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39"/>
  </p:notesMasterIdLst>
  <p:handoutMasterIdLst>
    <p:handoutMasterId r:id="rId40"/>
  </p:handoutMasterIdLst>
  <p:sldIdLst>
    <p:sldId id="4153" r:id="rId5"/>
    <p:sldId id="257" r:id="rId6"/>
    <p:sldId id="258" r:id="rId7"/>
    <p:sldId id="332" r:id="rId8"/>
    <p:sldId id="337" r:id="rId9"/>
    <p:sldId id="4154" r:id="rId10"/>
    <p:sldId id="4148" r:id="rId11"/>
    <p:sldId id="377" r:id="rId12"/>
    <p:sldId id="546" r:id="rId13"/>
    <p:sldId id="515" r:id="rId14"/>
    <p:sldId id="375" r:id="rId15"/>
    <p:sldId id="517" r:id="rId16"/>
    <p:sldId id="493" r:id="rId17"/>
    <p:sldId id="567" r:id="rId18"/>
    <p:sldId id="560" r:id="rId19"/>
    <p:sldId id="568" r:id="rId20"/>
    <p:sldId id="552" r:id="rId21"/>
    <p:sldId id="553" r:id="rId22"/>
    <p:sldId id="554" r:id="rId23"/>
    <p:sldId id="555" r:id="rId24"/>
    <p:sldId id="558" r:id="rId25"/>
    <p:sldId id="556" r:id="rId26"/>
    <p:sldId id="557" r:id="rId27"/>
    <p:sldId id="559" r:id="rId28"/>
    <p:sldId id="569" r:id="rId29"/>
    <p:sldId id="561" r:id="rId30"/>
    <p:sldId id="570" r:id="rId31"/>
    <p:sldId id="527" r:id="rId32"/>
    <p:sldId id="566" r:id="rId33"/>
    <p:sldId id="571" r:id="rId34"/>
    <p:sldId id="347" r:id="rId35"/>
    <p:sldId id="353" r:id="rId36"/>
    <p:sldId id="506" r:id="rId37"/>
    <p:sldId id="279" r:id="rId38"/>
  </p:sldIdLst>
  <p:sldSz cx="12192000" cy="6858000"/>
  <p:notesSz cx="6881813" cy="92964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inson, Christina (NIH/NLM/NCBI) [E]" initials="RC([" lastIdx="1" clrIdx="0">
    <p:extLst>
      <p:ext uri="{19B8F6BF-5375-455C-9EA6-DF929625EA0E}">
        <p15:presenceInfo xmlns:p15="http://schemas.microsoft.com/office/powerpoint/2012/main" userId="S::robinsoncl@nih.gov::2e116e64-9bce-4266-a3c2-910ecc64c7d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0558A"/>
    <a:srgbClr val="25488D"/>
    <a:srgbClr val="4E8894"/>
    <a:srgbClr val="5796A3"/>
    <a:srgbClr val="6EA7B2"/>
    <a:srgbClr val="AFCFD5"/>
    <a:srgbClr val="616265"/>
    <a:srgbClr val="215591"/>
    <a:srgbClr val="2A3A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174"/>
    <p:restoredTop sz="94723"/>
  </p:normalViewPr>
  <p:slideViewPr>
    <p:cSldViewPr snapToGrid="0">
      <p:cViewPr varScale="1">
        <p:scale>
          <a:sx n="97" d="100"/>
          <a:sy n="97" d="100"/>
        </p:scale>
        <p:origin x="1020" y="150"/>
      </p:cViewPr>
      <p:guideLst>
        <p:guide orient="horz" pos="2160"/>
        <p:guide pos="3840"/>
      </p:guideLst>
    </p:cSldViewPr>
  </p:slideViewPr>
  <p:notesTextViewPr>
    <p:cViewPr>
      <p:scale>
        <a:sx n="3" d="2"/>
        <a:sy n="3" d="2"/>
      </p:scale>
      <p:origin x="0" y="0"/>
    </p:cViewPr>
  </p:notesTextViewPr>
  <p:sorterViewPr>
    <p:cViewPr>
      <p:scale>
        <a:sx n="80" d="100"/>
        <a:sy n="80" d="100"/>
      </p:scale>
      <p:origin x="0" y="-240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ata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hyperlink" Target="https://www.nnlm.gov/BkMN7" TargetMode="External"/><Relationship Id="rId5" Type="http://schemas.openxmlformats.org/officeDocument/2006/relationships/image" Target="../media/image72.svg"/><Relationship Id="rId4" Type="http://schemas.openxmlformats.org/officeDocument/2006/relationships/image" Target="../media/image7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3.xml.rels><?xml version="1.0" encoding="UTF-8" standalone="yes"?>
<Relationships xmlns="http://schemas.openxmlformats.org/package/2006/relationships"><Relationship Id="rId3" Type="http://schemas.openxmlformats.org/officeDocument/2006/relationships/hyperlink" Target="https://www.nnlm.gov/BkMN7" TargetMode="External"/><Relationship Id="rId2" Type="http://schemas.openxmlformats.org/officeDocument/2006/relationships/image" Target="../media/image70.svg"/><Relationship Id="rId1" Type="http://schemas.openxmlformats.org/officeDocument/2006/relationships/image" Target="../media/image69.png"/><Relationship Id="rId5" Type="http://schemas.openxmlformats.org/officeDocument/2006/relationships/image" Target="../media/image72.svg"/><Relationship Id="rId4" Type="http://schemas.openxmlformats.org/officeDocument/2006/relationships/image" Target="../media/image71.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FBB2B1-E09B-48B3-8984-232DD35B7C8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02A8C20-19DD-48E5-B805-8A6BB4B3EBE5}">
      <dgm:prSet custT="1"/>
      <dgm:spPr>
        <a:xfrm>
          <a:off x="839840" y="3413"/>
          <a:ext cx="9675759" cy="727134"/>
        </a:xfrm>
        <a:prstGeom prst="rect">
          <a:avLst/>
        </a:prstGeom>
        <a:noFill/>
        <a:ln>
          <a:noFill/>
        </a:ln>
        <a:effectLst/>
      </dgm:spPr>
      <dgm:t>
        <a:bodyPr/>
        <a:lstStyle/>
        <a:p>
          <a:pPr>
            <a:lnSpc>
              <a:spcPct val="100000"/>
            </a:lnSpc>
            <a:buNone/>
          </a:pPr>
          <a:r>
            <a:rPr lang="en-US" sz="2800">
              <a:solidFill>
                <a:sysClr val="windowText" lastClr="000000">
                  <a:hueOff val="0"/>
                  <a:satOff val="0"/>
                  <a:lumOff val="0"/>
                  <a:alphaOff val="0"/>
                </a:sysClr>
              </a:solidFill>
              <a:latin typeface="Calibri" panose="020F0502020204030204"/>
              <a:ea typeface="+mn-ea"/>
              <a:cs typeface="+mn-cs"/>
            </a:rPr>
            <a:t>Use Chat to share your comments</a:t>
          </a:r>
        </a:p>
      </dgm:t>
    </dgm:pt>
    <dgm:pt modelId="{A56EA87D-5D89-4AB0-A49B-14B0E7F0ABCA}" type="parTrans" cxnId="{1335D79C-66D9-49B4-B139-03C0E77D1972}">
      <dgm:prSet/>
      <dgm:spPr/>
      <dgm:t>
        <a:bodyPr/>
        <a:lstStyle/>
        <a:p>
          <a:endParaRPr lang="en-US"/>
        </a:p>
      </dgm:t>
    </dgm:pt>
    <dgm:pt modelId="{C06B04E5-69BE-483C-8977-102B08EC7AC7}" type="sibTrans" cxnId="{1335D79C-66D9-49B4-B139-03C0E77D1972}">
      <dgm:prSet/>
      <dgm:spPr/>
      <dgm:t>
        <a:bodyPr/>
        <a:lstStyle/>
        <a:p>
          <a:pPr>
            <a:lnSpc>
              <a:spcPct val="100000"/>
            </a:lnSpc>
          </a:pPr>
          <a:endParaRPr lang="en-US"/>
        </a:p>
      </dgm:t>
    </dgm:pt>
    <dgm:pt modelId="{B8115919-D7E9-44AC-966D-4685EF40E1A8}">
      <dgm:prSet custT="1"/>
      <dgm:spPr>
        <a:xfrm>
          <a:off x="839840" y="912332"/>
          <a:ext cx="9675759" cy="727134"/>
        </a:xfrm>
        <a:prstGeom prst="rect">
          <a:avLst/>
        </a:prstGeom>
        <a:noFill/>
        <a:ln>
          <a:noFill/>
        </a:ln>
        <a:effectLst/>
      </dgm:spPr>
      <dgm:t>
        <a:bodyPr/>
        <a:lstStyle/>
        <a:p>
          <a:pPr>
            <a:lnSpc>
              <a:spcPct val="100000"/>
            </a:lnSpc>
            <a:buNone/>
          </a:pPr>
          <a:r>
            <a:rPr lang="en-US" sz="2800">
              <a:solidFill>
                <a:sysClr val="windowText" lastClr="000000">
                  <a:hueOff val="0"/>
                  <a:satOff val="0"/>
                  <a:lumOff val="0"/>
                  <a:alphaOff val="0"/>
                </a:sysClr>
              </a:solidFill>
              <a:latin typeface="Calibri" panose="020F0502020204030204"/>
              <a:ea typeface="+mn-ea"/>
              <a:cs typeface="+mn-cs"/>
            </a:rPr>
            <a:t>Use Q&amp;A to submit your questions for our speaker </a:t>
          </a:r>
        </a:p>
      </dgm:t>
    </dgm:pt>
    <dgm:pt modelId="{B58B3D20-086A-420B-B1B7-E315A7FDCA6E}" type="parTrans" cxnId="{9099D018-6461-4124-B6A0-78E31D0BA386}">
      <dgm:prSet/>
      <dgm:spPr/>
      <dgm:t>
        <a:bodyPr/>
        <a:lstStyle/>
        <a:p>
          <a:endParaRPr lang="en-US"/>
        </a:p>
      </dgm:t>
    </dgm:pt>
    <dgm:pt modelId="{D5EA9366-4E69-404F-A625-1731DC74579A}" type="sibTrans" cxnId="{9099D018-6461-4124-B6A0-78E31D0BA386}">
      <dgm:prSet/>
      <dgm:spPr/>
      <dgm:t>
        <a:bodyPr/>
        <a:lstStyle/>
        <a:p>
          <a:pPr>
            <a:lnSpc>
              <a:spcPct val="100000"/>
            </a:lnSpc>
          </a:pPr>
          <a:endParaRPr lang="en-US"/>
        </a:p>
      </dgm:t>
    </dgm:pt>
    <dgm:pt modelId="{0A6969BE-A068-4FAF-BBAC-767218DFE78B}">
      <dgm:prSet custT="1"/>
      <dgm:spPr>
        <a:xfrm>
          <a:off x="839840" y="1863148"/>
          <a:ext cx="9675759" cy="727134"/>
        </a:xfrm>
        <a:prstGeom prst="rect">
          <a:avLst/>
        </a:prstGeom>
        <a:noFill/>
        <a:ln>
          <a:noFill/>
        </a:ln>
        <a:effectLst/>
      </dgm:spPr>
      <dgm:t>
        <a:bodyPr/>
        <a:lstStyle/>
        <a:p>
          <a:pPr>
            <a:lnSpc>
              <a:spcPct val="100000"/>
            </a:lnSpc>
            <a:buNone/>
          </a:pPr>
          <a:r>
            <a:rPr lang="en-US" sz="2800">
              <a:solidFill>
                <a:sysClr val="windowText" lastClr="000000">
                  <a:hueOff val="0"/>
                  <a:satOff val="0"/>
                  <a:lumOff val="0"/>
                  <a:alphaOff val="0"/>
                </a:sysClr>
              </a:solidFill>
              <a:latin typeface="Calibri" panose="020F0502020204030204"/>
              <a:ea typeface="+mn-ea"/>
              <a:cs typeface="+mn-cs"/>
            </a:rPr>
            <a:t>Closed Caption available</a:t>
          </a:r>
        </a:p>
      </dgm:t>
    </dgm:pt>
    <dgm:pt modelId="{FEBB8D6B-B330-4A1B-8E19-7D8D99BE05D4}" type="parTrans" cxnId="{530B7EA1-514A-424D-BCB2-1FE4530C01A1}">
      <dgm:prSet/>
      <dgm:spPr/>
      <dgm:t>
        <a:bodyPr/>
        <a:lstStyle/>
        <a:p>
          <a:endParaRPr lang="en-US"/>
        </a:p>
      </dgm:t>
    </dgm:pt>
    <dgm:pt modelId="{CBE0E26D-74DC-4FA0-81E5-A08C4D69A937}" type="sibTrans" cxnId="{530B7EA1-514A-424D-BCB2-1FE4530C01A1}">
      <dgm:prSet/>
      <dgm:spPr/>
      <dgm:t>
        <a:bodyPr/>
        <a:lstStyle/>
        <a:p>
          <a:pPr>
            <a:lnSpc>
              <a:spcPct val="100000"/>
            </a:lnSpc>
          </a:pPr>
          <a:endParaRPr lang="en-US"/>
        </a:p>
      </dgm:t>
    </dgm:pt>
    <dgm:pt modelId="{15EC92DE-87D1-402A-8231-5F37D2DC91A5}">
      <dgm:prSet custT="1"/>
      <dgm:spPr>
        <a:xfrm>
          <a:off x="839840" y="2730169"/>
          <a:ext cx="9675759" cy="727134"/>
        </a:xfrm>
        <a:prstGeom prst="rect">
          <a:avLst/>
        </a:prstGeom>
        <a:noFill/>
        <a:ln>
          <a:noFill/>
        </a:ln>
        <a:effectLst/>
      </dgm:spPr>
      <dgm:t>
        <a:bodyPr/>
        <a:lstStyle/>
        <a:p>
          <a:pPr>
            <a:lnSpc>
              <a:spcPct val="100000"/>
            </a:lnSpc>
            <a:buNone/>
          </a:pPr>
          <a:r>
            <a:rPr lang="en-US" sz="2800">
              <a:solidFill>
                <a:sysClr val="windowText" lastClr="000000">
                  <a:hueOff val="0"/>
                  <a:satOff val="0"/>
                  <a:lumOff val="0"/>
                  <a:alphaOff val="0"/>
                </a:sysClr>
              </a:solidFill>
              <a:latin typeface="Calibri" panose="020F0502020204030204"/>
              <a:ea typeface="+mn-ea"/>
              <a:cs typeface="+mn-cs"/>
            </a:rPr>
            <a:t>Session is being recorded</a:t>
          </a:r>
        </a:p>
      </dgm:t>
    </dgm:pt>
    <dgm:pt modelId="{4B503E4D-823A-40A9-9ABF-E2B53BA51837}" type="parTrans" cxnId="{F2BCE830-B8E0-4BA0-A2B7-FF436F9D0E94}">
      <dgm:prSet/>
      <dgm:spPr/>
      <dgm:t>
        <a:bodyPr/>
        <a:lstStyle/>
        <a:p>
          <a:endParaRPr lang="en-US"/>
        </a:p>
      </dgm:t>
    </dgm:pt>
    <dgm:pt modelId="{6195616E-C21C-469B-A880-B91885AEA10A}" type="sibTrans" cxnId="{F2BCE830-B8E0-4BA0-A2B7-FF436F9D0E94}">
      <dgm:prSet/>
      <dgm:spPr/>
      <dgm:t>
        <a:bodyPr/>
        <a:lstStyle/>
        <a:p>
          <a:pPr>
            <a:lnSpc>
              <a:spcPct val="100000"/>
            </a:lnSpc>
          </a:pPr>
          <a:endParaRPr lang="en-US"/>
        </a:p>
      </dgm:t>
    </dgm:pt>
    <dgm:pt modelId="{DA09C0E0-92BE-4FEE-824C-2CC95CFA4BDF}">
      <dgm:prSet custT="1"/>
      <dgm:spPr>
        <a:xfrm>
          <a:off x="839840" y="3639087"/>
          <a:ext cx="9675759" cy="727134"/>
        </a:xfrm>
        <a:prstGeom prst="rect">
          <a:avLst/>
        </a:prstGeom>
        <a:noFill/>
        <a:ln>
          <a:noFill/>
        </a:ln>
        <a:effectLst/>
      </dgm:spPr>
      <dgm:t>
        <a:bodyPr/>
        <a:lstStyle/>
        <a:p>
          <a:pPr>
            <a:lnSpc>
              <a:spcPct val="100000"/>
            </a:lnSpc>
            <a:buNone/>
          </a:pPr>
          <a:r>
            <a:rPr lang="en-US" sz="2800">
              <a:solidFill>
                <a:sysClr val="windowText" lastClr="000000">
                  <a:hueOff val="0"/>
                  <a:satOff val="0"/>
                  <a:lumOff val="0"/>
                  <a:alphaOff val="0"/>
                </a:sysClr>
              </a:solidFill>
              <a:latin typeface="Calibri" panose="020F0502020204030204"/>
              <a:ea typeface="+mn-ea"/>
              <a:cs typeface="+mn-cs"/>
            </a:rPr>
            <a:t>Continuing Education credit available</a:t>
          </a:r>
        </a:p>
      </dgm:t>
    </dgm:pt>
    <dgm:pt modelId="{CF964172-8F94-40A8-8FAA-05014308C144}" type="parTrans" cxnId="{18F55C3C-2F33-4C1C-94D0-8BBF1B601E00}">
      <dgm:prSet/>
      <dgm:spPr/>
      <dgm:t>
        <a:bodyPr/>
        <a:lstStyle/>
        <a:p>
          <a:endParaRPr lang="en-US"/>
        </a:p>
      </dgm:t>
    </dgm:pt>
    <dgm:pt modelId="{2529930C-AEB3-4D3B-976D-243E33921405}" type="sibTrans" cxnId="{18F55C3C-2F33-4C1C-94D0-8BBF1B601E00}">
      <dgm:prSet/>
      <dgm:spPr/>
      <dgm:t>
        <a:bodyPr/>
        <a:lstStyle/>
        <a:p>
          <a:endParaRPr lang="en-US"/>
        </a:p>
      </dgm:t>
    </dgm:pt>
    <dgm:pt modelId="{58452A0C-F80A-433D-9D48-67964DA0516A}" type="pres">
      <dgm:prSet presAssocID="{70FBB2B1-E09B-48B3-8984-232DD35B7C80}" presName="root" presStyleCnt="0">
        <dgm:presLayoutVars>
          <dgm:dir/>
          <dgm:resizeHandles val="exact"/>
        </dgm:presLayoutVars>
      </dgm:prSet>
      <dgm:spPr/>
    </dgm:pt>
    <dgm:pt modelId="{3A5F4318-3C9A-4404-A161-C8FA9E126900}" type="pres">
      <dgm:prSet presAssocID="{702A8C20-19DD-48E5-B805-8A6BB4B3EBE5}" presName="compNode" presStyleCnt="0"/>
      <dgm:spPr/>
    </dgm:pt>
    <dgm:pt modelId="{1C38767A-7CE7-475D-B361-CBB7F790299F}" type="pres">
      <dgm:prSet presAssocID="{702A8C20-19DD-48E5-B805-8A6BB4B3EBE5}" presName="bgRect" presStyleLbl="bgShp" presStyleIdx="0" presStyleCnt="5" custScaleY="92314" custLinFactNeighborY="6618"/>
      <dgm:spPr>
        <a:xfrm>
          <a:off x="0" y="79479"/>
          <a:ext cx="10515600" cy="671247"/>
        </a:xfrm>
        <a:prstGeom prst="roundRect">
          <a:avLst>
            <a:gd name="adj" fmla="val 10000"/>
          </a:avLst>
        </a:prstGeom>
        <a:solidFill>
          <a:srgbClr val="ED7D31">
            <a:tint val="40000"/>
            <a:hueOff val="0"/>
            <a:satOff val="0"/>
            <a:lumOff val="0"/>
            <a:alphaOff val="0"/>
          </a:srgbClr>
        </a:solidFill>
        <a:ln>
          <a:noFill/>
        </a:ln>
        <a:effectLst/>
      </dgm:spPr>
    </dgm:pt>
    <dgm:pt modelId="{0DB9D2E6-A7EC-4049-A8C3-BD81DA0E7419}" type="pres">
      <dgm:prSet presAssocID="{702A8C20-19DD-48E5-B805-8A6BB4B3EBE5}" presName="iconRect" presStyleLbl="node1" presStyleIdx="0" presStyleCnt="5"/>
      <dgm:spPr>
        <a:xfrm>
          <a:off x="219958" y="167019"/>
          <a:ext cx="399924" cy="3999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Chat"/>
        </a:ext>
      </dgm:extLst>
    </dgm:pt>
    <dgm:pt modelId="{535ACE4D-1BE4-4480-8A8E-7BFF9F621697}" type="pres">
      <dgm:prSet presAssocID="{702A8C20-19DD-48E5-B805-8A6BB4B3EBE5}" presName="spaceRect" presStyleCnt="0"/>
      <dgm:spPr/>
    </dgm:pt>
    <dgm:pt modelId="{881CC2F4-984A-4AFB-A097-7D0AD7549C7E}" type="pres">
      <dgm:prSet presAssocID="{702A8C20-19DD-48E5-B805-8A6BB4B3EBE5}" presName="parTx" presStyleLbl="revTx" presStyleIdx="0" presStyleCnt="5">
        <dgm:presLayoutVars>
          <dgm:chMax val="0"/>
          <dgm:chPref val="0"/>
        </dgm:presLayoutVars>
      </dgm:prSet>
      <dgm:spPr/>
    </dgm:pt>
    <dgm:pt modelId="{369EE273-B6D8-4005-B1B4-65906E772217}" type="pres">
      <dgm:prSet presAssocID="{C06B04E5-69BE-483C-8977-102B08EC7AC7}" presName="sibTrans" presStyleCnt="0"/>
      <dgm:spPr/>
    </dgm:pt>
    <dgm:pt modelId="{2F7F2569-95B0-4209-9624-601B35A7C0FE}" type="pres">
      <dgm:prSet presAssocID="{B8115919-D7E9-44AC-966D-4685EF40E1A8}" presName="compNode" presStyleCnt="0"/>
      <dgm:spPr/>
    </dgm:pt>
    <dgm:pt modelId="{E46FA2F6-53BC-429F-969B-E42705EE39AC}" type="pres">
      <dgm:prSet presAssocID="{B8115919-D7E9-44AC-966D-4685EF40E1A8}" presName="bgRect" presStyleLbl="bgShp" presStyleIdx="1" presStyleCnt="5" custLinFactNeighborY="6618"/>
      <dgm:spPr>
        <a:xfrm>
          <a:off x="0" y="960453"/>
          <a:ext cx="10515600" cy="727134"/>
        </a:xfrm>
        <a:prstGeom prst="roundRect">
          <a:avLst>
            <a:gd name="adj" fmla="val 10000"/>
          </a:avLst>
        </a:prstGeom>
        <a:solidFill>
          <a:srgbClr val="ED7D31">
            <a:tint val="40000"/>
            <a:hueOff val="0"/>
            <a:satOff val="0"/>
            <a:lumOff val="0"/>
            <a:alphaOff val="0"/>
          </a:srgbClr>
        </a:solidFill>
        <a:ln>
          <a:noFill/>
        </a:ln>
        <a:effectLst/>
      </dgm:spPr>
    </dgm:pt>
    <dgm:pt modelId="{2E834B45-2BBE-4BDB-9978-8CFBA74E360D}" type="pres">
      <dgm:prSet presAssocID="{B8115919-D7E9-44AC-966D-4685EF40E1A8}" presName="iconRect" presStyleLbl="node1" presStyleIdx="1" presStyleCnt="5"/>
      <dgm:spPr>
        <a:xfrm>
          <a:off x="219958" y="1075937"/>
          <a:ext cx="399924" cy="39992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gm:spPr>
      <dgm:extLst>
        <a:ext uri="{E40237B7-FDA0-4F09-8148-C483321AD2D9}">
          <dgm14:cNvPr xmlns:dgm14="http://schemas.microsoft.com/office/drawing/2010/diagram" id="0" name="" descr="Help with solid fill"/>
        </a:ext>
      </dgm:extLst>
    </dgm:pt>
    <dgm:pt modelId="{573DD23A-BFEE-4809-B1AB-CA5CAF455E8D}" type="pres">
      <dgm:prSet presAssocID="{B8115919-D7E9-44AC-966D-4685EF40E1A8}" presName="spaceRect" presStyleCnt="0"/>
      <dgm:spPr/>
    </dgm:pt>
    <dgm:pt modelId="{80B737BA-944D-4B5E-9062-3A77A7DA44AD}" type="pres">
      <dgm:prSet presAssocID="{B8115919-D7E9-44AC-966D-4685EF40E1A8}" presName="parTx" presStyleLbl="revTx" presStyleIdx="1" presStyleCnt="5">
        <dgm:presLayoutVars>
          <dgm:chMax val="0"/>
          <dgm:chPref val="0"/>
        </dgm:presLayoutVars>
      </dgm:prSet>
      <dgm:spPr/>
    </dgm:pt>
    <dgm:pt modelId="{83CA5B02-6066-4AD5-BF80-B26A2D268BDD}" type="pres">
      <dgm:prSet presAssocID="{D5EA9366-4E69-404F-A625-1731DC74579A}" presName="sibTrans" presStyleCnt="0"/>
      <dgm:spPr/>
    </dgm:pt>
    <dgm:pt modelId="{3D9108C4-37A2-4A1E-9E4D-B230D10AECD0}" type="pres">
      <dgm:prSet presAssocID="{0A6969BE-A068-4FAF-BBAC-767218DFE78B}" presName="compNode" presStyleCnt="0"/>
      <dgm:spPr/>
    </dgm:pt>
    <dgm:pt modelId="{2F4FCD94-00BF-47A0-9A42-992A9B02B1BA}" type="pres">
      <dgm:prSet presAssocID="{0A6969BE-A068-4FAF-BBAC-767218DFE78B}" presName="bgRect" presStyleLbl="bgShp" presStyleIdx="2" presStyleCnt="5" custLinFactNeighborY="6085"/>
      <dgm:spPr>
        <a:xfrm>
          <a:off x="0" y="1865496"/>
          <a:ext cx="10515600" cy="727134"/>
        </a:xfrm>
        <a:prstGeom prst="roundRect">
          <a:avLst>
            <a:gd name="adj" fmla="val 10000"/>
          </a:avLst>
        </a:prstGeom>
        <a:solidFill>
          <a:srgbClr val="ED7D31">
            <a:tint val="40000"/>
            <a:hueOff val="0"/>
            <a:satOff val="0"/>
            <a:lumOff val="0"/>
            <a:alphaOff val="0"/>
          </a:srgbClr>
        </a:solidFill>
        <a:ln>
          <a:noFill/>
        </a:ln>
        <a:effectLst/>
      </dgm:spPr>
    </dgm:pt>
    <dgm:pt modelId="{09419823-024F-4086-B2D9-003487C2A89B}" type="pres">
      <dgm:prSet presAssocID="{0A6969BE-A068-4FAF-BBAC-767218DFE78B}" presName="iconRect" presStyleLbl="node1" presStyleIdx="2" presStyleCnt="5"/>
      <dgm:spPr>
        <a:xfrm>
          <a:off x="219958" y="1984855"/>
          <a:ext cx="399924" cy="3999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Subtitles"/>
        </a:ext>
      </dgm:extLst>
    </dgm:pt>
    <dgm:pt modelId="{2A31B1CC-EA60-4201-9C86-74566C3604AC}" type="pres">
      <dgm:prSet presAssocID="{0A6969BE-A068-4FAF-BBAC-767218DFE78B}" presName="spaceRect" presStyleCnt="0"/>
      <dgm:spPr/>
    </dgm:pt>
    <dgm:pt modelId="{892DF596-CF79-4D7D-BF3E-B1A1CD99CE4D}" type="pres">
      <dgm:prSet presAssocID="{0A6969BE-A068-4FAF-BBAC-767218DFE78B}" presName="parTx" presStyleLbl="revTx" presStyleIdx="2" presStyleCnt="5" custLinFactNeighborY="5762">
        <dgm:presLayoutVars>
          <dgm:chMax val="0"/>
          <dgm:chPref val="0"/>
        </dgm:presLayoutVars>
      </dgm:prSet>
      <dgm:spPr/>
    </dgm:pt>
    <dgm:pt modelId="{873AED5B-0FEC-4B18-9A71-B145002520F0}" type="pres">
      <dgm:prSet presAssocID="{CBE0E26D-74DC-4FA0-81E5-A08C4D69A937}" presName="sibTrans" presStyleCnt="0"/>
      <dgm:spPr/>
    </dgm:pt>
    <dgm:pt modelId="{EDE933A7-E1B6-40CE-907F-D7A785925339}" type="pres">
      <dgm:prSet presAssocID="{15EC92DE-87D1-402A-8231-5F37D2DC91A5}" presName="compNode" presStyleCnt="0"/>
      <dgm:spPr/>
    </dgm:pt>
    <dgm:pt modelId="{45722781-E4FD-4895-A82A-4C68B7D43780}" type="pres">
      <dgm:prSet presAssocID="{15EC92DE-87D1-402A-8231-5F37D2DC91A5}" presName="bgRect" presStyleLbl="bgShp" presStyleIdx="3" presStyleCnt="5" custLinFactNeighborY="3309"/>
      <dgm:spPr>
        <a:xfrm>
          <a:off x="0" y="2754229"/>
          <a:ext cx="10515600" cy="727134"/>
        </a:xfrm>
        <a:prstGeom prst="roundRect">
          <a:avLst>
            <a:gd name="adj" fmla="val 10000"/>
          </a:avLst>
        </a:prstGeom>
        <a:solidFill>
          <a:srgbClr val="ED7D31">
            <a:tint val="40000"/>
            <a:hueOff val="0"/>
            <a:satOff val="0"/>
            <a:lumOff val="0"/>
            <a:alphaOff val="0"/>
          </a:srgbClr>
        </a:solidFill>
        <a:ln>
          <a:noFill/>
        </a:ln>
        <a:effectLst/>
      </dgm:spPr>
    </dgm:pt>
    <dgm:pt modelId="{35E03408-8A7F-4891-AD8F-8C009854F09C}" type="pres">
      <dgm:prSet presAssocID="{15EC92DE-87D1-402A-8231-5F37D2DC91A5}" presName="iconRect" presStyleLbl="node1" presStyleIdx="3" presStyleCnt="5"/>
      <dgm:spPr>
        <a:xfrm>
          <a:off x="219958" y="2893774"/>
          <a:ext cx="399924" cy="3999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Radio microphone"/>
        </a:ext>
      </dgm:extLst>
    </dgm:pt>
    <dgm:pt modelId="{434B5CB7-BBE0-4A20-9226-C4A03F9F8B40}" type="pres">
      <dgm:prSet presAssocID="{15EC92DE-87D1-402A-8231-5F37D2DC91A5}" presName="spaceRect" presStyleCnt="0"/>
      <dgm:spPr/>
    </dgm:pt>
    <dgm:pt modelId="{847DB8F6-08F1-48FC-8394-BF5D85045E5F}" type="pres">
      <dgm:prSet presAssocID="{15EC92DE-87D1-402A-8231-5F37D2DC91A5}" presName="parTx" presStyleLbl="revTx" presStyleIdx="3" presStyleCnt="5">
        <dgm:presLayoutVars>
          <dgm:chMax val="0"/>
          <dgm:chPref val="0"/>
        </dgm:presLayoutVars>
      </dgm:prSet>
      <dgm:spPr/>
    </dgm:pt>
    <dgm:pt modelId="{3314A6C3-9D12-480F-B0BB-714D5DF98074}" type="pres">
      <dgm:prSet presAssocID="{6195616E-C21C-469B-A880-B91885AEA10A}" presName="sibTrans" presStyleCnt="0"/>
      <dgm:spPr/>
    </dgm:pt>
    <dgm:pt modelId="{1A316CEC-F034-4B30-B800-5BEF82385C21}" type="pres">
      <dgm:prSet presAssocID="{DA09C0E0-92BE-4FEE-824C-2CC95CFA4BDF}" presName="compNode" presStyleCnt="0"/>
      <dgm:spPr/>
    </dgm:pt>
    <dgm:pt modelId="{0CD7992F-9FDB-45A9-9093-E6EBE0F45D7A}" type="pres">
      <dgm:prSet presAssocID="{DA09C0E0-92BE-4FEE-824C-2CC95CFA4BDF}" presName="bgRect" presStyleLbl="bgShp" presStyleIdx="4" presStyleCnt="5"/>
      <dgm:spPr>
        <a:xfrm>
          <a:off x="0" y="3639087"/>
          <a:ext cx="10515600" cy="727134"/>
        </a:xfrm>
        <a:prstGeom prst="roundRect">
          <a:avLst>
            <a:gd name="adj" fmla="val 10000"/>
          </a:avLst>
        </a:prstGeom>
        <a:solidFill>
          <a:srgbClr val="ED7D31">
            <a:tint val="40000"/>
            <a:hueOff val="0"/>
            <a:satOff val="0"/>
            <a:lumOff val="0"/>
            <a:alphaOff val="0"/>
          </a:srgbClr>
        </a:solidFill>
        <a:ln>
          <a:noFill/>
        </a:ln>
        <a:effectLst/>
      </dgm:spPr>
    </dgm:pt>
    <dgm:pt modelId="{B3341CF3-F81F-4FC2-9DEC-46EA7AC4C97E}" type="pres">
      <dgm:prSet presAssocID="{DA09C0E0-92BE-4FEE-824C-2CC95CFA4BDF}" presName="iconRect" presStyleLbl="node1" presStyleIdx="4" presStyleCnt="5"/>
      <dgm:spPr>
        <a:xfrm>
          <a:off x="219958" y="3802692"/>
          <a:ext cx="399924" cy="3999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Checkmark"/>
        </a:ext>
      </dgm:extLst>
    </dgm:pt>
    <dgm:pt modelId="{1A5E163F-F866-4CA9-BEFB-440D519536E6}" type="pres">
      <dgm:prSet presAssocID="{DA09C0E0-92BE-4FEE-824C-2CC95CFA4BDF}" presName="spaceRect" presStyleCnt="0"/>
      <dgm:spPr/>
    </dgm:pt>
    <dgm:pt modelId="{A5304891-4ED9-40B9-BB71-026A4D268CE0}" type="pres">
      <dgm:prSet presAssocID="{DA09C0E0-92BE-4FEE-824C-2CC95CFA4BDF}" presName="parTx" presStyleLbl="revTx" presStyleIdx="4" presStyleCnt="5">
        <dgm:presLayoutVars>
          <dgm:chMax val="0"/>
          <dgm:chPref val="0"/>
        </dgm:presLayoutVars>
      </dgm:prSet>
      <dgm:spPr/>
    </dgm:pt>
  </dgm:ptLst>
  <dgm:cxnLst>
    <dgm:cxn modelId="{9099D018-6461-4124-B6A0-78E31D0BA386}" srcId="{70FBB2B1-E09B-48B3-8984-232DD35B7C80}" destId="{B8115919-D7E9-44AC-966D-4685EF40E1A8}" srcOrd="1" destOrd="0" parTransId="{B58B3D20-086A-420B-B1B7-E315A7FDCA6E}" sibTransId="{D5EA9366-4E69-404F-A625-1731DC74579A}"/>
    <dgm:cxn modelId="{F2BCE830-B8E0-4BA0-A2B7-FF436F9D0E94}" srcId="{70FBB2B1-E09B-48B3-8984-232DD35B7C80}" destId="{15EC92DE-87D1-402A-8231-5F37D2DC91A5}" srcOrd="3" destOrd="0" parTransId="{4B503E4D-823A-40A9-9ABF-E2B53BA51837}" sibTransId="{6195616E-C21C-469B-A880-B91885AEA10A}"/>
    <dgm:cxn modelId="{18F55C3C-2F33-4C1C-94D0-8BBF1B601E00}" srcId="{70FBB2B1-E09B-48B3-8984-232DD35B7C80}" destId="{DA09C0E0-92BE-4FEE-824C-2CC95CFA4BDF}" srcOrd="4" destOrd="0" parTransId="{CF964172-8F94-40A8-8FAA-05014308C144}" sibTransId="{2529930C-AEB3-4D3B-976D-243E33921405}"/>
    <dgm:cxn modelId="{DA364261-A146-4C04-AC3C-A8F6B861BD30}" type="presOf" srcId="{702A8C20-19DD-48E5-B805-8A6BB4B3EBE5}" destId="{881CC2F4-984A-4AFB-A097-7D0AD7549C7E}" srcOrd="0" destOrd="0" presId="urn:microsoft.com/office/officeart/2018/2/layout/IconVerticalSolidList"/>
    <dgm:cxn modelId="{11E15E45-A66B-46D9-978C-D907C5DACF12}" type="presOf" srcId="{0A6969BE-A068-4FAF-BBAC-767218DFE78B}" destId="{892DF596-CF79-4D7D-BF3E-B1A1CD99CE4D}" srcOrd="0" destOrd="0" presId="urn:microsoft.com/office/officeart/2018/2/layout/IconVerticalSolidList"/>
    <dgm:cxn modelId="{1335D79C-66D9-49B4-B139-03C0E77D1972}" srcId="{70FBB2B1-E09B-48B3-8984-232DD35B7C80}" destId="{702A8C20-19DD-48E5-B805-8A6BB4B3EBE5}" srcOrd="0" destOrd="0" parTransId="{A56EA87D-5D89-4AB0-A49B-14B0E7F0ABCA}" sibTransId="{C06B04E5-69BE-483C-8977-102B08EC7AC7}"/>
    <dgm:cxn modelId="{0CEC9FA0-3228-4EEE-B406-1415D014F594}" type="presOf" srcId="{DA09C0E0-92BE-4FEE-824C-2CC95CFA4BDF}" destId="{A5304891-4ED9-40B9-BB71-026A4D268CE0}" srcOrd="0" destOrd="0" presId="urn:microsoft.com/office/officeart/2018/2/layout/IconVerticalSolidList"/>
    <dgm:cxn modelId="{530B7EA1-514A-424D-BCB2-1FE4530C01A1}" srcId="{70FBB2B1-E09B-48B3-8984-232DD35B7C80}" destId="{0A6969BE-A068-4FAF-BBAC-767218DFE78B}" srcOrd="2" destOrd="0" parTransId="{FEBB8D6B-B330-4A1B-8E19-7D8D99BE05D4}" sibTransId="{CBE0E26D-74DC-4FA0-81E5-A08C4D69A937}"/>
    <dgm:cxn modelId="{FD0B94B5-8560-4FBD-8C72-D4E89497D470}" type="presOf" srcId="{B8115919-D7E9-44AC-966D-4685EF40E1A8}" destId="{80B737BA-944D-4B5E-9062-3A77A7DA44AD}" srcOrd="0" destOrd="0" presId="urn:microsoft.com/office/officeart/2018/2/layout/IconVerticalSolidList"/>
    <dgm:cxn modelId="{54C2D8BC-86CF-4D3B-BFFC-0662C007D143}" type="presOf" srcId="{70FBB2B1-E09B-48B3-8984-232DD35B7C80}" destId="{58452A0C-F80A-433D-9D48-67964DA0516A}" srcOrd="0" destOrd="0" presId="urn:microsoft.com/office/officeart/2018/2/layout/IconVerticalSolidList"/>
    <dgm:cxn modelId="{2B0AB3CB-811A-40AA-A1E0-8E625CEB26D2}" type="presOf" srcId="{15EC92DE-87D1-402A-8231-5F37D2DC91A5}" destId="{847DB8F6-08F1-48FC-8394-BF5D85045E5F}" srcOrd="0" destOrd="0" presId="urn:microsoft.com/office/officeart/2018/2/layout/IconVerticalSolidList"/>
    <dgm:cxn modelId="{3C0B93E4-91A7-4C7D-9017-0C1BC9B3CC03}" type="presParOf" srcId="{58452A0C-F80A-433D-9D48-67964DA0516A}" destId="{3A5F4318-3C9A-4404-A161-C8FA9E126900}" srcOrd="0" destOrd="0" presId="urn:microsoft.com/office/officeart/2018/2/layout/IconVerticalSolidList"/>
    <dgm:cxn modelId="{415CB72C-1AAE-4855-A4B1-CDF0C664F8C1}" type="presParOf" srcId="{3A5F4318-3C9A-4404-A161-C8FA9E126900}" destId="{1C38767A-7CE7-475D-B361-CBB7F790299F}" srcOrd="0" destOrd="0" presId="urn:microsoft.com/office/officeart/2018/2/layout/IconVerticalSolidList"/>
    <dgm:cxn modelId="{383FCE90-5933-47F4-A8E0-ED4E302CB4E7}" type="presParOf" srcId="{3A5F4318-3C9A-4404-A161-C8FA9E126900}" destId="{0DB9D2E6-A7EC-4049-A8C3-BD81DA0E7419}" srcOrd="1" destOrd="0" presId="urn:microsoft.com/office/officeart/2018/2/layout/IconVerticalSolidList"/>
    <dgm:cxn modelId="{D92A0778-FCEC-4720-9C6D-B506B7EE91BD}" type="presParOf" srcId="{3A5F4318-3C9A-4404-A161-C8FA9E126900}" destId="{535ACE4D-1BE4-4480-8A8E-7BFF9F621697}" srcOrd="2" destOrd="0" presId="urn:microsoft.com/office/officeart/2018/2/layout/IconVerticalSolidList"/>
    <dgm:cxn modelId="{8417924D-FB38-4B65-BD2C-B2794FD2F08D}" type="presParOf" srcId="{3A5F4318-3C9A-4404-A161-C8FA9E126900}" destId="{881CC2F4-984A-4AFB-A097-7D0AD7549C7E}" srcOrd="3" destOrd="0" presId="urn:microsoft.com/office/officeart/2018/2/layout/IconVerticalSolidList"/>
    <dgm:cxn modelId="{6DB27E1C-818D-4CEC-80CE-F455AADD0FF6}" type="presParOf" srcId="{58452A0C-F80A-433D-9D48-67964DA0516A}" destId="{369EE273-B6D8-4005-B1B4-65906E772217}" srcOrd="1" destOrd="0" presId="urn:microsoft.com/office/officeart/2018/2/layout/IconVerticalSolidList"/>
    <dgm:cxn modelId="{9464FC94-3847-4FD0-828F-1FFC2279A773}" type="presParOf" srcId="{58452A0C-F80A-433D-9D48-67964DA0516A}" destId="{2F7F2569-95B0-4209-9624-601B35A7C0FE}" srcOrd="2" destOrd="0" presId="urn:microsoft.com/office/officeart/2018/2/layout/IconVerticalSolidList"/>
    <dgm:cxn modelId="{5F95381F-9468-4712-820F-DE4D0D4778C5}" type="presParOf" srcId="{2F7F2569-95B0-4209-9624-601B35A7C0FE}" destId="{E46FA2F6-53BC-429F-969B-E42705EE39AC}" srcOrd="0" destOrd="0" presId="urn:microsoft.com/office/officeart/2018/2/layout/IconVerticalSolidList"/>
    <dgm:cxn modelId="{DDD1D8CF-8644-4FE3-B729-DBCA362004BD}" type="presParOf" srcId="{2F7F2569-95B0-4209-9624-601B35A7C0FE}" destId="{2E834B45-2BBE-4BDB-9978-8CFBA74E360D}" srcOrd="1" destOrd="0" presId="urn:microsoft.com/office/officeart/2018/2/layout/IconVerticalSolidList"/>
    <dgm:cxn modelId="{F959CA6C-7885-4C3F-AFE0-6B35D7431B7C}" type="presParOf" srcId="{2F7F2569-95B0-4209-9624-601B35A7C0FE}" destId="{573DD23A-BFEE-4809-B1AB-CA5CAF455E8D}" srcOrd="2" destOrd="0" presId="urn:microsoft.com/office/officeart/2018/2/layout/IconVerticalSolidList"/>
    <dgm:cxn modelId="{1E782964-4C03-4C22-81B5-514DDF82C68C}" type="presParOf" srcId="{2F7F2569-95B0-4209-9624-601B35A7C0FE}" destId="{80B737BA-944D-4B5E-9062-3A77A7DA44AD}" srcOrd="3" destOrd="0" presId="urn:microsoft.com/office/officeart/2018/2/layout/IconVerticalSolidList"/>
    <dgm:cxn modelId="{8E05B12E-974D-424F-8B3D-82B8D5DB0871}" type="presParOf" srcId="{58452A0C-F80A-433D-9D48-67964DA0516A}" destId="{83CA5B02-6066-4AD5-BF80-B26A2D268BDD}" srcOrd="3" destOrd="0" presId="urn:microsoft.com/office/officeart/2018/2/layout/IconVerticalSolidList"/>
    <dgm:cxn modelId="{54D62A59-97CE-4332-BF82-32325DD312D8}" type="presParOf" srcId="{58452A0C-F80A-433D-9D48-67964DA0516A}" destId="{3D9108C4-37A2-4A1E-9E4D-B230D10AECD0}" srcOrd="4" destOrd="0" presId="urn:microsoft.com/office/officeart/2018/2/layout/IconVerticalSolidList"/>
    <dgm:cxn modelId="{3C17650C-F8F5-4D00-B750-7EE5B21E5D5D}" type="presParOf" srcId="{3D9108C4-37A2-4A1E-9E4D-B230D10AECD0}" destId="{2F4FCD94-00BF-47A0-9A42-992A9B02B1BA}" srcOrd="0" destOrd="0" presId="urn:microsoft.com/office/officeart/2018/2/layout/IconVerticalSolidList"/>
    <dgm:cxn modelId="{A9919099-7BF1-4584-ACA6-588EF5F49E32}" type="presParOf" srcId="{3D9108C4-37A2-4A1E-9E4D-B230D10AECD0}" destId="{09419823-024F-4086-B2D9-003487C2A89B}" srcOrd="1" destOrd="0" presId="urn:microsoft.com/office/officeart/2018/2/layout/IconVerticalSolidList"/>
    <dgm:cxn modelId="{67A26CA2-1F65-4859-9AB9-89140F7AFA6C}" type="presParOf" srcId="{3D9108C4-37A2-4A1E-9E4D-B230D10AECD0}" destId="{2A31B1CC-EA60-4201-9C86-74566C3604AC}" srcOrd="2" destOrd="0" presId="urn:microsoft.com/office/officeart/2018/2/layout/IconVerticalSolidList"/>
    <dgm:cxn modelId="{AAE441F4-8286-468F-A6FB-BD87717A617F}" type="presParOf" srcId="{3D9108C4-37A2-4A1E-9E4D-B230D10AECD0}" destId="{892DF596-CF79-4D7D-BF3E-B1A1CD99CE4D}" srcOrd="3" destOrd="0" presId="urn:microsoft.com/office/officeart/2018/2/layout/IconVerticalSolidList"/>
    <dgm:cxn modelId="{E9072D70-68BE-41CB-8146-342821CF3CF2}" type="presParOf" srcId="{58452A0C-F80A-433D-9D48-67964DA0516A}" destId="{873AED5B-0FEC-4B18-9A71-B145002520F0}" srcOrd="5" destOrd="0" presId="urn:microsoft.com/office/officeart/2018/2/layout/IconVerticalSolidList"/>
    <dgm:cxn modelId="{FFC4A40D-5E24-481E-9447-E667DBF45085}" type="presParOf" srcId="{58452A0C-F80A-433D-9D48-67964DA0516A}" destId="{EDE933A7-E1B6-40CE-907F-D7A785925339}" srcOrd="6" destOrd="0" presId="urn:microsoft.com/office/officeart/2018/2/layout/IconVerticalSolidList"/>
    <dgm:cxn modelId="{9D85A8D7-B85B-4F63-B573-8A2A3730EE41}" type="presParOf" srcId="{EDE933A7-E1B6-40CE-907F-D7A785925339}" destId="{45722781-E4FD-4895-A82A-4C68B7D43780}" srcOrd="0" destOrd="0" presId="urn:microsoft.com/office/officeart/2018/2/layout/IconVerticalSolidList"/>
    <dgm:cxn modelId="{D10514A2-B470-4001-8A32-B4611AA5015A}" type="presParOf" srcId="{EDE933A7-E1B6-40CE-907F-D7A785925339}" destId="{35E03408-8A7F-4891-AD8F-8C009854F09C}" srcOrd="1" destOrd="0" presId="urn:microsoft.com/office/officeart/2018/2/layout/IconVerticalSolidList"/>
    <dgm:cxn modelId="{BA1A3718-5A6F-4594-8582-625A1284C6E2}" type="presParOf" srcId="{EDE933A7-E1B6-40CE-907F-D7A785925339}" destId="{434B5CB7-BBE0-4A20-9226-C4A03F9F8B40}" srcOrd="2" destOrd="0" presId="urn:microsoft.com/office/officeart/2018/2/layout/IconVerticalSolidList"/>
    <dgm:cxn modelId="{579B7484-30EC-4370-ACF2-FE46ED4F73C4}" type="presParOf" srcId="{EDE933A7-E1B6-40CE-907F-D7A785925339}" destId="{847DB8F6-08F1-48FC-8394-BF5D85045E5F}" srcOrd="3" destOrd="0" presId="urn:microsoft.com/office/officeart/2018/2/layout/IconVerticalSolidList"/>
    <dgm:cxn modelId="{3531F57D-B991-4725-9783-C763B462A51C}" type="presParOf" srcId="{58452A0C-F80A-433D-9D48-67964DA0516A}" destId="{3314A6C3-9D12-480F-B0BB-714D5DF98074}" srcOrd="7" destOrd="0" presId="urn:microsoft.com/office/officeart/2018/2/layout/IconVerticalSolidList"/>
    <dgm:cxn modelId="{0286674C-07A0-42D4-809E-9D3612BDA4C0}" type="presParOf" srcId="{58452A0C-F80A-433D-9D48-67964DA0516A}" destId="{1A316CEC-F034-4B30-B800-5BEF82385C21}" srcOrd="8" destOrd="0" presId="urn:microsoft.com/office/officeart/2018/2/layout/IconVerticalSolidList"/>
    <dgm:cxn modelId="{41155E9A-AC21-4D91-8CF5-6459CAE360C7}" type="presParOf" srcId="{1A316CEC-F034-4B30-B800-5BEF82385C21}" destId="{0CD7992F-9FDB-45A9-9093-E6EBE0F45D7A}" srcOrd="0" destOrd="0" presId="urn:microsoft.com/office/officeart/2018/2/layout/IconVerticalSolidList"/>
    <dgm:cxn modelId="{129E2197-96C9-453B-8CC9-BEC5F0A6FC64}" type="presParOf" srcId="{1A316CEC-F034-4B30-B800-5BEF82385C21}" destId="{B3341CF3-F81F-4FC2-9DEC-46EA7AC4C97E}" srcOrd="1" destOrd="0" presId="urn:microsoft.com/office/officeart/2018/2/layout/IconVerticalSolidList"/>
    <dgm:cxn modelId="{B229812A-E2A4-41B9-8816-65ABE9857250}" type="presParOf" srcId="{1A316CEC-F034-4B30-B800-5BEF82385C21}" destId="{1A5E163F-F866-4CA9-BEFB-440D519536E6}" srcOrd="2" destOrd="0" presId="urn:microsoft.com/office/officeart/2018/2/layout/IconVerticalSolidList"/>
    <dgm:cxn modelId="{F2B770F2-024F-42E1-8566-C8BAF5DC87B7}" type="presParOf" srcId="{1A316CEC-F034-4B30-B800-5BEF82385C21}" destId="{A5304891-4ED9-40B9-BB71-026A4D268CE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7AF090-9994-408F-AFF5-12C700063D6A}" type="doc">
      <dgm:prSet loTypeId="urn:microsoft.com/office/officeart/2009/layout/CircleArrowProcess" loCatId="process" qsTypeId="urn:microsoft.com/office/officeart/2005/8/quickstyle/simple1" qsCatId="simple" csTypeId="urn:microsoft.com/office/officeart/2005/8/colors/colorful1" csCatId="colorful" phldr="1"/>
      <dgm:spPr/>
      <dgm:t>
        <a:bodyPr/>
        <a:lstStyle/>
        <a:p>
          <a:endParaRPr lang="en-US"/>
        </a:p>
      </dgm:t>
    </dgm:pt>
    <dgm:pt modelId="{AC3133C4-81AC-4745-9427-47DFE0BB64B1}">
      <dgm:prSet phldrT="[Text]" custT="1"/>
      <dgm:spPr/>
      <dgm:t>
        <a:bodyPr/>
        <a:lstStyle/>
        <a:p>
          <a:r>
            <a:rPr lang="en-US" sz="2800">
              <a:solidFill>
                <a:schemeClr val="tx1"/>
              </a:solidFill>
            </a:rPr>
            <a:t>NIH</a:t>
          </a:r>
        </a:p>
      </dgm:t>
    </dgm:pt>
    <dgm:pt modelId="{F63C68DB-1243-456A-ACE9-CABC781BC4FF}" type="parTrans" cxnId="{A2504A72-5304-4391-A948-5BF3353B9184}">
      <dgm:prSet/>
      <dgm:spPr/>
      <dgm:t>
        <a:bodyPr/>
        <a:lstStyle/>
        <a:p>
          <a:endParaRPr lang="en-US"/>
        </a:p>
      </dgm:t>
    </dgm:pt>
    <dgm:pt modelId="{8E512E11-F3E7-4AE8-9B01-D5DA8F1C6EFE}" type="sibTrans" cxnId="{A2504A72-5304-4391-A948-5BF3353B9184}">
      <dgm:prSet/>
      <dgm:spPr/>
      <dgm:t>
        <a:bodyPr/>
        <a:lstStyle/>
        <a:p>
          <a:endParaRPr lang="en-US"/>
        </a:p>
      </dgm:t>
    </dgm:pt>
    <dgm:pt modelId="{4E68FA2D-A0E5-424A-96D7-D3D8B972A686}">
      <dgm:prSet phldrT="[Text]" custT="1"/>
      <dgm:spPr/>
      <dgm:t>
        <a:bodyPr/>
        <a:lstStyle/>
        <a:p>
          <a:r>
            <a:rPr lang="en-US" sz="2800">
              <a:solidFill>
                <a:schemeClr val="tx1"/>
              </a:solidFill>
            </a:rPr>
            <a:t>NNLM</a:t>
          </a:r>
        </a:p>
      </dgm:t>
    </dgm:pt>
    <dgm:pt modelId="{A41696B6-AC34-4D00-BDEE-651089179413}" type="parTrans" cxnId="{A551DE63-9D4B-40DB-A5DA-65E03B799B3A}">
      <dgm:prSet/>
      <dgm:spPr/>
      <dgm:t>
        <a:bodyPr/>
        <a:lstStyle/>
        <a:p>
          <a:endParaRPr lang="en-US"/>
        </a:p>
      </dgm:t>
    </dgm:pt>
    <dgm:pt modelId="{C1D557E9-4FDA-4011-9E59-F926DDC573EE}" type="sibTrans" cxnId="{A551DE63-9D4B-40DB-A5DA-65E03B799B3A}">
      <dgm:prSet/>
      <dgm:spPr/>
      <dgm:t>
        <a:bodyPr/>
        <a:lstStyle/>
        <a:p>
          <a:endParaRPr lang="en-US"/>
        </a:p>
      </dgm:t>
    </dgm:pt>
    <dgm:pt modelId="{D27C32ED-8C8B-4D3B-8D34-2B68B246EB82}">
      <dgm:prSet phldrT="[Text]" custT="1"/>
      <dgm:spPr/>
      <dgm:t>
        <a:bodyPr/>
        <a:lstStyle/>
        <a:p>
          <a:pPr>
            <a:spcAft>
              <a:spcPts val="0"/>
            </a:spcAft>
          </a:pPr>
          <a:r>
            <a:rPr lang="en-US" sz="2800">
              <a:solidFill>
                <a:schemeClr val="tx1"/>
              </a:solidFill>
            </a:rPr>
            <a:t>ROC</a:t>
          </a:r>
        </a:p>
      </dgm:t>
    </dgm:pt>
    <dgm:pt modelId="{037BAB82-5C2B-483B-BA87-EA7D3872418F}" type="parTrans" cxnId="{2E64B9F7-C2D8-47F2-B31F-8C584C57B8E0}">
      <dgm:prSet/>
      <dgm:spPr/>
      <dgm:t>
        <a:bodyPr/>
        <a:lstStyle/>
        <a:p>
          <a:endParaRPr lang="en-US"/>
        </a:p>
      </dgm:t>
    </dgm:pt>
    <dgm:pt modelId="{9EA09A9A-C3B6-487F-879A-0BE0A17EAAF3}" type="sibTrans" cxnId="{2E64B9F7-C2D8-47F2-B31F-8C584C57B8E0}">
      <dgm:prSet/>
      <dgm:spPr/>
      <dgm:t>
        <a:bodyPr/>
        <a:lstStyle/>
        <a:p>
          <a:endParaRPr lang="en-US"/>
        </a:p>
      </dgm:t>
    </dgm:pt>
    <dgm:pt modelId="{E3098E42-C385-487B-9C1E-ED9197E5604F}">
      <dgm:prSet custT="1"/>
      <dgm:spPr/>
      <dgm:t>
        <a:bodyPr/>
        <a:lstStyle/>
        <a:p>
          <a:r>
            <a:rPr lang="en-US" sz="2800">
              <a:solidFill>
                <a:schemeClr val="tx1"/>
              </a:solidFill>
            </a:rPr>
            <a:t>NLM</a:t>
          </a:r>
        </a:p>
      </dgm:t>
    </dgm:pt>
    <dgm:pt modelId="{E1AF6105-7064-48F3-8ED9-4A3499D30626}" type="parTrans" cxnId="{28833471-1CD4-40C9-BBAF-CB2489EB7FAD}">
      <dgm:prSet/>
      <dgm:spPr/>
      <dgm:t>
        <a:bodyPr/>
        <a:lstStyle/>
        <a:p>
          <a:endParaRPr lang="en-US"/>
        </a:p>
      </dgm:t>
    </dgm:pt>
    <dgm:pt modelId="{21C3ED35-773E-4CD9-B299-4946308CA35B}" type="sibTrans" cxnId="{28833471-1CD4-40C9-BBAF-CB2489EB7FAD}">
      <dgm:prSet/>
      <dgm:spPr/>
      <dgm:t>
        <a:bodyPr/>
        <a:lstStyle/>
        <a:p>
          <a:endParaRPr lang="en-US"/>
        </a:p>
      </dgm:t>
    </dgm:pt>
    <dgm:pt modelId="{202A24C9-6D83-486F-B111-8D0709B5DFC5}" type="pres">
      <dgm:prSet presAssocID="{137AF090-9994-408F-AFF5-12C700063D6A}" presName="Name0" presStyleCnt="0">
        <dgm:presLayoutVars>
          <dgm:chMax val="7"/>
          <dgm:chPref val="7"/>
          <dgm:dir/>
          <dgm:animLvl val="lvl"/>
        </dgm:presLayoutVars>
      </dgm:prSet>
      <dgm:spPr/>
    </dgm:pt>
    <dgm:pt modelId="{51D2C091-E1A0-48BE-AA6E-67905A90B3F5}" type="pres">
      <dgm:prSet presAssocID="{AC3133C4-81AC-4745-9427-47DFE0BB64B1}" presName="Accent1" presStyleCnt="0"/>
      <dgm:spPr/>
    </dgm:pt>
    <dgm:pt modelId="{A73E6E87-8A17-4223-9E9B-CF14C7B683F0}" type="pres">
      <dgm:prSet presAssocID="{AC3133C4-81AC-4745-9427-47DFE0BB64B1}" presName="Accent" presStyleLbl="node1" presStyleIdx="0" presStyleCnt="4" custFlipHor="1" custLinFactNeighborX="-58663" custLinFactNeighborY="-21675"/>
      <dgm:spPr/>
    </dgm:pt>
    <dgm:pt modelId="{683CE10C-867D-4ED8-B47F-74C3C8B893E7}" type="pres">
      <dgm:prSet presAssocID="{AC3133C4-81AC-4745-9427-47DFE0BB64B1}" presName="Parent1" presStyleLbl="revTx" presStyleIdx="0" presStyleCnt="4" custLinFactX="-9763" custLinFactNeighborX="-100000" custLinFactNeighborY="-77241">
        <dgm:presLayoutVars>
          <dgm:chMax val="1"/>
          <dgm:chPref val="1"/>
          <dgm:bulletEnabled val="1"/>
        </dgm:presLayoutVars>
      </dgm:prSet>
      <dgm:spPr/>
    </dgm:pt>
    <dgm:pt modelId="{5AE968C0-1D8B-42A2-80CD-552F2AA37216}" type="pres">
      <dgm:prSet presAssocID="{E3098E42-C385-487B-9C1E-ED9197E5604F}" presName="Accent2" presStyleCnt="0"/>
      <dgm:spPr/>
    </dgm:pt>
    <dgm:pt modelId="{DA4E79A0-CAF7-4EAD-8DCA-9913A5D37F91}" type="pres">
      <dgm:prSet presAssocID="{E3098E42-C385-487B-9C1E-ED9197E5604F}" presName="Accent" presStyleLbl="node1" presStyleIdx="1" presStyleCnt="4" custFlipHor="1" custLinFactNeighborX="6011" custLinFactNeighborY="-11185"/>
      <dgm:spPr/>
    </dgm:pt>
    <dgm:pt modelId="{50DC4463-5EB9-4917-B026-51B89F33B0EB}" type="pres">
      <dgm:prSet presAssocID="{E3098E42-C385-487B-9C1E-ED9197E5604F}" presName="Parent2" presStyleLbl="revTx" presStyleIdx="1" presStyleCnt="4" custLinFactNeighborX="9473" custLinFactNeighborY="-52379">
        <dgm:presLayoutVars>
          <dgm:chMax val="1"/>
          <dgm:chPref val="1"/>
          <dgm:bulletEnabled val="1"/>
        </dgm:presLayoutVars>
      </dgm:prSet>
      <dgm:spPr/>
    </dgm:pt>
    <dgm:pt modelId="{D77689EE-A753-4159-ADF0-5B46890BE49E}" type="pres">
      <dgm:prSet presAssocID="{4E68FA2D-A0E5-424A-96D7-D3D8B972A686}" presName="Accent3" presStyleCnt="0"/>
      <dgm:spPr/>
    </dgm:pt>
    <dgm:pt modelId="{47853B10-8DEA-4FFB-B89A-6AFD63D26F88}" type="pres">
      <dgm:prSet presAssocID="{4E68FA2D-A0E5-424A-96D7-D3D8B972A686}" presName="Accent" presStyleLbl="node1" presStyleIdx="2" presStyleCnt="4" custFlipHor="1" custLinFactNeighborX="-58649" custLinFactNeighborY="-6417"/>
      <dgm:spPr/>
    </dgm:pt>
    <dgm:pt modelId="{9AF57756-91A2-4BBD-957F-D37E90DDB4C4}" type="pres">
      <dgm:prSet presAssocID="{4E68FA2D-A0E5-424A-96D7-D3D8B972A686}" presName="Parent3" presStyleLbl="revTx" presStyleIdx="2" presStyleCnt="4" custScaleX="176935" custScaleY="64171" custLinFactNeighborX="-94419" custLinFactNeighborY="-13329">
        <dgm:presLayoutVars>
          <dgm:chMax val="1"/>
          <dgm:chPref val="1"/>
          <dgm:bulletEnabled val="1"/>
        </dgm:presLayoutVars>
      </dgm:prSet>
      <dgm:spPr/>
    </dgm:pt>
    <dgm:pt modelId="{15078503-1C0D-41C1-B48A-1809D7E81250}" type="pres">
      <dgm:prSet presAssocID="{D27C32ED-8C8B-4D3B-8D34-2B68B246EB82}" presName="Accent4" presStyleCnt="0"/>
      <dgm:spPr/>
    </dgm:pt>
    <dgm:pt modelId="{6EDA9668-5028-4FC8-BC3C-4EC2D549ABC3}" type="pres">
      <dgm:prSet presAssocID="{D27C32ED-8C8B-4D3B-8D34-2B68B246EB82}" presName="Accent" presStyleLbl="node1" presStyleIdx="3" presStyleCnt="4" custFlipHor="1" custLinFactNeighborX="9141" custLinFactNeighborY="2079"/>
      <dgm:spPr/>
    </dgm:pt>
    <dgm:pt modelId="{31607D11-730F-442E-AA52-FC5361A37753}" type="pres">
      <dgm:prSet presAssocID="{D27C32ED-8C8B-4D3B-8D34-2B68B246EB82}" presName="Parent4" presStyleLbl="revTx" presStyleIdx="3" presStyleCnt="4" custFlipHor="1" custScaleY="177627" custLinFactNeighborX="16453" custLinFactNeighborY="8935">
        <dgm:presLayoutVars>
          <dgm:chMax val="1"/>
          <dgm:chPref val="1"/>
          <dgm:bulletEnabled val="1"/>
        </dgm:presLayoutVars>
      </dgm:prSet>
      <dgm:spPr/>
    </dgm:pt>
  </dgm:ptLst>
  <dgm:cxnLst>
    <dgm:cxn modelId="{2230122A-3BB7-4167-9241-27285C3DE1C5}" type="presOf" srcId="{AC3133C4-81AC-4745-9427-47DFE0BB64B1}" destId="{683CE10C-867D-4ED8-B47F-74C3C8B893E7}" srcOrd="0" destOrd="0" presId="urn:microsoft.com/office/officeart/2009/layout/CircleArrowProcess"/>
    <dgm:cxn modelId="{ED4A912C-105A-4D6C-8545-84F8C97B8801}" type="presOf" srcId="{E3098E42-C385-487B-9C1E-ED9197E5604F}" destId="{50DC4463-5EB9-4917-B026-51B89F33B0EB}" srcOrd="0" destOrd="0" presId="urn:microsoft.com/office/officeart/2009/layout/CircleArrowProcess"/>
    <dgm:cxn modelId="{A551DE63-9D4B-40DB-A5DA-65E03B799B3A}" srcId="{137AF090-9994-408F-AFF5-12C700063D6A}" destId="{4E68FA2D-A0E5-424A-96D7-D3D8B972A686}" srcOrd="2" destOrd="0" parTransId="{A41696B6-AC34-4D00-BDEE-651089179413}" sibTransId="{C1D557E9-4FDA-4011-9E59-F926DDC573EE}"/>
    <dgm:cxn modelId="{181EF749-1FBB-4933-891D-B488F6521718}" type="presOf" srcId="{D27C32ED-8C8B-4D3B-8D34-2B68B246EB82}" destId="{31607D11-730F-442E-AA52-FC5361A37753}" srcOrd="0" destOrd="0" presId="urn:microsoft.com/office/officeart/2009/layout/CircleArrowProcess"/>
    <dgm:cxn modelId="{28833471-1CD4-40C9-BBAF-CB2489EB7FAD}" srcId="{137AF090-9994-408F-AFF5-12C700063D6A}" destId="{E3098E42-C385-487B-9C1E-ED9197E5604F}" srcOrd="1" destOrd="0" parTransId="{E1AF6105-7064-48F3-8ED9-4A3499D30626}" sibTransId="{21C3ED35-773E-4CD9-B299-4946308CA35B}"/>
    <dgm:cxn modelId="{A2504A72-5304-4391-A948-5BF3353B9184}" srcId="{137AF090-9994-408F-AFF5-12C700063D6A}" destId="{AC3133C4-81AC-4745-9427-47DFE0BB64B1}" srcOrd="0" destOrd="0" parTransId="{F63C68DB-1243-456A-ACE9-CABC781BC4FF}" sibTransId="{8E512E11-F3E7-4AE8-9B01-D5DA8F1C6EFE}"/>
    <dgm:cxn modelId="{DC50F277-C2FC-406F-BEBF-A14D50140E51}" type="presOf" srcId="{4E68FA2D-A0E5-424A-96D7-D3D8B972A686}" destId="{9AF57756-91A2-4BBD-957F-D37E90DDB4C4}" srcOrd="0" destOrd="0" presId="urn:microsoft.com/office/officeart/2009/layout/CircleArrowProcess"/>
    <dgm:cxn modelId="{D87A65AE-DC56-4017-8CC3-C3AA66A68422}" type="presOf" srcId="{137AF090-9994-408F-AFF5-12C700063D6A}" destId="{202A24C9-6D83-486F-B111-8D0709B5DFC5}" srcOrd="0" destOrd="0" presId="urn:microsoft.com/office/officeart/2009/layout/CircleArrowProcess"/>
    <dgm:cxn modelId="{2E64B9F7-C2D8-47F2-B31F-8C584C57B8E0}" srcId="{137AF090-9994-408F-AFF5-12C700063D6A}" destId="{D27C32ED-8C8B-4D3B-8D34-2B68B246EB82}" srcOrd="3" destOrd="0" parTransId="{037BAB82-5C2B-483B-BA87-EA7D3872418F}" sibTransId="{9EA09A9A-C3B6-487F-879A-0BE0A17EAAF3}"/>
    <dgm:cxn modelId="{B0ED8034-FC13-4A1B-8267-7661A7AA1F4C}" type="presParOf" srcId="{202A24C9-6D83-486F-B111-8D0709B5DFC5}" destId="{51D2C091-E1A0-48BE-AA6E-67905A90B3F5}" srcOrd="0" destOrd="0" presId="urn:microsoft.com/office/officeart/2009/layout/CircleArrowProcess"/>
    <dgm:cxn modelId="{89052F58-D0C2-4013-AF09-75F3C46C123A}" type="presParOf" srcId="{51D2C091-E1A0-48BE-AA6E-67905A90B3F5}" destId="{A73E6E87-8A17-4223-9E9B-CF14C7B683F0}" srcOrd="0" destOrd="0" presId="urn:microsoft.com/office/officeart/2009/layout/CircleArrowProcess"/>
    <dgm:cxn modelId="{B6461F67-8925-4A44-920E-AA74628081FE}" type="presParOf" srcId="{202A24C9-6D83-486F-B111-8D0709B5DFC5}" destId="{683CE10C-867D-4ED8-B47F-74C3C8B893E7}" srcOrd="1" destOrd="0" presId="urn:microsoft.com/office/officeart/2009/layout/CircleArrowProcess"/>
    <dgm:cxn modelId="{39F89598-D294-4437-9983-F4FE34C83224}" type="presParOf" srcId="{202A24C9-6D83-486F-B111-8D0709B5DFC5}" destId="{5AE968C0-1D8B-42A2-80CD-552F2AA37216}" srcOrd="2" destOrd="0" presId="urn:microsoft.com/office/officeart/2009/layout/CircleArrowProcess"/>
    <dgm:cxn modelId="{FDAA4071-3695-4537-ABDE-6D9A225682FD}" type="presParOf" srcId="{5AE968C0-1D8B-42A2-80CD-552F2AA37216}" destId="{DA4E79A0-CAF7-4EAD-8DCA-9913A5D37F91}" srcOrd="0" destOrd="0" presId="urn:microsoft.com/office/officeart/2009/layout/CircleArrowProcess"/>
    <dgm:cxn modelId="{C93F23AB-3E92-4617-9B5F-80E6A47A1573}" type="presParOf" srcId="{202A24C9-6D83-486F-B111-8D0709B5DFC5}" destId="{50DC4463-5EB9-4917-B026-51B89F33B0EB}" srcOrd="3" destOrd="0" presId="urn:microsoft.com/office/officeart/2009/layout/CircleArrowProcess"/>
    <dgm:cxn modelId="{EE5BE5D1-737F-4D13-B876-1ED9F398B476}" type="presParOf" srcId="{202A24C9-6D83-486F-B111-8D0709B5DFC5}" destId="{D77689EE-A753-4159-ADF0-5B46890BE49E}" srcOrd="4" destOrd="0" presId="urn:microsoft.com/office/officeart/2009/layout/CircleArrowProcess"/>
    <dgm:cxn modelId="{5F5BD6BD-C70A-47CD-860A-5CF3B5964057}" type="presParOf" srcId="{D77689EE-A753-4159-ADF0-5B46890BE49E}" destId="{47853B10-8DEA-4FFB-B89A-6AFD63D26F88}" srcOrd="0" destOrd="0" presId="urn:microsoft.com/office/officeart/2009/layout/CircleArrowProcess"/>
    <dgm:cxn modelId="{D55C5054-572B-4899-AA26-CB2174C9636C}" type="presParOf" srcId="{202A24C9-6D83-486F-B111-8D0709B5DFC5}" destId="{9AF57756-91A2-4BBD-957F-D37E90DDB4C4}" srcOrd="5" destOrd="0" presId="urn:microsoft.com/office/officeart/2009/layout/CircleArrowProcess"/>
    <dgm:cxn modelId="{151DDD06-198A-4A2B-92B9-2DE9DD856B1F}" type="presParOf" srcId="{202A24C9-6D83-486F-B111-8D0709B5DFC5}" destId="{15078503-1C0D-41C1-B48A-1809D7E81250}" srcOrd="6" destOrd="0" presId="urn:microsoft.com/office/officeart/2009/layout/CircleArrowProcess"/>
    <dgm:cxn modelId="{E32C6213-7B55-4E50-B53A-3AF905947240}" type="presParOf" srcId="{15078503-1C0D-41C1-B48A-1809D7E81250}" destId="{6EDA9668-5028-4FC8-BC3C-4EC2D549ABC3}" srcOrd="0" destOrd="0" presId="urn:microsoft.com/office/officeart/2009/layout/CircleArrowProcess"/>
    <dgm:cxn modelId="{BAAE97F8-2C5E-4F55-8DDC-251F772E61E0}" type="presParOf" srcId="{202A24C9-6D83-486F-B111-8D0709B5DFC5}" destId="{31607D11-730F-442E-AA52-FC5361A37753}" srcOrd="7"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67AE23-251C-4A90-84A1-5C286A754C2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66D5475-CFD3-44D3-AD56-226ECE05EA27}">
      <dgm:prSet custT="1"/>
      <dgm:spPr>
        <a:xfrm>
          <a:off x="1347040" y="631728"/>
          <a:ext cx="9168559" cy="1166268"/>
        </a:xfrm>
        <a:noFill/>
        <a:ln>
          <a:noFill/>
        </a:ln>
        <a:effectLst/>
      </dgm:spPr>
      <dgm:t>
        <a:bodyPr/>
        <a:lstStyle/>
        <a:p>
          <a:pPr>
            <a:lnSpc>
              <a:spcPct val="100000"/>
            </a:lnSpc>
          </a:pPr>
          <a:r>
            <a:rPr lang="en-US" sz="2800" b="0">
              <a:solidFill>
                <a:sysClr val="windowText" lastClr="000000">
                  <a:hueOff val="0"/>
                  <a:satOff val="0"/>
                  <a:lumOff val="0"/>
                  <a:alphaOff val="0"/>
                </a:sysClr>
              </a:solidFill>
              <a:latin typeface="Calibri" panose="020F0502020204030204"/>
              <a:ea typeface="+mn-ea"/>
              <a:cs typeface="+mn-cs"/>
            </a:rPr>
            <a:t>Evaluation link: </a:t>
          </a:r>
          <a:r>
            <a:rPr lang="en-US" sz="2800" b="0">
              <a:solidFill>
                <a:sysClr val="windowText" lastClr="000000">
                  <a:hueOff val="0"/>
                  <a:satOff val="0"/>
                  <a:lumOff val="0"/>
                  <a:alphaOff val="0"/>
                </a:sysClr>
              </a:solidFill>
              <a:latin typeface="Calibri" panose="020F0502020204030204"/>
              <a:ea typeface="+mn-ea"/>
              <a:cs typeface="+mn-cs"/>
              <a:hlinkClick xmlns:r="http://schemas.openxmlformats.org/officeDocument/2006/relationships" r:id="rId1"/>
            </a:rPr>
            <a:t>https</a:t>
          </a:r>
          <a:r>
            <a:rPr lang="en-US" sz="2800" b="0" i="0">
              <a:solidFill>
                <a:sysClr val="windowText" lastClr="000000">
                  <a:hueOff val="0"/>
                  <a:satOff val="0"/>
                  <a:lumOff val="0"/>
                  <a:alphaOff val="0"/>
                </a:sysClr>
              </a:solidFill>
              <a:latin typeface="Calibri" panose="020F0502020204030204"/>
              <a:ea typeface="+mn-ea"/>
              <a:cs typeface="+mn-cs"/>
              <a:hlinkClick xmlns:r="http://schemas.openxmlformats.org/officeDocument/2006/relationships" r:id="rId1"/>
            </a:rPr>
            <a:t>://www.nnlm.gov/BkMN7</a:t>
          </a:r>
          <a:endParaRPr lang="en-US" sz="2800" b="0" i="0">
            <a:solidFill>
              <a:sysClr val="windowText" lastClr="000000">
                <a:hueOff val="0"/>
                <a:satOff val="0"/>
                <a:lumOff val="0"/>
                <a:alphaOff val="0"/>
              </a:sysClr>
            </a:solidFill>
            <a:latin typeface="Calibri" panose="020F0502020204030204"/>
            <a:ea typeface="+mn-ea"/>
            <a:cs typeface="Calibri"/>
          </a:endParaRPr>
        </a:p>
      </dgm:t>
    </dgm:pt>
    <dgm:pt modelId="{1C485F60-7BF0-4AB7-96CF-AD186C92E68D}" type="parTrans" cxnId="{E381B5C4-7641-4EC3-80C1-0C4EF555E066}">
      <dgm:prSet/>
      <dgm:spPr/>
      <dgm:t>
        <a:bodyPr/>
        <a:lstStyle/>
        <a:p>
          <a:endParaRPr lang="en-US"/>
        </a:p>
      </dgm:t>
    </dgm:pt>
    <dgm:pt modelId="{5247F12F-A4B2-473B-AB7E-1DD6B0E6832F}" type="sibTrans" cxnId="{E381B5C4-7641-4EC3-80C1-0C4EF555E066}">
      <dgm:prSet/>
      <dgm:spPr/>
      <dgm:t>
        <a:bodyPr/>
        <a:lstStyle/>
        <a:p>
          <a:endParaRPr lang="en-US"/>
        </a:p>
      </dgm:t>
    </dgm:pt>
    <dgm:pt modelId="{C1A9DE02-B9FF-45BF-8613-68407382B47A}">
      <dgm:prSet custT="1"/>
      <dgm:spPr>
        <a:xfrm>
          <a:off x="1347040" y="2089564"/>
          <a:ext cx="9168559" cy="1166268"/>
        </a:xfrm>
        <a:noFill/>
        <a:ln>
          <a:noFill/>
        </a:ln>
        <a:effectLst/>
      </dgm:spPr>
      <dgm:t>
        <a:bodyPr/>
        <a:lstStyle/>
        <a:p>
          <a:pPr>
            <a:lnSpc>
              <a:spcPct val="100000"/>
            </a:lnSpc>
          </a:pPr>
          <a:r>
            <a:rPr lang="en-US" sz="2800">
              <a:solidFill>
                <a:sysClr val="windowText" lastClr="000000">
                  <a:hueOff val="0"/>
                  <a:satOff val="0"/>
                  <a:lumOff val="0"/>
                  <a:alphaOff val="0"/>
                </a:sysClr>
              </a:solidFill>
              <a:latin typeface="Calibri" panose="020F0502020204030204"/>
              <a:ea typeface="+mn-ea"/>
              <a:cs typeface="+mn-cs"/>
            </a:rPr>
            <a:t>In about a week you will receive an email with a link to the recording.</a:t>
          </a:r>
          <a:endParaRPr lang="en-US" sz="2800" b="1">
            <a:solidFill>
              <a:srgbClr val="0070C0"/>
            </a:solidFill>
            <a:latin typeface="Calibri" panose="020F0502020204030204"/>
            <a:ea typeface="+mn-ea"/>
            <a:cs typeface="+mn-cs"/>
          </a:endParaRPr>
        </a:p>
      </dgm:t>
    </dgm:pt>
    <dgm:pt modelId="{5296CEC8-431A-467E-A7D2-380BA14E3313}" type="parTrans" cxnId="{8CE2DBA1-9C0B-4306-A1AB-A0B2E9E14313}">
      <dgm:prSet/>
      <dgm:spPr/>
      <dgm:t>
        <a:bodyPr/>
        <a:lstStyle/>
        <a:p>
          <a:endParaRPr lang="en-US"/>
        </a:p>
      </dgm:t>
    </dgm:pt>
    <dgm:pt modelId="{F0C13D3B-B170-4FFE-95FE-63EA82C06A59}" type="sibTrans" cxnId="{8CE2DBA1-9C0B-4306-A1AB-A0B2E9E14313}">
      <dgm:prSet/>
      <dgm:spPr/>
      <dgm:t>
        <a:bodyPr/>
        <a:lstStyle/>
        <a:p>
          <a:endParaRPr lang="en-US"/>
        </a:p>
      </dgm:t>
    </dgm:pt>
    <dgm:pt modelId="{8C8E76D4-809F-4D93-A626-1B68669E79F0}" type="pres">
      <dgm:prSet presAssocID="{C867AE23-251C-4A90-84A1-5C286A754C2D}" presName="root" presStyleCnt="0">
        <dgm:presLayoutVars>
          <dgm:dir/>
          <dgm:resizeHandles val="exact"/>
        </dgm:presLayoutVars>
      </dgm:prSet>
      <dgm:spPr/>
    </dgm:pt>
    <dgm:pt modelId="{E07108D8-F92E-4C51-9058-D352A75493BB}" type="pres">
      <dgm:prSet presAssocID="{666D5475-CFD3-44D3-AD56-226ECE05EA27}" presName="compNode" presStyleCnt="0"/>
      <dgm:spPr/>
    </dgm:pt>
    <dgm:pt modelId="{0660CD2B-E72A-4EBC-82EE-E09BF1073E9F}" type="pres">
      <dgm:prSet presAssocID="{666D5475-CFD3-44D3-AD56-226ECE05EA27}" presName="bgRect" presStyleLbl="bgShp" presStyleIdx="0" presStyleCnt="2"/>
      <dgm:spPr>
        <a:xfrm>
          <a:off x="0" y="631728"/>
          <a:ext cx="10515600" cy="1166268"/>
        </a:xfrm>
        <a:prstGeom prst="roundRect">
          <a:avLst>
            <a:gd name="adj" fmla="val 10000"/>
          </a:avLst>
        </a:prstGeom>
        <a:solidFill>
          <a:srgbClr val="ED7D31">
            <a:tint val="40000"/>
            <a:hueOff val="0"/>
            <a:satOff val="0"/>
            <a:lumOff val="0"/>
            <a:alphaOff val="0"/>
          </a:srgbClr>
        </a:solidFill>
        <a:ln>
          <a:noFill/>
        </a:ln>
        <a:effectLst/>
      </dgm:spPr>
    </dgm:pt>
    <dgm:pt modelId="{B21947C4-7F37-481F-BC4F-E9C1D680B034}" type="pres">
      <dgm:prSet presAssocID="{666D5475-CFD3-44D3-AD56-226ECE05EA27}" presName="iconRect" presStyleLbl="node1" presStyleIdx="0" presStyleCnt="2"/>
      <dgm:spPr>
        <a:xfrm>
          <a:off x="352796" y="894139"/>
          <a:ext cx="641447" cy="641447"/>
        </a:xfrm>
        <a:prstGeom prst="rect">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Link"/>
        </a:ext>
      </dgm:extLst>
    </dgm:pt>
    <dgm:pt modelId="{B104C53A-978E-45B7-8EB8-A87C76DE5C76}" type="pres">
      <dgm:prSet presAssocID="{666D5475-CFD3-44D3-AD56-226ECE05EA27}" presName="spaceRect" presStyleCnt="0"/>
      <dgm:spPr/>
    </dgm:pt>
    <dgm:pt modelId="{3DD5F055-1430-4285-93C5-706A903E0875}" type="pres">
      <dgm:prSet presAssocID="{666D5475-CFD3-44D3-AD56-226ECE05EA27}" presName="parTx" presStyleLbl="revTx" presStyleIdx="0" presStyleCnt="2">
        <dgm:presLayoutVars>
          <dgm:chMax val="0"/>
          <dgm:chPref val="0"/>
        </dgm:presLayoutVars>
      </dgm:prSet>
      <dgm:spPr>
        <a:prstGeom prst="rect">
          <a:avLst/>
        </a:prstGeom>
      </dgm:spPr>
    </dgm:pt>
    <dgm:pt modelId="{000905BC-A09C-49B3-BE36-8C4D068B9386}" type="pres">
      <dgm:prSet presAssocID="{5247F12F-A4B2-473B-AB7E-1DD6B0E6832F}" presName="sibTrans" presStyleCnt="0"/>
      <dgm:spPr/>
    </dgm:pt>
    <dgm:pt modelId="{C470D575-7C03-4B0A-A6BA-3BF2260D5BA8}" type="pres">
      <dgm:prSet presAssocID="{C1A9DE02-B9FF-45BF-8613-68407382B47A}" presName="compNode" presStyleCnt="0"/>
      <dgm:spPr/>
    </dgm:pt>
    <dgm:pt modelId="{B006119D-6152-421C-8AB5-54033ADE2108}" type="pres">
      <dgm:prSet presAssocID="{C1A9DE02-B9FF-45BF-8613-68407382B47A}" presName="bgRect" presStyleLbl="bgShp" presStyleIdx="1" presStyleCnt="2"/>
      <dgm:spPr>
        <a:xfrm>
          <a:off x="0" y="2089564"/>
          <a:ext cx="10515600" cy="1166268"/>
        </a:xfrm>
        <a:prstGeom prst="roundRect">
          <a:avLst>
            <a:gd name="adj" fmla="val 10000"/>
          </a:avLst>
        </a:prstGeom>
        <a:solidFill>
          <a:srgbClr val="ED7D31">
            <a:tint val="40000"/>
            <a:hueOff val="0"/>
            <a:satOff val="0"/>
            <a:lumOff val="0"/>
            <a:alphaOff val="0"/>
          </a:srgbClr>
        </a:solidFill>
        <a:ln>
          <a:noFill/>
        </a:ln>
        <a:effectLst/>
      </dgm:spPr>
    </dgm:pt>
    <dgm:pt modelId="{27CF2ECF-1E23-44A6-8F1F-357ABD1B92D2}" type="pres">
      <dgm:prSet presAssocID="{C1A9DE02-B9FF-45BF-8613-68407382B47A}" presName="iconRect" presStyleLbl="node1" presStyleIdx="1" presStyleCnt="2"/>
      <dgm:spPr>
        <a:xfrm>
          <a:off x="352796" y="2351975"/>
          <a:ext cx="641447" cy="641447"/>
        </a:xfrm>
        <a:prstGeom prst="rect">
          <a:avLst/>
        </a:prstGeom>
        <a:blipFill rotWithShape="1">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w="12700" cap="flat" cmpd="sng" algn="ctr">
          <a:noFill/>
          <a:prstDash val="solid"/>
          <a:miter lim="800000"/>
        </a:ln>
        <a:effectLst/>
      </dgm:spPr>
    </dgm:pt>
    <dgm:pt modelId="{626B926A-0CE0-4122-87C4-1E7025AB7D78}" type="pres">
      <dgm:prSet presAssocID="{C1A9DE02-B9FF-45BF-8613-68407382B47A}" presName="spaceRect" presStyleCnt="0"/>
      <dgm:spPr/>
    </dgm:pt>
    <dgm:pt modelId="{7ED2E341-C8DB-4CF1-B9E7-6BE71BE65702}" type="pres">
      <dgm:prSet presAssocID="{C1A9DE02-B9FF-45BF-8613-68407382B47A}" presName="parTx" presStyleLbl="revTx" presStyleIdx="1" presStyleCnt="2">
        <dgm:presLayoutVars>
          <dgm:chMax val="0"/>
          <dgm:chPref val="0"/>
        </dgm:presLayoutVars>
      </dgm:prSet>
      <dgm:spPr>
        <a:prstGeom prst="rect">
          <a:avLst/>
        </a:prstGeom>
      </dgm:spPr>
    </dgm:pt>
  </dgm:ptLst>
  <dgm:cxnLst>
    <dgm:cxn modelId="{0B3ECD08-0FA8-4329-B586-FAF117B645D7}" type="presOf" srcId="{C1A9DE02-B9FF-45BF-8613-68407382B47A}" destId="{7ED2E341-C8DB-4CF1-B9E7-6BE71BE65702}" srcOrd="0" destOrd="0" presId="urn:microsoft.com/office/officeart/2018/2/layout/IconVerticalSolidList"/>
    <dgm:cxn modelId="{B2518D48-6C44-4A8B-B690-7DDA49B724E1}" type="presOf" srcId="{666D5475-CFD3-44D3-AD56-226ECE05EA27}" destId="{3DD5F055-1430-4285-93C5-706A903E0875}" srcOrd="0" destOrd="0" presId="urn:microsoft.com/office/officeart/2018/2/layout/IconVerticalSolidList"/>
    <dgm:cxn modelId="{DADA914D-C7C0-47C3-87BC-B2CD57AB30F3}" type="presOf" srcId="{C867AE23-251C-4A90-84A1-5C286A754C2D}" destId="{8C8E76D4-809F-4D93-A626-1B68669E79F0}" srcOrd="0" destOrd="0" presId="urn:microsoft.com/office/officeart/2018/2/layout/IconVerticalSolidList"/>
    <dgm:cxn modelId="{8CE2DBA1-9C0B-4306-A1AB-A0B2E9E14313}" srcId="{C867AE23-251C-4A90-84A1-5C286A754C2D}" destId="{C1A9DE02-B9FF-45BF-8613-68407382B47A}" srcOrd="1" destOrd="0" parTransId="{5296CEC8-431A-467E-A7D2-380BA14E3313}" sibTransId="{F0C13D3B-B170-4FFE-95FE-63EA82C06A59}"/>
    <dgm:cxn modelId="{E381B5C4-7641-4EC3-80C1-0C4EF555E066}" srcId="{C867AE23-251C-4A90-84A1-5C286A754C2D}" destId="{666D5475-CFD3-44D3-AD56-226ECE05EA27}" srcOrd="0" destOrd="0" parTransId="{1C485F60-7BF0-4AB7-96CF-AD186C92E68D}" sibTransId="{5247F12F-A4B2-473B-AB7E-1DD6B0E6832F}"/>
    <dgm:cxn modelId="{7F7A808F-A5A0-436A-A311-7437A7BB506C}" type="presParOf" srcId="{8C8E76D4-809F-4D93-A626-1B68669E79F0}" destId="{E07108D8-F92E-4C51-9058-D352A75493BB}" srcOrd="0" destOrd="0" presId="urn:microsoft.com/office/officeart/2018/2/layout/IconVerticalSolidList"/>
    <dgm:cxn modelId="{AA1A3C6B-74B5-4EE8-91C9-3A80E6FD2771}" type="presParOf" srcId="{E07108D8-F92E-4C51-9058-D352A75493BB}" destId="{0660CD2B-E72A-4EBC-82EE-E09BF1073E9F}" srcOrd="0" destOrd="0" presId="urn:microsoft.com/office/officeart/2018/2/layout/IconVerticalSolidList"/>
    <dgm:cxn modelId="{A222ABD6-C7F1-40B3-AE44-B7C82C29F123}" type="presParOf" srcId="{E07108D8-F92E-4C51-9058-D352A75493BB}" destId="{B21947C4-7F37-481F-BC4F-E9C1D680B034}" srcOrd="1" destOrd="0" presId="urn:microsoft.com/office/officeart/2018/2/layout/IconVerticalSolidList"/>
    <dgm:cxn modelId="{80F4FCAF-E701-4CE0-9D31-4A746A7CDD76}" type="presParOf" srcId="{E07108D8-F92E-4C51-9058-D352A75493BB}" destId="{B104C53A-978E-45B7-8EB8-A87C76DE5C76}" srcOrd="2" destOrd="0" presId="urn:microsoft.com/office/officeart/2018/2/layout/IconVerticalSolidList"/>
    <dgm:cxn modelId="{2F7F1233-0483-486D-97D7-2F3CED9FC18B}" type="presParOf" srcId="{E07108D8-F92E-4C51-9058-D352A75493BB}" destId="{3DD5F055-1430-4285-93C5-706A903E0875}" srcOrd="3" destOrd="0" presId="urn:microsoft.com/office/officeart/2018/2/layout/IconVerticalSolidList"/>
    <dgm:cxn modelId="{707BC596-2D31-4D0E-AA19-F3C959BE7A17}" type="presParOf" srcId="{8C8E76D4-809F-4D93-A626-1B68669E79F0}" destId="{000905BC-A09C-49B3-BE36-8C4D068B9386}" srcOrd="1" destOrd="0" presId="urn:microsoft.com/office/officeart/2018/2/layout/IconVerticalSolidList"/>
    <dgm:cxn modelId="{8305F4E7-DDBC-4E62-9926-82E01A28693D}" type="presParOf" srcId="{8C8E76D4-809F-4D93-A626-1B68669E79F0}" destId="{C470D575-7C03-4B0A-A6BA-3BF2260D5BA8}" srcOrd="2" destOrd="0" presId="urn:microsoft.com/office/officeart/2018/2/layout/IconVerticalSolidList"/>
    <dgm:cxn modelId="{D4E1BA9C-93F1-4223-B09E-27586C264060}" type="presParOf" srcId="{C470D575-7C03-4B0A-A6BA-3BF2260D5BA8}" destId="{B006119D-6152-421C-8AB5-54033ADE2108}" srcOrd="0" destOrd="0" presId="urn:microsoft.com/office/officeart/2018/2/layout/IconVerticalSolidList"/>
    <dgm:cxn modelId="{94F112E7-83B1-48B6-B774-735A64AB7575}" type="presParOf" srcId="{C470D575-7C03-4B0A-A6BA-3BF2260D5BA8}" destId="{27CF2ECF-1E23-44A6-8F1F-357ABD1B92D2}" srcOrd="1" destOrd="0" presId="urn:microsoft.com/office/officeart/2018/2/layout/IconVerticalSolidList"/>
    <dgm:cxn modelId="{FD26EAD3-D8C7-4F29-A12F-5B2F1A8C289E}" type="presParOf" srcId="{C470D575-7C03-4B0A-A6BA-3BF2260D5BA8}" destId="{626B926A-0CE0-4122-87C4-1E7025AB7D78}" srcOrd="2" destOrd="0" presId="urn:microsoft.com/office/officeart/2018/2/layout/IconVerticalSolidList"/>
    <dgm:cxn modelId="{CD0A72A3-0824-4B86-910D-86E09DE76626}" type="presParOf" srcId="{C470D575-7C03-4B0A-A6BA-3BF2260D5BA8}" destId="{7ED2E341-C8DB-4CF1-B9E7-6BE71BE6570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8767A-7CE7-475D-B361-CBB7F790299F}">
      <dsp:nvSpPr>
        <dsp:cNvPr id="0" name=""/>
        <dsp:cNvSpPr/>
      </dsp:nvSpPr>
      <dsp:spPr>
        <a:xfrm>
          <a:off x="0" y="79479"/>
          <a:ext cx="10515600" cy="671247"/>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0DB9D2E6-A7EC-4049-A8C3-BD81DA0E7419}">
      <dsp:nvSpPr>
        <dsp:cNvPr id="0" name=""/>
        <dsp:cNvSpPr/>
      </dsp:nvSpPr>
      <dsp:spPr>
        <a:xfrm>
          <a:off x="219958" y="167019"/>
          <a:ext cx="399924" cy="3999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1CC2F4-984A-4AFB-A097-7D0AD7549C7E}">
      <dsp:nvSpPr>
        <dsp:cNvPr id="0" name=""/>
        <dsp:cNvSpPr/>
      </dsp:nvSpPr>
      <dsp:spPr>
        <a:xfrm>
          <a:off x="839840" y="3413"/>
          <a:ext cx="9675759" cy="727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955" tIns="76955" rIns="76955" bIns="76955" numCol="1" spcCol="1270" anchor="ctr" anchorCtr="0">
          <a:noAutofit/>
        </a:bodyPr>
        <a:lstStyle/>
        <a:p>
          <a:pPr marL="0" lvl="0" indent="0" algn="l" defTabSz="1244600">
            <a:lnSpc>
              <a:spcPct val="100000"/>
            </a:lnSpc>
            <a:spcBef>
              <a:spcPct val="0"/>
            </a:spcBef>
            <a:spcAft>
              <a:spcPct val="35000"/>
            </a:spcAft>
            <a:buNone/>
          </a:pPr>
          <a:r>
            <a:rPr lang="en-US" sz="2800" kern="1200">
              <a:solidFill>
                <a:sysClr val="windowText" lastClr="000000">
                  <a:hueOff val="0"/>
                  <a:satOff val="0"/>
                  <a:lumOff val="0"/>
                  <a:alphaOff val="0"/>
                </a:sysClr>
              </a:solidFill>
              <a:latin typeface="Calibri" panose="020F0502020204030204"/>
              <a:ea typeface="+mn-ea"/>
              <a:cs typeface="+mn-cs"/>
            </a:rPr>
            <a:t>Use Chat to share your comments</a:t>
          </a:r>
        </a:p>
      </dsp:txBody>
      <dsp:txXfrm>
        <a:off x="839840" y="3413"/>
        <a:ext cx="9675759" cy="727134"/>
      </dsp:txXfrm>
    </dsp:sp>
    <dsp:sp modelId="{E46FA2F6-53BC-429F-969B-E42705EE39AC}">
      <dsp:nvSpPr>
        <dsp:cNvPr id="0" name=""/>
        <dsp:cNvSpPr/>
      </dsp:nvSpPr>
      <dsp:spPr>
        <a:xfrm>
          <a:off x="0" y="960453"/>
          <a:ext cx="10515600" cy="727134"/>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2E834B45-2BBE-4BDB-9978-8CFBA74E360D}">
      <dsp:nvSpPr>
        <dsp:cNvPr id="0" name=""/>
        <dsp:cNvSpPr/>
      </dsp:nvSpPr>
      <dsp:spPr>
        <a:xfrm>
          <a:off x="219958" y="1075937"/>
          <a:ext cx="399924" cy="39992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B737BA-944D-4B5E-9062-3A77A7DA44AD}">
      <dsp:nvSpPr>
        <dsp:cNvPr id="0" name=""/>
        <dsp:cNvSpPr/>
      </dsp:nvSpPr>
      <dsp:spPr>
        <a:xfrm>
          <a:off x="839840" y="912332"/>
          <a:ext cx="9675759" cy="727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955" tIns="76955" rIns="76955" bIns="76955" numCol="1" spcCol="1270" anchor="ctr" anchorCtr="0">
          <a:noAutofit/>
        </a:bodyPr>
        <a:lstStyle/>
        <a:p>
          <a:pPr marL="0" lvl="0" indent="0" algn="l" defTabSz="1244600">
            <a:lnSpc>
              <a:spcPct val="100000"/>
            </a:lnSpc>
            <a:spcBef>
              <a:spcPct val="0"/>
            </a:spcBef>
            <a:spcAft>
              <a:spcPct val="35000"/>
            </a:spcAft>
            <a:buNone/>
          </a:pPr>
          <a:r>
            <a:rPr lang="en-US" sz="2800" kern="1200">
              <a:solidFill>
                <a:sysClr val="windowText" lastClr="000000">
                  <a:hueOff val="0"/>
                  <a:satOff val="0"/>
                  <a:lumOff val="0"/>
                  <a:alphaOff val="0"/>
                </a:sysClr>
              </a:solidFill>
              <a:latin typeface="Calibri" panose="020F0502020204030204"/>
              <a:ea typeface="+mn-ea"/>
              <a:cs typeface="+mn-cs"/>
            </a:rPr>
            <a:t>Use Q&amp;A to submit your questions for our speaker </a:t>
          </a:r>
        </a:p>
      </dsp:txBody>
      <dsp:txXfrm>
        <a:off x="839840" y="912332"/>
        <a:ext cx="9675759" cy="727134"/>
      </dsp:txXfrm>
    </dsp:sp>
    <dsp:sp modelId="{2F4FCD94-00BF-47A0-9A42-992A9B02B1BA}">
      <dsp:nvSpPr>
        <dsp:cNvPr id="0" name=""/>
        <dsp:cNvSpPr/>
      </dsp:nvSpPr>
      <dsp:spPr>
        <a:xfrm>
          <a:off x="0" y="1865496"/>
          <a:ext cx="10515600" cy="727134"/>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09419823-024F-4086-B2D9-003487C2A89B}">
      <dsp:nvSpPr>
        <dsp:cNvPr id="0" name=""/>
        <dsp:cNvSpPr/>
      </dsp:nvSpPr>
      <dsp:spPr>
        <a:xfrm>
          <a:off x="219958" y="1984855"/>
          <a:ext cx="399924" cy="3999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2DF596-CF79-4D7D-BF3E-B1A1CD99CE4D}">
      <dsp:nvSpPr>
        <dsp:cNvPr id="0" name=""/>
        <dsp:cNvSpPr/>
      </dsp:nvSpPr>
      <dsp:spPr>
        <a:xfrm>
          <a:off x="839840" y="1863148"/>
          <a:ext cx="9675759" cy="727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955" tIns="76955" rIns="76955" bIns="76955" numCol="1" spcCol="1270" anchor="ctr" anchorCtr="0">
          <a:noAutofit/>
        </a:bodyPr>
        <a:lstStyle/>
        <a:p>
          <a:pPr marL="0" lvl="0" indent="0" algn="l" defTabSz="1244600">
            <a:lnSpc>
              <a:spcPct val="100000"/>
            </a:lnSpc>
            <a:spcBef>
              <a:spcPct val="0"/>
            </a:spcBef>
            <a:spcAft>
              <a:spcPct val="35000"/>
            </a:spcAft>
            <a:buNone/>
          </a:pPr>
          <a:r>
            <a:rPr lang="en-US" sz="2800" kern="1200">
              <a:solidFill>
                <a:sysClr val="windowText" lastClr="000000">
                  <a:hueOff val="0"/>
                  <a:satOff val="0"/>
                  <a:lumOff val="0"/>
                  <a:alphaOff val="0"/>
                </a:sysClr>
              </a:solidFill>
              <a:latin typeface="Calibri" panose="020F0502020204030204"/>
              <a:ea typeface="+mn-ea"/>
              <a:cs typeface="+mn-cs"/>
            </a:rPr>
            <a:t>Closed Caption available</a:t>
          </a:r>
        </a:p>
      </dsp:txBody>
      <dsp:txXfrm>
        <a:off x="839840" y="1863148"/>
        <a:ext cx="9675759" cy="727134"/>
      </dsp:txXfrm>
    </dsp:sp>
    <dsp:sp modelId="{45722781-E4FD-4895-A82A-4C68B7D43780}">
      <dsp:nvSpPr>
        <dsp:cNvPr id="0" name=""/>
        <dsp:cNvSpPr/>
      </dsp:nvSpPr>
      <dsp:spPr>
        <a:xfrm>
          <a:off x="0" y="2754229"/>
          <a:ext cx="10515600" cy="727134"/>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35E03408-8A7F-4891-AD8F-8C009854F09C}">
      <dsp:nvSpPr>
        <dsp:cNvPr id="0" name=""/>
        <dsp:cNvSpPr/>
      </dsp:nvSpPr>
      <dsp:spPr>
        <a:xfrm>
          <a:off x="219958" y="2893774"/>
          <a:ext cx="399924" cy="3999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7DB8F6-08F1-48FC-8394-BF5D85045E5F}">
      <dsp:nvSpPr>
        <dsp:cNvPr id="0" name=""/>
        <dsp:cNvSpPr/>
      </dsp:nvSpPr>
      <dsp:spPr>
        <a:xfrm>
          <a:off x="839840" y="2730169"/>
          <a:ext cx="9675759" cy="727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955" tIns="76955" rIns="76955" bIns="76955" numCol="1" spcCol="1270" anchor="ctr" anchorCtr="0">
          <a:noAutofit/>
        </a:bodyPr>
        <a:lstStyle/>
        <a:p>
          <a:pPr marL="0" lvl="0" indent="0" algn="l" defTabSz="1244600">
            <a:lnSpc>
              <a:spcPct val="100000"/>
            </a:lnSpc>
            <a:spcBef>
              <a:spcPct val="0"/>
            </a:spcBef>
            <a:spcAft>
              <a:spcPct val="35000"/>
            </a:spcAft>
            <a:buNone/>
          </a:pPr>
          <a:r>
            <a:rPr lang="en-US" sz="2800" kern="1200">
              <a:solidFill>
                <a:sysClr val="windowText" lastClr="000000">
                  <a:hueOff val="0"/>
                  <a:satOff val="0"/>
                  <a:lumOff val="0"/>
                  <a:alphaOff val="0"/>
                </a:sysClr>
              </a:solidFill>
              <a:latin typeface="Calibri" panose="020F0502020204030204"/>
              <a:ea typeface="+mn-ea"/>
              <a:cs typeface="+mn-cs"/>
            </a:rPr>
            <a:t>Session is being recorded</a:t>
          </a:r>
        </a:p>
      </dsp:txBody>
      <dsp:txXfrm>
        <a:off x="839840" y="2730169"/>
        <a:ext cx="9675759" cy="727134"/>
      </dsp:txXfrm>
    </dsp:sp>
    <dsp:sp modelId="{0CD7992F-9FDB-45A9-9093-E6EBE0F45D7A}">
      <dsp:nvSpPr>
        <dsp:cNvPr id="0" name=""/>
        <dsp:cNvSpPr/>
      </dsp:nvSpPr>
      <dsp:spPr>
        <a:xfrm>
          <a:off x="0" y="3639087"/>
          <a:ext cx="10515600" cy="727134"/>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B3341CF3-F81F-4FC2-9DEC-46EA7AC4C97E}">
      <dsp:nvSpPr>
        <dsp:cNvPr id="0" name=""/>
        <dsp:cNvSpPr/>
      </dsp:nvSpPr>
      <dsp:spPr>
        <a:xfrm>
          <a:off x="219958" y="3802692"/>
          <a:ext cx="399924" cy="3999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304891-4ED9-40B9-BB71-026A4D268CE0}">
      <dsp:nvSpPr>
        <dsp:cNvPr id="0" name=""/>
        <dsp:cNvSpPr/>
      </dsp:nvSpPr>
      <dsp:spPr>
        <a:xfrm>
          <a:off x="839840" y="3639087"/>
          <a:ext cx="9675759" cy="727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955" tIns="76955" rIns="76955" bIns="76955" numCol="1" spcCol="1270" anchor="ctr" anchorCtr="0">
          <a:noAutofit/>
        </a:bodyPr>
        <a:lstStyle/>
        <a:p>
          <a:pPr marL="0" lvl="0" indent="0" algn="l" defTabSz="1244600">
            <a:lnSpc>
              <a:spcPct val="100000"/>
            </a:lnSpc>
            <a:spcBef>
              <a:spcPct val="0"/>
            </a:spcBef>
            <a:spcAft>
              <a:spcPct val="35000"/>
            </a:spcAft>
            <a:buNone/>
          </a:pPr>
          <a:r>
            <a:rPr lang="en-US" sz="2800" kern="1200">
              <a:solidFill>
                <a:sysClr val="windowText" lastClr="000000">
                  <a:hueOff val="0"/>
                  <a:satOff val="0"/>
                  <a:lumOff val="0"/>
                  <a:alphaOff val="0"/>
                </a:sysClr>
              </a:solidFill>
              <a:latin typeface="Calibri" panose="020F0502020204030204"/>
              <a:ea typeface="+mn-ea"/>
              <a:cs typeface="+mn-cs"/>
            </a:rPr>
            <a:t>Continuing Education credit available</a:t>
          </a:r>
        </a:p>
      </dsp:txBody>
      <dsp:txXfrm>
        <a:off x="839840" y="3639087"/>
        <a:ext cx="9675759" cy="7271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3E6E87-8A17-4223-9E9B-CF14C7B683F0}">
      <dsp:nvSpPr>
        <dsp:cNvPr id="0" name=""/>
        <dsp:cNvSpPr/>
      </dsp:nvSpPr>
      <dsp:spPr>
        <a:xfrm flipH="1">
          <a:off x="2698927" y="-316243"/>
          <a:ext cx="1458875" cy="1459023"/>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3CE10C-867D-4ED8-B47F-74C3C8B893E7}">
      <dsp:nvSpPr>
        <dsp:cNvPr id="0" name=""/>
        <dsp:cNvSpPr/>
      </dsp:nvSpPr>
      <dsp:spPr>
        <a:xfrm>
          <a:off x="2983225" y="213736"/>
          <a:ext cx="814135" cy="407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rPr>
            <a:t>NIH</a:t>
          </a:r>
        </a:p>
      </dsp:txBody>
      <dsp:txXfrm>
        <a:off x="2983225" y="213736"/>
        <a:ext cx="814135" cy="407025"/>
      </dsp:txXfrm>
    </dsp:sp>
    <dsp:sp modelId="{DA4E79A0-CAF7-4EAD-8DCA-9913A5D37F91}">
      <dsp:nvSpPr>
        <dsp:cNvPr id="0" name=""/>
        <dsp:cNvSpPr/>
      </dsp:nvSpPr>
      <dsp:spPr>
        <a:xfrm flipH="1">
          <a:off x="3237152" y="675234"/>
          <a:ext cx="1458875" cy="1459023"/>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DC4463-5EB9-4917-B026-51B89F33B0EB}">
      <dsp:nvSpPr>
        <dsp:cNvPr id="0" name=""/>
        <dsp:cNvSpPr/>
      </dsp:nvSpPr>
      <dsp:spPr>
        <a:xfrm>
          <a:off x="3547036" y="1154904"/>
          <a:ext cx="814135" cy="407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rPr>
            <a:t>NLM</a:t>
          </a:r>
        </a:p>
      </dsp:txBody>
      <dsp:txXfrm>
        <a:off x="3547036" y="1154904"/>
        <a:ext cx="814135" cy="407025"/>
      </dsp:txXfrm>
    </dsp:sp>
    <dsp:sp modelId="{47853B10-8DEA-4FFB-B89A-6AFD63D26F88}">
      <dsp:nvSpPr>
        <dsp:cNvPr id="0" name=""/>
        <dsp:cNvSpPr/>
      </dsp:nvSpPr>
      <dsp:spPr>
        <a:xfrm flipH="1">
          <a:off x="2699132" y="1586321"/>
          <a:ext cx="1458875" cy="1459023"/>
        </a:xfrm>
        <a:prstGeom prst="circularArrow">
          <a:avLst>
            <a:gd name="adj1" fmla="val 10980"/>
            <a:gd name="adj2" fmla="val 1142322"/>
            <a:gd name="adj3" fmla="val 4500000"/>
            <a:gd name="adj4" fmla="val 13500000"/>
            <a:gd name="adj5" fmla="val 125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F57756-91A2-4BBD-957F-D37E90DDB4C4}">
      <dsp:nvSpPr>
        <dsp:cNvPr id="0" name=""/>
        <dsp:cNvSpPr/>
      </dsp:nvSpPr>
      <dsp:spPr>
        <a:xfrm>
          <a:off x="2794968" y="2226738"/>
          <a:ext cx="1440489" cy="261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tx1"/>
              </a:solidFill>
            </a:rPr>
            <a:t>NNLM</a:t>
          </a:r>
        </a:p>
      </dsp:txBody>
      <dsp:txXfrm>
        <a:off x="2794968" y="2226738"/>
        <a:ext cx="1440489" cy="261192"/>
      </dsp:txXfrm>
    </dsp:sp>
    <dsp:sp modelId="{6EDA9668-5028-4FC8-BC3C-4EC2D549ABC3}">
      <dsp:nvSpPr>
        <dsp:cNvPr id="0" name=""/>
        <dsp:cNvSpPr/>
      </dsp:nvSpPr>
      <dsp:spPr>
        <a:xfrm flipH="1">
          <a:off x="3368018" y="2641169"/>
          <a:ext cx="1253357" cy="1253963"/>
        </a:xfrm>
        <a:prstGeom prst="blockArc">
          <a:avLst>
            <a:gd name="adj1" fmla="val 0"/>
            <a:gd name="adj2" fmla="val 18900000"/>
            <a:gd name="adj3" fmla="val 1274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607D11-730F-442E-AA52-FC5361A37753}">
      <dsp:nvSpPr>
        <dsp:cNvPr id="0" name=""/>
        <dsp:cNvSpPr/>
      </dsp:nvSpPr>
      <dsp:spPr>
        <a:xfrm flipH="1">
          <a:off x="3603863" y="2926434"/>
          <a:ext cx="814135" cy="722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ts val="0"/>
            </a:spcAft>
            <a:buNone/>
          </a:pPr>
          <a:r>
            <a:rPr lang="en-US" sz="2800" kern="1200">
              <a:solidFill>
                <a:schemeClr val="tx1"/>
              </a:solidFill>
            </a:rPr>
            <a:t>ROC</a:t>
          </a:r>
        </a:p>
      </dsp:txBody>
      <dsp:txXfrm>
        <a:off x="3603863" y="2926434"/>
        <a:ext cx="814135" cy="7229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60CD2B-E72A-4EBC-82EE-E09BF1073E9F}">
      <dsp:nvSpPr>
        <dsp:cNvPr id="0" name=""/>
        <dsp:cNvSpPr/>
      </dsp:nvSpPr>
      <dsp:spPr>
        <a:xfrm>
          <a:off x="0" y="413307"/>
          <a:ext cx="10515600" cy="1115931"/>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B21947C4-7F37-481F-BC4F-E9C1D680B034}">
      <dsp:nvSpPr>
        <dsp:cNvPr id="0" name=""/>
        <dsp:cNvSpPr/>
      </dsp:nvSpPr>
      <dsp:spPr>
        <a:xfrm>
          <a:off x="337569" y="664392"/>
          <a:ext cx="613762" cy="6137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D5F055-1430-4285-93C5-706A903E0875}">
      <dsp:nvSpPr>
        <dsp:cNvPr id="0" name=""/>
        <dsp:cNvSpPr/>
      </dsp:nvSpPr>
      <dsp:spPr>
        <a:xfrm>
          <a:off x="1288900" y="413307"/>
          <a:ext cx="9226699" cy="1115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03" tIns="118103" rIns="118103" bIns="118103" numCol="1" spcCol="1270" anchor="ctr" anchorCtr="0">
          <a:noAutofit/>
        </a:bodyPr>
        <a:lstStyle/>
        <a:p>
          <a:pPr marL="0" lvl="0" indent="0" algn="l" defTabSz="1244600">
            <a:lnSpc>
              <a:spcPct val="100000"/>
            </a:lnSpc>
            <a:spcBef>
              <a:spcPct val="0"/>
            </a:spcBef>
            <a:spcAft>
              <a:spcPct val="35000"/>
            </a:spcAft>
            <a:buNone/>
          </a:pPr>
          <a:r>
            <a:rPr lang="en-US" sz="2800" b="0" kern="1200">
              <a:solidFill>
                <a:sysClr val="windowText" lastClr="000000">
                  <a:hueOff val="0"/>
                  <a:satOff val="0"/>
                  <a:lumOff val="0"/>
                  <a:alphaOff val="0"/>
                </a:sysClr>
              </a:solidFill>
              <a:latin typeface="Calibri" panose="020F0502020204030204"/>
              <a:ea typeface="+mn-ea"/>
              <a:cs typeface="+mn-cs"/>
            </a:rPr>
            <a:t>Evaluation link: </a:t>
          </a:r>
          <a:r>
            <a:rPr lang="en-US" sz="2800" b="0" kern="1200">
              <a:solidFill>
                <a:sysClr val="windowText" lastClr="000000">
                  <a:hueOff val="0"/>
                  <a:satOff val="0"/>
                  <a:lumOff val="0"/>
                  <a:alphaOff val="0"/>
                </a:sysClr>
              </a:solidFill>
              <a:latin typeface="Calibri" panose="020F0502020204030204"/>
              <a:ea typeface="+mn-ea"/>
              <a:cs typeface="+mn-cs"/>
              <a:hlinkClick xmlns:r="http://schemas.openxmlformats.org/officeDocument/2006/relationships" r:id="rId3"/>
            </a:rPr>
            <a:t>https</a:t>
          </a:r>
          <a:r>
            <a:rPr lang="en-US" sz="2800" b="0" i="0" kern="1200">
              <a:solidFill>
                <a:sysClr val="windowText" lastClr="000000">
                  <a:hueOff val="0"/>
                  <a:satOff val="0"/>
                  <a:lumOff val="0"/>
                  <a:alphaOff val="0"/>
                </a:sysClr>
              </a:solidFill>
              <a:latin typeface="Calibri" panose="020F0502020204030204"/>
              <a:ea typeface="+mn-ea"/>
              <a:cs typeface="+mn-cs"/>
              <a:hlinkClick xmlns:r="http://schemas.openxmlformats.org/officeDocument/2006/relationships" r:id="rId3"/>
            </a:rPr>
            <a:t>://www.nnlm.gov/BkMN7</a:t>
          </a:r>
          <a:endParaRPr lang="en-US" sz="2800" b="0" i="0" kern="1200">
            <a:solidFill>
              <a:sysClr val="windowText" lastClr="000000">
                <a:hueOff val="0"/>
                <a:satOff val="0"/>
                <a:lumOff val="0"/>
                <a:alphaOff val="0"/>
              </a:sysClr>
            </a:solidFill>
            <a:latin typeface="Calibri" panose="020F0502020204030204"/>
            <a:ea typeface="+mn-ea"/>
            <a:cs typeface="Calibri"/>
          </a:endParaRPr>
        </a:p>
      </dsp:txBody>
      <dsp:txXfrm>
        <a:off x="1288900" y="413307"/>
        <a:ext cx="9226699" cy="1115931"/>
      </dsp:txXfrm>
    </dsp:sp>
    <dsp:sp modelId="{B006119D-6152-421C-8AB5-54033ADE2108}">
      <dsp:nvSpPr>
        <dsp:cNvPr id="0" name=""/>
        <dsp:cNvSpPr/>
      </dsp:nvSpPr>
      <dsp:spPr>
        <a:xfrm>
          <a:off x="0" y="1777224"/>
          <a:ext cx="10515600" cy="1115931"/>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27CF2ECF-1E23-44A6-8F1F-357ABD1B92D2}">
      <dsp:nvSpPr>
        <dsp:cNvPr id="0" name=""/>
        <dsp:cNvSpPr/>
      </dsp:nvSpPr>
      <dsp:spPr>
        <a:xfrm>
          <a:off x="337569" y="2028309"/>
          <a:ext cx="613762" cy="613762"/>
        </a:xfrm>
        <a:prstGeom prst="rect">
          <a:avLst/>
        </a:prstGeom>
        <a:blipFill rotWithShape="1">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D2E341-C8DB-4CF1-B9E7-6BE71BE65702}">
      <dsp:nvSpPr>
        <dsp:cNvPr id="0" name=""/>
        <dsp:cNvSpPr/>
      </dsp:nvSpPr>
      <dsp:spPr>
        <a:xfrm>
          <a:off x="1288900" y="1777224"/>
          <a:ext cx="9226699" cy="1115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03" tIns="118103" rIns="118103" bIns="118103" numCol="1" spcCol="1270" anchor="ctr" anchorCtr="0">
          <a:noAutofit/>
        </a:bodyPr>
        <a:lstStyle/>
        <a:p>
          <a:pPr marL="0" lvl="0" indent="0" algn="l" defTabSz="1244600">
            <a:lnSpc>
              <a:spcPct val="100000"/>
            </a:lnSpc>
            <a:spcBef>
              <a:spcPct val="0"/>
            </a:spcBef>
            <a:spcAft>
              <a:spcPct val="35000"/>
            </a:spcAft>
            <a:buNone/>
          </a:pPr>
          <a:r>
            <a:rPr lang="en-US" sz="2800" kern="1200">
              <a:solidFill>
                <a:sysClr val="windowText" lastClr="000000">
                  <a:hueOff val="0"/>
                  <a:satOff val="0"/>
                  <a:lumOff val="0"/>
                  <a:alphaOff val="0"/>
                </a:sysClr>
              </a:solidFill>
              <a:latin typeface="Calibri" panose="020F0502020204030204"/>
              <a:ea typeface="+mn-ea"/>
              <a:cs typeface="+mn-cs"/>
            </a:rPr>
            <a:t>In about a week you will receive an email with a link to the recording.</a:t>
          </a:r>
          <a:endParaRPr lang="en-US" sz="2800" b="1" kern="1200">
            <a:solidFill>
              <a:srgbClr val="0070C0"/>
            </a:solidFill>
            <a:latin typeface="Calibri" panose="020F0502020204030204"/>
            <a:ea typeface="+mn-ea"/>
            <a:cs typeface="+mn-cs"/>
          </a:endParaRPr>
        </a:p>
      </dsp:txBody>
      <dsp:txXfrm>
        <a:off x="1288900" y="1777224"/>
        <a:ext cx="9226699" cy="111593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6725"/>
          </a:xfrm>
          <a:prstGeom prst="rect">
            <a:avLst/>
          </a:prstGeom>
        </p:spPr>
        <p:txBody>
          <a:bodyPr vert="horz" lIns="92446" tIns="46223" rIns="92446" bIns="46223"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97313" y="0"/>
            <a:ext cx="2982912" cy="466725"/>
          </a:xfrm>
          <a:prstGeom prst="rect">
            <a:avLst/>
          </a:prstGeom>
        </p:spPr>
        <p:txBody>
          <a:bodyPr vert="horz" lIns="92446" tIns="46223" rIns="92446" bIns="46223" rtlCol="0"/>
          <a:lstStyle>
            <a:lvl1pPr algn="r" eaLnBrk="1" fontAlgn="auto" hangingPunct="1">
              <a:spcBef>
                <a:spcPts val="0"/>
              </a:spcBef>
              <a:spcAft>
                <a:spcPts val="0"/>
              </a:spcAft>
              <a:defRPr sz="1200">
                <a:latin typeface="+mn-lt"/>
              </a:defRPr>
            </a:lvl1pPr>
          </a:lstStyle>
          <a:p>
            <a:pPr>
              <a:defRPr/>
            </a:pPr>
            <a:fld id="{3B6A7F92-1A0E-4C56-9DE0-D8B2615B4D33}" type="datetimeFigureOut">
              <a:rPr lang="en-US"/>
              <a:pPr>
                <a:defRPr/>
              </a:pPr>
              <a:t>9/12/2023</a:t>
            </a:fld>
            <a:endParaRPr lang="en-US"/>
          </a:p>
        </p:txBody>
      </p:sp>
      <p:sp>
        <p:nvSpPr>
          <p:cNvPr id="4" name="Footer Placeholder 3"/>
          <p:cNvSpPr>
            <a:spLocks noGrp="1"/>
          </p:cNvSpPr>
          <p:nvPr>
            <p:ph type="ftr" sz="quarter" idx="2"/>
          </p:nvPr>
        </p:nvSpPr>
        <p:spPr>
          <a:xfrm>
            <a:off x="0" y="8829675"/>
            <a:ext cx="2982913" cy="466725"/>
          </a:xfrm>
          <a:prstGeom prst="rect">
            <a:avLst/>
          </a:prstGeom>
        </p:spPr>
        <p:txBody>
          <a:bodyPr vert="horz" lIns="92446" tIns="46223" rIns="92446" bIns="46223"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97313" y="8829675"/>
            <a:ext cx="2982912" cy="466725"/>
          </a:xfrm>
          <a:prstGeom prst="rect">
            <a:avLst/>
          </a:prstGeom>
        </p:spPr>
        <p:txBody>
          <a:bodyPr vert="horz" lIns="92446" tIns="46223" rIns="92446" bIns="46223" rtlCol="0" anchor="b"/>
          <a:lstStyle>
            <a:lvl1pPr algn="r" eaLnBrk="1" fontAlgn="auto" hangingPunct="1">
              <a:spcBef>
                <a:spcPts val="0"/>
              </a:spcBef>
              <a:spcAft>
                <a:spcPts val="0"/>
              </a:spcAft>
              <a:defRPr sz="1200">
                <a:latin typeface="+mn-lt"/>
              </a:defRPr>
            </a:lvl1pPr>
          </a:lstStyle>
          <a:p>
            <a:pPr>
              <a:defRPr/>
            </a:pPr>
            <a:fld id="{D7A0F1F2-1449-487A-93C5-13A03405DE6C}" type="slidenum">
              <a:rPr lang="en-US"/>
              <a:pPr>
                <a:defRPr/>
              </a:pPr>
              <a:t>‹#›</a:t>
            </a:fld>
            <a:endParaRPr lang="en-US"/>
          </a:p>
        </p:txBody>
      </p:sp>
    </p:spTree>
    <p:extLst>
      <p:ext uri="{BB962C8B-B14F-4D97-AF65-F5344CB8AC3E}">
        <p14:creationId xmlns:p14="http://schemas.microsoft.com/office/powerpoint/2010/main" val="9403783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6725"/>
          </a:xfrm>
          <a:prstGeom prst="rect">
            <a:avLst/>
          </a:prstGeom>
        </p:spPr>
        <p:txBody>
          <a:bodyPr vert="horz" lIns="92446" tIns="46223" rIns="92446" bIns="46223"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97313" y="0"/>
            <a:ext cx="2982912" cy="466725"/>
          </a:xfrm>
          <a:prstGeom prst="rect">
            <a:avLst/>
          </a:prstGeom>
        </p:spPr>
        <p:txBody>
          <a:bodyPr vert="horz" lIns="92446" tIns="46223" rIns="92446" bIns="46223" rtlCol="0"/>
          <a:lstStyle>
            <a:lvl1pPr algn="r" eaLnBrk="1" fontAlgn="auto" hangingPunct="1">
              <a:spcBef>
                <a:spcPts val="0"/>
              </a:spcBef>
              <a:spcAft>
                <a:spcPts val="0"/>
              </a:spcAft>
              <a:defRPr sz="1200">
                <a:latin typeface="+mn-lt"/>
              </a:defRPr>
            </a:lvl1pPr>
          </a:lstStyle>
          <a:p>
            <a:pPr>
              <a:defRPr/>
            </a:pPr>
            <a:fld id="{AF748136-DDC1-462B-9AE6-6415F820E1A5}" type="datetimeFigureOut">
              <a:rPr lang="en-US"/>
              <a:pPr>
                <a:defRPr/>
              </a:pPr>
              <a:t>9/12/2023</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pPr lvl="0"/>
            <a:endParaRPr lang="en-US" noProof="0"/>
          </a:p>
        </p:txBody>
      </p:sp>
      <p:sp>
        <p:nvSpPr>
          <p:cNvPr id="5" name="Notes Placeholder 4"/>
          <p:cNvSpPr>
            <a:spLocks noGrp="1"/>
          </p:cNvSpPr>
          <p:nvPr>
            <p:ph type="body" sz="quarter" idx="3"/>
          </p:nvPr>
        </p:nvSpPr>
        <p:spPr>
          <a:xfrm>
            <a:off x="688975" y="4473575"/>
            <a:ext cx="5505450" cy="3660775"/>
          </a:xfrm>
          <a:prstGeom prst="rect">
            <a:avLst/>
          </a:prstGeom>
        </p:spPr>
        <p:txBody>
          <a:bodyPr vert="horz" lIns="92446" tIns="46223" rIns="92446" bIns="46223"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2982913" cy="466725"/>
          </a:xfrm>
          <a:prstGeom prst="rect">
            <a:avLst/>
          </a:prstGeom>
        </p:spPr>
        <p:txBody>
          <a:bodyPr vert="horz" lIns="92446" tIns="46223" rIns="92446" bIns="46223"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97313" y="8829675"/>
            <a:ext cx="2982912" cy="466725"/>
          </a:xfrm>
          <a:prstGeom prst="rect">
            <a:avLst/>
          </a:prstGeom>
        </p:spPr>
        <p:txBody>
          <a:bodyPr vert="horz" lIns="92446" tIns="46223" rIns="92446" bIns="46223" rtlCol="0" anchor="b"/>
          <a:lstStyle>
            <a:lvl1pPr algn="r" eaLnBrk="1" fontAlgn="auto" hangingPunct="1">
              <a:spcBef>
                <a:spcPts val="0"/>
              </a:spcBef>
              <a:spcAft>
                <a:spcPts val="0"/>
              </a:spcAft>
              <a:defRPr sz="1200">
                <a:latin typeface="+mn-lt"/>
              </a:defRPr>
            </a:lvl1pPr>
          </a:lstStyle>
          <a:p>
            <a:pPr>
              <a:defRPr/>
            </a:pPr>
            <a:fld id="{1E640117-C3A4-4D95-8CFE-4BB45D40D405}" type="slidenum">
              <a:rPr lang="en-US"/>
              <a:pPr>
                <a:defRPr/>
              </a:pPr>
              <a:t>‹#›</a:t>
            </a:fld>
            <a:endParaRPr lang="en-US"/>
          </a:p>
        </p:txBody>
      </p:sp>
    </p:spTree>
    <p:extLst>
      <p:ext uri="{BB962C8B-B14F-4D97-AF65-F5344CB8AC3E}">
        <p14:creationId xmlns:p14="http://schemas.microsoft.com/office/powerpoint/2010/main" val="11960402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mn-lt"/>
                <a:ea typeface="Calibri" panose="020F0502020204030204" pitchFamily="34" charset="0"/>
                <a:cs typeface="Calibri" panose="020F0502020204030204" pitchFamily="34" charset="0"/>
              </a:rPr>
              <a:t>Hi everyone. It’s the top of the hour, so we will get today’s session started. </a:t>
            </a:r>
            <a:endParaRPr lang="en-US" sz="1800">
              <a:effectLst/>
              <a:latin typeface="+mn-lt"/>
              <a:ea typeface="Calibri" panose="020F0502020204030204" pitchFamily="34" charset="0"/>
            </a:endParaRPr>
          </a:p>
          <a:p>
            <a:pPr marL="0" marR="0">
              <a:spcBef>
                <a:spcPts val="0"/>
              </a:spcBef>
              <a:spcAft>
                <a:spcPts val="0"/>
              </a:spcAft>
            </a:pPr>
            <a:r>
              <a:rPr lang="en-US" sz="1800">
                <a:effectLst/>
                <a:latin typeface="+mn-lt"/>
                <a:ea typeface="Calibri" panose="020F0502020204030204" pitchFamily="34" charset="0"/>
                <a:cs typeface="Calibri" panose="020F0502020204030204" pitchFamily="34" charset="0"/>
              </a:rPr>
              <a:t> </a:t>
            </a:r>
            <a:endParaRPr lang="en-US" sz="1800">
              <a:effectLst/>
              <a:latin typeface="+mn-l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mn-lt"/>
                <a:ea typeface="Calibri" panose="020F0502020204030204" pitchFamily="34" charset="0"/>
                <a:cs typeface="Calibri" panose="020F0502020204030204" pitchFamily="34" charset="0"/>
              </a:rPr>
              <a:t>Thanks so much for coming to </a:t>
            </a:r>
            <a:r>
              <a:rPr lang="en-US" sz="2800" b="1" i="0" err="1">
                <a:solidFill>
                  <a:srgbClr val="333333"/>
                </a:solidFill>
                <a:effectLst/>
                <a:latin typeface="system-ui"/>
              </a:rPr>
              <a:t>OnTheMap</a:t>
            </a:r>
            <a:r>
              <a:rPr lang="en-US" sz="2800" b="1" i="0">
                <a:solidFill>
                  <a:srgbClr val="333333"/>
                </a:solidFill>
                <a:effectLst/>
                <a:latin typeface="system-ui"/>
              </a:rPr>
              <a:t> for Emergency Management and My Community Explorer Data Tools</a:t>
            </a:r>
            <a:r>
              <a:rPr lang="en-US" sz="1800" b="1" i="0">
                <a:latin typeface="+mn-lt"/>
              </a:rPr>
              <a:t>.</a:t>
            </a:r>
          </a:p>
          <a:p>
            <a:pPr marL="0" marR="0">
              <a:spcBef>
                <a:spcPts val="0"/>
              </a:spcBef>
              <a:spcAft>
                <a:spcPts val="0"/>
              </a:spcAft>
            </a:pPr>
            <a:endParaRPr lang="en-US" sz="1800">
              <a:effectLst/>
              <a:latin typeface="+mn-lt"/>
              <a:ea typeface="Calibri" panose="020F0502020204030204" pitchFamily="34" charset="0"/>
            </a:endParaRPr>
          </a:p>
          <a:p>
            <a:pPr marL="0" marR="0">
              <a:spcBef>
                <a:spcPts val="0"/>
              </a:spcBef>
              <a:spcAft>
                <a:spcPts val="0"/>
              </a:spcAft>
            </a:pPr>
            <a:r>
              <a:rPr lang="en-US" sz="1800">
                <a:effectLst/>
                <a:latin typeface="+mn-lt"/>
                <a:ea typeface="Calibri" panose="020F0502020204030204" pitchFamily="34" charset="0"/>
                <a:cs typeface="Calibri" panose="020F0502020204030204" pitchFamily="34" charset="0"/>
              </a:rPr>
              <a:t>My name is </a:t>
            </a:r>
            <a:r>
              <a:rPr lang="en-US" sz="1800" b="1">
                <a:effectLst/>
                <a:latin typeface="+mn-lt"/>
                <a:ea typeface="Calibri" panose="020F0502020204030204" pitchFamily="34" charset="0"/>
                <a:cs typeface="Calibri" panose="020F0502020204030204" pitchFamily="34" charset="0"/>
              </a:rPr>
              <a:t>YOUR NAME</a:t>
            </a:r>
            <a:r>
              <a:rPr lang="en-US" sz="1800">
                <a:effectLst/>
                <a:latin typeface="+mn-lt"/>
                <a:ea typeface="Calibri" panose="020F0502020204030204" pitchFamily="34" charset="0"/>
                <a:cs typeface="Calibri" panose="020F0502020204030204" pitchFamily="34" charset="0"/>
              </a:rPr>
              <a:t>, and I am the </a:t>
            </a:r>
            <a:r>
              <a:rPr lang="en-US" sz="1800" b="1">
                <a:effectLst/>
                <a:latin typeface="+mn-lt"/>
                <a:ea typeface="Calibri" panose="020F0502020204030204" pitchFamily="34" charset="0"/>
                <a:cs typeface="Calibri" panose="020F0502020204030204" pitchFamily="34" charset="0"/>
              </a:rPr>
              <a:t>TITLE </a:t>
            </a:r>
            <a:r>
              <a:rPr lang="en-US" sz="1800">
                <a:effectLst/>
                <a:latin typeface="+mn-lt"/>
                <a:ea typeface="Calibri" panose="020F0502020204030204" pitchFamily="34" charset="0"/>
                <a:cs typeface="Calibri" panose="020F0502020204030204" pitchFamily="34" charset="0"/>
              </a:rPr>
              <a:t>for Region </a:t>
            </a:r>
            <a:r>
              <a:rPr lang="en-US" sz="1800" b="1">
                <a:effectLst/>
                <a:latin typeface="+mn-lt"/>
                <a:ea typeface="Calibri" panose="020F0502020204030204" pitchFamily="34" charset="0"/>
                <a:cs typeface="Calibri" panose="020F0502020204030204" pitchFamily="34" charset="0"/>
              </a:rPr>
              <a:t>#</a:t>
            </a:r>
            <a:r>
              <a:rPr lang="en-US" sz="1800">
                <a:effectLst/>
                <a:latin typeface="+mn-lt"/>
                <a:ea typeface="Calibri" panose="020F0502020204030204" pitchFamily="34" charset="0"/>
                <a:cs typeface="Calibri" panose="020F0502020204030204" pitchFamily="34" charset="0"/>
              </a:rPr>
              <a:t> of the Network of the National Library of Medicine, and I’ll be your host for today’s session.</a:t>
            </a:r>
            <a:endParaRPr lang="en-US" sz="1800">
              <a:effectLst/>
              <a:latin typeface="+mn-lt"/>
              <a:ea typeface="Calibri" panose="020F0502020204030204" pitchFamily="34" charset="0"/>
            </a:endParaRPr>
          </a:p>
          <a:p>
            <a:pPr marL="0" marR="0">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1</a:t>
            </a:fld>
            <a:endParaRPr lang="en-US"/>
          </a:p>
        </p:txBody>
      </p:sp>
    </p:spTree>
    <p:extLst>
      <p:ext uri="{BB962C8B-B14F-4D97-AF65-F5344CB8AC3E}">
        <p14:creationId xmlns:p14="http://schemas.microsoft.com/office/powerpoint/2010/main" val="477496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10</a:t>
            </a:fld>
            <a:endParaRPr lang="en-US"/>
          </a:p>
        </p:txBody>
      </p:sp>
    </p:spTree>
    <p:extLst>
      <p:ext uri="{BB962C8B-B14F-4D97-AF65-F5344CB8AC3E}">
        <p14:creationId xmlns:p14="http://schemas.microsoft.com/office/powerpoint/2010/main" val="2496177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11</a:t>
            </a:fld>
            <a:endParaRPr lang="en-US"/>
          </a:p>
        </p:txBody>
      </p:sp>
    </p:spTree>
    <p:extLst>
      <p:ext uri="{BB962C8B-B14F-4D97-AF65-F5344CB8AC3E}">
        <p14:creationId xmlns:p14="http://schemas.microsoft.com/office/powerpoint/2010/main" val="781180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12</a:t>
            </a:fld>
            <a:endParaRPr lang="en-US"/>
          </a:p>
        </p:txBody>
      </p:sp>
    </p:spTree>
    <p:extLst>
      <p:ext uri="{BB962C8B-B14F-4D97-AF65-F5344CB8AC3E}">
        <p14:creationId xmlns:p14="http://schemas.microsoft.com/office/powerpoint/2010/main" val="3091441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13</a:t>
            </a:fld>
            <a:endParaRPr lang="en-US"/>
          </a:p>
        </p:txBody>
      </p:sp>
    </p:spTree>
    <p:extLst>
      <p:ext uri="{BB962C8B-B14F-4D97-AF65-F5344CB8AC3E}">
        <p14:creationId xmlns:p14="http://schemas.microsoft.com/office/powerpoint/2010/main" val="847331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14</a:t>
            </a:fld>
            <a:endParaRPr lang="en-US"/>
          </a:p>
        </p:txBody>
      </p:sp>
    </p:spTree>
    <p:extLst>
      <p:ext uri="{BB962C8B-B14F-4D97-AF65-F5344CB8AC3E}">
        <p14:creationId xmlns:p14="http://schemas.microsoft.com/office/powerpoint/2010/main" val="2707186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15</a:t>
            </a:fld>
            <a:endParaRPr lang="en-US"/>
          </a:p>
        </p:txBody>
      </p:sp>
    </p:spTree>
    <p:extLst>
      <p:ext uri="{BB962C8B-B14F-4D97-AF65-F5344CB8AC3E}">
        <p14:creationId xmlns:p14="http://schemas.microsoft.com/office/powerpoint/2010/main" val="3700307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16</a:t>
            </a:fld>
            <a:endParaRPr lang="en-US"/>
          </a:p>
        </p:txBody>
      </p:sp>
    </p:spTree>
    <p:extLst>
      <p:ext uri="{BB962C8B-B14F-4D97-AF65-F5344CB8AC3E}">
        <p14:creationId xmlns:p14="http://schemas.microsoft.com/office/powerpoint/2010/main" val="3067541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17</a:t>
            </a:fld>
            <a:endParaRPr lang="en-US"/>
          </a:p>
        </p:txBody>
      </p:sp>
    </p:spTree>
    <p:extLst>
      <p:ext uri="{BB962C8B-B14F-4D97-AF65-F5344CB8AC3E}">
        <p14:creationId xmlns:p14="http://schemas.microsoft.com/office/powerpoint/2010/main" val="4085017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18</a:t>
            </a:fld>
            <a:endParaRPr lang="en-US"/>
          </a:p>
        </p:txBody>
      </p:sp>
    </p:spTree>
    <p:extLst>
      <p:ext uri="{BB962C8B-B14F-4D97-AF65-F5344CB8AC3E}">
        <p14:creationId xmlns:p14="http://schemas.microsoft.com/office/powerpoint/2010/main" val="2194860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19</a:t>
            </a:fld>
            <a:endParaRPr lang="en-US"/>
          </a:p>
        </p:txBody>
      </p:sp>
    </p:spTree>
    <p:extLst>
      <p:ext uri="{BB962C8B-B14F-4D97-AF65-F5344CB8AC3E}">
        <p14:creationId xmlns:p14="http://schemas.microsoft.com/office/powerpoint/2010/main" val="469661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800">
                <a:effectLst/>
                <a:latin typeface="Calibri" panose="020F0502020204030204" pitchFamily="34" charset="0"/>
                <a:ea typeface="Calibri" panose="020F0502020204030204" pitchFamily="34" charset="0"/>
                <a:cs typeface="Calibri" panose="020F0502020204030204" pitchFamily="34" charset="0"/>
              </a:rPr>
              <a:t>I have just a few informational items to cover before we get to our presentation.</a:t>
            </a:r>
          </a:p>
          <a:p>
            <a:pPr marL="0" marR="0" indent="0">
              <a:lnSpc>
                <a:spcPct val="107000"/>
              </a:lnSpc>
              <a:spcBef>
                <a:spcPts val="0"/>
              </a:spcBef>
              <a:spcAft>
                <a:spcPts val="0"/>
              </a:spcAft>
              <a:buFont typeface="Arial" panose="020B0604020202020204" pitchFamily="34" charset="0"/>
              <a:buNone/>
            </a:pPr>
            <a:endParaRPr lang="en-US" sz="1800"/>
          </a:p>
          <a:p>
            <a:pPr marL="0" marR="0" lvl="0" indent="0">
              <a:lnSpc>
                <a:spcPct val="107000"/>
              </a:lnSpc>
              <a:spcBef>
                <a:spcPts val="0"/>
              </a:spcBef>
              <a:spcAft>
                <a:spcPts val="0"/>
              </a:spcAft>
              <a:buFont typeface="Symbol" panose="05050102010706020507" pitchFamily="18" charset="2"/>
              <a:buNone/>
            </a:pPr>
            <a:r>
              <a:rPr lang="en-US" sz="1800">
                <a:effectLst/>
                <a:latin typeface="Calibri" panose="020F0502020204030204" pitchFamily="34" charset="0"/>
                <a:ea typeface="Calibri" panose="020F0502020204030204" pitchFamily="34" charset="0"/>
                <a:cs typeface="Calibri" panose="020F0502020204030204" pitchFamily="34" charset="0"/>
              </a:rPr>
              <a:t>Everyone has been muted to limit background noise, but we do welcome your questions and comments at any time.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 typeface="Arial" panose="020B0604020202020204" pitchFamily="34" charset="0"/>
              <a:buNone/>
            </a:pPr>
            <a:r>
              <a:rPr lang="en-US" sz="1800"/>
              <a:t>Please use the Chat function to share your comments and use the Q&amp;A function to submit any questions you have for our speaker. </a:t>
            </a:r>
          </a:p>
          <a:p>
            <a:pPr marL="0" marR="0" indent="0">
              <a:lnSpc>
                <a:spcPct val="107000"/>
              </a:lnSpc>
              <a:spcBef>
                <a:spcPts val="0"/>
              </a:spcBef>
              <a:spcAft>
                <a:spcPts val="0"/>
              </a:spcAft>
              <a:buFont typeface="Arial" panose="020B0604020202020204" pitchFamily="34" charset="0"/>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 typeface="Arial" panose="020B0604020202020204" pitchFamily="34" charset="0"/>
              <a:buNone/>
            </a:pPr>
            <a:r>
              <a:rPr lang="en-US" sz="1800">
                <a:effectLst/>
                <a:latin typeface="Calibri" panose="020F0502020204030204" pitchFamily="34" charset="0"/>
                <a:ea typeface="Calibri" panose="020F0502020204030204" pitchFamily="34" charset="0"/>
                <a:cs typeface="Calibri" panose="020F0502020204030204" pitchFamily="34" charset="0"/>
              </a:rPr>
              <a:t>Molly Knapp and Erica Lake are providing production assistance today, and they will be keeping</a:t>
            </a:r>
            <a:r>
              <a:rPr lang="en-US" sz="1800">
                <a:effectLst/>
                <a:latin typeface="Calibri" panose="020F0502020204030204" pitchFamily="34" charset="0"/>
                <a:ea typeface="Calibri" panose="020F0502020204030204" pitchFamily="34" charset="0"/>
                <a:cs typeface="Times New Roman" panose="02020603050405020304" pitchFamily="18" charset="0"/>
              </a:rPr>
              <a:t> an eye on your posts. They will</a:t>
            </a:r>
            <a:r>
              <a:rPr lang="en-US" sz="1800">
                <a:effectLst/>
                <a:latin typeface="Calibri" panose="020F0502020204030204" pitchFamily="34" charset="0"/>
                <a:ea typeface="Calibri" panose="020F0502020204030204" pitchFamily="34" charset="0"/>
                <a:cs typeface="Calibri" panose="020F0502020204030204" pitchFamily="34" charset="0"/>
              </a:rPr>
              <a:t> queue up your questions as they come in and save them for </a:t>
            </a:r>
            <a:r>
              <a:rPr lang="en-US" sz="1800" b="0">
                <a:effectLst/>
                <a:latin typeface="Calibri" panose="020F0502020204030204" pitchFamily="34" charset="0"/>
                <a:ea typeface="Calibri" panose="020F0502020204030204" pitchFamily="34" charset="0"/>
                <a:cs typeface="Calibri" panose="020F0502020204030204" pitchFamily="34" charset="0"/>
              </a:rPr>
              <a:t>our speaker </a:t>
            </a:r>
            <a:r>
              <a:rPr lang="en-US" sz="1800">
                <a:effectLst/>
                <a:latin typeface="Calibri" panose="020F0502020204030204" pitchFamily="34" charset="0"/>
                <a:ea typeface="Calibri" panose="020F0502020204030204" pitchFamily="34" charset="0"/>
                <a:cs typeface="Calibri" panose="020F0502020204030204" pitchFamily="34" charset="0"/>
              </a:rPr>
              <a:t>to address at the end of </a:t>
            </a:r>
            <a:r>
              <a:rPr lang="en-US" sz="1800" b="1">
                <a:effectLst/>
                <a:latin typeface="Calibri" panose="020F0502020204030204" pitchFamily="34" charset="0"/>
                <a:ea typeface="Calibri" panose="020F0502020204030204" pitchFamily="34" charset="0"/>
                <a:cs typeface="Calibri" panose="020F0502020204030204" pitchFamily="34" charset="0"/>
              </a:rPr>
              <a:t>his</a:t>
            </a:r>
            <a:r>
              <a:rPr lang="en-US" sz="1800">
                <a:effectLst/>
                <a:latin typeface="Calibri" panose="020F0502020204030204" pitchFamily="34" charset="0"/>
                <a:ea typeface="Calibri" panose="020F0502020204030204" pitchFamily="34" charset="0"/>
                <a:cs typeface="Calibri" panose="020F0502020204030204" pitchFamily="34" charset="0"/>
              </a:rPr>
              <a:t> presentation.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sz="1800">
              <a:effectLst/>
              <a:latin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US" sz="1800">
                <a:effectLst/>
                <a:latin typeface="Calibri" panose="020F0502020204030204" pitchFamily="34" charset="0"/>
                <a:cs typeface="Times New Roman" panose="02020603050405020304" pitchFamily="18" charset="0"/>
              </a:rPr>
              <a:t>As a reminder, b</a:t>
            </a:r>
            <a:r>
              <a:rPr lang="en-US" sz="2800" b="0" i="0">
                <a:solidFill>
                  <a:srgbClr val="333333"/>
                </a:solidFill>
                <a:effectLst/>
                <a:latin typeface="system-ui"/>
              </a:rPr>
              <a:t>y registering for this webinar, all attendees have agreed to abide by the NNLM Code of Conduct to foster a respectful and professional learning environment.</a:t>
            </a:r>
          </a:p>
          <a:p>
            <a:pPr marL="0" indent="0">
              <a:buFont typeface="Arial" panose="020B0604020202020204" pitchFamily="34" charset="0"/>
              <a:buNone/>
            </a:pPr>
            <a:endParaRPr lang="en-US" sz="1800"/>
          </a:p>
          <a:p>
            <a:pPr marL="0" indent="0">
              <a:buFont typeface="Arial" panose="020B0604020202020204" pitchFamily="34" charset="0"/>
              <a:buNone/>
            </a:pPr>
            <a:r>
              <a:rPr lang="en-US" sz="1800"/>
              <a:t>Closed Caption has been enabled and is available by clicking on the icon at the bottom of your screen with the three dots, and then selecting Closed Caption.</a:t>
            </a:r>
          </a:p>
          <a:p>
            <a:r>
              <a:rPr lang="en-US" sz="1800"/>
              <a:t> </a:t>
            </a:r>
          </a:p>
          <a:p>
            <a:pPr marL="0" indent="0">
              <a:buFont typeface="Arial" panose="020B0604020202020204" pitchFamily="34" charset="0"/>
              <a:buNone/>
            </a:pPr>
            <a:r>
              <a:rPr lang="en-US" sz="1800"/>
              <a:t>We are recording today’s presentation, and we will post it on NNLM’s YouTube channel in one to two weeks. </a:t>
            </a:r>
          </a:p>
          <a:p>
            <a:pPr marL="0" indent="0">
              <a:buFont typeface="Arial" panose="020B0604020202020204" pitchFamily="34" charset="0"/>
              <a:buNone/>
            </a:pPr>
            <a:r>
              <a:rPr lang="en-US" sz="1800"/>
              <a:t>At that time, everyone who registered for this session will receive an email from us with the link for the recording, so keep an eye out for that.</a:t>
            </a:r>
          </a:p>
          <a:p>
            <a:pPr marL="0" indent="0">
              <a:buFont typeface="Arial" panose="020B0604020202020204" pitchFamily="34" charset="0"/>
              <a:buNone/>
            </a:pPr>
            <a:endParaRPr lang="en-US" sz="1800"/>
          </a:p>
          <a:p>
            <a:pPr marL="0" indent="0">
              <a:buFont typeface="Arial" panose="020B0604020202020204" pitchFamily="34" charset="0"/>
              <a:buNone/>
            </a:pPr>
            <a:r>
              <a:rPr lang="en-US" sz="1800"/>
              <a:t>This webinar is eligible for </a:t>
            </a:r>
            <a:r>
              <a:rPr lang="en-US" sz="1800" b="1"/>
              <a:t>Medical Library Association and CHES Continuing Education credit </a:t>
            </a:r>
            <a:r>
              <a:rPr lang="en-US" sz="1800"/>
              <a:t>which you’ll be able to claim though the evaluation link we share with you at the end of the session.</a:t>
            </a:r>
          </a:p>
          <a:p>
            <a:pPr marL="0" indent="0">
              <a:buFont typeface="Arial" panose="020B0604020202020204" pitchFamily="34" charset="0"/>
              <a:buNone/>
            </a:pPr>
            <a:endParaRPr lang="en-US" sz="1800"/>
          </a:p>
          <a:p>
            <a:pPr marL="0" indent="0">
              <a:buFont typeface="Arial" panose="020B0604020202020204" pitchFamily="34" charset="0"/>
              <a:buNone/>
            </a:pPr>
            <a:r>
              <a:rPr lang="en-US" sz="1800"/>
              <a:t>And speaking of that evaluation, your feedback really matters, and helps us improve future trainings, so please take a moment to complete it.</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2</a:t>
            </a:fld>
            <a:endParaRPr lang="en-US"/>
          </a:p>
        </p:txBody>
      </p:sp>
    </p:spTree>
    <p:extLst>
      <p:ext uri="{BB962C8B-B14F-4D97-AF65-F5344CB8AC3E}">
        <p14:creationId xmlns:p14="http://schemas.microsoft.com/office/powerpoint/2010/main" val="829801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20</a:t>
            </a:fld>
            <a:endParaRPr lang="en-US"/>
          </a:p>
        </p:txBody>
      </p:sp>
    </p:spTree>
    <p:extLst>
      <p:ext uri="{BB962C8B-B14F-4D97-AF65-F5344CB8AC3E}">
        <p14:creationId xmlns:p14="http://schemas.microsoft.com/office/powerpoint/2010/main" val="2709120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21</a:t>
            </a:fld>
            <a:endParaRPr lang="en-US"/>
          </a:p>
        </p:txBody>
      </p:sp>
    </p:spTree>
    <p:extLst>
      <p:ext uri="{BB962C8B-B14F-4D97-AF65-F5344CB8AC3E}">
        <p14:creationId xmlns:p14="http://schemas.microsoft.com/office/powerpoint/2010/main" val="2767114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22</a:t>
            </a:fld>
            <a:endParaRPr lang="en-US"/>
          </a:p>
        </p:txBody>
      </p:sp>
    </p:spTree>
    <p:extLst>
      <p:ext uri="{BB962C8B-B14F-4D97-AF65-F5344CB8AC3E}">
        <p14:creationId xmlns:p14="http://schemas.microsoft.com/office/powerpoint/2010/main" val="2175088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23</a:t>
            </a:fld>
            <a:endParaRPr lang="en-US"/>
          </a:p>
        </p:txBody>
      </p:sp>
    </p:spTree>
    <p:extLst>
      <p:ext uri="{BB962C8B-B14F-4D97-AF65-F5344CB8AC3E}">
        <p14:creationId xmlns:p14="http://schemas.microsoft.com/office/powerpoint/2010/main" val="2201934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24</a:t>
            </a:fld>
            <a:endParaRPr lang="en-US"/>
          </a:p>
        </p:txBody>
      </p:sp>
    </p:spTree>
    <p:extLst>
      <p:ext uri="{BB962C8B-B14F-4D97-AF65-F5344CB8AC3E}">
        <p14:creationId xmlns:p14="http://schemas.microsoft.com/office/powerpoint/2010/main" val="291803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25</a:t>
            </a:fld>
            <a:endParaRPr lang="en-US"/>
          </a:p>
        </p:txBody>
      </p:sp>
    </p:spTree>
    <p:extLst>
      <p:ext uri="{BB962C8B-B14F-4D97-AF65-F5344CB8AC3E}">
        <p14:creationId xmlns:p14="http://schemas.microsoft.com/office/powerpoint/2010/main" val="1931441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26</a:t>
            </a:fld>
            <a:endParaRPr lang="en-US"/>
          </a:p>
        </p:txBody>
      </p:sp>
    </p:spTree>
    <p:extLst>
      <p:ext uri="{BB962C8B-B14F-4D97-AF65-F5344CB8AC3E}">
        <p14:creationId xmlns:p14="http://schemas.microsoft.com/office/powerpoint/2010/main" val="35395728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27</a:t>
            </a:fld>
            <a:endParaRPr lang="en-US"/>
          </a:p>
        </p:txBody>
      </p:sp>
    </p:spTree>
    <p:extLst>
      <p:ext uri="{BB962C8B-B14F-4D97-AF65-F5344CB8AC3E}">
        <p14:creationId xmlns:p14="http://schemas.microsoft.com/office/powerpoint/2010/main" val="10536063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28</a:t>
            </a:fld>
            <a:endParaRPr lang="en-US"/>
          </a:p>
        </p:txBody>
      </p:sp>
    </p:spTree>
    <p:extLst>
      <p:ext uri="{BB962C8B-B14F-4D97-AF65-F5344CB8AC3E}">
        <p14:creationId xmlns:p14="http://schemas.microsoft.com/office/powerpoint/2010/main" val="30928656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29</a:t>
            </a:fld>
            <a:endParaRPr lang="en-US"/>
          </a:p>
        </p:txBody>
      </p:sp>
    </p:spTree>
    <p:extLst>
      <p:ext uri="{BB962C8B-B14F-4D97-AF65-F5344CB8AC3E}">
        <p14:creationId xmlns:p14="http://schemas.microsoft.com/office/powerpoint/2010/main" val="1851500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Calibri" panose="020F0502020204030204" pitchFamily="34" charset="0"/>
              </a:rPr>
              <a:t>Since some of you might be first-time attendees to one of our webinars, I’d like to share a few words about who we are!</a:t>
            </a:r>
            <a:endParaRPr lang="en-US" sz="1800">
              <a:effectLst/>
              <a:latin typeface="Calibri" panose="020F0502020204030204" pitchFamily="34" charset="0"/>
              <a:ea typeface="Calibri" panose="020F0502020204030204" pitchFamily="34" charset="0"/>
            </a:endParaRP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3</a:t>
            </a:fld>
            <a:endParaRPr lang="en-US"/>
          </a:p>
        </p:txBody>
      </p:sp>
    </p:spTree>
    <p:extLst>
      <p:ext uri="{BB962C8B-B14F-4D97-AF65-F5344CB8AC3E}">
        <p14:creationId xmlns:p14="http://schemas.microsoft.com/office/powerpoint/2010/main" val="1127385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30</a:t>
            </a:fld>
            <a:endParaRPr lang="en-US"/>
          </a:p>
        </p:txBody>
      </p:sp>
    </p:spTree>
    <p:extLst>
      <p:ext uri="{BB962C8B-B14F-4D97-AF65-F5344CB8AC3E}">
        <p14:creationId xmlns:p14="http://schemas.microsoft.com/office/powerpoint/2010/main" val="8061703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31</a:t>
            </a:fld>
            <a:endParaRPr lang="en-US"/>
          </a:p>
        </p:txBody>
      </p:sp>
    </p:spTree>
    <p:extLst>
      <p:ext uri="{BB962C8B-B14F-4D97-AF65-F5344CB8AC3E}">
        <p14:creationId xmlns:p14="http://schemas.microsoft.com/office/powerpoint/2010/main" val="4700532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32</a:t>
            </a:fld>
            <a:endParaRPr lang="en-US"/>
          </a:p>
        </p:txBody>
      </p:sp>
    </p:spTree>
    <p:extLst>
      <p:ext uri="{BB962C8B-B14F-4D97-AF65-F5344CB8AC3E}">
        <p14:creationId xmlns:p14="http://schemas.microsoft.com/office/powerpoint/2010/main" val="1174281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33</a:t>
            </a:fld>
            <a:endParaRPr lang="en-US"/>
          </a:p>
        </p:txBody>
      </p:sp>
    </p:spTree>
    <p:extLst>
      <p:ext uri="{BB962C8B-B14F-4D97-AF65-F5344CB8AC3E}">
        <p14:creationId xmlns:p14="http://schemas.microsoft.com/office/powerpoint/2010/main" val="40321604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777875" y="1200150"/>
            <a:ext cx="5759450" cy="3240088"/>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Many thanks to Tim for </a:t>
            </a:r>
            <a:r>
              <a:rPr lang="en-US" sz="1200" b="1">
                <a:effectLst/>
                <a:latin typeface="Calibri" panose="020F0502020204030204" pitchFamily="34" charset="0"/>
                <a:ea typeface="Calibri" panose="020F0502020204030204" pitchFamily="34" charset="0"/>
                <a:cs typeface="Calibri" panose="020F0502020204030204" pitchFamily="34" charset="0"/>
              </a:rPr>
              <a:t>his </a:t>
            </a:r>
            <a:r>
              <a:rPr lang="en-US" sz="1200">
                <a:effectLst/>
                <a:latin typeface="Calibri" panose="020F0502020204030204" pitchFamily="34" charset="0"/>
                <a:ea typeface="Calibri" panose="020F0502020204030204" pitchFamily="34" charset="0"/>
                <a:cs typeface="Calibri" panose="020F0502020204030204" pitchFamily="34" charset="0"/>
              </a:rPr>
              <a:t>presentation, and thanks to all of you for attending today’s session.</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The link for the class evaluation is on the slide, and we will share it in Chat. </a:t>
            </a:r>
          </a:p>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We’ve found it works best to copy and paste it into a browser rather than directly clicking on the link.</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A reminder that you will receive an email from us in about a week with a link for the recording.</a:t>
            </a:r>
          </a:p>
          <a:p>
            <a:pPr marL="0" marR="0">
              <a:spcBef>
                <a:spcPts val="0"/>
              </a:spcBef>
              <a:spcAft>
                <a:spcPts val="0"/>
              </a:spcAft>
            </a:pP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And lastly, we encourage you to check out the newly updated NNLM </a:t>
            </a:r>
            <a:r>
              <a:rPr lang="en-US" b="0" i="0">
                <a:solidFill>
                  <a:srgbClr val="333333"/>
                </a:solidFill>
                <a:effectLst/>
                <a:latin typeface="system-ui"/>
              </a:rPr>
              <a:t>Emergency and Disaster Resources Guide, which serves as </a:t>
            </a:r>
            <a:r>
              <a:rPr lang="en-US" b="0" i="0">
                <a:solidFill>
                  <a:srgbClr val="666666"/>
                </a:solidFill>
                <a:effectLst/>
                <a:latin typeface="system-ui"/>
              </a:rPr>
              <a:t>an online collection of resources and tools relevant to disaster and emergency management. </a:t>
            </a:r>
          </a:p>
          <a:p>
            <a:pPr marL="0" marR="0">
              <a:spcBef>
                <a:spcPts val="0"/>
              </a:spcBef>
              <a:spcAft>
                <a:spcPts val="0"/>
              </a:spcAft>
            </a:pPr>
            <a:r>
              <a:rPr lang="en-US" sz="1200" b="1">
                <a:effectLst/>
                <a:latin typeface="Calibri" panose="020F0502020204030204" pitchFamily="34" charset="0"/>
                <a:ea typeface="Calibri" panose="020F0502020204030204" pitchFamily="34" charset="0"/>
                <a:cs typeface="Calibri" panose="020F0502020204030204" pitchFamily="34" charset="0"/>
              </a:rPr>
              <a:t>https://www.nnlm.gov/guides/emergency-and-disaster-resources</a:t>
            </a:r>
          </a:p>
          <a:p>
            <a:pPr marL="0" marR="0">
              <a:spcBef>
                <a:spcPts val="0"/>
              </a:spcBef>
              <a:spcAft>
                <a:spcPts val="0"/>
              </a:spcAft>
            </a:pP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Thanks again and enjoy the rest of your afternoon!</a:t>
            </a:r>
          </a:p>
          <a:p>
            <a:pPr marL="0" marR="0">
              <a:spcBef>
                <a:spcPts val="0"/>
              </a:spcBef>
              <a:spcAft>
                <a:spcPts val="0"/>
              </a:spcAft>
            </a:pPr>
            <a:endParaRPr lang="en-US" sz="1200">
              <a:effectLst/>
              <a:latin typeface="Calibri" panose="020F0502020204030204" pitchFamily="34" charset="0"/>
              <a:ea typeface="Calibri" panose="020F0502020204030204" pitchFamily="34" charset="0"/>
            </a:endParaRPr>
          </a:p>
          <a:p>
            <a:endParaRPr lang="en-US"/>
          </a:p>
          <a:p>
            <a:r>
              <a:rPr lang="en-US" b="1" i="1"/>
              <a:t>NOTE ATTENDEE NUMBERS</a:t>
            </a:r>
          </a:p>
          <a:p>
            <a:pPr marL="0" marR="0" lvl="0" indent="0" algn="l" defTabSz="948507" rtl="0" eaLnBrk="0" fontAlgn="base" latinLnBrk="0" hangingPunct="0">
              <a:lnSpc>
                <a:spcPct val="100000"/>
              </a:lnSpc>
              <a:spcBef>
                <a:spcPct val="0"/>
              </a:spcBef>
              <a:spcAft>
                <a:spcPct val="0"/>
              </a:spcAft>
              <a:buClrTx/>
              <a:buSzTx/>
              <a:buFontTx/>
              <a:buNone/>
              <a:tabLst/>
              <a:defRPr/>
            </a:pPr>
            <a:endParaRPr lang="en-US" b="1"/>
          </a:p>
        </p:txBody>
      </p:sp>
      <p:sp>
        <p:nvSpPr>
          <p:cNvPr id="3789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85305" indent="-302040">
              <a:defRPr>
                <a:solidFill>
                  <a:schemeClr val="tx1"/>
                </a:solidFill>
                <a:latin typeface="Arial" charset="0"/>
              </a:defRPr>
            </a:lvl2pPr>
            <a:lvl3pPr marL="1208161" indent="-241632">
              <a:defRPr>
                <a:solidFill>
                  <a:schemeClr val="tx1"/>
                </a:solidFill>
                <a:latin typeface="Arial" charset="0"/>
              </a:defRPr>
            </a:lvl3pPr>
            <a:lvl4pPr marL="1691426" indent="-241632">
              <a:defRPr>
                <a:solidFill>
                  <a:schemeClr val="tx1"/>
                </a:solidFill>
                <a:latin typeface="Arial" charset="0"/>
              </a:defRPr>
            </a:lvl4pPr>
            <a:lvl5pPr marL="2174690" indent="-241632">
              <a:defRPr>
                <a:solidFill>
                  <a:schemeClr val="tx1"/>
                </a:solidFill>
                <a:latin typeface="Arial" charset="0"/>
              </a:defRPr>
            </a:lvl5pPr>
            <a:lvl6pPr marL="2657954" indent="-241632" fontAlgn="base">
              <a:spcBef>
                <a:spcPct val="0"/>
              </a:spcBef>
              <a:spcAft>
                <a:spcPct val="0"/>
              </a:spcAft>
              <a:defRPr>
                <a:solidFill>
                  <a:schemeClr val="tx1"/>
                </a:solidFill>
                <a:latin typeface="Arial" charset="0"/>
              </a:defRPr>
            </a:lvl6pPr>
            <a:lvl7pPr marL="3141218" indent="-241632" fontAlgn="base">
              <a:spcBef>
                <a:spcPct val="0"/>
              </a:spcBef>
              <a:spcAft>
                <a:spcPct val="0"/>
              </a:spcAft>
              <a:defRPr>
                <a:solidFill>
                  <a:schemeClr val="tx1"/>
                </a:solidFill>
                <a:latin typeface="Arial" charset="0"/>
              </a:defRPr>
            </a:lvl7pPr>
            <a:lvl8pPr marL="3624483" indent="-241632" fontAlgn="base">
              <a:spcBef>
                <a:spcPct val="0"/>
              </a:spcBef>
              <a:spcAft>
                <a:spcPct val="0"/>
              </a:spcAft>
              <a:defRPr>
                <a:solidFill>
                  <a:schemeClr val="tx1"/>
                </a:solidFill>
                <a:latin typeface="Arial" charset="0"/>
              </a:defRPr>
            </a:lvl8pPr>
            <a:lvl9pPr marL="4107747" indent="-241632" fontAlgn="base">
              <a:spcBef>
                <a:spcPct val="0"/>
              </a:spcBef>
              <a:spcAft>
                <a:spcPct val="0"/>
              </a:spcAft>
              <a:defRPr>
                <a:solidFill>
                  <a:schemeClr val="tx1"/>
                </a:solidFill>
                <a:latin typeface="Arial" charset="0"/>
              </a:defRPr>
            </a:lvl9pPr>
          </a:lstStyle>
          <a:p>
            <a:pPr defTabSz="483265" fontAlgn="base">
              <a:spcBef>
                <a:spcPct val="0"/>
              </a:spcBef>
              <a:spcAft>
                <a:spcPct val="0"/>
              </a:spcAft>
              <a:defRPr/>
            </a:pPr>
            <a:fld id="{CF338A7F-2D1D-42DC-B932-05BEC70C30EA}" type="slidenum">
              <a:rPr lang="en-US">
                <a:solidFill>
                  <a:srgbClr val="000000"/>
                </a:solidFill>
                <a:latin typeface="Calibri" pitchFamily="34" charset="0"/>
              </a:rPr>
              <a:pPr defTabSz="483265" fontAlgn="base">
                <a:spcBef>
                  <a:spcPct val="0"/>
                </a:spcBef>
                <a:spcAft>
                  <a:spcPct val="0"/>
                </a:spcAft>
                <a:defRPr/>
              </a:pPr>
              <a:t>34</a:t>
            </a:fld>
            <a:endParaRPr lang="en-US">
              <a:solidFill>
                <a:srgbClr val="000000"/>
              </a:solidFill>
              <a:latin typeface="Calibri" pitchFamily="34" charset="0"/>
            </a:endParaRPr>
          </a:p>
        </p:txBody>
      </p:sp>
      <p:sp>
        <p:nvSpPr>
          <p:cNvPr id="37893" name="Footer Placeholder 4"/>
          <p:cNvSpPr>
            <a:spLocks noGrp="1"/>
          </p:cNvSpPr>
          <p:nvPr>
            <p:ph type="ftr"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85305" indent="-302040">
              <a:defRPr>
                <a:solidFill>
                  <a:schemeClr val="tx1"/>
                </a:solidFill>
                <a:latin typeface="Arial" charset="0"/>
              </a:defRPr>
            </a:lvl2pPr>
            <a:lvl3pPr marL="1208161" indent="-241632">
              <a:defRPr>
                <a:solidFill>
                  <a:schemeClr val="tx1"/>
                </a:solidFill>
                <a:latin typeface="Arial" charset="0"/>
              </a:defRPr>
            </a:lvl3pPr>
            <a:lvl4pPr marL="1691426" indent="-241632">
              <a:defRPr>
                <a:solidFill>
                  <a:schemeClr val="tx1"/>
                </a:solidFill>
                <a:latin typeface="Arial" charset="0"/>
              </a:defRPr>
            </a:lvl4pPr>
            <a:lvl5pPr marL="2174690" indent="-241632">
              <a:defRPr>
                <a:solidFill>
                  <a:schemeClr val="tx1"/>
                </a:solidFill>
                <a:latin typeface="Arial" charset="0"/>
              </a:defRPr>
            </a:lvl5pPr>
            <a:lvl6pPr marL="2657954" indent="-241632" fontAlgn="base">
              <a:spcBef>
                <a:spcPct val="0"/>
              </a:spcBef>
              <a:spcAft>
                <a:spcPct val="0"/>
              </a:spcAft>
              <a:defRPr>
                <a:solidFill>
                  <a:schemeClr val="tx1"/>
                </a:solidFill>
                <a:latin typeface="Arial" charset="0"/>
              </a:defRPr>
            </a:lvl6pPr>
            <a:lvl7pPr marL="3141218" indent="-241632" fontAlgn="base">
              <a:spcBef>
                <a:spcPct val="0"/>
              </a:spcBef>
              <a:spcAft>
                <a:spcPct val="0"/>
              </a:spcAft>
              <a:defRPr>
                <a:solidFill>
                  <a:schemeClr val="tx1"/>
                </a:solidFill>
                <a:latin typeface="Arial" charset="0"/>
              </a:defRPr>
            </a:lvl7pPr>
            <a:lvl8pPr marL="3624483" indent="-241632" fontAlgn="base">
              <a:spcBef>
                <a:spcPct val="0"/>
              </a:spcBef>
              <a:spcAft>
                <a:spcPct val="0"/>
              </a:spcAft>
              <a:defRPr>
                <a:solidFill>
                  <a:schemeClr val="tx1"/>
                </a:solidFill>
                <a:latin typeface="Arial" charset="0"/>
              </a:defRPr>
            </a:lvl8pPr>
            <a:lvl9pPr marL="4107747" indent="-241632" fontAlgn="base">
              <a:spcBef>
                <a:spcPct val="0"/>
              </a:spcBef>
              <a:spcAft>
                <a:spcPct val="0"/>
              </a:spcAft>
              <a:defRPr>
                <a:solidFill>
                  <a:schemeClr val="tx1"/>
                </a:solidFill>
                <a:latin typeface="Arial" charset="0"/>
              </a:defRPr>
            </a:lvl9pPr>
          </a:lstStyle>
          <a:p>
            <a:pPr defTabSz="483265" fontAlgn="base">
              <a:spcBef>
                <a:spcPct val="0"/>
              </a:spcBef>
              <a:spcAft>
                <a:spcPct val="0"/>
              </a:spcAft>
              <a:defRPr/>
            </a:pPr>
            <a:r>
              <a:rPr lang="en-US">
                <a:solidFill>
                  <a:srgbClr val="000000"/>
                </a:solidFill>
                <a:latin typeface="Calibri" pitchFamily="34" charset="0"/>
              </a:rPr>
              <a:t>Module 1 - Clinical Trials, Registration and Results Reporting, and Users</a:t>
            </a:r>
          </a:p>
        </p:txBody>
      </p:sp>
    </p:spTree>
    <p:extLst>
      <p:ext uri="{BB962C8B-B14F-4D97-AF65-F5344CB8AC3E}">
        <p14:creationId xmlns:p14="http://schemas.microsoft.com/office/powerpoint/2010/main" val="3615105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NLM - the National Library of Medicine - is one of the 27 institutes and offices of the National Institutes of Health. It’s the world’s largest biomedical library and produces online resources like PubMed and MedlinePlus.</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NNLM - the Network of the National Library of Medicine - is an outreach program of NLM, working to ensure health professionals and the public have equal access to health information. </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NNLM is made up of 7 regional medical libraries, 3 national offices, and 4 national centers, all providing training, funding, and engagement opportunities to over 9k NNLM member organizations. </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Calibri" panose="020F0502020204030204" pitchFamily="34" charset="0"/>
              </a:rPr>
              <a:t>If you’d like to connect with </a:t>
            </a:r>
            <a:r>
              <a:rPr lang="en-US" sz="1800" b="0">
                <a:effectLst/>
                <a:latin typeface="Calibri" panose="020F0502020204030204" pitchFamily="34" charset="0"/>
                <a:ea typeface="Calibri" panose="020F0502020204030204" pitchFamily="34" charset="0"/>
                <a:cs typeface="Calibri" panose="020F0502020204030204" pitchFamily="34" charset="0"/>
              </a:rPr>
              <a:t>your</a:t>
            </a:r>
            <a:r>
              <a:rPr lang="en-US" sz="1800">
                <a:effectLst/>
                <a:latin typeface="Calibri" panose="020F0502020204030204" pitchFamily="34" charset="0"/>
                <a:ea typeface="Calibri" panose="020F0502020204030204" pitchFamily="34" charset="0"/>
                <a:cs typeface="Calibri" panose="020F0502020204030204" pitchFamily="34" charset="0"/>
              </a:rPr>
              <a:t> regional medical library or learn how to become a Network member, you can check out our website at nnlm.gov.</a:t>
            </a:r>
            <a:endParaRPr lang="en-US" sz="180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800" b="1" i="1" u="none" strike="noStrike">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1143000" algn="l"/>
              </a:tabLs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u="none" strike="noStrike">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1143000" algn="l"/>
              </a:tabLs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A42CE27-E61C-4A43-BFFB-EBE294EC130D}" type="slidenum">
              <a:rPr lang="en-US" smtClean="0"/>
              <a:t>4</a:t>
            </a:fld>
            <a:endParaRPr lang="en-US"/>
          </a:p>
        </p:txBody>
      </p:sp>
    </p:spTree>
    <p:extLst>
      <p:ext uri="{BB962C8B-B14F-4D97-AF65-F5344CB8AC3E}">
        <p14:creationId xmlns:p14="http://schemas.microsoft.com/office/powerpoint/2010/main" val="506106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0">
                <a:solidFill>
                  <a:srgbClr val="000000"/>
                </a:solidFill>
                <a:effectLst/>
                <a:latin typeface="Calibri" panose="020F0502020204030204" pitchFamily="34" charset="0"/>
                <a:ea typeface="Calibri" panose="020F0502020204030204" pitchFamily="34" charset="0"/>
              </a:rPr>
              <a:t>Today’s session is part of the NNLM Virtual Disaster Preparedness Forum, which is taking place September 12</a:t>
            </a:r>
            <a:r>
              <a:rPr lang="en-US" sz="1800" b="0" baseline="30000">
                <a:solidFill>
                  <a:srgbClr val="000000"/>
                </a:solidFill>
                <a:effectLst/>
                <a:latin typeface="Calibri" panose="020F0502020204030204" pitchFamily="34" charset="0"/>
                <a:ea typeface="Calibri" panose="020F0502020204030204" pitchFamily="34" charset="0"/>
              </a:rPr>
              <a:t>th</a:t>
            </a:r>
            <a:r>
              <a:rPr lang="en-US" sz="1800" b="0">
                <a:solidFill>
                  <a:srgbClr val="000000"/>
                </a:solidFill>
                <a:effectLst/>
                <a:latin typeface="Calibri" panose="020F0502020204030204" pitchFamily="34" charset="0"/>
                <a:ea typeface="Calibri" panose="020F0502020204030204" pitchFamily="34" charset="0"/>
              </a:rPr>
              <a:t> through the 28th.  </a:t>
            </a:r>
            <a:endParaRPr lang="en-US" sz="1800" b="0">
              <a:effectLst/>
              <a:latin typeface="Calibri" panose="020F0502020204030204" pitchFamily="34" charset="0"/>
              <a:ea typeface="Calibri" panose="020F0502020204030204" pitchFamily="34" charset="0"/>
            </a:endParaRPr>
          </a:p>
          <a:p>
            <a:pPr marL="0" marR="0">
              <a:spcBef>
                <a:spcPts val="0"/>
              </a:spcBef>
              <a:spcAft>
                <a:spcPts val="0"/>
              </a:spcAft>
            </a:pPr>
            <a:r>
              <a:rPr lang="en-US" sz="1800" b="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b="0">
                <a:solidFill>
                  <a:srgbClr val="000000"/>
                </a:solidFill>
                <a:effectLst/>
                <a:latin typeface="Calibri" panose="020F0502020204030204" pitchFamily="34" charset="0"/>
                <a:ea typeface="Calibri" panose="020F0502020204030204" pitchFamily="34" charset="0"/>
              </a:rPr>
              <a:t>The forum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features </a:t>
            </a:r>
            <a:r>
              <a:rPr lang="en-US" sz="2800" b="0" i="0">
                <a:solidFill>
                  <a:srgbClr val="666666"/>
                </a:solidFill>
                <a:effectLst/>
                <a:latin typeface="system-ui"/>
              </a:rPr>
              <a:t>expert speakers presenting on data tools and resources, disaster planning communication, and institutional preparedness with a focus on greater inclusiveness and community resilience.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You can learn more about the forum and register for the other sessions by checking out the NNLM Training Calendar. We will drop the link for our Training Calendar into the Chat.</a:t>
            </a:r>
          </a:p>
          <a:p>
            <a:pPr marL="0" marR="0">
              <a:lnSpc>
                <a:spcPct val="107000"/>
              </a:lnSpc>
              <a:spcBef>
                <a:spcPts val="0"/>
              </a:spcBef>
              <a:spcAft>
                <a:spcPts val="0"/>
              </a:spcAft>
            </a:pPr>
            <a:endParaRPr lang="en-US" sz="1800" u="none">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u="none">
                <a:effectLst/>
                <a:latin typeface="Calibri" panose="020F0502020204030204" pitchFamily="34" charset="0"/>
                <a:ea typeface="Calibri" panose="020F0502020204030204" pitchFamily="34" charset="0"/>
                <a:cs typeface="Times New Roman" panose="02020603050405020304" pitchFamily="18" charset="0"/>
              </a:rPr>
              <a:t>https://www.nnlm.gov/training</a:t>
            </a:r>
          </a:p>
          <a:p>
            <a:pPr marL="0" marR="0">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5</a:t>
            </a:fld>
            <a:endParaRPr lang="en-US"/>
          </a:p>
        </p:txBody>
      </p:sp>
    </p:spTree>
    <p:extLst>
      <p:ext uri="{BB962C8B-B14F-4D97-AF65-F5344CB8AC3E}">
        <p14:creationId xmlns:p14="http://schemas.microsoft.com/office/powerpoint/2010/main" val="672676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a:solidFill>
                  <a:srgbClr val="000000"/>
                </a:solidFill>
                <a:effectLst/>
                <a:latin typeface="Arial" panose="020B0604020202020204" pitchFamily="34" charset="0"/>
              </a:rPr>
              <a:t>We’re also excited to highlight collaboration with another NNLM program!</a:t>
            </a:r>
            <a:endParaRPr lang="en-US" sz="2800" b="0">
              <a:effectLst/>
            </a:endParaRPr>
          </a:p>
          <a:p>
            <a:br>
              <a:rPr lang="en-US" sz="2800"/>
            </a:br>
            <a:r>
              <a:rPr lang="en-US" sz="1800">
                <a:effectLst/>
                <a:latin typeface="Calibri" panose="020F0502020204030204" pitchFamily="34" charset="0"/>
                <a:ea typeface="Calibri" panose="020F0502020204030204" pitchFamily="34" charset="0"/>
              </a:rPr>
              <a:t>In observance of National Preparedness Month, the NNLM Reading Club has selected three books, and gathered information from trustworthy resources, to help you take action and stay safe.</a:t>
            </a:r>
          </a:p>
          <a:p>
            <a:endParaRPr lang="en-US"/>
          </a:p>
          <a:p>
            <a:r>
              <a:rPr lang="en-US"/>
              <a:t>More information is available on the NNLM Reading club website – we’ll drop that link into the Chat, too. </a:t>
            </a:r>
          </a:p>
          <a:p>
            <a:endParaRPr lang="en-US"/>
          </a:p>
          <a:p>
            <a:r>
              <a:rPr lang="en-US" b="1"/>
              <a:t>https://www.nnlm.gov/reading-club</a:t>
            </a:r>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6</a:t>
            </a:fld>
            <a:endParaRPr lang="en-US"/>
          </a:p>
        </p:txBody>
      </p:sp>
    </p:spTree>
    <p:extLst>
      <p:ext uri="{BB962C8B-B14F-4D97-AF65-F5344CB8AC3E}">
        <p14:creationId xmlns:p14="http://schemas.microsoft.com/office/powerpoint/2010/main" val="1801895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It’s my great pleasure to introduce our speaker for today’s session. </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 </a:t>
            </a:r>
            <a:endParaRPr lang="en-US" sz="120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Segoe UI" panose="020B0502040204020203" pitchFamily="34" charset="0"/>
              </a:rPr>
              <a:t>Tim </a:t>
            </a:r>
            <a:r>
              <a:rPr lang="en-US" sz="1800" kern="1200" err="1">
                <a:solidFill>
                  <a:srgbClr val="000000"/>
                </a:solidFill>
                <a:effectLst/>
                <a:latin typeface="Calibri" panose="020F0502020204030204" pitchFamily="34" charset="0"/>
                <a:ea typeface="Times New Roman" panose="02020603050405020304" pitchFamily="18" charset="0"/>
                <a:cs typeface="Segoe UI" panose="020B0502040204020203" pitchFamily="34" charset="0"/>
              </a:rPr>
              <a:t>Sarko</a:t>
            </a:r>
            <a:r>
              <a:rPr lang="en-US" sz="1800" kern="1200">
                <a:solidFill>
                  <a:srgbClr val="000000"/>
                </a:solidFill>
                <a:effectLst/>
                <a:latin typeface="Calibri" panose="020F0502020204030204" pitchFamily="34" charset="0"/>
                <a:ea typeface="Times New Roman" panose="02020603050405020304" pitchFamily="18" charset="0"/>
                <a:cs typeface="Segoe UI" panose="020B0502040204020203" pitchFamily="34" charset="0"/>
              </a:rPr>
              <a:t> has been employed by the U.S. Census Bureau for over 28 years.  He initially served as a Supervisory Survey Statistician in 1995.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Segoe UI" panose="020B0502040204020203" pitchFamily="34" charset="0"/>
              </a:rPr>
              <a:t>Currently, as a Data Dissemination Specialist, T</a:t>
            </a:r>
            <a:r>
              <a:rPr lang="en-US" sz="1800" kern="1200">
                <a:solidFill>
                  <a:srgbClr val="201F1E"/>
                </a:solidFill>
                <a:effectLst/>
                <a:latin typeface="Calibri" panose="020F0502020204030204" pitchFamily="34" charset="0"/>
                <a:ea typeface="Calibri" panose="020F0502020204030204" pitchFamily="34" charset="0"/>
                <a:cs typeface="Times New Roman" panose="02020603050405020304" pitchFamily="18" charset="0"/>
              </a:rPr>
              <a:t>im is responsible for program planning, coordination, and implementation of data dissemination and outreach and media activities for the Census Bureau.  He</a:t>
            </a:r>
            <a:r>
              <a:rPr lang="en-US" sz="1800" kern="1200">
                <a:solidFill>
                  <a:srgbClr val="000000"/>
                </a:solidFill>
                <a:effectLst/>
                <a:latin typeface="Calibri" panose="020F0502020204030204" pitchFamily="34" charset="0"/>
                <a:ea typeface="Times New Roman" panose="02020603050405020304" pitchFamily="18" charset="0"/>
                <a:cs typeface="Segoe UI" panose="020B0502040204020203" pitchFamily="34" charset="0"/>
              </a:rPr>
              <a:t> promotes the use of census data to anyone with an interest or a need to work with this valuable information including media, community organizations, municipal officials, chambers of commerce, librarians, students, and entrepreneurs.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Welcome, Tim!</a:t>
            </a:r>
          </a:p>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 </a:t>
            </a:r>
            <a:endParaRPr lang="en-US" sz="1200">
              <a:effectLst/>
              <a:latin typeface="Calibri" panose="020F0502020204030204" pitchFamily="34" charset="0"/>
              <a:ea typeface="Calibri" panose="020F0502020204030204" pitchFamily="34" charset="0"/>
            </a:endParaRPr>
          </a:p>
          <a:p>
            <a:pPr marL="0" marR="0">
              <a:spcBef>
                <a:spcPts val="0"/>
              </a:spcBef>
              <a:spcAft>
                <a:spcPts val="0"/>
              </a:spcAft>
            </a:pPr>
            <a:r>
              <a:rPr lang="en-US" sz="1200">
                <a:effectLst/>
                <a:latin typeface="Calibri" panose="020F0502020204030204" pitchFamily="34" charset="0"/>
                <a:ea typeface="Calibri" panose="020F0502020204030204" pitchFamily="34" charset="0"/>
                <a:cs typeface="Calibri" panose="020F0502020204030204" pitchFamily="34" charset="0"/>
              </a:rPr>
              <a:t>I am now going to turn off my camera and turn the session over to you.</a:t>
            </a:r>
            <a:endParaRPr lang="en-US" sz="1200">
              <a:effectLst/>
              <a:latin typeface="Calibri" panose="020F0502020204030204" pitchFamily="34" charset="0"/>
              <a:ea typeface="Calibri" panose="020F0502020204030204" pitchFamily="34" charset="0"/>
            </a:endParaRPr>
          </a:p>
          <a:p>
            <a:endParaRPr lang="en-US"/>
          </a:p>
          <a:p>
            <a:r>
              <a:rPr lang="en-US" b="1" i="1"/>
              <a:t>NOTE ATTENDEE NUMBERS</a:t>
            </a:r>
          </a:p>
          <a:p>
            <a:endParaRPr lang="en-US"/>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7</a:t>
            </a:fld>
            <a:endParaRPr lang="en-US"/>
          </a:p>
        </p:txBody>
      </p:sp>
    </p:spTree>
    <p:extLst>
      <p:ext uri="{BB962C8B-B14F-4D97-AF65-F5344CB8AC3E}">
        <p14:creationId xmlns:p14="http://schemas.microsoft.com/office/powerpoint/2010/main" val="3572959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BBA018-38AE-46D3-9FA6-73F2863DD58A}" type="slidenum">
              <a:rPr lang="en-US" smtClean="0"/>
              <a:t>8</a:t>
            </a:fld>
            <a:endParaRPr lang="en-US"/>
          </a:p>
        </p:txBody>
      </p:sp>
    </p:spTree>
    <p:extLst>
      <p:ext uri="{BB962C8B-B14F-4D97-AF65-F5344CB8AC3E}">
        <p14:creationId xmlns:p14="http://schemas.microsoft.com/office/powerpoint/2010/main" val="3258853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9</a:t>
            </a:fld>
            <a:endParaRPr lang="en-US"/>
          </a:p>
        </p:txBody>
      </p:sp>
    </p:spTree>
    <p:extLst>
      <p:ext uri="{BB962C8B-B14F-4D97-AF65-F5344CB8AC3E}">
        <p14:creationId xmlns:p14="http://schemas.microsoft.com/office/powerpoint/2010/main" val="1727856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39664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p:cNvSpPr>
            <a:spLocks noGrp="1"/>
          </p:cNvSpPr>
          <p:nvPr>
            <p:ph type="sldNum" sz="quarter" idx="10"/>
          </p:nvPr>
        </p:nvSpPr>
        <p:spPr/>
        <p:txBody>
          <a:bodyPr/>
          <a:lstStyle>
            <a:lvl1pPr>
              <a:defRPr/>
            </a:lvl1pPr>
          </a:lstStyle>
          <a:p>
            <a:pPr>
              <a:defRPr/>
            </a:pPr>
            <a:fld id="{76BF41A6-7A2C-4690-ACC7-07924994F7F6}" type="slidenum">
              <a:rPr lang="en-US"/>
              <a:pPr>
                <a:defRPr/>
              </a:pPr>
              <a:t>‹#›</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797814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9D98945B-9468-4E5A-98FD-3F0DF03BC1B2}" type="slidenum">
              <a:rPr lang="en-US"/>
              <a:pPr>
                <a:defRPr/>
              </a:pPr>
              <a:t>‹#›</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64155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531637DA-7CCD-40E4-B73E-4FBDAF634A94}" type="slidenum">
              <a:rPr lang="en-US"/>
              <a:pPr>
                <a:defRPr/>
              </a:pPr>
              <a:t>‹#›</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48344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1A39DD-407C-A746-A681-806679DA9489}"/>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6">
            <a:extLst>
              <a:ext uri="{FF2B5EF4-FFF2-40B4-BE49-F238E27FC236}">
                <a16:creationId xmlns:a16="http://schemas.microsoft.com/office/drawing/2014/main" id="{ADAD8C69-9C7D-0247-81CE-4EFD7177990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19100" y="5559104"/>
            <a:ext cx="1790700" cy="1013024"/>
          </a:xfrm>
          <a:prstGeom prst="rect">
            <a:avLst/>
          </a:prstGeom>
        </p:spPr>
      </p:pic>
      <p:sp>
        <p:nvSpPr>
          <p:cNvPr id="3" name="TextBox 2">
            <a:extLst>
              <a:ext uri="{FF2B5EF4-FFF2-40B4-BE49-F238E27FC236}">
                <a16:creationId xmlns:a16="http://schemas.microsoft.com/office/drawing/2014/main" id="{02FE80FF-03BA-3949-8BA6-FF512CDC7C3B}"/>
              </a:ext>
            </a:extLst>
          </p:cNvPr>
          <p:cNvSpPr txBox="1"/>
          <p:nvPr userDrawn="1"/>
        </p:nvSpPr>
        <p:spPr>
          <a:xfrm>
            <a:off x="165100" y="70612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789340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ABCC9A8-3F06-4942-982C-383426DA94D7}"/>
              </a:ext>
            </a:extLst>
          </p:cNvPr>
          <p:cNvPicPr>
            <a:picLocks noChangeAspect="1"/>
          </p:cNvPicPr>
          <p:nvPr userDrawn="1"/>
        </p:nvPicPr>
        <p:blipFill>
          <a:blip r:embed="rId2"/>
          <a:src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4363D17C-6E41-3D4E-9DA7-DF7802CB86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939687" y="6122631"/>
            <a:ext cx="1610744" cy="911221"/>
          </a:xfrm>
          <a:prstGeom prst="rect">
            <a:avLst/>
          </a:prstGeom>
        </p:spPr>
      </p:pic>
    </p:spTree>
    <p:extLst>
      <p:ext uri="{BB962C8B-B14F-4D97-AF65-F5344CB8AC3E}">
        <p14:creationId xmlns:p14="http://schemas.microsoft.com/office/powerpoint/2010/main" val="2120274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8EA260-B38C-764B-ACE3-36A02BE4C901}"/>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96D8B43A-C35E-D444-94AC-8ED58114456B}"/>
              </a:ext>
            </a:extLst>
          </p:cNvPr>
          <p:cNvPicPr>
            <a:picLocks noChangeAspect="1"/>
          </p:cNvPicPr>
          <p:nvPr userDrawn="1"/>
        </p:nvPicPr>
        <p:blipFill>
          <a:blip r:embed="rId3"/>
          <a:stretch>
            <a:fillRect/>
          </a:stretch>
        </p:blipFill>
        <p:spPr>
          <a:xfrm>
            <a:off x="8509000" y="5815584"/>
            <a:ext cx="3683000" cy="859536"/>
          </a:xfrm>
          <a:prstGeom prst="rect">
            <a:avLst/>
          </a:prstGeom>
        </p:spPr>
      </p:pic>
      <p:pic>
        <p:nvPicPr>
          <p:cNvPr id="7" name="Graphic 6">
            <a:extLst>
              <a:ext uri="{FF2B5EF4-FFF2-40B4-BE49-F238E27FC236}">
                <a16:creationId xmlns:a16="http://schemas.microsoft.com/office/drawing/2014/main" id="{9F47D6F9-77F1-5D42-9073-E0715D41AE4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961458" y="6122631"/>
            <a:ext cx="1610744" cy="911221"/>
          </a:xfrm>
          <a:prstGeom prst="rect">
            <a:avLst/>
          </a:prstGeom>
        </p:spPr>
      </p:pic>
    </p:spTree>
    <p:extLst>
      <p:ext uri="{BB962C8B-B14F-4D97-AF65-F5344CB8AC3E}">
        <p14:creationId xmlns:p14="http://schemas.microsoft.com/office/powerpoint/2010/main" val="3970423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1757B5-0483-8E42-910C-D746FEA77F95}"/>
              </a:ext>
            </a:extLst>
          </p:cNvPr>
          <p:cNvPicPr>
            <a:picLocks noChangeAspect="1"/>
          </p:cNvPicPr>
          <p:nvPr userDrawn="1"/>
        </p:nvPicPr>
        <p:blipFill>
          <a:blip r:embed="rId2"/>
          <a:src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C922D52F-2711-FE42-9B90-87A127C3F5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46858" y="5839603"/>
            <a:ext cx="1610744" cy="911221"/>
          </a:xfrm>
          <a:prstGeom prst="rect">
            <a:avLst/>
          </a:prstGeom>
        </p:spPr>
      </p:pic>
    </p:spTree>
    <p:extLst>
      <p:ext uri="{BB962C8B-B14F-4D97-AF65-F5344CB8AC3E}">
        <p14:creationId xmlns:p14="http://schemas.microsoft.com/office/powerpoint/2010/main" val="1930702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1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4F5FBB-B1F5-3145-9D94-4565EF509B5A}"/>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3D62BB5C-B72D-B040-AD8C-ACB272BBE902}"/>
              </a:ext>
            </a:extLst>
          </p:cNvPr>
          <p:cNvPicPr>
            <a:picLocks noChangeAspect="1"/>
          </p:cNvPicPr>
          <p:nvPr userDrawn="1"/>
        </p:nvPicPr>
        <p:blipFill>
          <a:blip r:embed="rId3"/>
          <a:stretch>
            <a:fillRect/>
          </a:stretch>
        </p:blipFill>
        <p:spPr>
          <a:xfrm>
            <a:off x="4637428" y="866012"/>
            <a:ext cx="2984500" cy="635000"/>
          </a:xfrm>
          <a:prstGeom prst="rect">
            <a:avLst/>
          </a:prstGeom>
        </p:spPr>
      </p:pic>
      <p:pic>
        <p:nvPicPr>
          <p:cNvPr id="6" name="Graphic 5">
            <a:extLst>
              <a:ext uri="{FF2B5EF4-FFF2-40B4-BE49-F238E27FC236}">
                <a16:creationId xmlns:a16="http://schemas.microsoft.com/office/drawing/2014/main" id="{EFDE62FB-77D0-BC43-B68F-E38AB3D4BD6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263910" y="601114"/>
            <a:ext cx="1664181" cy="941451"/>
          </a:xfrm>
          <a:prstGeom prst="rect">
            <a:avLst/>
          </a:prstGeom>
        </p:spPr>
      </p:pic>
    </p:spTree>
    <p:extLst>
      <p:ext uri="{BB962C8B-B14F-4D97-AF65-F5344CB8AC3E}">
        <p14:creationId xmlns:p14="http://schemas.microsoft.com/office/powerpoint/2010/main" val="959650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025F9F99-9BD9-4422-B838-F0A597D458BC}" type="slidenum">
              <a:rPr lang="en-US"/>
              <a:pPr>
                <a:defRPr/>
              </a:pPr>
              <a:t>‹#›</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601166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rgbClr val="61626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5"/>
          <p:cNvSpPr>
            <a:spLocks noGrp="1"/>
          </p:cNvSpPr>
          <p:nvPr>
            <p:ph type="sldNum" sz="quarter" idx="10"/>
          </p:nvPr>
        </p:nvSpPr>
        <p:spPr/>
        <p:txBody>
          <a:bodyPr/>
          <a:lstStyle>
            <a:lvl1pPr>
              <a:defRPr/>
            </a:lvl1pPr>
          </a:lstStyle>
          <a:p>
            <a:pPr>
              <a:defRPr/>
            </a:pPr>
            <a:fld id="{C8BD5518-C465-4C1F-8E36-9195006C4AB9}" type="slidenum">
              <a:rPr lang="en-US"/>
              <a:pPr>
                <a:defRPr/>
              </a:pPr>
              <a:t>‹#›</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446747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372B0271-B012-4ED1-8CE3-476E6D0A5B1D}" type="slidenum">
              <a:rPr lang="en-US"/>
              <a:pPr>
                <a:defRPr/>
              </a:pPr>
              <a:t>‹#›</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4192719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4D1ED93C-2746-4E00-A680-3BFBAC96A97E}" type="slidenum">
              <a:rPr lang="en-US"/>
              <a:pPr>
                <a:defRPr/>
              </a:pPr>
              <a:t>‹#›</a:t>
            </a:fld>
            <a:endParaRPr lang="en-US"/>
          </a:p>
        </p:txBody>
      </p:sp>
      <p:sp>
        <p:nvSpPr>
          <p:cNvPr id="8"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196620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B2EC6839-54FD-43E2-8B0B-C8728B46711E}" type="slidenum">
              <a:rPr lang="en-US"/>
              <a:pPr>
                <a:defRPr/>
              </a:pPr>
              <a:t>‹#›</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4007335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53385912-A4F2-414C-811D-22BA556D6430}" type="slidenum">
              <a:rPr lang="en-US"/>
              <a:pPr>
                <a:defRPr/>
              </a:pPr>
              <a:t>‹#›</a:t>
            </a:fld>
            <a:endParaRPr lang="en-US"/>
          </a:p>
        </p:txBody>
      </p:sp>
      <p:sp>
        <p:nvSpPr>
          <p:cNvPr id="3"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467058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3EC528A-CA5A-46BB-8272-1C12E9D32C74}" type="slidenum">
              <a:rPr lang="en-US"/>
              <a:pPr>
                <a:defRPr/>
              </a:pPr>
              <a:t>‹#›</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902774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F813DF46-D727-42FF-B33D-5AD4637A71FA}" type="slidenum">
              <a:rPr lang="en-US"/>
              <a:pPr>
                <a:defRPr/>
              </a:pPr>
              <a:t>‹#›</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361556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7"/>
          <p:cNvSpPr/>
          <p:nvPr userDrawn="1"/>
        </p:nvSpPr>
        <p:spPr>
          <a:xfrm>
            <a:off x="0" y="6176963"/>
            <a:ext cx="12192000" cy="681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Slide Number Placeholder 5"/>
          <p:cNvSpPr>
            <a:spLocks noGrp="1"/>
          </p:cNvSpPr>
          <p:nvPr>
            <p:ph type="sldNum" sz="quarter" idx="4"/>
          </p:nvPr>
        </p:nvSpPr>
        <p:spPr>
          <a:xfrm>
            <a:off x="10248900" y="6356350"/>
            <a:ext cx="11049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41A894B9-6BEC-426D-BF1F-2B69C5221DC2}" type="slidenum">
              <a:rPr lang="en-US"/>
              <a:pPr>
                <a:defRPr/>
              </a:pPr>
              <a:t>‹#›</a:t>
            </a:fld>
            <a:endParaRPr lang="en-US"/>
          </a:p>
        </p:txBody>
      </p:sp>
      <p:sp>
        <p:nvSpPr>
          <p:cNvPr id="9" name="Footer Placeholder 3"/>
          <p:cNvSpPr>
            <a:spLocks noGrp="1"/>
          </p:cNvSpPr>
          <p:nvPr>
            <p:ph type="ftr" sz="quarter" idx="3"/>
          </p:nvPr>
        </p:nvSpPr>
        <p:spPr>
          <a:xfrm>
            <a:off x="4157663" y="6356350"/>
            <a:ext cx="6091237" cy="365125"/>
          </a:xfrm>
          <a:prstGeom prst="rect">
            <a:avLst/>
          </a:prstGeom>
        </p:spPr>
        <p:txBody>
          <a:bodyPr anchor="ctr"/>
          <a:lstStyle>
            <a:lvl1pPr algn="ctr" eaLnBrk="1" fontAlgn="auto" hangingPunct="1">
              <a:spcBef>
                <a:spcPts val="0"/>
              </a:spcBef>
              <a:spcAft>
                <a:spcPts val="0"/>
              </a:spcAft>
              <a:defRPr sz="1200">
                <a:solidFill>
                  <a:schemeClr val="bg1"/>
                </a:solidFill>
                <a:latin typeface="+mn-lt"/>
              </a:defRPr>
            </a:lvl1pPr>
          </a:lstStyle>
          <a:p>
            <a:pPr>
              <a:defRPr/>
            </a:pPr>
            <a:endParaRPr lang="en-US"/>
          </a:p>
        </p:txBody>
      </p:sp>
      <p:pic>
        <p:nvPicPr>
          <p:cNvPr id="1031" name="Picture 3"/>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134344" y="6302883"/>
            <a:ext cx="2892764" cy="46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75" r:id="rId1"/>
    <p:sldLayoutId id="2147484325" r:id="rId2"/>
    <p:sldLayoutId id="2147484326" r:id="rId3"/>
    <p:sldLayoutId id="2147484327" r:id="rId4"/>
    <p:sldLayoutId id="2147484328" r:id="rId5"/>
    <p:sldLayoutId id="2147484329" r:id="rId6"/>
    <p:sldLayoutId id="2147484330" r:id="rId7"/>
    <p:sldLayoutId id="2147484331" r:id="rId8"/>
    <p:sldLayoutId id="2147484332" r:id="rId9"/>
    <p:sldLayoutId id="2147484333" r:id="rId10"/>
    <p:sldLayoutId id="2147484334" r:id="rId11"/>
    <p:sldLayoutId id="2147484379" r:id="rId12"/>
    <p:sldLayoutId id="2147484380" r:id="rId13"/>
    <p:sldLayoutId id="2147484381" r:id="rId14"/>
    <p:sldLayoutId id="2147484382" r:id="rId15"/>
    <p:sldLayoutId id="2147484383" r:id="rId16"/>
  </p:sldLayoutIdLst>
  <p:hf hdr="0" ftr="0" dt="0"/>
  <p:txStyles>
    <p:titleStyle>
      <a:lvl1pPr algn="l" rtl="0" eaLnBrk="0" fontAlgn="base" hangingPunct="0">
        <a:lnSpc>
          <a:spcPct val="90000"/>
        </a:lnSpc>
        <a:spcBef>
          <a:spcPct val="0"/>
        </a:spcBef>
        <a:spcAft>
          <a:spcPct val="0"/>
        </a:spcAft>
        <a:defRPr sz="4400" kern="1200">
          <a:solidFill>
            <a:srgbClr val="616265"/>
          </a:solidFill>
          <a:latin typeface="+mj-lt"/>
          <a:ea typeface="+mj-ea"/>
          <a:cs typeface="+mj-cs"/>
        </a:defRPr>
      </a:lvl1pPr>
      <a:lvl2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2pPr>
      <a:lvl3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3pPr>
      <a:lvl4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4pPr>
      <a:lvl5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5pPr>
      <a:lvl6pPr marL="457200" algn="l" rtl="0" fontAlgn="base">
        <a:lnSpc>
          <a:spcPct val="90000"/>
        </a:lnSpc>
        <a:spcBef>
          <a:spcPct val="0"/>
        </a:spcBef>
        <a:spcAft>
          <a:spcPct val="0"/>
        </a:spcAft>
        <a:defRPr sz="4400">
          <a:solidFill>
            <a:srgbClr val="616265"/>
          </a:solidFill>
          <a:latin typeface="Calibri" panose="020F0502020204030204" pitchFamily="34" charset="0"/>
        </a:defRPr>
      </a:lvl6pPr>
      <a:lvl7pPr marL="914400" algn="l" rtl="0" fontAlgn="base">
        <a:lnSpc>
          <a:spcPct val="90000"/>
        </a:lnSpc>
        <a:spcBef>
          <a:spcPct val="0"/>
        </a:spcBef>
        <a:spcAft>
          <a:spcPct val="0"/>
        </a:spcAft>
        <a:defRPr sz="4400">
          <a:solidFill>
            <a:srgbClr val="616265"/>
          </a:solidFill>
          <a:latin typeface="Calibri" panose="020F0502020204030204" pitchFamily="34" charset="0"/>
        </a:defRPr>
      </a:lvl7pPr>
      <a:lvl8pPr marL="1371600" algn="l" rtl="0" fontAlgn="base">
        <a:lnSpc>
          <a:spcPct val="90000"/>
        </a:lnSpc>
        <a:spcBef>
          <a:spcPct val="0"/>
        </a:spcBef>
        <a:spcAft>
          <a:spcPct val="0"/>
        </a:spcAft>
        <a:defRPr sz="4400">
          <a:solidFill>
            <a:srgbClr val="616265"/>
          </a:solidFill>
          <a:latin typeface="Calibri" panose="020F0502020204030204" pitchFamily="34" charset="0"/>
        </a:defRPr>
      </a:lvl8pPr>
      <a:lvl9pPr marL="1828800" algn="l" rtl="0" fontAlgn="base">
        <a:lnSpc>
          <a:spcPct val="90000"/>
        </a:lnSpc>
        <a:spcBef>
          <a:spcPct val="0"/>
        </a:spcBef>
        <a:spcAft>
          <a:spcPct val="0"/>
        </a:spcAft>
        <a:defRPr sz="4400">
          <a:solidFill>
            <a:srgbClr val="616265"/>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616265"/>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616265"/>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616265"/>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616265"/>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61626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40.png"/><Relationship Id="rId4" Type="http://schemas.openxmlformats.org/officeDocument/2006/relationships/image" Target="../media/image39.sv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41.png"/><Relationship Id="rId4" Type="http://schemas.openxmlformats.org/officeDocument/2006/relationships/image" Target="../media/image39.sv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42.sv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43.png"/><Relationship Id="rId4" Type="http://schemas.openxmlformats.org/officeDocument/2006/relationships/image" Target="../media/image39.sv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sv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hyperlink" Target="https://lehd.ces.census.gov/data/lehd-snapshot-doc/latest/appendices/acronyms.html#term-LEHD" TargetMode="External"/><Relationship Id="rId4" Type="http://schemas.openxmlformats.org/officeDocument/2006/relationships/image" Target="../media/image39.sv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sv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9.sv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9.sv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hyperlink" Target="https://onthemap.ces.census.gov/em/" TargetMode="External"/><Relationship Id="rId5" Type="http://schemas.openxmlformats.org/officeDocument/2006/relationships/image" Target="../media/image50.png"/><Relationship Id="rId4" Type="http://schemas.openxmlformats.org/officeDocument/2006/relationships/image" Target="../media/image39.sv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51.png"/><Relationship Id="rId4" Type="http://schemas.openxmlformats.org/officeDocument/2006/relationships/image" Target="../media/image39.sv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52.png"/><Relationship Id="rId4" Type="http://schemas.openxmlformats.org/officeDocument/2006/relationships/image" Target="../media/image39.sv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53.png"/><Relationship Id="rId4" Type="http://schemas.openxmlformats.org/officeDocument/2006/relationships/image" Target="../media/image39.sv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54.png"/><Relationship Id="rId4" Type="http://schemas.openxmlformats.org/officeDocument/2006/relationships/image" Target="../media/image39.svg"/></Relationships>
</file>

<file path=ppt/slides/_rels/slide24.xml.rels><?xml version="1.0" encoding="UTF-8" standalone="yes"?>
<Relationships xmlns="http://schemas.openxmlformats.org/package/2006/relationships"><Relationship Id="rId3" Type="http://schemas.openxmlformats.org/officeDocument/2006/relationships/hyperlink" Target="https://onthemap.ces.census.gov/em/" TargetMode="External"/><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55.png"/><Relationship Id="rId5" Type="http://schemas.openxmlformats.org/officeDocument/2006/relationships/image" Target="../media/image39.sv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sv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56.png"/><Relationship Id="rId4" Type="http://schemas.openxmlformats.org/officeDocument/2006/relationships/image" Target="../media/image39.sv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sv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39.sv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hyperlink" Target="https://experience.arcgis.com/experience/13a111e06ad242fba0fb62f25199c7dd/page/Page-1/" TargetMode="External"/><Relationship Id="rId5" Type="http://schemas.openxmlformats.org/officeDocument/2006/relationships/image" Target="../media/image57.png"/><Relationship Id="rId4" Type="http://schemas.openxmlformats.org/officeDocument/2006/relationships/image" Target="../media/image39.svg"/></Relationships>
</file>

<file path=ppt/slides/_rels/slide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svg"/></Relationships>
</file>

<file path=ppt/slides/_rels/slide31.xml.rels><?xml version="1.0" encoding="UTF-8" standalone="yes"?>
<Relationships xmlns="http://schemas.openxmlformats.org/package/2006/relationships"><Relationship Id="rId8" Type="http://schemas.openxmlformats.org/officeDocument/2006/relationships/hyperlink" Target="https://www.census.gov/data/academy/webinars/upcoming.html" TargetMode="External"/><Relationship Id="rId13" Type="http://schemas.openxmlformats.org/officeDocument/2006/relationships/image" Target="../media/image61.png"/><Relationship Id="rId3" Type="http://schemas.openxmlformats.org/officeDocument/2006/relationships/image" Target="../media/image35.png"/><Relationship Id="rId7" Type="http://schemas.openxmlformats.org/officeDocument/2006/relationships/hyperlink" Target="https://www.census.gov/data/academy/courses.html" TargetMode="External"/><Relationship Id="rId12" Type="http://schemas.openxmlformats.org/officeDocument/2006/relationships/image" Target="../media/image60.png"/><Relationship Id="rId2" Type="http://schemas.openxmlformats.org/officeDocument/2006/relationships/notesSlide" Target="../notesSlides/notesSlide31.xml"/><Relationship Id="rId16" Type="http://schemas.openxmlformats.org/officeDocument/2006/relationships/image" Target="../media/image64.png"/><Relationship Id="rId1" Type="http://schemas.openxmlformats.org/officeDocument/2006/relationships/slideLayout" Target="../slideLayouts/slideLayout13.xml"/><Relationship Id="rId6" Type="http://schemas.openxmlformats.org/officeDocument/2006/relationships/hyperlink" Target="https://www.census.gov/data/academy/data-gems.html" TargetMode="External"/><Relationship Id="rId11" Type="http://schemas.openxmlformats.org/officeDocument/2006/relationships/image" Target="../media/image39.svg"/><Relationship Id="rId5" Type="http://schemas.openxmlformats.org/officeDocument/2006/relationships/hyperlink" Target="mailto:census.askdata@census.gov" TargetMode="External"/><Relationship Id="rId15" Type="http://schemas.openxmlformats.org/officeDocument/2006/relationships/image" Target="../media/image63.png"/><Relationship Id="rId10" Type="http://schemas.openxmlformats.org/officeDocument/2006/relationships/image" Target="../media/image38.png"/><Relationship Id="rId4" Type="http://schemas.openxmlformats.org/officeDocument/2006/relationships/image" Target="../media/image58.svg"/><Relationship Id="rId9" Type="http://schemas.openxmlformats.org/officeDocument/2006/relationships/image" Target="../media/image59.png"/><Relationship Id="rId1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68.svg"/><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8" Type="http://schemas.openxmlformats.org/officeDocument/2006/relationships/hyperlink" Target="http://www.nnlm.gov/"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nnlm.gov/training"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 of flyer for OntheMap for Emergency Management Tools">
            <a:extLst>
              <a:ext uri="{FF2B5EF4-FFF2-40B4-BE49-F238E27FC236}">
                <a16:creationId xmlns:a16="http://schemas.microsoft.com/office/drawing/2014/main" id="{5579FA1B-A423-F96D-795F-D5B358D6ED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086" y="412115"/>
            <a:ext cx="12017827" cy="6309359"/>
          </a:xfrm>
          <a:prstGeom prst="rect">
            <a:avLst/>
          </a:prstGeom>
        </p:spPr>
      </p:pic>
      <p:sp>
        <p:nvSpPr>
          <p:cNvPr id="2" name="Title 1">
            <a:extLst>
              <a:ext uri="{FF2B5EF4-FFF2-40B4-BE49-F238E27FC236}">
                <a16:creationId xmlns:a16="http://schemas.microsoft.com/office/drawing/2014/main" id="{D3A4DF44-EF35-4507-AF05-0C0AC3580E18}"/>
              </a:ext>
            </a:extLst>
          </p:cNvPr>
          <p:cNvSpPr>
            <a:spLocks noGrp="1"/>
          </p:cNvSpPr>
          <p:nvPr>
            <p:ph type="title"/>
          </p:nvPr>
        </p:nvSpPr>
        <p:spPr>
          <a:xfrm>
            <a:off x="838199" y="-1325563"/>
            <a:ext cx="10515600" cy="1325563"/>
          </a:xfrm>
        </p:spPr>
        <p:txBody>
          <a:bodyPr/>
          <a:lstStyle/>
          <a:p>
            <a:r>
              <a:rPr lang="en-US" dirty="0"/>
              <a:t>Disaster preparedness forum title slide</a:t>
            </a:r>
          </a:p>
        </p:txBody>
      </p:sp>
    </p:spTree>
    <p:extLst>
      <p:ext uri="{BB962C8B-B14F-4D97-AF65-F5344CB8AC3E}">
        <p14:creationId xmlns:p14="http://schemas.microsoft.com/office/powerpoint/2010/main" val="458085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A8A944-03F7-1DBB-A0F1-621196E83674}"/>
              </a:ext>
            </a:extLst>
          </p:cNvPr>
          <p:cNvSpPr>
            <a:spLocks noGrp="1"/>
          </p:cNvSpPr>
          <p:nvPr>
            <p:ph type="title" idx="4294967295"/>
          </p:nvPr>
        </p:nvSpPr>
        <p:spPr>
          <a:xfrm>
            <a:off x="838198" y="-1345389"/>
            <a:ext cx="10515600" cy="1325563"/>
          </a:xfrm>
        </p:spPr>
        <p:txBody>
          <a:bodyPr/>
          <a:lstStyle/>
          <a:p>
            <a:r>
              <a:rPr lang="en-US"/>
              <a:t>American Community Survey (ACS)</a:t>
            </a:r>
            <a:r>
              <a:rPr lang="en-US" baseline="0"/>
              <a:t> Basics</a:t>
            </a:r>
            <a:endParaRPr lang="en-US"/>
          </a:p>
        </p:txBody>
      </p:sp>
      <p:sp>
        <p:nvSpPr>
          <p:cNvPr id="5" name="Title 1">
            <a:extLst>
              <a:ext uri="{FF2B5EF4-FFF2-40B4-BE49-F238E27FC236}">
                <a16:creationId xmlns:a16="http://schemas.microsoft.com/office/drawing/2014/main" id="{13FDB082-0063-CB48-AF53-2D343CD45012}"/>
              </a:ext>
            </a:extLst>
          </p:cNvPr>
          <p:cNvSpPr txBox="1">
            <a:spLocks/>
          </p:cNvSpPr>
          <p:nvPr/>
        </p:nvSpPr>
        <p:spPr>
          <a:xfrm>
            <a:off x="376649" y="144968"/>
            <a:ext cx="7195726" cy="4300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spcAft>
                <a:spcPts val="1800"/>
              </a:spcAft>
            </a:pPr>
            <a:r>
              <a:rPr lang="en-US" sz="2800" b="1">
                <a:solidFill>
                  <a:schemeClr val="bg1"/>
                </a:solidFill>
                <a:latin typeface="Calibri" panose="020F0502020204030204" pitchFamily="34" charset="0"/>
                <a:ea typeface="+mn-ea"/>
                <a:cs typeface="Calibri" panose="020F0502020204030204" pitchFamily="34" charset="0"/>
              </a:rPr>
              <a:t>American Community Survey (ACS) Basics</a:t>
            </a:r>
          </a:p>
        </p:txBody>
      </p:sp>
      <p:sp>
        <p:nvSpPr>
          <p:cNvPr id="2" name="Rectangle 1" descr="Screen shot for the American Community Survey.">
            <a:extLst>
              <a:ext uri="{FF2B5EF4-FFF2-40B4-BE49-F238E27FC236}">
                <a16:creationId xmlns:a16="http://schemas.microsoft.com/office/drawing/2014/main" id="{7C6A1029-7474-4EAD-9C42-06C36435E431}"/>
              </a:ext>
            </a:extLst>
          </p:cNvPr>
          <p:cNvSpPr/>
          <p:nvPr/>
        </p:nvSpPr>
        <p:spPr>
          <a:xfrm>
            <a:off x="0" y="970872"/>
            <a:ext cx="12192000" cy="5040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4">
            <a:extLst>
              <a:ext uri="{FF2B5EF4-FFF2-40B4-BE49-F238E27FC236}">
                <a16:creationId xmlns:a16="http://schemas.microsoft.com/office/drawing/2014/main" id="{88B4FEC3-332B-471B-899E-55E8C24E1AFB}"/>
              </a:ext>
            </a:extLst>
          </p:cNvPr>
          <p:cNvSpPr txBox="1">
            <a:spLocks/>
          </p:cNvSpPr>
          <p:nvPr/>
        </p:nvSpPr>
        <p:spPr>
          <a:xfrm>
            <a:off x="91645" y="1035725"/>
            <a:ext cx="7122646" cy="45642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Font typeface="Arial" panose="020B0604020202020204" pitchFamily="34" charset="0"/>
              <a:buNone/>
            </a:pPr>
            <a:r>
              <a:rPr lang="en-US" sz="2000" b="1" i="1" dirty="0">
                <a:solidFill>
                  <a:schemeClr val="accent4">
                    <a:lumMod val="75000"/>
                  </a:schemeClr>
                </a:solidFill>
                <a:latin typeface="Calibri" panose="020F0502020204030204" pitchFamily="34" charset="0"/>
                <a:cs typeface="Calibri" panose="020F0502020204030204" pitchFamily="34" charset="0"/>
              </a:rPr>
              <a:t>The American Community Survey is on the leading edge of survey design, continuous improvement, and data quality</a:t>
            </a:r>
          </a:p>
          <a:p>
            <a:pPr>
              <a:lnSpc>
                <a:spcPct val="100000"/>
              </a:lnSpc>
              <a:spcBef>
                <a:spcPts val="0"/>
              </a:spcBef>
              <a:spcAft>
                <a:spcPts val="600"/>
              </a:spcAft>
              <a:buFont typeface="Wingdings" panose="05000000000000000000" pitchFamily="2" charset="2"/>
              <a:buChar char="ü"/>
            </a:pPr>
            <a:r>
              <a:rPr lang="en-US" sz="2000" dirty="0">
                <a:solidFill>
                  <a:schemeClr val="accent4">
                    <a:lumMod val="75000"/>
                  </a:schemeClr>
                </a:solidFill>
                <a:latin typeface="Calibri" panose="020F0502020204030204" pitchFamily="34" charset="0"/>
                <a:cs typeface="Calibri" panose="020F0502020204030204" pitchFamily="34" charset="0"/>
              </a:rPr>
              <a:t>The nation’s most current, reliable, and accessible data source for local statistics on critical planning topics such as age, children, veterans, commuting, education, income, and employment</a:t>
            </a:r>
          </a:p>
          <a:p>
            <a:pPr>
              <a:lnSpc>
                <a:spcPct val="100000"/>
              </a:lnSpc>
              <a:spcBef>
                <a:spcPts val="0"/>
              </a:spcBef>
              <a:spcAft>
                <a:spcPts val="600"/>
              </a:spcAft>
              <a:buFont typeface="Wingdings" panose="05000000000000000000" pitchFamily="2" charset="2"/>
              <a:buChar char="ü"/>
            </a:pPr>
            <a:r>
              <a:rPr lang="en-US" sz="2000" dirty="0">
                <a:solidFill>
                  <a:schemeClr val="accent4">
                    <a:lumMod val="75000"/>
                  </a:schemeClr>
                </a:solidFill>
                <a:latin typeface="Calibri" panose="020F0502020204030204" pitchFamily="34" charset="0"/>
                <a:cs typeface="Calibri" panose="020F0502020204030204" pitchFamily="34" charset="0"/>
              </a:rPr>
              <a:t>Surveys </a:t>
            </a:r>
            <a:r>
              <a:rPr lang="en-US" sz="2000" b="1" dirty="0">
                <a:solidFill>
                  <a:schemeClr val="accent4">
                    <a:lumMod val="75000"/>
                  </a:schemeClr>
                </a:solidFill>
                <a:latin typeface="Calibri" panose="020F0502020204030204" pitchFamily="34" charset="0"/>
                <a:cs typeface="Calibri" panose="020F0502020204030204" pitchFamily="34" charset="0"/>
              </a:rPr>
              <a:t>3.5 million </a:t>
            </a:r>
            <a:r>
              <a:rPr lang="en-US" sz="2000" dirty="0">
                <a:solidFill>
                  <a:schemeClr val="accent4">
                    <a:lumMod val="75000"/>
                  </a:schemeClr>
                </a:solidFill>
                <a:latin typeface="Calibri" panose="020F0502020204030204" pitchFamily="34" charset="0"/>
                <a:cs typeface="Calibri" panose="020F0502020204030204" pitchFamily="34" charset="0"/>
              </a:rPr>
              <a:t>addresses and informs over </a:t>
            </a:r>
            <a:r>
              <a:rPr lang="en-US" sz="2000" b="1" dirty="0">
                <a:solidFill>
                  <a:schemeClr val="accent4">
                    <a:lumMod val="75000"/>
                  </a:schemeClr>
                </a:solidFill>
                <a:latin typeface="Calibri" panose="020F0502020204030204" pitchFamily="34" charset="0"/>
                <a:cs typeface="Calibri" panose="020F0502020204030204" pitchFamily="34" charset="0"/>
              </a:rPr>
              <a:t>$675 billion </a:t>
            </a:r>
            <a:r>
              <a:rPr lang="en-US" sz="2000" dirty="0">
                <a:solidFill>
                  <a:schemeClr val="accent4">
                    <a:lumMod val="75000"/>
                  </a:schemeClr>
                </a:solidFill>
                <a:latin typeface="Calibri" panose="020F0502020204030204" pitchFamily="34" charset="0"/>
                <a:cs typeface="Calibri" panose="020F0502020204030204" pitchFamily="34" charset="0"/>
              </a:rPr>
              <a:t>of Federal government spending each year</a:t>
            </a:r>
          </a:p>
          <a:p>
            <a:pPr>
              <a:lnSpc>
                <a:spcPct val="100000"/>
              </a:lnSpc>
              <a:spcBef>
                <a:spcPts val="0"/>
              </a:spcBef>
              <a:spcAft>
                <a:spcPts val="600"/>
              </a:spcAft>
              <a:buFont typeface="Wingdings" panose="05000000000000000000" pitchFamily="2" charset="2"/>
              <a:buChar char="ü"/>
            </a:pPr>
            <a:r>
              <a:rPr lang="en-US" sz="2000" dirty="0">
                <a:solidFill>
                  <a:schemeClr val="accent4">
                    <a:lumMod val="75000"/>
                  </a:schemeClr>
                </a:solidFill>
                <a:latin typeface="Calibri" panose="020F0502020204030204" pitchFamily="34" charset="0"/>
                <a:cs typeface="Calibri" panose="020F0502020204030204" pitchFamily="34" charset="0"/>
              </a:rPr>
              <a:t>Covers </a:t>
            </a:r>
            <a:r>
              <a:rPr lang="en-US" sz="2000" b="1" dirty="0">
                <a:solidFill>
                  <a:schemeClr val="accent4">
                    <a:lumMod val="75000"/>
                  </a:schemeClr>
                </a:solidFill>
                <a:latin typeface="Calibri" panose="020F0502020204030204" pitchFamily="34" charset="0"/>
                <a:cs typeface="Calibri" panose="020F0502020204030204" pitchFamily="34" charset="0"/>
              </a:rPr>
              <a:t>40+ topics</a:t>
            </a:r>
            <a:r>
              <a:rPr lang="en-US" sz="2000" dirty="0">
                <a:solidFill>
                  <a:schemeClr val="accent4">
                    <a:lumMod val="75000"/>
                  </a:schemeClr>
                </a:solidFill>
                <a:latin typeface="Calibri" panose="020F0502020204030204" pitchFamily="34" charset="0"/>
                <a:cs typeface="Calibri" panose="020F0502020204030204" pitchFamily="34" charset="0"/>
              </a:rPr>
              <a:t>, supports over </a:t>
            </a:r>
            <a:r>
              <a:rPr lang="en-US" sz="2000" b="1" dirty="0">
                <a:solidFill>
                  <a:schemeClr val="accent4">
                    <a:lumMod val="75000"/>
                  </a:schemeClr>
                </a:solidFill>
                <a:latin typeface="Calibri" panose="020F0502020204030204" pitchFamily="34" charset="0"/>
                <a:cs typeface="Calibri" panose="020F0502020204030204" pitchFamily="34" charset="0"/>
              </a:rPr>
              <a:t>300</a:t>
            </a:r>
            <a:r>
              <a:rPr lang="en-US" sz="2000" dirty="0">
                <a:solidFill>
                  <a:schemeClr val="accent4">
                    <a:lumMod val="75000"/>
                  </a:schemeClr>
                </a:solidFill>
                <a:latin typeface="Calibri" panose="020F0502020204030204" pitchFamily="34" charset="0"/>
                <a:cs typeface="Calibri" panose="020F0502020204030204" pitchFamily="34" charset="0"/>
              </a:rPr>
              <a:t> evidence-based Federal government uses, and produces </a:t>
            </a:r>
            <a:r>
              <a:rPr lang="en-US" sz="2000" b="1" dirty="0">
                <a:solidFill>
                  <a:schemeClr val="accent4">
                    <a:lumMod val="75000"/>
                  </a:schemeClr>
                </a:solidFill>
                <a:latin typeface="Calibri" panose="020F0502020204030204" pitchFamily="34" charset="0"/>
                <a:cs typeface="Calibri" panose="020F0502020204030204" pitchFamily="34" charset="0"/>
              </a:rPr>
              <a:t>11 billion </a:t>
            </a:r>
            <a:r>
              <a:rPr lang="en-US" sz="2000" dirty="0">
                <a:solidFill>
                  <a:schemeClr val="accent4">
                    <a:lumMod val="75000"/>
                  </a:schemeClr>
                </a:solidFill>
                <a:latin typeface="Calibri" panose="020F0502020204030204" pitchFamily="34" charset="0"/>
                <a:cs typeface="Calibri" panose="020F0502020204030204" pitchFamily="34" charset="0"/>
              </a:rPr>
              <a:t>estimates each year</a:t>
            </a:r>
          </a:p>
          <a:p>
            <a:pPr>
              <a:lnSpc>
                <a:spcPct val="100000"/>
              </a:lnSpc>
              <a:spcBef>
                <a:spcPts val="0"/>
              </a:spcBef>
              <a:spcAft>
                <a:spcPts val="600"/>
              </a:spcAft>
              <a:buFont typeface="Wingdings" panose="05000000000000000000" pitchFamily="2" charset="2"/>
              <a:buChar char="ü"/>
            </a:pPr>
            <a:r>
              <a:rPr lang="en-US" sz="2000" dirty="0">
                <a:solidFill>
                  <a:schemeClr val="accent4">
                    <a:lumMod val="75000"/>
                  </a:schemeClr>
                </a:solidFill>
                <a:latin typeface="Calibri" panose="020F0502020204030204" pitchFamily="34" charset="0"/>
                <a:cs typeface="Calibri" panose="020F0502020204030204" pitchFamily="34" charset="0"/>
              </a:rPr>
              <a:t>Key annual data releases:</a:t>
            </a:r>
            <a:endParaRPr lang="en-US" sz="1600" dirty="0">
              <a:solidFill>
                <a:schemeClr val="accent4">
                  <a:lumMod val="75000"/>
                </a:schemeClr>
              </a:solidFill>
              <a:latin typeface="Calibri" panose="020F0502020204030204" pitchFamily="34" charset="0"/>
              <a:cs typeface="Calibri" panose="020F0502020204030204" pitchFamily="34" charset="0"/>
            </a:endParaRPr>
          </a:p>
          <a:p>
            <a:pPr lvl="1">
              <a:lnSpc>
                <a:spcPct val="100000"/>
              </a:lnSpc>
              <a:spcBef>
                <a:spcPts val="0"/>
              </a:spcBef>
              <a:spcAft>
                <a:spcPts val="600"/>
              </a:spcAft>
              <a:buFont typeface="Wingdings" panose="05000000000000000000" pitchFamily="2" charset="2"/>
              <a:buChar char="ü"/>
            </a:pPr>
            <a:r>
              <a:rPr lang="en-US" sz="2000" dirty="0">
                <a:solidFill>
                  <a:schemeClr val="accent4">
                    <a:lumMod val="75000"/>
                  </a:schemeClr>
                </a:solidFill>
                <a:latin typeface="Calibri" panose="020F0502020204030204" pitchFamily="34" charset="0"/>
                <a:cs typeface="Calibri" panose="020F0502020204030204" pitchFamily="34" charset="0"/>
              </a:rPr>
              <a:t>1-year Estimates (for large populations)</a:t>
            </a:r>
          </a:p>
          <a:p>
            <a:pPr lvl="1">
              <a:lnSpc>
                <a:spcPct val="100000"/>
              </a:lnSpc>
              <a:spcBef>
                <a:spcPts val="0"/>
              </a:spcBef>
              <a:spcAft>
                <a:spcPts val="600"/>
              </a:spcAft>
              <a:buFont typeface="Wingdings" panose="05000000000000000000" pitchFamily="2" charset="2"/>
              <a:buChar char="ü"/>
            </a:pPr>
            <a:r>
              <a:rPr lang="en-US" sz="2000" dirty="0">
                <a:solidFill>
                  <a:schemeClr val="accent4">
                    <a:lumMod val="75000"/>
                  </a:schemeClr>
                </a:solidFill>
                <a:latin typeface="Calibri" panose="020F0502020204030204" pitchFamily="34" charset="0"/>
                <a:cs typeface="Calibri" panose="020F0502020204030204" pitchFamily="34" charset="0"/>
              </a:rPr>
              <a:t>5-year Estimates (for very small populations)</a:t>
            </a:r>
          </a:p>
        </p:txBody>
      </p:sp>
      <p:pic>
        <p:nvPicPr>
          <p:cNvPr id="4" name="Graphic 3">
            <a:extLst>
              <a:ext uri="{FF2B5EF4-FFF2-40B4-BE49-F238E27FC236}">
                <a16:creationId xmlns:a16="http://schemas.microsoft.com/office/drawing/2014/main" id="{134EB267-643F-C944-9116-A783FADB354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6649" y="540867"/>
            <a:ext cx="1074452" cy="229180"/>
          </a:xfrm>
          <a:prstGeom prst="rect">
            <a:avLst/>
          </a:prstGeom>
        </p:spPr>
      </p:pic>
      <p:pic>
        <p:nvPicPr>
          <p:cNvPr id="9" name="Picture 8" descr="Image of the American Community Survey.">
            <a:extLst>
              <a:ext uri="{FF2B5EF4-FFF2-40B4-BE49-F238E27FC236}">
                <a16:creationId xmlns:a16="http://schemas.microsoft.com/office/drawing/2014/main" id="{C299BE41-56FB-4017-8078-540381FB7E0E}"/>
              </a:ext>
            </a:extLst>
          </p:cNvPr>
          <p:cNvPicPr>
            <a:picLocks noChangeAspect="1"/>
          </p:cNvPicPr>
          <p:nvPr/>
        </p:nvPicPr>
        <p:blipFill>
          <a:blip r:embed="rId5"/>
          <a:stretch>
            <a:fillRect/>
          </a:stretch>
        </p:blipFill>
        <p:spPr>
          <a:xfrm>
            <a:off x="7812194" y="1418282"/>
            <a:ext cx="4188982" cy="4282966"/>
          </a:xfrm>
          <a:prstGeom prst="rect">
            <a:avLst/>
          </a:prstGeom>
          <a:ln>
            <a:solidFill>
              <a:schemeClr val="accent1"/>
            </a:solidFill>
          </a:ln>
        </p:spPr>
      </p:pic>
    </p:spTree>
    <p:extLst>
      <p:ext uri="{BB962C8B-B14F-4D97-AF65-F5344CB8AC3E}">
        <p14:creationId xmlns:p14="http://schemas.microsoft.com/office/powerpoint/2010/main" val="813160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6A6929-C310-3D70-9E31-2E54BC06A004}"/>
              </a:ext>
            </a:extLst>
          </p:cNvPr>
          <p:cNvSpPr>
            <a:spLocks noGrp="1"/>
          </p:cNvSpPr>
          <p:nvPr>
            <p:ph type="title" idx="4294967295"/>
          </p:nvPr>
        </p:nvSpPr>
        <p:spPr>
          <a:xfrm>
            <a:off x="838197" y="-1504444"/>
            <a:ext cx="10515600" cy="1325563"/>
          </a:xfrm>
        </p:spPr>
        <p:txBody>
          <a:bodyPr/>
          <a:lstStyle/>
          <a:p>
            <a:r>
              <a:rPr lang="en-US"/>
              <a:t>American Community Survey (ACS) Data</a:t>
            </a:r>
          </a:p>
        </p:txBody>
      </p:sp>
      <p:sp>
        <p:nvSpPr>
          <p:cNvPr id="5" name="Title 1">
            <a:extLst>
              <a:ext uri="{FF2B5EF4-FFF2-40B4-BE49-F238E27FC236}">
                <a16:creationId xmlns:a16="http://schemas.microsoft.com/office/drawing/2014/main" id="{13FDB082-0063-CB48-AF53-2D343CD45012}"/>
              </a:ext>
            </a:extLst>
          </p:cNvPr>
          <p:cNvSpPr txBox="1">
            <a:spLocks/>
          </p:cNvSpPr>
          <p:nvPr/>
        </p:nvSpPr>
        <p:spPr>
          <a:xfrm>
            <a:off x="376649" y="368591"/>
            <a:ext cx="8403283" cy="4300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spcAft>
                <a:spcPts val="1800"/>
              </a:spcAft>
            </a:pPr>
            <a:r>
              <a:rPr lang="en-US" sz="2800" b="1">
                <a:solidFill>
                  <a:schemeClr val="bg1"/>
                </a:solidFill>
                <a:latin typeface="Calibri" panose="020F0502020204030204" pitchFamily="34" charset="0"/>
                <a:ea typeface="+mn-ea"/>
                <a:cs typeface="Calibri" panose="020F0502020204030204" pitchFamily="34" charset="0"/>
              </a:rPr>
              <a:t>American Community Survey (ACS) Data</a:t>
            </a:r>
          </a:p>
        </p:txBody>
      </p:sp>
      <p:pic>
        <p:nvPicPr>
          <p:cNvPr id="4" name="Graphic 3">
            <a:extLst>
              <a:ext uri="{FF2B5EF4-FFF2-40B4-BE49-F238E27FC236}">
                <a16:creationId xmlns:a16="http://schemas.microsoft.com/office/drawing/2014/main" id="{134EB267-643F-C944-9116-A783FADB354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6649" y="775580"/>
            <a:ext cx="1074452" cy="229180"/>
          </a:xfrm>
          <a:prstGeom prst="rect">
            <a:avLst/>
          </a:prstGeom>
        </p:spPr>
      </p:pic>
      <p:sp>
        <p:nvSpPr>
          <p:cNvPr id="16" name="Rectangle 15" descr="Table with population and housing information.">
            <a:extLst>
              <a:ext uri="{FF2B5EF4-FFF2-40B4-BE49-F238E27FC236}">
                <a16:creationId xmlns:a16="http://schemas.microsoft.com/office/drawing/2014/main" id="{410CD90E-4076-6641-9C1B-6E755E5CEF89}"/>
              </a:ext>
            </a:extLst>
          </p:cNvPr>
          <p:cNvSpPr/>
          <p:nvPr/>
        </p:nvSpPr>
        <p:spPr>
          <a:xfrm>
            <a:off x="510638" y="1420866"/>
            <a:ext cx="11170721" cy="4454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42162E1-43AF-491E-B33A-14F4B097FAC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10637" y="1420866"/>
            <a:ext cx="11170721" cy="4573534"/>
          </a:xfrm>
          <a:prstGeom prst="rect">
            <a:avLst/>
          </a:prstGeom>
        </p:spPr>
      </p:pic>
    </p:spTree>
    <p:extLst>
      <p:ext uri="{BB962C8B-B14F-4D97-AF65-F5344CB8AC3E}">
        <p14:creationId xmlns:p14="http://schemas.microsoft.com/office/powerpoint/2010/main" val="3083429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4759E-1D9A-5214-5611-BFF61B1CCFF9}"/>
              </a:ext>
            </a:extLst>
          </p:cNvPr>
          <p:cNvSpPr>
            <a:spLocks noGrp="1"/>
          </p:cNvSpPr>
          <p:nvPr>
            <p:ph type="title" idx="4294967295"/>
          </p:nvPr>
        </p:nvSpPr>
        <p:spPr>
          <a:xfrm>
            <a:off x="264109" y="-1442992"/>
            <a:ext cx="10515600" cy="1325563"/>
          </a:xfrm>
        </p:spPr>
        <p:txBody>
          <a:bodyPr/>
          <a:lstStyle/>
          <a:p>
            <a:r>
              <a:rPr lang="en-US"/>
              <a:t>ACS 1-Year</a:t>
            </a:r>
            <a:r>
              <a:rPr lang="en-US" baseline="0"/>
              <a:t> vs. 5-Year Estimates</a:t>
            </a:r>
            <a:endParaRPr lang="en-US"/>
          </a:p>
        </p:txBody>
      </p:sp>
      <p:sp>
        <p:nvSpPr>
          <p:cNvPr id="11" name="Title 1">
            <a:extLst>
              <a:ext uri="{FF2B5EF4-FFF2-40B4-BE49-F238E27FC236}">
                <a16:creationId xmlns:a16="http://schemas.microsoft.com/office/drawing/2014/main" id="{87F50BF5-0358-1049-86FE-7854CBAA0A8C}"/>
              </a:ext>
            </a:extLst>
          </p:cNvPr>
          <p:cNvSpPr txBox="1">
            <a:spLocks/>
          </p:cNvSpPr>
          <p:nvPr/>
        </p:nvSpPr>
        <p:spPr>
          <a:xfrm>
            <a:off x="264109" y="174362"/>
            <a:ext cx="8129276" cy="4300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chemeClr val="bg1"/>
                </a:solidFill>
                <a:latin typeface="Calibri" panose="020F0502020204030204" pitchFamily="34" charset="0"/>
                <a:cs typeface="Calibri" panose="020F0502020204030204" pitchFamily="34" charset="0"/>
              </a:rPr>
              <a:t>ACS 1-Year vs. 5-Year Estimates</a:t>
            </a:r>
          </a:p>
        </p:txBody>
      </p:sp>
      <p:pic>
        <p:nvPicPr>
          <p:cNvPr id="10" name="Graphic 9">
            <a:extLst>
              <a:ext uri="{FF2B5EF4-FFF2-40B4-BE49-F238E27FC236}">
                <a16:creationId xmlns:a16="http://schemas.microsoft.com/office/drawing/2014/main" id="{D046A2BA-B37C-5243-AAC8-F3F910071F66}"/>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4109" y="550973"/>
            <a:ext cx="1074452" cy="229180"/>
          </a:xfrm>
          <a:prstGeom prst="rect">
            <a:avLst/>
          </a:prstGeom>
        </p:spPr>
      </p:pic>
      <p:sp>
        <p:nvSpPr>
          <p:cNvPr id="12" name="Rectangle 11">
            <a:extLst>
              <a:ext uri="{FF2B5EF4-FFF2-40B4-BE49-F238E27FC236}">
                <a16:creationId xmlns:a16="http://schemas.microsoft.com/office/drawing/2014/main" id="{EE143FF3-3F90-449D-9996-6FDC63B9C582}"/>
              </a:ext>
              <a:ext uri="{C183D7F6-B498-43B3-948B-1728B52AA6E4}">
                <adec:decorative xmlns:adec="http://schemas.microsoft.com/office/drawing/2017/decorative" val="1"/>
              </a:ext>
            </a:extLst>
          </p:cNvPr>
          <p:cNvSpPr/>
          <p:nvPr/>
        </p:nvSpPr>
        <p:spPr>
          <a:xfrm>
            <a:off x="0" y="855735"/>
            <a:ext cx="12192000" cy="2853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17" name="Table 17">
            <a:extLst>
              <a:ext uri="{FF2B5EF4-FFF2-40B4-BE49-F238E27FC236}">
                <a16:creationId xmlns:a16="http://schemas.microsoft.com/office/drawing/2014/main" id="{C9728701-3296-46F3-8EA6-BE4DFA7176D7}"/>
              </a:ext>
            </a:extLst>
          </p:cNvPr>
          <p:cNvGraphicFramePr>
            <a:graphicFrameLocks noGrp="1"/>
          </p:cNvGraphicFramePr>
          <p:nvPr/>
        </p:nvGraphicFramePr>
        <p:xfrm>
          <a:off x="1651817" y="1543677"/>
          <a:ext cx="9186072" cy="3724678"/>
        </p:xfrm>
        <a:graphic>
          <a:graphicData uri="http://schemas.openxmlformats.org/drawingml/2006/table">
            <a:tbl>
              <a:tblPr firstRow="1" bandRow="1">
                <a:tableStyleId>{69012ECD-51FC-41F1-AA8D-1B2483CD663E}</a:tableStyleId>
              </a:tblPr>
              <a:tblGrid>
                <a:gridCol w="4593036">
                  <a:extLst>
                    <a:ext uri="{9D8B030D-6E8A-4147-A177-3AD203B41FA5}">
                      <a16:colId xmlns:a16="http://schemas.microsoft.com/office/drawing/2014/main" val="1253835195"/>
                    </a:ext>
                  </a:extLst>
                </a:gridCol>
                <a:gridCol w="4593036">
                  <a:extLst>
                    <a:ext uri="{9D8B030D-6E8A-4147-A177-3AD203B41FA5}">
                      <a16:colId xmlns:a16="http://schemas.microsoft.com/office/drawing/2014/main" val="1367253179"/>
                    </a:ext>
                  </a:extLst>
                </a:gridCol>
              </a:tblGrid>
              <a:tr h="636923">
                <a:tc>
                  <a:txBody>
                    <a:bodyPr/>
                    <a:lstStyle/>
                    <a:p>
                      <a:pPr algn="ctr"/>
                      <a:r>
                        <a:rPr lang="en-US" sz="2800"/>
                        <a:t>1-Year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2800"/>
                        <a:t>5-Year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995364431"/>
                  </a:ext>
                </a:extLst>
              </a:tr>
              <a:tr h="424273">
                <a:tc>
                  <a:txBody>
                    <a:bodyPr/>
                    <a:lstStyle/>
                    <a:p>
                      <a:r>
                        <a:rPr lang="en-US" sz="2000"/>
                        <a:t>12 months of collected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a:t>60 months of collected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50406"/>
                  </a:ext>
                </a:extLst>
              </a:tr>
              <a:tr h="737934">
                <a:tc>
                  <a:txBody>
                    <a:bodyPr/>
                    <a:lstStyle/>
                    <a:p>
                      <a:r>
                        <a:rPr lang="en-US" sz="2000"/>
                        <a:t>Statistics for areas with populations of 65,000+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a:t>Statistics for all geographic areas down to the block group (sub-neighborhood)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5180396"/>
                  </a:ext>
                </a:extLst>
              </a:tr>
              <a:tr h="424273">
                <a:tc>
                  <a:txBody>
                    <a:bodyPr/>
                    <a:lstStyle/>
                    <a:p>
                      <a:r>
                        <a:rPr lang="en-US" sz="2000"/>
                        <a:t>Smaller sample size – less reliable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a:t>Larger sample size – most reliable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6404460"/>
                  </a:ext>
                </a:extLst>
              </a:tr>
              <a:tr h="424273">
                <a:tc>
                  <a:txBody>
                    <a:bodyPr/>
                    <a:lstStyle/>
                    <a:p>
                      <a:r>
                        <a:rPr lang="en-US" sz="2000"/>
                        <a:t>More current statistics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a:t>Less current statistics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5056888"/>
                  </a:ext>
                </a:extLst>
              </a:tr>
              <a:tr h="1077002">
                <a:tc>
                  <a:txBody>
                    <a:bodyPr/>
                    <a:lstStyle/>
                    <a:p>
                      <a:r>
                        <a:rPr lang="en-US" sz="2000"/>
                        <a:t>Best used when current data are more important, or for analyzing large populations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Best used when precise data are more important, or for analyzing small populations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9189408"/>
                  </a:ext>
                </a:extLst>
              </a:tr>
            </a:tbl>
          </a:graphicData>
        </a:graphic>
      </p:graphicFrame>
    </p:spTree>
    <p:extLst>
      <p:ext uri="{BB962C8B-B14F-4D97-AF65-F5344CB8AC3E}">
        <p14:creationId xmlns:p14="http://schemas.microsoft.com/office/powerpoint/2010/main" val="3452275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62A1F-BAF6-D5EC-A75E-5A4A3701FE8E}"/>
              </a:ext>
            </a:extLst>
          </p:cNvPr>
          <p:cNvSpPr>
            <a:spLocks noGrp="1"/>
          </p:cNvSpPr>
          <p:nvPr>
            <p:ph type="title" idx="4294967295"/>
          </p:nvPr>
        </p:nvSpPr>
        <p:spPr>
          <a:xfrm>
            <a:off x="574801" y="-1222837"/>
            <a:ext cx="10515600" cy="1325563"/>
          </a:xfrm>
        </p:spPr>
        <p:txBody>
          <a:bodyPr/>
          <a:lstStyle/>
          <a:p>
            <a:r>
              <a:rPr lang="en-US"/>
              <a:t>Available Geographic Areas</a:t>
            </a:r>
          </a:p>
        </p:txBody>
      </p:sp>
      <p:sp>
        <p:nvSpPr>
          <p:cNvPr id="5" name="Title 1">
            <a:extLst>
              <a:ext uri="{FF2B5EF4-FFF2-40B4-BE49-F238E27FC236}">
                <a16:creationId xmlns:a16="http://schemas.microsoft.com/office/drawing/2014/main" id="{13FDB082-0063-CB48-AF53-2D343CD45012}"/>
              </a:ext>
            </a:extLst>
          </p:cNvPr>
          <p:cNvSpPr txBox="1">
            <a:spLocks/>
          </p:cNvSpPr>
          <p:nvPr/>
        </p:nvSpPr>
        <p:spPr>
          <a:xfrm>
            <a:off x="376650" y="368591"/>
            <a:ext cx="7195726" cy="4300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spcAft>
                <a:spcPts val="1800"/>
              </a:spcAft>
            </a:pPr>
            <a:r>
              <a:rPr lang="en-US" sz="3600" b="1">
                <a:solidFill>
                  <a:schemeClr val="bg1"/>
                </a:solidFill>
                <a:latin typeface="Calibri" panose="020F0502020204030204" pitchFamily="34" charset="0"/>
                <a:ea typeface="+mn-ea"/>
                <a:cs typeface="Calibri" panose="020F0502020204030204" pitchFamily="34" charset="0"/>
              </a:rPr>
              <a:t>Available Geographic Areas</a:t>
            </a:r>
          </a:p>
        </p:txBody>
      </p:sp>
      <p:pic>
        <p:nvPicPr>
          <p:cNvPr id="4" name="Graphic 3">
            <a:extLst>
              <a:ext uri="{FF2B5EF4-FFF2-40B4-BE49-F238E27FC236}">
                <a16:creationId xmlns:a16="http://schemas.microsoft.com/office/drawing/2014/main" id="{134EB267-643F-C944-9116-A783FADB354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6649" y="775580"/>
            <a:ext cx="1074452" cy="229180"/>
          </a:xfrm>
          <a:prstGeom prst="rect">
            <a:avLst/>
          </a:prstGeom>
        </p:spPr>
      </p:pic>
      <p:sp>
        <p:nvSpPr>
          <p:cNvPr id="16" name="Rectangle 15">
            <a:extLst>
              <a:ext uri="{FF2B5EF4-FFF2-40B4-BE49-F238E27FC236}">
                <a16:creationId xmlns:a16="http://schemas.microsoft.com/office/drawing/2014/main" id="{410CD90E-4076-6641-9C1B-6E755E5CEF89}"/>
              </a:ext>
            </a:extLst>
          </p:cNvPr>
          <p:cNvSpPr/>
          <p:nvPr/>
        </p:nvSpPr>
        <p:spPr>
          <a:xfrm>
            <a:off x="0" y="1156106"/>
            <a:ext cx="12192000" cy="3551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Demographic Programs • American Community Survey • Decennial Census • Decennial Census Self Response Rates • Health Insurance stats (from • The Planning Database</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Chart with a breakdown of available geographic areas by nation, regions, states, counties, census tracts, block groups, and blocks.">
            <a:extLst>
              <a:ext uri="{FF2B5EF4-FFF2-40B4-BE49-F238E27FC236}">
                <a16:creationId xmlns:a16="http://schemas.microsoft.com/office/drawing/2014/main" id="{E2D06772-37BB-4AEA-BC6C-03B38A2C68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1101" y="1411749"/>
            <a:ext cx="8763000" cy="534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467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26AC48-BD03-B05F-89D6-368CD53DFBD3}"/>
              </a:ext>
            </a:extLst>
          </p:cNvPr>
          <p:cNvSpPr>
            <a:spLocks noGrp="1"/>
          </p:cNvSpPr>
          <p:nvPr>
            <p:ph type="title" idx="4294967295"/>
          </p:nvPr>
        </p:nvSpPr>
        <p:spPr>
          <a:xfrm>
            <a:off x="239684" y="-1442671"/>
            <a:ext cx="10515600" cy="1325563"/>
          </a:xfrm>
        </p:spPr>
        <p:txBody>
          <a:bodyPr/>
          <a:lstStyle/>
          <a:p>
            <a:r>
              <a:rPr lang="en-US"/>
              <a:t>Outline (2)</a:t>
            </a:r>
          </a:p>
        </p:txBody>
      </p:sp>
      <p:sp>
        <p:nvSpPr>
          <p:cNvPr id="2" name="Rectangle 1">
            <a:extLst>
              <a:ext uri="{FF2B5EF4-FFF2-40B4-BE49-F238E27FC236}">
                <a16:creationId xmlns:a16="http://schemas.microsoft.com/office/drawing/2014/main" id="{1EBCD17E-0893-4881-B883-2000225DCDFB}"/>
              </a:ext>
              <a:ext uri="{C183D7F6-B498-43B3-948B-1728B52AA6E4}">
                <adec:decorative xmlns:adec="http://schemas.microsoft.com/office/drawing/2017/decorative" val="1"/>
              </a:ext>
            </a:extLst>
          </p:cNvPr>
          <p:cNvSpPr/>
          <p:nvPr/>
        </p:nvSpPr>
        <p:spPr>
          <a:xfrm>
            <a:off x="5861153" y="0"/>
            <a:ext cx="123604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E14E5BF2-AE41-924D-8D42-19D1D7B2E0BA}"/>
              </a:ext>
            </a:extLst>
          </p:cNvPr>
          <p:cNvSpPr txBox="1">
            <a:spLocks/>
          </p:cNvSpPr>
          <p:nvPr/>
        </p:nvSpPr>
        <p:spPr>
          <a:xfrm>
            <a:off x="38727" y="1196680"/>
            <a:ext cx="7058471" cy="52633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buFont typeface="Wingdings" panose="05000000000000000000" pitchFamily="2" charset="2"/>
              <a:buChar char="ü"/>
            </a:pPr>
            <a:r>
              <a:rPr lang="en-US">
                <a:latin typeface="Calibri" panose="020F0502020204030204" pitchFamily="34" charset="0"/>
                <a:cs typeface="Calibri" panose="020F0502020204030204" pitchFamily="34" charset="0"/>
              </a:rPr>
              <a:t>American Community Survey (ACS) Basics</a:t>
            </a:r>
          </a:p>
          <a:p>
            <a:pPr>
              <a:spcAft>
                <a:spcPts val="1800"/>
              </a:spcAft>
              <a:buFont typeface="Wingdings" panose="05000000000000000000" pitchFamily="2" charset="2"/>
              <a:buChar char="ü"/>
            </a:pPr>
            <a:r>
              <a:rPr lang="en-US" b="1" u="sng">
                <a:latin typeface="Calibri" panose="020F0502020204030204" pitchFamily="34" charset="0"/>
                <a:cs typeface="Calibri" panose="020F0502020204030204" pitchFamily="34" charset="0"/>
              </a:rPr>
              <a:t>Longitudinal Employer Household Dynamics</a:t>
            </a:r>
          </a:p>
          <a:p>
            <a:pPr>
              <a:spcAft>
                <a:spcPts val="1800"/>
              </a:spcAft>
              <a:buFont typeface="Wingdings" panose="05000000000000000000" pitchFamily="2" charset="2"/>
              <a:buChar char="ü"/>
            </a:pPr>
            <a:r>
              <a:rPr lang="en-US" err="1">
                <a:latin typeface="Calibri" panose="020F0502020204030204" pitchFamily="34" charset="0"/>
                <a:cs typeface="Calibri" panose="020F0502020204030204" pitchFamily="34" charset="0"/>
              </a:rPr>
              <a:t>OnTheMap</a:t>
            </a:r>
            <a:r>
              <a:rPr lang="en-US">
                <a:latin typeface="Calibri" panose="020F0502020204030204" pitchFamily="34" charset="0"/>
                <a:cs typeface="Calibri" panose="020F0502020204030204" pitchFamily="34" charset="0"/>
              </a:rPr>
              <a:t> for Emergency Management</a:t>
            </a:r>
          </a:p>
          <a:p>
            <a:pPr>
              <a:spcAft>
                <a:spcPts val="1800"/>
              </a:spcAft>
              <a:buFont typeface="Wingdings" panose="05000000000000000000" pitchFamily="2" charset="2"/>
              <a:buChar char="ü"/>
            </a:pPr>
            <a:r>
              <a:rPr lang="en-US">
                <a:latin typeface="Calibri" panose="020F0502020204030204" pitchFamily="34" charset="0"/>
                <a:cs typeface="Calibri" panose="020F0502020204030204" pitchFamily="34" charset="0"/>
              </a:rPr>
              <a:t>Community Resilience Estimates (CRE)</a:t>
            </a:r>
          </a:p>
          <a:p>
            <a:pPr>
              <a:spcAft>
                <a:spcPts val="1800"/>
              </a:spcAft>
              <a:buFont typeface="Wingdings" panose="05000000000000000000" pitchFamily="2" charset="2"/>
              <a:buChar char="ü"/>
            </a:pPr>
            <a:r>
              <a:rPr lang="en-US">
                <a:latin typeface="Calibri" panose="020F0502020204030204" pitchFamily="34" charset="0"/>
                <a:cs typeface="Calibri" panose="020F0502020204030204" pitchFamily="34" charset="0"/>
              </a:rPr>
              <a:t>My Community Explorer</a:t>
            </a:r>
          </a:p>
          <a:p>
            <a:pPr>
              <a:spcAft>
                <a:spcPts val="1800"/>
              </a:spcAft>
              <a:buFont typeface="Wingdings" panose="05000000000000000000" pitchFamily="2" charset="2"/>
              <a:buChar char="ü"/>
            </a:pPr>
            <a:r>
              <a:rPr lang="en-US">
                <a:latin typeface="Calibri" panose="020F0502020204030204" pitchFamily="34" charset="0"/>
                <a:cs typeface="Calibri" panose="020F0502020204030204" pitchFamily="34" charset="0"/>
              </a:rPr>
              <a:t>Resources for Learning More</a:t>
            </a:r>
          </a:p>
          <a:p>
            <a:pPr>
              <a:spcAft>
                <a:spcPts val="1800"/>
              </a:spcAft>
              <a:buFont typeface="Wingdings" panose="05000000000000000000" pitchFamily="2" charset="2"/>
              <a:buChar char="ü"/>
            </a:pPr>
            <a:r>
              <a:rPr lang="en-US">
                <a:latin typeface="Calibri" panose="020F0502020204030204" pitchFamily="34" charset="0"/>
                <a:cs typeface="Calibri" panose="020F0502020204030204" pitchFamily="34" charset="0"/>
              </a:rPr>
              <a:t>Questions</a:t>
            </a:r>
          </a:p>
        </p:txBody>
      </p:sp>
      <p:sp>
        <p:nvSpPr>
          <p:cNvPr id="3" name="Rectangle 2">
            <a:extLst>
              <a:ext uri="{FF2B5EF4-FFF2-40B4-BE49-F238E27FC236}">
                <a16:creationId xmlns:a16="http://schemas.microsoft.com/office/drawing/2014/main" id="{08D613D7-3C53-49EA-BDC8-B075C59CF507}"/>
              </a:ext>
            </a:extLst>
          </p:cNvPr>
          <p:cNvSpPr/>
          <p:nvPr/>
        </p:nvSpPr>
        <p:spPr>
          <a:xfrm>
            <a:off x="376649" y="438784"/>
            <a:ext cx="1677003" cy="840230"/>
          </a:xfrm>
          <a:prstGeom prst="rect">
            <a:avLst/>
          </a:prstGeom>
        </p:spPr>
        <p:txBody>
          <a:bodyPr wrap="square">
            <a:spAutoFit/>
          </a:bodyPr>
          <a:lstStyle/>
          <a:p>
            <a:pPr lvl="0">
              <a:lnSpc>
                <a:spcPct val="90000"/>
              </a:lnSpc>
              <a:spcBef>
                <a:spcPct val="0"/>
              </a:spcBef>
              <a:defRPr/>
            </a:pPr>
            <a:r>
              <a:rPr lang="en-US" sz="3600" b="1">
                <a:solidFill>
                  <a:srgbClr val="1F5593"/>
                </a:solidFill>
                <a:latin typeface="Calibri" panose="020F0502020204030204" pitchFamily="34" charset="0"/>
                <a:cs typeface="Calibri" panose="020F0502020204030204" pitchFamily="34" charset="0"/>
              </a:rPr>
              <a:t>Outline</a:t>
            </a:r>
          </a:p>
          <a:p>
            <a:pPr lvl="0">
              <a:lnSpc>
                <a:spcPct val="90000"/>
              </a:lnSpc>
              <a:spcBef>
                <a:spcPct val="0"/>
              </a:spcBef>
              <a:defRPr/>
            </a:pPr>
            <a:endParaRPr lang="en-US" b="1">
              <a:solidFill>
                <a:srgbClr val="1F5593"/>
              </a:solidFill>
              <a:latin typeface="Calibri" panose="020F0502020204030204" pitchFamily="34" charset="0"/>
              <a:cs typeface="Calibri" panose="020F0502020204030204" pitchFamily="34" charset="0"/>
            </a:endParaRPr>
          </a:p>
        </p:txBody>
      </p:sp>
      <p:pic>
        <p:nvPicPr>
          <p:cNvPr id="14" name="Graphic 13">
            <a:extLst>
              <a:ext uri="{FF2B5EF4-FFF2-40B4-BE49-F238E27FC236}">
                <a16:creationId xmlns:a16="http://schemas.microsoft.com/office/drawing/2014/main" id="{29B51021-C47D-4E0E-87EA-FC2D29BAC242}"/>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6649" y="850392"/>
            <a:ext cx="1074452" cy="229180"/>
          </a:xfrm>
          <a:prstGeom prst="rect">
            <a:avLst/>
          </a:prstGeom>
        </p:spPr>
      </p:pic>
      <p:pic>
        <p:nvPicPr>
          <p:cNvPr id="4" name="Picture 3">
            <a:extLst>
              <a:ext uri="{FF2B5EF4-FFF2-40B4-BE49-F238E27FC236}">
                <a16:creationId xmlns:a16="http://schemas.microsoft.com/office/drawing/2014/main" id="{A717C9B2-99C7-4695-91F6-64FCDB3C480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809874" y="1279014"/>
            <a:ext cx="3417757" cy="3246975"/>
          </a:xfrm>
          <a:prstGeom prst="rect">
            <a:avLst/>
          </a:prstGeom>
        </p:spPr>
      </p:pic>
    </p:spTree>
    <p:extLst>
      <p:ext uri="{BB962C8B-B14F-4D97-AF65-F5344CB8AC3E}">
        <p14:creationId xmlns:p14="http://schemas.microsoft.com/office/powerpoint/2010/main" val="3850186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3FDB082-0063-CB48-AF53-2D343CD45012}"/>
              </a:ext>
            </a:extLst>
          </p:cNvPr>
          <p:cNvSpPr txBox="1">
            <a:spLocks noGrp="1"/>
          </p:cNvSpPr>
          <p:nvPr>
            <p:ph type="title" idx="4294967295"/>
          </p:nvPr>
        </p:nvSpPr>
        <p:spPr>
          <a:xfrm>
            <a:off x="376649" y="206829"/>
            <a:ext cx="10715894" cy="4544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ts val="0"/>
              </a:spcBef>
              <a:spcAft>
                <a:spcPts val="1800"/>
              </a:spcAft>
              <a:buClrTx/>
              <a:buSzTx/>
              <a:buFontTx/>
              <a:buNone/>
              <a:tabLst/>
              <a:defRPr/>
            </a:pPr>
            <a:r>
              <a:rPr kumimoji="0" lang="en-US" sz="36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Longitudinal Employer Household Dynamics (LEHD)</a:t>
            </a:r>
          </a:p>
        </p:txBody>
      </p:sp>
      <p:pic>
        <p:nvPicPr>
          <p:cNvPr id="4" name="Graphic 3">
            <a:extLst>
              <a:ext uri="{FF2B5EF4-FFF2-40B4-BE49-F238E27FC236}">
                <a16:creationId xmlns:a16="http://schemas.microsoft.com/office/drawing/2014/main" id="{134EB267-643F-C944-9116-A783FADB354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6649" y="636440"/>
            <a:ext cx="1074452" cy="229180"/>
          </a:xfrm>
          <a:prstGeom prst="rect">
            <a:avLst/>
          </a:prstGeom>
        </p:spPr>
      </p:pic>
      <p:sp>
        <p:nvSpPr>
          <p:cNvPr id="2" name="TextBox 1">
            <a:extLst>
              <a:ext uri="{FF2B5EF4-FFF2-40B4-BE49-F238E27FC236}">
                <a16:creationId xmlns:a16="http://schemas.microsoft.com/office/drawing/2014/main" id="{6E9443B0-8691-4D47-8155-19DD7C74CECF}"/>
              </a:ext>
            </a:extLst>
          </p:cNvPr>
          <p:cNvSpPr txBox="1"/>
          <p:nvPr/>
        </p:nvSpPr>
        <p:spPr>
          <a:xfrm>
            <a:off x="8353" y="1090722"/>
            <a:ext cx="11452485" cy="769441"/>
          </a:xfrm>
          <a:prstGeom prst="rect">
            <a:avLst/>
          </a:prstGeom>
          <a:noFill/>
        </p:spPr>
        <p:txBody>
          <a:bodyPr wrap="square" rtlCol="0">
            <a:spAutoFit/>
          </a:bodyPr>
          <a:lstStyle/>
          <a:p>
            <a:pPr marL="342900" indent="-342900">
              <a:buFont typeface="Arial" panose="020B0604020202020204" pitchFamily="34" charset="0"/>
              <a:buChar char="•"/>
            </a:pPr>
            <a:r>
              <a:rPr lang="en-US" sz="2200" b="0" i="0">
                <a:solidFill>
                  <a:srgbClr val="404040"/>
                </a:solidFill>
                <a:effectLst/>
              </a:rPr>
              <a:t>The Longitudinal Employer-Household Dynamics (</a:t>
            </a:r>
            <a:r>
              <a:rPr lang="en-US" sz="2200" b="0" i="0" u="none" strike="noStrike">
                <a:solidFill>
                  <a:srgbClr val="2980B9"/>
                </a:solidFill>
                <a:effectLst/>
                <a:hlinkClick r:id="rId5"/>
              </a:rPr>
              <a:t>LEHD</a:t>
            </a:r>
            <a:r>
              <a:rPr lang="en-US" sz="2200" b="0" i="0">
                <a:solidFill>
                  <a:srgbClr val="404040"/>
                </a:solidFill>
                <a:effectLst/>
              </a:rPr>
              <a:t>) data is a quarterly database of linked employer-employee data covering over 95% of employment in the United States.</a:t>
            </a:r>
            <a:endParaRPr lang="en-US" sz="2200" b="1"/>
          </a:p>
        </p:txBody>
      </p:sp>
      <p:sp>
        <p:nvSpPr>
          <p:cNvPr id="8" name="Rectangle 7">
            <a:extLst>
              <a:ext uri="{FF2B5EF4-FFF2-40B4-BE49-F238E27FC236}">
                <a16:creationId xmlns:a16="http://schemas.microsoft.com/office/drawing/2014/main" id="{005EB7F3-EF48-5A84-AE4D-1CB1335CEF49}"/>
              </a:ext>
              <a:ext uri="{C183D7F6-B498-43B3-948B-1728B52AA6E4}">
                <adec:decorative xmlns:adec="http://schemas.microsoft.com/office/drawing/2017/decorative" val="1"/>
              </a:ext>
            </a:extLst>
          </p:cNvPr>
          <p:cNvSpPr/>
          <p:nvPr/>
        </p:nvSpPr>
        <p:spPr>
          <a:xfrm>
            <a:off x="46285" y="6061184"/>
            <a:ext cx="4722360" cy="796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FCC92D1-2C90-4D70-9174-1E27B59F0505}"/>
              </a:ext>
            </a:extLst>
          </p:cNvPr>
          <p:cNvSpPr txBox="1"/>
          <p:nvPr/>
        </p:nvSpPr>
        <p:spPr>
          <a:xfrm>
            <a:off x="1999705" y="2979820"/>
            <a:ext cx="1274164" cy="1200329"/>
          </a:xfrm>
          <a:prstGeom prst="rect">
            <a:avLst/>
          </a:prstGeom>
          <a:noFill/>
        </p:spPr>
        <p:txBody>
          <a:bodyPr wrap="square" rtlCol="0">
            <a:spAutoFit/>
          </a:bodyPr>
          <a:lstStyle/>
          <a:p>
            <a:pPr algn="ctr"/>
            <a:r>
              <a:rPr lang="en-US" sz="7200" b="1">
                <a:solidFill>
                  <a:schemeClr val="bg1"/>
                </a:solidFill>
              </a:rPr>
              <a:t>5</a:t>
            </a:r>
          </a:p>
        </p:txBody>
      </p:sp>
      <p:sp>
        <p:nvSpPr>
          <p:cNvPr id="16" name="Rectangle 15">
            <a:extLst>
              <a:ext uri="{FF2B5EF4-FFF2-40B4-BE49-F238E27FC236}">
                <a16:creationId xmlns:a16="http://schemas.microsoft.com/office/drawing/2014/main" id="{410CD90E-4076-6641-9C1B-6E755E5CEF89}"/>
              </a:ext>
            </a:extLst>
          </p:cNvPr>
          <p:cNvSpPr/>
          <p:nvPr/>
        </p:nvSpPr>
        <p:spPr>
          <a:xfrm>
            <a:off x="0" y="1003645"/>
            <a:ext cx="12192000" cy="3035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Demographic Programs • American Community Survey • Decennial Census • Decennial Census Self Response Rates • Health Insurance stats (from • The Planning Database</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94B4449-E824-444F-BF60-101494F2228B}"/>
              </a:ext>
              <a:ext uri="{C183D7F6-B498-43B3-948B-1728B52AA6E4}">
                <adec:decorative xmlns:adec="http://schemas.microsoft.com/office/drawing/2017/decorative" val="1"/>
              </a:ext>
            </a:extLst>
          </p:cNvPr>
          <p:cNvSpPr/>
          <p:nvPr/>
        </p:nvSpPr>
        <p:spPr>
          <a:xfrm>
            <a:off x="4903530" y="4331229"/>
            <a:ext cx="4878122" cy="4838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Flow chart with longitudinal Employer Household Dynamics.">
            <a:extLst>
              <a:ext uri="{FF2B5EF4-FFF2-40B4-BE49-F238E27FC236}">
                <a16:creationId xmlns:a16="http://schemas.microsoft.com/office/drawing/2014/main" id="{1490F393-2456-0A84-7D2B-B1FBE5201EB2}"/>
              </a:ext>
            </a:extLst>
          </p:cNvPr>
          <p:cNvPicPr>
            <a:picLocks noChangeAspect="1"/>
          </p:cNvPicPr>
          <p:nvPr/>
        </p:nvPicPr>
        <p:blipFill>
          <a:blip r:embed="rId6"/>
          <a:stretch>
            <a:fillRect/>
          </a:stretch>
        </p:blipFill>
        <p:spPr>
          <a:xfrm>
            <a:off x="1244239" y="2085867"/>
            <a:ext cx="9569942" cy="4674161"/>
          </a:xfrm>
          <a:prstGeom prst="rect">
            <a:avLst/>
          </a:prstGeom>
          <a:ln w="12700">
            <a:solidFill>
              <a:schemeClr val="tx1"/>
            </a:solidFill>
          </a:ln>
        </p:spPr>
      </p:pic>
    </p:spTree>
    <p:extLst>
      <p:ext uri="{BB962C8B-B14F-4D97-AF65-F5344CB8AC3E}">
        <p14:creationId xmlns:p14="http://schemas.microsoft.com/office/powerpoint/2010/main" val="2942338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D613D7-3C53-49EA-BDC8-B075C59CF507}"/>
              </a:ext>
            </a:extLst>
          </p:cNvPr>
          <p:cNvSpPr>
            <a:spLocks noGrp="1"/>
          </p:cNvSpPr>
          <p:nvPr>
            <p:ph type="title" idx="4294967295"/>
          </p:nvPr>
        </p:nvSpPr>
        <p:spPr>
          <a:xfrm>
            <a:off x="376649" y="438784"/>
            <a:ext cx="2466304" cy="8402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3600" b="1" i="0" u="none" strike="noStrike" kern="1200" cap="none" spc="0" normalizeH="0" baseline="0" noProof="0">
                <a:ln>
                  <a:noFill/>
                </a:ln>
                <a:solidFill>
                  <a:srgbClr val="1F5593"/>
                </a:solidFill>
                <a:effectLst/>
                <a:uLnTx/>
                <a:uFillTx/>
                <a:latin typeface="Calibri" panose="020F0502020204030204" pitchFamily="34" charset="0"/>
                <a:ea typeface="+mn-ea"/>
                <a:cs typeface="Calibri" panose="020F0502020204030204" pitchFamily="34" charset="0"/>
              </a:rPr>
              <a:t>Outline (3) </a:t>
            </a:r>
          </a:p>
          <a:p>
            <a:pPr marL="0" marR="0" lvl="0" indent="0" algn="l" defTabSz="914400" rtl="0" eaLnBrk="0" fontAlgn="base" latinLnBrk="0" hangingPunct="0">
              <a:lnSpc>
                <a:spcPct val="9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1F5593"/>
              </a:solidFill>
              <a:effectLst/>
              <a:uLnTx/>
              <a:uFillTx/>
              <a:latin typeface="Calibri" panose="020F0502020204030204" pitchFamily="34" charset="0"/>
              <a:ea typeface="+mn-ea"/>
              <a:cs typeface="Calibri" panose="020F0502020204030204" pitchFamily="34" charset="0"/>
            </a:endParaRPr>
          </a:p>
        </p:txBody>
      </p:sp>
      <p:sp>
        <p:nvSpPr>
          <p:cNvPr id="2" name="Rectangle 1">
            <a:extLst>
              <a:ext uri="{FF2B5EF4-FFF2-40B4-BE49-F238E27FC236}">
                <a16:creationId xmlns:a16="http://schemas.microsoft.com/office/drawing/2014/main" id="{1EBCD17E-0893-4881-B883-2000225DCDFB}"/>
              </a:ext>
              <a:ext uri="{C183D7F6-B498-43B3-948B-1728B52AA6E4}">
                <adec:decorative xmlns:adec="http://schemas.microsoft.com/office/drawing/2017/decorative" val="1"/>
              </a:ext>
            </a:extLst>
          </p:cNvPr>
          <p:cNvSpPr/>
          <p:nvPr/>
        </p:nvSpPr>
        <p:spPr>
          <a:xfrm>
            <a:off x="5861153" y="0"/>
            <a:ext cx="100434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E14E5BF2-AE41-924D-8D42-19D1D7B2E0BA}"/>
              </a:ext>
            </a:extLst>
          </p:cNvPr>
          <p:cNvSpPr txBox="1">
            <a:spLocks/>
          </p:cNvSpPr>
          <p:nvPr/>
        </p:nvSpPr>
        <p:spPr>
          <a:xfrm>
            <a:off x="38727" y="1196680"/>
            <a:ext cx="7058471" cy="52633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buFont typeface="Wingdings" panose="05000000000000000000" pitchFamily="2" charset="2"/>
              <a:buChar char="ü"/>
            </a:pPr>
            <a:r>
              <a:rPr lang="en-US">
                <a:latin typeface="Calibri" panose="020F0502020204030204" pitchFamily="34" charset="0"/>
                <a:cs typeface="Calibri" panose="020F0502020204030204" pitchFamily="34" charset="0"/>
              </a:rPr>
              <a:t>American Community Survey (ACS) Basics</a:t>
            </a:r>
          </a:p>
          <a:p>
            <a:pPr>
              <a:spcAft>
                <a:spcPts val="1800"/>
              </a:spcAft>
              <a:buFont typeface="Wingdings" panose="05000000000000000000" pitchFamily="2" charset="2"/>
              <a:buChar char="ü"/>
            </a:pPr>
            <a:r>
              <a:rPr lang="en-US">
                <a:latin typeface="Calibri" panose="020F0502020204030204" pitchFamily="34" charset="0"/>
                <a:cs typeface="Calibri" panose="020F0502020204030204" pitchFamily="34" charset="0"/>
              </a:rPr>
              <a:t>Longitudinal Employer Household Dynamics</a:t>
            </a:r>
          </a:p>
          <a:p>
            <a:pPr>
              <a:spcAft>
                <a:spcPts val="1800"/>
              </a:spcAft>
              <a:buFont typeface="Wingdings" panose="05000000000000000000" pitchFamily="2" charset="2"/>
              <a:buChar char="ü"/>
            </a:pPr>
            <a:r>
              <a:rPr lang="en-US" b="1" u="sng" err="1">
                <a:latin typeface="Calibri" panose="020F0502020204030204" pitchFamily="34" charset="0"/>
                <a:cs typeface="Calibri" panose="020F0502020204030204" pitchFamily="34" charset="0"/>
              </a:rPr>
              <a:t>OnTheMap</a:t>
            </a:r>
            <a:r>
              <a:rPr lang="en-US" b="1" u="sng">
                <a:latin typeface="Calibri" panose="020F0502020204030204" pitchFamily="34" charset="0"/>
                <a:cs typeface="Calibri" panose="020F0502020204030204" pitchFamily="34" charset="0"/>
              </a:rPr>
              <a:t> for Emergency Management</a:t>
            </a:r>
          </a:p>
          <a:p>
            <a:pPr>
              <a:spcAft>
                <a:spcPts val="1800"/>
              </a:spcAft>
              <a:buFont typeface="Wingdings" panose="05000000000000000000" pitchFamily="2" charset="2"/>
              <a:buChar char="ü"/>
            </a:pPr>
            <a:r>
              <a:rPr lang="en-US">
                <a:latin typeface="Calibri" panose="020F0502020204030204" pitchFamily="34" charset="0"/>
                <a:cs typeface="Calibri" panose="020F0502020204030204" pitchFamily="34" charset="0"/>
              </a:rPr>
              <a:t>Community Resilience Estimates (CRE)</a:t>
            </a:r>
          </a:p>
          <a:p>
            <a:pPr>
              <a:spcAft>
                <a:spcPts val="1800"/>
              </a:spcAft>
              <a:buFont typeface="Wingdings" panose="05000000000000000000" pitchFamily="2" charset="2"/>
              <a:buChar char="ü"/>
            </a:pPr>
            <a:r>
              <a:rPr lang="en-US">
                <a:latin typeface="Calibri" panose="020F0502020204030204" pitchFamily="34" charset="0"/>
                <a:cs typeface="Calibri" panose="020F0502020204030204" pitchFamily="34" charset="0"/>
              </a:rPr>
              <a:t>My Community Explorer</a:t>
            </a:r>
          </a:p>
          <a:p>
            <a:pPr>
              <a:spcAft>
                <a:spcPts val="1800"/>
              </a:spcAft>
              <a:buFont typeface="Wingdings" panose="05000000000000000000" pitchFamily="2" charset="2"/>
              <a:buChar char="ü"/>
            </a:pPr>
            <a:r>
              <a:rPr lang="en-US">
                <a:latin typeface="Calibri" panose="020F0502020204030204" pitchFamily="34" charset="0"/>
                <a:cs typeface="Calibri" panose="020F0502020204030204" pitchFamily="34" charset="0"/>
              </a:rPr>
              <a:t>Resources for Learning More</a:t>
            </a:r>
          </a:p>
          <a:p>
            <a:pPr>
              <a:spcAft>
                <a:spcPts val="1800"/>
              </a:spcAft>
              <a:buFont typeface="Wingdings" panose="05000000000000000000" pitchFamily="2" charset="2"/>
              <a:buChar char="ü"/>
            </a:pPr>
            <a:r>
              <a:rPr lang="en-US">
                <a:latin typeface="Calibri" panose="020F0502020204030204" pitchFamily="34" charset="0"/>
                <a:cs typeface="Calibri" panose="020F0502020204030204" pitchFamily="34" charset="0"/>
              </a:rPr>
              <a:t>Questions</a:t>
            </a:r>
          </a:p>
        </p:txBody>
      </p:sp>
      <p:pic>
        <p:nvPicPr>
          <p:cNvPr id="14" name="Graphic 13">
            <a:extLst>
              <a:ext uri="{FF2B5EF4-FFF2-40B4-BE49-F238E27FC236}">
                <a16:creationId xmlns:a16="http://schemas.microsoft.com/office/drawing/2014/main" id="{29B51021-C47D-4E0E-87EA-FC2D29BAC242}"/>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6649" y="850392"/>
            <a:ext cx="1074452" cy="229180"/>
          </a:xfrm>
          <a:prstGeom prst="rect">
            <a:avLst/>
          </a:prstGeom>
        </p:spPr>
      </p:pic>
      <p:pic>
        <p:nvPicPr>
          <p:cNvPr id="4" name="Picture 3">
            <a:extLst>
              <a:ext uri="{FF2B5EF4-FFF2-40B4-BE49-F238E27FC236}">
                <a16:creationId xmlns:a16="http://schemas.microsoft.com/office/drawing/2014/main" id="{A717C9B2-99C7-4695-91F6-64FCDB3C480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809874" y="1279014"/>
            <a:ext cx="3417757" cy="3246975"/>
          </a:xfrm>
          <a:prstGeom prst="rect">
            <a:avLst/>
          </a:prstGeom>
        </p:spPr>
      </p:pic>
    </p:spTree>
    <p:extLst>
      <p:ext uri="{BB962C8B-B14F-4D97-AF65-F5344CB8AC3E}">
        <p14:creationId xmlns:p14="http://schemas.microsoft.com/office/powerpoint/2010/main" val="2430684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3FDB082-0063-CB48-AF53-2D343CD45012}"/>
              </a:ext>
            </a:extLst>
          </p:cNvPr>
          <p:cNvSpPr txBox="1">
            <a:spLocks noGrp="1"/>
          </p:cNvSpPr>
          <p:nvPr>
            <p:ph type="title" idx="4294967295"/>
          </p:nvPr>
        </p:nvSpPr>
        <p:spPr>
          <a:xfrm>
            <a:off x="376649" y="231276"/>
            <a:ext cx="9160152" cy="43000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ts val="0"/>
              </a:spcBef>
              <a:spcAft>
                <a:spcPts val="1800"/>
              </a:spcAft>
              <a:buClrTx/>
              <a:buSzTx/>
              <a:buFontTx/>
              <a:buNone/>
              <a:tabLst/>
              <a:defRPr/>
            </a:pPr>
            <a:r>
              <a:rPr kumimoji="0" lang="en-US" sz="3600" b="1" i="0" u="none" strike="noStrike" kern="1200" cap="none" spc="0" normalizeH="0" baseline="0" noProof="0" err="1">
                <a:ln>
                  <a:noFill/>
                </a:ln>
                <a:solidFill>
                  <a:schemeClr val="bg1"/>
                </a:solidFill>
                <a:effectLst/>
                <a:uLnTx/>
                <a:uFillTx/>
                <a:latin typeface="Calibri" panose="020F0502020204030204" pitchFamily="34" charset="0"/>
                <a:ea typeface="+mn-ea"/>
                <a:cs typeface="Calibri" panose="020F0502020204030204" pitchFamily="34" charset="0"/>
              </a:rPr>
              <a:t>OnTheMap</a:t>
            </a:r>
            <a:r>
              <a:rPr kumimoji="0" lang="en-US" sz="36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 for Emergency Management</a:t>
            </a:r>
          </a:p>
        </p:txBody>
      </p:sp>
      <p:pic>
        <p:nvPicPr>
          <p:cNvPr id="4" name="Graphic 3" descr="Images of Hurricane Idalia.">
            <a:extLst>
              <a:ext uri="{FF2B5EF4-FFF2-40B4-BE49-F238E27FC236}">
                <a16:creationId xmlns:a16="http://schemas.microsoft.com/office/drawing/2014/main" id="{134EB267-643F-C944-9116-A783FADB354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6649" y="636440"/>
            <a:ext cx="1074452" cy="229180"/>
          </a:xfrm>
          <a:prstGeom prst="rect">
            <a:avLst/>
          </a:prstGeom>
        </p:spPr>
      </p:pic>
      <p:sp>
        <p:nvSpPr>
          <p:cNvPr id="16" name="Rectangle 15">
            <a:extLst>
              <a:ext uri="{FF2B5EF4-FFF2-40B4-BE49-F238E27FC236}">
                <a16:creationId xmlns:a16="http://schemas.microsoft.com/office/drawing/2014/main" id="{410CD90E-4076-6641-9C1B-6E755E5CEF89}"/>
              </a:ext>
            </a:extLst>
          </p:cNvPr>
          <p:cNvSpPr/>
          <p:nvPr/>
        </p:nvSpPr>
        <p:spPr>
          <a:xfrm>
            <a:off x="0" y="1009020"/>
            <a:ext cx="12192000" cy="3035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Demographic Programs • American Community Survey • Decennial Census • Decennial Census Self Response Rates • Health Insurance stats (from • The Planning Database</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E9443B0-8691-4D47-8155-19DD7C74CECF}"/>
              </a:ext>
              <a:ext uri="{C183D7F6-B498-43B3-948B-1728B52AA6E4}">
                <adec:decorative xmlns:adec="http://schemas.microsoft.com/office/drawing/2017/decorative" val="1"/>
              </a:ext>
            </a:extLst>
          </p:cNvPr>
          <p:cNvSpPr txBox="1"/>
          <p:nvPr/>
        </p:nvSpPr>
        <p:spPr>
          <a:xfrm>
            <a:off x="149901" y="1270784"/>
            <a:ext cx="11452485" cy="430887"/>
          </a:xfrm>
          <a:prstGeom prst="rect">
            <a:avLst/>
          </a:prstGeom>
          <a:noFill/>
        </p:spPr>
        <p:txBody>
          <a:bodyPr wrap="square" rtlCol="0">
            <a:spAutoFit/>
          </a:bodyPr>
          <a:lstStyle/>
          <a:p>
            <a:pPr marL="342900" indent="-342900">
              <a:buFont typeface="Arial" panose="020B0604020202020204" pitchFamily="34" charset="0"/>
              <a:buChar char="•"/>
            </a:pPr>
            <a:endParaRPr lang="en-US" sz="2200" b="1"/>
          </a:p>
        </p:txBody>
      </p:sp>
      <p:sp>
        <p:nvSpPr>
          <p:cNvPr id="14" name="TextBox 13">
            <a:extLst>
              <a:ext uri="{FF2B5EF4-FFF2-40B4-BE49-F238E27FC236}">
                <a16:creationId xmlns:a16="http://schemas.microsoft.com/office/drawing/2014/main" id="{1FCC92D1-2C90-4D70-9174-1E27B59F0505}"/>
              </a:ext>
            </a:extLst>
          </p:cNvPr>
          <p:cNvSpPr txBox="1"/>
          <p:nvPr/>
        </p:nvSpPr>
        <p:spPr>
          <a:xfrm>
            <a:off x="1999705" y="2979820"/>
            <a:ext cx="1274164" cy="1200329"/>
          </a:xfrm>
          <a:prstGeom prst="rect">
            <a:avLst/>
          </a:prstGeom>
          <a:noFill/>
        </p:spPr>
        <p:txBody>
          <a:bodyPr wrap="square" rtlCol="0">
            <a:spAutoFit/>
          </a:bodyPr>
          <a:lstStyle/>
          <a:p>
            <a:pPr algn="ctr"/>
            <a:r>
              <a:rPr lang="en-US" sz="7200" b="1">
                <a:solidFill>
                  <a:schemeClr val="bg1"/>
                </a:solidFill>
              </a:rPr>
              <a:t>5</a:t>
            </a:r>
          </a:p>
        </p:txBody>
      </p:sp>
      <p:sp>
        <p:nvSpPr>
          <p:cNvPr id="18" name="Rectangle 17">
            <a:extLst>
              <a:ext uri="{FF2B5EF4-FFF2-40B4-BE49-F238E27FC236}">
                <a16:creationId xmlns:a16="http://schemas.microsoft.com/office/drawing/2014/main" id="{C94B4449-E824-444F-BF60-101494F2228B}"/>
              </a:ext>
              <a:ext uri="{C183D7F6-B498-43B3-948B-1728B52AA6E4}">
                <adec:decorative xmlns:adec="http://schemas.microsoft.com/office/drawing/2017/decorative" val="1"/>
              </a:ext>
            </a:extLst>
          </p:cNvPr>
          <p:cNvSpPr/>
          <p:nvPr/>
        </p:nvSpPr>
        <p:spPr>
          <a:xfrm>
            <a:off x="4903530" y="4331229"/>
            <a:ext cx="4878122" cy="4838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mage of Hurricane Idalia hurricane data.">
            <a:extLst>
              <a:ext uri="{FF2B5EF4-FFF2-40B4-BE49-F238E27FC236}">
                <a16:creationId xmlns:a16="http://schemas.microsoft.com/office/drawing/2014/main" id="{51061C5C-A97D-8B45-74FB-577BD2348E5C}"/>
              </a:ext>
            </a:extLst>
          </p:cNvPr>
          <p:cNvPicPr>
            <a:picLocks noChangeAspect="1"/>
          </p:cNvPicPr>
          <p:nvPr/>
        </p:nvPicPr>
        <p:blipFill>
          <a:blip r:embed="rId5"/>
          <a:stretch>
            <a:fillRect/>
          </a:stretch>
        </p:blipFill>
        <p:spPr>
          <a:xfrm>
            <a:off x="1885950" y="1095375"/>
            <a:ext cx="9020175" cy="5531349"/>
          </a:xfrm>
          <a:prstGeom prst="rect">
            <a:avLst/>
          </a:prstGeom>
        </p:spPr>
      </p:pic>
      <p:pic>
        <p:nvPicPr>
          <p:cNvPr id="15" name="Picture 14" descr="Image of Hurricane Idalia.">
            <a:extLst>
              <a:ext uri="{FF2B5EF4-FFF2-40B4-BE49-F238E27FC236}">
                <a16:creationId xmlns:a16="http://schemas.microsoft.com/office/drawing/2014/main" id="{0249305E-C895-A248-BEDB-D309616E9592}"/>
              </a:ext>
            </a:extLst>
          </p:cNvPr>
          <p:cNvPicPr>
            <a:picLocks noChangeAspect="1"/>
          </p:cNvPicPr>
          <p:nvPr/>
        </p:nvPicPr>
        <p:blipFill>
          <a:blip r:embed="rId6"/>
          <a:stretch>
            <a:fillRect/>
          </a:stretch>
        </p:blipFill>
        <p:spPr>
          <a:xfrm>
            <a:off x="5018314" y="1330213"/>
            <a:ext cx="5584372" cy="3568358"/>
          </a:xfrm>
          <a:prstGeom prst="rect">
            <a:avLst/>
          </a:prstGeom>
          <a:ln w="12700">
            <a:solidFill>
              <a:schemeClr val="tx1"/>
            </a:solidFill>
          </a:ln>
        </p:spPr>
      </p:pic>
    </p:spTree>
    <p:extLst>
      <p:ext uri="{BB962C8B-B14F-4D97-AF65-F5344CB8AC3E}">
        <p14:creationId xmlns:p14="http://schemas.microsoft.com/office/powerpoint/2010/main" val="3980163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hidden="1">
            <a:extLst>
              <a:ext uri="{FF2B5EF4-FFF2-40B4-BE49-F238E27FC236}">
                <a16:creationId xmlns:a16="http://schemas.microsoft.com/office/drawing/2014/main" id="{4872CD92-64E3-4B3E-8A75-158CB9783B5E}"/>
              </a:ext>
              <a:ext uri="{C183D7F6-B498-43B3-948B-1728B52AA6E4}">
                <adec:decorative xmlns:adec="http://schemas.microsoft.com/office/drawing/2017/decorative" val="1"/>
              </a:ext>
            </a:extLst>
          </p:cNvPr>
          <p:cNvSpPr/>
          <p:nvPr/>
        </p:nvSpPr>
        <p:spPr>
          <a:xfrm>
            <a:off x="46285" y="6061184"/>
            <a:ext cx="4722360" cy="796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13FDB082-0063-CB48-AF53-2D343CD45012}"/>
              </a:ext>
            </a:extLst>
          </p:cNvPr>
          <p:cNvSpPr txBox="1">
            <a:spLocks noGrp="1"/>
          </p:cNvSpPr>
          <p:nvPr>
            <p:ph type="title" idx="4294967295"/>
          </p:nvPr>
        </p:nvSpPr>
        <p:spPr>
          <a:xfrm>
            <a:off x="376649" y="231276"/>
            <a:ext cx="9160152" cy="43000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ts val="0"/>
              </a:spcBef>
              <a:spcAft>
                <a:spcPts val="1800"/>
              </a:spcAft>
              <a:buClrTx/>
              <a:buSzTx/>
              <a:buFontTx/>
              <a:buNone/>
              <a:tabLst/>
              <a:defRPr/>
            </a:pPr>
            <a:r>
              <a:rPr kumimoji="0" lang="en-US" sz="3600" b="1" i="0" u="none" strike="noStrike" kern="1200" cap="none" spc="0" normalizeH="0" baseline="0" noProof="0" err="1">
                <a:ln>
                  <a:noFill/>
                </a:ln>
                <a:solidFill>
                  <a:schemeClr val="bg1"/>
                </a:solidFill>
                <a:effectLst/>
                <a:uLnTx/>
                <a:uFillTx/>
                <a:latin typeface="Calibri" panose="020F0502020204030204" pitchFamily="34" charset="0"/>
                <a:ea typeface="+mn-ea"/>
                <a:cs typeface="Calibri" panose="020F0502020204030204" pitchFamily="34" charset="0"/>
              </a:rPr>
              <a:t>OnTheMap</a:t>
            </a:r>
            <a:r>
              <a:rPr kumimoji="0" lang="en-US" sz="36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 for Emergency Management (2)</a:t>
            </a:r>
          </a:p>
        </p:txBody>
      </p:sp>
      <p:pic>
        <p:nvPicPr>
          <p:cNvPr id="4" name="Graphic 3">
            <a:extLst>
              <a:ext uri="{FF2B5EF4-FFF2-40B4-BE49-F238E27FC236}">
                <a16:creationId xmlns:a16="http://schemas.microsoft.com/office/drawing/2014/main" id="{134EB267-643F-C944-9116-A783FADB354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6649" y="636440"/>
            <a:ext cx="1074452" cy="229180"/>
          </a:xfrm>
          <a:prstGeom prst="rect">
            <a:avLst/>
          </a:prstGeom>
        </p:spPr>
      </p:pic>
      <p:sp>
        <p:nvSpPr>
          <p:cNvPr id="19" name="TextBox 18">
            <a:extLst>
              <a:ext uri="{FF2B5EF4-FFF2-40B4-BE49-F238E27FC236}">
                <a16:creationId xmlns:a16="http://schemas.microsoft.com/office/drawing/2014/main" id="{35D92137-2212-C6CE-F6ED-44AFB3FADCCE}"/>
              </a:ext>
            </a:extLst>
          </p:cNvPr>
          <p:cNvSpPr txBox="1"/>
          <p:nvPr/>
        </p:nvSpPr>
        <p:spPr>
          <a:xfrm>
            <a:off x="4332514" y="989084"/>
            <a:ext cx="4561114" cy="707886"/>
          </a:xfrm>
          <a:prstGeom prst="rect">
            <a:avLst/>
          </a:prstGeom>
          <a:noFill/>
        </p:spPr>
        <p:txBody>
          <a:bodyPr wrap="square" rtlCol="0">
            <a:spAutoFit/>
          </a:bodyPr>
          <a:lstStyle/>
          <a:p>
            <a:r>
              <a:rPr lang="en-US" sz="4000" b="1"/>
              <a:t>Vulnerabilities</a:t>
            </a:r>
          </a:p>
        </p:txBody>
      </p:sp>
      <p:sp>
        <p:nvSpPr>
          <p:cNvPr id="16" name="Rectangle 15" descr="Map of ">
            <a:extLst>
              <a:ext uri="{FF2B5EF4-FFF2-40B4-BE49-F238E27FC236}">
                <a16:creationId xmlns:a16="http://schemas.microsoft.com/office/drawing/2014/main" id="{410CD90E-4076-6641-9C1B-6E755E5CEF89}"/>
              </a:ext>
            </a:extLst>
          </p:cNvPr>
          <p:cNvSpPr/>
          <p:nvPr/>
        </p:nvSpPr>
        <p:spPr>
          <a:xfrm>
            <a:off x="0" y="1009020"/>
            <a:ext cx="12192000" cy="3035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Demographic Programs • American Community Survey • Decennial Census • Decennial Census Self Response Rates • Health Insurance stats (from • The Planning Database</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17FCB69-59E0-272B-22FA-C48161E05329}"/>
              </a:ext>
            </a:extLst>
          </p:cNvPr>
          <p:cNvSpPr txBox="1"/>
          <p:nvPr/>
        </p:nvSpPr>
        <p:spPr>
          <a:xfrm>
            <a:off x="1999705" y="1031530"/>
            <a:ext cx="993866" cy="830997"/>
          </a:xfrm>
          <a:prstGeom prst="rect">
            <a:avLst/>
          </a:prstGeom>
          <a:noFill/>
        </p:spPr>
        <p:txBody>
          <a:bodyPr wrap="square" rtlCol="0">
            <a:spAutoFit/>
          </a:bodyPr>
          <a:lstStyle/>
          <a:p>
            <a:r>
              <a:rPr lang="en-US" sz="2400" b="1">
                <a:solidFill>
                  <a:srgbClr val="C00000"/>
                </a:solidFill>
              </a:rPr>
              <a:t>Social</a:t>
            </a:r>
          </a:p>
          <a:p>
            <a:r>
              <a:rPr lang="en-US" sz="2400" b="1"/>
              <a:t> ACS</a:t>
            </a:r>
          </a:p>
        </p:txBody>
      </p:sp>
      <p:pic>
        <p:nvPicPr>
          <p:cNvPr id="9" name="Picture 8" descr="Map of social ACS.">
            <a:extLst>
              <a:ext uri="{FF2B5EF4-FFF2-40B4-BE49-F238E27FC236}">
                <a16:creationId xmlns:a16="http://schemas.microsoft.com/office/drawing/2014/main" id="{3BF9E468-8067-FEA3-ECB5-E4B37F43ED9F}"/>
              </a:ext>
            </a:extLst>
          </p:cNvPr>
          <p:cNvPicPr>
            <a:picLocks noChangeAspect="1"/>
          </p:cNvPicPr>
          <p:nvPr/>
        </p:nvPicPr>
        <p:blipFill>
          <a:blip r:embed="rId5"/>
          <a:stretch>
            <a:fillRect/>
          </a:stretch>
        </p:blipFill>
        <p:spPr>
          <a:xfrm>
            <a:off x="376649" y="1845071"/>
            <a:ext cx="4329974" cy="2188021"/>
          </a:xfrm>
          <a:prstGeom prst="rect">
            <a:avLst/>
          </a:prstGeom>
          <a:ln w="12700">
            <a:solidFill>
              <a:schemeClr val="tx1"/>
            </a:solidFill>
          </a:ln>
        </p:spPr>
      </p:pic>
      <p:sp>
        <p:nvSpPr>
          <p:cNvPr id="14" name="TextBox 13">
            <a:extLst>
              <a:ext uri="{FF2B5EF4-FFF2-40B4-BE49-F238E27FC236}">
                <a16:creationId xmlns:a16="http://schemas.microsoft.com/office/drawing/2014/main" id="{1FCC92D1-2C90-4D70-9174-1E27B59F0505}"/>
              </a:ext>
            </a:extLst>
          </p:cNvPr>
          <p:cNvSpPr txBox="1"/>
          <p:nvPr/>
        </p:nvSpPr>
        <p:spPr>
          <a:xfrm>
            <a:off x="1999705" y="2979820"/>
            <a:ext cx="1274164" cy="1200329"/>
          </a:xfrm>
          <a:prstGeom prst="rect">
            <a:avLst/>
          </a:prstGeom>
          <a:noFill/>
        </p:spPr>
        <p:txBody>
          <a:bodyPr wrap="square" rtlCol="0">
            <a:spAutoFit/>
          </a:bodyPr>
          <a:lstStyle/>
          <a:p>
            <a:pPr algn="ctr"/>
            <a:r>
              <a:rPr lang="en-US" sz="7200" b="1" dirty="0">
                <a:solidFill>
                  <a:schemeClr val="bg1"/>
                </a:solidFill>
              </a:rPr>
              <a:t>5</a:t>
            </a:r>
          </a:p>
        </p:txBody>
      </p:sp>
      <p:sp>
        <p:nvSpPr>
          <p:cNvPr id="13" name="TextBox 12">
            <a:extLst>
              <a:ext uri="{FF2B5EF4-FFF2-40B4-BE49-F238E27FC236}">
                <a16:creationId xmlns:a16="http://schemas.microsoft.com/office/drawing/2014/main" id="{58A5BF9B-04E7-7003-60DE-446BBFB69FC7}"/>
              </a:ext>
            </a:extLst>
          </p:cNvPr>
          <p:cNvSpPr txBox="1"/>
          <p:nvPr/>
        </p:nvSpPr>
        <p:spPr>
          <a:xfrm>
            <a:off x="8693293" y="947988"/>
            <a:ext cx="2536100" cy="830997"/>
          </a:xfrm>
          <a:prstGeom prst="rect">
            <a:avLst/>
          </a:prstGeom>
          <a:noFill/>
        </p:spPr>
        <p:txBody>
          <a:bodyPr wrap="square" rtlCol="0">
            <a:spAutoFit/>
          </a:bodyPr>
          <a:lstStyle/>
          <a:p>
            <a:r>
              <a:rPr lang="en-US" sz="2400" b="1"/>
              <a:t> </a:t>
            </a:r>
            <a:r>
              <a:rPr lang="en-US" sz="2400" b="1">
                <a:solidFill>
                  <a:srgbClr val="C00000"/>
                </a:solidFill>
              </a:rPr>
              <a:t>Physical</a:t>
            </a:r>
          </a:p>
          <a:p>
            <a:r>
              <a:rPr lang="en-US" sz="2400" b="1"/>
              <a:t>Decennial</a:t>
            </a:r>
          </a:p>
        </p:txBody>
      </p:sp>
      <p:pic>
        <p:nvPicPr>
          <p:cNvPr id="6" name="Picture 5" descr="Map of physical Decennial.">
            <a:extLst>
              <a:ext uri="{FF2B5EF4-FFF2-40B4-BE49-F238E27FC236}">
                <a16:creationId xmlns:a16="http://schemas.microsoft.com/office/drawing/2014/main" id="{2ADF2BD2-ED34-E1DF-AB91-37F07CF868AE}"/>
              </a:ext>
            </a:extLst>
          </p:cNvPr>
          <p:cNvPicPr>
            <a:picLocks noChangeAspect="1"/>
          </p:cNvPicPr>
          <p:nvPr/>
        </p:nvPicPr>
        <p:blipFill>
          <a:blip r:embed="rId6"/>
          <a:stretch>
            <a:fillRect/>
          </a:stretch>
        </p:blipFill>
        <p:spPr>
          <a:xfrm>
            <a:off x="7485377" y="1814590"/>
            <a:ext cx="4329974" cy="2218502"/>
          </a:xfrm>
          <a:prstGeom prst="rect">
            <a:avLst/>
          </a:prstGeom>
          <a:ln w="12700">
            <a:solidFill>
              <a:schemeClr val="tx1"/>
            </a:solidFill>
          </a:ln>
        </p:spPr>
      </p:pic>
      <p:sp>
        <p:nvSpPr>
          <p:cNvPr id="17" name="TextBox 16">
            <a:extLst>
              <a:ext uri="{FF2B5EF4-FFF2-40B4-BE49-F238E27FC236}">
                <a16:creationId xmlns:a16="http://schemas.microsoft.com/office/drawing/2014/main" id="{868D8B29-E15B-196D-26D1-B398F1CABF38}"/>
              </a:ext>
            </a:extLst>
          </p:cNvPr>
          <p:cNvSpPr txBox="1"/>
          <p:nvPr/>
        </p:nvSpPr>
        <p:spPr>
          <a:xfrm>
            <a:off x="5174381" y="3799626"/>
            <a:ext cx="1770706" cy="830997"/>
          </a:xfrm>
          <a:prstGeom prst="rect">
            <a:avLst/>
          </a:prstGeom>
          <a:noFill/>
        </p:spPr>
        <p:txBody>
          <a:bodyPr wrap="square" rtlCol="0">
            <a:spAutoFit/>
          </a:bodyPr>
          <a:lstStyle/>
          <a:p>
            <a:r>
              <a:rPr lang="en-US" sz="2400" b="1">
                <a:solidFill>
                  <a:srgbClr val="C00000"/>
                </a:solidFill>
              </a:rPr>
              <a:t>Economical</a:t>
            </a:r>
          </a:p>
          <a:p>
            <a:r>
              <a:rPr lang="en-US" sz="2400" b="1"/>
              <a:t>    LODES</a:t>
            </a:r>
          </a:p>
        </p:txBody>
      </p:sp>
      <p:sp>
        <p:nvSpPr>
          <p:cNvPr id="18" name="Rectangle 17">
            <a:extLst>
              <a:ext uri="{FF2B5EF4-FFF2-40B4-BE49-F238E27FC236}">
                <a16:creationId xmlns:a16="http://schemas.microsoft.com/office/drawing/2014/main" id="{C94B4449-E824-444F-BF60-101494F2228B}"/>
              </a:ext>
              <a:ext uri="{C183D7F6-B498-43B3-948B-1728B52AA6E4}">
                <adec:decorative xmlns:adec="http://schemas.microsoft.com/office/drawing/2017/decorative" val="1"/>
              </a:ext>
            </a:extLst>
          </p:cNvPr>
          <p:cNvSpPr/>
          <p:nvPr/>
        </p:nvSpPr>
        <p:spPr>
          <a:xfrm>
            <a:off x="4903530" y="4331229"/>
            <a:ext cx="4878122" cy="4838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ap of Economical LODES.">
            <a:extLst>
              <a:ext uri="{FF2B5EF4-FFF2-40B4-BE49-F238E27FC236}">
                <a16:creationId xmlns:a16="http://schemas.microsoft.com/office/drawing/2014/main" id="{7E3F28C0-EE2C-61A9-73AC-4C41DD095DC2}"/>
              </a:ext>
            </a:extLst>
          </p:cNvPr>
          <p:cNvPicPr>
            <a:picLocks noChangeAspect="1"/>
          </p:cNvPicPr>
          <p:nvPr/>
        </p:nvPicPr>
        <p:blipFill>
          <a:blip r:embed="rId7"/>
          <a:stretch>
            <a:fillRect/>
          </a:stretch>
        </p:blipFill>
        <p:spPr>
          <a:xfrm>
            <a:off x="3938777" y="4573162"/>
            <a:ext cx="4329974" cy="2218502"/>
          </a:xfrm>
          <a:prstGeom prst="rect">
            <a:avLst/>
          </a:prstGeom>
          <a:ln w="12700">
            <a:solidFill>
              <a:schemeClr val="tx1"/>
            </a:solidFill>
          </a:ln>
        </p:spPr>
      </p:pic>
    </p:spTree>
    <p:extLst>
      <p:ext uri="{BB962C8B-B14F-4D97-AF65-F5344CB8AC3E}">
        <p14:creationId xmlns:p14="http://schemas.microsoft.com/office/powerpoint/2010/main" val="3945620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3FDB082-0063-CB48-AF53-2D343CD45012}"/>
              </a:ext>
            </a:extLst>
          </p:cNvPr>
          <p:cNvSpPr txBox="1">
            <a:spLocks noGrp="1"/>
          </p:cNvSpPr>
          <p:nvPr>
            <p:ph type="title" idx="4294967295"/>
          </p:nvPr>
        </p:nvSpPr>
        <p:spPr>
          <a:xfrm>
            <a:off x="376649" y="231276"/>
            <a:ext cx="9160152" cy="43000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ts val="0"/>
              </a:spcBef>
              <a:spcAft>
                <a:spcPts val="1800"/>
              </a:spcAft>
              <a:buClrTx/>
              <a:buSzTx/>
              <a:buFontTx/>
              <a:buNone/>
              <a:tabLst/>
              <a:defRPr/>
            </a:pPr>
            <a:r>
              <a:rPr kumimoji="0" lang="en-US" sz="3600" b="1" i="0" u="none" strike="noStrike" kern="1200" cap="none" spc="0" normalizeH="0" baseline="0" noProof="0" err="1">
                <a:ln>
                  <a:noFill/>
                </a:ln>
                <a:solidFill>
                  <a:schemeClr val="bg1"/>
                </a:solidFill>
                <a:effectLst/>
                <a:uLnTx/>
                <a:uFillTx/>
                <a:latin typeface="Calibri" panose="020F0502020204030204" pitchFamily="34" charset="0"/>
                <a:ea typeface="+mn-ea"/>
                <a:cs typeface="Calibri" panose="020F0502020204030204" pitchFamily="34" charset="0"/>
              </a:rPr>
              <a:t>OnTheMap</a:t>
            </a:r>
            <a:r>
              <a:rPr kumimoji="0" lang="en-US" sz="36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 for Emergency Management (3)</a:t>
            </a:r>
          </a:p>
        </p:txBody>
      </p:sp>
      <p:pic>
        <p:nvPicPr>
          <p:cNvPr id="4" name="Graphic 3">
            <a:extLst>
              <a:ext uri="{FF2B5EF4-FFF2-40B4-BE49-F238E27FC236}">
                <a16:creationId xmlns:a16="http://schemas.microsoft.com/office/drawing/2014/main" id="{134EB267-643F-C944-9116-A783FADB354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6649" y="636440"/>
            <a:ext cx="1074452" cy="229180"/>
          </a:xfrm>
          <a:prstGeom prst="rect">
            <a:avLst/>
          </a:prstGeom>
        </p:spPr>
      </p:pic>
      <p:sp>
        <p:nvSpPr>
          <p:cNvPr id="2" name="TextBox 1">
            <a:extLst>
              <a:ext uri="{FF2B5EF4-FFF2-40B4-BE49-F238E27FC236}">
                <a16:creationId xmlns:a16="http://schemas.microsoft.com/office/drawing/2014/main" id="{6E9443B0-8691-4D47-8155-19DD7C74CECF}"/>
              </a:ext>
              <a:ext uri="{C183D7F6-B498-43B3-948B-1728B52AA6E4}">
                <adec:decorative xmlns:adec="http://schemas.microsoft.com/office/drawing/2017/decorative" val="1"/>
              </a:ext>
            </a:extLst>
          </p:cNvPr>
          <p:cNvSpPr txBox="1"/>
          <p:nvPr/>
        </p:nvSpPr>
        <p:spPr>
          <a:xfrm>
            <a:off x="149901" y="1270784"/>
            <a:ext cx="11452485" cy="430887"/>
          </a:xfrm>
          <a:prstGeom prst="rect">
            <a:avLst/>
          </a:prstGeom>
          <a:noFill/>
        </p:spPr>
        <p:txBody>
          <a:bodyPr wrap="square" rtlCol="0">
            <a:spAutoFit/>
          </a:bodyPr>
          <a:lstStyle/>
          <a:p>
            <a:pPr marL="342900" indent="-342900">
              <a:buFont typeface="Arial" panose="020B0604020202020204" pitchFamily="34" charset="0"/>
              <a:buChar char="•"/>
            </a:pPr>
            <a:endParaRPr lang="en-US" sz="2200" b="1"/>
          </a:p>
        </p:txBody>
      </p:sp>
      <p:sp>
        <p:nvSpPr>
          <p:cNvPr id="16" name="Rectangle 15">
            <a:extLst>
              <a:ext uri="{FF2B5EF4-FFF2-40B4-BE49-F238E27FC236}">
                <a16:creationId xmlns:a16="http://schemas.microsoft.com/office/drawing/2014/main" id="{410CD90E-4076-6641-9C1B-6E755E5CEF89}"/>
              </a:ext>
            </a:extLst>
          </p:cNvPr>
          <p:cNvSpPr/>
          <p:nvPr/>
        </p:nvSpPr>
        <p:spPr>
          <a:xfrm>
            <a:off x="0" y="1009020"/>
            <a:ext cx="12192000" cy="3035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Demographic Programs • American Community Survey • Decennial Census • Decennial Census Self Response Rates • Health Insurance stats (from • The Planning Database</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78BD699-E17F-7061-E731-EF8559B9CE2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88324" y="1213360"/>
            <a:ext cx="11815351" cy="5137382"/>
          </a:xfrm>
          <a:prstGeom prst="rect">
            <a:avLst/>
          </a:prstGeom>
          <a:ln w="12700">
            <a:solidFill>
              <a:schemeClr val="tx1"/>
            </a:solidFill>
          </a:ln>
        </p:spPr>
      </p:pic>
      <p:sp>
        <p:nvSpPr>
          <p:cNvPr id="10" name="TextBox 9">
            <a:extLst>
              <a:ext uri="{FF2B5EF4-FFF2-40B4-BE49-F238E27FC236}">
                <a16:creationId xmlns:a16="http://schemas.microsoft.com/office/drawing/2014/main" id="{59DE93DC-9C0E-1FC3-94BC-10E957954FE9}"/>
              </a:ext>
            </a:extLst>
          </p:cNvPr>
          <p:cNvSpPr txBox="1"/>
          <p:nvPr/>
        </p:nvSpPr>
        <p:spPr>
          <a:xfrm>
            <a:off x="0" y="6370416"/>
            <a:ext cx="12192000" cy="461665"/>
          </a:xfrm>
          <a:prstGeom prst="rect">
            <a:avLst/>
          </a:prstGeom>
          <a:solidFill>
            <a:srgbClr val="FFFFFF"/>
          </a:solidFill>
        </p:spPr>
        <p:txBody>
          <a:bodyPr wrap="square">
            <a:spAutoFit/>
          </a:bodyPr>
          <a:lstStyle/>
          <a:p>
            <a:pPr algn="ctr"/>
            <a:r>
              <a:rPr lang="en-US" sz="2400" b="1">
                <a:hlinkClick r:id="rId6"/>
              </a:rPr>
              <a:t>https://onthemap.ces.census.gov/em/</a:t>
            </a:r>
            <a:endParaRPr lang="en-US" sz="2400" b="1"/>
          </a:p>
        </p:txBody>
      </p:sp>
    </p:spTree>
    <p:extLst>
      <p:ext uri="{BB962C8B-B14F-4D97-AF65-F5344CB8AC3E}">
        <p14:creationId xmlns:p14="http://schemas.microsoft.com/office/powerpoint/2010/main" val="2017452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9C56BC89-38EC-1749-A1EE-914C013F5CAE}"/>
              </a:ext>
            </a:extLst>
          </p:cNvPr>
          <p:cNvSpPr>
            <a:spLocks noGrp="1"/>
          </p:cNvSpPr>
          <p:nvPr>
            <p:ph type="title"/>
          </p:nvPr>
        </p:nvSpPr>
        <p:spPr>
          <a:xfrm>
            <a:off x="654444" y="457192"/>
            <a:ext cx="10883112" cy="880927"/>
          </a:xfrm>
        </p:spPr>
        <p:txBody>
          <a:bodyPr>
            <a:normAutofit/>
          </a:bodyPr>
          <a:lstStyle/>
          <a:p>
            <a:r>
              <a:rPr lang="en-US" sz="4000">
                <a:solidFill>
                  <a:schemeClr val="tx1"/>
                </a:solidFill>
              </a:rPr>
              <a:t>Today’s session</a:t>
            </a:r>
            <a:endParaRPr lang="en-US" sz="4000">
              <a:latin typeface="Calibri" panose="020F0502020204030204" pitchFamily="34" charset="0"/>
              <a:cs typeface="Calibri" panose="020F0502020204030204" pitchFamily="34" charset="0"/>
            </a:endParaRPr>
          </a:p>
        </p:txBody>
      </p:sp>
      <p:graphicFrame>
        <p:nvGraphicFramePr>
          <p:cNvPr id="10" name="Content Placeholder 2" descr="Chart with 5 lines of text with an icon: Use chat to share your commutes, Use Q&amp;A to submit your questions for our speaker, Closed Caption available, Session is being recorded, continuing education credit available.">
            <a:extLst>
              <a:ext uri="{FF2B5EF4-FFF2-40B4-BE49-F238E27FC236}">
                <a16:creationId xmlns:a16="http://schemas.microsoft.com/office/drawing/2014/main" id="{514D2F11-D583-A51E-9CDD-65AE34293270}"/>
              </a:ext>
            </a:extLst>
          </p:cNvPr>
          <p:cNvGraphicFramePr>
            <a:graphicFrameLocks/>
          </p:cNvGraphicFramePr>
          <p:nvPr>
            <p:extLst>
              <p:ext uri="{D42A27DB-BD31-4B8C-83A1-F6EECF244321}">
                <p14:modId xmlns:p14="http://schemas.microsoft.com/office/powerpoint/2010/main" val="1187716535"/>
              </p:ext>
            </p:extLst>
          </p:nvPr>
        </p:nvGraphicFramePr>
        <p:xfrm>
          <a:off x="833400" y="1448486"/>
          <a:ext cx="10515600" cy="4369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8264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3FDB082-0063-CB48-AF53-2D343CD45012}"/>
              </a:ext>
            </a:extLst>
          </p:cNvPr>
          <p:cNvSpPr txBox="1">
            <a:spLocks noGrp="1"/>
          </p:cNvSpPr>
          <p:nvPr>
            <p:ph type="title" idx="4294967295"/>
          </p:nvPr>
        </p:nvSpPr>
        <p:spPr>
          <a:xfrm>
            <a:off x="376649" y="231276"/>
            <a:ext cx="9160152" cy="43000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ts val="0"/>
              </a:spcBef>
              <a:spcAft>
                <a:spcPts val="1800"/>
              </a:spcAft>
              <a:buClrTx/>
              <a:buSzTx/>
              <a:buFontTx/>
              <a:buNone/>
              <a:tabLst/>
              <a:defRPr/>
            </a:pPr>
            <a:r>
              <a:rPr kumimoji="0" lang="en-US" sz="36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Forecast Area – Cone of Uncertainty</a:t>
            </a:r>
          </a:p>
        </p:txBody>
      </p:sp>
      <p:pic>
        <p:nvPicPr>
          <p:cNvPr id="4" name="Graphic 3">
            <a:extLst>
              <a:ext uri="{FF2B5EF4-FFF2-40B4-BE49-F238E27FC236}">
                <a16:creationId xmlns:a16="http://schemas.microsoft.com/office/drawing/2014/main" id="{134EB267-643F-C944-9116-A783FADB354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6649" y="636440"/>
            <a:ext cx="1074452" cy="229180"/>
          </a:xfrm>
          <a:prstGeom prst="rect">
            <a:avLst/>
          </a:prstGeom>
        </p:spPr>
      </p:pic>
      <p:sp>
        <p:nvSpPr>
          <p:cNvPr id="2" name="TextBox 1">
            <a:extLst>
              <a:ext uri="{FF2B5EF4-FFF2-40B4-BE49-F238E27FC236}">
                <a16:creationId xmlns:a16="http://schemas.microsoft.com/office/drawing/2014/main" id="{6E9443B0-8691-4D47-8155-19DD7C74CECF}"/>
              </a:ext>
              <a:ext uri="{C183D7F6-B498-43B3-948B-1728B52AA6E4}">
                <adec:decorative xmlns:adec="http://schemas.microsoft.com/office/drawing/2017/decorative" val="1"/>
              </a:ext>
            </a:extLst>
          </p:cNvPr>
          <p:cNvSpPr txBox="1"/>
          <p:nvPr/>
        </p:nvSpPr>
        <p:spPr>
          <a:xfrm>
            <a:off x="149901" y="1270784"/>
            <a:ext cx="11452485" cy="430887"/>
          </a:xfrm>
          <a:prstGeom prst="rect">
            <a:avLst/>
          </a:prstGeom>
          <a:noFill/>
        </p:spPr>
        <p:txBody>
          <a:bodyPr wrap="square" rtlCol="0">
            <a:spAutoFit/>
          </a:bodyPr>
          <a:lstStyle/>
          <a:p>
            <a:pPr marL="342900" indent="-342900">
              <a:buFont typeface="Arial" panose="020B0604020202020204" pitchFamily="34" charset="0"/>
              <a:buChar char="•"/>
            </a:pPr>
            <a:endParaRPr lang="en-US" sz="2200" b="1"/>
          </a:p>
        </p:txBody>
      </p:sp>
      <p:sp>
        <p:nvSpPr>
          <p:cNvPr id="16" name="Rectangle 15">
            <a:extLst>
              <a:ext uri="{FF2B5EF4-FFF2-40B4-BE49-F238E27FC236}">
                <a16:creationId xmlns:a16="http://schemas.microsoft.com/office/drawing/2014/main" id="{410CD90E-4076-6641-9C1B-6E755E5CEF89}"/>
              </a:ext>
            </a:extLst>
          </p:cNvPr>
          <p:cNvSpPr/>
          <p:nvPr/>
        </p:nvSpPr>
        <p:spPr>
          <a:xfrm>
            <a:off x="0" y="1009020"/>
            <a:ext cx="12192000" cy="3035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Demographic Programs • American Community Survey • Decennial Census • Decennial Census Self Response Rates • Health Insurance stats (from • The Planning Database</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C131751D-265F-EE09-A950-3BB1CB9EFDEF}"/>
              </a:ext>
              <a:ext uri="{C183D7F6-B498-43B3-948B-1728B52AA6E4}">
                <adec:decorative xmlns:adec="http://schemas.microsoft.com/office/drawing/2017/decorative" val="1"/>
              </a:ext>
            </a:extLst>
          </p:cNvPr>
          <p:cNvSpPr/>
          <p:nvPr/>
        </p:nvSpPr>
        <p:spPr>
          <a:xfrm>
            <a:off x="1230622" y="2289808"/>
            <a:ext cx="2938607" cy="5832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F3BE06A-F89C-4A65-FA9A-9C7A6187FD6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39486" y="1264125"/>
            <a:ext cx="11702143" cy="5410478"/>
          </a:xfrm>
          <a:prstGeom prst="rect">
            <a:avLst/>
          </a:prstGeom>
          <a:ln w="12700">
            <a:solidFill>
              <a:schemeClr val="tx1"/>
            </a:solidFill>
          </a:ln>
        </p:spPr>
      </p:pic>
      <p:sp>
        <p:nvSpPr>
          <p:cNvPr id="14" name="TextBox 13">
            <a:extLst>
              <a:ext uri="{FF2B5EF4-FFF2-40B4-BE49-F238E27FC236}">
                <a16:creationId xmlns:a16="http://schemas.microsoft.com/office/drawing/2014/main" id="{1FCC92D1-2C90-4D70-9174-1E27B59F0505}"/>
              </a:ext>
            </a:extLst>
          </p:cNvPr>
          <p:cNvSpPr txBox="1"/>
          <p:nvPr/>
        </p:nvSpPr>
        <p:spPr>
          <a:xfrm>
            <a:off x="1999705" y="2979820"/>
            <a:ext cx="1274164" cy="1200329"/>
          </a:xfrm>
          <a:prstGeom prst="rect">
            <a:avLst/>
          </a:prstGeom>
          <a:noFill/>
        </p:spPr>
        <p:txBody>
          <a:bodyPr wrap="square" rtlCol="0">
            <a:spAutoFit/>
          </a:bodyPr>
          <a:lstStyle/>
          <a:p>
            <a:pPr algn="ctr"/>
            <a:r>
              <a:rPr lang="en-US" sz="7200" b="1">
                <a:solidFill>
                  <a:schemeClr val="bg1"/>
                </a:solidFill>
              </a:rPr>
              <a:t>5</a:t>
            </a:r>
          </a:p>
        </p:txBody>
      </p:sp>
      <p:sp>
        <p:nvSpPr>
          <p:cNvPr id="9" name="Arrow: Left 8">
            <a:extLst>
              <a:ext uri="{FF2B5EF4-FFF2-40B4-BE49-F238E27FC236}">
                <a16:creationId xmlns:a16="http://schemas.microsoft.com/office/drawing/2014/main" id="{A8F39C0E-2A13-6E6A-6E78-843B1DE78091}"/>
              </a:ext>
              <a:ext uri="{C183D7F6-B498-43B3-948B-1728B52AA6E4}">
                <adec:decorative xmlns:adec="http://schemas.microsoft.com/office/drawing/2017/decorative" val="1"/>
              </a:ext>
            </a:extLst>
          </p:cNvPr>
          <p:cNvSpPr/>
          <p:nvPr/>
        </p:nvSpPr>
        <p:spPr>
          <a:xfrm>
            <a:off x="3147595" y="2949356"/>
            <a:ext cx="731520" cy="27432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94B4449-E824-444F-BF60-101494F2228B}"/>
              </a:ext>
              <a:ext uri="{C183D7F6-B498-43B3-948B-1728B52AA6E4}">
                <adec:decorative xmlns:adec="http://schemas.microsoft.com/office/drawing/2017/decorative" val="1"/>
              </a:ext>
            </a:extLst>
          </p:cNvPr>
          <p:cNvSpPr/>
          <p:nvPr/>
        </p:nvSpPr>
        <p:spPr>
          <a:xfrm>
            <a:off x="4903530" y="4331229"/>
            <a:ext cx="4878122" cy="4838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6237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3FDB082-0063-CB48-AF53-2D343CD45012}"/>
              </a:ext>
            </a:extLst>
          </p:cNvPr>
          <p:cNvSpPr txBox="1">
            <a:spLocks noGrp="1"/>
          </p:cNvSpPr>
          <p:nvPr>
            <p:ph type="title" idx="4294967295"/>
          </p:nvPr>
        </p:nvSpPr>
        <p:spPr>
          <a:xfrm>
            <a:off x="376649" y="231276"/>
            <a:ext cx="9160152" cy="43000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ts val="0"/>
              </a:spcBef>
              <a:spcAft>
                <a:spcPts val="1800"/>
              </a:spcAft>
              <a:buClrTx/>
              <a:buSzTx/>
              <a:buFontTx/>
              <a:buNone/>
              <a:tabLst/>
              <a:defRPr/>
            </a:pPr>
            <a:r>
              <a:rPr kumimoji="0" lang="en-US" sz="36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Actual Impact</a:t>
            </a:r>
          </a:p>
        </p:txBody>
      </p:sp>
      <p:pic>
        <p:nvPicPr>
          <p:cNvPr id="4" name="Graphic 3">
            <a:extLst>
              <a:ext uri="{FF2B5EF4-FFF2-40B4-BE49-F238E27FC236}">
                <a16:creationId xmlns:a16="http://schemas.microsoft.com/office/drawing/2014/main" id="{134EB267-643F-C944-9116-A783FADB354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6649" y="636440"/>
            <a:ext cx="1074452" cy="229180"/>
          </a:xfrm>
          <a:prstGeom prst="rect">
            <a:avLst/>
          </a:prstGeom>
        </p:spPr>
      </p:pic>
      <p:sp>
        <p:nvSpPr>
          <p:cNvPr id="2" name="TextBox 1">
            <a:extLst>
              <a:ext uri="{FF2B5EF4-FFF2-40B4-BE49-F238E27FC236}">
                <a16:creationId xmlns:a16="http://schemas.microsoft.com/office/drawing/2014/main" id="{6E9443B0-8691-4D47-8155-19DD7C74CECF}"/>
              </a:ext>
              <a:ext uri="{C183D7F6-B498-43B3-948B-1728B52AA6E4}">
                <adec:decorative xmlns:adec="http://schemas.microsoft.com/office/drawing/2017/decorative" val="1"/>
              </a:ext>
            </a:extLst>
          </p:cNvPr>
          <p:cNvSpPr txBox="1"/>
          <p:nvPr/>
        </p:nvSpPr>
        <p:spPr>
          <a:xfrm>
            <a:off x="149901" y="1270784"/>
            <a:ext cx="11452485" cy="430887"/>
          </a:xfrm>
          <a:prstGeom prst="rect">
            <a:avLst/>
          </a:prstGeom>
          <a:noFill/>
        </p:spPr>
        <p:txBody>
          <a:bodyPr wrap="square" rtlCol="0">
            <a:spAutoFit/>
          </a:bodyPr>
          <a:lstStyle/>
          <a:p>
            <a:pPr marL="342900" indent="-342900">
              <a:buFont typeface="Arial" panose="020B0604020202020204" pitchFamily="34" charset="0"/>
              <a:buChar char="•"/>
            </a:pPr>
            <a:endParaRPr lang="en-US" sz="2200" b="1"/>
          </a:p>
        </p:txBody>
      </p:sp>
      <p:sp>
        <p:nvSpPr>
          <p:cNvPr id="16" name="Rectangle 15">
            <a:extLst>
              <a:ext uri="{FF2B5EF4-FFF2-40B4-BE49-F238E27FC236}">
                <a16:creationId xmlns:a16="http://schemas.microsoft.com/office/drawing/2014/main" id="{410CD90E-4076-6641-9C1B-6E755E5CEF89}"/>
              </a:ext>
            </a:extLst>
          </p:cNvPr>
          <p:cNvSpPr/>
          <p:nvPr/>
        </p:nvSpPr>
        <p:spPr>
          <a:xfrm>
            <a:off x="0" y="1009020"/>
            <a:ext cx="12192000" cy="3035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Demographic Programs • American Community Survey • Decennial Census • Decennial Census Self Response Rates • Health Insurance stats (from • The Planning Database</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FCC92D1-2C90-4D70-9174-1E27B59F0505}"/>
              </a:ext>
            </a:extLst>
          </p:cNvPr>
          <p:cNvSpPr txBox="1"/>
          <p:nvPr/>
        </p:nvSpPr>
        <p:spPr>
          <a:xfrm>
            <a:off x="1999705" y="2979820"/>
            <a:ext cx="1274164" cy="1200329"/>
          </a:xfrm>
          <a:prstGeom prst="rect">
            <a:avLst/>
          </a:prstGeom>
          <a:noFill/>
        </p:spPr>
        <p:txBody>
          <a:bodyPr wrap="square" rtlCol="0">
            <a:spAutoFit/>
          </a:bodyPr>
          <a:lstStyle/>
          <a:p>
            <a:pPr algn="ctr"/>
            <a:r>
              <a:rPr lang="en-US" sz="7200" b="1">
                <a:solidFill>
                  <a:schemeClr val="bg1"/>
                </a:solidFill>
              </a:rPr>
              <a:t>5</a:t>
            </a:r>
          </a:p>
        </p:txBody>
      </p:sp>
      <p:sp>
        <p:nvSpPr>
          <p:cNvPr id="18" name="Rectangle 17">
            <a:extLst>
              <a:ext uri="{FF2B5EF4-FFF2-40B4-BE49-F238E27FC236}">
                <a16:creationId xmlns:a16="http://schemas.microsoft.com/office/drawing/2014/main" id="{C94B4449-E824-444F-BF60-101494F2228B}"/>
              </a:ext>
              <a:ext uri="{C183D7F6-B498-43B3-948B-1728B52AA6E4}">
                <adec:decorative xmlns:adec="http://schemas.microsoft.com/office/drawing/2017/decorative" val="1"/>
              </a:ext>
            </a:extLst>
          </p:cNvPr>
          <p:cNvSpPr/>
          <p:nvPr/>
        </p:nvSpPr>
        <p:spPr>
          <a:xfrm>
            <a:off x="4903530" y="4331229"/>
            <a:ext cx="4878122" cy="4838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6F79264-3C4F-4A3F-D337-20DEDF5C110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43840" y="1131446"/>
            <a:ext cx="11704320" cy="5574154"/>
          </a:xfrm>
          <a:prstGeom prst="rect">
            <a:avLst/>
          </a:prstGeom>
          <a:ln w="12700">
            <a:solidFill>
              <a:schemeClr val="tx1"/>
            </a:solidFill>
          </a:ln>
        </p:spPr>
      </p:pic>
      <p:sp>
        <p:nvSpPr>
          <p:cNvPr id="9" name="Oval 8">
            <a:extLst>
              <a:ext uri="{FF2B5EF4-FFF2-40B4-BE49-F238E27FC236}">
                <a16:creationId xmlns:a16="http://schemas.microsoft.com/office/drawing/2014/main" id="{2D6E507E-59DA-8B08-92B7-FBFE09CFDA26}"/>
              </a:ext>
              <a:ext uri="{C183D7F6-B498-43B3-948B-1728B52AA6E4}">
                <adec:decorative xmlns:adec="http://schemas.microsoft.com/office/drawing/2017/decorative" val="1"/>
              </a:ext>
            </a:extLst>
          </p:cNvPr>
          <p:cNvSpPr/>
          <p:nvPr/>
        </p:nvSpPr>
        <p:spPr>
          <a:xfrm>
            <a:off x="1255124" y="2174095"/>
            <a:ext cx="2957647" cy="5832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9203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3FDB082-0063-CB48-AF53-2D343CD45012}"/>
              </a:ext>
            </a:extLst>
          </p:cNvPr>
          <p:cNvSpPr txBox="1">
            <a:spLocks noGrp="1"/>
          </p:cNvSpPr>
          <p:nvPr>
            <p:ph type="title" idx="4294967295"/>
          </p:nvPr>
        </p:nvSpPr>
        <p:spPr>
          <a:xfrm>
            <a:off x="376649" y="231276"/>
            <a:ext cx="10334894" cy="4910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ts val="0"/>
              </a:spcBef>
              <a:spcAft>
                <a:spcPts val="1800"/>
              </a:spcAft>
              <a:buClrTx/>
              <a:buSzTx/>
              <a:buFontTx/>
              <a:buNone/>
              <a:tabLst/>
              <a:defRPr/>
            </a:pPr>
            <a:r>
              <a:rPr kumimoji="0" lang="en-US" sz="3600" b="1" i="0" u="none" strike="noStrike" kern="1200" cap="none" spc="0" normalizeH="0" baseline="0" noProof="0" err="1">
                <a:ln>
                  <a:noFill/>
                </a:ln>
                <a:solidFill>
                  <a:schemeClr val="bg1"/>
                </a:solidFill>
                <a:effectLst/>
                <a:uLnTx/>
                <a:uFillTx/>
                <a:latin typeface="Calibri" panose="020F0502020204030204" pitchFamily="34" charset="0"/>
                <a:ea typeface="+mn-ea"/>
                <a:cs typeface="Calibri" panose="020F0502020204030204" pitchFamily="34" charset="0"/>
              </a:rPr>
              <a:t>OnTheMap</a:t>
            </a:r>
            <a:r>
              <a:rPr kumimoji="0" lang="en-US" sz="36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 for Emergency Management - Geography</a:t>
            </a:r>
          </a:p>
        </p:txBody>
      </p:sp>
      <p:pic>
        <p:nvPicPr>
          <p:cNvPr id="4" name="Graphic 3">
            <a:extLst>
              <a:ext uri="{FF2B5EF4-FFF2-40B4-BE49-F238E27FC236}">
                <a16:creationId xmlns:a16="http://schemas.microsoft.com/office/drawing/2014/main" id="{134EB267-643F-C944-9116-A783FADB354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6649" y="636440"/>
            <a:ext cx="1074452" cy="229180"/>
          </a:xfrm>
          <a:prstGeom prst="rect">
            <a:avLst/>
          </a:prstGeom>
        </p:spPr>
      </p:pic>
      <p:sp>
        <p:nvSpPr>
          <p:cNvPr id="2" name="TextBox 1">
            <a:extLst>
              <a:ext uri="{FF2B5EF4-FFF2-40B4-BE49-F238E27FC236}">
                <a16:creationId xmlns:a16="http://schemas.microsoft.com/office/drawing/2014/main" id="{6E9443B0-8691-4D47-8155-19DD7C74CECF}"/>
              </a:ext>
              <a:ext uri="{C183D7F6-B498-43B3-948B-1728B52AA6E4}">
                <adec:decorative xmlns:adec="http://schemas.microsoft.com/office/drawing/2017/decorative" val="1"/>
              </a:ext>
            </a:extLst>
          </p:cNvPr>
          <p:cNvSpPr txBox="1"/>
          <p:nvPr/>
        </p:nvSpPr>
        <p:spPr>
          <a:xfrm>
            <a:off x="149901" y="1270784"/>
            <a:ext cx="11452485" cy="430887"/>
          </a:xfrm>
          <a:prstGeom prst="rect">
            <a:avLst/>
          </a:prstGeom>
          <a:noFill/>
        </p:spPr>
        <p:txBody>
          <a:bodyPr wrap="square" rtlCol="0">
            <a:spAutoFit/>
          </a:bodyPr>
          <a:lstStyle/>
          <a:p>
            <a:pPr marL="342900" indent="-342900">
              <a:buFont typeface="Arial" panose="020B0604020202020204" pitchFamily="34" charset="0"/>
              <a:buChar char="•"/>
            </a:pPr>
            <a:endParaRPr lang="en-US" sz="2200" b="1"/>
          </a:p>
        </p:txBody>
      </p:sp>
      <p:sp>
        <p:nvSpPr>
          <p:cNvPr id="16" name="Rectangle 15">
            <a:extLst>
              <a:ext uri="{FF2B5EF4-FFF2-40B4-BE49-F238E27FC236}">
                <a16:creationId xmlns:a16="http://schemas.microsoft.com/office/drawing/2014/main" id="{410CD90E-4076-6641-9C1B-6E755E5CEF89}"/>
              </a:ext>
            </a:extLst>
          </p:cNvPr>
          <p:cNvSpPr/>
          <p:nvPr/>
        </p:nvSpPr>
        <p:spPr>
          <a:xfrm>
            <a:off x="0" y="1009020"/>
            <a:ext cx="12192000" cy="3035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Demographic Programs • American Community Survey • Decennial Census • Decennial Census Self Response Rates • Health Insurance stats (from • The Planning Database</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FCC92D1-2C90-4D70-9174-1E27B59F0505}"/>
              </a:ext>
            </a:extLst>
          </p:cNvPr>
          <p:cNvSpPr txBox="1"/>
          <p:nvPr/>
        </p:nvSpPr>
        <p:spPr>
          <a:xfrm>
            <a:off x="1999705" y="2979820"/>
            <a:ext cx="1274164" cy="1200329"/>
          </a:xfrm>
          <a:prstGeom prst="rect">
            <a:avLst/>
          </a:prstGeom>
          <a:noFill/>
        </p:spPr>
        <p:txBody>
          <a:bodyPr wrap="square" rtlCol="0">
            <a:spAutoFit/>
          </a:bodyPr>
          <a:lstStyle/>
          <a:p>
            <a:pPr algn="ctr"/>
            <a:r>
              <a:rPr lang="en-US" sz="7200" b="1">
                <a:solidFill>
                  <a:schemeClr val="bg1"/>
                </a:solidFill>
              </a:rPr>
              <a:t>5</a:t>
            </a:r>
          </a:p>
        </p:txBody>
      </p:sp>
      <p:sp>
        <p:nvSpPr>
          <p:cNvPr id="18" name="Rectangle 17" descr="Bar chart with information for hurricane Idalia.">
            <a:extLst>
              <a:ext uri="{FF2B5EF4-FFF2-40B4-BE49-F238E27FC236}">
                <a16:creationId xmlns:a16="http://schemas.microsoft.com/office/drawing/2014/main" id="{C94B4449-E824-444F-BF60-101494F2228B}"/>
              </a:ext>
            </a:extLst>
          </p:cNvPr>
          <p:cNvSpPr/>
          <p:nvPr/>
        </p:nvSpPr>
        <p:spPr>
          <a:xfrm>
            <a:off x="4903530" y="4331229"/>
            <a:ext cx="4878122" cy="4838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Data from Hurricane Idalia.">
            <a:extLst>
              <a:ext uri="{FF2B5EF4-FFF2-40B4-BE49-F238E27FC236}">
                <a16:creationId xmlns:a16="http://schemas.microsoft.com/office/drawing/2014/main" id="{2859C0D7-7C94-CAAF-6EBA-2DF77761EEC5}"/>
              </a:ext>
            </a:extLst>
          </p:cNvPr>
          <p:cNvPicPr>
            <a:picLocks noChangeAspect="1"/>
          </p:cNvPicPr>
          <p:nvPr/>
        </p:nvPicPr>
        <p:blipFill>
          <a:blip r:embed="rId5"/>
          <a:stretch>
            <a:fillRect/>
          </a:stretch>
        </p:blipFill>
        <p:spPr>
          <a:xfrm>
            <a:off x="263275" y="1213360"/>
            <a:ext cx="11665450" cy="5434816"/>
          </a:xfrm>
          <a:prstGeom prst="rect">
            <a:avLst/>
          </a:prstGeom>
          <a:ln w="12700">
            <a:solidFill>
              <a:schemeClr val="tx1"/>
            </a:solidFill>
          </a:ln>
        </p:spPr>
      </p:pic>
      <p:sp>
        <p:nvSpPr>
          <p:cNvPr id="10" name="Arrow: Left 9">
            <a:extLst>
              <a:ext uri="{FF2B5EF4-FFF2-40B4-BE49-F238E27FC236}">
                <a16:creationId xmlns:a16="http://schemas.microsoft.com/office/drawing/2014/main" id="{52E6C3AA-9559-6A55-BD59-C807A0971365}"/>
              </a:ext>
              <a:ext uri="{C183D7F6-B498-43B3-948B-1728B52AA6E4}">
                <adec:decorative xmlns:adec="http://schemas.microsoft.com/office/drawing/2017/decorative" val="1"/>
              </a:ext>
            </a:extLst>
          </p:cNvPr>
          <p:cNvSpPr/>
          <p:nvPr/>
        </p:nvSpPr>
        <p:spPr>
          <a:xfrm>
            <a:off x="3273869" y="2866338"/>
            <a:ext cx="731520" cy="27432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6858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3FDB082-0063-CB48-AF53-2D343CD45012}"/>
              </a:ext>
            </a:extLst>
          </p:cNvPr>
          <p:cNvSpPr txBox="1">
            <a:spLocks noGrp="1"/>
          </p:cNvSpPr>
          <p:nvPr>
            <p:ph type="title" idx="4294967295"/>
          </p:nvPr>
        </p:nvSpPr>
        <p:spPr>
          <a:xfrm>
            <a:off x="376648" y="231276"/>
            <a:ext cx="9910351" cy="4051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ts val="0"/>
              </a:spcBef>
              <a:spcAft>
                <a:spcPts val="1800"/>
              </a:spcAft>
              <a:buClrTx/>
              <a:buSzTx/>
              <a:buFontTx/>
              <a:buNone/>
              <a:tabLst/>
              <a:defRPr/>
            </a:pPr>
            <a:r>
              <a:rPr kumimoji="0" lang="en-US" sz="3600" b="1" i="0" u="none" strike="noStrike" kern="1200" cap="none" spc="0" normalizeH="0" baseline="0" noProof="0" err="1">
                <a:ln>
                  <a:noFill/>
                </a:ln>
                <a:solidFill>
                  <a:schemeClr val="bg1"/>
                </a:solidFill>
                <a:effectLst/>
                <a:uLnTx/>
                <a:uFillTx/>
                <a:latin typeface="Calibri" panose="020F0502020204030204" pitchFamily="34" charset="0"/>
                <a:ea typeface="+mn-ea"/>
                <a:cs typeface="Calibri" panose="020F0502020204030204" pitchFamily="34" charset="0"/>
              </a:rPr>
              <a:t>OnTheMap</a:t>
            </a:r>
            <a:r>
              <a:rPr kumimoji="0" lang="en-US" sz="36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 for Emergency Management - Workers</a:t>
            </a:r>
          </a:p>
        </p:txBody>
      </p:sp>
      <p:pic>
        <p:nvPicPr>
          <p:cNvPr id="4" name="Graphic 3">
            <a:extLst>
              <a:ext uri="{FF2B5EF4-FFF2-40B4-BE49-F238E27FC236}">
                <a16:creationId xmlns:a16="http://schemas.microsoft.com/office/drawing/2014/main" id="{134EB267-643F-C944-9116-A783FADB354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6649" y="636440"/>
            <a:ext cx="1074452" cy="229180"/>
          </a:xfrm>
          <a:prstGeom prst="rect">
            <a:avLst/>
          </a:prstGeom>
        </p:spPr>
      </p:pic>
      <p:sp>
        <p:nvSpPr>
          <p:cNvPr id="2" name="TextBox 1">
            <a:extLst>
              <a:ext uri="{FF2B5EF4-FFF2-40B4-BE49-F238E27FC236}">
                <a16:creationId xmlns:a16="http://schemas.microsoft.com/office/drawing/2014/main" id="{6E9443B0-8691-4D47-8155-19DD7C74CECF}"/>
              </a:ext>
              <a:ext uri="{C183D7F6-B498-43B3-948B-1728B52AA6E4}">
                <adec:decorative xmlns:adec="http://schemas.microsoft.com/office/drawing/2017/decorative" val="1"/>
              </a:ext>
            </a:extLst>
          </p:cNvPr>
          <p:cNvSpPr txBox="1"/>
          <p:nvPr/>
        </p:nvSpPr>
        <p:spPr>
          <a:xfrm>
            <a:off x="149901" y="1270784"/>
            <a:ext cx="11452485" cy="430887"/>
          </a:xfrm>
          <a:prstGeom prst="rect">
            <a:avLst/>
          </a:prstGeom>
          <a:noFill/>
        </p:spPr>
        <p:txBody>
          <a:bodyPr wrap="square" rtlCol="0">
            <a:spAutoFit/>
          </a:bodyPr>
          <a:lstStyle/>
          <a:p>
            <a:pPr marL="342900" indent="-342900">
              <a:buFont typeface="Arial" panose="020B0604020202020204" pitchFamily="34" charset="0"/>
              <a:buChar char="•"/>
            </a:pPr>
            <a:endParaRPr lang="en-US" sz="2200" b="1"/>
          </a:p>
        </p:txBody>
      </p:sp>
      <p:sp>
        <p:nvSpPr>
          <p:cNvPr id="16" name="Rectangle 15">
            <a:extLst>
              <a:ext uri="{FF2B5EF4-FFF2-40B4-BE49-F238E27FC236}">
                <a16:creationId xmlns:a16="http://schemas.microsoft.com/office/drawing/2014/main" id="{410CD90E-4076-6641-9C1B-6E755E5CEF89}"/>
              </a:ext>
            </a:extLst>
          </p:cNvPr>
          <p:cNvSpPr/>
          <p:nvPr/>
        </p:nvSpPr>
        <p:spPr>
          <a:xfrm>
            <a:off x="0" y="1009020"/>
            <a:ext cx="12192000" cy="3035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Demographic Programs • American Community Survey • Decennial Census • Decennial Census Self Response Rates • Health Insurance stats (from • The Planning Database</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FCC92D1-2C90-4D70-9174-1E27B59F0505}"/>
              </a:ext>
            </a:extLst>
          </p:cNvPr>
          <p:cNvSpPr txBox="1"/>
          <p:nvPr/>
        </p:nvSpPr>
        <p:spPr>
          <a:xfrm>
            <a:off x="1999705" y="2979820"/>
            <a:ext cx="1274164" cy="1200329"/>
          </a:xfrm>
          <a:prstGeom prst="rect">
            <a:avLst/>
          </a:prstGeom>
          <a:noFill/>
        </p:spPr>
        <p:txBody>
          <a:bodyPr wrap="square" rtlCol="0">
            <a:spAutoFit/>
          </a:bodyPr>
          <a:lstStyle/>
          <a:p>
            <a:pPr algn="ctr"/>
            <a:r>
              <a:rPr lang="en-US" sz="7200" b="1">
                <a:solidFill>
                  <a:schemeClr val="bg1"/>
                </a:solidFill>
              </a:rPr>
              <a:t>5</a:t>
            </a:r>
          </a:p>
        </p:txBody>
      </p:sp>
      <p:sp>
        <p:nvSpPr>
          <p:cNvPr id="9" name="Arrow: Left 8">
            <a:extLst>
              <a:ext uri="{FF2B5EF4-FFF2-40B4-BE49-F238E27FC236}">
                <a16:creationId xmlns:a16="http://schemas.microsoft.com/office/drawing/2014/main" id="{6425AAE9-6AD0-737A-9D43-BF4157AD821F}"/>
              </a:ext>
              <a:ext uri="{C183D7F6-B498-43B3-948B-1728B52AA6E4}">
                <adec:decorative xmlns:adec="http://schemas.microsoft.com/office/drawing/2017/decorative" val="1"/>
              </a:ext>
            </a:extLst>
          </p:cNvPr>
          <p:cNvSpPr/>
          <p:nvPr/>
        </p:nvSpPr>
        <p:spPr>
          <a:xfrm>
            <a:off x="3273869" y="2908964"/>
            <a:ext cx="731520" cy="27432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94B4449-E824-444F-BF60-101494F2228B}"/>
              </a:ext>
              <a:ext uri="{C183D7F6-B498-43B3-948B-1728B52AA6E4}">
                <adec:decorative xmlns:adec="http://schemas.microsoft.com/office/drawing/2017/decorative" val="1"/>
              </a:ext>
            </a:extLst>
          </p:cNvPr>
          <p:cNvSpPr/>
          <p:nvPr/>
        </p:nvSpPr>
        <p:spPr>
          <a:xfrm>
            <a:off x="4903530" y="4331229"/>
            <a:ext cx="4878122" cy="4838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3337DF6-F2E4-1C37-09E8-9B57340BC2EB}"/>
              </a:ext>
              <a:ext uri="{C183D7F6-B498-43B3-948B-1728B52AA6E4}">
                <adec:decorative xmlns:adec="http://schemas.microsoft.com/office/drawing/2017/decorative" val="1"/>
              </a:ext>
            </a:extLst>
          </p:cNvPr>
          <p:cNvSpPr/>
          <p:nvPr/>
        </p:nvSpPr>
        <p:spPr>
          <a:xfrm>
            <a:off x="376649" y="5848980"/>
            <a:ext cx="1756951" cy="856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creen shot of Hurricane Idalia information from OnTheMap for Emergency Management.">
            <a:extLst>
              <a:ext uri="{FF2B5EF4-FFF2-40B4-BE49-F238E27FC236}">
                <a16:creationId xmlns:a16="http://schemas.microsoft.com/office/drawing/2014/main" id="{94183707-0BCB-5DE1-BF1C-8702F99A3230}"/>
              </a:ext>
            </a:extLst>
          </p:cNvPr>
          <p:cNvPicPr>
            <a:picLocks noChangeAspect="1"/>
          </p:cNvPicPr>
          <p:nvPr/>
        </p:nvPicPr>
        <p:blipFill>
          <a:blip r:embed="rId5"/>
          <a:stretch>
            <a:fillRect/>
          </a:stretch>
        </p:blipFill>
        <p:spPr>
          <a:xfrm>
            <a:off x="318953" y="1228947"/>
            <a:ext cx="11554094" cy="5397777"/>
          </a:xfrm>
          <a:prstGeom prst="rect">
            <a:avLst/>
          </a:prstGeom>
          <a:ln w="12700">
            <a:solidFill>
              <a:schemeClr val="tx1"/>
            </a:solidFill>
          </a:ln>
        </p:spPr>
      </p:pic>
    </p:spTree>
    <p:extLst>
      <p:ext uri="{BB962C8B-B14F-4D97-AF65-F5344CB8AC3E}">
        <p14:creationId xmlns:p14="http://schemas.microsoft.com/office/powerpoint/2010/main" val="364497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3179835-12CF-3714-9485-53A45D7D4CD3}"/>
              </a:ext>
            </a:extLst>
          </p:cNvPr>
          <p:cNvSpPr txBox="1"/>
          <p:nvPr/>
        </p:nvSpPr>
        <p:spPr>
          <a:xfrm>
            <a:off x="0" y="6433374"/>
            <a:ext cx="12191999" cy="461665"/>
          </a:xfrm>
          <a:prstGeom prst="rect">
            <a:avLst/>
          </a:prstGeom>
          <a:solidFill>
            <a:schemeClr val="bg1"/>
          </a:solidFill>
        </p:spPr>
        <p:txBody>
          <a:bodyPr wrap="square" rtlCol="0">
            <a:spAutoFit/>
          </a:bodyPr>
          <a:lstStyle/>
          <a:p>
            <a:pPr algn="ctr"/>
            <a:r>
              <a:rPr lang="en-US" sz="2400" b="1" dirty="0">
                <a:hlinkClick r:id="rId3">
                  <a:extLst>
                    <a:ext uri="{A12FA001-AC4F-418D-AE19-62706E023703}">
                      <ahyp:hlinkClr xmlns:ahyp="http://schemas.microsoft.com/office/drawing/2018/hyperlinkcolor" val="tx"/>
                    </a:ext>
                  </a:extLst>
                </a:hlinkClick>
              </a:rPr>
              <a:t>https://onthemap.ces.census.gov/em/</a:t>
            </a:r>
            <a:endParaRPr lang="en-US" sz="2400" b="1" dirty="0"/>
          </a:p>
        </p:txBody>
      </p:sp>
      <p:sp>
        <p:nvSpPr>
          <p:cNvPr id="5" name="Title 1">
            <a:extLst>
              <a:ext uri="{FF2B5EF4-FFF2-40B4-BE49-F238E27FC236}">
                <a16:creationId xmlns:a16="http://schemas.microsoft.com/office/drawing/2014/main" id="{13FDB082-0063-CB48-AF53-2D343CD45012}"/>
              </a:ext>
            </a:extLst>
          </p:cNvPr>
          <p:cNvSpPr txBox="1">
            <a:spLocks noGrp="1"/>
          </p:cNvSpPr>
          <p:nvPr>
            <p:ph type="title" idx="4294967295"/>
          </p:nvPr>
        </p:nvSpPr>
        <p:spPr>
          <a:xfrm>
            <a:off x="376649" y="231276"/>
            <a:ext cx="9160152" cy="43000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ts val="0"/>
              </a:spcBef>
              <a:spcAft>
                <a:spcPts val="1800"/>
              </a:spcAft>
              <a:buClrTx/>
              <a:buSzTx/>
              <a:buFontTx/>
              <a:buNone/>
              <a:tabLst/>
              <a:defRPr/>
            </a:pPr>
            <a:r>
              <a:rPr kumimoji="0" lang="en-US" sz="3600" b="1" i="0" u="none" strike="noStrike" kern="1200" cap="none" spc="0" normalizeH="0" baseline="0" noProof="0" err="1">
                <a:ln>
                  <a:noFill/>
                </a:ln>
                <a:solidFill>
                  <a:schemeClr val="bg1"/>
                </a:solidFill>
                <a:effectLst/>
                <a:uLnTx/>
                <a:uFillTx/>
                <a:latin typeface="Calibri" panose="020F0502020204030204" pitchFamily="34" charset="0"/>
                <a:ea typeface="+mn-ea"/>
                <a:cs typeface="Calibri" panose="020F0502020204030204" pitchFamily="34" charset="0"/>
              </a:rPr>
              <a:t>OnTheMap</a:t>
            </a:r>
            <a:r>
              <a:rPr kumimoji="0" lang="en-US" sz="36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 – Worker Inflow/Outflow Analysis</a:t>
            </a:r>
          </a:p>
        </p:txBody>
      </p:sp>
      <p:pic>
        <p:nvPicPr>
          <p:cNvPr id="4" name="Graphic 3">
            <a:extLst>
              <a:ext uri="{FF2B5EF4-FFF2-40B4-BE49-F238E27FC236}">
                <a16:creationId xmlns:a16="http://schemas.microsoft.com/office/drawing/2014/main" id="{134EB267-643F-C944-9116-A783FADB3549}"/>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76649" y="636440"/>
            <a:ext cx="1074452" cy="229180"/>
          </a:xfrm>
          <a:prstGeom prst="rect">
            <a:avLst/>
          </a:prstGeom>
        </p:spPr>
      </p:pic>
      <p:sp>
        <p:nvSpPr>
          <p:cNvPr id="2" name="TextBox 1">
            <a:extLst>
              <a:ext uri="{FF2B5EF4-FFF2-40B4-BE49-F238E27FC236}">
                <a16:creationId xmlns:a16="http://schemas.microsoft.com/office/drawing/2014/main" id="{6E9443B0-8691-4D47-8155-19DD7C74CECF}"/>
              </a:ext>
              <a:ext uri="{C183D7F6-B498-43B3-948B-1728B52AA6E4}">
                <adec:decorative xmlns:adec="http://schemas.microsoft.com/office/drawing/2017/decorative" val="1"/>
              </a:ext>
            </a:extLst>
          </p:cNvPr>
          <p:cNvSpPr txBox="1"/>
          <p:nvPr/>
        </p:nvSpPr>
        <p:spPr>
          <a:xfrm>
            <a:off x="149901" y="1270784"/>
            <a:ext cx="11452485" cy="430887"/>
          </a:xfrm>
          <a:prstGeom prst="rect">
            <a:avLst/>
          </a:prstGeom>
          <a:noFill/>
        </p:spPr>
        <p:txBody>
          <a:bodyPr wrap="square" rtlCol="0">
            <a:spAutoFit/>
          </a:bodyPr>
          <a:lstStyle/>
          <a:p>
            <a:pPr marL="342900" indent="-342900">
              <a:buFont typeface="Arial" panose="020B0604020202020204" pitchFamily="34" charset="0"/>
              <a:buChar char="•"/>
            </a:pPr>
            <a:endParaRPr lang="en-US" sz="2200" b="1"/>
          </a:p>
        </p:txBody>
      </p:sp>
      <p:sp>
        <p:nvSpPr>
          <p:cNvPr id="16" name="Rectangle 15">
            <a:extLst>
              <a:ext uri="{FF2B5EF4-FFF2-40B4-BE49-F238E27FC236}">
                <a16:creationId xmlns:a16="http://schemas.microsoft.com/office/drawing/2014/main" id="{410CD90E-4076-6641-9C1B-6E755E5CEF89}"/>
              </a:ext>
            </a:extLst>
          </p:cNvPr>
          <p:cNvSpPr/>
          <p:nvPr/>
        </p:nvSpPr>
        <p:spPr>
          <a:xfrm>
            <a:off x="0" y="1009020"/>
            <a:ext cx="12192000" cy="3035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Demographic Programs • American Community Survey • Decennial Census • Decennial Census Self Response Rates • Health Insurance stats (from • The Planning Database</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Image of a storm on the southeast corn of the United States map.">
            <a:extLst>
              <a:ext uri="{FF2B5EF4-FFF2-40B4-BE49-F238E27FC236}">
                <a16:creationId xmlns:a16="http://schemas.microsoft.com/office/drawing/2014/main" id="{2DE5277A-5A07-E1EB-19A4-A5D4FC657937}"/>
              </a:ext>
            </a:extLst>
          </p:cNvPr>
          <p:cNvPicPr>
            <a:picLocks noChangeAspect="1"/>
          </p:cNvPicPr>
          <p:nvPr/>
        </p:nvPicPr>
        <p:blipFill>
          <a:blip r:embed="rId6"/>
          <a:stretch>
            <a:fillRect/>
          </a:stretch>
        </p:blipFill>
        <p:spPr>
          <a:xfrm>
            <a:off x="376649" y="1213360"/>
            <a:ext cx="11339110" cy="5247270"/>
          </a:xfrm>
          <a:prstGeom prst="rect">
            <a:avLst/>
          </a:prstGeom>
          <a:ln w="12700">
            <a:solidFill>
              <a:schemeClr val="tx1"/>
            </a:solidFill>
          </a:ln>
        </p:spPr>
      </p:pic>
      <p:sp>
        <p:nvSpPr>
          <p:cNvPr id="14" name="TextBox 13">
            <a:extLst>
              <a:ext uri="{FF2B5EF4-FFF2-40B4-BE49-F238E27FC236}">
                <a16:creationId xmlns:a16="http://schemas.microsoft.com/office/drawing/2014/main" id="{1FCC92D1-2C90-4D70-9174-1E27B59F0505}"/>
              </a:ext>
            </a:extLst>
          </p:cNvPr>
          <p:cNvSpPr txBox="1"/>
          <p:nvPr/>
        </p:nvSpPr>
        <p:spPr>
          <a:xfrm>
            <a:off x="1999705" y="2979820"/>
            <a:ext cx="1274164" cy="1200329"/>
          </a:xfrm>
          <a:prstGeom prst="rect">
            <a:avLst/>
          </a:prstGeom>
          <a:noFill/>
        </p:spPr>
        <p:txBody>
          <a:bodyPr wrap="square" rtlCol="0">
            <a:spAutoFit/>
          </a:bodyPr>
          <a:lstStyle/>
          <a:p>
            <a:pPr algn="ctr"/>
            <a:r>
              <a:rPr lang="en-US" sz="7200" b="1">
                <a:solidFill>
                  <a:schemeClr val="bg1"/>
                </a:solidFill>
              </a:rPr>
              <a:t>5</a:t>
            </a:r>
          </a:p>
        </p:txBody>
      </p:sp>
      <p:sp>
        <p:nvSpPr>
          <p:cNvPr id="9" name="Arrow: Left 8">
            <a:extLst>
              <a:ext uri="{FF2B5EF4-FFF2-40B4-BE49-F238E27FC236}">
                <a16:creationId xmlns:a16="http://schemas.microsoft.com/office/drawing/2014/main" id="{6425AAE9-6AD0-737A-9D43-BF4157AD821F}"/>
              </a:ext>
              <a:ext uri="{C183D7F6-B498-43B3-948B-1728B52AA6E4}">
                <adec:decorative xmlns:adec="http://schemas.microsoft.com/office/drawing/2017/decorative" val="1"/>
              </a:ext>
            </a:extLst>
          </p:cNvPr>
          <p:cNvSpPr/>
          <p:nvPr/>
        </p:nvSpPr>
        <p:spPr>
          <a:xfrm>
            <a:off x="3273869" y="2908964"/>
            <a:ext cx="731520" cy="27432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94B4449-E824-444F-BF60-101494F2228B}"/>
              </a:ext>
              <a:ext uri="{C183D7F6-B498-43B3-948B-1728B52AA6E4}">
                <adec:decorative xmlns:adec="http://schemas.microsoft.com/office/drawing/2017/decorative" val="1"/>
              </a:ext>
            </a:extLst>
          </p:cNvPr>
          <p:cNvSpPr/>
          <p:nvPr/>
        </p:nvSpPr>
        <p:spPr>
          <a:xfrm>
            <a:off x="4903530" y="4331229"/>
            <a:ext cx="4878122" cy="4838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0466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D613D7-3C53-49EA-BDC8-B075C59CF507}"/>
              </a:ext>
            </a:extLst>
          </p:cNvPr>
          <p:cNvSpPr>
            <a:spLocks noGrp="1"/>
          </p:cNvSpPr>
          <p:nvPr>
            <p:ph type="title" idx="4294967295"/>
          </p:nvPr>
        </p:nvSpPr>
        <p:spPr>
          <a:xfrm>
            <a:off x="376649" y="438784"/>
            <a:ext cx="2449678" cy="8402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3600" b="1" i="0" u="none" strike="noStrike" kern="1200" cap="none" spc="0" normalizeH="0" baseline="0" noProof="0">
                <a:ln>
                  <a:noFill/>
                </a:ln>
                <a:solidFill>
                  <a:srgbClr val="1F5593"/>
                </a:solidFill>
                <a:effectLst/>
                <a:uLnTx/>
                <a:uFillTx/>
                <a:latin typeface="Calibri" panose="020F0502020204030204" pitchFamily="34" charset="0"/>
                <a:ea typeface="+mn-ea"/>
                <a:cs typeface="Calibri" panose="020F0502020204030204" pitchFamily="34" charset="0"/>
              </a:rPr>
              <a:t>Outline (4)</a:t>
            </a:r>
          </a:p>
          <a:p>
            <a:pPr marL="0" marR="0" lvl="0" indent="0" algn="l" defTabSz="914400" rtl="0" eaLnBrk="0" fontAlgn="base" latinLnBrk="0" hangingPunct="0">
              <a:lnSpc>
                <a:spcPct val="9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1F5593"/>
              </a:solidFill>
              <a:effectLst/>
              <a:uLnTx/>
              <a:uFillTx/>
              <a:latin typeface="Calibri" panose="020F0502020204030204" pitchFamily="34" charset="0"/>
              <a:ea typeface="+mn-ea"/>
              <a:cs typeface="Calibri" panose="020F0502020204030204" pitchFamily="34" charset="0"/>
            </a:endParaRPr>
          </a:p>
        </p:txBody>
      </p:sp>
      <p:pic>
        <p:nvPicPr>
          <p:cNvPr id="14" name="Graphic 13">
            <a:extLst>
              <a:ext uri="{FF2B5EF4-FFF2-40B4-BE49-F238E27FC236}">
                <a16:creationId xmlns:a16="http://schemas.microsoft.com/office/drawing/2014/main" id="{29B51021-C47D-4E0E-87EA-FC2D29BAC242}"/>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6649" y="850392"/>
            <a:ext cx="1074452" cy="229180"/>
          </a:xfrm>
          <a:prstGeom prst="rect">
            <a:avLst/>
          </a:prstGeom>
        </p:spPr>
      </p:pic>
      <p:sp>
        <p:nvSpPr>
          <p:cNvPr id="2" name="Rectangle 1">
            <a:extLst>
              <a:ext uri="{FF2B5EF4-FFF2-40B4-BE49-F238E27FC236}">
                <a16:creationId xmlns:a16="http://schemas.microsoft.com/office/drawing/2014/main" id="{1EBCD17E-0893-4881-B883-2000225DCDFB}"/>
              </a:ext>
              <a:ext uri="{C183D7F6-B498-43B3-948B-1728B52AA6E4}">
                <adec:decorative xmlns:adec="http://schemas.microsoft.com/office/drawing/2017/decorative" val="1"/>
              </a:ext>
            </a:extLst>
          </p:cNvPr>
          <p:cNvSpPr/>
          <p:nvPr/>
        </p:nvSpPr>
        <p:spPr>
          <a:xfrm>
            <a:off x="5861153" y="0"/>
            <a:ext cx="100434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E14E5BF2-AE41-924D-8D42-19D1D7B2E0BA}"/>
              </a:ext>
            </a:extLst>
          </p:cNvPr>
          <p:cNvSpPr txBox="1">
            <a:spLocks/>
          </p:cNvSpPr>
          <p:nvPr/>
        </p:nvSpPr>
        <p:spPr>
          <a:xfrm>
            <a:off x="38727" y="1196680"/>
            <a:ext cx="7058471" cy="52633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buFont typeface="Wingdings" panose="05000000000000000000" pitchFamily="2" charset="2"/>
              <a:buChar char="ü"/>
            </a:pPr>
            <a:r>
              <a:rPr lang="en-US">
                <a:latin typeface="Calibri" panose="020F0502020204030204" pitchFamily="34" charset="0"/>
                <a:cs typeface="Calibri" panose="020F0502020204030204" pitchFamily="34" charset="0"/>
              </a:rPr>
              <a:t>American Community Survey (ACS) Basics</a:t>
            </a:r>
          </a:p>
          <a:p>
            <a:pPr>
              <a:spcAft>
                <a:spcPts val="1800"/>
              </a:spcAft>
              <a:buFont typeface="Wingdings" panose="05000000000000000000" pitchFamily="2" charset="2"/>
              <a:buChar char="ü"/>
            </a:pPr>
            <a:r>
              <a:rPr lang="en-US">
                <a:latin typeface="Calibri" panose="020F0502020204030204" pitchFamily="34" charset="0"/>
                <a:cs typeface="Calibri" panose="020F0502020204030204" pitchFamily="34" charset="0"/>
              </a:rPr>
              <a:t>Longitudinal Employer Household Dynamics</a:t>
            </a:r>
          </a:p>
          <a:p>
            <a:pPr>
              <a:spcAft>
                <a:spcPts val="1800"/>
              </a:spcAft>
              <a:buFont typeface="Wingdings" panose="05000000000000000000" pitchFamily="2" charset="2"/>
              <a:buChar char="ü"/>
            </a:pPr>
            <a:r>
              <a:rPr lang="en-US" err="1">
                <a:latin typeface="Calibri" panose="020F0502020204030204" pitchFamily="34" charset="0"/>
                <a:cs typeface="Calibri" panose="020F0502020204030204" pitchFamily="34" charset="0"/>
              </a:rPr>
              <a:t>OnTheMap</a:t>
            </a:r>
            <a:r>
              <a:rPr lang="en-US">
                <a:latin typeface="Calibri" panose="020F0502020204030204" pitchFamily="34" charset="0"/>
                <a:cs typeface="Calibri" panose="020F0502020204030204" pitchFamily="34" charset="0"/>
              </a:rPr>
              <a:t> for Emergency Management</a:t>
            </a:r>
          </a:p>
          <a:p>
            <a:pPr>
              <a:spcAft>
                <a:spcPts val="1800"/>
              </a:spcAft>
              <a:buFont typeface="Wingdings" panose="05000000000000000000" pitchFamily="2" charset="2"/>
              <a:buChar char="ü"/>
            </a:pPr>
            <a:r>
              <a:rPr lang="en-US" b="1" u="sng">
                <a:latin typeface="Calibri" panose="020F0502020204030204" pitchFamily="34" charset="0"/>
                <a:cs typeface="Calibri" panose="020F0502020204030204" pitchFamily="34" charset="0"/>
              </a:rPr>
              <a:t>Community Resilience Estimates (CRE)</a:t>
            </a:r>
          </a:p>
          <a:p>
            <a:pPr>
              <a:spcAft>
                <a:spcPts val="1800"/>
              </a:spcAft>
              <a:buFont typeface="Wingdings" panose="05000000000000000000" pitchFamily="2" charset="2"/>
              <a:buChar char="ü"/>
            </a:pPr>
            <a:r>
              <a:rPr lang="en-US">
                <a:latin typeface="Calibri" panose="020F0502020204030204" pitchFamily="34" charset="0"/>
                <a:cs typeface="Calibri" panose="020F0502020204030204" pitchFamily="34" charset="0"/>
              </a:rPr>
              <a:t>My Community Explorer</a:t>
            </a:r>
          </a:p>
          <a:p>
            <a:pPr>
              <a:spcAft>
                <a:spcPts val="1800"/>
              </a:spcAft>
              <a:buFont typeface="Wingdings" panose="05000000000000000000" pitchFamily="2" charset="2"/>
              <a:buChar char="ü"/>
            </a:pPr>
            <a:r>
              <a:rPr lang="en-US">
                <a:latin typeface="Calibri" panose="020F0502020204030204" pitchFamily="34" charset="0"/>
                <a:cs typeface="Calibri" panose="020F0502020204030204" pitchFamily="34" charset="0"/>
              </a:rPr>
              <a:t>Resources for Learning More</a:t>
            </a:r>
          </a:p>
          <a:p>
            <a:pPr>
              <a:spcAft>
                <a:spcPts val="1800"/>
              </a:spcAft>
              <a:buFont typeface="Wingdings" panose="05000000000000000000" pitchFamily="2" charset="2"/>
              <a:buChar char="ü"/>
            </a:pPr>
            <a:r>
              <a:rPr lang="en-US">
                <a:latin typeface="Calibri" panose="020F0502020204030204" pitchFamily="34" charset="0"/>
                <a:cs typeface="Calibri" panose="020F0502020204030204" pitchFamily="34" charset="0"/>
              </a:rPr>
              <a:t>Questions</a:t>
            </a:r>
          </a:p>
        </p:txBody>
      </p:sp>
      <p:pic>
        <p:nvPicPr>
          <p:cNvPr id="4" name="Picture 3" descr="Image of computer code and a magnifying glass.">
            <a:extLst>
              <a:ext uri="{FF2B5EF4-FFF2-40B4-BE49-F238E27FC236}">
                <a16:creationId xmlns:a16="http://schemas.microsoft.com/office/drawing/2014/main" id="{A717C9B2-99C7-4695-91F6-64FCDB3C480F}"/>
              </a:ext>
            </a:extLst>
          </p:cNvPr>
          <p:cNvPicPr>
            <a:picLocks noChangeAspect="1"/>
          </p:cNvPicPr>
          <p:nvPr/>
        </p:nvPicPr>
        <p:blipFill>
          <a:blip r:embed="rId5"/>
          <a:stretch>
            <a:fillRect/>
          </a:stretch>
        </p:blipFill>
        <p:spPr>
          <a:xfrm>
            <a:off x="7809874" y="1279014"/>
            <a:ext cx="3417757" cy="3246975"/>
          </a:xfrm>
          <a:prstGeom prst="rect">
            <a:avLst/>
          </a:prstGeom>
        </p:spPr>
      </p:pic>
    </p:spTree>
    <p:extLst>
      <p:ext uri="{BB962C8B-B14F-4D97-AF65-F5344CB8AC3E}">
        <p14:creationId xmlns:p14="http://schemas.microsoft.com/office/powerpoint/2010/main" val="967419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3FDB082-0063-CB48-AF53-2D343CD45012}"/>
              </a:ext>
            </a:extLst>
          </p:cNvPr>
          <p:cNvSpPr txBox="1">
            <a:spLocks noGrp="1"/>
          </p:cNvSpPr>
          <p:nvPr>
            <p:ph type="title" idx="4294967295"/>
          </p:nvPr>
        </p:nvSpPr>
        <p:spPr>
          <a:xfrm>
            <a:off x="376649" y="153589"/>
            <a:ext cx="7961808" cy="3686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ts val="0"/>
              </a:spcBef>
              <a:spcAft>
                <a:spcPts val="1800"/>
              </a:spcAft>
              <a:buClrTx/>
              <a:buSzTx/>
              <a:buFontTx/>
              <a:buNone/>
              <a:tabLst/>
              <a:defRPr/>
            </a:pPr>
            <a:r>
              <a:rPr kumimoji="0" lang="en-US" sz="3600" b="1" i="0" u="none" strike="noStrike" kern="1200" cap="none" spc="0" normalizeH="0" baseline="0" noProof="0">
                <a:ln>
                  <a:noFill/>
                </a:ln>
                <a:solidFill>
                  <a:schemeClr val="bg1"/>
                </a:solidFill>
                <a:effectLst/>
                <a:uLnTx/>
                <a:uFillTx/>
                <a:latin typeface="+mn-lt"/>
                <a:ea typeface="+mj-ea"/>
                <a:cs typeface="+mj-cs"/>
              </a:rPr>
              <a:t>Community Resilience Estimates (CRE) </a:t>
            </a:r>
            <a:endParaRPr kumimoji="0" lang="en-US" sz="3600" b="1" i="0" u="none" strike="noStrike" kern="1200" cap="none" spc="0" normalizeH="0" baseline="0" noProof="0">
              <a:ln>
                <a:noFill/>
              </a:ln>
              <a:solidFill>
                <a:schemeClr val="bg1"/>
              </a:solidFill>
              <a:effectLst/>
              <a:uLnTx/>
              <a:uFillTx/>
              <a:latin typeface="+mn-lt"/>
              <a:ea typeface="+mn-ea"/>
              <a:cs typeface="Calibri" panose="020F0502020204030204" pitchFamily="34" charset="0"/>
            </a:endParaRPr>
          </a:p>
        </p:txBody>
      </p:sp>
      <p:pic>
        <p:nvPicPr>
          <p:cNvPr id="4" name="Graphic 3">
            <a:extLst>
              <a:ext uri="{FF2B5EF4-FFF2-40B4-BE49-F238E27FC236}">
                <a16:creationId xmlns:a16="http://schemas.microsoft.com/office/drawing/2014/main" id="{134EB267-643F-C944-9116-A783FADB354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6649" y="522218"/>
            <a:ext cx="1074452" cy="229180"/>
          </a:xfrm>
          <a:prstGeom prst="rect">
            <a:avLst/>
          </a:prstGeom>
        </p:spPr>
      </p:pic>
      <p:sp>
        <p:nvSpPr>
          <p:cNvPr id="2" name="Rectangle 1">
            <a:extLst>
              <a:ext uri="{FF2B5EF4-FFF2-40B4-BE49-F238E27FC236}">
                <a16:creationId xmlns:a16="http://schemas.microsoft.com/office/drawing/2014/main" id="{C11BAF65-5CEF-4F70-9013-93408A0406B6}"/>
              </a:ext>
            </a:extLst>
          </p:cNvPr>
          <p:cNvSpPr/>
          <p:nvPr/>
        </p:nvSpPr>
        <p:spPr>
          <a:xfrm>
            <a:off x="1" y="1013792"/>
            <a:ext cx="12192000" cy="3013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Community Resilience Estimates (CRE) are produced using information on individuals and households from the 2021 American Community Survey (ACS) and the Census Bureau’s Population Estimates Program (PEP)</a:t>
            </a:r>
          </a:p>
        </p:txBody>
      </p:sp>
      <p:sp>
        <p:nvSpPr>
          <p:cNvPr id="8" name="Content Placeholder 4">
            <a:extLst>
              <a:ext uri="{FF2B5EF4-FFF2-40B4-BE49-F238E27FC236}">
                <a16:creationId xmlns:a16="http://schemas.microsoft.com/office/drawing/2014/main" id="{88B4FEC3-332B-471B-899E-55E8C24E1AFB}"/>
              </a:ext>
              <a:ext uri="{C183D7F6-B498-43B3-948B-1728B52AA6E4}">
                <adec:decorative xmlns:adec="http://schemas.microsoft.com/office/drawing/2017/decorative" val="1"/>
              </a:ext>
            </a:extLst>
          </p:cNvPr>
          <p:cNvSpPr txBox="1">
            <a:spLocks/>
          </p:cNvSpPr>
          <p:nvPr/>
        </p:nvSpPr>
        <p:spPr>
          <a:xfrm>
            <a:off x="510638" y="1464964"/>
            <a:ext cx="7301556" cy="45642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Font typeface="Arial" panose="020B0604020202020204" pitchFamily="34" charset="0"/>
              <a:buNone/>
            </a:pPr>
            <a:endParaRPr lang="en-US" sz="2000">
              <a:solidFill>
                <a:schemeClr val="accent1">
                  <a:lumMod val="75000"/>
                </a:schemeClr>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B56627B0-7D37-AA3A-F836-233E24F1C70F}"/>
              </a:ext>
            </a:extLst>
          </p:cNvPr>
          <p:cNvSpPr txBox="1"/>
          <p:nvPr/>
        </p:nvSpPr>
        <p:spPr>
          <a:xfrm>
            <a:off x="169819" y="1181597"/>
            <a:ext cx="11673838" cy="2785378"/>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n-US" sz="2800"/>
              <a:t>Community Resilience Estimates (CRE) are produced using information on individuals and households from the 2021 American Community Survey (ACS) and the Census Bureau’s Population Estimates Program (PEP)</a:t>
            </a:r>
          </a:p>
          <a:p>
            <a:pPr marL="285750" indent="-285750">
              <a:spcAft>
                <a:spcPts val="600"/>
              </a:spcAft>
              <a:buFont typeface="Arial" panose="020B0604020202020204" pitchFamily="34" charset="0"/>
              <a:buChar char="•"/>
            </a:pPr>
            <a:r>
              <a:rPr lang="en-US" sz="2800"/>
              <a:t>CRE uses 10 possible risk factors based ACS estimates</a:t>
            </a:r>
          </a:p>
          <a:p>
            <a:pPr algn="l"/>
            <a:endParaRPr lang="en-US" sz="2400"/>
          </a:p>
          <a:p>
            <a:pPr marL="285750" indent="-285750">
              <a:buFont typeface="Arial" panose="020B0604020202020204" pitchFamily="34" charset="0"/>
              <a:buChar char="•"/>
            </a:pPr>
            <a:endParaRPr lang="en-US" sz="2400"/>
          </a:p>
        </p:txBody>
      </p:sp>
      <p:pic>
        <p:nvPicPr>
          <p:cNvPr id="7" name="Picture 6" descr="List of 10 possible risk factors based on ACS estimates.">
            <a:extLst>
              <a:ext uri="{FF2B5EF4-FFF2-40B4-BE49-F238E27FC236}">
                <a16:creationId xmlns:a16="http://schemas.microsoft.com/office/drawing/2014/main" id="{D172D68D-F748-84C0-D963-B7DD090343D2}"/>
              </a:ext>
            </a:extLst>
          </p:cNvPr>
          <p:cNvPicPr>
            <a:picLocks noChangeAspect="1"/>
          </p:cNvPicPr>
          <p:nvPr/>
        </p:nvPicPr>
        <p:blipFill>
          <a:blip r:embed="rId5"/>
          <a:stretch>
            <a:fillRect/>
          </a:stretch>
        </p:blipFill>
        <p:spPr>
          <a:xfrm>
            <a:off x="2110908" y="3298672"/>
            <a:ext cx="9394896" cy="3013922"/>
          </a:xfrm>
          <a:prstGeom prst="rect">
            <a:avLst/>
          </a:prstGeom>
        </p:spPr>
      </p:pic>
    </p:spTree>
    <p:extLst>
      <p:ext uri="{BB962C8B-B14F-4D97-AF65-F5344CB8AC3E}">
        <p14:creationId xmlns:p14="http://schemas.microsoft.com/office/powerpoint/2010/main" val="2982161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D613D7-3C53-49EA-BDC8-B075C59CF507}"/>
              </a:ext>
            </a:extLst>
          </p:cNvPr>
          <p:cNvSpPr>
            <a:spLocks noGrp="1"/>
          </p:cNvSpPr>
          <p:nvPr>
            <p:ph type="title" idx="4294967295"/>
          </p:nvPr>
        </p:nvSpPr>
        <p:spPr>
          <a:xfrm>
            <a:off x="376649" y="438784"/>
            <a:ext cx="2449678" cy="8402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3600" b="1" i="0" u="none" strike="noStrike" kern="1200" cap="none" spc="0" normalizeH="0" baseline="0" noProof="0">
                <a:ln>
                  <a:noFill/>
                </a:ln>
                <a:solidFill>
                  <a:srgbClr val="1F5593"/>
                </a:solidFill>
                <a:effectLst/>
                <a:uLnTx/>
                <a:uFillTx/>
                <a:latin typeface="Calibri" panose="020F0502020204030204" pitchFamily="34" charset="0"/>
                <a:ea typeface="+mn-ea"/>
                <a:cs typeface="Calibri" panose="020F0502020204030204" pitchFamily="34" charset="0"/>
              </a:rPr>
              <a:t>Outline (5)</a:t>
            </a:r>
          </a:p>
          <a:p>
            <a:pPr marL="0" marR="0" lvl="0" indent="0" algn="l" defTabSz="914400" rtl="0" eaLnBrk="0" fontAlgn="base" latinLnBrk="0" hangingPunct="0">
              <a:lnSpc>
                <a:spcPct val="9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1F5593"/>
              </a:solidFill>
              <a:effectLst/>
              <a:uLnTx/>
              <a:uFillTx/>
              <a:latin typeface="Calibri" panose="020F0502020204030204" pitchFamily="34" charset="0"/>
              <a:ea typeface="+mn-ea"/>
              <a:cs typeface="Calibri" panose="020F0502020204030204" pitchFamily="34" charset="0"/>
            </a:endParaRPr>
          </a:p>
        </p:txBody>
      </p:sp>
      <p:pic>
        <p:nvPicPr>
          <p:cNvPr id="14" name="Graphic 13">
            <a:extLst>
              <a:ext uri="{FF2B5EF4-FFF2-40B4-BE49-F238E27FC236}">
                <a16:creationId xmlns:a16="http://schemas.microsoft.com/office/drawing/2014/main" id="{29B51021-C47D-4E0E-87EA-FC2D29BAC242}"/>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6649" y="850392"/>
            <a:ext cx="1074452" cy="229180"/>
          </a:xfrm>
          <a:prstGeom prst="rect">
            <a:avLst/>
          </a:prstGeom>
        </p:spPr>
      </p:pic>
      <p:sp>
        <p:nvSpPr>
          <p:cNvPr id="2" name="Rectangle 1">
            <a:extLst>
              <a:ext uri="{FF2B5EF4-FFF2-40B4-BE49-F238E27FC236}">
                <a16:creationId xmlns:a16="http://schemas.microsoft.com/office/drawing/2014/main" id="{1EBCD17E-0893-4881-B883-2000225DCDFB}"/>
              </a:ext>
              <a:ext uri="{C183D7F6-B498-43B3-948B-1728B52AA6E4}">
                <adec:decorative xmlns:adec="http://schemas.microsoft.com/office/drawing/2017/decorative" val="1"/>
              </a:ext>
            </a:extLst>
          </p:cNvPr>
          <p:cNvSpPr/>
          <p:nvPr/>
        </p:nvSpPr>
        <p:spPr>
          <a:xfrm>
            <a:off x="5861153" y="0"/>
            <a:ext cx="100434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E14E5BF2-AE41-924D-8D42-19D1D7B2E0BA}"/>
              </a:ext>
            </a:extLst>
          </p:cNvPr>
          <p:cNvSpPr txBox="1">
            <a:spLocks/>
          </p:cNvSpPr>
          <p:nvPr/>
        </p:nvSpPr>
        <p:spPr>
          <a:xfrm>
            <a:off x="38727" y="1196680"/>
            <a:ext cx="7058471" cy="52633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buFont typeface="Wingdings" panose="05000000000000000000" pitchFamily="2" charset="2"/>
              <a:buChar char="ü"/>
            </a:pPr>
            <a:r>
              <a:rPr lang="en-US">
                <a:latin typeface="Calibri" panose="020F0502020204030204" pitchFamily="34" charset="0"/>
                <a:cs typeface="Calibri" panose="020F0502020204030204" pitchFamily="34" charset="0"/>
              </a:rPr>
              <a:t>American Community Survey (ACS) Basics</a:t>
            </a:r>
          </a:p>
          <a:p>
            <a:pPr>
              <a:spcAft>
                <a:spcPts val="1800"/>
              </a:spcAft>
              <a:buFont typeface="Wingdings" panose="05000000000000000000" pitchFamily="2" charset="2"/>
              <a:buChar char="ü"/>
            </a:pPr>
            <a:r>
              <a:rPr lang="en-US">
                <a:latin typeface="Calibri" panose="020F0502020204030204" pitchFamily="34" charset="0"/>
                <a:cs typeface="Calibri" panose="020F0502020204030204" pitchFamily="34" charset="0"/>
              </a:rPr>
              <a:t>Longitudinal Employer Household Dynamics</a:t>
            </a:r>
          </a:p>
          <a:p>
            <a:pPr>
              <a:spcAft>
                <a:spcPts val="1800"/>
              </a:spcAft>
              <a:buFont typeface="Wingdings" panose="05000000000000000000" pitchFamily="2" charset="2"/>
              <a:buChar char="ü"/>
            </a:pPr>
            <a:r>
              <a:rPr lang="en-US" err="1">
                <a:latin typeface="Calibri" panose="020F0502020204030204" pitchFamily="34" charset="0"/>
                <a:cs typeface="Calibri" panose="020F0502020204030204" pitchFamily="34" charset="0"/>
              </a:rPr>
              <a:t>OnTheMap</a:t>
            </a:r>
            <a:r>
              <a:rPr lang="en-US">
                <a:latin typeface="Calibri" panose="020F0502020204030204" pitchFamily="34" charset="0"/>
                <a:cs typeface="Calibri" panose="020F0502020204030204" pitchFamily="34" charset="0"/>
              </a:rPr>
              <a:t> for Emergency Management</a:t>
            </a:r>
          </a:p>
          <a:p>
            <a:pPr>
              <a:spcAft>
                <a:spcPts val="1800"/>
              </a:spcAft>
              <a:buFont typeface="Wingdings" panose="05000000000000000000" pitchFamily="2" charset="2"/>
              <a:buChar char="ü"/>
            </a:pPr>
            <a:r>
              <a:rPr lang="en-US">
                <a:latin typeface="Calibri" panose="020F0502020204030204" pitchFamily="34" charset="0"/>
                <a:cs typeface="Calibri" panose="020F0502020204030204" pitchFamily="34" charset="0"/>
              </a:rPr>
              <a:t>Community Resilience Estimates (CRE)</a:t>
            </a:r>
          </a:p>
          <a:p>
            <a:pPr>
              <a:spcAft>
                <a:spcPts val="1800"/>
              </a:spcAft>
              <a:buFont typeface="Wingdings" panose="05000000000000000000" pitchFamily="2" charset="2"/>
              <a:buChar char="ü"/>
            </a:pPr>
            <a:r>
              <a:rPr lang="en-US" b="1" u="sng">
                <a:latin typeface="Calibri" panose="020F0502020204030204" pitchFamily="34" charset="0"/>
                <a:cs typeface="Calibri" panose="020F0502020204030204" pitchFamily="34" charset="0"/>
              </a:rPr>
              <a:t>My Community Explorer</a:t>
            </a:r>
          </a:p>
          <a:p>
            <a:pPr>
              <a:spcAft>
                <a:spcPts val="1800"/>
              </a:spcAft>
              <a:buFont typeface="Wingdings" panose="05000000000000000000" pitchFamily="2" charset="2"/>
              <a:buChar char="ü"/>
            </a:pPr>
            <a:r>
              <a:rPr lang="en-US">
                <a:latin typeface="Calibri" panose="020F0502020204030204" pitchFamily="34" charset="0"/>
                <a:cs typeface="Calibri" panose="020F0502020204030204" pitchFamily="34" charset="0"/>
              </a:rPr>
              <a:t>Resources for Learning More</a:t>
            </a:r>
          </a:p>
          <a:p>
            <a:pPr>
              <a:spcAft>
                <a:spcPts val="1800"/>
              </a:spcAft>
              <a:buFont typeface="Wingdings" panose="05000000000000000000" pitchFamily="2" charset="2"/>
              <a:buChar char="ü"/>
            </a:pPr>
            <a:r>
              <a:rPr lang="en-US">
                <a:latin typeface="Calibri" panose="020F0502020204030204" pitchFamily="34" charset="0"/>
                <a:cs typeface="Calibri" panose="020F0502020204030204" pitchFamily="34" charset="0"/>
              </a:rPr>
              <a:t>Questions</a:t>
            </a:r>
          </a:p>
        </p:txBody>
      </p:sp>
      <p:pic>
        <p:nvPicPr>
          <p:cNvPr id="4" name="Picture 3" descr="Image of computer code and a magnifying glass.">
            <a:extLst>
              <a:ext uri="{FF2B5EF4-FFF2-40B4-BE49-F238E27FC236}">
                <a16:creationId xmlns:a16="http://schemas.microsoft.com/office/drawing/2014/main" id="{A717C9B2-99C7-4695-91F6-64FCDB3C480F}"/>
              </a:ext>
            </a:extLst>
          </p:cNvPr>
          <p:cNvPicPr>
            <a:picLocks noChangeAspect="1"/>
          </p:cNvPicPr>
          <p:nvPr/>
        </p:nvPicPr>
        <p:blipFill>
          <a:blip r:embed="rId5"/>
          <a:stretch>
            <a:fillRect/>
          </a:stretch>
        </p:blipFill>
        <p:spPr>
          <a:xfrm>
            <a:off x="7809874" y="1279014"/>
            <a:ext cx="3417757" cy="3246975"/>
          </a:xfrm>
          <a:prstGeom prst="rect">
            <a:avLst/>
          </a:prstGeom>
        </p:spPr>
      </p:pic>
    </p:spTree>
    <p:extLst>
      <p:ext uri="{BB962C8B-B14F-4D97-AF65-F5344CB8AC3E}">
        <p14:creationId xmlns:p14="http://schemas.microsoft.com/office/powerpoint/2010/main" val="3693072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3FDB082-0063-CB48-AF53-2D343CD45012}"/>
              </a:ext>
            </a:extLst>
          </p:cNvPr>
          <p:cNvSpPr txBox="1">
            <a:spLocks noGrp="1"/>
          </p:cNvSpPr>
          <p:nvPr>
            <p:ph type="title" idx="4294967295"/>
          </p:nvPr>
        </p:nvSpPr>
        <p:spPr>
          <a:xfrm rot="10800000" flipV="1">
            <a:off x="275912" y="606771"/>
            <a:ext cx="10113354" cy="7256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ts val="0"/>
              </a:spcBef>
              <a:spcAft>
                <a:spcPts val="1800"/>
              </a:spcAft>
              <a:buClrTx/>
              <a:buSzTx/>
              <a:buFontTx/>
              <a:buNone/>
              <a:tabLst/>
              <a:defRPr/>
            </a:pPr>
            <a:r>
              <a:rPr kumimoji="0" lang="en-US" sz="3600" b="1" i="0" u="none" strike="noStrike" kern="1200" cap="none" spc="0" normalizeH="0" baseline="0" noProof="0">
                <a:ln>
                  <a:noFill/>
                </a:ln>
                <a:solidFill>
                  <a:schemeClr val="bg1"/>
                </a:solidFill>
                <a:effectLst/>
                <a:uLnTx/>
                <a:uFillTx/>
                <a:latin typeface="+mn-lt"/>
                <a:ea typeface="+mj-ea"/>
                <a:cs typeface="+mj-cs"/>
              </a:rPr>
              <a:t>My Community Explorer </a:t>
            </a:r>
            <a:endParaRPr kumimoji="0" lang="en-US" sz="3600" b="1" i="0" u="none" strike="noStrike" kern="1200" cap="none" spc="0" normalizeH="0" baseline="0" noProof="0">
              <a:ln>
                <a:noFill/>
              </a:ln>
              <a:solidFill>
                <a:schemeClr val="bg1"/>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ts val="1800"/>
              </a:spcAft>
              <a:buClrTx/>
              <a:buSzTx/>
              <a:buFontTx/>
              <a:buNone/>
              <a:tabLst/>
              <a:defRPr/>
            </a:pPr>
            <a:endParaRPr kumimoji="0" lang="en-US" sz="36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endParaRPr>
          </a:p>
        </p:txBody>
      </p:sp>
      <p:pic>
        <p:nvPicPr>
          <p:cNvPr id="4" name="Graphic 3">
            <a:extLst>
              <a:ext uri="{FF2B5EF4-FFF2-40B4-BE49-F238E27FC236}">
                <a16:creationId xmlns:a16="http://schemas.microsoft.com/office/drawing/2014/main" id="{134EB267-643F-C944-9116-A783FADB354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6649" y="775580"/>
            <a:ext cx="1074452" cy="229180"/>
          </a:xfrm>
          <a:prstGeom prst="rect">
            <a:avLst/>
          </a:prstGeom>
        </p:spPr>
      </p:pic>
      <p:sp>
        <p:nvSpPr>
          <p:cNvPr id="16" name="Rectangle 15">
            <a:extLst>
              <a:ext uri="{FF2B5EF4-FFF2-40B4-BE49-F238E27FC236}">
                <a16:creationId xmlns:a16="http://schemas.microsoft.com/office/drawing/2014/main" id="{410CD90E-4076-6641-9C1B-6E755E5CEF89}"/>
              </a:ext>
            </a:extLst>
          </p:cNvPr>
          <p:cNvSpPr/>
          <p:nvPr/>
        </p:nvSpPr>
        <p:spPr>
          <a:xfrm>
            <a:off x="0" y="1228873"/>
            <a:ext cx="12192000" cy="2733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Demographic Programs • American Community Survey • Decennial Census • Decennial Census Self Response Rates • Health Insurance stats (from • The Planning Database</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7051A6A-D94E-4D2C-8D7D-931B74D4AEE1}"/>
              </a:ext>
              <a:ext uri="{C183D7F6-B498-43B3-948B-1728B52AA6E4}">
                <adec:decorative xmlns:adec="http://schemas.microsoft.com/office/drawing/2017/decorative" val="1"/>
              </a:ext>
            </a:extLst>
          </p:cNvPr>
          <p:cNvSpPr txBox="1"/>
          <p:nvPr/>
        </p:nvSpPr>
        <p:spPr>
          <a:xfrm>
            <a:off x="8111570" y="1228873"/>
            <a:ext cx="4080430" cy="830997"/>
          </a:xfrm>
          <a:prstGeom prst="rect">
            <a:avLst/>
          </a:prstGeom>
          <a:noFill/>
        </p:spPr>
        <p:txBody>
          <a:bodyPr wrap="square" rtlCol="0">
            <a:spAutoFit/>
          </a:bodyPr>
          <a:lstStyle/>
          <a:p>
            <a:pPr marL="342900" indent="-342900">
              <a:buFont typeface="Wingdings" panose="05000000000000000000" pitchFamily="2" charset="2"/>
              <a:buChar char="Ø"/>
            </a:pPr>
            <a:endParaRPr lang="en-US" sz="2400"/>
          </a:p>
          <a:p>
            <a:pPr marL="525780" indent="-342900">
              <a:buFont typeface="Wingdings" panose="05000000000000000000" pitchFamily="2" charset="2"/>
              <a:buChar char="Ø"/>
            </a:pPr>
            <a:endParaRPr lang="en-US" sz="2400"/>
          </a:p>
        </p:txBody>
      </p:sp>
      <p:sp>
        <p:nvSpPr>
          <p:cNvPr id="8" name="TextBox 7">
            <a:extLst>
              <a:ext uri="{FF2B5EF4-FFF2-40B4-BE49-F238E27FC236}">
                <a16:creationId xmlns:a16="http://schemas.microsoft.com/office/drawing/2014/main" id="{4B749BB8-B48A-98D7-EFBD-3B5565F82FE5}"/>
              </a:ext>
            </a:extLst>
          </p:cNvPr>
          <p:cNvSpPr txBox="1"/>
          <p:nvPr/>
        </p:nvSpPr>
        <p:spPr>
          <a:xfrm>
            <a:off x="167055" y="1332410"/>
            <a:ext cx="11600402" cy="501675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800"/>
              <a:t>The My Community Explorer Tool includes data from:</a:t>
            </a:r>
          </a:p>
          <a:p>
            <a:pPr marL="640080" indent="-365760">
              <a:spcAft>
                <a:spcPts val="600"/>
              </a:spcAft>
              <a:buFont typeface="Wingdings" panose="05000000000000000000" pitchFamily="2" charset="2"/>
              <a:buChar char="Ø"/>
            </a:pPr>
            <a:r>
              <a:rPr lang="en-US" sz="2600"/>
              <a:t>American Community Survey (ACS)</a:t>
            </a:r>
          </a:p>
          <a:p>
            <a:pPr marL="640080" indent="-365760">
              <a:spcAft>
                <a:spcPts val="600"/>
              </a:spcAft>
              <a:buFont typeface="Wingdings" panose="05000000000000000000" pitchFamily="2" charset="2"/>
              <a:buChar char="Ø"/>
            </a:pPr>
            <a:r>
              <a:rPr lang="en-US" sz="2600"/>
              <a:t>County Business Patterns (CBP) - </a:t>
            </a:r>
            <a:r>
              <a:rPr lang="en-US" sz="2600" b="0" i="0">
                <a:solidFill>
                  <a:srgbClr val="050505"/>
                </a:solidFill>
                <a:effectLst/>
              </a:rPr>
              <a:t>number of establishments, employment, and average annual payroll per employee</a:t>
            </a:r>
          </a:p>
          <a:p>
            <a:pPr marL="640080" indent="-365760">
              <a:spcAft>
                <a:spcPts val="600"/>
              </a:spcAft>
              <a:buFont typeface="Wingdings" panose="05000000000000000000" pitchFamily="2" charset="2"/>
              <a:buChar char="Ø"/>
            </a:pPr>
            <a:r>
              <a:rPr lang="en-US" sz="2600" err="1">
                <a:solidFill>
                  <a:srgbClr val="050505"/>
                </a:solidFill>
              </a:rPr>
              <a:t>NonEmployer</a:t>
            </a:r>
            <a:r>
              <a:rPr lang="en-US" sz="2600">
                <a:solidFill>
                  <a:srgbClr val="050505"/>
                </a:solidFill>
              </a:rPr>
              <a:t> Statistics (NES) – number of self employed persons and average revenue</a:t>
            </a:r>
          </a:p>
          <a:p>
            <a:pPr marL="640080" indent="-365760" algn="l">
              <a:spcAft>
                <a:spcPts val="600"/>
              </a:spcAft>
              <a:buFont typeface="Wingdings" panose="05000000000000000000" pitchFamily="2" charset="2"/>
              <a:buChar char="Ø"/>
            </a:pPr>
            <a:r>
              <a:rPr lang="en-US" sz="2600" b="0" i="0">
                <a:solidFill>
                  <a:srgbClr val="050505"/>
                </a:solidFill>
                <a:effectLst/>
              </a:rPr>
              <a:t>Active Hurricanes, Cyclones &amp; Typhoons</a:t>
            </a:r>
          </a:p>
          <a:p>
            <a:pPr marL="640080" indent="-365760" algn="l">
              <a:spcAft>
                <a:spcPts val="600"/>
              </a:spcAft>
              <a:buFont typeface="Wingdings" panose="05000000000000000000" pitchFamily="2" charset="2"/>
              <a:buChar char="Ø"/>
            </a:pPr>
            <a:r>
              <a:rPr lang="en-US" sz="2600" b="0" i="0">
                <a:solidFill>
                  <a:srgbClr val="050505"/>
                </a:solidFill>
                <a:effectLst/>
              </a:rPr>
              <a:t>Current Wildfires</a:t>
            </a:r>
          </a:p>
          <a:p>
            <a:pPr marL="640080" indent="-365760" algn="l">
              <a:spcAft>
                <a:spcPts val="600"/>
              </a:spcAft>
              <a:buFont typeface="Wingdings" panose="05000000000000000000" pitchFamily="2" charset="2"/>
              <a:buChar char="Ø"/>
            </a:pPr>
            <a:r>
              <a:rPr lang="en-US" sz="2600" b="0" i="0">
                <a:solidFill>
                  <a:srgbClr val="050505"/>
                </a:solidFill>
                <a:effectLst/>
              </a:rPr>
              <a:t>3 Day Min/Max Temperature Forecast</a:t>
            </a:r>
          </a:p>
          <a:p>
            <a:pPr marL="640080" indent="-365760" algn="l">
              <a:buFont typeface="Wingdings" panose="05000000000000000000" pitchFamily="2" charset="2"/>
              <a:buChar char="Ø"/>
            </a:pPr>
            <a:r>
              <a:rPr lang="en-US" sz="2600" b="0" i="0">
                <a:solidFill>
                  <a:srgbClr val="050505"/>
                </a:solidFill>
                <a:effectLst/>
              </a:rPr>
              <a:t>Air Quality Monitoring Site Data</a:t>
            </a:r>
          </a:p>
          <a:p>
            <a:pPr marL="285750" indent="-285750">
              <a:buFont typeface="Wingdings" panose="05000000000000000000" pitchFamily="2" charset="2"/>
              <a:buChar char="Ø"/>
            </a:pPr>
            <a:endParaRPr lang="en-US"/>
          </a:p>
        </p:txBody>
      </p:sp>
    </p:spTree>
    <p:extLst>
      <p:ext uri="{BB962C8B-B14F-4D97-AF65-F5344CB8AC3E}">
        <p14:creationId xmlns:p14="http://schemas.microsoft.com/office/powerpoint/2010/main" val="864854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3FDB082-0063-CB48-AF53-2D343CD45012}"/>
              </a:ext>
              <a:ext uri="{C183D7F6-B498-43B3-948B-1728B52AA6E4}">
                <adec:decorative xmlns:adec="http://schemas.microsoft.com/office/drawing/2017/decorative" val="1"/>
              </a:ext>
            </a:extLst>
          </p:cNvPr>
          <p:cNvSpPr txBox="1">
            <a:spLocks noGrp="1"/>
          </p:cNvSpPr>
          <p:nvPr>
            <p:ph type="title" idx="4294967295"/>
          </p:nvPr>
        </p:nvSpPr>
        <p:spPr>
          <a:xfrm rot="10800000" flipV="1">
            <a:off x="376649" y="164532"/>
            <a:ext cx="10113354" cy="7256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ts val="0"/>
              </a:spcBef>
              <a:spcAft>
                <a:spcPts val="1800"/>
              </a:spcAft>
              <a:buClrTx/>
              <a:buSzTx/>
              <a:buFontTx/>
              <a:buNone/>
              <a:tabLst/>
              <a:defRPr/>
            </a:pPr>
            <a:r>
              <a:rPr kumimoji="0" lang="en-US" sz="3600" b="1" i="0" u="none" strike="noStrike" kern="1200" cap="none" spc="0" normalizeH="0" baseline="0" noProof="0">
                <a:ln>
                  <a:noFill/>
                </a:ln>
                <a:solidFill>
                  <a:srgbClr val="1F5593"/>
                </a:solidFill>
                <a:effectLst/>
                <a:uLnTx/>
                <a:uFillTx/>
                <a:latin typeface="Calibri" panose="020F0502020204030204" pitchFamily="34" charset="0"/>
                <a:ea typeface="+mj-ea"/>
                <a:cs typeface="Calibri" panose="020F0502020204030204" pitchFamily="34" charset="0"/>
              </a:rPr>
              <a:t>Outline (6)</a:t>
            </a:r>
            <a:endParaRPr kumimoji="0" lang="en-US" sz="36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endParaRPr>
          </a:p>
        </p:txBody>
      </p:sp>
      <p:pic>
        <p:nvPicPr>
          <p:cNvPr id="4" name="Graphic 3">
            <a:extLst>
              <a:ext uri="{FF2B5EF4-FFF2-40B4-BE49-F238E27FC236}">
                <a16:creationId xmlns:a16="http://schemas.microsoft.com/office/drawing/2014/main" id="{134EB267-643F-C944-9116-A783FADB354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6649" y="775580"/>
            <a:ext cx="1074452" cy="229180"/>
          </a:xfrm>
          <a:prstGeom prst="rect">
            <a:avLst/>
          </a:prstGeom>
        </p:spPr>
      </p:pic>
      <p:sp>
        <p:nvSpPr>
          <p:cNvPr id="16" name="Rectangle 15">
            <a:extLst>
              <a:ext uri="{FF2B5EF4-FFF2-40B4-BE49-F238E27FC236}">
                <a16:creationId xmlns:a16="http://schemas.microsoft.com/office/drawing/2014/main" id="{410CD90E-4076-6641-9C1B-6E755E5CEF89}"/>
              </a:ext>
            </a:extLst>
          </p:cNvPr>
          <p:cNvSpPr/>
          <p:nvPr/>
        </p:nvSpPr>
        <p:spPr>
          <a:xfrm>
            <a:off x="0" y="1228873"/>
            <a:ext cx="12192000" cy="2733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Demographic Programs • American Community Survey • Decennial Census • Decennial Census Self Response Rates • Health Insurance stats (from • The Planning Database</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Screen shot from My Community Explorer.">
            <a:extLst>
              <a:ext uri="{FF2B5EF4-FFF2-40B4-BE49-F238E27FC236}">
                <a16:creationId xmlns:a16="http://schemas.microsoft.com/office/drawing/2014/main" id="{49EC403C-D909-6ED9-5F2A-B095EA55F3B4}"/>
              </a:ext>
            </a:extLst>
          </p:cNvPr>
          <p:cNvPicPr>
            <a:picLocks noChangeAspect="1"/>
          </p:cNvPicPr>
          <p:nvPr/>
        </p:nvPicPr>
        <p:blipFill>
          <a:blip r:embed="rId5"/>
          <a:stretch>
            <a:fillRect/>
          </a:stretch>
        </p:blipFill>
        <p:spPr>
          <a:xfrm>
            <a:off x="218465" y="1343462"/>
            <a:ext cx="11755070" cy="5024681"/>
          </a:xfrm>
          <a:prstGeom prst="rect">
            <a:avLst/>
          </a:prstGeom>
          <a:ln w="12700">
            <a:solidFill>
              <a:schemeClr val="tx1"/>
            </a:solidFill>
          </a:ln>
        </p:spPr>
      </p:pic>
      <p:sp>
        <p:nvSpPr>
          <p:cNvPr id="10" name="TextBox 9">
            <a:extLst>
              <a:ext uri="{FF2B5EF4-FFF2-40B4-BE49-F238E27FC236}">
                <a16:creationId xmlns:a16="http://schemas.microsoft.com/office/drawing/2014/main" id="{D06D823F-22D2-F696-D60B-3301D2665F55}"/>
              </a:ext>
            </a:extLst>
          </p:cNvPr>
          <p:cNvSpPr txBox="1"/>
          <p:nvPr/>
        </p:nvSpPr>
        <p:spPr>
          <a:xfrm>
            <a:off x="108857" y="6313716"/>
            <a:ext cx="11963400" cy="707886"/>
          </a:xfrm>
          <a:prstGeom prst="rect">
            <a:avLst/>
          </a:prstGeom>
          <a:solidFill>
            <a:srgbClr val="FFFFFF"/>
          </a:solidFill>
        </p:spPr>
        <p:txBody>
          <a:bodyPr wrap="square">
            <a:spAutoFit/>
          </a:bodyPr>
          <a:lstStyle/>
          <a:p>
            <a:pPr algn="ctr"/>
            <a:r>
              <a:rPr lang="en-US" sz="2000" b="1" dirty="0">
                <a:hlinkClick r:id="rId6"/>
              </a:rPr>
              <a:t>https://experience.arcgis.com/experience/13a111e06ad242fba0fb62f25199c7dd/page/Page-1/</a:t>
            </a:r>
            <a:endParaRPr lang="en-US" sz="2000" b="1" dirty="0"/>
          </a:p>
          <a:p>
            <a:pPr algn="ctr"/>
            <a:endParaRPr lang="en-US" sz="2000" b="1" dirty="0"/>
          </a:p>
        </p:txBody>
      </p:sp>
    </p:spTree>
    <p:extLst>
      <p:ext uri="{BB962C8B-B14F-4D97-AF65-F5344CB8AC3E}">
        <p14:creationId xmlns:p14="http://schemas.microsoft.com/office/powerpoint/2010/main" val="78850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2276537" y="2459400"/>
            <a:ext cx="7886700" cy="1325563"/>
          </a:xfrm>
        </p:spPr>
        <p:txBody>
          <a:bodyPr/>
          <a:lstStyle/>
          <a:p>
            <a:r>
              <a:rPr lang="en-US"/>
              <a:t>NNLM</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858341" y="3822834"/>
            <a:ext cx="3619552" cy="2413034"/>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2685"/>
          <a:stretch/>
        </p:blipFill>
        <p:spPr>
          <a:xfrm>
            <a:off x="7565227" y="3323946"/>
            <a:ext cx="3126754" cy="2915161"/>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2" t="9552" r="-442"/>
          <a:stretch/>
        </p:blipFill>
        <p:spPr>
          <a:xfrm>
            <a:off x="1515605" y="0"/>
            <a:ext cx="3251204" cy="4410980"/>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083" r="13903" b="15559"/>
          <a:stretch/>
        </p:blipFill>
        <p:spPr>
          <a:xfrm>
            <a:off x="8195094" y="0"/>
            <a:ext cx="2496887" cy="3607224"/>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081"/>
          <a:stretch/>
        </p:blipFill>
        <p:spPr>
          <a:xfrm>
            <a:off x="4738639" y="-20082"/>
            <a:ext cx="3456455" cy="2205490"/>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5015"/>
          <a:stretch/>
        </p:blipFill>
        <p:spPr>
          <a:xfrm>
            <a:off x="1500019" y="3607224"/>
            <a:ext cx="3358322" cy="2634942"/>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2373151" y="1815812"/>
            <a:ext cx="7653285" cy="21149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302793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D613D7-3C53-49EA-BDC8-B075C59CF507}"/>
              </a:ext>
            </a:extLst>
          </p:cNvPr>
          <p:cNvSpPr>
            <a:spLocks noGrp="1"/>
          </p:cNvSpPr>
          <p:nvPr>
            <p:ph type="title" idx="4294967295"/>
          </p:nvPr>
        </p:nvSpPr>
        <p:spPr>
          <a:xfrm>
            <a:off x="376649" y="438784"/>
            <a:ext cx="2449678" cy="8402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3600" b="1" i="0" u="none" strike="noStrike" kern="1200" cap="none" spc="0" normalizeH="0" baseline="0" noProof="0">
                <a:ln>
                  <a:noFill/>
                </a:ln>
                <a:solidFill>
                  <a:srgbClr val="1F5593"/>
                </a:solidFill>
                <a:effectLst/>
                <a:uLnTx/>
                <a:uFillTx/>
                <a:latin typeface="Calibri" panose="020F0502020204030204" pitchFamily="34" charset="0"/>
                <a:ea typeface="+mn-ea"/>
                <a:cs typeface="Calibri" panose="020F0502020204030204" pitchFamily="34" charset="0"/>
              </a:rPr>
              <a:t>Outline (7)</a:t>
            </a:r>
          </a:p>
          <a:p>
            <a:pPr marL="0" marR="0" lvl="0" indent="0" algn="l" defTabSz="914400" rtl="0" eaLnBrk="0" fontAlgn="base" latinLnBrk="0" hangingPunct="0">
              <a:lnSpc>
                <a:spcPct val="9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1F5593"/>
              </a:solidFill>
              <a:effectLst/>
              <a:uLnTx/>
              <a:uFillTx/>
              <a:latin typeface="Calibri" panose="020F0502020204030204" pitchFamily="34" charset="0"/>
              <a:ea typeface="+mn-ea"/>
              <a:cs typeface="Calibri" panose="020F0502020204030204" pitchFamily="34" charset="0"/>
            </a:endParaRPr>
          </a:p>
        </p:txBody>
      </p:sp>
      <p:pic>
        <p:nvPicPr>
          <p:cNvPr id="14" name="Graphic 13">
            <a:extLst>
              <a:ext uri="{FF2B5EF4-FFF2-40B4-BE49-F238E27FC236}">
                <a16:creationId xmlns:a16="http://schemas.microsoft.com/office/drawing/2014/main" id="{29B51021-C47D-4E0E-87EA-FC2D29BAC242}"/>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6649" y="850392"/>
            <a:ext cx="1074452" cy="229180"/>
          </a:xfrm>
          <a:prstGeom prst="rect">
            <a:avLst/>
          </a:prstGeom>
        </p:spPr>
      </p:pic>
      <p:sp>
        <p:nvSpPr>
          <p:cNvPr id="2" name="Rectangle 1">
            <a:extLst>
              <a:ext uri="{FF2B5EF4-FFF2-40B4-BE49-F238E27FC236}">
                <a16:creationId xmlns:a16="http://schemas.microsoft.com/office/drawing/2014/main" id="{1EBCD17E-0893-4881-B883-2000225DCDFB}"/>
              </a:ext>
              <a:ext uri="{C183D7F6-B498-43B3-948B-1728B52AA6E4}">
                <adec:decorative xmlns:adec="http://schemas.microsoft.com/office/drawing/2017/decorative" val="1"/>
              </a:ext>
            </a:extLst>
          </p:cNvPr>
          <p:cNvSpPr/>
          <p:nvPr/>
        </p:nvSpPr>
        <p:spPr>
          <a:xfrm>
            <a:off x="5861153" y="0"/>
            <a:ext cx="100434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E14E5BF2-AE41-924D-8D42-19D1D7B2E0BA}"/>
              </a:ext>
            </a:extLst>
          </p:cNvPr>
          <p:cNvSpPr txBox="1">
            <a:spLocks/>
          </p:cNvSpPr>
          <p:nvPr/>
        </p:nvSpPr>
        <p:spPr>
          <a:xfrm>
            <a:off x="38727" y="1196680"/>
            <a:ext cx="7058471" cy="52633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buFont typeface="Wingdings" panose="05000000000000000000" pitchFamily="2" charset="2"/>
              <a:buChar char="ü"/>
            </a:pPr>
            <a:r>
              <a:rPr lang="en-US">
                <a:latin typeface="Calibri" panose="020F0502020204030204" pitchFamily="34" charset="0"/>
                <a:cs typeface="Calibri" panose="020F0502020204030204" pitchFamily="34" charset="0"/>
              </a:rPr>
              <a:t>American Community Survey (ACS) Basics</a:t>
            </a:r>
          </a:p>
          <a:p>
            <a:pPr>
              <a:spcAft>
                <a:spcPts val="1800"/>
              </a:spcAft>
              <a:buFont typeface="Wingdings" panose="05000000000000000000" pitchFamily="2" charset="2"/>
              <a:buChar char="ü"/>
            </a:pPr>
            <a:r>
              <a:rPr lang="en-US">
                <a:latin typeface="Calibri" panose="020F0502020204030204" pitchFamily="34" charset="0"/>
                <a:cs typeface="Calibri" panose="020F0502020204030204" pitchFamily="34" charset="0"/>
              </a:rPr>
              <a:t>Longitudinal Employer Household Dynamics</a:t>
            </a:r>
          </a:p>
          <a:p>
            <a:pPr>
              <a:spcAft>
                <a:spcPts val="1800"/>
              </a:spcAft>
              <a:buFont typeface="Wingdings" panose="05000000000000000000" pitchFamily="2" charset="2"/>
              <a:buChar char="ü"/>
            </a:pPr>
            <a:r>
              <a:rPr lang="en-US" err="1">
                <a:latin typeface="Calibri" panose="020F0502020204030204" pitchFamily="34" charset="0"/>
                <a:cs typeface="Calibri" panose="020F0502020204030204" pitchFamily="34" charset="0"/>
              </a:rPr>
              <a:t>OnTheMap</a:t>
            </a:r>
            <a:r>
              <a:rPr lang="en-US">
                <a:latin typeface="Calibri" panose="020F0502020204030204" pitchFamily="34" charset="0"/>
                <a:cs typeface="Calibri" panose="020F0502020204030204" pitchFamily="34" charset="0"/>
              </a:rPr>
              <a:t> for Emergency Management</a:t>
            </a:r>
          </a:p>
          <a:p>
            <a:pPr>
              <a:spcAft>
                <a:spcPts val="1800"/>
              </a:spcAft>
              <a:buFont typeface="Wingdings" panose="05000000000000000000" pitchFamily="2" charset="2"/>
              <a:buChar char="ü"/>
            </a:pPr>
            <a:r>
              <a:rPr lang="en-US">
                <a:latin typeface="Calibri" panose="020F0502020204030204" pitchFamily="34" charset="0"/>
                <a:cs typeface="Calibri" panose="020F0502020204030204" pitchFamily="34" charset="0"/>
              </a:rPr>
              <a:t>Community Resilience Estimates (CRE)</a:t>
            </a:r>
          </a:p>
          <a:p>
            <a:pPr>
              <a:spcAft>
                <a:spcPts val="1800"/>
              </a:spcAft>
              <a:buFont typeface="Wingdings" panose="05000000000000000000" pitchFamily="2" charset="2"/>
              <a:buChar char="ü"/>
            </a:pPr>
            <a:r>
              <a:rPr lang="en-US">
                <a:latin typeface="Calibri" panose="020F0502020204030204" pitchFamily="34" charset="0"/>
                <a:cs typeface="Calibri" panose="020F0502020204030204" pitchFamily="34" charset="0"/>
              </a:rPr>
              <a:t>My Community Explorer</a:t>
            </a:r>
          </a:p>
          <a:p>
            <a:pPr>
              <a:spcAft>
                <a:spcPts val="1800"/>
              </a:spcAft>
              <a:buFont typeface="Wingdings" panose="05000000000000000000" pitchFamily="2" charset="2"/>
              <a:buChar char="ü"/>
            </a:pPr>
            <a:r>
              <a:rPr lang="en-US" b="1" u="sng">
                <a:latin typeface="Calibri" panose="020F0502020204030204" pitchFamily="34" charset="0"/>
                <a:cs typeface="Calibri" panose="020F0502020204030204" pitchFamily="34" charset="0"/>
              </a:rPr>
              <a:t>Resources for Learning More</a:t>
            </a:r>
          </a:p>
          <a:p>
            <a:pPr>
              <a:spcAft>
                <a:spcPts val="1800"/>
              </a:spcAft>
              <a:buFont typeface="Wingdings" panose="05000000000000000000" pitchFamily="2" charset="2"/>
              <a:buChar char="ü"/>
            </a:pPr>
            <a:r>
              <a:rPr lang="en-US">
                <a:latin typeface="Calibri" panose="020F0502020204030204" pitchFamily="34" charset="0"/>
                <a:cs typeface="Calibri" panose="020F0502020204030204" pitchFamily="34" charset="0"/>
              </a:rPr>
              <a:t>Questions</a:t>
            </a:r>
          </a:p>
        </p:txBody>
      </p:sp>
      <p:pic>
        <p:nvPicPr>
          <p:cNvPr id="4" name="Picture 3">
            <a:extLst>
              <a:ext uri="{FF2B5EF4-FFF2-40B4-BE49-F238E27FC236}">
                <a16:creationId xmlns:a16="http://schemas.microsoft.com/office/drawing/2014/main" id="{A717C9B2-99C7-4695-91F6-64FCDB3C480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809874" y="1279014"/>
            <a:ext cx="3417757" cy="3246975"/>
          </a:xfrm>
          <a:prstGeom prst="rect">
            <a:avLst/>
          </a:prstGeom>
        </p:spPr>
      </p:pic>
    </p:spTree>
    <p:extLst>
      <p:ext uri="{BB962C8B-B14F-4D97-AF65-F5344CB8AC3E}">
        <p14:creationId xmlns:p14="http://schemas.microsoft.com/office/powerpoint/2010/main" val="18841922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11FC23-D9D5-2A46-941B-DA3BA7CD54E6}"/>
              </a:ext>
            </a:extLst>
          </p:cNvPr>
          <p:cNvSpPr txBox="1">
            <a:spLocks noGrp="1"/>
          </p:cNvSpPr>
          <p:nvPr>
            <p:ph type="title" idx="4294967295"/>
          </p:nvPr>
        </p:nvSpPr>
        <p:spPr>
          <a:xfrm>
            <a:off x="376650" y="368591"/>
            <a:ext cx="7195726" cy="43000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800" b="1" i="0" u="none" strike="noStrike" kern="1200" cap="none" spc="0" normalizeH="0" baseline="0" noProof="0">
                <a:ln>
                  <a:noFill/>
                </a:ln>
                <a:solidFill>
                  <a:schemeClr val="accent1">
                    <a:lumMod val="75000"/>
                  </a:schemeClr>
                </a:solidFill>
                <a:effectLst/>
                <a:uLnTx/>
                <a:uFillTx/>
                <a:latin typeface="Calibri" panose="020F0502020204030204" pitchFamily="34" charset="0"/>
                <a:ea typeface="+mj-ea"/>
                <a:cs typeface="Calibri" panose="020F0502020204030204" pitchFamily="34" charset="0"/>
              </a:rPr>
              <a:t>Data Dissemination and Training</a:t>
            </a:r>
          </a:p>
        </p:txBody>
      </p:sp>
      <p:pic>
        <p:nvPicPr>
          <p:cNvPr id="3" name="Graphic 2">
            <a:extLst>
              <a:ext uri="{FF2B5EF4-FFF2-40B4-BE49-F238E27FC236}">
                <a16:creationId xmlns:a16="http://schemas.microsoft.com/office/drawing/2014/main" id="{FE3752D7-AF7E-8545-ABAF-2788DAFEF4F3}"/>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6649" y="775580"/>
            <a:ext cx="1074452" cy="229180"/>
          </a:xfrm>
          <a:prstGeom prst="rect">
            <a:avLst/>
          </a:prstGeom>
        </p:spPr>
      </p:pic>
      <p:sp>
        <p:nvSpPr>
          <p:cNvPr id="5" name="Rectangle 4">
            <a:extLst>
              <a:ext uri="{FF2B5EF4-FFF2-40B4-BE49-F238E27FC236}">
                <a16:creationId xmlns:a16="http://schemas.microsoft.com/office/drawing/2014/main" id="{78AB700A-E912-514A-AF42-EF2EB3F8009D}"/>
              </a:ext>
            </a:extLst>
          </p:cNvPr>
          <p:cNvSpPr/>
          <p:nvPr/>
        </p:nvSpPr>
        <p:spPr>
          <a:xfrm>
            <a:off x="376649" y="1205584"/>
            <a:ext cx="5224051" cy="3893374"/>
          </a:xfrm>
          <a:prstGeom prst="rect">
            <a:avLst/>
          </a:prstGeom>
          <a:noFill/>
        </p:spPr>
        <p:txBody>
          <a:bodyPr wrap="square" anchor="t">
            <a:spAutoFit/>
          </a:bodyPr>
          <a:lstStyle/>
          <a:p>
            <a:endParaRPr lang="en-US" sz="1400" dirty="0">
              <a:solidFill>
                <a:srgbClr val="1F5593"/>
              </a:solidFill>
            </a:endParaRPr>
          </a:p>
          <a:p>
            <a:pPr marL="285750" indent="-285750">
              <a:buFont typeface="Wingdings" panose="05000000000000000000" pitchFamily="2" charset="2"/>
              <a:buChar char="ü"/>
            </a:pPr>
            <a:r>
              <a:rPr lang="en-US" sz="1400" b="1" dirty="0">
                <a:solidFill>
                  <a:srgbClr val="1F5593"/>
                </a:solidFill>
              </a:rPr>
              <a:t>Bring our data experts to you.</a:t>
            </a:r>
          </a:p>
          <a:p>
            <a:r>
              <a:rPr lang="en-US" sz="1400" dirty="0">
                <a:solidFill>
                  <a:srgbClr val="1F5593"/>
                </a:solidFill>
                <a:hlinkClick r:id="rId5">
                  <a:extLst>
                    <a:ext uri="{A12FA001-AC4F-418D-AE19-62706E023703}">
                      <ahyp:hlinkClr xmlns:ahyp="http://schemas.microsoft.com/office/drawing/2018/hyperlinkcolor" val="tx"/>
                    </a:ext>
                  </a:extLst>
                </a:hlinkClick>
              </a:rPr>
              <a:t>Request</a:t>
            </a:r>
            <a:r>
              <a:rPr lang="en-US" sz="1400" dirty="0">
                <a:solidFill>
                  <a:srgbClr val="1F5593"/>
                </a:solidFill>
              </a:rPr>
              <a:t> a free data training for your organization.</a:t>
            </a:r>
          </a:p>
          <a:p>
            <a:endParaRPr lang="en-US" sz="1400" b="1" dirty="0">
              <a:solidFill>
                <a:srgbClr val="1F5593"/>
              </a:solidFill>
            </a:endParaRPr>
          </a:p>
          <a:p>
            <a:pPr marL="285750" indent="-285750">
              <a:buFont typeface="Wingdings" panose="05000000000000000000" pitchFamily="2" charset="2"/>
              <a:buChar char="ü"/>
            </a:pPr>
            <a:r>
              <a:rPr lang="en-US" sz="1400" b="1" dirty="0">
                <a:solidFill>
                  <a:srgbClr val="1F5593"/>
                </a:solidFill>
              </a:rPr>
              <a:t>Receive our </a:t>
            </a:r>
            <a:r>
              <a:rPr lang="en-US" sz="1400" b="1" dirty="0">
                <a:solidFill>
                  <a:srgbClr val="1F5593"/>
                </a:solidFill>
                <a:hlinkClick r:id="rId6">
                  <a:extLst>
                    <a:ext uri="{A12FA001-AC4F-418D-AE19-62706E023703}">
                      <ahyp:hlinkClr xmlns:ahyp="http://schemas.microsoft.com/office/drawing/2018/hyperlinkcolor" val="tx"/>
                    </a:ext>
                  </a:extLst>
                </a:hlinkClick>
              </a:rPr>
              <a:t>Data Gems</a:t>
            </a:r>
            <a:r>
              <a:rPr lang="en-US" sz="1400" b="1" dirty="0">
                <a:solidFill>
                  <a:srgbClr val="1F5593"/>
                </a:solidFill>
              </a:rPr>
              <a:t>.</a:t>
            </a:r>
          </a:p>
          <a:p>
            <a:r>
              <a:rPr lang="en-US" sz="1400" dirty="0">
                <a:solidFill>
                  <a:srgbClr val="1F5593"/>
                </a:solidFill>
              </a:rPr>
              <a:t>These short “how-to” videos are an easy and quick way to increase your knowledge of Census data. Get them in your inbox! </a:t>
            </a:r>
          </a:p>
          <a:p>
            <a:endParaRPr lang="en-US" sz="1400" dirty="0">
              <a:solidFill>
                <a:srgbClr val="1F5593"/>
              </a:solidFill>
            </a:endParaRPr>
          </a:p>
          <a:p>
            <a:pPr marL="285750" indent="-285750">
              <a:buFont typeface="Wingdings" panose="05000000000000000000" pitchFamily="2" charset="2"/>
              <a:buChar char="ü"/>
            </a:pPr>
            <a:r>
              <a:rPr lang="en-US" sz="1400" b="1" dirty="0">
                <a:solidFill>
                  <a:srgbClr val="1F5593"/>
                </a:solidFill>
              </a:rPr>
              <a:t>Get access to our </a:t>
            </a:r>
            <a:r>
              <a:rPr lang="en-US" sz="1400" b="1" dirty="0">
                <a:solidFill>
                  <a:srgbClr val="1F5593"/>
                </a:solidFill>
                <a:hlinkClick r:id="rId7">
                  <a:extLst>
                    <a:ext uri="{A12FA001-AC4F-418D-AE19-62706E023703}">
                      <ahyp:hlinkClr xmlns:ahyp="http://schemas.microsoft.com/office/drawing/2018/hyperlinkcolor" val="tx"/>
                    </a:ext>
                  </a:extLst>
                </a:hlinkClick>
              </a:rPr>
              <a:t>Courses</a:t>
            </a:r>
            <a:r>
              <a:rPr lang="en-US" sz="1400" b="1" dirty="0">
                <a:solidFill>
                  <a:srgbClr val="1F5593"/>
                </a:solidFill>
              </a:rPr>
              <a:t>.</a:t>
            </a:r>
          </a:p>
          <a:p>
            <a:r>
              <a:rPr lang="en-US" sz="1400" dirty="0">
                <a:solidFill>
                  <a:srgbClr val="1F5593"/>
                </a:solidFill>
              </a:rPr>
              <a:t>You will learn-at-your-own-pace with these video-tutorials designed for different skill levels.  </a:t>
            </a:r>
          </a:p>
          <a:p>
            <a:endParaRPr lang="en-US" sz="1400" dirty="0">
              <a:solidFill>
                <a:srgbClr val="1F5593"/>
              </a:solidFill>
            </a:endParaRPr>
          </a:p>
          <a:p>
            <a:pPr marL="285750" indent="-285750">
              <a:buFont typeface="Wingdings" panose="05000000000000000000" pitchFamily="2" charset="2"/>
              <a:buChar char="ü"/>
            </a:pPr>
            <a:r>
              <a:rPr lang="en-US" sz="1400" b="1" dirty="0">
                <a:solidFill>
                  <a:srgbClr val="1F5593"/>
                </a:solidFill>
              </a:rPr>
              <a:t>Interact with our instructors via </a:t>
            </a:r>
            <a:r>
              <a:rPr lang="en-US" sz="1400" b="1" dirty="0">
                <a:solidFill>
                  <a:srgbClr val="1F5593"/>
                </a:solidFill>
                <a:hlinkClick r:id="rId8">
                  <a:extLst>
                    <a:ext uri="{A12FA001-AC4F-418D-AE19-62706E023703}">
                      <ahyp:hlinkClr xmlns:ahyp="http://schemas.microsoft.com/office/drawing/2018/hyperlinkcolor" val="tx"/>
                    </a:ext>
                  </a:extLst>
                </a:hlinkClick>
              </a:rPr>
              <a:t>Webinars</a:t>
            </a:r>
            <a:r>
              <a:rPr lang="en-US" sz="1400" b="1" dirty="0">
                <a:solidFill>
                  <a:srgbClr val="1F5593"/>
                </a:solidFill>
              </a:rPr>
              <a:t>. </a:t>
            </a:r>
            <a:endParaRPr lang="en-US" sz="1400" b="1" dirty="0">
              <a:solidFill>
                <a:srgbClr val="1F5593"/>
              </a:solidFill>
              <a:cs typeface="Calibri"/>
            </a:endParaRPr>
          </a:p>
          <a:p>
            <a:r>
              <a:rPr lang="en-US" sz="1400" dirty="0">
                <a:solidFill>
                  <a:srgbClr val="1F5593"/>
                </a:solidFill>
              </a:rPr>
              <a:t>Learn about our data releases and tools while attending  these live virtual classes. </a:t>
            </a:r>
          </a:p>
          <a:p>
            <a:endParaRPr lang="en-US" sz="1300" dirty="0">
              <a:solidFill>
                <a:srgbClr val="1F5593"/>
              </a:solidFill>
            </a:endParaRPr>
          </a:p>
          <a:p>
            <a:endParaRPr lang="en-US" sz="1200" dirty="0">
              <a:solidFill>
                <a:srgbClr val="1F5593"/>
              </a:solidFill>
            </a:endParaRPr>
          </a:p>
          <a:p>
            <a:pPr marL="285750" indent="-285750">
              <a:buFont typeface="Wingdings" panose="05000000000000000000" pitchFamily="2" charset="2"/>
              <a:buChar char="ü"/>
            </a:pPr>
            <a:endParaRPr lang="en-US" sz="1200" dirty="0">
              <a:solidFill>
                <a:srgbClr val="1F5593"/>
              </a:solidFill>
            </a:endParaRPr>
          </a:p>
        </p:txBody>
      </p:sp>
      <p:pic>
        <p:nvPicPr>
          <p:cNvPr id="2" name="Picture 1" descr="Image of people facing the camera.">
            <a:extLst>
              <a:ext uri="{FF2B5EF4-FFF2-40B4-BE49-F238E27FC236}">
                <a16:creationId xmlns:a16="http://schemas.microsoft.com/office/drawing/2014/main" id="{5C9860A9-1C34-804F-86A8-3A06F218A7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09512" y="4614995"/>
            <a:ext cx="2930002" cy="16550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Title 1">
            <a:extLst>
              <a:ext uri="{FF2B5EF4-FFF2-40B4-BE49-F238E27FC236}">
                <a16:creationId xmlns:a16="http://schemas.microsoft.com/office/drawing/2014/main" id="{4FF7D3C6-3C2F-BC4F-97DC-04A34B0E657E}"/>
              </a:ext>
            </a:extLst>
          </p:cNvPr>
          <p:cNvSpPr txBox="1">
            <a:spLocks/>
          </p:cNvSpPr>
          <p:nvPr/>
        </p:nvSpPr>
        <p:spPr>
          <a:xfrm>
            <a:off x="6286383" y="368591"/>
            <a:ext cx="7195726" cy="4300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chemeClr val="bg1"/>
                </a:solidFill>
                <a:latin typeface="Calibri" panose="020F0502020204030204" pitchFamily="34" charset="0"/>
                <a:cs typeface="Calibri" panose="020F0502020204030204" pitchFamily="34" charset="0"/>
              </a:rPr>
              <a:t>Census.gov/Academy</a:t>
            </a:r>
          </a:p>
        </p:txBody>
      </p:sp>
      <p:pic>
        <p:nvPicPr>
          <p:cNvPr id="10" name="Graphic 9">
            <a:extLst>
              <a:ext uri="{FF2B5EF4-FFF2-40B4-BE49-F238E27FC236}">
                <a16:creationId xmlns:a16="http://schemas.microsoft.com/office/drawing/2014/main" id="{C3DFCE11-34B5-F845-A010-677E6946FE8A}"/>
              </a:ex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286382" y="775580"/>
            <a:ext cx="1074452" cy="229180"/>
          </a:xfrm>
          <a:prstGeom prst="rect">
            <a:avLst/>
          </a:prstGeom>
        </p:spPr>
      </p:pic>
      <p:pic>
        <p:nvPicPr>
          <p:cNvPr id="7" name="Picture 13" descr="Image of open laptop with graphics and a person.">
            <a:extLst>
              <a:ext uri="{FF2B5EF4-FFF2-40B4-BE49-F238E27FC236}">
                <a16:creationId xmlns:a16="http://schemas.microsoft.com/office/drawing/2014/main" id="{97D2CB2F-22FB-CA47-A7EF-76E32C11A6D4}"/>
              </a:ext>
            </a:extLst>
          </p:cNvPr>
          <p:cNvPicPr>
            <a:picLocks noChangeAspect="1"/>
          </p:cNvPicPr>
          <p:nvPr/>
        </p:nvPicPr>
        <p:blipFill>
          <a:blip r:embed="rId12"/>
          <a:stretch>
            <a:fillRect/>
          </a:stretch>
        </p:blipFill>
        <p:spPr>
          <a:xfrm>
            <a:off x="6096000" y="1326816"/>
            <a:ext cx="5801600" cy="3351712"/>
          </a:xfrm>
          <a:prstGeom prst="rect">
            <a:avLst/>
          </a:prstGeom>
        </p:spPr>
      </p:pic>
      <p:pic>
        <p:nvPicPr>
          <p:cNvPr id="6" name="Picture 5" descr="Laptop open with graphics and a person facing the camera.">
            <a:extLst>
              <a:ext uri="{FF2B5EF4-FFF2-40B4-BE49-F238E27FC236}">
                <a16:creationId xmlns:a16="http://schemas.microsoft.com/office/drawing/2014/main" id="{2A8BE7ED-53EB-CE45-8184-6F485B8AD7D1}"/>
              </a:ext>
            </a:extLst>
          </p:cNvPr>
          <p:cNvPicPr>
            <a:picLocks noChangeAspect="1"/>
          </p:cNvPicPr>
          <p:nvPr/>
        </p:nvPicPr>
        <p:blipFill rotWithShape="1">
          <a:blip r:embed="rId13">
            <a:extLst>
              <a:ext uri="{28A0092B-C50C-407E-A947-70E740481C1C}">
                <a14:useLocalDpi xmlns:a14="http://schemas.microsoft.com/office/drawing/2010/main" val="0"/>
              </a:ext>
            </a:extLst>
          </a:blip>
          <a:srcRect l="1352" t="7440" r="-4" b="21940"/>
          <a:stretch/>
        </p:blipFill>
        <p:spPr>
          <a:xfrm>
            <a:off x="7009845" y="1584668"/>
            <a:ext cx="4034791" cy="2697480"/>
          </a:xfrm>
          <a:prstGeom prst="rect">
            <a:avLst/>
          </a:prstGeom>
          <a:ln w="76200">
            <a:noFill/>
          </a:ln>
          <a:effectLst>
            <a:softEdge rad="0"/>
          </a:effectLst>
        </p:spPr>
      </p:pic>
      <p:pic>
        <p:nvPicPr>
          <p:cNvPr id="32" name="Picture 31">
            <a:extLst>
              <a:ext uri="{FF2B5EF4-FFF2-40B4-BE49-F238E27FC236}">
                <a16:creationId xmlns:a16="http://schemas.microsoft.com/office/drawing/2014/main" id="{2854E217-7CDB-391F-418A-3B0A66D1DEF2}"/>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7046888" y="3579773"/>
            <a:ext cx="540501" cy="658368"/>
          </a:xfrm>
          <a:prstGeom prst="rect">
            <a:avLst/>
          </a:prstGeom>
        </p:spPr>
      </p:pic>
      <p:pic>
        <p:nvPicPr>
          <p:cNvPr id="30" name="Picture 29" descr="Image of a person facing the camera.">
            <a:extLst>
              <a:ext uri="{FF2B5EF4-FFF2-40B4-BE49-F238E27FC236}">
                <a16:creationId xmlns:a16="http://schemas.microsoft.com/office/drawing/2014/main" id="{3B217673-E785-E1C1-1C00-A7020C3982DA}"/>
              </a:ext>
            </a:extLst>
          </p:cNvPr>
          <p:cNvPicPr>
            <a:picLocks noChangeAspect="1"/>
          </p:cNvPicPr>
          <p:nvPr/>
        </p:nvPicPr>
        <p:blipFill>
          <a:blip r:embed="rId15"/>
          <a:stretch>
            <a:fillRect/>
          </a:stretch>
        </p:blipFill>
        <p:spPr>
          <a:xfrm>
            <a:off x="7401480" y="3584447"/>
            <a:ext cx="1409146" cy="658368"/>
          </a:xfrm>
          <a:prstGeom prst="rect">
            <a:avLst/>
          </a:prstGeom>
        </p:spPr>
      </p:pic>
      <p:pic>
        <p:nvPicPr>
          <p:cNvPr id="19" name="Picture 18" descr="Image of a person facing forward.">
            <a:extLst>
              <a:ext uri="{FF2B5EF4-FFF2-40B4-BE49-F238E27FC236}">
                <a16:creationId xmlns:a16="http://schemas.microsoft.com/office/drawing/2014/main" id="{880A1214-26EF-2D07-87CC-91106C5513B7}"/>
              </a:ext>
            </a:extLst>
          </p:cNvPr>
          <p:cNvPicPr>
            <a:picLocks noChangeAspect="1"/>
          </p:cNvPicPr>
          <p:nvPr/>
        </p:nvPicPr>
        <p:blipFill>
          <a:blip r:embed="rId16"/>
          <a:stretch>
            <a:fillRect/>
          </a:stretch>
        </p:blipFill>
        <p:spPr>
          <a:xfrm>
            <a:off x="7680961" y="3584448"/>
            <a:ext cx="570410" cy="640080"/>
          </a:xfrm>
          <a:prstGeom prst="rect">
            <a:avLst/>
          </a:prstGeom>
        </p:spPr>
      </p:pic>
      <p:sp>
        <p:nvSpPr>
          <p:cNvPr id="24" name="Rectangle 23">
            <a:extLst>
              <a:ext uri="{FF2B5EF4-FFF2-40B4-BE49-F238E27FC236}">
                <a16:creationId xmlns:a16="http://schemas.microsoft.com/office/drawing/2014/main" id="{F9CF9549-2734-63E1-1D95-59490D9E40CB}"/>
              </a:ext>
              <a:ext uri="{C183D7F6-B498-43B3-948B-1728B52AA6E4}">
                <adec:decorative xmlns:adec="http://schemas.microsoft.com/office/drawing/2017/decorative" val="1"/>
              </a:ext>
            </a:extLst>
          </p:cNvPr>
          <p:cNvSpPr/>
          <p:nvPr/>
        </p:nvSpPr>
        <p:spPr>
          <a:xfrm>
            <a:off x="8810625" y="3584448"/>
            <a:ext cx="354591" cy="770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612B299-FA0A-204A-B7C8-ED10CD946DC7}"/>
              </a:ext>
            </a:extLst>
          </p:cNvPr>
          <p:cNvSpPr txBox="1"/>
          <p:nvPr/>
        </p:nvSpPr>
        <p:spPr>
          <a:xfrm>
            <a:off x="7302934" y="4789758"/>
            <a:ext cx="3489332" cy="1292662"/>
          </a:xfrm>
          <a:prstGeom prst="rect">
            <a:avLst/>
          </a:prstGeom>
          <a:noFill/>
        </p:spPr>
        <p:txBody>
          <a:bodyPr wrap="square" rtlCol="0">
            <a:spAutoFit/>
          </a:bodyPr>
          <a:lstStyle/>
          <a:p>
            <a:pPr algn="ctr"/>
            <a:r>
              <a:rPr lang="en-US" sz="2000" b="1">
                <a:solidFill>
                  <a:schemeClr val="bg1"/>
                </a:solidFill>
              </a:rPr>
              <a:t>Contact us:</a:t>
            </a:r>
            <a:endParaRPr lang="en-US" sz="2000">
              <a:solidFill>
                <a:schemeClr val="bg1"/>
              </a:solidFill>
            </a:endParaRPr>
          </a:p>
          <a:p>
            <a:pPr algn="ctr"/>
            <a:r>
              <a:rPr lang="en-US" sz="2000">
                <a:solidFill>
                  <a:schemeClr val="bg1"/>
                </a:solidFill>
              </a:rPr>
              <a:t>Census.askdata@census.gov</a:t>
            </a:r>
          </a:p>
          <a:p>
            <a:pPr algn="ctr"/>
            <a:r>
              <a:rPr lang="en-US" sz="2000">
                <a:solidFill>
                  <a:schemeClr val="bg1"/>
                </a:solidFill>
              </a:rPr>
              <a:t>1-844-ASK-DATA</a:t>
            </a:r>
          </a:p>
          <a:p>
            <a:pPr algn="ctr"/>
            <a:endParaRPr lang="en-US">
              <a:solidFill>
                <a:schemeClr val="bg1"/>
              </a:solidFill>
            </a:endParaRPr>
          </a:p>
        </p:txBody>
      </p:sp>
      <p:sp>
        <p:nvSpPr>
          <p:cNvPr id="8" name="TextBox 7">
            <a:extLst>
              <a:ext uri="{FF2B5EF4-FFF2-40B4-BE49-F238E27FC236}">
                <a16:creationId xmlns:a16="http://schemas.microsoft.com/office/drawing/2014/main" id="{78F0BD35-F8D0-BE42-B9AD-1B07206E6669}"/>
              </a:ext>
            </a:extLst>
          </p:cNvPr>
          <p:cNvSpPr txBox="1"/>
          <p:nvPr/>
        </p:nvSpPr>
        <p:spPr>
          <a:xfrm>
            <a:off x="7708697" y="5993520"/>
            <a:ext cx="2662485" cy="523220"/>
          </a:xfrm>
          <a:prstGeom prst="rect">
            <a:avLst/>
          </a:prstGeom>
          <a:noFill/>
        </p:spPr>
        <p:txBody>
          <a:bodyPr wrap="square" rtlCol="0">
            <a:spAutoFit/>
          </a:bodyPr>
          <a:lstStyle/>
          <a:p>
            <a:pPr algn="ctr"/>
            <a:r>
              <a:rPr lang="en-US" sz="1400" i="1">
                <a:solidFill>
                  <a:schemeClr val="bg1"/>
                </a:solidFill>
              </a:rPr>
              <a:t>Share your ideas and feedback at census.academy@census.gov</a:t>
            </a:r>
          </a:p>
        </p:txBody>
      </p:sp>
    </p:spTree>
    <p:extLst>
      <p:ext uri="{BB962C8B-B14F-4D97-AF65-F5344CB8AC3E}">
        <p14:creationId xmlns:p14="http://schemas.microsoft.com/office/powerpoint/2010/main" val="763553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43FA66E-93B2-4070-AFA4-4531A7AEA127}"/>
              </a:ext>
            </a:extLst>
          </p:cNvPr>
          <p:cNvSpPr txBox="1">
            <a:spLocks noGrp="1"/>
          </p:cNvSpPr>
          <p:nvPr>
            <p:ph type="title" idx="4294967295"/>
          </p:nvPr>
        </p:nvSpPr>
        <p:spPr>
          <a:xfrm>
            <a:off x="376649" y="345576"/>
            <a:ext cx="7195726" cy="43000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Calibri" panose="020F0502020204030204" pitchFamily="34" charset="0"/>
                <a:ea typeface="+mj-ea"/>
                <a:cs typeface="Calibri" panose="020F0502020204030204" pitchFamily="34" charset="0"/>
              </a:rPr>
              <a:t>Get in Touch With Us</a:t>
            </a:r>
          </a:p>
        </p:txBody>
      </p:sp>
      <p:pic>
        <p:nvPicPr>
          <p:cNvPr id="5" name="Graphic 4">
            <a:extLst>
              <a:ext uri="{FF2B5EF4-FFF2-40B4-BE49-F238E27FC236}">
                <a16:creationId xmlns:a16="http://schemas.microsoft.com/office/drawing/2014/main" id="{46EBA50F-2A21-499C-8A7B-68EDD2F887B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6649" y="775580"/>
            <a:ext cx="1074452" cy="229180"/>
          </a:xfrm>
          <a:prstGeom prst="rect">
            <a:avLst/>
          </a:prstGeom>
        </p:spPr>
      </p:pic>
      <p:pic>
        <p:nvPicPr>
          <p:cNvPr id="4" name="Picture 3" descr="QR code.">
            <a:extLst>
              <a:ext uri="{FF2B5EF4-FFF2-40B4-BE49-F238E27FC236}">
                <a16:creationId xmlns:a16="http://schemas.microsoft.com/office/drawing/2014/main" id="{1D81111E-D346-4599-9313-F43D8A8601E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8720" y="1270923"/>
            <a:ext cx="4378240" cy="3880725"/>
          </a:xfrm>
          <a:prstGeom prst="rect">
            <a:avLst/>
          </a:prstGeom>
          <a:noFill/>
          <a:ln>
            <a:noFill/>
          </a:ln>
        </p:spPr>
      </p:pic>
      <p:pic>
        <p:nvPicPr>
          <p:cNvPr id="9" name="Graphic 8">
            <a:extLst>
              <a:ext uri="{FF2B5EF4-FFF2-40B4-BE49-F238E27FC236}">
                <a16:creationId xmlns:a16="http://schemas.microsoft.com/office/drawing/2014/main" id="{F5D53E1D-D9E1-0544-A813-76817D16D632}"/>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50667" y="1378035"/>
            <a:ext cx="690666" cy="3666500"/>
          </a:xfrm>
          <a:prstGeom prst="rect">
            <a:avLst/>
          </a:prstGeom>
        </p:spPr>
      </p:pic>
      <p:sp>
        <p:nvSpPr>
          <p:cNvPr id="2" name="Rectangle 1">
            <a:extLst>
              <a:ext uri="{FF2B5EF4-FFF2-40B4-BE49-F238E27FC236}">
                <a16:creationId xmlns:a16="http://schemas.microsoft.com/office/drawing/2014/main" id="{86DB8DC6-5AF5-42C5-9EA1-697F1C0824F7}"/>
              </a:ext>
            </a:extLst>
          </p:cNvPr>
          <p:cNvSpPr/>
          <p:nvPr/>
        </p:nvSpPr>
        <p:spPr>
          <a:xfrm>
            <a:off x="6096000" y="896823"/>
            <a:ext cx="6096000" cy="4385816"/>
          </a:xfrm>
          <a:prstGeom prst="rect">
            <a:avLst/>
          </a:prstGeom>
        </p:spPr>
        <p:txBody>
          <a:bodyPr>
            <a:spAutoFit/>
          </a:bodyPr>
          <a:lstStyle/>
          <a:p>
            <a:pPr algn="ctr">
              <a:lnSpc>
                <a:spcPct val="90000"/>
              </a:lnSpc>
              <a:spcAft>
                <a:spcPts val="600"/>
              </a:spcAft>
              <a:defRPr b="1">
                <a:solidFill>
                  <a:srgbClr val="FFFFFF"/>
                </a:solidFill>
                <a:latin typeface="Arial"/>
                <a:ea typeface="Arial"/>
                <a:cs typeface="Arial"/>
                <a:sym typeface="Arial"/>
              </a:defRPr>
            </a:pPr>
            <a:endParaRPr lang="en-US">
              <a:cs typeface="Calibri" panose="020F0502020204030204" pitchFamily="34" charset="0"/>
            </a:endParaRPr>
          </a:p>
          <a:p>
            <a:pPr algn="ctr">
              <a:lnSpc>
                <a:spcPct val="90000"/>
              </a:lnSpc>
              <a:spcAft>
                <a:spcPts val="600"/>
              </a:spcAft>
              <a:defRPr b="1">
                <a:solidFill>
                  <a:srgbClr val="FFFFFF"/>
                </a:solidFill>
                <a:latin typeface="Arial"/>
                <a:ea typeface="Arial"/>
                <a:cs typeface="Arial"/>
                <a:sym typeface="Arial"/>
              </a:defRPr>
            </a:pPr>
            <a:r>
              <a:rPr lang="en-US">
                <a:cs typeface="Calibri" panose="020F0502020204030204" pitchFamily="34" charset="0"/>
              </a:rPr>
              <a:t>Tim Sarko</a:t>
            </a:r>
          </a:p>
          <a:p>
            <a:pPr algn="ctr">
              <a:lnSpc>
                <a:spcPct val="90000"/>
              </a:lnSpc>
              <a:spcAft>
                <a:spcPts val="600"/>
              </a:spcAft>
              <a:defRPr b="1">
                <a:solidFill>
                  <a:srgbClr val="FFFFFF"/>
                </a:solidFill>
                <a:latin typeface="Arial"/>
                <a:ea typeface="Arial"/>
                <a:cs typeface="Arial"/>
                <a:sym typeface="Arial"/>
              </a:defRPr>
            </a:pPr>
            <a:r>
              <a:rPr lang="en-US">
                <a:cs typeface="Calibri" panose="020F0502020204030204" pitchFamily="34" charset="0"/>
              </a:rPr>
              <a:t>U.S. Census Bureau</a:t>
            </a:r>
          </a:p>
          <a:p>
            <a:pPr algn="ctr">
              <a:lnSpc>
                <a:spcPct val="90000"/>
              </a:lnSpc>
              <a:spcAft>
                <a:spcPts val="600"/>
              </a:spcAft>
              <a:defRPr b="1">
                <a:solidFill>
                  <a:srgbClr val="FFFFFF"/>
                </a:solidFill>
                <a:latin typeface="Arial"/>
                <a:ea typeface="Arial"/>
                <a:cs typeface="Arial"/>
                <a:sym typeface="Arial"/>
              </a:defRPr>
            </a:pPr>
            <a:r>
              <a:rPr lang="en-US">
                <a:cs typeface="Calibri" panose="020F0502020204030204" pitchFamily="34" charset="0"/>
              </a:rPr>
              <a:t>Data Dissemination and Training Branch</a:t>
            </a:r>
          </a:p>
          <a:p>
            <a:pPr algn="ctr">
              <a:defRPr b="1">
                <a:solidFill>
                  <a:srgbClr val="FFFFFF"/>
                </a:solidFill>
                <a:latin typeface="Arial"/>
                <a:ea typeface="Arial"/>
                <a:cs typeface="Arial"/>
                <a:sym typeface="Arial"/>
              </a:defRPr>
            </a:pPr>
            <a:r>
              <a:rPr lang="en-US"/>
              <a:t>timothy.a.sarko@census.gov</a:t>
            </a:r>
          </a:p>
          <a:p>
            <a:pPr algn="ctr">
              <a:defRPr b="1">
                <a:solidFill>
                  <a:srgbClr val="FFFFFF"/>
                </a:solidFill>
                <a:latin typeface="Arial"/>
                <a:ea typeface="Arial"/>
                <a:cs typeface="Arial"/>
                <a:sym typeface="Arial"/>
              </a:defRPr>
            </a:pPr>
            <a:r>
              <a:rPr lang="en-US">
                <a:solidFill>
                  <a:schemeClr val="bg1"/>
                </a:solidFill>
                <a:sym typeface="Arial"/>
              </a:rPr>
              <a:t>614-600-6161</a:t>
            </a:r>
          </a:p>
          <a:p>
            <a:pPr algn="ctr">
              <a:defRPr b="1">
                <a:solidFill>
                  <a:srgbClr val="FFFFFF"/>
                </a:solidFill>
                <a:latin typeface="Arial"/>
                <a:ea typeface="Arial"/>
                <a:cs typeface="Arial"/>
                <a:sym typeface="Arial"/>
              </a:defRPr>
            </a:pPr>
            <a:endParaRPr lang="en-US"/>
          </a:p>
          <a:p>
            <a:pPr>
              <a:defRPr b="1">
                <a:solidFill>
                  <a:srgbClr val="FFFFFF"/>
                </a:solidFill>
                <a:latin typeface="Arial"/>
                <a:ea typeface="Arial"/>
                <a:cs typeface="Arial"/>
                <a:sym typeface="Arial"/>
              </a:defRPr>
            </a:pPr>
            <a:endParaRPr lang="en-US"/>
          </a:p>
          <a:p>
            <a:pPr algn="ctr">
              <a:lnSpc>
                <a:spcPct val="90000"/>
              </a:lnSpc>
              <a:spcAft>
                <a:spcPts val="600"/>
              </a:spcAft>
              <a:defRPr b="1">
                <a:solidFill>
                  <a:srgbClr val="FFFFFF"/>
                </a:solidFill>
                <a:latin typeface="Arial"/>
                <a:ea typeface="Arial"/>
                <a:cs typeface="Arial"/>
                <a:sym typeface="Arial"/>
              </a:defRPr>
            </a:pPr>
            <a:endParaRPr lang="en-US">
              <a:cs typeface="Calibri" panose="020F0502020204030204" pitchFamily="34" charset="0"/>
            </a:endParaRPr>
          </a:p>
          <a:p>
            <a:pPr algn="ctr">
              <a:lnSpc>
                <a:spcPct val="90000"/>
              </a:lnSpc>
              <a:spcAft>
                <a:spcPts val="600"/>
              </a:spcAft>
              <a:defRPr b="1">
                <a:solidFill>
                  <a:srgbClr val="FFFFFF"/>
                </a:solidFill>
                <a:latin typeface="Arial"/>
                <a:ea typeface="Arial"/>
                <a:cs typeface="Arial"/>
                <a:sym typeface="Arial"/>
              </a:defRPr>
            </a:pPr>
            <a:r>
              <a:rPr lang="en-US">
                <a:cs typeface="Calibri" panose="020F0502020204030204" pitchFamily="34" charset="0"/>
              </a:rPr>
              <a:t>Census.askdata@census.gov</a:t>
            </a:r>
          </a:p>
          <a:p>
            <a:pPr algn="ctr">
              <a:lnSpc>
                <a:spcPct val="90000"/>
              </a:lnSpc>
              <a:spcAft>
                <a:spcPts val="600"/>
              </a:spcAft>
              <a:defRPr b="1">
                <a:solidFill>
                  <a:srgbClr val="FFFFFF"/>
                </a:solidFill>
                <a:latin typeface="Arial"/>
                <a:ea typeface="Arial"/>
                <a:cs typeface="Arial"/>
                <a:sym typeface="Arial"/>
              </a:defRPr>
            </a:pPr>
            <a:r>
              <a:rPr lang="en-US">
                <a:cs typeface="Calibri" panose="020F0502020204030204" pitchFamily="34" charset="0"/>
              </a:rPr>
              <a:t>1-844-ASKDATA</a:t>
            </a:r>
          </a:p>
          <a:p>
            <a:pPr algn="ctr">
              <a:lnSpc>
                <a:spcPct val="90000"/>
              </a:lnSpc>
              <a:spcAft>
                <a:spcPts val="600"/>
              </a:spcAft>
              <a:defRPr b="1">
                <a:solidFill>
                  <a:srgbClr val="FFFFFF"/>
                </a:solidFill>
                <a:latin typeface="Arial"/>
                <a:ea typeface="Arial"/>
                <a:cs typeface="Arial"/>
                <a:sym typeface="Arial"/>
              </a:defRPr>
            </a:pPr>
            <a:endParaRPr lang="en-US">
              <a:cs typeface="Calibri" panose="020F0502020204030204" pitchFamily="34" charset="0"/>
            </a:endParaRPr>
          </a:p>
          <a:p>
            <a:pPr algn="ctr">
              <a:lnSpc>
                <a:spcPct val="90000"/>
              </a:lnSpc>
              <a:spcAft>
                <a:spcPts val="600"/>
              </a:spcAft>
              <a:defRPr b="1">
                <a:solidFill>
                  <a:srgbClr val="FFFFFF"/>
                </a:solidFill>
                <a:latin typeface="Arial"/>
                <a:ea typeface="Arial"/>
                <a:cs typeface="Arial"/>
                <a:sym typeface="Arial"/>
              </a:defRPr>
            </a:pPr>
            <a:r>
              <a:rPr lang="en-US">
                <a:cs typeface="Calibri" panose="020F0502020204030204" pitchFamily="34" charset="0"/>
              </a:rPr>
              <a:t>@uscensusbureau</a:t>
            </a:r>
          </a:p>
          <a:p>
            <a:pPr algn="ctr">
              <a:lnSpc>
                <a:spcPct val="90000"/>
              </a:lnSpc>
              <a:spcAft>
                <a:spcPts val="600"/>
              </a:spcAft>
              <a:defRPr b="1">
                <a:solidFill>
                  <a:srgbClr val="FFFFFF"/>
                </a:solidFill>
                <a:latin typeface="Arial"/>
                <a:ea typeface="Arial"/>
                <a:cs typeface="Arial"/>
                <a:sym typeface="Arial"/>
              </a:defRPr>
            </a:pPr>
            <a:r>
              <a:rPr lang="en-US">
                <a:cs typeface="Calibri" panose="020F0502020204030204" pitchFamily="34" charset="0"/>
              </a:rPr>
              <a:t>Subscribe: Census.gov/academy</a:t>
            </a:r>
          </a:p>
        </p:txBody>
      </p:sp>
    </p:spTree>
    <p:extLst>
      <p:ext uri="{BB962C8B-B14F-4D97-AF65-F5344CB8AC3E}">
        <p14:creationId xmlns:p14="http://schemas.microsoft.com/office/powerpoint/2010/main" val="38781996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D9D97-26E4-5A48-83C6-8CCC4666818C}"/>
              </a:ext>
            </a:extLst>
          </p:cNvPr>
          <p:cNvSpPr>
            <a:spLocks noGrp="1"/>
          </p:cNvSpPr>
          <p:nvPr>
            <p:ph type="title" idx="4294967295"/>
          </p:nvPr>
        </p:nvSpPr>
        <p:spPr>
          <a:xfrm>
            <a:off x="4836318" y="3832542"/>
            <a:ext cx="2519363" cy="587375"/>
          </a:xfrm>
        </p:spPr>
        <p:txBody>
          <a:bodyPr>
            <a:normAutofit fontScale="90000"/>
          </a:bodyPr>
          <a:lstStyle/>
          <a:p>
            <a:pPr algn="ctr"/>
            <a:r>
              <a:rPr lang="en-US" b="1">
                <a:solidFill>
                  <a:schemeClr val="bg1"/>
                </a:solidFill>
              </a:rPr>
              <a:t>THANK YOU</a:t>
            </a:r>
          </a:p>
        </p:txBody>
      </p:sp>
    </p:spTree>
    <p:extLst>
      <p:ext uri="{BB962C8B-B14F-4D97-AF65-F5344CB8AC3E}">
        <p14:creationId xmlns:p14="http://schemas.microsoft.com/office/powerpoint/2010/main" val="982274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64F3B0E-857F-F5A5-1E2F-741776BD3477}"/>
              </a:ext>
            </a:extLst>
          </p:cNvPr>
          <p:cNvSpPr>
            <a:spLocks noGrp="1"/>
          </p:cNvSpPr>
          <p:nvPr>
            <p:ph type="title"/>
          </p:nvPr>
        </p:nvSpPr>
        <p:spPr>
          <a:xfrm>
            <a:off x="706821" y="552419"/>
            <a:ext cx="9875520" cy="743608"/>
          </a:xfrm>
        </p:spPr>
        <p:txBody>
          <a:bodyPr>
            <a:normAutofit/>
          </a:bodyPr>
          <a:lstStyle/>
          <a:p>
            <a:r>
              <a:rPr lang="en-US" sz="4000" kern="1200">
                <a:solidFill>
                  <a:schemeClr val="tx1"/>
                </a:solidFill>
                <a:latin typeface="+mj-lt"/>
                <a:ea typeface="+mj-ea"/>
                <a:cs typeface="+mj-cs"/>
              </a:rPr>
              <a:t>Thank you!</a:t>
            </a:r>
            <a:endParaRPr lang="en-US" sz="4000">
              <a:solidFill>
                <a:schemeClr val="tx1"/>
              </a:solidFill>
            </a:endParaRPr>
          </a:p>
        </p:txBody>
      </p:sp>
      <p:graphicFrame>
        <p:nvGraphicFramePr>
          <p:cNvPr id="4" name="Content Placeholder 2">
            <a:extLst>
              <a:ext uri="{FF2B5EF4-FFF2-40B4-BE49-F238E27FC236}">
                <a16:creationId xmlns:a16="http://schemas.microsoft.com/office/drawing/2014/main" id="{330F3754-5108-07D8-EBE5-9C1EEB489812}"/>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769633172"/>
              </p:ext>
            </p:extLst>
          </p:nvPr>
        </p:nvGraphicFramePr>
        <p:xfrm>
          <a:off x="847964" y="1025812"/>
          <a:ext cx="10515600" cy="3306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Rounded Corners 1">
            <a:extLst>
              <a:ext uri="{FF2B5EF4-FFF2-40B4-BE49-F238E27FC236}">
                <a16:creationId xmlns:a16="http://schemas.microsoft.com/office/drawing/2014/main" id="{CF3F3BCD-CB69-DA5A-AFE4-D85D1BBC9F4B}"/>
              </a:ext>
              <a:ext uri="{C183D7F6-B498-43B3-948B-1728B52AA6E4}">
                <adec:decorative xmlns:adec="http://schemas.microsoft.com/office/drawing/2017/decorative" val="1"/>
              </a:ext>
            </a:extLst>
          </p:cNvPr>
          <p:cNvSpPr/>
          <p:nvPr/>
        </p:nvSpPr>
        <p:spPr>
          <a:xfrm>
            <a:off x="843455" y="4132357"/>
            <a:ext cx="10515600" cy="1166268"/>
          </a:xfrm>
          <a:prstGeom prst="roundRect">
            <a:avLst>
              <a:gd name="adj" fmla="val 10000"/>
            </a:avLst>
          </a:prstGeom>
          <a:solidFill>
            <a:srgbClr val="ED7D31">
              <a:tint val="40000"/>
              <a:hueOff val="0"/>
              <a:satOff val="0"/>
              <a:lumOff val="0"/>
              <a:alphaOff val="0"/>
            </a:srgbClr>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6" name="TextBox 5">
            <a:extLst>
              <a:ext uri="{FF2B5EF4-FFF2-40B4-BE49-F238E27FC236}">
                <a16:creationId xmlns:a16="http://schemas.microsoft.com/office/drawing/2014/main" id="{16238715-B9C9-2CD8-83FD-79A053C91477}"/>
              </a:ext>
            </a:extLst>
          </p:cNvPr>
          <p:cNvSpPr txBox="1"/>
          <p:nvPr/>
        </p:nvSpPr>
        <p:spPr>
          <a:xfrm>
            <a:off x="2153810" y="4426635"/>
            <a:ext cx="9191390" cy="523220"/>
          </a:xfrm>
          <a:prstGeom prst="rect">
            <a:avLst/>
          </a:prstGeom>
          <a:noFill/>
        </p:spPr>
        <p:txBody>
          <a:bodyPr wrap="square" rtlCol="0">
            <a:spAutoFit/>
          </a:bodyPr>
          <a:lstStyle/>
          <a:p>
            <a:pPr lvl="0">
              <a:lnSpc>
                <a:spcPct val="100000"/>
              </a:lnSpc>
              <a:buNone/>
            </a:pPr>
            <a:r>
              <a:rPr lang="en-US" sz="2800">
                <a:effectLst/>
                <a:latin typeface="+mn-lt"/>
                <a:ea typeface="Calibri" panose="020F0502020204030204" pitchFamily="34" charset="0"/>
                <a:cs typeface="Calibri" panose="020F0502020204030204" pitchFamily="34" charset="0"/>
              </a:rPr>
              <a:t>NNLM </a:t>
            </a:r>
            <a:r>
              <a:rPr lang="en-US" sz="2800" b="0" i="0">
                <a:solidFill>
                  <a:srgbClr val="333333"/>
                </a:solidFill>
                <a:effectLst/>
                <a:latin typeface="+mn-lt"/>
              </a:rPr>
              <a:t>Emergency and Disaster Resources Guide</a:t>
            </a:r>
            <a:endParaRPr lang="en-US" sz="2800" b="1">
              <a:solidFill>
                <a:srgbClr val="0070C0"/>
              </a:solidFill>
              <a:latin typeface="+mn-lt"/>
              <a:ea typeface="+mn-ea"/>
              <a:cs typeface="+mn-cs"/>
            </a:endParaRPr>
          </a:p>
        </p:txBody>
      </p:sp>
      <p:sp>
        <p:nvSpPr>
          <p:cNvPr id="5" name="Content Placeholder 4">
            <a:extLst>
              <a:ext uri="{FF2B5EF4-FFF2-40B4-BE49-F238E27FC236}">
                <a16:creationId xmlns:a16="http://schemas.microsoft.com/office/drawing/2014/main" id="{B7A1B42E-2694-8D21-EF70-D5082D848BE9}"/>
              </a:ext>
            </a:extLst>
          </p:cNvPr>
          <p:cNvSpPr txBox="1">
            <a:spLocks/>
          </p:cNvSpPr>
          <p:nvPr/>
        </p:nvSpPr>
        <p:spPr>
          <a:xfrm>
            <a:off x="4698910" y="5752570"/>
            <a:ext cx="6663485" cy="615475"/>
          </a:xfrm>
          <a:prstGeom prst="rect">
            <a:avLst/>
          </a:prstGeom>
          <a:noFill/>
          <a:ln>
            <a:no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buFont typeface="Arial" panose="020B0604020202020204" pitchFamily="34" charset="0"/>
              <a:buNone/>
              <a:tabLst>
                <a:tab pos="2971800" algn="ctr"/>
                <a:tab pos="5943600" algn="r"/>
              </a:tabLst>
            </a:pPr>
            <a:r>
              <a:rPr lang="en-US" sz="1600">
                <a:solidFill>
                  <a:prstClr val="black"/>
                </a:solidFill>
                <a:latin typeface="Calibri" panose="020F0502020204030204" pitchFamily="34" charset="0"/>
                <a:ea typeface="Century Gothic" panose="020B0502020202020204" pitchFamily="34" charset="0"/>
                <a:cs typeface="Calibri" panose="020F0502020204030204" pitchFamily="34" charset="0"/>
              </a:rPr>
              <a:t>Funded by the National Library of Medicine. NLM and NNLM are service marks </a:t>
            </a:r>
          </a:p>
          <a:p>
            <a:pPr marL="0" indent="0" algn="r">
              <a:spcBef>
                <a:spcPts val="0"/>
              </a:spcBef>
              <a:buFont typeface="Arial" panose="020B0604020202020204" pitchFamily="34" charset="0"/>
              <a:buNone/>
              <a:tabLst>
                <a:tab pos="2971800" algn="ctr"/>
                <a:tab pos="5943600" algn="r"/>
              </a:tabLst>
            </a:pPr>
            <a:r>
              <a:rPr lang="en-US" sz="1600">
                <a:solidFill>
                  <a:prstClr val="black"/>
                </a:solidFill>
                <a:latin typeface="Calibri" panose="020F0502020204030204" pitchFamily="34" charset="0"/>
                <a:ea typeface="Century Gothic" panose="020B0502020202020204" pitchFamily="34" charset="0"/>
                <a:cs typeface="Calibri" panose="020F0502020204030204" pitchFamily="34" charset="0"/>
              </a:rPr>
              <a:t>of the US Department of Health and Human Services. Updated July 2022.</a:t>
            </a:r>
          </a:p>
        </p:txBody>
      </p:sp>
    </p:spTree>
    <p:extLst>
      <p:ext uri="{BB962C8B-B14F-4D97-AF65-F5344CB8AC3E}">
        <p14:creationId xmlns:p14="http://schemas.microsoft.com/office/powerpoint/2010/main" val="3003350105"/>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9027E-8098-BCDC-6475-AB0BFA6FD0F2}"/>
              </a:ext>
            </a:extLst>
          </p:cNvPr>
          <p:cNvSpPr>
            <a:spLocks noGrp="1"/>
          </p:cNvSpPr>
          <p:nvPr>
            <p:ph type="title"/>
          </p:nvPr>
        </p:nvSpPr>
        <p:spPr>
          <a:xfrm>
            <a:off x="2152650" y="-1325563"/>
            <a:ext cx="7886700" cy="1325563"/>
          </a:xfrm>
        </p:spPr>
        <p:txBody>
          <a:bodyPr vert="horz" wrap="square" lIns="91440" tIns="45720" rIns="91440" bIns="45720" numCol="1" anchor="b" anchorCtr="0" compatLnSpc="1">
            <a:prstTxWarp prst="textNoShape">
              <a:avLst/>
            </a:prstTxWarp>
          </a:bodyPr>
          <a:lstStyle/>
          <a:p>
            <a:r>
              <a:rPr lang="en-US"/>
              <a:t>Hierarchy of NIH, NLM, and NNLM</a:t>
            </a:r>
          </a:p>
        </p:txBody>
      </p:sp>
      <p:graphicFrame>
        <p:nvGraphicFramePr>
          <p:cNvPr id="4" name="Content Placeholder 3" descr="NIH NLM NNLM breakdown">
            <a:extLst>
              <a:ext uri="{FF2B5EF4-FFF2-40B4-BE49-F238E27FC236}">
                <a16:creationId xmlns:a16="http://schemas.microsoft.com/office/drawing/2014/main" id="{A04AB903-A4F7-4975-B078-D025E9603A93}"/>
              </a:ext>
            </a:extLst>
          </p:cNvPr>
          <p:cNvGraphicFramePr>
            <a:graphicFrameLocks noGrp="1"/>
          </p:cNvGraphicFramePr>
          <p:nvPr>
            <p:ph idx="1"/>
            <p:extLst>
              <p:ext uri="{D42A27DB-BD31-4B8C-83A1-F6EECF244321}">
                <p14:modId xmlns:p14="http://schemas.microsoft.com/office/powerpoint/2010/main" val="3593068527"/>
              </p:ext>
            </p:extLst>
          </p:nvPr>
        </p:nvGraphicFramePr>
        <p:xfrm>
          <a:off x="2352675" y="1275179"/>
          <a:ext cx="8163082" cy="3869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4EC98765-4A5E-46C6-8E24-AFB567CD5CFC}"/>
              </a:ext>
            </a:extLst>
          </p:cNvPr>
          <p:cNvSpPr txBox="1"/>
          <p:nvPr/>
        </p:nvSpPr>
        <p:spPr>
          <a:xfrm>
            <a:off x="619937" y="1127300"/>
            <a:ext cx="4614312" cy="1384995"/>
          </a:xfrm>
          <a:prstGeom prst="rect">
            <a:avLst/>
          </a:prstGeom>
          <a:noFill/>
        </p:spPr>
        <p:txBody>
          <a:bodyPr wrap="square" rtlCol="0">
            <a:spAutoFit/>
          </a:bodyPr>
          <a:lstStyle/>
          <a:p>
            <a:pPr algn="ctr"/>
            <a:r>
              <a:rPr lang="en-US" sz="2800" b="1"/>
              <a:t>National Institutes of Health</a:t>
            </a:r>
          </a:p>
          <a:p>
            <a:pPr algn="ctr"/>
            <a:r>
              <a:rPr lang="en-US" sz="2800"/>
              <a:t>Nation’s leading research agency</a:t>
            </a:r>
          </a:p>
        </p:txBody>
      </p:sp>
      <p:sp>
        <p:nvSpPr>
          <p:cNvPr id="6" name="TextBox 5">
            <a:extLst>
              <a:ext uri="{FF2B5EF4-FFF2-40B4-BE49-F238E27FC236}">
                <a16:creationId xmlns:a16="http://schemas.microsoft.com/office/drawing/2014/main" id="{156E199F-9EFD-4A86-83B6-A1931B2FAC8E}"/>
              </a:ext>
            </a:extLst>
          </p:cNvPr>
          <p:cNvSpPr txBox="1"/>
          <p:nvPr/>
        </p:nvSpPr>
        <p:spPr>
          <a:xfrm>
            <a:off x="6966987" y="2100784"/>
            <a:ext cx="4614311" cy="1384995"/>
          </a:xfrm>
          <a:prstGeom prst="rect">
            <a:avLst/>
          </a:prstGeom>
          <a:noFill/>
        </p:spPr>
        <p:txBody>
          <a:bodyPr wrap="square" rtlCol="0">
            <a:spAutoFit/>
          </a:bodyPr>
          <a:lstStyle/>
          <a:p>
            <a:pPr lvl="0" algn="ctr"/>
            <a:r>
              <a:rPr lang="en-US" sz="2800" b="1"/>
              <a:t>National Library of Medicine</a:t>
            </a:r>
          </a:p>
          <a:p>
            <a:pPr lvl="0" algn="ctr"/>
            <a:r>
              <a:rPr lang="en-US" sz="2800"/>
              <a:t>World’s largest biomedical library</a:t>
            </a:r>
          </a:p>
        </p:txBody>
      </p:sp>
      <p:sp>
        <p:nvSpPr>
          <p:cNvPr id="7" name="TextBox 6">
            <a:extLst>
              <a:ext uri="{FF2B5EF4-FFF2-40B4-BE49-F238E27FC236}">
                <a16:creationId xmlns:a16="http://schemas.microsoft.com/office/drawing/2014/main" id="{3DEAB46B-8672-46E6-A014-15DCEF8047BF}"/>
              </a:ext>
            </a:extLst>
          </p:cNvPr>
          <p:cNvSpPr txBox="1"/>
          <p:nvPr/>
        </p:nvSpPr>
        <p:spPr>
          <a:xfrm>
            <a:off x="610701" y="3165213"/>
            <a:ext cx="4614313" cy="1384995"/>
          </a:xfrm>
          <a:prstGeom prst="rect">
            <a:avLst/>
          </a:prstGeom>
          <a:noFill/>
        </p:spPr>
        <p:txBody>
          <a:bodyPr wrap="square" rtlCol="0">
            <a:spAutoFit/>
          </a:bodyPr>
          <a:lstStyle/>
          <a:p>
            <a:pPr lvl="0" algn="ctr"/>
            <a:r>
              <a:rPr lang="en-US" sz="2800" b="1"/>
              <a:t>Network of the </a:t>
            </a:r>
          </a:p>
          <a:p>
            <a:pPr lvl="0" algn="ctr"/>
            <a:r>
              <a:rPr lang="en-US" sz="2800" b="1"/>
              <a:t>National Library of Medicine</a:t>
            </a:r>
          </a:p>
          <a:p>
            <a:pPr lvl="0" algn="ctr"/>
            <a:r>
              <a:rPr lang="en-US" sz="2800"/>
              <a:t>Outreach program of the NLM</a:t>
            </a:r>
          </a:p>
        </p:txBody>
      </p:sp>
      <p:sp>
        <p:nvSpPr>
          <p:cNvPr id="8" name="TextBox 7">
            <a:extLst>
              <a:ext uri="{FF2B5EF4-FFF2-40B4-BE49-F238E27FC236}">
                <a16:creationId xmlns:a16="http://schemas.microsoft.com/office/drawing/2014/main" id="{2758BEF2-2553-4244-A180-81067B7CB1B2}"/>
              </a:ext>
            </a:extLst>
          </p:cNvPr>
          <p:cNvSpPr txBox="1"/>
          <p:nvPr/>
        </p:nvSpPr>
        <p:spPr>
          <a:xfrm>
            <a:off x="6875475" y="3857710"/>
            <a:ext cx="4705823" cy="1815882"/>
          </a:xfrm>
          <a:prstGeom prst="rect">
            <a:avLst/>
          </a:prstGeom>
          <a:noFill/>
        </p:spPr>
        <p:txBody>
          <a:bodyPr wrap="square" rtlCol="0">
            <a:spAutoFit/>
          </a:bodyPr>
          <a:lstStyle/>
          <a:p>
            <a:pPr lvl="0" algn="ctr"/>
            <a:r>
              <a:rPr lang="en-US" sz="2800" b="1"/>
              <a:t>Regions, Offices, and Centers</a:t>
            </a:r>
          </a:p>
          <a:p>
            <a:pPr lvl="0" algn="ctr"/>
            <a:r>
              <a:rPr lang="en-US" sz="2800"/>
              <a:t>7 regional medical libraries </a:t>
            </a:r>
          </a:p>
          <a:p>
            <a:pPr lvl="0" algn="ctr"/>
            <a:r>
              <a:rPr lang="en-US" sz="2800"/>
              <a:t>4 national centers</a:t>
            </a:r>
          </a:p>
          <a:p>
            <a:pPr lvl="0" algn="ctr"/>
            <a:r>
              <a:rPr lang="en-US" sz="2800"/>
              <a:t>3 national offices </a:t>
            </a:r>
          </a:p>
        </p:txBody>
      </p:sp>
      <p:sp>
        <p:nvSpPr>
          <p:cNvPr id="9" name="TextBox 8">
            <a:extLst>
              <a:ext uri="{FF2B5EF4-FFF2-40B4-BE49-F238E27FC236}">
                <a16:creationId xmlns:a16="http://schemas.microsoft.com/office/drawing/2014/main" id="{05BA194C-E9CA-4885-9071-A424A910972F}"/>
              </a:ext>
            </a:extLst>
          </p:cNvPr>
          <p:cNvSpPr txBox="1"/>
          <p:nvPr/>
        </p:nvSpPr>
        <p:spPr>
          <a:xfrm>
            <a:off x="7834609" y="6157811"/>
            <a:ext cx="2787553" cy="523220"/>
          </a:xfrm>
          <a:prstGeom prst="rect">
            <a:avLst/>
          </a:prstGeom>
          <a:solidFill>
            <a:schemeClr val="bg1"/>
          </a:solidFill>
        </p:spPr>
        <p:txBody>
          <a:bodyPr wrap="square" rtlCol="0">
            <a:spAutoFit/>
          </a:bodyPr>
          <a:lstStyle/>
          <a:p>
            <a:pPr algn="ctr"/>
            <a:r>
              <a:rPr lang="en-US" sz="2800" b="1">
                <a:solidFill>
                  <a:srgbClr val="616265"/>
                </a:solidFill>
                <a:hlinkClick r:id="rId8"/>
              </a:rPr>
              <a:t>www.nnlm.gov</a:t>
            </a:r>
            <a:r>
              <a:rPr lang="en-US" sz="2800" b="1">
                <a:solidFill>
                  <a:srgbClr val="616265"/>
                </a:solidFill>
              </a:rPr>
              <a:t> </a:t>
            </a:r>
            <a:endParaRPr lang="en-US" sz="2800"/>
          </a:p>
        </p:txBody>
      </p:sp>
    </p:spTree>
    <p:extLst>
      <p:ext uri="{BB962C8B-B14F-4D97-AF65-F5344CB8AC3E}">
        <p14:creationId xmlns:p14="http://schemas.microsoft.com/office/powerpoint/2010/main" val="2662291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B66E9-8261-5DD2-472C-252302293802}"/>
              </a:ext>
            </a:extLst>
          </p:cNvPr>
          <p:cNvSpPr>
            <a:spLocks noGrp="1"/>
          </p:cNvSpPr>
          <p:nvPr>
            <p:ph type="title"/>
          </p:nvPr>
        </p:nvSpPr>
        <p:spPr>
          <a:xfrm>
            <a:off x="773287" y="-1617436"/>
            <a:ext cx="3932237" cy="1600200"/>
          </a:xfrm>
        </p:spPr>
        <p:txBody>
          <a:bodyPr/>
          <a:lstStyle/>
          <a:p>
            <a:r>
              <a:rPr lang="en-US"/>
              <a:t>NNLM Virtual Disaster Preparedness</a:t>
            </a:r>
            <a:r>
              <a:rPr lang="en-US" baseline="0"/>
              <a:t> Forum</a:t>
            </a:r>
            <a:endParaRPr lang="en-US"/>
          </a:p>
        </p:txBody>
      </p:sp>
      <p:sp>
        <p:nvSpPr>
          <p:cNvPr id="11" name="TextBox 10">
            <a:extLst>
              <a:ext uri="{FF2B5EF4-FFF2-40B4-BE49-F238E27FC236}">
                <a16:creationId xmlns:a16="http://schemas.microsoft.com/office/drawing/2014/main" id="{3B0053F2-971C-F08E-59BA-500A431171A0}"/>
              </a:ext>
            </a:extLst>
          </p:cNvPr>
          <p:cNvSpPr txBox="1"/>
          <p:nvPr/>
        </p:nvSpPr>
        <p:spPr>
          <a:xfrm>
            <a:off x="1323521" y="5442412"/>
            <a:ext cx="9477829" cy="646331"/>
          </a:xfrm>
          <a:prstGeom prst="rect">
            <a:avLst/>
          </a:prstGeom>
          <a:noFill/>
        </p:spPr>
        <p:txBody>
          <a:bodyPr wrap="square" rtlCol="0">
            <a:spAutoFit/>
          </a:bodyPr>
          <a:lstStyle/>
          <a:p>
            <a:pPr algn="ctr" defTabSz="914400"/>
            <a:r>
              <a:rPr lang="en-US" sz="3600" b="1">
                <a:solidFill>
                  <a:prstClr val="black"/>
                </a:solidFill>
                <a:latin typeface="Calibri" panose="020F0502020204030204"/>
              </a:rPr>
              <a:t>NNLM Training Calendar </a:t>
            </a:r>
            <a:r>
              <a:rPr lang="en-US" sz="3600" b="1" u="sng">
                <a:solidFill>
                  <a:srgbClr val="000000"/>
                </a:solidFill>
                <a:latin typeface="Calibri" panose="020F0502020204030204"/>
                <a:ea typeface="Calibri" panose="020F0502020204030204" pitchFamily="34" charset="0"/>
                <a:cs typeface="Calibri" panose="020F0502020204030204" pitchFamily="34" charset="0"/>
                <a:hlinkClick r:id="rId3"/>
              </a:rPr>
              <a:t>www.nnlm.gov/training</a:t>
            </a:r>
            <a:endParaRPr lang="en-US" sz="3600" b="1" u="sng">
              <a:solidFill>
                <a:srgbClr val="000000"/>
              </a:solidFill>
              <a:latin typeface="Calibri" panose="020F0502020204030204"/>
              <a:ea typeface="Calibri" panose="020F0502020204030204" pitchFamily="34" charset="0"/>
              <a:cs typeface="Calibri" panose="020F0502020204030204" pitchFamily="34" charset="0"/>
            </a:endParaRPr>
          </a:p>
        </p:txBody>
      </p:sp>
      <p:pic>
        <p:nvPicPr>
          <p:cNvPr id="13" name="Picture 12" descr="Image of a flyer for the NNLM Virtual Disaster Preparedness forum, September 12-28, 2023.">
            <a:extLst>
              <a:ext uri="{FF2B5EF4-FFF2-40B4-BE49-F238E27FC236}">
                <a16:creationId xmlns:a16="http://schemas.microsoft.com/office/drawing/2014/main" id="{2D73B775-CAA0-5789-BE11-C01CE5A037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69182"/>
            <a:ext cx="11430000" cy="6000750"/>
          </a:xfrm>
          <a:prstGeom prst="rect">
            <a:avLst/>
          </a:prstGeom>
        </p:spPr>
      </p:pic>
    </p:spTree>
    <p:extLst>
      <p:ext uri="{BB962C8B-B14F-4D97-AF65-F5344CB8AC3E}">
        <p14:creationId xmlns:p14="http://schemas.microsoft.com/office/powerpoint/2010/main" val="3642383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71605-BAEB-56C1-28F2-2ADDD7EF9E81}"/>
              </a:ext>
            </a:extLst>
          </p:cNvPr>
          <p:cNvSpPr>
            <a:spLocks noGrp="1"/>
          </p:cNvSpPr>
          <p:nvPr>
            <p:ph type="title"/>
          </p:nvPr>
        </p:nvSpPr>
        <p:spPr>
          <a:xfrm>
            <a:off x="2537959" y="264160"/>
            <a:ext cx="3932237" cy="1600200"/>
          </a:xfrm>
        </p:spPr>
        <p:txBody>
          <a:bodyPr/>
          <a:lstStyle/>
          <a:p>
            <a:r>
              <a:rPr lang="en-US" dirty="0"/>
              <a:t>NNLM Reading</a:t>
            </a:r>
            <a:r>
              <a:rPr lang="en-US" baseline="0" dirty="0"/>
              <a:t> Club</a:t>
            </a:r>
            <a:endParaRPr lang="en-US" dirty="0"/>
          </a:p>
        </p:txBody>
      </p:sp>
      <p:pic>
        <p:nvPicPr>
          <p:cNvPr id="7" name="Picture 6" descr="Image of an NNLM Reading Club /flyer.">
            <a:extLst>
              <a:ext uri="{FF2B5EF4-FFF2-40B4-BE49-F238E27FC236}">
                <a16:creationId xmlns:a16="http://schemas.microsoft.com/office/drawing/2014/main" id="{8F06E083-244F-2C28-2545-0DA8808DCA3B}"/>
              </a:ext>
            </a:extLst>
          </p:cNvPr>
          <p:cNvPicPr>
            <a:picLocks noChangeAspect="1"/>
          </p:cNvPicPr>
          <p:nvPr/>
        </p:nvPicPr>
        <p:blipFill rotWithShape="1">
          <a:blip r:embed="rId3">
            <a:extLst>
              <a:ext uri="{28A0092B-C50C-407E-A947-70E740481C1C}">
                <a14:useLocalDpi xmlns:a14="http://schemas.microsoft.com/office/drawing/2010/main" val="0"/>
              </a:ext>
            </a:extLst>
          </a:blip>
          <a:srcRect b="13481"/>
          <a:stretch/>
        </p:blipFill>
        <p:spPr>
          <a:xfrm>
            <a:off x="2005568" y="264160"/>
            <a:ext cx="8180863" cy="5933440"/>
          </a:xfrm>
          <a:prstGeom prst="rect">
            <a:avLst/>
          </a:prstGeom>
        </p:spPr>
      </p:pic>
    </p:spTree>
    <p:extLst>
      <p:ext uri="{BB962C8B-B14F-4D97-AF65-F5344CB8AC3E}">
        <p14:creationId xmlns:p14="http://schemas.microsoft.com/office/powerpoint/2010/main" val="1022729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F9EEE-48D1-FB19-B570-9B2A191AC569}"/>
              </a:ext>
            </a:extLst>
          </p:cNvPr>
          <p:cNvSpPr>
            <a:spLocks noGrp="1"/>
          </p:cNvSpPr>
          <p:nvPr>
            <p:ph type="title"/>
          </p:nvPr>
        </p:nvSpPr>
        <p:spPr>
          <a:xfrm>
            <a:off x="1096147" y="-1700783"/>
            <a:ext cx="3932237" cy="1600200"/>
          </a:xfrm>
        </p:spPr>
        <p:txBody>
          <a:bodyPr/>
          <a:lstStyle/>
          <a:p>
            <a:r>
              <a:rPr lang="en-US"/>
              <a:t>NNLM Virtual Disaster Preparedness Forum (2)</a:t>
            </a:r>
          </a:p>
        </p:txBody>
      </p:sp>
      <p:pic>
        <p:nvPicPr>
          <p:cNvPr id="8" name="Picture 7" descr="Image of NNLM Virtual disaster Preparedness /forum flyer.">
            <a:extLst>
              <a:ext uri="{FF2B5EF4-FFF2-40B4-BE49-F238E27FC236}">
                <a16:creationId xmlns:a16="http://schemas.microsoft.com/office/drawing/2014/main" id="{94CDF7D5-48A1-FCD3-D50E-F2AB0B813BA3}"/>
              </a:ext>
            </a:extLst>
          </p:cNvPr>
          <p:cNvPicPr>
            <a:picLocks noChangeAspect="1"/>
          </p:cNvPicPr>
          <p:nvPr/>
        </p:nvPicPr>
        <p:blipFill>
          <a:blip r:embed="rId3">
            <a:extLst>
              <a:ext uri="{28A0092B-C50C-407E-A947-70E740481C1C}">
                <a14:useLocalDpi xmlns:a14="http://schemas.microsoft.com/office/drawing/2010/main" val="0"/>
              </a:ext>
            </a:extLst>
          </a:blip>
          <a:srcRect l="2037" r="2037"/>
          <a:stretch/>
        </p:blipFill>
        <p:spPr>
          <a:xfrm>
            <a:off x="1382415" y="868680"/>
            <a:ext cx="9356219" cy="5120640"/>
          </a:xfrm>
          <a:prstGeom prst="rect">
            <a:avLst/>
          </a:prstGeom>
          <a:noFill/>
        </p:spPr>
      </p:pic>
      <p:pic>
        <p:nvPicPr>
          <p:cNvPr id="7" name="Picture 6" descr="A person in a white shirt and red tie.">
            <a:extLst>
              <a:ext uri="{FF2B5EF4-FFF2-40B4-BE49-F238E27FC236}">
                <a16:creationId xmlns:a16="http://schemas.microsoft.com/office/drawing/2014/main" id="{BADF552A-126A-B281-CC6C-3F2E9D10DA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2130" y="2059811"/>
            <a:ext cx="2640273" cy="2377440"/>
          </a:xfrm>
          <a:prstGeom prst="rect">
            <a:avLst/>
          </a:prstGeom>
          <a:ln w="28575">
            <a:solidFill>
              <a:schemeClr val="bg1"/>
            </a:solidFill>
          </a:ln>
        </p:spPr>
      </p:pic>
      <p:sp>
        <p:nvSpPr>
          <p:cNvPr id="11" name="TextBox 10">
            <a:extLst>
              <a:ext uri="{FF2B5EF4-FFF2-40B4-BE49-F238E27FC236}">
                <a16:creationId xmlns:a16="http://schemas.microsoft.com/office/drawing/2014/main" id="{245B2BCF-4875-F706-423C-F7394182F295}"/>
              </a:ext>
              <a:ext uri="{C183D7F6-B498-43B3-948B-1728B52AA6E4}">
                <adec:decorative xmlns:adec="http://schemas.microsoft.com/office/drawing/2017/decorative" val="1"/>
              </a:ext>
            </a:extLst>
          </p:cNvPr>
          <p:cNvSpPr txBox="1"/>
          <p:nvPr/>
        </p:nvSpPr>
        <p:spPr>
          <a:xfrm>
            <a:off x="1175938" y="5406514"/>
            <a:ext cx="3108960" cy="731520"/>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2494629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2A23C-FCED-01F4-517D-8242DFA3E3B4}"/>
              </a:ext>
            </a:extLst>
          </p:cNvPr>
          <p:cNvSpPr>
            <a:spLocks noGrp="1"/>
          </p:cNvSpPr>
          <p:nvPr>
            <p:ph type="title" idx="4294967295"/>
          </p:nvPr>
        </p:nvSpPr>
        <p:spPr>
          <a:xfrm>
            <a:off x="588818" y="-1463675"/>
            <a:ext cx="10515600" cy="1325563"/>
          </a:xfrm>
        </p:spPr>
        <p:txBody>
          <a:bodyPr/>
          <a:lstStyle/>
          <a:p>
            <a:r>
              <a:rPr lang="en-US"/>
              <a:t>Community</a:t>
            </a:r>
            <a:r>
              <a:rPr lang="en-US" baseline="0"/>
              <a:t> Resilience Estimates</a:t>
            </a:r>
            <a:endParaRPr lang="en-US"/>
          </a:p>
        </p:txBody>
      </p:sp>
      <p:sp>
        <p:nvSpPr>
          <p:cNvPr id="3" name="Subtitle 2">
            <a:extLst>
              <a:ext uri="{FF2B5EF4-FFF2-40B4-BE49-F238E27FC236}">
                <a16:creationId xmlns:a16="http://schemas.microsoft.com/office/drawing/2014/main" id="{7C2D0AFB-2812-4D4B-A3C6-57401E27264F}"/>
              </a:ext>
            </a:extLst>
          </p:cNvPr>
          <p:cNvSpPr>
            <a:spLocks noGrp="1"/>
          </p:cNvSpPr>
          <p:nvPr>
            <p:ph type="subTitle" idx="4294967295"/>
          </p:nvPr>
        </p:nvSpPr>
        <p:spPr>
          <a:xfrm>
            <a:off x="315525" y="3194482"/>
            <a:ext cx="5375163" cy="1806639"/>
          </a:xfrm>
        </p:spPr>
        <p:txBody>
          <a:bodyPr>
            <a:normAutofit/>
          </a:bodyPr>
          <a:lstStyle/>
          <a:p>
            <a:pPr marL="0" indent="0" algn="l">
              <a:spcAft>
                <a:spcPts val="1800"/>
              </a:spcAft>
              <a:buNone/>
            </a:pPr>
            <a:r>
              <a:rPr lang="en-US" sz="1600" b="1">
                <a:solidFill>
                  <a:schemeClr val="bg1"/>
                </a:solidFill>
              </a:rPr>
              <a:t>September 12,  2023</a:t>
            </a:r>
          </a:p>
          <a:p>
            <a:pPr marL="0" indent="0" algn="l">
              <a:lnSpc>
                <a:spcPct val="100000"/>
              </a:lnSpc>
              <a:buNone/>
            </a:pPr>
            <a:r>
              <a:rPr lang="en-US" sz="1600" b="1">
                <a:solidFill>
                  <a:schemeClr val="bg1"/>
                </a:solidFill>
              </a:rPr>
              <a:t>Tim Sarko</a:t>
            </a:r>
          </a:p>
          <a:p>
            <a:pPr marL="0" indent="0" algn="l">
              <a:lnSpc>
                <a:spcPct val="100000"/>
              </a:lnSpc>
              <a:buNone/>
            </a:pPr>
            <a:r>
              <a:rPr lang="en-US" sz="1600" b="1">
                <a:solidFill>
                  <a:schemeClr val="bg1"/>
                </a:solidFill>
              </a:rPr>
              <a:t>Data Dissemination Specialist</a:t>
            </a:r>
          </a:p>
          <a:p>
            <a:pPr marL="0" indent="0">
              <a:buNone/>
            </a:pPr>
            <a:r>
              <a:rPr lang="en-US" sz="1600" b="1">
                <a:solidFill>
                  <a:schemeClr val="bg1"/>
                </a:solidFill>
              </a:rPr>
              <a:t>U.S. Census Bureau, Data Dissemination and Training Branch</a:t>
            </a:r>
          </a:p>
          <a:p>
            <a:pPr marL="0" indent="0" algn="l">
              <a:buNone/>
            </a:pPr>
            <a:endParaRPr lang="en-US" sz="1600" b="1">
              <a:solidFill>
                <a:schemeClr val="bg1"/>
              </a:solidFill>
            </a:endParaRPr>
          </a:p>
          <a:p>
            <a:pPr marL="0" indent="0" algn="l">
              <a:buNone/>
            </a:pPr>
            <a:endParaRPr lang="en-US" sz="1600" b="1">
              <a:solidFill>
                <a:schemeClr val="bg1"/>
              </a:solidFill>
            </a:endParaRPr>
          </a:p>
        </p:txBody>
      </p:sp>
      <p:sp>
        <p:nvSpPr>
          <p:cNvPr id="4" name="Subtitle 2">
            <a:extLst>
              <a:ext uri="{FF2B5EF4-FFF2-40B4-BE49-F238E27FC236}">
                <a16:creationId xmlns:a16="http://schemas.microsoft.com/office/drawing/2014/main" id="{63741944-A1F8-B348-8A7E-0E9A3D29DBF5}"/>
              </a:ext>
            </a:extLst>
          </p:cNvPr>
          <p:cNvSpPr txBox="1">
            <a:spLocks/>
          </p:cNvSpPr>
          <p:nvPr/>
        </p:nvSpPr>
        <p:spPr>
          <a:xfrm>
            <a:off x="224355" y="1816010"/>
            <a:ext cx="6715538" cy="6419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err="1">
                <a:solidFill>
                  <a:schemeClr val="bg1"/>
                </a:solidFill>
                <a:latin typeface="+mj-lt"/>
              </a:rPr>
              <a:t>OnTheMap</a:t>
            </a:r>
            <a:r>
              <a:rPr lang="en-US" b="1">
                <a:solidFill>
                  <a:schemeClr val="bg1"/>
                </a:solidFill>
                <a:latin typeface="+mj-lt"/>
              </a:rPr>
              <a:t> for Emergency Management and </a:t>
            </a:r>
          </a:p>
          <a:p>
            <a:pPr marL="0" indent="0">
              <a:buFont typeface="Arial" panose="020B0604020202020204" pitchFamily="34" charset="0"/>
              <a:buNone/>
            </a:pPr>
            <a:r>
              <a:rPr lang="en-US" b="1">
                <a:solidFill>
                  <a:schemeClr val="bg1"/>
                </a:solidFill>
                <a:latin typeface="+mj-lt"/>
              </a:rPr>
              <a:t>Community Resilience Estimates </a:t>
            </a:r>
          </a:p>
        </p:txBody>
      </p:sp>
      <p:sp>
        <p:nvSpPr>
          <p:cNvPr id="5" name="Subtitle 2">
            <a:extLst>
              <a:ext uri="{FF2B5EF4-FFF2-40B4-BE49-F238E27FC236}">
                <a16:creationId xmlns:a16="http://schemas.microsoft.com/office/drawing/2014/main" id="{CC067711-9EDA-114A-9A9E-EC210BE6F20B}"/>
              </a:ext>
              <a:ext uri="{C183D7F6-B498-43B3-948B-1728B52AA6E4}">
                <adec:decorative xmlns:adec="http://schemas.microsoft.com/office/drawing/2017/decorative" val="1"/>
              </a:ext>
            </a:extLst>
          </p:cNvPr>
          <p:cNvSpPr txBox="1">
            <a:spLocks/>
          </p:cNvSpPr>
          <p:nvPr/>
        </p:nvSpPr>
        <p:spPr>
          <a:xfrm>
            <a:off x="315525" y="3622649"/>
            <a:ext cx="6715538" cy="6419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400">
              <a:solidFill>
                <a:schemeClr val="bg1"/>
              </a:solidFill>
            </a:endParaRPr>
          </a:p>
        </p:txBody>
      </p:sp>
    </p:spTree>
    <p:extLst>
      <p:ext uri="{BB962C8B-B14F-4D97-AF65-F5344CB8AC3E}">
        <p14:creationId xmlns:p14="http://schemas.microsoft.com/office/powerpoint/2010/main" val="626095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0F667E-D5DF-C85E-1109-33C35338C7F3}"/>
              </a:ext>
            </a:extLst>
          </p:cNvPr>
          <p:cNvSpPr>
            <a:spLocks noGrp="1"/>
          </p:cNvSpPr>
          <p:nvPr>
            <p:ph type="title" idx="4294967295"/>
          </p:nvPr>
        </p:nvSpPr>
        <p:spPr>
          <a:xfrm>
            <a:off x="838200" y="-1284799"/>
            <a:ext cx="10515600" cy="1325563"/>
          </a:xfrm>
        </p:spPr>
        <p:txBody>
          <a:bodyPr/>
          <a:lstStyle/>
          <a:p>
            <a:r>
              <a:rPr lang="en-US"/>
              <a:t>Outline</a:t>
            </a:r>
          </a:p>
        </p:txBody>
      </p:sp>
      <p:sp>
        <p:nvSpPr>
          <p:cNvPr id="2" name="Rectangle 1">
            <a:extLst>
              <a:ext uri="{FF2B5EF4-FFF2-40B4-BE49-F238E27FC236}">
                <a16:creationId xmlns:a16="http://schemas.microsoft.com/office/drawing/2014/main" id="{1EBCD17E-0893-4881-B883-2000225DCDFB}"/>
              </a:ext>
              <a:ext uri="{C183D7F6-B498-43B3-948B-1728B52AA6E4}">
                <adec:decorative xmlns:adec="http://schemas.microsoft.com/office/drawing/2017/decorative" val="1"/>
              </a:ext>
            </a:extLst>
          </p:cNvPr>
          <p:cNvSpPr/>
          <p:nvPr/>
        </p:nvSpPr>
        <p:spPr>
          <a:xfrm>
            <a:off x="5861153" y="0"/>
            <a:ext cx="100434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E14E5BF2-AE41-924D-8D42-19D1D7B2E0BA}"/>
              </a:ext>
            </a:extLst>
          </p:cNvPr>
          <p:cNvSpPr txBox="1">
            <a:spLocks/>
          </p:cNvSpPr>
          <p:nvPr/>
        </p:nvSpPr>
        <p:spPr>
          <a:xfrm>
            <a:off x="38727" y="1196680"/>
            <a:ext cx="7058471" cy="52633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buFont typeface="Wingdings" panose="05000000000000000000" pitchFamily="2" charset="2"/>
              <a:buChar char="ü"/>
            </a:pPr>
            <a:r>
              <a:rPr lang="en-US">
                <a:latin typeface="Calibri" panose="020F0502020204030204" pitchFamily="34" charset="0"/>
                <a:cs typeface="Calibri" panose="020F0502020204030204" pitchFamily="34" charset="0"/>
              </a:rPr>
              <a:t>American Community Survey (ACS) Basics</a:t>
            </a:r>
          </a:p>
          <a:p>
            <a:pPr>
              <a:spcAft>
                <a:spcPts val="1800"/>
              </a:spcAft>
              <a:buFont typeface="Wingdings" panose="05000000000000000000" pitchFamily="2" charset="2"/>
              <a:buChar char="ü"/>
            </a:pPr>
            <a:r>
              <a:rPr lang="en-US">
                <a:latin typeface="Calibri" panose="020F0502020204030204" pitchFamily="34" charset="0"/>
                <a:cs typeface="Calibri" panose="020F0502020204030204" pitchFamily="34" charset="0"/>
              </a:rPr>
              <a:t>Longitudinal Employer Household Dynamics</a:t>
            </a:r>
          </a:p>
          <a:p>
            <a:pPr>
              <a:spcAft>
                <a:spcPts val="1800"/>
              </a:spcAft>
              <a:buFont typeface="Wingdings" panose="05000000000000000000" pitchFamily="2" charset="2"/>
              <a:buChar char="ü"/>
            </a:pPr>
            <a:r>
              <a:rPr lang="en-US" err="1">
                <a:latin typeface="Calibri" panose="020F0502020204030204" pitchFamily="34" charset="0"/>
                <a:cs typeface="Calibri" panose="020F0502020204030204" pitchFamily="34" charset="0"/>
              </a:rPr>
              <a:t>OnTheMap</a:t>
            </a:r>
            <a:r>
              <a:rPr lang="en-US">
                <a:latin typeface="Calibri" panose="020F0502020204030204" pitchFamily="34" charset="0"/>
                <a:cs typeface="Calibri" panose="020F0502020204030204" pitchFamily="34" charset="0"/>
              </a:rPr>
              <a:t> for Emergency Management</a:t>
            </a:r>
          </a:p>
          <a:p>
            <a:pPr>
              <a:spcAft>
                <a:spcPts val="1800"/>
              </a:spcAft>
              <a:buFont typeface="Wingdings" panose="05000000000000000000" pitchFamily="2" charset="2"/>
              <a:buChar char="ü"/>
            </a:pPr>
            <a:r>
              <a:rPr lang="en-US">
                <a:latin typeface="Calibri" panose="020F0502020204030204" pitchFamily="34" charset="0"/>
                <a:cs typeface="Calibri" panose="020F0502020204030204" pitchFamily="34" charset="0"/>
              </a:rPr>
              <a:t>Community Resilience Estimates (CRE)</a:t>
            </a:r>
          </a:p>
          <a:p>
            <a:pPr>
              <a:spcAft>
                <a:spcPts val="1800"/>
              </a:spcAft>
              <a:buFont typeface="Wingdings" panose="05000000000000000000" pitchFamily="2" charset="2"/>
              <a:buChar char="ü"/>
            </a:pPr>
            <a:r>
              <a:rPr lang="en-US">
                <a:latin typeface="Calibri" panose="020F0502020204030204" pitchFamily="34" charset="0"/>
                <a:cs typeface="Calibri" panose="020F0502020204030204" pitchFamily="34" charset="0"/>
              </a:rPr>
              <a:t>My Community Explorer</a:t>
            </a:r>
          </a:p>
          <a:p>
            <a:pPr>
              <a:spcAft>
                <a:spcPts val="1800"/>
              </a:spcAft>
              <a:buFont typeface="Wingdings" panose="05000000000000000000" pitchFamily="2" charset="2"/>
              <a:buChar char="ü"/>
            </a:pPr>
            <a:r>
              <a:rPr lang="en-US">
                <a:latin typeface="Calibri" panose="020F0502020204030204" pitchFamily="34" charset="0"/>
                <a:cs typeface="Calibri" panose="020F0502020204030204" pitchFamily="34" charset="0"/>
              </a:rPr>
              <a:t>Resources for Learning More</a:t>
            </a:r>
          </a:p>
          <a:p>
            <a:pPr>
              <a:spcAft>
                <a:spcPts val="1800"/>
              </a:spcAft>
              <a:buFont typeface="Wingdings" panose="05000000000000000000" pitchFamily="2" charset="2"/>
              <a:buChar char="ü"/>
            </a:pPr>
            <a:r>
              <a:rPr lang="en-US">
                <a:latin typeface="Calibri" panose="020F0502020204030204" pitchFamily="34" charset="0"/>
                <a:cs typeface="Calibri" panose="020F0502020204030204" pitchFamily="34" charset="0"/>
              </a:rPr>
              <a:t>Questions</a:t>
            </a:r>
          </a:p>
        </p:txBody>
      </p:sp>
      <p:sp>
        <p:nvSpPr>
          <p:cNvPr id="3" name="Rectangle 2">
            <a:extLst>
              <a:ext uri="{FF2B5EF4-FFF2-40B4-BE49-F238E27FC236}">
                <a16:creationId xmlns:a16="http://schemas.microsoft.com/office/drawing/2014/main" id="{08D613D7-3C53-49EA-BDC8-B075C59CF507}"/>
              </a:ext>
            </a:extLst>
          </p:cNvPr>
          <p:cNvSpPr/>
          <p:nvPr/>
        </p:nvSpPr>
        <p:spPr>
          <a:xfrm>
            <a:off x="376649" y="438784"/>
            <a:ext cx="1677003" cy="840230"/>
          </a:xfrm>
          <a:prstGeom prst="rect">
            <a:avLst/>
          </a:prstGeom>
        </p:spPr>
        <p:txBody>
          <a:bodyPr wrap="square">
            <a:spAutoFit/>
          </a:bodyPr>
          <a:lstStyle/>
          <a:p>
            <a:pPr lvl="0">
              <a:lnSpc>
                <a:spcPct val="90000"/>
              </a:lnSpc>
              <a:spcBef>
                <a:spcPct val="0"/>
              </a:spcBef>
              <a:defRPr/>
            </a:pPr>
            <a:r>
              <a:rPr lang="en-US" sz="3600" b="1">
                <a:solidFill>
                  <a:srgbClr val="1F5593"/>
                </a:solidFill>
                <a:latin typeface="Calibri" panose="020F0502020204030204" pitchFamily="34" charset="0"/>
                <a:cs typeface="Calibri" panose="020F0502020204030204" pitchFamily="34" charset="0"/>
              </a:rPr>
              <a:t>Outline</a:t>
            </a:r>
          </a:p>
          <a:p>
            <a:pPr lvl="0">
              <a:lnSpc>
                <a:spcPct val="90000"/>
              </a:lnSpc>
              <a:spcBef>
                <a:spcPct val="0"/>
              </a:spcBef>
              <a:defRPr/>
            </a:pPr>
            <a:endParaRPr lang="en-US" b="1">
              <a:solidFill>
                <a:srgbClr val="1F5593"/>
              </a:solidFill>
              <a:latin typeface="Calibri" panose="020F0502020204030204" pitchFamily="34" charset="0"/>
              <a:cs typeface="Calibri" panose="020F0502020204030204" pitchFamily="34" charset="0"/>
            </a:endParaRPr>
          </a:p>
        </p:txBody>
      </p:sp>
      <p:pic>
        <p:nvPicPr>
          <p:cNvPr id="14" name="Graphic 13">
            <a:extLst>
              <a:ext uri="{FF2B5EF4-FFF2-40B4-BE49-F238E27FC236}">
                <a16:creationId xmlns:a16="http://schemas.microsoft.com/office/drawing/2014/main" id="{29B51021-C47D-4E0E-87EA-FC2D29BAC242}"/>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6649" y="850392"/>
            <a:ext cx="1074452" cy="229180"/>
          </a:xfrm>
          <a:prstGeom prst="rect">
            <a:avLst/>
          </a:prstGeom>
        </p:spPr>
      </p:pic>
      <p:pic>
        <p:nvPicPr>
          <p:cNvPr id="4" name="Picture 3" descr="Image of code in 0 and 1 with a magnifying glass.">
            <a:extLst>
              <a:ext uri="{FF2B5EF4-FFF2-40B4-BE49-F238E27FC236}">
                <a16:creationId xmlns:a16="http://schemas.microsoft.com/office/drawing/2014/main" id="{A717C9B2-99C7-4695-91F6-64FCDB3C480F}"/>
              </a:ext>
            </a:extLst>
          </p:cNvPr>
          <p:cNvPicPr>
            <a:picLocks noChangeAspect="1"/>
          </p:cNvPicPr>
          <p:nvPr/>
        </p:nvPicPr>
        <p:blipFill>
          <a:blip r:embed="rId5"/>
          <a:stretch>
            <a:fillRect/>
          </a:stretch>
        </p:blipFill>
        <p:spPr>
          <a:xfrm>
            <a:off x="7809874" y="1279014"/>
            <a:ext cx="3417757" cy="3246975"/>
          </a:xfrm>
          <a:prstGeom prst="rect">
            <a:avLst/>
          </a:prstGeom>
        </p:spPr>
      </p:pic>
    </p:spTree>
    <p:extLst>
      <p:ext uri="{BB962C8B-B14F-4D97-AF65-F5344CB8AC3E}">
        <p14:creationId xmlns:p14="http://schemas.microsoft.com/office/powerpoint/2010/main" val="3649314799"/>
      </p:ext>
    </p:extLst>
  </p:cSld>
  <p:clrMapOvr>
    <a:masterClrMapping/>
  </p:clrMapOvr>
</p:sld>
</file>

<file path=ppt/theme/theme1.xml><?xml version="1.0" encoding="utf-8"?>
<a:theme xmlns:a="http://schemas.openxmlformats.org/drawingml/2006/main" name="NTO White w gray text">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O Template (NEW LOGO 4-27-17).potx" id="{965E8775-A924-40C9-A62E-5CC32E51A14E}" vid="{3D409730-F812-4239-906C-280BA1B06B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DBAACD1E758184AA6241131C1F80B0D" ma:contentTypeVersion="17" ma:contentTypeDescription="Create a new document." ma:contentTypeScope="" ma:versionID="4411559aeb328952f03577a9842fcc48">
  <xsd:schema xmlns:xsd="http://www.w3.org/2001/XMLSchema" xmlns:xs="http://www.w3.org/2001/XMLSchema" xmlns:p="http://schemas.microsoft.com/office/2006/metadata/properties" xmlns:ns2="3e16bbc6-2711-4f6e-be08-5d63a690c44d" xmlns:ns3="1565ad16-ba8c-46f6-bb56-a27f08d58ad6" targetNamespace="http://schemas.microsoft.com/office/2006/metadata/properties" ma:root="true" ma:fieldsID="e85fa1f9fd3fd831c58b8d0b0f52a93d" ns2:_="" ns3:_="">
    <xsd:import namespace="3e16bbc6-2711-4f6e-be08-5d63a690c44d"/>
    <xsd:import namespace="1565ad16-ba8c-46f6-bb56-a27f08d58ad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16bbc6-2711-4f6e-be08-5d63a690c4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e03f6bb-d38c-4ceb-b0ba-10cc30df164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65ad16-ba8c-46f6-bb56-a27f08d58ad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776a13e-a845-417d-b6a8-bb86042ebf3a}" ma:internalName="TaxCatchAll" ma:showField="CatchAllData" ma:web="1565ad16-ba8c-46f6-bb56-a27f08d58a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e16bbc6-2711-4f6e-be08-5d63a690c44d">
      <Terms xmlns="http://schemas.microsoft.com/office/infopath/2007/PartnerControls"/>
    </lcf76f155ced4ddcb4097134ff3c332f>
    <TaxCatchAll xmlns="1565ad16-ba8c-46f6-bb56-a27f08d58ad6" xsi:nil="true"/>
  </documentManagement>
</p:properties>
</file>

<file path=customXml/itemProps1.xml><?xml version="1.0" encoding="utf-8"?>
<ds:datastoreItem xmlns:ds="http://schemas.openxmlformats.org/officeDocument/2006/customXml" ds:itemID="{3A08DA91-B9F6-48B1-9F96-A4DFA113A7DE}">
  <ds:schemaRefs>
    <ds:schemaRef ds:uri="1565ad16-ba8c-46f6-bb56-a27f08d58ad6"/>
    <ds:schemaRef ds:uri="3e16bbc6-2711-4f6e-be08-5d63a690c4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8A1740C-83F8-4615-B915-DF90AAF187D4}">
  <ds:schemaRefs>
    <ds:schemaRef ds:uri="http://schemas.microsoft.com/sharepoint/v3/contenttype/forms"/>
  </ds:schemaRefs>
</ds:datastoreItem>
</file>

<file path=customXml/itemProps3.xml><?xml version="1.0" encoding="utf-8"?>
<ds:datastoreItem xmlns:ds="http://schemas.openxmlformats.org/officeDocument/2006/customXml" ds:itemID="{DB9320D0-1373-48A5-B29D-10B6BC5CB0CF}">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3e16bbc6-2711-4f6e-be08-5d63a690c44d"/>
    <ds:schemaRef ds:uri="http://purl.org/dc/terms/"/>
    <ds:schemaRef ds:uri="1565ad16-ba8c-46f6-bb56-a27f08d58ad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NTO Template (NEW LOGO 4-27-17)</Template>
  <TotalTime>30</TotalTime>
  <Words>2429</Words>
  <Application>Microsoft Office PowerPoint</Application>
  <PresentationFormat>Widescreen</PresentationFormat>
  <Paragraphs>316</Paragraphs>
  <Slides>34</Slides>
  <Notes>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Calibri</vt:lpstr>
      <vt:lpstr>Century Gothic</vt:lpstr>
      <vt:lpstr>Segoe UI</vt:lpstr>
      <vt:lpstr>Symbol</vt:lpstr>
      <vt:lpstr>system-ui</vt:lpstr>
      <vt:lpstr>Times New Roman</vt:lpstr>
      <vt:lpstr>Wingdings</vt:lpstr>
      <vt:lpstr>NTO White w gray text</vt:lpstr>
      <vt:lpstr>Disaster preparedness forum title slide</vt:lpstr>
      <vt:lpstr>Today’s session</vt:lpstr>
      <vt:lpstr>NNLM</vt:lpstr>
      <vt:lpstr>Hierarchy of NIH, NLM, and NNLM</vt:lpstr>
      <vt:lpstr>NNLM Virtual Disaster Preparedness Forum</vt:lpstr>
      <vt:lpstr>NNLM Reading Club</vt:lpstr>
      <vt:lpstr>NNLM Virtual Disaster Preparedness Forum (2)</vt:lpstr>
      <vt:lpstr>Community Resilience Estimates</vt:lpstr>
      <vt:lpstr>Outline</vt:lpstr>
      <vt:lpstr>American Community Survey (ACS) Basics</vt:lpstr>
      <vt:lpstr>American Community Survey (ACS) Data</vt:lpstr>
      <vt:lpstr>ACS 1-Year vs. 5-Year Estimates</vt:lpstr>
      <vt:lpstr>Available Geographic Areas</vt:lpstr>
      <vt:lpstr>Outline (2)</vt:lpstr>
      <vt:lpstr>Longitudinal Employer Household Dynamics (LEHD)</vt:lpstr>
      <vt:lpstr>Outline (3)  </vt:lpstr>
      <vt:lpstr>OnTheMap for Emergency Management</vt:lpstr>
      <vt:lpstr>OnTheMap for Emergency Management (2)</vt:lpstr>
      <vt:lpstr>OnTheMap for Emergency Management (3)</vt:lpstr>
      <vt:lpstr>Forecast Area – Cone of Uncertainty</vt:lpstr>
      <vt:lpstr>Actual Impact</vt:lpstr>
      <vt:lpstr>OnTheMap for Emergency Management - Geography</vt:lpstr>
      <vt:lpstr>OnTheMap for Emergency Management - Workers</vt:lpstr>
      <vt:lpstr>OnTheMap – Worker Inflow/Outflow Analysis</vt:lpstr>
      <vt:lpstr>Outline (4) </vt:lpstr>
      <vt:lpstr>Community Resilience Estimates (CRE) </vt:lpstr>
      <vt:lpstr>Outline (5) </vt:lpstr>
      <vt:lpstr>My Community Explorer  </vt:lpstr>
      <vt:lpstr>Outline (6)</vt:lpstr>
      <vt:lpstr>Outline (7) </vt:lpstr>
      <vt:lpstr>Data Dissemination and Training</vt:lpstr>
      <vt:lpstr>Get in Touch With Us</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mknapp</dc:creator>
  <cp:lastModifiedBy>Molly Knapp</cp:lastModifiedBy>
  <cp:revision>10</cp:revision>
  <cp:lastPrinted>2018-03-12T21:16:57Z</cp:lastPrinted>
  <dcterms:created xsi:type="dcterms:W3CDTF">2017-05-15T23:46:48Z</dcterms:created>
  <dcterms:modified xsi:type="dcterms:W3CDTF">2023-09-12T16:42:56Z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0x0101002DBAACD1E758184AA6241131C1F80B0D</vt:lpwstr>
  </property>
  <property fmtid="{D5CDD505-2E9C-101B-9397-08002B2CF9AE}" pid="3" name="MediaServiceImageTags">
    <vt:lpwstr/>
  </property>
</Properties>
</file>