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embeddedFontLst>
    <p:embeddedFont>
      <p:font typeface="Corbel" panose="020B0503020204020204" pitchFamily="34" charset="0"/>
      <p:regular r:id="rId25"/>
      <p:bold r:id="rId26"/>
      <p:italic r:id="rId27"/>
      <p:boldItalic r:id="rId28"/>
    </p:embeddedFont>
    <p:embeddedFont>
      <p:font typeface="EB Garamond" pitchFamily="2" charset="0"/>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REM" pitchFamily="2"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DVz1RhmQySp+U1443GEyc7v0A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17628B-DC4C-4C76-95F1-91D64C8DFD1A}">
  <a:tblStyle styleId="{FD17628B-DC4C-4C76-95F1-91D64C8DFD1A}"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E"/>
          </a:solidFill>
        </a:fill>
      </a:tcStyle>
    </a:wholeTbl>
    <a:band1H>
      <a:tcTxStyle/>
      <a:tcStyle>
        <a:tcBdr/>
        <a:fill>
          <a:solidFill>
            <a:srgbClr val="CCD1DB"/>
          </a:solidFill>
        </a:fill>
      </a:tcStyle>
    </a:band1H>
    <a:band2H>
      <a:tcTxStyle/>
      <a:tcStyle>
        <a:tcBdr/>
      </a:tcStyle>
    </a:band2H>
    <a:band1V>
      <a:tcTxStyle/>
      <a:tcStyle>
        <a:tcBdr/>
        <a:fill>
          <a:solidFill>
            <a:srgbClr val="CCD1DB"/>
          </a:solidFill>
        </a:fill>
      </a:tcStyle>
    </a:band1V>
    <a:band2V>
      <a:tcTxStyle/>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2"/>
    <p:restoredTop sz="86395"/>
  </p:normalViewPr>
  <p:slideViewPr>
    <p:cSldViewPr snapToGrid="0">
      <p:cViewPr varScale="1">
        <p:scale>
          <a:sx n="78" d="100"/>
          <a:sy n="78" d="100"/>
        </p:scale>
        <p:origin x="208" y="760"/>
      </p:cViewPr>
      <p:guideLst/>
    </p:cSldViewPr>
  </p:slideViewPr>
  <p:outlineViewPr>
    <p:cViewPr>
      <p:scale>
        <a:sx n="33" d="100"/>
        <a:sy n="33" d="100"/>
      </p:scale>
      <p:origin x="0" y="-71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8.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H7hoecLeAK8?si=m7_fDuWboQEgz9g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90000"/>
              </a:lnSpc>
              <a:spcBef>
                <a:spcPts val="0"/>
              </a:spcBef>
              <a:spcAft>
                <a:spcPts val="0"/>
              </a:spcAft>
              <a:buNone/>
            </a:pPr>
            <a:r>
              <a:rPr lang="en-US" b="1"/>
              <a:t>Chef Alex</a:t>
            </a:r>
            <a:endParaRPr/>
          </a:p>
          <a:p>
            <a:pPr marL="152400" lvl="0" indent="0" algn="l" rtl="0">
              <a:lnSpc>
                <a:spcPct val="90000"/>
              </a:lnSpc>
              <a:spcBef>
                <a:spcPts val="0"/>
              </a:spcBef>
              <a:spcAft>
                <a:spcPts val="0"/>
              </a:spcAft>
              <a:buNone/>
            </a:pPr>
            <a:endParaRPr b="1"/>
          </a:p>
          <a:p>
            <a:pPr marL="152400" lvl="0" indent="0" algn="l" rtl="0">
              <a:lnSpc>
                <a:spcPct val="90000"/>
              </a:lnSpc>
              <a:spcBef>
                <a:spcPts val="0"/>
              </a:spcBef>
              <a:spcAft>
                <a:spcPts val="0"/>
              </a:spcAft>
              <a:buNone/>
            </a:pPr>
            <a:r>
              <a:rPr lang="en-US"/>
              <a:t>Welcome to Uniting Voices: Celebrating Spanish Language Day and Promoting Health Literacy! I am Chef Alex Askew, your host for this session. I have received funding awards from Region 2 and am also a member of the Region 2 Regional Advisory Board.</a:t>
            </a:r>
            <a:endParaRPr/>
          </a:p>
          <a:p>
            <a:pPr marL="152400" lvl="0" indent="0" algn="l" rtl="0">
              <a:lnSpc>
                <a:spcPct val="90000"/>
              </a:lnSpc>
              <a:spcBef>
                <a:spcPts val="0"/>
              </a:spcBef>
              <a:spcAft>
                <a:spcPts val="0"/>
              </a:spcAft>
              <a:buNone/>
            </a:pPr>
            <a:endParaRPr/>
          </a:p>
          <a:p>
            <a:pPr marL="152400" lvl="0" indent="0" algn="l" rtl="0">
              <a:lnSpc>
                <a:spcPct val="90000"/>
              </a:lnSpc>
              <a:spcBef>
                <a:spcPts val="0"/>
              </a:spcBef>
              <a:spcAft>
                <a:spcPts val="0"/>
              </a:spcAft>
              <a:buNone/>
            </a:pPr>
            <a:r>
              <a:rPr lang="en-US"/>
              <a:t>First, please take advantage of our translation services. Select the globe at the bottom of the Zoom window. Click on your language preferences. Today’s webinar is provided in English and Spanish. You must be on one of these channels to hear all the presentations today. I’ll give everyone a moment to set up their channel.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48" name="Google Shape;2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p:txBody>
      </p:sp>
      <p:sp>
        <p:nvSpPr>
          <p:cNvPr id="256" name="Google Shape;25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p:txBody>
      </p:sp>
      <p:sp>
        <p:nvSpPr>
          <p:cNvPr id="266" name="Google Shape;2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a:p>
            <a:pPr marL="0" lvl="0" indent="0" algn="l" rtl="0">
              <a:spcBef>
                <a:spcPts val="0"/>
              </a:spcBef>
              <a:spcAft>
                <a:spcPts val="0"/>
              </a:spcAft>
              <a:buNone/>
            </a:pPr>
            <a:r>
              <a:rPr lang="en-US"/>
              <a:t>We began planning this last fall, and we’re so glad to have so many people participating today. We have representation from different parts of our region and beyond. This project has been data-informed. We’ve heard feedback that our members want more Spanish language onput and we’ve worked together to provide live translation, thoughtful health programming, and resources to all.</a:t>
            </a:r>
            <a:endParaRPr/>
          </a:p>
        </p:txBody>
      </p:sp>
      <p:sp>
        <p:nvSpPr>
          <p:cNvPr id="276" name="Google Shape;27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84" name="Google Shape;28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latin typeface="Georgia"/>
              <a:ea typeface="Georgia"/>
              <a:cs typeface="Georgia"/>
              <a:sym typeface="Georgia"/>
            </a:endParaRPr>
          </a:p>
        </p:txBody>
      </p:sp>
      <p:sp>
        <p:nvSpPr>
          <p:cNvPr id="292" name="Google Shape;29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a:p>
            <a:pPr marL="0" lvl="0" indent="0" algn="l" rtl="0">
              <a:spcBef>
                <a:spcPts val="0"/>
              </a:spcBef>
              <a:spcAft>
                <a:spcPts val="0"/>
              </a:spcAft>
              <a:buNone/>
            </a:pPr>
            <a:r>
              <a:rPr lang="en-US"/>
              <a:t>YouTube information recording: </a:t>
            </a:r>
            <a:r>
              <a:rPr lang="en-US" u="sng">
                <a:solidFill>
                  <a:schemeClr val="hlink"/>
                </a:solidFill>
                <a:hlinkClick r:id="rId3"/>
              </a:rPr>
              <a:t>https://youtu.be/H7hoecLeAK8?si=m7_fDuWboQEgz9gA</a:t>
            </a:r>
            <a:r>
              <a:rPr lang="en-US"/>
              <a:t> </a:t>
            </a:r>
            <a:endParaRPr/>
          </a:p>
        </p:txBody>
      </p:sp>
      <p:sp>
        <p:nvSpPr>
          <p:cNvPr id="313" name="Google Shape;3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Chef Alex</a:t>
            </a:r>
            <a:endParaRPr/>
          </a:p>
          <a:p>
            <a:pPr marL="0" lvl="0" indent="0" algn="l" rtl="0">
              <a:spcBef>
                <a:spcPts val="0"/>
              </a:spcBef>
              <a:spcAft>
                <a:spcPts val="0"/>
              </a:spcAft>
              <a:buNone/>
            </a:pPr>
            <a:endParaRPr b="1"/>
          </a:p>
          <a:p>
            <a:pPr marL="0" lvl="0" indent="0" algn="l" rtl="0">
              <a:spcBef>
                <a:spcPts val="0"/>
              </a:spcBef>
              <a:spcAft>
                <a:spcPts val="0"/>
              </a:spcAft>
              <a:buNone/>
            </a:pPr>
            <a:r>
              <a:rPr lang="en-US"/>
              <a:t>Happy Spanish Language Day!</a:t>
            </a:r>
            <a:endParaRPr/>
          </a:p>
          <a:p>
            <a:pPr marL="0" lvl="0" indent="0" algn="l" rtl="0">
              <a:spcBef>
                <a:spcPts val="0"/>
              </a:spcBef>
              <a:spcAft>
                <a:spcPts val="0"/>
              </a:spcAft>
              <a:buNone/>
            </a:pPr>
            <a:endParaRPr/>
          </a:p>
          <a:p>
            <a:pPr marL="571500" lvl="0" indent="-571500" algn="l" rtl="0">
              <a:spcBef>
                <a:spcPts val="0"/>
              </a:spcBef>
              <a:spcAft>
                <a:spcPts val="0"/>
              </a:spcAft>
              <a:buClr>
                <a:schemeClr val="dk1"/>
              </a:buClr>
              <a:buSzPts val="1200"/>
              <a:buFont typeface="Arial"/>
              <a:buChar char="•"/>
            </a:pPr>
            <a:r>
              <a:rPr lang="en-US" sz="1200">
                <a:latin typeface="EB Garamond"/>
                <a:ea typeface="EB Garamond"/>
                <a:cs typeface="EB Garamond"/>
                <a:sym typeface="EB Garamond"/>
              </a:rPr>
              <a:t>The United Nations (UN) observes Spanish Language Day annually on 23 April.</a:t>
            </a:r>
            <a:endParaRPr/>
          </a:p>
          <a:p>
            <a:pPr marL="0" lvl="0" indent="0" algn="l" rtl="0">
              <a:spcBef>
                <a:spcPts val="0"/>
              </a:spcBef>
              <a:spcAft>
                <a:spcPts val="0"/>
              </a:spcAft>
              <a:buNone/>
            </a:pPr>
            <a:endParaRPr sz="1200">
              <a:latin typeface="EB Garamond"/>
              <a:ea typeface="EB Garamond"/>
              <a:cs typeface="EB Garamond"/>
              <a:sym typeface="EB Garamond"/>
            </a:endParaRPr>
          </a:p>
          <a:p>
            <a:pPr marL="571500" lvl="0" indent="-571500" algn="l" rtl="0">
              <a:spcBef>
                <a:spcPts val="0"/>
              </a:spcBef>
              <a:spcAft>
                <a:spcPts val="0"/>
              </a:spcAft>
              <a:buClr>
                <a:schemeClr val="dk1"/>
              </a:buClr>
              <a:buSzPts val="1200"/>
              <a:buFont typeface="Arial"/>
              <a:buChar char="•"/>
            </a:pPr>
            <a:r>
              <a:rPr lang="en-US" sz="1200">
                <a:latin typeface="EB Garamond"/>
                <a:ea typeface="EB Garamond"/>
                <a:cs typeface="EB Garamond"/>
                <a:sym typeface="EB Garamond"/>
              </a:rPr>
              <a:t>The UN’s Department of Public Information established the event in 2010.</a:t>
            </a:r>
            <a:endParaRPr/>
          </a:p>
          <a:p>
            <a:pPr marL="0" lvl="0" indent="0" algn="l" rtl="0">
              <a:spcBef>
                <a:spcPts val="0"/>
              </a:spcBef>
              <a:spcAft>
                <a:spcPts val="0"/>
              </a:spcAft>
              <a:buNone/>
            </a:pPr>
            <a:endParaRPr sz="1200">
              <a:latin typeface="EB Garamond"/>
              <a:ea typeface="EB Garamond"/>
              <a:cs typeface="EB Garamond"/>
              <a:sym typeface="EB Garamond"/>
            </a:endParaRPr>
          </a:p>
          <a:p>
            <a:pPr marL="571500" lvl="0" indent="-571500" algn="l" rtl="0">
              <a:spcBef>
                <a:spcPts val="0"/>
              </a:spcBef>
              <a:spcAft>
                <a:spcPts val="0"/>
              </a:spcAft>
              <a:buClr>
                <a:schemeClr val="dk1"/>
              </a:buClr>
              <a:buSzPts val="1200"/>
              <a:buFont typeface="Arial"/>
              <a:buChar char="•"/>
            </a:pPr>
            <a:r>
              <a:rPr lang="en-US" sz="1200">
                <a:latin typeface="EB Garamond"/>
                <a:ea typeface="EB Garamond"/>
                <a:cs typeface="EB Garamond"/>
                <a:sym typeface="EB Garamond"/>
              </a:rPr>
              <a:t>The UN established Spanish Language Day to “celebrate multilingualism and cultural diversity” and promote Spanish language inclusion.</a:t>
            </a:r>
            <a:endParaRPr/>
          </a:p>
          <a:p>
            <a:pPr marL="0" lvl="0" indent="0" algn="l" rtl="0">
              <a:spcBef>
                <a:spcPts val="0"/>
              </a:spcBef>
              <a:spcAft>
                <a:spcPts val="0"/>
              </a:spcAft>
              <a:buNone/>
            </a:pPr>
            <a:endParaRPr sz="1200">
              <a:latin typeface="EB Garamond"/>
              <a:ea typeface="EB Garamond"/>
              <a:cs typeface="EB Garamond"/>
              <a:sym typeface="EB Garamond"/>
            </a:endParaRPr>
          </a:p>
          <a:p>
            <a:pPr marL="571500" lvl="0" indent="-571500" algn="l" rtl="0">
              <a:spcBef>
                <a:spcPts val="0"/>
              </a:spcBef>
              <a:spcAft>
                <a:spcPts val="0"/>
              </a:spcAft>
              <a:buClr>
                <a:schemeClr val="dk1"/>
              </a:buClr>
              <a:buSzPts val="1200"/>
              <a:buFont typeface="Arial"/>
              <a:buChar char="•"/>
            </a:pPr>
            <a:r>
              <a:rPr lang="en-US" sz="1200">
                <a:latin typeface="EB Garamond"/>
                <a:ea typeface="EB Garamond"/>
                <a:cs typeface="EB Garamond"/>
                <a:sym typeface="EB Garamond"/>
              </a:rPr>
              <a:t>R2 celebrates Spanish Language Day in support of health equity and access.</a:t>
            </a:r>
            <a:endParaRPr/>
          </a:p>
          <a:p>
            <a:pPr marL="0" lvl="0" indent="0" algn="l" rtl="0">
              <a:spcBef>
                <a:spcPts val="0"/>
              </a:spcBef>
              <a:spcAft>
                <a:spcPts val="0"/>
              </a:spcAft>
              <a:buNone/>
            </a:pPr>
            <a:endParaRPr sz="1200">
              <a:latin typeface="EB Garamond"/>
              <a:ea typeface="EB Garamond"/>
              <a:cs typeface="EB Garamond"/>
              <a:sym typeface="EB Garamond"/>
            </a:endParaRPr>
          </a:p>
          <a:p>
            <a:pPr marL="571500" lvl="0" indent="-571500" algn="l" rtl="0">
              <a:spcBef>
                <a:spcPts val="0"/>
              </a:spcBef>
              <a:spcAft>
                <a:spcPts val="0"/>
              </a:spcAft>
              <a:buClr>
                <a:schemeClr val="dk1"/>
              </a:buClr>
              <a:buSzPts val="1200"/>
              <a:buFont typeface="Arial"/>
              <a:buChar char="•"/>
            </a:pPr>
            <a:r>
              <a:rPr lang="en-US" sz="1200">
                <a:latin typeface="EB Garamond"/>
                <a:ea typeface="EB Garamond"/>
                <a:cs typeface="EB Garamond"/>
                <a:sym typeface="EB Garamond"/>
              </a:rPr>
              <a:t>Engagement in language justice and support for Spanish-speaking members is a focus area for R2.</a:t>
            </a:r>
            <a:endParaRPr/>
          </a:p>
          <a:p>
            <a:pPr marL="0" lvl="0" indent="0" algn="l" rtl="0">
              <a:spcBef>
                <a:spcPts val="0"/>
              </a:spcBef>
              <a:spcAft>
                <a:spcPts val="0"/>
              </a:spcAft>
              <a:buNone/>
            </a:pPr>
            <a:endParaRPr/>
          </a:p>
        </p:txBody>
      </p:sp>
      <p:sp>
        <p:nvSpPr>
          <p:cNvPr id="176" name="Google Shape;17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p:txBody>
      </p:sp>
      <p:sp>
        <p:nvSpPr>
          <p:cNvPr id="335" name="Google Shape;33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 for thank you’s on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b="0"/>
              <a:t>Then, </a:t>
            </a:r>
            <a:r>
              <a:rPr lang="en-US" b="1"/>
              <a:t>Chef Alex </a:t>
            </a:r>
            <a:r>
              <a:rPr lang="en-US" b="0"/>
              <a:t>will close this session and introduce the next session: “Up next, we have the</a:t>
            </a:r>
            <a:r>
              <a:rPr lang="en-US" b="1"/>
              <a:t> </a:t>
            </a:r>
            <a:r>
              <a:rPr lang="en-US" sz="1200" b="1">
                <a:solidFill>
                  <a:schemeClr val="dk1"/>
                </a:solidFill>
                <a:latin typeface="Arial"/>
                <a:ea typeface="Arial"/>
                <a:cs typeface="Arial"/>
                <a:sym typeface="Arial"/>
              </a:rPr>
              <a:t>30-minute MedlinePlus en Español Overview session </a:t>
            </a:r>
            <a:r>
              <a:rPr lang="en-US" sz="1200" b="0">
                <a:solidFill>
                  <a:schemeClr val="dk1"/>
                </a:solidFill>
                <a:latin typeface="Arial"/>
                <a:ea typeface="Arial"/>
                <a:cs typeface="Arial"/>
                <a:sym typeface="Arial"/>
              </a:rPr>
              <a:t>with host Debra Trogdon-Livingston and presenter Javier Chavez.” </a:t>
            </a:r>
            <a:endParaRPr sz="1200" b="1">
              <a:solidFill>
                <a:schemeClr val="dk1"/>
              </a:solidFill>
              <a:latin typeface="Arial"/>
              <a:ea typeface="Arial"/>
              <a:cs typeface="Arial"/>
              <a:sym typeface="Arial"/>
            </a:endParaRPr>
          </a:p>
          <a:p>
            <a:pPr marL="0" lvl="0" indent="0" algn="l" rtl="0">
              <a:spcBef>
                <a:spcPts val="0"/>
              </a:spcBef>
              <a:spcAft>
                <a:spcPts val="0"/>
              </a:spcAft>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350" name="Google Shape;3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b="1"/>
              <a:t>Chef Alex</a:t>
            </a:r>
            <a:endParaRPr/>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US"/>
              <a:t>Allow me to introduce your presenter for this session, Lorin Jackson.</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rgbClr val="1D2125"/>
              </a:buClr>
              <a:buSzPts val="1200"/>
              <a:buFont typeface="EB Garamond"/>
              <a:buNone/>
            </a:pPr>
            <a:r>
              <a:rPr lang="en-US" sz="1200" b="0" i="0">
                <a:solidFill>
                  <a:srgbClr val="1D2125"/>
                </a:solidFill>
                <a:highlight>
                  <a:srgbClr val="FFFFFF"/>
                </a:highlight>
                <a:latin typeface="EB Garamond"/>
                <a:ea typeface="EB Garamond"/>
                <a:cs typeface="EB Garamond"/>
                <a:sym typeface="EB Garamond"/>
              </a:rPr>
              <a:t>Lorin Jackson leads as the Executive Director of the Region 2 Regional Medical Library (R2 RML), as part of the Network of the National Library of Medicine (NNLM), located at the Medical University of South Carolina (MUSC). Before her current position, she worked as the Research and Instruction Resident Librarian, Black Studies Librarian, and the interim Head of Access and User Services at Swarthmore College in Pennsylvania. </a:t>
            </a:r>
            <a:br>
              <a:rPr lang="en-US" sz="1200" b="0" i="0">
                <a:solidFill>
                  <a:srgbClr val="1D2125"/>
                </a:solidFill>
                <a:highlight>
                  <a:srgbClr val="FFFFFF"/>
                </a:highlight>
                <a:latin typeface="EB Garamond"/>
                <a:ea typeface="EB Garamond"/>
                <a:cs typeface="EB Garamond"/>
                <a:sym typeface="EB Garamond"/>
              </a:rPr>
            </a:br>
            <a:br>
              <a:rPr lang="en-US" sz="1200" b="0" i="0">
                <a:solidFill>
                  <a:srgbClr val="1D2125"/>
                </a:solidFill>
                <a:highlight>
                  <a:srgbClr val="FFFFFF"/>
                </a:highlight>
                <a:latin typeface="EB Garamond"/>
                <a:ea typeface="EB Garamond"/>
                <a:cs typeface="EB Garamond"/>
                <a:sym typeface="EB Garamond"/>
              </a:rPr>
            </a:br>
            <a:r>
              <a:rPr lang="en-US" sz="1200" b="0" i="0">
                <a:solidFill>
                  <a:srgbClr val="1D2125"/>
                </a:solidFill>
                <a:highlight>
                  <a:srgbClr val="FFFFFF"/>
                </a:highlight>
                <a:latin typeface="EB Garamond"/>
                <a:ea typeface="EB Garamond"/>
                <a:cs typeface="EB Garamond"/>
                <a:sym typeface="EB Garamond"/>
              </a:rPr>
              <a:t>Lorin earned a BA in Philosophy and Education from Haverford College, an MA in Philosophy and Religion from the California Institute of Integral Studies, and an MI in Library and Information Science from Rutgers University. She began her career in the non-profit and education sectors a decade ago. Since 2016, </a:t>
            </a:r>
            <a:r>
              <a:rPr lang="en-US" sz="1200">
                <a:solidFill>
                  <a:srgbClr val="1D2125"/>
                </a:solidFill>
                <a:highlight>
                  <a:srgbClr val="FFFFFF"/>
                </a:highlight>
                <a:latin typeface="EB Garamond"/>
                <a:ea typeface="EB Garamond"/>
                <a:cs typeface="EB Garamond"/>
                <a:sym typeface="EB Garamond"/>
              </a:rPr>
              <a:t>she’s </a:t>
            </a:r>
            <a:r>
              <a:rPr lang="en-US" sz="1200" b="0" i="0">
                <a:solidFill>
                  <a:srgbClr val="1D2125"/>
                </a:solidFill>
                <a:highlight>
                  <a:srgbClr val="FFFFFF"/>
                </a:highlight>
                <a:latin typeface="EB Garamond"/>
                <a:ea typeface="EB Garamond"/>
                <a:cs typeface="EB Garamond"/>
                <a:sym typeface="EB Garamond"/>
              </a:rPr>
              <a:t>worked in diverse library environments, including academic, public, special, and primary school libraries. </a:t>
            </a:r>
            <a:r>
              <a:rPr lang="en-US" sz="1200">
                <a:solidFill>
                  <a:srgbClr val="1D2125"/>
                </a:solidFill>
                <a:highlight>
                  <a:srgbClr val="FFFFFF"/>
                </a:highlight>
                <a:latin typeface="EB Garamond"/>
                <a:ea typeface="EB Garamond"/>
                <a:cs typeface="EB Garamond"/>
                <a:sym typeface="EB Garamond"/>
              </a:rPr>
              <a:t>Her </a:t>
            </a:r>
            <a:r>
              <a:rPr lang="en-US" sz="1200" b="0" i="0">
                <a:solidFill>
                  <a:srgbClr val="1D2125"/>
                </a:solidFill>
                <a:highlight>
                  <a:srgbClr val="FFFFFF"/>
                </a:highlight>
                <a:latin typeface="EB Garamond"/>
                <a:ea typeface="EB Garamond"/>
                <a:cs typeface="EB Garamond"/>
                <a:sym typeface="EB Garamond"/>
              </a:rPr>
              <a:t>research interests include trauma-informed librarianship and developing kind leadership practices in libraries.</a:t>
            </a:r>
            <a:br>
              <a:rPr lang="en-US" sz="1200" b="0" i="0">
                <a:solidFill>
                  <a:srgbClr val="1D2125"/>
                </a:solidFill>
                <a:highlight>
                  <a:srgbClr val="FFFFFF"/>
                </a:highlight>
                <a:latin typeface="EB Garamond"/>
                <a:ea typeface="EB Garamond"/>
                <a:cs typeface="EB Garamond"/>
                <a:sym typeface="EB Garamond"/>
              </a:rPr>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b="1"/>
              <a:t>Lorin</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8910" marR="0" lvl="0" indent="0" algn="l" rtl="0">
              <a:lnSpc>
                <a:spcPct val="106999"/>
              </a:lnSpc>
              <a:spcBef>
                <a:spcPts val="0"/>
              </a:spcBef>
              <a:spcAft>
                <a:spcPts val="0"/>
              </a:spcAft>
              <a:buClr>
                <a:schemeClr val="dk1"/>
              </a:buClr>
              <a:buSzPts val="1600"/>
              <a:buFont typeface="Arial"/>
              <a:buNone/>
            </a:pPr>
            <a:r>
              <a:rPr lang="en-US" b="1"/>
              <a:t>Lorin</a:t>
            </a:r>
            <a:endParaRPr/>
          </a:p>
          <a:p>
            <a:pPr marL="168910" lvl="0" indent="0" algn="l" rtl="0">
              <a:lnSpc>
                <a:spcPct val="106999"/>
              </a:lnSpc>
              <a:spcBef>
                <a:spcPts val="0"/>
              </a:spcBef>
              <a:spcAft>
                <a:spcPts val="0"/>
              </a:spcAft>
              <a:buNone/>
            </a:pPr>
            <a:endParaRPr sz="1200">
              <a:solidFill>
                <a:schemeClr val="dk1"/>
              </a:solidFill>
              <a:latin typeface="Corbel"/>
              <a:ea typeface="Corbel"/>
              <a:cs typeface="Corbel"/>
              <a:sym typeface="Corbe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8910" marR="0" lvl="0" indent="0" algn="l" rtl="0">
              <a:lnSpc>
                <a:spcPct val="106999"/>
              </a:lnSpc>
              <a:spcBef>
                <a:spcPts val="0"/>
              </a:spcBef>
              <a:spcAft>
                <a:spcPts val="0"/>
              </a:spcAft>
              <a:buClr>
                <a:schemeClr val="dk1"/>
              </a:buClr>
              <a:buSzPts val="1600"/>
              <a:buFont typeface="Arial"/>
              <a:buNone/>
            </a:pPr>
            <a:r>
              <a:rPr lang="en-US" b="1"/>
              <a:t>Lorin</a:t>
            </a:r>
            <a:endParaRPr/>
          </a:p>
          <a:p>
            <a:pPr marL="168910" marR="0" lvl="0" indent="0" algn="l" rtl="0">
              <a:lnSpc>
                <a:spcPct val="106999"/>
              </a:lnSpc>
              <a:spcBef>
                <a:spcPts val="0"/>
              </a:spcBef>
              <a:spcAft>
                <a:spcPts val="0"/>
              </a:spcAft>
              <a:buClr>
                <a:schemeClr val="dk1"/>
              </a:buClr>
              <a:buSzPts val="1600"/>
              <a:buFont typeface="Arial"/>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19" name="Google Shape;2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Lorin</a:t>
            </a:r>
            <a:endParaRPr/>
          </a:p>
          <a:p>
            <a:pPr marL="0" lvl="0" indent="0" algn="l" rtl="0">
              <a:spcBef>
                <a:spcPts val="0"/>
              </a:spcBef>
              <a:spcAft>
                <a:spcPts val="0"/>
              </a:spcAft>
              <a:buNone/>
            </a:pPr>
            <a:endParaRPr/>
          </a:p>
        </p:txBody>
      </p:sp>
      <p:sp>
        <p:nvSpPr>
          <p:cNvPr id="240" name="Google Shape;2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2"/>
          <p:cNvSpPr>
            <a:spLocks noGrp="1"/>
          </p:cNvSpPr>
          <p:nvPr>
            <p:ph type="pic" idx="2"/>
          </p:nvPr>
        </p:nvSpPr>
        <p:spPr>
          <a:xfrm>
            <a:off x="5413248" y="1069847"/>
            <a:ext cx="6099048" cy="4800600"/>
          </a:xfrm>
          <a:prstGeom prst="rect">
            <a:avLst/>
          </a:prstGeom>
          <a:noFill/>
          <a:ln>
            <a:noFill/>
          </a:ln>
        </p:spPr>
      </p:sp>
      <p:sp>
        <p:nvSpPr>
          <p:cNvPr id="74" name="Google Shape;74;p32"/>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5" name="Google Shape;75;p3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3"/>
          <p:cNvSpPr txBox="1">
            <a:spLocks noGrp="1"/>
          </p:cNvSpPr>
          <p:nvPr>
            <p:ph type="body" idx="1"/>
          </p:nvPr>
        </p:nvSpPr>
        <p:spPr>
          <a:xfrm rot="5400000">
            <a:off x="4060136" y="-859736"/>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0" name="Google Shape;80;p3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4"/>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5" name="Google Shape;85;p3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36"/>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chemeClr val="dk1"/>
              </a:buClr>
              <a:buSzPts val="7200"/>
              <a:buFont typeface="Corbel"/>
              <a:buNone/>
              <a:defRPr sz="72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6"/>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chemeClr val="dk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98" name="Google Shape;98;p3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Corbel"/>
                <a:ea typeface="Corbel"/>
                <a:cs typeface="Corbel"/>
                <a:sym typeface="Corbel"/>
              </a:defRPr>
            </a:lvl1pPr>
            <a:lvl2pPr marL="0" lvl="1" indent="0" algn="r">
              <a:spcBef>
                <a:spcPts val="0"/>
              </a:spcBef>
              <a:buNone/>
              <a:defRPr sz="1200">
                <a:solidFill>
                  <a:schemeClr val="dk1"/>
                </a:solidFill>
                <a:latin typeface="Corbel"/>
                <a:ea typeface="Corbel"/>
                <a:cs typeface="Corbel"/>
                <a:sym typeface="Corbel"/>
              </a:defRPr>
            </a:lvl2pPr>
            <a:lvl3pPr marL="0" lvl="2" indent="0" algn="r">
              <a:spcBef>
                <a:spcPts val="0"/>
              </a:spcBef>
              <a:buNone/>
              <a:defRPr sz="1200">
                <a:solidFill>
                  <a:schemeClr val="dk1"/>
                </a:solidFill>
                <a:latin typeface="Corbel"/>
                <a:ea typeface="Corbel"/>
                <a:cs typeface="Corbel"/>
                <a:sym typeface="Corbel"/>
              </a:defRPr>
            </a:lvl3pPr>
            <a:lvl4pPr marL="0" lvl="3" indent="0" algn="r">
              <a:spcBef>
                <a:spcPts val="0"/>
              </a:spcBef>
              <a:buNone/>
              <a:defRPr sz="1200">
                <a:solidFill>
                  <a:schemeClr val="dk1"/>
                </a:solidFill>
                <a:latin typeface="Corbel"/>
                <a:ea typeface="Corbel"/>
                <a:cs typeface="Corbel"/>
                <a:sym typeface="Corbel"/>
              </a:defRPr>
            </a:lvl4pPr>
            <a:lvl5pPr marL="0" lvl="4" indent="0" algn="r">
              <a:spcBef>
                <a:spcPts val="0"/>
              </a:spcBef>
              <a:buNone/>
              <a:defRPr sz="1200">
                <a:solidFill>
                  <a:schemeClr val="dk1"/>
                </a:solidFill>
                <a:latin typeface="Corbel"/>
                <a:ea typeface="Corbel"/>
                <a:cs typeface="Corbel"/>
                <a:sym typeface="Corbel"/>
              </a:defRPr>
            </a:lvl5pPr>
            <a:lvl6pPr marL="0" lvl="5" indent="0" algn="r">
              <a:spcBef>
                <a:spcPts val="0"/>
              </a:spcBef>
              <a:buNone/>
              <a:defRPr sz="1200">
                <a:solidFill>
                  <a:schemeClr val="dk1"/>
                </a:solidFill>
                <a:latin typeface="Corbel"/>
                <a:ea typeface="Corbel"/>
                <a:cs typeface="Corbel"/>
                <a:sym typeface="Corbel"/>
              </a:defRPr>
            </a:lvl6pPr>
            <a:lvl7pPr marL="0" lvl="6" indent="0" algn="r">
              <a:spcBef>
                <a:spcPts val="0"/>
              </a:spcBef>
              <a:buNone/>
              <a:defRPr sz="1200">
                <a:solidFill>
                  <a:schemeClr val="dk1"/>
                </a:solidFill>
                <a:latin typeface="Corbel"/>
                <a:ea typeface="Corbel"/>
                <a:cs typeface="Corbel"/>
                <a:sym typeface="Corbel"/>
              </a:defRPr>
            </a:lvl7pPr>
            <a:lvl8pPr marL="0" lvl="7" indent="0" algn="r">
              <a:spcBef>
                <a:spcPts val="0"/>
              </a:spcBef>
              <a:buNone/>
              <a:defRPr sz="1200">
                <a:solidFill>
                  <a:schemeClr val="dk1"/>
                </a:solidFill>
                <a:latin typeface="Corbel"/>
                <a:ea typeface="Corbel"/>
                <a:cs typeface="Corbel"/>
                <a:sym typeface="Corbel"/>
              </a:defRPr>
            </a:lvl8pPr>
            <a:lvl9pPr marL="0" lvl="8" indent="0" algn="r">
              <a:spcBef>
                <a:spcPts val="0"/>
              </a:spcBef>
              <a:buNone/>
              <a:defRPr sz="12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p36" descr="Logo for NNLM"/>
          <p:cNvPicPr preferRelativeResize="0"/>
          <p:nvPr/>
        </p:nvPicPr>
        <p:blipFill rotWithShape="1">
          <a:blip r:embed="rId2">
            <a:alphaModFix/>
          </a:blip>
          <a:srcRect/>
          <a:stretch/>
        </p:blipFill>
        <p:spPr>
          <a:xfrm>
            <a:off x="161225" y="6322147"/>
            <a:ext cx="1343025" cy="342901"/>
          </a:xfrm>
          <a:prstGeom prst="rect">
            <a:avLst/>
          </a:prstGeom>
          <a:noFill/>
          <a:ln>
            <a:noFill/>
          </a:ln>
        </p:spPr>
      </p:pic>
      <p:sp>
        <p:nvSpPr>
          <p:cNvPr id="102" name="Google Shape;102;p36"/>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03" name="Google Shape;103;p36" descr="Logo for the Network of the National Library of Medicine"/>
          <p:cNvPicPr preferRelativeResize="0"/>
          <p:nvPr/>
        </p:nvPicPr>
        <p:blipFill rotWithShape="1">
          <a:blip r:embed="rId3">
            <a:alphaModFix/>
          </a:blip>
          <a:srcRect/>
          <a:stretch/>
        </p:blipFill>
        <p:spPr>
          <a:xfrm>
            <a:off x="225939" y="6244894"/>
            <a:ext cx="3590518" cy="5760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3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7"/>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07" name="Google Shape;107;p37"/>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37"/>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11" name="Google Shape;111;p37" descr="Logo for the Network of the National Library of Medicine"/>
          <p:cNvPicPr preferRelativeResize="0"/>
          <p:nvPr/>
        </p:nvPicPr>
        <p:blipFill rotWithShape="1">
          <a:blip r:embed="rId2">
            <a:alphaModFix/>
          </a:blip>
          <a:srcRect/>
          <a:stretch/>
        </p:blipFill>
        <p:spPr>
          <a:xfrm>
            <a:off x="225939" y="6238632"/>
            <a:ext cx="3590518" cy="57607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38"/>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8"/>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115" name="Google Shape;115;p3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38"/>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
        <p:cNvGrpSpPr/>
        <p:nvPr/>
      </p:nvGrpSpPr>
      <p:grpSpPr>
        <a:xfrm>
          <a:off x="0" y="0"/>
          <a:ext cx="0" cy="0"/>
          <a:chOff x="0" y="0"/>
          <a:chExt cx="0" cy="0"/>
        </a:xfrm>
      </p:grpSpPr>
      <p:sp>
        <p:nvSpPr>
          <p:cNvPr id="119" name="Google Shape;119;p3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21" name="Google Shape;121;p39"/>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22" name="Google Shape;122;p3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127" name="Google Shape;127;p40"/>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28" name="Google Shape;128;p40"/>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129" name="Google Shape;129;p40"/>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30" name="Google Shape;130;p4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4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4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4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orbe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23" name="Google Shape;23;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1"/>
              </a:buClr>
              <a:buSzPts val="1200"/>
              <a:buFont typeface="Corbel"/>
              <a:buNone/>
              <a:defRPr sz="1200" b="0" i="0" u="none" strike="noStrike" cap="none">
                <a:solidFill>
                  <a:schemeClr val="dk1"/>
                </a:solidFill>
                <a:latin typeface="Corbel"/>
                <a:ea typeface="Corbel"/>
                <a:cs typeface="Corbel"/>
                <a:sym typeface="Corbel"/>
              </a:defRPr>
            </a:lvl1pPr>
            <a:lvl2pPr marL="0" lvl="1" indent="0" algn="r">
              <a:buClr>
                <a:schemeClr val="dk1"/>
              </a:buClr>
              <a:buSzPts val="1200"/>
              <a:buFont typeface="Corbel"/>
              <a:buNone/>
              <a:defRPr sz="1200" b="0" i="0" u="none" strike="noStrike" cap="none">
                <a:solidFill>
                  <a:schemeClr val="dk1"/>
                </a:solidFill>
                <a:latin typeface="Corbel"/>
                <a:ea typeface="Corbel"/>
                <a:cs typeface="Corbel"/>
                <a:sym typeface="Corbel"/>
              </a:defRPr>
            </a:lvl2pPr>
            <a:lvl3pPr marL="0" lvl="2" indent="0" algn="r">
              <a:buClr>
                <a:schemeClr val="dk1"/>
              </a:buClr>
              <a:buSzPts val="1200"/>
              <a:buFont typeface="Corbel"/>
              <a:buNone/>
              <a:defRPr sz="1200" b="0" i="0" u="none" strike="noStrike" cap="none">
                <a:solidFill>
                  <a:schemeClr val="dk1"/>
                </a:solidFill>
                <a:latin typeface="Corbel"/>
                <a:ea typeface="Corbel"/>
                <a:cs typeface="Corbel"/>
                <a:sym typeface="Corbel"/>
              </a:defRPr>
            </a:lvl3pPr>
            <a:lvl4pPr marL="0" lvl="3" indent="0" algn="r">
              <a:buClr>
                <a:schemeClr val="dk1"/>
              </a:buClr>
              <a:buSzPts val="1200"/>
              <a:buFont typeface="Corbel"/>
              <a:buNone/>
              <a:defRPr sz="1200" b="0" i="0" u="none" strike="noStrike" cap="none">
                <a:solidFill>
                  <a:schemeClr val="dk1"/>
                </a:solidFill>
                <a:latin typeface="Corbel"/>
                <a:ea typeface="Corbel"/>
                <a:cs typeface="Corbel"/>
                <a:sym typeface="Corbel"/>
              </a:defRPr>
            </a:lvl4pPr>
            <a:lvl5pPr marL="0" lvl="4" indent="0" algn="r">
              <a:buClr>
                <a:schemeClr val="dk1"/>
              </a:buClr>
              <a:buSzPts val="1200"/>
              <a:buFont typeface="Corbel"/>
              <a:buNone/>
              <a:defRPr sz="1200" b="0" i="0" u="none" strike="noStrike" cap="none">
                <a:solidFill>
                  <a:schemeClr val="dk1"/>
                </a:solidFill>
                <a:latin typeface="Corbel"/>
                <a:ea typeface="Corbel"/>
                <a:cs typeface="Corbel"/>
                <a:sym typeface="Corbel"/>
              </a:defRPr>
            </a:lvl5pPr>
            <a:lvl6pPr marL="0" lvl="5" indent="0" algn="r">
              <a:buClr>
                <a:schemeClr val="dk1"/>
              </a:buClr>
              <a:buSzPts val="1200"/>
              <a:buFont typeface="Corbel"/>
              <a:buNone/>
              <a:defRPr sz="1200" b="0" i="0" u="none" strike="noStrike" cap="none">
                <a:solidFill>
                  <a:schemeClr val="dk1"/>
                </a:solidFill>
                <a:latin typeface="Corbel"/>
                <a:ea typeface="Corbel"/>
                <a:cs typeface="Corbel"/>
                <a:sym typeface="Corbel"/>
              </a:defRPr>
            </a:lvl6pPr>
            <a:lvl7pPr marL="0" lvl="6" indent="0" algn="r">
              <a:buClr>
                <a:schemeClr val="dk1"/>
              </a:buClr>
              <a:buSzPts val="1200"/>
              <a:buFont typeface="Corbel"/>
              <a:buNone/>
              <a:defRPr sz="1200" b="0" i="0" u="none" strike="noStrike" cap="none">
                <a:solidFill>
                  <a:schemeClr val="dk1"/>
                </a:solidFill>
                <a:latin typeface="Corbel"/>
                <a:ea typeface="Corbel"/>
                <a:cs typeface="Corbel"/>
                <a:sym typeface="Corbel"/>
              </a:defRPr>
            </a:lvl7pPr>
            <a:lvl8pPr marL="0" lvl="7" indent="0" algn="r">
              <a:buClr>
                <a:schemeClr val="dk1"/>
              </a:buClr>
              <a:buSzPts val="1200"/>
              <a:buFont typeface="Corbel"/>
              <a:buNone/>
              <a:defRPr sz="1200" b="0" i="0" u="none" strike="noStrike" cap="none">
                <a:solidFill>
                  <a:schemeClr val="dk1"/>
                </a:solidFill>
                <a:latin typeface="Corbel"/>
                <a:ea typeface="Corbel"/>
                <a:cs typeface="Corbel"/>
                <a:sym typeface="Corbel"/>
              </a:defRPr>
            </a:lvl8pPr>
            <a:lvl9pPr marL="0" lvl="8" indent="0" algn="r">
              <a:buClr>
                <a:schemeClr val="dk1"/>
              </a:buClr>
              <a:buSzPts val="1200"/>
              <a:buFont typeface="Corbe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p43"/>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43"/>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142" name="Google Shape;142;p43"/>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143" name="Google Shape;143;p4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44"/>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44"/>
          <p:cNvSpPr>
            <a:spLocks noGrp="1"/>
          </p:cNvSpPr>
          <p:nvPr>
            <p:ph type="pic" idx="2"/>
          </p:nvPr>
        </p:nvSpPr>
        <p:spPr>
          <a:xfrm>
            <a:off x="5413248" y="1069847"/>
            <a:ext cx="6099048" cy="4800600"/>
          </a:xfrm>
          <a:prstGeom prst="rect">
            <a:avLst/>
          </a:prstGeom>
          <a:noFill/>
          <a:ln>
            <a:noFill/>
          </a:ln>
        </p:spPr>
      </p:sp>
      <p:sp>
        <p:nvSpPr>
          <p:cNvPr id="148" name="Google Shape;148;p44"/>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149" name="Google Shape;149;p4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4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45"/>
          <p:cNvSpPr txBox="1">
            <a:spLocks noGrp="1"/>
          </p:cNvSpPr>
          <p:nvPr>
            <p:ph type="body" idx="1"/>
          </p:nvPr>
        </p:nvSpPr>
        <p:spPr>
          <a:xfrm rot="5400000">
            <a:off x="4060136" y="-859736"/>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54" name="Google Shape;154;p4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4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46"/>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46"/>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59" name="Google Shape;159;p4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5"/>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7" name="Google Shape;27;p25"/>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8" name="Google Shape;28;p2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26"/>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chemeClr val="dk1"/>
              </a:buClr>
              <a:buSzPts val="7200"/>
              <a:buFont typeface="Corbel"/>
              <a:buNone/>
              <a:defRPr sz="72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6"/>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chemeClr val="dk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33" name="Google Shape;33;p2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Corbel"/>
                <a:ea typeface="Corbel"/>
                <a:cs typeface="Corbel"/>
                <a:sym typeface="Corbel"/>
              </a:defRPr>
            </a:lvl1pPr>
            <a:lvl2pPr marL="0" lvl="1" indent="0" algn="r">
              <a:spcBef>
                <a:spcPts val="0"/>
              </a:spcBef>
              <a:buNone/>
              <a:defRPr sz="1200">
                <a:solidFill>
                  <a:schemeClr val="dk1"/>
                </a:solidFill>
                <a:latin typeface="Corbel"/>
                <a:ea typeface="Corbel"/>
                <a:cs typeface="Corbel"/>
                <a:sym typeface="Corbel"/>
              </a:defRPr>
            </a:lvl2pPr>
            <a:lvl3pPr marL="0" lvl="2" indent="0" algn="r">
              <a:spcBef>
                <a:spcPts val="0"/>
              </a:spcBef>
              <a:buNone/>
              <a:defRPr sz="1200">
                <a:solidFill>
                  <a:schemeClr val="dk1"/>
                </a:solidFill>
                <a:latin typeface="Corbel"/>
                <a:ea typeface="Corbel"/>
                <a:cs typeface="Corbel"/>
                <a:sym typeface="Corbel"/>
              </a:defRPr>
            </a:lvl3pPr>
            <a:lvl4pPr marL="0" lvl="3" indent="0" algn="r">
              <a:spcBef>
                <a:spcPts val="0"/>
              </a:spcBef>
              <a:buNone/>
              <a:defRPr sz="1200">
                <a:solidFill>
                  <a:schemeClr val="dk1"/>
                </a:solidFill>
                <a:latin typeface="Corbel"/>
                <a:ea typeface="Corbel"/>
                <a:cs typeface="Corbel"/>
                <a:sym typeface="Corbel"/>
              </a:defRPr>
            </a:lvl4pPr>
            <a:lvl5pPr marL="0" lvl="4" indent="0" algn="r">
              <a:spcBef>
                <a:spcPts val="0"/>
              </a:spcBef>
              <a:buNone/>
              <a:defRPr sz="1200">
                <a:solidFill>
                  <a:schemeClr val="dk1"/>
                </a:solidFill>
                <a:latin typeface="Corbel"/>
                <a:ea typeface="Corbel"/>
                <a:cs typeface="Corbel"/>
                <a:sym typeface="Corbel"/>
              </a:defRPr>
            </a:lvl5pPr>
            <a:lvl6pPr marL="0" lvl="5" indent="0" algn="r">
              <a:spcBef>
                <a:spcPts val="0"/>
              </a:spcBef>
              <a:buNone/>
              <a:defRPr sz="1200">
                <a:solidFill>
                  <a:schemeClr val="dk1"/>
                </a:solidFill>
                <a:latin typeface="Corbel"/>
                <a:ea typeface="Corbel"/>
                <a:cs typeface="Corbel"/>
                <a:sym typeface="Corbel"/>
              </a:defRPr>
            </a:lvl6pPr>
            <a:lvl7pPr marL="0" lvl="6" indent="0" algn="r">
              <a:spcBef>
                <a:spcPts val="0"/>
              </a:spcBef>
              <a:buNone/>
              <a:defRPr sz="1200">
                <a:solidFill>
                  <a:schemeClr val="dk1"/>
                </a:solidFill>
                <a:latin typeface="Corbel"/>
                <a:ea typeface="Corbel"/>
                <a:cs typeface="Corbel"/>
                <a:sym typeface="Corbel"/>
              </a:defRPr>
            </a:lvl7pPr>
            <a:lvl8pPr marL="0" lvl="7" indent="0" algn="r">
              <a:spcBef>
                <a:spcPts val="0"/>
              </a:spcBef>
              <a:buNone/>
              <a:defRPr sz="1200">
                <a:solidFill>
                  <a:schemeClr val="dk1"/>
                </a:solidFill>
                <a:latin typeface="Corbel"/>
                <a:ea typeface="Corbel"/>
                <a:cs typeface="Corbel"/>
                <a:sym typeface="Corbel"/>
              </a:defRPr>
            </a:lvl8pPr>
            <a:lvl9pPr marL="0" lvl="8" indent="0" algn="r">
              <a:spcBef>
                <a:spcPts val="0"/>
              </a:spcBef>
              <a:buNone/>
              <a:defRPr sz="12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26" descr="Logo for NNLM"/>
          <p:cNvPicPr preferRelativeResize="0"/>
          <p:nvPr/>
        </p:nvPicPr>
        <p:blipFill rotWithShape="1">
          <a:blip r:embed="rId2">
            <a:alphaModFix/>
          </a:blip>
          <a:srcRect/>
          <a:stretch/>
        </p:blipFill>
        <p:spPr>
          <a:xfrm>
            <a:off x="161225" y="6322147"/>
            <a:ext cx="1343025" cy="342901"/>
          </a:xfrm>
          <a:prstGeom prst="rect">
            <a:avLst/>
          </a:prstGeom>
          <a:noFill/>
          <a:ln>
            <a:noFill/>
          </a:ln>
        </p:spPr>
      </p:pic>
      <p:sp>
        <p:nvSpPr>
          <p:cNvPr id="37" name="Google Shape;37;p26"/>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38" name="Google Shape;38;p26" descr="Logo for the Network of the National Library of Medicine"/>
          <p:cNvPicPr preferRelativeResize="0"/>
          <p:nvPr/>
        </p:nvPicPr>
        <p:blipFill rotWithShape="1">
          <a:blip r:embed="rId3">
            <a:alphaModFix/>
          </a:blip>
          <a:srcRect/>
          <a:stretch/>
        </p:blipFill>
        <p:spPr>
          <a:xfrm>
            <a:off x="225939" y="6244894"/>
            <a:ext cx="3590518" cy="5760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42" name="Google Shape;42;p27"/>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27"/>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46" name="Google Shape;46;p27" descr="Logo for the Network of the National Library of Medicine"/>
          <p:cNvPicPr preferRelativeResize="0"/>
          <p:nvPr/>
        </p:nvPicPr>
        <p:blipFill rotWithShape="1">
          <a:blip r:embed="rId2">
            <a:alphaModFix/>
          </a:blip>
          <a:srcRect/>
          <a:stretch/>
        </p:blipFill>
        <p:spPr>
          <a:xfrm>
            <a:off x="225939" y="6238632"/>
            <a:ext cx="3590518" cy="5760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8"/>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50" name="Google Shape;50;p2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28"/>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6" name="Google Shape;56;p29"/>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7" name="Google Shape;57;p29"/>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8" name="Google Shape;58;p29"/>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9" name="Google Shape;59;p2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68" name="Google Shape;68;p31"/>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69" name="Google Shape;69;p3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2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3" name="Google Shape;13;p2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 name="Google Shape;14;p2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orbel"/>
                <a:ea typeface="Corbel"/>
                <a:cs typeface="Corbel"/>
                <a:sym typeface="Corbel"/>
              </a:defRPr>
            </a:lvl1pPr>
            <a:lvl2pPr marL="0" marR="0" lvl="1" indent="0" algn="r" rtl="0">
              <a:spcBef>
                <a:spcPts val="0"/>
              </a:spcBef>
              <a:buNone/>
              <a:defRPr sz="1200" b="0" i="0" u="none" strike="noStrike" cap="none">
                <a:solidFill>
                  <a:schemeClr val="dk1"/>
                </a:solidFill>
                <a:latin typeface="Corbel"/>
                <a:ea typeface="Corbel"/>
                <a:cs typeface="Corbel"/>
                <a:sym typeface="Corbel"/>
              </a:defRPr>
            </a:lvl2pPr>
            <a:lvl3pPr marL="0" marR="0" lvl="2" indent="0" algn="r" rtl="0">
              <a:spcBef>
                <a:spcPts val="0"/>
              </a:spcBef>
              <a:buNone/>
              <a:defRPr sz="1200" b="0" i="0" u="none" strike="noStrike" cap="none">
                <a:solidFill>
                  <a:schemeClr val="dk1"/>
                </a:solidFill>
                <a:latin typeface="Corbel"/>
                <a:ea typeface="Corbel"/>
                <a:cs typeface="Corbel"/>
                <a:sym typeface="Corbel"/>
              </a:defRPr>
            </a:lvl3pPr>
            <a:lvl4pPr marL="0" marR="0" lvl="3" indent="0" algn="r" rtl="0">
              <a:spcBef>
                <a:spcPts val="0"/>
              </a:spcBef>
              <a:buNone/>
              <a:defRPr sz="1200" b="0" i="0" u="none" strike="noStrike" cap="none">
                <a:solidFill>
                  <a:schemeClr val="dk1"/>
                </a:solidFill>
                <a:latin typeface="Corbel"/>
                <a:ea typeface="Corbel"/>
                <a:cs typeface="Corbel"/>
                <a:sym typeface="Corbel"/>
              </a:defRPr>
            </a:lvl4pPr>
            <a:lvl5pPr marL="0" marR="0" lvl="4" indent="0" algn="r" rtl="0">
              <a:spcBef>
                <a:spcPts val="0"/>
              </a:spcBef>
              <a:buNone/>
              <a:defRPr sz="1200" b="0" i="0" u="none" strike="noStrike" cap="none">
                <a:solidFill>
                  <a:schemeClr val="dk1"/>
                </a:solidFill>
                <a:latin typeface="Corbel"/>
                <a:ea typeface="Corbel"/>
                <a:cs typeface="Corbel"/>
                <a:sym typeface="Corbel"/>
              </a:defRPr>
            </a:lvl5pPr>
            <a:lvl6pPr marL="0" marR="0" lvl="5" indent="0" algn="r" rtl="0">
              <a:spcBef>
                <a:spcPts val="0"/>
              </a:spcBef>
              <a:buNone/>
              <a:defRPr sz="1200" b="0" i="0" u="none" strike="noStrike" cap="none">
                <a:solidFill>
                  <a:schemeClr val="dk1"/>
                </a:solidFill>
                <a:latin typeface="Corbel"/>
                <a:ea typeface="Corbel"/>
                <a:cs typeface="Corbel"/>
                <a:sym typeface="Corbel"/>
              </a:defRPr>
            </a:lvl6pPr>
            <a:lvl7pPr marL="0" marR="0" lvl="6" indent="0" algn="r" rtl="0">
              <a:spcBef>
                <a:spcPts val="0"/>
              </a:spcBef>
              <a:buNone/>
              <a:defRPr sz="1200" b="0" i="0" u="none" strike="noStrike" cap="none">
                <a:solidFill>
                  <a:schemeClr val="dk1"/>
                </a:solidFill>
                <a:latin typeface="Corbel"/>
                <a:ea typeface="Corbel"/>
                <a:cs typeface="Corbel"/>
                <a:sym typeface="Corbel"/>
              </a:defRPr>
            </a:lvl7pPr>
            <a:lvl8pPr marL="0" marR="0" lvl="7" indent="0" algn="r" rtl="0">
              <a:spcBef>
                <a:spcPts val="0"/>
              </a:spcBef>
              <a:buNone/>
              <a:defRPr sz="1200" b="0" i="0" u="none" strike="noStrike" cap="none">
                <a:solidFill>
                  <a:schemeClr val="dk1"/>
                </a:solidFill>
                <a:latin typeface="Corbel"/>
                <a:ea typeface="Corbel"/>
                <a:cs typeface="Corbel"/>
                <a:sym typeface="Corbel"/>
              </a:defRPr>
            </a:lvl8pPr>
            <a:lvl9pPr marL="0" marR="0" lvl="8" indent="0" algn="r" rtl="0">
              <a:spcBef>
                <a:spcPts val="0"/>
              </a:spcBef>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2"/>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6" name="Google Shape;16;p22" descr="Logo for the Network of the National Library of Medicine"/>
          <p:cNvPicPr preferRelativeResize="0"/>
          <p:nvPr/>
        </p:nvPicPr>
        <p:blipFill rotWithShape="1">
          <a:blip r:embed="rId14">
            <a:alphaModFix/>
          </a:blip>
          <a:srcRect/>
          <a:stretch/>
        </p:blipFill>
        <p:spPr>
          <a:xfrm>
            <a:off x="225939" y="6201688"/>
            <a:ext cx="3590518" cy="57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3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35"/>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90" name="Google Shape;90;p3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1" name="Google Shape;91;p3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2" name="Google Shape;92;p3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dk1"/>
                </a:solidFill>
                <a:latin typeface="Corbel"/>
                <a:ea typeface="Corbel"/>
                <a:cs typeface="Corbel"/>
                <a:sym typeface="Corbel"/>
              </a:defRPr>
            </a:lvl1pPr>
            <a:lvl2pPr marL="0" marR="0" lvl="1" indent="0" algn="r" rtl="0">
              <a:spcBef>
                <a:spcPts val="0"/>
              </a:spcBef>
              <a:buNone/>
              <a:defRPr sz="1200">
                <a:solidFill>
                  <a:schemeClr val="dk1"/>
                </a:solidFill>
                <a:latin typeface="Corbel"/>
                <a:ea typeface="Corbel"/>
                <a:cs typeface="Corbel"/>
                <a:sym typeface="Corbel"/>
              </a:defRPr>
            </a:lvl2pPr>
            <a:lvl3pPr marL="0" marR="0" lvl="2" indent="0" algn="r" rtl="0">
              <a:spcBef>
                <a:spcPts val="0"/>
              </a:spcBef>
              <a:buNone/>
              <a:defRPr sz="1200">
                <a:solidFill>
                  <a:schemeClr val="dk1"/>
                </a:solidFill>
                <a:latin typeface="Corbel"/>
                <a:ea typeface="Corbel"/>
                <a:cs typeface="Corbel"/>
                <a:sym typeface="Corbel"/>
              </a:defRPr>
            </a:lvl3pPr>
            <a:lvl4pPr marL="0" marR="0" lvl="3" indent="0" algn="r" rtl="0">
              <a:spcBef>
                <a:spcPts val="0"/>
              </a:spcBef>
              <a:buNone/>
              <a:defRPr sz="1200">
                <a:solidFill>
                  <a:schemeClr val="dk1"/>
                </a:solidFill>
                <a:latin typeface="Corbel"/>
                <a:ea typeface="Corbel"/>
                <a:cs typeface="Corbel"/>
                <a:sym typeface="Corbel"/>
              </a:defRPr>
            </a:lvl4pPr>
            <a:lvl5pPr marL="0" marR="0" lvl="4" indent="0" algn="r" rtl="0">
              <a:spcBef>
                <a:spcPts val="0"/>
              </a:spcBef>
              <a:buNone/>
              <a:defRPr sz="1200">
                <a:solidFill>
                  <a:schemeClr val="dk1"/>
                </a:solidFill>
                <a:latin typeface="Corbel"/>
                <a:ea typeface="Corbel"/>
                <a:cs typeface="Corbel"/>
                <a:sym typeface="Corbel"/>
              </a:defRPr>
            </a:lvl5pPr>
            <a:lvl6pPr marL="0" marR="0" lvl="5" indent="0" algn="r" rtl="0">
              <a:spcBef>
                <a:spcPts val="0"/>
              </a:spcBef>
              <a:buNone/>
              <a:defRPr sz="1200">
                <a:solidFill>
                  <a:schemeClr val="dk1"/>
                </a:solidFill>
                <a:latin typeface="Corbel"/>
                <a:ea typeface="Corbel"/>
                <a:cs typeface="Corbel"/>
                <a:sym typeface="Corbel"/>
              </a:defRPr>
            </a:lvl6pPr>
            <a:lvl7pPr marL="0" marR="0" lvl="6" indent="0" algn="r" rtl="0">
              <a:spcBef>
                <a:spcPts val="0"/>
              </a:spcBef>
              <a:buNone/>
              <a:defRPr sz="1200">
                <a:solidFill>
                  <a:schemeClr val="dk1"/>
                </a:solidFill>
                <a:latin typeface="Corbel"/>
                <a:ea typeface="Corbel"/>
                <a:cs typeface="Corbel"/>
                <a:sym typeface="Corbel"/>
              </a:defRPr>
            </a:lvl7pPr>
            <a:lvl8pPr marL="0" marR="0" lvl="7" indent="0" algn="r" rtl="0">
              <a:spcBef>
                <a:spcPts val="0"/>
              </a:spcBef>
              <a:buNone/>
              <a:defRPr sz="1200">
                <a:solidFill>
                  <a:schemeClr val="dk1"/>
                </a:solidFill>
                <a:latin typeface="Corbel"/>
                <a:ea typeface="Corbel"/>
                <a:cs typeface="Corbel"/>
                <a:sym typeface="Corbel"/>
              </a:defRPr>
            </a:lvl8pPr>
            <a:lvl9pPr marL="0" marR="0" lvl="8" indent="0" algn="r" rtl="0">
              <a:spcBef>
                <a:spcPts val="0"/>
              </a:spcBef>
              <a:buNone/>
              <a:defRPr sz="12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35"/>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94" name="Google Shape;94;p35" descr="Logo for the Network of the National Library of Medicine"/>
          <p:cNvPicPr preferRelativeResize="0"/>
          <p:nvPr/>
        </p:nvPicPr>
        <p:blipFill rotWithShape="1">
          <a:blip r:embed="rId13">
            <a:alphaModFix/>
          </a:blip>
          <a:srcRect/>
          <a:stretch/>
        </p:blipFill>
        <p:spPr>
          <a:xfrm>
            <a:off x="225939" y="6201688"/>
            <a:ext cx="3590518" cy="57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hyperlink" Target="mailto:region2@nnlm.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nnlm.gov/user/joi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nnlm.gov/trainin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nnlm.gov/guides/specializatio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nnlm.gov/fundin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hyperlink" Target="https://www.nnlm.gov/guides/nnlm-proposal-writing-toolkit" TargetMode="External"/><Relationship Id="rId4" Type="http://schemas.openxmlformats.org/officeDocument/2006/relationships/hyperlink" Target="https://www.nnlm.gov/membership/joi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news.nnlm.gov/region-2/2024/01/31/a-love-letter-to-puerto-rico/"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medlineplus.gov/spanish/"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youtube.com/playlist?list=PLUlRqrjIldD7OnJ3oCdL-k9y6iQSMKYnv" TargetMode="External"/><Relationship Id="rId4" Type="http://schemas.openxmlformats.org/officeDocument/2006/relationships/hyperlink" Target="https://www.nnlm.gov/public-libraries/resources-for-public-librar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ww.linkedin.com/company/nnlmregion2/" TargetMode="External"/><Relationship Id="rId18" Type="http://schemas.openxmlformats.org/officeDocument/2006/relationships/image" Target="../media/image37.png"/><Relationship Id="rId3" Type="http://schemas.openxmlformats.org/officeDocument/2006/relationships/hyperlink" Target="mailto:Region2@nnlm.gov" TargetMode="External"/><Relationship Id="rId7" Type="http://schemas.openxmlformats.org/officeDocument/2006/relationships/hyperlink" Target="https://www.facebook.com/nnlmregion2" TargetMode="External"/><Relationship Id="rId12" Type="http://schemas.openxmlformats.org/officeDocument/2006/relationships/image" Target="../media/image34.png"/><Relationship Id="rId17" Type="http://schemas.openxmlformats.org/officeDocument/2006/relationships/hyperlink" Target="http://region2rml@musc.edu" TargetMode="External"/><Relationship Id="rId2" Type="http://schemas.openxmlformats.org/officeDocument/2006/relationships/notesSlide" Target="../notesSlides/notesSlide20.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hyperlink" Target="https://open.spotify.com/playlist/2pDWCHKqytfrjMfd6TsJWu?si=5c4f90828d7b4dd1&amp;nd=1" TargetMode="External"/><Relationship Id="rId5" Type="http://schemas.openxmlformats.org/officeDocument/2006/relationships/hyperlink" Target="https://twitter.com/nnlmregion2" TargetMode="External"/><Relationship Id="rId15" Type="http://schemas.openxmlformats.org/officeDocument/2006/relationships/hyperlink" Target="https://www.youtube.com/playlist?list=PLUlRqrjIldD77axrROBWEzytfbCLGX-j8" TargetMode="Externa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hyperlink" Target="https://nnlm.gov/about/regions/region2" TargetMode="External"/><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glsen.org/activity/guidelines-respectful-gsa-spac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1"/>
          <p:cNvSpPr txBox="1">
            <a:spLocks noGrp="1"/>
          </p:cNvSpPr>
          <p:nvPr>
            <p:ph type="ctrTitle" idx="4294967295"/>
          </p:nvPr>
        </p:nvSpPr>
        <p:spPr>
          <a:xfrm>
            <a:off x="120930" y="3140488"/>
            <a:ext cx="7478049" cy="1946397"/>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212121"/>
              </a:buClr>
              <a:buSzPts val="990"/>
              <a:buFont typeface="EB Garamond"/>
              <a:buNone/>
            </a:pPr>
            <a:r>
              <a:rPr lang="en-US" sz="2400" b="1" i="0" u="none" strike="noStrike" cap="none" dirty="0" err="1">
                <a:solidFill>
                  <a:srgbClr val="212121"/>
                </a:solidFill>
                <a:latin typeface="EB Garamond"/>
                <a:ea typeface="EB Garamond"/>
                <a:cs typeface="EB Garamond"/>
                <a:sym typeface="EB Garamond"/>
              </a:rPr>
              <a:t>Uniendo</a:t>
            </a:r>
            <a:r>
              <a:rPr lang="en-US" sz="2400" b="1" i="0" u="none" strike="noStrike" cap="none" dirty="0">
                <a:solidFill>
                  <a:srgbClr val="212121"/>
                </a:solidFill>
                <a:latin typeface="EB Garamond"/>
                <a:ea typeface="EB Garamond"/>
                <a:cs typeface="EB Garamond"/>
                <a:sym typeface="EB Garamond"/>
              </a:rPr>
              <a:t> voces: </a:t>
            </a:r>
            <a:r>
              <a:rPr lang="en-US" sz="2400" b="1" i="0" u="none" strike="noStrike" cap="none" dirty="0" err="1">
                <a:solidFill>
                  <a:srgbClr val="212121"/>
                </a:solidFill>
                <a:latin typeface="EB Garamond"/>
                <a:ea typeface="EB Garamond"/>
                <a:cs typeface="EB Garamond"/>
                <a:sym typeface="EB Garamond"/>
              </a:rPr>
              <a:t>celebración</a:t>
            </a:r>
            <a:r>
              <a:rPr lang="en-US" sz="2400" b="1" i="0" u="none" strike="noStrike" cap="none" dirty="0">
                <a:solidFill>
                  <a:srgbClr val="212121"/>
                </a:solidFill>
                <a:latin typeface="EB Garamond"/>
                <a:ea typeface="EB Garamond"/>
                <a:cs typeface="EB Garamond"/>
                <a:sym typeface="EB Garamond"/>
              </a:rPr>
              <a:t> del Día de la </a:t>
            </a:r>
            <a:r>
              <a:rPr lang="en-US" sz="2400" b="1" i="0" u="none" strike="noStrike" cap="none" dirty="0" err="1">
                <a:solidFill>
                  <a:srgbClr val="212121"/>
                </a:solidFill>
                <a:latin typeface="EB Garamond"/>
                <a:ea typeface="EB Garamond"/>
                <a:cs typeface="EB Garamond"/>
                <a:sym typeface="EB Garamond"/>
              </a:rPr>
              <a:t>Lengua</a:t>
            </a:r>
            <a:r>
              <a:rPr lang="en-US" sz="2400" b="1" i="0" u="none" strike="noStrike" cap="none" dirty="0">
                <a:solidFill>
                  <a:srgbClr val="212121"/>
                </a:solidFill>
                <a:latin typeface="EB Garamond"/>
                <a:ea typeface="EB Garamond"/>
                <a:cs typeface="EB Garamond"/>
                <a:sym typeface="EB Garamond"/>
              </a:rPr>
              <a:t> Española y </a:t>
            </a:r>
            <a:r>
              <a:rPr lang="en-US" sz="2400" b="1" i="0" u="none" strike="noStrike" cap="none" dirty="0" err="1">
                <a:solidFill>
                  <a:srgbClr val="212121"/>
                </a:solidFill>
                <a:latin typeface="EB Garamond"/>
                <a:ea typeface="EB Garamond"/>
                <a:cs typeface="EB Garamond"/>
                <a:sym typeface="EB Garamond"/>
              </a:rPr>
              <a:t>promoción</a:t>
            </a:r>
            <a:r>
              <a:rPr lang="en-US" sz="2400" b="1" i="0" u="none" strike="noStrike" cap="none" dirty="0">
                <a:solidFill>
                  <a:srgbClr val="212121"/>
                </a:solidFill>
                <a:latin typeface="EB Garamond"/>
                <a:ea typeface="EB Garamond"/>
                <a:cs typeface="EB Garamond"/>
                <a:sym typeface="EB Garamond"/>
              </a:rPr>
              <a:t> de la </a:t>
            </a:r>
            <a:r>
              <a:rPr lang="en-US" sz="2400" b="1" i="0" u="none" strike="noStrike" cap="none" dirty="0" err="1">
                <a:solidFill>
                  <a:srgbClr val="212121"/>
                </a:solidFill>
                <a:latin typeface="EB Garamond"/>
                <a:ea typeface="EB Garamond"/>
                <a:cs typeface="EB Garamond"/>
                <a:sym typeface="EB Garamond"/>
              </a:rPr>
              <a:t>alfabetización</a:t>
            </a:r>
            <a:r>
              <a:rPr lang="en-US" sz="2400" b="1" i="0" u="none" strike="noStrike" cap="none" dirty="0">
                <a:solidFill>
                  <a:srgbClr val="212121"/>
                </a:solidFill>
                <a:latin typeface="EB Garamond"/>
                <a:ea typeface="EB Garamond"/>
                <a:cs typeface="EB Garamond"/>
                <a:sym typeface="EB Garamond"/>
              </a:rPr>
              <a:t> sanitaria</a:t>
            </a:r>
            <a:br>
              <a:rPr lang="en-US" sz="2400" b="1" i="0" u="none" strike="noStrike" cap="none" dirty="0">
                <a:solidFill>
                  <a:srgbClr val="212121"/>
                </a:solidFill>
                <a:latin typeface="EB Garamond"/>
                <a:ea typeface="EB Garamond"/>
                <a:cs typeface="EB Garamond"/>
                <a:sym typeface="EB Garamond"/>
              </a:rPr>
            </a:br>
            <a:br>
              <a:rPr lang="en-US" sz="2400" b="1" i="0" u="none" strike="noStrike" cap="none" dirty="0">
                <a:solidFill>
                  <a:srgbClr val="212121"/>
                </a:solidFill>
                <a:latin typeface="EB Garamond"/>
                <a:ea typeface="EB Garamond"/>
                <a:cs typeface="EB Garamond"/>
                <a:sym typeface="EB Garamond"/>
              </a:rPr>
            </a:br>
            <a:r>
              <a:rPr lang="en-US" sz="2400" b="1" i="0" u="none" strike="noStrike" cap="none" dirty="0">
                <a:solidFill>
                  <a:srgbClr val="212121"/>
                </a:solidFill>
                <a:latin typeface="EB Garamond"/>
                <a:ea typeface="EB Garamond"/>
                <a:cs typeface="EB Garamond"/>
                <a:sym typeface="EB Garamond"/>
              </a:rPr>
              <a:t>Uniting Voices: Celebrating Spanish Language Day and Promoting Health Literacy</a:t>
            </a:r>
            <a:endParaRPr sz="2400" b="1" i="0" u="none" strike="noStrike" cap="none" dirty="0">
              <a:solidFill>
                <a:schemeClr val="dk1"/>
              </a:solidFill>
              <a:latin typeface="EB Garamond"/>
              <a:ea typeface="EB Garamond"/>
              <a:cs typeface="EB Garamond"/>
              <a:sym typeface="EB Garamond"/>
            </a:endParaRPr>
          </a:p>
        </p:txBody>
      </p:sp>
      <p:grpSp>
        <p:nvGrpSpPr>
          <p:cNvPr id="3" name="Group 2" descr="NNLM Region 2 Banner.">
            <a:extLst>
              <a:ext uri="{FF2B5EF4-FFF2-40B4-BE49-F238E27FC236}">
                <a16:creationId xmlns:a16="http://schemas.microsoft.com/office/drawing/2014/main" id="{9797EE91-6C4B-AA71-47B9-D9692E407296}"/>
              </a:ext>
            </a:extLst>
          </p:cNvPr>
          <p:cNvGrpSpPr/>
          <p:nvPr/>
        </p:nvGrpSpPr>
        <p:grpSpPr>
          <a:xfrm>
            <a:off x="0" y="-18038"/>
            <a:ext cx="12192000" cy="3048001"/>
            <a:chOff x="0" y="-36627"/>
            <a:chExt cx="12192000" cy="3048001"/>
          </a:xfrm>
        </p:grpSpPr>
        <p:pic>
          <p:nvPicPr>
            <p:cNvPr id="165" name="Google Shape;165;p1" descr="A view of tall buildings in a front of a skyline."/>
            <p:cNvPicPr preferRelativeResize="0"/>
            <p:nvPr/>
          </p:nvPicPr>
          <p:blipFill rotWithShape="1">
            <a:blip r:embed="rId3">
              <a:alphaModFix/>
            </a:blip>
            <a:srcRect/>
            <a:stretch/>
          </p:blipFill>
          <p:spPr>
            <a:xfrm>
              <a:off x="6096000" y="-36626"/>
              <a:ext cx="6096000" cy="3048000"/>
            </a:xfrm>
            <a:prstGeom prst="rect">
              <a:avLst/>
            </a:prstGeom>
            <a:noFill/>
            <a:ln>
              <a:noFill/>
            </a:ln>
          </p:spPr>
        </p:pic>
        <p:pic>
          <p:nvPicPr>
            <p:cNvPr id="168" name="Google Shape;168;p1" descr="A child and woman looking at a camera in front of trees."/>
            <p:cNvPicPr preferRelativeResize="0"/>
            <p:nvPr/>
          </p:nvPicPr>
          <p:blipFill rotWithShape="1">
            <a:blip r:embed="rId4">
              <a:alphaModFix/>
            </a:blip>
            <a:srcRect/>
            <a:stretch/>
          </p:blipFill>
          <p:spPr>
            <a:xfrm>
              <a:off x="0" y="-36627"/>
              <a:ext cx="8755800" cy="3048001"/>
            </a:xfrm>
            <a:prstGeom prst="rect">
              <a:avLst/>
            </a:prstGeom>
            <a:noFill/>
            <a:ln>
              <a:noFill/>
            </a:ln>
          </p:spPr>
        </p:pic>
      </p:grpSp>
      <p:grpSp>
        <p:nvGrpSpPr>
          <p:cNvPr id="4" name="Group 3" descr="Translation information and flags.">
            <a:extLst>
              <a:ext uri="{FF2B5EF4-FFF2-40B4-BE49-F238E27FC236}">
                <a16:creationId xmlns:a16="http://schemas.microsoft.com/office/drawing/2014/main" id="{7731578C-5D0C-7B53-CE13-82735337E2C6}"/>
              </a:ext>
            </a:extLst>
          </p:cNvPr>
          <p:cNvGrpSpPr/>
          <p:nvPr/>
        </p:nvGrpSpPr>
        <p:grpSpPr>
          <a:xfrm>
            <a:off x="8252946" y="3140488"/>
            <a:ext cx="4020303" cy="2452168"/>
            <a:chOff x="8252946" y="3140488"/>
            <a:chExt cx="4020303" cy="2452168"/>
          </a:xfrm>
        </p:grpSpPr>
        <p:pic>
          <p:nvPicPr>
            <p:cNvPr id="169" name="Google Shape;169;p1" descr="A flag in a circle.&#10;&#10;"/>
            <p:cNvPicPr preferRelativeResize="0"/>
            <p:nvPr/>
          </p:nvPicPr>
          <p:blipFill rotWithShape="1">
            <a:blip r:embed="rId5">
              <a:alphaModFix/>
            </a:blip>
            <a:srcRect/>
            <a:stretch/>
          </p:blipFill>
          <p:spPr>
            <a:xfrm>
              <a:off x="8535573" y="3140488"/>
              <a:ext cx="440453" cy="384940"/>
            </a:xfrm>
            <a:prstGeom prst="rect">
              <a:avLst/>
            </a:prstGeom>
            <a:noFill/>
            <a:ln>
              <a:noFill/>
            </a:ln>
          </p:spPr>
        </p:pic>
        <p:pic>
          <p:nvPicPr>
            <p:cNvPr id="170" name="Google Shape;170;p1" descr="A flag in a circle.&#10;"/>
            <p:cNvPicPr preferRelativeResize="0"/>
            <p:nvPr/>
          </p:nvPicPr>
          <p:blipFill rotWithShape="1">
            <a:blip r:embed="rId6">
              <a:alphaModFix/>
            </a:blip>
            <a:srcRect/>
            <a:stretch/>
          </p:blipFill>
          <p:spPr>
            <a:xfrm>
              <a:off x="8976026" y="3140488"/>
              <a:ext cx="440453" cy="384939"/>
            </a:xfrm>
            <a:prstGeom prst="rect">
              <a:avLst/>
            </a:prstGeom>
            <a:noFill/>
            <a:ln>
              <a:noFill/>
            </a:ln>
          </p:spPr>
        </p:pic>
        <p:pic>
          <p:nvPicPr>
            <p:cNvPr id="171" name="Google Shape;171;p1" descr="A screenshot of a WebEx screen with interpretation circled."/>
            <p:cNvPicPr preferRelativeResize="0"/>
            <p:nvPr/>
          </p:nvPicPr>
          <p:blipFill rotWithShape="1">
            <a:blip r:embed="rId7">
              <a:alphaModFix/>
            </a:blip>
            <a:srcRect/>
            <a:stretch/>
          </p:blipFill>
          <p:spPr>
            <a:xfrm>
              <a:off x="8252946" y="3525427"/>
              <a:ext cx="4020303" cy="1134898"/>
            </a:xfrm>
            <a:prstGeom prst="rect">
              <a:avLst/>
            </a:prstGeom>
            <a:noFill/>
            <a:ln>
              <a:noFill/>
            </a:ln>
          </p:spPr>
        </p:pic>
        <p:pic>
          <p:nvPicPr>
            <p:cNvPr id="172" name="Google Shape;172;p1" descr="A screen shot of WebEx translation icons."/>
            <p:cNvPicPr preferRelativeResize="0"/>
            <p:nvPr/>
          </p:nvPicPr>
          <p:blipFill rotWithShape="1">
            <a:blip r:embed="rId8">
              <a:alphaModFix/>
            </a:blip>
            <a:srcRect/>
            <a:stretch/>
          </p:blipFill>
          <p:spPr>
            <a:xfrm>
              <a:off x="10087843" y="4529220"/>
              <a:ext cx="1678314" cy="1063436"/>
            </a:xfrm>
            <a:prstGeom prst="rect">
              <a:avLst/>
            </a:prstGeom>
            <a:noFill/>
            <a:ln>
              <a:noFill/>
            </a:ln>
          </p:spPr>
        </p:pic>
      </p:grpSp>
      <p:sp>
        <p:nvSpPr>
          <p:cNvPr id="167" name="Google Shape;167;p1"/>
          <p:cNvSpPr txBox="1">
            <a:spLocks noGrp="1"/>
          </p:cNvSpPr>
          <p:nvPr>
            <p:ph type="ctrTitle" idx="4294967295"/>
          </p:nvPr>
        </p:nvSpPr>
        <p:spPr>
          <a:xfrm>
            <a:off x="6574283" y="5513445"/>
            <a:ext cx="10383748" cy="574675"/>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chemeClr val="dk1"/>
              </a:buClr>
              <a:buSzPts val="2400"/>
              <a:buFont typeface="EB Garamond"/>
              <a:buNone/>
            </a:pPr>
            <a:r>
              <a:rPr lang="en-US" sz="2400" b="0" i="0" u="none" strike="noStrike" cap="none">
                <a:solidFill>
                  <a:schemeClr val="dk1"/>
                </a:solidFill>
                <a:latin typeface="EB Garamond"/>
                <a:ea typeface="EB Garamond"/>
                <a:cs typeface="EB Garamond"/>
                <a:sym typeface="EB Garamond"/>
              </a:rPr>
              <a:t>Lorin Jackson (she/they) | </a:t>
            </a:r>
            <a:r>
              <a:rPr lang="en-US" sz="2400" b="0" i="0" u="sng" strike="noStrike" cap="none">
                <a:solidFill>
                  <a:schemeClr val="dk1"/>
                </a:solidFill>
                <a:latin typeface="EB Garamond"/>
                <a:ea typeface="EB Garamond"/>
                <a:cs typeface="EB Garamond"/>
                <a:sym typeface="EB Garamond"/>
                <a:hlinkClick r:id="rId9">
                  <a:extLst>
                    <a:ext uri="{A12FA001-AC4F-418D-AE19-62706E023703}">
                      <ahyp:hlinkClr xmlns:ahyp="http://schemas.microsoft.com/office/drawing/2018/hyperlinkcolor" val="tx"/>
                    </a:ext>
                  </a:extLst>
                </a:hlinkClick>
              </a:rPr>
              <a:t>region2@nnlm.gov</a:t>
            </a:r>
            <a:r>
              <a:rPr lang="en-US" sz="2400" b="0" i="0" u="none" strike="noStrike" cap="none">
                <a:solidFill>
                  <a:schemeClr val="dk1"/>
                </a:solidFill>
                <a:latin typeface="EB Garamond"/>
                <a:ea typeface="EB Garamond"/>
                <a:cs typeface="EB Garamond"/>
                <a:sym typeface="EB Garamond"/>
              </a:rPr>
              <a:t> </a:t>
            </a:r>
            <a:endParaRPr sz="2400" b="0" i="0" u="none" strike="noStrike" cap="none">
              <a:solidFill>
                <a:schemeClr val="dk1"/>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0"/>
          <p:cNvSpPr txBox="1">
            <a:spLocks noGrp="1"/>
          </p:cNvSpPr>
          <p:nvPr>
            <p:ph type="title" idx="4294967295"/>
          </p:nvPr>
        </p:nvSpPr>
        <p:spPr>
          <a:xfrm>
            <a:off x="380649" y="284673"/>
            <a:ext cx="45989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EB Garamond"/>
              <a:buNone/>
            </a:pPr>
            <a:r>
              <a:rPr lang="en-US" sz="4000" b="1" i="0" u="none" strike="noStrike" cap="none">
                <a:latin typeface="EB Garamond"/>
                <a:ea typeface="EB Garamond"/>
                <a:cs typeface="EB Garamond"/>
                <a:sym typeface="EB Garamond"/>
              </a:rPr>
              <a:t>NNLM Region 2 </a:t>
            </a:r>
            <a:r>
              <a:rPr lang="en-US" sz="4000" b="0" i="0" u="none" strike="noStrike" cap="none">
                <a:latin typeface="EB Garamond"/>
                <a:ea typeface="EB Garamond"/>
                <a:cs typeface="EB Garamond"/>
                <a:sym typeface="EB Garamond"/>
              </a:rPr>
              <a:t>​</a:t>
            </a:r>
            <a:endParaRPr sz="4000" b="0" i="0" u="none" strike="noStrike" cap="none">
              <a:latin typeface="EB Garamond"/>
              <a:ea typeface="EB Garamond"/>
              <a:cs typeface="EB Garamond"/>
              <a:sym typeface="EB Garamond"/>
            </a:endParaRPr>
          </a:p>
        </p:txBody>
      </p:sp>
      <p:sp>
        <p:nvSpPr>
          <p:cNvPr id="251" name="Google Shape;251;p10"/>
          <p:cNvSpPr txBox="1"/>
          <p:nvPr/>
        </p:nvSpPr>
        <p:spPr>
          <a:xfrm>
            <a:off x="1223724" y="1671325"/>
            <a:ext cx="416693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Alabama​</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Florida​</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Georgia​</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Mississippi​</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Commonwealth of Puerto Rico​</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South Carolina​*</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Tennessee​</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US Virgin Islands </a:t>
            </a:r>
            <a:endParaRPr/>
          </a:p>
        </p:txBody>
      </p:sp>
      <p:pic>
        <p:nvPicPr>
          <p:cNvPr id="252" name="Google Shape;252;p10" descr="A map of the southeastern United States above the Commonwealth of Puerto Rico and The US Virgin Islands."/>
          <p:cNvPicPr preferRelativeResize="0"/>
          <p:nvPr/>
        </p:nvPicPr>
        <p:blipFill rotWithShape="1">
          <a:blip r:embed="rId3">
            <a:alphaModFix/>
          </a:blip>
          <a:srcRect/>
          <a:stretch/>
        </p:blipFill>
        <p:spPr>
          <a:xfrm>
            <a:off x="6270172" y="669394"/>
            <a:ext cx="5246914" cy="52469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1"/>
          <p:cNvSpPr txBox="1">
            <a:spLocks noGrp="1"/>
          </p:cNvSpPr>
          <p:nvPr>
            <p:ph type="title" idx="4294967295"/>
          </p:nvPr>
        </p:nvSpPr>
        <p:spPr>
          <a:xfrm>
            <a:off x="6648450" y="161792"/>
            <a:ext cx="5543550" cy="11382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EB Garamond"/>
              <a:buNone/>
            </a:pPr>
            <a:r>
              <a:rPr lang="en-US" sz="4000" b="1" i="0" u="none" strike="noStrike" cap="none" dirty="0">
                <a:solidFill>
                  <a:schemeClr val="dk1"/>
                </a:solidFill>
                <a:latin typeface="EB Garamond"/>
                <a:ea typeface="EB Garamond"/>
                <a:cs typeface="EB Garamond"/>
                <a:sym typeface="EB Garamond"/>
              </a:rPr>
              <a:t>Administrative Team</a:t>
            </a:r>
            <a:endParaRPr sz="4000" b="1" i="0" u="none" strike="noStrike" cap="none" dirty="0">
              <a:solidFill>
                <a:schemeClr val="dk1"/>
              </a:solidFill>
              <a:latin typeface="EB Garamond"/>
              <a:ea typeface="EB Garamond"/>
              <a:cs typeface="EB Garamond"/>
              <a:sym typeface="EB Garamond"/>
            </a:endParaRPr>
          </a:p>
        </p:txBody>
      </p:sp>
      <p:pic>
        <p:nvPicPr>
          <p:cNvPr id="261" name="Google Shape;261;p11" descr="A person smiling and facing the camera."/>
          <p:cNvPicPr preferRelativeResize="0"/>
          <p:nvPr/>
        </p:nvPicPr>
        <p:blipFill rotWithShape="1">
          <a:blip r:embed="rId3">
            <a:alphaModFix/>
          </a:blip>
          <a:srcRect/>
          <a:stretch/>
        </p:blipFill>
        <p:spPr>
          <a:xfrm>
            <a:off x="1115165" y="1041222"/>
            <a:ext cx="1105418" cy="1514409"/>
          </a:xfrm>
          <a:prstGeom prst="rect">
            <a:avLst/>
          </a:prstGeom>
          <a:noFill/>
          <a:ln>
            <a:noFill/>
          </a:ln>
        </p:spPr>
      </p:pic>
      <p:pic>
        <p:nvPicPr>
          <p:cNvPr id="262" name="Google Shape;262;p11" descr="A person smiling and facing the camera."/>
          <p:cNvPicPr preferRelativeResize="0"/>
          <p:nvPr/>
        </p:nvPicPr>
        <p:blipFill rotWithShape="1">
          <a:blip r:embed="rId4">
            <a:alphaModFix/>
          </a:blip>
          <a:srcRect/>
          <a:stretch/>
        </p:blipFill>
        <p:spPr>
          <a:xfrm>
            <a:off x="1103982" y="2879613"/>
            <a:ext cx="1127784" cy="1541054"/>
          </a:xfrm>
          <a:prstGeom prst="rect">
            <a:avLst/>
          </a:prstGeom>
          <a:noFill/>
          <a:ln>
            <a:noFill/>
          </a:ln>
        </p:spPr>
      </p:pic>
      <p:pic>
        <p:nvPicPr>
          <p:cNvPr id="259" name="Google Shape;259;p11" descr="A person smiling and facing the camera."/>
          <p:cNvPicPr preferRelativeResize="0"/>
          <p:nvPr/>
        </p:nvPicPr>
        <p:blipFill rotWithShape="1">
          <a:blip r:embed="rId5">
            <a:alphaModFix/>
          </a:blip>
          <a:srcRect l="27434" t="51890" r="29382" b="7558"/>
          <a:stretch/>
        </p:blipFill>
        <p:spPr>
          <a:xfrm>
            <a:off x="1018444" y="4773929"/>
            <a:ext cx="1305934" cy="1318614"/>
          </a:xfrm>
          <a:prstGeom prst="rect">
            <a:avLst/>
          </a:prstGeom>
          <a:noFill/>
          <a:ln>
            <a:noFill/>
          </a:ln>
        </p:spPr>
      </p:pic>
      <p:sp>
        <p:nvSpPr>
          <p:cNvPr id="260" name="Google Shape;260;p11" descr="A person"/>
          <p:cNvSpPr txBox="1"/>
          <p:nvPr/>
        </p:nvSpPr>
        <p:spPr>
          <a:xfrm>
            <a:off x="3048415" y="1410522"/>
            <a:ext cx="8204420" cy="44907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b="1">
                <a:solidFill>
                  <a:schemeClr val="dk1"/>
                </a:solidFill>
                <a:latin typeface="Calibri"/>
                <a:ea typeface="Calibri"/>
                <a:cs typeface="Calibri"/>
                <a:sym typeface="Calibri"/>
              </a:rPr>
              <a:t>Angela Hayes (she/her) </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Grants Administrator II</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Alabama &amp; Mississippi</a:t>
            </a:r>
            <a:endParaRPr/>
          </a:p>
          <a:p>
            <a:pPr marL="0" marR="0" lvl="0" indent="0" algn="l" rtl="0">
              <a:lnSpc>
                <a:spcPct val="90000"/>
              </a:lnSpc>
              <a:spcBef>
                <a:spcPts val="600"/>
              </a:spcBef>
              <a:spcAft>
                <a:spcPts val="0"/>
              </a:spcAft>
              <a:buNone/>
            </a:pPr>
            <a:endParaRPr sz="20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2000" b="1">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r>
              <a:rPr lang="en-US" sz="2000" b="1">
                <a:solidFill>
                  <a:schemeClr val="dk1"/>
                </a:solidFill>
                <a:latin typeface="Calibri"/>
                <a:ea typeface="Calibri"/>
                <a:cs typeface="Calibri"/>
                <a:sym typeface="Calibri"/>
              </a:rPr>
              <a:t>Fionia Washington, MBA (she/her)</a:t>
            </a:r>
            <a:endParaRPr sz="1800">
              <a:solidFill>
                <a:schemeClr val="dk1"/>
              </a:solidFill>
              <a:latin typeface="Corbel"/>
              <a:ea typeface="Corbel"/>
              <a:cs typeface="Corbel"/>
              <a:sym typeface="Corbel"/>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Program Coordinator II</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Tennessee </a:t>
            </a:r>
            <a:endParaRPr/>
          </a:p>
          <a:p>
            <a:pPr marL="0" marR="0" lvl="0" indent="0" algn="l" rtl="0">
              <a:lnSpc>
                <a:spcPct val="90000"/>
              </a:lnSpc>
              <a:spcBef>
                <a:spcPts val="600"/>
              </a:spcBef>
              <a:spcAft>
                <a:spcPts val="0"/>
              </a:spcAft>
              <a:buNone/>
            </a:pPr>
            <a:endParaRPr sz="2000" b="1">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2000" b="1">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r>
              <a:rPr lang="en-US" sz="2000" b="1">
                <a:solidFill>
                  <a:schemeClr val="dk1"/>
                </a:solidFill>
                <a:latin typeface="Calibri"/>
                <a:ea typeface="Calibri"/>
                <a:cs typeface="Calibri"/>
                <a:sym typeface="Calibri"/>
              </a:rPr>
              <a:t>Lorin Jackson,  MA, MI (she/they) </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Executive Director</a:t>
            </a:r>
            <a:endParaRPr sz="1800">
              <a:solidFill>
                <a:schemeClr val="dk1"/>
              </a:solidFill>
              <a:latin typeface="Corbel"/>
              <a:ea typeface="Corbel"/>
              <a:cs typeface="Corbel"/>
              <a:sym typeface="Corbel"/>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Commonwealth of Puerto Rico &amp; U.S. Virgin Islands</a:t>
            </a:r>
            <a:endParaRPr sz="1800">
              <a:solidFill>
                <a:schemeClr val="dk1"/>
              </a:solidFill>
              <a:latin typeface="Corbel"/>
              <a:ea typeface="Corbel"/>
              <a:cs typeface="Corbel"/>
              <a:sym typeface="Corbel"/>
            </a:endParaRPr>
          </a:p>
          <a:p>
            <a:pPr marL="0" marR="0" lvl="0" indent="0" algn="ctr" rtl="0">
              <a:lnSpc>
                <a:spcPct val="90000"/>
              </a:lnSpc>
              <a:spcBef>
                <a:spcPts val="600"/>
              </a:spcBef>
              <a:spcAft>
                <a:spcPts val="0"/>
              </a:spcAft>
              <a:buNone/>
            </a:pPr>
            <a:endParaRPr sz="2000">
              <a:solidFill>
                <a:schemeClr val="dk1"/>
              </a:solidFill>
              <a:latin typeface="Calibri"/>
              <a:ea typeface="Calibri"/>
              <a:cs typeface="Calibri"/>
              <a:sym typeface="Calibri"/>
            </a:endParaRPr>
          </a:p>
          <a:p>
            <a:pPr marL="0" marR="0" lvl="0" indent="0" algn="ctr" rtl="0">
              <a:lnSpc>
                <a:spcPct val="90000"/>
              </a:lnSpc>
              <a:spcBef>
                <a:spcPts val="600"/>
              </a:spcBef>
              <a:spcAft>
                <a:spcPts val="0"/>
              </a:spcAft>
              <a:buNone/>
            </a:pPr>
            <a:endParaRPr sz="2000">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2"/>
          <p:cNvSpPr txBox="1">
            <a:spLocks noGrp="1"/>
          </p:cNvSpPr>
          <p:nvPr>
            <p:ph type="title" idx="4294967295"/>
          </p:nvPr>
        </p:nvSpPr>
        <p:spPr>
          <a:xfrm>
            <a:off x="424995" y="530063"/>
            <a:ext cx="4465638" cy="73607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EB Garamond"/>
              <a:buNone/>
            </a:pPr>
            <a:r>
              <a:rPr lang="en-US" sz="4000" b="1" i="0" u="none" strike="noStrike" cap="none">
                <a:latin typeface="EB Garamond"/>
                <a:ea typeface="EB Garamond"/>
                <a:cs typeface="EB Garamond"/>
                <a:sym typeface="EB Garamond"/>
              </a:rPr>
              <a:t>Strategist Team​</a:t>
            </a:r>
            <a:endParaRPr sz="4000" b="1" i="0" u="none" strike="noStrike" cap="none">
              <a:latin typeface="EB Garamond"/>
              <a:ea typeface="EB Garamond"/>
              <a:cs typeface="EB Garamond"/>
              <a:sym typeface="EB Garamond"/>
            </a:endParaRPr>
          </a:p>
        </p:txBody>
      </p:sp>
      <p:sp>
        <p:nvSpPr>
          <p:cNvPr id="269" name="Google Shape;269;p12"/>
          <p:cNvSpPr txBox="1"/>
          <p:nvPr/>
        </p:nvSpPr>
        <p:spPr>
          <a:xfrm>
            <a:off x="497882" y="1527177"/>
            <a:ext cx="5968059" cy="10516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b="1">
                <a:solidFill>
                  <a:schemeClr val="dk1"/>
                </a:solidFill>
                <a:latin typeface="Calibri"/>
                <a:ea typeface="Calibri"/>
                <a:cs typeface="Calibri"/>
                <a:sym typeface="Calibri"/>
              </a:rPr>
              <a:t>Sarah Fischer, MA (she/her) </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Community Engagement and Outreach Strategist</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Florida​</a:t>
            </a:r>
            <a:endParaRPr/>
          </a:p>
          <a:p>
            <a:pPr marL="0" marR="0" lvl="0" indent="0" algn="l" rtl="0">
              <a:lnSpc>
                <a:spcPct val="90000"/>
              </a:lnSpc>
              <a:spcBef>
                <a:spcPts val="600"/>
              </a:spcBef>
              <a:spcAft>
                <a:spcPts val="0"/>
              </a:spcAft>
              <a:buNone/>
            </a:pPr>
            <a:endParaRPr sz="20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2000">
              <a:solidFill>
                <a:schemeClr val="dk1"/>
              </a:solidFill>
              <a:latin typeface="Corbel"/>
              <a:ea typeface="Corbel"/>
              <a:cs typeface="Corbel"/>
              <a:sym typeface="Corbel"/>
            </a:endParaRPr>
          </a:p>
          <a:p>
            <a:pPr marL="0" marR="0" lvl="0" indent="0" algn="l" rtl="0">
              <a:lnSpc>
                <a:spcPct val="90000"/>
              </a:lnSpc>
              <a:spcBef>
                <a:spcPts val="600"/>
              </a:spcBef>
              <a:spcAft>
                <a:spcPts val="0"/>
              </a:spcAft>
              <a:buNone/>
            </a:pPr>
            <a:endParaRPr sz="2000">
              <a:solidFill>
                <a:schemeClr val="dk1"/>
              </a:solidFill>
              <a:latin typeface="Corbel"/>
              <a:ea typeface="Corbel"/>
              <a:cs typeface="Corbel"/>
              <a:sym typeface="Corbel"/>
            </a:endParaRPr>
          </a:p>
        </p:txBody>
      </p:sp>
      <p:sp>
        <p:nvSpPr>
          <p:cNvPr id="270" name="Google Shape;270;p12"/>
          <p:cNvSpPr txBox="1"/>
          <p:nvPr/>
        </p:nvSpPr>
        <p:spPr>
          <a:xfrm>
            <a:off x="424995" y="3760971"/>
            <a:ext cx="6106886" cy="107721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1">
                <a:solidFill>
                  <a:schemeClr val="dk1"/>
                </a:solidFill>
                <a:latin typeface="Calibri"/>
                <a:ea typeface="Calibri"/>
                <a:cs typeface="Calibri"/>
                <a:sym typeface="Calibri"/>
              </a:rPr>
              <a:t>Debra Trogdon-Livingston, MLS (she/they)</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User Experience and Education Strategist</a:t>
            </a:r>
            <a:endParaRPr/>
          </a:p>
          <a:p>
            <a:pPr marL="0" marR="0" lvl="0" indent="0" algn="l" rtl="0">
              <a:lnSpc>
                <a:spcPct val="90000"/>
              </a:lnSpc>
              <a:spcBef>
                <a:spcPts val="600"/>
              </a:spcBef>
              <a:spcAft>
                <a:spcPts val="0"/>
              </a:spcAft>
              <a:buNone/>
            </a:pPr>
            <a:r>
              <a:rPr lang="en-US" sz="2000">
                <a:solidFill>
                  <a:schemeClr val="dk1"/>
                </a:solidFill>
                <a:latin typeface="Calibri"/>
                <a:ea typeface="Calibri"/>
                <a:cs typeface="Calibri"/>
                <a:sym typeface="Calibri"/>
              </a:rPr>
              <a:t>Georgia &amp; South Carolina </a:t>
            </a:r>
            <a:endParaRPr/>
          </a:p>
        </p:txBody>
      </p:sp>
      <p:pic>
        <p:nvPicPr>
          <p:cNvPr id="271" name="Google Shape;271;p12" descr="A person smiling and facing the camera."/>
          <p:cNvPicPr preferRelativeResize="0"/>
          <p:nvPr/>
        </p:nvPicPr>
        <p:blipFill rotWithShape="1">
          <a:blip r:embed="rId3">
            <a:alphaModFix/>
          </a:blip>
          <a:srcRect/>
          <a:stretch/>
        </p:blipFill>
        <p:spPr>
          <a:xfrm>
            <a:off x="7699512" y="1528638"/>
            <a:ext cx="1391480" cy="1965299"/>
          </a:xfrm>
          <a:prstGeom prst="rect">
            <a:avLst/>
          </a:prstGeom>
          <a:noFill/>
          <a:ln>
            <a:noFill/>
          </a:ln>
        </p:spPr>
      </p:pic>
      <p:pic>
        <p:nvPicPr>
          <p:cNvPr id="272" name="Google Shape;272;p12" descr="A person smiling and facing the camera."/>
          <p:cNvPicPr preferRelativeResize="0"/>
          <p:nvPr/>
        </p:nvPicPr>
        <p:blipFill rotWithShape="1">
          <a:blip r:embed="rId4">
            <a:alphaModFix/>
          </a:blip>
          <a:srcRect/>
          <a:stretch/>
        </p:blipFill>
        <p:spPr>
          <a:xfrm>
            <a:off x="7699789" y="3796472"/>
            <a:ext cx="1397553" cy="1961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3"/>
          <p:cNvSpPr txBox="1">
            <a:spLocks noGrp="1"/>
          </p:cNvSpPr>
          <p:nvPr>
            <p:ph type="title" idx="4294967295"/>
          </p:nvPr>
        </p:nvSpPr>
        <p:spPr>
          <a:xfrm>
            <a:off x="235123" y="132620"/>
            <a:ext cx="4465638" cy="73607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EB Garamond"/>
              <a:buNone/>
            </a:pPr>
            <a:r>
              <a:rPr lang="en-US" sz="4000" b="1" i="0" u="none" strike="noStrike" cap="none" dirty="0">
                <a:latin typeface="EB Garamond"/>
                <a:ea typeface="EB Garamond"/>
                <a:cs typeface="EB Garamond"/>
                <a:sym typeface="EB Garamond"/>
              </a:rPr>
              <a:t>Today’s Events </a:t>
            </a:r>
            <a:endParaRPr sz="4000" b="1" i="0" u="none" strike="noStrike" cap="none" dirty="0">
              <a:latin typeface="EB Garamond"/>
              <a:ea typeface="EB Garamond"/>
              <a:cs typeface="EB Garamond"/>
              <a:sym typeface="EB Garamond"/>
            </a:endParaRPr>
          </a:p>
        </p:txBody>
      </p:sp>
      <p:graphicFrame>
        <p:nvGraphicFramePr>
          <p:cNvPr id="280" name="Google Shape;280;p13"/>
          <p:cNvGraphicFramePr/>
          <p:nvPr/>
        </p:nvGraphicFramePr>
        <p:xfrm>
          <a:off x="403288" y="812482"/>
          <a:ext cx="11000450" cy="5034340"/>
        </p:xfrm>
        <a:graphic>
          <a:graphicData uri="http://schemas.openxmlformats.org/drawingml/2006/table">
            <a:tbl>
              <a:tblPr firstRow="1" bandRow="1">
                <a:noFill/>
                <a:tableStyleId>{FD17628B-DC4C-4C76-95F1-91D64C8DFD1A}</a:tableStyleId>
              </a:tblPr>
              <a:tblGrid>
                <a:gridCol w="3212700">
                  <a:extLst>
                    <a:ext uri="{9D8B030D-6E8A-4147-A177-3AD203B41FA5}">
                      <a16:colId xmlns:a16="http://schemas.microsoft.com/office/drawing/2014/main" val="20000"/>
                    </a:ext>
                  </a:extLst>
                </a:gridCol>
                <a:gridCol w="77877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u="none" strike="noStrike" cap="none"/>
                        <a:t>Time</a:t>
                      </a:r>
                      <a:endParaRPr/>
                    </a:p>
                  </a:txBody>
                  <a:tcPr marL="91450" marR="91450" marT="45725" marB="45725"/>
                </a:tc>
                <a:tc>
                  <a:txBody>
                    <a:bodyPr/>
                    <a:lstStyle/>
                    <a:p>
                      <a:pPr marL="0" marR="0" lvl="0" indent="0" algn="l" rtl="0">
                        <a:spcBef>
                          <a:spcPts val="0"/>
                        </a:spcBef>
                        <a:spcAft>
                          <a:spcPts val="0"/>
                        </a:spcAft>
                        <a:buNone/>
                      </a:pPr>
                      <a:r>
                        <a:rPr lang="en-US" sz="1800"/>
                        <a:t>Session</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12:00 – 12:30 PM ET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orbel"/>
                        <a:buNone/>
                      </a:pPr>
                      <a:r>
                        <a:rPr lang="en-US" sz="1800" b="1">
                          <a:solidFill>
                            <a:schemeClr val="dk1"/>
                          </a:solidFill>
                          <a:latin typeface="Corbel"/>
                          <a:ea typeface="Corbel"/>
                          <a:cs typeface="Corbel"/>
                          <a:sym typeface="Corbel"/>
                        </a:rPr>
                        <a:t>NNLM &amp; R2 Welcome</a:t>
                      </a:r>
                      <a:endParaRPr/>
                    </a:p>
                    <a:p>
                      <a:pPr marL="0" marR="0" lvl="0" indent="0" algn="l" rtl="0">
                        <a:lnSpc>
                          <a:spcPct val="100000"/>
                        </a:lnSpc>
                        <a:spcBef>
                          <a:spcPts val="0"/>
                        </a:spcBef>
                        <a:spcAft>
                          <a:spcPts val="0"/>
                        </a:spcAft>
                        <a:buClr>
                          <a:schemeClr val="dk1"/>
                        </a:buClr>
                        <a:buSzPts val="1600"/>
                        <a:buFont typeface="Corbel"/>
                        <a:buNone/>
                      </a:pPr>
                      <a:r>
                        <a:rPr lang="en-US" sz="1600">
                          <a:solidFill>
                            <a:schemeClr val="dk1"/>
                          </a:solidFill>
                          <a:latin typeface="Corbel"/>
                          <a:ea typeface="Corbel"/>
                          <a:cs typeface="Corbel"/>
                          <a:sym typeface="Corbel"/>
                        </a:rPr>
                        <a:t>Lorin Jackson, NNLM Region 2</a:t>
                      </a:r>
                      <a:endParaRPr/>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12:30 – 1:00 PM ET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orbel"/>
                        <a:buNone/>
                      </a:pPr>
                      <a:r>
                        <a:rPr lang="en-US" sz="1800" b="1">
                          <a:solidFill>
                            <a:schemeClr val="dk1"/>
                          </a:solidFill>
                          <a:latin typeface="Corbel"/>
                          <a:ea typeface="Corbel"/>
                          <a:cs typeface="Corbel"/>
                          <a:sym typeface="Corbel"/>
                        </a:rPr>
                        <a:t>MedlinePlus en Español Overview</a:t>
                      </a:r>
                      <a:endParaRPr/>
                    </a:p>
                    <a:p>
                      <a:pPr marL="0" marR="0" lvl="0" indent="0" algn="l" rtl="0">
                        <a:lnSpc>
                          <a:spcPct val="100000"/>
                        </a:lnSpc>
                        <a:spcBef>
                          <a:spcPts val="0"/>
                        </a:spcBef>
                        <a:spcAft>
                          <a:spcPts val="0"/>
                        </a:spcAft>
                        <a:buClr>
                          <a:schemeClr val="dk1"/>
                        </a:buClr>
                        <a:buSzPts val="1600"/>
                        <a:buFont typeface="Corbel"/>
                        <a:buNone/>
                      </a:pPr>
                      <a:r>
                        <a:rPr lang="en-US" sz="1600">
                          <a:solidFill>
                            <a:schemeClr val="dk1"/>
                          </a:solidFill>
                          <a:latin typeface="Corbel"/>
                          <a:ea typeface="Corbel"/>
                          <a:cs typeface="Corbel"/>
                          <a:sym typeface="Corbel"/>
                        </a:rPr>
                        <a:t>Javier Chavez, Health Information Program, U.S. National Library of Medicine</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1:00 – 2:00 PM ET</a:t>
                      </a:r>
                      <a:endParaRPr/>
                    </a:p>
                  </a:txBody>
                  <a:tcPr marL="91450" marR="91450" marT="45725" marB="45725"/>
                </a:tc>
                <a:tc>
                  <a:txBody>
                    <a:bodyPr/>
                    <a:lstStyle/>
                    <a:p>
                      <a:pPr marL="0" marR="0" lvl="0" indent="0" algn="l" rtl="0">
                        <a:spcBef>
                          <a:spcPts val="0"/>
                        </a:spcBef>
                        <a:spcAft>
                          <a:spcPts val="0"/>
                        </a:spcAft>
                        <a:buNone/>
                      </a:pPr>
                      <a:r>
                        <a:rPr lang="en-US" sz="1800" b="1">
                          <a:solidFill>
                            <a:schemeClr val="dk1"/>
                          </a:solidFill>
                          <a:latin typeface="Corbel"/>
                          <a:ea typeface="Corbel"/>
                          <a:cs typeface="Corbel"/>
                          <a:sym typeface="Corbel"/>
                        </a:rPr>
                        <a:t>Spanish for Library Staff: Bringing Language Access to Your Library</a:t>
                      </a:r>
                      <a:endParaRPr/>
                    </a:p>
                    <a:p>
                      <a:pPr marL="0" marR="0" lvl="0" indent="0" algn="l" rtl="0">
                        <a:spcBef>
                          <a:spcPts val="0"/>
                        </a:spcBef>
                        <a:spcAft>
                          <a:spcPts val="0"/>
                        </a:spcAft>
                        <a:buNone/>
                      </a:pPr>
                      <a:r>
                        <a:rPr lang="en-US" sz="1600">
                          <a:solidFill>
                            <a:schemeClr val="dk1"/>
                          </a:solidFill>
                          <a:latin typeface="Corbel"/>
                          <a:ea typeface="Corbel"/>
                          <a:cs typeface="Corbel"/>
                          <a:sym typeface="Corbel"/>
                        </a:rPr>
                        <a:t>Caroline Smith, South Carolina State Library </a:t>
                      </a:r>
                      <a:endParaRPr sz="16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2:00 – 3:00 PM ET</a:t>
                      </a:r>
                      <a:endParaRPr/>
                    </a:p>
                  </a:txBody>
                  <a:tcPr marL="91450" marR="91450" marT="45725" marB="45725"/>
                </a:tc>
                <a:tc>
                  <a:txBody>
                    <a:bodyPr/>
                    <a:lstStyle/>
                    <a:p>
                      <a:pPr marL="0" marR="0" lvl="0" indent="0" algn="l" rtl="0">
                        <a:spcBef>
                          <a:spcPts val="0"/>
                        </a:spcBef>
                        <a:spcAft>
                          <a:spcPts val="0"/>
                        </a:spcAft>
                        <a:buNone/>
                      </a:pPr>
                      <a:r>
                        <a:rPr lang="en-US" sz="1800" b="1" i="0" u="none" strike="noStrike">
                          <a:solidFill>
                            <a:schemeClr val="dk1"/>
                          </a:solidFill>
                          <a:latin typeface="Corbel"/>
                          <a:ea typeface="Corbel"/>
                          <a:cs typeface="Corbel"/>
                          <a:sym typeface="Corbel"/>
                        </a:rPr>
                        <a:t>Tatas Tales/Los Cuentos de las Tatas: The Intersection of Poetry, Transformative Writing, and Drama in Bilingual Communities</a:t>
                      </a:r>
                      <a:endParaRPr/>
                    </a:p>
                    <a:p>
                      <a:pPr marL="0" marR="0" lvl="0" indent="0" algn="l" rtl="0">
                        <a:lnSpc>
                          <a:spcPct val="100000"/>
                        </a:lnSpc>
                        <a:spcBef>
                          <a:spcPts val="0"/>
                        </a:spcBef>
                        <a:spcAft>
                          <a:spcPts val="0"/>
                        </a:spcAft>
                        <a:buClr>
                          <a:schemeClr val="dk1"/>
                        </a:buClr>
                        <a:buSzPts val="1600"/>
                        <a:buFont typeface="Corbel"/>
                        <a:buNone/>
                      </a:pPr>
                      <a:r>
                        <a:rPr lang="en-US" sz="1600">
                          <a:solidFill>
                            <a:schemeClr val="dk1"/>
                          </a:solidFill>
                          <a:latin typeface="Corbel"/>
                          <a:ea typeface="Corbel"/>
                          <a:cs typeface="Corbel"/>
                          <a:sym typeface="Corbel"/>
                        </a:rPr>
                        <a:t>Irania Patterson, The Literary Arts in Bilingual Communities, Criss Cross Mangosauce, and Beth Murray, University of North Carolina at Charlotte </a:t>
                      </a:r>
                      <a:endParaRPr/>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3:00 – 4:00 PM ET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orbel"/>
                        <a:buNone/>
                      </a:pPr>
                      <a:r>
                        <a:rPr lang="en-US" sz="1800" b="1">
                          <a:solidFill>
                            <a:schemeClr val="dk1"/>
                          </a:solidFill>
                          <a:latin typeface="Corbel"/>
                          <a:ea typeface="Corbel"/>
                          <a:cs typeface="Corbel"/>
                          <a:sym typeface="Corbel"/>
                        </a:rPr>
                        <a:t>Evaluación en Español: consejos prácticos para elaborar planes de evaluación de proyectos</a:t>
                      </a:r>
                      <a:endParaRPr sz="1800" b="1">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600"/>
                        <a:buFont typeface="Corbel"/>
                        <a:buNone/>
                      </a:pPr>
                      <a:r>
                        <a:rPr lang="en-US" sz="1600">
                          <a:solidFill>
                            <a:schemeClr val="dk1"/>
                          </a:solidFill>
                          <a:latin typeface="Corbel"/>
                          <a:ea typeface="Corbel"/>
                          <a:cs typeface="Corbel"/>
                          <a:sym typeface="Corbel"/>
                        </a:rPr>
                        <a:t>Verónica Hoyo, Centro Nacional de Evaluación (NEC, por sus siglas en inglés)</a:t>
                      </a:r>
                      <a:endParaRPr sz="1600">
                        <a:solidFill>
                          <a:schemeClr val="dk1"/>
                        </a:solidFill>
                        <a:latin typeface="Corbel"/>
                        <a:ea typeface="Corbel"/>
                        <a:cs typeface="Corbel"/>
                        <a:sym typeface="Corbel"/>
                      </a:endParaRPr>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4"/>
          <p:cNvSpPr txBox="1">
            <a:spLocks noGrp="1"/>
          </p:cNvSpPr>
          <p:nvPr>
            <p:ph type="title" idx="4294967295"/>
          </p:nvPr>
        </p:nvSpPr>
        <p:spPr>
          <a:xfrm>
            <a:off x="426108" y="459940"/>
            <a:ext cx="6173788" cy="707886"/>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Membership Benefits </a:t>
            </a:r>
            <a:endParaRPr sz="4000">
              <a:latin typeface="EB Garamond"/>
              <a:ea typeface="EB Garamond"/>
              <a:cs typeface="EB Garamond"/>
              <a:sym typeface="EB Garamond"/>
            </a:endParaRPr>
          </a:p>
        </p:txBody>
      </p:sp>
      <p:pic>
        <p:nvPicPr>
          <p:cNvPr id="287" name="Google Shape;287;p14" descr="Image of the Pulse newsletter with January Featured Event and Find R2 sections shown."/>
          <p:cNvPicPr preferRelativeResize="0"/>
          <p:nvPr/>
        </p:nvPicPr>
        <p:blipFill rotWithShape="1">
          <a:blip r:embed="rId3">
            <a:alphaModFix/>
          </a:blip>
          <a:srcRect/>
          <a:stretch/>
        </p:blipFill>
        <p:spPr>
          <a:xfrm>
            <a:off x="958367" y="1687830"/>
            <a:ext cx="5562016" cy="4206240"/>
          </a:xfrm>
          <a:prstGeom prst="rect">
            <a:avLst/>
          </a:prstGeom>
          <a:noFill/>
          <a:ln>
            <a:noFill/>
          </a:ln>
        </p:spPr>
      </p:pic>
      <p:sp>
        <p:nvSpPr>
          <p:cNvPr id="288" name="Google Shape;288;p14"/>
          <p:cNvSpPr txBox="1"/>
          <p:nvPr/>
        </p:nvSpPr>
        <p:spPr>
          <a:xfrm>
            <a:off x="7227623" y="619871"/>
            <a:ext cx="4124752"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Become a member, for FREE.</a:t>
            </a:r>
            <a:endParaRPr/>
          </a:p>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0" i="0" u="sng" strike="noStrik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https://nnlm.gov/user/join</a:t>
            </a:r>
            <a:endParaRPr sz="2000" u="sng">
              <a:solidFill>
                <a:srgbClr val="0563C1"/>
              </a:solidFill>
              <a:latin typeface="Calibri"/>
              <a:ea typeface="Calibri"/>
              <a:cs typeface="Calibri"/>
              <a:sym typeface="Calibri"/>
            </a:endParaRPr>
          </a:p>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a:solidFill>
                  <a:srgbClr val="000000"/>
                </a:solidFill>
                <a:latin typeface="Calibri"/>
                <a:ea typeface="Calibri"/>
                <a:cs typeface="Calibri"/>
                <a:sym typeface="Calibri"/>
              </a:rPr>
              <a:t>Individual accounts &amp; organizational membership</a:t>
            </a:r>
            <a:endParaRPr sz="2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2000"/>
              <a:buFont typeface="Noto Sans Symbols"/>
              <a:buChar char="✔"/>
            </a:pPr>
            <a:r>
              <a:rPr lang="en-US" sz="2000" b="0" i="0" u="none" strike="noStrike">
                <a:solidFill>
                  <a:srgbClr val="000000"/>
                </a:solidFill>
                <a:latin typeface="Calibri"/>
                <a:ea typeface="Calibri"/>
                <a:cs typeface="Calibri"/>
                <a:sym typeface="Calibri"/>
              </a:rPr>
              <a:t>When becoming a member, assign </a:t>
            </a:r>
            <a:r>
              <a:rPr lang="en-US" sz="2000">
                <a:solidFill>
                  <a:srgbClr val="000000"/>
                </a:solidFill>
                <a:latin typeface="Calibri"/>
                <a:ea typeface="Calibri"/>
                <a:cs typeface="Calibri"/>
                <a:sym typeface="Calibri"/>
              </a:rPr>
              <a:t>yourself</a:t>
            </a:r>
            <a:r>
              <a:rPr lang="en-US" sz="2000" b="0" i="0" u="none" strike="noStrike">
                <a:solidFill>
                  <a:srgbClr val="000000"/>
                </a:solidFill>
                <a:latin typeface="Calibri"/>
                <a:ea typeface="Calibri"/>
                <a:cs typeface="Calibri"/>
                <a:sym typeface="Calibri"/>
              </a:rPr>
              <a:t> to an organization like work/employer institution, professional association (</a:t>
            </a:r>
            <a:r>
              <a:rPr lang="en-US" sz="2000">
                <a:solidFill>
                  <a:srgbClr val="000000"/>
                </a:solidFill>
                <a:latin typeface="Calibri"/>
                <a:ea typeface="Calibri"/>
                <a:cs typeface="Calibri"/>
                <a:sym typeface="Calibri"/>
              </a:rPr>
              <a:t>GHSLA</a:t>
            </a:r>
            <a:r>
              <a:rPr lang="en-US" sz="2000" b="0" i="0" u="none" strike="noStrike">
                <a:solidFill>
                  <a:srgbClr val="000000"/>
                </a:solidFill>
                <a:latin typeface="Calibri"/>
                <a:ea typeface="Calibri"/>
                <a:cs typeface="Calibri"/>
                <a:sym typeface="Calibri"/>
              </a:rPr>
              <a:t>)</a:t>
            </a:r>
            <a:r>
              <a:rPr lang="en-US" sz="2000">
                <a:solidFill>
                  <a:srgbClr val="000000"/>
                </a:solidFill>
                <a:latin typeface="Calibri"/>
                <a:ea typeface="Calibri"/>
                <a:cs typeface="Calibri"/>
                <a:sym typeface="Calibri"/>
              </a:rPr>
              <a:t> </a:t>
            </a:r>
            <a:endParaRPr sz="2000" b="0" i="0" u="none" strike="noStrike">
              <a:solidFill>
                <a:srgbClr val="000000"/>
              </a:solidFill>
              <a:latin typeface="Calibri"/>
              <a:ea typeface="Calibri"/>
              <a:cs typeface="Calibri"/>
              <a:sym typeface="Calibri"/>
            </a:endParaRPr>
          </a:p>
          <a:p>
            <a:pPr marL="342900" marR="0" lvl="0" indent="-215900" algn="l" rtl="0">
              <a:spcBef>
                <a:spcPts val="0"/>
              </a:spcBef>
              <a:spcAft>
                <a:spcPts val="0"/>
              </a:spcAft>
              <a:buClr>
                <a:schemeClr val="dk1"/>
              </a:buClr>
              <a:buSzPts val="2000"/>
              <a:buFont typeface="Noto Sans Symbols"/>
              <a:buNone/>
            </a:pPr>
            <a:endParaRPr sz="20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2000"/>
              <a:buFont typeface="Noto Sans Symbols"/>
              <a:buChar char="✔"/>
            </a:pPr>
            <a:r>
              <a:rPr lang="en-US" sz="2000" b="0" i="0" u="none" strike="noStrike">
                <a:solidFill>
                  <a:srgbClr val="000000"/>
                </a:solidFill>
                <a:latin typeface="Calibri"/>
                <a:ea typeface="Calibri"/>
                <a:cs typeface="Calibri"/>
                <a:sym typeface="Calibri"/>
              </a:rPr>
              <a:t>Region 2 monthly </a:t>
            </a:r>
            <a:r>
              <a:rPr lang="en-US" sz="2000">
                <a:solidFill>
                  <a:srgbClr val="000000"/>
                </a:solidFill>
                <a:latin typeface="Calibri"/>
                <a:ea typeface="Calibri"/>
                <a:cs typeface="Calibri"/>
                <a:sym typeface="Calibri"/>
              </a:rPr>
              <a:t>newsletter and blog, emergency communications</a:t>
            </a:r>
            <a:endParaRPr sz="2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2000" b="0" i="0" u="sng" strike="noStrike">
              <a:solidFill>
                <a:srgbClr val="0563C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5"/>
          <p:cNvSpPr txBox="1">
            <a:spLocks noGrp="1"/>
          </p:cNvSpPr>
          <p:nvPr>
            <p:ph type="title"/>
          </p:nvPr>
        </p:nvSpPr>
        <p:spPr>
          <a:xfrm>
            <a:off x="228150" y="172244"/>
            <a:ext cx="9875520" cy="6758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dirty="0">
                <a:latin typeface="EB Garamond"/>
                <a:ea typeface="EB Garamond"/>
                <a:cs typeface="EB Garamond"/>
                <a:sym typeface="EB Garamond"/>
              </a:rPr>
              <a:t>Education and Training</a:t>
            </a:r>
            <a:endParaRPr dirty="0"/>
          </a:p>
        </p:txBody>
      </p:sp>
      <p:pic>
        <p:nvPicPr>
          <p:cNvPr id="297" name="Google Shape;297;p15" descr="Blue flyer advertising Uniendo voces: celebración del Día de la Lengua Española y promoción de la alfabetización sanitaria."/>
          <p:cNvPicPr preferRelativeResize="0"/>
          <p:nvPr/>
        </p:nvPicPr>
        <p:blipFill rotWithShape="1">
          <a:blip r:embed="rId3">
            <a:alphaModFix/>
          </a:blip>
          <a:srcRect/>
          <a:stretch/>
        </p:blipFill>
        <p:spPr>
          <a:xfrm>
            <a:off x="228150" y="1159608"/>
            <a:ext cx="3484180" cy="3484180"/>
          </a:xfrm>
          <a:prstGeom prst="rect">
            <a:avLst/>
          </a:prstGeom>
          <a:noFill/>
          <a:ln>
            <a:noFill/>
          </a:ln>
        </p:spPr>
      </p:pic>
      <p:pic>
        <p:nvPicPr>
          <p:cNvPr id="295" name="Google Shape;295;p15" descr="Blue flyer advertising Uniting Voices: Celebrating Spanish Language Day and Promoting Health Literacy."/>
          <p:cNvPicPr preferRelativeResize="0"/>
          <p:nvPr/>
        </p:nvPicPr>
        <p:blipFill rotWithShape="1">
          <a:blip r:embed="rId4">
            <a:alphaModFix/>
          </a:blip>
          <a:srcRect/>
          <a:stretch/>
        </p:blipFill>
        <p:spPr>
          <a:xfrm>
            <a:off x="4286406" y="1172161"/>
            <a:ext cx="3619187" cy="3602451"/>
          </a:xfrm>
          <a:prstGeom prst="rect">
            <a:avLst/>
          </a:prstGeom>
          <a:noFill/>
          <a:ln>
            <a:noFill/>
          </a:ln>
        </p:spPr>
      </p:pic>
      <p:pic>
        <p:nvPicPr>
          <p:cNvPr id="296" name="Google Shape;296;p15" descr="Green flyer advertising Region 2 offering limited free MLA CE Passports."/>
          <p:cNvPicPr preferRelativeResize="0">
            <a:picLocks noGrp="1"/>
          </p:cNvPicPr>
          <p:nvPr>
            <p:ph type="body" idx="1"/>
          </p:nvPr>
        </p:nvPicPr>
        <p:blipFill rotWithShape="1">
          <a:blip r:embed="rId5">
            <a:alphaModFix/>
          </a:blip>
          <a:srcRect/>
          <a:stretch/>
        </p:blipFill>
        <p:spPr>
          <a:xfrm>
            <a:off x="8271090" y="1147055"/>
            <a:ext cx="3619187" cy="3615004"/>
          </a:xfrm>
          <a:prstGeom prst="rect">
            <a:avLst/>
          </a:prstGeom>
          <a:noFill/>
          <a:ln>
            <a:noFill/>
          </a:ln>
        </p:spPr>
      </p:pic>
      <p:sp>
        <p:nvSpPr>
          <p:cNvPr id="298" name="Google Shape;298;p15"/>
          <p:cNvSpPr txBox="1"/>
          <p:nvPr/>
        </p:nvSpPr>
        <p:spPr>
          <a:xfrm>
            <a:off x="338508" y="5190933"/>
            <a:ext cx="5978209" cy="4949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EB Garamond"/>
              <a:buNone/>
            </a:pPr>
            <a:r>
              <a:rPr lang="en-US" sz="2000" u="sng">
                <a:solidFill>
                  <a:schemeClr val="dk1"/>
                </a:solidFill>
                <a:latin typeface="EB Garamond"/>
                <a:ea typeface="EB Garamond"/>
                <a:cs typeface="EB Garamond"/>
                <a:sym typeface="EB Garamond"/>
                <a:hlinkClick r:id="rId6">
                  <a:extLst>
                    <a:ext uri="{A12FA001-AC4F-418D-AE19-62706E023703}">
                      <ahyp:hlinkClr xmlns:ahyp="http://schemas.microsoft.com/office/drawing/2018/hyperlinkcolor" val="tx"/>
                    </a:ext>
                  </a:extLst>
                </a:hlinkClick>
              </a:rPr>
              <a:t>https://www.nnlm.gov/training</a:t>
            </a:r>
            <a:r>
              <a:rPr lang="en-US" sz="2000">
                <a:solidFill>
                  <a:schemeClr val="dk1"/>
                </a:solidFill>
                <a:latin typeface="EB Garamond"/>
                <a:ea typeface="EB Garamond"/>
                <a:cs typeface="EB Garamond"/>
                <a:sym typeface="EB Garamond"/>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idx="4294967295"/>
          </p:nvPr>
        </p:nvSpPr>
        <p:spPr>
          <a:xfrm>
            <a:off x="372127" y="437550"/>
            <a:ext cx="3650038" cy="6799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000"/>
              <a:buFont typeface="EB Garamond"/>
              <a:buNone/>
            </a:pPr>
            <a:r>
              <a:rPr lang="en-US" sz="4000" b="1">
                <a:latin typeface="EB Garamond"/>
                <a:ea typeface="EB Garamond"/>
                <a:cs typeface="EB Garamond"/>
                <a:sym typeface="EB Garamond"/>
              </a:rPr>
              <a:t>Specializations</a:t>
            </a:r>
            <a:endParaRPr sz="4000" b="1">
              <a:solidFill>
                <a:schemeClr val="lt1"/>
              </a:solidFill>
              <a:latin typeface="EB Garamond"/>
              <a:ea typeface="EB Garamond"/>
              <a:cs typeface="EB Garamond"/>
              <a:sym typeface="EB Garamond"/>
            </a:endParaRPr>
          </a:p>
        </p:txBody>
      </p:sp>
      <p:pic>
        <p:nvPicPr>
          <p:cNvPr id="304" name="Google Shape;304;p16" descr="MLA Consumer Health Information Specialization"/>
          <p:cNvPicPr preferRelativeResize="0"/>
          <p:nvPr/>
        </p:nvPicPr>
        <p:blipFill rotWithShape="1">
          <a:blip r:embed="rId3">
            <a:alphaModFix/>
          </a:blip>
          <a:srcRect/>
          <a:stretch/>
        </p:blipFill>
        <p:spPr>
          <a:xfrm>
            <a:off x="4461793" y="271621"/>
            <a:ext cx="2286000" cy="1792224"/>
          </a:xfrm>
          <a:prstGeom prst="rect">
            <a:avLst/>
          </a:prstGeom>
          <a:noFill/>
          <a:ln>
            <a:noFill/>
          </a:ln>
        </p:spPr>
      </p:pic>
      <p:pic>
        <p:nvPicPr>
          <p:cNvPr id="305" name="Google Shape;305;p16" descr="MLA SRSS logo."/>
          <p:cNvPicPr preferRelativeResize="0"/>
          <p:nvPr/>
        </p:nvPicPr>
        <p:blipFill rotWithShape="1">
          <a:blip r:embed="rId4">
            <a:alphaModFix/>
          </a:blip>
          <a:srcRect/>
          <a:stretch/>
        </p:blipFill>
        <p:spPr>
          <a:xfrm>
            <a:off x="7063789" y="203629"/>
            <a:ext cx="1787060" cy="1796235"/>
          </a:xfrm>
          <a:prstGeom prst="rect">
            <a:avLst/>
          </a:prstGeom>
          <a:noFill/>
          <a:ln w="9525" cap="flat" cmpd="sng">
            <a:solidFill>
              <a:srgbClr val="4472C4"/>
            </a:solidFill>
            <a:prstDash val="solid"/>
            <a:round/>
            <a:headEnd type="none" w="sm" len="sm"/>
            <a:tailEnd type="none" w="sm" len="sm"/>
          </a:ln>
        </p:spPr>
      </p:pic>
      <p:pic>
        <p:nvPicPr>
          <p:cNvPr id="306" name="Google Shape;306;p16" descr="MLA Data Services Specialization"/>
          <p:cNvPicPr preferRelativeResize="0"/>
          <p:nvPr/>
        </p:nvPicPr>
        <p:blipFill rotWithShape="1">
          <a:blip r:embed="rId5">
            <a:alphaModFix/>
          </a:blip>
          <a:srcRect/>
          <a:stretch/>
        </p:blipFill>
        <p:spPr>
          <a:xfrm>
            <a:off x="9210050" y="490918"/>
            <a:ext cx="2138518" cy="1220751"/>
          </a:xfrm>
          <a:prstGeom prst="rect">
            <a:avLst/>
          </a:prstGeom>
          <a:noFill/>
          <a:ln>
            <a:noFill/>
          </a:ln>
        </p:spPr>
      </p:pic>
      <p:pic>
        <p:nvPicPr>
          <p:cNvPr id="307" name="Google Shape;307;p16" descr="A person wearing headphones and sitting at a table with a computer&#10;&#10;"/>
          <p:cNvPicPr preferRelativeResize="0"/>
          <p:nvPr/>
        </p:nvPicPr>
        <p:blipFill rotWithShape="1">
          <a:blip r:embed="rId6">
            <a:alphaModFix/>
          </a:blip>
          <a:srcRect r="1" b="11961"/>
          <a:stretch/>
        </p:blipFill>
        <p:spPr>
          <a:xfrm>
            <a:off x="548639" y="2496312"/>
            <a:ext cx="4572000" cy="2683425"/>
          </a:xfrm>
          <a:prstGeom prst="rect">
            <a:avLst/>
          </a:prstGeom>
          <a:noFill/>
          <a:ln>
            <a:noFill/>
          </a:ln>
        </p:spPr>
      </p:pic>
      <p:sp>
        <p:nvSpPr>
          <p:cNvPr id="308" name="Google Shape;308;p16"/>
          <p:cNvSpPr txBox="1"/>
          <p:nvPr/>
        </p:nvSpPr>
        <p:spPr>
          <a:xfrm>
            <a:off x="838201" y="5527205"/>
            <a:ext cx="30203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orbel"/>
                <a:ea typeface="Corbel"/>
                <a:cs typeface="Corbel"/>
                <a:sym typeface="Corbel"/>
                <a:hlinkClick r:id="rId7">
                  <a:extLst>
                    <a:ext uri="{A12FA001-AC4F-418D-AE19-62706E023703}">
                      <ahyp:hlinkClr xmlns:ahyp="http://schemas.microsoft.com/office/drawing/2018/hyperlinkcolor" val="tx"/>
                    </a:ext>
                  </a:extLst>
                </a:hlinkClick>
              </a:rPr>
              <a:t>https://nnlm.gov/guides/specialization</a:t>
            </a:r>
            <a:endParaRPr sz="1400">
              <a:solidFill>
                <a:schemeClr val="dk1"/>
              </a:solidFill>
              <a:latin typeface="Corbel"/>
              <a:ea typeface="Corbel"/>
              <a:cs typeface="Corbel"/>
              <a:sym typeface="Corbel"/>
            </a:endParaRPr>
          </a:p>
          <a:p>
            <a:pPr marL="0" marR="0" lvl="0" indent="0" algn="l" rtl="0">
              <a:spcBef>
                <a:spcPts val="0"/>
              </a:spcBef>
              <a:spcAft>
                <a:spcPts val="0"/>
              </a:spcAft>
              <a:buNone/>
            </a:pPr>
            <a:endParaRPr sz="1400">
              <a:solidFill>
                <a:schemeClr val="dk1"/>
              </a:solidFill>
              <a:latin typeface="Corbel"/>
              <a:ea typeface="Corbel"/>
              <a:cs typeface="Corbel"/>
              <a:sym typeface="Corbel"/>
            </a:endParaRPr>
          </a:p>
        </p:txBody>
      </p:sp>
      <p:sp>
        <p:nvSpPr>
          <p:cNvPr id="309" name="Google Shape;309;p16"/>
          <p:cNvSpPr txBox="1"/>
          <p:nvPr/>
        </p:nvSpPr>
        <p:spPr>
          <a:xfrm>
            <a:off x="5410756" y="2269239"/>
            <a:ext cx="6516111" cy="379075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i="1">
              <a:solidFill>
                <a:schemeClr val="dk1"/>
              </a:solidFill>
              <a:latin typeface="Corbel"/>
              <a:ea typeface="Corbel"/>
              <a:cs typeface="Corbel"/>
              <a:sym typeface="Corbel"/>
            </a:endParaRPr>
          </a:p>
          <a:p>
            <a:pPr marL="0" marR="0" lvl="0" indent="0" algn="l" rtl="0">
              <a:spcBef>
                <a:spcPts val="0"/>
              </a:spcBef>
              <a:spcAft>
                <a:spcPts val="0"/>
              </a:spcAft>
              <a:buNone/>
            </a:pPr>
            <a:r>
              <a:rPr lang="en-US" sz="1600" b="1" i="1">
                <a:solidFill>
                  <a:schemeClr val="dk1"/>
                </a:solidFill>
                <a:latin typeface="Corbel"/>
                <a:ea typeface="Corbel"/>
                <a:cs typeface="Corbel"/>
                <a:sym typeface="Corbel"/>
              </a:rPr>
              <a:t>Programs are offered by the Medical Library Association (MLA)</a:t>
            </a:r>
            <a:endParaRPr sz="1800" b="1" i="1">
              <a:solidFill>
                <a:schemeClr val="dk1"/>
              </a:solidFill>
              <a:latin typeface="Corbel"/>
              <a:ea typeface="Corbel"/>
              <a:cs typeface="Corbel"/>
              <a:sym typeface="Corbel"/>
            </a:endParaRPr>
          </a:p>
          <a:p>
            <a:pPr marL="207009" marR="0" lvl="0" indent="-207009" algn="l" rtl="0">
              <a:spcBef>
                <a:spcPts val="0"/>
              </a:spcBef>
              <a:spcAft>
                <a:spcPts val="0"/>
              </a:spcAft>
              <a:buClr>
                <a:schemeClr val="dk1"/>
              </a:buClr>
              <a:buSzPts val="1600"/>
              <a:buFont typeface="Arial"/>
              <a:buChar char="•"/>
            </a:pPr>
            <a:r>
              <a:rPr lang="en-US" sz="1600">
                <a:solidFill>
                  <a:schemeClr val="dk1"/>
                </a:solidFill>
                <a:latin typeface="Corbel"/>
                <a:ea typeface="Corbel"/>
                <a:cs typeface="Corbel"/>
                <a:sym typeface="Corbel"/>
              </a:rPr>
              <a:t>Class formats: live webinars, on-demand/online/recorded </a:t>
            </a:r>
            <a:endParaRPr/>
          </a:p>
          <a:p>
            <a:pPr marL="207009" marR="0" lvl="0" indent="-207009" algn="l" rtl="0">
              <a:spcBef>
                <a:spcPts val="0"/>
              </a:spcBef>
              <a:spcAft>
                <a:spcPts val="0"/>
              </a:spcAft>
              <a:buClr>
                <a:schemeClr val="dk1"/>
              </a:buClr>
              <a:buSzPts val="1600"/>
              <a:buFont typeface="Arial"/>
              <a:buChar char="•"/>
            </a:pPr>
            <a:r>
              <a:rPr lang="en-US" sz="1600">
                <a:solidFill>
                  <a:schemeClr val="dk1"/>
                </a:solidFill>
                <a:latin typeface="Corbel"/>
                <a:ea typeface="Corbel"/>
                <a:cs typeface="Corbel"/>
                <a:sym typeface="Corbel"/>
              </a:rPr>
              <a:t>NNLM sponsors the application fees</a:t>
            </a:r>
            <a:endParaRPr/>
          </a:p>
          <a:p>
            <a:pPr marL="0" marR="0" lvl="0" indent="0" algn="l" rtl="0">
              <a:spcBef>
                <a:spcPts val="0"/>
              </a:spcBef>
              <a:spcAft>
                <a:spcPts val="0"/>
              </a:spcAft>
              <a:buNone/>
            </a:pPr>
            <a:endParaRPr sz="800">
              <a:solidFill>
                <a:schemeClr val="dk1"/>
              </a:solidFill>
              <a:latin typeface="Corbel"/>
              <a:ea typeface="Corbel"/>
              <a:cs typeface="Corbel"/>
              <a:sym typeface="Corbel"/>
            </a:endParaRPr>
          </a:p>
          <a:p>
            <a:pPr marL="0" marR="0" lvl="0" indent="0" algn="l" rtl="0">
              <a:spcBef>
                <a:spcPts val="0"/>
              </a:spcBef>
              <a:spcAft>
                <a:spcPts val="0"/>
              </a:spcAft>
              <a:buNone/>
            </a:pPr>
            <a:r>
              <a:rPr lang="en-US" sz="1600" b="1" i="1">
                <a:solidFill>
                  <a:schemeClr val="dk1"/>
                </a:solidFill>
                <a:latin typeface="Corbel"/>
                <a:ea typeface="Corbel"/>
                <a:cs typeface="Corbel"/>
                <a:sym typeface="Corbel"/>
              </a:rPr>
              <a:t>Consumer Health Information Specialization </a:t>
            </a:r>
            <a:r>
              <a:rPr lang="en-US" sz="1600" b="1">
                <a:solidFill>
                  <a:schemeClr val="dk1"/>
                </a:solidFill>
                <a:latin typeface="Corbel"/>
                <a:ea typeface="Corbel"/>
                <a:cs typeface="Corbel"/>
                <a:sym typeface="Corbel"/>
              </a:rPr>
              <a:t>(CHIS) </a:t>
            </a:r>
            <a:endParaRPr/>
          </a:p>
          <a:p>
            <a:pPr marL="342900" marR="0" lvl="0" indent="-342900" algn="l" rtl="0">
              <a:spcBef>
                <a:spcPts val="0"/>
              </a:spcBef>
              <a:spcAft>
                <a:spcPts val="0"/>
              </a:spcAft>
              <a:buClr>
                <a:schemeClr val="dk1"/>
              </a:buClr>
              <a:buSzPts val="1600"/>
              <a:buFont typeface="Arial"/>
              <a:buChar char="•"/>
            </a:pPr>
            <a:r>
              <a:rPr lang="en-US" sz="1600">
                <a:solidFill>
                  <a:schemeClr val="dk1"/>
                </a:solidFill>
                <a:latin typeface="Corbel"/>
                <a:ea typeface="Corbel"/>
                <a:cs typeface="Corbel"/>
                <a:sym typeface="Corbel"/>
              </a:rPr>
              <a:t>Provide health information, resources, technology and services for communities </a:t>
            </a:r>
            <a:endParaRPr/>
          </a:p>
          <a:p>
            <a:pPr marL="0" marR="0" lvl="0" indent="0" algn="l" rtl="0">
              <a:spcBef>
                <a:spcPts val="0"/>
              </a:spcBef>
              <a:spcAft>
                <a:spcPts val="0"/>
              </a:spcAft>
              <a:buNone/>
            </a:pPr>
            <a:endParaRPr sz="800">
              <a:solidFill>
                <a:schemeClr val="dk1"/>
              </a:solidFill>
              <a:latin typeface="Corbel"/>
              <a:ea typeface="Corbel"/>
              <a:cs typeface="Corbel"/>
              <a:sym typeface="Corbel"/>
            </a:endParaRPr>
          </a:p>
          <a:p>
            <a:pPr marL="0" marR="0" lvl="0" indent="0" algn="l" rtl="0">
              <a:spcBef>
                <a:spcPts val="0"/>
              </a:spcBef>
              <a:spcAft>
                <a:spcPts val="0"/>
              </a:spcAft>
              <a:buNone/>
            </a:pPr>
            <a:r>
              <a:rPr lang="en-US" sz="1600" b="1" i="1">
                <a:solidFill>
                  <a:schemeClr val="dk1"/>
                </a:solidFill>
                <a:latin typeface="Corbel"/>
                <a:ea typeface="Corbel"/>
                <a:cs typeface="Corbel"/>
                <a:sym typeface="Corbel"/>
              </a:rPr>
              <a:t>Data Services Specialization</a:t>
            </a:r>
            <a:r>
              <a:rPr lang="en-US" sz="1600" b="1">
                <a:solidFill>
                  <a:schemeClr val="dk1"/>
                </a:solidFill>
                <a:latin typeface="Corbel"/>
                <a:ea typeface="Corbel"/>
                <a:cs typeface="Corbel"/>
                <a:sym typeface="Corbel"/>
              </a:rPr>
              <a:t> (DSS) </a:t>
            </a:r>
            <a:endParaRPr sz="1600">
              <a:solidFill>
                <a:schemeClr val="dk1"/>
              </a:solidFill>
              <a:latin typeface="Corbel"/>
              <a:ea typeface="Corbel"/>
              <a:cs typeface="Corbel"/>
              <a:sym typeface="Corbel"/>
            </a:endParaRPr>
          </a:p>
          <a:p>
            <a:pPr marL="150495" marR="0" lvl="0" indent="-150495" algn="l" rtl="0">
              <a:spcBef>
                <a:spcPts val="0"/>
              </a:spcBef>
              <a:spcAft>
                <a:spcPts val="0"/>
              </a:spcAft>
              <a:buClr>
                <a:schemeClr val="dk1"/>
              </a:buClr>
              <a:buSzPts val="1600"/>
              <a:buFont typeface="Arial"/>
              <a:buChar char="•"/>
            </a:pPr>
            <a:r>
              <a:rPr lang="en-US" sz="1600">
                <a:solidFill>
                  <a:schemeClr val="dk1"/>
                </a:solidFill>
                <a:latin typeface="Corbel"/>
                <a:ea typeface="Corbel"/>
                <a:cs typeface="Corbel"/>
                <a:sym typeface="Corbel"/>
              </a:rPr>
              <a:t>Quality data services, data management and  support for researchers, </a:t>
            </a:r>
            <a:endParaRPr/>
          </a:p>
          <a:p>
            <a:pPr marL="0" marR="0" lvl="0" indent="285750" algn="l" rtl="0">
              <a:spcBef>
                <a:spcPts val="0"/>
              </a:spcBef>
              <a:spcAft>
                <a:spcPts val="0"/>
              </a:spcAft>
              <a:buNone/>
            </a:pPr>
            <a:r>
              <a:rPr lang="en-US" sz="1600">
                <a:solidFill>
                  <a:schemeClr val="dk1"/>
                </a:solidFill>
                <a:latin typeface="Corbel"/>
                <a:ea typeface="Corbel"/>
                <a:cs typeface="Corbel"/>
                <a:sym typeface="Corbel"/>
              </a:rPr>
              <a:t>clinicians, students, librarians, public </a:t>
            </a:r>
            <a:endParaRPr/>
          </a:p>
          <a:p>
            <a:pPr marL="0" marR="0" lvl="0" indent="285750" algn="l" rtl="0">
              <a:spcBef>
                <a:spcPts val="0"/>
              </a:spcBef>
              <a:spcAft>
                <a:spcPts val="0"/>
              </a:spcAft>
              <a:buNone/>
            </a:pPr>
            <a:endParaRPr sz="800">
              <a:solidFill>
                <a:schemeClr val="dk1"/>
              </a:solidFill>
              <a:latin typeface="Corbel"/>
              <a:ea typeface="Corbel"/>
              <a:cs typeface="Corbel"/>
              <a:sym typeface="Corbel"/>
            </a:endParaRPr>
          </a:p>
          <a:p>
            <a:pPr marL="0" marR="0" lvl="0" indent="0" algn="l" rtl="0">
              <a:spcBef>
                <a:spcPts val="0"/>
              </a:spcBef>
              <a:spcAft>
                <a:spcPts val="0"/>
              </a:spcAft>
              <a:buNone/>
            </a:pPr>
            <a:r>
              <a:rPr lang="en-US" sz="1600" b="1" i="1">
                <a:solidFill>
                  <a:schemeClr val="dk1"/>
                </a:solidFill>
                <a:latin typeface="Corbel"/>
                <a:ea typeface="Corbel"/>
                <a:cs typeface="Corbel"/>
                <a:sym typeface="Corbel"/>
              </a:rPr>
              <a:t>Systematic Review Services Specialization </a:t>
            </a:r>
            <a:r>
              <a:rPr lang="en-US" sz="1600" b="1">
                <a:solidFill>
                  <a:schemeClr val="dk1"/>
                </a:solidFill>
                <a:latin typeface="Corbel"/>
                <a:ea typeface="Corbel"/>
                <a:cs typeface="Corbel"/>
                <a:sym typeface="Corbel"/>
              </a:rPr>
              <a:t>(SRSS)</a:t>
            </a:r>
            <a:endParaRPr sz="1600">
              <a:solidFill>
                <a:schemeClr val="dk1"/>
              </a:solidFill>
              <a:latin typeface="Corbel"/>
              <a:ea typeface="Corbel"/>
              <a:cs typeface="Corbel"/>
              <a:sym typeface="Corbel"/>
            </a:endParaRPr>
          </a:p>
          <a:p>
            <a:pPr marL="285750" marR="0" lvl="0" indent="-285750" algn="l" rtl="0">
              <a:spcBef>
                <a:spcPts val="0"/>
              </a:spcBef>
              <a:spcAft>
                <a:spcPts val="0"/>
              </a:spcAft>
              <a:buClr>
                <a:srgbClr val="000000"/>
              </a:buClr>
              <a:buSzPts val="1600"/>
              <a:buFont typeface="Arial"/>
              <a:buChar char="•"/>
            </a:pPr>
            <a:r>
              <a:rPr lang="en-US" sz="1600">
                <a:solidFill>
                  <a:srgbClr val="000000"/>
                </a:solidFill>
                <a:latin typeface="Corbel"/>
                <a:ea typeface="Corbel"/>
                <a:cs typeface="Corbel"/>
                <a:sym typeface="Corbel"/>
              </a:rPr>
              <a:t>Provide systematic review services, serve on systematic review teams, advanced literature searching skills</a:t>
            </a:r>
            <a:endParaRPr/>
          </a:p>
          <a:p>
            <a:pPr marL="0" marR="0" lvl="0" indent="0" algn="l" rtl="0">
              <a:spcBef>
                <a:spcPts val="0"/>
              </a:spcBef>
              <a:spcAft>
                <a:spcPts val="0"/>
              </a:spcAft>
              <a:buNone/>
            </a:pPr>
            <a:endParaRPr sz="800">
              <a:solidFill>
                <a:srgbClr val="000000"/>
              </a:solidFill>
              <a:latin typeface="Corbel"/>
              <a:ea typeface="Corbel"/>
              <a:cs typeface="Corbel"/>
              <a:sym typeface="Corbel"/>
            </a:endParaRPr>
          </a:p>
          <a:p>
            <a:pPr marL="0" marR="0" lvl="0" indent="0" algn="l" rtl="0">
              <a:spcBef>
                <a:spcPts val="0"/>
              </a:spcBef>
              <a:spcAft>
                <a:spcPts val="0"/>
              </a:spcAft>
              <a:buNone/>
            </a:pPr>
            <a:endParaRPr sz="1600" b="1" i="1">
              <a:solidFill>
                <a:srgbClr val="FF0000"/>
              </a:solidFill>
              <a:latin typeface="Corbel"/>
              <a:ea typeface="Corbel"/>
              <a:cs typeface="Corbel"/>
              <a:sym typeface="Corbel"/>
            </a:endParaRPr>
          </a:p>
          <a:p>
            <a:pPr marL="321945" marR="0" lvl="1" indent="0" algn="l" rtl="0">
              <a:lnSpc>
                <a:spcPct val="90000"/>
              </a:lnSpc>
              <a:spcBef>
                <a:spcPts val="0"/>
              </a:spcBef>
              <a:spcAft>
                <a:spcPts val="0"/>
              </a:spcAft>
              <a:buNone/>
            </a:pPr>
            <a:endParaRPr sz="1600" b="0" i="0" u="none" strike="noStrike" cap="none">
              <a:solidFill>
                <a:schemeClr val="dk1"/>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7"/>
          <p:cNvSpPr txBox="1">
            <a:spLocks noGrp="1"/>
          </p:cNvSpPr>
          <p:nvPr>
            <p:ph type="title" idx="4294967295"/>
          </p:nvPr>
        </p:nvSpPr>
        <p:spPr>
          <a:xfrm>
            <a:off x="552333" y="164580"/>
            <a:ext cx="6858000" cy="6493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Grant Funding</a:t>
            </a:r>
            <a:endParaRPr sz="4000">
              <a:latin typeface="EB Garamond"/>
              <a:ea typeface="EB Garamond"/>
              <a:cs typeface="EB Garamond"/>
              <a:sym typeface="EB Garamond"/>
            </a:endParaRPr>
          </a:p>
        </p:txBody>
      </p:sp>
      <p:sp>
        <p:nvSpPr>
          <p:cNvPr id="316" name="Google Shape;316;p17"/>
          <p:cNvSpPr txBox="1">
            <a:spLocks noGrp="1"/>
          </p:cNvSpPr>
          <p:nvPr>
            <p:ph type="body" idx="4294967295"/>
          </p:nvPr>
        </p:nvSpPr>
        <p:spPr>
          <a:xfrm>
            <a:off x="549184" y="1100926"/>
            <a:ext cx="7327339" cy="44874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n-US" sz="2000">
                <a:latin typeface="Calibri"/>
                <a:ea typeface="Calibri"/>
                <a:cs typeface="Calibri"/>
                <a:sym typeface="Calibri"/>
              </a:rPr>
              <a:t>Y4 Funding Cycle: May 1, 2024 – April  30, 2025</a:t>
            </a:r>
            <a:endParaRPr/>
          </a:p>
          <a:p>
            <a:pPr marL="0" lvl="0" indent="0" algn="l" rtl="0">
              <a:lnSpc>
                <a:spcPct val="90000"/>
              </a:lnSpc>
              <a:spcBef>
                <a:spcPts val="0"/>
              </a:spcBef>
              <a:spcAft>
                <a:spcPts val="0"/>
              </a:spcAft>
              <a:buSzPts val="1600"/>
              <a:buNone/>
            </a:pPr>
            <a:endParaRPr sz="2000">
              <a:latin typeface="Calibri"/>
              <a:ea typeface="Calibri"/>
              <a:cs typeface="Calibri"/>
              <a:sym typeface="Calibri"/>
            </a:endParaRPr>
          </a:p>
          <a:p>
            <a:pPr marL="0" lvl="0" indent="0" algn="l" rtl="0">
              <a:lnSpc>
                <a:spcPct val="90000"/>
              </a:lnSpc>
              <a:spcBef>
                <a:spcPts val="0"/>
              </a:spcBef>
              <a:spcAft>
                <a:spcPts val="0"/>
              </a:spcAft>
              <a:buSzPts val="1600"/>
              <a:buNone/>
            </a:pPr>
            <a:r>
              <a:rPr lang="en-US" sz="2000">
                <a:latin typeface="Calibri"/>
                <a:ea typeface="Calibri"/>
                <a:cs typeface="Calibri"/>
                <a:sym typeface="Calibri"/>
              </a:rPr>
              <a:t>Applications are open! </a:t>
            </a:r>
            <a:r>
              <a:rPr lang="en-US" sz="2000" u="sng">
                <a:solidFill>
                  <a:schemeClr val="hlink"/>
                </a:solidFill>
                <a:latin typeface="Calibri"/>
                <a:ea typeface="Calibri"/>
                <a:cs typeface="Calibri"/>
                <a:sym typeface="Calibri"/>
                <a:hlinkClick r:id="rId3"/>
              </a:rPr>
              <a:t>https://nnlm.gov/funding</a:t>
            </a:r>
            <a:r>
              <a:rPr lang="en-US" sz="2000">
                <a:latin typeface="Calibri"/>
                <a:ea typeface="Calibri"/>
                <a:cs typeface="Calibri"/>
                <a:sym typeface="Calibri"/>
              </a:rPr>
              <a:t> </a:t>
            </a:r>
            <a:endParaRPr/>
          </a:p>
          <a:p>
            <a:pPr marL="0" lvl="0" indent="0" algn="l" rtl="0">
              <a:lnSpc>
                <a:spcPct val="90000"/>
              </a:lnSpc>
              <a:spcBef>
                <a:spcPts val="0"/>
              </a:spcBef>
              <a:spcAft>
                <a:spcPts val="0"/>
              </a:spcAft>
              <a:buSzPts val="1600"/>
              <a:buNone/>
            </a:pPr>
            <a:r>
              <a:rPr lang="en-US" sz="2000" b="1">
                <a:highlight>
                  <a:srgbClr val="FFFF00"/>
                </a:highlight>
                <a:latin typeface="Calibri"/>
                <a:ea typeface="Calibri"/>
                <a:cs typeface="Calibri"/>
                <a:sym typeface="Calibri"/>
              </a:rPr>
              <a:t>Due May 17, 2024, 11:59 PM ET</a:t>
            </a:r>
            <a:endParaRPr/>
          </a:p>
          <a:p>
            <a:pPr marL="0" lvl="0" indent="0" algn="l" rtl="0">
              <a:lnSpc>
                <a:spcPct val="90000"/>
              </a:lnSpc>
              <a:spcBef>
                <a:spcPts val="0"/>
              </a:spcBef>
              <a:spcAft>
                <a:spcPts val="0"/>
              </a:spcAft>
              <a:buSzPts val="1600"/>
              <a:buNone/>
            </a:pPr>
            <a:endParaRPr sz="2000" b="1">
              <a:highlight>
                <a:srgbClr val="FFFF00"/>
              </a:highlight>
              <a:latin typeface="Calibri"/>
              <a:ea typeface="Calibri"/>
              <a:cs typeface="Calibri"/>
              <a:sym typeface="Calibri"/>
            </a:endParaRPr>
          </a:p>
          <a:p>
            <a:pPr marL="0" lvl="0" indent="0" algn="l" rtl="0">
              <a:lnSpc>
                <a:spcPct val="90000"/>
              </a:lnSpc>
              <a:spcBef>
                <a:spcPts val="0"/>
              </a:spcBef>
              <a:spcAft>
                <a:spcPts val="0"/>
              </a:spcAft>
              <a:buSzPts val="1600"/>
              <a:buNone/>
            </a:pPr>
            <a:r>
              <a:rPr lang="en-US" sz="2000">
                <a:latin typeface="Calibri"/>
                <a:ea typeface="Calibri"/>
                <a:cs typeface="Calibri"/>
                <a:sym typeface="Calibri"/>
              </a:rPr>
              <a:t>Please remember you must be an NNLM member to apply (</a:t>
            </a:r>
            <a:r>
              <a:rPr lang="en-US" sz="2000" u="sng">
                <a:solidFill>
                  <a:schemeClr val="hlink"/>
                </a:solidFill>
                <a:hlinkClick r:id="rId4"/>
              </a:rPr>
              <a:t>https://www.nnlm.gov/membership/join</a:t>
            </a:r>
            <a:r>
              <a:rPr lang="en-US" sz="2000"/>
              <a:t>)</a:t>
            </a:r>
            <a:endParaRPr/>
          </a:p>
          <a:p>
            <a:pPr marL="0" lvl="0" indent="0" algn="l" rtl="0">
              <a:lnSpc>
                <a:spcPct val="90000"/>
              </a:lnSpc>
              <a:spcBef>
                <a:spcPts val="0"/>
              </a:spcBef>
              <a:spcAft>
                <a:spcPts val="0"/>
              </a:spcAft>
              <a:buSzPts val="1760"/>
              <a:buNone/>
            </a:pPr>
            <a:endParaRPr>
              <a:latin typeface="Corbel"/>
              <a:ea typeface="Corbel"/>
              <a:cs typeface="Corbel"/>
              <a:sym typeface="Corbel"/>
            </a:endParaRPr>
          </a:p>
          <a:p>
            <a:pPr marL="0" lvl="0" indent="0" algn="l" rtl="0">
              <a:lnSpc>
                <a:spcPct val="90000"/>
              </a:lnSpc>
              <a:spcBef>
                <a:spcPts val="0"/>
              </a:spcBef>
              <a:spcAft>
                <a:spcPts val="0"/>
              </a:spcAft>
              <a:buSzPts val="1600"/>
              <a:buNone/>
            </a:pPr>
            <a:r>
              <a:rPr lang="en-US" sz="2000" b="1">
                <a:latin typeface="Calibri"/>
                <a:ea typeface="Calibri"/>
                <a:cs typeface="Calibri"/>
                <a:sym typeface="Calibri"/>
              </a:rPr>
              <a:t>Award Categories </a:t>
            </a:r>
            <a:endParaRPr/>
          </a:p>
          <a:p>
            <a:pPr marL="883285" lvl="0" indent="-457200" algn="l" rtl="0">
              <a:lnSpc>
                <a:spcPct val="100000"/>
              </a:lnSpc>
              <a:spcBef>
                <a:spcPts val="0"/>
              </a:spcBef>
              <a:spcAft>
                <a:spcPts val="0"/>
              </a:spcAft>
              <a:buSzPts val="1600"/>
              <a:buFont typeface="Corbel"/>
              <a:buAutoNum type="arabicPeriod"/>
            </a:pPr>
            <a:r>
              <a:rPr lang="en-US" sz="2000">
                <a:highlight>
                  <a:srgbClr val="FFFFFF"/>
                </a:highlight>
                <a:latin typeface="Calibri"/>
                <a:ea typeface="Calibri"/>
                <a:cs typeface="Calibri"/>
                <a:sym typeface="Calibri"/>
              </a:rPr>
              <a:t>Health Information Outreach Award </a:t>
            </a:r>
            <a:endParaRPr sz="2000">
              <a:highlight>
                <a:srgbClr val="FFFFFF"/>
              </a:highlight>
              <a:latin typeface="Calibri"/>
              <a:ea typeface="Calibri"/>
              <a:cs typeface="Calibri"/>
              <a:sym typeface="Calibri"/>
            </a:endParaRPr>
          </a:p>
          <a:p>
            <a:pPr marL="883285" lvl="0" indent="-457200" algn="l" rtl="0">
              <a:lnSpc>
                <a:spcPct val="100000"/>
              </a:lnSpc>
              <a:spcBef>
                <a:spcPts val="0"/>
              </a:spcBef>
              <a:spcAft>
                <a:spcPts val="0"/>
              </a:spcAft>
              <a:buSzPts val="1600"/>
              <a:buFont typeface="Corbel"/>
              <a:buAutoNum type="arabicPeriod"/>
            </a:pPr>
            <a:r>
              <a:rPr lang="en-US" sz="2000">
                <a:highlight>
                  <a:srgbClr val="FFFFFF"/>
                </a:highlight>
                <a:latin typeface="Calibri"/>
                <a:ea typeface="Calibri"/>
                <a:cs typeface="Calibri"/>
                <a:sym typeface="Calibri"/>
              </a:rPr>
              <a:t>Professional Development Award </a:t>
            </a:r>
            <a:endParaRPr sz="2000">
              <a:highlight>
                <a:srgbClr val="FFFFFF"/>
              </a:highlight>
              <a:latin typeface="Calibri"/>
              <a:ea typeface="Calibri"/>
              <a:cs typeface="Calibri"/>
              <a:sym typeface="Calibri"/>
            </a:endParaRPr>
          </a:p>
          <a:p>
            <a:pPr marL="883285" lvl="0" indent="-457200" algn="l" rtl="0">
              <a:lnSpc>
                <a:spcPct val="100000"/>
              </a:lnSpc>
              <a:spcBef>
                <a:spcPts val="0"/>
              </a:spcBef>
              <a:spcAft>
                <a:spcPts val="0"/>
              </a:spcAft>
              <a:buSzPts val="1600"/>
              <a:buFont typeface="Corbel"/>
              <a:buAutoNum type="arabicPeriod"/>
            </a:pPr>
            <a:r>
              <a:rPr lang="en-US" sz="2000">
                <a:highlight>
                  <a:srgbClr val="FFFFFF"/>
                </a:highlight>
                <a:latin typeface="Calibri"/>
                <a:ea typeface="Calibri"/>
                <a:cs typeface="Calibri"/>
                <a:sym typeface="Calibri"/>
              </a:rPr>
              <a:t>Exhibit Award </a:t>
            </a:r>
            <a:endParaRPr sz="2000">
              <a:highlight>
                <a:srgbClr val="FFFFFF"/>
              </a:highlight>
              <a:latin typeface="Calibri"/>
              <a:ea typeface="Calibri"/>
              <a:cs typeface="Calibri"/>
              <a:sym typeface="Calibri"/>
            </a:endParaRPr>
          </a:p>
          <a:p>
            <a:pPr marL="883285" lvl="0" indent="-457200" algn="l" rtl="0">
              <a:lnSpc>
                <a:spcPct val="100000"/>
              </a:lnSpc>
              <a:spcBef>
                <a:spcPts val="0"/>
              </a:spcBef>
              <a:spcAft>
                <a:spcPts val="0"/>
              </a:spcAft>
              <a:buSzPts val="1600"/>
              <a:buFont typeface="Corbel"/>
              <a:buAutoNum type="arabicPeriod"/>
            </a:pPr>
            <a:r>
              <a:rPr lang="en-US" sz="2000">
                <a:highlight>
                  <a:srgbClr val="FFFFFF"/>
                </a:highlight>
                <a:latin typeface="Calibri"/>
                <a:ea typeface="Calibri"/>
                <a:cs typeface="Calibri"/>
                <a:sym typeface="Calibri"/>
              </a:rPr>
              <a:t>Emergency Preparedness and Response Award </a:t>
            </a:r>
            <a:endParaRPr sz="2000">
              <a:highlight>
                <a:srgbClr val="FFFFFF"/>
              </a:highlight>
              <a:latin typeface="Calibri"/>
              <a:ea typeface="Calibri"/>
              <a:cs typeface="Calibri"/>
              <a:sym typeface="Calibri"/>
            </a:endParaRPr>
          </a:p>
          <a:p>
            <a:pPr marL="883285" lvl="0" indent="-457200" algn="l" rtl="0">
              <a:lnSpc>
                <a:spcPct val="100000"/>
              </a:lnSpc>
              <a:spcBef>
                <a:spcPts val="0"/>
              </a:spcBef>
              <a:spcAft>
                <a:spcPts val="0"/>
              </a:spcAft>
              <a:buSzPts val="1600"/>
              <a:buFont typeface="Corbel"/>
              <a:buAutoNum type="arabicPeriod"/>
            </a:pPr>
            <a:r>
              <a:rPr lang="en-US" sz="2000">
                <a:highlight>
                  <a:srgbClr val="FFFFFF"/>
                </a:highlight>
                <a:latin typeface="Calibri"/>
                <a:ea typeface="Calibri"/>
                <a:cs typeface="Calibri"/>
                <a:sym typeface="Calibri"/>
              </a:rPr>
              <a:t>Innovation Impact Award </a:t>
            </a:r>
            <a:endParaRPr/>
          </a:p>
          <a:p>
            <a:pPr marL="883285" lvl="0" indent="-457200" algn="l" rtl="0">
              <a:lnSpc>
                <a:spcPct val="100000"/>
              </a:lnSpc>
              <a:spcBef>
                <a:spcPts val="0"/>
              </a:spcBef>
              <a:spcAft>
                <a:spcPts val="0"/>
              </a:spcAft>
              <a:buClr>
                <a:srgbClr val="000000"/>
              </a:buClr>
              <a:buSzPts val="1600"/>
              <a:buAutoNum type="arabicPeriod"/>
            </a:pPr>
            <a:r>
              <a:rPr lang="en-US" sz="2000">
                <a:highlight>
                  <a:srgbClr val="FFFFFF"/>
                </a:highlight>
                <a:latin typeface="Calibri"/>
                <a:ea typeface="Calibri"/>
                <a:cs typeface="Calibri"/>
                <a:sym typeface="Calibri"/>
              </a:rPr>
              <a:t>Library Student Development Award</a:t>
            </a:r>
            <a:endParaRPr/>
          </a:p>
          <a:p>
            <a:pPr marL="426085" lvl="0" indent="0" algn="l" rtl="0">
              <a:lnSpc>
                <a:spcPct val="100000"/>
              </a:lnSpc>
              <a:spcBef>
                <a:spcPts val="0"/>
              </a:spcBef>
              <a:spcAft>
                <a:spcPts val="0"/>
              </a:spcAft>
              <a:buSzPts val="1120"/>
              <a:buNone/>
            </a:pPr>
            <a:endParaRPr sz="1400">
              <a:highlight>
                <a:srgbClr val="FFFFFF"/>
              </a:highlight>
              <a:latin typeface="Calibri"/>
              <a:ea typeface="Calibri"/>
              <a:cs typeface="Calibri"/>
              <a:sym typeface="Calibri"/>
            </a:endParaRPr>
          </a:p>
          <a:p>
            <a:pPr marL="0" lvl="0" indent="0" algn="l" rtl="0">
              <a:lnSpc>
                <a:spcPct val="90000"/>
              </a:lnSpc>
              <a:spcBef>
                <a:spcPts val="0"/>
              </a:spcBef>
              <a:spcAft>
                <a:spcPts val="0"/>
              </a:spcAft>
              <a:buSzPts val="1120"/>
              <a:buNone/>
            </a:pPr>
            <a:r>
              <a:rPr lang="en-US" sz="1400">
                <a:highlight>
                  <a:srgbClr val="FFFFFF"/>
                </a:highlight>
                <a:latin typeface="Calibri"/>
                <a:ea typeface="Calibri"/>
                <a:cs typeface="Calibri"/>
                <a:sym typeface="Calibri"/>
              </a:rPr>
              <a:t>*Proposal writing toolkit:</a:t>
            </a:r>
            <a:endParaRPr/>
          </a:p>
          <a:p>
            <a:pPr marL="0" lvl="0" indent="0" algn="l" rtl="0">
              <a:lnSpc>
                <a:spcPct val="90000"/>
              </a:lnSpc>
              <a:spcBef>
                <a:spcPts val="0"/>
              </a:spcBef>
              <a:spcAft>
                <a:spcPts val="0"/>
              </a:spcAft>
              <a:buSzPts val="1120"/>
              <a:buNone/>
            </a:pPr>
            <a:r>
              <a:rPr lang="en-US" sz="1400">
                <a:highlight>
                  <a:srgbClr val="FFFFFF"/>
                </a:highlight>
                <a:latin typeface="Calibri"/>
                <a:ea typeface="Calibri"/>
                <a:cs typeface="Calibri"/>
                <a:sym typeface="Calibri"/>
              </a:rPr>
              <a:t> </a:t>
            </a:r>
            <a:r>
              <a:rPr lang="en-US" sz="1400" u="sng">
                <a:solidFill>
                  <a:schemeClr val="hlink"/>
                </a:solidFill>
                <a:highlight>
                  <a:srgbClr val="FFFFFF"/>
                </a:highlight>
                <a:latin typeface="Calibri"/>
                <a:ea typeface="Calibri"/>
                <a:cs typeface="Calibri"/>
                <a:sym typeface="Calibri"/>
                <a:hlinkClick r:id="rId5"/>
              </a:rPr>
              <a:t>https://www.nnlm.gov/guides/nnlm-proposal-writing-toolkit</a:t>
            </a:r>
            <a:br>
              <a:rPr lang="en-US" sz="1600">
                <a:highlight>
                  <a:srgbClr val="FFFFFF"/>
                </a:highlight>
                <a:latin typeface="Arial"/>
                <a:ea typeface="Arial"/>
                <a:cs typeface="Arial"/>
                <a:sym typeface="Arial"/>
              </a:rPr>
            </a:br>
            <a:endParaRPr sz="1600">
              <a:highlight>
                <a:srgbClr val="FFFFFF"/>
              </a:highlight>
            </a:endParaRPr>
          </a:p>
          <a:p>
            <a:pPr marL="151765" lvl="0" indent="-70485" algn="l" rtl="0">
              <a:lnSpc>
                <a:spcPct val="90000"/>
              </a:lnSpc>
              <a:spcBef>
                <a:spcPts val="1400"/>
              </a:spcBef>
              <a:spcAft>
                <a:spcPts val="0"/>
              </a:spcAft>
              <a:buSzPts val="1280"/>
              <a:buNone/>
            </a:pPr>
            <a:endParaRPr sz="1600">
              <a:highlight>
                <a:srgbClr val="FFFFFF"/>
              </a:highlight>
            </a:endParaRPr>
          </a:p>
          <a:p>
            <a:pPr marL="151765" lvl="0" indent="-70485" algn="l" rtl="0">
              <a:lnSpc>
                <a:spcPct val="90000"/>
              </a:lnSpc>
              <a:spcBef>
                <a:spcPts val="2000"/>
              </a:spcBef>
              <a:spcAft>
                <a:spcPts val="0"/>
              </a:spcAft>
              <a:buSzPts val="1280"/>
              <a:buFont typeface="Corbel"/>
              <a:buNone/>
            </a:pPr>
            <a:endParaRPr sz="1600">
              <a:highlight>
                <a:srgbClr val="FFFFFF"/>
              </a:highlight>
            </a:endParaRPr>
          </a:p>
          <a:p>
            <a:pPr marL="151765" lvl="0" indent="-70485" algn="l" rtl="0">
              <a:lnSpc>
                <a:spcPct val="90000"/>
              </a:lnSpc>
              <a:spcBef>
                <a:spcPts val="2000"/>
              </a:spcBef>
              <a:spcAft>
                <a:spcPts val="0"/>
              </a:spcAft>
              <a:buSzPts val="1280"/>
              <a:buFont typeface="Corbel"/>
              <a:buNone/>
            </a:pPr>
            <a:endParaRPr sz="1600">
              <a:highlight>
                <a:srgbClr val="FFFFFF"/>
              </a:highlight>
            </a:endParaRPr>
          </a:p>
          <a:p>
            <a:pPr marL="426085" lvl="0" indent="0" algn="l" rtl="0">
              <a:lnSpc>
                <a:spcPct val="90000"/>
              </a:lnSpc>
              <a:spcBef>
                <a:spcPts val="2000"/>
              </a:spcBef>
              <a:spcAft>
                <a:spcPts val="0"/>
              </a:spcAft>
              <a:buSzPts val="1280"/>
              <a:buNone/>
            </a:pPr>
            <a:endParaRPr sz="1600">
              <a:highlight>
                <a:srgbClr val="FFFFFF"/>
              </a:highlight>
            </a:endParaRPr>
          </a:p>
          <a:p>
            <a:pPr marL="608965" lvl="0" indent="-101600" algn="l" rtl="0">
              <a:lnSpc>
                <a:spcPct val="90000"/>
              </a:lnSpc>
              <a:spcBef>
                <a:spcPts val="2000"/>
              </a:spcBef>
              <a:spcAft>
                <a:spcPts val="0"/>
              </a:spcAft>
              <a:buSzPts val="1280"/>
              <a:buFont typeface="Corbel"/>
              <a:buNone/>
            </a:pPr>
            <a:endParaRPr sz="1600" b="1">
              <a:highlight>
                <a:srgbClr val="FFFFFF"/>
              </a:highlight>
            </a:endParaRPr>
          </a:p>
          <a:p>
            <a:pPr marL="608965" lvl="0" indent="-101600" algn="l" rtl="0">
              <a:lnSpc>
                <a:spcPct val="90000"/>
              </a:lnSpc>
              <a:spcBef>
                <a:spcPts val="2000"/>
              </a:spcBef>
              <a:spcAft>
                <a:spcPts val="0"/>
              </a:spcAft>
              <a:buSzPts val="1280"/>
              <a:buFont typeface="Corbel"/>
              <a:buNone/>
            </a:pPr>
            <a:endParaRPr sz="1600" b="1"/>
          </a:p>
          <a:p>
            <a:pPr marL="608965" lvl="0" indent="-101600" algn="l" rtl="0">
              <a:lnSpc>
                <a:spcPct val="90000"/>
              </a:lnSpc>
              <a:spcBef>
                <a:spcPts val="2000"/>
              </a:spcBef>
              <a:spcAft>
                <a:spcPts val="600"/>
              </a:spcAft>
              <a:buSzPts val="1280"/>
              <a:buFont typeface="Corbel"/>
              <a:buNone/>
            </a:pPr>
            <a:endParaRPr sz="1600" b="1"/>
          </a:p>
        </p:txBody>
      </p:sp>
      <p:pic>
        <p:nvPicPr>
          <p:cNvPr id="317" name="Google Shape;317;p17" descr="Pink piggy bank with coins on a blue background."/>
          <p:cNvPicPr preferRelativeResize="0"/>
          <p:nvPr/>
        </p:nvPicPr>
        <p:blipFill rotWithShape="1">
          <a:blip r:embed="rId6">
            <a:alphaModFix/>
          </a:blip>
          <a:srcRect l="26509" r="16313" b="5146"/>
          <a:stretch/>
        </p:blipFill>
        <p:spPr>
          <a:xfrm>
            <a:off x="8301386" y="256366"/>
            <a:ext cx="3528781" cy="58563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8"/>
          <p:cNvSpPr txBox="1">
            <a:spLocks noGrp="1"/>
          </p:cNvSpPr>
          <p:nvPr>
            <p:ph type="title" idx="4294967295"/>
          </p:nvPr>
        </p:nvSpPr>
        <p:spPr>
          <a:xfrm>
            <a:off x="136840" y="263497"/>
            <a:ext cx="9874250" cy="6147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Priority Populations: Language Justice</a:t>
            </a:r>
            <a:endParaRPr>
              <a:latin typeface="EB Garamond"/>
              <a:ea typeface="EB Garamond"/>
              <a:cs typeface="EB Garamond"/>
              <a:sym typeface="EB Garamond"/>
            </a:endParaRPr>
          </a:p>
        </p:txBody>
      </p:sp>
      <p:sp>
        <p:nvSpPr>
          <p:cNvPr id="324" name="Google Shape;324;p18"/>
          <p:cNvSpPr/>
          <p:nvPr/>
        </p:nvSpPr>
        <p:spPr>
          <a:xfrm>
            <a:off x="136840" y="1077192"/>
            <a:ext cx="11089210" cy="4303107"/>
          </a:xfrm>
          <a:prstGeom prst="rect">
            <a:avLst/>
          </a:prstGeom>
          <a:noFill/>
          <a:ln>
            <a:noFill/>
          </a:ln>
        </p:spPr>
        <p:txBody>
          <a:bodyPr spcFirstLastPara="1" wrap="square" lIns="91425" tIns="91425" rIns="91425" bIns="91425" anchor="t" anchorCtr="0">
            <a:noAutofit/>
          </a:bodyPr>
          <a:lstStyle/>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Partnership with REFORMA de Las Carolinas</a:t>
            </a:r>
            <a:endParaRPr/>
          </a:p>
          <a:p>
            <a:pPr marL="57150" marR="0" lvl="0" indent="0" algn="l" rtl="0">
              <a:lnSpc>
                <a:spcPct val="100000"/>
              </a:lnSpc>
              <a:spcBef>
                <a:spcPts val="0"/>
              </a:spcBef>
              <a:spcAft>
                <a:spcPts val="0"/>
              </a:spcAft>
              <a:buClr>
                <a:srgbClr val="000000"/>
              </a:buClr>
              <a:buSzPts val="1800"/>
              <a:buFont typeface="Corbel"/>
              <a:buNone/>
            </a:pPr>
            <a:endParaRPr sz="2400" b="1">
              <a:solidFill>
                <a:schemeClr val="dk1"/>
              </a:solidFill>
              <a:latin typeface="Corbel"/>
              <a:ea typeface="Corbel"/>
              <a:cs typeface="Corbel"/>
              <a:sym typeface="Corbel"/>
            </a:endParaRPr>
          </a:p>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Uniting Voices Webinar on April 23, 2024 </a:t>
            </a:r>
            <a:endParaRPr/>
          </a:p>
          <a:p>
            <a:pPr marL="57150" marR="0" lvl="0" indent="0" algn="l" rtl="0">
              <a:lnSpc>
                <a:spcPct val="100000"/>
              </a:lnSpc>
              <a:spcBef>
                <a:spcPts val="0"/>
              </a:spcBef>
              <a:spcAft>
                <a:spcPts val="0"/>
              </a:spcAft>
              <a:buClr>
                <a:srgbClr val="000000"/>
              </a:buClr>
              <a:buSzPts val="1800"/>
              <a:buFont typeface="Corbel"/>
              <a:buNone/>
            </a:pPr>
            <a:endParaRPr sz="2400" b="1">
              <a:solidFill>
                <a:schemeClr val="dk1"/>
              </a:solidFill>
              <a:latin typeface="Corbel"/>
              <a:ea typeface="Corbel"/>
              <a:cs typeface="Corbel"/>
              <a:sym typeface="Corbel"/>
            </a:endParaRPr>
          </a:p>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Puerto Rico Outreach </a:t>
            </a:r>
            <a:endParaRPr/>
          </a:p>
          <a:p>
            <a:pPr marL="723885" marR="0" lvl="1" indent="-88900" algn="l" rtl="0">
              <a:lnSpc>
                <a:spcPct val="100000"/>
              </a:lnSpc>
              <a:spcBef>
                <a:spcPts val="0"/>
              </a:spcBef>
              <a:spcAft>
                <a:spcPts val="0"/>
              </a:spcAft>
              <a:buClr>
                <a:srgbClr val="000000"/>
              </a:buClr>
              <a:buSzPts val="1400"/>
              <a:buFont typeface="Corbel"/>
              <a:buChar char="○"/>
            </a:pPr>
            <a:r>
              <a:rPr lang="en-US" sz="2400" b="1" i="0" u="none" strike="noStrike" cap="none">
                <a:solidFill>
                  <a:schemeClr val="dk1"/>
                </a:solidFill>
                <a:latin typeface="Corbel"/>
                <a:ea typeface="Corbel"/>
                <a:cs typeface="Corbel"/>
                <a:sym typeface="Corbel"/>
              </a:rPr>
              <a:t> Southeast Spotlight: A Love Letter to Puerto Rico </a:t>
            </a:r>
            <a:r>
              <a:rPr lang="en-US" sz="2400" b="0" i="0" u="sng" strike="noStrike" cap="none">
                <a:solidFill>
                  <a:schemeClr val="dk1"/>
                </a:solidFill>
                <a:latin typeface="Corbel"/>
                <a:ea typeface="Corbel"/>
                <a:cs typeface="Corbel"/>
                <a:sym typeface="Corbel"/>
                <a:hlinkClick r:id="rId3">
                  <a:extLst>
                    <a:ext uri="{A12FA001-AC4F-418D-AE19-62706E023703}">
                      <ahyp:hlinkClr xmlns:ahyp="http://schemas.microsoft.com/office/drawing/2018/hyperlinkcolor" val="tx"/>
                    </a:ext>
                  </a:extLst>
                </a:hlinkClick>
              </a:rPr>
              <a:t>https://news.nnlm.gov/region-2/2024/01/31/a-love-letter-to-puerto-rico/</a:t>
            </a:r>
            <a:endParaRPr sz="2400" b="0" i="0" u="none" strike="noStrike" cap="none">
              <a:solidFill>
                <a:schemeClr val="dk1"/>
              </a:solidFill>
              <a:latin typeface="Corbel"/>
              <a:ea typeface="Corbel"/>
              <a:cs typeface="Corbel"/>
              <a:sym typeface="Corbel"/>
            </a:endParaRPr>
          </a:p>
          <a:p>
            <a:pPr marL="57150" marR="0" lvl="0" indent="0" algn="l" rtl="0">
              <a:lnSpc>
                <a:spcPct val="100000"/>
              </a:lnSpc>
              <a:spcBef>
                <a:spcPts val="0"/>
              </a:spcBef>
              <a:spcAft>
                <a:spcPts val="0"/>
              </a:spcAft>
              <a:buClr>
                <a:schemeClr val="dk1"/>
              </a:buClr>
              <a:buSzPts val="1800"/>
              <a:buFont typeface="Corbel"/>
              <a:buNone/>
            </a:pPr>
            <a:endParaRPr sz="2400">
              <a:solidFill>
                <a:schemeClr val="dk1"/>
              </a:solidFill>
              <a:latin typeface="Corbel"/>
              <a:ea typeface="Corbel"/>
              <a:cs typeface="Corbel"/>
              <a:sym typeface="Corbel"/>
            </a:endParaRPr>
          </a:p>
          <a:p>
            <a:pPr marL="608965" marR="0" lvl="0" indent="-342265"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608965" marR="0" lvl="0" indent="-342265" algn="l" rtl="0">
              <a:lnSpc>
                <a:spcPct val="90000"/>
              </a:lnSpc>
              <a:spcBef>
                <a:spcPts val="0"/>
              </a:spcBef>
              <a:spcAft>
                <a:spcPts val="0"/>
              </a:spcAft>
              <a:buClr>
                <a:srgbClr val="000000"/>
              </a:buClr>
              <a:buSzPts val="1800"/>
              <a:buFont typeface="Corbel"/>
              <a:buNone/>
            </a:pPr>
            <a:endParaRPr sz="2400">
              <a:solidFill>
                <a:schemeClr val="dk1"/>
              </a:solidFill>
              <a:highlight>
                <a:srgbClr val="FFFF00"/>
              </a:highlight>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highlight>
                <a:srgbClr val="FFFF00"/>
              </a:highlight>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9"/>
          <p:cNvSpPr txBox="1">
            <a:spLocks noGrp="1"/>
          </p:cNvSpPr>
          <p:nvPr>
            <p:ph type="title" idx="4294967295"/>
          </p:nvPr>
        </p:nvSpPr>
        <p:spPr>
          <a:xfrm>
            <a:off x="136840" y="263497"/>
            <a:ext cx="9874250" cy="6147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NLM &amp; NNLM Spanish Language Resources</a:t>
            </a:r>
            <a:endParaRPr>
              <a:latin typeface="EB Garamond"/>
              <a:ea typeface="EB Garamond"/>
              <a:cs typeface="EB Garamond"/>
              <a:sym typeface="EB Garamond"/>
            </a:endParaRPr>
          </a:p>
        </p:txBody>
      </p:sp>
      <p:sp>
        <p:nvSpPr>
          <p:cNvPr id="331" name="Google Shape;331;p19"/>
          <p:cNvSpPr/>
          <p:nvPr/>
        </p:nvSpPr>
        <p:spPr>
          <a:xfrm>
            <a:off x="68420" y="1023535"/>
            <a:ext cx="12055160" cy="4303107"/>
          </a:xfrm>
          <a:prstGeom prst="rect">
            <a:avLst/>
          </a:prstGeom>
          <a:noFill/>
          <a:ln>
            <a:noFill/>
          </a:ln>
        </p:spPr>
        <p:txBody>
          <a:bodyPr spcFirstLastPara="1" wrap="square" lIns="91425" tIns="91425" rIns="91425" bIns="91425" anchor="t" anchorCtr="0">
            <a:noAutofit/>
          </a:bodyPr>
          <a:lstStyle/>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MedlinePlus en Español</a:t>
            </a:r>
            <a:r>
              <a:rPr lang="en-US" sz="2400">
                <a:solidFill>
                  <a:schemeClr val="dk1"/>
                </a:solidFill>
                <a:latin typeface="Corbel"/>
                <a:ea typeface="Corbel"/>
                <a:cs typeface="Corbel"/>
                <a:sym typeface="Corbel"/>
              </a:rPr>
              <a:t>: </a:t>
            </a:r>
            <a:r>
              <a:rPr lang="en-US" sz="2400" u="sng">
                <a:solidFill>
                  <a:schemeClr val="dk1"/>
                </a:solidFill>
                <a:latin typeface="Corbel"/>
                <a:ea typeface="Corbel"/>
                <a:cs typeface="Corbel"/>
                <a:sym typeface="Corbel"/>
                <a:hlinkClick r:id="rId3">
                  <a:extLst>
                    <a:ext uri="{A12FA001-AC4F-418D-AE19-62706E023703}">
                      <ahyp:hlinkClr xmlns:ahyp="http://schemas.microsoft.com/office/drawing/2018/hyperlinkcolor" val="tx"/>
                    </a:ext>
                  </a:extLst>
                </a:hlinkClick>
              </a:rPr>
              <a:t>MedlinePlus - Información de Salud de la Biblioteca Nacional de Medicina</a:t>
            </a:r>
            <a:r>
              <a:rPr lang="en-US" sz="2400">
                <a:solidFill>
                  <a:schemeClr val="dk1"/>
                </a:solidFill>
                <a:latin typeface="Corbel"/>
                <a:ea typeface="Corbel"/>
                <a:cs typeface="Corbel"/>
                <a:sym typeface="Corbel"/>
              </a:rPr>
              <a:t> </a:t>
            </a:r>
            <a:endParaRPr/>
          </a:p>
          <a:p>
            <a:pPr marL="5715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Resources for Public Libraries</a:t>
            </a:r>
            <a:r>
              <a:rPr lang="en-US" sz="2400">
                <a:solidFill>
                  <a:schemeClr val="dk1"/>
                </a:solidFill>
                <a:latin typeface="Corbel"/>
                <a:ea typeface="Corbel"/>
                <a:cs typeface="Corbel"/>
                <a:sym typeface="Corbel"/>
              </a:rPr>
              <a:t>: </a:t>
            </a:r>
            <a:r>
              <a:rPr lang="en-US" sz="2400" u="sng">
                <a:solidFill>
                  <a:schemeClr val="dk1"/>
                </a:solidFill>
                <a:latin typeface="Corbel"/>
                <a:ea typeface="Corbel"/>
                <a:cs typeface="Corbel"/>
                <a:sym typeface="Corbel"/>
                <a:hlinkClick r:id="rId4">
                  <a:extLst>
                    <a:ext uri="{A12FA001-AC4F-418D-AE19-62706E023703}">
                      <ahyp:hlinkClr xmlns:ahyp="http://schemas.microsoft.com/office/drawing/2018/hyperlinkcolor" val="tx"/>
                    </a:ext>
                  </a:extLst>
                </a:hlinkClick>
              </a:rPr>
              <a:t>https://www.nnlm.gov/public-libraries/resources-for-public-libraries</a:t>
            </a:r>
            <a:r>
              <a:rPr lang="en-US" sz="2400">
                <a:solidFill>
                  <a:schemeClr val="dk1"/>
                </a:solidFill>
                <a:latin typeface="Corbel"/>
                <a:ea typeface="Corbel"/>
                <a:cs typeface="Corbel"/>
                <a:sym typeface="Corbel"/>
              </a:rPr>
              <a:t> (Health Information in multiple languages tab)</a:t>
            </a:r>
            <a:endParaRPr/>
          </a:p>
          <a:p>
            <a:pPr marL="11430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14300" marR="0" lvl="0" indent="-114300" algn="l" rtl="0">
              <a:lnSpc>
                <a:spcPct val="100000"/>
              </a:lnSpc>
              <a:spcBef>
                <a:spcPts val="0"/>
              </a:spcBef>
              <a:spcAft>
                <a:spcPts val="0"/>
              </a:spcAft>
              <a:buClr>
                <a:srgbClr val="000000"/>
              </a:buClr>
              <a:buSzPts val="1800"/>
              <a:buFont typeface="Corbel"/>
              <a:buChar char="●"/>
            </a:pPr>
            <a:r>
              <a:rPr lang="en-US" sz="2400" b="1">
                <a:solidFill>
                  <a:schemeClr val="dk1"/>
                </a:solidFill>
                <a:latin typeface="Corbel"/>
                <a:ea typeface="Corbel"/>
                <a:cs typeface="Corbel"/>
                <a:sym typeface="Corbel"/>
              </a:rPr>
              <a:t> Recursos en Español (YouTube):  </a:t>
            </a:r>
            <a:r>
              <a:rPr lang="en-US" sz="2400" u="sng">
                <a:solidFill>
                  <a:schemeClr val="dk1"/>
                </a:solidFill>
                <a:latin typeface="Corbel"/>
                <a:ea typeface="Corbel"/>
                <a:cs typeface="Corbel"/>
                <a:sym typeface="Corbel"/>
                <a:hlinkClick r:id="rId5">
                  <a:extLst>
                    <a:ext uri="{A12FA001-AC4F-418D-AE19-62706E023703}">
                      <ahyp:hlinkClr xmlns:ahyp="http://schemas.microsoft.com/office/drawing/2018/hyperlinkcolor" val="tx"/>
                    </a:ext>
                  </a:extLst>
                </a:hlinkClick>
              </a:rPr>
              <a:t>https://www.youtube.com/playlist?list=PLUlRqrjIldD7OnJ3oCdL-k9y6iQSMKYnv</a:t>
            </a:r>
            <a:r>
              <a:rPr lang="en-US" sz="2400">
                <a:solidFill>
                  <a:schemeClr val="dk1"/>
                </a:solidFill>
                <a:latin typeface="Corbel"/>
                <a:ea typeface="Corbel"/>
                <a:cs typeface="Corbel"/>
                <a:sym typeface="Corbel"/>
              </a:rPr>
              <a:t> </a:t>
            </a:r>
            <a:endParaRPr sz="2400">
              <a:solidFill>
                <a:schemeClr val="dk1"/>
              </a:solidFill>
              <a:latin typeface="Corbel"/>
              <a:ea typeface="Corbel"/>
              <a:cs typeface="Corbel"/>
              <a:sym typeface="Corbel"/>
            </a:endParaRPr>
          </a:p>
          <a:p>
            <a:pPr marL="5715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1430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alibri"/>
              <a:ea typeface="Calibri"/>
              <a:cs typeface="Calibri"/>
              <a:sym typeface="Calibri"/>
            </a:endParaRPr>
          </a:p>
          <a:p>
            <a:pPr marL="5715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alibri"/>
              <a:ea typeface="Calibri"/>
              <a:cs typeface="Calibri"/>
              <a:sym typeface="Calibri"/>
            </a:endParaRPr>
          </a:p>
          <a:p>
            <a:pPr marL="400050" marR="0" lvl="0" indent="-228600" algn="l" rtl="0">
              <a:lnSpc>
                <a:spcPct val="100000"/>
              </a:lnSpc>
              <a:spcBef>
                <a:spcPts val="0"/>
              </a:spcBef>
              <a:spcAft>
                <a:spcPts val="0"/>
              </a:spcAft>
              <a:buClr>
                <a:srgbClr val="000000"/>
              </a:buClr>
              <a:buSzPts val="1800"/>
              <a:buFont typeface="Corbel"/>
              <a:buNone/>
            </a:pPr>
            <a:endParaRPr sz="2400">
              <a:solidFill>
                <a:schemeClr val="dk1"/>
              </a:solidFill>
              <a:latin typeface="Calibri"/>
              <a:ea typeface="Calibri"/>
              <a:cs typeface="Calibri"/>
              <a:sym typeface="Calibri"/>
            </a:endParaRPr>
          </a:p>
          <a:p>
            <a:pPr marL="57150" marR="0" lvl="0" indent="0" algn="l" rtl="0">
              <a:lnSpc>
                <a:spcPct val="10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57150" marR="0" lvl="0" indent="0" algn="l" rtl="0">
              <a:lnSpc>
                <a:spcPct val="100000"/>
              </a:lnSpc>
              <a:spcBef>
                <a:spcPts val="0"/>
              </a:spcBef>
              <a:spcAft>
                <a:spcPts val="0"/>
              </a:spcAft>
              <a:buClr>
                <a:schemeClr val="dk1"/>
              </a:buClr>
              <a:buSzPts val="1800"/>
              <a:buFont typeface="Corbel"/>
              <a:buNone/>
            </a:pPr>
            <a:br>
              <a:rPr lang="en-US" sz="2200">
                <a:solidFill>
                  <a:schemeClr val="dk1"/>
                </a:solidFill>
                <a:latin typeface="Corbel"/>
                <a:ea typeface="Corbel"/>
                <a:cs typeface="Corbel"/>
                <a:sym typeface="Corbel"/>
              </a:rPr>
            </a:br>
            <a:endParaRPr sz="2200">
              <a:solidFill>
                <a:schemeClr val="dk1"/>
              </a:solidFill>
              <a:latin typeface="Corbel"/>
              <a:ea typeface="Corbel"/>
              <a:cs typeface="Corbel"/>
              <a:sym typeface="Corbel"/>
            </a:endParaRPr>
          </a:p>
          <a:p>
            <a:pPr marL="57150" marR="0" lvl="0" indent="0" algn="l" rtl="0">
              <a:lnSpc>
                <a:spcPct val="100000"/>
              </a:lnSpc>
              <a:spcBef>
                <a:spcPts val="0"/>
              </a:spcBef>
              <a:spcAft>
                <a:spcPts val="0"/>
              </a:spcAft>
              <a:buClr>
                <a:schemeClr val="dk1"/>
              </a:buClr>
              <a:buSzPts val="1800"/>
              <a:buFont typeface="Corbel"/>
              <a:buNone/>
            </a:pPr>
            <a:endParaRPr sz="2400" b="1">
              <a:solidFill>
                <a:schemeClr val="dk1"/>
              </a:solidFill>
              <a:latin typeface="Calibri"/>
              <a:ea typeface="Calibri"/>
              <a:cs typeface="Calibri"/>
              <a:sym typeface="Calibri"/>
            </a:endParaRPr>
          </a:p>
          <a:p>
            <a:pPr marL="608965" marR="0" lvl="0" indent="-342265"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608965" marR="0" lvl="0" indent="-342265" algn="l" rtl="0">
              <a:lnSpc>
                <a:spcPct val="90000"/>
              </a:lnSpc>
              <a:spcBef>
                <a:spcPts val="0"/>
              </a:spcBef>
              <a:spcAft>
                <a:spcPts val="0"/>
              </a:spcAft>
              <a:buClr>
                <a:srgbClr val="000000"/>
              </a:buClr>
              <a:buSzPts val="1800"/>
              <a:buFont typeface="Corbel"/>
              <a:buNone/>
            </a:pPr>
            <a:endParaRPr sz="2400">
              <a:solidFill>
                <a:schemeClr val="dk1"/>
              </a:solidFill>
              <a:highlight>
                <a:srgbClr val="FFFF00"/>
              </a:highlight>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latin typeface="Corbel"/>
              <a:ea typeface="Corbel"/>
              <a:cs typeface="Corbel"/>
              <a:sym typeface="Corbel"/>
            </a:endParaRPr>
          </a:p>
          <a:p>
            <a:pPr marL="152400" marR="0" lvl="0" indent="0" algn="l" rtl="0">
              <a:lnSpc>
                <a:spcPct val="90000"/>
              </a:lnSpc>
              <a:spcBef>
                <a:spcPts val="0"/>
              </a:spcBef>
              <a:spcAft>
                <a:spcPts val="0"/>
              </a:spcAft>
              <a:buClr>
                <a:srgbClr val="000000"/>
              </a:buClr>
              <a:buSzPts val="1800"/>
              <a:buFont typeface="Corbel"/>
              <a:buNone/>
            </a:pPr>
            <a:endParaRPr sz="2400">
              <a:solidFill>
                <a:schemeClr val="dk1"/>
              </a:solidFill>
              <a:highlight>
                <a:srgbClr val="FFFF00"/>
              </a:highlight>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
          <p:cNvSpPr txBox="1">
            <a:spLocks noGrp="1"/>
          </p:cNvSpPr>
          <p:nvPr>
            <p:ph type="title" idx="4294967295"/>
          </p:nvPr>
        </p:nvSpPr>
        <p:spPr>
          <a:xfrm>
            <a:off x="313635" y="241952"/>
            <a:ext cx="11058558" cy="76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4000"/>
              <a:buFont typeface="EB Garamond"/>
              <a:buNone/>
              <a:tabLst/>
              <a:defRPr/>
            </a:pPr>
            <a:r>
              <a:rPr kumimoji="0" lang="en-US" sz="4000" b="1" i="0" u="none" strike="noStrike" kern="0" cap="none" spc="0" normalizeH="0" baseline="0" noProof="0" dirty="0">
                <a:ln>
                  <a:noFill/>
                </a:ln>
                <a:solidFill>
                  <a:schemeClr val="dk1"/>
                </a:solidFill>
                <a:effectLst/>
                <a:uLnTx/>
                <a:uFillTx/>
                <a:latin typeface="EB Garamond"/>
                <a:ea typeface="EB Garamond"/>
                <a:cs typeface="EB Garamond"/>
                <a:sym typeface="EB Garamond"/>
              </a:rPr>
              <a:t>Happy Spanish Language Day!</a:t>
            </a:r>
            <a:br>
              <a:rPr kumimoji="0" lang="en-US" sz="4000" b="1" i="0" u="none" strike="noStrike" kern="0" cap="none" spc="0" normalizeH="0" baseline="0" noProof="0" dirty="0">
                <a:ln>
                  <a:noFill/>
                </a:ln>
                <a:solidFill>
                  <a:schemeClr val="dk1"/>
                </a:solidFill>
                <a:effectLst/>
                <a:uLnTx/>
                <a:uFillTx/>
                <a:latin typeface="EB Garamond"/>
                <a:ea typeface="EB Garamond"/>
                <a:cs typeface="EB Garamond"/>
                <a:sym typeface="EB Garamond"/>
              </a:rPr>
            </a:br>
            <a:br>
              <a:rPr kumimoji="0" lang="en-US" sz="4000" b="1" i="0" u="none" strike="noStrike" kern="0" cap="none" spc="0" normalizeH="0" baseline="0" noProof="0" dirty="0">
                <a:ln>
                  <a:noFill/>
                </a:ln>
                <a:solidFill>
                  <a:schemeClr val="dk1"/>
                </a:solidFill>
                <a:effectLst/>
                <a:uLnTx/>
                <a:uFillTx/>
                <a:latin typeface="EB Garamond"/>
                <a:ea typeface="EB Garamond"/>
                <a:cs typeface="EB Garamond"/>
                <a:sym typeface="EB Garamond"/>
              </a:rPr>
            </a:br>
            <a:br>
              <a:rPr kumimoji="0" lang="en-US" sz="1600" b="0" i="0" u="none" strike="noStrike" kern="0" cap="none" spc="0" normalizeH="0" baseline="0" noProof="0" dirty="0">
                <a:ln>
                  <a:noFill/>
                </a:ln>
                <a:solidFill>
                  <a:srgbClr val="1D2125"/>
                </a:solidFill>
                <a:effectLst/>
                <a:highlight>
                  <a:srgbClr val="FFFFFF"/>
                </a:highlight>
                <a:uLnTx/>
                <a:uFillTx/>
                <a:latin typeface="EB Garamond"/>
                <a:ea typeface="EB Garamond"/>
                <a:cs typeface="EB Garamond"/>
                <a:sym typeface="EB Garamond"/>
              </a:rPr>
            </a:br>
            <a:br>
              <a:rPr kumimoji="0" lang="en-US" sz="4000" b="1" i="0" u="none" strike="noStrike" kern="0" cap="none" spc="0" normalizeH="0" baseline="0" noProof="0" dirty="0">
                <a:ln>
                  <a:noFill/>
                </a:ln>
                <a:solidFill>
                  <a:schemeClr val="dk1"/>
                </a:solidFill>
                <a:effectLst/>
                <a:uLnTx/>
                <a:uFillTx/>
                <a:latin typeface="EB Garamond"/>
                <a:ea typeface="EB Garamond"/>
                <a:cs typeface="EB Garamond"/>
                <a:sym typeface="EB Garamond"/>
              </a:rPr>
            </a:br>
            <a:endParaRPr kumimoji="0" lang="en-US" sz="4000" b="1" i="0" u="none" strike="noStrike" kern="0" cap="none" spc="0" normalizeH="0" baseline="0" noProof="0" dirty="0">
              <a:ln>
                <a:noFill/>
              </a:ln>
              <a:solidFill>
                <a:schemeClr val="dk1"/>
              </a:solidFill>
              <a:effectLst/>
              <a:uLnTx/>
              <a:uFillTx/>
              <a:latin typeface="EB Garamond"/>
              <a:ea typeface="EB Garamond"/>
              <a:cs typeface="EB Garamond"/>
              <a:sym typeface="EB Garamond"/>
            </a:endParaRPr>
          </a:p>
        </p:txBody>
      </p:sp>
      <p:sp>
        <p:nvSpPr>
          <p:cNvPr id="179" name="Google Shape;179;p2"/>
          <p:cNvSpPr txBox="1"/>
          <p:nvPr/>
        </p:nvSpPr>
        <p:spPr>
          <a:xfrm>
            <a:off x="620111" y="1327132"/>
            <a:ext cx="7273158" cy="4046482"/>
          </a:xfrm>
          <a:prstGeom prst="rect">
            <a:avLst/>
          </a:prstGeom>
          <a:noFill/>
          <a:ln>
            <a:noFill/>
          </a:ln>
        </p:spPr>
        <p:txBody>
          <a:bodyPr spcFirstLastPara="1" wrap="square" lIns="121900" tIns="121900" rIns="121900" bIns="121900" anchor="t" anchorCtr="0">
            <a:noAutofit/>
          </a:bodyPr>
          <a:lstStyle/>
          <a:p>
            <a:pPr marL="571500" marR="0" lvl="0" indent="-5715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orbel"/>
                <a:ea typeface="Corbel"/>
                <a:cs typeface="Corbel"/>
                <a:sym typeface="Corbel"/>
              </a:rPr>
              <a:t>The United Nations (UN) observes Spanish Language Day annually on 23 April.</a:t>
            </a:r>
            <a:endParaRPr/>
          </a:p>
          <a:p>
            <a:pPr marL="0" marR="0" lvl="0" indent="0" algn="l" rtl="0">
              <a:lnSpc>
                <a:spcPct val="9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a:p>
            <a:pPr marL="571500" marR="0" lvl="0" indent="-5715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orbel"/>
                <a:ea typeface="Corbel"/>
                <a:cs typeface="Corbel"/>
                <a:sym typeface="Corbel"/>
              </a:rPr>
              <a:t>The UN’s Department of Public Information established the event in 2010.</a:t>
            </a:r>
            <a:endParaRPr/>
          </a:p>
          <a:p>
            <a:pPr marL="0" marR="0" lvl="0" indent="0" algn="l" rtl="0">
              <a:lnSpc>
                <a:spcPct val="9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a:p>
            <a:pPr marL="571500" marR="0" lvl="0" indent="-5715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orbel"/>
                <a:ea typeface="Corbel"/>
                <a:cs typeface="Corbel"/>
                <a:sym typeface="Corbel"/>
              </a:rPr>
              <a:t>The UN established Spanish Language Day to “celebrate multilingualism and cultural diversity” and promote Spanish language inclusion.</a:t>
            </a:r>
            <a:endParaRPr/>
          </a:p>
          <a:p>
            <a:pPr marL="0" marR="0" lvl="0" indent="0" algn="l" rtl="0">
              <a:lnSpc>
                <a:spcPct val="9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a:p>
            <a:pPr marL="571500" marR="0" lvl="0" indent="-5715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orbel"/>
                <a:ea typeface="Corbel"/>
                <a:cs typeface="Corbel"/>
                <a:sym typeface="Corbel"/>
              </a:rPr>
              <a:t>R2 celebrates Spanish Language Day in support of health equity and access.</a:t>
            </a:r>
            <a:endParaRPr/>
          </a:p>
          <a:p>
            <a:pPr marL="0" marR="0" lvl="0" indent="0" algn="l" rtl="0">
              <a:lnSpc>
                <a:spcPct val="9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a:p>
            <a:pPr marL="571500" marR="0" lvl="0" indent="-5715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orbel"/>
                <a:ea typeface="Corbel"/>
                <a:cs typeface="Corbel"/>
                <a:sym typeface="Corbel"/>
              </a:rPr>
              <a:t>Engagement in language justice and support for Spanish-speaking members is a focus area for R2.</a:t>
            </a:r>
            <a:endParaRPr/>
          </a:p>
          <a:p>
            <a:pPr marL="457200" marR="0" lvl="1" indent="0" algn="l" rtl="0">
              <a:spcBef>
                <a:spcPts val="0"/>
              </a:spcBef>
              <a:spcAft>
                <a:spcPts val="0"/>
              </a:spcAft>
              <a:buNone/>
            </a:pPr>
            <a:r>
              <a:rPr lang="en-US" sz="100" b="0" i="0" u="none" strike="noStrike" cap="none">
                <a:solidFill>
                  <a:schemeClr val="dk1"/>
                </a:solidFill>
                <a:latin typeface="Corbel"/>
                <a:ea typeface="Corbel"/>
                <a:cs typeface="Corbel"/>
                <a:sym typeface="Corbel"/>
              </a:rPr>
              <a:t>incrs</a:t>
            </a:r>
            <a:endParaRPr sz="100" b="0" i="0" u="none" strike="noStrike" cap="none">
              <a:solidFill>
                <a:schemeClr val="dk1"/>
              </a:solidFill>
              <a:latin typeface="Corbel"/>
              <a:ea typeface="Corbel"/>
              <a:cs typeface="Corbel"/>
              <a:sym typeface="Corbel"/>
            </a:endParaRPr>
          </a:p>
        </p:txBody>
      </p:sp>
      <p:pic>
        <p:nvPicPr>
          <p:cNvPr id="180" name="Google Shape;180;p2" descr="Two adults and two children facing the camera and smiling."/>
          <p:cNvPicPr preferRelativeResize="0"/>
          <p:nvPr/>
        </p:nvPicPr>
        <p:blipFill rotWithShape="1">
          <a:blip r:embed="rId3">
            <a:alphaModFix/>
          </a:blip>
          <a:srcRect/>
          <a:stretch/>
        </p:blipFill>
        <p:spPr>
          <a:xfrm>
            <a:off x="8554140" y="0"/>
            <a:ext cx="3674964" cy="2444058"/>
          </a:xfrm>
          <a:prstGeom prst="rect">
            <a:avLst/>
          </a:prstGeom>
          <a:noFill/>
          <a:ln>
            <a:noFill/>
          </a:ln>
        </p:spPr>
      </p:pic>
      <p:pic>
        <p:nvPicPr>
          <p:cNvPr id="182" name="Google Shape;182;p2" descr="Two people smiling and facing each other. "/>
          <p:cNvPicPr preferRelativeResize="0"/>
          <p:nvPr/>
        </p:nvPicPr>
        <p:blipFill rotWithShape="1">
          <a:blip r:embed="rId4">
            <a:alphaModFix/>
          </a:blip>
          <a:srcRect/>
          <a:stretch/>
        </p:blipFill>
        <p:spPr>
          <a:xfrm>
            <a:off x="8493917" y="2047503"/>
            <a:ext cx="3765437" cy="2382799"/>
          </a:xfrm>
          <a:prstGeom prst="rect">
            <a:avLst/>
          </a:prstGeom>
          <a:noFill/>
          <a:ln>
            <a:noFill/>
          </a:ln>
        </p:spPr>
      </p:pic>
      <p:pic>
        <p:nvPicPr>
          <p:cNvPr id="181" name="Google Shape;181;p2" descr="A group of people laying on the floor and and leaning towards each other."/>
          <p:cNvPicPr preferRelativeResize="0"/>
          <p:nvPr/>
        </p:nvPicPr>
        <p:blipFill rotWithShape="1">
          <a:blip r:embed="rId5">
            <a:alphaModFix/>
          </a:blip>
          <a:srcRect/>
          <a:stretch/>
        </p:blipFill>
        <p:spPr>
          <a:xfrm>
            <a:off x="8493917" y="4023237"/>
            <a:ext cx="3698083" cy="20851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title" idx="4294967295"/>
          </p:nvPr>
        </p:nvSpPr>
        <p:spPr>
          <a:xfrm>
            <a:off x="415925" y="470047"/>
            <a:ext cx="11360150" cy="66624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EB Garamond"/>
              <a:buNone/>
            </a:pPr>
            <a:r>
              <a:rPr lang="en-US" b="1">
                <a:latin typeface="EB Garamond"/>
                <a:ea typeface="EB Garamond"/>
                <a:cs typeface="EB Garamond"/>
                <a:sym typeface="EB Garamond"/>
              </a:rPr>
              <a:t>Let's Connect!</a:t>
            </a:r>
            <a:endParaRPr/>
          </a:p>
        </p:txBody>
      </p:sp>
      <p:sp>
        <p:nvSpPr>
          <p:cNvPr id="338" name="Google Shape;338;p20"/>
          <p:cNvSpPr txBox="1"/>
          <p:nvPr/>
        </p:nvSpPr>
        <p:spPr>
          <a:xfrm>
            <a:off x="282093" y="1595800"/>
            <a:ext cx="7958209" cy="1826998"/>
          </a:xfrm>
          <a:prstGeom prst="rect">
            <a:avLst/>
          </a:prstGeom>
          <a:noFill/>
          <a:ln>
            <a:noFill/>
          </a:ln>
        </p:spPr>
        <p:txBody>
          <a:bodyPr spcFirstLastPara="1" wrap="square" lIns="121900" tIns="121900" rIns="121900" bIns="121900" anchor="t" anchorCtr="0">
            <a:spAutoFit/>
          </a:bodyPr>
          <a:lstStyle/>
          <a:p>
            <a:pPr marL="643255" marR="0" lvl="0" indent="-457200" algn="l" rtl="0">
              <a:lnSpc>
                <a:spcPct val="107000"/>
              </a:lnSpc>
              <a:spcBef>
                <a:spcPts val="0"/>
              </a:spcBef>
              <a:spcAft>
                <a:spcPts val="0"/>
              </a:spcAft>
              <a:buClr>
                <a:schemeClr val="dk1"/>
              </a:buClr>
              <a:buSzPts val="1400"/>
              <a:buFont typeface="Arial"/>
              <a:buChar char="•"/>
            </a:pPr>
            <a:r>
              <a:rPr lang="en-US" sz="3200">
                <a:solidFill>
                  <a:schemeClr val="dk1"/>
                </a:solidFill>
                <a:latin typeface="Calibri"/>
                <a:ea typeface="Calibri"/>
                <a:cs typeface="Calibri"/>
                <a:sym typeface="Calibri"/>
              </a:rPr>
              <a:t>Find us on Facebook &amp; LinkedIn @nnlmregion2</a:t>
            </a:r>
            <a:endParaRPr/>
          </a:p>
          <a:p>
            <a:pPr marL="643255" marR="0" lvl="0" indent="-457200" algn="l" rtl="0">
              <a:lnSpc>
                <a:spcPct val="107000"/>
              </a:lnSpc>
              <a:spcBef>
                <a:spcPts val="0"/>
              </a:spcBef>
              <a:spcAft>
                <a:spcPts val="0"/>
              </a:spcAft>
              <a:buClr>
                <a:schemeClr val="dk1"/>
              </a:buClr>
              <a:buSzPts val="1400"/>
              <a:buFont typeface="Arial"/>
              <a:buChar char="•"/>
            </a:pPr>
            <a:r>
              <a:rPr lang="en-US" sz="3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Region2@nnlm.gov</a:t>
            </a:r>
            <a:endParaRPr sz="3200">
              <a:solidFill>
                <a:schemeClr val="dk1"/>
              </a:solidFill>
              <a:latin typeface="Calibri"/>
              <a:ea typeface="Calibri"/>
              <a:cs typeface="Calibri"/>
              <a:sym typeface="Calibri"/>
            </a:endParaRPr>
          </a:p>
        </p:txBody>
      </p:sp>
      <p:pic>
        <p:nvPicPr>
          <p:cNvPr id="339" name="Google Shape;339;p20" descr="Stack of colorful post-it notes with the words, &quot;contact us.&quot;"/>
          <p:cNvPicPr preferRelativeResize="0"/>
          <p:nvPr/>
        </p:nvPicPr>
        <p:blipFill rotWithShape="1">
          <a:blip r:embed="rId4">
            <a:alphaModFix/>
          </a:blip>
          <a:srcRect l="42033" t="25568" r="13682" b="28328"/>
          <a:stretch/>
        </p:blipFill>
        <p:spPr>
          <a:xfrm>
            <a:off x="7249375" y="538167"/>
            <a:ext cx="3524155" cy="3075737"/>
          </a:xfrm>
          <a:prstGeom prst="rect">
            <a:avLst/>
          </a:prstGeom>
          <a:noFill/>
          <a:ln>
            <a:noFill/>
          </a:ln>
        </p:spPr>
      </p:pic>
      <p:pic>
        <p:nvPicPr>
          <p:cNvPr id="340" name="Google Shape;340;p20" descr="Twitter">
            <a:hlinkClick r:id="rId5"/>
          </p:cNvPr>
          <p:cNvPicPr preferRelativeResize="0"/>
          <p:nvPr/>
        </p:nvPicPr>
        <p:blipFill rotWithShape="1">
          <a:blip r:embed="rId6">
            <a:alphaModFix/>
          </a:blip>
          <a:srcRect/>
          <a:stretch/>
        </p:blipFill>
        <p:spPr>
          <a:xfrm>
            <a:off x="1818991" y="4531580"/>
            <a:ext cx="730620" cy="730620"/>
          </a:xfrm>
          <a:prstGeom prst="rect">
            <a:avLst/>
          </a:prstGeom>
          <a:noFill/>
          <a:ln>
            <a:noFill/>
          </a:ln>
        </p:spPr>
      </p:pic>
      <p:pic>
        <p:nvPicPr>
          <p:cNvPr id="341" name="Google Shape;341;p20" descr="Facebook">
            <a:hlinkClick r:id="rId7"/>
          </p:cNvPr>
          <p:cNvPicPr preferRelativeResize="0"/>
          <p:nvPr/>
        </p:nvPicPr>
        <p:blipFill rotWithShape="1">
          <a:blip r:embed="rId8">
            <a:alphaModFix/>
          </a:blip>
          <a:srcRect/>
          <a:stretch/>
        </p:blipFill>
        <p:spPr>
          <a:xfrm>
            <a:off x="3176218" y="4531580"/>
            <a:ext cx="730620" cy="730620"/>
          </a:xfrm>
          <a:prstGeom prst="rect">
            <a:avLst/>
          </a:prstGeom>
          <a:noFill/>
          <a:ln>
            <a:noFill/>
          </a:ln>
        </p:spPr>
      </p:pic>
      <p:pic>
        <p:nvPicPr>
          <p:cNvPr id="342" name="Google Shape;342;p20" descr="Website">
            <a:hlinkClick r:id="rId9"/>
          </p:cNvPr>
          <p:cNvPicPr preferRelativeResize="0"/>
          <p:nvPr/>
        </p:nvPicPr>
        <p:blipFill rotWithShape="1">
          <a:blip r:embed="rId10">
            <a:alphaModFix/>
          </a:blip>
          <a:srcRect/>
          <a:stretch/>
        </p:blipFill>
        <p:spPr>
          <a:xfrm>
            <a:off x="4533445" y="4531580"/>
            <a:ext cx="730620" cy="730620"/>
          </a:xfrm>
          <a:prstGeom prst="rect">
            <a:avLst/>
          </a:prstGeom>
          <a:noFill/>
          <a:ln>
            <a:noFill/>
          </a:ln>
        </p:spPr>
      </p:pic>
      <p:pic>
        <p:nvPicPr>
          <p:cNvPr id="343" name="Google Shape;343;p20" descr="Spotify">
            <a:hlinkClick r:id="rId11"/>
          </p:cNvPr>
          <p:cNvPicPr preferRelativeResize="0"/>
          <p:nvPr/>
        </p:nvPicPr>
        <p:blipFill rotWithShape="1">
          <a:blip r:embed="rId12">
            <a:alphaModFix/>
          </a:blip>
          <a:srcRect/>
          <a:stretch/>
        </p:blipFill>
        <p:spPr>
          <a:xfrm>
            <a:off x="5890672" y="4531580"/>
            <a:ext cx="730620" cy="730620"/>
          </a:xfrm>
          <a:prstGeom prst="rect">
            <a:avLst/>
          </a:prstGeom>
          <a:noFill/>
          <a:ln>
            <a:noFill/>
          </a:ln>
        </p:spPr>
      </p:pic>
      <p:pic>
        <p:nvPicPr>
          <p:cNvPr id="344" name="Google Shape;344;p20" descr="LinkedIn">
            <a:hlinkClick r:id="rId13"/>
          </p:cNvPr>
          <p:cNvPicPr preferRelativeResize="0"/>
          <p:nvPr/>
        </p:nvPicPr>
        <p:blipFill rotWithShape="1">
          <a:blip r:embed="rId14">
            <a:alphaModFix/>
          </a:blip>
          <a:srcRect/>
          <a:stretch/>
        </p:blipFill>
        <p:spPr>
          <a:xfrm>
            <a:off x="7252000" y="4531580"/>
            <a:ext cx="730620" cy="730620"/>
          </a:xfrm>
          <a:prstGeom prst="rect">
            <a:avLst/>
          </a:prstGeom>
          <a:noFill/>
          <a:ln>
            <a:noFill/>
          </a:ln>
        </p:spPr>
      </p:pic>
      <p:pic>
        <p:nvPicPr>
          <p:cNvPr id="345" name="Google Shape;345;p20" descr="YouTube">
            <a:hlinkClick r:id="rId15"/>
          </p:cNvPr>
          <p:cNvPicPr preferRelativeResize="0"/>
          <p:nvPr/>
        </p:nvPicPr>
        <p:blipFill rotWithShape="1">
          <a:blip r:embed="rId16">
            <a:alphaModFix/>
          </a:blip>
          <a:srcRect/>
          <a:stretch/>
        </p:blipFill>
        <p:spPr>
          <a:xfrm>
            <a:off x="8601033" y="4538047"/>
            <a:ext cx="730620" cy="730620"/>
          </a:xfrm>
          <a:prstGeom prst="rect">
            <a:avLst/>
          </a:prstGeom>
          <a:noFill/>
          <a:ln>
            <a:noFill/>
          </a:ln>
        </p:spPr>
      </p:pic>
      <p:pic>
        <p:nvPicPr>
          <p:cNvPr id="346" name="Google Shape;346;p20" descr="Email">
            <a:hlinkClick r:id="rId17"/>
          </p:cNvPr>
          <p:cNvPicPr preferRelativeResize="0"/>
          <p:nvPr/>
        </p:nvPicPr>
        <p:blipFill rotWithShape="1">
          <a:blip r:embed="rId18">
            <a:alphaModFix/>
          </a:blip>
          <a:srcRect/>
          <a:stretch/>
        </p:blipFill>
        <p:spPr>
          <a:xfrm>
            <a:off x="9958260" y="4538047"/>
            <a:ext cx="730620" cy="7306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1"/>
          <p:cNvSpPr txBox="1">
            <a:spLocks noGrp="1"/>
          </p:cNvSpPr>
          <p:nvPr>
            <p:ph type="title" idx="4294967295"/>
          </p:nvPr>
        </p:nvSpPr>
        <p:spPr>
          <a:xfrm>
            <a:off x="602995" y="320145"/>
            <a:ext cx="11360150" cy="66624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EB Garamond"/>
              <a:buNone/>
            </a:pPr>
            <a:r>
              <a:rPr lang="en-US" b="1" dirty="0">
                <a:latin typeface="EB Garamond"/>
                <a:ea typeface="EB Garamond"/>
                <a:cs typeface="EB Garamond"/>
                <a:sym typeface="EB Garamond"/>
              </a:rPr>
              <a:t>Thank You! </a:t>
            </a:r>
            <a:r>
              <a:rPr lang="en-US" b="1" dirty="0">
                <a:latin typeface="Calibri"/>
                <a:ea typeface="Calibri"/>
                <a:cs typeface="Calibri"/>
                <a:sym typeface="Calibri"/>
              </a:rPr>
              <a:t>💐</a:t>
            </a:r>
            <a:r>
              <a:rPr lang="en-US" b="0" i="0" dirty="0">
                <a:solidFill>
                  <a:srgbClr val="000000"/>
                </a:solidFill>
                <a:highlight>
                  <a:srgbClr val="FFFFFF"/>
                </a:highlight>
                <a:latin typeface="REM"/>
                <a:ea typeface="REM"/>
                <a:cs typeface="REM"/>
                <a:sym typeface="REM"/>
              </a:rPr>
              <a:t>👏🏽</a:t>
            </a:r>
            <a:endParaRPr b="1" dirty="0">
              <a:latin typeface="Calibri"/>
              <a:ea typeface="Calibri"/>
              <a:cs typeface="Calibri"/>
              <a:sym typeface="Calibri"/>
            </a:endParaRPr>
          </a:p>
        </p:txBody>
      </p:sp>
      <p:graphicFrame>
        <p:nvGraphicFramePr>
          <p:cNvPr id="353" name="Google Shape;353;p21"/>
          <p:cNvGraphicFramePr/>
          <p:nvPr/>
        </p:nvGraphicFramePr>
        <p:xfrm>
          <a:off x="687078" y="1092897"/>
          <a:ext cx="10727175" cy="4306450"/>
        </p:xfrm>
        <a:graphic>
          <a:graphicData uri="http://schemas.openxmlformats.org/drawingml/2006/table">
            <a:tbl>
              <a:tblPr firstRow="1" bandRow="1">
                <a:noFill/>
                <a:tableStyleId>{FD17628B-DC4C-4C76-95F1-91D64C8DFD1A}</a:tableStyleId>
              </a:tblPr>
              <a:tblGrid>
                <a:gridCol w="3575725">
                  <a:extLst>
                    <a:ext uri="{9D8B030D-6E8A-4147-A177-3AD203B41FA5}">
                      <a16:colId xmlns:a16="http://schemas.microsoft.com/office/drawing/2014/main" val="20000"/>
                    </a:ext>
                  </a:extLst>
                </a:gridCol>
                <a:gridCol w="3651500">
                  <a:extLst>
                    <a:ext uri="{9D8B030D-6E8A-4147-A177-3AD203B41FA5}">
                      <a16:colId xmlns:a16="http://schemas.microsoft.com/office/drawing/2014/main" val="20001"/>
                    </a:ext>
                  </a:extLst>
                </a:gridCol>
                <a:gridCol w="3499950">
                  <a:extLst>
                    <a:ext uri="{9D8B030D-6E8A-4147-A177-3AD203B41FA5}">
                      <a16:colId xmlns:a16="http://schemas.microsoft.com/office/drawing/2014/main" val="20002"/>
                    </a:ext>
                  </a:extLst>
                </a:gridCol>
              </a:tblGrid>
              <a:tr h="557400">
                <a:tc>
                  <a:txBody>
                    <a:bodyPr/>
                    <a:lstStyle/>
                    <a:p>
                      <a:pPr marL="0" marR="0" lvl="0" indent="0" algn="l" rtl="0">
                        <a:spcBef>
                          <a:spcPts val="0"/>
                        </a:spcBef>
                        <a:spcAft>
                          <a:spcPts val="0"/>
                        </a:spcAft>
                        <a:buNone/>
                      </a:pPr>
                      <a:r>
                        <a:rPr lang="en-US" sz="2400"/>
                        <a:t>Presenters</a:t>
                      </a:r>
                      <a:endParaRPr/>
                    </a:p>
                  </a:txBody>
                  <a:tcPr marL="91450" marR="91450" marT="45725" marB="45725"/>
                </a:tc>
                <a:tc>
                  <a:txBody>
                    <a:bodyPr/>
                    <a:lstStyle/>
                    <a:p>
                      <a:pPr marL="0" marR="0" lvl="0" indent="0" algn="l" rtl="0">
                        <a:spcBef>
                          <a:spcPts val="0"/>
                        </a:spcBef>
                        <a:spcAft>
                          <a:spcPts val="0"/>
                        </a:spcAft>
                        <a:buNone/>
                      </a:pPr>
                      <a:r>
                        <a:rPr lang="en-US" sz="2400"/>
                        <a:t>Volunteers</a:t>
                      </a:r>
                      <a:endParaRPr/>
                    </a:p>
                  </a:txBody>
                  <a:tcPr marL="91450" marR="91450" marT="45725" marB="45725"/>
                </a:tc>
                <a:tc>
                  <a:txBody>
                    <a:bodyPr/>
                    <a:lstStyle/>
                    <a:p>
                      <a:pPr marL="0" marR="0" lvl="0" indent="0" algn="l" rtl="0">
                        <a:spcBef>
                          <a:spcPts val="0"/>
                        </a:spcBef>
                        <a:spcAft>
                          <a:spcPts val="0"/>
                        </a:spcAft>
                        <a:buNone/>
                      </a:pPr>
                      <a:r>
                        <a:rPr lang="en-US" sz="2400"/>
                        <a:t>Partners</a:t>
                      </a:r>
                      <a:endParaRPr/>
                    </a:p>
                  </a:txBody>
                  <a:tcPr marL="91450" marR="91450" marT="45725" marB="45725"/>
                </a:tc>
                <a:extLst>
                  <a:ext uri="{0D108BD9-81ED-4DB2-BD59-A6C34878D82A}">
                    <a16:rowId xmlns:a16="http://schemas.microsoft.com/office/drawing/2014/main" val="10000"/>
                  </a:ext>
                </a:extLst>
              </a:tr>
              <a:tr h="3567550">
                <a:tc>
                  <a:txBody>
                    <a:bodyPr/>
                    <a:lstStyle/>
                    <a:p>
                      <a:pPr marL="0" marR="0" lvl="0" indent="0" algn="l" rtl="0">
                        <a:spcBef>
                          <a:spcPts val="0"/>
                        </a:spcBef>
                        <a:spcAft>
                          <a:spcPts val="0"/>
                        </a:spcAft>
                        <a:buNone/>
                      </a:pPr>
                      <a:r>
                        <a:rPr lang="en-US" sz="2400"/>
                        <a:t>Javier Chavez</a:t>
                      </a:r>
                      <a:endParaRPr/>
                    </a:p>
                    <a:p>
                      <a:pPr marL="0" marR="0" lvl="0" indent="0" algn="l" rtl="0">
                        <a:spcBef>
                          <a:spcPts val="0"/>
                        </a:spcBef>
                        <a:spcAft>
                          <a:spcPts val="0"/>
                        </a:spcAft>
                        <a:buNone/>
                      </a:pPr>
                      <a:r>
                        <a:rPr lang="en-US" sz="2400"/>
                        <a:t>Caroline Smith</a:t>
                      </a:r>
                      <a:endParaRPr/>
                    </a:p>
                    <a:p>
                      <a:pPr marL="0" marR="0" lvl="0" indent="0" algn="l" rtl="0">
                        <a:spcBef>
                          <a:spcPts val="0"/>
                        </a:spcBef>
                        <a:spcAft>
                          <a:spcPts val="0"/>
                        </a:spcAft>
                        <a:buNone/>
                      </a:pPr>
                      <a:r>
                        <a:rPr lang="en-US" sz="2400"/>
                        <a:t>Irania Patterson</a:t>
                      </a:r>
                      <a:endParaRPr/>
                    </a:p>
                    <a:p>
                      <a:pPr marL="0" marR="0" lvl="0" indent="0" algn="l" rtl="0">
                        <a:spcBef>
                          <a:spcPts val="0"/>
                        </a:spcBef>
                        <a:spcAft>
                          <a:spcPts val="0"/>
                        </a:spcAft>
                        <a:buNone/>
                      </a:pPr>
                      <a:r>
                        <a:rPr lang="en-US" sz="2400"/>
                        <a:t>Beth Murray</a:t>
                      </a:r>
                      <a:endParaRPr/>
                    </a:p>
                    <a:p>
                      <a:pPr marL="0" marR="0" lvl="0" indent="0" algn="l" rtl="0">
                        <a:lnSpc>
                          <a:spcPct val="100000"/>
                        </a:lnSpc>
                        <a:spcBef>
                          <a:spcPts val="0"/>
                        </a:spcBef>
                        <a:spcAft>
                          <a:spcPts val="0"/>
                        </a:spcAft>
                        <a:buClr>
                          <a:schemeClr val="dk1"/>
                        </a:buClr>
                        <a:buSzPts val="2400"/>
                        <a:buFont typeface="Corbel"/>
                        <a:buNone/>
                      </a:pPr>
                      <a:r>
                        <a:rPr lang="en-US" sz="2400">
                          <a:solidFill>
                            <a:schemeClr val="dk1"/>
                          </a:solidFill>
                          <a:latin typeface="Corbel"/>
                          <a:ea typeface="Corbel"/>
                          <a:cs typeface="Corbel"/>
                          <a:sym typeface="Corbel"/>
                        </a:rPr>
                        <a:t>Verónica Hoyo</a:t>
                      </a:r>
                      <a:endParaRPr sz="2400"/>
                    </a:p>
                    <a:p>
                      <a:pPr marL="0" marR="0" lvl="0" indent="0" algn="l" rtl="0">
                        <a:spcBef>
                          <a:spcPts val="0"/>
                        </a:spcBef>
                        <a:spcAft>
                          <a:spcPts val="0"/>
                        </a:spcAft>
                        <a:buNone/>
                      </a:pPr>
                      <a:endParaRPr sz="2400"/>
                    </a:p>
                  </a:txBody>
                  <a:tcPr marL="91450" marR="91450" marT="45725" marB="45725"/>
                </a:tc>
                <a:tc>
                  <a:txBody>
                    <a:bodyPr/>
                    <a:lstStyle/>
                    <a:p>
                      <a:pPr marL="0" marR="0" lvl="0" indent="0" algn="l" rtl="0">
                        <a:spcBef>
                          <a:spcPts val="0"/>
                        </a:spcBef>
                        <a:spcAft>
                          <a:spcPts val="0"/>
                        </a:spcAft>
                        <a:buNone/>
                      </a:pPr>
                      <a:r>
                        <a:rPr lang="en-US" sz="2400"/>
                        <a:t>Chef Alex Askew</a:t>
                      </a:r>
                      <a:br>
                        <a:rPr lang="en-US" sz="2400"/>
                      </a:br>
                      <a:r>
                        <a:rPr lang="en-US" sz="2400"/>
                        <a:t>Debra Trogdon-Livingston</a:t>
                      </a:r>
                      <a:endParaRPr/>
                    </a:p>
                    <a:p>
                      <a:pPr marL="0" marR="0" lvl="0" indent="0" algn="l" rtl="0">
                        <a:spcBef>
                          <a:spcPts val="0"/>
                        </a:spcBef>
                        <a:spcAft>
                          <a:spcPts val="0"/>
                        </a:spcAft>
                        <a:buNone/>
                      </a:pPr>
                      <a:r>
                        <a:rPr lang="en-US" sz="2400"/>
                        <a:t>Gail Kouame</a:t>
                      </a:r>
                      <a:endParaRPr/>
                    </a:p>
                    <a:p>
                      <a:pPr marL="0" marR="0" lvl="0" indent="0" algn="l" rtl="0">
                        <a:spcBef>
                          <a:spcPts val="0"/>
                        </a:spcBef>
                        <a:spcAft>
                          <a:spcPts val="0"/>
                        </a:spcAft>
                        <a:buNone/>
                      </a:pPr>
                      <a:r>
                        <a:rPr lang="en-US" sz="2400"/>
                        <a:t>Rossana Barrios-Llorens</a:t>
                      </a:r>
                      <a:endParaRPr sz="2400"/>
                    </a:p>
                    <a:p>
                      <a:pPr marL="0" marR="0" lvl="0" indent="0" algn="l" rtl="0">
                        <a:spcBef>
                          <a:spcPts val="0"/>
                        </a:spcBef>
                        <a:spcAft>
                          <a:spcPts val="0"/>
                        </a:spcAft>
                        <a:buNone/>
                      </a:pPr>
                      <a:r>
                        <a:rPr lang="en-US" sz="2400"/>
                        <a:t>Pedro-Antonio Del-Valle</a:t>
                      </a:r>
                      <a:endParaRPr/>
                    </a:p>
                    <a:p>
                      <a:pPr marL="0" marR="0" lvl="0" indent="0" algn="l" rtl="0">
                        <a:spcBef>
                          <a:spcPts val="0"/>
                        </a:spcBef>
                        <a:spcAft>
                          <a:spcPts val="0"/>
                        </a:spcAft>
                        <a:buNone/>
                      </a:pPr>
                      <a:r>
                        <a:rPr lang="en-US" sz="2400"/>
                        <a:t>Mary Ellen Sloane</a:t>
                      </a:r>
                      <a:endParaRPr/>
                    </a:p>
                    <a:p>
                      <a:pPr marL="0" marR="0" lvl="0" indent="0" algn="l" rtl="0">
                        <a:spcBef>
                          <a:spcPts val="0"/>
                        </a:spcBef>
                        <a:spcAft>
                          <a:spcPts val="0"/>
                        </a:spcAft>
                        <a:buNone/>
                      </a:pPr>
                      <a:r>
                        <a:rPr lang="en-US" sz="2400"/>
                        <a:t>Tracy Englert</a:t>
                      </a:r>
                      <a:endParaRPr/>
                    </a:p>
                    <a:p>
                      <a:pPr marL="0" marR="0" lvl="0" indent="0" algn="l" rtl="0">
                        <a:spcBef>
                          <a:spcPts val="0"/>
                        </a:spcBef>
                        <a:spcAft>
                          <a:spcPts val="0"/>
                        </a:spcAft>
                        <a:buNone/>
                      </a:pPr>
                      <a:r>
                        <a:rPr lang="en-US" sz="2400"/>
                        <a:t>Frank Fajardo</a:t>
                      </a:r>
                      <a:endParaRPr/>
                    </a:p>
                    <a:p>
                      <a:pPr marL="0" marR="0" lvl="0" indent="0" algn="l" rtl="0">
                        <a:spcBef>
                          <a:spcPts val="0"/>
                        </a:spcBef>
                        <a:spcAft>
                          <a:spcPts val="0"/>
                        </a:spcAft>
                        <a:buNone/>
                      </a:pPr>
                      <a:r>
                        <a:rPr lang="en-US" sz="2400"/>
                        <a:t>NNLM Region 2 Regional Advisory Board</a:t>
                      </a:r>
                      <a:endParaRPr/>
                    </a:p>
                  </a:txBody>
                  <a:tcPr marL="91450" marR="91450" marT="45725" marB="45725"/>
                </a:tc>
                <a:tc>
                  <a:txBody>
                    <a:bodyPr/>
                    <a:lstStyle/>
                    <a:p>
                      <a:pPr marL="0" marR="0" lvl="0" indent="0" algn="l" rtl="0">
                        <a:spcBef>
                          <a:spcPts val="0"/>
                        </a:spcBef>
                        <a:spcAft>
                          <a:spcPts val="0"/>
                        </a:spcAft>
                        <a:buNone/>
                      </a:pPr>
                      <a:r>
                        <a:rPr lang="en-US" sz="2400"/>
                        <a:t>MasterWord</a:t>
                      </a:r>
                      <a:endParaRPr/>
                    </a:p>
                    <a:p>
                      <a:pPr marL="0" marR="0" lvl="0" indent="0" algn="l" rtl="0">
                        <a:spcBef>
                          <a:spcPts val="0"/>
                        </a:spcBef>
                        <a:spcAft>
                          <a:spcPts val="0"/>
                        </a:spcAft>
                        <a:buNone/>
                      </a:pPr>
                      <a:r>
                        <a:rPr lang="en-US" sz="2400"/>
                        <a:t>NNLM Region 2 </a:t>
                      </a:r>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
          <p:cNvSpPr txBox="1">
            <a:spLocks noGrp="1"/>
          </p:cNvSpPr>
          <p:nvPr>
            <p:ph type="title"/>
          </p:nvPr>
        </p:nvSpPr>
        <p:spPr>
          <a:xfrm>
            <a:off x="376697" y="862062"/>
            <a:ext cx="11058558"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EB Garamond"/>
              <a:buNone/>
            </a:pPr>
            <a:r>
              <a:rPr lang="en-US" sz="4000" b="1" dirty="0">
                <a:latin typeface="EB Garamond"/>
                <a:ea typeface="EB Garamond"/>
                <a:cs typeface="EB Garamond"/>
                <a:sym typeface="EB Garamond"/>
              </a:rPr>
              <a:t>Lorin Jackson, MA, MI</a:t>
            </a: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r>
              <a:rPr lang="en-US" sz="3200" dirty="0">
                <a:latin typeface="EB Garamond"/>
                <a:ea typeface="EB Garamond"/>
                <a:cs typeface="EB Garamond"/>
                <a:sym typeface="EB Garamond"/>
              </a:rPr>
              <a:t>Executive Director, NNLM R2</a:t>
            </a:r>
            <a:br>
              <a:rPr lang="en-US" sz="3200" dirty="0">
                <a:latin typeface="EB Garamond"/>
                <a:ea typeface="EB Garamond"/>
                <a:cs typeface="EB Garamond"/>
                <a:sym typeface="EB Garamond"/>
              </a:rPr>
            </a:br>
            <a:r>
              <a:rPr lang="en-US" sz="3200" dirty="0">
                <a:latin typeface="EB Garamond"/>
                <a:ea typeface="EB Garamond"/>
                <a:cs typeface="EB Garamond"/>
                <a:sym typeface="EB Garamond"/>
              </a:rPr>
              <a:t>Assistant Professor, MUSC</a:t>
            </a:r>
            <a:br>
              <a:rPr lang="en-US" sz="4000" dirty="0">
                <a:latin typeface="EB Garamond"/>
                <a:ea typeface="EB Garamond"/>
                <a:cs typeface="EB Garamond"/>
                <a:sym typeface="EB Garamond"/>
              </a:rPr>
            </a:br>
            <a:br>
              <a:rPr lang="en-US" sz="4000" dirty="0">
                <a:latin typeface="EB Garamond"/>
                <a:ea typeface="EB Garamond"/>
                <a:cs typeface="EB Garamond"/>
                <a:sym typeface="EB Garamond"/>
              </a:rPr>
            </a:br>
            <a:r>
              <a:rPr lang="en-US" sz="1600" b="0" i="0" dirty="0">
                <a:solidFill>
                  <a:srgbClr val="1D2125"/>
                </a:solidFill>
                <a:highlight>
                  <a:srgbClr val="FFFFFF"/>
                </a:highlight>
                <a:latin typeface="Corbel"/>
                <a:ea typeface="Corbel"/>
                <a:cs typeface="Corbel"/>
                <a:sym typeface="Corbel"/>
              </a:rPr>
              <a:t>Lorin Jackson leads as the Executive Director of the Region 2 Regional Medical Library (R2 RML), as part of the Network of the National Library of Medicine (NNLM), located at the Medical University of South Carolina (MUSC). Before her current position, she worked as the Research and Instruction Resident Librarian, Black Studies Librarian, and the interim Head of Access and User Services at Swarthmore College in Pennsylvania. </a:t>
            </a:r>
            <a:br>
              <a:rPr lang="en-US" sz="1600" b="0" i="0" dirty="0">
                <a:solidFill>
                  <a:srgbClr val="1D2125"/>
                </a:solidFill>
                <a:highlight>
                  <a:srgbClr val="FFFFFF"/>
                </a:highlight>
                <a:latin typeface="Corbel"/>
                <a:ea typeface="Corbel"/>
                <a:cs typeface="Corbel"/>
                <a:sym typeface="Corbel"/>
              </a:rPr>
            </a:br>
            <a:br>
              <a:rPr lang="en-US" sz="1600" b="0" i="0" dirty="0">
                <a:solidFill>
                  <a:srgbClr val="1D2125"/>
                </a:solidFill>
                <a:highlight>
                  <a:srgbClr val="FFFFFF"/>
                </a:highlight>
                <a:latin typeface="Corbel"/>
                <a:ea typeface="Corbel"/>
                <a:cs typeface="Corbel"/>
                <a:sym typeface="Corbel"/>
              </a:rPr>
            </a:br>
            <a:r>
              <a:rPr lang="en-US" sz="1600" b="0" i="0" dirty="0">
                <a:solidFill>
                  <a:srgbClr val="1D2125"/>
                </a:solidFill>
                <a:highlight>
                  <a:srgbClr val="FFFFFF"/>
                </a:highlight>
                <a:latin typeface="Corbel"/>
                <a:ea typeface="Corbel"/>
                <a:cs typeface="Corbel"/>
                <a:sym typeface="Corbel"/>
              </a:rPr>
              <a:t>Lorin earned a BA in Philosophy and Education from Haverford College, an MA in Philosophy and Religion from the California Institute of Integral Studies, and an MI in Library and Information Science from Rutgers University. She began her career in the non-profit and education sectors a decade ago. Since 2016, </a:t>
            </a:r>
            <a:r>
              <a:rPr lang="en-US" sz="1600" dirty="0">
                <a:solidFill>
                  <a:srgbClr val="1D2125"/>
                </a:solidFill>
                <a:highlight>
                  <a:srgbClr val="FFFFFF"/>
                </a:highlight>
                <a:latin typeface="Corbel"/>
                <a:ea typeface="Corbel"/>
                <a:cs typeface="Corbel"/>
                <a:sym typeface="Corbel"/>
              </a:rPr>
              <a:t>she’s </a:t>
            </a:r>
            <a:r>
              <a:rPr lang="en-US" sz="1600" b="0" i="0" dirty="0">
                <a:solidFill>
                  <a:srgbClr val="1D2125"/>
                </a:solidFill>
                <a:highlight>
                  <a:srgbClr val="FFFFFF"/>
                </a:highlight>
                <a:latin typeface="Corbel"/>
                <a:ea typeface="Corbel"/>
                <a:cs typeface="Corbel"/>
                <a:sym typeface="Corbel"/>
              </a:rPr>
              <a:t>worked in diverse library environments, including academic, public, special, and primary school libraries. </a:t>
            </a:r>
            <a:r>
              <a:rPr lang="en-US" sz="1600" dirty="0">
                <a:solidFill>
                  <a:srgbClr val="1D2125"/>
                </a:solidFill>
                <a:highlight>
                  <a:srgbClr val="FFFFFF"/>
                </a:highlight>
                <a:latin typeface="Corbel"/>
                <a:ea typeface="Corbel"/>
                <a:cs typeface="Corbel"/>
                <a:sym typeface="Corbel"/>
              </a:rPr>
              <a:t>Her </a:t>
            </a:r>
            <a:r>
              <a:rPr lang="en-US" sz="1600" b="0" i="0" dirty="0">
                <a:solidFill>
                  <a:srgbClr val="1D2125"/>
                </a:solidFill>
                <a:highlight>
                  <a:srgbClr val="FFFFFF"/>
                </a:highlight>
                <a:latin typeface="Corbel"/>
                <a:ea typeface="Corbel"/>
                <a:cs typeface="Corbel"/>
                <a:sym typeface="Corbel"/>
              </a:rPr>
              <a:t>research interests include trauma-informed librarianship and developing kind leadership practices in libraries.</a:t>
            </a:r>
            <a:br>
              <a:rPr lang="en-US" sz="1600" b="0" i="0" dirty="0">
                <a:solidFill>
                  <a:srgbClr val="1D2125"/>
                </a:solidFill>
                <a:highlight>
                  <a:srgbClr val="FFFFFF"/>
                </a:highlight>
                <a:latin typeface="Corbel"/>
                <a:ea typeface="Corbel"/>
                <a:cs typeface="Corbel"/>
                <a:sym typeface="Corbel"/>
              </a:rPr>
            </a:br>
            <a:br>
              <a:rPr lang="en-US" sz="4000" b="1" dirty="0">
                <a:latin typeface="Corbel"/>
                <a:ea typeface="Corbel"/>
                <a:cs typeface="Corbel"/>
                <a:sym typeface="Corbel"/>
              </a:rPr>
            </a:br>
            <a:endParaRPr sz="4000" b="1" dirty="0">
              <a:latin typeface="Corbel"/>
              <a:ea typeface="Corbel"/>
              <a:cs typeface="Corbel"/>
              <a:sym typeface="Corbel"/>
            </a:endParaRPr>
          </a:p>
        </p:txBody>
      </p:sp>
      <p:sp>
        <p:nvSpPr>
          <p:cNvPr id="188" name="Google Shape;188;p3" descr="NNLM logo."/>
          <p:cNvSpPr/>
          <p:nvPr/>
        </p:nvSpPr>
        <p:spPr>
          <a:xfrm>
            <a:off x="94975" y="6121400"/>
            <a:ext cx="12191999" cy="736600"/>
          </a:xfrm>
          <a:prstGeom prst="rect">
            <a:avLst/>
          </a:prstGeom>
          <a:solidFill>
            <a:srgbClr val="2054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FFFFFF"/>
              </a:solidFill>
              <a:latin typeface="Calibri"/>
              <a:ea typeface="Calibri"/>
              <a:cs typeface="Calibri"/>
              <a:sym typeface="Calibri"/>
            </a:endParaRPr>
          </a:p>
        </p:txBody>
      </p:sp>
      <p:pic>
        <p:nvPicPr>
          <p:cNvPr id="189" name="Google Shape;189;p3" descr="Network of the National Library of Medicine logo."/>
          <p:cNvPicPr preferRelativeResize="0"/>
          <p:nvPr/>
        </p:nvPicPr>
        <p:blipFill rotWithShape="1">
          <a:blip r:embed="rId3">
            <a:alphaModFix/>
          </a:blip>
          <a:srcRect/>
          <a:stretch/>
        </p:blipFill>
        <p:spPr>
          <a:xfrm>
            <a:off x="101601" y="6221477"/>
            <a:ext cx="3545515" cy="568851"/>
          </a:xfrm>
          <a:prstGeom prst="rect">
            <a:avLst/>
          </a:prstGeom>
          <a:noFill/>
          <a:ln>
            <a:noFill/>
          </a:ln>
        </p:spPr>
      </p:pic>
      <p:pic>
        <p:nvPicPr>
          <p:cNvPr id="190" name="Google Shape;190;p3" descr="A person smiling and facing the camera."/>
          <p:cNvPicPr preferRelativeResize="0"/>
          <p:nvPr/>
        </p:nvPicPr>
        <p:blipFill rotWithShape="1">
          <a:blip r:embed="rId4">
            <a:alphaModFix/>
          </a:blip>
          <a:srcRect/>
          <a:stretch/>
        </p:blipFill>
        <p:spPr>
          <a:xfrm>
            <a:off x="9329187" y="178889"/>
            <a:ext cx="2181316" cy="30535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
          <p:cNvSpPr txBox="1">
            <a:spLocks noGrp="1"/>
          </p:cNvSpPr>
          <p:nvPr>
            <p:ph type="title"/>
          </p:nvPr>
        </p:nvSpPr>
        <p:spPr>
          <a:xfrm>
            <a:off x="415600" y="41720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EB Garamond"/>
              <a:buNone/>
            </a:pPr>
            <a:r>
              <a:rPr lang="en-US" sz="4000" b="1" dirty="0">
                <a:latin typeface="EB Garamond"/>
                <a:ea typeface="EB Garamond"/>
                <a:cs typeface="EB Garamond"/>
                <a:sym typeface="EB Garamond"/>
              </a:rPr>
              <a:t>Agenda</a:t>
            </a: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r>
              <a:rPr lang="en-US" sz="4000" dirty="0">
                <a:latin typeface="EB Garamond"/>
                <a:ea typeface="EB Garamond"/>
                <a:cs typeface="EB Garamond"/>
                <a:sym typeface="EB Garamond"/>
              </a:rPr>
              <a:t>Acknowledgments</a:t>
            </a:r>
            <a:br>
              <a:rPr lang="en-US" sz="4000" dirty="0">
                <a:latin typeface="EB Garamond"/>
                <a:ea typeface="EB Garamond"/>
                <a:cs typeface="EB Garamond"/>
                <a:sym typeface="EB Garamond"/>
              </a:rPr>
            </a:br>
            <a:r>
              <a:rPr lang="en-US" sz="4000" dirty="0">
                <a:latin typeface="EB Garamond"/>
                <a:ea typeface="EB Garamond"/>
                <a:cs typeface="EB Garamond"/>
                <a:sym typeface="EB Garamond"/>
              </a:rPr>
              <a:t>Welcome to the NNLM and Region 2!</a:t>
            </a:r>
            <a:br>
              <a:rPr lang="en-US" sz="4000" dirty="0">
                <a:latin typeface="EB Garamond"/>
                <a:ea typeface="EB Garamond"/>
                <a:cs typeface="EB Garamond"/>
                <a:sym typeface="EB Garamond"/>
              </a:rPr>
            </a:br>
            <a:r>
              <a:rPr lang="en-US" sz="4000" dirty="0">
                <a:latin typeface="EB Garamond"/>
                <a:ea typeface="EB Garamond"/>
                <a:cs typeface="EB Garamond"/>
                <a:sym typeface="EB Garamond"/>
              </a:rPr>
              <a:t>Today’s Events </a:t>
            </a:r>
            <a:br>
              <a:rPr lang="en-US" sz="4000" dirty="0">
                <a:latin typeface="EB Garamond"/>
                <a:ea typeface="EB Garamond"/>
                <a:cs typeface="EB Garamond"/>
                <a:sym typeface="EB Garamond"/>
              </a:rPr>
            </a:br>
            <a:r>
              <a:rPr lang="en-US" sz="4000" dirty="0">
                <a:latin typeface="EB Garamond"/>
                <a:ea typeface="EB Garamond"/>
                <a:cs typeface="EB Garamond"/>
                <a:sym typeface="EB Garamond"/>
              </a:rPr>
              <a:t>Education &amp; Funding Opportunities with R2</a:t>
            </a: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br>
              <a:rPr lang="en-US" sz="4000" b="1" dirty="0">
                <a:latin typeface="EB Garamond"/>
                <a:ea typeface="EB Garamond"/>
                <a:cs typeface="EB Garamond"/>
                <a:sym typeface="EB Garamond"/>
              </a:rPr>
            </a:br>
            <a:endParaRPr sz="4000" b="1" dirty="0">
              <a:latin typeface="EB Garamond"/>
              <a:ea typeface="EB Garamond"/>
              <a:cs typeface="EB Garamond"/>
              <a:sym typeface="EB Garamond"/>
            </a:endParaRPr>
          </a:p>
        </p:txBody>
      </p:sp>
      <p:sp>
        <p:nvSpPr>
          <p:cNvPr id="196" name="Google Shape;196;p4" descr="NNLM logo."/>
          <p:cNvSpPr/>
          <p:nvPr/>
        </p:nvSpPr>
        <p:spPr>
          <a:xfrm>
            <a:off x="94975" y="6121400"/>
            <a:ext cx="12191999" cy="736600"/>
          </a:xfrm>
          <a:prstGeom prst="rect">
            <a:avLst/>
          </a:prstGeom>
          <a:solidFill>
            <a:srgbClr val="2054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FFFFFF"/>
              </a:solidFill>
              <a:latin typeface="Calibri"/>
              <a:ea typeface="Calibri"/>
              <a:cs typeface="Calibri"/>
              <a:sym typeface="Calibri"/>
            </a:endParaRPr>
          </a:p>
        </p:txBody>
      </p:sp>
      <p:pic>
        <p:nvPicPr>
          <p:cNvPr id="197" name="Google Shape;197;p4" descr="Network of the National Library of Medicine logo."/>
          <p:cNvPicPr preferRelativeResize="0"/>
          <p:nvPr/>
        </p:nvPicPr>
        <p:blipFill rotWithShape="1">
          <a:blip r:embed="rId3">
            <a:alphaModFix/>
          </a:blip>
          <a:srcRect/>
          <a:stretch/>
        </p:blipFill>
        <p:spPr>
          <a:xfrm>
            <a:off x="101601" y="6221477"/>
            <a:ext cx="3545515" cy="5688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
          <p:cNvSpPr txBox="1">
            <a:spLocks noGrp="1"/>
          </p:cNvSpPr>
          <p:nvPr>
            <p:ph type="title" idx="4294967295"/>
          </p:nvPr>
        </p:nvSpPr>
        <p:spPr>
          <a:xfrm>
            <a:off x="258270" y="240171"/>
            <a:ext cx="11360150" cy="76358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Land Acknowledgement </a:t>
            </a:r>
            <a:endParaRPr sz="4000" b="1">
              <a:latin typeface="EB Garamond"/>
              <a:ea typeface="EB Garamond"/>
              <a:cs typeface="EB Garamond"/>
              <a:sym typeface="EB Garamond"/>
            </a:endParaRPr>
          </a:p>
        </p:txBody>
      </p:sp>
      <p:sp>
        <p:nvSpPr>
          <p:cNvPr id="203" name="Google Shape;203;p5"/>
          <p:cNvSpPr txBox="1"/>
          <p:nvPr/>
        </p:nvSpPr>
        <p:spPr>
          <a:xfrm>
            <a:off x="258270" y="1044072"/>
            <a:ext cx="10696000" cy="476985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Calibri"/>
                <a:ea typeface="Calibri"/>
                <a:cs typeface="Calibri"/>
                <a:sym typeface="Calibri"/>
              </a:rPr>
              <a:t>Land acknowledgments are an honest and historically accurate way to recognize native communities. Presenting land acknowledgments recognizes histories that have been systematically erased. </a:t>
            </a:r>
            <a:endParaRPr/>
          </a:p>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0" i="0" u="none" strike="noStrike" cap="none">
                <a:solidFill>
                  <a:srgbClr val="000000"/>
                </a:solidFill>
                <a:latin typeface="Calibri"/>
                <a:ea typeface="Calibri"/>
                <a:cs typeface="Calibri"/>
                <a:sym typeface="Calibri"/>
              </a:rPr>
              <a:t>The native peoples of this region include the Etiwan, Kiawah, Santee, Edisto, Nachez-Kusso, and Wassamassaw people.</a:t>
            </a:r>
            <a:endParaRPr sz="2400" b="0" i="0" u="none" strike="noStrike" cap="none">
              <a:solidFill>
                <a:srgbClr val="000000"/>
              </a:solidFill>
              <a:highlight>
                <a:srgbClr val="FFFF00"/>
              </a:highlight>
              <a:latin typeface="Calibri"/>
              <a:ea typeface="Calibri"/>
              <a:cs typeface="Calibri"/>
              <a:sym typeface="Calibri"/>
            </a:endParaRPr>
          </a:p>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0" i="0" u="none" strike="noStrike" cap="none">
                <a:solidFill>
                  <a:srgbClr val="000000"/>
                </a:solidFill>
                <a:latin typeface="Calibri"/>
                <a:ea typeface="Calibri"/>
                <a:cs typeface="Calibri"/>
                <a:sym typeface="Calibri"/>
              </a:rPr>
              <a:t>The Region 2 RML recognizes the native communities of the land on which we live and work in Charleston, South Carolina. We commit to remaining mindful and to use our work to support the health and well-being of all people, including native communities.</a:t>
            </a:r>
            <a:endParaRPr sz="2800" b="0" i="0" u="none" strike="noStrike" cap="none">
              <a:solidFill>
                <a:srgbClr val="000000"/>
              </a:solidFill>
              <a:latin typeface="EB Garamond"/>
              <a:ea typeface="EB Garamond"/>
              <a:cs typeface="EB Garamond"/>
              <a:sym typeface="EB Garamond"/>
            </a:endParaRPr>
          </a:p>
          <a:p>
            <a:pPr marL="168910" marR="0" lvl="0" indent="0" algn="r" rtl="0">
              <a:lnSpc>
                <a:spcPct val="106999"/>
              </a:lnSpc>
              <a:spcBef>
                <a:spcPts val="0"/>
              </a:spcBef>
              <a:spcAft>
                <a:spcPts val="0"/>
              </a:spcAft>
              <a:buNone/>
            </a:pPr>
            <a:endParaRPr sz="2800" b="0" i="0" u="sng" strike="noStrike" cap="none">
              <a:solidFill>
                <a:srgbClr val="954F72"/>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idx="4294967295"/>
          </p:nvPr>
        </p:nvSpPr>
        <p:spPr>
          <a:xfrm>
            <a:off x="415131" y="453616"/>
            <a:ext cx="11361738" cy="76358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Labor Acknowledgement </a:t>
            </a:r>
            <a:endParaRPr sz="4000" b="1">
              <a:latin typeface="EB Garamond"/>
              <a:ea typeface="EB Garamond"/>
              <a:cs typeface="EB Garamond"/>
              <a:sym typeface="EB Garamond"/>
            </a:endParaRPr>
          </a:p>
        </p:txBody>
      </p:sp>
      <p:sp>
        <p:nvSpPr>
          <p:cNvPr id="209" name="Google Shape;209;p6"/>
          <p:cNvSpPr txBox="1"/>
          <p:nvPr/>
        </p:nvSpPr>
        <p:spPr>
          <a:xfrm>
            <a:off x="434960" y="1217203"/>
            <a:ext cx="11757040" cy="437038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Labor acknowledgments recognize how historically, much of the substantial economic development in a geographic area or industry resulted from the unpaid labor and forced servitude of people of color, specifically people from Africa. </a:t>
            </a:r>
            <a:endParaRPr sz="2400" b="0" i="0">
              <a:solidFill>
                <a:schemeClr val="dk1"/>
              </a:solidFill>
              <a:latin typeface="Calibri"/>
              <a:ea typeface="Calibri"/>
              <a:cs typeface="Calibri"/>
              <a:sym typeface="Calibri"/>
            </a:endParaRPr>
          </a:p>
          <a:p>
            <a:pPr marL="0" marR="0" lvl="0" indent="0" algn="l" rtl="0">
              <a:spcBef>
                <a:spcPts val="0"/>
              </a:spcBef>
              <a:spcAft>
                <a:spcPts val="0"/>
              </a:spcAft>
              <a:buNone/>
            </a:pPr>
            <a:endParaRPr sz="2400" b="0" i="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0" i="0">
                <a:solidFill>
                  <a:srgbClr val="000000"/>
                </a:solidFill>
                <a:latin typeface="Calibri"/>
                <a:ea typeface="Calibri"/>
                <a:cs typeface="Calibri"/>
                <a:sym typeface="Calibri"/>
              </a:rPr>
              <a:t>The R2 RML </a:t>
            </a:r>
            <a:r>
              <a:rPr lang="en-US" sz="2400">
                <a:solidFill>
                  <a:srgbClr val="000000"/>
                </a:solidFill>
                <a:latin typeface="Calibri"/>
                <a:ea typeface="Calibri"/>
                <a:cs typeface="Calibri"/>
                <a:sym typeface="Calibri"/>
              </a:rPr>
              <a:t>acknowledges</a:t>
            </a:r>
            <a:r>
              <a:rPr lang="en-US" sz="2400" b="0" i="0">
                <a:solidFill>
                  <a:srgbClr val="000000"/>
                </a:solidFill>
                <a:latin typeface="Calibri"/>
                <a:ea typeface="Calibri"/>
                <a:cs typeface="Calibri"/>
                <a:sym typeface="Calibri"/>
              </a:rPr>
              <a:t> that much of what we know of this country </a:t>
            </a:r>
            <a:r>
              <a:rPr lang="en-US" sz="2400">
                <a:solidFill>
                  <a:srgbClr val="000000"/>
                </a:solidFill>
                <a:latin typeface="Calibri"/>
                <a:ea typeface="Calibri"/>
                <a:cs typeface="Calibri"/>
                <a:sym typeface="Calibri"/>
              </a:rPr>
              <a:t>today was </a:t>
            </a:r>
            <a:r>
              <a:rPr lang="en-US" sz="2400" b="0" i="0">
                <a:solidFill>
                  <a:srgbClr val="000000"/>
                </a:solidFill>
                <a:latin typeface="Calibri"/>
                <a:ea typeface="Calibri"/>
                <a:cs typeface="Calibri"/>
                <a:sym typeface="Calibri"/>
              </a:rPr>
              <a:t>possible </a:t>
            </a:r>
            <a:r>
              <a:rPr lang="en-US" sz="2400">
                <a:solidFill>
                  <a:srgbClr val="000000"/>
                </a:solidFill>
                <a:latin typeface="Calibri"/>
                <a:ea typeface="Calibri"/>
                <a:cs typeface="Calibri"/>
                <a:sym typeface="Calibri"/>
              </a:rPr>
              <a:t>because of </a:t>
            </a:r>
            <a:r>
              <a:rPr lang="en-US" sz="2400" b="0" i="0">
                <a:solidFill>
                  <a:srgbClr val="000000"/>
                </a:solidFill>
                <a:latin typeface="Calibri"/>
                <a:ea typeface="Calibri"/>
                <a:cs typeface="Calibri"/>
                <a:sym typeface="Calibri"/>
              </a:rPr>
              <a:t>the labor of enslaved Africans, their descendants, </a:t>
            </a:r>
            <a:r>
              <a:rPr lang="en-US" sz="2400">
                <a:solidFill>
                  <a:srgbClr val="000000"/>
                </a:solidFill>
                <a:latin typeface="Calibri"/>
                <a:ea typeface="Calibri"/>
                <a:cs typeface="Calibri"/>
                <a:sym typeface="Calibri"/>
              </a:rPr>
              <a:t>immigrant workers, impoverished people, domestic workers, and others</a:t>
            </a:r>
            <a:r>
              <a:rPr lang="en-US" sz="2400" b="0" i="0">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 </a:t>
            </a:r>
            <a:endParaRPr sz="2400" b="0" i="0">
              <a:solidFill>
                <a:srgbClr val="000000"/>
              </a:solidFill>
              <a:latin typeface="Calibri"/>
              <a:ea typeface="Calibri"/>
              <a:cs typeface="Calibri"/>
              <a:sym typeface="Calibri"/>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b="0" i="0">
                <a:solidFill>
                  <a:srgbClr val="000000"/>
                </a:solidFill>
                <a:latin typeface="Calibri"/>
                <a:ea typeface="Calibri"/>
                <a:cs typeface="Calibri"/>
                <a:sym typeface="Calibri"/>
              </a:rPr>
              <a:t>We </a:t>
            </a:r>
            <a:r>
              <a:rPr lang="en-US" sz="2400">
                <a:solidFill>
                  <a:srgbClr val="000000"/>
                </a:solidFill>
                <a:latin typeface="Calibri"/>
                <a:ea typeface="Calibri"/>
                <a:cs typeface="Calibri"/>
                <a:sym typeface="Calibri"/>
              </a:rPr>
              <a:t>commit</a:t>
            </a:r>
            <a:r>
              <a:rPr lang="en-US" sz="2400" b="0" i="0">
                <a:solidFill>
                  <a:srgbClr val="000000"/>
                </a:solidFill>
                <a:latin typeface="Calibri"/>
                <a:ea typeface="Calibri"/>
                <a:cs typeface="Calibri"/>
                <a:sym typeface="Calibri"/>
              </a:rPr>
              <a:t> to </a:t>
            </a:r>
            <a:r>
              <a:rPr lang="en-US" sz="2400">
                <a:solidFill>
                  <a:srgbClr val="000000"/>
                </a:solidFill>
                <a:latin typeface="Calibri"/>
                <a:ea typeface="Calibri"/>
                <a:cs typeface="Calibri"/>
                <a:sym typeface="Calibri"/>
              </a:rPr>
              <a:t>remaining</a:t>
            </a:r>
            <a:r>
              <a:rPr lang="en-US" sz="2400" b="0" i="0">
                <a:solidFill>
                  <a:srgbClr val="000000"/>
                </a:solidFill>
                <a:latin typeface="Calibri"/>
                <a:ea typeface="Calibri"/>
                <a:cs typeface="Calibri"/>
                <a:sym typeface="Calibri"/>
              </a:rPr>
              <a:t> mindful and to use our work to support the health and well-being of all people</a:t>
            </a:r>
            <a:r>
              <a:rPr lang="en-US" sz="2400">
                <a:solidFill>
                  <a:srgbClr val="000000"/>
                </a:solidFill>
                <a:latin typeface="Calibri"/>
                <a:ea typeface="Calibri"/>
                <a:cs typeface="Calibri"/>
                <a:sym typeface="Calibri"/>
              </a:rPr>
              <a:t>, including those whose labor has been historically exploited.</a:t>
            </a:r>
            <a:endParaRPr sz="2400" b="0" i="0">
              <a:solidFill>
                <a:srgbClr val="000000"/>
              </a:solidFill>
              <a:latin typeface="Calibri"/>
              <a:ea typeface="Calibri"/>
              <a:cs typeface="Calibri"/>
              <a:sym typeface="Calibri"/>
            </a:endParaRPr>
          </a:p>
          <a:p>
            <a:pPr marL="0" marR="0" lvl="0" indent="0" algn="l" rtl="0">
              <a:spcBef>
                <a:spcPts val="0"/>
              </a:spcBef>
              <a:spcAft>
                <a:spcPts val="0"/>
              </a:spcAft>
              <a:buNone/>
            </a:pPr>
            <a:endParaRPr sz="2800" u="sng">
              <a:solidFill>
                <a:srgbClr val="000000"/>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7"/>
          <p:cNvSpPr txBox="1">
            <a:spLocks noGrp="1"/>
          </p:cNvSpPr>
          <p:nvPr>
            <p:ph type="title" idx="4294967295"/>
          </p:nvPr>
        </p:nvSpPr>
        <p:spPr>
          <a:xfrm>
            <a:off x="310822" y="322257"/>
            <a:ext cx="11360150" cy="76358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4000"/>
              <a:buFont typeface="EB Garamond"/>
              <a:buNone/>
            </a:pPr>
            <a:r>
              <a:rPr lang="en-US" sz="4000" b="1">
                <a:latin typeface="EB Garamond"/>
                <a:ea typeface="EB Garamond"/>
                <a:cs typeface="EB Garamond"/>
                <a:sym typeface="EB Garamond"/>
              </a:rPr>
              <a:t>Community Agreements</a:t>
            </a:r>
            <a:endParaRPr/>
          </a:p>
        </p:txBody>
      </p:sp>
      <p:sp>
        <p:nvSpPr>
          <p:cNvPr id="215" name="Google Shape;215;p7"/>
          <p:cNvSpPr txBox="1"/>
          <p:nvPr/>
        </p:nvSpPr>
        <p:spPr>
          <a:xfrm>
            <a:off x="748000" y="1272436"/>
            <a:ext cx="10696000" cy="4313128"/>
          </a:xfrm>
          <a:prstGeom prst="rect">
            <a:avLst/>
          </a:prstGeom>
          <a:noFill/>
          <a:ln>
            <a:noFill/>
          </a:ln>
        </p:spPr>
        <p:txBody>
          <a:bodyPr spcFirstLastPara="1" wrap="square" lIns="121900" tIns="121900" rIns="121900" bIns="121900" anchor="t" anchorCtr="0">
            <a:spAutoFit/>
          </a:bodyPr>
          <a:lstStyle/>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Take care of yourself</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No one knows everything/Together we know a lot</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Make Space/Take Space</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One mic/One voice </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Understand the difference between impact and intent</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Respect confidentiality</a:t>
            </a:r>
            <a:endParaRPr sz="2400">
              <a:solidFill>
                <a:schemeClr val="dk1"/>
              </a:solidFill>
              <a:latin typeface="Calibri"/>
              <a:ea typeface="Calibri"/>
              <a:cs typeface="Calibri"/>
              <a:sym typeface="Calibri"/>
            </a:endParaRPr>
          </a:p>
          <a:p>
            <a:pPr marL="608965" marR="0" lvl="0" indent="-440055" algn="l" rtl="0">
              <a:lnSpc>
                <a:spcPct val="106999"/>
              </a:lnSpc>
              <a:spcBef>
                <a:spcPts val="0"/>
              </a:spcBef>
              <a:spcAft>
                <a:spcPts val="0"/>
              </a:spcAft>
              <a:buClr>
                <a:schemeClr val="dk1"/>
              </a:buClr>
              <a:buSzPts val="1600"/>
              <a:buFont typeface="Arial"/>
              <a:buChar char="•"/>
            </a:pPr>
            <a:r>
              <a:rPr lang="en-US" sz="2400">
                <a:solidFill>
                  <a:schemeClr val="dk1"/>
                </a:solidFill>
                <a:latin typeface="Calibri"/>
                <a:ea typeface="Calibri"/>
                <a:cs typeface="Calibri"/>
                <a:sym typeface="Calibri"/>
              </a:rPr>
              <a:t>Be curious and respectful </a:t>
            </a:r>
            <a:endParaRPr sz="2400">
              <a:solidFill>
                <a:schemeClr val="dk1"/>
              </a:solidFill>
              <a:latin typeface="Calibri"/>
              <a:ea typeface="Calibri"/>
              <a:cs typeface="Calibri"/>
              <a:sym typeface="Calibri"/>
            </a:endParaRPr>
          </a:p>
          <a:p>
            <a:pPr marL="608965" marR="0" lvl="0" indent="-338455" algn="l" rtl="0">
              <a:lnSpc>
                <a:spcPct val="106999"/>
              </a:lnSpc>
              <a:spcBef>
                <a:spcPts val="0"/>
              </a:spcBef>
              <a:spcAft>
                <a:spcPts val="0"/>
              </a:spcAft>
              <a:buClr>
                <a:schemeClr val="dk1"/>
              </a:buClr>
              <a:buSzPts val="1600"/>
              <a:buFont typeface="Arial"/>
              <a:buNone/>
            </a:pPr>
            <a:endParaRPr sz="2400">
              <a:solidFill>
                <a:schemeClr val="dk1"/>
              </a:solidFill>
              <a:latin typeface="Calibri"/>
              <a:ea typeface="Calibri"/>
              <a:cs typeface="Calibri"/>
              <a:sym typeface="Calibri"/>
            </a:endParaRPr>
          </a:p>
          <a:p>
            <a:pPr marL="168910" marR="0" lvl="0" indent="0" algn="r" rtl="0">
              <a:lnSpc>
                <a:spcPct val="106999"/>
              </a:lnSpc>
              <a:spcBef>
                <a:spcPts val="0"/>
              </a:spcBef>
              <a:spcAft>
                <a:spcPts val="0"/>
              </a:spcAft>
              <a:buNone/>
            </a:pPr>
            <a:r>
              <a:rPr lang="en-US" sz="2400">
                <a:solidFill>
                  <a:schemeClr val="dk1"/>
                </a:solidFill>
                <a:latin typeface="Calibri"/>
                <a:ea typeface="Calibri"/>
                <a:cs typeface="Calibri"/>
                <a:sym typeface="Calibri"/>
              </a:rPr>
              <a:t>Adapted from GLSEN Guidelines from Respectful GSA Spaces</a:t>
            </a:r>
            <a:endParaRPr sz="2400">
              <a:solidFill>
                <a:schemeClr val="dk1"/>
              </a:solidFill>
              <a:latin typeface="Calibri"/>
              <a:ea typeface="Calibri"/>
              <a:cs typeface="Calibri"/>
              <a:sym typeface="Calibri"/>
            </a:endParaRPr>
          </a:p>
          <a:p>
            <a:pPr marL="0" marR="0" lvl="0" indent="0" algn="r" rtl="0">
              <a:spcBef>
                <a:spcPts val="1067"/>
              </a:spcBef>
              <a:spcAft>
                <a:spcPts val="0"/>
              </a:spcAft>
              <a:buNone/>
            </a:pPr>
            <a:r>
              <a:rPr lang="en-US" sz="2400" u="sng">
                <a:solidFill>
                  <a:srgbClr val="954F7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https://www.glsen.org/activity/guidelines-respectful-gsa-spaces</a:t>
            </a:r>
            <a:endParaRPr sz="2400" u="sng">
              <a:solidFill>
                <a:srgbClr val="954F7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8"/>
          <p:cNvSpPr txBox="1">
            <a:spLocks noGrp="1"/>
          </p:cNvSpPr>
          <p:nvPr>
            <p:ph type="title" idx="4294967295"/>
          </p:nvPr>
        </p:nvSpPr>
        <p:spPr>
          <a:xfrm>
            <a:off x="8018463" y="2312988"/>
            <a:ext cx="41735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orbel"/>
              <a:buNone/>
            </a:pPr>
            <a:r>
              <a:rPr lang="en-US" sz="2000" b="1" i="0" u="none" strike="noStrike" cap="none" dirty="0">
                <a:solidFill>
                  <a:srgbClr val="000000"/>
                </a:solidFill>
                <a:latin typeface="Corbel"/>
                <a:ea typeface="Corbel"/>
                <a:cs typeface="Corbel"/>
                <a:sym typeface="Corbel"/>
              </a:rPr>
              <a:t>National Library of Medicine</a:t>
            </a:r>
            <a:endParaRPr dirty="0"/>
          </a:p>
          <a:p>
            <a:pPr marL="0" marR="0" lvl="0" indent="0" algn="ctr" rtl="0">
              <a:lnSpc>
                <a:spcPct val="100000"/>
              </a:lnSpc>
              <a:spcBef>
                <a:spcPts val="0"/>
              </a:spcBef>
              <a:spcAft>
                <a:spcPts val="0"/>
              </a:spcAft>
              <a:buClr>
                <a:srgbClr val="000000"/>
              </a:buClr>
              <a:buSzPts val="2000"/>
              <a:buFont typeface="Corbel"/>
              <a:buNone/>
            </a:pPr>
            <a:r>
              <a:rPr lang="en-US" sz="2000" b="0" i="0" u="none" strike="noStrike" cap="none" dirty="0">
                <a:solidFill>
                  <a:srgbClr val="000000"/>
                </a:solidFill>
                <a:latin typeface="Corbel"/>
                <a:ea typeface="Corbel"/>
                <a:cs typeface="Corbel"/>
                <a:sym typeface="Corbel"/>
              </a:rPr>
              <a:t>World’s largest biomedical library</a:t>
            </a:r>
            <a:endParaRPr dirty="0"/>
          </a:p>
        </p:txBody>
      </p:sp>
      <p:grpSp>
        <p:nvGrpSpPr>
          <p:cNvPr id="223" name="Google Shape;223;p8" descr="Arrows in a circle shape pointing from NIH to NLM to NNLM to Region 2."/>
          <p:cNvGrpSpPr/>
          <p:nvPr/>
        </p:nvGrpSpPr>
        <p:grpSpPr>
          <a:xfrm>
            <a:off x="5068798" y="522722"/>
            <a:ext cx="2506351" cy="5201919"/>
            <a:chOff x="2973384" y="0"/>
            <a:chExt cx="2506351" cy="5201919"/>
          </a:xfrm>
        </p:grpSpPr>
        <p:sp>
          <p:nvSpPr>
            <p:cNvPr id="224" name="Google Shape;224;p8"/>
            <p:cNvSpPr/>
            <p:nvPr/>
          </p:nvSpPr>
          <p:spPr>
            <a:xfrm>
              <a:off x="3518291" y="0"/>
              <a:ext cx="1961444" cy="1961644"/>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33609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51347" y="710062"/>
              <a:ext cx="1094597" cy="54724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txBox="1"/>
            <p:nvPr/>
          </p:nvSpPr>
          <p:spPr>
            <a:xfrm>
              <a:off x="3951347" y="710062"/>
              <a:ext cx="1094597" cy="54724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dk1"/>
                </a:buClr>
                <a:buSzPts val="2300"/>
                <a:buFont typeface="Corbel"/>
                <a:buNone/>
              </a:pPr>
              <a:r>
                <a:rPr lang="en-US" sz="2300">
                  <a:solidFill>
                    <a:schemeClr val="dk1"/>
                  </a:solidFill>
                  <a:latin typeface="Corbel"/>
                  <a:ea typeface="Corbel"/>
                  <a:cs typeface="Corbel"/>
                  <a:sym typeface="Corbel"/>
                </a:rPr>
                <a:t>NIH</a:t>
              </a:r>
              <a:endParaRPr/>
            </a:p>
          </p:txBody>
        </p:sp>
        <p:sp>
          <p:nvSpPr>
            <p:cNvPr id="227" name="Google Shape;227;p8"/>
            <p:cNvSpPr/>
            <p:nvPr/>
          </p:nvSpPr>
          <p:spPr>
            <a:xfrm>
              <a:off x="2973384" y="1127256"/>
              <a:ext cx="1961444" cy="1961644"/>
            </a:xfrm>
            <a:custGeom>
              <a:avLst/>
              <a:gdLst/>
              <a:ahLst/>
              <a:cxnLst/>
              <a:rect l="l" t="t" r="r" b="b"/>
              <a:pathLst>
                <a:path w="120000" h="120000" extrusionOk="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33609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404232" y="1839398"/>
              <a:ext cx="1094597" cy="54724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3404232" y="1839398"/>
              <a:ext cx="1094597" cy="54724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dk1"/>
                </a:buClr>
                <a:buSzPts val="2300"/>
                <a:buFont typeface="Corbel"/>
                <a:buNone/>
              </a:pPr>
              <a:r>
                <a:rPr lang="en-US" sz="2300">
                  <a:solidFill>
                    <a:schemeClr val="dk1"/>
                  </a:solidFill>
                  <a:latin typeface="Corbel"/>
                  <a:ea typeface="Corbel"/>
                  <a:cs typeface="Corbel"/>
                  <a:sym typeface="Corbel"/>
                </a:rPr>
                <a:t>NLM</a:t>
              </a:r>
              <a:endParaRPr/>
            </a:p>
          </p:txBody>
        </p:sp>
        <p:sp>
          <p:nvSpPr>
            <p:cNvPr id="230" name="Google Shape;230;p8"/>
            <p:cNvSpPr/>
            <p:nvPr/>
          </p:nvSpPr>
          <p:spPr>
            <a:xfrm>
              <a:off x="3518291" y="2258673"/>
              <a:ext cx="1961444" cy="1961644"/>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33609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51347" y="2968735"/>
              <a:ext cx="1094597" cy="54724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txBox="1"/>
            <p:nvPr/>
          </p:nvSpPr>
          <p:spPr>
            <a:xfrm>
              <a:off x="3951347" y="2968735"/>
              <a:ext cx="1094597" cy="54724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dk1"/>
                </a:buClr>
                <a:buSzPts val="2300"/>
                <a:buFont typeface="Corbel"/>
                <a:buNone/>
              </a:pPr>
              <a:r>
                <a:rPr lang="en-US" sz="2300">
                  <a:solidFill>
                    <a:schemeClr val="dk1"/>
                  </a:solidFill>
                  <a:latin typeface="Corbel"/>
                  <a:ea typeface="Corbel"/>
                  <a:cs typeface="Corbel"/>
                  <a:sym typeface="Corbel"/>
                </a:rPr>
                <a:t>NNLM</a:t>
              </a:r>
              <a:endParaRPr/>
            </a:p>
          </p:txBody>
        </p:sp>
        <p:sp>
          <p:nvSpPr>
            <p:cNvPr id="233" name="Google Shape;233;p8"/>
            <p:cNvSpPr/>
            <p:nvPr/>
          </p:nvSpPr>
          <p:spPr>
            <a:xfrm>
              <a:off x="3113198" y="3515977"/>
              <a:ext cx="1685127" cy="1685942"/>
            </a:xfrm>
            <a:prstGeom prst="blockArc">
              <a:avLst>
                <a:gd name="adj1" fmla="val 0"/>
                <a:gd name="adj2" fmla="val 18900000"/>
                <a:gd name="adj3" fmla="val 12740"/>
              </a:avLst>
            </a:prstGeom>
            <a:solidFill>
              <a:srgbClr val="33609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404232" y="4098072"/>
              <a:ext cx="1094597" cy="54724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txBox="1"/>
            <p:nvPr/>
          </p:nvSpPr>
          <p:spPr>
            <a:xfrm>
              <a:off x="3404232" y="4098072"/>
              <a:ext cx="1094597" cy="54724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dk1"/>
                </a:buClr>
                <a:buSzPts val="2300"/>
                <a:buFont typeface="Corbel"/>
                <a:buNone/>
              </a:pPr>
              <a:r>
                <a:rPr lang="en-US" sz="2300">
                  <a:solidFill>
                    <a:schemeClr val="dk1"/>
                  </a:solidFill>
                  <a:latin typeface="Corbel"/>
                  <a:ea typeface="Corbel"/>
                  <a:cs typeface="Corbel"/>
                  <a:sym typeface="Corbel"/>
                </a:rPr>
                <a:t>Region 2</a:t>
              </a:r>
              <a:endParaRPr/>
            </a:p>
          </p:txBody>
        </p:sp>
      </p:grpSp>
      <p:sp>
        <p:nvSpPr>
          <p:cNvPr id="222" name="Google Shape;222;p8"/>
          <p:cNvSpPr txBox="1"/>
          <p:nvPr/>
        </p:nvSpPr>
        <p:spPr>
          <a:xfrm>
            <a:off x="1807827" y="706871"/>
            <a:ext cx="46531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orbel"/>
                <a:ea typeface="Corbel"/>
                <a:cs typeface="Corbel"/>
                <a:sym typeface="Corbel"/>
              </a:rPr>
              <a:t>National Institutes of Health</a:t>
            </a:r>
            <a:endParaRPr/>
          </a:p>
          <a:p>
            <a:pPr marL="0" marR="0" lvl="0" indent="0" algn="ctr" rtl="0">
              <a:spcBef>
                <a:spcPts val="0"/>
              </a:spcBef>
              <a:spcAft>
                <a:spcPts val="0"/>
              </a:spcAft>
              <a:buNone/>
            </a:pPr>
            <a:r>
              <a:rPr lang="en-US" sz="2000">
                <a:solidFill>
                  <a:schemeClr val="dk1"/>
                </a:solidFill>
                <a:latin typeface="Corbel"/>
                <a:ea typeface="Corbel"/>
                <a:cs typeface="Corbel"/>
                <a:sym typeface="Corbel"/>
              </a:rPr>
              <a:t>Nation’s research agency</a:t>
            </a:r>
            <a:endParaRPr/>
          </a:p>
          <a:p>
            <a:pPr marL="0" marR="0" lvl="0" indent="0" algn="ctr" rtl="0">
              <a:spcBef>
                <a:spcPts val="0"/>
              </a:spcBef>
              <a:spcAft>
                <a:spcPts val="0"/>
              </a:spcAft>
              <a:buNone/>
            </a:pPr>
            <a:r>
              <a:rPr lang="en-US" sz="2000">
                <a:solidFill>
                  <a:schemeClr val="dk1"/>
                </a:solidFill>
                <a:latin typeface="Corbel"/>
                <a:ea typeface="Corbel"/>
                <a:cs typeface="Corbel"/>
                <a:sym typeface="Corbel"/>
              </a:rPr>
              <a:t>27 institutes and offices </a:t>
            </a:r>
            <a:endParaRPr/>
          </a:p>
        </p:txBody>
      </p:sp>
      <p:sp>
        <p:nvSpPr>
          <p:cNvPr id="236" name="Google Shape;236;p8"/>
          <p:cNvSpPr txBox="1"/>
          <p:nvPr/>
        </p:nvSpPr>
        <p:spPr>
          <a:xfrm>
            <a:off x="212942" y="2989695"/>
            <a:ext cx="562852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0000"/>
                </a:solidFill>
                <a:latin typeface="Corbel"/>
                <a:ea typeface="Corbel"/>
                <a:cs typeface="Corbel"/>
                <a:sym typeface="Corbel"/>
              </a:rPr>
              <a:t>Network of the National </a:t>
            </a:r>
            <a:endParaRPr/>
          </a:p>
          <a:p>
            <a:pPr marL="0" marR="0" lvl="0" indent="0" algn="ctr" rtl="0">
              <a:spcBef>
                <a:spcPts val="0"/>
              </a:spcBef>
              <a:spcAft>
                <a:spcPts val="0"/>
              </a:spcAft>
              <a:buNone/>
            </a:pPr>
            <a:r>
              <a:rPr lang="en-US" sz="2000" b="1">
                <a:solidFill>
                  <a:srgbClr val="000000"/>
                </a:solidFill>
                <a:latin typeface="Corbel"/>
                <a:ea typeface="Corbel"/>
                <a:cs typeface="Corbel"/>
                <a:sym typeface="Corbel"/>
              </a:rPr>
              <a:t>Library of Medicine</a:t>
            </a:r>
            <a:endParaRPr/>
          </a:p>
          <a:p>
            <a:pPr marL="0" marR="0" lvl="0" indent="0" algn="ctr" rtl="0">
              <a:spcBef>
                <a:spcPts val="0"/>
              </a:spcBef>
              <a:spcAft>
                <a:spcPts val="0"/>
              </a:spcAft>
              <a:buNone/>
            </a:pPr>
            <a:r>
              <a:rPr lang="en-US" sz="2000">
                <a:solidFill>
                  <a:srgbClr val="000000"/>
                </a:solidFill>
                <a:latin typeface="Corbel"/>
                <a:ea typeface="Corbel"/>
                <a:cs typeface="Corbel"/>
                <a:sym typeface="Corbel"/>
              </a:rPr>
              <a:t>Program of the NLM comprised of 7 Regional Libraries (RMLs) and 3 offices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9"/>
          <p:cNvSpPr txBox="1">
            <a:spLocks noGrp="1"/>
          </p:cNvSpPr>
          <p:nvPr>
            <p:ph type="title" idx="4294967295"/>
          </p:nvPr>
        </p:nvSpPr>
        <p:spPr>
          <a:xfrm>
            <a:off x="518091" y="457667"/>
            <a:ext cx="10515600" cy="6627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EB Garamond"/>
              <a:buNone/>
            </a:pPr>
            <a:r>
              <a:rPr lang="en-US" b="1">
                <a:latin typeface="EB Garamond"/>
                <a:ea typeface="EB Garamond"/>
                <a:cs typeface="EB Garamond"/>
                <a:sym typeface="EB Garamond"/>
              </a:rPr>
              <a:t>NNLM Initiatives 2021 - 2026</a:t>
            </a:r>
            <a:endParaRPr/>
          </a:p>
        </p:txBody>
      </p:sp>
      <p:sp>
        <p:nvSpPr>
          <p:cNvPr id="243" name="Google Shape;243;p9"/>
          <p:cNvSpPr txBox="1">
            <a:spLocks noGrp="1"/>
          </p:cNvSpPr>
          <p:nvPr>
            <p:ph type="body" idx="4294967295"/>
          </p:nvPr>
        </p:nvSpPr>
        <p:spPr>
          <a:xfrm>
            <a:off x="518091" y="1909978"/>
            <a:ext cx="9872663" cy="2043364"/>
          </a:xfrm>
          <a:prstGeom prst="rect">
            <a:avLst/>
          </a:prstGeom>
          <a:noFill/>
          <a:ln>
            <a:noFill/>
          </a:ln>
        </p:spPr>
        <p:txBody>
          <a:bodyPr spcFirstLastPara="1" wrap="square" lIns="91425" tIns="45700" rIns="91425" bIns="45700" anchor="t" anchorCtr="0">
            <a:normAutofit/>
          </a:bodyPr>
          <a:lstStyle/>
          <a:p>
            <a:pPr marL="502919" lvl="0" indent="-457200" algn="l" rtl="0">
              <a:lnSpc>
                <a:spcPct val="90000"/>
              </a:lnSpc>
              <a:spcBef>
                <a:spcPts val="0"/>
              </a:spcBef>
              <a:spcAft>
                <a:spcPts val="0"/>
              </a:spcAft>
              <a:buSzPts val="1920"/>
              <a:buFont typeface="Corbel"/>
              <a:buAutoNum type="arabicPeriod"/>
            </a:pPr>
            <a:r>
              <a:rPr lang="en-US" sz="2400">
                <a:latin typeface="Calibri"/>
                <a:ea typeface="Calibri"/>
                <a:cs typeface="Calibri"/>
                <a:sym typeface="Calibri"/>
              </a:rPr>
              <a:t>Confronting Health Misinformation</a:t>
            </a:r>
            <a:endParaRPr/>
          </a:p>
          <a:p>
            <a:pPr marL="502919" lvl="0" indent="-457200" algn="l" rtl="0">
              <a:lnSpc>
                <a:spcPct val="90000"/>
              </a:lnSpc>
              <a:spcBef>
                <a:spcPts val="1400"/>
              </a:spcBef>
              <a:spcAft>
                <a:spcPts val="0"/>
              </a:spcAft>
              <a:buSzPts val="1920"/>
              <a:buFont typeface="Corbel"/>
              <a:buAutoNum type="arabicPeriod"/>
            </a:pPr>
            <a:r>
              <a:rPr lang="en-US" sz="2400">
                <a:latin typeface="Calibri"/>
                <a:ea typeface="Calibri"/>
                <a:cs typeface="Calibri"/>
                <a:sym typeface="Calibri"/>
              </a:rPr>
              <a:t>Bridging the Digital Divide </a:t>
            </a:r>
            <a:endParaRPr/>
          </a:p>
          <a:p>
            <a:pPr marL="502919" lvl="0" indent="-457200" algn="l" rtl="0">
              <a:lnSpc>
                <a:spcPct val="90000"/>
              </a:lnSpc>
              <a:spcBef>
                <a:spcPts val="1400"/>
              </a:spcBef>
              <a:spcAft>
                <a:spcPts val="0"/>
              </a:spcAft>
              <a:buSzPts val="1920"/>
              <a:buFont typeface="Corbel"/>
              <a:buAutoNum type="arabicPeriod"/>
            </a:pPr>
            <a:r>
              <a:rPr lang="en-US" sz="2400">
                <a:latin typeface="Calibri"/>
                <a:ea typeface="Calibri"/>
                <a:cs typeface="Calibri"/>
                <a:sym typeface="Calibri"/>
              </a:rPr>
              <a:t>Environmental Determinants of Health</a:t>
            </a:r>
            <a:endParaRPr/>
          </a:p>
        </p:txBody>
      </p:sp>
      <p:pic>
        <p:nvPicPr>
          <p:cNvPr id="244" name="Google Shape;244;p9" descr="An illustration of an alligator eating the words &quot;Health misinformation bites&quot;"/>
          <p:cNvPicPr preferRelativeResize="0"/>
          <p:nvPr/>
        </p:nvPicPr>
        <p:blipFill rotWithShape="1">
          <a:blip r:embed="rId3">
            <a:alphaModFix/>
          </a:blip>
          <a:srcRect/>
          <a:stretch/>
        </p:blipFill>
        <p:spPr>
          <a:xfrm>
            <a:off x="7834184" y="1909978"/>
            <a:ext cx="4186022" cy="4186022"/>
          </a:xfrm>
          <a:prstGeom prst="rect">
            <a:avLst/>
          </a:prstGeom>
          <a:noFill/>
          <a:ln>
            <a:noFill/>
          </a:ln>
        </p:spPr>
      </p:pic>
    </p:spTree>
  </p:cSld>
  <p:clrMapOvr>
    <a:masterClrMapping/>
  </p:clrMapOvr>
</p:sld>
</file>

<file path=ppt/theme/theme1.xml><?xml version="1.0" encoding="utf-8"?>
<a:theme xmlns:a="http://schemas.openxmlformats.org/drawingml/2006/main" name="1_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1899</Words>
  <Application>Microsoft Macintosh PowerPoint</Application>
  <PresentationFormat>Widescreen</PresentationFormat>
  <Paragraphs>264</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Corbel</vt:lpstr>
      <vt:lpstr>Arial</vt:lpstr>
      <vt:lpstr>EB Garamond</vt:lpstr>
      <vt:lpstr>REM</vt:lpstr>
      <vt:lpstr>Calibri</vt:lpstr>
      <vt:lpstr>Georgia</vt:lpstr>
      <vt:lpstr>Noto Sans Symbols</vt:lpstr>
      <vt:lpstr>1_Basis</vt:lpstr>
      <vt:lpstr>Basis</vt:lpstr>
      <vt:lpstr>Uniendo voces: celebración del Día de la Lengua Española y promoción de la alfabetización sanitaria  Uniting Voices: Celebrating Spanish Language Day and Promoting Health Literacy</vt:lpstr>
      <vt:lpstr>Happy Spanish Language Day!    </vt:lpstr>
      <vt:lpstr>Lorin Jackson, MA, MI  Executive Director, NNLM R2 Assistant Professor, MUSC  Lorin Jackson leads as the Executive Director of the Region 2 Regional Medical Library (R2 RML), as part of the Network of the National Library of Medicine (NNLM), located at the Medical University of South Carolina (MUSC). Before her current position, she worked as the Research and Instruction Resident Librarian, Black Studies Librarian, and the interim Head of Access and User Services at Swarthmore College in Pennsylvania.   Lorin earned a BA in Philosophy and Education from Haverford College, an MA in Philosophy and Religion from the California Institute of Integral Studies, and an MI in Library and Information Science from Rutgers University. She began her career in the non-profit and education sectors a decade ago. Since 2016, she’s worked in diverse library environments, including academic, public, special, and primary school libraries. Her research interests include trauma-informed librarianship and developing kind leadership practices in libraries.  </vt:lpstr>
      <vt:lpstr>Agenda  Acknowledgments Welcome to the NNLM and Region 2! Today’s Events  Education &amp; Funding Opportunities with R2     </vt:lpstr>
      <vt:lpstr>Land Acknowledgement </vt:lpstr>
      <vt:lpstr>Labor Acknowledgement </vt:lpstr>
      <vt:lpstr>Community Agreements</vt:lpstr>
      <vt:lpstr>National Library of Medicine World’s largest biomedical library</vt:lpstr>
      <vt:lpstr>NNLM Initiatives 2021 - 2026</vt:lpstr>
      <vt:lpstr>NNLM Region 2 ​</vt:lpstr>
      <vt:lpstr>Administrative Team</vt:lpstr>
      <vt:lpstr>Strategist Team​</vt:lpstr>
      <vt:lpstr>Today’s Events </vt:lpstr>
      <vt:lpstr>Membership Benefits </vt:lpstr>
      <vt:lpstr>Education and Training</vt:lpstr>
      <vt:lpstr>Specializations</vt:lpstr>
      <vt:lpstr>Grant Funding</vt:lpstr>
      <vt:lpstr>Priority Populations: Language Justice</vt:lpstr>
      <vt:lpstr>NLM &amp; NNLM Spanish Language Resources</vt:lpstr>
      <vt:lpstr>Let's Connect!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Uniendo voces: celebración del Día de la Lengua Española y promoción de la alfabetización sanitaria  Uniting Voices: Celebrating Spanish Language Day and Promoting Health Literacy</dc:title>
  <dc:creator>Fischer, Sarah R</dc:creator>
  <cp:lastModifiedBy>Trogdon-Livingston, Debra Ann</cp:lastModifiedBy>
  <cp:revision>1</cp:revision>
  <dcterms:created xsi:type="dcterms:W3CDTF">2024-03-21T19:08:07Z</dcterms:created>
  <dcterms:modified xsi:type="dcterms:W3CDTF">2024-04-24T13:38:35Z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0x0101002DBAACD1E758184AA6241131C1F80B0D</vt:lpwstr>
  </property>
  <property fmtid="{D5CDD505-2E9C-101B-9397-08002B2CF9AE}" pid="3" name="MediaServiceImageTags">
    <vt:lpwstr/>
  </property>
</Properties>
</file>