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5" r:id="rId1"/>
    <p:sldMasterId id="2147484005" r:id="rId2"/>
  </p:sldMasterIdLst>
  <p:notesMasterIdLst>
    <p:notesMasterId r:id="rId17"/>
  </p:notesMasterIdLst>
  <p:handoutMasterIdLst>
    <p:handoutMasterId r:id="rId18"/>
  </p:handoutMasterIdLst>
  <p:sldIdLst>
    <p:sldId id="310" r:id="rId3"/>
    <p:sldId id="330" r:id="rId4"/>
    <p:sldId id="329" r:id="rId5"/>
    <p:sldId id="303" r:id="rId6"/>
    <p:sldId id="324" r:id="rId7"/>
    <p:sldId id="315" r:id="rId8"/>
    <p:sldId id="322" r:id="rId9"/>
    <p:sldId id="321" r:id="rId10"/>
    <p:sldId id="320" r:id="rId11"/>
    <p:sldId id="325" r:id="rId12"/>
    <p:sldId id="328" r:id="rId13"/>
    <p:sldId id="326" r:id="rId14"/>
    <p:sldId id="298" r:id="rId15"/>
    <p:sldId id="323" r:id="rId16"/>
  </p:sldIdLst>
  <p:sldSz cx="12192000" cy="6858000"/>
  <p:notesSz cx="7102475" cy="9388475"/>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63A2"/>
    <a:srgbClr val="4263A4"/>
    <a:srgbClr val="415A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015" autoAdjust="0"/>
    <p:restoredTop sz="70447" autoAdjust="0"/>
  </p:normalViewPr>
  <p:slideViewPr>
    <p:cSldViewPr snapToGrid="0">
      <p:cViewPr varScale="1">
        <p:scale>
          <a:sx n="64" d="100"/>
          <a:sy n="64" d="100"/>
        </p:scale>
        <p:origin x="1242" y="66"/>
      </p:cViewPr>
      <p:guideLst/>
    </p:cSldViewPr>
  </p:slideViewPr>
  <p:notesTextViewPr>
    <p:cViewPr>
      <p:scale>
        <a:sx n="1" d="1"/>
        <a:sy n="1" d="1"/>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F3CA400-0E38-4557-9155-D9AE7B29BDA4}"/>
              </a:ext>
            </a:extLst>
          </p:cNvPr>
          <p:cNvSpPr>
            <a:spLocks noGrp="1"/>
          </p:cNvSpPr>
          <p:nvPr>
            <p:ph type="hdr" sz="quarter"/>
          </p:nvPr>
        </p:nvSpPr>
        <p:spPr>
          <a:xfrm>
            <a:off x="0" y="0"/>
            <a:ext cx="3078163" cy="471488"/>
          </a:xfrm>
          <a:prstGeom prst="rect">
            <a:avLst/>
          </a:prstGeom>
        </p:spPr>
        <p:txBody>
          <a:bodyPr vert="horz" lIns="92461" tIns="46230" rIns="92461" bIns="4623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08196F60-D528-4AC9-A168-C38C5F35D184}"/>
              </a:ext>
            </a:extLst>
          </p:cNvPr>
          <p:cNvSpPr>
            <a:spLocks noGrp="1"/>
          </p:cNvSpPr>
          <p:nvPr>
            <p:ph type="dt" sz="quarter" idx="1"/>
          </p:nvPr>
        </p:nvSpPr>
        <p:spPr>
          <a:xfrm>
            <a:off x="4022725" y="0"/>
            <a:ext cx="3078163" cy="471488"/>
          </a:xfrm>
          <a:prstGeom prst="rect">
            <a:avLst/>
          </a:prstGeom>
        </p:spPr>
        <p:txBody>
          <a:bodyPr vert="horz" lIns="92461" tIns="46230" rIns="92461" bIns="46230" rtlCol="0"/>
          <a:lstStyle>
            <a:lvl1pPr algn="r" eaLnBrk="1" fontAlgn="auto" hangingPunct="1">
              <a:spcBef>
                <a:spcPts val="0"/>
              </a:spcBef>
              <a:spcAft>
                <a:spcPts val="0"/>
              </a:spcAft>
              <a:defRPr sz="1200">
                <a:latin typeface="+mn-lt"/>
              </a:defRPr>
            </a:lvl1pPr>
          </a:lstStyle>
          <a:p>
            <a:pPr>
              <a:defRPr/>
            </a:pPr>
            <a:fld id="{978B803C-84D8-49A0-AB47-C4441D81FB00}" type="datetimeFigureOut">
              <a:rPr lang="en-US"/>
              <a:pPr>
                <a:defRPr/>
              </a:pPr>
              <a:t>11/21/2019</a:t>
            </a:fld>
            <a:endParaRPr lang="en-US" dirty="0"/>
          </a:p>
        </p:txBody>
      </p:sp>
      <p:sp>
        <p:nvSpPr>
          <p:cNvPr id="4" name="Footer Placeholder 3">
            <a:extLst>
              <a:ext uri="{FF2B5EF4-FFF2-40B4-BE49-F238E27FC236}">
                <a16:creationId xmlns:a16="http://schemas.microsoft.com/office/drawing/2014/main" id="{8DE96A71-493B-47AB-A7C7-F2D98A950CEF}"/>
              </a:ext>
            </a:extLst>
          </p:cNvPr>
          <p:cNvSpPr>
            <a:spLocks noGrp="1"/>
          </p:cNvSpPr>
          <p:nvPr>
            <p:ph type="ftr" sz="quarter" idx="2"/>
          </p:nvPr>
        </p:nvSpPr>
        <p:spPr>
          <a:xfrm>
            <a:off x="0" y="8916988"/>
            <a:ext cx="3078163" cy="471487"/>
          </a:xfrm>
          <a:prstGeom prst="rect">
            <a:avLst/>
          </a:prstGeom>
        </p:spPr>
        <p:txBody>
          <a:bodyPr vert="horz" lIns="92461" tIns="46230" rIns="92461" bIns="4623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A3D3D33D-7E20-4457-B63D-7B88D5DD1A94}"/>
              </a:ext>
            </a:extLst>
          </p:cNvPr>
          <p:cNvSpPr>
            <a:spLocks noGrp="1"/>
          </p:cNvSpPr>
          <p:nvPr>
            <p:ph type="sldNum" sz="quarter" idx="3"/>
          </p:nvPr>
        </p:nvSpPr>
        <p:spPr>
          <a:xfrm>
            <a:off x="4022725" y="8916988"/>
            <a:ext cx="3078163" cy="471487"/>
          </a:xfrm>
          <a:prstGeom prst="rect">
            <a:avLst/>
          </a:prstGeom>
        </p:spPr>
        <p:txBody>
          <a:bodyPr vert="horz" lIns="92461" tIns="46230" rIns="92461" bIns="46230" rtlCol="0" anchor="b"/>
          <a:lstStyle>
            <a:lvl1pPr algn="r" eaLnBrk="1" fontAlgn="auto" hangingPunct="1">
              <a:spcBef>
                <a:spcPts val="0"/>
              </a:spcBef>
              <a:spcAft>
                <a:spcPts val="0"/>
              </a:spcAft>
              <a:defRPr sz="1200">
                <a:latin typeface="+mn-lt"/>
              </a:defRPr>
            </a:lvl1pPr>
          </a:lstStyle>
          <a:p>
            <a:pPr>
              <a:defRPr/>
            </a:pPr>
            <a:fld id="{5BE4C448-26AB-4C2D-A977-99A4AA13BA45}"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4286FE-62D9-4EBF-BB64-2523BA0D00EA}"/>
              </a:ext>
            </a:extLst>
          </p:cNvPr>
          <p:cNvSpPr>
            <a:spLocks noGrp="1"/>
          </p:cNvSpPr>
          <p:nvPr>
            <p:ph type="hdr" sz="quarter"/>
          </p:nvPr>
        </p:nvSpPr>
        <p:spPr>
          <a:xfrm>
            <a:off x="0" y="0"/>
            <a:ext cx="3078163" cy="471488"/>
          </a:xfrm>
          <a:prstGeom prst="rect">
            <a:avLst/>
          </a:prstGeom>
        </p:spPr>
        <p:txBody>
          <a:bodyPr vert="horz" lIns="94217" tIns="47109" rIns="94217" bIns="47109"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43617FE1-D737-498E-9A43-D6243F0EEDD8}"/>
              </a:ext>
            </a:extLst>
          </p:cNvPr>
          <p:cNvSpPr>
            <a:spLocks noGrp="1"/>
          </p:cNvSpPr>
          <p:nvPr>
            <p:ph type="dt" idx="1"/>
          </p:nvPr>
        </p:nvSpPr>
        <p:spPr>
          <a:xfrm>
            <a:off x="4022725" y="0"/>
            <a:ext cx="3078163" cy="471488"/>
          </a:xfrm>
          <a:prstGeom prst="rect">
            <a:avLst/>
          </a:prstGeom>
        </p:spPr>
        <p:txBody>
          <a:bodyPr vert="horz" lIns="94217" tIns="47109" rIns="94217" bIns="47109" rtlCol="0"/>
          <a:lstStyle>
            <a:lvl1pPr algn="r" eaLnBrk="1" fontAlgn="auto" hangingPunct="1">
              <a:spcBef>
                <a:spcPts val="0"/>
              </a:spcBef>
              <a:spcAft>
                <a:spcPts val="0"/>
              </a:spcAft>
              <a:defRPr sz="1200">
                <a:latin typeface="+mn-lt"/>
              </a:defRPr>
            </a:lvl1pPr>
          </a:lstStyle>
          <a:p>
            <a:pPr>
              <a:defRPr/>
            </a:pPr>
            <a:fld id="{EC0DD10E-4ACF-4157-A3D0-8A6615B41D6D}" type="datetimeFigureOut">
              <a:rPr lang="en-US"/>
              <a:pPr>
                <a:defRPr/>
              </a:pPr>
              <a:t>11/21/2019</a:t>
            </a:fld>
            <a:endParaRPr lang="en-US" dirty="0"/>
          </a:p>
        </p:txBody>
      </p:sp>
      <p:sp>
        <p:nvSpPr>
          <p:cNvPr id="4" name="Slide Image Placeholder 3">
            <a:extLst>
              <a:ext uri="{FF2B5EF4-FFF2-40B4-BE49-F238E27FC236}">
                <a16:creationId xmlns:a16="http://schemas.microsoft.com/office/drawing/2014/main" id="{90817120-1C73-4F23-9FC9-09636B5E07BC}"/>
              </a:ext>
            </a:extLst>
          </p:cNvPr>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17" tIns="47109" rIns="94217" bIns="47109" rtlCol="0" anchor="ctr"/>
          <a:lstStyle/>
          <a:p>
            <a:pPr lvl="0"/>
            <a:endParaRPr lang="en-US" noProof="0" dirty="0"/>
          </a:p>
        </p:txBody>
      </p:sp>
      <p:sp>
        <p:nvSpPr>
          <p:cNvPr id="5" name="Notes Placeholder 4">
            <a:extLst>
              <a:ext uri="{FF2B5EF4-FFF2-40B4-BE49-F238E27FC236}">
                <a16:creationId xmlns:a16="http://schemas.microsoft.com/office/drawing/2014/main" id="{3DAFC5DE-17C6-497A-A664-173A018F7C8D}"/>
              </a:ext>
            </a:extLst>
          </p:cNvPr>
          <p:cNvSpPr>
            <a:spLocks noGrp="1"/>
          </p:cNvSpPr>
          <p:nvPr>
            <p:ph type="body" sz="quarter" idx="3"/>
          </p:nvPr>
        </p:nvSpPr>
        <p:spPr>
          <a:xfrm>
            <a:off x="709613" y="4518025"/>
            <a:ext cx="5683250" cy="3697288"/>
          </a:xfrm>
          <a:prstGeom prst="rect">
            <a:avLst/>
          </a:prstGeom>
        </p:spPr>
        <p:txBody>
          <a:bodyPr vert="horz" lIns="94217" tIns="47109" rIns="94217" bIns="47109"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449B93F-981A-4AF2-AD94-01236F1601B9}"/>
              </a:ext>
            </a:extLst>
          </p:cNvPr>
          <p:cNvSpPr>
            <a:spLocks noGrp="1"/>
          </p:cNvSpPr>
          <p:nvPr>
            <p:ph type="ftr" sz="quarter" idx="4"/>
          </p:nvPr>
        </p:nvSpPr>
        <p:spPr>
          <a:xfrm>
            <a:off x="0" y="8916988"/>
            <a:ext cx="3078163" cy="471487"/>
          </a:xfrm>
          <a:prstGeom prst="rect">
            <a:avLst/>
          </a:prstGeom>
        </p:spPr>
        <p:txBody>
          <a:bodyPr vert="horz" lIns="94217" tIns="47109" rIns="94217" bIns="47109"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E551E0C0-9510-4BC7-9751-4526D679F4F6}"/>
              </a:ext>
            </a:extLst>
          </p:cNvPr>
          <p:cNvSpPr>
            <a:spLocks noGrp="1"/>
          </p:cNvSpPr>
          <p:nvPr>
            <p:ph type="sldNum" sz="quarter" idx="5"/>
          </p:nvPr>
        </p:nvSpPr>
        <p:spPr>
          <a:xfrm>
            <a:off x="4022725" y="8916988"/>
            <a:ext cx="3078163" cy="471487"/>
          </a:xfrm>
          <a:prstGeom prst="rect">
            <a:avLst/>
          </a:prstGeom>
        </p:spPr>
        <p:txBody>
          <a:bodyPr vert="horz" lIns="94217" tIns="47109" rIns="94217" bIns="47109" rtlCol="0" anchor="b"/>
          <a:lstStyle>
            <a:lvl1pPr algn="r" eaLnBrk="1" fontAlgn="auto" hangingPunct="1">
              <a:spcBef>
                <a:spcPts val="0"/>
              </a:spcBef>
              <a:spcAft>
                <a:spcPts val="0"/>
              </a:spcAft>
              <a:defRPr sz="1200">
                <a:latin typeface="+mn-lt"/>
              </a:defRPr>
            </a:lvl1pPr>
          </a:lstStyle>
          <a:p>
            <a:pPr>
              <a:defRPr/>
            </a:pPr>
            <a:fld id="{10B6D52F-B296-4629-8656-CD0C85DE9E63}"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14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2ACEDA3-4999-441A-BE1C-B03549E502C8}" type="slidenum">
              <a:rPr lang="en-US" altLang="en-US" smtClean="0"/>
              <a:pPr fontAlgn="base">
                <a:spcBef>
                  <a:spcPct val="0"/>
                </a:spcBef>
                <a:spcAft>
                  <a:spcPct val="0"/>
                </a:spcAft>
              </a:pPr>
              <a:t>1</a:t>
            </a:fld>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can we do to counteract unconscious bias? You can see a quote here from an article published</a:t>
            </a:r>
            <a:r>
              <a:rPr lang="en-US" baseline="0" dirty="0" smtClean="0"/>
              <a:t> in the Journal for Racial and Ethnic Health Disparities titled, </a:t>
            </a:r>
            <a:r>
              <a:rPr lang="en-US" i="1" baseline="0" dirty="0" smtClean="0"/>
              <a:t>Some Advice for Physicians and Other Clinicians Treating Minorities, Women and Other Patients at Risk of Receiving Health Care Disparities. </a:t>
            </a:r>
            <a:r>
              <a:rPr lang="en-US" i="0" baseline="0" dirty="0" smtClean="0"/>
              <a:t>The authors state that “counteracting unconscious bias requires awareness, introspection, authenticity, humility, compassion, communication, and a willingness to act”</a:t>
            </a:r>
            <a:r>
              <a:rPr lang="en-US" i="0" baseline="30000" dirty="0" smtClean="0"/>
              <a:t>2</a:t>
            </a:r>
            <a:r>
              <a:rPr lang="en-US" i="0" baseline="0" dirty="0" smtClean="0"/>
              <a:t>. You can see that humility is one focus of counteracting unconscious bias…</a:t>
            </a:r>
            <a:endParaRPr lang="en-US" i="0" dirty="0"/>
          </a:p>
        </p:txBody>
      </p:sp>
      <p:sp>
        <p:nvSpPr>
          <p:cNvPr id="4" name="Slide Number Placeholder 3"/>
          <p:cNvSpPr>
            <a:spLocks noGrp="1"/>
          </p:cNvSpPr>
          <p:nvPr>
            <p:ph type="sldNum" sz="quarter" idx="10"/>
          </p:nvPr>
        </p:nvSpPr>
        <p:spPr/>
        <p:txBody>
          <a:bodyPr/>
          <a:lstStyle/>
          <a:p>
            <a:pPr>
              <a:defRPr/>
            </a:pPr>
            <a:fld id="{10B6D52F-B296-4629-8656-CD0C85DE9E63}" type="slidenum">
              <a:rPr lang="en-US" smtClean="0"/>
              <a:pPr>
                <a:defRPr/>
              </a:pPr>
              <a:t>10</a:t>
            </a:fld>
            <a:endParaRPr lang="en-US" dirty="0"/>
          </a:p>
        </p:txBody>
      </p:sp>
    </p:spTree>
    <p:extLst>
      <p:ext uri="{BB962C8B-B14F-4D97-AF65-F5344CB8AC3E}">
        <p14:creationId xmlns:p14="http://schemas.microsoft.com/office/powerpoint/2010/main" val="258614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Which brings us to the concept of cultural humility.</a:t>
            </a:r>
            <a:r>
              <a:rPr lang="en-US" altLang="en-US" baseline="0" dirty="0" smtClean="0"/>
              <a:t> You can see three quotes here from the original article defining cultural humility by </a:t>
            </a:r>
            <a:r>
              <a:rPr lang="en-US" altLang="en-US" baseline="0" dirty="0" err="1" smtClean="0"/>
              <a:t>Tervalon</a:t>
            </a:r>
            <a:r>
              <a:rPr lang="en-US" altLang="en-US" baseline="0" dirty="0" smtClean="0"/>
              <a:t> and Murray-Garcia where they explain that cultural humility is a process that requires humility in actions such as engaging in self-reflection and self-critique, take action around power imbalances in physician-patient communication and develop respectful partnerships with communities</a:t>
            </a:r>
            <a:r>
              <a:rPr lang="en-US" altLang="en-US" baseline="30000" dirty="0" smtClean="0"/>
              <a:t>1</a:t>
            </a:r>
            <a:r>
              <a:rPr lang="en-US" altLang="en-US" baseline="0" dirty="0" smtClean="0"/>
              <a:t>.</a:t>
            </a:r>
            <a:endParaRPr lang="en-US" altLang="en-US" dirty="0" smtClean="0"/>
          </a:p>
        </p:txBody>
      </p:sp>
      <p:sp>
        <p:nvSpPr>
          <p:cNvPr id="1741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DEFD70A-5EDE-471E-B392-C27A8B3E5170}" type="slidenum">
              <a:rPr lang="en-US" altLang="en-US" smtClean="0"/>
              <a:pPr fontAlgn="base">
                <a:spcBef>
                  <a:spcPct val="0"/>
                </a:spcBef>
                <a:spcAft>
                  <a:spcPct val="0"/>
                </a:spcAft>
              </a:pPr>
              <a:t>11</a:t>
            </a:fld>
            <a:endParaRPr lang="en-US" altLang="en-US" smtClean="0"/>
          </a:p>
        </p:txBody>
      </p:sp>
    </p:spTree>
    <p:extLst>
      <p:ext uri="{BB962C8B-B14F-4D97-AF65-F5344CB8AC3E}">
        <p14:creationId xmlns:p14="http://schemas.microsoft.com/office/powerpoint/2010/main" val="3105121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We just</a:t>
            </a:r>
            <a:r>
              <a:rPr lang="en-US" baseline="0" dirty="0" smtClean="0"/>
              <a:t> finished talking about health literacy </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[NOTE TO FACILITATOR: If you are completing these sections in an order other than suggested in the facilitation guide, you may need to adjust this note]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and while this is a different set of modules, there is a close link between cultural humility and health literacy</a:t>
            </a:r>
            <a:r>
              <a:rPr kumimoji="0" lang="en-US" sz="1200" b="0" i="0" u="none" strike="noStrike" kern="1200" cap="none" spc="0" normalizeH="0" baseline="30000" noProof="0" dirty="0" smtClean="0">
                <a:ln>
                  <a:noFill/>
                </a:ln>
                <a:solidFill>
                  <a:prstClr val="black"/>
                </a:solidFill>
                <a:effectLst/>
                <a:uLnTx/>
                <a:uFillTx/>
                <a:latin typeface="+mn-lt"/>
                <a:ea typeface="+mn-ea"/>
                <a:cs typeface="+mn-cs"/>
              </a:rPr>
              <a:t>6</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Both cultural misunderstanding and health literacy have an impact on healthcare an can be addressed through improved communication</a:t>
            </a:r>
            <a:r>
              <a:rPr kumimoji="0" lang="en-US" sz="1200" b="0" i="0" u="none" strike="noStrike" kern="1200" cap="none" spc="0" normalizeH="0" baseline="30000" noProof="0" dirty="0" smtClean="0">
                <a:ln>
                  <a:noFill/>
                </a:ln>
                <a:solidFill>
                  <a:prstClr val="black"/>
                </a:solidFill>
                <a:effectLst/>
                <a:uLnTx/>
                <a:uFillTx/>
                <a:latin typeface="+mn-lt"/>
                <a:ea typeface="+mn-ea"/>
                <a:cs typeface="+mn-cs"/>
              </a:rPr>
              <a:t>6</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Healthy People 2020, the nation’s set of ten year health goals, puts cultural communication and health literacy under the umbrella of improving health communication to address health care quality and healthy equity</a:t>
            </a:r>
            <a:r>
              <a:rPr kumimoji="0" lang="en-US" sz="1200" b="0" i="0" u="none" strike="noStrike" kern="1200" cap="none" spc="0" normalizeH="0" baseline="30000" noProof="0" dirty="0" smtClean="0">
                <a:ln>
                  <a:noFill/>
                </a:ln>
                <a:solidFill>
                  <a:prstClr val="black"/>
                </a:solidFill>
                <a:effectLst/>
                <a:uLnTx/>
                <a:uFillTx/>
                <a:latin typeface="+mn-lt"/>
                <a:ea typeface="+mn-ea"/>
                <a:cs typeface="+mn-cs"/>
              </a:rPr>
              <a:t>6</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Instead of considering these to be different topic areas, some have suggested that we actually discuss them to be “best strategies to improve communication to reduce health disparities”</a:t>
            </a:r>
            <a:r>
              <a:rPr kumimoji="0" lang="en-US" sz="1200" b="0" i="0" u="none" strike="noStrike" kern="1200" cap="none" spc="0" normalizeH="0" baseline="30000" noProof="0" dirty="0" smtClean="0">
                <a:ln>
                  <a:noFill/>
                </a:ln>
                <a:solidFill>
                  <a:prstClr val="black"/>
                </a:solidFill>
                <a:effectLst/>
                <a:uLnTx/>
                <a:uFillTx/>
                <a:latin typeface="+mn-lt"/>
                <a:ea typeface="+mn-ea"/>
                <a:cs typeface="+mn-cs"/>
              </a:rPr>
              <a:t>6.</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In fact, many of the other topics in Clinical Conversations such as Social Determinants of Health, Motivational Interviewing, Shared Decision Making, fall under this definition as well. </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[NOTE TO FACILITATOR: Adjust this note of not planning to teach these topics following this training].</a:t>
            </a:r>
            <a:endParaRPr lang="en-US" baseline="30000" dirty="0"/>
          </a:p>
        </p:txBody>
      </p:sp>
      <p:sp>
        <p:nvSpPr>
          <p:cNvPr id="4" name="Slide Number Placeholder 3"/>
          <p:cNvSpPr>
            <a:spLocks noGrp="1"/>
          </p:cNvSpPr>
          <p:nvPr>
            <p:ph type="sldNum" sz="quarter" idx="10"/>
          </p:nvPr>
        </p:nvSpPr>
        <p:spPr/>
        <p:txBody>
          <a:bodyPr/>
          <a:lstStyle/>
          <a:p>
            <a:pPr>
              <a:defRPr/>
            </a:pPr>
            <a:fld id="{10B6D52F-B296-4629-8656-CD0C85DE9E63}" type="slidenum">
              <a:rPr lang="en-US" smtClean="0"/>
              <a:pPr>
                <a:defRPr/>
              </a:pPr>
              <a:t>12</a:t>
            </a:fld>
            <a:endParaRPr lang="en-US" dirty="0"/>
          </a:p>
        </p:txBody>
      </p:sp>
    </p:spTree>
    <p:extLst>
      <p:ext uri="{BB962C8B-B14F-4D97-AF65-F5344CB8AC3E}">
        <p14:creationId xmlns:p14="http://schemas.microsoft.com/office/powerpoint/2010/main" val="21077890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400" dirty="0" smtClean="0">
                <a:solidFill>
                  <a:srgbClr val="FF0000"/>
                </a:solidFill>
              </a:rPr>
              <a:t>(Note: read the Take home message from the slide) Then say, please think about these two questions. This is where we are going to start at our next session. Please be prepared to share why you agree or disagree with the questions.</a:t>
            </a:r>
          </a:p>
        </p:txBody>
      </p:sp>
      <p:sp>
        <p:nvSpPr>
          <p:cNvPr id="2048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4CA7EE7-83A3-4E29-A988-130F0868659F}" type="slidenum">
              <a:rPr lang="en-US" altLang="en-US" smtClean="0"/>
              <a:pPr fontAlgn="base">
                <a:spcBef>
                  <a:spcPct val="0"/>
                </a:spcBef>
                <a:spcAft>
                  <a:spcPct val="0"/>
                </a:spcAft>
              </a:pPr>
              <a:t>13</a:t>
            </a:fld>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0B6D52F-B296-4629-8656-CD0C85DE9E63}" type="slidenum">
              <a:rPr lang="en-US" smtClean="0"/>
              <a:pPr>
                <a:defRPr/>
              </a:pPr>
              <a:t>14</a:t>
            </a:fld>
            <a:endParaRPr lang="en-US" dirty="0"/>
          </a:p>
        </p:txBody>
      </p:sp>
    </p:spTree>
    <p:extLst>
      <p:ext uri="{BB962C8B-B14F-4D97-AF65-F5344CB8AC3E}">
        <p14:creationId xmlns:p14="http://schemas.microsoft.com/office/powerpoint/2010/main" val="1942307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[NOTE</a:t>
            </a:r>
            <a:r>
              <a:rPr lang="en-US" b="1" baseline="0" dirty="0" smtClean="0"/>
              <a:t> TO FACILITATOR: if you choose not to have participants complete the knowledge assessment questions, delete this slide.]</a:t>
            </a: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EAC25A-0787-4250-9F5D-D1D38B63B3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1958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819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9903870-3B90-42FA-8A3F-5416BA4D4C00}" type="slidenum">
              <a:rPr lang="en-US" altLang="en-US" smtClean="0"/>
              <a:pPr fontAlgn="base">
                <a:spcBef>
                  <a:spcPct val="0"/>
                </a:spcBef>
                <a:spcAft>
                  <a:spcPct val="0"/>
                </a:spcAft>
              </a:pPr>
              <a:t>3</a:t>
            </a:fld>
            <a:endParaRPr lang="en-US" altLang="en-US" smtClean="0"/>
          </a:p>
        </p:txBody>
      </p:sp>
    </p:spTree>
    <p:extLst>
      <p:ext uri="{BB962C8B-B14F-4D97-AF65-F5344CB8AC3E}">
        <p14:creationId xmlns:p14="http://schemas.microsoft.com/office/powerpoint/2010/main" val="1033046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(Note: Read the material from the slide) Ask by a show of hands, how many of you have heard of or read something about cultural humility? (If hands are raised, ask people to please share their knowledge and perspectives as we go through the training.) (If no hands are raised, say that you hope they will find this to be a valuable and interesting topic.) </a:t>
            </a:r>
          </a:p>
        </p:txBody>
      </p:sp>
      <p:sp>
        <p:nvSpPr>
          <p:cNvPr id="819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BD10620-A55E-49B1-92B1-BDBC61F54606}" type="slidenum">
              <a:rPr lang="en-US" altLang="en-US" smtClean="0"/>
              <a:pPr fontAlgn="base">
                <a:spcBef>
                  <a:spcPct val="0"/>
                </a:spcBef>
                <a:spcAft>
                  <a:spcPct val="0"/>
                </a:spcAft>
              </a:pPr>
              <a:t>4</a:t>
            </a:fld>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Facilitator: ask</a:t>
            </a:r>
            <a:r>
              <a:rPr lang="en-US" baseline="0" dirty="0" smtClean="0"/>
              <a:t> the audience if anyone has heard this term before, if so, how would they define it? Spend just a little bit of time letting people bring up their opinions. </a:t>
            </a:r>
            <a:endParaRPr lang="en-US" dirty="0"/>
          </a:p>
        </p:txBody>
      </p:sp>
      <p:sp>
        <p:nvSpPr>
          <p:cNvPr id="4" name="Slide Number Placeholder 3"/>
          <p:cNvSpPr>
            <a:spLocks noGrp="1"/>
          </p:cNvSpPr>
          <p:nvPr>
            <p:ph type="sldNum" sz="quarter" idx="10"/>
          </p:nvPr>
        </p:nvSpPr>
        <p:spPr/>
        <p:txBody>
          <a:bodyPr/>
          <a:lstStyle/>
          <a:p>
            <a:pPr>
              <a:defRPr/>
            </a:pPr>
            <a:fld id="{10B6D52F-B296-4629-8656-CD0C85DE9E63}" type="slidenum">
              <a:rPr lang="en-US" smtClean="0"/>
              <a:pPr>
                <a:defRPr/>
              </a:pPr>
              <a:t>5</a:t>
            </a:fld>
            <a:endParaRPr lang="en-US" dirty="0"/>
          </a:p>
        </p:txBody>
      </p:sp>
    </p:spTree>
    <p:extLst>
      <p:ext uri="{BB962C8B-B14F-4D97-AF65-F5344CB8AC3E}">
        <p14:creationId xmlns:p14="http://schemas.microsoft.com/office/powerpoint/2010/main" val="2803499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The</a:t>
            </a:r>
            <a:r>
              <a:rPr lang="en-US" altLang="en-US" baseline="0" dirty="0" smtClean="0"/>
              <a:t> focus of today and the next five discussions will be on cultural humility and its relevance to healthcare settings. Cultural humility has been around as a concept since the 1990’s when it was developed by two doctors Melanie Tervalon and </a:t>
            </a:r>
            <a:r>
              <a:rPr lang="en-US" altLang="en-US" baseline="0" dirty="0" err="1" smtClean="0"/>
              <a:t>Jann</a:t>
            </a:r>
            <a:r>
              <a:rPr lang="en-US" altLang="en-US" baseline="0" dirty="0" smtClean="0"/>
              <a:t> Murray-Garcia</a:t>
            </a:r>
            <a:r>
              <a:rPr lang="en-US" altLang="en-US" baseline="30000" dirty="0" smtClean="0"/>
              <a:t>1</a:t>
            </a:r>
            <a:r>
              <a:rPr lang="en-US" altLang="en-US" baseline="0" dirty="0" smtClean="0"/>
              <a:t>. Cultural humility was developed in response to increasing diversity in the United States and the belief that what Dr. Tervalon and Dr. Murray-Garcia called “sociocultural mismatches” compromised care</a:t>
            </a:r>
            <a:r>
              <a:rPr lang="en-US" altLang="en-US" baseline="30000" dirty="0" smtClean="0"/>
              <a:t>1</a:t>
            </a:r>
            <a:r>
              <a:rPr lang="en-US" altLang="en-US" baseline="0" dirty="0" smtClean="0"/>
              <a:t>. Cultural humility also was also discussed as an alternative to traditional cultural competence programs that had a finite learning model</a:t>
            </a:r>
            <a:r>
              <a:rPr lang="en-US" altLang="en-US" baseline="30000" dirty="0" smtClean="0"/>
              <a:t>1</a:t>
            </a:r>
            <a:r>
              <a:rPr lang="en-US" altLang="en-US" baseline="0" dirty="0" smtClean="0"/>
              <a:t>. This means that these programs had a defined endpoint where someone had “finished” or “passed” the training</a:t>
            </a:r>
            <a:r>
              <a:rPr lang="en-US" altLang="en-US" baseline="30000" dirty="0" smtClean="0"/>
              <a:t>1</a:t>
            </a:r>
            <a:r>
              <a:rPr lang="en-US" altLang="en-US" baseline="0" dirty="0" smtClean="0"/>
              <a:t>. </a:t>
            </a:r>
            <a:endParaRPr lang="en-US" altLang="en-US" dirty="0" smtClean="0"/>
          </a:p>
        </p:txBody>
      </p:sp>
      <p:sp>
        <p:nvSpPr>
          <p:cNvPr id="1536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9E4E781-A1E9-49AC-9AA0-F822C364AE08}" type="slidenum">
              <a:rPr lang="en-US" altLang="en-US" smtClean="0"/>
              <a:pPr fontAlgn="base">
                <a:spcBef>
                  <a:spcPct val="0"/>
                </a:spcBef>
                <a:spcAft>
                  <a:spcPct val="0"/>
                </a:spcAft>
              </a:pPr>
              <a:t>6</a:t>
            </a:fld>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Why is it</a:t>
            </a:r>
            <a:r>
              <a:rPr lang="en-US" altLang="en-US" baseline="0" dirty="0" smtClean="0"/>
              <a:t> important that we talk about cultural humility? One reason is health disparities. In 2003, the Institute of Medicine wrote a report titled, </a:t>
            </a:r>
            <a:r>
              <a:rPr lang="en-US" altLang="en-US" i="1" baseline="0" dirty="0" smtClean="0"/>
              <a:t>Unequal Treatment</a:t>
            </a:r>
          </a:p>
          <a:p>
            <a:r>
              <a:rPr lang="en-US" altLang="en-US" i="1" baseline="0" dirty="0" smtClean="0"/>
              <a:t>Confronting Racial and Ethnic Disparities in Health Care. </a:t>
            </a:r>
            <a:r>
              <a:rPr lang="en-US" altLang="en-US" i="0" baseline="0" dirty="0" smtClean="0"/>
              <a:t>This report showed a large amount of evidence that racial and ethnic minorities receive lower quality healthcare</a:t>
            </a:r>
            <a:r>
              <a:rPr lang="en-US" altLang="en-US" i="0" baseline="30000" dirty="0" smtClean="0"/>
              <a:t>2,3</a:t>
            </a:r>
            <a:r>
              <a:rPr lang="en-US" altLang="en-US" i="0" baseline="0" dirty="0" smtClean="0"/>
              <a:t>. The report also showed that a number of other segments of our society receive different care, including women, seniors, individuals with disabilities, members of the LGBTQIA community and the others you see listed here</a:t>
            </a:r>
            <a:r>
              <a:rPr lang="en-US" altLang="en-US" i="0" baseline="30000" dirty="0" smtClean="0"/>
              <a:t>2,3</a:t>
            </a:r>
            <a:r>
              <a:rPr lang="en-US" altLang="en-US" i="0" baseline="0" dirty="0" smtClean="0"/>
              <a:t>.</a:t>
            </a:r>
            <a:r>
              <a:rPr lang="en-US" altLang="en-US" i="1" baseline="0" dirty="0" smtClean="0"/>
              <a:t> </a:t>
            </a:r>
            <a:r>
              <a:rPr lang="en-US" altLang="en-US" i="0" baseline="0" dirty="0" smtClean="0"/>
              <a:t>It is important to note that the</a:t>
            </a:r>
            <a:r>
              <a:rPr lang="en-US" altLang="en-US" dirty="0" smtClean="0"/>
              <a:t> reasons for these disparities in care are complex and involve many individuals</a:t>
            </a:r>
            <a:r>
              <a:rPr lang="en-US" altLang="en-US" baseline="0" dirty="0" smtClean="0"/>
              <a:t> and institutions </a:t>
            </a:r>
            <a:r>
              <a:rPr lang="en-US" altLang="en-US" dirty="0" smtClean="0"/>
              <a:t>at several levels</a:t>
            </a:r>
            <a:r>
              <a:rPr lang="en-US" altLang="en-US" baseline="30000" dirty="0" smtClean="0"/>
              <a:t>2,3</a:t>
            </a:r>
            <a:r>
              <a:rPr lang="en-US" altLang="en-US" dirty="0" smtClean="0"/>
              <a:t>. In the set of modules on cultural humility, we will primarily be discussing what can be done at the individual, clinical level. However, the intention is not to say that other institutional and community factors do not contribute to these disparities</a:t>
            </a:r>
            <a:r>
              <a:rPr lang="en-US" altLang="en-US" baseline="0" dirty="0" smtClean="0"/>
              <a:t>. </a:t>
            </a:r>
            <a:endParaRPr lang="en-US" altLang="en-US" dirty="0" smtClean="0"/>
          </a:p>
        </p:txBody>
      </p:sp>
      <p:sp>
        <p:nvSpPr>
          <p:cNvPr id="4" name="Slide Number Placeholder 3"/>
          <p:cNvSpPr>
            <a:spLocks noGrp="1"/>
          </p:cNvSpPr>
          <p:nvPr>
            <p:ph type="sldNum" sz="quarter" idx="5"/>
          </p:nvPr>
        </p:nvSpPr>
        <p:spPr/>
        <p:txBody>
          <a:bodyPr/>
          <a:lstStyle/>
          <a:p>
            <a:pPr>
              <a:defRPr/>
            </a:pPr>
            <a:fld id="{CB654597-5BC1-427A-B457-10B1A9B5347D}" type="slidenum">
              <a:rPr lang="en-US" smtClean="0"/>
              <a:pPr>
                <a:defRPr/>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We’re not going to spend a lot more time talking about health disparities</a:t>
            </a:r>
            <a:r>
              <a:rPr lang="en-US" baseline="0" dirty="0" smtClean="0"/>
              <a:t> in these modules, but there is a lot more information out there documenting the existence of disparities and research around how to address them. The National Library of Medicine portal, Health Services Research Information Central (HSRIC) is a great place to look for more information about this topic. You’ll find information here on health disparities from research to toolkits to news. I’ll send you an e-mail following this session with the link to this HSRIC page </a:t>
            </a:r>
            <a:r>
              <a:rPr lang="en-US" b="1" baseline="0" dirty="0" smtClean="0"/>
              <a:t>[Note to Facilitator: only say this if you plan to send e-mail follow up #1]</a:t>
            </a:r>
            <a:endParaRPr lang="en-US" b="1" dirty="0"/>
          </a:p>
        </p:txBody>
      </p:sp>
      <p:sp>
        <p:nvSpPr>
          <p:cNvPr id="4" name="Slide Number Placeholder 3"/>
          <p:cNvSpPr>
            <a:spLocks noGrp="1"/>
          </p:cNvSpPr>
          <p:nvPr>
            <p:ph type="sldNum" sz="quarter" idx="10"/>
          </p:nvPr>
        </p:nvSpPr>
        <p:spPr/>
        <p:txBody>
          <a:bodyPr/>
          <a:lstStyle/>
          <a:p>
            <a:pPr>
              <a:defRPr/>
            </a:pPr>
            <a:fld id="{10B6D52F-B296-4629-8656-CD0C85DE9E63}" type="slidenum">
              <a:rPr lang="en-US" smtClean="0"/>
              <a:pPr>
                <a:defRPr/>
              </a:pPr>
              <a:t>8</a:t>
            </a:fld>
            <a:endParaRPr lang="en-US" dirty="0"/>
          </a:p>
        </p:txBody>
      </p:sp>
    </p:spTree>
    <p:extLst>
      <p:ext uri="{BB962C8B-B14F-4D97-AF65-F5344CB8AC3E}">
        <p14:creationId xmlns:p14="http://schemas.microsoft.com/office/powerpoint/2010/main" val="215338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reasons for the persistence of </a:t>
            </a:r>
            <a:r>
              <a:rPr lang="en-US" baseline="0" dirty="0" smtClean="0"/>
              <a:t>health disparities is unconscious bias</a:t>
            </a:r>
            <a:r>
              <a:rPr lang="en-US" baseline="30000" dirty="0" smtClean="0"/>
              <a:t>4</a:t>
            </a:r>
            <a:r>
              <a:rPr lang="en-US" baseline="0" dirty="0" smtClean="0"/>
              <a:t>. This can also be called implicit bias, meaning that we are not aware of it and act automatically in line with our bias</a:t>
            </a:r>
            <a:r>
              <a:rPr lang="en-US" baseline="30000" dirty="0" smtClean="0"/>
              <a:t>4</a:t>
            </a:r>
            <a:r>
              <a:rPr lang="en-US" baseline="0" dirty="0" smtClean="0"/>
              <a:t>. Explicit biases can be more consciously controlled</a:t>
            </a:r>
            <a:r>
              <a:rPr lang="en-US" baseline="30000" dirty="0" smtClean="0"/>
              <a:t>4</a:t>
            </a:r>
            <a:r>
              <a:rPr lang="en-US" baseline="0" dirty="0" smtClean="0"/>
              <a:t>, where implicit biases include stereotypes or negative evaluations toward a social group</a:t>
            </a:r>
            <a:r>
              <a:rPr lang="en-US" baseline="30000" dirty="0" smtClean="0"/>
              <a:t>4</a:t>
            </a:r>
            <a:r>
              <a:rPr lang="en-US" baseline="0" dirty="0" smtClean="0"/>
              <a:t>. Examples of implicit bias include associating black men with athleticism or women with lack of mathematical ability</a:t>
            </a:r>
            <a:r>
              <a:rPr lang="en-US" baseline="30000" dirty="0" smtClean="0"/>
              <a:t>4</a:t>
            </a:r>
            <a:r>
              <a:rPr lang="en-US" baseline="0" dirty="0" smtClean="0"/>
              <a:t>. It is reasonable to assume that all of us have some type unconscious bias</a:t>
            </a:r>
            <a:r>
              <a:rPr lang="en-US" baseline="30000" dirty="0" smtClean="0"/>
              <a:t>2</a:t>
            </a:r>
            <a:r>
              <a:rPr lang="en-US" baseline="0" dirty="0" smtClean="0"/>
              <a:t>. In fact, sometimes training of healthcare professionals emphasizes things like population level risk factors, which could lead to thinking about a group of patients similarly</a:t>
            </a:r>
            <a:r>
              <a:rPr lang="en-US" baseline="30000" dirty="0" smtClean="0"/>
              <a:t>5</a:t>
            </a:r>
            <a:r>
              <a:rPr lang="en-US" baseline="0" dirty="0" smtClean="0"/>
              <a:t>. Implicit bias is also more likely to come into play when someone is feeling stressed, tired, or is multi-taking</a:t>
            </a:r>
            <a:r>
              <a:rPr lang="en-US" baseline="30000" dirty="0" smtClean="0"/>
              <a:t>2,4</a:t>
            </a:r>
            <a:r>
              <a:rPr lang="en-US" baseline="0" dirty="0" smtClean="0"/>
              <a:t>. </a:t>
            </a:r>
            <a:endParaRPr lang="en-US" baseline="30000" dirty="0"/>
          </a:p>
        </p:txBody>
      </p:sp>
      <p:sp>
        <p:nvSpPr>
          <p:cNvPr id="4" name="Slide Number Placeholder 3"/>
          <p:cNvSpPr>
            <a:spLocks noGrp="1"/>
          </p:cNvSpPr>
          <p:nvPr>
            <p:ph type="sldNum" sz="quarter" idx="10"/>
          </p:nvPr>
        </p:nvSpPr>
        <p:spPr/>
        <p:txBody>
          <a:bodyPr/>
          <a:lstStyle/>
          <a:p>
            <a:pPr>
              <a:defRPr/>
            </a:pPr>
            <a:fld id="{10B6D52F-B296-4629-8656-CD0C85DE9E63}" type="slidenum">
              <a:rPr lang="en-US" smtClean="0"/>
              <a:pPr>
                <a:defRPr/>
              </a:pPr>
              <a:t>9</a:t>
            </a:fld>
            <a:endParaRPr lang="en-US" dirty="0"/>
          </a:p>
        </p:txBody>
      </p:sp>
    </p:spTree>
    <p:extLst>
      <p:ext uri="{BB962C8B-B14F-4D97-AF65-F5344CB8AC3E}">
        <p14:creationId xmlns:p14="http://schemas.microsoft.com/office/powerpoint/2010/main" val="2392763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9888" y="5962650"/>
            <a:ext cx="3217862"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93BDA122-05B9-446B-9B86-78D73C2D5A39}"/>
              </a:ext>
            </a:extLst>
          </p:cNvPr>
          <p:cNvSpPr>
            <a:spLocks noGrp="1"/>
          </p:cNvSpPr>
          <p:nvPr>
            <p:ph type="dt" sz="half" idx="10"/>
          </p:nvPr>
        </p:nvSpPr>
        <p:spPr/>
        <p:txBody>
          <a:bodyPr/>
          <a:lstStyle>
            <a:lvl1pPr>
              <a:defRPr/>
            </a:lvl1pPr>
          </a:lstStyle>
          <a:p>
            <a:pPr>
              <a:defRPr/>
            </a:pPr>
            <a:fld id="{95760D30-4098-4C26-9BD1-1067D339C502}" type="datetime1">
              <a:rPr lang="en-US"/>
              <a:pPr>
                <a:defRPr/>
              </a:pPr>
              <a:t>11/21/2019</a:t>
            </a:fld>
            <a:endParaRPr lang="en-US" dirty="0"/>
          </a:p>
        </p:txBody>
      </p:sp>
      <p:sp>
        <p:nvSpPr>
          <p:cNvPr id="6" name="Footer Placeholder 4">
            <a:extLst>
              <a:ext uri="{FF2B5EF4-FFF2-40B4-BE49-F238E27FC236}">
                <a16:creationId xmlns:a16="http://schemas.microsoft.com/office/drawing/2014/main" id="{CECED5D5-BB37-4070-8C51-B5B047586E7C}"/>
              </a:ext>
            </a:extLst>
          </p:cNvPr>
          <p:cNvSpPr>
            <a:spLocks noGrp="1"/>
          </p:cNvSpPr>
          <p:nvPr>
            <p:ph type="ftr" sz="quarter" idx="11"/>
          </p:nvPr>
        </p:nvSpPr>
        <p:spPr/>
        <p:txBody>
          <a:bodyPr/>
          <a:lstStyle>
            <a:lvl1pPr>
              <a:defRPr/>
            </a:lvl1pPr>
          </a:lstStyle>
          <a:p>
            <a:pPr>
              <a:defRPr/>
            </a:pPr>
            <a:r>
              <a:rPr lang="en-US"/>
              <a:t>#citeNLM2018</a:t>
            </a:r>
          </a:p>
        </p:txBody>
      </p:sp>
      <p:sp>
        <p:nvSpPr>
          <p:cNvPr id="7" name="Slide Number Placeholder 5">
            <a:extLst>
              <a:ext uri="{FF2B5EF4-FFF2-40B4-BE49-F238E27FC236}">
                <a16:creationId xmlns:a16="http://schemas.microsoft.com/office/drawing/2014/main" id="{F3DBEF50-BC78-441D-BB0E-EA3AB08D83C0}"/>
              </a:ext>
            </a:extLst>
          </p:cNvPr>
          <p:cNvSpPr>
            <a:spLocks noGrp="1"/>
          </p:cNvSpPr>
          <p:nvPr>
            <p:ph type="sldNum" sz="quarter" idx="12"/>
          </p:nvPr>
        </p:nvSpPr>
        <p:spPr/>
        <p:txBody>
          <a:bodyPr/>
          <a:lstStyle>
            <a:lvl1pPr>
              <a:defRPr/>
            </a:lvl1pPr>
          </a:lstStyle>
          <a:p>
            <a:pPr>
              <a:defRPr/>
            </a:pPr>
            <a:fld id="{FB2DFFE4-041A-4264-87AD-F482C8EBFDF8}" type="slidenum">
              <a:rPr lang="en-US"/>
              <a:pPr>
                <a:defRPr/>
              </a:pPr>
              <a:t>‹#›</a:t>
            </a:fld>
            <a:endParaRPr lang="en-US" dirty="0"/>
          </a:p>
        </p:txBody>
      </p:sp>
    </p:spTree>
    <p:extLst>
      <p:ext uri="{BB962C8B-B14F-4D97-AF65-F5344CB8AC3E}">
        <p14:creationId xmlns:p14="http://schemas.microsoft.com/office/powerpoint/2010/main" val="2132624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C9051C9-E72A-4114-A84F-31CC3FDBBA8F}"/>
              </a:ext>
            </a:extLst>
          </p:cNvPr>
          <p:cNvSpPr>
            <a:spLocks noGrp="1"/>
          </p:cNvSpPr>
          <p:nvPr>
            <p:ph type="dt" sz="half" idx="10"/>
          </p:nvPr>
        </p:nvSpPr>
        <p:spPr/>
        <p:txBody>
          <a:bodyPr/>
          <a:lstStyle>
            <a:lvl1pPr>
              <a:defRPr/>
            </a:lvl1pPr>
          </a:lstStyle>
          <a:p>
            <a:pPr>
              <a:defRPr/>
            </a:pPr>
            <a:fld id="{200384F1-4A30-4E1A-BC80-4C2FE4274AB3}" type="datetime1">
              <a:rPr lang="en-US"/>
              <a:pPr>
                <a:defRPr/>
              </a:pPr>
              <a:t>11/21/2019</a:t>
            </a:fld>
            <a:endParaRPr lang="en-US" dirty="0"/>
          </a:p>
        </p:txBody>
      </p:sp>
      <p:sp>
        <p:nvSpPr>
          <p:cNvPr id="5" name="Footer Placeholder 4">
            <a:extLst>
              <a:ext uri="{FF2B5EF4-FFF2-40B4-BE49-F238E27FC236}">
                <a16:creationId xmlns:a16="http://schemas.microsoft.com/office/drawing/2014/main" id="{CA28D7BC-EE81-475B-A6FD-2D677B952C54}"/>
              </a:ext>
            </a:extLst>
          </p:cNvPr>
          <p:cNvSpPr>
            <a:spLocks noGrp="1"/>
          </p:cNvSpPr>
          <p:nvPr>
            <p:ph type="ftr" sz="quarter" idx="11"/>
          </p:nvPr>
        </p:nvSpPr>
        <p:spPr/>
        <p:txBody>
          <a:bodyPr/>
          <a:lstStyle>
            <a:lvl1pPr>
              <a:defRPr/>
            </a:lvl1pPr>
          </a:lstStyle>
          <a:p>
            <a:pPr>
              <a:defRPr/>
            </a:pPr>
            <a:r>
              <a:rPr lang="en-US"/>
              <a:t>#citeNLM2018</a:t>
            </a:r>
          </a:p>
        </p:txBody>
      </p:sp>
      <p:sp>
        <p:nvSpPr>
          <p:cNvPr id="6" name="Slide Number Placeholder 5">
            <a:extLst>
              <a:ext uri="{FF2B5EF4-FFF2-40B4-BE49-F238E27FC236}">
                <a16:creationId xmlns:a16="http://schemas.microsoft.com/office/drawing/2014/main" id="{8A37E2B1-DD0E-42C0-9800-8CEA62F30106}"/>
              </a:ext>
            </a:extLst>
          </p:cNvPr>
          <p:cNvSpPr>
            <a:spLocks noGrp="1"/>
          </p:cNvSpPr>
          <p:nvPr>
            <p:ph type="sldNum" sz="quarter" idx="12"/>
          </p:nvPr>
        </p:nvSpPr>
        <p:spPr/>
        <p:txBody>
          <a:bodyPr/>
          <a:lstStyle>
            <a:lvl1pPr>
              <a:defRPr/>
            </a:lvl1pPr>
          </a:lstStyle>
          <a:p>
            <a:pPr>
              <a:defRPr/>
            </a:pPr>
            <a:fld id="{DDBA8476-5819-4466-B6D0-8403EC54FAB8}" type="slidenum">
              <a:rPr lang="en-US"/>
              <a:pPr>
                <a:defRPr/>
              </a:pPr>
              <a:t>‹#›</a:t>
            </a:fld>
            <a:endParaRPr lang="en-US" dirty="0"/>
          </a:p>
        </p:txBody>
      </p:sp>
    </p:spTree>
    <p:extLst>
      <p:ext uri="{BB962C8B-B14F-4D97-AF65-F5344CB8AC3E}">
        <p14:creationId xmlns:p14="http://schemas.microsoft.com/office/powerpoint/2010/main" val="75909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C9051C9-E72A-4114-A84F-31CC3FDBBA8F}"/>
              </a:ext>
            </a:extLst>
          </p:cNvPr>
          <p:cNvSpPr>
            <a:spLocks noGrp="1"/>
          </p:cNvSpPr>
          <p:nvPr>
            <p:ph type="dt" sz="half" idx="10"/>
          </p:nvPr>
        </p:nvSpPr>
        <p:spPr/>
        <p:txBody>
          <a:bodyPr/>
          <a:lstStyle>
            <a:lvl1pPr>
              <a:defRPr/>
            </a:lvl1pPr>
          </a:lstStyle>
          <a:p>
            <a:pPr>
              <a:defRPr/>
            </a:pPr>
            <a:fld id="{6E73312A-8047-46E0-BF0F-B8E1798B41EF}" type="datetime1">
              <a:rPr lang="en-US"/>
              <a:pPr>
                <a:defRPr/>
              </a:pPr>
              <a:t>11/21/2019</a:t>
            </a:fld>
            <a:endParaRPr lang="en-US" dirty="0"/>
          </a:p>
        </p:txBody>
      </p:sp>
      <p:sp>
        <p:nvSpPr>
          <p:cNvPr id="5" name="Footer Placeholder 4">
            <a:extLst>
              <a:ext uri="{FF2B5EF4-FFF2-40B4-BE49-F238E27FC236}">
                <a16:creationId xmlns:a16="http://schemas.microsoft.com/office/drawing/2014/main" id="{CA28D7BC-EE81-475B-A6FD-2D677B952C54}"/>
              </a:ext>
            </a:extLst>
          </p:cNvPr>
          <p:cNvSpPr>
            <a:spLocks noGrp="1"/>
          </p:cNvSpPr>
          <p:nvPr>
            <p:ph type="ftr" sz="quarter" idx="11"/>
          </p:nvPr>
        </p:nvSpPr>
        <p:spPr/>
        <p:txBody>
          <a:bodyPr/>
          <a:lstStyle>
            <a:lvl1pPr>
              <a:defRPr/>
            </a:lvl1pPr>
          </a:lstStyle>
          <a:p>
            <a:pPr>
              <a:defRPr/>
            </a:pPr>
            <a:r>
              <a:rPr lang="en-US"/>
              <a:t>#citeNLM2018</a:t>
            </a:r>
          </a:p>
        </p:txBody>
      </p:sp>
      <p:sp>
        <p:nvSpPr>
          <p:cNvPr id="6" name="Slide Number Placeholder 5">
            <a:extLst>
              <a:ext uri="{FF2B5EF4-FFF2-40B4-BE49-F238E27FC236}">
                <a16:creationId xmlns:a16="http://schemas.microsoft.com/office/drawing/2014/main" id="{8A37E2B1-DD0E-42C0-9800-8CEA62F30106}"/>
              </a:ext>
            </a:extLst>
          </p:cNvPr>
          <p:cNvSpPr>
            <a:spLocks noGrp="1"/>
          </p:cNvSpPr>
          <p:nvPr>
            <p:ph type="sldNum" sz="quarter" idx="12"/>
          </p:nvPr>
        </p:nvSpPr>
        <p:spPr/>
        <p:txBody>
          <a:bodyPr/>
          <a:lstStyle>
            <a:lvl1pPr>
              <a:defRPr/>
            </a:lvl1pPr>
          </a:lstStyle>
          <a:p>
            <a:pPr>
              <a:defRPr/>
            </a:pPr>
            <a:fld id="{F638D85A-6B55-437A-A810-9D17673157D8}" type="slidenum">
              <a:rPr lang="en-US"/>
              <a:pPr>
                <a:defRPr/>
              </a:pPr>
              <a:t>‹#›</a:t>
            </a:fld>
            <a:endParaRPr lang="en-US" dirty="0"/>
          </a:p>
        </p:txBody>
      </p:sp>
    </p:spTree>
    <p:extLst>
      <p:ext uri="{BB962C8B-B14F-4D97-AF65-F5344CB8AC3E}">
        <p14:creationId xmlns:p14="http://schemas.microsoft.com/office/powerpoint/2010/main" val="2909714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080A4DE-6818-475B-875B-F1B097A76FF7}" type="datetime1">
              <a:rPr lang="en-US" smtClean="0"/>
              <a:t>11/21/2019</a:t>
            </a:fld>
            <a:endParaRPr lang="en-US"/>
          </a:p>
        </p:txBody>
      </p:sp>
      <p:sp>
        <p:nvSpPr>
          <p:cNvPr id="5" name="Footer Placeholder 4"/>
          <p:cNvSpPr>
            <a:spLocks noGrp="1"/>
          </p:cNvSpPr>
          <p:nvPr>
            <p:ph type="ftr" sz="quarter" idx="11"/>
          </p:nvPr>
        </p:nvSpPr>
        <p:spPr/>
        <p:txBody>
          <a:bodyPr/>
          <a:lstStyle/>
          <a:p>
            <a:r>
              <a:rPr lang="en-US" smtClean="0"/>
              <a:t>#citeNLM2018</a:t>
            </a:r>
            <a:endParaRPr lang="en-US"/>
          </a:p>
        </p:txBody>
      </p:sp>
      <p:sp>
        <p:nvSpPr>
          <p:cNvPr id="6" name="Slide Number Placeholder 5"/>
          <p:cNvSpPr>
            <a:spLocks noGrp="1"/>
          </p:cNvSpPr>
          <p:nvPr>
            <p:ph type="sldNum" sz="quarter" idx="12"/>
          </p:nvPr>
        </p:nvSpPr>
        <p:spPr/>
        <p:txBody>
          <a:bodyPr/>
          <a:lstStyle/>
          <a:p>
            <a:fld id="{BD9F92CD-A15F-4D01-A8C0-709E6596AA4B}"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9316" y="5963433"/>
            <a:ext cx="3218688" cy="621792"/>
          </a:xfrm>
          <a:prstGeom prst="rect">
            <a:avLst/>
          </a:prstGeom>
        </p:spPr>
      </p:pic>
    </p:spTree>
    <p:extLst>
      <p:ext uri="{BB962C8B-B14F-4D97-AF65-F5344CB8AC3E}">
        <p14:creationId xmlns:p14="http://schemas.microsoft.com/office/powerpoint/2010/main" val="25325697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26AB652-D7D3-4BE5-8959-22A79339576C}" type="datetime1">
              <a:rPr lang="en-US" smtClean="0"/>
              <a:t>11/21/2019</a:t>
            </a:fld>
            <a:endParaRPr lang="en-US"/>
          </a:p>
        </p:txBody>
      </p:sp>
      <p:sp>
        <p:nvSpPr>
          <p:cNvPr id="5" name="Footer Placeholder 4"/>
          <p:cNvSpPr>
            <a:spLocks noGrp="1"/>
          </p:cNvSpPr>
          <p:nvPr>
            <p:ph type="ftr" sz="quarter" idx="11"/>
          </p:nvPr>
        </p:nvSpPr>
        <p:spPr/>
        <p:txBody>
          <a:bodyPr/>
          <a:lstStyle/>
          <a:p>
            <a:r>
              <a:rPr lang="en-US" smtClean="0"/>
              <a:t>#citeNLM2018</a:t>
            </a:r>
            <a:endParaRPr lang="en-US"/>
          </a:p>
        </p:txBody>
      </p:sp>
      <p:sp>
        <p:nvSpPr>
          <p:cNvPr id="6" name="Slide Number Placeholder 5"/>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31000702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AF63677-35BB-46A6-9FB4-3CB3AD375170}" type="datetime1">
              <a:rPr lang="en-US" smtClean="0"/>
              <a:t>11/21/2019</a:t>
            </a:fld>
            <a:endParaRPr lang="en-US"/>
          </a:p>
        </p:txBody>
      </p:sp>
      <p:sp>
        <p:nvSpPr>
          <p:cNvPr id="5" name="Footer Placeholder 4"/>
          <p:cNvSpPr>
            <a:spLocks noGrp="1"/>
          </p:cNvSpPr>
          <p:nvPr>
            <p:ph type="ftr" sz="quarter" idx="11"/>
          </p:nvPr>
        </p:nvSpPr>
        <p:spPr/>
        <p:txBody>
          <a:bodyPr/>
          <a:lstStyle/>
          <a:p>
            <a:r>
              <a:rPr lang="en-US" smtClean="0"/>
              <a:t>#citeNLM2018</a:t>
            </a:r>
            <a:endParaRPr lang="en-US"/>
          </a:p>
        </p:txBody>
      </p:sp>
      <p:sp>
        <p:nvSpPr>
          <p:cNvPr id="6" name="Slide Number Placeholder 5"/>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5207875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9CACB96-07DF-4428-A372-9A2D95347F31}" type="datetime1">
              <a:rPr lang="en-US" smtClean="0"/>
              <a:t>11/21/2019</a:t>
            </a:fld>
            <a:endParaRPr lang="en-US"/>
          </a:p>
        </p:txBody>
      </p:sp>
      <p:sp>
        <p:nvSpPr>
          <p:cNvPr id="6" name="Footer Placeholder 5"/>
          <p:cNvSpPr>
            <a:spLocks noGrp="1"/>
          </p:cNvSpPr>
          <p:nvPr>
            <p:ph type="ftr" sz="quarter" idx="11"/>
          </p:nvPr>
        </p:nvSpPr>
        <p:spPr/>
        <p:txBody>
          <a:bodyPr/>
          <a:lstStyle/>
          <a:p>
            <a:r>
              <a:rPr lang="en-US" smtClean="0"/>
              <a:t>#citeNLM2018</a:t>
            </a:r>
            <a:endParaRPr lang="en-US"/>
          </a:p>
        </p:txBody>
      </p:sp>
      <p:sp>
        <p:nvSpPr>
          <p:cNvPr id="7" name="Slide Number Placeholder 6"/>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21958333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3884E31-53D2-41FB-ACF8-9FCB45513930}" type="datetime1">
              <a:rPr lang="en-US" smtClean="0"/>
              <a:t>11/21/2019</a:t>
            </a:fld>
            <a:endParaRPr lang="en-US"/>
          </a:p>
        </p:txBody>
      </p:sp>
      <p:sp>
        <p:nvSpPr>
          <p:cNvPr id="8" name="Footer Placeholder 7"/>
          <p:cNvSpPr>
            <a:spLocks noGrp="1"/>
          </p:cNvSpPr>
          <p:nvPr>
            <p:ph type="ftr" sz="quarter" idx="11"/>
          </p:nvPr>
        </p:nvSpPr>
        <p:spPr/>
        <p:txBody>
          <a:bodyPr/>
          <a:lstStyle/>
          <a:p>
            <a:r>
              <a:rPr lang="en-US" smtClean="0"/>
              <a:t>#citeNLM2018</a:t>
            </a:r>
            <a:endParaRPr lang="en-US"/>
          </a:p>
        </p:txBody>
      </p:sp>
      <p:sp>
        <p:nvSpPr>
          <p:cNvPr id="9" name="Slide Number Placeholder 8"/>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1111286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A64AF7D-6CC6-4473-8654-20CC26F6EABC}" type="datetime1">
              <a:rPr lang="en-US" smtClean="0"/>
              <a:t>11/21/2019</a:t>
            </a:fld>
            <a:endParaRPr lang="en-US"/>
          </a:p>
        </p:txBody>
      </p:sp>
      <p:sp>
        <p:nvSpPr>
          <p:cNvPr id="4" name="Footer Placeholder 3"/>
          <p:cNvSpPr>
            <a:spLocks noGrp="1"/>
          </p:cNvSpPr>
          <p:nvPr>
            <p:ph type="ftr" sz="quarter" idx="11"/>
          </p:nvPr>
        </p:nvSpPr>
        <p:spPr/>
        <p:txBody>
          <a:bodyPr/>
          <a:lstStyle/>
          <a:p>
            <a:r>
              <a:rPr lang="en-US" smtClean="0"/>
              <a:t>#citeNLM2018</a:t>
            </a:r>
            <a:endParaRPr lang="en-US"/>
          </a:p>
        </p:txBody>
      </p:sp>
      <p:sp>
        <p:nvSpPr>
          <p:cNvPr id="5" name="Slide Number Placeholder 4"/>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7855843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4C0126-D094-4D08-A8E6-5F270869623A}" type="datetime1">
              <a:rPr lang="en-US" smtClean="0"/>
              <a:t>11/21/2019</a:t>
            </a:fld>
            <a:endParaRPr lang="en-US"/>
          </a:p>
        </p:txBody>
      </p:sp>
      <p:sp>
        <p:nvSpPr>
          <p:cNvPr id="3" name="Footer Placeholder 2"/>
          <p:cNvSpPr>
            <a:spLocks noGrp="1"/>
          </p:cNvSpPr>
          <p:nvPr>
            <p:ph type="ftr" sz="quarter" idx="11"/>
          </p:nvPr>
        </p:nvSpPr>
        <p:spPr/>
        <p:txBody>
          <a:bodyPr/>
          <a:lstStyle/>
          <a:p>
            <a:r>
              <a:rPr lang="en-US" smtClean="0"/>
              <a:t>#citeNLM2018</a:t>
            </a:r>
            <a:endParaRPr lang="en-US"/>
          </a:p>
        </p:txBody>
      </p:sp>
      <p:sp>
        <p:nvSpPr>
          <p:cNvPr id="4" name="Slide Number Placeholder 3"/>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18196981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1DF4601-E258-4342-A106-5FE953FCF198}" type="datetime1">
              <a:rPr lang="en-US" smtClean="0"/>
              <a:t>11/21/2019</a:t>
            </a:fld>
            <a:endParaRPr lang="en-US"/>
          </a:p>
        </p:txBody>
      </p:sp>
      <p:sp>
        <p:nvSpPr>
          <p:cNvPr id="6" name="Footer Placeholder 5"/>
          <p:cNvSpPr>
            <a:spLocks noGrp="1"/>
          </p:cNvSpPr>
          <p:nvPr>
            <p:ph type="ftr" sz="quarter" idx="11"/>
          </p:nvPr>
        </p:nvSpPr>
        <p:spPr/>
        <p:txBody>
          <a:bodyPr/>
          <a:lstStyle/>
          <a:p>
            <a:r>
              <a:rPr lang="en-US" smtClean="0"/>
              <a:t>#citeNLM2018</a:t>
            </a:r>
            <a:endParaRPr lang="en-US"/>
          </a:p>
        </p:txBody>
      </p:sp>
      <p:sp>
        <p:nvSpPr>
          <p:cNvPr id="7" name="Slide Number Placeholder 6"/>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2639814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C9051C9-E72A-4114-A84F-31CC3FDBBA8F}"/>
              </a:ext>
            </a:extLst>
          </p:cNvPr>
          <p:cNvSpPr>
            <a:spLocks noGrp="1"/>
          </p:cNvSpPr>
          <p:nvPr>
            <p:ph type="dt" sz="half" idx="10"/>
          </p:nvPr>
        </p:nvSpPr>
        <p:spPr/>
        <p:txBody>
          <a:bodyPr/>
          <a:lstStyle>
            <a:lvl1pPr>
              <a:defRPr/>
            </a:lvl1pPr>
          </a:lstStyle>
          <a:p>
            <a:pPr>
              <a:defRPr/>
            </a:pPr>
            <a:fld id="{1165651E-F158-47CB-883C-1FB9CCA6AE6E}" type="datetime1">
              <a:rPr lang="en-US"/>
              <a:pPr>
                <a:defRPr/>
              </a:pPr>
              <a:t>11/21/2019</a:t>
            </a:fld>
            <a:endParaRPr lang="en-US" dirty="0"/>
          </a:p>
        </p:txBody>
      </p:sp>
      <p:sp>
        <p:nvSpPr>
          <p:cNvPr id="5" name="Footer Placeholder 4">
            <a:extLst>
              <a:ext uri="{FF2B5EF4-FFF2-40B4-BE49-F238E27FC236}">
                <a16:creationId xmlns:a16="http://schemas.microsoft.com/office/drawing/2014/main" id="{CA28D7BC-EE81-475B-A6FD-2D677B952C54}"/>
              </a:ext>
            </a:extLst>
          </p:cNvPr>
          <p:cNvSpPr>
            <a:spLocks noGrp="1"/>
          </p:cNvSpPr>
          <p:nvPr>
            <p:ph type="ftr" sz="quarter" idx="11"/>
          </p:nvPr>
        </p:nvSpPr>
        <p:spPr/>
        <p:txBody>
          <a:bodyPr/>
          <a:lstStyle>
            <a:lvl1pPr>
              <a:defRPr/>
            </a:lvl1pPr>
          </a:lstStyle>
          <a:p>
            <a:pPr>
              <a:defRPr/>
            </a:pPr>
            <a:r>
              <a:rPr lang="en-US"/>
              <a:t>#citeNLM2018</a:t>
            </a:r>
          </a:p>
        </p:txBody>
      </p:sp>
      <p:sp>
        <p:nvSpPr>
          <p:cNvPr id="6" name="Slide Number Placeholder 5">
            <a:extLst>
              <a:ext uri="{FF2B5EF4-FFF2-40B4-BE49-F238E27FC236}">
                <a16:creationId xmlns:a16="http://schemas.microsoft.com/office/drawing/2014/main" id="{8A37E2B1-DD0E-42C0-9800-8CEA62F30106}"/>
              </a:ext>
            </a:extLst>
          </p:cNvPr>
          <p:cNvSpPr>
            <a:spLocks noGrp="1"/>
          </p:cNvSpPr>
          <p:nvPr>
            <p:ph type="sldNum" sz="quarter" idx="12"/>
          </p:nvPr>
        </p:nvSpPr>
        <p:spPr/>
        <p:txBody>
          <a:bodyPr/>
          <a:lstStyle>
            <a:lvl1pPr>
              <a:defRPr/>
            </a:lvl1pPr>
          </a:lstStyle>
          <a:p>
            <a:pPr>
              <a:defRPr/>
            </a:pPr>
            <a:fld id="{2DE3F9CF-CC96-4626-9709-E812AD3E7B38}" type="slidenum">
              <a:rPr lang="en-US"/>
              <a:pPr>
                <a:defRPr/>
              </a:pPr>
              <a:t>‹#›</a:t>
            </a:fld>
            <a:endParaRPr lang="en-US" dirty="0"/>
          </a:p>
        </p:txBody>
      </p:sp>
    </p:spTree>
    <p:extLst>
      <p:ext uri="{BB962C8B-B14F-4D97-AF65-F5344CB8AC3E}">
        <p14:creationId xmlns:p14="http://schemas.microsoft.com/office/powerpoint/2010/main" val="14019149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1F1542A-B01E-4275-9B01-74B67EDB5415}" type="datetime1">
              <a:rPr lang="en-US" smtClean="0"/>
              <a:t>11/21/2019</a:t>
            </a:fld>
            <a:endParaRPr lang="en-US"/>
          </a:p>
        </p:txBody>
      </p:sp>
      <p:sp>
        <p:nvSpPr>
          <p:cNvPr id="6" name="Footer Placeholder 5"/>
          <p:cNvSpPr>
            <a:spLocks noGrp="1"/>
          </p:cNvSpPr>
          <p:nvPr>
            <p:ph type="ftr" sz="quarter" idx="11"/>
          </p:nvPr>
        </p:nvSpPr>
        <p:spPr/>
        <p:txBody>
          <a:bodyPr/>
          <a:lstStyle/>
          <a:p>
            <a:r>
              <a:rPr lang="en-US" smtClean="0"/>
              <a:t>#citeNLM2018</a:t>
            </a:r>
            <a:endParaRPr lang="en-US"/>
          </a:p>
        </p:txBody>
      </p:sp>
      <p:sp>
        <p:nvSpPr>
          <p:cNvPr id="7" name="Slide Number Placeholder 6"/>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38274426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31C81C0-A3CD-4853-B4B6-89DA5B4E7560}" type="datetime1">
              <a:rPr lang="en-US" smtClean="0"/>
              <a:t>11/21/2019</a:t>
            </a:fld>
            <a:endParaRPr lang="en-US"/>
          </a:p>
        </p:txBody>
      </p:sp>
      <p:sp>
        <p:nvSpPr>
          <p:cNvPr id="5" name="Footer Placeholder 4"/>
          <p:cNvSpPr>
            <a:spLocks noGrp="1"/>
          </p:cNvSpPr>
          <p:nvPr>
            <p:ph type="ftr" sz="quarter" idx="11"/>
          </p:nvPr>
        </p:nvSpPr>
        <p:spPr/>
        <p:txBody>
          <a:bodyPr/>
          <a:lstStyle/>
          <a:p>
            <a:r>
              <a:rPr lang="en-US" smtClean="0"/>
              <a:t>#citeNLM2018</a:t>
            </a:r>
            <a:endParaRPr lang="en-US"/>
          </a:p>
        </p:txBody>
      </p:sp>
      <p:sp>
        <p:nvSpPr>
          <p:cNvPr id="6" name="Slide Number Placeholder 5"/>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1014805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D6AA23-DCCF-4796-8855-B1CAEC5E9727}" type="datetime1">
              <a:rPr lang="en-US" smtClean="0"/>
              <a:t>11/21/2019</a:t>
            </a:fld>
            <a:endParaRPr lang="en-US"/>
          </a:p>
        </p:txBody>
      </p:sp>
      <p:sp>
        <p:nvSpPr>
          <p:cNvPr id="5" name="Footer Placeholder 4"/>
          <p:cNvSpPr>
            <a:spLocks noGrp="1"/>
          </p:cNvSpPr>
          <p:nvPr>
            <p:ph type="ftr" sz="quarter" idx="11"/>
          </p:nvPr>
        </p:nvSpPr>
        <p:spPr/>
        <p:txBody>
          <a:bodyPr/>
          <a:lstStyle/>
          <a:p>
            <a:r>
              <a:rPr lang="en-US" smtClean="0"/>
              <a:t>#citeNLM2018</a:t>
            </a:r>
            <a:endParaRPr lang="en-US"/>
          </a:p>
        </p:txBody>
      </p:sp>
      <p:sp>
        <p:nvSpPr>
          <p:cNvPr id="6" name="Slide Number Placeholder 5"/>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3327208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C9051C9-E72A-4114-A84F-31CC3FDBBA8F}"/>
              </a:ext>
            </a:extLst>
          </p:cNvPr>
          <p:cNvSpPr>
            <a:spLocks noGrp="1"/>
          </p:cNvSpPr>
          <p:nvPr>
            <p:ph type="dt" sz="half" idx="10"/>
          </p:nvPr>
        </p:nvSpPr>
        <p:spPr/>
        <p:txBody>
          <a:bodyPr/>
          <a:lstStyle>
            <a:lvl1pPr>
              <a:defRPr/>
            </a:lvl1pPr>
          </a:lstStyle>
          <a:p>
            <a:pPr>
              <a:defRPr/>
            </a:pPr>
            <a:fld id="{08E5C31C-0CD6-4E5E-9CBB-CB6A4419162A}" type="datetime1">
              <a:rPr lang="en-US"/>
              <a:pPr>
                <a:defRPr/>
              </a:pPr>
              <a:t>11/21/2019</a:t>
            </a:fld>
            <a:endParaRPr lang="en-US" dirty="0"/>
          </a:p>
        </p:txBody>
      </p:sp>
      <p:sp>
        <p:nvSpPr>
          <p:cNvPr id="5" name="Footer Placeholder 4">
            <a:extLst>
              <a:ext uri="{FF2B5EF4-FFF2-40B4-BE49-F238E27FC236}">
                <a16:creationId xmlns:a16="http://schemas.microsoft.com/office/drawing/2014/main" id="{CA28D7BC-EE81-475B-A6FD-2D677B952C54}"/>
              </a:ext>
            </a:extLst>
          </p:cNvPr>
          <p:cNvSpPr>
            <a:spLocks noGrp="1"/>
          </p:cNvSpPr>
          <p:nvPr>
            <p:ph type="ftr" sz="quarter" idx="11"/>
          </p:nvPr>
        </p:nvSpPr>
        <p:spPr/>
        <p:txBody>
          <a:bodyPr/>
          <a:lstStyle>
            <a:lvl1pPr>
              <a:defRPr/>
            </a:lvl1pPr>
          </a:lstStyle>
          <a:p>
            <a:pPr>
              <a:defRPr/>
            </a:pPr>
            <a:r>
              <a:rPr lang="en-US"/>
              <a:t>#citeNLM2018</a:t>
            </a:r>
          </a:p>
        </p:txBody>
      </p:sp>
      <p:sp>
        <p:nvSpPr>
          <p:cNvPr id="6" name="Slide Number Placeholder 5">
            <a:extLst>
              <a:ext uri="{FF2B5EF4-FFF2-40B4-BE49-F238E27FC236}">
                <a16:creationId xmlns:a16="http://schemas.microsoft.com/office/drawing/2014/main" id="{8A37E2B1-DD0E-42C0-9800-8CEA62F30106}"/>
              </a:ext>
            </a:extLst>
          </p:cNvPr>
          <p:cNvSpPr>
            <a:spLocks noGrp="1"/>
          </p:cNvSpPr>
          <p:nvPr>
            <p:ph type="sldNum" sz="quarter" idx="12"/>
          </p:nvPr>
        </p:nvSpPr>
        <p:spPr/>
        <p:txBody>
          <a:bodyPr/>
          <a:lstStyle>
            <a:lvl1pPr>
              <a:defRPr/>
            </a:lvl1pPr>
          </a:lstStyle>
          <a:p>
            <a:pPr>
              <a:defRPr/>
            </a:pPr>
            <a:fld id="{66A39501-09F1-4C95-876C-43E5A6DE0565}" type="slidenum">
              <a:rPr lang="en-US"/>
              <a:pPr>
                <a:defRPr/>
              </a:pPr>
              <a:t>‹#›</a:t>
            </a:fld>
            <a:endParaRPr lang="en-US" dirty="0"/>
          </a:p>
        </p:txBody>
      </p:sp>
    </p:spTree>
    <p:extLst>
      <p:ext uri="{BB962C8B-B14F-4D97-AF65-F5344CB8AC3E}">
        <p14:creationId xmlns:p14="http://schemas.microsoft.com/office/powerpoint/2010/main" val="1182913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3C9051C9-E72A-4114-A84F-31CC3FDBBA8F}"/>
              </a:ext>
            </a:extLst>
          </p:cNvPr>
          <p:cNvSpPr>
            <a:spLocks noGrp="1"/>
          </p:cNvSpPr>
          <p:nvPr>
            <p:ph type="dt" sz="half" idx="10"/>
          </p:nvPr>
        </p:nvSpPr>
        <p:spPr/>
        <p:txBody>
          <a:bodyPr/>
          <a:lstStyle>
            <a:lvl1pPr>
              <a:defRPr/>
            </a:lvl1pPr>
          </a:lstStyle>
          <a:p>
            <a:pPr>
              <a:defRPr/>
            </a:pPr>
            <a:fld id="{34236177-29BB-45A4-A836-7BC94B748F34}" type="datetime1">
              <a:rPr lang="en-US"/>
              <a:pPr>
                <a:defRPr/>
              </a:pPr>
              <a:t>11/21/2019</a:t>
            </a:fld>
            <a:endParaRPr lang="en-US" dirty="0"/>
          </a:p>
        </p:txBody>
      </p:sp>
      <p:sp>
        <p:nvSpPr>
          <p:cNvPr id="6" name="Footer Placeholder 4">
            <a:extLst>
              <a:ext uri="{FF2B5EF4-FFF2-40B4-BE49-F238E27FC236}">
                <a16:creationId xmlns:a16="http://schemas.microsoft.com/office/drawing/2014/main" id="{CA28D7BC-EE81-475B-A6FD-2D677B952C54}"/>
              </a:ext>
            </a:extLst>
          </p:cNvPr>
          <p:cNvSpPr>
            <a:spLocks noGrp="1"/>
          </p:cNvSpPr>
          <p:nvPr>
            <p:ph type="ftr" sz="quarter" idx="11"/>
          </p:nvPr>
        </p:nvSpPr>
        <p:spPr/>
        <p:txBody>
          <a:bodyPr/>
          <a:lstStyle>
            <a:lvl1pPr>
              <a:defRPr/>
            </a:lvl1pPr>
          </a:lstStyle>
          <a:p>
            <a:pPr>
              <a:defRPr/>
            </a:pPr>
            <a:r>
              <a:rPr lang="en-US"/>
              <a:t>#citeNLM2018</a:t>
            </a:r>
          </a:p>
        </p:txBody>
      </p:sp>
      <p:sp>
        <p:nvSpPr>
          <p:cNvPr id="7" name="Slide Number Placeholder 5">
            <a:extLst>
              <a:ext uri="{FF2B5EF4-FFF2-40B4-BE49-F238E27FC236}">
                <a16:creationId xmlns:a16="http://schemas.microsoft.com/office/drawing/2014/main" id="{8A37E2B1-DD0E-42C0-9800-8CEA62F30106}"/>
              </a:ext>
            </a:extLst>
          </p:cNvPr>
          <p:cNvSpPr>
            <a:spLocks noGrp="1"/>
          </p:cNvSpPr>
          <p:nvPr>
            <p:ph type="sldNum" sz="quarter" idx="12"/>
          </p:nvPr>
        </p:nvSpPr>
        <p:spPr/>
        <p:txBody>
          <a:bodyPr/>
          <a:lstStyle>
            <a:lvl1pPr>
              <a:defRPr/>
            </a:lvl1pPr>
          </a:lstStyle>
          <a:p>
            <a:pPr>
              <a:defRPr/>
            </a:pPr>
            <a:fld id="{3D7E22F7-DDA0-4EFB-A0AE-B7E802797E31}" type="slidenum">
              <a:rPr lang="en-US"/>
              <a:pPr>
                <a:defRPr/>
              </a:pPr>
              <a:t>‹#›</a:t>
            </a:fld>
            <a:endParaRPr lang="en-US" dirty="0"/>
          </a:p>
        </p:txBody>
      </p:sp>
    </p:spTree>
    <p:extLst>
      <p:ext uri="{BB962C8B-B14F-4D97-AF65-F5344CB8AC3E}">
        <p14:creationId xmlns:p14="http://schemas.microsoft.com/office/powerpoint/2010/main" val="3165391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3C9051C9-E72A-4114-A84F-31CC3FDBBA8F}"/>
              </a:ext>
            </a:extLst>
          </p:cNvPr>
          <p:cNvSpPr>
            <a:spLocks noGrp="1"/>
          </p:cNvSpPr>
          <p:nvPr>
            <p:ph type="dt" sz="half" idx="10"/>
          </p:nvPr>
        </p:nvSpPr>
        <p:spPr/>
        <p:txBody>
          <a:bodyPr/>
          <a:lstStyle>
            <a:lvl1pPr>
              <a:defRPr/>
            </a:lvl1pPr>
          </a:lstStyle>
          <a:p>
            <a:pPr>
              <a:defRPr/>
            </a:pPr>
            <a:fld id="{8A68BF62-D2A9-446E-8544-D30831086BF7}" type="datetime1">
              <a:rPr lang="en-US"/>
              <a:pPr>
                <a:defRPr/>
              </a:pPr>
              <a:t>11/21/2019</a:t>
            </a:fld>
            <a:endParaRPr lang="en-US" dirty="0"/>
          </a:p>
        </p:txBody>
      </p:sp>
      <p:sp>
        <p:nvSpPr>
          <p:cNvPr id="8" name="Footer Placeholder 4">
            <a:extLst>
              <a:ext uri="{FF2B5EF4-FFF2-40B4-BE49-F238E27FC236}">
                <a16:creationId xmlns:a16="http://schemas.microsoft.com/office/drawing/2014/main" id="{CA28D7BC-EE81-475B-A6FD-2D677B952C54}"/>
              </a:ext>
            </a:extLst>
          </p:cNvPr>
          <p:cNvSpPr>
            <a:spLocks noGrp="1"/>
          </p:cNvSpPr>
          <p:nvPr>
            <p:ph type="ftr" sz="quarter" idx="11"/>
          </p:nvPr>
        </p:nvSpPr>
        <p:spPr/>
        <p:txBody>
          <a:bodyPr/>
          <a:lstStyle>
            <a:lvl1pPr>
              <a:defRPr/>
            </a:lvl1pPr>
          </a:lstStyle>
          <a:p>
            <a:pPr>
              <a:defRPr/>
            </a:pPr>
            <a:r>
              <a:rPr lang="en-US"/>
              <a:t>#citeNLM2018</a:t>
            </a:r>
          </a:p>
        </p:txBody>
      </p:sp>
      <p:sp>
        <p:nvSpPr>
          <p:cNvPr id="9" name="Slide Number Placeholder 5">
            <a:extLst>
              <a:ext uri="{FF2B5EF4-FFF2-40B4-BE49-F238E27FC236}">
                <a16:creationId xmlns:a16="http://schemas.microsoft.com/office/drawing/2014/main" id="{8A37E2B1-DD0E-42C0-9800-8CEA62F30106}"/>
              </a:ext>
            </a:extLst>
          </p:cNvPr>
          <p:cNvSpPr>
            <a:spLocks noGrp="1"/>
          </p:cNvSpPr>
          <p:nvPr>
            <p:ph type="sldNum" sz="quarter" idx="12"/>
          </p:nvPr>
        </p:nvSpPr>
        <p:spPr/>
        <p:txBody>
          <a:bodyPr/>
          <a:lstStyle>
            <a:lvl1pPr>
              <a:defRPr/>
            </a:lvl1pPr>
          </a:lstStyle>
          <a:p>
            <a:pPr>
              <a:defRPr/>
            </a:pPr>
            <a:fld id="{91F5A847-E391-417E-B046-8A614E067852}" type="slidenum">
              <a:rPr lang="en-US"/>
              <a:pPr>
                <a:defRPr/>
              </a:pPr>
              <a:t>‹#›</a:t>
            </a:fld>
            <a:endParaRPr lang="en-US" dirty="0"/>
          </a:p>
        </p:txBody>
      </p:sp>
    </p:spTree>
    <p:extLst>
      <p:ext uri="{BB962C8B-B14F-4D97-AF65-F5344CB8AC3E}">
        <p14:creationId xmlns:p14="http://schemas.microsoft.com/office/powerpoint/2010/main" val="2112649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3C9051C9-E72A-4114-A84F-31CC3FDBBA8F}"/>
              </a:ext>
            </a:extLst>
          </p:cNvPr>
          <p:cNvSpPr>
            <a:spLocks noGrp="1"/>
          </p:cNvSpPr>
          <p:nvPr>
            <p:ph type="dt" sz="half" idx="10"/>
          </p:nvPr>
        </p:nvSpPr>
        <p:spPr/>
        <p:txBody>
          <a:bodyPr/>
          <a:lstStyle>
            <a:lvl1pPr>
              <a:defRPr/>
            </a:lvl1pPr>
          </a:lstStyle>
          <a:p>
            <a:pPr>
              <a:defRPr/>
            </a:pPr>
            <a:fld id="{3F9D5D81-2D34-4969-9FE3-5B3968481FF0}" type="datetime1">
              <a:rPr lang="en-US"/>
              <a:pPr>
                <a:defRPr/>
              </a:pPr>
              <a:t>11/21/2019</a:t>
            </a:fld>
            <a:endParaRPr lang="en-US" dirty="0"/>
          </a:p>
        </p:txBody>
      </p:sp>
      <p:sp>
        <p:nvSpPr>
          <p:cNvPr id="4" name="Footer Placeholder 4">
            <a:extLst>
              <a:ext uri="{FF2B5EF4-FFF2-40B4-BE49-F238E27FC236}">
                <a16:creationId xmlns:a16="http://schemas.microsoft.com/office/drawing/2014/main" id="{CA28D7BC-EE81-475B-A6FD-2D677B952C54}"/>
              </a:ext>
            </a:extLst>
          </p:cNvPr>
          <p:cNvSpPr>
            <a:spLocks noGrp="1"/>
          </p:cNvSpPr>
          <p:nvPr>
            <p:ph type="ftr" sz="quarter" idx="11"/>
          </p:nvPr>
        </p:nvSpPr>
        <p:spPr/>
        <p:txBody>
          <a:bodyPr/>
          <a:lstStyle>
            <a:lvl1pPr>
              <a:defRPr/>
            </a:lvl1pPr>
          </a:lstStyle>
          <a:p>
            <a:pPr>
              <a:defRPr/>
            </a:pPr>
            <a:r>
              <a:rPr lang="en-US"/>
              <a:t>#citeNLM2018</a:t>
            </a:r>
          </a:p>
        </p:txBody>
      </p:sp>
      <p:sp>
        <p:nvSpPr>
          <p:cNvPr id="5" name="Slide Number Placeholder 5">
            <a:extLst>
              <a:ext uri="{FF2B5EF4-FFF2-40B4-BE49-F238E27FC236}">
                <a16:creationId xmlns:a16="http://schemas.microsoft.com/office/drawing/2014/main" id="{8A37E2B1-DD0E-42C0-9800-8CEA62F30106}"/>
              </a:ext>
            </a:extLst>
          </p:cNvPr>
          <p:cNvSpPr>
            <a:spLocks noGrp="1"/>
          </p:cNvSpPr>
          <p:nvPr>
            <p:ph type="sldNum" sz="quarter" idx="12"/>
          </p:nvPr>
        </p:nvSpPr>
        <p:spPr/>
        <p:txBody>
          <a:bodyPr/>
          <a:lstStyle>
            <a:lvl1pPr>
              <a:defRPr/>
            </a:lvl1pPr>
          </a:lstStyle>
          <a:p>
            <a:pPr>
              <a:defRPr/>
            </a:pPr>
            <a:fld id="{1C4B67AA-B756-4D94-9278-C09BAFC0F2A4}" type="slidenum">
              <a:rPr lang="en-US"/>
              <a:pPr>
                <a:defRPr/>
              </a:pPr>
              <a:t>‹#›</a:t>
            </a:fld>
            <a:endParaRPr lang="en-US" dirty="0"/>
          </a:p>
        </p:txBody>
      </p:sp>
    </p:spTree>
    <p:extLst>
      <p:ext uri="{BB962C8B-B14F-4D97-AF65-F5344CB8AC3E}">
        <p14:creationId xmlns:p14="http://schemas.microsoft.com/office/powerpoint/2010/main" val="370945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C9051C9-E72A-4114-A84F-31CC3FDBBA8F}"/>
              </a:ext>
            </a:extLst>
          </p:cNvPr>
          <p:cNvSpPr>
            <a:spLocks noGrp="1"/>
          </p:cNvSpPr>
          <p:nvPr>
            <p:ph type="dt" sz="half" idx="10"/>
          </p:nvPr>
        </p:nvSpPr>
        <p:spPr/>
        <p:txBody>
          <a:bodyPr/>
          <a:lstStyle>
            <a:lvl1pPr>
              <a:defRPr/>
            </a:lvl1pPr>
          </a:lstStyle>
          <a:p>
            <a:pPr>
              <a:defRPr/>
            </a:pPr>
            <a:fld id="{FD1E2896-4262-4661-AAA1-509956D7DC8E}" type="datetime1">
              <a:rPr lang="en-US"/>
              <a:pPr>
                <a:defRPr/>
              </a:pPr>
              <a:t>11/21/2019</a:t>
            </a:fld>
            <a:endParaRPr lang="en-US" dirty="0"/>
          </a:p>
        </p:txBody>
      </p:sp>
      <p:sp>
        <p:nvSpPr>
          <p:cNvPr id="3" name="Footer Placeholder 4">
            <a:extLst>
              <a:ext uri="{FF2B5EF4-FFF2-40B4-BE49-F238E27FC236}">
                <a16:creationId xmlns:a16="http://schemas.microsoft.com/office/drawing/2014/main" id="{CA28D7BC-EE81-475B-A6FD-2D677B952C54}"/>
              </a:ext>
            </a:extLst>
          </p:cNvPr>
          <p:cNvSpPr>
            <a:spLocks noGrp="1"/>
          </p:cNvSpPr>
          <p:nvPr>
            <p:ph type="ftr" sz="quarter" idx="11"/>
          </p:nvPr>
        </p:nvSpPr>
        <p:spPr/>
        <p:txBody>
          <a:bodyPr/>
          <a:lstStyle>
            <a:lvl1pPr>
              <a:defRPr/>
            </a:lvl1pPr>
          </a:lstStyle>
          <a:p>
            <a:pPr>
              <a:defRPr/>
            </a:pPr>
            <a:r>
              <a:rPr lang="en-US"/>
              <a:t>#citeNLM2018</a:t>
            </a:r>
          </a:p>
        </p:txBody>
      </p:sp>
      <p:sp>
        <p:nvSpPr>
          <p:cNvPr id="4" name="Slide Number Placeholder 5">
            <a:extLst>
              <a:ext uri="{FF2B5EF4-FFF2-40B4-BE49-F238E27FC236}">
                <a16:creationId xmlns:a16="http://schemas.microsoft.com/office/drawing/2014/main" id="{8A37E2B1-DD0E-42C0-9800-8CEA62F30106}"/>
              </a:ext>
            </a:extLst>
          </p:cNvPr>
          <p:cNvSpPr>
            <a:spLocks noGrp="1"/>
          </p:cNvSpPr>
          <p:nvPr>
            <p:ph type="sldNum" sz="quarter" idx="12"/>
          </p:nvPr>
        </p:nvSpPr>
        <p:spPr/>
        <p:txBody>
          <a:bodyPr/>
          <a:lstStyle>
            <a:lvl1pPr>
              <a:defRPr/>
            </a:lvl1pPr>
          </a:lstStyle>
          <a:p>
            <a:pPr>
              <a:defRPr/>
            </a:pPr>
            <a:fld id="{FBF5A141-7AE9-4FC8-8EC3-645673BD1461}" type="slidenum">
              <a:rPr lang="en-US"/>
              <a:pPr>
                <a:defRPr/>
              </a:pPr>
              <a:t>‹#›</a:t>
            </a:fld>
            <a:endParaRPr lang="en-US" dirty="0"/>
          </a:p>
        </p:txBody>
      </p:sp>
    </p:spTree>
    <p:extLst>
      <p:ext uri="{BB962C8B-B14F-4D97-AF65-F5344CB8AC3E}">
        <p14:creationId xmlns:p14="http://schemas.microsoft.com/office/powerpoint/2010/main" val="2541120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3C9051C9-E72A-4114-A84F-31CC3FDBBA8F}"/>
              </a:ext>
            </a:extLst>
          </p:cNvPr>
          <p:cNvSpPr>
            <a:spLocks noGrp="1"/>
          </p:cNvSpPr>
          <p:nvPr>
            <p:ph type="dt" sz="half" idx="10"/>
          </p:nvPr>
        </p:nvSpPr>
        <p:spPr/>
        <p:txBody>
          <a:bodyPr/>
          <a:lstStyle>
            <a:lvl1pPr>
              <a:defRPr/>
            </a:lvl1pPr>
          </a:lstStyle>
          <a:p>
            <a:pPr>
              <a:defRPr/>
            </a:pPr>
            <a:fld id="{8643C47D-FA46-4801-BAFA-641C196201C8}" type="datetime1">
              <a:rPr lang="en-US"/>
              <a:pPr>
                <a:defRPr/>
              </a:pPr>
              <a:t>11/21/2019</a:t>
            </a:fld>
            <a:endParaRPr lang="en-US" dirty="0"/>
          </a:p>
        </p:txBody>
      </p:sp>
      <p:sp>
        <p:nvSpPr>
          <p:cNvPr id="6" name="Footer Placeholder 4">
            <a:extLst>
              <a:ext uri="{FF2B5EF4-FFF2-40B4-BE49-F238E27FC236}">
                <a16:creationId xmlns:a16="http://schemas.microsoft.com/office/drawing/2014/main" id="{CA28D7BC-EE81-475B-A6FD-2D677B952C54}"/>
              </a:ext>
            </a:extLst>
          </p:cNvPr>
          <p:cNvSpPr>
            <a:spLocks noGrp="1"/>
          </p:cNvSpPr>
          <p:nvPr>
            <p:ph type="ftr" sz="quarter" idx="11"/>
          </p:nvPr>
        </p:nvSpPr>
        <p:spPr/>
        <p:txBody>
          <a:bodyPr/>
          <a:lstStyle>
            <a:lvl1pPr>
              <a:defRPr/>
            </a:lvl1pPr>
          </a:lstStyle>
          <a:p>
            <a:pPr>
              <a:defRPr/>
            </a:pPr>
            <a:r>
              <a:rPr lang="en-US"/>
              <a:t>#citeNLM2018</a:t>
            </a:r>
          </a:p>
        </p:txBody>
      </p:sp>
      <p:sp>
        <p:nvSpPr>
          <p:cNvPr id="7" name="Slide Number Placeholder 5">
            <a:extLst>
              <a:ext uri="{FF2B5EF4-FFF2-40B4-BE49-F238E27FC236}">
                <a16:creationId xmlns:a16="http://schemas.microsoft.com/office/drawing/2014/main" id="{8A37E2B1-DD0E-42C0-9800-8CEA62F30106}"/>
              </a:ext>
            </a:extLst>
          </p:cNvPr>
          <p:cNvSpPr>
            <a:spLocks noGrp="1"/>
          </p:cNvSpPr>
          <p:nvPr>
            <p:ph type="sldNum" sz="quarter" idx="12"/>
          </p:nvPr>
        </p:nvSpPr>
        <p:spPr/>
        <p:txBody>
          <a:bodyPr/>
          <a:lstStyle>
            <a:lvl1pPr>
              <a:defRPr/>
            </a:lvl1pPr>
          </a:lstStyle>
          <a:p>
            <a:pPr>
              <a:defRPr/>
            </a:pPr>
            <a:fld id="{1D308186-6170-40CD-8892-ABFD69E003E7}" type="slidenum">
              <a:rPr lang="en-US"/>
              <a:pPr>
                <a:defRPr/>
              </a:pPr>
              <a:t>‹#›</a:t>
            </a:fld>
            <a:endParaRPr lang="en-US" dirty="0"/>
          </a:p>
        </p:txBody>
      </p:sp>
    </p:spTree>
    <p:extLst>
      <p:ext uri="{BB962C8B-B14F-4D97-AF65-F5344CB8AC3E}">
        <p14:creationId xmlns:p14="http://schemas.microsoft.com/office/powerpoint/2010/main" val="766094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3C9051C9-E72A-4114-A84F-31CC3FDBBA8F}"/>
              </a:ext>
            </a:extLst>
          </p:cNvPr>
          <p:cNvSpPr>
            <a:spLocks noGrp="1"/>
          </p:cNvSpPr>
          <p:nvPr>
            <p:ph type="dt" sz="half" idx="10"/>
          </p:nvPr>
        </p:nvSpPr>
        <p:spPr/>
        <p:txBody>
          <a:bodyPr/>
          <a:lstStyle>
            <a:lvl1pPr>
              <a:defRPr/>
            </a:lvl1pPr>
          </a:lstStyle>
          <a:p>
            <a:pPr>
              <a:defRPr/>
            </a:pPr>
            <a:fld id="{8E8E9BE7-D62C-4FDC-B441-BA218949F549}" type="datetime1">
              <a:rPr lang="en-US"/>
              <a:pPr>
                <a:defRPr/>
              </a:pPr>
              <a:t>11/21/2019</a:t>
            </a:fld>
            <a:endParaRPr lang="en-US" dirty="0"/>
          </a:p>
        </p:txBody>
      </p:sp>
      <p:sp>
        <p:nvSpPr>
          <p:cNvPr id="6" name="Footer Placeholder 4">
            <a:extLst>
              <a:ext uri="{FF2B5EF4-FFF2-40B4-BE49-F238E27FC236}">
                <a16:creationId xmlns:a16="http://schemas.microsoft.com/office/drawing/2014/main" id="{CA28D7BC-EE81-475B-A6FD-2D677B952C54}"/>
              </a:ext>
            </a:extLst>
          </p:cNvPr>
          <p:cNvSpPr>
            <a:spLocks noGrp="1"/>
          </p:cNvSpPr>
          <p:nvPr>
            <p:ph type="ftr" sz="quarter" idx="11"/>
          </p:nvPr>
        </p:nvSpPr>
        <p:spPr/>
        <p:txBody>
          <a:bodyPr/>
          <a:lstStyle>
            <a:lvl1pPr>
              <a:defRPr/>
            </a:lvl1pPr>
          </a:lstStyle>
          <a:p>
            <a:pPr>
              <a:defRPr/>
            </a:pPr>
            <a:r>
              <a:rPr lang="en-US"/>
              <a:t>#citeNLM2018</a:t>
            </a:r>
          </a:p>
        </p:txBody>
      </p:sp>
      <p:sp>
        <p:nvSpPr>
          <p:cNvPr id="7" name="Slide Number Placeholder 5">
            <a:extLst>
              <a:ext uri="{FF2B5EF4-FFF2-40B4-BE49-F238E27FC236}">
                <a16:creationId xmlns:a16="http://schemas.microsoft.com/office/drawing/2014/main" id="{8A37E2B1-DD0E-42C0-9800-8CEA62F30106}"/>
              </a:ext>
            </a:extLst>
          </p:cNvPr>
          <p:cNvSpPr>
            <a:spLocks noGrp="1"/>
          </p:cNvSpPr>
          <p:nvPr>
            <p:ph type="sldNum" sz="quarter" idx="12"/>
          </p:nvPr>
        </p:nvSpPr>
        <p:spPr/>
        <p:txBody>
          <a:bodyPr/>
          <a:lstStyle>
            <a:lvl1pPr>
              <a:defRPr/>
            </a:lvl1pPr>
          </a:lstStyle>
          <a:p>
            <a:pPr>
              <a:defRPr/>
            </a:pPr>
            <a:fld id="{D7D9B11D-9042-470F-B7FA-E51D33D87F1B}" type="slidenum">
              <a:rPr lang="en-US"/>
              <a:pPr>
                <a:defRPr/>
              </a:pPr>
              <a:t>‹#›</a:t>
            </a:fld>
            <a:endParaRPr lang="en-US" dirty="0"/>
          </a:p>
        </p:txBody>
      </p:sp>
    </p:spTree>
    <p:extLst>
      <p:ext uri="{BB962C8B-B14F-4D97-AF65-F5344CB8AC3E}">
        <p14:creationId xmlns:p14="http://schemas.microsoft.com/office/powerpoint/2010/main" val="3950323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a:extLst>
              <a:ext uri="{FF2B5EF4-FFF2-40B4-BE49-F238E27FC236}">
                <a16:creationId xmlns:a16="http://schemas.microsoft.com/office/drawing/2014/main" id="{3C9051C9-E72A-4114-A84F-31CC3FDBBA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D9224EC3-CDE2-4768-899B-F7D48233FA6B}" type="datetime1">
              <a:rPr lang="en-US"/>
              <a:pPr>
                <a:defRPr/>
              </a:pPr>
              <a:t>11/21/2019</a:t>
            </a:fld>
            <a:endParaRPr lang="en-US" dirty="0"/>
          </a:p>
        </p:txBody>
      </p:sp>
      <p:sp>
        <p:nvSpPr>
          <p:cNvPr id="5" name="Footer Placeholder 4">
            <a:extLst>
              <a:ext uri="{FF2B5EF4-FFF2-40B4-BE49-F238E27FC236}">
                <a16:creationId xmlns:a16="http://schemas.microsoft.com/office/drawing/2014/main" id="{CA28D7BC-EE81-475B-A6FD-2D677B952C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r>
              <a:rPr lang="en-US"/>
              <a:t>#citeNLM2018</a:t>
            </a:r>
          </a:p>
        </p:txBody>
      </p:sp>
      <p:sp>
        <p:nvSpPr>
          <p:cNvPr id="6" name="Slide Number Placeholder 5">
            <a:extLst>
              <a:ext uri="{FF2B5EF4-FFF2-40B4-BE49-F238E27FC236}">
                <a16:creationId xmlns:a16="http://schemas.microsoft.com/office/drawing/2014/main" id="{8A37E2B1-DD0E-42C0-9800-8CEA62F301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F19DD04B-AD54-4E5F-8935-49B7B2DB5154}" type="slidenum">
              <a:rPr lang="en-US"/>
              <a:pPr>
                <a:defRPr/>
              </a:pPr>
              <a:t>‹#›</a:t>
            </a:fld>
            <a:endParaRPr lang="en-US" dirty="0"/>
          </a:p>
        </p:txBody>
      </p:sp>
      <p:pic>
        <p:nvPicPr>
          <p:cNvPr id="1031" name="Picture 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69888" y="5962650"/>
            <a:ext cx="3217862"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04"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D6AA23-DCCF-4796-8855-B1CAEC5E9727}" type="datetime1">
              <a:rPr lang="en-US" smtClean="0"/>
              <a:t>11/21/2019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#citeNLM2018</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9F92CD-A15F-4D01-A8C0-709E6596AA4B}" type="slidenum">
              <a:rPr lang="en-US" smtClean="0"/>
              <a:t>‹#›</a:t>
            </a:fld>
            <a:endParaRPr lang="en-US"/>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69316" y="5963433"/>
            <a:ext cx="3218688" cy="621792"/>
          </a:xfrm>
          <a:prstGeom prst="rect">
            <a:avLst/>
          </a:prstGeom>
        </p:spPr>
      </p:pic>
    </p:spTree>
    <p:extLst>
      <p:ext uri="{BB962C8B-B14F-4D97-AF65-F5344CB8AC3E}">
        <p14:creationId xmlns:p14="http://schemas.microsoft.com/office/powerpoint/2010/main" val="2175378729"/>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3"/>
          <p:cNvSpPr>
            <a:spLocks noGrp="1" noChangeArrowheads="1"/>
          </p:cNvSpPr>
          <p:nvPr>
            <p:ph type="ctrTitle"/>
          </p:nvPr>
        </p:nvSpPr>
        <p:spPr/>
        <p:txBody>
          <a:bodyPr/>
          <a:lstStyle/>
          <a:p>
            <a:pPr eaLnBrk="1" hangingPunct="1"/>
            <a:r>
              <a:rPr lang="en-US" altLang="en-US" smtClean="0"/>
              <a:t>Cultural Humility</a:t>
            </a:r>
          </a:p>
        </p:txBody>
      </p:sp>
      <p:sp>
        <p:nvSpPr>
          <p:cNvPr id="5123" name="Subtitle 4"/>
          <p:cNvSpPr>
            <a:spLocks noGrp="1" noChangeArrowheads="1"/>
          </p:cNvSpPr>
          <p:nvPr>
            <p:ph type="subTitle" idx="1"/>
          </p:nvPr>
        </p:nvSpPr>
        <p:spPr/>
        <p:txBody>
          <a:bodyPr/>
          <a:lstStyle/>
          <a:p>
            <a:pPr eaLnBrk="1" hangingPunct="1"/>
            <a:r>
              <a:rPr lang="en-US" altLang="en-US" i="1" smtClean="0"/>
              <a:t>Definition and Evolution…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Counteracting Unconscious Bias</a:t>
            </a:r>
            <a:endParaRPr lang="en-US" dirty="0"/>
          </a:p>
        </p:txBody>
      </p:sp>
      <p:sp>
        <p:nvSpPr>
          <p:cNvPr id="3" name="Content Placeholder 2"/>
          <p:cNvSpPr>
            <a:spLocks noGrp="1"/>
          </p:cNvSpPr>
          <p:nvPr>
            <p:ph idx="1"/>
          </p:nvPr>
        </p:nvSpPr>
        <p:spPr>
          <a:xfrm>
            <a:off x="1973705" y="2338464"/>
            <a:ext cx="8244590" cy="2683241"/>
          </a:xfrm>
        </p:spPr>
        <p:txBody>
          <a:bodyPr/>
          <a:lstStyle/>
          <a:p>
            <a:pPr marL="0" indent="0" algn="ctr">
              <a:buNone/>
            </a:pPr>
            <a:r>
              <a:rPr lang="en-US" sz="4400" dirty="0" smtClean="0"/>
              <a:t>“Counteracting unconscious bias requires awareness, introspection, authenticity, </a:t>
            </a:r>
            <a:r>
              <a:rPr lang="en-US" sz="4400" b="1" dirty="0">
                <a:solidFill>
                  <a:srgbClr val="415A99"/>
                </a:solidFill>
                <a:latin typeface="Calibri" panose="020F0502020204030204" pitchFamily="34" charset="0"/>
              </a:rPr>
              <a:t>humility</a:t>
            </a:r>
            <a:r>
              <a:rPr lang="en-US" sz="4400" dirty="0" smtClean="0"/>
              <a:t>, compassion, communication, and a willingness to act.”</a:t>
            </a:r>
            <a:r>
              <a:rPr lang="en-US" sz="4400" baseline="30000" dirty="0" smtClean="0"/>
              <a:t>2</a:t>
            </a:r>
            <a:endParaRPr lang="en-US" sz="4400" baseline="30000" dirty="0"/>
          </a:p>
        </p:txBody>
      </p:sp>
    </p:spTree>
    <p:extLst>
      <p:ext uri="{BB962C8B-B14F-4D97-AF65-F5344CB8AC3E}">
        <p14:creationId xmlns:p14="http://schemas.microsoft.com/office/powerpoint/2010/main" val="9462876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noChangeArrowheads="1"/>
          </p:cNvSpPr>
          <p:nvPr>
            <p:ph type="title"/>
          </p:nvPr>
        </p:nvSpPr>
        <p:spPr/>
        <p:txBody>
          <a:bodyPr/>
          <a:lstStyle/>
          <a:p>
            <a:pPr eaLnBrk="1" hangingPunct="1"/>
            <a:r>
              <a:rPr lang="en-US" altLang="en-US" dirty="0" smtClean="0"/>
              <a:t>Cultural Humility Defined</a:t>
            </a:r>
          </a:p>
        </p:txBody>
      </p:sp>
      <p:sp>
        <p:nvSpPr>
          <p:cNvPr id="4" name="TextBox 3"/>
          <p:cNvSpPr txBox="1"/>
          <p:nvPr/>
        </p:nvSpPr>
        <p:spPr>
          <a:xfrm>
            <a:off x="2246961" y="1493094"/>
            <a:ext cx="7698075" cy="707886"/>
          </a:xfrm>
          <a:prstGeom prst="rect">
            <a:avLst/>
          </a:prstGeom>
          <a:noFill/>
        </p:spPr>
        <p:txBody>
          <a:bodyPr wrap="square" rtlCol="0">
            <a:spAutoFit/>
          </a:bodyPr>
          <a:lstStyle/>
          <a:p>
            <a:r>
              <a:rPr lang="en-US" sz="4000" b="1" dirty="0" smtClean="0">
                <a:solidFill>
                  <a:srgbClr val="415A99"/>
                </a:solidFill>
              </a:rPr>
              <a:t>A process that requires humility…</a:t>
            </a:r>
          </a:p>
        </p:txBody>
      </p:sp>
      <p:sp>
        <p:nvSpPr>
          <p:cNvPr id="6" name="Rounded Rectangle 5"/>
          <p:cNvSpPr/>
          <p:nvPr/>
        </p:nvSpPr>
        <p:spPr>
          <a:xfrm>
            <a:off x="620217" y="2344478"/>
            <a:ext cx="10951564" cy="8397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eaLnBrk="1" fontAlgn="auto" hangingPunct="1">
              <a:spcAft>
                <a:spcPts val="0"/>
              </a:spcAft>
              <a:buNone/>
              <a:defRPr/>
            </a:pPr>
            <a:r>
              <a:rPr lang="en-US" sz="2400" dirty="0"/>
              <a:t>“…as individuals continually engage in self-reflection and self-critique as lifelong learners and reflective practitioners</a:t>
            </a:r>
            <a:r>
              <a:rPr lang="en-US" sz="2400" dirty="0" smtClean="0"/>
              <a:t>.”</a:t>
            </a:r>
            <a:r>
              <a:rPr lang="en-US" sz="2400" baseline="30000" dirty="0"/>
              <a:t>1</a:t>
            </a:r>
          </a:p>
        </p:txBody>
      </p:sp>
      <p:sp>
        <p:nvSpPr>
          <p:cNvPr id="5" name="Rounded Rectangle 4"/>
          <p:cNvSpPr/>
          <p:nvPr/>
        </p:nvSpPr>
        <p:spPr>
          <a:xfrm>
            <a:off x="620217" y="3327760"/>
            <a:ext cx="10951564" cy="9442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eaLnBrk="1" fontAlgn="auto" hangingPunct="1">
              <a:spcAft>
                <a:spcPts val="0"/>
              </a:spcAft>
              <a:buNone/>
              <a:defRPr/>
            </a:pPr>
            <a:r>
              <a:rPr lang="en-US" sz="2400" dirty="0"/>
              <a:t>“…in how physicians bring into check the power imbalances that exist in the dynamics of physician-patient communication by using patient-focused interviewing and care</a:t>
            </a:r>
            <a:r>
              <a:rPr lang="en-US" sz="2400" dirty="0" smtClean="0"/>
              <a:t>.”</a:t>
            </a:r>
            <a:r>
              <a:rPr lang="en-US" sz="2400" baseline="30000" dirty="0"/>
              <a:t>1</a:t>
            </a:r>
          </a:p>
        </p:txBody>
      </p:sp>
      <p:sp>
        <p:nvSpPr>
          <p:cNvPr id="2" name="Rounded Rectangle 1"/>
          <p:cNvSpPr/>
          <p:nvPr/>
        </p:nvSpPr>
        <p:spPr>
          <a:xfrm>
            <a:off x="620217" y="4484553"/>
            <a:ext cx="10951564" cy="10018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eaLnBrk="1" fontAlgn="auto" hangingPunct="1">
              <a:spcAft>
                <a:spcPts val="0"/>
              </a:spcAft>
              <a:buNone/>
              <a:defRPr/>
            </a:pPr>
            <a:r>
              <a:rPr lang="en-US" sz="2400" dirty="0"/>
              <a:t>“…to develop and maintain mutually respectful and dynamic partnerships with </a:t>
            </a:r>
            <a:r>
              <a:rPr lang="en-US" sz="2400" dirty="0" smtClean="0"/>
              <a:t>communities...”</a:t>
            </a:r>
            <a:r>
              <a:rPr lang="en-US" sz="2400" baseline="30000" dirty="0"/>
              <a:t>1</a:t>
            </a:r>
          </a:p>
        </p:txBody>
      </p:sp>
    </p:spTree>
    <p:extLst>
      <p:ext uri="{BB962C8B-B14F-4D97-AF65-F5344CB8AC3E}">
        <p14:creationId xmlns:p14="http://schemas.microsoft.com/office/powerpoint/2010/main" val="23013707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Cultural Humility &amp; Health Literacy</a:t>
            </a:r>
            <a:endParaRPr lang="en-US" dirty="0"/>
          </a:p>
        </p:txBody>
      </p:sp>
      <p:sp>
        <p:nvSpPr>
          <p:cNvPr id="3" name="Content Placeholder 2"/>
          <p:cNvSpPr>
            <a:spLocks noGrp="1"/>
          </p:cNvSpPr>
          <p:nvPr>
            <p:ph idx="1"/>
          </p:nvPr>
        </p:nvSpPr>
        <p:spPr/>
        <p:txBody>
          <a:bodyPr/>
          <a:lstStyle/>
          <a:p>
            <a:r>
              <a:rPr lang="en-US" sz="3200" dirty="0" smtClean="0"/>
              <a:t>Cultural humility and health literacy are </a:t>
            </a:r>
            <a:r>
              <a:rPr lang="en-US" sz="3200" b="1" dirty="0">
                <a:solidFill>
                  <a:srgbClr val="415A99"/>
                </a:solidFill>
                <a:latin typeface="Calibri" panose="020F0502020204030204" pitchFamily="34" charset="0"/>
              </a:rPr>
              <a:t>closely linked</a:t>
            </a:r>
            <a:r>
              <a:rPr lang="en-US" sz="3200" baseline="30000" dirty="0" smtClean="0"/>
              <a:t>6</a:t>
            </a:r>
          </a:p>
          <a:p>
            <a:endParaRPr lang="en-US" sz="900" baseline="30000" dirty="0" smtClean="0"/>
          </a:p>
          <a:p>
            <a:r>
              <a:rPr lang="en-US" sz="3200" dirty="0" smtClean="0"/>
              <a:t>Healthy People 2020 puts these topics under the umbrella of improving health communication to reduce health disparities</a:t>
            </a:r>
            <a:r>
              <a:rPr lang="en-US" sz="3200" baseline="30000" dirty="0" smtClean="0"/>
              <a:t>6</a:t>
            </a:r>
          </a:p>
          <a:p>
            <a:endParaRPr lang="en-US" sz="900" baseline="30000" dirty="0" smtClean="0"/>
          </a:p>
          <a:p>
            <a:r>
              <a:rPr lang="en-US" sz="3200" dirty="0" smtClean="0"/>
              <a:t>Instead, these could be discussed as </a:t>
            </a:r>
            <a:r>
              <a:rPr lang="en-US" sz="3200" b="1" dirty="0">
                <a:solidFill>
                  <a:srgbClr val="415A99"/>
                </a:solidFill>
                <a:latin typeface="Calibri" panose="020F0502020204030204" pitchFamily="34" charset="0"/>
              </a:rPr>
              <a:t>“best strategies to improve communication to reduce health disparities”</a:t>
            </a:r>
            <a:r>
              <a:rPr lang="en-US" sz="3200" b="1" baseline="30000" dirty="0">
                <a:solidFill>
                  <a:srgbClr val="415A99"/>
                </a:solidFill>
                <a:latin typeface="Calibri" panose="020F0502020204030204" pitchFamily="34" charset="0"/>
              </a:rPr>
              <a:t>6</a:t>
            </a:r>
            <a:endParaRPr lang="en-US" sz="4400" b="1" baseline="30000" dirty="0">
              <a:solidFill>
                <a:srgbClr val="415A99"/>
              </a:solidFill>
              <a:latin typeface="Calibri" panose="020F0502020204030204" pitchFamily="34" charset="0"/>
            </a:endParaRPr>
          </a:p>
          <a:p>
            <a:endParaRPr lang="en-US" dirty="0" smtClean="0"/>
          </a:p>
          <a:p>
            <a:endParaRPr lang="en-US" dirty="0"/>
          </a:p>
        </p:txBody>
      </p:sp>
    </p:spTree>
    <p:extLst>
      <p:ext uri="{BB962C8B-B14F-4D97-AF65-F5344CB8AC3E}">
        <p14:creationId xmlns:p14="http://schemas.microsoft.com/office/powerpoint/2010/main" val="35965108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noChangeArrowheads="1"/>
          </p:cNvSpPr>
          <p:nvPr>
            <p:ph type="title"/>
          </p:nvPr>
        </p:nvSpPr>
        <p:spPr/>
        <p:txBody>
          <a:bodyPr/>
          <a:lstStyle/>
          <a:p>
            <a:pPr eaLnBrk="1" hangingPunct="1"/>
            <a:r>
              <a:rPr lang="en-US" altLang="en-US" b="1" smtClean="0"/>
              <a:t>Take home message</a:t>
            </a:r>
          </a:p>
        </p:txBody>
      </p:sp>
      <p:sp>
        <p:nvSpPr>
          <p:cNvPr id="3" name="Content Placeholder 2">
            <a:extLst>
              <a:ext uri="{FF2B5EF4-FFF2-40B4-BE49-F238E27FC236}">
                <a16:creationId xmlns:a16="http://schemas.microsoft.com/office/drawing/2014/main" id="{831521F1-A3AA-424E-ADD3-B358515AF8F8}"/>
              </a:ext>
            </a:extLst>
          </p:cNvPr>
          <p:cNvSpPr>
            <a:spLocks noGrp="1"/>
          </p:cNvSpPr>
          <p:nvPr>
            <p:ph idx="1"/>
          </p:nvPr>
        </p:nvSpPr>
        <p:spPr>
          <a:xfrm>
            <a:off x="838200" y="1825625"/>
            <a:ext cx="5739063" cy="4351338"/>
          </a:xfrm>
        </p:spPr>
        <p:txBody>
          <a:bodyPr rtlCol="0">
            <a:normAutofit/>
          </a:bodyPr>
          <a:lstStyle/>
          <a:p>
            <a:pPr marL="0" indent="0" eaLnBrk="1" fontAlgn="auto" hangingPunct="1">
              <a:spcAft>
                <a:spcPts val="0"/>
              </a:spcAft>
              <a:buFont typeface="Arial" panose="020B0604020202020204" pitchFamily="34" charset="0"/>
              <a:buNone/>
              <a:defRPr/>
            </a:pPr>
            <a:r>
              <a:rPr lang="en-US" sz="3600" i="1" dirty="0"/>
              <a:t>Consider: </a:t>
            </a:r>
          </a:p>
          <a:p>
            <a:pPr eaLnBrk="1" fontAlgn="auto" hangingPunct="1">
              <a:spcAft>
                <a:spcPts val="0"/>
              </a:spcAft>
              <a:defRPr/>
            </a:pPr>
            <a:r>
              <a:rPr lang="en-US" dirty="0" smtClean="0"/>
              <a:t>What are ways you have seen implicit bias affect health care?</a:t>
            </a:r>
          </a:p>
        </p:txBody>
      </p:sp>
      <p:pic>
        <p:nvPicPr>
          <p:cNvPr id="2" name="Picture 1" descr="A person typing on a laptop with their phone and a planner next to the computer. "/>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8490" t="18514"/>
          <a:stretch/>
        </p:blipFill>
        <p:spPr>
          <a:xfrm>
            <a:off x="6577263" y="2277979"/>
            <a:ext cx="4801750" cy="27592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4227226" y="5801193"/>
            <a:ext cx="7674964" cy="830997"/>
          </a:xfrm>
          <a:prstGeom prst="rect">
            <a:avLst/>
          </a:prstGeom>
          <a:noFill/>
        </p:spPr>
        <p:txBody>
          <a:bodyPr wrap="square" rtlCol="0">
            <a:spAutoFit/>
          </a:bodyPr>
          <a:lstStyle/>
          <a:p>
            <a:r>
              <a:rPr lang="en-US" sz="1200" i="1" dirty="0"/>
              <a:t>Developed resources reported in this presentation are supported by the National Library of Medicine (NLM), National Institutes of Health (NIH) under cooperative agreement number UG4LM012342 with the University of Pittsburgh, Health Sciences Library System. The content is solely the responsibility of the authors and does not necessarily represent the official views of the National Institutes of Health</a:t>
            </a:r>
            <a:r>
              <a:rPr lang="en-US" sz="1200" i="1" dirty="0" smtClean="0"/>
              <a:t>.</a:t>
            </a:r>
            <a:endParaRPr lang="en-US" sz="1200" i="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838199" y="1510831"/>
            <a:ext cx="11168921" cy="4351338"/>
          </a:xfrm>
        </p:spPr>
        <p:txBody>
          <a:bodyPr/>
          <a:lstStyle/>
          <a:p>
            <a:pPr marL="514350" indent="-514350">
              <a:buFont typeface="+mj-lt"/>
              <a:buAutoNum type="arabicPeriod"/>
            </a:pPr>
            <a:r>
              <a:rPr lang="en-US" altLang="en-US" sz="1800" dirty="0" smtClean="0"/>
              <a:t>Tervalon, M., Murray-Garcia, J. (1998). Cultural Humility Versus Cultural Competence: A Critical Distinction in Defining Physician Training Outcomes in Multicultural Education. J</a:t>
            </a:r>
            <a:r>
              <a:rPr lang="en-US" altLang="en-US" sz="1800" i="1" dirty="0" smtClean="0"/>
              <a:t>ournal of Health Care for the Poor and Underserved, 9(2), 117-125.</a:t>
            </a:r>
          </a:p>
          <a:p>
            <a:pPr marL="514350" indent="-514350">
              <a:buFont typeface="+mj-lt"/>
              <a:buAutoNum type="arabicPeriod"/>
            </a:pPr>
            <a:r>
              <a:rPr lang="en-US" altLang="en-US" sz="1800" dirty="0" smtClean="0"/>
              <a:t>White, A. &amp; Stubblefield-</a:t>
            </a:r>
            <a:r>
              <a:rPr lang="en-US" altLang="en-US" sz="1800" dirty="0" err="1" smtClean="0"/>
              <a:t>Tave</a:t>
            </a:r>
            <a:r>
              <a:rPr lang="en-US" altLang="en-US" sz="1800" dirty="0" smtClean="0"/>
              <a:t>, B. (2017). Some Advice for Physicians and Other Clinicians Treating Minorities, Women, and other Patients at Risk of Receiving Health Care Disparities. </a:t>
            </a:r>
            <a:r>
              <a:rPr lang="en-US" altLang="en-US" sz="1800" i="1" dirty="0" smtClean="0"/>
              <a:t>Journal of Racial and Ethnic Health Disparities, 4, 472-479.</a:t>
            </a:r>
          </a:p>
          <a:p>
            <a:pPr marL="514350" indent="-514350">
              <a:buFont typeface="+mj-lt"/>
              <a:buAutoNum type="arabicPeriod"/>
            </a:pPr>
            <a:r>
              <a:rPr lang="en-US" altLang="en-US" sz="1800" dirty="0" err="1" smtClean="0"/>
              <a:t>Smedley</a:t>
            </a:r>
            <a:r>
              <a:rPr lang="en-US" altLang="en-US" sz="1800" dirty="0" smtClean="0"/>
              <a:t>, B., Stith, A., Nelson, A. (</a:t>
            </a:r>
            <a:r>
              <a:rPr lang="en-US" altLang="en-US" sz="1800" dirty="0"/>
              <a:t>E</a:t>
            </a:r>
            <a:r>
              <a:rPr lang="en-US" altLang="en-US" sz="1800" dirty="0" smtClean="0"/>
              <a:t>ds.) (2003). </a:t>
            </a:r>
            <a:r>
              <a:rPr lang="en-US" altLang="en-US" sz="1800" i="1" dirty="0" smtClean="0"/>
              <a:t>Unequal Treatment: confronting racial and ethnic disparities in health care</a:t>
            </a:r>
            <a:r>
              <a:rPr lang="en-US" altLang="en-US" sz="1800" dirty="0" smtClean="0"/>
              <a:t>. Washington DC: National Academies Press. </a:t>
            </a:r>
          </a:p>
          <a:p>
            <a:pPr marL="514350" indent="-514350">
              <a:buFont typeface="+mj-lt"/>
              <a:buAutoNum type="arabicPeriod"/>
            </a:pPr>
            <a:r>
              <a:rPr lang="en-US" altLang="en-US" sz="1800" dirty="0" smtClean="0"/>
              <a:t>Byrne, A. &amp; </a:t>
            </a:r>
            <a:r>
              <a:rPr lang="en-US" altLang="en-US" sz="1800" dirty="0" err="1" smtClean="0"/>
              <a:t>Tanesini</a:t>
            </a:r>
            <a:r>
              <a:rPr lang="en-US" altLang="en-US" sz="1800" dirty="0" smtClean="0"/>
              <a:t>, A. (2015). Instilling New Habits: Addressing Implicit Bias in Healthcare Professionals. </a:t>
            </a:r>
            <a:r>
              <a:rPr lang="en-US" altLang="en-US" sz="1800" i="1" dirty="0" smtClean="0"/>
              <a:t>Advances in Health Sciences Education, 20, 1255-1262</a:t>
            </a:r>
            <a:r>
              <a:rPr lang="en-US" altLang="en-US" sz="1800" dirty="0" smtClean="0"/>
              <a:t>. </a:t>
            </a:r>
          </a:p>
          <a:p>
            <a:pPr marL="514350" indent="-514350">
              <a:buFont typeface="+mj-lt"/>
              <a:buAutoNum type="arabicPeriod"/>
            </a:pPr>
            <a:r>
              <a:rPr lang="en-US" altLang="en-US" sz="1800" dirty="0" smtClean="0"/>
              <a:t>Chapman, E., </a:t>
            </a:r>
            <a:r>
              <a:rPr lang="en-US" altLang="en-US" sz="1800" dirty="0" err="1" smtClean="0"/>
              <a:t>Kaatz</a:t>
            </a:r>
            <a:r>
              <a:rPr lang="en-US" altLang="en-US" sz="1800" dirty="0" smtClean="0"/>
              <a:t>, A., Carnes, M. (2013). Physicians and Implicit Bias: How Doctors May Unwittingly Perpetuate Health Care Disparities. </a:t>
            </a:r>
            <a:r>
              <a:rPr lang="en-US" altLang="en-US" sz="1800" i="1" dirty="0" smtClean="0"/>
              <a:t>Journal of General Internal Medicine, 28(11), 1504-1510. </a:t>
            </a:r>
          </a:p>
          <a:p>
            <a:pPr marL="514350" indent="-514350">
              <a:buFont typeface="+mj-lt"/>
              <a:buAutoNum type="arabicPeriod"/>
            </a:pPr>
            <a:r>
              <a:rPr lang="en-US" altLang="en-US" sz="1800" dirty="0" smtClean="0"/>
              <a:t>Lie, D., Carter-</a:t>
            </a:r>
            <a:r>
              <a:rPr lang="en-US" altLang="en-US" sz="1800" dirty="0" err="1" smtClean="0"/>
              <a:t>Pokras</a:t>
            </a:r>
            <a:r>
              <a:rPr lang="en-US" altLang="en-US" sz="1800" dirty="0" smtClean="0"/>
              <a:t>, O., Braun, B., Coleman, C. (2012). What do Health Literacy and Cultural Competence Have in Common? Calling for a Collaborative Pedagogy. </a:t>
            </a:r>
            <a:r>
              <a:rPr lang="en-US" altLang="en-US" sz="1800" i="1" dirty="0" smtClean="0"/>
              <a:t>Journal of Health Communication, 12(3), 13-22.</a:t>
            </a:r>
          </a:p>
          <a:p>
            <a:pPr marL="514350" indent="-514350">
              <a:buFont typeface="+mj-lt"/>
              <a:buAutoNum type="arabicPeriod"/>
            </a:pPr>
            <a:endParaRPr lang="en-US" altLang="en-US" sz="2000" dirty="0" smtClean="0"/>
          </a:p>
          <a:p>
            <a:pPr marL="514350" indent="-514350">
              <a:buFont typeface="+mj-lt"/>
              <a:buAutoNum type="arabicPeriod"/>
            </a:pPr>
            <a:endParaRPr lang="en-US" altLang="en-US" sz="2000" dirty="0" smtClean="0"/>
          </a:p>
          <a:p>
            <a:pPr marL="514350" indent="-514350">
              <a:buFont typeface="+mj-lt"/>
              <a:buAutoNum type="arabicPeriod"/>
            </a:pPr>
            <a:endParaRPr lang="en-US" altLang="en-US" sz="2000"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22592898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Please complete the pre-test questions</a:t>
            </a:r>
            <a:endParaRPr lang="en-US" dirty="0"/>
          </a:p>
        </p:txBody>
      </p:sp>
      <p:pic>
        <p:nvPicPr>
          <p:cNvPr id="5" name="Picture 4" descr="clipboard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3645" y="1027906"/>
            <a:ext cx="5503653" cy="5503653"/>
          </a:xfrm>
          <a:prstGeom prst="rect">
            <a:avLst/>
          </a:prstGeom>
        </p:spPr>
      </p:pic>
    </p:spTree>
    <p:extLst>
      <p:ext uri="{BB962C8B-B14F-4D97-AF65-F5344CB8AC3E}">
        <p14:creationId xmlns:p14="http://schemas.microsoft.com/office/powerpoint/2010/main" val="20003573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noChangeArrowheads="1"/>
          </p:cNvSpPr>
          <p:nvPr>
            <p:ph type="title"/>
          </p:nvPr>
        </p:nvSpPr>
        <p:spPr/>
        <p:txBody>
          <a:bodyPr/>
          <a:lstStyle/>
          <a:p>
            <a:pPr eaLnBrk="1" hangingPunct="1"/>
            <a:r>
              <a:rPr lang="en-US" altLang="en-US" smtClean="0"/>
              <a:t>Discussion points from last module</a:t>
            </a:r>
          </a:p>
        </p:txBody>
      </p:sp>
      <p:sp>
        <p:nvSpPr>
          <p:cNvPr id="7171" name="Content Placeholder 2"/>
          <p:cNvSpPr>
            <a:spLocks noGrp="1" noChangeArrowheads="1"/>
          </p:cNvSpPr>
          <p:nvPr>
            <p:ph idx="1"/>
          </p:nvPr>
        </p:nvSpPr>
        <p:spPr>
          <a:xfrm>
            <a:off x="990600" y="2066925"/>
            <a:ext cx="4755107" cy="3279775"/>
          </a:xfrm>
        </p:spPr>
        <p:txBody>
          <a:bodyPr/>
          <a:lstStyle/>
          <a:p>
            <a:pPr eaLnBrk="1" fontAlgn="auto" hangingPunct="1">
              <a:spcAft>
                <a:spcPts val="0"/>
              </a:spcAft>
              <a:defRPr/>
            </a:pPr>
            <a:r>
              <a:rPr lang="en-US" sz="3000" dirty="0"/>
              <a:t>In what languages do you most frequently need education materials?</a:t>
            </a:r>
          </a:p>
          <a:p>
            <a:pPr marL="0" indent="0" eaLnBrk="1" fontAlgn="auto" hangingPunct="1">
              <a:spcAft>
                <a:spcPts val="0"/>
              </a:spcAft>
              <a:buNone/>
              <a:defRPr/>
            </a:pPr>
            <a:endParaRPr lang="en-US" sz="3000" dirty="0"/>
          </a:p>
        </p:txBody>
      </p:sp>
      <p:pic>
        <p:nvPicPr>
          <p:cNvPr id="5" name="Picture 4" descr="Group of doctors talking"/>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5874380" y="1782064"/>
            <a:ext cx="5734102" cy="38242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00588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noChangeArrowheads="1"/>
          </p:cNvSpPr>
          <p:nvPr>
            <p:ph type="title"/>
          </p:nvPr>
        </p:nvSpPr>
        <p:spPr/>
        <p:txBody>
          <a:bodyPr/>
          <a:lstStyle/>
          <a:p>
            <a:pPr eaLnBrk="1" hangingPunct="1"/>
            <a:r>
              <a:rPr lang="en-US" altLang="en-US" dirty="0" smtClean="0"/>
              <a:t>Objectives</a:t>
            </a:r>
          </a:p>
        </p:txBody>
      </p:sp>
      <p:sp>
        <p:nvSpPr>
          <p:cNvPr id="3" name="Content Placeholder 2">
            <a:extLst>
              <a:ext uri="{FF2B5EF4-FFF2-40B4-BE49-F238E27FC236}">
                <a16:creationId xmlns:a16="http://schemas.microsoft.com/office/drawing/2014/main" id="{1067ECC1-DC4E-466C-B333-3CC988297A44}"/>
              </a:ext>
            </a:extLst>
          </p:cNvPr>
          <p:cNvSpPr>
            <a:spLocks noGrp="1"/>
          </p:cNvSpPr>
          <p:nvPr>
            <p:ph idx="1"/>
          </p:nvPr>
        </p:nvSpPr>
        <p:spPr>
          <a:xfrm>
            <a:off x="838200" y="1825625"/>
            <a:ext cx="6080125" cy="3633788"/>
          </a:xfrm>
        </p:spPr>
        <p:txBody>
          <a:bodyPr rtlCol="0">
            <a:normAutofit/>
          </a:bodyPr>
          <a:lstStyle/>
          <a:p>
            <a:pPr marL="0" indent="0" eaLnBrk="1" fontAlgn="auto" hangingPunct="1">
              <a:spcAft>
                <a:spcPts val="0"/>
              </a:spcAft>
              <a:buFont typeface="Arial" panose="020B0604020202020204" pitchFamily="34" charset="0"/>
              <a:buNone/>
              <a:defRPr/>
            </a:pPr>
            <a:r>
              <a:rPr lang="en-US" dirty="0"/>
              <a:t>By the end of the program participants will:</a:t>
            </a:r>
          </a:p>
          <a:p>
            <a:pPr eaLnBrk="1" fontAlgn="auto" hangingPunct="1">
              <a:spcAft>
                <a:spcPts val="0"/>
              </a:spcAft>
              <a:defRPr/>
            </a:pPr>
            <a:r>
              <a:rPr lang="en-US" dirty="0"/>
              <a:t>Define cultural humility and understand its evolution in the physical healthcare field.</a:t>
            </a:r>
          </a:p>
          <a:p>
            <a:pPr eaLnBrk="1" fontAlgn="auto" hangingPunct="1">
              <a:spcAft>
                <a:spcPts val="0"/>
              </a:spcAft>
              <a:defRPr/>
            </a:pPr>
            <a:endParaRPr lang="en-US" dirty="0"/>
          </a:p>
        </p:txBody>
      </p:sp>
      <p:pic>
        <p:nvPicPr>
          <p:cNvPr id="7172" name="Picture 3" descr="Picture of a lightbulb with thought bubble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6450" y="1825625"/>
            <a:ext cx="4498975"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Cultural Humility?</a:t>
            </a:r>
            <a:endParaRPr lang="en-US" dirty="0"/>
          </a:p>
        </p:txBody>
      </p:sp>
      <p:pic>
        <p:nvPicPr>
          <p:cNvPr id="4" name="Picture 3" descr="Picture of a lightbulb inside a thought bubble"/>
          <p:cNvPicPr>
            <a:picLocks noChangeAspect="1"/>
          </p:cNvPicPr>
          <p:nvPr/>
        </p:nvPicPr>
        <p:blipFill>
          <a:blip r:embed="rId3"/>
          <a:stretch>
            <a:fillRect/>
          </a:stretch>
        </p:blipFill>
        <p:spPr>
          <a:xfrm>
            <a:off x="3100211" y="1563345"/>
            <a:ext cx="5991577" cy="4162898"/>
          </a:xfrm>
          <a:prstGeom prst="rect">
            <a:avLst/>
          </a:prstGeom>
          <a:ln>
            <a:noFill/>
          </a:ln>
          <a:effectLst>
            <a:softEdge rad="112500"/>
          </a:effectLst>
        </p:spPr>
      </p:pic>
    </p:spTree>
    <p:extLst>
      <p:ext uri="{BB962C8B-B14F-4D97-AF65-F5344CB8AC3E}">
        <p14:creationId xmlns:p14="http://schemas.microsoft.com/office/powerpoint/2010/main" val="32389125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noChangeArrowheads="1"/>
          </p:cNvSpPr>
          <p:nvPr>
            <p:ph type="title"/>
          </p:nvPr>
        </p:nvSpPr>
        <p:spPr/>
        <p:txBody>
          <a:bodyPr/>
          <a:lstStyle/>
          <a:p>
            <a:pPr eaLnBrk="1" hangingPunct="1"/>
            <a:r>
              <a:rPr lang="en-US" altLang="en-US" dirty="0" smtClean="0"/>
              <a:t>Cultural Humility History</a:t>
            </a:r>
          </a:p>
        </p:txBody>
      </p:sp>
      <p:sp>
        <p:nvSpPr>
          <p:cNvPr id="14339" name="Content Placeholder 2"/>
          <p:cNvSpPr>
            <a:spLocks noGrp="1" noChangeArrowheads="1"/>
          </p:cNvSpPr>
          <p:nvPr>
            <p:ph idx="1"/>
          </p:nvPr>
        </p:nvSpPr>
        <p:spPr/>
        <p:txBody>
          <a:bodyPr/>
          <a:lstStyle/>
          <a:p>
            <a:pPr eaLnBrk="1" hangingPunct="1"/>
            <a:r>
              <a:rPr lang="en-US" altLang="en-US" dirty="0" smtClean="0"/>
              <a:t>Cultural humility is a term developed in the 1990’s by Melanie Tervalon, M.D., M.P.H. and </a:t>
            </a:r>
            <a:r>
              <a:rPr lang="en-US" altLang="en-US" dirty="0" err="1" smtClean="0"/>
              <a:t>Jann</a:t>
            </a:r>
            <a:r>
              <a:rPr lang="en-US" altLang="en-US" dirty="0" smtClean="0"/>
              <a:t> Murray-Garcia, M.D., M.P.H.</a:t>
            </a:r>
            <a:r>
              <a:rPr lang="en-US" altLang="en-US" baseline="30000" dirty="0" smtClean="0"/>
              <a:t>1</a:t>
            </a:r>
          </a:p>
          <a:p>
            <a:pPr marL="0" indent="0" eaLnBrk="1" hangingPunct="1">
              <a:buNone/>
            </a:pPr>
            <a:endParaRPr lang="en-US" altLang="en-US" sz="900" dirty="0"/>
          </a:p>
          <a:p>
            <a:pPr eaLnBrk="1" hangingPunct="1"/>
            <a:r>
              <a:rPr lang="en-US" altLang="en-US" dirty="0" smtClean="0"/>
              <a:t>Cultural humility was developed in response to increasing diversity in the United States and the belief that “sociocultural mismatches” between patient and provider compromise care.</a:t>
            </a:r>
            <a:r>
              <a:rPr lang="en-US" altLang="en-US" baseline="30000" dirty="0" smtClean="0"/>
              <a:t>1</a:t>
            </a:r>
          </a:p>
          <a:p>
            <a:pPr marL="0" indent="0" eaLnBrk="1" hangingPunct="1">
              <a:buNone/>
            </a:pPr>
            <a:endParaRPr lang="en-US" altLang="en-US" sz="900" baseline="30000" dirty="0" smtClean="0"/>
          </a:p>
          <a:p>
            <a:pPr eaLnBrk="1" hangingPunct="1"/>
            <a:r>
              <a:rPr lang="en-US" altLang="en-US" dirty="0" smtClean="0"/>
              <a:t>Traditional cultural competence programs used a finite learning model with a defined endpoint.</a:t>
            </a:r>
            <a:r>
              <a:rPr lang="en-US" altLang="en-US" baseline="30000" dirty="0" smtClean="0"/>
              <a:t>1</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smtClean="0"/>
              <a:t>Health Disparities</a:t>
            </a:r>
          </a:p>
        </p:txBody>
      </p:sp>
      <p:sp>
        <p:nvSpPr>
          <p:cNvPr id="9220" name="TextBox 3"/>
          <p:cNvSpPr txBox="1">
            <a:spLocks noChangeArrowheads="1"/>
          </p:cNvSpPr>
          <p:nvPr/>
        </p:nvSpPr>
        <p:spPr bwMode="auto">
          <a:xfrm>
            <a:off x="838200" y="1507605"/>
            <a:ext cx="10431463" cy="125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a:lnSpc>
                <a:spcPct val="90000"/>
              </a:lnSpc>
              <a:spcBef>
                <a:spcPts val="1000"/>
              </a:spcBef>
            </a:pPr>
            <a:r>
              <a:rPr lang="en-US" altLang="en-US" sz="2800" dirty="0">
                <a:solidFill>
                  <a:srgbClr val="000000"/>
                </a:solidFill>
              </a:rPr>
              <a:t>In 2003, The Institute of Medicine </a:t>
            </a:r>
            <a:r>
              <a:rPr lang="en-US" altLang="en-US" sz="2800" dirty="0" smtClean="0">
                <a:solidFill>
                  <a:srgbClr val="000000"/>
                </a:solidFill>
              </a:rPr>
              <a:t>documented lower quality care for racial and ethnic minorities. The report defined other segments of the population receiving disparate care</a:t>
            </a:r>
            <a:r>
              <a:rPr lang="en-US" altLang="en-US" sz="2800" baseline="30000" dirty="0" smtClean="0">
                <a:solidFill>
                  <a:srgbClr val="000000"/>
                </a:solidFill>
              </a:rPr>
              <a:t>2,3</a:t>
            </a:r>
            <a:r>
              <a:rPr lang="en-US" altLang="en-US" sz="2800" dirty="0" smtClean="0">
                <a:solidFill>
                  <a:srgbClr val="000000"/>
                </a:solidFill>
              </a:rPr>
              <a:t>, including:</a:t>
            </a:r>
            <a:endParaRPr lang="en-US" altLang="en-US" sz="2800" dirty="0">
              <a:solidFill>
                <a:srgbClr val="000000"/>
              </a:solidFill>
            </a:endParaRPr>
          </a:p>
        </p:txBody>
      </p:sp>
      <p:sp>
        <p:nvSpPr>
          <p:cNvPr id="3" name="Content Placeholder 2"/>
          <p:cNvSpPr>
            <a:spLocks noGrp="1"/>
          </p:cNvSpPr>
          <p:nvPr>
            <p:ph idx="1"/>
          </p:nvPr>
        </p:nvSpPr>
        <p:spPr>
          <a:xfrm>
            <a:off x="1214202" y="2948357"/>
            <a:ext cx="10373193" cy="3408005"/>
          </a:xfrm>
          <a:extLst/>
        </p:spPr>
        <p:txBody>
          <a:bodyPr numCol="2"/>
          <a:lstStyle/>
          <a:p>
            <a:pPr>
              <a:defRPr/>
            </a:pPr>
            <a:r>
              <a:rPr lang="en-US" sz="2500" dirty="0" smtClean="0"/>
              <a:t>African Americans</a:t>
            </a:r>
          </a:p>
          <a:p>
            <a:pPr>
              <a:defRPr/>
            </a:pPr>
            <a:r>
              <a:rPr lang="en-US" sz="2500" dirty="0" smtClean="0"/>
              <a:t>Appalachian poor</a:t>
            </a:r>
          </a:p>
          <a:p>
            <a:pPr>
              <a:defRPr/>
            </a:pPr>
            <a:r>
              <a:rPr lang="en-US" sz="2500" dirty="0" smtClean="0"/>
              <a:t>Asian Americans</a:t>
            </a:r>
          </a:p>
          <a:p>
            <a:pPr>
              <a:defRPr/>
            </a:pPr>
            <a:r>
              <a:rPr lang="en-US" sz="2500" dirty="0" smtClean="0"/>
              <a:t>Elders</a:t>
            </a:r>
          </a:p>
          <a:p>
            <a:pPr>
              <a:defRPr/>
            </a:pPr>
            <a:r>
              <a:rPr lang="en-US" sz="2500" dirty="0" smtClean="0"/>
              <a:t>Immigrants and refugees</a:t>
            </a:r>
          </a:p>
          <a:p>
            <a:pPr>
              <a:defRPr/>
            </a:pPr>
            <a:r>
              <a:rPr lang="en-US" sz="2500" dirty="0" smtClean="0"/>
              <a:t>Individuals with disabilities </a:t>
            </a:r>
          </a:p>
          <a:p>
            <a:pPr>
              <a:defRPr/>
            </a:pPr>
            <a:endParaRPr lang="en-US" sz="2500" dirty="0"/>
          </a:p>
          <a:p>
            <a:pPr>
              <a:defRPr/>
            </a:pPr>
            <a:endParaRPr lang="en-US" sz="2500" dirty="0" smtClean="0"/>
          </a:p>
          <a:p>
            <a:pPr>
              <a:defRPr/>
            </a:pPr>
            <a:r>
              <a:rPr lang="en-US" sz="2500" dirty="0" smtClean="0"/>
              <a:t>Latinos/ Hispanics</a:t>
            </a:r>
          </a:p>
          <a:p>
            <a:pPr>
              <a:defRPr/>
            </a:pPr>
            <a:r>
              <a:rPr lang="en-US" sz="2500" dirty="0" smtClean="0"/>
              <a:t>Members of the LGBTQIA community</a:t>
            </a:r>
          </a:p>
          <a:p>
            <a:pPr>
              <a:defRPr/>
            </a:pPr>
            <a:r>
              <a:rPr lang="en-US" sz="2500" dirty="0" smtClean="0"/>
              <a:t>Native Americans</a:t>
            </a:r>
          </a:p>
          <a:p>
            <a:pPr>
              <a:defRPr/>
            </a:pPr>
            <a:r>
              <a:rPr lang="en-US" sz="2500" dirty="0" smtClean="0"/>
              <a:t>People who are overweight</a:t>
            </a:r>
          </a:p>
          <a:p>
            <a:pPr>
              <a:defRPr/>
            </a:pPr>
            <a:r>
              <a:rPr lang="en-US" sz="2500" dirty="0" smtClean="0"/>
              <a:t>Prisoners</a:t>
            </a:r>
          </a:p>
          <a:p>
            <a:pPr>
              <a:defRPr/>
            </a:pPr>
            <a:r>
              <a:rPr lang="en-US" sz="2500" dirty="0" smtClean="0"/>
              <a:t>Some religious minorities</a:t>
            </a:r>
            <a:endParaRPr lang="en-US" sz="2500" baseline="30000" dirty="0"/>
          </a:p>
          <a:p>
            <a:pPr>
              <a:defRPr/>
            </a:pPr>
            <a:r>
              <a:rPr lang="en-US" sz="2500" dirty="0" smtClean="0"/>
              <a:t>Women</a:t>
            </a:r>
            <a:r>
              <a:rPr lang="en-US" sz="2500" baseline="30000" dirty="0" smtClean="0"/>
              <a:t>2,3</a:t>
            </a:r>
            <a:endParaRPr lang="en-US" sz="2500" baseline="30000" dirty="0"/>
          </a:p>
          <a:p>
            <a:pPr>
              <a:defRPr/>
            </a:pPr>
            <a:endParaRPr lang="en-US" sz="25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49902" y="1434241"/>
            <a:ext cx="3733800" cy="3602454"/>
          </a:xfrm>
        </p:spPr>
        <p:txBody>
          <a:bodyPr/>
          <a:lstStyle/>
          <a:p>
            <a:r>
              <a:rPr lang="en-US" altLang="en-US" dirty="0" smtClean="0"/>
              <a:t>Health Services Research Information Central (HSRIC)</a:t>
            </a:r>
          </a:p>
        </p:txBody>
      </p:sp>
      <p:pic>
        <p:nvPicPr>
          <p:cNvPr id="4" name="Picture 3" descr="Screenshot of the HSRIC Health Disparities page. "/>
          <p:cNvPicPr>
            <a:picLocks noChangeAspect="1"/>
          </p:cNvPicPr>
          <p:nvPr/>
        </p:nvPicPr>
        <p:blipFill rotWithShape="1">
          <a:blip r:embed="rId3"/>
          <a:srcRect l="591" t="1081" r="9179"/>
          <a:stretch/>
        </p:blipFill>
        <p:spPr>
          <a:xfrm>
            <a:off x="4092315" y="641319"/>
            <a:ext cx="8099685" cy="5188297"/>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dirty="0" smtClean="0"/>
              <a:t>Unconscious Bias</a:t>
            </a:r>
          </a:p>
        </p:txBody>
      </p:sp>
      <p:sp>
        <p:nvSpPr>
          <p:cNvPr id="11267" name="Content Placeholder 2"/>
          <p:cNvSpPr>
            <a:spLocks noGrp="1"/>
          </p:cNvSpPr>
          <p:nvPr>
            <p:ph idx="1"/>
          </p:nvPr>
        </p:nvSpPr>
        <p:spPr>
          <a:xfrm>
            <a:off x="838200" y="1825625"/>
            <a:ext cx="10944069" cy="3840657"/>
          </a:xfrm>
        </p:spPr>
        <p:txBody>
          <a:bodyPr/>
          <a:lstStyle/>
          <a:p>
            <a:r>
              <a:rPr lang="en-US" altLang="en-US" sz="3200" dirty="0" smtClean="0"/>
              <a:t>Research strongly suggests that </a:t>
            </a:r>
            <a:r>
              <a:rPr lang="en-US" altLang="en-US" sz="3200" b="1" dirty="0">
                <a:solidFill>
                  <a:srgbClr val="415A99"/>
                </a:solidFill>
                <a:latin typeface="Calibri" panose="020F0502020204030204" pitchFamily="34" charset="0"/>
              </a:rPr>
              <a:t>unconscious, or implicit, biases are one of the reasons that disparities in health care persist.</a:t>
            </a:r>
            <a:r>
              <a:rPr lang="en-US" altLang="en-US" sz="3200" b="1" baseline="30000" dirty="0">
                <a:solidFill>
                  <a:srgbClr val="415A99"/>
                </a:solidFill>
                <a:latin typeface="Calibri" panose="020F0502020204030204" pitchFamily="34" charset="0"/>
              </a:rPr>
              <a:t>4</a:t>
            </a:r>
          </a:p>
          <a:p>
            <a:endParaRPr lang="en-US" altLang="en-US" sz="900" baseline="30000" dirty="0" smtClean="0"/>
          </a:p>
          <a:p>
            <a:r>
              <a:rPr lang="en-US" altLang="en-US" sz="3200" dirty="0"/>
              <a:t>It is reasonable to assume that </a:t>
            </a:r>
            <a:r>
              <a:rPr lang="en-US" altLang="en-US" sz="3200" b="1" dirty="0">
                <a:solidFill>
                  <a:srgbClr val="415A99"/>
                </a:solidFill>
                <a:latin typeface="Calibri" panose="020F0502020204030204" pitchFamily="34" charset="0"/>
              </a:rPr>
              <a:t>all of us have some type unconscious bias</a:t>
            </a:r>
            <a:r>
              <a:rPr lang="en-US" altLang="en-US" sz="3200" b="1" baseline="30000" dirty="0">
                <a:solidFill>
                  <a:srgbClr val="415A99"/>
                </a:solidFill>
                <a:latin typeface="Calibri" panose="020F0502020204030204" pitchFamily="34" charset="0"/>
              </a:rPr>
              <a:t>2</a:t>
            </a:r>
          </a:p>
          <a:p>
            <a:endParaRPr lang="en-US" altLang="en-US" sz="900" baseline="30000" dirty="0" smtClean="0"/>
          </a:p>
          <a:p>
            <a:r>
              <a:rPr lang="en-US" altLang="en-US" sz="3200" dirty="0" smtClean="0"/>
              <a:t>It is more likely that unconscious bias will come into play when someone is stressed, tired or multi tasking.</a:t>
            </a:r>
            <a:r>
              <a:rPr lang="en-US" altLang="en-US" sz="3200" baseline="30000" dirty="0" smtClean="0"/>
              <a:t>2,4</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1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7219</TotalTime>
  <Words>1813</Words>
  <Application>Microsoft Office PowerPoint</Application>
  <PresentationFormat>Widescreen</PresentationFormat>
  <Paragraphs>91</Paragraphs>
  <Slides>14</Slides>
  <Notes>14</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14</vt:i4>
      </vt:variant>
    </vt:vector>
  </HeadingPairs>
  <TitlesOfParts>
    <vt:vector size="19" baseType="lpstr">
      <vt:lpstr>Arial</vt:lpstr>
      <vt:lpstr>Calibri</vt:lpstr>
      <vt:lpstr>Calibri Light</vt:lpstr>
      <vt:lpstr>Office Theme</vt:lpstr>
      <vt:lpstr>1_Office Theme</vt:lpstr>
      <vt:lpstr>Cultural Humility</vt:lpstr>
      <vt:lpstr>Please complete the pre-test questions</vt:lpstr>
      <vt:lpstr>Discussion points from last module</vt:lpstr>
      <vt:lpstr>Objectives</vt:lpstr>
      <vt:lpstr>What is Cultural Humility?</vt:lpstr>
      <vt:lpstr>Cultural Humility History</vt:lpstr>
      <vt:lpstr>Health Disparities</vt:lpstr>
      <vt:lpstr>Health Services Research Information Central (HSRIC)</vt:lpstr>
      <vt:lpstr>Unconscious Bias</vt:lpstr>
      <vt:lpstr>Counteracting Unconscious Bias</vt:lpstr>
      <vt:lpstr>Cultural Humility Defined</vt:lpstr>
      <vt:lpstr>Cultural Humility &amp; Health Literacy</vt:lpstr>
      <vt:lpstr>Take home message</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Collaboration and Innovation: NNLM’s Nationwide Online Wikipedia Edit-a-Thon</dc:title>
  <dc:creator>Vitale, Elaina J</dc:creator>
  <cp:lastModifiedBy>Seger, Erin</cp:lastModifiedBy>
  <cp:revision>372</cp:revision>
  <cp:lastPrinted>2019-11-04T01:50:47Z</cp:lastPrinted>
  <dcterms:created xsi:type="dcterms:W3CDTF">2018-06-07T18:55:41Z</dcterms:created>
  <dcterms:modified xsi:type="dcterms:W3CDTF">2019-11-21T19:10:58Z</dcterms:modified>
</cp:coreProperties>
</file>