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21212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21212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FFA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00437" y="2309699"/>
            <a:ext cx="3942715" cy="10795"/>
          </a:xfrm>
          <a:custGeom>
            <a:avLst/>
            <a:gdLst/>
            <a:ahLst/>
            <a:cxnLst/>
            <a:rect l="l" t="t" r="r" b="b"/>
            <a:pathLst>
              <a:path w="3942715" h="10794">
                <a:moveTo>
                  <a:pt x="0" y="10499"/>
                </a:moveTo>
                <a:lnTo>
                  <a:pt x="3942599" y="0"/>
                </a:lnTo>
              </a:path>
            </a:pathLst>
          </a:custGeom>
          <a:ln w="19049">
            <a:solidFill>
              <a:srgbClr val="C0504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21212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52199" y="1819374"/>
            <a:ext cx="2653029" cy="2830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21212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FFA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850" y="263780"/>
            <a:ext cx="8248650" cy="1232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21212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8674" y="1763072"/>
            <a:ext cx="4588510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mailto:jill.kavanaugh@childrens.harvard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FFA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350" y="504825"/>
            <a:ext cx="5086350" cy="10160"/>
          </a:xfrm>
          <a:custGeom>
            <a:avLst/>
            <a:gdLst/>
            <a:ahLst/>
            <a:cxnLst/>
            <a:rect l="l" t="t" r="r" b="b"/>
            <a:pathLst>
              <a:path w="5086350" h="10159">
                <a:moveTo>
                  <a:pt x="0" y="0"/>
                </a:moveTo>
                <a:lnTo>
                  <a:pt x="5086199" y="9599"/>
                </a:lnTo>
              </a:path>
            </a:pathLst>
          </a:custGeom>
          <a:ln w="19049">
            <a:solidFill>
              <a:srgbClr val="3537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674" y="1212558"/>
            <a:ext cx="5026660" cy="14763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70"/>
              </a:spcBef>
            </a:pPr>
            <a:r>
              <a:rPr sz="2800" spc="105" dirty="0">
                <a:solidFill>
                  <a:srgbClr val="353724"/>
                </a:solidFill>
              </a:rPr>
              <a:t>Empowering</a:t>
            </a:r>
            <a:r>
              <a:rPr sz="2800" spc="-25" dirty="0">
                <a:solidFill>
                  <a:srgbClr val="353724"/>
                </a:solidFill>
              </a:rPr>
              <a:t> </a:t>
            </a:r>
            <a:r>
              <a:rPr sz="2800" spc="125" dirty="0">
                <a:solidFill>
                  <a:srgbClr val="353724"/>
                </a:solidFill>
              </a:rPr>
              <a:t>Teens</a:t>
            </a:r>
            <a:r>
              <a:rPr sz="2800" spc="-20" dirty="0">
                <a:solidFill>
                  <a:srgbClr val="353724"/>
                </a:solidFill>
              </a:rPr>
              <a:t> </a:t>
            </a:r>
            <a:r>
              <a:rPr sz="2800" spc="114" dirty="0">
                <a:solidFill>
                  <a:srgbClr val="353724"/>
                </a:solidFill>
              </a:rPr>
              <a:t>Through </a:t>
            </a:r>
            <a:r>
              <a:rPr sz="2800" dirty="0">
                <a:solidFill>
                  <a:srgbClr val="353724"/>
                </a:solidFill>
              </a:rPr>
              <a:t>Media</a:t>
            </a:r>
            <a:r>
              <a:rPr sz="2800" spc="-10" dirty="0">
                <a:solidFill>
                  <a:srgbClr val="353724"/>
                </a:solidFill>
              </a:rPr>
              <a:t> </a:t>
            </a:r>
            <a:r>
              <a:rPr sz="2800" spc="125" dirty="0">
                <a:solidFill>
                  <a:srgbClr val="353724"/>
                </a:solidFill>
              </a:rPr>
              <a:t>and</a:t>
            </a:r>
            <a:r>
              <a:rPr sz="2800" spc="-5" dirty="0">
                <a:solidFill>
                  <a:srgbClr val="353724"/>
                </a:solidFill>
              </a:rPr>
              <a:t> </a:t>
            </a:r>
            <a:r>
              <a:rPr sz="2800" spc="80" dirty="0">
                <a:solidFill>
                  <a:srgbClr val="353724"/>
                </a:solidFill>
              </a:rPr>
              <a:t>Health</a:t>
            </a:r>
            <a:r>
              <a:rPr sz="2800" spc="-10" dirty="0">
                <a:solidFill>
                  <a:srgbClr val="353724"/>
                </a:solidFill>
              </a:rPr>
              <a:t> </a:t>
            </a:r>
            <a:r>
              <a:rPr sz="2800" spc="120" dirty="0">
                <a:solidFill>
                  <a:srgbClr val="353724"/>
                </a:solidFill>
              </a:rPr>
              <a:t>Literacy: </a:t>
            </a:r>
            <a:r>
              <a:rPr sz="2800" spc="135" dirty="0">
                <a:solidFill>
                  <a:srgbClr val="353724"/>
                </a:solidFill>
              </a:rPr>
              <a:t>The</a:t>
            </a:r>
            <a:r>
              <a:rPr sz="2800" dirty="0">
                <a:solidFill>
                  <a:srgbClr val="353724"/>
                </a:solidFill>
              </a:rPr>
              <a:t> Role</a:t>
            </a:r>
            <a:r>
              <a:rPr sz="2800" spc="5" dirty="0">
                <a:solidFill>
                  <a:srgbClr val="353724"/>
                </a:solidFill>
              </a:rPr>
              <a:t> </a:t>
            </a:r>
            <a:r>
              <a:rPr sz="2800" dirty="0">
                <a:solidFill>
                  <a:srgbClr val="353724"/>
                </a:solidFill>
              </a:rPr>
              <a:t>of</a:t>
            </a:r>
            <a:r>
              <a:rPr sz="2800" spc="5" dirty="0">
                <a:solidFill>
                  <a:srgbClr val="353724"/>
                </a:solidFill>
              </a:rPr>
              <a:t> </a:t>
            </a:r>
            <a:r>
              <a:rPr sz="2800" spc="80" dirty="0">
                <a:solidFill>
                  <a:srgbClr val="353724"/>
                </a:solidFill>
              </a:rPr>
              <a:t>Health</a:t>
            </a:r>
            <a:r>
              <a:rPr sz="2800" spc="5" dirty="0">
                <a:solidFill>
                  <a:srgbClr val="353724"/>
                </a:solidFill>
              </a:rPr>
              <a:t> </a:t>
            </a:r>
            <a:r>
              <a:rPr sz="2800" spc="135" dirty="0">
                <a:solidFill>
                  <a:srgbClr val="353724"/>
                </a:solidFill>
              </a:rPr>
              <a:t>Sciences </a:t>
            </a:r>
            <a:r>
              <a:rPr sz="2800" spc="120" dirty="0">
                <a:solidFill>
                  <a:srgbClr val="353724"/>
                </a:solidFill>
              </a:rPr>
              <a:t>Librarians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501679" y="2694914"/>
            <a:ext cx="5497830" cy="157988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500" b="1" dirty="0">
                <a:solidFill>
                  <a:srgbClr val="353724"/>
                </a:solidFill>
                <a:latin typeface="Arial"/>
                <a:cs typeface="Arial"/>
              </a:rPr>
              <a:t>Jill</a:t>
            </a:r>
            <a:r>
              <a:rPr sz="1500" b="1" spc="-50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b="1" spc="-65" dirty="0">
                <a:solidFill>
                  <a:srgbClr val="353724"/>
                </a:solidFill>
                <a:latin typeface="Arial"/>
                <a:cs typeface="Arial"/>
              </a:rPr>
              <a:t>R.</a:t>
            </a:r>
            <a:r>
              <a:rPr sz="1500" b="1" spc="-45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b="1" spc="-75" dirty="0">
                <a:solidFill>
                  <a:srgbClr val="353724"/>
                </a:solidFill>
                <a:latin typeface="Arial"/>
                <a:cs typeface="Arial"/>
              </a:rPr>
              <a:t>Kavanaugh,</a:t>
            </a:r>
            <a:r>
              <a:rPr sz="1500" b="1" spc="-45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353724"/>
                </a:solidFill>
                <a:latin typeface="Arial"/>
                <a:cs typeface="Arial"/>
              </a:rPr>
              <a:t>MLIS,</a:t>
            </a:r>
            <a:r>
              <a:rPr sz="1500" b="1" spc="-45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353724"/>
                </a:solidFill>
                <a:latin typeface="Arial"/>
                <a:cs typeface="Arial"/>
              </a:rPr>
              <a:t>AHIP</a:t>
            </a:r>
            <a:endParaRPr sz="1500">
              <a:latin typeface="Arial"/>
              <a:cs typeface="Arial"/>
            </a:endParaRPr>
          </a:p>
          <a:p>
            <a:pPr marL="12700" marR="1320800">
              <a:lnSpc>
                <a:spcPct val="100000"/>
              </a:lnSpc>
              <a:spcBef>
                <a:spcPts val="720"/>
              </a:spcBef>
            </a:pPr>
            <a:r>
              <a:rPr sz="1500" dirty="0">
                <a:solidFill>
                  <a:srgbClr val="353724"/>
                </a:solidFill>
                <a:latin typeface="Arial"/>
                <a:cs typeface="Arial"/>
              </a:rPr>
              <a:t>Division</a:t>
            </a:r>
            <a:r>
              <a:rPr sz="1500" spc="-55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353724"/>
                </a:solidFill>
                <a:latin typeface="Arial"/>
                <a:cs typeface="Arial"/>
              </a:rPr>
              <a:t>of</a:t>
            </a:r>
            <a:r>
              <a:rPr sz="1500" spc="-50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724"/>
                </a:solidFill>
                <a:latin typeface="Arial"/>
                <a:cs typeface="Arial"/>
              </a:rPr>
              <a:t>Adolescent</a:t>
            </a:r>
            <a:r>
              <a:rPr sz="1500" spc="-45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724"/>
                </a:solidFill>
                <a:latin typeface="Arial"/>
                <a:cs typeface="Arial"/>
              </a:rPr>
              <a:t>and</a:t>
            </a:r>
            <a:r>
              <a:rPr sz="1500" spc="-50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353724"/>
                </a:solidFill>
                <a:latin typeface="Arial"/>
                <a:cs typeface="Arial"/>
              </a:rPr>
              <a:t>Young</a:t>
            </a:r>
            <a:r>
              <a:rPr sz="1500" spc="-55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724"/>
                </a:solidFill>
                <a:latin typeface="Arial"/>
                <a:cs typeface="Arial"/>
              </a:rPr>
              <a:t>Adult</a:t>
            </a:r>
            <a:r>
              <a:rPr sz="1500" spc="-45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353724"/>
                </a:solidFill>
                <a:latin typeface="Arial"/>
                <a:cs typeface="Arial"/>
              </a:rPr>
              <a:t>Medicine </a:t>
            </a:r>
            <a:r>
              <a:rPr sz="1500" dirty="0">
                <a:solidFill>
                  <a:srgbClr val="353724"/>
                </a:solidFill>
                <a:latin typeface="Arial"/>
                <a:cs typeface="Arial"/>
              </a:rPr>
              <a:t>Boston</a:t>
            </a:r>
            <a:r>
              <a:rPr sz="1500" spc="-40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353724"/>
                </a:solidFill>
                <a:latin typeface="Arial"/>
                <a:cs typeface="Arial"/>
              </a:rPr>
              <a:t>Children’s</a:t>
            </a:r>
            <a:r>
              <a:rPr sz="1500" spc="-35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353724"/>
                </a:solidFill>
                <a:latin typeface="Arial"/>
                <a:cs typeface="Arial"/>
              </a:rPr>
              <a:t>Hospital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spc="-10" dirty="0">
                <a:solidFill>
                  <a:srgbClr val="353724"/>
                </a:solidFill>
                <a:latin typeface="Arial"/>
                <a:cs typeface="Arial"/>
              </a:rPr>
              <a:t>Strategic</a:t>
            </a:r>
            <a:r>
              <a:rPr sz="1500" spc="-55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353724"/>
                </a:solidFill>
                <a:latin typeface="Arial"/>
                <a:cs typeface="Arial"/>
              </a:rPr>
              <a:t>Training </a:t>
            </a:r>
            <a:r>
              <a:rPr sz="1500" dirty="0">
                <a:solidFill>
                  <a:srgbClr val="353724"/>
                </a:solidFill>
                <a:latin typeface="Arial"/>
                <a:cs typeface="Arial"/>
              </a:rPr>
              <a:t>Initiative</a:t>
            </a:r>
            <a:r>
              <a:rPr sz="1500" spc="-5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724"/>
                </a:solidFill>
                <a:latin typeface="Arial"/>
                <a:cs typeface="Arial"/>
              </a:rPr>
              <a:t>for</a:t>
            </a:r>
            <a:r>
              <a:rPr sz="1500" spc="-10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724"/>
                </a:solidFill>
                <a:latin typeface="Arial"/>
                <a:cs typeface="Arial"/>
              </a:rPr>
              <a:t>the</a:t>
            </a:r>
            <a:r>
              <a:rPr sz="1500" spc="-5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353724"/>
                </a:solidFill>
                <a:latin typeface="Arial"/>
                <a:cs typeface="Arial"/>
              </a:rPr>
              <a:t>Prevention </a:t>
            </a:r>
            <a:r>
              <a:rPr sz="1500" spc="60" dirty="0">
                <a:solidFill>
                  <a:srgbClr val="353724"/>
                </a:solidFill>
                <a:latin typeface="Arial"/>
                <a:cs typeface="Arial"/>
              </a:rPr>
              <a:t>of</a:t>
            </a:r>
            <a:r>
              <a:rPr sz="1500" spc="-5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353724"/>
                </a:solidFill>
                <a:latin typeface="Arial"/>
                <a:cs typeface="Arial"/>
              </a:rPr>
              <a:t>Eating</a:t>
            </a:r>
            <a:r>
              <a:rPr sz="1500" spc="-10" dirty="0">
                <a:solidFill>
                  <a:srgbClr val="353724"/>
                </a:solidFill>
                <a:latin typeface="Arial"/>
                <a:cs typeface="Arial"/>
              </a:rPr>
              <a:t> Disorders </a:t>
            </a:r>
            <a:r>
              <a:rPr sz="1500" spc="-25" dirty="0">
                <a:solidFill>
                  <a:srgbClr val="353724"/>
                </a:solidFill>
                <a:latin typeface="Arial"/>
                <a:cs typeface="Arial"/>
              </a:rPr>
              <a:t>Harvard</a:t>
            </a:r>
            <a:r>
              <a:rPr sz="1500" spc="-85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724"/>
                </a:solidFill>
                <a:latin typeface="Arial"/>
                <a:cs typeface="Arial"/>
              </a:rPr>
              <a:t>TH</a:t>
            </a:r>
            <a:r>
              <a:rPr sz="1500" spc="-45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353724"/>
                </a:solidFill>
                <a:latin typeface="Arial"/>
                <a:cs typeface="Arial"/>
              </a:rPr>
              <a:t>Chan</a:t>
            </a:r>
            <a:r>
              <a:rPr sz="1500" spc="-45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353724"/>
                </a:solidFill>
                <a:latin typeface="Arial"/>
                <a:cs typeface="Arial"/>
              </a:rPr>
              <a:t>School</a:t>
            </a:r>
            <a:r>
              <a:rPr sz="1500" spc="-40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353724"/>
                </a:solidFill>
                <a:latin typeface="Arial"/>
                <a:cs typeface="Arial"/>
              </a:rPr>
              <a:t>of</a:t>
            </a:r>
            <a:r>
              <a:rPr sz="1500" spc="-45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724"/>
                </a:solidFill>
                <a:latin typeface="Arial"/>
                <a:cs typeface="Arial"/>
              </a:rPr>
              <a:t>Public</a:t>
            </a:r>
            <a:r>
              <a:rPr sz="1500" spc="-45" dirty="0">
                <a:solidFill>
                  <a:srgbClr val="35372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353724"/>
                </a:solidFill>
                <a:latin typeface="Arial"/>
                <a:cs typeface="Arial"/>
              </a:rPr>
              <a:t>Health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3367" y="644466"/>
            <a:ext cx="10210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53724"/>
                </a:solidFill>
                <a:latin typeface="Calibri"/>
                <a:cs typeface="Calibri"/>
              </a:rPr>
              <a:t>March</a:t>
            </a:r>
            <a:r>
              <a:rPr sz="1100" spc="80" dirty="0">
                <a:solidFill>
                  <a:srgbClr val="353724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353724"/>
                </a:solidFill>
                <a:latin typeface="Calibri"/>
                <a:cs typeface="Calibri"/>
              </a:rPr>
              <a:t>26,</a:t>
            </a:r>
            <a:r>
              <a:rPr sz="1100" spc="80" dirty="0">
                <a:solidFill>
                  <a:srgbClr val="353724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353724"/>
                </a:solidFill>
                <a:latin typeface="Calibri"/>
                <a:cs typeface="Calibri"/>
              </a:rPr>
              <a:t>2025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3525" y="0"/>
            <a:ext cx="2970475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850" y="364375"/>
            <a:ext cx="70910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Course</a:t>
            </a:r>
            <a:r>
              <a:rPr spc="-45" dirty="0"/>
              <a:t> </a:t>
            </a:r>
            <a:r>
              <a:rPr spc="100" dirty="0"/>
              <a:t>planning</a:t>
            </a:r>
            <a:r>
              <a:rPr spc="-40" dirty="0"/>
              <a:t> </a:t>
            </a:r>
            <a:r>
              <a:rPr spc="150" dirty="0"/>
              <a:t>and</a:t>
            </a:r>
            <a:r>
              <a:rPr spc="-40" dirty="0"/>
              <a:t> </a:t>
            </a:r>
            <a:r>
              <a:rPr spc="95" dirty="0"/>
              <a:t>development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27771" y="1439197"/>
            <a:ext cx="773112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indent="-35115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63855" algn="l"/>
              </a:tabLst>
            </a:pPr>
            <a:r>
              <a:rPr sz="1600" b="1" spc="-105" dirty="0">
                <a:latin typeface="Arial"/>
                <a:cs typeface="Arial"/>
              </a:rPr>
              <a:t>Why: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Teens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needed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tools;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educators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needed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structured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support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●"/>
            </a:pPr>
            <a:endParaRPr sz="1600">
              <a:latin typeface="Arial"/>
              <a:cs typeface="Arial"/>
            </a:endParaRPr>
          </a:p>
          <a:p>
            <a:pPr marL="363855" indent="-351155">
              <a:lnSpc>
                <a:spcPct val="100000"/>
              </a:lnSpc>
              <a:buFont typeface="Arial"/>
              <a:buChar char="●"/>
              <a:tabLst>
                <a:tab pos="363855" algn="l"/>
              </a:tabLst>
            </a:pPr>
            <a:r>
              <a:rPr sz="1600" b="1" spc="-70" dirty="0">
                <a:latin typeface="Arial"/>
                <a:cs typeface="Arial"/>
              </a:rPr>
              <a:t>What: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Grant-</a:t>
            </a:r>
            <a:r>
              <a:rPr sz="1600" dirty="0">
                <a:latin typeface="Arial"/>
                <a:cs typeface="Arial"/>
              </a:rPr>
              <a:t>funded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media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&amp;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literacy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course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supplement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misinformation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●"/>
            </a:pPr>
            <a:endParaRPr sz="1600">
              <a:latin typeface="Arial"/>
              <a:cs typeface="Arial"/>
            </a:endParaRPr>
          </a:p>
          <a:p>
            <a:pPr marL="363855" indent="-351155">
              <a:lnSpc>
                <a:spcPct val="100000"/>
              </a:lnSpc>
              <a:buFont typeface="Arial"/>
              <a:buChar char="●"/>
              <a:tabLst>
                <a:tab pos="363855" algn="l"/>
              </a:tabLst>
            </a:pPr>
            <a:r>
              <a:rPr sz="1600" b="1" spc="-100" dirty="0">
                <a:latin typeface="Arial"/>
                <a:cs typeface="Arial"/>
              </a:rPr>
              <a:t>Who: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Collaboration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STRIPED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experts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eating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disorder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prevention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●"/>
            </a:pPr>
            <a:endParaRPr sz="1600">
              <a:latin typeface="Arial"/>
              <a:cs typeface="Arial"/>
            </a:endParaRPr>
          </a:p>
          <a:p>
            <a:pPr marL="363855" indent="-351155">
              <a:lnSpc>
                <a:spcPct val="100000"/>
              </a:lnSpc>
              <a:buFont typeface="Arial"/>
              <a:buChar char="●"/>
              <a:tabLst>
                <a:tab pos="363855" algn="l"/>
              </a:tabLst>
            </a:pPr>
            <a:r>
              <a:rPr sz="1600" b="1" spc="-80" dirty="0">
                <a:latin typeface="Arial"/>
                <a:cs typeface="Arial"/>
              </a:rPr>
              <a:t>How: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Real-</a:t>
            </a:r>
            <a:r>
              <a:rPr sz="1600" spc="-10" dirty="0">
                <a:latin typeface="Arial"/>
                <a:cs typeface="Arial"/>
              </a:rPr>
              <a:t>world</a:t>
            </a:r>
            <a:r>
              <a:rPr sz="1600" spc="-20" dirty="0">
                <a:latin typeface="Arial"/>
                <a:cs typeface="Arial"/>
              </a:rPr>
              <a:t> examples,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media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literacy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strategies,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public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research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●"/>
            </a:pPr>
            <a:endParaRPr sz="1600">
              <a:latin typeface="Arial"/>
              <a:cs typeface="Arial"/>
            </a:endParaRPr>
          </a:p>
          <a:p>
            <a:pPr marL="363855" indent="-351155">
              <a:lnSpc>
                <a:spcPct val="100000"/>
              </a:lnSpc>
              <a:buFont typeface="Arial"/>
              <a:buChar char="●"/>
              <a:tabLst>
                <a:tab pos="363855" algn="l"/>
              </a:tabLst>
            </a:pPr>
            <a:r>
              <a:rPr sz="1600" b="1" spc="-90" dirty="0">
                <a:latin typeface="Arial"/>
                <a:cs typeface="Arial"/>
              </a:rPr>
              <a:t>Guiding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60" dirty="0">
                <a:latin typeface="Arial"/>
                <a:cs typeface="Arial"/>
              </a:rPr>
              <a:t>Principles: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Evidence-</a:t>
            </a:r>
            <a:r>
              <a:rPr sz="1600" spc="-25" dirty="0">
                <a:latin typeface="Arial"/>
                <a:cs typeface="Arial"/>
              </a:rPr>
              <a:t>based,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interactive,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youth-</a:t>
            </a:r>
            <a:r>
              <a:rPr sz="1600" spc="-10" dirty="0">
                <a:latin typeface="Arial"/>
                <a:cs typeface="Arial"/>
              </a:rPr>
              <a:t>centered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The</a:t>
            </a:r>
            <a:r>
              <a:rPr spc="-50" dirty="0"/>
              <a:t> </a:t>
            </a:r>
            <a:r>
              <a:rPr spc="185" dirty="0"/>
              <a:t>course</a:t>
            </a:r>
          </a:p>
        </p:txBody>
      </p:sp>
      <p:grpSp>
        <p:nvGrpSpPr>
          <p:cNvPr id="3" name="object 3" descr="STRIPED couse, Is it Worth the Hype? Navigating Influencer Promotion of Weight-loss and Muscle Building Supplements"/>
          <p:cNvGrpSpPr/>
          <p:nvPr/>
        </p:nvGrpSpPr>
        <p:grpSpPr>
          <a:xfrm>
            <a:off x="272100" y="1360050"/>
            <a:ext cx="5712460" cy="3207385"/>
            <a:chOff x="272100" y="1360050"/>
            <a:chExt cx="5712460" cy="32073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150" y="1379100"/>
              <a:ext cx="5674049" cy="31687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1625" y="1369575"/>
              <a:ext cx="5693410" cy="3188335"/>
            </a:xfrm>
            <a:custGeom>
              <a:avLst/>
              <a:gdLst/>
              <a:ahLst/>
              <a:cxnLst/>
              <a:rect l="l" t="t" r="r" b="b"/>
              <a:pathLst>
                <a:path w="5693410" h="3188335">
                  <a:moveTo>
                    <a:pt x="0" y="0"/>
                  </a:moveTo>
                  <a:lnTo>
                    <a:pt x="5693099" y="0"/>
                  </a:lnTo>
                  <a:lnTo>
                    <a:pt x="5693099" y="3187750"/>
                  </a:lnTo>
                  <a:lnTo>
                    <a:pt x="0" y="3187750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 descr="Media Literacy Institute 2023 Course Workbook cover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9189" y="1300324"/>
            <a:ext cx="2481511" cy="32474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9422" y="32607"/>
            <a:ext cx="7678420" cy="34111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260"/>
              </a:spcBef>
            </a:pPr>
            <a:r>
              <a:rPr sz="2000" spc="65" dirty="0"/>
              <a:t>Engaging</a:t>
            </a:r>
            <a:r>
              <a:rPr sz="2000" spc="-30" dirty="0"/>
              <a:t> </a:t>
            </a:r>
            <a:r>
              <a:rPr sz="2000" spc="105" dirty="0"/>
              <a:t>teens:</a:t>
            </a:r>
            <a:r>
              <a:rPr sz="2000" spc="-25" dirty="0"/>
              <a:t> </a:t>
            </a:r>
            <a:r>
              <a:rPr sz="2000" spc="65" dirty="0"/>
              <a:t>Course</a:t>
            </a:r>
            <a:r>
              <a:rPr sz="2000" spc="-25" dirty="0"/>
              <a:t> </a:t>
            </a:r>
            <a:r>
              <a:rPr sz="2000" spc="95" dirty="0"/>
              <a:t>components</a:t>
            </a:r>
            <a:r>
              <a:rPr sz="2000" spc="-30" dirty="0"/>
              <a:t> </a:t>
            </a:r>
            <a:r>
              <a:rPr sz="2000" spc="85" dirty="0"/>
              <a:t>librarians</a:t>
            </a:r>
            <a:r>
              <a:rPr sz="2000" spc="-25" dirty="0"/>
              <a:t> </a:t>
            </a:r>
            <a:r>
              <a:rPr sz="2000" spc="130" dirty="0"/>
              <a:t>can</a:t>
            </a:r>
            <a:r>
              <a:rPr sz="2000" spc="-25" dirty="0"/>
              <a:t> </a:t>
            </a:r>
            <a:r>
              <a:rPr sz="2000" spc="75" dirty="0"/>
              <a:t>use</a:t>
            </a:r>
            <a:endParaRPr sz="2000" dirty="0"/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A54C625F-34B7-740F-DBE5-083544E9F705}"/>
              </a:ext>
            </a:extLst>
          </p:cNvPr>
          <p:cNvSpPr txBox="1"/>
          <p:nvPr/>
        </p:nvSpPr>
        <p:spPr>
          <a:xfrm>
            <a:off x="726871" y="376927"/>
            <a:ext cx="1219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solidFill>
                  <a:srgbClr val="595959"/>
                </a:solidFill>
                <a:latin typeface="Arial"/>
                <a:cs typeface="Arial"/>
              </a:rPr>
              <a:t>Pre-Quiz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" name="object 2" descr="Screenshot of a media literacy quiz from the course"/>
          <p:cNvGrpSpPr/>
          <p:nvPr/>
        </p:nvGrpSpPr>
        <p:grpSpPr>
          <a:xfrm>
            <a:off x="717346" y="686804"/>
            <a:ext cx="3489960" cy="1996439"/>
            <a:chOff x="717346" y="686804"/>
            <a:chExt cx="3489960" cy="19964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396" y="705854"/>
              <a:ext cx="3451427" cy="19580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6871" y="696329"/>
              <a:ext cx="3470910" cy="1977389"/>
            </a:xfrm>
            <a:custGeom>
              <a:avLst/>
              <a:gdLst/>
              <a:ahLst/>
              <a:cxnLst/>
              <a:rect l="l" t="t" r="r" b="b"/>
              <a:pathLst>
                <a:path w="3470910" h="1977389">
                  <a:moveTo>
                    <a:pt x="0" y="0"/>
                  </a:moveTo>
                  <a:lnTo>
                    <a:pt x="3470477" y="0"/>
                  </a:lnTo>
                  <a:lnTo>
                    <a:pt x="3470477" y="1977136"/>
                  </a:lnTo>
                  <a:lnTo>
                    <a:pt x="0" y="1977136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3">
            <a:extLst>
              <a:ext uri="{FF2B5EF4-FFF2-40B4-BE49-F238E27FC236}">
                <a16:creationId xmlns:a16="http://schemas.microsoft.com/office/drawing/2014/main" id="{7CA486F1-15BD-D453-409A-3A14123FB231}"/>
              </a:ext>
            </a:extLst>
          </p:cNvPr>
          <p:cNvSpPr txBox="1"/>
          <p:nvPr/>
        </p:nvSpPr>
        <p:spPr>
          <a:xfrm>
            <a:off x="4936085" y="376927"/>
            <a:ext cx="41146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0" dirty="0">
                <a:solidFill>
                  <a:srgbClr val="595959"/>
                </a:solidFill>
                <a:latin typeface="Arial"/>
                <a:cs typeface="Arial"/>
              </a:rPr>
              <a:t>Deconstruction</a:t>
            </a:r>
            <a:r>
              <a:rPr lang="en-US" sz="1800" b="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800" b="0" dirty="0">
                <a:solidFill>
                  <a:srgbClr val="595959"/>
                </a:solidFill>
                <a:latin typeface="Arial"/>
                <a:cs typeface="Arial"/>
              </a:rPr>
              <a:t>Full</a:t>
            </a:r>
            <a:r>
              <a:rPr lang="en-US" sz="1800" b="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800" b="0" dirty="0">
                <a:solidFill>
                  <a:srgbClr val="595959"/>
                </a:solidFill>
                <a:latin typeface="Arial"/>
                <a:cs typeface="Arial"/>
              </a:rPr>
              <a:t>Group</a:t>
            </a:r>
            <a:r>
              <a:rPr lang="en-US" sz="1800" b="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800" b="0" spc="-10" dirty="0">
                <a:solidFill>
                  <a:srgbClr val="595959"/>
                </a:solidFill>
                <a:latin typeface="Arial"/>
                <a:cs typeface="Arial"/>
              </a:rPr>
              <a:t>Activity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5" name="object 5" descr="Screenshot of a TikTok video example from the course"/>
          <p:cNvGrpSpPr/>
          <p:nvPr/>
        </p:nvGrpSpPr>
        <p:grpSpPr>
          <a:xfrm>
            <a:off x="4941074" y="683406"/>
            <a:ext cx="3489960" cy="2065655"/>
            <a:chOff x="4941074" y="683406"/>
            <a:chExt cx="3489960" cy="20656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0124" y="702456"/>
              <a:ext cx="3451439" cy="20274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50599" y="692931"/>
              <a:ext cx="3470910" cy="2046605"/>
            </a:xfrm>
            <a:custGeom>
              <a:avLst/>
              <a:gdLst/>
              <a:ahLst/>
              <a:cxnLst/>
              <a:rect l="l" t="t" r="r" b="b"/>
              <a:pathLst>
                <a:path w="3470909" h="2046605">
                  <a:moveTo>
                    <a:pt x="0" y="0"/>
                  </a:moveTo>
                  <a:lnTo>
                    <a:pt x="3470489" y="0"/>
                  </a:lnTo>
                  <a:lnTo>
                    <a:pt x="3470489" y="2046465"/>
                  </a:lnTo>
                  <a:lnTo>
                    <a:pt x="0" y="2046465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05806" y="1746897"/>
              <a:ext cx="645160" cy="190500"/>
            </a:xfrm>
            <a:custGeom>
              <a:avLst/>
              <a:gdLst/>
              <a:ahLst/>
              <a:cxnLst/>
              <a:rect l="l" t="t" r="r" b="b"/>
              <a:pathLst>
                <a:path w="645160" h="190500">
                  <a:moveTo>
                    <a:pt x="644950" y="190435"/>
                  </a:moveTo>
                  <a:lnTo>
                    <a:pt x="0" y="190435"/>
                  </a:lnTo>
                  <a:lnTo>
                    <a:pt x="0" y="0"/>
                  </a:lnTo>
                  <a:lnTo>
                    <a:pt x="644950" y="0"/>
                  </a:lnTo>
                  <a:lnTo>
                    <a:pt x="644950" y="1904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68950" y="2727830"/>
            <a:ext cx="788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Lecture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0" name="object 10" descr="Screenshot of a lecture slide from the course"/>
          <p:cNvGrpSpPr/>
          <p:nvPr/>
        </p:nvGrpSpPr>
        <p:grpSpPr>
          <a:xfrm>
            <a:off x="717375" y="3014499"/>
            <a:ext cx="3489960" cy="2065655"/>
            <a:chOff x="717375" y="3014499"/>
            <a:chExt cx="3489960" cy="206565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425" y="3033550"/>
              <a:ext cx="3451399" cy="20271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26900" y="3024024"/>
              <a:ext cx="3470910" cy="2046605"/>
            </a:xfrm>
            <a:custGeom>
              <a:avLst/>
              <a:gdLst/>
              <a:ahLst/>
              <a:cxnLst/>
              <a:rect l="l" t="t" r="r" b="b"/>
              <a:pathLst>
                <a:path w="3470910" h="2046604">
                  <a:moveTo>
                    <a:pt x="0" y="0"/>
                  </a:moveTo>
                  <a:lnTo>
                    <a:pt x="3470449" y="0"/>
                  </a:lnTo>
                  <a:lnTo>
                    <a:pt x="3470449" y="2046249"/>
                  </a:lnTo>
                  <a:lnTo>
                    <a:pt x="0" y="20462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33150" y="2793756"/>
            <a:ext cx="3416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Construction</a:t>
            </a:r>
            <a:r>
              <a:rPr sz="18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Small</a:t>
            </a:r>
            <a:r>
              <a:rPr sz="18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Group</a:t>
            </a:r>
            <a:r>
              <a:rPr sz="18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Activity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 descr="Screenshot of a group activity from the course"/>
          <p:cNvGrpSpPr/>
          <p:nvPr/>
        </p:nvGrpSpPr>
        <p:grpSpPr>
          <a:xfrm>
            <a:off x="4941075" y="3087214"/>
            <a:ext cx="3530600" cy="1992630"/>
            <a:chOff x="4941075" y="3087214"/>
            <a:chExt cx="3530600" cy="199263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0125" y="3106264"/>
              <a:ext cx="3491899" cy="195448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950600" y="3096739"/>
              <a:ext cx="3511550" cy="1973580"/>
            </a:xfrm>
            <a:custGeom>
              <a:avLst/>
              <a:gdLst/>
              <a:ahLst/>
              <a:cxnLst/>
              <a:rect l="l" t="t" r="r" b="b"/>
              <a:pathLst>
                <a:path w="3511550" h="1973579">
                  <a:moveTo>
                    <a:pt x="0" y="0"/>
                  </a:moveTo>
                  <a:lnTo>
                    <a:pt x="3510949" y="0"/>
                  </a:lnTo>
                  <a:lnTo>
                    <a:pt x="3510949" y="1973535"/>
                  </a:lnTo>
                  <a:lnTo>
                    <a:pt x="0" y="1973535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29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Evidence-</a:t>
            </a:r>
            <a:r>
              <a:rPr spc="175" dirty="0"/>
              <a:t>based</a:t>
            </a:r>
            <a:r>
              <a:rPr spc="-30" dirty="0"/>
              <a:t> </a:t>
            </a:r>
            <a:r>
              <a:rPr spc="170" dirty="0"/>
              <a:t>strategies</a:t>
            </a:r>
            <a:r>
              <a:rPr spc="-25" dirty="0"/>
              <a:t> </a:t>
            </a:r>
            <a:r>
              <a:rPr spc="135" dirty="0"/>
              <a:t>librarians </a:t>
            </a:r>
            <a:r>
              <a:rPr spc="225" dirty="0"/>
              <a:t>can</a:t>
            </a:r>
            <a:r>
              <a:rPr spc="-50" dirty="0"/>
              <a:t> </a:t>
            </a:r>
            <a:r>
              <a:rPr spc="145" dirty="0"/>
              <a:t>use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Strategy </a:t>
            </a:r>
            <a:r>
              <a:rPr dirty="0"/>
              <a:t>1:</a:t>
            </a:r>
            <a:r>
              <a:rPr spc="-45" dirty="0"/>
              <a:t> </a:t>
            </a:r>
            <a:r>
              <a:rPr spc="-70" dirty="0"/>
              <a:t>Use</a:t>
            </a:r>
            <a:r>
              <a:rPr spc="-50" dirty="0"/>
              <a:t> </a:t>
            </a:r>
            <a:r>
              <a:rPr spc="-55" dirty="0"/>
              <a:t>core</a:t>
            </a:r>
            <a:r>
              <a:rPr spc="-45" dirty="0"/>
              <a:t> </a:t>
            </a:r>
            <a:r>
              <a:rPr spc="-55" dirty="0"/>
              <a:t>media</a:t>
            </a:r>
            <a:r>
              <a:rPr spc="-50" dirty="0"/>
              <a:t> </a:t>
            </a:r>
            <a:r>
              <a:rPr spc="-45" dirty="0"/>
              <a:t>literacy </a:t>
            </a:r>
            <a:r>
              <a:rPr spc="-10" dirty="0"/>
              <a:t>tools</a:t>
            </a:r>
          </a:p>
          <a:p>
            <a:pPr marL="469265" indent="-35115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b="0" dirty="0">
                <a:latin typeface="Arial"/>
                <a:cs typeface="Arial"/>
              </a:rPr>
              <a:t>Media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Triangle</a:t>
            </a:r>
          </a:p>
          <a:p>
            <a:pPr marL="469265" indent="-35115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b="0" spc="-65" dirty="0">
                <a:latin typeface="Arial"/>
                <a:cs typeface="Arial"/>
              </a:rPr>
              <a:t>Key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concepts: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content,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technique,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purpose</a:t>
            </a: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●"/>
            </a:pPr>
            <a:endParaRPr b="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pc="-50" dirty="0"/>
              <a:t>Strategy </a:t>
            </a:r>
            <a:r>
              <a:rPr dirty="0"/>
              <a:t>2:</a:t>
            </a:r>
            <a:r>
              <a:rPr spc="-45" dirty="0"/>
              <a:t> </a:t>
            </a:r>
            <a:r>
              <a:rPr spc="-55" dirty="0"/>
              <a:t>Incorporate</a:t>
            </a:r>
            <a:r>
              <a:rPr spc="-45" dirty="0"/>
              <a:t> </a:t>
            </a:r>
            <a:r>
              <a:rPr spc="-50" dirty="0"/>
              <a:t>multimodal</a:t>
            </a:r>
            <a:r>
              <a:rPr spc="-45" dirty="0"/>
              <a:t> </a:t>
            </a:r>
            <a:r>
              <a:rPr spc="-10" dirty="0"/>
              <a:t>learning</a:t>
            </a:r>
          </a:p>
          <a:p>
            <a:pPr marL="469265" indent="-35115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b="0" dirty="0">
                <a:latin typeface="Arial"/>
                <a:cs typeface="Arial"/>
              </a:rPr>
              <a:t>Social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media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videos,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quizzes,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peer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discussion</a:t>
            </a: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●"/>
            </a:pPr>
            <a:endParaRPr b="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pc="-50" dirty="0"/>
              <a:t>Strategy</a:t>
            </a:r>
            <a:r>
              <a:rPr spc="-35" dirty="0"/>
              <a:t> </a:t>
            </a:r>
            <a:r>
              <a:rPr dirty="0"/>
              <a:t>3:</a:t>
            </a:r>
            <a:r>
              <a:rPr spc="-35" dirty="0"/>
              <a:t> </a:t>
            </a:r>
            <a:r>
              <a:rPr spc="-75" dirty="0"/>
              <a:t>Explore</a:t>
            </a:r>
            <a:r>
              <a:rPr spc="-30" dirty="0"/>
              <a:t> train-</a:t>
            </a:r>
            <a:r>
              <a:rPr spc="-25" dirty="0"/>
              <a:t>the-</a:t>
            </a:r>
            <a:r>
              <a:rPr spc="-40" dirty="0"/>
              <a:t>trainer</a:t>
            </a:r>
            <a:r>
              <a:rPr spc="-35" dirty="0"/>
              <a:t> </a:t>
            </a:r>
            <a:r>
              <a:rPr spc="-10" dirty="0"/>
              <a:t>models</a:t>
            </a:r>
          </a:p>
          <a:p>
            <a:pPr marL="469265" indent="-35115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b="0" spc="-10" dirty="0">
                <a:latin typeface="Arial"/>
                <a:cs typeface="Arial"/>
              </a:rPr>
              <a:t>Flexible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scheduling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b="0" spc="-80" dirty="0">
                <a:latin typeface="Arial"/>
                <a:cs typeface="Arial"/>
              </a:rPr>
              <a:t>&amp;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support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tools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required</a:t>
            </a:r>
          </a:p>
        </p:txBody>
      </p:sp>
      <p:pic>
        <p:nvPicPr>
          <p:cNvPr id="4" name="object 4" descr="Media triangle with author/producer, message/content, and audiene/consumer as the three point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5450" y="1803965"/>
            <a:ext cx="3543749" cy="19771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850" y="364375"/>
            <a:ext cx="76377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The</a:t>
            </a:r>
            <a:r>
              <a:rPr spc="-45" dirty="0"/>
              <a:t> </a:t>
            </a:r>
            <a:r>
              <a:rPr spc="145" dirty="0"/>
              <a:t>role</a:t>
            </a:r>
            <a:r>
              <a:rPr spc="-4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140" dirty="0"/>
              <a:t>libraries</a:t>
            </a:r>
            <a:r>
              <a:rPr spc="-45" dirty="0"/>
              <a:t> </a:t>
            </a:r>
            <a:r>
              <a:rPr spc="-305" dirty="0"/>
              <a:t>&amp;</a:t>
            </a:r>
            <a:r>
              <a:rPr spc="-45" dirty="0"/>
              <a:t> </a:t>
            </a:r>
            <a:r>
              <a:rPr spc="60" dirty="0"/>
              <a:t>key</a:t>
            </a:r>
            <a:r>
              <a:rPr spc="-45" dirty="0"/>
              <a:t> </a:t>
            </a:r>
            <a:r>
              <a:rPr spc="120" dirty="0"/>
              <a:t>takeaways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63246" y="1133171"/>
            <a:ext cx="4723765" cy="367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marR="430530" indent="-351790">
              <a:lnSpc>
                <a:spcPct val="114999"/>
              </a:lnSpc>
              <a:spcBef>
                <a:spcPts val="100"/>
              </a:spcBef>
              <a:buChar char="●"/>
              <a:tabLst>
                <a:tab pos="363855" algn="l"/>
              </a:tabLst>
            </a:pPr>
            <a:r>
              <a:rPr sz="1600" spc="-20" dirty="0">
                <a:latin typeface="Arial"/>
                <a:cs typeface="Arial"/>
              </a:rPr>
              <a:t>Teens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face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flood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55" dirty="0">
                <a:latin typeface="Arial"/>
                <a:cs typeface="Arial"/>
              </a:rPr>
              <a:t>of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health </a:t>
            </a:r>
            <a:r>
              <a:rPr sz="1600" dirty="0">
                <a:latin typeface="Arial"/>
                <a:cs typeface="Arial"/>
              </a:rPr>
              <a:t>misinformation—especially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social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media</a:t>
            </a:r>
            <a:endParaRPr sz="1600">
              <a:latin typeface="Arial"/>
              <a:cs typeface="Arial"/>
            </a:endParaRPr>
          </a:p>
          <a:p>
            <a:pPr marL="363855" marR="5080" indent="-351790">
              <a:lnSpc>
                <a:spcPct val="114999"/>
              </a:lnSpc>
              <a:buChar char="●"/>
              <a:tabLst>
                <a:tab pos="363855" algn="l"/>
              </a:tabLst>
            </a:pPr>
            <a:r>
              <a:rPr sz="1600" dirty="0">
                <a:latin typeface="Arial"/>
                <a:cs typeface="Arial"/>
              </a:rPr>
              <a:t>Media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literacy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teachable,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life-</a:t>
            </a:r>
            <a:r>
              <a:rPr sz="1600" spc="-20" dirty="0">
                <a:latin typeface="Arial"/>
                <a:cs typeface="Arial"/>
              </a:rPr>
              <a:t>long </a:t>
            </a:r>
            <a:r>
              <a:rPr sz="1600" spc="-10" dirty="0">
                <a:latin typeface="Arial"/>
                <a:cs typeface="Arial"/>
              </a:rPr>
              <a:t>skills</a:t>
            </a:r>
            <a:endParaRPr sz="1600">
              <a:latin typeface="Arial"/>
              <a:cs typeface="Arial"/>
            </a:endParaRPr>
          </a:p>
          <a:p>
            <a:pPr marL="363855" marR="66675" indent="-351790">
              <a:lnSpc>
                <a:spcPct val="114999"/>
              </a:lnSpc>
              <a:buChar char="●"/>
              <a:tabLst>
                <a:tab pos="363855" algn="l"/>
              </a:tabLst>
            </a:pPr>
            <a:r>
              <a:rPr sz="1600" dirty="0">
                <a:latin typeface="Arial"/>
                <a:cs typeface="Arial"/>
              </a:rPr>
              <a:t>Librarians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trusted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guides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empower </a:t>
            </a:r>
            <a:r>
              <a:rPr sz="1600" dirty="0">
                <a:latin typeface="Arial"/>
                <a:cs typeface="Arial"/>
              </a:rPr>
              <a:t>youth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these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skills</a:t>
            </a:r>
            <a:endParaRPr sz="1600">
              <a:latin typeface="Arial"/>
              <a:cs typeface="Arial"/>
            </a:endParaRPr>
          </a:p>
          <a:p>
            <a:pPr marL="363855" marR="218440" indent="-351790">
              <a:lnSpc>
                <a:spcPct val="114999"/>
              </a:lnSpc>
              <a:buChar char="●"/>
              <a:tabLst>
                <a:tab pos="363855" algn="l"/>
              </a:tabLst>
            </a:pPr>
            <a:r>
              <a:rPr sz="1600" spc="-55" dirty="0">
                <a:latin typeface="Arial"/>
                <a:cs typeface="Arial"/>
              </a:rPr>
              <a:t>Our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course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offers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adaptable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strategies: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media </a:t>
            </a:r>
            <a:r>
              <a:rPr sz="1600" dirty="0">
                <a:latin typeface="Arial"/>
                <a:cs typeface="Arial"/>
              </a:rPr>
              <a:t>deconstruction,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multimodal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learning,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363855">
              <a:lnSpc>
                <a:spcPct val="100000"/>
              </a:lnSpc>
              <a:spcBef>
                <a:spcPts val="285"/>
              </a:spcBef>
            </a:pPr>
            <a:r>
              <a:rPr sz="1600" spc="-10" dirty="0">
                <a:latin typeface="Arial"/>
                <a:cs typeface="Arial"/>
              </a:rPr>
              <a:t>real-</a:t>
            </a:r>
            <a:r>
              <a:rPr sz="1600" dirty="0">
                <a:latin typeface="Arial"/>
                <a:cs typeface="Arial"/>
              </a:rPr>
              <a:t>world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examples</a:t>
            </a:r>
            <a:endParaRPr sz="1600">
              <a:latin typeface="Arial"/>
              <a:cs typeface="Arial"/>
            </a:endParaRPr>
          </a:p>
          <a:p>
            <a:pPr marL="363855" marR="237490" indent="-351790">
              <a:lnSpc>
                <a:spcPct val="114999"/>
              </a:lnSpc>
              <a:buChar char="●"/>
              <a:tabLst>
                <a:tab pos="363855" algn="l"/>
              </a:tabLst>
            </a:pPr>
            <a:r>
              <a:rPr sz="1600" spc="-15" dirty="0">
                <a:latin typeface="Arial"/>
                <a:cs typeface="Arial"/>
              </a:rPr>
              <a:t>Libraries—</a:t>
            </a:r>
            <a:r>
              <a:rPr sz="1600" spc="-10" dirty="0">
                <a:latin typeface="Arial"/>
                <a:cs typeface="Arial"/>
              </a:rPr>
              <a:t>public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academic—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lead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this </a:t>
            </a:r>
            <a:r>
              <a:rPr sz="1600" dirty="0">
                <a:latin typeface="Arial"/>
                <a:cs typeface="Arial"/>
              </a:rPr>
              <a:t>work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support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partners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like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NNLM</a:t>
            </a:r>
            <a:endParaRPr sz="1600">
              <a:latin typeface="Arial"/>
              <a:cs typeface="Arial"/>
            </a:endParaRPr>
          </a:p>
          <a:p>
            <a:pPr marL="363855" marR="27940" indent="-351790">
              <a:lnSpc>
                <a:spcPct val="114999"/>
              </a:lnSpc>
              <a:buChar char="●"/>
              <a:tabLst>
                <a:tab pos="363855" algn="l"/>
              </a:tabLst>
            </a:pPr>
            <a:r>
              <a:rPr sz="1600" dirty="0">
                <a:latin typeface="Arial"/>
                <a:cs typeface="Arial"/>
              </a:rPr>
              <a:t>With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right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tools,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libraries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play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powerful </a:t>
            </a:r>
            <a:r>
              <a:rPr sz="1600" dirty="0">
                <a:latin typeface="Arial"/>
                <a:cs typeface="Arial"/>
              </a:rPr>
              <a:t>role in protecting youth </a:t>
            </a:r>
            <a:r>
              <a:rPr sz="1600" spc="-10" dirty="0">
                <a:latin typeface="Arial"/>
                <a:cs typeface="Arial"/>
              </a:rPr>
              <a:t>health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91550" y="4047530"/>
            <a:ext cx="3204210" cy="530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96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Thank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you!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500" u="heavy" spc="-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jill.kavanaugh@childrens.harvard.edu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8525" y="1313840"/>
            <a:ext cx="3725474" cy="25176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688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Disclosure</a:t>
            </a:r>
            <a:r>
              <a:rPr spc="-45" dirty="0"/>
              <a:t> </a:t>
            </a:r>
            <a:r>
              <a:rPr spc="150" dirty="0"/>
              <a:t>and</a:t>
            </a:r>
            <a:r>
              <a:rPr spc="-40" dirty="0"/>
              <a:t> </a:t>
            </a:r>
            <a:r>
              <a:rPr spc="160" dirty="0"/>
              <a:t>content</a:t>
            </a:r>
            <a:r>
              <a:rPr spc="-40" dirty="0"/>
              <a:t> </a:t>
            </a:r>
            <a:r>
              <a:rPr spc="135" dirty="0"/>
              <a:t>notice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7125" y="1893418"/>
            <a:ext cx="8012430" cy="181165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244"/>
              </a:spcBef>
            </a:pPr>
            <a:r>
              <a:rPr sz="1600" b="1" spc="-90" dirty="0">
                <a:latin typeface="Arial"/>
                <a:cs typeface="Arial"/>
              </a:rPr>
              <a:t>Funding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70" dirty="0">
                <a:latin typeface="Arial"/>
                <a:cs typeface="Arial"/>
              </a:rPr>
              <a:t>Disclosure: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project,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“Building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Adolescent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Skills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Literacy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Public </a:t>
            </a:r>
            <a:r>
              <a:rPr sz="1600" dirty="0">
                <a:latin typeface="Arial"/>
                <a:cs typeface="Arial"/>
              </a:rPr>
              <a:t>Health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Advocacy,”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has</a:t>
            </a:r>
            <a:r>
              <a:rPr sz="1600" spc="-10" dirty="0">
                <a:latin typeface="Arial"/>
                <a:cs typeface="Arial"/>
              </a:rPr>
              <a:t> been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funded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whole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federal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funds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National</a:t>
            </a:r>
            <a:r>
              <a:rPr sz="1600" spc="-10" dirty="0">
                <a:latin typeface="Arial"/>
                <a:cs typeface="Arial"/>
              </a:rPr>
              <a:t> Library </a:t>
            </a:r>
            <a:r>
              <a:rPr sz="1600" spc="55" dirty="0">
                <a:latin typeface="Arial"/>
                <a:cs typeface="Arial"/>
              </a:rPr>
              <a:t>of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Medicine,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National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Institutes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55" dirty="0">
                <a:latin typeface="Arial"/>
                <a:cs typeface="Arial"/>
              </a:rPr>
              <a:t>of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Health,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under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Cooperative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Agreement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UG4LM012347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University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55" dirty="0">
                <a:latin typeface="Arial"/>
                <a:cs typeface="Arial"/>
              </a:rPr>
              <a:t>of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Massachusetts,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Worcester.</a:t>
            </a:r>
            <a:endParaRPr sz="1600">
              <a:latin typeface="Arial"/>
              <a:cs typeface="Arial"/>
            </a:endParaRPr>
          </a:p>
          <a:p>
            <a:pPr marL="12700" marR="46990">
              <a:lnSpc>
                <a:spcPts val="1820"/>
              </a:lnSpc>
              <a:spcBef>
                <a:spcPts val="1215"/>
              </a:spcBef>
            </a:pPr>
            <a:r>
              <a:rPr sz="1600" b="1" spc="-55" dirty="0">
                <a:latin typeface="Arial"/>
                <a:cs typeface="Arial"/>
              </a:rPr>
              <a:t>Content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5" dirty="0">
                <a:latin typeface="Arial"/>
                <a:cs typeface="Arial"/>
              </a:rPr>
              <a:t>Notice: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presentation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includes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references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eating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disorders,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which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may</a:t>
            </a:r>
            <a:r>
              <a:rPr sz="1600" spc="-25" dirty="0">
                <a:latin typeface="Arial"/>
                <a:cs typeface="Arial"/>
              </a:rPr>
              <a:t> be </a:t>
            </a:r>
            <a:r>
              <a:rPr sz="1600" dirty="0">
                <a:latin typeface="Arial"/>
                <a:cs typeface="Arial"/>
              </a:rPr>
              <a:t>sensitive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triggering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some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attendees.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Please </a:t>
            </a:r>
            <a:r>
              <a:rPr sz="1600" dirty="0">
                <a:latin typeface="Arial"/>
                <a:cs typeface="Arial"/>
              </a:rPr>
              <a:t>feel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free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take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break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log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out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45" dirty="0">
                <a:latin typeface="Arial"/>
                <a:cs typeface="Arial"/>
              </a:rPr>
              <a:t>if </a:t>
            </a:r>
            <a:r>
              <a:rPr sz="1600" spc="-10" dirty="0">
                <a:latin typeface="Arial"/>
                <a:cs typeface="Arial"/>
              </a:rPr>
              <a:t>needed.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175" y="742950"/>
            <a:ext cx="3989704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60" dirty="0">
                <a:solidFill>
                  <a:srgbClr val="353724"/>
                </a:solidFill>
              </a:rPr>
              <a:t>A</a:t>
            </a:r>
            <a:r>
              <a:rPr spc="-45" dirty="0">
                <a:solidFill>
                  <a:srgbClr val="353724"/>
                </a:solidFill>
              </a:rPr>
              <a:t> </a:t>
            </a:r>
            <a:r>
              <a:rPr spc="105" dirty="0">
                <a:solidFill>
                  <a:srgbClr val="353724"/>
                </a:solidFill>
              </a:rPr>
              <a:t>librarian’s</a:t>
            </a:r>
            <a:r>
              <a:rPr spc="-40" dirty="0">
                <a:solidFill>
                  <a:srgbClr val="353724"/>
                </a:solidFill>
              </a:rPr>
              <a:t> </a:t>
            </a:r>
            <a:r>
              <a:rPr spc="145" dirty="0">
                <a:solidFill>
                  <a:srgbClr val="353724"/>
                </a:solidFill>
              </a:rPr>
              <a:t>role</a:t>
            </a:r>
            <a:r>
              <a:rPr spc="-40" dirty="0">
                <a:solidFill>
                  <a:srgbClr val="353724"/>
                </a:solidFill>
              </a:rPr>
              <a:t> </a:t>
            </a:r>
            <a:r>
              <a:rPr spc="50" dirty="0">
                <a:solidFill>
                  <a:srgbClr val="353724"/>
                </a:solidFill>
              </a:rPr>
              <a:t>in </a:t>
            </a:r>
            <a:r>
              <a:rPr spc="135" dirty="0">
                <a:solidFill>
                  <a:srgbClr val="353724"/>
                </a:solidFill>
              </a:rPr>
              <a:t>health</a:t>
            </a:r>
            <a:r>
              <a:rPr spc="-45" dirty="0">
                <a:solidFill>
                  <a:srgbClr val="353724"/>
                </a:solidFill>
              </a:rPr>
              <a:t> </a:t>
            </a:r>
            <a:r>
              <a:rPr spc="140" dirty="0">
                <a:solidFill>
                  <a:srgbClr val="353724"/>
                </a:solidFill>
              </a:rPr>
              <a:t>literacy</a:t>
            </a:r>
          </a:p>
        </p:txBody>
      </p:sp>
      <p:pic>
        <p:nvPicPr>
          <p:cNvPr id="4" name="object 4" descr="Boston Children's Hospital logo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875" y="2471424"/>
            <a:ext cx="2993724" cy="608705"/>
          </a:xfrm>
          <a:prstGeom prst="rect">
            <a:avLst/>
          </a:prstGeom>
        </p:spPr>
      </p:pic>
      <p:pic>
        <p:nvPicPr>
          <p:cNvPr id="5" name="object 5" descr="STRIPED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875" y="3376924"/>
            <a:ext cx="3155174" cy="676324"/>
          </a:xfrm>
          <a:prstGeom prst="rect">
            <a:avLst/>
          </a:prstGeom>
        </p:spPr>
      </p:pic>
      <p:pic>
        <p:nvPicPr>
          <p:cNvPr id="2" name="object 2" descr="Cover of the Health Literacy and Libraries book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1416" y="0"/>
            <a:ext cx="3432583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5650" y="495911"/>
            <a:ext cx="40919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5" dirty="0">
                <a:solidFill>
                  <a:srgbClr val="353724"/>
                </a:solidFill>
              </a:rPr>
              <a:t>Learning</a:t>
            </a:r>
            <a:r>
              <a:rPr spc="-25" dirty="0">
                <a:solidFill>
                  <a:srgbClr val="353724"/>
                </a:solidFill>
              </a:rPr>
              <a:t> </a:t>
            </a:r>
            <a:r>
              <a:rPr spc="100" dirty="0">
                <a:solidFill>
                  <a:srgbClr val="353724"/>
                </a:solidFill>
              </a:rPr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59216" y="1603421"/>
            <a:ext cx="4368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5" dirty="0">
                <a:solidFill>
                  <a:srgbClr val="353724"/>
                </a:solidFill>
                <a:latin typeface="Courier New"/>
                <a:cs typeface="Courier New"/>
              </a:rPr>
              <a:t>01</a:t>
            </a:r>
            <a:endParaRPr sz="27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5650" y="1388788"/>
            <a:ext cx="466979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Identify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key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media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health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literacy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challenges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affecting </a:t>
            </a:r>
            <a:r>
              <a:rPr sz="1400" dirty="0">
                <a:latin typeface="Arial"/>
                <a:cs typeface="Arial"/>
              </a:rPr>
              <a:t>adolescents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young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adults,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particularly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context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of </a:t>
            </a:r>
            <a:r>
              <a:rPr sz="1400" spc="10" dirty="0">
                <a:latin typeface="Arial"/>
                <a:cs typeface="Arial"/>
              </a:rPr>
              <a:t>misinformation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on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social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media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and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its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impact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on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health behaviors.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6485" y="2679022"/>
            <a:ext cx="4368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5" dirty="0">
                <a:solidFill>
                  <a:srgbClr val="353724"/>
                </a:solidFill>
                <a:latin typeface="Courier New"/>
                <a:cs typeface="Courier New"/>
              </a:rPr>
              <a:t>02</a:t>
            </a:r>
            <a:endParaRPr sz="27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5649" y="2404588"/>
            <a:ext cx="484060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Arial"/>
                <a:cs typeface="Arial"/>
              </a:rPr>
              <a:t>Evaluate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evidence-</a:t>
            </a:r>
            <a:r>
              <a:rPr sz="1400" spc="-10" dirty="0">
                <a:latin typeface="Arial"/>
                <a:cs typeface="Arial"/>
              </a:rPr>
              <a:t>based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strategies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integrating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media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health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literacy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education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library</a:t>
            </a:r>
            <a:r>
              <a:rPr sz="1400" spc="-10" dirty="0">
                <a:latin typeface="Arial"/>
                <a:cs typeface="Arial"/>
              </a:rPr>
              <a:t> programs, including </a:t>
            </a:r>
            <a:r>
              <a:rPr sz="1400" dirty="0">
                <a:latin typeface="Arial"/>
                <a:cs typeface="Arial"/>
              </a:rPr>
              <a:t>multimodal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learning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approaches,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media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deconstruction </a:t>
            </a:r>
            <a:r>
              <a:rPr sz="1400" dirty="0">
                <a:latin typeface="Arial"/>
                <a:cs typeface="Arial"/>
              </a:rPr>
              <a:t>techniques,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hands-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content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creation.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9216" y="3604156"/>
            <a:ext cx="4368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5" dirty="0">
                <a:solidFill>
                  <a:srgbClr val="353724"/>
                </a:solidFill>
                <a:latin typeface="Courier New"/>
                <a:cs typeface="Courier New"/>
              </a:rPr>
              <a:t>03</a:t>
            </a:r>
            <a:endParaRPr sz="27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5649" y="3420388"/>
            <a:ext cx="517398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Arial"/>
                <a:cs typeface="Arial"/>
              </a:rPr>
              <a:t>Develop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actionable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incorporate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media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health</a:t>
            </a:r>
            <a:r>
              <a:rPr sz="1400" spc="-10" dirty="0">
                <a:latin typeface="Arial"/>
                <a:cs typeface="Arial"/>
              </a:rPr>
              <a:t> literacy </a:t>
            </a:r>
            <a:r>
              <a:rPr sz="1400" dirty="0">
                <a:latin typeface="Arial"/>
                <a:cs typeface="Arial"/>
              </a:rPr>
              <a:t>resources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health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sciences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public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health</a:t>
            </a:r>
            <a:r>
              <a:rPr sz="1400" spc="-10" dirty="0">
                <a:latin typeface="Arial"/>
                <a:cs typeface="Arial"/>
              </a:rPr>
              <a:t> libraries, </a:t>
            </a:r>
            <a:r>
              <a:rPr sz="1400" dirty="0">
                <a:latin typeface="Arial"/>
                <a:cs typeface="Arial"/>
              </a:rPr>
              <a:t>supporting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NNLM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Region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communities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promoting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critical </a:t>
            </a:r>
            <a:r>
              <a:rPr sz="1400" dirty="0">
                <a:latin typeface="Arial"/>
                <a:cs typeface="Arial"/>
              </a:rPr>
              <a:t>evaluation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of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health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information.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11499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Why</a:t>
            </a:r>
            <a:r>
              <a:rPr spc="-50" dirty="0"/>
              <a:t> </a:t>
            </a:r>
            <a:r>
              <a:rPr spc="150" dirty="0"/>
              <a:t>media</a:t>
            </a:r>
            <a:r>
              <a:rPr spc="-45" dirty="0"/>
              <a:t> </a:t>
            </a:r>
            <a:r>
              <a:rPr spc="150" dirty="0"/>
              <a:t>and</a:t>
            </a:r>
            <a:r>
              <a:rPr spc="-45" dirty="0"/>
              <a:t> </a:t>
            </a:r>
            <a:r>
              <a:rPr spc="135" dirty="0"/>
              <a:t>health</a:t>
            </a:r>
            <a:r>
              <a:rPr spc="-45" dirty="0"/>
              <a:t> </a:t>
            </a:r>
            <a:r>
              <a:rPr spc="150" dirty="0"/>
              <a:t>literacy</a:t>
            </a:r>
            <a:r>
              <a:rPr spc="-45" dirty="0"/>
              <a:t> </a:t>
            </a:r>
            <a:r>
              <a:rPr spc="200" dirty="0"/>
              <a:t>matter</a:t>
            </a:r>
          </a:p>
        </p:txBody>
      </p:sp>
      <p:pic>
        <p:nvPicPr>
          <p:cNvPr id="6" name="object 6" descr="Media literacy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700" y="1282349"/>
            <a:ext cx="2182300" cy="21822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39050" y="3543403"/>
            <a:ext cx="1995170" cy="44195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19"/>
              </a:spcBef>
            </a:pPr>
            <a:r>
              <a:rPr sz="1400" dirty="0">
                <a:latin typeface="Arial"/>
                <a:cs typeface="Arial"/>
              </a:rPr>
              <a:t>Skills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critically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analyze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create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media.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 descr="Health literacy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7599" y="1282351"/>
            <a:ext cx="2182200" cy="21821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54901" y="3543403"/>
            <a:ext cx="1988820" cy="64452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19"/>
              </a:spcBef>
            </a:pPr>
            <a:r>
              <a:rPr sz="1400" dirty="0">
                <a:latin typeface="Arial"/>
                <a:cs typeface="Arial"/>
              </a:rPr>
              <a:t>Ability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access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use </a:t>
            </a:r>
            <a:r>
              <a:rPr sz="1400" dirty="0">
                <a:latin typeface="Arial"/>
                <a:cs typeface="Arial"/>
              </a:rPr>
              <a:t>health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information effectively.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 descr="Librarie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83400" y="1282287"/>
            <a:ext cx="2182299" cy="21822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70701" y="3543403"/>
            <a:ext cx="1891664" cy="10496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19"/>
              </a:spcBef>
            </a:pPr>
            <a:r>
              <a:rPr sz="1400" dirty="0">
                <a:latin typeface="Arial"/>
                <a:cs typeface="Arial"/>
              </a:rPr>
              <a:t>Librarians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create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safe </a:t>
            </a:r>
            <a:r>
              <a:rPr sz="1400" dirty="0">
                <a:latin typeface="Arial"/>
                <a:cs typeface="Arial"/>
              </a:rPr>
              <a:t>spaces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guide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teens </a:t>
            </a:r>
            <a:r>
              <a:rPr sz="1400" dirty="0">
                <a:latin typeface="Arial"/>
                <a:cs typeface="Arial"/>
              </a:rPr>
              <a:t>through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misinformation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support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informed decisions.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pc="160" dirty="0"/>
              <a:t>The</a:t>
            </a:r>
            <a:r>
              <a:rPr spc="-40" dirty="0"/>
              <a:t> </a:t>
            </a:r>
            <a:r>
              <a:rPr spc="190" dirty="0"/>
              <a:t>spread</a:t>
            </a:r>
            <a:r>
              <a:rPr spc="-4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135" dirty="0"/>
              <a:t>health</a:t>
            </a:r>
            <a:r>
              <a:rPr spc="-40" dirty="0"/>
              <a:t> </a:t>
            </a:r>
            <a:r>
              <a:rPr spc="125" dirty="0"/>
              <a:t>misinformation</a:t>
            </a:r>
            <a:r>
              <a:rPr spc="-35" dirty="0"/>
              <a:t> </a:t>
            </a:r>
            <a:r>
              <a:rPr spc="90" dirty="0"/>
              <a:t>on </a:t>
            </a:r>
            <a:r>
              <a:rPr spc="130" dirty="0"/>
              <a:t>social</a:t>
            </a:r>
            <a:r>
              <a:rPr spc="-35" dirty="0"/>
              <a:t> </a:t>
            </a:r>
            <a:r>
              <a:rPr spc="140" dirty="0"/>
              <a:t>media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48137" y="1839185"/>
            <a:ext cx="6630670" cy="146050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408940" indent="-39624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408940" algn="l"/>
              </a:tabLst>
            </a:pPr>
            <a:r>
              <a:rPr sz="1600" dirty="0">
                <a:latin typeface="Arial"/>
                <a:cs typeface="Arial"/>
              </a:rPr>
              <a:t>Health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misinformation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rampant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social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media.</a:t>
            </a:r>
            <a:endParaRPr sz="160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408940" algn="l"/>
              </a:tabLst>
            </a:pPr>
            <a:r>
              <a:rPr sz="1600" dirty="0">
                <a:latin typeface="Arial"/>
                <a:cs typeface="Arial"/>
              </a:rPr>
              <a:t>Algorithm-driven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feeds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amplify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sensationalized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extreme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content.</a:t>
            </a:r>
            <a:endParaRPr sz="160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05"/>
              </a:spcBef>
              <a:buAutoNum type="arabicPeriod"/>
              <a:tabLst>
                <a:tab pos="408940" algn="l"/>
              </a:tabLst>
            </a:pPr>
            <a:r>
              <a:rPr sz="1600" dirty="0">
                <a:latin typeface="Arial"/>
                <a:cs typeface="Arial"/>
              </a:rPr>
              <a:t>Adolescents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often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struggle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identify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misinformation.</a:t>
            </a:r>
            <a:endParaRPr sz="160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905"/>
              </a:spcBef>
              <a:buAutoNum type="arabicPeriod"/>
              <a:tabLst>
                <a:tab pos="408940" algn="l"/>
              </a:tabLst>
            </a:pPr>
            <a:r>
              <a:rPr sz="1600" dirty="0">
                <a:latin typeface="Arial"/>
                <a:cs typeface="Arial"/>
              </a:rPr>
              <a:t>Misinformation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(and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disinformation)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nuanced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subtle.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pc="80" dirty="0"/>
              <a:t>Misinformation</a:t>
            </a:r>
            <a:r>
              <a:rPr spc="-35" dirty="0"/>
              <a:t> </a:t>
            </a:r>
            <a:r>
              <a:rPr spc="75" dirty="0"/>
              <a:t>in</a:t>
            </a:r>
            <a:r>
              <a:rPr spc="-35" dirty="0"/>
              <a:t> </a:t>
            </a:r>
            <a:r>
              <a:rPr spc="85" dirty="0"/>
              <a:t>weight-</a:t>
            </a:r>
            <a:r>
              <a:rPr spc="110" dirty="0"/>
              <a:t>loss</a:t>
            </a:r>
            <a:r>
              <a:rPr spc="-30" dirty="0"/>
              <a:t> </a:t>
            </a:r>
            <a:r>
              <a:rPr spc="125" dirty="0"/>
              <a:t>and </a:t>
            </a:r>
            <a:r>
              <a:rPr spc="160" dirty="0"/>
              <a:t>muscle-</a:t>
            </a:r>
            <a:r>
              <a:rPr spc="65" dirty="0"/>
              <a:t>building</a:t>
            </a:r>
            <a:r>
              <a:rPr spc="-30" dirty="0"/>
              <a:t> </a:t>
            </a:r>
            <a:r>
              <a:rPr spc="140" dirty="0"/>
              <a:t>supplement</a:t>
            </a:r>
            <a:r>
              <a:rPr spc="-30" dirty="0"/>
              <a:t> </a:t>
            </a:r>
            <a:r>
              <a:rPr spc="145" dirty="0"/>
              <a:t>marketing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00749" y="1819374"/>
            <a:ext cx="4352925" cy="2829560"/>
          </a:xfrm>
          <a:prstGeom prst="rect">
            <a:avLst/>
          </a:prstGeom>
          <a:ln w="19049">
            <a:solidFill>
              <a:srgbClr val="C0504D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610"/>
              </a:spcBef>
            </a:pPr>
            <a:r>
              <a:rPr sz="1600" b="1" spc="-80" dirty="0">
                <a:latin typeface="Arial"/>
                <a:cs typeface="Arial"/>
              </a:rPr>
              <a:t>Common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5" dirty="0">
                <a:latin typeface="Arial"/>
                <a:cs typeface="Arial"/>
              </a:rPr>
              <a:t>misleading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claims: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600">
              <a:latin typeface="Arial"/>
              <a:cs typeface="Arial"/>
            </a:endParaRPr>
          </a:p>
          <a:p>
            <a:pPr marL="651510" marR="314325" indent="-351790">
              <a:lnSpc>
                <a:spcPct val="114999"/>
              </a:lnSpc>
              <a:spcBef>
                <a:spcPts val="5"/>
              </a:spcBef>
              <a:buChar char="●"/>
              <a:tabLst>
                <a:tab pos="651510" algn="l"/>
              </a:tabLst>
            </a:pPr>
            <a:r>
              <a:rPr sz="1600" dirty="0">
                <a:latin typeface="Arial"/>
                <a:cs typeface="Arial"/>
              </a:rPr>
              <a:t>Promises like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“Lose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weight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fast—</a:t>
            </a:r>
            <a:r>
              <a:rPr sz="1600" spc="-25" dirty="0">
                <a:latin typeface="Arial"/>
                <a:cs typeface="Arial"/>
              </a:rPr>
              <a:t>no </a:t>
            </a:r>
            <a:r>
              <a:rPr sz="1600" dirty="0">
                <a:latin typeface="Arial"/>
                <a:cs typeface="Arial"/>
              </a:rPr>
              <a:t>diet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exercise”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“Doctor-approved” </a:t>
            </a:r>
            <a:r>
              <a:rPr sz="1600" dirty="0">
                <a:latin typeface="Arial"/>
                <a:cs typeface="Arial"/>
              </a:rPr>
              <a:t>without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credible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evidence</a:t>
            </a:r>
            <a:endParaRPr sz="1600">
              <a:latin typeface="Arial"/>
              <a:cs typeface="Arial"/>
            </a:endParaRPr>
          </a:p>
          <a:p>
            <a:pPr marL="651510" marR="528320" indent="-351790">
              <a:lnSpc>
                <a:spcPct val="114999"/>
              </a:lnSpc>
              <a:buChar char="●"/>
              <a:tabLst>
                <a:tab pos="651510" algn="l"/>
              </a:tabLst>
            </a:pPr>
            <a:r>
              <a:rPr sz="1600" dirty="0">
                <a:latin typeface="Arial"/>
                <a:cs typeface="Arial"/>
              </a:rPr>
              <a:t>Influencer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appear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genuine, </a:t>
            </a:r>
            <a:r>
              <a:rPr sz="1600" dirty="0">
                <a:latin typeface="Arial"/>
                <a:cs typeface="Arial"/>
              </a:rPr>
              <a:t>but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sponsored</a:t>
            </a:r>
            <a:endParaRPr sz="1600">
              <a:latin typeface="Arial"/>
              <a:cs typeface="Arial"/>
            </a:endParaRPr>
          </a:p>
          <a:p>
            <a:pPr marL="651510" marR="1041400" indent="-351790">
              <a:lnSpc>
                <a:spcPct val="114999"/>
              </a:lnSpc>
              <a:buChar char="●"/>
              <a:tabLst>
                <a:tab pos="651510" algn="l"/>
              </a:tabLst>
            </a:pPr>
            <a:r>
              <a:rPr sz="1600" dirty="0">
                <a:latin typeface="Arial"/>
                <a:cs typeface="Arial"/>
              </a:rPr>
              <a:t>Marketed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“all-</a:t>
            </a:r>
            <a:r>
              <a:rPr sz="1600" dirty="0">
                <a:latin typeface="Arial"/>
                <a:cs typeface="Arial"/>
              </a:rPr>
              <a:t>natural”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spc="-40" dirty="0">
                <a:latin typeface="Arial"/>
                <a:cs typeface="Arial"/>
              </a:rPr>
              <a:t>safe—</a:t>
            </a:r>
            <a:r>
              <a:rPr sz="1600" spc="-10" dirty="0">
                <a:latin typeface="Arial"/>
                <a:cs typeface="Arial"/>
              </a:rPr>
              <a:t>but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lack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FDA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regulation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2199" y="1819374"/>
            <a:ext cx="2653030" cy="2830195"/>
          </a:xfrm>
          <a:prstGeom prst="rect">
            <a:avLst/>
          </a:prstGeom>
          <a:ln w="19049">
            <a:solidFill>
              <a:srgbClr val="C0504D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610"/>
              </a:spcBef>
            </a:pPr>
            <a:r>
              <a:rPr sz="1600" b="1" spc="-100" dirty="0">
                <a:latin typeface="Arial"/>
                <a:cs typeface="Arial"/>
              </a:rPr>
              <a:t>What’s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missing: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600">
              <a:latin typeface="Arial"/>
              <a:cs typeface="Arial"/>
            </a:endParaRPr>
          </a:p>
          <a:p>
            <a:pPr marL="737870" marR="325755" indent="-351790">
              <a:lnSpc>
                <a:spcPct val="114999"/>
              </a:lnSpc>
              <a:spcBef>
                <a:spcPts val="5"/>
              </a:spcBef>
              <a:buChar char="●"/>
              <a:tabLst>
                <a:tab pos="737870" algn="l"/>
              </a:tabLst>
            </a:pPr>
            <a:r>
              <a:rPr sz="1600" spc="-25" dirty="0">
                <a:latin typeface="Arial"/>
                <a:cs typeface="Arial"/>
              </a:rPr>
              <a:t>Reliable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scientiﬁc evidence</a:t>
            </a:r>
            <a:endParaRPr sz="1600">
              <a:latin typeface="Arial"/>
              <a:cs typeface="Arial"/>
            </a:endParaRPr>
          </a:p>
          <a:p>
            <a:pPr marL="737870" marR="433070" indent="-351790">
              <a:lnSpc>
                <a:spcPct val="114999"/>
              </a:lnSpc>
              <a:buChar char="●"/>
              <a:tabLst>
                <a:tab pos="737870" algn="l"/>
              </a:tabLst>
            </a:pPr>
            <a:r>
              <a:rPr sz="1600" spc="-10" dirty="0">
                <a:latin typeface="Arial"/>
                <a:cs typeface="Arial"/>
              </a:rPr>
              <a:t>Adequate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safety oversight</a:t>
            </a:r>
            <a:endParaRPr sz="1600">
              <a:latin typeface="Arial"/>
              <a:cs typeface="Arial"/>
            </a:endParaRPr>
          </a:p>
          <a:p>
            <a:pPr marL="737870" marR="173990" indent="-351790">
              <a:lnSpc>
                <a:spcPct val="114999"/>
              </a:lnSpc>
              <a:buChar char="●"/>
              <a:tabLst>
                <a:tab pos="737870" algn="l"/>
              </a:tabLst>
            </a:pPr>
            <a:r>
              <a:rPr sz="1600" spc="-30" dirty="0">
                <a:latin typeface="Arial"/>
                <a:cs typeface="Arial"/>
              </a:rPr>
              <a:t>Clear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disclosure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30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ﬁnancial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incentives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0699" y="2309774"/>
            <a:ext cx="2165350" cy="0"/>
          </a:xfrm>
          <a:custGeom>
            <a:avLst/>
            <a:gdLst/>
            <a:ahLst/>
            <a:cxnLst/>
            <a:rect l="l" t="t" r="r" b="b"/>
            <a:pathLst>
              <a:path w="2165350">
                <a:moveTo>
                  <a:pt x="0" y="0"/>
                </a:moveTo>
                <a:lnTo>
                  <a:pt x="2164799" y="0"/>
                </a:lnTo>
              </a:path>
            </a:pathLst>
          </a:custGeom>
          <a:ln w="19049">
            <a:solidFill>
              <a:srgbClr val="C0504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850" y="263780"/>
            <a:ext cx="637603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pc="105" dirty="0"/>
              <a:t>Health</a:t>
            </a:r>
            <a:r>
              <a:rPr spc="-35" dirty="0"/>
              <a:t> </a:t>
            </a:r>
            <a:r>
              <a:rPr spc="150" dirty="0"/>
              <a:t>risks</a:t>
            </a:r>
            <a:r>
              <a:rPr spc="-3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85" dirty="0"/>
              <a:t>weight-</a:t>
            </a:r>
            <a:r>
              <a:rPr spc="110" dirty="0"/>
              <a:t>loss</a:t>
            </a:r>
            <a:r>
              <a:rPr spc="-35" dirty="0"/>
              <a:t> </a:t>
            </a:r>
            <a:r>
              <a:rPr spc="125" dirty="0"/>
              <a:t>and </a:t>
            </a:r>
            <a:r>
              <a:rPr spc="160" dirty="0"/>
              <a:t>muscle-</a:t>
            </a:r>
            <a:r>
              <a:rPr spc="65" dirty="0"/>
              <a:t>building</a:t>
            </a:r>
            <a:r>
              <a:rPr spc="-40" dirty="0"/>
              <a:t> </a:t>
            </a:r>
            <a:r>
              <a:rPr spc="130" dirty="0"/>
              <a:t>supplements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22471" y="1765747"/>
            <a:ext cx="4476750" cy="28549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63855" indent="-351155">
              <a:lnSpc>
                <a:spcPct val="100000"/>
              </a:lnSpc>
              <a:spcBef>
                <a:spcPts val="1100"/>
              </a:spcBef>
              <a:buChar char="●"/>
              <a:tabLst>
                <a:tab pos="363855" algn="l"/>
              </a:tabLst>
            </a:pPr>
            <a:r>
              <a:rPr sz="1600" dirty="0">
                <a:latin typeface="Arial"/>
                <a:cs typeface="Arial"/>
              </a:rPr>
              <a:t>May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contain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hidden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toxic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ingredients</a:t>
            </a:r>
            <a:endParaRPr sz="1600">
              <a:latin typeface="Arial"/>
              <a:cs typeface="Arial"/>
            </a:endParaRPr>
          </a:p>
          <a:p>
            <a:pPr marL="363855" marR="24130" indent="-351790">
              <a:lnSpc>
                <a:spcPct val="100000"/>
              </a:lnSpc>
              <a:spcBef>
                <a:spcPts val="1000"/>
              </a:spcBef>
              <a:buChar char="●"/>
              <a:tabLst>
                <a:tab pos="363855" algn="l"/>
              </a:tabLst>
            </a:pPr>
            <a:r>
              <a:rPr sz="1600" dirty="0">
                <a:latin typeface="Arial"/>
                <a:cs typeface="Arial"/>
              </a:rPr>
              <a:t>Linked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heart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problems,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liver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damage—</a:t>
            </a:r>
            <a:r>
              <a:rPr sz="1600" spc="-20" dirty="0">
                <a:latin typeface="Arial"/>
                <a:cs typeface="Arial"/>
              </a:rPr>
              <a:t>even </a:t>
            </a:r>
            <a:r>
              <a:rPr sz="1600" spc="-10" dirty="0">
                <a:latin typeface="Arial"/>
                <a:cs typeface="Arial"/>
              </a:rPr>
              <a:t>death</a:t>
            </a:r>
            <a:endParaRPr sz="1600">
              <a:latin typeface="Arial"/>
              <a:cs typeface="Arial"/>
            </a:endParaRPr>
          </a:p>
          <a:p>
            <a:pPr marL="363855" marR="259715" indent="-351790">
              <a:lnSpc>
                <a:spcPct val="100000"/>
              </a:lnSpc>
              <a:spcBef>
                <a:spcPts val="1000"/>
              </a:spcBef>
              <a:buChar char="●"/>
              <a:tabLst>
                <a:tab pos="363855" algn="l"/>
              </a:tabLst>
            </a:pPr>
            <a:r>
              <a:rPr sz="1600" spc="-10" dirty="0">
                <a:latin typeface="Arial"/>
                <a:cs typeface="Arial"/>
              </a:rPr>
              <a:t>Strongly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associated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disordered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eating behaviors</a:t>
            </a:r>
            <a:endParaRPr sz="1600">
              <a:latin typeface="Arial"/>
              <a:cs typeface="Arial"/>
            </a:endParaRPr>
          </a:p>
          <a:p>
            <a:pPr marL="363855" marR="223520" indent="-351790">
              <a:lnSpc>
                <a:spcPct val="100000"/>
              </a:lnSpc>
              <a:spcBef>
                <a:spcPts val="1000"/>
              </a:spcBef>
              <a:buChar char="●"/>
              <a:tabLst>
                <a:tab pos="363855" algn="l"/>
              </a:tabLst>
            </a:pPr>
            <a:r>
              <a:rPr sz="1600" spc="-10" dirty="0">
                <a:latin typeface="Arial"/>
                <a:cs typeface="Arial"/>
              </a:rPr>
              <a:t>Girls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diet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pills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4–6×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more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likely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to </a:t>
            </a:r>
            <a:r>
              <a:rPr sz="1600" spc="-10" dirty="0">
                <a:latin typeface="Arial"/>
                <a:cs typeface="Arial"/>
              </a:rPr>
              <a:t>develop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eating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disorder</a:t>
            </a:r>
            <a:endParaRPr sz="1600">
              <a:latin typeface="Arial"/>
              <a:cs typeface="Arial"/>
            </a:endParaRPr>
          </a:p>
          <a:p>
            <a:pPr marL="363855" marR="5080" indent="-351790">
              <a:lnSpc>
                <a:spcPct val="100000"/>
              </a:lnSpc>
              <a:spcBef>
                <a:spcPts val="1000"/>
              </a:spcBef>
              <a:buChar char="●"/>
              <a:tabLst>
                <a:tab pos="363855" algn="l"/>
              </a:tabLst>
            </a:pPr>
            <a:r>
              <a:rPr sz="1600" spc="-10" dirty="0">
                <a:latin typeface="Arial"/>
                <a:cs typeface="Arial"/>
              </a:rPr>
              <a:t>Boys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influenced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ﬁtness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culture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turn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anabolic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steroids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6925" y="1827848"/>
            <a:ext cx="2798850" cy="2798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pc="204" dirty="0"/>
              <a:t>From</a:t>
            </a:r>
            <a:r>
              <a:rPr spc="-45" dirty="0"/>
              <a:t> </a:t>
            </a:r>
            <a:r>
              <a:rPr spc="125" dirty="0"/>
              <a:t>problem</a:t>
            </a:r>
            <a:r>
              <a:rPr spc="-45" dirty="0"/>
              <a:t> </a:t>
            </a:r>
            <a:r>
              <a:rPr spc="100" dirty="0"/>
              <a:t>to</a:t>
            </a:r>
            <a:r>
              <a:rPr spc="-45" dirty="0"/>
              <a:t> </a:t>
            </a:r>
            <a:r>
              <a:rPr spc="150" dirty="0"/>
              <a:t>action:</a:t>
            </a:r>
            <a:r>
              <a:rPr spc="-45" dirty="0"/>
              <a:t> </a:t>
            </a:r>
            <a:r>
              <a:rPr spc="65" dirty="0"/>
              <a:t>Why</a:t>
            </a:r>
            <a:r>
              <a:rPr spc="-45" dirty="0"/>
              <a:t> </a:t>
            </a:r>
            <a:r>
              <a:rPr spc="100" dirty="0"/>
              <a:t>we </a:t>
            </a:r>
            <a:r>
              <a:rPr spc="90" dirty="0"/>
              <a:t>developed</a:t>
            </a:r>
            <a:r>
              <a:rPr spc="-50" dirty="0"/>
              <a:t> </a:t>
            </a:r>
            <a:r>
              <a:rPr spc="155" dirty="0"/>
              <a:t>the</a:t>
            </a:r>
            <a:r>
              <a:rPr spc="-45" dirty="0"/>
              <a:t> </a:t>
            </a:r>
            <a:r>
              <a:rPr spc="185" dirty="0"/>
              <a:t>course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16575" y="2006747"/>
            <a:ext cx="3974465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787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Arial"/>
                <a:cs typeface="Arial"/>
              </a:rPr>
              <a:t>Teens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skills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navigate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health misinformation.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68516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Librarians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educators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trusted guides.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spc="-80" dirty="0">
                <a:latin typeface="Arial"/>
                <a:cs typeface="Arial"/>
              </a:rPr>
              <a:t>We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created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media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&amp;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literacy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course </a:t>
            </a:r>
            <a:r>
              <a:rPr sz="1600" dirty="0">
                <a:latin typeface="Arial"/>
                <a:cs typeface="Arial"/>
              </a:rPr>
              <a:t>focused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supplement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misinformation.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1950" y="2013700"/>
            <a:ext cx="3568499" cy="237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695</Words>
  <Application>Microsoft Office PowerPoint</Application>
  <PresentationFormat>On-screen Show (16:9)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Palatino Linotype</vt:lpstr>
      <vt:lpstr>Office Theme</vt:lpstr>
      <vt:lpstr>Empowering Teens Through Media and Health Literacy: The Role of Health Sciences Librarians</vt:lpstr>
      <vt:lpstr>Disclosure and content notice</vt:lpstr>
      <vt:lpstr>A librarian’s role in health literacy</vt:lpstr>
      <vt:lpstr>Learning objectives</vt:lpstr>
      <vt:lpstr>Why media and health literacy matter</vt:lpstr>
      <vt:lpstr>The spread of health misinformation on social media</vt:lpstr>
      <vt:lpstr>Misinformation in weight-loss and muscle-building supplement marketing</vt:lpstr>
      <vt:lpstr>Health risks of weight-loss and muscle-building supplements</vt:lpstr>
      <vt:lpstr>From problem to action: Why we developed the course</vt:lpstr>
      <vt:lpstr>Course planning and development</vt:lpstr>
      <vt:lpstr>The course</vt:lpstr>
      <vt:lpstr>Engaging teens: Course components librarians can use</vt:lpstr>
      <vt:lpstr>Evidence-based strategies librarians can use</vt:lpstr>
      <vt:lpstr>The role of libraries &amp; 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NNLM Presentation March 26, 2025</dc:title>
  <cp:lastModifiedBy>Lauren Wittek</cp:lastModifiedBy>
  <cp:revision>6</cp:revision>
  <dcterms:created xsi:type="dcterms:W3CDTF">2025-04-14T18:46:59Z</dcterms:created>
  <dcterms:modified xsi:type="dcterms:W3CDTF">2025-04-14T18:59:08Z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2025-04-11T00:00:00Z</vt:filetime>
  </property>
  <property fmtid="{D5CDD505-2E9C-101B-9397-08002B2CF9AE}" pid="3" name="Creator">
    <vt:lpwstr>Google</vt:lpwstr>
  </property>
  <property fmtid="{D5CDD505-2E9C-101B-9397-08002B2CF9AE}" pid="4" name="LastSaved">
    <vt:filetime>2025-04-14T00:00:00Z</vt:filetime>
  </property>
</Properties>
</file>