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725" r:id="rId3"/>
    <p:sldId id="1586" r:id="rId4"/>
    <p:sldId id="258" r:id="rId5"/>
    <p:sldId id="272" r:id="rId6"/>
    <p:sldId id="1581" r:id="rId7"/>
    <p:sldId id="308" r:id="rId8"/>
    <p:sldId id="260" r:id="rId9"/>
    <p:sldId id="1589" r:id="rId10"/>
    <p:sldId id="259" r:id="rId11"/>
    <p:sldId id="1590" r:id="rId12"/>
    <p:sldId id="1584" r:id="rId13"/>
    <p:sldId id="355" r:id="rId14"/>
    <p:sldId id="1585" r:id="rId15"/>
    <p:sldId id="356" r:id="rId16"/>
    <p:sldId id="266" r:id="rId17"/>
    <p:sldId id="309" r:id="rId18"/>
    <p:sldId id="330" r:id="rId19"/>
    <p:sldId id="1587" r:id="rId20"/>
    <p:sldId id="33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3250" autoAdjust="0"/>
    <p:restoredTop sz="65617" autoAdjust="0"/>
  </p:normalViewPr>
  <p:slideViewPr>
    <p:cSldViewPr snapToGrid="0">
      <p:cViewPr varScale="1">
        <p:scale>
          <a:sx n="54" d="100"/>
          <a:sy n="54" d="100"/>
        </p:scale>
        <p:origin x="1430" y="53"/>
      </p:cViewPr>
      <p:guideLst/>
    </p:cSldViewPr>
  </p:slideViewPr>
  <p:notesTextViewPr>
    <p:cViewPr>
      <p:scale>
        <a:sx n="1" d="1"/>
        <a:sy n="1" d="1"/>
      </p:scale>
      <p:origin x="0" y="0"/>
    </p:cViewPr>
  </p:notesTextViewPr>
  <p:sorterViewPr>
    <p:cViewPr>
      <p:scale>
        <a:sx n="100" d="100"/>
        <a:sy n="100" d="100"/>
      </p:scale>
      <p:origin x="0" y="-343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D4D79F-0D2F-4757-AE99-F4E3A68559D6}" type="datetimeFigureOut">
              <a:rPr lang="en-US" smtClean="0"/>
              <a:t>11/17/2025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659489-CB77-4B18-9E55-7587094A2450}" type="slidenum">
              <a:rPr lang="en-US" smtClean="0"/>
              <a:t>‹#›</a:t>
            </a:fld>
            <a:endParaRPr lang="en-US"/>
          </a:p>
        </p:txBody>
      </p:sp>
    </p:spTree>
    <p:extLst>
      <p:ext uri="{BB962C8B-B14F-4D97-AF65-F5344CB8AC3E}">
        <p14:creationId xmlns:p14="http://schemas.microsoft.com/office/powerpoint/2010/main" val="3700270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ers.usda.gov/webdocs/publications/100089/eib-221.pdf?v=7818.3"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0A39C0A-C793-4372-962D-3E4173FA06F6}" type="slidenum">
              <a:rPr lang="en-US" smtClean="0"/>
              <a:t>1</a:t>
            </a:fld>
            <a:endParaRPr lang="en-US"/>
          </a:p>
        </p:txBody>
      </p:sp>
    </p:spTree>
    <p:extLst>
      <p:ext uri="{BB962C8B-B14F-4D97-AF65-F5344CB8AC3E}">
        <p14:creationId xmlns:p14="http://schemas.microsoft.com/office/powerpoint/2010/main" val="3941399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briefly I wanted to introduce the Network of the National Library of Medicine, also known as NNLM. As the name suggests, the NNLM is part of the National Library of Medicine, which is within the National Institutes of Health. We are the education and outreach arm of the National Library of Medicine. We work regionally, getting to know communities on the ground and helping those communities best serve the people they know best. </a:t>
            </a:r>
          </a:p>
          <a:p>
            <a:endParaRPr lang="en-US" dirty="0"/>
          </a:p>
          <a:p>
            <a:r>
              <a:rPr lang="en-US" dirty="0"/>
              <a:t>But we are also present across the entire country. And we work to advance the health and well being of everyone through access and understanding of how to use health information. This includes both working with organizations like libraries of all types, schools, health care, and all sorts of community-based organizations. </a:t>
            </a:r>
          </a:p>
          <a:p>
            <a:endParaRPr lang="en-US" dirty="0"/>
          </a:p>
          <a:p>
            <a:r>
              <a:rPr lang="en-US" dirty="0"/>
              <a:t>We do this primarily through three different methods: 1) providing funding to organizations so that they can work within their own communities; 2) other forms of outreach and engagement; ) And then like today, we offer a wide range of training and education opportunities.  </a:t>
            </a:r>
          </a:p>
          <a:p>
            <a:endParaRPr lang="en-US" dirty="0"/>
          </a:p>
          <a:p>
            <a:r>
              <a:rPr lang="en-US" dirty="0"/>
              <a:t>The Public Health Collaborative coordinates NNLM Public Health activities with representatives from across the regions.</a:t>
            </a:r>
          </a:p>
          <a:p>
            <a:endParaRPr lang="en-US" dirty="0"/>
          </a:p>
          <a:p>
            <a:r>
              <a:rPr lang="en-US" dirty="0"/>
              <a:t>Plus, we recently launched the NNLM Discovery podcast.  Podcasts are available wherever you get your podcasts or on nnlm.gov/podcast</a:t>
            </a:r>
          </a:p>
          <a:p>
            <a:endParaRPr lang="en-US" dirty="0"/>
          </a:p>
          <a:p>
            <a:r>
              <a:rPr lang="en-US" dirty="0"/>
              <a:t>I encourage you all to visit nnlm.gov to learn more.</a:t>
            </a:r>
          </a:p>
        </p:txBody>
      </p:sp>
      <p:sp>
        <p:nvSpPr>
          <p:cNvPr id="4" name="Slide Number Placeholder 3"/>
          <p:cNvSpPr>
            <a:spLocks noGrp="1"/>
          </p:cNvSpPr>
          <p:nvPr>
            <p:ph type="sldNum" sz="quarter" idx="10"/>
          </p:nvPr>
        </p:nvSpPr>
        <p:spPr/>
        <p:txBody>
          <a:bodyPr/>
          <a:lstStyle/>
          <a:p>
            <a:fld id="{F37C1951-B430-4891-8D79-DC3B7319464D}" type="slidenum">
              <a:rPr lang="en-US" smtClean="0"/>
              <a:t>2</a:t>
            </a:fld>
            <a:endParaRPr lang="en-US"/>
          </a:p>
        </p:txBody>
      </p:sp>
    </p:spTree>
    <p:extLst>
      <p:ext uri="{BB962C8B-B14F-4D97-AF65-F5344CB8AC3E}">
        <p14:creationId xmlns:p14="http://schemas.microsoft.com/office/powerpoint/2010/main" val="4206312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US" dirty="0"/>
              <a:t>The NNLM Reading Club includes 3 titles on Rural Health.  The Reading Club serves to help libraries with health literacy outreach and engagement through reading</a:t>
            </a:r>
            <a:r>
              <a:rPr lang="en-US" baseline="0" dirty="0"/>
              <a:t>.</a:t>
            </a:r>
            <a:r>
              <a:rPr lang="en-US" dirty="0"/>
              <a:t> It's similar to a book club with book selections and guides related to health topics.  On the NNLM reading club page you </a:t>
            </a:r>
            <a:r>
              <a:rPr lang="en-US" baseline="0" dirty="0"/>
              <a:t>are able to see recommended books by health topic, download discussion guides and promotional materials.</a:t>
            </a:r>
            <a:r>
              <a:rPr lang="en-US" dirty="0"/>
              <a:t> </a:t>
            </a:r>
          </a:p>
        </p:txBody>
      </p:sp>
    </p:spTree>
    <p:extLst>
      <p:ext uri="{BB962C8B-B14F-4D97-AF65-F5344CB8AC3E}">
        <p14:creationId xmlns:p14="http://schemas.microsoft.com/office/powerpoint/2010/main" val="2656008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4000" dirty="0"/>
          </a:p>
          <a:p>
            <a:pPr marL="0" marR="0">
              <a:lnSpc>
                <a:spcPct val="107000"/>
              </a:lnSpc>
              <a:spcBef>
                <a:spcPts val="0"/>
              </a:spcBef>
              <a:spcAft>
                <a:spcPts val="800"/>
              </a:spcAft>
            </a:pPr>
            <a:r>
              <a:rPr lang="en-US" sz="1800" b="0" i="0" dirty="0">
                <a:solidFill>
                  <a:srgbClr val="000000"/>
                </a:solidFill>
                <a:effectLst/>
                <a:latin typeface="Calibri" panose="020F0502020204030204" pitchFamily="34"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766152A-293C-4793-9402-D3CFB00CE653}" type="slidenum">
              <a:rPr lang="en-US" smtClean="0"/>
              <a:t>4</a:t>
            </a:fld>
            <a:endParaRPr lang="en-US"/>
          </a:p>
        </p:txBody>
      </p:sp>
    </p:spTree>
    <p:extLst>
      <p:ext uri="{BB962C8B-B14F-4D97-AF65-F5344CB8AC3E}">
        <p14:creationId xmlns:p14="http://schemas.microsoft.com/office/powerpoint/2010/main" val="1165306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dirty="0"/>
          </a:p>
        </p:txBody>
      </p:sp>
      <p:sp>
        <p:nvSpPr>
          <p:cNvPr id="4" name="Slide Number Placeholder 3"/>
          <p:cNvSpPr>
            <a:spLocks noGrp="1"/>
          </p:cNvSpPr>
          <p:nvPr>
            <p:ph type="sldNum" sz="quarter" idx="10"/>
          </p:nvPr>
        </p:nvSpPr>
        <p:spPr/>
        <p:txBody>
          <a:bodyPr/>
          <a:lstStyle/>
          <a:p>
            <a:fld id="{D766152A-293C-4793-9402-D3CFB00CE653}" type="slidenum">
              <a:rPr lang="en-US" smtClean="0"/>
              <a:t>5</a:t>
            </a:fld>
            <a:endParaRPr lang="en-US"/>
          </a:p>
        </p:txBody>
      </p:sp>
    </p:spTree>
    <p:extLst>
      <p:ext uri="{BB962C8B-B14F-4D97-AF65-F5344CB8AC3E}">
        <p14:creationId xmlns:p14="http://schemas.microsoft.com/office/powerpoint/2010/main" val="489584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766152A-293C-4793-9402-D3CFB00CE653}" type="slidenum">
              <a:rPr lang="en-US" smtClean="0"/>
              <a:t>7</a:t>
            </a:fld>
            <a:endParaRPr lang="en-US"/>
          </a:p>
        </p:txBody>
      </p:sp>
    </p:spTree>
    <p:extLst>
      <p:ext uri="{BB962C8B-B14F-4D97-AF65-F5344CB8AC3E}">
        <p14:creationId xmlns:p14="http://schemas.microsoft.com/office/powerpoint/2010/main" val="3916753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766152A-293C-4793-9402-D3CFB00CE653}" type="slidenum">
              <a:rPr lang="en-US" smtClean="0"/>
              <a:t>8</a:t>
            </a:fld>
            <a:endParaRPr lang="en-US"/>
          </a:p>
        </p:txBody>
      </p:sp>
    </p:spTree>
    <p:extLst>
      <p:ext uri="{BB962C8B-B14F-4D97-AF65-F5344CB8AC3E}">
        <p14:creationId xmlns:p14="http://schemas.microsoft.com/office/powerpoint/2010/main" val="775672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sz="12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10"/>
          </p:nvPr>
        </p:nvSpPr>
        <p:spPr/>
        <p:txBody>
          <a:bodyPr/>
          <a:lstStyle/>
          <a:p>
            <a:fld id="{D766152A-293C-4793-9402-D3CFB00CE653}" type="slidenum">
              <a:rPr lang="en-US" smtClean="0"/>
              <a:t>10</a:t>
            </a:fld>
            <a:endParaRPr lang="en-US"/>
          </a:p>
        </p:txBody>
      </p:sp>
    </p:spTree>
    <p:extLst>
      <p:ext uri="{BB962C8B-B14F-4D97-AF65-F5344CB8AC3E}">
        <p14:creationId xmlns:p14="http://schemas.microsoft.com/office/powerpoint/2010/main" val="1343981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11</a:t>
            </a:fld>
            <a:endParaRPr lang="en-US"/>
          </a:p>
        </p:txBody>
      </p:sp>
    </p:spTree>
    <p:extLst>
      <p:ext uri="{BB962C8B-B14F-4D97-AF65-F5344CB8AC3E}">
        <p14:creationId xmlns:p14="http://schemas.microsoft.com/office/powerpoint/2010/main" val="524096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12</a:t>
            </a:fld>
            <a:endParaRPr lang="en-US"/>
          </a:p>
        </p:txBody>
      </p:sp>
    </p:spTree>
    <p:extLst>
      <p:ext uri="{BB962C8B-B14F-4D97-AF65-F5344CB8AC3E}">
        <p14:creationId xmlns:p14="http://schemas.microsoft.com/office/powerpoint/2010/main" val="3957100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mj-lt"/>
              <a:buNone/>
            </a:pPr>
            <a:endParaRPr lang="en-US" b="0" i="0" dirty="0">
              <a:solidFill>
                <a:srgbClr val="000000"/>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13</a:t>
            </a:fld>
            <a:endParaRPr lang="en-US"/>
          </a:p>
        </p:txBody>
      </p:sp>
    </p:spTree>
    <p:extLst>
      <p:ext uri="{BB962C8B-B14F-4D97-AF65-F5344CB8AC3E}">
        <p14:creationId xmlns:p14="http://schemas.microsoft.com/office/powerpoint/2010/main" val="14093154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hlinkClick r:id="rId3"/>
              </a:rPr>
              <a:t>Rural America at a Glance: 2020 Edition (usda.gov)</a:t>
            </a:r>
            <a:endParaRPr lang="en-US" dirty="0"/>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Note: Underlying health problems are measured as the average yearly age-standardized mortality rate in 2014-18 from natural causes (excludes accidents, including overdoses; homicide, and suicide). The old adult population scale is measured by the percent of adult population ages 60 to 74 plus double the percent ages 75 and over. Distance is measured between county geographic population centers. Both nonmetro and metro population percentages can be under 20 when vulnerability is greater in counties with relatively small populations. Sources: USDA, Economic Research Service using National Center for Health Statistics Detailed Mortality file, the U.S. Department of Commerce, Bureau of the Census, American Community Survey 2018 5-year data, and the Kaiser News Foundation.</a:t>
            </a:r>
          </a:p>
          <a:p>
            <a:endParaRPr lang="en-US" dirty="0"/>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14</a:t>
            </a:fld>
            <a:endParaRPr lang="en-US"/>
          </a:p>
        </p:txBody>
      </p:sp>
    </p:spTree>
    <p:extLst>
      <p:ext uri="{BB962C8B-B14F-4D97-AF65-F5344CB8AC3E}">
        <p14:creationId xmlns:p14="http://schemas.microsoft.com/office/powerpoint/2010/main" val="1254090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Access to healthcare is an issue that has come up on multiple slides and that includes hospitals.</a:t>
            </a:r>
          </a:p>
          <a:p>
            <a:pPr marL="0" marR="0">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Why are rural hospitals closing? According to an American Hospital Association Report from September 2022 (read slide). The Centers for Medicare and Medicaid Services are attempting to address this trend with the new designation of Rural Emergency Hospital, which became effective in January 2023. The designation keeps emergency departments open in rural counties but requires hospitals to stop inpatient services. </a:t>
            </a:r>
          </a:p>
          <a:p>
            <a:pPr marL="0" marR="0">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From a two-year progress report on the Rural Emergency Hospital Model (October 2024), 32 hospitals in 14 states have converted. “</a:t>
            </a:r>
            <a:r>
              <a:rPr lang="en-US" sz="1800" dirty="0"/>
              <a:t>The relatively rapid growth of the REH model has helped reduce the national rate of rural hospital closures from an average of 14 closures per year before the COVID-19 pandemic to three closures so far in 2024.”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https://bipartisanpolicy.org/wp-content/uploads/2024/10/Final_BPC_Rural_Emergency_Hospital_2024.pdf </a:t>
            </a:r>
          </a:p>
          <a:p>
            <a:pPr marL="0" marR="0">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Have any hospitals in your area made the switch? How has that been?</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640117-C3A4-4D95-8CFE-4BB45D40D40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033170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D766152A-293C-4793-9402-D3CFB00CE653}" type="slidenum">
              <a:rPr lang="en-US" smtClean="0"/>
              <a:t>16</a:t>
            </a:fld>
            <a:endParaRPr lang="en-US"/>
          </a:p>
        </p:txBody>
      </p:sp>
    </p:spTree>
    <p:extLst>
      <p:ext uri="{BB962C8B-B14F-4D97-AF65-F5344CB8AC3E}">
        <p14:creationId xmlns:p14="http://schemas.microsoft.com/office/powerpoint/2010/main" val="2635458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dirty="0"/>
          </a:p>
        </p:txBody>
      </p:sp>
      <p:sp>
        <p:nvSpPr>
          <p:cNvPr id="4" name="Slide Number Placeholder 3"/>
          <p:cNvSpPr>
            <a:spLocks noGrp="1"/>
          </p:cNvSpPr>
          <p:nvPr>
            <p:ph type="sldNum" sz="quarter" idx="10"/>
          </p:nvPr>
        </p:nvSpPr>
        <p:spPr/>
        <p:txBody>
          <a:bodyPr/>
          <a:lstStyle/>
          <a:p>
            <a:fld id="{D766152A-293C-4793-9402-D3CFB00CE653}" type="slidenum">
              <a:rPr lang="en-US" smtClean="0"/>
              <a:t>17</a:t>
            </a:fld>
            <a:endParaRPr lang="en-US"/>
          </a:p>
        </p:txBody>
      </p:sp>
    </p:spTree>
    <p:extLst>
      <p:ext uri="{BB962C8B-B14F-4D97-AF65-F5344CB8AC3E}">
        <p14:creationId xmlns:p14="http://schemas.microsoft.com/office/powerpoint/2010/main" val="25603403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b="0" i="0" dirty="0">
              <a:solidFill>
                <a:srgbClr val="444444"/>
              </a:solidFill>
              <a:effectLst/>
              <a:latin typeface="inherit"/>
            </a:endParaRPr>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18</a:t>
            </a:fld>
            <a:endParaRPr lang="en-US"/>
          </a:p>
        </p:txBody>
      </p:sp>
    </p:spTree>
    <p:extLst>
      <p:ext uri="{BB962C8B-B14F-4D97-AF65-F5344CB8AC3E}">
        <p14:creationId xmlns:p14="http://schemas.microsoft.com/office/powerpoint/2010/main" val="3863972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19</a:t>
            </a:fld>
            <a:endParaRPr lang="en-US"/>
          </a:p>
        </p:txBody>
      </p:sp>
    </p:spTree>
    <p:extLst>
      <p:ext uri="{BB962C8B-B14F-4D97-AF65-F5344CB8AC3E}">
        <p14:creationId xmlns:p14="http://schemas.microsoft.com/office/powerpoint/2010/main" val="4052852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dirty="0">
                <a:solidFill>
                  <a:srgbClr val="2F5496"/>
                </a:solidFill>
                <a:effectLst/>
                <a:latin typeface="Calibri Light" panose="020F0302020204030204" pitchFamily="34" charset="0"/>
              </a:rPr>
              <a:t>USDA ERS </a:t>
            </a:r>
            <a:endParaRPr lang="en-US" sz="2800" b="0" i="0" dirty="0">
              <a:solidFill>
                <a:srgbClr val="2F5496"/>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Reports | Data | Charts | Maps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Research Spotlight &gt; Rural America at a Glance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Data &gt; See More &gt; State Fact Sheets | Charts of Note | Data Visualizations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Charts of Note &gt; Filter by Topic &gt; Rural Economy and Population &gt; Copyright-free visuals from the Federal Government &gt; location of the report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Filter for Food Choices and Health &gt; Go back to Data Products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State Fact Sheets &gt; Tennessee &gt; last updated (today)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General Census information + Farm data &gt; Export Excel, pdf, CSV </a:t>
            </a:r>
          </a:p>
          <a:p>
            <a:pPr algn="l" rtl="0" fontAlgn="base"/>
            <a:r>
              <a:rPr lang="en-US" sz="1800" b="0" i="0" dirty="0">
                <a:solidFill>
                  <a:srgbClr val="2F5496"/>
                </a:solidFill>
                <a:effectLst/>
                <a:latin typeface="Calibri Light" panose="020F0302020204030204" pitchFamily="34" charset="0"/>
              </a:rPr>
              <a:t> </a:t>
            </a:r>
            <a:endParaRPr lang="en-US" sz="2800" b="0" i="0" dirty="0">
              <a:solidFill>
                <a:srgbClr val="2F5496"/>
              </a:solidFill>
              <a:effectLst/>
              <a:latin typeface="Segoe UI" panose="020B0502040204020203" pitchFamily="34" charset="0"/>
            </a:endParaRPr>
          </a:p>
          <a:p>
            <a:pPr algn="l" rtl="0" fontAlgn="base"/>
            <a:r>
              <a:rPr lang="en-US" sz="1800" b="0" i="0" dirty="0">
                <a:solidFill>
                  <a:srgbClr val="2F5496"/>
                </a:solidFill>
                <a:effectLst/>
                <a:latin typeface="Calibri Light" panose="020F0302020204030204" pitchFamily="34" charset="0"/>
              </a:rPr>
              <a:t> </a:t>
            </a:r>
            <a:endParaRPr lang="en-US" sz="2800" b="0" i="0" dirty="0">
              <a:solidFill>
                <a:srgbClr val="2F5496"/>
              </a:solidFill>
              <a:effectLst/>
              <a:latin typeface="Segoe UI" panose="020B0502040204020203" pitchFamily="34" charset="0"/>
            </a:endParaRPr>
          </a:p>
          <a:p>
            <a:pPr algn="l" rtl="0" fontAlgn="base"/>
            <a:r>
              <a:rPr lang="en-US" sz="1800" b="0" i="0" dirty="0">
                <a:solidFill>
                  <a:srgbClr val="2F5496"/>
                </a:solidFill>
                <a:effectLst/>
                <a:latin typeface="Calibri Light" panose="020F0302020204030204" pitchFamily="34" charset="0"/>
              </a:rPr>
              <a:t>Rural Health Information Hub </a:t>
            </a:r>
            <a:endParaRPr lang="en-US" sz="2800" b="0" i="0" dirty="0">
              <a:solidFill>
                <a:srgbClr val="2F5496"/>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Data Visualizations &gt; Chart Gallery | Tools for Success &gt; Evidence-Based Toolkits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Rural Community Health Toolkit &gt; Modules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Telehealth (and mention anything from the chat) &gt; Published 2012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For more information &gt; Published July 2021 &gt; State Policies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r>
              <a:rPr lang="en-US" sz="1800" b="0" i="0" dirty="0">
                <a:solidFill>
                  <a:srgbClr val="2F5496"/>
                </a:solidFill>
                <a:effectLst/>
                <a:latin typeface="Calibri Light" panose="020F0302020204030204" pitchFamily="34" charset="0"/>
              </a:rPr>
              <a:t>County Health Rankings </a:t>
            </a:r>
            <a:endParaRPr lang="en-US" sz="2800" b="0" i="0" dirty="0">
              <a:solidFill>
                <a:srgbClr val="2F5496"/>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2022 impact data includes deaths attributable to COVID-19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Berkshire, Massachusetts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Ranking among counties in Massachusetts &gt; Download data &gt; nice reports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Premature Death (pre-pandemic) &gt; Download image &gt; Click on Outcome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Map &gt; Map | Data | Description | Data Source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r>
              <a:rPr lang="en-US" sz="1800" b="0" i="0" dirty="0">
                <a:solidFill>
                  <a:srgbClr val="2F5496"/>
                </a:solidFill>
                <a:effectLst/>
                <a:latin typeface="Calibri Light" panose="020F0302020204030204" pitchFamily="34" charset="0"/>
              </a:rPr>
              <a:t>MedlinePlus </a:t>
            </a:r>
            <a:endParaRPr lang="en-US" sz="2800" b="0" i="0" dirty="0">
              <a:solidFill>
                <a:srgbClr val="2F5496"/>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Health Topics | Drugs and Supplements | Genetics | Medical Tests | Encyclopedia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800" b="0" i="0" dirty="0" err="1">
                <a:solidFill>
                  <a:srgbClr val="000000"/>
                </a:solidFill>
                <a:effectLst/>
                <a:latin typeface="Calibri" panose="020F0502020204030204" pitchFamily="34" charset="0"/>
              </a:rPr>
              <a:t>Espanol</a:t>
            </a:r>
            <a:r>
              <a:rPr lang="en-US" sz="1800" b="0" i="0" dirty="0">
                <a:solidFill>
                  <a:srgbClr val="000000"/>
                </a:solidFill>
                <a:effectLst/>
                <a:latin typeface="Calibri" panose="020F0502020204030204" pitchFamily="34" charset="0"/>
              </a:rPr>
              <a:t> available on every Health Topics page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Health Topics &gt; Mental Health &gt; Page Overview &gt; Categories &gt; Picture &gt; Multiple sources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Encyclopedia &gt; Related Topics &gt; Spanish &gt; Mental Disorders &gt; review page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Seniors &gt; Filter to Health Topics &gt; Healthy Aging &gt; Older Adult Health &gt; Consumer-level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Cannabis &gt; Marijuana &gt; What you need to know &gt; Glaucoma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Water &gt; Water Pollution &gt; Safe Water and Your Health </a:t>
            </a: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sz="2800" b="0" i="0" dirty="0">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D766152A-293C-4793-9402-D3CFB00CE653}" type="slidenum">
              <a:rPr lang="en-US" smtClean="0"/>
              <a:t>20</a:t>
            </a:fld>
            <a:endParaRPr lang="en-US"/>
          </a:p>
        </p:txBody>
      </p:sp>
    </p:spTree>
    <p:extLst>
      <p:ext uri="{BB962C8B-B14F-4D97-AF65-F5344CB8AC3E}">
        <p14:creationId xmlns:p14="http://schemas.microsoft.com/office/powerpoint/2010/main" val="3085939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25"/>
        <p:cNvGrpSpPr/>
        <p:nvPr/>
      </p:nvGrpSpPr>
      <p:grpSpPr>
        <a:xfrm>
          <a:off x="0" y="0"/>
          <a:ext cx="0" cy="0"/>
          <a:chOff x="0" y="0"/>
          <a:chExt cx="0" cy="0"/>
        </a:xfrm>
      </p:grpSpPr>
      <p:sp>
        <p:nvSpPr>
          <p:cNvPr id="26" name="Google Shape;26;p26"/>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6"/>
          <p:cNvSpPr txBox="1">
            <a:spLocks noGrp="1"/>
          </p:cNvSpPr>
          <p:nvPr>
            <p:ph type="body" idx="1"/>
          </p:nvPr>
        </p:nvSpPr>
        <p:spPr>
          <a:xfrm>
            <a:off x="1143000" y="2057399"/>
            <a:ext cx="4754880" cy="402336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28" name="Google Shape;28;p26"/>
          <p:cNvSpPr txBox="1">
            <a:spLocks noGrp="1"/>
          </p:cNvSpPr>
          <p:nvPr>
            <p:ph type="body" idx="2"/>
          </p:nvPr>
        </p:nvSpPr>
        <p:spPr>
          <a:xfrm>
            <a:off x="6267612" y="2057400"/>
            <a:ext cx="4754880" cy="402336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29" name="Google Shape;29;p26"/>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6"/>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76704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31"/>
        <p:cNvGrpSpPr/>
        <p:nvPr/>
      </p:nvGrpSpPr>
      <p:grpSpPr>
        <a:xfrm>
          <a:off x="0" y="0"/>
          <a:ext cx="0" cy="0"/>
          <a:chOff x="0" y="0"/>
          <a:chExt cx="0" cy="0"/>
        </a:xfrm>
      </p:grpSpPr>
      <p:sp>
        <p:nvSpPr>
          <p:cNvPr id="32" name="Google Shape;32;p30"/>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4000"/>
              <a:buFont typeface="Corbel"/>
              <a:buNone/>
              <a:defRPr sz="40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30"/>
          <p:cNvSpPr>
            <a:spLocks noGrp="1"/>
          </p:cNvSpPr>
          <p:nvPr>
            <p:ph type="pic" idx="2"/>
          </p:nvPr>
        </p:nvSpPr>
        <p:spPr>
          <a:xfrm>
            <a:off x="5413248" y="1069847"/>
            <a:ext cx="6099048" cy="4800600"/>
          </a:xfrm>
          <a:prstGeom prst="rect">
            <a:avLst/>
          </a:prstGeom>
          <a:noFill/>
          <a:ln>
            <a:noFill/>
          </a:ln>
        </p:spPr>
      </p:sp>
      <p:sp>
        <p:nvSpPr>
          <p:cNvPr id="34" name="Google Shape;34;p30"/>
          <p:cNvSpPr txBox="1">
            <a:spLocks noGrp="1"/>
          </p:cNvSpPr>
          <p:nvPr>
            <p:ph type="body" idx="1"/>
          </p:nvPr>
        </p:nvSpPr>
        <p:spPr>
          <a:xfrm>
            <a:off x="1143000" y="2834640"/>
            <a:ext cx="3931920" cy="288036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35" name="Google Shape;35;p30"/>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30"/>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26809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7"/>
        <p:cNvGrpSpPr/>
        <p:nvPr/>
      </p:nvGrpSpPr>
      <p:grpSpPr>
        <a:xfrm>
          <a:off x="0" y="0"/>
          <a:ext cx="0" cy="0"/>
          <a:chOff x="0" y="0"/>
          <a:chExt cx="0" cy="0"/>
        </a:xfrm>
      </p:grpSpPr>
      <p:sp>
        <p:nvSpPr>
          <p:cNvPr id="38" name="Google Shape;38;p25"/>
          <p:cNvSpPr txBox="1">
            <a:spLocks noGrp="1"/>
          </p:cNvSpPr>
          <p:nvPr>
            <p:ph type="title"/>
          </p:nvPr>
        </p:nvSpPr>
        <p:spPr>
          <a:xfrm>
            <a:off x="1106424" y="1173575"/>
            <a:ext cx="9966960" cy="2926080"/>
          </a:xfrm>
          <a:prstGeom prst="rect">
            <a:avLst/>
          </a:prstGeom>
          <a:noFill/>
          <a:ln>
            <a:noFill/>
          </a:ln>
        </p:spPr>
        <p:txBody>
          <a:bodyPr spcFirstLastPara="1" wrap="square" lIns="91425" tIns="45700" rIns="91425" bIns="45700" anchor="b" anchorCtr="0">
            <a:noAutofit/>
          </a:bodyPr>
          <a:lstStyle>
            <a:lvl1pPr lvl="0" algn="ctr">
              <a:lnSpc>
                <a:spcPct val="85000"/>
              </a:lnSpc>
              <a:spcBef>
                <a:spcPts val="0"/>
              </a:spcBef>
              <a:spcAft>
                <a:spcPts val="0"/>
              </a:spcAft>
              <a:buClr>
                <a:schemeClr val="dk1"/>
              </a:buClr>
              <a:buSzPts val="7200"/>
              <a:buFont typeface="Corbel"/>
              <a:buNone/>
              <a:defRPr sz="7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5"/>
          <p:cNvSpPr txBox="1">
            <a:spLocks noGrp="1"/>
          </p:cNvSpPr>
          <p:nvPr>
            <p:ph type="body" idx="1"/>
          </p:nvPr>
        </p:nvSpPr>
        <p:spPr>
          <a:xfrm>
            <a:off x="1709928" y="4154520"/>
            <a:ext cx="8769096" cy="1363806"/>
          </a:xfrm>
          <a:prstGeom prst="rect">
            <a:avLst/>
          </a:prstGeom>
          <a:noFill/>
          <a:ln>
            <a:noFill/>
          </a:ln>
        </p:spPr>
        <p:txBody>
          <a:bodyPr spcFirstLastPara="1" wrap="square" lIns="91425" tIns="45700" rIns="91425" bIns="45700" anchor="t" anchorCtr="0">
            <a:normAutofit/>
          </a:bodyPr>
          <a:lstStyle>
            <a:lvl1pPr marL="457200" lvl="0" indent="-228600" algn="ctr">
              <a:lnSpc>
                <a:spcPct val="90000"/>
              </a:lnSpc>
              <a:spcBef>
                <a:spcPts val="1400"/>
              </a:spcBef>
              <a:spcAft>
                <a:spcPts val="0"/>
              </a:spcAft>
              <a:buSzPts val="1760"/>
              <a:buNone/>
              <a:defRPr sz="2200">
                <a:solidFill>
                  <a:schemeClr val="dk1"/>
                </a:solidFill>
              </a:defRPr>
            </a:lvl1pPr>
            <a:lvl2pPr marL="914400" lvl="1" indent="-228600" algn="l">
              <a:lnSpc>
                <a:spcPct val="90000"/>
              </a:lnSpc>
              <a:spcBef>
                <a:spcPts val="200"/>
              </a:spcBef>
              <a:spcAft>
                <a:spcPts val="0"/>
              </a:spcAft>
              <a:buSzPts val="1440"/>
              <a:buNone/>
              <a:defRPr sz="1800">
                <a:solidFill>
                  <a:srgbClr val="888888"/>
                </a:solidFill>
              </a:defRPr>
            </a:lvl2pPr>
            <a:lvl3pPr marL="1371600" lvl="2" indent="-228600" algn="l">
              <a:lnSpc>
                <a:spcPct val="90000"/>
              </a:lnSpc>
              <a:spcBef>
                <a:spcPts val="400"/>
              </a:spcBef>
              <a:spcAft>
                <a:spcPts val="0"/>
              </a:spcAft>
              <a:buSzPts val="1280"/>
              <a:buNone/>
              <a:defRPr sz="1600">
                <a:solidFill>
                  <a:srgbClr val="888888"/>
                </a:solidFill>
              </a:defRPr>
            </a:lvl3pPr>
            <a:lvl4pPr marL="1828800" lvl="3" indent="-228600" algn="l">
              <a:lnSpc>
                <a:spcPct val="90000"/>
              </a:lnSpc>
              <a:spcBef>
                <a:spcPts val="400"/>
              </a:spcBef>
              <a:spcAft>
                <a:spcPts val="0"/>
              </a:spcAft>
              <a:buSzPts val="1120"/>
              <a:buNone/>
              <a:defRPr sz="1400">
                <a:solidFill>
                  <a:srgbClr val="888888"/>
                </a:solidFill>
              </a:defRPr>
            </a:lvl4pPr>
            <a:lvl5pPr marL="2286000" lvl="4" indent="-228600" algn="l">
              <a:lnSpc>
                <a:spcPct val="90000"/>
              </a:lnSpc>
              <a:spcBef>
                <a:spcPts val="400"/>
              </a:spcBef>
              <a:spcAft>
                <a:spcPts val="0"/>
              </a:spcAft>
              <a:buSzPts val="1120"/>
              <a:buNone/>
              <a:defRPr sz="1400">
                <a:solidFill>
                  <a:srgbClr val="888888"/>
                </a:solidFill>
              </a:defRPr>
            </a:lvl5pPr>
            <a:lvl6pPr marL="2743200" lvl="5" indent="-228600" algn="l">
              <a:lnSpc>
                <a:spcPct val="90000"/>
              </a:lnSpc>
              <a:spcBef>
                <a:spcPts val="400"/>
              </a:spcBef>
              <a:spcAft>
                <a:spcPts val="0"/>
              </a:spcAft>
              <a:buSzPts val="1120"/>
              <a:buNone/>
              <a:defRPr sz="1400">
                <a:solidFill>
                  <a:srgbClr val="888888"/>
                </a:solidFill>
              </a:defRPr>
            </a:lvl6pPr>
            <a:lvl7pPr marL="3200400" lvl="6" indent="-228600" algn="l">
              <a:lnSpc>
                <a:spcPct val="90000"/>
              </a:lnSpc>
              <a:spcBef>
                <a:spcPts val="400"/>
              </a:spcBef>
              <a:spcAft>
                <a:spcPts val="0"/>
              </a:spcAft>
              <a:buSzPts val="1120"/>
              <a:buNone/>
              <a:defRPr sz="1400">
                <a:solidFill>
                  <a:srgbClr val="888888"/>
                </a:solidFill>
              </a:defRPr>
            </a:lvl7pPr>
            <a:lvl8pPr marL="3657600" lvl="7" indent="-228600" algn="l">
              <a:lnSpc>
                <a:spcPct val="90000"/>
              </a:lnSpc>
              <a:spcBef>
                <a:spcPts val="400"/>
              </a:spcBef>
              <a:spcAft>
                <a:spcPts val="0"/>
              </a:spcAft>
              <a:buSzPts val="1120"/>
              <a:buNone/>
              <a:defRPr sz="1400">
                <a:solidFill>
                  <a:srgbClr val="888888"/>
                </a:solidFill>
              </a:defRPr>
            </a:lvl8pPr>
            <a:lvl9pPr marL="4114800" lvl="8" indent="-228600" algn="l">
              <a:lnSpc>
                <a:spcPct val="90000"/>
              </a:lnSpc>
              <a:spcBef>
                <a:spcPts val="400"/>
              </a:spcBef>
              <a:spcAft>
                <a:spcPts val="400"/>
              </a:spcAft>
              <a:buSzPts val="1120"/>
              <a:buNone/>
              <a:defRPr sz="1400">
                <a:solidFill>
                  <a:srgbClr val="888888"/>
                </a:solidFill>
              </a:defRPr>
            </a:lvl9pPr>
          </a:lstStyle>
          <a:p>
            <a:endParaRPr/>
          </a:p>
        </p:txBody>
      </p:sp>
      <p:sp>
        <p:nvSpPr>
          <p:cNvPr id="40" name="Google Shape;40;p25"/>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5"/>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cxnSp>
        <p:nvCxnSpPr>
          <p:cNvPr id="42" name="Google Shape;42;p25"/>
          <p:cNvCxnSpPr/>
          <p:nvPr/>
        </p:nvCxnSpPr>
        <p:spPr>
          <a:xfrm>
            <a:off x="1981200" y="4020408"/>
            <a:ext cx="8229601" cy="0"/>
          </a:xfrm>
          <a:prstGeom prst="straightConnector1">
            <a:avLst/>
          </a:prstGeom>
          <a:noFill/>
          <a:ln w="10000" cap="flat" cmpd="sng">
            <a:solidFill>
              <a:schemeClr val="dk1"/>
            </a:solidFill>
            <a:prstDash val="solid"/>
            <a:round/>
            <a:headEnd type="none" w="sm" len="sm"/>
            <a:tailEnd type="none" w="sm" len="sm"/>
          </a:ln>
        </p:spPr>
      </p:cxnSp>
    </p:spTree>
    <p:extLst>
      <p:ext uri="{BB962C8B-B14F-4D97-AF65-F5344CB8AC3E}">
        <p14:creationId xmlns:p14="http://schemas.microsoft.com/office/powerpoint/2010/main" val="1282190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3"/>
        <p:cNvGrpSpPr/>
        <p:nvPr/>
      </p:nvGrpSpPr>
      <p:grpSpPr>
        <a:xfrm>
          <a:off x="0" y="0"/>
          <a:ext cx="0" cy="0"/>
          <a:chOff x="0" y="0"/>
          <a:chExt cx="0" cy="0"/>
        </a:xfrm>
      </p:grpSpPr>
      <p:sp>
        <p:nvSpPr>
          <p:cNvPr id="44" name="Google Shape;44;p23"/>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23"/>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202769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55"/>
        <p:cNvGrpSpPr/>
        <p:nvPr/>
      </p:nvGrpSpPr>
      <p:grpSpPr>
        <a:xfrm>
          <a:off x="0" y="0"/>
          <a:ext cx="0" cy="0"/>
          <a:chOff x="0" y="0"/>
          <a:chExt cx="0" cy="0"/>
        </a:xfrm>
      </p:grpSpPr>
      <p:sp>
        <p:nvSpPr>
          <p:cNvPr id="56" name="Google Shape;56;p27"/>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7"/>
          <p:cNvSpPr txBox="1">
            <a:spLocks noGrp="1"/>
          </p:cNvSpPr>
          <p:nvPr>
            <p:ph type="body" idx="1"/>
          </p:nvPr>
        </p:nvSpPr>
        <p:spPr>
          <a:xfrm>
            <a:off x="1143000" y="2001511"/>
            <a:ext cx="4754880" cy="77724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58" name="Google Shape;58;p27"/>
          <p:cNvSpPr txBox="1">
            <a:spLocks noGrp="1"/>
          </p:cNvSpPr>
          <p:nvPr>
            <p:ph type="body" idx="2"/>
          </p:nvPr>
        </p:nvSpPr>
        <p:spPr>
          <a:xfrm>
            <a:off x="1143000" y="2721483"/>
            <a:ext cx="4754880" cy="338328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59" name="Google Shape;59;p27"/>
          <p:cNvSpPr txBox="1">
            <a:spLocks noGrp="1"/>
          </p:cNvSpPr>
          <p:nvPr>
            <p:ph type="body" idx="3"/>
          </p:nvPr>
        </p:nvSpPr>
        <p:spPr>
          <a:xfrm>
            <a:off x="6269173" y="1999032"/>
            <a:ext cx="4754880" cy="77724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60" name="Google Shape;60;p27"/>
          <p:cNvSpPr txBox="1">
            <a:spLocks noGrp="1"/>
          </p:cNvSpPr>
          <p:nvPr>
            <p:ph type="body" idx="4"/>
          </p:nvPr>
        </p:nvSpPr>
        <p:spPr>
          <a:xfrm>
            <a:off x="6269173" y="2719322"/>
            <a:ext cx="4754880" cy="338328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61" name="Google Shape;61;p27"/>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7"/>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23203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7"/>
        <p:cNvGrpSpPr/>
        <p:nvPr/>
      </p:nvGrpSpPr>
      <p:grpSpPr>
        <a:xfrm>
          <a:off x="0" y="0"/>
          <a:ext cx="0" cy="0"/>
          <a:chOff x="0" y="0"/>
          <a:chExt cx="0" cy="0"/>
        </a:xfrm>
      </p:grpSpPr>
      <p:sp>
        <p:nvSpPr>
          <p:cNvPr id="68" name="Google Shape;68;p29"/>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4000"/>
              <a:buFont typeface="Corbel"/>
              <a:buNone/>
              <a:defRPr sz="40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9"/>
          <p:cNvSpPr txBox="1">
            <a:spLocks noGrp="1"/>
          </p:cNvSpPr>
          <p:nvPr>
            <p:ph type="body" idx="1"/>
          </p:nvPr>
        </p:nvSpPr>
        <p:spPr>
          <a:xfrm>
            <a:off x="5852159" y="1097280"/>
            <a:ext cx="5212080" cy="4663440"/>
          </a:xfrm>
          <a:prstGeom prst="rect">
            <a:avLst/>
          </a:prstGeom>
          <a:noFill/>
          <a:ln>
            <a:noFill/>
          </a:ln>
        </p:spPr>
        <p:txBody>
          <a:bodyPr spcFirstLastPara="1" wrap="square" lIns="91425" tIns="45700" rIns="91425" bIns="45700" anchor="t" anchorCtr="0">
            <a:normAutofit/>
          </a:bodyPr>
          <a:lstStyle>
            <a:lvl1pPr marL="457200" lvl="0" indent="-391160" algn="l">
              <a:lnSpc>
                <a:spcPct val="90000"/>
              </a:lnSpc>
              <a:spcBef>
                <a:spcPts val="1400"/>
              </a:spcBef>
              <a:spcAft>
                <a:spcPts val="0"/>
              </a:spcAft>
              <a:buSzPts val="2560"/>
              <a:buChar char="•"/>
              <a:defRPr sz="3200"/>
            </a:lvl1pPr>
            <a:lvl2pPr marL="914400" lvl="1" indent="-370840" algn="l">
              <a:lnSpc>
                <a:spcPct val="90000"/>
              </a:lnSpc>
              <a:spcBef>
                <a:spcPts val="200"/>
              </a:spcBef>
              <a:spcAft>
                <a:spcPts val="0"/>
              </a:spcAft>
              <a:buSzPts val="2240"/>
              <a:buChar char="•"/>
              <a:defRPr sz="2800"/>
            </a:lvl2pPr>
            <a:lvl3pPr marL="1371600" lvl="2" indent="-350519" algn="l">
              <a:lnSpc>
                <a:spcPct val="90000"/>
              </a:lnSpc>
              <a:spcBef>
                <a:spcPts val="400"/>
              </a:spcBef>
              <a:spcAft>
                <a:spcPts val="0"/>
              </a:spcAft>
              <a:buSzPts val="1920"/>
              <a:buChar char="•"/>
              <a:defRPr sz="2400"/>
            </a:lvl3pPr>
            <a:lvl4pPr marL="1828800" lvl="3" indent="-330200" algn="l">
              <a:lnSpc>
                <a:spcPct val="90000"/>
              </a:lnSpc>
              <a:spcBef>
                <a:spcPts val="400"/>
              </a:spcBef>
              <a:spcAft>
                <a:spcPts val="0"/>
              </a:spcAft>
              <a:buSzPts val="1600"/>
              <a:buChar char="•"/>
              <a:defRPr sz="2000"/>
            </a:lvl4pPr>
            <a:lvl5pPr marL="2286000" lvl="4" indent="-330200" algn="l">
              <a:lnSpc>
                <a:spcPct val="90000"/>
              </a:lnSpc>
              <a:spcBef>
                <a:spcPts val="400"/>
              </a:spcBef>
              <a:spcAft>
                <a:spcPts val="0"/>
              </a:spcAft>
              <a:buSzPts val="1600"/>
              <a:buChar char="•"/>
              <a:defRPr sz="2000"/>
            </a:lvl5pPr>
            <a:lvl6pPr marL="2743200" lvl="5" indent="-330200" algn="l">
              <a:lnSpc>
                <a:spcPct val="90000"/>
              </a:lnSpc>
              <a:spcBef>
                <a:spcPts val="400"/>
              </a:spcBef>
              <a:spcAft>
                <a:spcPts val="0"/>
              </a:spcAft>
              <a:buSzPts val="1600"/>
              <a:buChar char="•"/>
              <a:defRPr sz="2000"/>
            </a:lvl6pPr>
            <a:lvl7pPr marL="3200400" lvl="6" indent="-330200" algn="l">
              <a:lnSpc>
                <a:spcPct val="90000"/>
              </a:lnSpc>
              <a:spcBef>
                <a:spcPts val="400"/>
              </a:spcBef>
              <a:spcAft>
                <a:spcPts val="0"/>
              </a:spcAft>
              <a:buSzPts val="1600"/>
              <a:buChar char="•"/>
              <a:defRPr sz="2000"/>
            </a:lvl7pPr>
            <a:lvl8pPr marL="3657600" lvl="7" indent="-330200" algn="l">
              <a:lnSpc>
                <a:spcPct val="90000"/>
              </a:lnSpc>
              <a:spcBef>
                <a:spcPts val="400"/>
              </a:spcBef>
              <a:spcAft>
                <a:spcPts val="0"/>
              </a:spcAft>
              <a:buSzPts val="1600"/>
              <a:buChar char="•"/>
              <a:defRPr sz="2000"/>
            </a:lvl8pPr>
            <a:lvl9pPr marL="4114800" lvl="8" indent="-330200" algn="l">
              <a:lnSpc>
                <a:spcPct val="90000"/>
              </a:lnSpc>
              <a:spcBef>
                <a:spcPts val="400"/>
              </a:spcBef>
              <a:spcAft>
                <a:spcPts val="400"/>
              </a:spcAft>
              <a:buSzPts val="1600"/>
              <a:buChar char="•"/>
              <a:defRPr sz="2000"/>
            </a:lvl9pPr>
          </a:lstStyle>
          <a:p>
            <a:endParaRPr/>
          </a:p>
        </p:txBody>
      </p:sp>
      <p:sp>
        <p:nvSpPr>
          <p:cNvPr id="70" name="Google Shape;70;p29"/>
          <p:cNvSpPr txBox="1">
            <a:spLocks noGrp="1"/>
          </p:cNvSpPr>
          <p:nvPr>
            <p:ph type="body" idx="2"/>
          </p:nvPr>
        </p:nvSpPr>
        <p:spPr>
          <a:xfrm>
            <a:off x="1143000" y="2834640"/>
            <a:ext cx="3931920" cy="301752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71" name="Google Shape;71;p29"/>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9"/>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60677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3"/>
        <p:cNvGrpSpPr/>
        <p:nvPr/>
      </p:nvGrpSpPr>
      <p:grpSpPr>
        <a:xfrm>
          <a:off x="0" y="0"/>
          <a:ext cx="0" cy="0"/>
          <a:chOff x="0" y="0"/>
          <a:chExt cx="0" cy="0"/>
        </a:xfrm>
      </p:grpSpPr>
      <p:sp>
        <p:nvSpPr>
          <p:cNvPr id="74" name="Google Shape;74;p3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31"/>
          <p:cNvSpPr txBox="1">
            <a:spLocks noGrp="1"/>
          </p:cNvSpPr>
          <p:nvPr>
            <p:ph type="body" idx="1"/>
          </p:nvPr>
        </p:nvSpPr>
        <p:spPr>
          <a:xfrm rot="5400000">
            <a:off x="4060136" y="-859735"/>
            <a:ext cx="4038600" cy="9872871"/>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76" name="Google Shape;76;p3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3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661178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8"/>
        <p:cNvGrpSpPr/>
        <p:nvPr/>
      </p:nvGrpSpPr>
      <p:grpSpPr>
        <a:xfrm>
          <a:off x="0" y="0"/>
          <a:ext cx="0" cy="0"/>
          <a:chOff x="0" y="0"/>
          <a:chExt cx="0" cy="0"/>
        </a:xfrm>
      </p:grpSpPr>
      <p:sp>
        <p:nvSpPr>
          <p:cNvPr id="79" name="Google Shape;79;p32"/>
          <p:cNvSpPr txBox="1">
            <a:spLocks noGrp="1"/>
          </p:cNvSpPr>
          <p:nvPr>
            <p:ph type="title"/>
          </p:nvPr>
        </p:nvSpPr>
        <p:spPr>
          <a:xfrm rot="5400000">
            <a:off x="7181850" y="2305050"/>
            <a:ext cx="5410200" cy="23241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32"/>
          <p:cNvSpPr txBox="1">
            <a:spLocks noGrp="1"/>
          </p:cNvSpPr>
          <p:nvPr>
            <p:ph type="body" idx="1"/>
          </p:nvPr>
        </p:nvSpPr>
        <p:spPr>
          <a:xfrm rot="5400000">
            <a:off x="2152650" y="-247650"/>
            <a:ext cx="5410200" cy="7429500"/>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Tree>
    <p:extLst>
      <p:ext uri="{BB962C8B-B14F-4D97-AF65-F5344CB8AC3E}">
        <p14:creationId xmlns:p14="http://schemas.microsoft.com/office/powerpoint/2010/main" val="3196523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wo Content 1">
  <p:cSld name="Two Content 1">
    <p:spTree>
      <p:nvGrpSpPr>
        <p:cNvPr id="1" name="Shape 88"/>
        <p:cNvGrpSpPr/>
        <p:nvPr/>
      </p:nvGrpSpPr>
      <p:grpSpPr>
        <a:xfrm>
          <a:off x="0" y="0"/>
          <a:ext cx="0" cy="0"/>
          <a:chOff x="0" y="0"/>
          <a:chExt cx="0" cy="0"/>
        </a:xfrm>
      </p:grpSpPr>
      <p:sp>
        <p:nvSpPr>
          <p:cNvPr id="89" name="Google Shape;89;g167f9f9a1e8_0_409"/>
          <p:cNvSpPr txBox="1">
            <a:spLocks noGrp="1"/>
          </p:cNvSpPr>
          <p:nvPr>
            <p:ph type="body" idx="1"/>
          </p:nvPr>
        </p:nvSpPr>
        <p:spPr>
          <a:xfrm>
            <a:off x="609600" y="1780032"/>
            <a:ext cx="51816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
        <p:nvSpPr>
          <p:cNvPr id="90" name="Google Shape;90;g167f9f9a1e8_0_409"/>
          <p:cNvSpPr txBox="1">
            <a:spLocks noGrp="1"/>
          </p:cNvSpPr>
          <p:nvPr>
            <p:ph type="body" idx="2"/>
          </p:nvPr>
        </p:nvSpPr>
        <p:spPr>
          <a:xfrm>
            <a:off x="6400800" y="1780032"/>
            <a:ext cx="51816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
        <p:nvSpPr>
          <p:cNvPr id="93" name="Google Shape;93;g167f9f9a1e8_0_409"/>
          <p:cNvSpPr txBox="1">
            <a:spLocks noGrp="1"/>
          </p:cNvSpPr>
          <p:nvPr>
            <p:ph type="title"/>
          </p:nvPr>
        </p:nvSpPr>
        <p:spPr>
          <a:xfrm>
            <a:off x="609599" y="1048512"/>
            <a:ext cx="10972800" cy="418500"/>
          </a:xfrm>
          <a:prstGeom prst="rect">
            <a:avLst/>
          </a:prstGeom>
          <a:noFill/>
          <a:ln>
            <a:noFill/>
          </a:ln>
        </p:spPr>
        <p:txBody>
          <a:bodyPr spcFirstLastPara="1" wrap="square" lIns="0" tIns="0" rIns="0" bIns="0" anchor="b" anchorCtr="0">
            <a:noAutofit/>
          </a:bodyPr>
          <a:lstStyle>
            <a:lvl1pPr lvl="0" algn="l" rtl="0">
              <a:lnSpc>
                <a:spcPct val="85000"/>
              </a:lnSpc>
              <a:spcBef>
                <a:spcPts val="0"/>
              </a:spcBef>
              <a:spcAft>
                <a:spcPts val="0"/>
              </a:spcAft>
              <a:buClr>
                <a:schemeClr val="dk2"/>
              </a:buClr>
              <a:buSzPts val="3200"/>
              <a:buFont typeface="Arial"/>
              <a:buNone/>
              <a:defRPr sz="3200" b="1" i="0" cap="none">
                <a:solidFill>
                  <a:schemeClr val="dk2"/>
                </a:solidFill>
                <a:latin typeface="Arial"/>
                <a:ea typeface="Arial"/>
                <a:cs typeface="Arial"/>
                <a:sym typeface="Arial"/>
              </a:defRPr>
            </a:lvl1pPr>
            <a:lvl2pPr lvl="1" algn="l" rtl="0">
              <a:lnSpc>
                <a:spcPct val="100000"/>
              </a:lnSpc>
              <a:spcBef>
                <a:spcPts val="0"/>
              </a:spcBef>
              <a:spcAft>
                <a:spcPts val="0"/>
              </a:spcAft>
              <a:buSzPts val="1900"/>
              <a:buNone/>
              <a:defRPr/>
            </a:lvl2pPr>
            <a:lvl3pPr lvl="2" algn="l" rtl="0">
              <a:lnSpc>
                <a:spcPct val="100000"/>
              </a:lnSpc>
              <a:spcBef>
                <a:spcPts val="0"/>
              </a:spcBef>
              <a:spcAft>
                <a:spcPts val="0"/>
              </a:spcAft>
              <a:buSzPts val="1900"/>
              <a:buNone/>
              <a:defRPr/>
            </a:lvl3pPr>
            <a:lvl4pPr lvl="3" algn="l" rtl="0">
              <a:lnSpc>
                <a:spcPct val="100000"/>
              </a:lnSpc>
              <a:spcBef>
                <a:spcPts val="0"/>
              </a:spcBef>
              <a:spcAft>
                <a:spcPts val="0"/>
              </a:spcAft>
              <a:buSzPts val="1900"/>
              <a:buNone/>
              <a:defRPr/>
            </a:lvl4pPr>
            <a:lvl5pPr lvl="4" algn="l" rtl="0">
              <a:lnSpc>
                <a:spcPct val="100000"/>
              </a:lnSpc>
              <a:spcBef>
                <a:spcPts val="0"/>
              </a:spcBef>
              <a:spcAft>
                <a:spcPts val="0"/>
              </a:spcAft>
              <a:buSzPts val="1900"/>
              <a:buNone/>
              <a:defRPr/>
            </a:lvl5pPr>
            <a:lvl6pPr lvl="5" algn="l" rtl="0">
              <a:lnSpc>
                <a:spcPct val="100000"/>
              </a:lnSpc>
              <a:spcBef>
                <a:spcPts val="0"/>
              </a:spcBef>
              <a:spcAft>
                <a:spcPts val="0"/>
              </a:spcAft>
              <a:buSzPts val="1900"/>
              <a:buNone/>
              <a:defRPr/>
            </a:lvl6pPr>
            <a:lvl7pPr lvl="6" algn="l" rtl="0">
              <a:lnSpc>
                <a:spcPct val="100000"/>
              </a:lnSpc>
              <a:spcBef>
                <a:spcPts val="0"/>
              </a:spcBef>
              <a:spcAft>
                <a:spcPts val="0"/>
              </a:spcAft>
              <a:buSzPts val="1900"/>
              <a:buNone/>
              <a:defRPr/>
            </a:lvl7pPr>
            <a:lvl8pPr lvl="7" algn="l" rtl="0">
              <a:lnSpc>
                <a:spcPct val="100000"/>
              </a:lnSpc>
              <a:spcBef>
                <a:spcPts val="0"/>
              </a:spcBef>
              <a:spcAft>
                <a:spcPts val="0"/>
              </a:spcAft>
              <a:buSzPts val="1900"/>
              <a:buNone/>
              <a:defRPr/>
            </a:lvl8pPr>
            <a:lvl9pPr lvl="8" algn="l" rtl="0">
              <a:lnSpc>
                <a:spcPct val="100000"/>
              </a:lnSpc>
              <a:spcBef>
                <a:spcPts val="0"/>
              </a:spcBef>
              <a:spcAft>
                <a:spcPts val="0"/>
              </a:spcAft>
              <a:buSzPts val="1900"/>
              <a:buNone/>
              <a:defRPr/>
            </a:lvl9pPr>
          </a:lstStyle>
          <a:p>
            <a:endParaRPr/>
          </a:p>
        </p:txBody>
      </p:sp>
    </p:spTree>
    <p:extLst>
      <p:ext uri="{BB962C8B-B14F-4D97-AF65-F5344CB8AC3E}">
        <p14:creationId xmlns:p14="http://schemas.microsoft.com/office/powerpoint/2010/main" val="4064170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ontent 1">
  <p:cSld name="Title and Content 1">
    <p:spTree>
      <p:nvGrpSpPr>
        <p:cNvPr id="1" name="Shape 94"/>
        <p:cNvGrpSpPr/>
        <p:nvPr/>
      </p:nvGrpSpPr>
      <p:grpSpPr>
        <a:xfrm>
          <a:off x="0" y="0"/>
          <a:ext cx="0" cy="0"/>
          <a:chOff x="0" y="0"/>
          <a:chExt cx="0" cy="0"/>
        </a:xfrm>
      </p:grpSpPr>
      <p:sp>
        <p:nvSpPr>
          <p:cNvPr id="95" name="Google Shape;95;g2b91989fa34_0_173"/>
          <p:cNvSpPr txBox="1">
            <a:spLocks noGrp="1"/>
          </p:cNvSpPr>
          <p:nvPr>
            <p:ph type="title"/>
          </p:nvPr>
        </p:nvSpPr>
        <p:spPr>
          <a:xfrm>
            <a:off x="609599" y="1048512"/>
            <a:ext cx="10972800" cy="418500"/>
          </a:xfrm>
          <a:prstGeom prst="rect">
            <a:avLst/>
          </a:prstGeom>
          <a:noFill/>
          <a:ln>
            <a:noFill/>
          </a:ln>
        </p:spPr>
        <p:txBody>
          <a:bodyPr spcFirstLastPara="1" wrap="square" lIns="0" tIns="0" rIns="0" bIns="0" anchor="b" anchorCtr="0">
            <a:noAutofit/>
          </a:bodyPr>
          <a:lstStyle>
            <a:lvl1pPr lvl="0" algn="l" rtl="0">
              <a:lnSpc>
                <a:spcPct val="85000"/>
              </a:lnSpc>
              <a:spcBef>
                <a:spcPts val="0"/>
              </a:spcBef>
              <a:spcAft>
                <a:spcPts val="0"/>
              </a:spcAft>
              <a:buClr>
                <a:schemeClr val="dk2"/>
              </a:buClr>
              <a:buSzPts val="3200"/>
              <a:buFont typeface="Arial"/>
              <a:buNone/>
              <a:defRPr sz="3200" b="1" i="0" cap="none">
                <a:solidFill>
                  <a:schemeClr val="dk2"/>
                </a:solidFill>
                <a:latin typeface="Arial"/>
                <a:ea typeface="Arial"/>
                <a:cs typeface="Arial"/>
                <a:sym typeface="Arial"/>
              </a:defRPr>
            </a:lvl1pPr>
            <a:lvl2pPr lvl="1" algn="l" rtl="0">
              <a:lnSpc>
                <a:spcPct val="100000"/>
              </a:lnSpc>
              <a:spcBef>
                <a:spcPts val="0"/>
              </a:spcBef>
              <a:spcAft>
                <a:spcPts val="0"/>
              </a:spcAft>
              <a:buSzPts val="1900"/>
              <a:buNone/>
              <a:defRPr/>
            </a:lvl2pPr>
            <a:lvl3pPr lvl="2" algn="l" rtl="0">
              <a:lnSpc>
                <a:spcPct val="100000"/>
              </a:lnSpc>
              <a:spcBef>
                <a:spcPts val="0"/>
              </a:spcBef>
              <a:spcAft>
                <a:spcPts val="0"/>
              </a:spcAft>
              <a:buSzPts val="1900"/>
              <a:buNone/>
              <a:defRPr/>
            </a:lvl3pPr>
            <a:lvl4pPr lvl="3" algn="l" rtl="0">
              <a:lnSpc>
                <a:spcPct val="100000"/>
              </a:lnSpc>
              <a:spcBef>
                <a:spcPts val="0"/>
              </a:spcBef>
              <a:spcAft>
                <a:spcPts val="0"/>
              </a:spcAft>
              <a:buSzPts val="1900"/>
              <a:buNone/>
              <a:defRPr/>
            </a:lvl4pPr>
            <a:lvl5pPr lvl="4" algn="l" rtl="0">
              <a:lnSpc>
                <a:spcPct val="100000"/>
              </a:lnSpc>
              <a:spcBef>
                <a:spcPts val="0"/>
              </a:spcBef>
              <a:spcAft>
                <a:spcPts val="0"/>
              </a:spcAft>
              <a:buSzPts val="1900"/>
              <a:buNone/>
              <a:defRPr/>
            </a:lvl5pPr>
            <a:lvl6pPr lvl="5" algn="l" rtl="0">
              <a:lnSpc>
                <a:spcPct val="100000"/>
              </a:lnSpc>
              <a:spcBef>
                <a:spcPts val="0"/>
              </a:spcBef>
              <a:spcAft>
                <a:spcPts val="0"/>
              </a:spcAft>
              <a:buSzPts val="1900"/>
              <a:buNone/>
              <a:defRPr/>
            </a:lvl6pPr>
            <a:lvl7pPr lvl="6" algn="l" rtl="0">
              <a:lnSpc>
                <a:spcPct val="100000"/>
              </a:lnSpc>
              <a:spcBef>
                <a:spcPts val="0"/>
              </a:spcBef>
              <a:spcAft>
                <a:spcPts val="0"/>
              </a:spcAft>
              <a:buSzPts val="1900"/>
              <a:buNone/>
              <a:defRPr/>
            </a:lvl7pPr>
            <a:lvl8pPr lvl="7" algn="l" rtl="0">
              <a:lnSpc>
                <a:spcPct val="100000"/>
              </a:lnSpc>
              <a:spcBef>
                <a:spcPts val="0"/>
              </a:spcBef>
              <a:spcAft>
                <a:spcPts val="0"/>
              </a:spcAft>
              <a:buSzPts val="1900"/>
              <a:buNone/>
              <a:defRPr/>
            </a:lvl8pPr>
            <a:lvl9pPr lvl="8" algn="l" rtl="0">
              <a:lnSpc>
                <a:spcPct val="100000"/>
              </a:lnSpc>
              <a:spcBef>
                <a:spcPts val="0"/>
              </a:spcBef>
              <a:spcAft>
                <a:spcPts val="0"/>
              </a:spcAft>
              <a:buSzPts val="1900"/>
              <a:buNone/>
              <a:defRPr/>
            </a:lvl9pPr>
          </a:lstStyle>
          <a:p>
            <a:endParaRPr/>
          </a:p>
        </p:txBody>
      </p:sp>
      <p:sp>
        <p:nvSpPr>
          <p:cNvPr id="96" name="Google Shape;96;g2b91989fa34_0_173"/>
          <p:cNvSpPr txBox="1">
            <a:spLocks noGrp="1"/>
          </p:cNvSpPr>
          <p:nvPr>
            <p:ph type="body" idx="1"/>
          </p:nvPr>
        </p:nvSpPr>
        <p:spPr>
          <a:xfrm>
            <a:off x="609599" y="1780032"/>
            <a:ext cx="109728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Tree>
    <p:extLst>
      <p:ext uri="{BB962C8B-B14F-4D97-AF65-F5344CB8AC3E}">
        <p14:creationId xmlns:p14="http://schemas.microsoft.com/office/powerpoint/2010/main" val="768398003"/>
      </p:ext>
    </p:extLst>
  </p:cSld>
  <p:clrMapOvr>
    <a:masterClrMapping/>
  </p:clrMapOvr>
  <p:extLst>
    <p:ext uri="{DCECCB84-F9BA-43D5-87BE-67443E8EF086}">
      <p15:sldGuideLst xmlns:p15="http://schemas.microsoft.com/office/powerpoint/2012/main">
        <p15:guide id="1" orient="horz" pos="3824">
          <p15:clr>
            <a:srgbClr val="FBAE40"/>
          </p15:clr>
        </p15:guide>
        <p15:guide id="2" pos="3840">
          <p15:clr>
            <a:srgbClr val="FBAE40"/>
          </p15:clr>
        </p15:guide>
        <p15:guide id="3" pos="576">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p:txBody>
          <a:bodyPr/>
          <a:lstStyle>
            <a:lvl1pPr>
              <a:defRPr/>
            </a:lvl1pPr>
          </a:lstStyle>
          <a:p>
            <a:pPr>
              <a:defRPr/>
            </a:pPr>
            <a:fld id="{025F9F99-9BD9-4422-B838-F0A597D458BC}" type="slidenum">
              <a:rPr lang="en-US"/>
              <a:pPr>
                <a:defRPr/>
              </a:pPr>
              <a:t>‹#›</a:t>
            </a:fld>
            <a:endParaRPr lang="en-US" dirty="0"/>
          </a:p>
        </p:txBody>
      </p:sp>
      <p:sp>
        <p:nvSpPr>
          <p:cNvPr id="5" name="Footer Placeholder 3"/>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36884998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396648"/>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Slide Number Placeholder 5"/>
          <p:cNvSpPr>
            <a:spLocks noGrp="1"/>
          </p:cNvSpPr>
          <p:nvPr>
            <p:ph type="sldNum" sz="quarter" idx="10"/>
          </p:nvPr>
        </p:nvSpPr>
        <p:spPr/>
        <p:txBody>
          <a:bodyPr/>
          <a:lstStyle>
            <a:lvl1pPr>
              <a:defRPr/>
            </a:lvl1pPr>
          </a:lstStyle>
          <a:p>
            <a:pPr>
              <a:defRPr/>
            </a:pPr>
            <a:fld id="{76BF41A6-7A2C-4690-ACC7-07924994F7F6}" type="slidenum">
              <a:rPr lang="en-US"/>
              <a:pPr>
                <a:defRPr/>
              </a:pPr>
              <a:t>‹#›</a:t>
            </a:fld>
            <a:endParaRPr lang="en-US"/>
          </a:p>
        </p:txBody>
      </p:sp>
      <p:sp>
        <p:nvSpPr>
          <p:cNvPr id="6" name="Footer Placeholder 3"/>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4073324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4153-C1EC-1F9A-9B36-5533B71B8F4F}"/>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884B9236-C280-9972-01C0-8C5CFC8BBAA1}"/>
              </a:ext>
            </a:extLst>
          </p:cNvPr>
          <p:cNvSpPr>
            <a:spLocks noGrp="1"/>
          </p:cNvSpPr>
          <p:nvPr>
            <p:ph type="sldNum" sz="quarter" idx="10"/>
          </p:nvPr>
        </p:nvSpPr>
        <p:spPr/>
        <p:txBody>
          <a:bodyPr/>
          <a:lstStyle/>
          <a:p>
            <a:pPr>
              <a:defRPr/>
            </a:pPr>
            <a:fld id="{41A894B9-6BEC-426D-BF1F-2B69C5221DC2}" type="slidenum">
              <a:rPr lang="en-US" smtClean="0"/>
              <a:pPr>
                <a:defRPr/>
              </a:pPr>
              <a:t>‹#›</a:t>
            </a:fld>
            <a:endParaRPr lang="en-US"/>
          </a:p>
        </p:txBody>
      </p:sp>
      <p:sp>
        <p:nvSpPr>
          <p:cNvPr id="4" name="Footer Placeholder 3">
            <a:extLst>
              <a:ext uri="{FF2B5EF4-FFF2-40B4-BE49-F238E27FC236}">
                <a16:creationId xmlns:a16="http://schemas.microsoft.com/office/drawing/2014/main" id="{FF9249E0-88E6-3F44-98EE-276FF3E63696}"/>
              </a:ext>
            </a:extLst>
          </p:cNvPr>
          <p:cNvSpPr>
            <a:spLocks noGrp="1"/>
          </p:cNvSpPr>
          <p:nvPr>
            <p:ph type="ftr" sz="quarter" idx="11"/>
          </p:nvPr>
        </p:nvSpPr>
        <p:spPr/>
        <p:txBody>
          <a:bodyPr/>
          <a:lstStyle/>
          <a:p>
            <a:pPr>
              <a:defRPr/>
            </a:pPr>
            <a:endParaRPr lang="en-US"/>
          </a:p>
        </p:txBody>
      </p:sp>
      <p:sp>
        <p:nvSpPr>
          <p:cNvPr id="5" name="Content Placeholder 2">
            <a:extLst>
              <a:ext uri="{FF2B5EF4-FFF2-40B4-BE49-F238E27FC236}">
                <a16:creationId xmlns:a16="http://schemas.microsoft.com/office/drawing/2014/main" id="{DA2206EC-A810-30EE-6FEB-F5F0CB709731}"/>
              </a:ext>
            </a:extLst>
          </p:cNvPr>
          <p:cNvSpPr>
            <a:spLocks noGrp="1"/>
          </p:cNvSpPr>
          <p:nvPr>
            <p:ph sz="half" idx="1"/>
          </p:nvPr>
        </p:nvSpPr>
        <p:spPr>
          <a:xfrm>
            <a:off x="838200" y="1825625"/>
            <a:ext cx="3319463" cy="41277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2">
            <a:extLst>
              <a:ext uri="{FF2B5EF4-FFF2-40B4-BE49-F238E27FC236}">
                <a16:creationId xmlns:a16="http://schemas.microsoft.com/office/drawing/2014/main" id="{191C1871-4A73-804E-4D24-6D4BA3F697F7}"/>
              </a:ext>
            </a:extLst>
          </p:cNvPr>
          <p:cNvSpPr>
            <a:spLocks noGrp="1"/>
          </p:cNvSpPr>
          <p:nvPr>
            <p:ph sz="half" idx="12"/>
          </p:nvPr>
        </p:nvSpPr>
        <p:spPr>
          <a:xfrm>
            <a:off x="4209645" y="1825625"/>
            <a:ext cx="3319464" cy="41277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A49D3A1A-BD2D-8E5C-090F-0D6A5BAA02F1}"/>
              </a:ext>
            </a:extLst>
          </p:cNvPr>
          <p:cNvSpPr>
            <a:spLocks noGrp="1"/>
          </p:cNvSpPr>
          <p:nvPr>
            <p:ph sz="half" idx="13"/>
          </p:nvPr>
        </p:nvSpPr>
        <p:spPr>
          <a:xfrm>
            <a:off x="7840494" y="1847850"/>
            <a:ext cx="3513306" cy="39984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79335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rgbClr val="FFFFFF"/>
        </a:solidFill>
        <a:effectLst/>
      </p:bgPr>
    </p:bg>
    <p:spTree>
      <p:nvGrpSpPr>
        <p:cNvPr id="1" name="Shape 83"/>
        <p:cNvGrpSpPr/>
        <p:nvPr/>
      </p:nvGrpSpPr>
      <p:grpSpPr>
        <a:xfrm>
          <a:off x="0" y="0"/>
          <a:ext cx="0" cy="0"/>
          <a:chOff x="0" y="0"/>
          <a:chExt cx="0" cy="0"/>
        </a:xfrm>
      </p:grpSpPr>
      <p:sp>
        <p:nvSpPr>
          <p:cNvPr id="84" name="Google Shape;84;g1625dafa4b0_2_131"/>
          <p:cNvSpPr txBox="1">
            <a:spLocks noGrp="1"/>
          </p:cNvSpPr>
          <p:nvPr>
            <p:ph type="title"/>
          </p:nvPr>
        </p:nvSpPr>
        <p:spPr>
          <a:xfrm>
            <a:off x="415600" y="421233"/>
            <a:ext cx="11360700" cy="1108500"/>
          </a:xfrm>
          <a:prstGeom prst="rect">
            <a:avLst/>
          </a:prstGeom>
          <a:noFill/>
          <a:ln>
            <a:noFill/>
          </a:ln>
        </p:spPr>
        <p:txBody>
          <a:bodyPr spcFirstLastPara="1" wrap="square" lIns="0" tIns="0" rIns="0" bIns="0" anchor="b" anchorCtr="0">
            <a:noAutofit/>
          </a:bodyPr>
          <a:lstStyle>
            <a:lvl1pPr lvl="0" algn="l" rtl="0">
              <a:lnSpc>
                <a:spcPct val="85000"/>
              </a:lnSpc>
              <a:spcBef>
                <a:spcPts val="0"/>
              </a:spcBef>
              <a:spcAft>
                <a:spcPts val="0"/>
              </a:spcAft>
              <a:buSzPts val="3200"/>
              <a:buNone/>
              <a:defRPr/>
            </a:lvl1pPr>
            <a:lvl2pPr lvl="1" algn="l" rtl="0">
              <a:lnSpc>
                <a:spcPct val="100000"/>
              </a:lnSpc>
              <a:spcBef>
                <a:spcPts val="0"/>
              </a:spcBef>
              <a:spcAft>
                <a:spcPts val="0"/>
              </a:spcAft>
              <a:buSzPts val="1900"/>
              <a:buNone/>
              <a:defRPr/>
            </a:lvl2pPr>
            <a:lvl3pPr lvl="2" algn="l" rtl="0">
              <a:lnSpc>
                <a:spcPct val="100000"/>
              </a:lnSpc>
              <a:spcBef>
                <a:spcPts val="0"/>
              </a:spcBef>
              <a:spcAft>
                <a:spcPts val="0"/>
              </a:spcAft>
              <a:buSzPts val="1900"/>
              <a:buNone/>
              <a:defRPr/>
            </a:lvl3pPr>
            <a:lvl4pPr lvl="3" algn="l" rtl="0">
              <a:lnSpc>
                <a:spcPct val="100000"/>
              </a:lnSpc>
              <a:spcBef>
                <a:spcPts val="0"/>
              </a:spcBef>
              <a:spcAft>
                <a:spcPts val="0"/>
              </a:spcAft>
              <a:buSzPts val="1900"/>
              <a:buNone/>
              <a:defRPr/>
            </a:lvl4pPr>
            <a:lvl5pPr lvl="4" algn="l" rtl="0">
              <a:lnSpc>
                <a:spcPct val="100000"/>
              </a:lnSpc>
              <a:spcBef>
                <a:spcPts val="0"/>
              </a:spcBef>
              <a:spcAft>
                <a:spcPts val="0"/>
              </a:spcAft>
              <a:buSzPts val="1900"/>
              <a:buNone/>
              <a:defRPr/>
            </a:lvl5pPr>
            <a:lvl6pPr lvl="5" algn="l" rtl="0">
              <a:lnSpc>
                <a:spcPct val="100000"/>
              </a:lnSpc>
              <a:spcBef>
                <a:spcPts val="0"/>
              </a:spcBef>
              <a:spcAft>
                <a:spcPts val="0"/>
              </a:spcAft>
              <a:buSzPts val="1900"/>
              <a:buNone/>
              <a:defRPr/>
            </a:lvl6pPr>
            <a:lvl7pPr lvl="6" algn="l" rtl="0">
              <a:lnSpc>
                <a:spcPct val="100000"/>
              </a:lnSpc>
              <a:spcBef>
                <a:spcPts val="0"/>
              </a:spcBef>
              <a:spcAft>
                <a:spcPts val="0"/>
              </a:spcAft>
              <a:buSzPts val="1900"/>
              <a:buNone/>
              <a:defRPr/>
            </a:lvl7pPr>
            <a:lvl8pPr lvl="7" algn="l" rtl="0">
              <a:lnSpc>
                <a:spcPct val="100000"/>
              </a:lnSpc>
              <a:spcBef>
                <a:spcPts val="0"/>
              </a:spcBef>
              <a:spcAft>
                <a:spcPts val="0"/>
              </a:spcAft>
              <a:buSzPts val="1900"/>
              <a:buNone/>
              <a:defRPr/>
            </a:lvl8pPr>
            <a:lvl9pPr lvl="8" algn="l" rtl="0">
              <a:lnSpc>
                <a:spcPct val="100000"/>
              </a:lnSpc>
              <a:spcBef>
                <a:spcPts val="0"/>
              </a:spcBef>
              <a:spcAft>
                <a:spcPts val="0"/>
              </a:spcAft>
              <a:buSzPts val="1900"/>
              <a:buNone/>
              <a:defRPr/>
            </a:lvl9pPr>
          </a:lstStyle>
          <a:p>
            <a:endParaRPr/>
          </a:p>
        </p:txBody>
      </p:sp>
      <p:sp>
        <p:nvSpPr>
          <p:cNvPr id="85" name="Google Shape;85;g1625dafa4b0_2_131"/>
          <p:cNvSpPr txBox="1">
            <a:spLocks noGrp="1"/>
          </p:cNvSpPr>
          <p:nvPr>
            <p:ph type="body" idx="1"/>
          </p:nvPr>
        </p:nvSpPr>
        <p:spPr>
          <a:xfrm>
            <a:off x="415600" y="1633633"/>
            <a:ext cx="11360700" cy="44721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55600" algn="l" rtl="0">
              <a:lnSpc>
                <a:spcPct val="100000"/>
              </a:lnSpc>
              <a:spcBef>
                <a:spcPts val="400"/>
              </a:spcBef>
              <a:spcAft>
                <a:spcPts val="0"/>
              </a:spcAft>
              <a:buSzPts val="2000"/>
              <a:buChar char="•"/>
              <a:defRPr/>
            </a:lvl6pPr>
            <a:lvl7pPr marL="3200400" lvl="6" indent="-355600" algn="l" rtl="0">
              <a:lnSpc>
                <a:spcPct val="100000"/>
              </a:lnSpc>
              <a:spcBef>
                <a:spcPts val="400"/>
              </a:spcBef>
              <a:spcAft>
                <a:spcPts val="0"/>
              </a:spcAft>
              <a:buSzPts val="2000"/>
              <a:buChar char="•"/>
              <a:defRPr/>
            </a:lvl7pPr>
            <a:lvl8pPr marL="3657600" lvl="7" indent="-355600" algn="l" rtl="0">
              <a:lnSpc>
                <a:spcPct val="100000"/>
              </a:lnSpc>
              <a:spcBef>
                <a:spcPts val="400"/>
              </a:spcBef>
              <a:spcAft>
                <a:spcPts val="0"/>
              </a:spcAft>
              <a:buSzPts val="2000"/>
              <a:buChar char="•"/>
              <a:defRPr/>
            </a:lvl8pPr>
            <a:lvl9pPr marL="4114800" lvl="8" indent="-355600" algn="l" rtl="0">
              <a:lnSpc>
                <a:spcPct val="100000"/>
              </a:lnSpc>
              <a:spcBef>
                <a:spcPts val="400"/>
              </a:spcBef>
              <a:spcAft>
                <a:spcPts val="0"/>
              </a:spcAft>
              <a:buSzPts val="2000"/>
              <a:buChar char="•"/>
              <a:defRPr/>
            </a:lvl9pPr>
          </a:lstStyle>
          <a:p>
            <a:endParaRPr/>
          </a:p>
        </p:txBody>
      </p:sp>
      <p:sp>
        <p:nvSpPr>
          <p:cNvPr id="86" name="Google Shape;86;g1625dafa4b0_2_131"/>
          <p:cNvSpPr txBox="1">
            <a:spLocks noGrp="1"/>
          </p:cNvSpPr>
          <p:nvPr>
            <p:ph type="sldNum" idx="12"/>
          </p:nvPr>
        </p:nvSpPr>
        <p:spPr>
          <a:xfrm>
            <a:off x="11296600" y="6272000"/>
            <a:ext cx="731700" cy="169200"/>
          </a:xfrm>
          <a:prstGeom prst="rect">
            <a:avLst/>
          </a:prstGeom>
          <a:noFill/>
          <a:ln>
            <a:noFill/>
          </a:ln>
        </p:spPr>
        <p:txBody>
          <a:bodyPr spcFirstLastPara="1" wrap="square" lIns="0" tIns="0" rIns="0" bIns="0" anchor="ctr" anchorCtr="0">
            <a:spAutoFit/>
          </a:bodyPr>
          <a:lstStyle>
            <a:lvl1pPr marL="0" marR="0" lvl="0"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1100"/>
              <a:buFont typeface="Arial"/>
              <a:buNone/>
              <a:defRPr sz="1100" b="0" i="0" u="none" strike="noStrike" cap="none">
                <a:solidFill>
                  <a:schemeClr val="dk1"/>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747704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orbel"/>
              <a:buNone/>
              <a:defRPr sz="44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21"/>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normAutofit/>
          </a:bodyPr>
          <a:lstStyle>
            <a:lvl1pPr marL="457200" marR="0" lvl="0" indent="-340360" algn="l" rtl="0">
              <a:lnSpc>
                <a:spcPct val="90000"/>
              </a:lnSpc>
              <a:spcBef>
                <a:spcPts val="1400"/>
              </a:spcBef>
              <a:spcAft>
                <a:spcPts val="0"/>
              </a:spcAft>
              <a:buClr>
                <a:schemeClr val="dk1"/>
              </a:buClr>
              <a:buSzPts val="1760"/>
              <a:buFont typeface="Corbel"/>
              <a:buChar char="•"/>
              <a:defRPr sz="2200" b="0" i="0" u="none" strike="noStrike" cap="none">
                <a:solidFill>
                  <a:schemeClr val="dk1"/>
                </a:solidFill>
                <a:latin typeface="Corbel"/>
                <a:ea typeface="Corbel"/>
                <a:cs typeface="Corbel"/>
                <a:sym typeface="Corbel"/>
              </a:defRPr>
            </a:lvl1pPr>
            <a:lvl2pPr marL="914400" marR="0" lvl="1" indent="-330200" algn="l" rtl="0">
              <a:lnSpc>
                <a:spcPct val="90000"/>
              </a:lnSpc>
              <a:spcBef>
                <a:spcPts val="200"/>
              </a:spcBef>
              <a:spcAft>
                <a:spcPts val="0"/>
              </a:spcAft>
              <a:buClr>
                <a:schemeClr val="dk1"/>
              </a:buClr>
              <a:buSzPts val="1600"/>
              <a:buFont typeface="Corbel"/>
              <a:buChar char="•"/>
              <a:defRPr sz="2000" b="0" i="0" u="none" strike="noStrike" cap="none">
                <a:solidFill>
                  <a:schemeClr val="dk1"/>
                </a:solidFill>
                <a:latin typeface="Corbel"/>
                <a:ea typeface="Corbel"/>
                <a:cs typeface="Corbel"/>
                <a:sym typeface="Corbel"/>
              </a:defRPr>
            </a:lvl2pPr>
            <a:lvl3pPr marL="1371600" marR="0" lvl="2" indent="-320039" algn="l" rtl="0">
              <a:lnSpc>
                <a:spcPct val="90000"/>
              </a:lnSpc>
              <a:spcBef>
                <a:spcPts val="400"/>
              </a:spcBef>
              <a:spcAft>
                <a:spcPts val="0"/>
              </a:spcAft>
              <a:buClr>
                <a:schemeClr val="dk1"/>
              </a:buClr>
              <a:buSzPts val="1440"/>
              <a:buFont typeface="Corbel"/>
              <a:buChar char="•"/>
              <a:defRPr sz="1800" b="0" i="0" u="none" strike="noStrike" cap="none">
                <a:solidFill>
                  <a:schemeClr val="dk1"/>
                </a:solidFill>
                <a:latin typeface="Corbel"/>
                <a:ea typeface="Corbel"/>
                <a:cs typeface="Corbel"/>
                <a:sym typeface="Corbel"/>
              </a:defRPr>
            </a:lvl3pPr>
            <a:lvl4pPr marL="1828800" marR="0" lvl="3" indent="-309880"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4pPr>
            <a:lvl5pPr marL="2286000" marR="0" lvl="4"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5pPr>
            <a:lvl6pPr marL="2743200" marR="0" lvl="5"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6pPr>
            <a:lvl7pPr marL="3200400" marR="0" lvl="6"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7pPr>
            <a:lvl8pPr marL="3657600" marR="0" lvl="7"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8pPr>
            <a:lvl9pPr marL="4114800" marR="0" lvl="8" indent="-309879" algn="l" rtl="0">
              <a:lnSpc>
                <a:spcPct val="90000"/>
              </a:lnSpc>
              <a:spcBef>
                <a:spcPts val="400"/>
              </a:spcBef>
              <a:spcAft>
                <a:spcPts val="400"/>
              </a:spcAft>
              <a:buClr>
                <a:schemeClr val="dk1"/>
              </a:buClr>
              <a:buSzPts val="1280"/>
              <a:buFont typeface="Corbel"/>
              <a:buChar char="•"/>
              <a:defRPr sz="1600" b="0" i="0" u="none" strike="noStrike" cap="none">
                <a:solidFill>
                  <a:schemeClr val="dk1"/>
                </a:solidFill>
                <a:latin typeface="Corbel"/>
                <a:ea typeface="Corbel"/>
                <a:cs typeface="Corbel"/>
                <a:sym typeface="Corbel"/>
              </a:defRPr>
            </a:lvl9pPr>
          </a:lstStyle>
          <a:p>
            <a:endParaRPr/>
          </a:p>
        </p:txBody>
      </p:sp>
      <p:sp>
        <p:nvSpPr>
          <p:cNvPr id="12" name="Google Shape;12;p2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3" name="Google Shape;13;p2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4" name="Google Shape;14;p2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
        <p:nvSpPr>
          <p:cNvPr id="15" name="Google Shape;15;p21"/>
          <p:cNvSpPr/>
          <p:nvPr/>
        </p:nvSpPr>
        <p:spPr>
          <a:xfrm>
            <a:off x="0" y="6128028"/>
            <a:ext cx="12192000" cy="726141"/>
          </a:xfrm>
          <a:prstGeom prst="rect">
            <a:avLst/>
          </a:prstGeom>
          <a:solidFill>
            <a:srgbClr val="20558A"/>
          </a:solidFill>
          <a:ln w="19050" cap="flat" cmpd="sng">
            <a:solidFill>
              <a:srgbClr val="20455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orbel"/>
              <a:ea typeface="Corbel"/>
              <a:cs typeface="Corbel"/>
              <a:sym typeface="Corbel"/>
            </a:endParaRPr>
          </a:p>
        </p:txBody>
      </p:sp>
      <p:pic>
        <p:nvPicPr>
          <p:cNvPr id="16" name="Google Shape;16;p21"/>
          <p:cNvPicPr preferRelativeResize="0"/>
          <p:nvPr/>
        </p:nvPicPr>
        <p:blipFill>
          <a:blip r:embed="rId16">
            <a:extLst>
              <a:ext uri="{28A0092B-C50C-407E-A947-70E740481C1C}">
                <a14:useLocalDpi xmlns:a14="http://schemas.microsoft.com/office/drawing/2010/main" val="0"/>
              </a:ext>
            </a:extLst>
          </a:blip>
          <a:srcRect/>
          <a:stretch/>
        </p:blipFill>
        <p:spPr>
          <a:xfrm>
            <a:off x="81041" y="6275073"/>
            <a:ext cx="3556464" cy="429301"/>
          </a:xfrm>
          <a:prstGeom prst="rect">
            <a:avLst/>
          </a:prstGeom>
          <a:noFill/>
          <a:ln>
            <a:noFill/>
          </a:ln>
        </p:spPr>
      </p:pic>
    </p:spTree>
    <p:extLst>
      <p:ext uri="{BB962C8B-B14F-4D97-AF65-F5344CB8AC3E}">
        <p14:creationId xmlns:p14="http://schemas.microsoft.com/office/powerpoint/2010/main" val="1819768716"/>
      </p:ext>
    </p:extLst>
  </p:cSld>
  <p:clrMap bg1="lt1" tx1="dk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7" r:id="rId5"/>
    <p:sldLayoutId id="2147483669" r:id="rId6"/>
    <p:sldLayoutId id="2147483670" r:id="rId7"/>
    <p:sldLayoutId id="2147483671" r:id="rId8"/>
    <p:sldLayoutId id="2147483673" r:id="rId9"/>
    <p:sldLayoutId id="2147483674" r:id="rId10"/>
    <p:sldLayoutId id="2147483675" r:id="rId11"/>
    <p:sldLayoutId id="2147483676" r:id="rId12"/>
    <p:sldLayoutId id="2147483677" r:id="rId13"/>
    <p:sldLayoutId id="2147483678"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https://www.nnlm.gov/reading-club/topic/339"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524000" y="1122363"/>
            <a:ext cx="9144000" cy="1608303"/>
          </a:xfrm>
        </p:spPr>
        <p:txBody>
          <a:bodyPr>
            <a:normAutofit/>
          </a:bodyPr>
          <a:lstStyle/>
          <a:p>
            <a:r>
              <a:rPr lang="en-US" dirty="0">
                <a:solidFill>
                  <a:srgbClr val="002060"/>
                </a:solidFill>
                <a:latin typeface="+mj-lt"/>
              </a:rPr>
              <a:t>Rural Health Resources</a:t>
            </a:r>
          </a:p>
        </p:txBody>
      </p:sp>
      <p:sp>
        <p:nvSpPr>
          <p:cNvPr id="7" name="Subtitle 6"/>
          <p:cNvSpPr>
            <a:spLocks noGrp="1"/>
          </p:cNvSpPr>
          <p:nvPr>
            <p:ph type="subTitle" idx="1"/>
          </p:nvPr>
        </p:nvSpPr>
        <p:spPr>
          <a:xfrm>
            <a:off x="1524000" y="3388284"/>
            <a:ext cx="9144000" cy="2067646"/>
          </a:xfrm>
        </p:spPr>
        <p:txBody>
          <a:bodyPr>
            <a:normAutofit fontScale="25000" lnSpcReduction="20000"/>
          </a:bodyPr>
          <a:lstStyle/>
          <a:p>
            <a:r>
              <a:rPr lang="en-US" sz="11200" dirty="0">
                <a:solidFill>
                  <a:schemeClr val="tx1"/>
                </a:solidFill>
                <a:latin typeface="+mj-lt"/>
              </a:rPr>
              <a:t>Sarah Levin-Lederer</a:t>
            </a:r>
          </a:p>
          <a:p>
            <a:r>
              <a:rPr lang="en-US" sz="11200" dirty="0">
                <a:solidFill>
                  <a:schemeClr val="tx1"/>
                </a:solidFill>
                <a:latin typeface="+mj-lt"/>
              </a:rPr>
              <a:t>Education and Outreach Coordinator</a:t>
            </a:r>
          </a:p>
          <a:p>
            <a:r>
              <a:rPr lang="en-US" sz="11200" b="1" dirty="0">
                <a:solidFill>
                  <a:schemeClr val="tx1"/>
                </a:solidFill>
                <a:latin typeface="+mj-lt"/>
              </a:rPr>
              <a:t>National Rural Health Day</a:t>
            </a:r>
          </a:p>
          <a:p>
            <a:r>
              <a:rPr lang="en-US" sz="11200" b="1" dirty="0">
                <a:solidFill>
                  <a:schemeClr val="tx1"/>
                </a:solidFill>
                <a:latin typeface="+mj-lt"/>
              </a:rPr>
              <a:t>November 20, 2025</a:t>
            </a:r>
          </a:p>
          <a:p>
            <a:endParaRPr lang="en-US" dirty="0"/>
          </a:p>
        </p:txBody>
      </p:sp>
      <p:sp>
        <p:nvSpPr>
          <p:cNvPr id="2" name="Slide Number Placeholder 4">
            <a:extLst>
              <a:ext uri="{FF2B5EF4-FFF2-40B4-BE49-F238E27FC236}">
                <a16:creationId xmlns:a16="http://schemas.microsoft.com/office/drawing/2014/main" id="{3DE05171-722A-84CC-07F4-F5FD49C77484}"/>
              </a:ext>
            </a:extLst>
          </p:cNvPr>
          <p:cNvSpPr>
            <a:spLocks noGrp="1"/>
          </p:cNvSpPr>
          <p:nvPr>
            <p:ph type="sldNum" sz="quarter" idx="10"/>
          </p:nvPr>
        </p:nvSpPr>
        <p:spPr>
          <a:xfrm>
            <a:off x="10012436" y="6223828"/>
            <a:ext cx="1706217" cy="365125"/>
          </a:xfrm>
        </p:spPr>
        <p:txBody>
          <a:bodyPr/>
          <a:lstStyle/>
          <a:p>
            <a:pPr>
              <a:defRPr/>
            </a:pPr>
            <a:fld id="{372B0271-B012-4ED1-8CE3-476E6D0A5B1D}" type="slidenum">
              <a:rPr lang="en-US" b="1" smtClean="0">
                <a:solidFill>
                  <a:schemeClr val="bg1"/>
                </a:solidFill>
                <a:latin typeface="+mj-lt"/>
              </a:rPr>
              <a:pPr>
                <a:defRPr/>
              </a:pPr>
              <a:t>1</a:t>
            </a:fld>
            <a:endParaRPr lang="en-US" b="1" dirty="0">
              <a:solidFill>
                <a:schemeClr val="bg1"/>
              </a:solidFill>
              <a:latin typeface="+mj-lt"/>
            </a:endParaRPr>
          </a:p>
        </p:txBody>
      </p:sp>
    </p:spTree>
    <p:extLst>
      <p:ext uri="{BB962C8B-B14F-4D97-AF65-F5344CB8AC3E}">
        <p14:creationId xmlns:p14="http://schemas.microsoft.com/office/powerpoint/2010/main" val="1253877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DB245-54C6-A59A-45FA-3C91EBA23811}"/>
              </a:ext>
            </a:extLst>
          </p:cNvPr>
          <p:cNvSpPr>
            <a:spLocks noGrp="1"/>
          </p:cNvSpPr>
          <p:nvPr>
            <p:ph type="title"/>
          </p:nvPr>
        </p:nvSpPr>
        <p:spPr>
          <a:xfrm>
            <a:off x="541638" y="569126"/>
            <a:ext cx="2176162" cy="1791015"/>
          </a:xfrm>
        </p:spPr>
        <p:txBody>
          <a:bodyPr/>
          <a:lstStyle/>
          <a:p>
            <a:pPr>
              <a:lnSpc>
                <a:spcPct val="100000"/>
              </a:lnSpc>
              <a:spcAft>
                <a:spcPts val="600"/>
              </a:spcAft>
            </a:pPr>
            <a:r>
              <a:rPr lang="en-US" b="1" dirty="0">
                <a:solidFill>
                  <a:schemeClr val="accent1">
                    <a:lumMod val="50000"/>
                  </a:schemeClr>
                </a:solidFill>
              </a:rPr>
              <a:t>NNLM</a:t>
            </a:r>
            <a:endParaRPr lang="en-US" dirty="0"/>
          </a:p>
        </p:txBody>
      </p:sp>
      <p:pic>
        <p:nvPicPr>
          <p:cNvPr id="5" name="Content Placeholder 5" descr="TI briefly I wanted to introduce the network of the National Library of Medicine, also known as NLM. As the name suggests, the NLM is part of the National Library of Medicine, which is within the National Institutes of Health. We are the education and outreach arm of the National Library of Medicine, we work regionally, getting to know communities on the ground and helping those communities best serve the people they know best. But we are present across the entire country. And we work to advance the health and well being of everyone through access and understanding of how to use health information. This includes worth working with organizations like libraries of all types, schools, health care, and all sorts of community based organizations. We do this primarily through three different methods, providing funding to organizations so that they can work within their own communities. We do a number of other forms of outreach and engagement. And then like today, we offer a wide range of training and education opportunities. I encourage you all to visit nlm.gov to learn more.">
            <a:extLst>
              <a:ext uri="{FF2B5EF4-FFF2-40B4-BE49-F238E27FC236}">
                <a16:creationId xmlns:a16="http://schemas.microsoft.com/office/drawing/2014/main" id="{93BF469A-BC33-763E-FEA6-58FCC15230A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2845121" y="221080"/>
            <a:ext cx="8184143" cy="5662680"/>
          </a:xfrm>
        </p:spPr>
      </p:pic>
      <p:sp>
        <p:nvSpPr>
          <p:cNvPr id="3" name="Slide Number Placeholder 4">
            <a:extLst>
              <a:ext uri="{FF2B5EF4-FFF2-40B4-BE49-F238E27FC236}">
                <a16:creationId xmlns:a16="http://schemas.microsoft.com/office/drawing/2014/main" id="{5024DB75-173E-5514-8B74-814295189B83}"/>
              </a:ext>
            </a:extLst>
          </p:cNvPr>
          <p:cNvSpPr>
            <a:spLocks noGrp="1"/>
          </p:cNvSpPr>
          <p:nvPr>
            <p:ph type="sldNum" sz="quarter" idx="10"/>
          </p:nvPr>
        </p:nvSpPr>
        <p:spPr>
          <a:xfrm>
            <a:off x="10012436" y="6223828"/>
            <a:ext cx="1706217" cy="365125"/>
          </a:xfrm>
        </p:spPr>
        <p:txBody>
          <a:bodyPr/>
          <a:lstStyle/>
          <a:p>
            <a:pPr>
              <a:defRPr/>
            </a:pPr>
            <a:fld id="{372B0271-B012-4ED1-8CE3-476E6D0A5B1D}" type="slidenum">
              <a:rPr lang="en-US" b="1" smtClean="0">
                <a:solidFill>
                  <a:schemeClr val="bg1"/>
                </a:solidFill>
                <a:latin typeface="+mj-lt"/>
              </a:rPr>
              <a:pPr>
                <a:defRPr/>
              </a:pPr>
              <a:t>2</a:t>
            </a:fld>
            <a:endParaRPr lang="en-US" b="1" dirty="0">
              <a:solidFill>
                <a:schemeClr val="bg1"/>
              </a:solidFill>
              <a:latin typeface="+mj-lt"/>
            </a:endParaRPr>
          </a:p>
        </p:txBody>
      </p:sp>
    </p:spTree>
    <p:extLst>
      <p:ext uri="{BB962C8B-B14F-4D97-AF65-F5344CB8AC3E}">
        <p14:creationId xmlns:p14="http://schemas.microsoft.com/office/powerpoint/2010/main" val="2798251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157" y="635885"/>
            <a:ext cx="11360800" cy="763600"/>
          </a:xfrm>
        </p:spPr>
        <p:txBody>
          <a:bodyPr>
            <a:noAutofit/>
          </a:bodyPr>
          <a:lstStyle/>
          <a:p>
            <a:pPr algn="ctr"/>
            <a:r>
              <a:rPr lang="en-US" b="1" dirty="0">
                <a:solidFill>
                  <a:schemeClr val="tx1"/>
                </a:solidFill>
                <a:latin typeface="+mj-lt"/>
              </a:rPr>
              <a:t>NNLM Reading Club</a:t>
            </a:r>
          </a:p>
        </p:txBody>
      </p:sp>
      <p:pic>
        <p:nvPicPr>
          <p:cNvPr id="3" name="Picture 2" descr="NNLM reading club suggestions: The Hospital; The Most Costly Journey; Wastelands.">
            <a:extLst>
              <a:ext uri="{FF2B5EF4-FFF2-40B4-BE49-F238E27FC236}">
                <a16:creationId xmlns:a16="http://schemas.microsoft.com/office/drawing/2014/main" id="{E025AC6C-95B9-36BC-66D5-DA88B9EECB8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936901"/>
            <a:ext cx="12192000" cy="2524124"/>
          </a:xfrm>
          <a:prstGeom prst="rect">
            <a:avLst/>
          </a:prstGeom>
        </p:spPr>
      </p:pic>
      <p:sp>
        <p:nvSpPr>
          <p:cNvPr id="6" name="TextBox 5">
            <a:extLst>
              <a:ext uri="{FF2B5EF4-FFF2-40B4-BE49-F238E27FC236}">
                <a16:creationId xmlns:a16="http://schemas.microsoft.com/office/drawing/2014/main" id="{54F16410-C6CB-260C-2BA9-0D493CD118E5}"/>
              </a:ext>
            </a:extLst>
          </p:cNvPr>
          <p:cNvSpPr txBox="1"/>
          <p:nvPr/>
        </p:nvSpPr>
        <p:spPr>
          <a:xfrm>
            <a:off x="4467827" y="6222115"/>
            <a:ext cx="6808239" cy="461665"/>
          </a:xfrm>
          <a:prstGeom prst="rect">
            <a:avLst/>
          </a:prstGeom>
          <a:noFill/>
        </p:spPr>
        <p:txBody>
          <a:bodyPr wrap="square">
            <a:spAutoFit/>
          </a:bodyPr>
          <a:lstStyle/>
          <a:p>
            <a:pPr algn="ctr"/>
            <a:r>
              <a:rPr lang="en-US" sz="2400" b="1" dirty="0">
                <a:solidFill>
                  <a:schemeClr val="bg1"/>
                </a:solidFill>
                <a:hlinkClick r:id="rId4">
                  <a:extLst>
                    <a:ext uri="{A12FA001-AC4F-418D-AE19-62706E023703}">
                      <ahyp:hlinkClr xmlns:ahyp="http://schemas.microsoft.com/office/drawing/2018/hyperlinkcolor" val="tx"/>
                    </a:ext>
                  </a:extLst>
                </a:hlinkClick>
              </a:rPr>
              <a:t>Rural Health Book Suggestions</a:t>
            </a:r>
            <a:endParaRPr lang="en-US" sz="2400" b="1" dirty="0">
              <a:solidFill>
                <a:schemeClr val="bg1"/>
              </a:solidFill>
            </a:endParaRPr>
          </a:p>
        </p:txBody>
      </p:sp>
    </p:spTree>
    <p:extLst>
      <p:ext uri="{BB962C8B-B14F-4D97-AF65-F5344CB8AC3E}">
        <p14:creationId xmlns:p14="http://schemas.microsoft.com/office/powerpoint/2010/main" val="290714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B557C-F9E0-45B1-A538-D14B2A025058}"/>
              </a:ext>
            </a:extLst>
          </p:cNvPr>
          <p:cNvSpPr>
            <a:spLocks noGrp="1"/>
          </p:cNvSpPr>
          <p:nvPr>
            <p:ph type="title"/>
          </p:nvPr>
        </p:nvSpPr>
        <p:spPr>
          <a:xfrm>
            <a:off x="130783" y="161582"/>
            <a:ext cx="6279745" cy="1044648"/>
          </a:xfrm>
        </p:spPr>
        <p:txBody>
          <a:bodyPr vert="horz" lIns="91440" tIns="45720" rIns="91440" bIns="45720" rtlCol="0" anchor="b">
            <a:normAutofit/>
          </a:bodyPr>
          <a:lstStyle/>
          <a:p>
            <a:r>
              <a:rPr lang="en-US" dirty="0">
                <a:solidFill>
                  <a:schemeClr val="tx1"/>
                </a:solidFill>
                <a:latin typeface="+mj-lt"/>
              </a:rPr>
              <a:t>Objectives</a:t>
            </a:r>
            <a:r>
              <a:rPr lang="en-US" dirty="0">
                <a:solidFill>
                  <a:srgbClr val="002060"/>
                </a:solidFill>
              </a:rPr>
              <a:t>:</a:t>
            </a:r>
          </a:p>
        </p:txBody>
      </p:sp>
      <p:sp>
        <p:nvSpPr>
          <p:cNvPr id="3" name="Content Placeholder 2">
            <a:extLst>
              <a:ext uri="{FF2B5EF4-FFF2-40B4-BE49-F238E27FC236}">
                <a16:creationId xmlns:a16="http://schemas.microsoft.com/office/drawing/2014/main" id="{4DC0BD46-0FAF-4A32-B0A2-9E19C5C8BB06}"/>
              </a:ext>
            </a:extLst>
          </p:cNvPr>
          <p:cNvSpPr>
            <a:spLocks noGrp="1"/>
          </p:cNvSpPr>
          <p:nvPr>
            <p:ph sz="half" idx="1"/>
          </p:nvPr>
        </p:nvSpPr>
        <p:spPr>
          <a:xfrm>
            <a:off x="743625" y="1830175"/>
            <a:ext cx="9737562" cy="3785419"/>
          </a:xfrm>
        </p:spPr>
        <p:txBody>
          <a:bodyPr vert="horz" lIns="91440" tIns="45720" rIns="91440" bIns="45720" rtlCol="0">
            <a:normAutofit/>
          </a:bodyPr>
          <a:lstStyle/>
          <a:p>
            <a:pPr algn="l">
              <a:buFont typeface="Arial" panose="020B0604020202020204" pitchFamily="34" charset="0"/>
              <a:buChar char="•"/>
            </a:pPr>
            <a:r>
              <a:rPr lang="en-US" sz="2800" b="0" i="0" dirty="0">
                <a:solidFill>
                  <a:schemeClr val="tx1"/>
                </a:solidFill>
                <a:effectLst/>
                <a:latin typeface="+mj-lt"/>
              </a:rPr>
              <a:t>Describe current demographic trends in rural America.</a:t>
            </a:r>
          </a:p>
          <a:p>
            <a:pPr algn="l">
              <a:buFont typeface="Arial" panose="020B0604020202020204" pitchFamily="34" charset="0"/>
              <a:buChar char="•"/>
            </a:pPr>
            <a:r>
              <a:rPr lang="en-US" sz="2800" b="0" i="0" dirty="0">
                <a:solidFill>
                  <a:schemeClr val="tx1"/>
                </a:solidFill>
                <a:effectLst/>
                <a:latin typeface="+mj-lt"/>
              </a:rPr>
              <a:t>Explore data sets and visualizations from rural health resources.</a:t>
            </a:r>
          </a:p>
          <a:p>
            <a:pPr algn="l">
              <a:buFont typeface="Arial" panose="020B0604020202020204" pitchFamily="34" charset="0"/>
              <a:buChar char="•"/>
            </a:pPr>
            <a:r>
              <a:rPr lang="en-US" sz="2800" b="0" i="0" dirty="0">
                <a:solidFill>
                  <a:schemeClr val="tx1"/>
                </a:solidFill>
                <a:effectLst/>
                <a:latin typeface="+mj-lt"/>
              </a:rPr>
              <a:t>Locate information on health conditions, demographic groups and social issues.</a:t>
            </a:r>
          </a:p>
          <a:p>
            <a:pPr lvl="1"/>
            <a:r>
              <a:rPr lang="en-US" sz="2800" dirty="0">
                <a:solidFill>
                  <a:schemeClr val="tx1"/>
                </a:solidFill>
                <a:latin typeface="+mj-lt"/>
              </a:rPr>
              <a:t>Health conditions </a:t>
            </a:r>
          </a:p>
          <a:p>
            <a:pPr lvl="1"/>
            <a:r>
              <a:rPr lang="en-US" sz="2800" dirty="0">
                <a:solidFill>
                  <a:schemeClr val="tx1"/>
                </a:solidFill>
                <a:latin typeface="+mj-lt"/>
              </a:rPr>
              <a:t>Demographic groups</a:t>
            </a:r>
          </a:p>
          <a:p>
            <a:pPr lvl="1"/>
            <a:r>
              <a:rPr lang="en-US" sz="2800" dirty="0">
                <a:solidFill>
                  <a:schemeClr val="tx1"/>
                </a:solidFill>
                <a:latin typeface="+mj-lt"/>
              </a:rPr>
              <a:t>Structural Changes</a:t>
            </a:r>
          </a:p>
          <a:p>
            <a:endParaRPr lang="en-US" dirty="0"/>
          </a:p>
          <a:p>
            <a:endParaRPr lang="en-US" dirty="0"/>
          </a:p>
          <a:p>
            <a:pPr marL="0" indent="0">
              <a:buNone/>
            </a:pPr>
            <a:endParaRPr lang="en-US" sz="2000" dirty="0"/>
          </a:p>
        </p:txBody>
      </p:sp>
      <p:sp>
        <p:nvSpPr>
          <p:cNvPr id="4" name="Slide Number Placeholder 4">
            <a:extLst>
              <a:ext uri="{FF2B5EF4-FFF2-40B4-BE49-F238E27FC236}">
                <a16:creationId xmlns:a16="http://schemas.microsoft.com/office/drawing/2014/main" id="{EC9C38A1-029D-FC65-1016-7656AC7D6975}"/>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4</a:t>
            </a:fld>
            <a:endParaRPr lang="en-US" b="1" dirty="0">
              <a:solidFill>
                <a:schemeClr val="bg1"/>
              </a:solidFill>
              <a:latin typeface="+mj-lt"/>
            </a:endParaRPr>
          </a:p>
        </p:txBody>
      </p:sp>
    </p:spTree>
    <p:extLst>
      <p:ext uri="{BB962C8B-B14F-4D97-AF65-F5344CB8AC3E}">
        <p14:creationId xmlns:p14="http://schemas.microsoft.com/office/powerpoint/2010/main" val="2233357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7E632-FEB6-47F4-9857-777AB6D08F9B}"/>
              </a:ext>
            </a:extLst>
          </p:cNvPr>
          <p:cNvSpPr>
            <a:spLocks noGrp="1"/>
          </p:cNvSpPr>
          <p:nvPr>
            <p:ph type="title"/>
          </p:nvPr>
        </p:nvSpPr>
        <p:spPr>
          <a:xfrm>
            <a:off x="354519" y="341566"/>
            <a:ext cx="6586491" cy="893847"/>
          </a:xfrm>
        </p:spPr>
        <p:txBody>
          <a:bodyPr vert="horz" lIns="91440" tIns="45720" rIns="91440" bIns="45720" rtlCol="0" anchor="b">
            <a:normAutofit/>
          </a:bodyPr>
          <a:lstStyle/>
          <a:p>
            <a:r>
              <a:rPr lang="en-US" dirty="0">
                <a:solidFill>
                  <a:srgbClr val="002060"/>
                </a:solidFill>
                <a:latin typeface="+mj-lt"/>
              </a:rPr>
              <a:t>Rural Challenges:</a:t>
            </a:r>
          </a:p>
        </p:txBody>
      </p:sp>
      <p:sp>
        <p:nvSpPr>
          <p:cNvPr id="12" name="Content Placeholder 11">
            <a:extLst>
              <a:ext uri="{FF2B5EF4-FFF2-40B4-BE49-F238E27FC236}">
                <a16:creationId xmlns:a16="http://schemas.microsoft.com/office/drawing/2014/main" id="{63AEEDB4-88A2-457F-93FC-7B628DB16AF8}"/>
              </a:ext>
            </a:extLst>
          </p:cNvPr>
          <p:cNvSpPr>
            <a:spLocks noGrp="1"/>
          </p:cNvSpPr>
          <p:nvPr>
            <p:ph sz="half" idx="1"/>
          </p:nvPr>
        </p:nvSpPr>
        <p:spPr>
          <a:xfrm>
            <a:off x="1091498" y="1832317"/>
            <a:ext cx="7080229" cy="3907002"/>
          </a:xfrm>
        </p:spPr>
        <p:txBody>
          <a:bodyPr vert="horz" lIns="91440" tIns="45720" rIns="91440" bIns="45720" rtlCol="0">
            <a:noAutofit/>
          </a:bodyPr>
          <a:lstStyle/>
          <a:p>
            <a:pPr fontAlgn="base"/>
            <a:r>
              <a:rPr lang="en-US" sz="4000" dirty="0">
                <a:solidFill>
                  <a:srgbClr val="002060"/>
                </a:solidFill>
                <a:latin typeface="+mj-lt"/>
              </a:rPr>
              <a:t>Emergency services</a:t>
            </a:r>
          </a:p>
          <a:p>
            <a:pPr fontAlgn="base"/>
            <a:r>
              <a:rPr lang="en-US" sz="4000" dirty="0">
                <a:solidFill>
                  <a:srgbClr val="002060"/>
                </a:solidFill>
                <a:latin typeface="+mj-lt"/>
              </a:rPr>
              <a:t>Routine screenings </a:t>
            </a:r>
          </a:p>
          <a:p>
            <a:pPr fontAlgn="base"/>
            <a:r>
              <a:rPr lang="en-US" sz="4000" dirty="0">
                <a:solidFill>
                  <a:srgbClr val="002060"/>
                </a:solidFill>
                <a:latin typeface="+mj-lt"/>
              </a:rPr>
              <a:t>Dentists and specialists</a:t>
            </a:r>
          </a:p>
          <a:p>
            <a:pPr fontAlgn="base"/>
            <a:r>
              <a:rPr lang="en-US" sz="4000" dirty="0">
                <a:solidFill>
                  <a:srgbClr val="002060"/>
                </a:solidFill>
                <a:latin typeface="+mj-lt"/>
              </a:rPr>
              <a:t>Higher cancer rates </a:t>
            </a:r>
          </a:p>
        </p:txBody>
      </p:sp>
      <p:sp>
        <p:nvSpPr>
          <p:cNvPr id="3" name="Slide Number Placeholder 4">
            <a:extLst>
              <a:ext uri="{FF2B5EF4-FFF2-40B4-BE49-F238E27FC236}">
                <a16:creationId xmlns:a16="http://schemas.microsoft.com/office/drawing/2014/main" id="{53DA2A27-33AD-0918-FC66-600B6591D123}"/>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5</a:t>
            </a:fld>
            <a:endParaRPr lang="en-US" b="1" dirty="0">
              <a:solidFill>
                <a:schemeClr val="bg1"/>
              </a:solidFill>
              <a:latin typeface="+mj-lt"/>
            </a:endParaRPr>
          </a:p>
        </p:txBody>
      </p:sp>
    </p:spTree>
    <p:extLst>
      <p:ext uri="{BB962C8B-B14F-4D97-AF65-F5344CB8AC3E}">
        <p14:creationId xmlns:p14="http://schemas.microsoft.com/office/powerpoint/2010/main" val="1982476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4796D-DBD0-5D59-F70A-B20990E29FF9}"/>
              </a:ext>
            </a:extLst>
          </p:cNvPr>
          <p:cNvSpPr>
            <a:spLocks noGrp="1"/>
          </p:cNvSpPr>
          <p:nvPr>
            <p:ph type="title"/>
          </p:nvPr>
        </p:nvSpPr>
        <p:spPr>
          <a:xfrm>
            <a:off x="460094" y="320232"/>
            <a:ext cx="11230336" cy="1356360"/>
          </a:xfrm>
        </p:spPr>
        <p:txBody>
          <a:bodyPr/>
          <a:lstStyle/>
          <a:p>
            <a:pPr algn="ctr"/>
            <a:r>
              <a:rPr lang="en-US" dirty="0">
                <a:solidFill>
                  <a:schemeClr val="tx1"/>
                </a:solidFill>
                <a:latin typeface="+mj-lt"/>
              </a:rPr>
              <a:t>What Impacts Health in Rural Communities?</a:t>
            </a:r>
          </a:p>
        </p:txBody>
      </p:sp>
      <p:sp>
        <p:nvSpPr>
          <p:cNvPr id="4" name="Content Placeholder 3">
            <a:extLst>
              <a:ext uri="{FF2B5EF4-FFF2-40B4-BE49-F238E27FC236}">
                <a16:creationId xmlns:a16="http://schemas.microsoft.com/office/drawing/2014/main" id="{29EC017A-6814-C602-0996-118D76454A44}"/>
              </a:ext>
            </a:extLst>
          </p:cNvPr>
          <p:cNvSpPr>
            <a:spLocks noGrp="1"/>
          </p:cNvSpPr>
          <p:nvPr>
            <p:ph idx="1"/>
          </p:nvPr>
        </p:nvSpPr>
        <p:spPr>
          <a:xfrm>
            <a:off x="1143000" y="2057400"/>
            <a:ext cx="9872871" cy="3243805"/>
          </a:xfrm>
        </p:spPr>
        <p:txBody>
          <a:bodyPr>
            <a:normAutofit lnSpcReduction="10000"/>
          </a:bodyPr>
          <a:lstStyle/>
          <a:p>
            <a:r>
              <a:rPr lang="en-US" sz="2800" dirty="0">
                <a:solidFill>
                  <a:schemeClr val="tx1"/>
                </a:solidFill>
                <a:latin typeface="+mj-lt"/>
              </a:rPr>
              <a:t>Transportation issues</a:t>
            </a:r>
          </a:p>
          <a:p>
            <a:r>
              <a:rPr lang="en-US" sz="2800" dirty="0">
                <a:solidFill>
                  <a:schemeClr val="tx1"/>
                </a:solidFill>
                <a:latin typeface="+mj-lt"/>
              </a:rPr>
              <a:t>Lack of broadband</a:t>
            </a:r>
          </a:p>
          <a:p>
            <a:r>
              <a:rPr lang="en-US" sz="2800" dirty="0">
                <a:solidFill>
                  <a:schemeClr val="tx1"/>
                </a:solidFill>
                <a:latin typeface="+mj-lt"/>
              </a:rPr>
              <a:t>Lack of insurance</a:t>
            </a:r>
          </a:p>
          <a:p>
            <a:r>
              <a:rPr lang="en-US" sz="2800" dirty="0">
                <a:solidFill>
                  <a:schemeClr val="tx1"/>
                </a:solidFill>
                <a:latin typeface="+mj-lt"/>
              </a:rPr>
              <a:t>Lack of providers</a:t>
            </a:r>
          </a:p>
          <a:p>
            <a:r>
              <a:rPr lang="en-US" sz="2800" dirty="0">
                <a:solidFill>
                  <a:schemeClr val="tx1"/>
                </a:solidFill>
                <a:latin typeface="+mj-lt"/>
              </a:rPr>
              <a:t>Environmental hazards</a:t>
            </a:r>
          </a:p>
          <a:p>
            <a:r>
              <a:rPr lang="en-US" sz="2800" dirty="0">
                <a:solidFill>
                  <a:schemeClr val="tx1"/>
                </a:solidFill>
                <a:latin typeface="+mj-lt"/>
              </a:rPr>
              <a:t>Occupational hazards</a:t>
            </a:r>
            <a:endParaRPr lang="en-US" dirty="0">
              <a:solidFill>
                <a:schemeClr val="tx1"/>
              </a:solidFill>
              <a:latin typeface="+mj-lt"/>
            </a:endParaRPr>
          </a:p>
        </p:txBody>
      </p:sp>
      <p:sp>
        <p:nvSpPr>
          <p:cNvPr id="3" name="Slide Number Placeholder 4">
            <a:extLst>
              <a:ext uri="{FF2B5EF4-FFF2-40B4-BE49-F238E27FC236}">
                <a16:creationId xmlns:a16="http://schemas.microsoft.com/office/drawing/2014/main" id="{873C5B9B-629D-D69B-B473-758836C54013}"/>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6</a:t>
            </a:fld>
            <a:endParaRPr lang="en-US" b="1" dirty="0">
              <a:solidFill>
                <a:schemeClr val="bg1"/>
              </a:solidFill>
              <a:latin typeface="+mj-lt"/>
            </a:endParaRPr>
          </a:p>
        </p:txBody>
      </p:sp>
    </p:spTree>
    <p:extLst>
      <p:ext uri="{BB962C8B-B14F-4D97-AF65-F5344CB8AC3E}">
        <p14:creationId xmlns:p14="http://schemas.microsoft.com/office/powerpoint/2010/main" val="3638483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AB48-527A-44FC-94C4-A1A2A48923D2}"/>
              </a:ext>
            </a:extLst>
          </p:cNvPr>
          <p:cNvSpPr>
            <a:spLocks noGrp="1"/>
          </p:cNvSpPr>
          <p:nvPr>
            <p:ph type="ctrTitle"/>
          </p:nvPr>
        </p:nvSpPr>
        <p:spPr>
          <a:xfrm>
            <a:off x="1032933" y="1239565"/>
            <a:ext cx="10126134" cy="2341725"/>
          </a:xfrm>
        </p:spPr>
        <p:txBody>
          <a:bodyPr>
            <a:normAutofit fontScale="90000"/>
          </a:bodyPr>
          <a:lstStyle/>
          <a:p>
            <a:r>
              <a:rPr lang="en-US" dirty="0">
                <a:solidFill>
                  <a:schemeClr val="tx1"/>
                </a:solidFill>
                <a:latin typeface="+mj-lt"/>
              </a:rPr>
              <a:t>Describe current demographic trends in rural America. </a:t>
            </a:r>
          </a:p>
        </p:txBody>
      </p:sp>
      <p:sp>
        <p:nvSpPr>
          <p:cNvPr id="3" name="Slide Number Placeholder 4">
            <a:extLst>
              <a:ext uri="{FF2B5EF4-FFF2-40B4-BE49-F238E27FC236}">
                <a16:creationId xmlns:a16="http://schemas.microsoft.com/office/drawing/2014/main" id="{FEB2279B-EBC3-E6FD-E24A-4BD49E3DD692}"/>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7</a:t>
            </a:fld>
            <a:endParaRPr lang="en-US" b="1" dirty="0">
              <a:solidFill>
                <a:schemeClr val="bg1"/>
              </a:solidFill>
              <a:latin typeface="+mj-lt"/>
            </a:endParaRPr>
          </a:p>
        </p:txBody>
      </p:sp>
    </p:spTree>
    <p:extLst>
      <p:ext uri="{BB962C8B-B14F-4D97-AF65-F5344CB8AC3E}">
        <p14:creationId xmlns:p14="http://schemas.microsoft.com/office/powerpoint/2010/main" val="4192560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189F99B-1154-4E30-A749-94FE03010D64}"/>
              </a:ext>
            </a:extLst>
          </p:cNvPr>
          <p:cNvSpPr>
            <a:spLocks noGrp="1"/>
          </p:cNvSpPr>
          <p:nvPr>
            <p:ph type="title"/>
          </p:nvPr>
        </p:nvSpPr>
        <p:spPr>
          <a:xfrm>
            <a:off x="1140351" y="169762"/>
            <a:ext cx="9875520" cy="1356360"/>
          </a:xfrm>
        </p:spPr>
        <p:txBody>
          <a:bodyPr>
            <a:normAutofit/>
          </a:bodyPr>
          <a:lstStyle/>
          <a:p>
            <a:pPr algn="ctr"/>
            <a:r>
              <a:rPr lang="en-US" sz="5400" dirty="0">
                <a:solidFill>
                  <a:schemeClr val="tx1"/>
                </a:solidFill>
                <a:latin typeface="+mj-lt"/>
              </a:rPr>
              <a:t>Federal Definition of Rural </a:t>
            </a:r>
          </a:p>
        </p:txBody>
      </p:sp>
      <p:sp>
        <p:nvSpPr>
          <p:cNvPr id="2" name="Content Placeholder 1">
            <a:extLst>
              <a:ext uri="{FF2B5EF4-FFF2-40B4-BE49-F238E27FC236}">
                <a16:creationId xmlns:a16="http://schemas.microsoft.com/office/drawing/2014/main" id="{A6A1A187-2B7A-D4FA-2CDC-AE75EDB07355}"/>
              </a:ext>
            </a:extLst>
          </p:cNvPr>
          <p:cNvSpPr>
            <a:spLocks noGrp="1"/>
          </p:cNvSpPr>
          <p:nvPr>
            <p:ph idx="1"/>
          </p:nvPr>
        </p:nvSpPr>
        <p:spPr>
          <a:xfrm>
            <a:off x="376659" y="2645533"/>
            <a:ext cx="11438681" cy="1512146"/>
          </a:xfrm>
        </p:spPr>
        <p:txBody>
          <a:bodyPr/>
          <a:lstStyle/>
          <a:p>
            <a:pPr marL="116840" indent="0" algn="ctr">
              <a:buNone/>
            </a:pPr>
            <a:r>
              <a:rPr lang="en-US" sz="4000" b="1" i="0" dirty="0">
                <a:solidFill>
                  <a:schemeClr val="tx1"/>
                </a:solidFill>
                <a:effectLst/>
                <a:latin typeface="+mj-lt"/>
              </a:rPr>
              <a:t>Any area that isn’t urban is rural.</a:t>
            </a:r>
          </a:p>
        </p:txBody>
      </p:sp>
      <p:sp>
        <p:nvSpPr>
          <p:cNvPr id="3" name="Slide Number Placeholder 4">
            <a:extLst>
              <a:ext uri="{FF2B5EF4-FFF2-40B4-BE49-F238E27FC236}">
                <a16:creationId xmlns:a16="http://schemas.microsoft.com/office/drawing/2014/main" id="{5E7A9953-D3AB-D2BE-636C-8B5A8367C1F6}"/>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8</a:t>
            </a:fld>
            <a:endParaRPr lang="en-US" b="1" dirty="0">
              <a:solidFill>
                <a:schemeClr val="bg1"/>
              </a:solidFill>
              <a:latin typeface="+mj-lt"/>
            </a:endParaRPr>
          </a:p>
        </p:txBody>
      </p:sp>
    </p:spTree>
    <p:extLst>
      <p:ext uri="{BB962C8B-B14F-4D97-AF65-F5344CB8AC3E}">
        <p14:creationId xmlns:p14="http://schemas.microsoft.com/office/powerpoint/2010/main" val="1512946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02582-949C-728C-29FD-BD7F13045E2F}"/>
              </a:ext>
            </a:extLst>
          </p:cNvPr>
          <p:cNvSpPr>
            <a:spLocks noGrp="1"/>
          </p:cNvSpPr>
          <p:nvPr>
            <p:ph type="title"/>
          </p:nvPr>
        </p:nvSpPr>
        <p:spPr>
          <a:xfrm>
            <a:off x="415650" y="173447"/>
            <a:ext cx="11360700" cy="894949"/>
          </a:xfrm>
        </p:spPr>
        <p:txBody>
          <a:bodyPr/>
          <a:lstStyle/>
          <a:p>
            <a:pPr algn="ctr"/>
            <a:r>
              <a:rPr lang="en-US" b="1" dirty="0">
                <a:latin typeface="+mj-lt"/>
                <a:ea typeface="Calibri" panose="020F0502020204030204" pitchFamily="34" charset="0"/>
                <a:cs typeface="Times New Roman" panose="02020603050405020304" pitchFamily="18" charset="0"/>
              </a:rPr>
              <a:t>Different definitions of urban and rural</a:t>
            </a:r>
            <a:endParaRPr lang="en-US" dirty="0">
              <a:latin typeface="+mj-lt"/>
            </a:endParaRPr>
          </a:p>
        </p:txBody>
      </p:sp>
      <p:sp>
        <p:nvSpPr>
          <p:cNvPr id="3" name="Text Placeholder 2">
            <a:extLst>
              <a:ext uri="{FF2B5EF4-FFF2-40B4-BE49-F238E27FC236}">
                <a16:creationId xmlns:a16="http://schemas.microsoft.com/office/drawing/2014/main" id="{9BC9144B-38E1-EA13-BD88-EB56EDE5E7D6}"/>
              </a:ext>
            </a:extLst>
          </p:cNvPr>
          <p:cNvSpPr>
            <a:spLocks noGrp="1"/>
          </p:cNvSpPr>
          <p:nvPr>
            <p:ph type="body" idx="1"/>
          </p:nvPr>
        </p:nvSpPr>
        <p:spPr>
          <a:xfrm>
            <a:off x="533395" y="1813743"/>
            <a:ext cx="11360700" cy="1802294"/>
          </a:xfrm>
        </p:spPr>
        <p:txBody>
          <a:bodyPr/>
          <a:lstStyle/>
          <a:p>
            <a:r>
              <a:rPr lang="en-US" sz="4400" dirty="0">
                <a:latin typeface="+mj-lt"/>
              </a:rPr>
              <a:t>Office of Management and Budget (OMB)</a:t>
            </a:r>
          </a:p>
          <a:p>
            <a:r>
              <a:rPr lang="en-US" sz="4400" dirty="0">
                <a:latin typeface="+mj-lt"/>
              </a:rPr>
              <a:t>Census Bureau</a:t>
            </a:r>
          </a:p>
        </p:txBody>
      </p:sp>
      <p:sp>
        <p:nvSpPr>
          <p:cNvPr id="7" name="TextBox 6">
            <a:extLst>
              <a:ext uri="{FF2B5EF4-FFF2-40B4-BE49-F238E27FC236}">
                <a16:creationId xmlns:a16="http://schemas.microsoft.com/office/drawing/2014/main" id="{FC05F97D-AF84-61A2-0998-610C639DA9A8}"/>
              </a:ext>
            </a:extLst>
          </p:cNvPr>
          <p:cNvSpPr txBox="1"/>
          <p:nvPr/>
        </p:nvSpPr>
        <p:spPr>
          <a:xfrm>
            <a:off x="0" y="4361384"/>
            <a:ext cx="12192000" cy="707886"/>
          </a:xfrm>
          <a:prstGeom prst="rect">
            <a:avLst/>
          </a:prstGeom>
          <a:solidFill>
            <a:schemeClr val="accent1">
              <a:lumMod val="40000"/>
              <a:lumOff val="60000"/>
            </a:schemeClr>
          </a:solidFill>
        </p:spPr>
        <p:txBody>
          <a:bodyPr wrap="square" rtlCol="0">
            <a:spAutoFit/>
          </a:bodyPr>
          <a:lstStyle/>
          <a:p>
            <a:pPr algn="ctr"/>
            <a:r>
              <a:rPr lang="en-US" sz="4000" b="1" dirty="0"/>
              <a:t>15-20% of Americans are considered rural </a:t>
            </a:r>
          </a:p>
        </p:txBody>
      </p:sp>
    </p:spTree>
    <p:extLst>
      <p:ext uri="{BB962C8B-B14F-4D97-AF65-F5344CB8AC3E}">
        <p14:creationId xmlns:p14="http://schemas.microsoft.com/office/powerpoint/2010/main" val="2711470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081D4-168B-4993-A7F4-6BFDD8D43893}"/>
              </a:ext>
            </a:extLst>
          </p:cNvPr>
          <p:cNvSpPr>
            <a:spLocks noGrp="1"/>
          </p:cNvSpPr>
          <p:nvPr>
            <p:ph type="title"/>
          </p:nvPr>
        </p:nvSpPr>
        <p:spPr>
          <a:xfrm>
            <a:off x="1158239" y="2857"/>
            <a:ext cx="9875520" cy="1356360"/>
          </a:xfrm>
        </p:spPr>
        <p:txBody>
          <a:bodyPr vert="horz" lIns="91440" tIns="45720" rIns="91440" bIns="45720" rtlCol="0" anchor="ctr">
            <a:normAutofit/>
          </a:bodyPr>
          <a:lstStyle/>
          <a:p>
            <a:pPr algn="ctr"/>
            <a:r>
              <a:rPr lang="en-US" dirty="0">
                <a:solidFill>
                  <a:schemeClr val="tx1"/>
                </a:solidFill>
                <a:latin typeface="+mj-lt"/>
              </a:rPr>
              <a:t>Economic Research Service (ERS)</a:t>
            </a:r>
          </a:p>
        </p:txBody>
      </p:sp>
      <p:pic>
        <p:nvPicPr>
          <p:cNvPr id="7" name="Content Placeholder 6" descr="United States department of agriculture Economic Research Service home page">
            <a:extLst>
              <a:ext uri="{FF2B5EF4-FFF2-40B4-BE49-F238E27FC236}">
                <a16:creationId xmlns:a16="http://schemas.microsoft.com/office/drawing/2014/main" id="{1F5360D5-18F4-C442-C593-3352CEC6B7B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56121" y="1594132"/>
            <a:ext cx="8068104" cy="4083530"/>
          </a:xfrm>
          <a:ln w="15875">
            <a:solidFill>
              <a:schemeClr val="tx1"/>
            </a:solidFill>
          </a:ln>
          <a:effectLst/>
        </p:spPr>
      </p:pic>
      <p:sp>
        <p:nvSpPr>
          <p:cNvPr id="3" name="Slide Number Placeholder 4">
            <a:extLst>
              <a:ext uri="{FF2B5EF4-FFF2-40B4-BE49-F238E27FC236}">
                <a16:creationId xmlns:a16="http://schemas.microsoft.com/office/drawing/2014/main" id="{434B8011-6101-8EB7-42D8-05CE5959F218}"/>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10</a:t>
            </a:fld>
            <a:endParaRPr lang="en-US" b="1" dirty="0">
              <a:solidFill>
                <a:schemeClr val="bg1"/>
              </a:solidFill>
              <a:latin typeface="+mj-lt"/>
            </a:endParaRPr>
          </a:p>
        </p:txBody>
      </p:sp>
    </p:spTree>
    <p:extLst>
      <p:ext uri="{BB962C8B-B14F-4D97-AF65-F5344CB8AC3E}">
        <p14:creationId xmlns:p14="http://schemas.microsoft.com/office/powerpoint/2010/main" val="798000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2CA05-9FE9-EAD3-C620-E6393FBA7D57}"/>
              </a:ext>
            </a:extLst>
          </p:cNvPr>
          <p:cNvSpPr>
            <a:spLocks noGrp="1"/>
          </p:cNvSpPr>
          <p:nvPr>
            <p:ph type="title"/>
          </p:nvPr>
        </p:nvSpPr>
        <p:spPr>
          <a:xfrm>
            <a:off x="1158240" y="198783"/>
            <a:ext cx="9875520" cy="980660"/>
          </a:xfrm>
        </p:spPr>
        <p:txBody>
          <a:bodyPr wrap="square" anchor="ctr">
            <a:normAutofit/>
          </a:bodyPr>
          <a:lstStyle/>
          <a:p>
            <a:pPr algn="ctr"/>
            <a:r>
              <a:rPr lang="en-US" dirty="0">
                <a:latin typeface="+mj-lt"/>
              </a:rPr>
              <a:t>Rural America at-a-Glance, 2024</a:t>
            </a:r>
          </a:p>
        </p:txBody>
      </p:sp>
      <p:pic>
        <p:nvPicPr>
          <p:cNvPr id="7" name="Content Placeholder 6" descr="1) Rural population concentrated among younger (under 15 years) and older (65 years or older) age groups.&#10;2)  Growth of the over 65 cohort has been outpacing younger adults in counties where 20%+ is 65+.&#10;3) A community’s age structure influences demand for various kinds of goods and services and people’s ability to balance work with caregiver responsibilities&#10;&#10;&#10;&#10;">
            <a:extLst>
              <a:ext uri="{FF2B5EF4-FFF2-40B4-BE49-F238E27FC236}">
                <a16:creationId xmlns:a16="http://schemas.microsoft.com/office/drawing/2014/main" id="{129297D6-F4E2-4FD0-D0CC-FAC2A309FF4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68698" y="1409700"/>
            <a:ext cx="9654603" cy="4038600"/>
          </a:xfrm>
        </p:spPr>
      </p:pic>
    </p:spTree>
    <p:extLst>
      <p:ext uri="{BB962C8B-B14F-4D97-AF65-F5344CB8AC3E}">
        <p14:creationId xmlns:p14="http://schemas.microsoft.com/office/powerpoint/2010/main" val="3596035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9F725D1-6621-1002-50DB-0CC8299008A7}"/>
              </a:ext>
            </a:extLst>
          </p:cNvPr>
          <p:cNvSpPr>
            <a:spLocks noGrp="1"/>
          </p:cNvSpPr>
          <p:nvPr>
            <p:ph type="title"/>
          </p:nvPr>
        </p:nvSpPr>
        <p:spPr>
          <a:xfrm>
            <a:off x="308658" y="180589"/>
            <a:ext cx="11574683" cy="1356360"/>
          </a:xfrm>
        </p:spPr>
        <p:txBody>
          <a:bodyPr/>
          <a:lstStyle/>
          <a:p>
            <a:pPr algn="ctr"/>
            <a:r>
              <a:rPr lang="en-US" dirty="0">
                <a:solidFill>
                  <a:schemeClr val="tx1"/>
                </a:solidFill>
                <a:latin typeface="+mj-lt"/>
              </a:rPr>
              <a:t>Rural Demographics Becoming More Diverse</a:t>
            </a:r>
          </a:p>
        </p:txBody>
      </p:sp>
      <p:sp>
        <p:nvSpPr>
          <p:cNvPr id="6" name="Content Placeholder 5">
            <a:extLst>
              <a:ext uri="{FF2B5EF4-FFF2-40B4-BE49-F238E27FC236}">
                <a16:creationId xmlns:a16="http://schemas.microsoft.com/office/drawing/2014/main" id="{B899ACF7-98B8-F909-C84C-261583817DFA}"/>
              </a:ext>
            </a:extLst>
          </p:cNvPr>
          <p:cNvSpPr>
            <a:spLocks noGrp="1"/>
          </p:cNvSpPr>
          <p:nvPr>
            <p:ph sz="half" idx="1"/>
          </p:nvPr>
        </p:nvSpPr>
        <p:spPr>
          <a:xfrm>
            <a:off x="433918" y="1909356"/>
            <a:ext cx="7181906" cy="996871"/>
          </a:xfrm>
          <a:ln>
            <a:solidFill>
              <a:schemeClr val="accent1"/>
            </a:solidFill>
          </a:ln>
        </p:spPr>
        <p:txBody>
          <a:bodyPr>
            <a:normAutofit/>
          </a:bodyPr>
          <a:lstStyle/>
          <a:p>
            <a:r>
              <a:rPr lang="en-US" sz="2800" dirty="0">
                <a:solidFill>
                  <a:schemeClr val="tx1"/>
                </a:solidFill>
                <a:latin typeface="+mj-lt"/>
              </a:rPr>
              <a:t>Total Rural Residents: 46 million</a:t>
            </a:r>
          </a:p>
          <a:p>
            <a:pPr lvl="1"/>
            <a:r>
              <a:rPr lang="en-US" dirty="0">
                <a:solidFill>
                  <a:schemeClr val="tx1"/>
                </a:solidFill>
                <a:latin typeface="+mj-lt"/>
              </a:rPr>
              <a:t>This number is going down</a:t>
            </a:r>
          </a:p>
          <a:p>
            <a:endParaRPr lang="en-US" dirty="0"/>
          </a:p>
        </p:txBody>
      </p:sp>
      <p:sp>
        <p:nvSpPr>
          <p:cNvPr id="7" name="Content Placeholder 6">
            <a:extLst>
              <a:ext uri="{FF2B5EF4-FFF2-40B4-BE49-F238E27FC236}">
                <a16:creationId xmlns:a16="http://schemas.microsoft.com/office/drawing/2014/main" id="{9C318C0E-8CCE-A9EE-E7D3-FF7B211051AC}"/>
              </a:ext>
            </a:extLst>
          </p:cNvPr>
          <p:cNvSpPr>
            <a:spLocks noGrp="1"/>
          </p:cNvSpPr>
          <p:nvPr>
            <p:ph sz="half" idx="12"/>
          </p:nvPr>
        </p:nvSpPr>
        <p:spPr>
          <a:xfrm>
            <a:off x="433918" y="3042272"/>
            <a:ext cx="7181906" cy="1129260"/>
          </a:xfrm>
          <a:ln>
            <a:solidFill>
              <a:schemeClr val="accent1"/>
            </a:solidFill>
          </a:ln>
        </p:spPr>
        <p:txBody>
          <a:bodyPr>
            <a:normAutofit/>
          </a:bodyPr>
          <a:lstStyle/>
          <a:p>
            <a:r>
              <a:rPr lang="en-US" sz="2800" dirty="0">
                <a:solidFill>
                  <a:schemeClr val="tx1"/>
                </a:solidFill>
                <a:latin typeface="+mj-lt"/>
              </a:rPr>
              <a:t>Non-Hispanic Whites: 35 million</a:t>
            </a:r>
          </a:p>
          <a:p>
            <a:pPr lvl="1"/>
            <a:r>
              <a:rPr lang="en-US" dirty="0">
                <a:solidFill>
                  <a:schemeClr val="tx1"/>
                </a:solidFill>
                <a:latin typeface="+mj-lt"/>
              </a:rPr>
              <a:t>This number is going down</a:t>
            </a:r>
            <a:endParaRPr lang="en-US" sz="2600" dirty="0">
              <a:solidFill>
                <a:schemeClr val="tx1"/>
              </a:solidFill>
              <a:latin typeface="+mj-lt"/>
            </a:endParaRPr>
          </a:p>
          <a:p>
            <a:endParaRPr lang="en-US" dirty="0"/>
          </a:p>
        </p:txBody>
      </p:sp>
      <p:sp>
        <p:nvSpPr>
          <p:cNvPr id="8" name="Content Placeholder 7">
            <a:extLst>
              <a:ext uri="{FF2B5EF4-FFF2-40B4-BE49-F238E27FC236}">
                <a16:creationId xmlns:a16="http://schemas.microsoft.com/office/drawing/2014/main" id="{4DBE506B-027C-5585-8B46-E881C5A72709}"/>
              </a:ext>
            </a:extLst>
          </p:cNvPr>
          <p:cNvSpPr>
            <a:spLocks noGrp="1"/>
          </p:cNvSpPr>
          <p:nvPr>
            <p:ph sz="half" idx="13"/>
          </p:nvPr>
        </p:nvSpPr>
        <p:spPr>
          <a:xfrm>
            <a:off x="433918" y="4345345"/>
            <a:ext cx="7181906" cy="915585"/>
          </a:xfrm>
          <a:ln>
            <a:solidFill>
              <a:schemeClr val="accent1"/>
            </a:solidFill>
          </a:ln>
        </p:spPr>
        <p:txBody>
          <a:bodyPr>
            <a:normAutofit fontScale="92500" lnSpcReduction="10000"/>
          </a:bodyPr>
          <a:lstStyle/>
          <a:p>
            <a:r>
              <a:rPr lang="en-US" sz="2800" dirty="0">
                <a:solidFill>
                  <a:schemeClr val="tx1"/>
                </a:solidFill>
                <a:latin typeface="+mj-lt"/>
              </a:rPr>
              <a:t>Racial/Ethnic Minority: 11 million</a:t>
            </a:r>
          </a:p>
          <a:p>
            <a:pPr lvl="1"/>
            <a:r>
              <a:rPr lang="en-US" dirty="0">
                <a:solidFill>
                  <a:schemeClr val="tx1"/>
                </a:solidFill>
                <a:latin typeface="+mj-lt"/>
              </a:rPr>
              <a:t>This number is going up</a:t>
            </a:r>
            <a:r>
              <a:rPr lang="en-US" sz="2600" dirty="0">
                <a:solidFill>
                  <a:schemeClr val="tx1"/>
                </a:solidFill>
                <a:latin typeface="+mj-lt"/>
              </a:rPr>
              <a:t> </a:t>
            </a:r>
          </a:p>
          <a:p>
            <a:endParaRPr lang="en-US" dirty="0"/>
          </a:p>
        </p:txBody>
      </p:sp>
      <p:sp>
        <p:nvSpPr>
          <p:cNvPr id="2" name="Slide Number Placeholder 4">
            <a:extLst>
              <a:ext uri="{FF2B5EF4-FFF2-40B4-BE49-F238E27FC236}">
                <a16:creationId xmlns:a16="http://schemas.microsoft.com/office/drawing/2014/main" id="{D4C1DF8F-0A3E-9444-0E52-BAC77486A307}"/>
              </a:ext>
            </a:extLst>
          </p:cNvPr>
          <p:cNvSpPr txBox="1">
            <a:spLocks/>
          </p:cNvSpPr>
          <p:nvPr/>
        </p:nvSpPr>
        <p:spPr>
          <a:xfrm>
            <a:off x="10012436" y="6111094"/>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12</a:t>
            </a:fld>
            <a:endParaRPr lang="en-US" b="1" dirty="0">
              <a:solidFill>
                <a:schemeClr val="bg1"/>
              </a:solidFill>
              <a:latin typeface="+mj-lt"/>
            </a:endParaRPr>
          </a:p>
        </p:txBody>
      </p:sp>
    </p:spTree>
    <p:extLst>
      <p:ext uri="{BB962C8B-B14F-4D97-AF65-F5344CB8AC3E}">
        <p14:creationId xmlns:p14="http://schemas.microsoft.com/office/powerpoint/2010/main" val="987479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976DF2C-01A5-6A6B-9A42-56097747B4C0}"/>
              </a:ext>
            </a:extLst>
          </p:cNvPr>
          <p:cNvSpPr>
            <a:spLocks noGrp="1"/>
          </p:cNvSpPr>
          <p:nvPr>
            <p:ph type="title"/>
          </p:nvPr>
        </p:nvSpPr>
        <p:spPr>
          <a:xfrm>
            <a:off x="463446" y="841063"/>
            <a:ext cx="3865486" cy="3082755"/>
          </a:xfrm>
        </p:spPr>
        <p:txBody>
          <a:bodyPr wrap="square" anchor="ctr">
            <a:normAutofit/>
          </a:bodyPr>
          <a:lstStyle/>
          <a:p>
            <a:r>
              <a:rPr lang="en-US" dirty="0">
                <a:solidFill>
                  <a:schemeClr val="tx1"/>
                </a:solidFill>
                <a:latin typeface="+mj-lt"/>
              </a:rPr>
              <a:t>Intersection of Poverty and Race/Ethnicity</a:t>
            </a:r>
          </a:p>
        </p:txBody>
      </p:sp>
      <p:pic>
        <p:nvPicPr>
          <p:cNvPr id="6" name="Content Placeholder 5" descr="Across all races and ethnicities, U.S. poverty rates in 2019 were higher at 15.4 percent in nonmetro (rural) areas than in metro (urban) areas at 11.9 percent. Rural Black or African American residents had the highest incidence of poverty in 2019 at 30.7 percent, compared with 20.4 percent for that demographic group in urban areas. Rural American Indians or Alaska Natives had the second highest rate at 29.6 percent, compared with 19.4 percent in urban areas. The poverty rate for White residents was about half the rate for either Blacks or American Indians at 13.3 percent in rural areas and 9.7 percent in urban settings. Rural Hispanic residents of any race had the third highest poverty rate at 21.7 percent, compared with 16.9 percent in urban areas. Non-Hispanic White residents had the lowest poverty rates in both rural (12.7 percent) and urban (8.2 percent) areas in 2019. This chart appears in the Economic Research Service topic page for Rural Poverty &amp; Well-Being, updated June 2021.">
            <a:extLst>
              <a:ext uri="{FF2B5EF4-FFF2-40B4-BE49-F238E27FC236}">
                <a16:creationId xmlns:a16="http://schemas.microsoft.com/office/drawing/2014/main" id="{FCC3666D-BC07-DD1C-8FF5-2B2393CED0D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38622" y="604805"/>
            <a:ext cx="6118992" cy="5078763"/>
          </a:xfrm>
          <a:noFill/>
        </p:spPr>
      </p:pic>
      <p:sp>
        <p:nvSpPr>
          <p:cNvPr id="3" name="Slide Number Placeholder 4">
            <a:extLst>
              <a:ext uri="{FF2B5EF4-FFF2-40B4-BE49-F238E27FC236}">
                <a16:creationId xmlns:a16="http://schemas.microsoft.com/office/drawing/2014/main" id="{5AF371F7-2A35-91D7-5B8F-41F5C533D7CB}"/>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13</a:t>
            </a:fld>
            <a:endParaRPr lang="en-US" b="1" dirty="0">
              <a:solidFill>
                <a:schemeClr val="bg1"/>
              </a:solidFill>
              <a:latin typeface="+mj-lt"/>
            </a:endParaRPr>
          </a:p>
        </p:txBody>
      </p:sp>
    </p:spTree>
    <p:extLst>
      <p:ext uri="{BB962C8B-B14F-4D97-AF65-F5344CB8AC3E}">
        <p14:creationId xmlns:p14="http://schemas.microsoft.com/office/powerpoint/2010/main" val="2199975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4461A-5DD7-F842-EAFD-D8BD2D97F91A}"/>
              </a:ext>
            </a:extLst>
          </p:cNvPr>
          <p:cNvSpPr>
            <a:spLocks noGrp="1"/>
          </p:cNvSpPr>
          <p:nvPr>
            <p:ph type="title"/>
          </p:nvPr>
        </p:nvSpPr>
        <p:spPr>
          <a:xfrm>
            <a:off x="1158240" y="159187"/>
            <a:ext cx="9875520" cy="1356360"/>
          </a:xfrm>
        </p:spPr>
        <p:txBody>
          <a:bodyPr/>
          <a:lstStyle/>
          <a:p>
            <a:pPr algn="ctr"/>
            <a:r>
              <a:rPr lang="en-US" dirty="0">
                <a:solidFill>
                  <a:schemeClr val="tx1"/>
                </a:solidFill>
                <a:latin typeface="+mj-lt"/>
              </a:rPr>
              <a:t>Rural Health Vulnerability </a:t>
            </a:r>
          </a:p>
        </p:txBody>
      </p:sp>
      <p:graphicFrame>
        <p:nvGraphicFramePr>
          <p:cNvPr id="5" name="Table 5" descr="Percentages of nonmetro and metro adult populations in U.S. high vulnerability counties (in top 20 percent) defined by each source of vulnerability. ">
            <a:extLst>
              <a:ext uri="{FF2B5EF4-FFF2-40B4-BE49-F238E27FC236}">
                <a16:creationId xmlns:a16="http://schemas.microsoft.com/office/drawing/2014/main" id="{D36608CF-0F20-291D-76B3-551EE6586FE4}"/>
              </a:ext>
            </a:extLst>
          </p:cNvPr>
          <p:cNvGraphicFramePr>
            <a:graphicFrameLocks noGrp="1"/>
          </p:cNvGraphicFramePr>
          <p:nvPr>
            <p:ph idx="1"/>
          </p:nvPr>
        </p:nvGraphicFramePr>
        <p:xfrm>
          <a:off x="609600" y="1798819"/>
          <a:ext cx="10972800" cy="3858465"/>
        </p:xfrm>
        <a:graphic>
          <a:graphicData uri="http://schemas.openxmlformats.org/drawingml/2006/table">
            <a:tbl>
              <a:tblPr firstRow="1" bandRow="1">
                <a:tableStyleId>{5C22544A-7EE6-4342-B048-85BDC9FD1C3A}</a:tableStyleId>
              </a:tblPr>
              <a:tblGrid>
                <a:gridCol w="5761220">
                  <a:extLst>
                    <a:ext uri="{9D8B030D-6E8A-4147-A177-3AD203B41FA5}">
                      <a16:colId xmlns:a16="http://schemas.microsoft.com/office/drawing/2014/main" val="3097669882"/>
                    </a:ext>
                  </a:extLst>
                </a:gridCol>
                <a:gridCol w="2733643">
                  <a:extLst>
                    <a:ext uri="{9D8B030D-6E8A-4147-A177-3AD203B41FA5}">
                      <a16:colId xmlns:a16="http://schemas.microsoft.com/office/drawing/2014/main" val="3310302386"/>
                    </a:ext>
                  </a:extLst>
                </a:gridCol>
                <a:gridCol w="2477937">
                  <a:extLst>
                    <a:ext uri="{9D8B030D-6E8A-4147-A177-3AD203B41FA5}">
                      <a16:colId xmlns:a16="http://schemas.microsoft.com/office/drawing/2014/main" val="2878808473"/>
                    </a:ext>
                  </a:extLst>
                </a:gridCol>
              </a:tblGrid>
              <a:tr h="607101">
                <a:tc>
                  <a:txBody>
                    <a:bodyPr/>
                    <a:lstStyle/>
                    <a:p>
                      <a:pPr algn="ctr"/>
                      <a:r>
                        <a:rPr lang="en-US" sz="2400" dirty="0"/>
                        <a:t>Vulnerability Score</a:t>
                      </a:r>
                    </a:p>
                  </a:txBody>
                  <a:tcPr>
                    <a:solidFill>
                      <a:schemeClr val="accent5">
                        <a:lumMod val="75000"/>
                      </a:schemeClr>
                    </a:solidFill>
                  </a:tcPr>
                </a:tc>
                <a:tc>
                  <a:txBody>
                    <a:bodyPr/>
                    <a:lstStyle/>
                    <a:p>
                      <a:pPr algn="ctr"/>
                      <a:r>
                        <a:rPr lang="en-US" sz="2400" dirty="0"/>
                        <a:t>Nonmetro</a:t>
                      </a:r>
                    </a:p>
                  </a:txBody>
                  <a:tcPr>
                    <a:solidFill>
                      <a:schemeClr val="accent5">
                        <a:lumMod val="75000"/>
                      </a:schemeClr>
                    </a:solidFill>
                  </a:tcPr>
                </a:tc>
                <a:tc>
                  <a:txBody>
                    <a:bodyPr/>
                    <a:lstStyle/>
                    <a:p>
                      <a:pPr algn="ctr"/>
                      <a:r>
                        <a:rPr lang="en-US" sz="2400" dirty="0"/>
                        <a:t>Metro</a:t>
                      </a:r>
                    </a:p>
                  </a:txBody>
                  <a:tcPr>
                    <a:solidFill>
                      <a:schemeClr val="accent5">
                        <a:lumMod val="75000"/>
                      </a:schemeClr>
                    </a:solidFill>
                  </a:tcPr>
                </a:tc>
                <a:extLst>
                  <a:ext uri="{0D108BD9-81ED-4DB2-BD59-A6C34878D82A}">
                    <a16:rowId xmlns:a16="http://schemas.microsoft.com/office/drawing/2014/main" val="3542129807"/>
                  </a:ext>
                </a:extLst>
              </a:tr>
              <a:tr h="607101">
                <a:tc>
                  <a:txBody>
                    <a:bodyPr/>
                    <a:lstStyle/>
                    <a:p>
                      <a:endParaRPr lang="en-US" sz="2400" dirty="0"/>
                    </a:p>
                  </a:txBody>
                  <a:tcPr/>
                </a:tc>
                <a:tc>
                  <a:txBody>
                    <a:bodyPr/>
                    <a:lstStyle/>
                    <a:p>
                      <a:pPr algn="ctr"/>
                      <a:r>
                        <a:rPr lang="en-US" sz="2400" dirty="0"/>
                        <a:t>Percent</a:t>
                      </a:r>
                    </a:p>
                  </a:txBody>
                  <a:tcPr/>
                </a:tc>
                <a:tc>
                  <a:txBody>
                    <a:bodyPr/>
                    <a:lstStyle/>
                    <a:p>
                      <a:pPr algn="ctr"/>
                      <a:r>
                        <a:rPr lang="en-US" sz="2400" dirty="0"/>
                        <a:t>Percent</a:t>
                      </a:r>
                    </a:p>
                  </a:txBody>
                  <a:tcPr/>
                </a:tc>
                <a:extLst>
                  <a:ext uri="{0D108BD9-81ED-4DB2-BD59-A6C34878D82A}">
                    <a16:rowId xmlns:a16="http://schemas.microsoft.com/office/drawing/2014/main" val="1216657148"/>
                  </a:ext>
                </a:extLst>
              </a:tr>
              <a:tr h="607101">
                <a:tc>
                  <a:txBody>
                    <a:bodyPr/>
                    <a:lstStyle/>
                    <a:p>
                      <a:r>
                        <a:rPr lang="en-US" sz="2400" dirty="0"/>
                        <a:t>Underlying health problems (ages 20-84)</a:t>
                      </a:r>
                    </a:p>
                  </a:txBody>
                  <a:tcPr/>
                </a:tc>
                <a:tc>
                  <a:txBody>
                    <a:bodyPr/>
                    <a:lstStyle/>
                    <a:p>
                      <a:pPr algn="ctr"/>
                      <a:r>
                        <a:rPr lang="en-US" sz="2400" dirty="0"/>
                        <a:t>23.7</a:t>
                      </a:r>
                    </a:p>
                  </a:txBody>
                  <a:tcPr/>
                </a:tc>
                <a:tc>
                  <a:txBody>
                    <a:bodyPr/>
                    <a:lstStyle/>
                    <a:p>
                      <a:pPr algn="ctr"/>
                      <a:r>
                        <a:rPr lang="en-US" sz="2400" dirty="0"/>
                        <a:t>3.0</a:t>
                      </a:r>
                    </a:p>
                  </a:txBody>
                  <a:tcPr/>
                </a:tc>
                <a:extLst>
                  <a:ext uri="{0D108BD9-81ED-4DB2-BD59-A6C34878D82A}">
                    <a16:rowId xmlns:a16="http://schemas.microsoft.com/office/drawing/2014/main" val="2090066425"/>
                  </a:ext>
                </a:extLst>
              </a:tr>
              <a:tr h="607101">
                <a:tc>
                  <a:txBody>
                    <a:bodyPr/>
                    <a:lstStyle/>
                    <a:p>
                      <a:r>
                        <a:rPr lang="en-US" sz="2400" dirty="0"/>
                        <a:t>Old adult population scale</a:t>
                      </a:r>
                    </a:p>
                  </a:txBody>
                  <a:tcPr/>
                </a:tc>
                <a:tc>
                  <a:txBody>
                    <a:bodyPr/>
                    <a:lstStyle/>
                    <a:p>
                      <a:pPr algn="ctr"/>
                      <a:r>
                        <a:rPr lang="en-US" sz="2400" dirty="0"/>
                        <a:t>15.9</a:t>
                      </a:r>
                    </a:p>
                  </a:txBody>
                  <a:tcPr/>
                </a:tc>
                <a:tc>
                  <a:txBody>
                    <a:bodyPr/>
                    <a:lstStyle/>
                    <a:p>
                      <a:pPr algn="ctr"/>
                      <a:r>
                        <a:rPr lang="en-US" sz="2400" dirty="0"/>
                        <a:t>4.0</a:t>
                      </a:r>
                    </a:p>
                  </a:txBody>
                  <a:tcPr/>
                </a:tc>
                <a:extLst>
                  <a:ext uri="{0D108BD9-81ED-4DB2-BD59-A6C34878D82A}">
                    <a16:rowId xmlns:a16="http://schemas.microsoft.com/office/drawing/2014/main" val="2171909554"/>
                  </a:ext>
                </a:extLst>
              </a:tr>
              <a:tr h="607101">
                <a:tc>
                  <a:txBody>
                    <a:bodyPr/>
                    <a:lstStyle/>
                    <a:p>
                      <a:r>
                        <a:rPr lang="en-US" sz="2400" dirty="0"/>
                        <a:t>Lacking health insurance (ages 25-64)</a:t>
                      </a:r>
                    </a:p>
                  </a:txBody>
                  <a:tcPr/>
                </a:tc>
                <a:tc>
                  <a:txBody>
                    <a:bodyPr/>
                    <a:lstStyle/>
                    <a:p>
                      <a:pPr algn="ctr"/>
                      <a:r>
                        <a:rPr lang="en-US" sz="2400" dirty="0"/>
                        <a:t>20.2</a:t>
                      </a:r>
                    </a:p>
                  </a:txBody>
                  <a:tcPr/>
                </a:tc>
                <a:tc>
                  <a:txBody>
                    <a:bodyPr/>
                    <a:lstStyle/>
                    <a:p>
                      <a:pPr algn="ctr"/>
                      <a:r>
                        <a:rPr lang="en-US" sz="2400" dirty="0"/>
                        <a:t>10.5</a:t>
                      </a:r>
                    </a:p>
                  </a:txBody>
                  <a:tcPr/>
                </a:tc>
                <a:extLst>
                  <a:ext uri="{0D108BD9-81ED-4DB2-BD59-A6C34878D82A}">
                    <a16:rowId xmlns:a16="http://schemas.microsoft.com/office/drawing/2014/main" val="3526840189"/>
                  </a:ext>
                </a:extLst>
              </a:tr>
              <a:tr h="607101">
                <a:tc>
                  <a:txBody>
                    <a:bodyPr/>
                    <a:lstStyle/>
                    <a:p>
                      <a:r>
                        <a:rPr lang="en-US" sz="2400" dirty="0"/>
                        <a:t>Distance to hospital with intensive care unit</a:t>
                      </a:r>
                    </a:p>
                  </a:txBody>
                  <a:tcPr/>
                </a:tc>
                <a:tc>
                  <a:txBody>
                    <a:bodyPr/>
                    <a:lstStyle/>
                    <a:p>
                      <a:pPr algn="ctr"/>
                      <a:r>
                        <a:rPr lang="en-US" sz="2400" dirty="0"/>
                        <a:t>11.3</a:t>
                      </a:r>
                    </a:p>
                  </a:txBody>
                  <a:tcPr/>
                </a:tc>
                <a:tc>
                  <a:txBody>
                    <a:bodyPr/>
                    <a:lstStyle/>
                    <a:p>
                      <a:pPr algn="ctr"/>
                      <a:r>
                        <a:rPr lang="en-US" sz="2400" dirty="0"/>
                        <a:t>0.3</a:t>
                      </a:r>
                    </a:p>
                  </a:txBody>
                  <a:tcPr/>
                </a:tc>
                <a:extLst>
                  <a:ext uri="{0D108BD9-81ED-4DB2-BD59-A6C34878D82A}">
                    <a16:rowId xmlns:a16="http://schemas.microsoft.com/office/drawing/2014/main" val="955527272"/>
                  </a:ext>
                </a:extLst>
              </a:tr>
            </a:tbl>
          </a:graphicData>
        </a:graphic>
      </p:graphicFrame>
      <p:sp>
        <p:nvSpPr>
          <p:cNvPr id="3" name="Slide Number Placeholder 4">
            <a:extLst>
              <a:ext uri="{FF2B5EF4-FFF2-40B4-BE49-F238E27FC236}">
                <a16:creationId xmlns:a16="http://schemas.microsoft.com/office/drawing/2014/main" id="{6F55305E-A82E-4C1E-9C12-57670F7EE593}"/>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14</a:t>
            </a:fld>
            <a:endParaRPr lang="en-US" b="1" dirty="0">
              <a:solidFill>
                <a:schemeClr val="bg1"/>
              </a:solidFill>
              <a:latin typeface="+mj-lt"/>
            </a:endParaRPr>
          </a:p>
        </p:txBody>
      </p:sp>
    </p:spTree>
    <p:extLst>
      <p:ext uri="{BB962C8B-B14F-4D97-AF65-F5344CB8AC3E}">
        <p14:creationId xmlns:p14="http://schemas.microsoft.com/office/powerpoint/2010/main" val="27880609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3DBEFF2-21D6-E12A-BA05-E9AFF6D0302A}"/>
              </a:ext>
            </a:extLst>
          </p:cNvPr>
          <p:cNvSpPr>
            <a:spLocks noGrp="1"/>
          </p:cNvSpPr>
          <p:nvPr>
            <p:ph type="title"/>
          </p:nvPr>
        </p:nvSpPr>
        <p:spPr>
          <a:xfrm>
            <a:off x="215153" y="266700"/>
            <a:ext cx="11779623" cy="1356360"/>
          </a:xfrm>
        </p:spPr>
        <p:txBody>
          <a:bodyPr>
            <a:normAutofit fontScale="90000"/>
          </a:bodyPr>
          <a:lstStyle/>
          <a:p>
            <a:pPr algn="ctr"/>
            <a:br>
              <a:rPr lang="en-US" sz="4000" dirty="0">
                <a:solidFill>
                  <a:schemeClr val="tx1"/>
                </a:solidFill>
                <a:latin typeface="+mj-lt"/>
              </a:rPr>
            </a:br>
            <a:r>
              <a:rPr lang="en-US" sz="6000" dirty="0">
                <a:solidFill>
                  <a:schemeClr val="tx1"/>
                </a:solidFill>
                <a:latin typeface="+mj-lt"/>
              </a:rPr>
              <a:t>136 Rural Hospitals Closed (2022)</a:t>
            </a:r>
            <a:br>
              <a:rPr lang="en-US" dirty="0">
                <a:solidFill>
                  <a:srgbClr val="002060"/>
                </a:solidFill>
              </a:rPr>
            </a:br>
            <a:endParaRPr lang="en-US" dirty="0">
              <a:solidFill>
                <a:schemeClr val="tx1"/>
              </a:solidFill>
              <a:latin typeface="+mj-lt"/>
            </a:endParaRPr>
          </a:p>
        </p:txBody>
      </p:sp>
      <p:sp>
        <p:nvSpPr>
          <p:cNvPr id="7" name="Content Placeholder 6">
            <a:extLst>
              <a:ext uri="{FF2B5EF4-FFF2-40B4-BE49-F238E27FC236}">
                <a16:creationId xmlns:a16="http://schemas.microsoft.com/office/drawing/2014/main" id="{98C492AA-E1EA-A40E-6674-F1E31EB5A2D3}"/>
              </a:ext>
            </a:extLst>
          </p:cNvPr>
          <p:cNvSpPr>
            <a:spLocks noGrp="1"/>
          </p:cNvSpPr>
          <p:nvPr>
            <p:ph idx="1"/>
          </p:nvPr>
        </p:nvSpPr>
        <p:spPr>
          <a:xfrm>
            <a:off x="838200" y="1954306"/>
            <a:ext cx="10515600" cy="3926542"/>
          </a:xfrm>
        </p:spPr>
        <p:txBody>
          <a:bodyPr/>
          <a:lstStyle/>
          <a:p>
            <a:pPr lvl="1">
              <a:spcAft>
                <a:spcPts val="600"/>
              </a:spcAft>
            </a:pPr>
            <a:r>
              <a:rPr lang="en-US" sz="3600" dirty="0">
                <a:solidFill>
                  <a:schemeClr val="tx1"/>
                </a:solidFill>
                <a:latin typeface="+mj-lt"/>
              </a:rPr>
              <a:t>L</a:t>
            </a:r>
            <a:r>
              <a:rPr lang="en-US" sz="3600" b="0" i="0" dirty="0">
                <a:solidFill>
                  <a:schemeClr val="tx1"/>
                </a:solidFill>
                <a:effectLst/>
                <a:latin typeface="+mj-lt"/>
              </a:rPr>
              <a:t>ow reimbursement rates</a:t>
            </a:r>
          </a:p>
          <a:p>
            <a:pPr lvl="1">
              <a:spcBef>
                <a:spcPts val="0"/>
              </a:spcBef>
              <a:spcAft>
                <a:spcPts val="600"/>
              </a:spcAft>
            </a:pPr>
            <a:r>
              <a:rPr lang="en-US" sz="3600" dirty="0">
                <a:solidFill>
                  <a:schemeClr val="tx1"/>
                </a:solidFill>
                <a:latin typeface="+mj-lt"/>
              </a:rPr>
              <a:t>S</a:t>
            </a:r>
            <a:r>
              <a:rPr lang="en-US" sz="3600" b="0" i="0" dirty="0">
                <a:solidFill>
                  <a:schemeClr val="tx1"/>
                </a:solidFill>
                <a:effectLst/>
                <a:latin typeface="+mj-lt"/>
              </a:rPr>
              <a:t>taffing shortages</a:t>
            </a:r>
          </a:p>
          <a:p>
            <a:pPr lvl="1">
              <a:spcBef>
                <a:spcPts val="0"/>
              </a:spcBef>
              <a:spcAft>
                <a:spcPts val="600"/>
              </a:spcAft>
            </a:pPr>
            <a:r>
              <a:rPr lang="en-US" sz="3600" dirty="0">
                <a:solidFill>
                  <a:schemeClr val="tx1"/>
                </a:solidFill>
                <a:latin typeface="+mj-lt"/>
              </a:rPr>
              <a:t>L</a:t>
            </a:r>
            <a:r>
              <a:rPr lang="en-US" sz="3600" b="0" i="0" dirty="0">
                <a:solidFill>
                  <a:schemeClr val="tx1"/>
                </a:solidFill>
                <a:effectLst/>
                <a:latin typeface="+mj-lt"/>
              </a:rPr>
              <a:t>ow patient volumes</a:t>
            </a:r>
          </a:p>
          <a:p>
            <a:pPr lvl="1">
              <a:spcBef>
                <a:spcPts val="0"/>
              </a:spcBef>
              <a:spcAft>
                <a:spcPts val="600"/>
              </a:spcAft>
            </a:pPr>
            <a:r>
              <a:rPr lang="en-US" sz="3600" dirty="0">
                <a:solidFill>
                  <a:schemeClr val="tx1"/>
                </a:solidFill>
                <a:latin typeface="+mj-lt"/>
              </a:rPr>
              <a:t>R</a:t>
            </a:r>
            <a:r>
              <a:rPr lang="en-US" sz="3600" b="0" i="0" dirty="0">
                <a:solidFill>
                  <a:schemeClr val="tx1"/>
                </a:solidFill>
                <a:effectLst/>
                <a:latin typeface="+mj-lt"/>
              </a:rPr>
              <a:t>egulatory barriers</a:t>
            </a:r>
          </a:p>
          <a:p>
            <a:pPr lvl="1"/>
            <a:r>
              <a:rPr lang="en-US" sz="3600" dirty="0">
                <a:solidFill>
                  <a:schemeClr val="tx1"/>
                </a:solidFill>
                <a:latin typeface="+mj-lt"/>
              </a:rPr>
              <a:t>E</a:t>
            </a:r>
            <a:r>
              <a:rPr lang="en-US" sz="3600" b="0" i="0" dirty="0">
                <a:solidFill>
                  <a:schemeClr val="tx1"/>
                </a:solidFill>
                <a:effectLst/>
                <a:latin typeface="+mj-lt"/>
              </a:rPr>
              <a:t>xpenses for labor, drugs, supplies and equipment</a:t>
            </a:r>
            <a:endParaRPr lang="en-US" sz="3600" dirty="0">
              <a:solidFill>
                <a:schemeClr val="tx1"/>
              </a:solidFill>
              <a:latin typeface="+mj-lt"/>
            </a:endParaRPr>
          </a:p>
        </p:txBody>
      </p:sp>
    </p:spTree>
    <p:extLst>
      <p:ext uri="{BB962C8B-B14F-4D97-AF65-F5344CB8AC3E}">
        <p14:creationId xmlns:p14="http://schemas.microsoft.com/office/powerpoint/2010/main" val="1434643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F512253-65F8-1A0B-19E2-3AD66DBB8A5F}"/>
              </a:ext>
            </a:extLst>
          </p:cNvPr>
          <p:cNvSpPr>
            <a:spLocks noGrp="1"/>
          </p:cNvSpPr>
          <p:nvPr>
            <p:ph type="title"/>
          </p:nvPr>
        </p:nvSpPr>
        <p:spPr>
          <a:xfrm>
            <a:off x="2084189" y="106745"/>
            <a:ext cx="8023621" cy="1325563"/>
          </a:xfrm>
        </p:spPr>
        <p:txBody>
          <a:bodyPr/>
          <a:lstStyle/>
          <a:p>
            <a:pPr algn="ctr"/>
            <a:r>
              <a:rPr lang="en-US" dirty="0">
                <a:solidFill>
                  <a:schemeClr val="tx1"/>
                </a:solidFill>
                <a:latin typeface="+mj-lt"/>
              </a:rPr>
              <a:t>Rural Health Information Hub</a:t>
            </a:r>
          </a:p>
        </p:txBody>
      </p:sp>
      <p:pic>
        <p:nvPicPr>
          <p:cNvPr id="10" name="Content Placeholder 9" descr="Home page view of the rural health information hub.">
            <a:extLst>
              <a:ext uri="{FF2B5EF4-FFF2-40B4-BE49-F238E27FC236}">
                <a16:creationId xmlns:a16="http://schemas.microsoft.com/office/drawing/2014/main" id="{7FB1851D-D702-BE07-FF8E-43668BAD255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80356" y="1601222"/>
            <a:ext cx="8831286" cy="4082136"/>
          </a:xfrm>
          <a:ln w="15875">
            <a:solidFill>
              <a:schemeClr val="tx1"/>
            </a:solidFill>
          </a:ln>
        </p:spPr>
      </p:pic>
      <p:sp>
        <p:nvSpPr>
          <p:cNvPr id="2" name="Slide Number Placeholder 4">
            <a:extLst>
              <a:ext uri="{FF2B5EF4-FFF2-40B4-BE49-F238E27FC236}">
                <a16:creationId xmlns:a16="http://schemas.microsoft.com/office/drawing/2014/main" id="{4A54918A-DF3E-10E0-184F-9221EE8F1D26}"/>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16</a:t>
            </a:fld>
            <a:endParaRPr lang="en-US" b="1" dirty="0">
              <a:solidFill>
                <a:schemeClr val="bg1"/>
              </a:solidFill>
              <a:latin typeface="+mj-lt"/>
            </a:endParaRPr>
          </a:p>
        </p:txBody>
      </p:sp>
    </p:spTree>
    <p:extLst>
      <p:ext uri="{BB962C8B-B14F-4D97-AF65-F5344CB8AC3E}">
        <p14:creationId xmlns:p14="http://schemas.microsoft.com/office/powerpoint/2010/main" val="1973842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FD2C1-570A-4A41-95BF-2FA901E18692}"/>
              </a:ext>
            </a:extLst>
          </p:cNvPr>
          <p:cNvSpPr>
            <a:spLocks noGrp="1"/>
          </p:cNvSpPr>
          <p:nvPr>
            <p:ph type="ctrTitle"/>
          </p:nvPr>
        </p:nvSpPr>
        <p:spPr>
          <a:xfrm>
            <a:off x="880533" y="1367833"/>
            <a:ext cx="10430934" cy="3149568"/>
          </a:xfrm>
        </p:spPr>
        <p:txBody>
          <a:bodyPr>
            <a:normAutofit/>
          </a:bodyPr>
          <a:lstStyle/>
          <a:p>
            <a:r>
              <a:rPr lang="en-US" dirty="0">
                <a:solidFill>
                  <a:schemeClr val="tx1"/>
                </a:solidFill>
                <a:latin typeface="+mj-lt"/>
              </a:rPr>
              <a:t>Locate information on health conditions, for demographic groups and on social issues.</a:t>
            </a:r>
            <a:endParaRPr lang="en-US" u="sng" dirty="0">
              <a:solidFill>
                <a:schemeClr val="tx1"/>
              </a:solidFill>
              <a:latin typeface="+mj-lt"/>
            </a:endParaRPr>
          </a:p>
        </p:txBody>
      </p:sp>
      <p:sp>
        <p:nvSpPr>
          <p:cNvPr id="3" name="Slide Number Placeholder 4">
            <a:extLst>
              <a:ext uri="{FF2B5EF4-FFF2-40B4-BE49-F238E27FC236}">
                <a16:creationId xmlns:a16="http://schemas.microsoft.com/office/drawing/2014/main" id="{AF201820-6DCB-6875-6054-FB18D745344E}"/>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17</a:t>
            </a:fld>
            <a:endParaRPr lang="en-US" b="1" dirty="0">
              <a:solidFill>
                <a:schemeClr val="bg1"/>
              </a:solidFill>
              <a:latin typeface="+mj-lt"/>
            </a:endParaRPr>
          </a:p>
        </p:txBody>
      </p:sp>
    </p:spTree>
    <p:extLst>
      <p:ext uri="{BB962C8B-B14F-4D97-AF65-F5344CB8AC3E}">
        <p14:creationId xmlns:p14="http://schemas.microsoft.com/office/powerpoint/2010/main" val="1606069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D612-3EC2-41BF-A89F-6B85244CD88C}"/>
              </a:ext>
            </a:extLst>
          </p:cNvPr>
          <p:cNvSpPr>
            <a:spLocks noGrp="1"/>
          </p:cNvSpPr>
          <p:nvPr>
            <p:ph type="title"/>
          </p:nvPr>
        </p:nvSpPr>
        <p:spPr>
          <a:xfrm>
            <a:off x="1073552" y="223459"/>
            <a:ext cx="9875520" cy="934009"/>
          </a:xfrm>
        </p:spPr>
        <p:txBody>
          <a:bodyPr>
            <a:normAutofit fontScale="90000"/>
          </a:bodyPr>
          <a:lstStyle/>
          <a:p>
            <a:pPr algn="ctr"/>
            <a:r>
              <a:rPr lang="en-US" dirty="0">
                <a:solidFill>
                  <a:schemeClr val="tx1"/>
                </a:solidFill>
                <a:latin typeface="+mj-lt"/>
              </a:rPr>
              <a:t>MedlinePlus for Patients and Caregivers</a:t>
            </a:r>
          </a:p>
        </p:txBody>
      </p:sp>
      <p:pic>
        <p:nvPicPr>
          <p:cNvPr id="5" name="Content Placeholder 4" descr="Home page for MedlinePlus.gov">
            <a:extLst>
              <a:ext uri="{FF2B5EF4-FFF2-40B4-BE49-F238E27FC236}">
                <a16:creationId xmlns:a16="http://schemas.microsoft.com/office/drawing/2014/main" id="{10F29149-4A74-55BD-13AC-3568B64317C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82018" y="1429349"/>
            <a:ext cx="4825295" cy="4351338"/>
          </a:xfrm>
          <a:ln w="15875">
            <a:solidFill>
              <a:schemeClr val="tx1"/>
            </a:solidFill>
          </a:ln>
        </p:spPr>
      </p:pic>
      <p:pic>
        <p:nvPicPr>
          <p:cNvPr id="10" name="Content Placeholder 9" descr="MedlinePlus home page view via a cell phone.">
            <a:extLst>
              <a:ext uri="{FF2B5EF4-FFF2-40B4-BE49-F238E27FC236}">
                <a16:creationId xmlns:a16="http://schemas.microsoft.com/office/drawing/2014/main" id="{E316C441-6814-454F-A463-D87D1D2CD4CA}"/>
              </a:ext>
              <a:ext uri="{C183D7F6-B498-43B3-948B-1728B52AA6E4}">
                <adec:decorative xmlns:adec="http://schemas.microsoft.com/office/drawing/2017/decorative" val="0"/>
              </a:ext>
            </a:extLst>
          </p:cNvPr>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7759716" y="1429349"/>
            <a:ext cx="2446404" cy="4351338"/>
          </a:xfrm>
          <a:ln w="15875">
            <a:solidFill>
              <a:schemeClr val="tx1"/>
            </a:solidFill>
          </a:ln>
          <a:effectLst/>
        </p:spPr>
      </p:pic>
      <p:sp>
        <p:nvSpPr>
          <p:cNvPr id="3" name="Slide Number Placeholder 4">
            <a:extLst>
              <a:ext uri="{FF2B5EF4-FFF2-40B4-BE49-F238E27FC236}">
                <a16:creationId xmlns:a16="http://schemas.microsoft.com/office/drawing/2014/main" id="{0A812EE9-F384-0F48-91C1-C594F7D560DA}"/>
              </a:ext>
              <a:ext uri="{C183D7F6-B498-43B3-948B-1728B52AA6E4}">
                <adec:decorative xmlns:adec="http://schemas.microsoft.com/office/drawing/2017/decorative" val="1"/>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18</a:t>
            </a:fld>
            <a:endParaRPr lang="en-US" b="1" dirty="0">
              <a:solidFill>
                <a:schemeClr val="bg1"/>
              </a:solidFill>
              <a:latin typeface="+mj-lt"/>
            </a:endParaRPr>
          </a:p>
        </p:txBody>
      </p:sp>
    </p:spTree>
    <p:extLst>
      <p:ext uri="{BB962C8B-B14F-4D97-AF65-F5344CB8AC3E}">
        <p14:creationId xmlns:p14="http://schemas.microsoft.com/office/powerpoint/2010/main" val="3676394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D1DF0-5FAD-3855-D106-38E960D6B9BD}"/>
              </a:ext>
            </a:extLst>
          </p:cNvPr>
          <p:cNvSpPr>
            <a:spLocks noGrp="1"/>
          </p:cNvSpPr>
          <p:nvPr>
            <p:ph type="title"/>
          </p:nvPr>
        </p:nvSpPr>
        <p:spPr>
          <a:xfrm>
            <a:off x="2351693" y="229120"/>
            <a:ext cx="7180613" cy="500373"/>
          </a:xfrm>
        </p:spPr>
        <p:txBody>
          <a:bodyPr>
            <a:normAutofit fontScale="90000"/>
          </a:bodyPr>
          <a:lstStyle/>
          <a:p>
            <a:pPr algn="ctr"/>
            <a:r>
              <a:rPr lang="en-US" sz="4000" dirty="0">
                <a:solidFill>
                  <a:schemeClr val="tx1"/>
                </a:solidFill>
                <a:latin typeface="+mj-lt"/>
              </a:rPr>
              <a:t>CDC Rural Health</a:t>
            </a:r>
          </a:p>
        </p:txBody>
      </p:sp>
      <p:pic>
        <p:nvPicPr>
          <p:cNvPr id="6" name="Content Placeholder 5" descr="CDC's Rural Health topic page">
            <a:extLst>
              <a:ext uri="{FF2B5EF4-FFF2-40B4-BE49-F238E27FC236}">
                <a16:creationId xmlns:a16="http://schemas.microsoft.com/office/drawing/2014/main" id="{7F54E043-3026-A380-661B-25ADF754F24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1151373" y="962896"/>
            <a:ext cx="9581251" cy="4932207"/>
          </a:xfrm>
          <a:ln w="15875">
            <a:solidFill>
              <a:schemeClr val="tx1"/>
            </a:solidFill>
          </a:ln>
        </p:spPr>
      </p:pic>
      <p:sp>
        <p:nvSpPr>
          <p:cNvPr id="3" name="Slide Number Placeholder 4">
            <a:extLst>
              <a:ext uri="{FF2B5EF4-FFF2-40B4-BE49-F238E27FC236}">
                <a16:creationId xmlns:a16="http://schemas.microsoft.com/office/drawing/2014/main" id="{284DF11A-724D-91C7-F608-78AE04E0718E}"/>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19</a:t>
            </a:fld>
            <a:endParaRPr lang="en-US" b="1" dirty="0">
              <a:solidFill>
                <a:schemeClr val="bg1"/>
              </a:solidFill>
              <a:latin typeface="+mj-lt"/>
            </a:endParaRPr>
          </a:p>
        </p:txBody>
      </p:sp>
    </p:spTree>
    <p:extLst>
      <p:ext uri="{BB962C8B-B14F-4D97-AF65-F5344CB8AC3E}">
        <p14:creationId xmlns:p14="http://schemas.microsoft.com/office/powerpoint/2010/main" val="2245560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18440-6FA0-4649-91B6-C1A5237F0B5F}"/>
              </a:ext>
            </a:extLst>
          </p:cNvPr>
          <p:cNvSpPr>
            <a:spLocks noGrp="1"/>
          </p:cNvSpPr>
          <p:nvPr>
            <p:ph type="ctrTitle"/>
          </p:nvPr>
        </p:nvSpPr>
        <p:spPr>
          <a:xfrm>
            <a:off x="389467" y="1467409"/>
            <a:ext cx="10955866" cy="2602379"/>
          </a:xfrm>
        </p:spPr>
        <p:txBody>
          <a:bodyPr>
            <a:normAutofit/>
          </a:bodyPr>
          <a:lstStyle/>
          <a:p>
            <a:r>
              <a:rPr lang="en-US" dirty="0">
                <a:solidFill>
                  <a:schemeClr val="tx1"/>
                </a:solidFill>
                <a:latin typeface="+mj-lt"/>
              </a:rPr>
              <a:t>Demonstrations</a:t>
            </a:r>
          </a:p>
        </p:txBody>
      </p:sp>
      <p:sp>
        <p:nvSpPr>
          <p:cNvPr id="3" name="Slide Number Placeholder 4">
            <a:extLst>
              <a:ext uri="{FF2B5EF4-FFF2-40B4-BE49-F238E27FC236}">
                <a16:creationId xmlns:a16="http://schemas.microsoft.com/office/drawing/2014/main" id="{9663DECB-ADA8-4615-6560-35C854BAB54F}"/>
              </a:ext>
            </a:extLst>
          </p:cNvPr>
          <p:cNvSpPr txBox="1">
            <a:spLocks/>
          </p:cNvSpPr>
          <p:nvPr/>
        </p:nvSpPr>
        <p:spPr>
          <a:xfrm>
            <a:off x="10012436" y="6223828"/>
            <a:ext cx="1706217"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372B0271-B012-4ED1-8CE3-476E6D0A5B1D}" type="slidenum">
              <a:rPr lang="en-US" b="1" smtClean="0">
                <a:solidFill>
                  <a:schemeClr val="bg1"/>
                </a:solidFill>
                <a:latin typeface="+mj-lt"/>
              </a:rPr>
              <a:pPr algn="r">
                <a:defRPr/>
              </a:pPr>
              <a:t>20</a:t>
            </a:fld>
            <a:endParaRPr lang="en-US" b="1" dirty="0">
              <a:solidFill>
                <a:schemeClr val="bg1"/>
              </a:solidFill>
              <a:latin typeface="+mj-lt"/>
            </a:endParaRPr>
          </a:p>
        </p:txBody>
      </p:sp>
    </p:spTree>
    <p:extLst>
      <p:ext uri="{BB962C8B-B14F-4D97-AF65-F5344CB8AC3E}">
        <p14:creationId xmlns:p14="http://schemas.microsoft.com/office/powerpoint/2010/main" val="2622838125"/>
      </p:ext>
    </p:extLst>
  </p:cSld>
  <p:clrMapOvr>
    <a:masterClrMapping/>
  </p:clrMapOvr>
</p:sld>
</file>

<file path=ppt/theme/theme1.xml><?xml version="1.0" encoding="utf-8"?>
<a:theme xmlns:a="http://schemas.openxmlformats.org/drawingml/2006/main" name="Basis">
  <a:themeElements>
    <a:clrScheme name="Custom 15">
      <a:dk1>
        <a:srgbClr val="000000"/>
      </a:dk1>
      <a:lt1>
        <a:srgbClr val="FFFFFF"/>
      </a:lt1>
      <a:dk2>
        <a:srgbClr val="1F497D"/>
      </a:dk2>
      <a:lt2>
        <a:srgbClr val="EEECE1"/>
      </a:lt2>
      <a:accent1>
        <a:srgbClr val="366092"/>
      </a:accent1>
      <a:accent2>
        <a:srgbClr val="953734"/>
      </a:accent2>
      <a:accent3>
        <a:srgbClr val="586D2D"/>
      </a:accent3>
      <a:accent4>
        <a:srgbClr val="76923C"/>
      </a:accent4>
      <a:accent5>
        <a:srgbClr val="4BACC6"/>
      </a:accent5>
      <a:accent6>
        <a:srgbClr val="F78629"/>
      </a:accent6>
      <a:hlink>
        <a:srgbClr val="632423"/>
      </a:hlink>
      <a:folHlink>
        <a:srgbClr val="63242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TotalTime>
  <Words>1253</Words>
  <Application>Microsoft Office PowerPoint</Application>
  <PresentationFormat>Widescreen</PresentationFormat>
  <Paragraphs>177</Paragraphs>
  <Slides>20</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Arial</vt:lpstr>
      <vt:lpstr>Calibri</vt:lpstr>
      <vt:lpstr>Calibri Light</vt:lpstr>
      <vt:lpstr>Corbel</vt:lpstr>
      <vt:lpstr>inherit</vt:lpstr>
      <vt:lpstr>Segoe UI</vt:lpstr>
      <vt:lpstr>Basis</vt:lpstr>
      <vt:lpstr>Rural Health Resources</vt:lpstr>
      <vt:lpstr>NNLM</vt:lpstr>
      <vt:lpstr>NNLM Reading Club</vt:lpstr>
      <vt:lpstr>Objectives:</vt:lpstr>
      <vt:lpstr>Rural Challenges:</vt:lpstr>
      <vt:lpstr>What Impacts Health in Rural Communities?</vt:lpstr>
      <vt:lpstr>Describe current demographic trends in rural America. </vt:lpstr>
      <vt:lpstr>Federal Definition of Rural </vt:lpstr>
      <vt:lpstr>Different definitions of urban and rural</vt:lpstr>
      <vt:lpstr>Economic Research Service (ERS)</vt:lpstr>
      <vt:lpstr>Rural America at-a-Glance, 2024</vt:lpstr>
      <vt:lpstr>Rural Demographics Becoming More Diverse</vt:lpstr>
      <vt:lpstr>Intersection of Poverty and Race/Ethnicity</vt:lpstr>
      <vt:lpstr>Rural Health Vulnerability </vt:lpstr>
      <vt:lpstr> 136 Rural Hospitals Closed (2022) </vt:lpstr>
      <vt:lpstr>Rural Health Information Hub</vt:lpstr>
      <vt:lpstr>Locate information on health conditions, for demographic groups and on social issues.</vt:lpstr>
      <vt:lpstr>MedlinePlus for Patients and Caregivers</vt:lpstr>
      <vt:lpstr>CDC Rural Health</vt:lpstr>
      <vt:lpstr>Demonstrations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Rebecca Brown</dc:creator>
  <cp:lastModifiedBy>Rebecca 'Librarian' Brown</cp:lastModifiedBy>
  <cp:revision>56</cp:revision>
  <dcterms:created xsi:type="dcterms:W3CDTF">2024-10-31T20:28:02Z</dcterms:created>
  <dcterms:modified xsi:type="dcterms:W3CDTF">2025-11-17T16:52:06Z</dcterms:modified>
</cp:coreProperties>
</file>