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57" r:id="rId3"/>
    <p:sldId id="303" r:id="rId4"/>
    <p:sldId id="258" r:id="rId5"/>
    <p:sldId id="268" r:id="rId6"/>
    <p:sldId id="304" r:id="rId7"/>
    <p:sldId id="261" r:id="rId8"/>
    <p:sldId id="262" r:id="rId9"/>
    <p:sldId id="305" r:id="rId10"/>
    <p:sldId id="1404" r:id="rId11"/>
    <p:sldId id="1372" r:id="rId12"/>
    <p:sldId id="1373" r:id="rId13"/>
    <p:sldId id="1370" r:id="rId14"/>
    <p:sldId id="1374" r:id="rId15"/>
    <p:sldId id="1376" r:id="rId16"/>
    <p:sldId id="1378" r:id="rId17"/>
    <p:sldId id="1398" r:id="rId18"/>
    <p:sldId id="1399" r:id="rId19"/>
    <p:sldId id="1392" r:id="rId20"/>
    <p:sldId id="1382" r:id="rId21"/>
    <p:sldId id="1387" r:id="rId22"/>
    <p:sldId id="1388" r:id="rId23"/>
    <p:sldId id="1386" r:id="rId24"/>
    <p:sldId id="140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79468"/>
  </p:normalViewPr>
  <p:slideViewPr>
    <p:cSldViewPr snapToGrid="0">
      <p:cViewPr varScale="1">
        <p:scale>
          <a:sx n="88" d="100"/>
          <a:sy n="88" d="100"/>
        </p:scale>
        <p:origin x="672" y="78"/>
      </p:cViewPr>
      <p:guideLst/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microsoft.com/office/2016/11/relationships/changesInfo" Target="changesInfos/changesInfo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olyn Martin" userId="903e65a1-2606-4427-908c-2bba6658a654" providerId="ADAL" clId="{424CB47D-E646-4FF6-86CA-47ED047DF97D}"/>
    <pc:docChg chg="modSld">
      <pc:chgData name="Carolyn Martin" userId="903e65a1-2606-4427-908c-2bba6658a654" providerId="ADAL" clId="{424CB47D-E646-4FF6-86CA-47ED047DF97D}" dt="2026-03-09T18:47:04.645" v="16" actId="6549"/>
      <pc:docMkLst>
        <pc:docMk/>
      </pc:docMkLst>
      <pc:sldChg chg="modNotesTx">
        <pc:chgData name="Carolyn Martin" userId="903e65a1-2606-4427-908c-2bba6658a654" providerId="ADAL" clId="{424CB47D-E646-4FF6-86CA-47ED047DF97D}" dt="2026-03-09T18:45:27.566" v="0" actId="6549"/>
        <pc:sldMkLst>
          <pc:docMk/>
          <pc:sldMk cId="967088623" sldId="258"/>
        </pc:sldMkLst>
      </pc:sldChg>
      <pc:sldChg chg="modNotesTx">
        <pc:chgData name="Carolyn Martin" userId="903e65a1-2606-4427-908c-2bba6658a654" providerId="ADAL" clId="{424CB47D-E646-4FF6-86CA-47ED047DF97D}" dt="2026-03-09T18:45:46" v="2" actId="6549"/>
        <pc:sldMkLst>
          <pc:docMk/>
          <pc:sldMk cId="2231060269" sldId="261"/>
        </pc:sldMkLst>
      </pc:sldChg>
      <pc:sldChg chg="modNotesTx">
        <pc:chgData name="Carolyn Martin" userId="903e65a1-2606-4427-908c-2bba6658a654" providerId="ADAL" clId="{424CB47D-E646-4FF6-86CA-47ED047DF97D}" dt="2026-03-09T18:45:51.427" v="3" actId="6549"/>
        <pc:sldMkLst>
          <pc:docMk/>
          <pc:sldMk cId="2491749657" sldId="262"/>
        </pc:sldMkLst>
      </pc:sldChg>
      <pc:sldChg chg="modNotesTx">
        <pc:chgData name="Carolyn Martin" userId="903e65a1-2606-4427-908c-2bba6658a654" providerId="ADAL" clId="{424CB47D-E646-4FF6-86CA-47ED047DF97D}" dt="2026-03-09T18:45:36.080" v="1" actId="6549"/>
        <pc:sldMkLst>
          <pc:docMk/>
          <pc:sldMk cId="2656329106" sldId="268"/>
        </pc:sldMkLst>
      </pc:sldChg>
      <pc:sldChg chg="modNotesTx">
        <pc:chgData name="Carolyn Martin" userId="903e65a1-2606-4427-908c-2bba6658a654" providerId="ADAL" clId="{424CB47D-E646-4FF6-86CA-47ED047DF97D}" dt="2026-03-09T18:46:13.816" v="6" actId="6549"/>
        <pc:sldMkLst>
          <pc:docMk/>
          <pc:sldMk cId="82299290" sldId="1370"/>
        </pc:sldMkLst>
      </pc:sldChg>
      <pc:sldChg chg="modNotesTx">
        <pc:chgData name="Carolyn Martin" userId="903e65a1-2606-4427-908c-2bba6658a654" providerId="ADAL" clId="{424CB47D-E646-4FF6-86CA-47ED047DF97D}" dt="2026-03-09T18:46:02.613" v="4" actId="6549"/>
        <pc:sldMkLst>
          <pc:docMk/>
          <pc:sldMk cId="2440133104" sldId="1372"/>
        </pc:sldMkLst>
      </pc:sldChg>
      <pc:sldChg chg="modNotesTx">
        <pc:chgData name="Carolyn Martin" userId="903e65a1-2606-4427-908c-2bba6658a654" providerId="ADAL" clId="{424CB47D-E646-4FF6-86CA-47ED047DF97D}" dt="2026-03-09T18:46:07.979" v="5" actId="6549"/>
        <pc:sldMkLst>
          <pc:docMk/>
          <pc:sldMk cId="3406335781" sldId="1373"/>
        </pc:sldMkLst>
      </pc:sldChg>
      <pc:sldChg chg="modNotesTx">
        <pc:chgData name="Carolyn Martin" userId="903e65a1-2606-4427-908c-2bba6658a654" providerId="ADAL" clId="{424CB47D-E646-4FF6-86CA-47ED047DF97D}" dt="2026-03-09T18:46:19.242" v="7" actId="6549"/>
        <pc:sldMkLst>
          <pc:docMk/>
          <pc:sldMk cId="3462786521" sldId="1374"/>
        </pc:sldMkLst>
      </pc:sldChg>
      <pc:sldChg chg="modNotesTx">
        <pc:chgData name="Carolyn Martin" userId="903e65a1-2606-4427-908c-2bba6658a654" providerId="ADAL" clId="{424CB47D-E646-4FF6-86CA-47ED047DF97D}" dt="2026-03-09T18:46:23.279" v="8" actId="6549"/>
        <pc:sldMkLst>
          <pc:docMk/>
          <pc:sldMk cId="960649081" sldId="1376"/>
        </pc:sldMkLst>
      </pc:sldChg>
      <pc:sldChg chg="modNotesTx">
        <pc:chgData name="Carolyn Martin" userId="903e65a1-2606-4427-908c-2bba6658a654" providerId="ADAL" clId="{424CB47D-E646-4FF6-86CA-47ED047DF97D}" dt="2026-03-09T18:46:27.458" v="9" actId="6549"/>
        <pc:sldMkLst>
          <pc:docMk/>
          <pc:sldMk cId="3739593231" sldId="1378"/>
        </pc:sldMkLst>
      </pc:sldChg>
      <pc:sldChg chg="modNotesTx">
        <pc:chgData name="Carolyn Martin" userId="903e65a1-2606-4427-908c-2bba6658a654" providerId="ADAL" clId="{424CB47D-E646-4FF6-86CA-47ED047DF97D}" dt="2026-03-09T18:46:48.155" v="13" actId="6549"/>
        <pc:sldMkLst>
          <pc:docMk/>
          <pc:sldMk cId="2315511672" sldId="1382"/>
        </pc:sldMkLst>
      </pc:sldChg>
      <pc:sldChg chg="modNotesTx">
        <pc:chgData name="Carolyn Martin" userId="903e65a1-2606-4427-908c-2bba6658a654" providerId="ADAL" clId="{424CB47D-E646-4FF6-86CA-47ED047DF97D}" dt="2026-03-09T18:47:04.645" v="16" actId="6549"/>
        <pc:sldMkLst>
          <pc:docMk/>
          <pc:sldMk cId="798943986" sldId="1386"/>
        </pc:sldMkLst>
      </pc:sldChg>
      <pc:sldChg chg="modNotesTx">
        <pc:chgData name="Carolyn Martin" userId="903e65a1-2606-4427-908c-2bba6658a654" providerId="ADAL" clId="{424CB47D-E646-4FF6-86CA-47ED047DF97D}" dt="2026-03-09T18:46:53.424" v="14" actId="6549"/>
        <pc:sldMkLst>
          <pc:docMk/>
          <pc:sldMk cId="280105651" sldId="1387"/>
        </pc:sldMkLst>
      </pc:sldChg>
      <pc:sldChg chg="modNotesTx">
        <pc:chgData name="Carolyn Martin" userId="903e65a1-2606-4427-908c-2bba6658a654" providerId="ADAL" clId="{424CB47D-E646-4FF6-86CA-47ED047DF97D}" dt="2026-03-09T18:46:59.034" v="15" actId="6549"/>
        <pc:sldMkLst>
          <pc:docMk/>
          <pc:sldMk cId="2272807250" sldId="1388"/>
        </pc:sldMkLst>
      </pc:sldChg>
      <pc:sldChg chg="modNotesTx">
        <pc:chgData name="Carolyn Martin" userId="903e65a1-2606-4427-908c-2bba6658a654" providerId="ADAL" clId="{424CB47D-E646-4FF6-86CA-47ED047DF97D}" dt="2026-03-09T18:46:43.551" v="12" actId="6549"/>
        <pc:sldMkLst>
          <pc:docMk/>
          <pc:sldMk cId="2220528077" sldId="1392"/>
        </pc:sldMkLst>
      </pc:sldChg>
      <pc:sldChg chg="modNotesTx">
        <pc:chgData name="Carolyn Martin" userId="903e65a1-2606-4427-908c-2bba6658a654" providerId="ADAL" clId="{424CB47D-E646-4FF6-86CA-47ED047DF97D}" dt="2026-03-09T18:46:34.603" v="10" actId="20577"/>
        <pc:sldMkLst>
          <pc:docMk/>
          <pc:sldMk cId="1735554740" sldId="1398"/>
        </pc:sldMkLst>
      </pc:sldChg>
      <pc:sldChg chg="modNotesTx">
        <pc:chgData name="Carolyn Martin" userId="903e65a1-2606-4427-908c-2bba6658a654" providerId="ADAL" clId="{424CB47D-E646-4FF6-86CA-47ED047DF97D}" dt="2026-03-09T18:46:38.462" v="11" actId="20577"/>
        <pc:sldMkLst>
          <pc:docMk/>
          <pc:sldMk cId="3900702799" sldId="139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C717AB-BCC3-3A48-A691-622C86B7C8F3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99C2FA-3420-E743-8512-E2A3430951A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338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8195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296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458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E812D-3A35-E080-D00E-92D0356B2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C1EA1A-0C23-AF5C-29BE-F98D4E508C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47525D-9BB4-5138-1514-2999200111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5F9B12-1B03-89E0-361B-423BFDEBA8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906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3719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3764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06A67F-EA28-CF3D-10B3-15776332C6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DA82FF-0022-7761-3CF9-CC40B0CB4F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72E00C-FB48-DB5C-A22A-768850A8D3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u="sng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94C92F-FAEF-9E0D-AFA1-CDFB2835B1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5153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93D44-3A01-14C0-A5B2-42E422667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5AF314-4A77-2DBE-9F66-144DCB2DF8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83C92B-277A-33F7-9399-C0A657F2DD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u="sng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9EF5D4-60C3-D6DC-F364-61EEE76A5A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65265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99C2FA-3420-E743-8512-E2A3430951A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8289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02452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79255-D4FF-2D51-CD86-EFFD142FB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180B7FC-6398-39B4-9DBC-0E14D1F709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85DA56-C9D0-635F-1128-BB3BF3A812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899A57-82D2-15DE-51CF-362E8806DC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19161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30825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75911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0923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48681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7153C-0534-1C3C-AA05-2DB2638326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C7530C-2CCB-3020-58E8-F01F4F1898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7A1ACD-9A7B-F192-F66A-9F2D33FD5B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9CC4A9-E7F5-9D42-1DF7-C08D203172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0309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0E9B1D-8907-1138-61F7-83A081091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0D7B4B-1BA1-7B84-AF1B-60EB8C4C63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124836-F1F4-F5C7-4747-9AEED21B09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AD2DA8-2FC1-08AF-7CED-BF159A2D86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81926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51108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49898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0521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3299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B4240F-5986-4151-8DEF-9DF03735087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2920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A144F4-BD5E-3231-65B4-8B64CDEC7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C8B8680-C036-9A9A-40FA-69C4D5DDC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8D2D01-3592-600B-82AA-DFE08CFDB8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u="sng" dirty="0">
              <a:solidFill>
                <a:srgbClr val="C0000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9E4713-2A6E-FE2D-748F-7BAFA3A113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99C2FA-3420-E743-8512-E2A3430951A3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29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CCEEB-4D61-4C76-FF9E-3F3F575F1C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989AD-A593-F8E8-47FC-4B3A3B26E2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379CF-4619-F736-C14D-EC297CB65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1FCF45-D333-C2DF-9466-837765A18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2186F9-7C84-95D2-8B3B-F14FDD152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41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EAC59-0B66-18E9-0DB3-1168084FD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E4ED2-1049-CFDE-FF01-0C662A37C6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B01C4-6D88-4AEB-1837-FD5D2F55B9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594B68-7D68-F7A4-A3AB-7A937445C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C0A3D0-BF5F-A32D-C5CF-2425C4846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6280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913E43-6628-A98A-DC9A-27B2810E5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D54ED-92F3-CFFB-CCE4-B9C3E28BFC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B6A31-02CF-A0BF-6842-E54F944C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E97D1-6D0B-2659-6A85-598872521C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8FEB00-BD32-70AF-685A-619FFDE77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805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76D7B3-40B6-4BFB-CB71-409406AAD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2AC4CD-B5B2-9BAA-AC91-8F8C338F9C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46032D-5691-DF3C-FC42-D959B0D545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24B5E5-5284-262B-335B-3692018AE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1AE01E-30D0-2895-025B-7E895CEC2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1F56A0-BD50-5A92-6138-3ADF0A6EA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6241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2ED58-3735-F698-71BC-88E30F8C13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AF99C9-B999-146F-F0FC-EA2CFB839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F98EBF-85EA-977E-7BC2-E5DEE1DD70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C3B435-C519-6B00-692F-ADC7A3E2FE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AD7E81-1489-28FF-C44F-7042D4D39F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DC95649-2C1A-B259-8EE8-B5B6694E3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03517C-F1EE-267A-74D5-A90F62C6B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83907B-3C52-DBFF-3545-6CBD8F694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01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AAC57-D11A-C1BA-4B94-69CD54249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8E3D2C-E445-6CBA-1C46-D9C572889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514F27-E91E-D58F-76D9-E8E1ED6C4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6DC76D-90AE-30E7-68B6-FCA051B7A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30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5C18E3D-2E3B-2CE6-C9D9-69B4BB08A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A0E457-ABD0-70FC-0341-4DB8093A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1C665E-E32D-5A57-2B9F-8AFF50415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6721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F57642-5077-9FD7-2FA5-91E004C73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DC569-8C34-35A0-6BAF-B1BFCF541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3F40D4-B06F-2513-9254-0A6B3B35F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A1BDAF-EDF8-27E2-AF95-72099DC41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6EC3B8-24A4-6F5B-E3B4-033F11B57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908D31-31AC-E812-3D98-007F238D4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9414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3F7763-711A-C36E-D300-9CC7F88DB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6EA132D-5DBF-372F-8966-5231D392C0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51C65-50A3-5333-03B5-8DFCC994A5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E7EAF1-2AB5-FE2E-B058-37DCBC9F5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C8E3F6-2EEF-FDE8-1B84-BEB40773C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E1001B-1C08-A613-BDFA-5014A12C6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88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066CF-9BB3-548A-CC5B-B4737A1F9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8AD99F-C3B1-01F8-7181-39635A1053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AC95-DA6D-96CA-F6DD-391080D6E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BA38F4-D021-B0CF-AC7E-176440E9B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4664D5-B06F-1354-F728-CECA69CC7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7609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F45EAE-E496-690D-FDCC-D8DEA168C4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4AE32-1D23-4478-DBFB-D90C9B7C4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026E9-1BE2-4DBB-1582-1AC531F2C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537C0-6087-3DCE-611E-3C4A2060C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070BEC-B730-BB8C-5002-297DACAD5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056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0FE91-B03D-DD3F-F17F-25F43BC875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32FBFF-C98F-E432-2667-83FF55E03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D0F0F-72A5-50C7-B121-BA1A1F3DE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E59B-37F7-4C51-A1C7-A0B95CC51AAF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CD0FDD-BFEC-7667-244B-AC67B1017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9D7B5C-EA1A-BF2C-339B-6D110973E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3379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A80B12-8B28-4DD6-BD6F-F46100927AE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8" b="17010"/>
          <a:stretch/>
        </p:blipFill>
        <p:spPr>
          <a:xfrm>
            <a:off x="-5" y="-26391"/>
            <a:ext cx="12192000" cy="500989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9333EED-A0C8-46CD-A975-9900F0B4C5D1}"/>
              </a:ext>
            </a:extLst>
          </p:cNvPr>
          <p:cNvSpPr/>
          <p:nvPr userDrawn="1"/>
        </p:nvSpPr>
        <p:spPr>
          <a:xfrm>
            <a:off x="1" y="141252"/>
            <a:ext cx="12192000" cy="4833258"/>
          </a:xfrm>
          <a:prstGeom prst="rect">
            <a:avLst/>
          </a:prstGeom>
          <a:solidFill>
            <a:schemeClr val="accent1">
              <a:lumMod val="20000"/>
              <a:lumOff val="80000"/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3423898-6CA6-446D-8B2C-9385917B70F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5374" y="5142411"/>
            <a:ext cx="11630083" cy="1722612"/>
          </a:xfrm>
        </p:spPr>
        <p:txBody>
          <a:bodyPr anchor="t">
            <a:normAutofit fontScale="85000" lnSpcReduction="20000"/>
          </a:bodyPr>
          <a:lstStyle>
            <a:lvl1pPr marL="0" indent="0">
              <a:buNone/>
              <a:defRPr b="1"/>
            </a:lvl1pPr>
          </a:lstStyle>
          <a:p>
            <a:pPr algn="l">
              <a:lnSpc>
                <a:spcPct val="120000"/>
              </a:lnSpc>
            </a:pPr>
            <a:r>
              <a:rPr lang="en-US" sz="26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Name</a:t>
            </a:r>
          </a:p>
          <a:p>
            <a:pPr algn="l">
              <a:lnSpc>
                <a:spcPct val="120000"/>
              </a:lnSpc>
            </a:pPr>
            <a:r>
              <a:rPr lang="en-US" sz="26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Affiliation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64A5448F-EA75-4D23-9EC5-A22EE289037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0657" y="5634307"/>
            <a:ext cx="1270520" cy="85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E36BB08-B54D-4234-AB54-8C0D13C2675A}"/>
              </a:ext>
            </a:extLst>
          </p:cNvPr>
          <p:cNvSpPr/>
          <p:nvPr userDrawn="1"/>
        </p:nvSpPr>
        <p:spPr>
          <a:xfrm>
            <a:off x="-2" y="-9234"/>
            <a:ext cx="12191999" cy="12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2D6A56-D459-4234-BE48-977DD95EA684}"/>
              </a:ext>
            </a:extLst>
          </p:cNvPr>
          <p:cNvSpPr/>
          <p:nvPr userDrawn="1"/>
        </p:nvSpPr>
        <p:spPr>
          <a:xfrm>
            <a:off x="0" y="-26389"/>
            <a:ext cx="12192000" cy="1900887"/>
          </a:xfrm>
          <a:prstGeom prst="rect">
            <a:avLst/>
          </a:prstGeom>
          <a:gradFill flip="none" rotWithShape="1">
            <a:gsLst>
              <a:gs pos="0">
                <a:srgbClr val="E6D7D0"/>
              </a:gs>
              <a:gs pos="100000">
                <a:schemeClr val="accent3">
                  <a:lumMod val="60000"/>
                  <a:lumOff val="4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D6D1A8C-6A73-43D9-9391-C15838A2CF28}"/>
              </a:ext>
            </a:extLst>
          </p:cNvPr>
          <p:cNvSpPr/>
          <p:nvPr userDrawn="1"/>
        </p:nvSpPr>
        <p:spPr>
          <a:xfrm>
            <a:off x="0" y="-72133"/>
            <a:ext cx="12192010" cy="194663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6FB9BCB-D6FB-4DA1-9DC5-04BA71D3A6C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80959" y="91213"/>
            <a:ext cx="11630082" cy="1633415"/>
          </a:xfrm>
        </p:spPr>
        <p:txBody>
          <a:bodyPr anchor="t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>
              <a:lnSpc>
                <a:spcPct val="100000"/>
              </a:lnSpc>
              <a:spcBef>
                <a:spcPts val="2000"/>
              </a:spcBef>
              <a:spcAft>
                <a:spcPts val="4000"/>
              </a:spcAft>
            </a:pPr>
            <a:r>
              <a:rPr lang="en-US" sz="3200" dirty="0">
                <a:solidFill>
                  <a:schemeClr val="bg1"/>
                </a:solidFill>
                <a:latin typeface="Source Serif Pro" panose="02040603050405020204" pitchFamily="18" charset="0"/>
                <a:ea typeface="Source Serif Pro" panose="02040603050405020204" pitchFamily="18" charset="0"/>
              </a:rPr>
              <a:t>Title</a:t>
            </a:r>
            <a:endParaRPr lang="en-US" sz="3600" dirty="0">
              <a:solidFill>
                <a:schemeClr val="bg1"/>
              </a:solidFill>
              <a:latin typeface="Source Serif Pro" panose="02040603050405020204" pitchFamily="18" charset="0"/>
              <a:ea typeface="Source Serif Pro" panose="020406030504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206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F0A2D-9870-527D-8D14-8571AADB8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ource Serif Pro" panose="02040603050405020204" pitchFamily="18" charset="0"/>
                <a:ea typeface="Source Serif Pro" panose="0204060305040502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A9F1A-9EE9-596E-590D-B1E0BF96B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6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2pPr>
            <a:lvl3pPr>
              <a:defRPr sz="2800">
                <a:latin typeface="Source Sans Pro" panose="020B0503030403020204" pitchFamily="34" charset="0"/>
                <a:ea typeface="Source Sans Pro" panose="020B0503030403020204" pitchFamily="34" charset="0"/>
              </a:defRPr>
            </a:lvl3pPr>
            <a:lvl4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4pPr>
            <a:lvl5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CEC34-5C4F-7E76-8819-4DCA8B239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C1219-D4D9-45F6-A6D5-27AC029088CB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A8C63-1155-169C-DF6C-AF646C32C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883AF8-C524-DAE5-A978-4DFFEB80A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9B80CD1-B265-4245-BE37-7F13648CEE65}"/>
              </a:ext>
            </a:extLst>
          </p:cNvPr>
          <p:cNvGrpSpPr/>
          <p:nvPr userDrawn="1"/>
        </p:nvGrpSpPr>
        <p:grpSpPr>
          <a:xfrm>
            <a:off x="0" y="5949476"/>
            <a:ext cx="12192000" cy="722684"/>
            <a:chOff x="0" y="5949476"/>
            <a:chExt cx="12192000" cy="722684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E488AE8-0A29-FF86-6B93-09763A50438A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0" y="6294611"/>
              <a:ext cx="12192000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E02416A-F4DE-6B05-DEE9-B12A54397DC5}"/>
                </a:ext>
              </a:extLst>
            </p:cNvPr>
            <p:cNvSpPr/>
            <p:nvPr userDrawn="1"/>
          </p:nvSpPr>
          <p:spPr>
            <a:xfrm>
              <a:off x="11061576" y="5949476"/>
              <a:ext cx="678139" cy="7226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609FE2B-816A-3579-987E-07D74F75C1B5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36186" y="6134332"/>
              <a:ext cx="547196" cy="3695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807037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F0A2D-9870-527D-8D14-8571AADB8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Source Serif Pro" panose="02040603050405020204" pitchFamily="18" charset="0"/>
                <a:ea typeface="Source Serif Pro" panose="0204060305040502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A9F1A-9EE9-596E-590D-B1E0BF96B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6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2pPr>
            <a:lvl3pPr>
              <a:defRPr sz="2800">
                <a:latin typeface="Source Sans Pro" panose="020B0503030403020204" pitchFamily="34" charset="0"/>
                <a:ea typeface="Source Sans Pro" panose="020B0503030403020204" pitchFamily="34" charset="0"/>
              </a:defRPr>
            </a:lvl3pPr>
            <a:lvl4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4pPr>
            <a:lvl5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CEC34-5C4F-7E76-8819-4DCA8B239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C1219-D4D9-45F6-A6D5-27AC029088CB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A8C63-1155-169C-DF6C-AF646C32C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883AF8-C524-DAE5-A978-4DFFEB80A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4962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D6F755B-863B-4CD7-BE9D-DDF4275957AC}"/>
              </a:ext>
            </a:extLst>
          </p:cNvPr>
          <p:cNvSpPr/>
          <p:nvPr userDrawn="1"/>
        </p:nvSpPr>
        <p:spPr>
          <a:xfrm>
            <a:off x="0" y="0"/>
            <a:ext cx="12192000" cy="18256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2F0A2D-9870-527D-8D14-8571AADB8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Source Serif Pro" panose="02040603050405020204" pitchFamily="18" charset="0"/>
                <a:ea typeface="Source Serif Pro" panose="0204060305040502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5A9F1A-9EE9-596E-590D-B1E0BF96B2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3600"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>
              <a:defRPr sz="3200">
                <a:latin typeface="Source Sans Pro" panose="020B0503030403020204" pitchFamily="34" charset="0"/>
                <a:ea typeface="Source Sans Pro" panose="020B0503030403020204" pitchFamily="34" charset="0"/>
              </a:defRPr>
            </a:lvl2pPr>
            <a:lvl3pPr>
              <a:defRPr sz="2800">
                <a:latin typeface="Source Sans Pro" panose="020B0503030403020204" pitchFamily="34" charset="0"/>
                <a:ea typeface="Source Sans Pro" panose="020B0503030403020204" pitchFamily="34" charset="0"/>
              </a:defRPr>
            </a:lvl3pPr>
            <a:lvl4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4pPr>
            <a:lvl5pPr>
              <a:defRPr sz="2400">
                <a:latin typeface="Source Sans Pro" panose="020B0503030403020204" pitchFamily="34" charset="0"/>
                <a:ea typeface="Source Sans Pro" panose="020B0503030403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CEC34-5C4F-7E76-8819-4DCA8B239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C1219-D4D9-45F6-A6D5-27AC029088CB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A8C63-1155-169C-DF6C-AF646C32C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883AF8-C524-DAE5-A978-4DFFEB80A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1238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C9CB5C-CCF8-F3E2-55AC-F1275A112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Source Serif Pro" panose="02040603050405020204" pitchFamily="18" charset="0"/>
                <a:ea typeface="Source Serif Pro" panose="0204060305040502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B69D6-27C0-3EAA-A31A-16E67CDDA2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7A8C4E-6CE4-5EFD-6840-6BD4125D1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A3B879-607E-F1AA-DF7F-A44A5282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55B65-4989-4D67-B8BF-A9F0C7BA54D0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11C2C7-0DA4-2024-D8B4-F79C3B66E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046AF1-BB37-BFE0-CCF8-D0476B231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EC798F35-1D64-4E59-945B-FB9176669C39}"/>
              </a:ext>
            </a:extLst>
          </p:cNvPr>
          <p:cNvCxnSpPr>
            <a:cxnSpLocks/>
          </p:cNvCxnSpPr>
          <p:nvPr userDrawn="1"/>
        </p:nvCxnSpPr>
        <p:spPr>
          <a:xfrm>
            <a:off x="0" y="6294611"/>
            <a:ext cx="12192000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>
            <a:extLst>
              <a:ext uri="{FF2B5EF4-FFF2-40B4-BE49-F238E27FC236}">
                <a16:creationId xmlns:a16="http://schemas.microsoft.com/office/drawing/2014/main" id="{DDFC10D9-6339-4CEF-8597-6CD7BD268C3A}"/>
              </a:ext>
            </a:extLst>
          </p:cNvPr>
          <p:cNvSpPr/>
          <p:nvPr userDrawn="1"/>
        </p:nvSpPr>
        <p:spPr>
          <a:xfrm>
            <a:off x="11061576" y="5949476"/>
            <a:ext cx="678139" cy="7226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F3052B-4E02-48FB-850A-E89BA30C40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6186" y="6134332"/>
            <a:ext cx="547196" cy="3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0452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4C931D-6285-4237-8438-AAF0049EB327}"/>
              </a:ext>
            </a:extLst>
          </p:cNvPr>
          <p:cNvSpPr/>
          <p:nvPr userDrawn="1"/>
        </p:nvSpPr>
        <p:spPr>
          <a:xfrm>
            <a:off x="0" y="0"/>
            <a:ext cx="4943475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9CB5C-CCF8-F3E2-55AC-F1275A112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70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  <a:latin typeface="Source Serif Pro" panose="02040603050405020204" pitchFamily="18" charset="0"/>
                <a:ea typeface="Source Serif Pro" panose="020406030504050202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DB69D6-27C0-3EAA-A31A-16E67CDDA2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7A8C4E-6CE4-5EFD-6840-6BD4125D1F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8070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A3B879-607E-F1AA-DF7F-A44A5282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55B65-4989-4D67-B8BF-A9F0C7BA54D0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11C2C7-0DA4-2024-D8B4-F79C3B66E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046AF1-BB37-BFE0-CCF8-D0476B231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42327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53D2D-47E4-476F-FED1-8A4A50C8D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B98E2-4D26-99A3-333B-D5031421B8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265C2-5344-5FBF-0008-E9DE5CB45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347C5-1047-4BB3-8817-5970170C7D86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52EFF-F73D-2261-60A5-5685474FD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8CB1C-C77D-C957-FD86-B9A91C67A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0622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B53D2D-47E4-476F-FED1-8A4A50C8D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5B98E2-4D26-99A3-333B-D5031421B8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265C2-5344-5FBF-0008-E9DE5CB45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347C5-1047-4BB3-8817-5970170C7D86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752EFF-F73D-2261-60A5-5685474FD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08CB1C-C77D-C957-FD86-B9A91C67A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9628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51B881-2028-4D76-4D2C-F4F6C8486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EDD60-2E51-415D-B4F9-30099ED39349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27C2A56-0414-1034-1D13-3E214C3CB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9F84B-ED15-2195-9266-66F6907CE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9A601-250B-4B32-8DD6-D2ED1C276D0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299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86C1D4-19B6-3AFE-6BB3-229A5434C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6312F7-1604-90F7-C3AD-8A8352DA6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549F6-8C6C-5B1C-B291-C06FD86A0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FB9888-D5EE-6747-8007-385388C565E4}" type="datetimeFigureOut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297EC-D998-BCF9-FE55-B7C009EC1C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39BF6-8AD2-6B47-0930-041DEB8BEA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3EE22B-2505-FB4B-8876-8D845DA2CDB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121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B7166C7-32DB-151B-6A26-BAAA85F8D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F80BAD-CA7F-E521-6FD6-07D15A0CC5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DD331-BEE8-AA2E-C490-3D75A88B6F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CFDC6-6D4C-442C-9CB8-D8F4E51FD7D9}" type="datetime1">
              <a:rPr lang="en-US" smtClean="0"/>
              <a:t>3/9/2026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991DA-3365-6518-9598-E38E193EE6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14AD4-4709-590F-02DD-012AAB3920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3622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2809A601-250B-4B32-8DD6-D2ED1C276D0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0901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Source Serif Pro" panose="02040603050405020204" pitchFamily="18" charset="0"/>
          <a:ea typeface="Source Serif Pro" panose="02040603050405020204" pitchFamily="18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/2.0/?ref=openverse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publicdomain/mark/1.0/?ref=openverse" TargetMode="External"/><Relationship Id="rId5" Type="http://schemas.openxmlformats.org/officeDocument/2006/relationships/hyperlink" Target="https://www.flickr.com/photos/125029725@N07" TargetMode="External"/><Relationship Id="rId4" Type="http://schemas.openxmlformats.org/officeDocument/2006/relationships/hyperlink" Target="https://www.flickr.com/photos/125029725@N07/14503287131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2023_Alberta_wildfires_blow_over.jpeg" TargetMode="External"/><Relationship Id="rId5" Type="http://schemas.openxmlformats.org/officeDocument/2006/relationships/hyperlink" Target="https://commons.wikimedia.org/wiki/File:Quebec_Canada_Wildfire_Smoke_Consumes_New_Jersey_and_New_York_City_June_7_2023_-_52958921436.jpg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svg"/><Relationship Id="rId17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0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Relationship Id="rId14" Type="http://schemas.openxmlformats.org/officeDocument/2006/relationships/image" Target="../media/image28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52.svg"/><Relationship Id="rId3" Type="http://schemas.openxmlformats.org/officeDocument/2006/relationships/image" Target="../media/image50.png"/><Relationship Id="rId7" Type="http://schemas.openxmlformats.org/officeDocument/2006/relationships/image" Target="../media/image26.svg"/><Relationship Id="rId12" Type="http://schemas.openxmlformats.org/officeDocument/2006/relationships/image" Target="../media/image51.png"/><Relationship Id="rId17" Type="http://schemas.openxmlformats.org/officeDocument/2006/relationships/image" Target="../media/image24.sv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2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png"/><Relationship Id="rId11" Type="http://schemas.openxmlformats.org/officeDocument/2006/relationships/image" Target="../media/image28.svg"/><Relationship Id="rId5" Type="http://schemas.openxmlformats.org/officeDocument/2006/relationships/image" Target="../media/image20.svg"/><Relationship Id="rId15" Type="http://schemas.openxmlformats.org/officeDocument/2006/relationships/image" Target="../media/image22.svg"/><Relationship Id="rId10" Type="http://schemas.openxmlformats.org/officeDocument/2006/relationships/image" Target="../media/image27.png"/><Relationship Id="rId4" Type="http://schemas.openxmlformats.org/officeDocument/2006/relationships/image" Target="../media/image19.png"/><Relationship Id="rId9" Type="http://schemas.openxmlformats.org/officeDocument/2006/relationships/image" Target="../media/image18.svg"/><Relationship Id="rId1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C5364A-FC5D-FB6F-2F5E-5C3D54F0C2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59"/>
          <a:stretch>
            <a:fillRect/>
          </a:stretch>
        </p:blipFill>
        <p:spPr>
          <a:xfrm>
            <a:off x="1" y="10"/>
            <a:ext cx="9917722" cy="6857990"/>
          </a:xfrm>
          <a:prstGeom prst="rect">
            <a:avLst/>
          </a:prstGeom>
          <a:effectLst>
            <a:softEdge rad="0"/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E3E6A5-B469-D6EE-75AC-62AE0C4FF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27742" y="151239"/>
            <a:ext cx="5261209" cy="4808219"/>
          </a:xfrm>
          <a:noFill/>
        </p:spPr>
        <p:txBody>
          <a:bodyPr>
            <a:normAutofit/>
          </a:bodyPr>
          <a:lstStyle/>
          <a:p>
            <a:r>
              <a:rPr lang="en-US" sz="3600" dirty="0"/>
              <a:t>Harnessing </a:t>
            </a:r>
            <a:r>
              <a:rPr lang="en-US" sz="3600" b="1" dirty="0"/>
              <a:t>community strengths </a:t>
            </a:r>
            <a:r>
              <a:rPr lang="en-US" sz="3600" dirty="0"/>
              <a:t>for research and interventions on wildfire smoke in the Yakima Valley of Washington state</a:t>
            </a:r>
            <a:br>
              <a:rPr lang="en-US" sz="3600" dirty="0"/>
            </a:br>
            <a:br>
              <a:rPr lang="en-US" sz="3600" dirty="0"/>
            </a:br>
            <a:br>
              <a:rPr lang="en-US" sz="3600" dirty="0"/>
            </a:br>
            <a:endParaRPr lang="en-US" sz="3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AF2BA-89C2-F8A0-1504-6FD37E3958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0550" y="5372681"/>
            <a:ext cx="4015592" cy="1485319"/>
          </a:xfrm>
          <a:noFill/>
        </p:spPr>
        <p:txBody>
          <a:bodyPr>
            <a:normAutofit/>
          </a:bodyPr>
          <a:lstStyle/>
          <a:p>
            <a:r>
              <a:rPr lang="en-US" sz="2000" b="1" dirty="0"/>
              <a:t>Christine Loftus</a:t>
            </a:r>
          </a:p>
          <a:p>
            <a:r>
              <a:rPr lang="en-US" sz="2000" b="1" dirty="0"/>
              <a:t>Javier Silva</a:t>
            </a:r>
          </a:p>
          <a:p>
            <a:r>
              <a:rPr lang="en-US" sz="2000" dirty="0"/>
              <a:t>University of Washington, Seattle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69845F-74EF-D39E-429B-8726F8122DB3}"/>
              </a:ext>
            </a:extLst>
          </p:cNvPr>
          <p:cNvSpPr txBox="1"/>
          <p:nvPr/>
        </p:nvSpPr>
        <p:spPr>
          <a:xfrm>
            <a:off x="0" y="6427103"/>
            <a:ext cx="3254898" cy="430887"/>
          </a:xfrm>
          <a:prstGeom prst="rect">
            <a:avLst/>
          </a:prstGeom>
          <a:solidFill>
            <a:srgbClr val="000000"/>
          </a:solidFill>
        </p:spPr>
        <p:txBody>
          <a:bodyPr wrap="squar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100" b="0" i="0" strike="noStrike" dirty="0">
                <a:solidFill>
                  <a:srgbClr val="FFFFFF"/>
                </a:solidFill>
                <a:effectLst/>
              </a:rPr>
              <a:t>"Wildfires, Highway 175, Lake County, California" by Bob Dass is licensed under </a:t>
            </a:r>
            <a:r>
              <a:rPr lang="en-US" sz="1100" b="0" i="0" strike="noStrike" dirty="0">
                <a:solidFill>
                  <a:srgbClr val="FFFFFF"/>
                </a:solidFill>
                <a:effectLst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 2.0</a:t>
            </a:r>
            <a:r>
              <a:rPr lang="en-US" sz="1100" b="0" i="0" strike="noStrike" dirty="0">
                <a:solidFill>
                  <a:srgbClr val="FFFFFF"/>
                </a:solidFill>
                <a:effectLst/>
              </a:rPr>
              <a:t>.</a:t>
            </a:r>
            <a:endParaRPr lang="en-US" sz="11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210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7DA3C418-758E-4180-A5D0-8655D6804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28C8EF06-5EC3-4883-AFAF-D74FF46550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0"/>
            <a:ext cx="5135971" cy="687164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F1C64D0-F99F-CE56-DC93-05D7D80BE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70" r="7543"/>
          <a:stretch>
            <a:fillRect/>
          </a:stretch>
        </p:blipFill>
        <p:spPr bwMode="auto">
          <a:xfrm>
            <a:off x="2915455" y="10"/>
            <a:ext cx="9276545" cy="6857990"/>
          </a:xfrm>
          <a:custGeom>
            <a:avLst/>
            <a:gdLst/>
            <a:ahLst/>
            <a:cxnLst/>
            <a:rect l="l" t="t" r="r" b="b"/>
            <a:pathLst>
              <a:path w="9276545" h="6871647">
                <a:moveTo>
                  <a:pt x="9276545" y="0"/>
                </a:moveTo>
                <a:lnTo>
                  <a:pt x="9276545" y="6858000"/>
                </a:lnTo>
                <a:lnTo>
                  <a:pt x="1546051" y="6871647"/>
                </a:lnTo>
                <a:lnTo>
                  <a:pt x="1535751" y="6828910"/>
                </a:lnTo>
                <a:cubicBezTo>
                  <a:pt x="1530460" y="6775140"/>
                  <a:pt x="1515370" y="6618042"/>
                  <a:pt x="1514301" y="6549029"/>
                </a:cubicBezTo>
                <a:cubicBezTo>
                  <a:pt x="1518045" y="6491396"/>
                  <a:pt x="1528503" y="6450608"/>
                  <a:pt x="1529339" y="6414828"/>
                </a:cubicBezTo>
                <a:cubicBezTo>
                  <a:pt x="1525062" y="6359280"/>
                  <a:pt x="1502062" y="6307149"/>
                  <a:pt x="1493941" y="6268848"/>
                </a:cubicBezTo>
                <a:cubicBezTo>
                  <a:pt x="1502669" y="6254191"/>
                  <a:pt x="1469920" y="6200171"/>
                  <a:pt x="1480613" y="6185025"/>
                </a:cubicBezTo>
                <a:cubicBezTo>
                  <a:pt x="1481020" y="6164522"/>
                  <a:pt x="1458164" y="6060790"/>
                  <a:pt x="1443364" y="6018360"/>
                </a:cubicBezTo>
                <a:cubicBezTo>
                  <a:pt x="1426694" y="5970758"/>
                  <a:pt x="1390307" y="5920074"/>
                  <a:pt x="1380584" y="5899407"/>
                </a:cubicBezTo>
                <a:cubicBezTo>
                  <a:pt x="1370860" y="5878740"/>
                  <a:pt x="1392244" y="5920877"/>
                  <a:pt x="1385023" y="5894356"/>
                </a:cubicBezTo>
                <a:cubicBezTo>
                  <a:pt x="1377800" y="5867835"/>
                  <a:pt x="1345702" y="5770498"/>
                  <a:pt x="1337254" y="5740279"/>
                </a:cubicBezTo>
                <a:cubicBezTo>
                  <a:pt x="1353956" y="5738860"/>
                  <a:pt x="1323673" y="5722040"/>
                  <a:pt x="1334321" y="5713042"/>
                </a:cubicBezTo>
                <a:cubicBezTo>
                  <a:pt x="1343675" y="5706701"/>
                  <a:pt x="1336672" y="5700118"/>
                  <a:pt x="1335877" y="5692870"/>
                </a:cubicBezTo>
                <a:cubicBezTo>
                  <a:pt x="1343201" y="5683812"/>
                  <a:pt x="1329617" y="5652064"/>
                  <a:pt x="1319978" y="5643427"/>
                </a:cubicBezTo>
                <a:cubicBezTo>
                  <a:pt x="1286551" y="5622177"/>
                  <a:pt x="1310947" y="5579803"/>
                  <a:pt x="1285321" y="5562271"/>
                </a:cubicBezTo>
                <a:cubicBezTo>
                  <a:pt x="1281540" y="5556238"/>
                  <a:pt x="1279983" y="5550455"/>
                  <a:pt x="1279815" y="5544867"/>
                </a:cubicBezTo>
                <a:lnTo>
                  <a:pt x="1282507" y="5529404"/>
                </a:lnTo>
                <a:lnTo>
                  <a:pt x="1289604" y="5525378"/>
                </a:lnTo>
                <a:lnTo>
                  <a:pt x="1287766" y="5515726"/>
                </a:lnTo>
                <a:lnTo>
                  <a:pt x="1288829" y="5513051"/>
                </a:lnTo>
                <a:cubicBezTo>
                  <a:pt x="1290896" y="5507946"/>
                  <a:pt x="1292688" y="5502897"/>
                  <a:pt x="1293373" y="5497833"/>
                </a:cubicBezTo>
                <a:cubicBezTo>
                  <a:pt x="1288690" y="5483829"/>
                  <a:pt x="1272696" y="5459278"/>
                  <a:pt x="1260736" y="5429027"/>
                </a:cubicBezTo>
                <a:cubicBezTo>
                  <a:pt x="1238579" y="5396416"/>
                  <a:pt x="1238884" y="5351600"/>
                  <a:pt x="1221610" y="5316328"/>
                </a:cubicBezTo>
                <a:lnTo>
                  <a:pt x="1216099" y="5309330"/>
                </a:lnTo>
                <a:lnTo>
                  <a:pt x="1217278" y="5279477"/>
                </a:lnTo>
                <a:cubicBezTo>
                  <a:pt x="1221588" y="5274318"/>
                  <a:pt x="1222716" y="5266940"/>
                  <a:pt x="1218469" y="5260597"/>
                </a:cubicBezTo>
                <a:lnTo>
                  <a:pt x="1206220" y="5152555"/>
                </a:lnTo>
                <a:cubicBezTo>
                  <a:pt x="1205294" y="5116878"/>
                  <a:pt x="1196908" y="5101727"/>
                  <a:pt x="1212921" y="5046536"/>
                </a:cubicBezTo>
                <a:cubicBezTo>
                  <a:pt x="1234138" y="4987918"/>
                  <a:pt x="1204801" y="4903116"/>
                  <a:pt x="1212183" y="4837345"/>
                </a:cubicBezTo>
                <a:cubicBezTo>
                  <a:pt x="1183151" y="4802424"/>
                  <a:pt x="1209228" y="4821062"/>
                  <a:pt x="1202048" y="4784195"/>
                </a:cubicBezTo>
                <a:cubicBezTo>
                  <a:pt x="1202483" y="4760878"/>
                  <a:pt x="1202919" y="4737561"/>
                  <a:pt x="1203354" y="4714245"/>
                </a:cubicBezTo>
                <a:lnTo>
                  <a:pt x="1201502" y="4700836"/>
                </a:lnTo>
                <a:lnTo>
                  <a:pt x="1194919" y="4697224"/>
                </a:lnTo>
                <a:lnTo>
                  <a:pt x="1187792" y="4677162"/>
                </a:lnTo>
                <a:cubicBezTo>
                  <a:pt x="1186060" y="4669625"/>
                  <a:pt x="1185291" y="4661478"/>
                  <a:pt x="1186080" y="4652429"/>
                </a:cubicBezTo>
                <a:cubicBezTo>
                  <a:pt x="1199189" y="4622456"/>
                  <a:pt x="1167081" y="4571771"/>
                  <a:pt x="1184722" y="4534840"/>
                </a:cubicBezTo>
                <a:cubicBezTo>
                  <a:pt x="1182407" y="4499077"/>
                  <a:pt x="1175424" y="4460227"/>
                  <a:pt x="1172188" y="4437851"/>
                </a:cubicBezTo>
                <a:cubicBezTo>
                  <a:pt x="1161331" y="4428466"/>
                  <a:pt x="1178123" y="4398274"/>
                  <a:pt x="1165306" y="4400581"/>
                </a:cubicBezTo>
                <a:cubicBezTo>
                  <a:pt x="1171061" y="4389819"/>
                  <a:pt x="1173552" y="4346771"/>
                  <a:pt x="1168602" y="4335651"/>
                </a:cubicBezTo>
                <a:lnTo>
                  <a:pt x="1178384" y="4280215"/>
                </a:lnTo>
                <a:lnTo>
                  <a:pt x="1177294" y="4274660"/>
                </a:lnTo>
                <a:cubicBezTo>
                  <a:pt x="1177138" y="4268882"/>
                  <a:pt x="1177520" y="4251103"/>
                  <a:pt x="1177448" y="4245552"/>
                </a:cubicBezTo>
                <a:cubicBezTo>
                  <a:pt x="1177252" y="4244155"/>
                  <a:pt x="1177058" y="4242757"/>
                  <a:pt x="1176863" y="4241361"/>
                </a:cubicBezTo>
                <a:lnTo>
                  <a:pt x="1162386" y="4207167"/>
                </a:lnTo>
                <a:cubicBezTo>
                  <a:pt x="1162950" y="4202536"/>
                  <a:pt x="1174655" y="4199565"/>
                  <a:pt x="1174343" y="4192380"/>
                </a:cubicBezTo>
                <a:lnTo>
                  <a:pt x="1160516" y="4164062"/>
                </a:lnTo>
                <a:lnTo>
                  <a:pt x="1161365" y="4158623"/>
                </a:lnTo>
                <a:lnTo>
                  <a:pt x="1144878" y="4076261"/>
                </a:lnTo>
                <a:lnTo>
                  <a:pt x="1123687" y="4005692"/>
                </a:lnTo>
                <a:lnTo>
                  <a:pt x="1096720" y="3754257"/>
                </a:lnTo>
                <a:cubicBezTo>
                  <a:pt x="1083618" y="3639924"/>
                  <a:pt x="1064313" y="3636659"/>
                  <a:pt x="1047682" y="3517638"/>
                </a:cubicBezTo>
                <a:cubicBezTo>
                  <a:pt x="1048550" y="3477187"/>
                  <a:pt x="1049418" y="3436735"/>
                  <a:pt x="1050285" y="3396284"/>
                </a:cubicBezTo>
                <a:lnTo>
                  <a:pt x="1030166" y="3320814"/>
                </a:lnTo>
                <a:lnTo>
                  <a:pt x="1034128" y="3260443"/>
                </a:lnTo>
                <a:lnTo>
                  <a:pt x="1007751" y="3198916"/>
                </a:lnTo>
                <a:cubicBezTo>
                  <a:pt x="1003323" y="3193074"/>
                  <a:pt x="1001150" y="3187393"/>
                  <a:pt x="1000384" y="3181839"/>
                </a:cubicBezTo>
                <a:cubicBezTo>
                  <a:pt x="1000734" y="3176675"/>
                  <a:pt x="1001085" y="3171511"/>
                  <a:pt x="1001435" y="3166346"/>
                </a:cubicBezTo>
                <a:lnTo>
                  <a:pt x="968918" y="3112638"/>
                </a:lnTo>
                <a:cubicBezTo>
                  <a:pt x="957125" y="3092489"/>
                  <a:pt x="955617" y="3065232"/>
                  <a:pt x="934483" y="3031628"/>
                </a:cubicBezTo>
                <a:cubicBezTo>
                  <a:pt x="914631" y="2997037"/>
                  <a:pt x="908933" y="3005661"/>
                  <a:pt x="879229" y="2948196"/>
                </a:cubicBezTo>
                <a:cubicBezTo>
                  <a:pt x="850845" y="2897154"/>
                  <a:pt x="820829" y="2806798"/>
                  <a:pt x="798666" y="2761198"/>
                </a:cubicBezTo>
                <a:cubicBezTo>
                  <a:pt x="773970" y="2714562"/>
                  <a:pt x="758278" y="2715446"/>
                  <a:pt x="746962" y="2694939"/>
                </a:cubicBezTo>
                <a:lnTo>
                  <a:pt x="712796" y="2614779"/>
                </a:lnTo>
                <a:lnTo>
                  <a:pt x="697701" y="2600020"/>
                </a:lnTo>
                <a:cubicBezTo>
                  <a:pt x="697743" y="2598787"/>
                  <a:pt x="697784" y="2597555"/>
                  <a:pt x="697823" y="2596321"/>
                </a:cubicBezTo>
                <a:lnTo>
                  <a:pt x="679645" y="2572602"/>
                </a:lnTo>
                <a:lnTo>
                  <a:pt x="680789" y="2571831"/>
                </a:lnTo>
                <a:cubicBezTo>
                  <a:pt x="682946" y="2569560"/>
                  <a:pt x="683757" y="2566863"/>
                  <a:pt x="681771" y="2563200"/>
                </a:cubicBezTo>
                <a:cubicBezTo>
                  <a:pt x="705290" y="2562299"/>
                  <a:pt x="688388" y="2558438"/>
                  <a:pt x="680456" y="2547723"/>
                </a:cubicBezTo>
                <a:cubicBezTo>
                  <a:pt x="679482" y="2534148"/>
                  <a:pt x="677183" y="2493617"/>
                  <a:pt x="675922" y="2481749"/>
                </a:cubicBezTo>
                <a:lnTo>
                  <a:pt x="672894" y="2476509"/>
                </a:lnTo>
                <a:lnTo>
                  <a:pt x="673143" y="2476297"/>
                </a:lnTo>
                <a:cubicBezTo>
                  <a:pt x="673152" y="2474932"/>
                  <a:pt x="672405" y="2473126"/>
                  <a:pt x="670567" y="2470561"/>
                </a:cubicBezTo>
                <a:lnTo>
                  <a:pt x="667369" y="2466951"/>
                </a:lnTo>
                <a:lnTo>
                  <a:pt x="661495" y="2456785"/>
                </a:lnTo>
                <a:cubicBezTo>
                  <a:pt x="661510" y="2455387"/>
                  <a:pt x="661525" y="2453987"/>
                  <a:pt x="661540" y="2452588"/>
                </a:cubicBezTo>
                <a:lnTo>
                  <a:pt x="664540" y="2449913"/>
                </a:lnTo>
                <a:lnTo>
                  <a:pt x="663581" y="2449129"/>
                </a:lnTo>
                <a:cubicBezTo>
                  <a:pt x="653014" y="2444453"/>
                  <a:pt x="642406" y="2445872"/>
                  <a:pt x="663129" y="2426579"/>
                </a:cubicBezTo>
                <a:cubicBezTo>
                  <a:pt x="643271" y="2414167"/>
                  <a:pt x="657229" y="2404769"/>
                  <a:pt x="650205" y="2379928"/>
                </a:cubicBezTo>
                <a:cubicBezTo>
                  <a:pt x="634911" y="2374359"/>
                  <a:pt x="634260" y="2365346"/>
                  <a:pt x="638008" y="2354824"/>
                </a:cubicBezTo>
                <a:cubicBezTo>
                  <a:pt x="621083" y="2334576"/>
                  <a:pt x="620949" y="2310146"/>
                  <a:pt x="609851" y="2284299"/>
                </a:cubicBezTo>
                <a:lnTo>
                  <a:pt x="585585" y="2155739"/>
                </a:lnTo>
                <a:lnTo>
                  <a:pt x="581391" y="2152892"/>
                </a:lnTo>
                <a:cubicBezTo>
                  <a:pt x="578821" y="2150768"/>
                  <a:pt x="577525" y="2149149"/>
                  <a:pt x="577083" y="2147807"/>
                </a:cubicBezTo>
                <a:lnTo>
                  <a:pt x="577251" y="2147544"/>
                </a:lnTo>
                <a:lnTo>
                  <a:pt x="546845" y="2085601"/>
                </a:lnTo>
                <a:cubicBezTo>
                  <a:pt x="538270" y="2073917"/>
                  <a:pt x="486356" y="1955894"/>
                  <a:pt x="470837" y="1931362"/>
                </a:cubicBezTo>
                <a:lnTo>
                  <a:pt x="428154" y="1657167"/>
                </a:lnTo>
                <a:lnTo>
                  <a:pt x="392797" y="1510175"/>
                </a:lnTo>
                <a:cubicBezTo>
                  <a:pt x="380165" y="1504446"/>
                  <a:pt x="369910" y="1451095"/>
                  <a:pt x="372847" y="1440507"/>
                </a:cubicBezTo>
                <a:cubicBezTo>
                  <a:pt x="369015" y="1433783"/>
                  <a:pt x="338503" y="1376212"/>
                  <a:pt x="344479" y="1367690"/>
                </a:cubicBezTo>
                <a:cubicBezTo>
                  <a:pt x="332264" y="1342150"/>
                  <a:pt x="321736" y="1310521"/>
                  <a:pt x="299558" y="1287266"/>
                </a:cubicBezTo>
                <a:cubicBezTo>
                  <a:pt x="277380" y="1264010"/>
                  <a:pt x="259203" y="1269909"/>
                  <a:pt x="243216" y="1249403"/>
                </a:cubicBezTo>
                <a:cubicBezTo>
                  <a:pt x="227230" y="1228898"/>
                  <a:pt x="218454" y="1166841"/>
                  <a:pt x="203639" y="1164232"/>
                </a:cubicBezTo>
                <a:cubicBezTo>
                  <a:pt x="192352" y="1144923"/>
                  <a:pt x="198158" y="1133798"/>
                  <a:pt x="169195" y="1087898"/>
                </a:cubicBezTo>
                <a:cubicBezTo>
                  <a:pt x="139228" y="1002950"/>
                  <a:pt x="140891" y="969630"/>
                  <a:pt x="98775" y="910071"/>
                </a:cubicBezTo>
                <a:cubicBezTo>
                  <a:pt x="45025" y="831068"/>
                  <a:pt x="34038" y="817468"/>
                  <a:pt x="43820" y="712632"/>
                </a:cubicBezTo>
                <a:cubicBezTo>
                  <a:pt x="34816" y="659496"/>
                  <a:pt x="43273" y="613587"/>
                  <a:pt x="44748" y="591246"/>
                </a:cubicBezTo>
                <a:lnTo>
                  <a:pt x="36767" y="546725"/>
                </a:lnTo>
                <a:cubicBezTo>
                  <a:pt x="36093" y="528360"/>
                  <a:pt x="35418" y="509996"/>
                  <a:pt x="34744" y="491632"/>
                </a:cubicBezTo>
                <a:cubicBezTo>
                  <a:pt x="34670" y="458441"/>
                  <a:pt x="29296" y="473054"/>
                  <a:pt x="29222" y="439863"/>
                </a:cubicBezTo>
                <a:cubicBezTo>
                  <a:pt x="29152" y="439762"/>
                  <a:pt x="2578" y="397168"/>
                  <a:pt x="2507" y="397065"/>
                </a:cubicBezTo>
                <a:cubicBezTo>
                  <a:pt x="-7796" y="385479"/>
                  <a:pt x="17492" y="336832"/>
                  <a:pt x="9810" y="317232"/>
                </a:cubicBezTo>
                <a:lnTo>
                  <a:pt x="25323" y="268841"/>
                </a:lnTo>
                <a:cubicBezTo>
                  <a:pt x="20582" y="241406"/>
                  <a:pt x="55391" y="238509"/>
                  <a:pt x="50278" y="195107"/>
                </a:cubicBezTo>
                <a:cubicBezTo>
                  <a:pt x="49891" y="157638"/>
                  <a:pt x="41873" y="124837"/>
                  <a:pt x="47653" y="93413"/>
                </a:cubicBezTo>
                <a:cubicBezTo>
                  <a:pt x="41389" y="80245"/>
                  <a:pt x="38874" y="67990"/>
                  <a:pt x="48323" y="56668"/>
                </a:cubicBezTo>
                <a:cubicBezTo>
                  <a:pt x="46028" y="30349"/>
                  <a:pt x="37896" y="18658"/>
                  <a:pt x="38423" y="5323"/>
                </a:cubicBezTo>
                <a:lnTo>
                  <a:pt x="39875" y="1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72E568-36FA-20F3-B516-2643C671E319}"/>
              </a:ext>
            </a:extLst>
          </p:cNvPr>
          <p:cNvSpPr txBox="1"/>
          <p:nvPr/>
        </p:nvSpPr>
        <p:spPr>
          <a:xfrm>
            <a:off x="7282910" y="6449326"/>
            <a:ext cx="4759060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"</a:t>
            </a:r>
            <a:r>
              <a:rPr lang="en-US" altLang="en-US" sz="1200" u="sng" dirty="0">
                <a:solidFill>
                  <a:schemeClr val="tx1">
                    <a:lumMod val="85000"/>
                    <a:lumOff val="15000"/>
                  </a:schemeClr>
                </a:solidFill>
                <a:hlinkClick r:id="rId4"/>
              </a:rPr>
              <a:t>Wildfire</a:t>
            </a:r>
            <a:r>
              <a: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" by </a:t>
            </a:r>
            <a:r>
              <a:rPr lang="en-US" altLang="en-US" sz="1200" u="sng" dirty="0">
                <a:solidFill>
                  <a:schemeClr val="tx1">
                    <a:lumMod val="85000"/>
                    <a:lumOff val="15000"/>
                  </a:schemeClr>
                </a:solidFill>
                <a:hlinkClick r:id="rId5"/>
              </a:rPr>
              <a:t>NPS Climate Change Response</a:t>
            </a:r>
            <a:r>
              <a:rPr lang="en-US" altLang="en-US" sz="12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en-US" sz="1200" u="sng" dirty="0">
                <a:solidFill>
                  <a:schemeClr val="tx1">
                    <a:lumMod val="85000"/>
                    <a:lumOff val="15000"/>
                  </a:schemeClr>
                </a:solidFill>
                <a:hlinkClick r:id="rId6"/>
              </a:rPr>
              <a:t>Public Domain Mark 1.0</a:t>
            </a:r>
            <a:r>
              <a:rPr lang="en-US" altLang="en-US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5850FA-C76B-401B-ABD3-87AE675EBCB6}"/>
              </a:ext>
            </a:extLst>
          </p:cNvPr>
          <p:cNvSpPr txBox="1"/>
          <p:nvPr/>
        </p:nvSpPr>
        <p:spPr>
          <a:xfrm>
            <a:off x="167302" y="1863455"/>
            <a:ext cx="3533614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OUTLINE</a:t>
            </a:r>
          </a:p>
          <a:p>
            <a:pPr algn="ctr"/>
            <a:endParaRPr lang="en-US" sz="2400" b="1" dirty="0"/>
          </a:p>
          <a:p>
            <a:pPr algn="ctr"/>
            <a:r>
              <a:rPr lang="en-US" sz="2000" b="1" dirty="0"/>
              <a:t>Part 1</a:t>
            </a:r>
          </a:p>
          <a:p>
            <a:pPr algn="ctr"/>
            <a:r>
              <a:rPr lang="en-US" sz="2000" dirty="0"/>
              <a:t>Wildfire smoke in the US</a:t>
            </a:r>
          </a:p>
          <a:p>
            <a:pPr algn="ctr"/>
            <a:r>
              <a:rPr lang="en-US" sz="2000" dirty="0"/>
              <a:t>Impacts on child health</a:t>
            </a:r>
          </a:p>
          <a:p>
            <a:pPr algn="ctr"/>
            <a:r>
              <a:rPr lang="en-US" sz="2000" dirty="0"/>
              <a:t>Public health research gaps</a:t>
            </a:r>
          </a:p>
          <a:p>
            <a:pPr algn="ctr"/>
            <a:endParaRPr lang="en-US" sz="2000" dirty="0"/>
          </a:p>
          <a:p>
            <a:pPr algn="ctr"/>
            <a:r>
              <a:rPr lang="en-US" sz="2000" b="1" dirty="0"/>
              <a:t>Part 2</a:t>
            </a:r>
            <a:endParaRPr lang="en-US" sz="2000" dirty="0"/>
          </a:p>
          <a:p>
            <a:pPr algn="ctr"/>
            <a:r>
              <a:rPr lang="en-US" sz="2000" dirty="0"/>
              <a:t>A wildfire smoke study in the Yakima Valley, WA</a:t>
            </a:r>
          </a:p>
          <a:p>
            <a:pPr algn="ctr"/>
            <a:endParaRPr lang="en-US" sz="2000" dirty="0"/>
          </a:p>
          <a:p>
            <a:pPr algn="ctr"/>
            <a:r>
              <a:rPr lang="en-US" sz="2000" b="1" dirty="0"/>
              <a:t>Part 3</a:t>
            </a:r>
          </a:p>
          <a:p>
            <a:pPr algn="ctr"/>
            <a:r>
              <a:rPr lang="en-US" sz="2000" dirty="0"/>
              <a:t>Future work</a:t>
            </a:r>
          </a:p>
          <a:p>
            <a:pPr algn="ctr"/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02649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AF976-F40D-B971-72D6-F008CA45D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5C039B8-6FA3-76C0-4BFF-791B94C912DA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Wildfire smoke is increasing across </a:t>
            </a:r>
          </a:p>
          <a:p>
            <a:pPr algn="ctr"/>
            <a:r>
              <a:rPr lang="en-US" sz="3600" b="1" u="sng" dirty="0"/>
              <a:t>all regions of the US   </a:t>
            </a:r>
            <a:endParaRPr lang="en-US" sz="2800" b="1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ADD839-8932-6AEA-F3B4-BCD0C6E1DAE7}"/>
              </a:ext>
            </a:extLst>
          </p:cNvPr>
          <p:cNvSpPr txBox="1"/>
          <p:nvPr/>
        </p:nvSpPr>
        <p:spPr>
          <a:xfrm>
            <a:off x="506285" y="7085554"/>
            <a:ext cx="111794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br>
              <a:rPr lang="en-US" dirty="0"/>
            </a:br>
            <a:endParaRPr lang="en-US" dirty="0"/>
          </a:p>
          <a:p>
            <a:endParaRPr lang="en-US" dirty="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9A0EF46A-0702-E116-EC68-A7CEBE2A1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06" y="2401310"/>
            <a:ext cx="5351489" cy="404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ECB72869-2BE8-508A-DFC6-4E2C1C2EE3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3597" y="2416058"/>
            <a:ext cx="5918697" cy="4013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91A22EC-9BBC-41FA-C1FB-0140A8677A85}"/>
              </a:ext>
            </a:extLst>
          </p:cNvPr>
          <p:cNvSpPr txBox="1"/>
          <p:nvPr/>
        </p:nvSpPr>
        <p:spPr>
          <a:xfrm>
            <a:off x="1828923" y="1697705"/>
            <a:ext cx="92463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Historic 2023 wildfire smoke events in the Midwest and Northeast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E9A095-816D-35D6-244F-F07F9A2361B2}"/>
              </a:ext>
            </a:extLst>
          </p:cNvPr>
          <p:cNvSpPr txBox="1"/>
          <p:nvPr/>
        </p:nvSpPr>
        <p:spPr>
          <a:xfrm>
            <a:off x="5915632" y="6396335"/>
            <a:ext cx="6414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Wikimedia commons. </a:t>
            </a:r>
            <a:r>
              <a:rPr lang="en-US" sz="1200" u="sng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Quebec Canada Wildfire Smoke Consumes New Jersey and New York City June 7 2023</a:t>
            </a:r>
            <a:endParaRPr lang="en-US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35C139-A692-4550-699C-8EBFDDE17296}"/>
              </a:ext>
            </a:extLst>
          </p:cNvPr>
          <p:cNvSpPr txBox="1"/>
          <p:nvPr/>
        </p:nvSpPr>
        <p:spPr>
          <a:xfrm>
            <a:off x="229706" y="6429674"/>
            <a:ext cx="5591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Wikimedia commons. </a:t>
            </a:r>
            <a:r>
              <a:rPr lang="en-US" sz="1200" u="sng" dirty="0">
                <a:hlinkClick r:id="rId6"/>
              </a:rPr>
              <a:t>Smoke from the 2023 Alberta wildfires blown over to the northeastern United States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67088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FE468A-CD70-E835-69AD-F213877EE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8492B4-4028-04A1-8CA5-42F46D31F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91"/>
          <a:stretch>
            <a:fillRect/>
          </a:stretch>
        </p:blipFill>
        <p:spPr>
          <a:xfrm>
            <a:off x="0" y="1552773"/>
            <a:ext cx="12192000" cy="53052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0C93C01-8955-C2DB-661C-C315972BFF75}"/>
              </a:ext>
            </a:extLst>
          </p:cNvPr>
          <p:cNvSpPr txBox="1"/>
          <p:nvPr/>
        </p:nvSpPr>
        <p:spPr>
          <a:xfrm>
            <a:off x="1124262" y="5561351"/>
            <a:ext cx="1928733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/>
              <a:t>July 30, 2025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D0BE4B-7304-15FD-F6B2-54E57BC1F6F0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Dangerous smoke events across the US</a:t>
            </a:r>
          </a:p>
          <a:p>
            <a:pPr algn="ctr"/>
            <a:r>
              <a:rPr lang="en-US" sz="3600" b="1" dirty="0"/>
              <a:t> </a:t>
            </a:r>
            <a:r>
              <a:rPr lang="en-US" sz="3600" b="1" u="sng" dirty="0"/>
              <a:t>again</a:t>
            </a:r>
            <a:r>
              <a:rPr lang="en-US" sz="3600" b="1" dirty="0"/>
              <a:t> in 2025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4C1165-18EF-ABD0-4FAF-1D5D4C061BC0}"/>
              </a:ext>
            </a:extLst>
          </p:cNvPr>
          <p:cNvSpPr txBox="1"/>
          <p:nvPr/>
        </p:nvSpPr>
        <p:spPr>
          <a:xfrm>
            <a:off x="147484" y="6488668"/>
            <a:ext cx="2676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Maps by Dustin Burnham</a:t>
            </a:r>
          </a:p>
        </p:txBody>
      </p:sp>
    </p:spTree>
    <p:extLst>
      <p:ext uri="{BB962C8B-B14F-4D97-AF65-F5344CB8AC3E}">
        <p14:creationId xmlns:p14="http://schemas.microsoft.com/office/powerpoint/2010/main" val="2656329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4DCA83B2-683A-CBFD-8F75-C6C23ACD8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800"/>
            <a:ext cx="12192000" cy="650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1F6995-515A-8C92-EA68-797A9587F899}"/>
              </a:ext>
            </a:extLst>
          </p:cNvPr>
          <p:cNvSpPr txBox="1"/>
          <p:nvPr/>
        </p:nvSpPr>
        <p:spPr>
          <a:xfrm>
            <a:off x="9629614" y="6078449"/>
            <a:ext cx="2562386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/>
              <a:t>https://</a:t>
            </a:r>
            <a:r>
              <a:rPr lang="en-US" sz="1100" dirty="0" err="1"/>
              <a:t>www.iqair.com</a:t>
            </a:r>
            <a:r>
              <a:rPr lang="en-US" sz="1100" dirty="0"/>
              <a:t>/us/newsroom/how-to-protect-yourself-from-wildfire-smoke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0F0BC13-E1CB-1FA8-3DF2-FA9F618FDD20}"/>
              </a:ext>
            </a:extLst>
          </p:cNvPr>
          <p:cNvSpPr/>
          <p:nvPr/>
        </p:nvSpPr>
        <p:spPr>
          <a:xfrm>
            <a:off x="0" y="1"/>
            <a:ext cx="12192000" cy="102288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Health risks of wildfire smoke: Chemicals and </a:t>
            </a:r>
            <a:r>
              <a:rPr lang="en-US" sz="3600" b="1" u="sng" dirty="0"/>
              <a:t>particles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2136641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44BEFC8-2B39-19FC-0B51-620099F7D102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Child health impacts of wildfire smoke:</a:t>
            </a:r>
          </a:p>
          <a:p>
            <a:pPr algn="ctr"/>
            <a:r>
              <a:rPr lang="en-US" sz="3200" dirty="0"/>
              <a:t>Prenatal and childhood exposure</a:t>
            </a:r>
            <a:endParaRPr lang="en-US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E5BAD2-0BCF-1B67-8991-77F60372C7A8}"/>
              </a:ext>
            </a:extLst>
          </p:cNvPr>
          <p:cNvSpPr txBox="1"/>
          <p:nvPr/>
        </p:nvSpPr>
        <p:spPr>
          <a:xfrm>
            <a:off x="1055724" y="6411833"/>
            <a:ext cx="28496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Lei, et al. EST. 2024 58 (48), 21097-21119</a:t>
            </a:r>
          </a:p>
          <a:p>
            <a:r>
              <a:rPr lang="en-US" sz="1100" dirty="0"/>
              <a:t>DOI: 10.1021/acs.est.4c06653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E073AB3-9C66-B38A-52C7-E871FE357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371" y="2480792"/>
            <a:ext cx="3043666" cy="411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35164449-542A-E41A-E91C-A26C089FBC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82"/>
          <a:stretch>
            <a:fillRect/>
          </a:stretch>
        </p:blipFill>
        <p:spPr bwMode="auto">
          <a:xfrm>
            <a:off x="5749872" y="1574971"/>
            <a:ext cx="6013342" cy="529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07079-74ED-6629-9724-E44C6538EB9E}"/>
              </a:ext>
            </a:extLst>
          </p:cNvPr>
          <p:cNvSpPr txBox="1"/>
          <p:nvPr/>
        </p:nvSpPr>
        <p:spPr>
          <a:xfrm>
            <a:off x="861112" y="1574971"/>
            <a:ext cx="32389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Inhaled wildfire smoke </a:t>
            </a:r>
            <a:r>
              <a:rPr lang="en-US" sz="2000" b="1" dirty="0">
                <a:sym typeface="Wingdings" pitchFamily="2" charset="2"/>
              </a:rPr>
              <a:t> penetrates </a:t>
            </a:r>
            <a:r>
              <a:rPr lang="en-US" sz="2000" b="1" u="sng" dirty="0">
                <a:sym typeface="Wingdings" pitchFamily="2" charset="2"/>
              </a:rPr>
              <a:t>beyond</a:t>
            </a:r>
            <a:r>
              <a:rPr lang="en-US" sz="2000" b="1" dirty="0">
                <a:sym typeface="Wingdings" pitchFamily="2" charset="2"/>
              </a:rPr>
              <a:t> the lungs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2310602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F54F9-7A51-BD15-6DE0-7DBEC39A56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286DA15-E043-8A67-0CAC-E30035346EAD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Wildfire smoke harms some families more</a:t>
            </a:r>
            <a:endParaRPr lang="en-US" sz="28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8A77B3-3189-5C50-882F-A8EC0EECA74A}"/>
              </a:ext>
            </a:extLst>
          </p:cNvPr>
          <p:cNvSpPr txBox="1"/>
          <p:nvPr/>
        </p:nvSpPr>
        <p:spPr>
          <a:xfrm>
            <a:off x="190981" y="1639590"/>
            <a:ext cx="1161493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Underserved, low-resource communities &amp; households </a:t>
            </a:r>
            <a:r>
              <a:rPr lang="en-US" sz="2400" b="1" dirty="0">
                <a:sym typeface="Wingdings" pitchFamily="2" charset="2"/>
              </a:rPr>
              <a:t> </a:t>
            </a:r>
          </a:p>
          <a:p>
            <a:r>
              <a:rPr lang="en-US" sz="2400" b="1" dirty="0">
                <a:sym typeface="Wingdings" pitchFamily="2" charset="2"/>
              </a:rPr>
              <a:t>	higher personal exposure + lower capacity to recover from health impacts</a:t>
            </a:r>
          </a:p>
          <a:p>
            <a:endParaRPr lang="en-US" sz="2000" b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Difficult to find or afford supplies for exposure reduction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Limited access to information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Lower quality building construction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Less likely to have HVAC or AC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Barriers to health care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i="1" dirty="0"/>
              <a:t>All these factors </a:t>
            </a:r>
            <a:r>
              <a:rPr lang="en-US" sz="2000" i="1" dirty="0">
                <a:sym typeface="Wingdings" pitchFamily="2" charset="2"/>
              </a:rPr>
              <a:t></a:t>
            </a:r>
            <a:r>
              <a:rPr lang="en-US" sz="2000" i="1" dirty="0"/>
              <a:t> rural-urban disparities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i="1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sz="2000" i="1" dirty="0"/>
          </a:p>
          <a:p>
            <a:r>
              <a:rPr lang="en-US" sz="2400" b="1" dirty="0"/>
              <a:t>Some are more </a:t>
            </a:r>
            <a:r>
              <a:rPr lang="en-US" sz="2400" b="1" u="sng" dirty="0"/>
              <a:t>susceptible</a:t>
            </a:r>
            <a:r>
              <a:rPr lang="en-US" sz="2400" b="1" dirty="0"/>
              <a:t> to toxic effects of wildfire smoke exposure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Prenatal and early-life exposure timing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Existing asthma and other chronic diseases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Co-exposure to other chemical &amp; nonchemical stressors </a:t>
            </a:r>
            <a:r>
              <a:rPr lang="en-US" sz="2000" dirty="0">
                <a:sym typeface="Wingdings" pitchFamily="2" charset="2"/>
              </a:rPr>
              <a:t></a:t>
            </a:r>
            <a:r>
              <a:rPr lang="en-US" sz="2000" dirty="0"/>
              <a:t> </a:t>
            </a:r>
            <a:r>
              <a:rPr lang="en-US" sz="2000" i="1" dirty="0"/>
              <a:t>amplified effects of wildfire smoke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i="1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023E3E5-8AD1-BC77-429B-B86ADE3163BC}"/>
              </a:ext>
            </a:extLst>
          </p:cNvPr>
          <p:cNvGrpSpPr/>
          <p:nvPr/>
        </p:nvGrpSpPr>
        <p:grpSpPr>
          <a:xfrm>
            <a:off x="6636327" y="2788920"/>
            <a:ext cx="5169593" cy="1907772"/>
            <a:chOff x="6776650" y="4155439"/>
            <a:chExt cx="4856369" cy="1280161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D637F761-72C4-C811-19C6-CF264503D3A4}"/>
                </a:ext>
              </a:extLst>
            </p:cNvPr>
            <p:cNvSpPr/>
            <p:nvPr/>
          </p:nvSpPr>
          <p:spPr>
            <a:xfrm>
              <a:off x="6776650" y="4155439"/>
              <a:ext cx="4856369" cy="1280161"/>
            </a:xfrm>
            <a:custGeom>
              <a:avLst/>
              <a:gdLst>
                <a:gd name="connsiteX0" fmla="*/ 0 w 4797579"/>
                <a:gd name="connsiteY0" fmla="*/ 894080 h 1788160"/>
                <a:gd name="connsiteX1" fmla="*/ 2398790 w 4797579"/>
                <a:gd name="connsiteY1" fmla="*/ 0 h 1788160"/>
                <a:gd name="connsiteX2" fmla="*/ 4797580 w 4797579"/>
                <a:gd name="connsiteY2" fmla="*/ 894080 h 1788160"/>
                <a:gd name="connsiteX3" fmla="*/ 2398790 w 4797579"/>
                <a:gd name="connsiteY3" fmla="*/ 1788160 h 1788160"/>
                <a:gd name="connsiteX4" fmla="*/ 0 w 4797579"/>
                <a:gd name="connsiteY4" fmla="*/ 894080 h 1788160"/>
                <a:gd name="connsiteX0" fmla="*/ 70 w 4797650"/>
                <a:gd name="connsiteY0" fmla="*/ 894080 h 1201177"/>
                <a:gd name="connsiteX1" fmla="*/ 2398860 w 4797650"/>
                <a:gd name="connsiteY1" fmla="*/ 0 h 1201177"/>
                <a:gd name="connsiteX2" fmla="*/ 4797650 w 4797650"/>
                <a:gd name="connsiteY2" fmla="*/ 894080 h 1201177"/>
                <a:gd name="connsiteX3" fmla="*/ 2459820 w 4797650"/>
                <a:gd name="connsiteY3" fmla="*/ 1137920 h 1201177"/>
                <a:gd name="connsiteX4" fmla="*/ 70 w 4797650"/>
                <a:gd name="connsiteY4" fmla="*/ 894080 h 1201177"/>
                <a:gd name="connsiteX0" fmla="*/ 70 w 4856369"/>
                <a:gd name="connsiteY0" fmla="*/ 894080 h 1154853"/>
                <a:gd name="connsiteX1" fmla="*/ 2398860 w 4856369"/>
                <a:gd name="connsiteY1" fmla="*/ 0 h 1154853"/>
                <a:gd name="connsiteX2" fmla="*/ 4797650 w 4856369"/>
                <a:gd name="connsiteY2" fmla="*/ 894080 h 1154853"/>
                <a:gd name="connsiteX3" fmla="*/ 3982790 w 4856369"/>
                <a:gd name="connsiteY3" fmla="*/ 1107441 h 1154853"/>
                <a:gd name="connsiteX4" fmla="*/ 2459820 w 4856369"/>
                <a:gd name="connsiteY4" fmla="*/ 1137920 h 1154853"/>
                <a:gd name="connsiteX5" fmla="*/ 70 w 4856369"/>
                <a:gd name="connsiteY5" fmla="*/ 894080 h 1154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56369" h="1154853">
                  <a:moveTo>
                    <a:pt x="70" y="894080"/>
                  </a:moveTo>
                  <a:cubicBezTo>
                    <a:pt x="-10090" y="704427"/>
                    <a:pt x="1074045" y="0"/>
                    <a:pt x="2398860" y="0"/>
                  </a:cubicBezTo>
                  <a:cubicBezTo>
                    <a:pt x="3723675" y="0"/>
                    <a:pt x="4533662" y="695960"/>
                    <a:pt x="4797650" y="894080"/>
                  </a:cubicBezTo>
                  <a:cubicBezTo>
                    <a:pt x="5061638" y="1092200"/>
                    <a:pt x="4372428" y="1066801"/>
                    <a:pt x="3982790" y="1107441"/>
                  </a:cubicBezTo>
                  <a:cubicBezTo>
                    <a:pt x="3593152" y="1148081"/>
                    <a:pt x="3123607" y="1173480"/>
                    <a:pt x="2459820" y="1137920"/>
                  </a:cubicBezTo>
                  <a:cubicBezTo>
                    <a:pt x="1796033" y="1102360"/>
                    <a:pt x="10230" y="1083733"/>
                    <a:pt x="70" y="894080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0" name="Graphic 9" descr="House with solid fill">
              <a:extLst>
                <a:ext uri="{FF2B5EF4-FFF2-40B4-BE49-F238E27FC236}">
                  <a16:creationId xmlns:a16="http://schemas.microsoft.com/office/drawing/2014/main" id="{114A6D23-BECA-5AA6-FACF-0832E95A9D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787159" y="4619416"/>
              <a:ext cx="619760" cy="619760"/>
            </a:xfrm>
            <a:prstGeom prst="rect">
              <a:avLst/>
            </a:prstGeom>
          </p:spPr>
        </p:pic>
        <p:pic>
          <p:nvPicPr>
            <p:cNvPr id="11" name="Graphic 10" descr="House with solid fill">
              <a:extLst>
                <a:ext uri="{FF2B5EF4-FFF2-40B4-BE49-F238E27FC236}">
                  <a16:creationId xmlns:a16="http://schemas.microsoft.com/office/drawing/2014/main" id="{2DE2FE93-1422-A864-2653-D594AA72A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119972" y="4619416"/>
              <a:ext cx="619760" cy="619760"/>
            </a:xfrm>
            <a:prstGeom prst="rect">
              <a:avLst/>
            </a:prstGeom>
          </p:spPr>
        </p:pic>
        <p:pic>
          <p:nvPicPr>
            <p:cNvPr id="13" name="Graphic 12" descr="Paragraph Squiggle outline">
              <a:extLst>
                <a:ext uri="{FF2B5EF4-FFF2-40B4-BE49-F238E27FC236}">
                  <a16:creationId xmlns:a16="http://schemas.microsoft.com/office/drawing/2014/main" id="{BC75E2A5-B342-A570-7DAD-591E1BEE7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395624" y="4813160"/>
              <a:ext cx="290726" cy="290726"/>
            </a:xfrm>
            <a:prstGeom prst="rect">
              <a:avLst/>
            </a:prstGeom>
          </p:spPr>
        </p:pic>
        <p:pic>
          <p:nvPicPr>
            <p:cNvPr id="15" name="Graphic 14" descr="Paragraph Squiggle outline">
              <a:extLst>
                <a:ext uri="{FF2B5EF4-FFF2-40B4-BE49-F238E27FC236}">
                  <a16:creationId xmlns:a16="http://schemas.microsoft.com/office/drawing/2014/main" id="{4DFF55F5-B4C7-4A8F-690E-C90D94A88C0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211853" y="5025100"/>
              <a:ext cx="183771" cy="183771"/>
            </a:xfrm>
            <a:prstGeom prst="rect">
              <a:avLst/>
            </a:prstGeom>
          </p:spPr>
        </p:pic>
        <p:pic>
          <p:nvPicPr>
            <p:cNvPr id="16" name="Graphic 15" descr="Paragraph Squiggle outline">
              <a:extLst>
                <a:ext uri="{FF2B5EF4-FFF2-40B4-BE49-F238E27FC236}">
                  <a16:creationId xmlns:a16="http://schemas.microsoft.com/office/drawing/2014/main" id="{5D249B5B-2F7C-B394-EC5F-D1AD9DC5381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8342242" y="4806124"/>
              <a:ext cx="183771" cy="1837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1749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9103B6-88A7-64E8-6739-B2FE9799CB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644F80F-230A-7615-6771-9FE900019224}"/>
              </a:ext>
            </a:extLst>
          </p:cNvPr>
          <p:cNvSpPr/>
          <p:nvPr/>
        </p:nvSpPr>
        <p:spPr>
          <a:xfrm>
            <a:off x="626257" y="102065"/>
            <a:ext cx="4497887" cy="202074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85000" lnSpcReduction="20000"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There are many effective ways to protect children…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1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9" name="Graphic 8" descr="N95 mask outline">
            <a:extLst>
              <a:ext uri="{FF2B5EF4-FFF2-40B4-BE49-F238E27FC236}">
                <a16:creationId xmlns:a16="http://schemas.microsoft.com/office/drawing/2014/main" id="{D5CD773B-030A-1E15-010D-EC56B90A89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83043" y="2470505"/>
            <a:ext cx="1484704" cy="1484704"/>
          </a:xfrm>
          <a:prstGeom prst="rect">
            <a:avLst/>
          </a:prstGeom>
        </p:spPr>
      </p:pic>
      <p:pic>
        <p:nvPicPr>
          <p:cNvPr id="5" name="Graphic 4" descr="House outline">
            <a:extLst>
              <a:ext uri="{FF2B5EF4-FFF2-40B4-BE49-F238E27FC236}">
                <a16:creationId xmlns:a16="http://schemas.microsoft.com/office/drawing/2014/main" id="{CBBE2E13-26D4-98C0-1E50-928D64F45F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789815" y="300166"/>
            <a:ext cx="1295495" cy="1295495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C034BB4-8B50-4484-85C4-0CE4699284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56858" y="0"/>
            <a:ext cx="0" cy="6858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Graphic 18" descr="Doctor male outline">
            <a:extLst>
              <a:ext uri="{FF2B5EF4-FFF2-40B4-BE49-F238E27FC236}">
                <a16:creationId xmlns:a16="http://schemas.microsoft.com/office/drawing/2014/main" id="{A33AA76F-1FC9-FCA1-4DE2-A578C6EAA3E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45726" y="4786208"/>
            <a:ext cx="1537490" cy="1537490"/>
          </a:xfrm>
          <a:prstGeom prst="rect">
            <a:avLst/>
          </a:prstGeom>
        </p:spPr>
      </p:pic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81B200F7-B57A-4824-BB91-B6624450A5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2228770"/>
            <a:ext cx="6096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FA92245C-961F-47D5-9691-272D28692D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36750" y="4581803"/>
            <a:ext cx="605525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raphic 19" descr="Car with solid fill">
            <a:extLst>
              <a:ext uri="{FF2B5EF4-FFF2-40B4-BE49-F238E27FC236}">
                <a16:creationId xmlns:a16="http://schemas.microsoft.com/office/drawing/2014/main" id="{5E687FE2-AE8D-9199-402D-CE05B0C2002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9828604" y="2495725"/>
            <a:ext cx="1576534" cy="1576534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8642E8DC-9411-9B3C-9F08-B40DA5ED19E3}"/>
              </a:ext>
            </a:extLst>
          </p:cNvPr>
          <p:cNvGrpSpPr/>
          <p:nvPr/>
        </p:nvGrpSpPr>
        <p:grpSpPr>
          <a:xfrm>
            <a:off x="6600607" y="4985493"/>
            <a:ext cx="1484695" cy="1268537"/>
            <a:chOff x="3151538" y="3718641"/>
            <a:chExt cx="914400" cy="914400"/>
          </a:xfrm>
        </p:grpSpPr>
        <p:pic>
          <p:nvPicPr>
            <p:cNvPr id="7" name="Graphic 6" descr="Smart Phone with solid fill">
              <a:extLst>
                <a:ext uri="{FF2B5EF4-FFF2-40B4-BE49-F238E27FC236}">
                  <a16:creationId xmlns:a16="http://schemas.microsoft.com/office/drawing/2014/main" id="{E4020ACF-4FF9-A9D2-76A8-B97F58540D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3151538" y="3718641"/>
              <a:ext cx="914400" cy="914400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BB563BF-C1C4-4F2B-6E80-84CD3AF38505}"/>
                </a:ext>
              </a:extLst>
            </p:cNvPr>
            <p:cNvSpPr txBox="1"/>
            <p:nvPr/>
          </p:nvSpPr>
          <p:spPr>
            <a:xfrm>
              <a:off x="3412318" y="4006876"/>
              <a:ext cx="371211" cy="2884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2084832">
                <a:spcAft>
                  <a:spcPts val="600"/>
                </a:spcAft>
              </a:pPr>
              <a:r>
                <a:rPr lang="en-US" sz="2000" b="1" kern="1200" dirty="0">
                  <a:solidFill>
                    <a:srgbClr val="C00000"/>
                  </a:solidFill>
                  <a:latin typeface="+mn-lt"/>
                  <a:ea typeface="+mn-ea"/>
                  <a:cs typeface="+mn-cs"/>
                </a:rPr>
                <a:t>AQI</a:t>
              </a:r>
              <a:endParaRPr lang="en-US" sz="800" b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8BCDBDA-2580-5E1C-B40B-A09E98E4D82B}"/>
              </a:ext>
            </a:extLst>
          </p:cNvPr>
          <p:cNvGrpSpPr/>
          <p:nvPr/>
        </p:nvGrpSpPr>
        <p:grpSpPr>
          <a:xfrm>
            <a:off x="9905899" y="470737"/>
            <a:ext cx="1499240" cy="1048189"/>
            <a:chOff x="5181600" y="4773405"/>
            <a:chExt cx="1261712" cy="980268"/>
          </a:xfrm>
        </p:grpSpPr>
        <p:pic>
          <p:nvPicPr>
            <p:cNvPr id="14" name="Graphic 13" descr="Washing Machine with solid fill">
              <a:extLst>
                <a:ext uri="{FF2B5EF4-FFF2-40B4-BE49-F238E27FC236}">
                  <a16:creationId xmlns:a16="http://schemas.microsoft.com/office/drawing/2014/main" id="{B9DF301D-417D-80F3-AA57-8D5D6889F3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5181600" y="4773405"/>
              <a:ext cx="914400" cy="914400"/>
            </a:xfrm>
            <a:prstGeom prst="rect">
              <a:avLst/>
            </a:prstGeom>
          </p:spPr>
        </p:pic>
        <p:pic>
          <p:nvPicPr>
            <p:cNvPr id="18" name="Graphic 17" descr="Windy with solid fill">
              <a:extLst>
                <a:ext uri="{FF2B5EF4-FFF2-40B4-BE49-F238E27FC236}">
                  <a16:creationId xmlns:a16="http://schemas.microsoft.com/office/drawing/2014/main" id="{B59EDB11-20DB-A49D-C62D-BC38E260C8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5528912" y="4839273"/>
              <a:ext cx="914400" cy="914400"/>
            </a:xfrm>
            <a:prstGeom prst="rect">
              <a:avLst/>
            </a:prstGeom>
          </p:spPr>
        </p:pic>
      </p:grpSp>
      <p:pic>
        <p:nvPicPr>
          <p:cNvPr id="21" name="Picture 4" descr="Wildfire Smoke and Children | Wildfires ...">
            <a:extLst>
              <a:ext uri="{FF2B5EF4-FFF2-40B4-BE49-F238E27FC236}">
                <a16:creationId xmlns:a16="http://schemas.microsoft.com/office/drawing/2014/main" id="{AF968FBA-5330-5E27-4A75-A0F18F335D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4" t="15737" r="15244"/>
          <a:stretch>
            <a:fillRect/>
          </a:stretch>
        </p:blipFill>
        <p:spPr bwMode="auto">
          <a:xfrm>
            <a:off x="1231679" y="2313869"/>
            <a:ext cx="3545017" cy="294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188FF7A4-8BDE-5870-0F79-C7FEC970FBB2}"/>
              </a:ext>
            </a:extLst>
          </p:cNvPr>
          <p:cNvSpPr txBox="1"/>
          <p:nvPr/>
        </p:nvSpPr>
        <p:spPr>
          <a:xfrm>
            <a:off x="6789816" y="1654213"/>
            <a:ext cx="14139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Stay indoors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0FC8B1B-52C6-FD1C-36AD-70ACB8B3C866}"/>
              </a:ext>
            </a:extLst>
          </p:cNvPr>
          <p:cNvSpPr txBox="1"/>
          <p:nvPr/>
        </p:nvSpPr>
        <p:spPr>
          <a:xfrm>
            <a:off x="9065221" y="1530089"/>
            <a:ext cx="2918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Minimize indoor smoke:</a:t>
            </a:r>
          </a:p>
          <a:p>
            <a:r>
              <a:rPr lang="en-US" sz="1600" dirty="0"/>
              <a:t>Use portable HEPA air cleaners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D9627D8-04D1-4FF4-1D0E-4EFE00A4C6C1}"/>
              </a:ext>
            </a:extLst>
          </p:cNvPr>
          <p:cNvSpPr txBox="1"/>
          <p:nvPr/>
        </p:nvSpPr>
        <p:spPr>
          <a:xfrm>
            <a:off x="5911609" y="3732870"/>
            <a:ext cx="29184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Wear N95 masks</a:t>
            </a:r>
          </a:p>
          <a:p>
            <a:pPr algn="ctr"/>
            <a:r>
              <a:rPr lang="en-US" sz="1600" dirty="0"/>
              <a:t>(children 7+ years old)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9F38658-D600-3CA5-3256-06E3147E3CBC}"/>
              </a:ext>
            </a:extLst>
          </p:cNvPr>
          <p:cNvSpPr txBox="1"/>
          <p:nvPr/>
        </p:nvSpPr>
        <p:spPr>
          <a:xfrm>
            <a:off x="9050077" y="3762276"/>
            <a:ext cx="2918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Travel to other regions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EEF32A7-0152-9C68-B646-E962B4B27428}"/>
              </a:ext>
            </a:extLst>
          </p:cNvPr>
          <p:cNvSpPr txBox="1"/>
          <p:nvPr/>
        </p:nvSpPr>
        <p:spPr>
          <a:xfrm>
            <a:off x="5907446" y="6339836"/>
            <a:ext cx="2918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Track local air quality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3C20766-4A9B-E1F2-99A2-775B6C6E062C}"/>
              </a:ext>
            </a:extLst>
          </p:cNvPr>
          <p:cNvSpPr txBox="1"/>
          <p:nvPr/>
        </p:nvSpPr>
        <p:spPr>
          <a:xfrm>
            <a:off x="9138534" y="6254030"/>
            <a:ext cx="2918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Consult health care providers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87CC489-272C-ECCD-7681-7DD547281C14}"/>
              </a:ext>
            </a:extLst>
          </p:cNvPr>
          <p:cNvSpPr/>
          <p:nvPr/>
        </p:nvSpPr>
        <p:spPr>
          <a:xfrm>
            <a:off x="567647" y="5452772"/>
            <a:ext cx="4497887" cy="12256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25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…But pregnant women and parents may need more help in implementing them.</a:t>
            </a:r>
          </a:p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1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27649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2488D-D389-9B0B-0160-D800FBB6C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9D95CBE1-87D7-0943-E99F-7A82D2C5BEE1}"/>
              </a:ext>
            </a:extLst>
          </p:cNvPr>
          <p:cNvGrpSpPr/>
          <p:nvPr/>
        </p:nvGrpSpPr>
        <p:grpSpPr>
          <a:xfrm>
            <a:off x="548809" y="1893632"/>
            <a:ext cx="11371564" cy="4403934"/>
            <a:chOff x="436322" y="1420224"/>
            <a:chExt cx="8528671" cy="330295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D7ED6DA-4EBF-55AA-2761-0C2FE82835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77447" y="1946321"/>
              <a:ext cx="8046421" cy="2776854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AFBAB4B-1E39-14C0-4B4C-D05E93810E23}"/>
                </a:ext>
              </a:extLst>
            </p:cNvPr>
            <p:cNvSpPr txBox="1"/>
            <p:nvPr/>
          </p:nvSpPr>
          <p:spPr>
            <a:xfrm>
              <a:off x="436322" y="1420224"/>
              <a:ext cx="8528671" cy="3924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354"/>
              <a:r>
                <a:rPr lang="en-US" sz="2800" b="1" dirty="0">
                  <a:solidFill>
                    <a:prstClr val="black"/>
                  </a:solidFill>
                  <a:latin typeface="Aptos" panose="02110004020202020204"/>
                </a:rPr>
                <a:t>Address a critical knowledge gap: </a:t>
              </a:r>
              <a:r>
                <a:rPr lang="en-US" sz="2800" dirty="0">
                  <a:solidFill>
                    <a:prstClr val="black"/>
                  </a:solidFill>
                  <a:latin typeface="Aptos" panose="02110004020202020204"/>
                </a:rPr>
                <a:t>Families’ experiences and behaviors</a:t>
              </a:r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9825C2B1-6931-7347-95EC-DD665F0DC42B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How do we develop programs and resources that will support families in smoke events?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302381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DA524-9E19-711E-46A9-8F997FE40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4FE8CFF4-46F3-1B8C-2450-4354C21F00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84486" y="324802"/>
            <a:ext cx="8377862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	The Yakima Valley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174E67-C8D5-1961-7BFD-FDB9D6A7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7D02C77-D242-184B-9B51-805B6BD0D6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017" t="15750" r="10187" b="10818"/>
          <a:stretch/>
        </p:blipFill>
        <p:spPr>
          <a:xfrm>
            <a:off x="4478822" y="1828800"/>
            <a:ext cx="7713177" cy="50292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CE3B53-4B82-F4C7-013F-4B6B3FA00172}"/>
              </a:ext>
            </a:extLst>
          </p:cNvPr>
          <p:cNvSpPr txBox="1"/>
          <p:nvPr/>
        </p:nvSpPr>
        <p:spPr>
          <a:xfrm>
            <a:off x="4478822" y="6447393"/>
            <a:ext cx="31809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Photo credit: Dr. Catherine Karr</a:t>
            </a:r>
          </a:p>
        </p:txBody>
      </p:sp>
      <p:pic>
        <p:nvPicPr>
          <p:cNvPr id="5" name="Picture 4" descr="A map of a desert&#10;&#10;AI-generated content may be incorrect.">
            <a:extLst>
              <a:ext uri="{FF2B5EF4-FFF2-40B4-BE49-F238E27FC236}">
                <a16:creationId xmlns:a16="http://schemas.microsoft.com/office/drawing/2014/main" id="{103B8578-2386-0AF4-A4CF-DC64BB38C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4478822" cy="2856923"/>
          </a:xfrm>
          <a:prstGeom prst="rect">
            <a:avLst/>
          </a:prstGeom>
        </p:spPr>
      </p:pic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5BDE7E14-7DC4-0A92-CD9D-B7BBB999D9D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6" t="4560" r="5072"/>
          <a:stretch/>
        </p:blipFill>
        <p:spPr bwMode="auto">
          <a:xfrm>
            <a:off x="955941" y="5014941"/>
            <a:ext cx="2328545" cy="15138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40133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E3C64-4E21-0E80-44FE-40759568D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D9E6CEC1-7002-A5CD-5D18-AFAC63133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b="1"/>
              <a:t>	Wildfires and Smoke in the Yakima Valley</a:t>
            </a:r>
          </a:p>
        </p:txBody>
      </p:sp>
      <p:pic>
        <p:nvPicPr>
          <p:cNvPr id="1032" name="Picture 8" descr="Air quality deteriorates as smoke fills Yakima Valley, prompting warnings  and closures | Wildfires | yakimaherald.com">
            <a:extLst>
              <a:ext uri="{FF2B5EF4-FFF2-40B4-BE49-F238E27FC236}">
                <a16:creationId xmlns:a16="http://schemas.microsoft.com/office/drawing/2014/main" id="{1E713289-BB58-E73A-1312-FCFF517BD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39"/>
          <a:stretch>
            <a:fillRect/>
          </a:stretch>
        </p:blipFill>
        <p:spPr bwMode="auto">
          <a:xfrm>
            <a:off x="838200" y="1825625"/>
            <a:ext cx="10515600" cy="435133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645142-AB95-582A-33DA-43293CE0D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6220" y="6356350"/>
            <a:ext cx="274320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80BE7-875F-DE02-9FE9-D58676340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7585" y="2127890"/>
            <a:ext cx="5066215" cy="337747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4DBA71B-5152-BF8C-47BB-FEA79F2AE3A0}"/>
              </a:ext>
            </a:extLst>
          </p:cNvPr>
          <p:cNvSpPr txBox="1"/>
          <p:nvPr/>
        </p:nvSpPr>
        <p:spPr>
          <a:xfrm>
            <a:off x="7615469" y="5807631"/>
            <a:ext cx="3738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Photo credit: Yakima Herald-Republic</a:t>
            </a:r>
          </a:p>
        </p:txBody>
      </p:sp>
    </p:spTree>
    <p:extLst>
      <p:ext uri="{BB962C8B-B14F-4D97-AF65-F5344CB8AC3E}">
        <p14:creationId xmlns:p14="http://schemas.microsoft.com/office/powerpoint/2010/main" val="340633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773AC6-92BD-A9F0-DFC4-3D1ED3145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AD023DFA-0257-1F2D-CDBF-6471C9513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959" y="306059"/>
            <a:ext cx="5923333" cy="1325563"/>
          </a:xfrm>
        </p:spPr>
        <p:txBody>
          <a:bodyPr>
            <a:normAutofit/>
          </a:bodyPr>
          <a:lstStyle/>
          <a:p>
            <a:r>
              <a:rPr lang="en-US" sz="3200" b="1" dirty="0"/>
              <a:t>Studying Wildfire Smoke in the Yakima Valley</a:t>
            </a:r>
            <a:r>
              <a:rPr lang="en-US" sz="3200" dirty="0"/>
              <a:t>: Our Goals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47328A9-8CC5-23B0-FCC5-D8B5B9EBF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2369" y="2141537"/>
            <a:ext cx="6292312" cy="4716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1. Learn about families’ experiences &amp; unmet needs for protecting their children</a:t>
            </a:r>
          </a:p>
          <a:p>
            <a:pPr lvl="1"/>
            <a:r>
              <a:rPr lang="en-US" sz="2400" dirty="0"/>
              <a:t>What are they currently doing to reduce wildfire smoke exposure? </a:t>
            </a:r>
          </a:p>
          <a:p>
            <a:pPr lvl="1"/>
            <a:r>
              <a:rPr lang="en-US" sz="2400" dirty="0"/>
              <a:t>What </a:t>
            </a:r>
            <a:r>
              <a:rPr lang="en-US" sz="2400" b="1" u="sng" dirty="0"/>
              <a:t>barriers</a:t>
            </a:r>
            <a:r>
              <a:rPr lang="en-US" sz="2400" dirty="0"/>
              <a:t> do they face?  What motivates them (</a:t>
            </a:r>
            <a:r>
              <a:rPr lang="en-US" sz="2400" b="1" u="sng" dirty="0"/>
              <a:t>facilitators</a:t>
            </a:r>
            <a:r>
              <a:rPr lang="en-US" sz="2400" dirty="0"/>
              <a:t>)? </a:t>
            </a:r>
            <a:endParaRPr lang="en-US" sz="2800" dirty="0"/>
          </a:p>
          <a:p>
            <a:pPr lvl="1"/>
            <a:endParaRPr lang="en-US" sz="2800" dirty="0"/>
          </a:p>
          <a:p>
            <a:pPr marL="0" indent="0">
              <a:buNone/>
            </a:pPr>
            <a:r>
              <a:rPr lang="en-US" sz="2800" dirty="0"/>
              <a:t>2. Involve the community in </a:t>
            </a:r>
            <a:r>
              <a:rPr lang="en-US" sz="2800" b="1" dirty="0"/>
              <a:t>directing,</a:t>
            </a:r>
            <a:r>
              <a:rPr lang="en-US" sz="2800" dirty="0"/>
              <a:t> </a:t>
            </a:r>
            <a:r>
              <a:rPr lang="en-US" sz="2800" b="1" dirty="0"/>
              <a:t>conducting,</a:t>
            </a:r>
            <a:r>
              <a:rPr lang="en-US" sz="2800" dirty="0"/>
              <a:t> and </a:t>
            </a:r>
            <a:r>
              <a:rPr lang="en-US" sz="2800" b="1" dirty="0"/>
              <a:t>translating</a:t>
            </a:r>
            <a:r>
              <a:rPr lang="en-US" sz="2800" dirty="0"/>
              <a:t> the research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0CC094-6892-E179-A5FA-D1E38799A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13" name="Picture 2" descr="What You Need to Know About Wildfire Smoke and Its Health ...">
            <a:extLst>
              <a:ext uri="{FF2B5EF4-FFF2-40B4-BE49-F238E27FC236}">
                <a16:creationId xmlns:a16="http://schemas.microsoft.com/office/drawing/2014/main" id="{D5DD927F-EE15-C7EF-C1AF-5AF25BC837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0" t="25577" r="-2" b="-1"/>
          <a:stretch>
            <a:fillRect/>
          </a:stretch>
        </p:blipFill>
        <p:spPr bwMode="auto">
          <a:xfrm>
            <a:off x="6757261" y="-711"/>
            <a:ext cx="5450237" cy="338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Wildfire Smoke and Children | Wildfires ...">
            <a:extLst>
              <a:ext uri="{FF2B5EF4-FFF2-40B4-BE49-F238E27FC236}">
                <a16:creationId xmlns:a16="http://schemas.microsoft.com/office/drawing/2014/main" id="{CEA9E99D-BE97-00AD-9319-E2E20F3B9E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4" t="15737" r="15244"/>
          <a:stretch>
            <a:fillRect/>
          </a:stretch>
        </p:blipFill>
        <p:spPr bwMode="auto">
          <a:xfrm>
            <a:off x="8012624" y="3382658"/>
            <a:ext cx="4179376" cy="347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2992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FDE0E-30DB-8216-E269-B6E9EB0D7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A225880F-C49B-9E94-B7D9-5A10162A0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" y="229392"/>
            <a:ext cx="11948160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Community partnerships guided all aspects of research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AA9031-58D8-7F07-3909-272E61296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8B1FA8E9-91E5-E249-57FF-82CE8F295E6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784" t="6925" r="11038" b="13756"/>
          <a:stretch/>
        </p:blipFill>
        <p:spPr>
          <a:xfrm>
            <a:off x="0" y="1832260"/>
            <a:ext cx="7659738" cy="5011672"/>
          </a:xfrm>
          <a:prstGeom prst="rect">
            <a:avLst/>
          </a:prstGeom>
        </p:spPr>
      </p:pic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6E0393AD-8292-0011-3550-822913669F0D}"/>
              </a:ext>
            </a:extLst>
          </p:cNvPr>
          <p:cNvSpPr/>
          <p:nvPr/>
        </p:nvSpPr>
        <p:spPr>
          <a:xfrm>
            <a:off x="8593273" y="5886450"/>
            <a:ext cx="2609850" cy="8350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Community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BD0160D-23AF-F52E-7E80-E0E30172AB84}"/>
              </a:ext>
            </a:extLst>
          </p:cNvPr>
          <p:cNvSpPr/>
          <p:nvPr/>
        </p:nvSpPr>
        <p:spPr>
          <a:xfrm>
            <a:off x="8593273" y="2000250"/>
            <a:ext cx="2609850" cy="83502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Academia         </a:t>
            </a:r>
          </a:p>
        </p:txBody>
      </p:sp>
      <p:sp>
        <p:nvSpPr>
          <p:cNvPr id="6" name="Curved Down Arrow 5">
            <a:extLst>
              <a:ext uri="{FF2B5EF4-FFF2-40B4-BE49-F238E27FC236}">
                <a16:creationId xmlns:a16="http://schemas.microsoft.com/office/drawing/2014/main" id="{9C2FB49D-5A23-0F55-3BF4-F89F849E1FA6}"/>
              </a:ext>
            </a:extLst>
          </p:cNvPr>
          <p:cNvSpPr/>
          <p:nvPr/>
        </p:nvSpPr>
        <p:spPr>
          <a:xfrm rot="16200000">
            <a:off x="6185829" y="3948907"/>
            <a:ext cx="3938589" cy="876297"/>
          </a:xfrm>
          <a:prstGeom prst="curved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rved Down Arrow 6">
            <a:extLst>
              <a:ext uri="{FF2B5EF4-FFF2-40B4-BE49-F238E27FC236}">
                <a16:creationId xmlns:a16="http://schemas.microsoft.com/office/drawing/2014/main" id="{6FE18D18-EDC9-6DB9-644D-8468C2EB4657}"/>
              </a:ext>
            </a:extLst>
          </p:cNvPr>
          <p:cNvSpPr/>
          <p:nvPr/>
        </p:nvSpPr>
        <p:spPr>
          <a:xfrm rot="5400000">
            <a:off x="9671977" y="4085433"/>
            <a:ext cx="3938589" cy="876297"/>
          </a:xfrm>
          <a:prstGeom prst="curved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Heritage University logo">
            <a:extLst>
              <a:ext uri="{FF2B5EF4-FFF2-40B4-BE49-F238E27FC236}">
                <a16:creationId xmlns:a16="http://schemas.microsoft.com/office/drawing/2014/main" id="{30B282A1-DA94-27DD-196E-68D59459B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627" y="3331621"/>
            <a:ext cx="2307141" cy="835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95B2E44-F679-9D98-CB5D-5C0345BCEC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69588" y="2120899"/>
            <a:ext cx="838523" cy="63499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28330FB-8678-46CF-3634-D4BDED9D33C4}"/>
              </a:ext>
            </a:extLst>
          </p:cNvPr>
          <p:cNvSpPr txBox="1"/>
          <p:nvPr/>
        </p:nvSpPr>
        <p:spPr>
          <a:xfrm>
            <a:off x="8687478" y="4430080"/>
            <a:ext cx="26098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Community Advisory Board (CAB)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4A717E-B2B7-2E2A-4D28-1B067DB4C4B9}"/>
              </a:ext>
            </a:extLst>
          </p:cNvPr>
          <p:cNvSpPr txBox="1"/>
          <p:nvPr/>
        </p:nvSpPr>
        <p:spPr>
          <a:xfrm>
            <a:off x="2202152" y="6492875"/>
            <a:ext cx="2697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Credit: Dr. Corbin Schuster</a:t>
            </a:r>
          </a:p>
        </p:txBody>
      </p:sp>
    </p:spTree>
    <p:extLst>
      <p:ext uri="{BB962C8B-B14F-4D97-AF65-F5344CB8AC3E}">
        <p14:creationId xmlns:p14="http://schemas.microsoft.com/office/powerpoint/2010/main" val="34627865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ECC62C-2345-1763-5464-5BC90AFB1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BCC9C18F-6D65-7CDF-6C17-1A11C1AF1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017" y="334710"/>
            <a:ext cx="10941965" cy="1325563"/>
          </a:xfrm>
        </p:spPr>
        <p:txBody>
          <a:bodyPr>
            <a:normAutofit/>
          </a:bodyPr>
          <a:lstStyle/>
          <a:p>
            <a:r>
              <a:rPr lang="en-US" sz="3600" b="1" dirty="0"/>
              <a:t>Data collection: Surveys for Yakima Valley parents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DE0DD-6F1D-6EC7-3BE8-FCDC26486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5520B0-B3E9-138A-DBAB-C5C1278E2E05}"/>
              </a:ext>
            </a:extLst>
          </p:cNvPr>
          <p:cNvSpPr txBox="1"/>
          <p:nvPr/>
        </p:nvSpPr>
        <p:spPr>
          <a:xfrm>
            <a:off x="430373" y="2012494"/>
            <a:ext cx="385215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Summer Meal Program Sites: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 families at school meal programs during peak wildfire season, reaching parents and children in trusted spaces.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Community Food Banks: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Engaged with diverse families at established community hubs where trust was already built.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Local Health Fairs: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Leveraged existing community wellness events to reach diverse community members.</a:t>
            </a:r>
          </a:p>
        </p:txBody>
      </p:sp>
      <p:pic>
        <p:nvPicPr>
          <p:cNvPr id="2" name="Picture 1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DF1412C0-80F9-3E7E-988D-F6E2706E39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824" r="1666" b="44913"/>
          <a:stretch/>
        </p:blipFill>
        <p:spPr>
          <a:xfrm>
            <a:off x="4450201" y="1830226"/>
            <a:ext cx="4886019" cy="2964897"/>
          </a:xfrm>
          <a:prstGeom prst="rect">
            <a:avLst/>
          </a:prstGeom>
        </p:spPr>
      </p:pic>
      <p:pic>
        <p:nvPicPr>
          <p:cNvPr id="3" name="Picture 2" descr="A group of women standing under a blue tent&#10;&#10;Description automatically generated">
            <a:extLst>
              <a:ext uri="{FF2B5EF4-FFF2-40B4-BE49-F238E27FC236}">
                <a16:creationId xmlns:a16="http://schemas.microsoft.com/office/drawing/2014/main" id="{CA3B6E53-62A2-5C02-4640-7B9F6C1E55F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387" t="17928" b="20205"/>
          <a:stretch/>
        </p:blipFill>
        <p:spPr>
          <a:xfrm>
            <a:off x="8637704" y="4326345"/>
            <a:ext cx="3554296" cy="253165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ADFA92B-6C76-4004-6DB2-7AB8495BB748}"/>
              </a:ext>
            </a:extLst>
          </p:cNvPr>
          <p:cNvSpPr txBox="1"/>
          <p:nvPr/>
        </p:nvSpPr>
        <p:spPr>
          <a:xfrm>
            <a:off x="4968971" y="4426048"/>
            <a:ext cx="1974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Credit: Javier Silva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4D6B8D-4FA7-EFF1-85F7-1A0FFC26E1B1}"/>
              </a:ext>
            </a:extLst>
          </p:cNvPr>
          <p:cNvSpPr txBox="1"/>
          <p:nvPr/>
        </p:nvSpPr>
        <p:spPr>
          <a:xfrm>
            <a:off x="8772290" y="6455796"/>
            <a:ext cx="3007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Credit: Aileen Andrade-Torres</a:t>
            </a:r>
          </a:p>
        </p:txBody>
      </p:sp>
    </p:spTree>
    <p:extLst>
      <p:ext uri="{BB962C8B-B14F-4D97-AF65-F5344CB8AC3E}">
        <p14:creationId xmlns:p14="http://schemas.microsoft.com/office/powerpoint/2010/main" val="9606490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D6870-A900-02C9-C212-70FED299A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34AEE34-4538-58F4-6E9E-A4A436E59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79" y="3243377"/>
            <a:ext cx="3932237" cy="1600200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RESULTS</a:t>
            </a:r>
            <a:br>
              <a:rPr lang="en-US" sz="4800" dirty="0"/>
            </a:br>
            <a:br>
              <a:rPr lang="en-US" sz="4800" dirty="0"/>
            </a:br>
            <a:r>
              <a:rPr lang="en-US" sz="2400" dirty="0"/>
              <a:t>N=199 participants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62051-951C-DBD2-02D8-007EF9C4CA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365568-593D-BC01-73EF-FEBEFDF9CC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" r="36944"/>
          <a:stretch/>
        </p:blipFill>
        <p:spPr>
          <a:xfrm>
            <a:off x="5151403" y="802816"/>
            <a:ext cx="6792957" cy="5133289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7395932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7DFC9-11B6-0D43-D4C9-23E1D0E336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0A5D88AC-45F0-E6ED-B1C7-22A848DA9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/>
              <a:t>Wildfire smoke has </a:t>
            </a:r>
            <a:r>
              <a:rPr lang="en-US" b="1"/>
              <a:t>serious negative impacts</a:t>
            </a:r>
            <a:r>
              <a:rPr lang="en-US"/>
              <a:t> on families</a:t>
            </a:r>
          </a:p>
        </p:txBody>
      </p:sp>
      <p:pic>
        <p:nvPicPr>
          <p:cNvPr id="18" name="Picture 17" descr="Rising smoke and clouds">
            <a:extLst>
              <a:ext uri="{FF2B5EF4-FFF2-40B4-BE49-F238E27FC236}">
                <a16:creationId xmlns:a16="http://schemas.microsoft.com/office/drawing/2014/main" id="{9E114199-88C8-DD57-CBE7-9A6775FEA9B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008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22BE7E-743A-E379-C493-4CC2EA245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6220" y="6356350"/>
            <a:ext cx="274320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1A4D0A-4BE0-8A48-E6FA-61CBDB4BD48C}"/>
              </a:ext>
            </a:extLst>
          </p:cNvPr>
          <p:cNvSpPr txBox="1"/>
          <p:nvPr/>
        </p:nvSpPr>
        <p:spPr>
          <a:xfrm>
            <a:off x="3044628" y="3242311"/>
            <a:ext cx="6105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9ED858-26E3-D223-4B6F-B0C994641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673300"/>
            <a:ext cx="1864540" cy="15036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8717AC4-7B68-DB3A-5537-FEADA654448F}"/>
              </a:ext>
            </a:extLst>
          </p:cNvPr>
          <p:cNvSpPr txBox="1"/>
          <p:nvPr/>
        </p:nvSpPr>
        <p:spPr>
          <a:xfrm>
            <a:off x="3821129" y="1850417"/>
            <a:ext cx="496792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B2E8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~80% of parents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4B2E8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expressed strong concerns about the smoke and the health of their children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554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1C8F2-5FFB-A9E8-97CF-65E9FC0BB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EE0E0814-3383-9012-817F-660F967EB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/>
              <a:t>Wildfire smoke has </a:t>
            </a:r>
            <a:r>
              <a:rPr lang="en-US" b="1"/>
              <a:t>serious negative impacts</a:t>
            </a:r>
            <a:r>
              <a:rPr lang="en-US"/>
              <a:t> on families</a:t>
            </a:r>
          </a:p>
        </p:txBody>
      </p:sp>
      <p:pic>
        <p:nvPicPr>
          <p:cNvPr id="18" name="Picture 17" descr="Rising smoke and clouds">
            <a:extLst>
              <a:ext uri="{FF2B5EF4-FFF2-40B4-BE49-F238E27FC236}">
                <a16:creationId xmlns:a16="http://schemas.microsoft.com/office/drawing/2014/main" id="{794E2D18-7C55-2E44-90B5-52AAF2068D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8008"/>
          <a:stretch>
            <a:fillRect/>
          </a:stretch>
        </p:blipFill>
        <p:spPr>
          <a:xfrm>
            <a:off x="838200" y="1825625"/>
            <a:ext cx="10515600" cy="4351338"/>
          </a:xfrm>
          <a:prstGeom prst="rect">
            <a:avLst/>
          </a:prstGeom>
          <a:noFill/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0D4E44-8C9E-0A22-6515-321131E00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36220" y="6356350"/>
            <a:ext cx="2743200" cy="365125"/>
          </a:xfrm>
        </p:spPr>
        <p:txBody>
          <a:bodyPr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AD2A76-6B62-552C-9BDB-87D4C0A4F3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509" y="2483716"/>
            <a:ext cx="4223209" cy="343172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884098-1CFB-F419-B1E1-758BEB0EC13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3654" y="2483716"/>
            <a:ext cx="4223209" cy="3431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7027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D1378AC-6243-1364-3671-B0264B1B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9EAA3E-58DF-5947-6F11-742F49CFA7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53" t="37879" b="42476"/>
          <a:stretch>
            <a:fillRect/>
          </a:stretch>
        </p:blipFill>
        <p:spPr bwMode="auto">
          <a:xfrm>
            <a:off x="211528" y="3103863"/>
            <a:ext cx="1906403" cy="2445457"/>
          </a:xfrm>
          <a:prstGeom prst="rect">
            <a:avLst/>
          </a:prstGeom>
          <a:noFill/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E0242295-77AB-D28B-CC42-7F729D2A37E9}"/>
              </a:ext>
            </a:extLst>
          </p:cNvPr>
          <p:cNvGrpSpPr/>
          <p:nvPr/>
        </p:nvGrpSpPr>
        <p:grpSpPr>
          <a:xfrm>
            <a:off x="3326723" y="1065643"/>
            <a:ext cx="8752697" cy="5792357"/>
            <a:chOff x="1951253" y="146604"/>
            <a:chExt cx="9717987" cy="679363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6D32BE2-6081-06E5-23E3-7270C79CB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510" r="15136" b="11162"/>
            <a:stretch/>
          </p:blipFill>
          <p:spPr bwMode="auto">
            <a:xfrm>
              <a:off x="8132061" y="146604"/>
              <a:ext cx="3537179" cy="6464058"/>
            </a:xfrm>
            <a:prstGeom prst="rect">
              <a:avLst/>
            </a:prstGeom>
            <a:noFill/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27F0F60-CFBB-6B88-6101-811396E60905}"/>
                </a:ext>
              </a:extLst>
            </p:cNvPr>
            <p:cNvSpPr txBox="1"/>
            <p:nvPr/>
          </p:nvSpPr>
          <p:spPr>
            <a:xfrm>
              <a:off x="3313375" y="370887"/>
              <a:ext cx="4745912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Assistance in purchasing an air cleaner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00D1710-0AFD-AC17-0140-7698DD5B4340}"/>
                </a:ext>
              </a:extLst>
            </p:cNvPr>
            <p:cNvSpPr txBox="1"/>
            <p:nvPr/>
          </p:nvSpPr>
          <p:spPr>
            <a:xfrm>
              <a:off x="5462205" y="5540969"/>
              <a:ext cx="2509929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Online, live webinar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442CD02-B2FB-C957-40C8-025DE323A6EE}"/>
                </a:ext>
              </a:extLst>
            </p:cNvPr>
            <p:cNvSpPr txBox="1"/>
            <p:nvPr/>
          </p:nvSpPr>
          <p:spPr>
            <a:xfrm>
              <a:off x="3552191" y="964502"/>
              <a:ext cx="4435945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Instructional videos on social media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1EDB25E-5E74-F3C4-FC94-D8878C96211D}"/>
                </a:ext>
              </a:extLst>
            </p:cNvPr>
            <p:cNvSpPr txBox="1"/>
            <p:nvPr/>
          </p:nvSpPr>
          <p:spPr>
            <a:xfrm>
              <a:off x="3737616" y="1498231"/>
              <a:ext cx="4242802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Free N95 masks with fitting/demo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78EBA72-DE3D-18C0-833D-DE2EEEDA00E9}"/>
                </a:ext>
              </a:extLst>
            </p:cNvPr>
            <p:cNvSpPr txBox="1"/>
            <p:nvPr/>
          </p:nvSpPr>
          <p:spPr>
            <a:xfrm>
              <a:off x="1951253" y="3819795"/>
              <a:ext cx="6049643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Informational booth at health fair/farmer’s market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5F4A111-2079-025A-F742-4392876ABFD4}"/>
                </a:ext>
              </a:extLst>
            </p:cNvPr>
            <p:cNvSpPr txBox="1"/>
            <p:nvPr/>
          </p:nvSpPr>
          <p:spPr>
            <a:xfrm>
              <a:off x="5826390" y="4362378"/>
              <a:ext cx="2086766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Clean air shelter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535BED-6C69-2BD6-E47D-7DEF464AE85B}"/>
                </a:ext>
              </a:extLst>
            </p:cNvPr>
            <p:cNvSpPr txBox="1"/>
            <p:nvPr/>
          </p:nvSpPr>
          <p:spPr>
            <a:xfrm>
              <a:off x="3138214" y="2663440"/>
              <a:ext cx="4879610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Written information provided by schools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C22CB9C7-A4DE-98F1-48F4-B66764C7C928}"/>
                </a:ext>
              </a:extLst>
            </p:cNvPr>
            <p:cNvSpPr txBox="1"/>
            <p:nvPr/>
          </p:nvSpPr>
          <p:spPr>
            <a:xfrm>
              <a:off x="4272465" y="2091847"/>
              <a:ext cx="3660811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In-person informational event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734C1C85-4327-F20E-F709-C349607BBBE6}"/>
                </a:ext>
              </a:extLst>
            </p:cNvPr>
            <p:cNvSpPr txBox="1"/>
            <p:nvPr/>
          </p:nvSpPr>
          <p:spPr>
            <a:xfrm>
              <a:off x="4206485" y="3226179"/>
              <a:ext cx="3745956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Event at child’s school/daycare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0EB63E2-4EE9-82F8-52AF-5994A087E006}"/>
                </a:ext>
              </a:extLst>
            </p:cNvPr>
            <p:cNvSpPr txBox="1"/>
            <p:nvPr/>
          </p:nvSpPr>
          <p:spPr>
            <a:xfrm>
              <a:off x="4265001" y="6103707"/>
              <a:ext cx="3692136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Extra time at health care visits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91BF5BE-DD4D-7261-79F7-DD37C9AE3D4B}"/>
                </a:ext>
              </a:extLst>
            </p:cNvPr>
            <p:cNvSpPr txBox="1"/>
            <p:nvPr/>
          </p:nvSpPr>
          <p:spPr>
            <a:xfrm>
              <a:off x="2872747" y="4947353"/>
              <a:ext cx="5116321" cy="4692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Home visit from community health worker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1964064-6CA6-EA6F-9ECB-7AC3F2C3B75D}"/>
                </a:ext>
              </a:extLst>
            </p:cNvPr>
            <p:cNvSpPr txBox="1"/>
            <p:nvPr/>
          </p:nvSpPr>
          <p:spPr>
            <a:xfrm>
              <a:off x="8056654" y="6543157"/>
              <a:ext cx="3398036" cy="3970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          25%             50%           75%</a:t>
              </a:r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7D6A4F81-CAC5-08A7-DBAB-04837C8D1F5B}"/>
              </a:ext>
            </a:extLst>
          </p:cNvPr>
          <p:cNvSpPr/>
          <p:nvPr/>
        </p:nvSpPr>
        <p:spPr>
          <a:xfrm>
            <a:off x="0" y="-122180"/>
            <a:ext cx="12192000" cy="107020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B0D8ACEC-FDD5-2F50-F596-E4EEDF6410F4}"/>
              </a:ext>
            </a:extLst>
          </p:cNvPr>
          <p:cNvSpPr txBox="1">
            <a:spLocks/>
          </p:cNvSpPr>
          <p:nvPr/>
        </p:nvSpPr>
        <p:spPr>
          <a:xfrm>
            <a:off x="112579" y="-135324"/>
            <a:ext cx="1207942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ource Serif Pro" panose="02040603050405020204" pitchFamily="18" charset="0"/>
                <a:ea typeface="Source Serif Pro" panose="02040603050405020204" pitchFamily="18" charset="0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erif Pro" panose="02040603050405020204" pitchFamily="18" charset="0"/>
                <a:ea typeface="Source Serif Pro" panose="02040603050405020204" pitchFamily="18" charset="0"/>
                <a:cs typeface="+mj-cs"/>
              </a:rPr>
              <a:t>Parents expressed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erif Pro" panose="02040603050405020204" pitchFamily="18" charset="0"/>
                <a:ea typeface="Source Serif Pro" panose="02040603050405020204" pitchFamily="18" charset="0"/>
                <a:cs typeface="+mj-cs"/>
              </a:rPr>
              <a:t>very high interest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Source Serif Pro" panose="02040603050405020204" pitchFamily="18" charset="0"/>
                <a:ea typeface="Source Serif Pro" panose="02040603050405020204" pitchFamily="18" charset="0"/>
                <a:cs typeface="+mj-cs"/>
              </a:rPr>
              <a:t> in having more resources in the future, to protect their children from wildfire smoke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9CD267-1D51-F409-9793-6E97449A6B6E}"/>
              </a:ext>
            </a:extLst>
          </p:cNvPr>
          <p:cNvSpPr txBox="1"/>
          <p:nvPr/>
        </p:nvSpPr>
        <p:spPr>
          <a:xfrm>
            <a:off x="211528" y="1723914"/>
            <a:ext cx="31858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available, would you use these resources in the future?</a:t>
            </a:r>
          </a:p>
        </p:txBody>
      </p:sp>
    </p:spTree>
    <p:extLst>
      <p:ext uri="{BB962C8B-B14F-4D97-AF65-F5344CB8AC3E}">
        <p14:creationId xmlns:p14="http://schemas.microsoft.com/office/powerpoint/2010/main" val="22205280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3C9AC8-A0E8-4716-D3C6-FF1BCED8BB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0AFA5-84C7-C973-6338-165209DC0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708" y="457199"/>
            <a:ext cx="3932237" cy="4843221"/>
          </a:xfrm>
        </p:spPr>
        <p:txBody>
          <a:bodyPr>
            <a:normAutofit/>
          </a:bodyPr>
          <a:lstStyle/>
          <a:p>
            <a:r>
              <a:rPr lang="en-US" sz="3600" dirty="0"/>
              <a:t>Parents are taking some </a:t>
            </a:r>
            <a:r>
              <a:rPr lang="en-US" sz="3600" b="1" dirty="0"/>
              <a:t>protective actions </a:t>
            </a:r>
            <a:r>
              <a:rPr lang="en-US" sz="3600" dirty="0"/>
              <a:t>during smoke events – but it might not not enough to protect their children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67EAC9-8D71-4DFB-633D-51722A9317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2AA1FC2-53B7-E825-C000-3DF3AD03B3AA}"/>
              </a:ext>
            </a:extLst>
          </p:cNvPr>
          <p:cNvGrpSpPr/>
          <p:nvPr/>
        </p:nvGrpSpPr>
        <p:grpSpPr>
          <a:xfrm>
            <a:off x="5071606" y="1623359"/>
            <a:ext cx="7007814" cy="5006035"/>
            <a:chOff x="5071606" y="1489"/>
            <a:chExt cx="7007814" cy="5006035"/>
          </a:xfrm>
        </p:grpSpPr>
        <p:pic>
          <p:nvPicPr>
            <p:cNvPr id="3" name="Picture 2" descr="A graph with different colored squares&#10;&#10;AI-generated content may be incorrect.">
              <a:extLst>
                <a:ext uri="{FF2B5EF4-FFF2-40B4-BE49-F238E27FC236}">
                  <a16:creationId xmlns:a16="http://schemas.microsoft.com/office/drawing/2014/main" id="{CD9A5B23-F344-3E46-6D42-2111DE7EECE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39549" r="15499" b="7941"/>
            <a:stretch/>
          </p:blipFill>
          <p:spPr>
            <a:xfrm>
              <a:off x="8971463" y="1489"/>
              <a:ext cx="3107957" cy="5006035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F2417BCA-4F2B-B5F6-AD9C-BCA3E773BC6E}"/>
                </a:ext>
              </a:extLst>
            </p:cNvPr>
            <p:cNvSpPr txBox="1"/>
            <p:nvPr/>
          </p:nvSpPr>
          <p:spPr>
            <a:xfrm>
              <a:off x="5413065" y="2725288"/>
              <a:ext cx="280076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Use an indoor air cleaner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23A4FC-19F9-A468-DECB-9B643350A8BD}"/>
                </a:ext>
              </a:extLst>
            </p:cNvPr>
            <p:cNvSpPr txBox="1"/>
            <p:nvPr/>
          </p:nvSpPr>
          <p:spPr>
            <a:xfrm>
              <a:off x="6548290" y="1969440"/>
              <a:ext cx="15298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Wear a mask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8554565-6722-CAC8-03D8-D6075188171B}"/>
                </a:ext>
              </a:extLst>
            </p:cNvPr>
            <p:cNvSpPr txBox="1"/>
            <p:nvPr/>
          </p:nvSpPr>
          <p:spPr>
            <a:xfrm>
              <a:off x="5071606" y="3533845"/>
              <a:ext cx="321305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Talk to a health care provider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60E3381-1125-252C-E73D-B5280F0A7AE0}"/>
                </a:ext>
              </a:extLst>
            </p:cNvPr>
            <p:cNvSpPr txBox="1"/>
            <p:nvPr/>
          </p:nvSpPr>
          <p:spPr>
            <a:xfrm>
              <a:off x="6661588" y="386750"/>
              <a:ext cx="14628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Stay indoors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B08004A1-02F0-BF8F-5422-339A96C33670}"/>
                </a:ext>
              </a:extLst>
            </p:cNvPr>
            <p:cNvSpPr txBox="1"/>
            <p:nvPr/>
          </p:nvSpPr>
          <p:spPr>
            <a:xfrm>
              <a:off x="6044107" y="1026610"/>
              <a:ext cx="208456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Check air quality (e.g., AQI)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812F2E7A-7D13-8C32-21E3-FE710ACBFBDA}"/>
                </a:ext>
              </a:extLst>
            </p:cNvPr>
            <p:cNvSpPr txBox="1"/>
            <p:nvPr/>
          </p:nvSpPr>
          <p:spPr>
            <a:xfrm>
              <a:off x="5525200" y="4231685"/>
              <a:ext cx="267912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Leave the area &amp; travel to place w/out smoke</a:t>
              </a:r>
            </a:p>
          </p:txBody>
        </p:sp>
      </p:grpSp>
      <p:pic>
        <p:nvPicPr>
          <p:cNvPr id="11" name="Picture 10" descr="A graph with different colored squares&#10;&#10;AI-generated content may be incorrect.">
            <a:extLst>
              <a:ext uri="{FF2B5EF4-FFF2-40B4-BE49-F238E27FC236}">
                <a16:creationId xmlns:a16="http://schemas.microsoft.com/office/drawing/2014/main" id="{91A2E5E6-4F23-5AFD-ACB1-556064C43B5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4872" t="36722" b="43030"/>
          <a:stretch/>
        </p:blipFill>
        <p:spPr>
          <a:xfrm>
            <a:off x="10566411" y="5893"/>
            <a:ext cx="1561996" cy="164423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C81B3D4-41C7-A050-2A14-3E2D0378E6B6}"/>
              </a:ext>
            </a:extLst>
          </p:cNvPr>
          <p:cNvSpPr txBox="1"/>
          <p:nvPr/>
        </p:nvSpPr>
        <p:spPr>
          <a:xfrm>
            <a:off x="5357500" y="245956"/>
            <a:ext cx="41022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the past, on smoky days, did you…?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3AE861B-58A6-B4B1-88C0-615A4D823FC3}"/>
              </a:ext>
            </a:extLst>
          </p:cNvPr>
          <p:cNvSpPr txBox="1"/>
          <p:nvPr/>
        </p:nvSpPr>
        <p:spPr>
          <a:xfrm>
            <a:off x="8796249" y="6571729"/>
            <a:ext cx="30605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25%             50%           75%</a:t>
            </a:r>
          </a:p>
        </p:txBody>
      </p:sp>
      <p:pic>
        <p:nvPicPr>
          <p:cNvPr id="15" name="Graphic 14" descr="House outline">
            <a:extLst>
              <a:ext uri="{FF2B5EF4-FFF2-40B4-BE49-F238E27FC236}">
                <a16:creationId xmlns:a16="http://schemas.microsoft.com/office/drawing/2014/main" id="{4D30DCEB-FF35-2EAD-FE7E-60973BB864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229603" y="1897363"/>
            <a:ext cx="654253" cy="654253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A7769ACD-6CAD-ACD7-CDE9-7CED1E9284D7}"/>
              </a:ext>
            </a:extLst>
          </p:cNvPr>
          <p:cNvGrpSpPr/>
          <p:nvPr/>
        </p:nvGrpSpPr>
        <p:grpSpPr>
          <a:xfrm>
            <a:off x="8193664" y="2648480"/>
            <a:ext cx="777799" cy="707886"/>
            <a:chOff x="3151538" y="3718641"/>
            <a:chExt cx="914400" cy="914400"/>
          </a:xfrm>
        </p:grpSpPr>
        <p:pic>
          <p:nvPicPr>
            <p:cNvPr id="17" name="Graphic 16" descr="Smart Phone with solid fill">
              <a:extLst>
                <a:ext uri="{FF2B5EF4-FFF2-40B4-BE49-F238E27FC236}">
                  <a16:creationId xmlns:a16="http://schemas.microsoft.com/office/drawing/2014/main" id="{615588D1-DFCB-E467-6E07-6894686D8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151538" y="3718641"/>
              <a:ext cx="914400" cy="914400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CD6557C-B5F5-1051-45F7-B7A45B150DF4}"/>
                </a:ext>
              </a:extLst>
            </p:cNvPr>
            <p:cNvSpPr txBox="1"/>
            <p:nvPr/>
          </p:nvSpPr>
          <p:spPr>
            <a:xfrm>
              <a:off x="3357515" y="4021497"/>
              <a:ext cx="328623" cy="3379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AQI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19" name="Graphic 18" descr="N95 mask outline">
            <a:extLst>
              <a:ext uri="{FF2B5EF4-FFF2-40B4-BE49-F238E27FC236}">
                <a16:creationId xmlns:a16="http://schemas.microsoft.com/office/drawing/2014/main" id="{C3346428-1070-B264-D453-6FB45DD92DA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239663" y="3448465"/>
            <a:ext cx="685801" cy="685801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6576D805-5855-C63B-3937-F23ABBEBA167}"/>
              </a:ext>
            </a:extLst>
          </p:cNvPr>
          <p:cNvGrpSpPr/>
          <p:nvPr/>
        </p:nvGrpSpPr>
        <p:grpSpPr>
          <a:xfrm>
            <a:off x="8213832" y="4134266"/>
            <a:ext cx="1007111" cy="848829"/>
            <a:chOff x="5181600" y="4773405"/>
            <a:chExt cx="1261712" cy="980268"/>
          </a:xfrm>
        </p:grpSpPr>
        <p:pic>
          <p:nvPicPr>
            <p:cNvPr id="21" name="Graphic 20" descr="Washing Machine with solid fill">
              <a:extLst>
                <a:ext uri="{FF2B5EF4-FFF2-40B4-BE49-F238E27FC236}">
                  <a16:creationId xmlns:a16="http://schemas.microsoft.com/office/drawing/2014/main" id="{34C4518C-1610-C1F3-AEBC-2E56DFBEDF2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181600" y="4773405"/>
              <a:ext cx="914400" cy="914400"/>
            </a:xfrm>
            <a:prstGeom prst="rect">
              <a:avLst/>
            </a:prstGeom>
          </p:spPr>
        </p:pic>
        <p:pic>
          <p:nvPicPr>
            <p:cNvPr id="22" name="Graphic 21" descr="Windy with solid fill">
              <a:extLst>
                <a:ext uri="{FF2B5EF4-FFF2-40B4-BE49-F238E27FC236}">
                  <a16:creationId xmlns:a16="http://schemas.microsoft.com/office/drawing/2014/main" id="{97ADA4FD-6204-81E4-3B96-244339E261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5528912" y="4839273"/>
              <a:ext cx="914400" cy="914400"/>
            </a:xfrm>
            <a:prstGeom prst="rect">
              <a:avLst/>
            </a:prstGeom>
          </p:spPr>
        </p:pic>
      </p:grpSp>
      <p:pic>
        <p:nvPicPr>
          <p:cNvPr id="23" name="Graphic 22" descr="Doctor male outline">
            <a:extLst>
              <a:ext uri="{FF2B5EF4-FFF2-40B4-BE49-F238E27FC236}">
                <a16:creationId xmlns:a16="http://schemas.microsoft.com/office/drawing/2014/main" id="{539D9CE5-E46A-5FA4-1003-9B8A00C3C35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235740" y="4983095"/>
            <a:ext cx="857364" cy="857364"/>
          </a:xfrm>
          <a:prstGeom prst="rect">
            <a:avLst/>
          </a:prstGeom>
        </p:spPr>
      </p:pic>
      <p:pic>
        <p:nvPicPr>
          <p:cNvPr id="24" name="Graphic 23" descr="Car with solid fill">
            <a:extLst>
              <a:ext uri="{FF2B5EF4-FFF2-40B4-BE49-F238E27FC236}">
                <a16:creationId xmlns:a16="http://schemas.microsoft.com/office/drawing/2014/main" id="{E432CA05-C204-BA24-2783-ACAA2E406E8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8248129" y="5897494"/>
            <a:ext cx="765799" cy="76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116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67518-4FB1-3983-2196-DFAB945CE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1D5EB11-A637-4818-6928-1EC5DABD8A19}"/>
              </a:ext>
            </a:extLst>
          </p:cNvPr>
          <p:cNvSpPr/>
          <p:nvPr/>
        </p:nvSpPr>
        <p:spPr>
          <a:xfrm>
            <a:off x="0" y="-122180"/>
            <a:ext cx="12192000" cy="8858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CC155F-8C6A-D2B7-E584-40BC5A0FD7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9B53AF-8451-DFC6-1C0A-90434666785D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07047" y="-118847"/>
            <a:ext cx="12079421" cy="953882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What predicts the count and frequency of protective actions?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DFCAED91-EFD5-5125-C1B2-7C19FC57BF97}"/>
              </a:ext>
            </a:extLst>
          </p:cNvPr>
          <p:cNvSpPr/>
          <p:nvPr/>
        </p:nvSpPr>
        <p:spPr>
          <a:xfrm>
            <a:off x="10311143" y="2572023"/>
            <a:ext cx="1780673" cy="18608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# of protective actions taken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1568AA1-56BD-7E10-5DBB-7F38744D2FE8}"/>
              </a:ext>
            </a:extLst>
          </p:cNvPr>
          <p:cNvSpPr/>
          <p:nvPr/>
        </p:nvSpPr>
        <p:spPr>
          <a:xfrm>
            <a:off x="4604084" y="3995182"/>
            <a:ext cx="4090735" cy="36592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Wildfire smoke knowledge (general)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D5367C7B-5E4C-12CB-FF72-1E4E1B464087}"/>
              </a:ext>
            </a:extLst>
          </p:cNvPr>
          <p:cNvSpPr/>
          <p:nvPr/>
        </p:nvSpPr>
        <p:spPr>
          <a:xfrm>
            <a:off x="4539915" y="948344"/>
            <a:ext cx="4154905" cy="44490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Parent vulnerability (health conditions)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F7486DB-6751-7122-954E-A5674B294715}"/>
              </a:ext>
            </a:extLst>
          </p:cNvPr>
          <p:cNvSpPr/>
          <p:nvPr/>
        </p:nvSpPr>
        <p:spPr>
          <a:xfrm>
            <a:off x="4571996" y="2509465"/>
            <a:ext cx="4106781" cy="4146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Perceived expensiveness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765839C-2840-9DE3-6885-8C56F20851D5}"/>
              </a:ext>
            </a:extLst>
          </p:cNvPr>
          <p:cNvSpPr/>
          <p:nvPr/>
        </p:nvSpPr>
        <p:spPr>
          <a:xfrm>
            <a:off x="4533812" y="1452473"/>
            <a:ext cx="4154905" cy="44490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 vulnerability (health conditions)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45E4695-75FD-D632-C860-0EAD045FAE68}"/>
              </a:ext>
            </a:extLst>
          </p:cNvPr>
          <p:cNvSpPr/>
          <p:nvPr/>
        </p:nvSpPr>
        <p:spPr>
          <a:xfrm>
            <a:off x="4539914" y="1980557"/>
            <a:ext cx="4154905" cy="44490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Perceived threat to child health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A2D33A4-786D-5E4E-F348-579F1D1B221C}"/>
              </a:ext>
            </a:extLst>
          </p:cNvPr>
          <p:cNvSpPr/>
          <p:nvPr/>
        </p:nvSpPr>
        <p:spPr>
          <a:xfrm>
            <a:off x="4588039" y="3486495"/>
            <a:ext cx="4106781" cy="4146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Other community members take action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52A3CDC6-F4C3-D9AC-1ED0-8CA16DBFF156}"/>
              </a:ext>
            </a:extLst>
          </p:cNvPr>
          <p:cNvSpPr/>
          <p:nvPr/>
        </p:nvSpPr>
        <p:spPr>
          <a:xfrm>
            <a:off x="4571999" y="4465033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Wildfire smoke knowledge (“how to”)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99ED2C2D-2BB5-847D-7014-BDFC3E4A794A}"/>
              </a:ext>
            </a:extLst>
          </p:cNvPr>
          <p:cNvSpPr/>
          <p:nvPr/>
        </p:nvSpPr>
        <p:spPr>
          <a:xfrm>
            <a:off x="4588039" y="2987195"/>
            <a:ext cx="4106781" cy="4146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Household income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EB2AC2F1-EDA3-5710-50F6-94F9AB7BE2E0}"/>
              </a:ext>
            </a:extLst>
          </p:cNvPr>
          <p:cNvSpPr/>
          <p:nvPr/>
        </p:nvSpPr>
        <p:spPr>
          <a:xfrm>
            <a:off x="4588039" y="4942763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Confidence to take action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E7A5980C-7ED4-4A86-9853-1122F10D4C3A}"/>
              </a:ext>
            </a:extLst>
          </p:cNvPr>
          <p:cNvSpPr/>
          <p:nvPr/>
        </p:nvSpPr>
        <p:spPr>
          <a:xfrm>
            <a:off x="4588039" y="5414306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 health problems, past smoke events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FF3D3846-181B-F281-CC0E-8D56FB26EDC6}"/>
              </a:ext>
            </a:extLst>
          </p:cNvPr>
          <p:cNvSpPr/>
          <p:nvPr/>
        </p:nvSpPr>
        <p:spPr>
          <a:xfrm>
            <a:off x="4604084" y="5885849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Parent/child symptoms, past smoke events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97A5FDBD-5B9F-131A-9323-21EA69AF8893}"/>
              </a:ext>
            </a:extLst>
          </p:cNvPr>
          <p:cNvCxnSpPr>
            <a:cxnSpLocks/>
            <a:stCxn id="15" idx="3"/>
          </p:cNvCxnSpPr>
          <p:nvPr/>
        </p:nvCxnSpPr>
        <p:spPr>
          <a:xfrm>
            <a:off x="8694820" y="1170797"/>
            <a:ext cx="2049380" cy="13386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D50A68DA-7660-53F8-21DD-AC0CD60F76B6}"/>
              </a:ext>
            </a:extLst>
          </p:cNvPr>
          <p:cNvCxnSpPr>
            <a:cxnSpLocks/>
          </p:cNvCxnSpPr>
          <p:nvPr/>
        </p:nvCxnSpPr>
        <p:spPr>
          <a:xfrm>
            <a:off x="8678777" y="1655903"/>
            <a:ext cx="1764633" cy="97905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18441A4F-E61C-423F-88CF-60E90B1E1737}"/>
              </a:ext>
            </a:extLst>
          </p:cNvPr>
          <p:cNvCxnSpPr>
            <a:cxnSpLocks/>
          </p:cNvCxnSpPr>
          <p:nvPr/>
        </p:nvCxnSpPr>
        <p:spPr>
          <a:xfrm>
            <a:off x="8704283" y="2186899"/>
            <a:ext cx="1606859" cy="60753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0BB3232A-46EA-BA28-E2A5-CF1D38A95F23}"/>
              </a:ext>
            </a:extLst>
          </p:cNvPr>
          <p:cNvCxnSpPr>
            <a:cxnSpLocks/>
          </p:cNvCxnSpPr>
          <p:nvPr/>
        </p:nvCxnSpPr>
        <p:spPr>
          <a:xfrm>
            <a:off x="8713746" y="2712895"/>
            <a:ext cx="1581354" cy="2743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0933617C-E355-DCF7-099C-4F7FA443891D}"/>
              </a:ext>
            </a:extLst>
          </p:cNvPr>
          <p:cNvCxnSpPr>
            <a:cxnSpLocks/>
          </p:cNvCxnSpPr>
          <p:nvPr/>
        </p:nvCxnSpPr>
        <p:spPr>
          <a:xfrm>
            <a:off x="8721768" y="3177919"/>
            <a:ext cx="1589374" cy="1662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659A765E-473C-530C-6788-9FE91BC98D98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94820" y="3693843"/>
            <a:ext cx="163749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A6ECB233-7955-10B7-9E63-7A96AFBC2157}"/>
              </a:ext>
            </a:extLst>
          </p:cNvPr>
          <p:cNvCxnSpPr>
            <a:cxnSpLocks/>
          </p:cNvCxnSpPr>
          <p:nvPr/>
        </p:nvCxnSpPr>
        <p:spPr>
          <a:xfrm flipV="1">
            <a:off x="8694820" y="3995182"/>
            <a:ext cx="1600280" cy="18296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D029E85B-269E-D3A1-15CC-CEA5844171BA}"/>
              </a:ext>
            </a:extLst>
          </p:cNvPr>
          <p:cNvCxnSpPr>
            <a:cxnSpLocks/>
          </p:cNvCxnSpPr>
          <p:nvPr/>
        </p:nvCxnSpPr>
        <p:spPr>
          <a:xfrm flipV="1">
            <a:off x="8742943" y="4341562"/>
            <a:ext cx="1700467" cy="31420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3C7D3495-ECF9-22CC-9406-A515FA278146}"/>
              </a:ext>
            </a:extLst>
          </p:cNvPr>
          <p:cNvCxnSpPr>
            <a:cxnSpLocks/>
          </p:cNvCxnSpPr>
          <p:nvPr/>
        </p:nvCxnSpPr>
        <p:spPr>
          <a:xfrm flipV="1">
            <a:off x="8758847" y="4444000"/>
            <a:ext cx="1796167" cy="69555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458B0EFD-D6B4-87DB-DB5D-E4523D691962}"/>
              </a:ext>
            </a:extLst>
          </p:cNvPr>
          <p:cNvCxnSpPr>
            <a:cxnSpLocks/>
          </p:cNvCxnSpPr>
          <p:nvPr/>
        </p:nvCxnSpPr>
        <p:spPr>
          <a:xfrm flipV="1">
            <a:off x="8742943" y="4440138"/>
            <a:ext cx="2127381" cy="121112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212E33B6-C4C6-74F2-6F1F-EF77FF064F23}"/>
              </a:ext>
            </a:extLst>
          </p:cNvPr>
          <p:cNvCxnSpPr>
            <a:cxnSpLocks/>
            <a:endCxn id="13" idx="2"/>
          </p:cNvCxnSpPr>
          <p:nvPr/>
        </p:nvCxnSpPr>
        <p:spPr>
          <a:xfrm flipV="1">
            <a:off x="8758983" y="4432907"/>
            <a:ext cx="2442497" cy="166144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BDA5438E-1A14-FA62-4BE6-C60923CF0DAE}"/>
              </a:ext>
            </a:extLst>
          </p:cNvPr>
          <p:cNvSpPr/>
          <p:nvPr/>
        </p:nvSpPr>
        <p:spPr>
          <a:xfrm>
            <a:off x="9125003" y="1672528"/>
            <a:ext cx="836231" cy="3985967"/>
          </a:xfrm>
          <a:prstGeom prst="rect">
            <a:avLst/>
          </a:prstGeom>
          <a:solidFill>
            <a:schemeClr val="accent6">
              <a:lumMod val="20000"/>
              <a:lumOff val="80000"/>
              <a:alpha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0105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41385-C414-40F0-0B77-919AFD994D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54AB3795-5ACE-7F23-7BDA-4193CE6BCAC4}"/>
              </a:ext>
            </a:extLst>
          </p:cNvPr>
          <p:cNvSpPr/>
          <p:nvPr/>
        </p:nvSpPr>
        <p:spPr>
          <a:xfrm>
            <a:off x="0" y="0"/>
            <a:ext cx="12192000" cy="88582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EFB08C-494E-6544-A3DC-9ACAA0379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45345F-F5D8-A5DF-163B-C85CA79B904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12579" y="-135324"/>
            <a:ext cx="12079421" cy="1325563"/>
          </a:xfrm>
        </p:spPr>
        <p:txBody>
          <a:bodyPr>
            <a:norm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What are predictors of protective actions in past smoke events? 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C176933D-851F-D05C-D4BC-7A58844BD658}"/>
              </a:ext>
            </a:extLst>
          </p:cNvPr>
          <p:cNvSpPr/>
          <p:nvPr/>
        </p:nvSpPr>
        <p:spPr>
          <a:xfrm>
            <a:off x="10311143" y="2572023"/>
            <a:ext cx="1780673" cy="18608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# of protective actions taken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9F9C588F-B6D2-D6CA-4DB1-F13CDE351758}"/>
              </a:ext>
            </a:extLst>
          </p:cNvPr>
          <p:cNvSpPr/>
          <p:nvPr/>
        </p:nvSpPr>
        <p:spPr>
          <a:xfrm>
            <a:off x="4604084" y="3995182"/>
            <a:ext cx="4090735" cy="365921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Wildfire smoke knowledge (general)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7B178AAF-B38D-BCEF-AB4E-54729B0390CB}"/>
              </a:ext>
            </a:extLst>
          </p:cNvPr>
          <p:cNvSpPr/>
          <p:nvPr/>
        </p:nvSpPr>
        <p:spPr>
          <a:xfrm>
            <a:off x="4539915" y="948344"/>
            <a:ext cx="4154905" cy="44490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Parent vulnerability (health conditions)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2467C5A3-C63F-4BC4-8857-C45A96B3018D}"/>
              </a:ext>
            </a:extLst>
          </p:cNvPr>
          <p:cNvSpPr/>
          <p:nvPr/>
        </p:nvSpPr>
        <p:spPr>
          <a:xfrm>
            <a:off x="4571996" y="2509465"/>
            <a:ext cx="4106781" cy="4146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Perceived expensiveness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9FC27B3-A173-6E19-36EE-065705FE0926}"/>
              </a:ext>
            </a:extLst>
          </p:cNvPr>
          <p:cNvSpPr/>
          <p:nvPr/>
        </p:nvSpPr>
        <p:spPr>
          <a:xfrm>
            <a:off x="4533812" y="1452473"/>
            <a:ext cx="4154905" cy="44490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 vulnerability (health conditions)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05E30FEB-1F91-098C-7F92-AB10658AA090}"/>
              </a:ext>
            </a:extLst>
          </p:cNvPr>
          <p:cNvSpPr/>
          <p:nvPr/>
        </p:nvSpPr>
        <p:spPr>
          <a:xfrm>
            <a:off x="4539914" y="1980557"/>
            <a:ext cx="4154905" cy="444905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Perceived threat to child health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1EAD97B-81D9-DE72-2450-4B606A0280B8}"/>
              </a:ext>
            </a:extLst>
          </p:cNvPr>
          <p:cNvSpPr/>
          <p:nvPr/>
        </p:nvSpPr>
        <p:spPr>
          <a:xfrm>
            <a:off x="4588039" y="3486495"/>
            <a:ext cx="4106781" cy="4146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Community members take action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69BE350-3803-09E5-FD74-1AAEBF236C71}"/>
              </a:ext>
            </a:extLst>
          </p:cNvPr>
          <p:cNvSpPr/>
          <p:nvPr/>
        </p:nvSpPr>
        <p:spPr>
          <a:xfrm>
            <a:off x="4571999" y="4465033"/>
            <a:ext cx="4154904" cy="37993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Wildfire smoke knowledge (“how to”)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4CEE309E-C15B-912C-C5B6-2229B7F86BCF}"/>
              </a:ext>
            </a:extLst>
          </p:cNvPr>
          <p:cNvSpPr/>
          <p:nvPr/>
        </p:nvSpPr>
        <p:spPr>
          <a:xfrm>
            <a:off x="4588039" y="2987195"/>
            <a:ext cx="4106781" cy="41469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Household income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C72A92EF-F03C-9D0C-767C-0AAD2763876E}"/>
              </a:ext>
            </a:extLst>
          </p:cNvPr>
          <p:cNvSpPr/>
          <p:nvPr/>
        </p:nvSpPr>
        <p:spPr>
          <a:xfrm>
            <a:off x="4588039" y="4942763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Confidence to take action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DFBAE359-AD17-1BE7-1998-BE3731C43967}"/>
              </a:ext>
            </a:extLst>
          </p:cNvPr>
          <p:cNvSpPr/>
          <p:nvPr/>
        </p:nvSpPr>
        <p:spPr>
          <a:xfrm>
            <a:off x="4588039" y="5414306"/>
            <a:ext cx="4154904" cy="37993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 health problems, past smoke events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9631E841-1EFC-CF6F-E1B0-F2436654DF7F}"/>
              </a:ext>
            </a:extLst>
          </p:cNvPr>
          <p:cNvSpPr/>
          <p:nvPr/>
        </p:nvSpPr>
        <p:spPr>
          <a:xfrm>
            <a:off x="4604084" y="5885849"/>
            <a:ext cx="4154904" cy="379934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Parent/child symptoms, past smoke events</a:t>
            </a: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A9476D9-4C98-BC9F-3F3D-63B0E288688B}"/>
              </a:ext>
            </a:extLst>
          </p:cNvPr>
          <p:cNvCxnSpPr>
            <a:cxnSpLocks/>
            <a:stCxn id="15" idx="3"/>
          </p:cNvCxnSpPr>
          <p:nvPr/>
        </p:nvCxnSpPr>
        <p:spPr>
          <a:xfrm>
            <a:off x="8694820" y="1170797"/>
            <a:ext cx="2049380" cy="13386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3166B7B8-022E-5FCA-7893-78124C4C90FB}"/>
              </a:ext>
            </a:extLst>
          </p:cNvPr>
          <p:cNvCxnSpPr>
            <a:cxnSpLocks/>
          </p:cNvCxnSpPr>
          <p:nvPr/>
        </p:nvCxnSpPr>
        <p:spPr>
          <a:xfrm>
            <a:off x="8678777" y="1655903"/>
            <a:ext cx="1764633" cy="979053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8A4ADCC9-0A21-1D3E-67A4-93ABCD1D63CD}"/>
              </a:ext>
            </a:extLst>
          </p:cNvPr>
          <p:cNvCxnSpPr>
            <a:cxnSpLocks/>
            <a:stCxn id="27" idx="3"/>
          </p:cNvCxnSpPr>
          <p:nvPr/>
        </p:nvCxnSpPr>
        <p:spPr>
          <a:xfrm>
            <a:off x="8694820" y="3693843"/>
            <a:ext cx="163749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E32943A5-F9F3-10EF-9F24-D82E9226B1CF}"/>
              </a:ext>
            </a:extLst>
          </p:cNvPr>
          <p:cNvCxnSpPr>
            <a:cxnSpLocks/>
          </p:cNvCxnSpPr>
          <p:nvPr/>
        </p:nvCxnSpPr>
        <p:spPr>
          <a:xfrm flipV="1">
            <a:off x="8742943" y="4341562"/>
            <a:ext cx="1700467" cy="31420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B662BEBF-6EE5-2A3E-3BB4-2DE06CF899BE}"/>
              </a:ext>
            </a:extLst>
          </p:cNvPr>
          <p:cNvCxnSpPr>
            <a:cxnSpLocks/>
          </p:cNvCxnSpPr>
          <p:nvPr/>
        </p:nvCxnSpPr>
        <p:spPr>
          <a:xfrm flipV="1">
            <a:off x="8742943" y="4440138"/>
            <a:ext cx="2127381" cy="1211127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ight Arrow 2">
            <a:extLst>
              <a:ext uri="{FF2B5EF4-FFF2-40B4-BE49-F238E27FC236}">
                <a16:creationId xmlns:a16="http://schemas.microsoft.com/office/drawing/2014/main" id="{47F526BA-4258-2327-E26F-31C8B24EC9B1}"/>
              </a:ext>
            </a:extLst>
          </p:cNvPr>
          <p:cNvSpPr/>
          <p:nvPr/>
        </p:nvSpPr>
        <p:spPr>
          <a:xfrm>
            <a:off x="2368446" y="4465033"/>
            <a:ext cx="2165366" cy="37993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27EFD8AE-8ABC-8B4A-9F6F-C352167B59BA}"/>
              </a:ext>
            </a:extLst>
          </p:cNvPr>
          <p:cNvSpPr/>
          <p:nvPr/>
        </p:nvSpPr>
        <p:spPr>
          <a:xfrm>
            <a:off x="2368446" y="3538034"/>
            <a:ext cx="2165366" cy="37993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032E637-6674-1A7C-285D-6FE7FED50009}"/>
              </a:ext>
            </a:extLst>
          </p:cNvPr>
          <p:cNvSpPr txBox="1"/>
          <p:nvPr/>
        </p:nvSpPr>
        <p:spPr>
          <a:xfrm>
            <a:off x="1108588" y="4320827"/>
            <a:ext cx="1358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Modifiable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barrier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D818103-AEFD-3C22-2257-3BA9FAC6D9BC}"/>
              </a:ext>
            </a:extLst>
          </p:cNvPr>
          <p:cNvSpPr txBox="1"/>
          <p:nvPr/>
        </p:nvSpPr>
        <p:spPr>
          <a:xfrm>
            <a:off x="411170" y="3254812"/>
            <a:ext cx="2139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Facilitator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that can be leveraged in interventions</a:t>
            </a:r>
          </a:p>
        </p:txBody>
      </p:sp>
    </p:spTree>
    <p:extLst>
      <p:ext uri="{BB962C8B-B14F-4D97-AF65-F5344CB8AC3E}">
        <p14:creationId xmlns:p14="http://schemas.microsoft.com/office/powerpoint/2010/main" val="2272807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43A1CB-5F59-6067-5C9A-521D5EED0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6F771671-32B7-D56F-CA3A-15CF9E109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7" y="290541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dirty="0"/>
              <a:t>Successes of student internships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3644B1-EC10-2C29-163C-23674415F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09A601-250B-4B32-8DD6-D2ED1C276D0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>
                    <a:tint val="75000"/>
                  </a:srgbClr>
                </a:solidFill>
                <a:effectLst/>
                <a:uLnTx/>
                <a:uFillTx/>
                <a:latin typeface="Source Sans Pro" panose="020B0503030403020204" pitchFamily="34" charset="0"/>
                <a:ea typeface="Source Sans Pro" panose="020B0503030403020204" pitchFamily="34" charset="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tint val="75000"/>
                </a:srgbClr>
              </a:solidFill>
              <a:effectLst/>
              <a:uLnTx/>
              <a:uFillTx/>
              <a:latin typeface="Source Sans Pro" panose="020B0503030403020204" pitchFamily="34" charset="0"/>
              <a:ea typeface="Source Sans Pro" panose="020B0503030403020204" pitchFamily="34" charset="0"/>
              <a:cs typeface="+mn-cs"/>
            </a:endParaRPr>
          </a:p>
        </p:txBody>
      </p:sp>
      <p:pic>
        <p:nvPicPr>
          <p:cNvPr id="6" name="Picture 5" descr="A group of people standing next to a poster&#10;&#10;Description automatically generated">
            <a:extLst>
              <a:ext uri="{FF2B5EF4-FFF2-40B4-BE49-F238E27FC236}">
                <a16:creationId xmlns:a16="http://schemas.microsoft.com/office/drawing/2014/main" id="{69E99170-F571-9D8A-4845-15FF12EEBC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32" y="2320431"/>
            <a:ext cx="4993724" cy="332794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D4B11-0BF9-1274-B177-F960E7EF4412}"/>
              </a:ext>
            </a:extLst>
          </p:cNvPr>
          <p:cNvSpPr txBox="1"/>
          <p:nvPr/>
        </p:nvSpPr>
        <p:spPr>
          <a:xfrm>
            <a:off x="109608" y="1951099"/>
            <a:ext cx="52765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UW 2024 Undergraduate STEM Research Symposium </a:t>
            </a:r>
          </a:p>
        </p:txBody>
      </p:sp>
      <p:pic>
        <p:nvPicPr>
          <p:cNvPr id="8" name="Picture 7" descr="A person in a green and white rectangle with green text&#10;&#10;Description automatically generated">
            <a:extLst>
              <a:ext uri="{FF2B5EF4-FFF2-40B4-BE49-F238E27FC236}">
                <a16:creationId xmlns:a16="http://schemas.microsoft.com/office/drawing/2014/main" id="{9DE662A8-6D5B-EF8F-C8FD-9FCEAEC68A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6180" y="3439437"/>
            <a:ext cx="6805819" cy="18235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CD3B511-26F0-C3E4-6889-FCA125F9A3E2}"/>
              </a:ext>
            </a:extLst>
          </p:cNvPr>
          <p:cNvSpPr txBox="1"/>
          <p:nvPr/>
        </p:nvSpPr>
        <p:spPr>
          <a:xfrm>
            <a:off x="5244756" y="2793106"/>
            <a:ext cx="69687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Annual Biomedical Research Conference for Minoritized Scientists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Jari Tavira was awarded best presentation in Public Health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FF8A1F-AA6D-D321-2354-E5AC66F4DE00}"/>
              </a:ext>
            </a:extLst>
          </p:cNvPr>
          <p:cNvSpPr txBox="1"/>
          <p:nvPr/>
        </p:nvSpPr>
        <p:spPr>
          <a:xfrm>
            <a:off x="5653087" y="5741508"/>
            <a:ext cx="60602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“Through this opportunity I learned that proximity builds trust and data drives action.” - Jari Tavira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173A44-71D6-06F1-982F-2B246D69513E}"/>
              </a:ext>
            </a:extLst>
          </p:cNvPr>
          <p:cNvSpPr txBox="1"/>
          <p:nvPr/>
        </p:nvSpPr>
        <p:spPr>
          <a:xfrm>
            <a:off x="109608" y="5741508"/>
            <a:ext cx="60602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“It was a wonderful experience to work with a team that genuinely cared about the research and always had the community’s best interests” – Aaliyah Villa </a:t>
            </a:r>
          </a:p>
        </p:txBody>
      </p:sp>
    </p:spTree>
    <p:extLst>
      <p:ext uri="{BB962C8B-B14F-4D97-AF65-F5344CB8AC3E}">
        <p14:creationId xmlns:p14="http://schemas.microsoft.com/office/powerpoint/2010/main" val="7989439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4796FF-209C-A8DA-5817-19B13B9D3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EC00C4-A13D-31AB-6E74-C6AD2979F940}"/>
              </a:ext>
            </a:extLst>
          </p:cNvPr>
          <p:cNvSpPr/>
          <p:nvPr/>
        </p:nvSpPr>
        <p:spPr>
          <a:xfrm>
            <a:off x="0" y="0"/>
            <a:ext cx="12192000" cy="146785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Next steps: Translating these findings to public health action</a:t>
            </a:r>
            <a:endParaRPr lang="en-US" sz="2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6DB714A-FDBD-0988-3FF8-3A9755032D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309" y="2595095"/>
            <a:ext cx="10728564" cy="3702471"/>
          </a:xfrm>
          <a:prstGeom prst="rect">
            <a:avLst/>
          </a:prstGeom>
        </p:spPr>
      </p:pic>
      <p:sp>
        <p:nvSpPr>
          <p:cNvPr id="7" name="Left-Right Arrow 6">
            <a:extLst>
              <a:ext uri="{FF2B5EF4-FFF2-40B4-BE49-F238E27FC236}">
                <a16:creationId xmlns:a16="http://schemas.microsoft.com/office/drawing/2014/main" id="{080F2F07-FA33-5C3D-7A99-53A5FB8B1636}"/>
              </a:ext>
            </a:extLst>
          </p:cNvPr>
          <p:cNvSpPr/>
          <p:nvPr/>
        </p:nvSpPr>
        <p:spPr>
          <a:xfrm>
            <a:off x="2198918" y="3107688"/>
            <a:ext cx="6223980" cy="2861312"/>
          </a:xfrm>
          <a:prstGeom prst="leftRightArrow">
            <a:avLst>
              <a:gd name="adj1" fmla="val 80718"/>
              <a:gd name="adj2" fmla="val 23786"/>
            </a:avLst>
          </a:prstGeom>
          <a:solidFill>
            <a:srgbClr val="4B2E83">
              <a:lumMod val="40000"/>
              <a:lumOff val="60000"/>
            </a:srgbClr>
          </a:solidFill>
          <a:ln w="25400" cap="flat" cmpd="sng" algn="ctr">
            <a:solidFill>
              <a:srgbClr val="4B2E83">
                <a:shade val="15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0" cap="none" spc="0" normalizeH="0" baseline="0" noProof="0" dirty="0">
                <a:ln>
                  <a:noFill/>
                </a:ln>
                <a:solidFill>
                  <a:srgbClr val="E8D3A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How</a:t>
            </a:r>
            <a:r>
              <a:rPr kumimoji="0" lang="en-US" sz="3200" b="1" i="0" u="none" strike="noStrike" kern="0" cap="none" spc="0" normalizeH="0" noProof="0" dirty="0">
                <a:ln>
                  <a:noFill/>
                </a:ln>
                <a:solidFill>
                  <a:srgbClr val="E8D3A2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do we reduce barriers to protective behaviors?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E8D3A2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45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Custom 2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B2E82"/>
      </a:accent1>
      <a:accent2>
        <a:srgbClr val="85754D"/>
      </a:accent2>
      <a:accent3>
        <a:srgbClr val="E8E3D3"/>
      </a:accent3>
      <a:accent4>
        <a:srgbClr val="838383"/>
      </a:accent4>
      <a:accent5>
        <a:srgbClr val="FEC306"/>
      </a:accent5>
      <a:accent6>
        <a:srgbClr val="1A967E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f6b6dd5b-f02f-441a-99a0-162ac5060bd2}" enabled="0" method="" siteId="{f6b6dd5b-f02f-441a-99a0-162ac5060bd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8573</TotalTime>
  <Words>1084</Words>
  <Application>Microsoft Office PowerPoint</Application>
  <PresentationFormat>Widescreen</PresentationFormat>
  <Paragraphs>190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Aptos</vt:lpstr>
      <vt:lpstr>Aptos Display</vt:lpstr>
      <vt:lpstr>Arial</vt:lpstr>
      <vt:lpstr>Calibri</vt:lpstr>
      <vt:lpstr>Source Sans Pro</vt:lpstr>
      <vt:lpstr>Source Serif Pro</vt:lpstr>
      <vt:lpstr>Wingdings</vt:lpstr>
      <vt:lpstr>Office Theme</vt:lpstr>
      <vt:lpstr>1_Office Theme</vt:lpstr>
      <vt:lpstr>Harnessing community strengths for research and interventions on wildfire smoke in the Yakima Valley of Washington state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The Yakima Valley</vt:lpstr>
      <vt:lpstr> Wildfires and Smoke in the Yakima Valley</vt:lpstr>
      <vt:lpstr>Studying Wildfire Smoke in the Yakima Valley: Our Goals</vt:lpstr>
      <vt:lpstr>Community partnerships guided all aspects of research</vt:lpstr>
      <vt:lpstr>Data collection: Surveys for Yakima Valley parents</vt:lpstr>
      <vt:lpstr>RESULTS  N=199 participants</vt:lpstr>
      <vt:lpstr>Wildfire smoke has serious negative impacts on families</vt:lpstr>
      <vt:lpstr>Wildfire smoke has serious negative impacts on families</vt:lpstr>
      <vt:lpstr>PowerPoint Presentation</vt:lpstr>
      <vt:lpstr>Parents are taking some protective actions during smoke events – but it might not not enough to protect their children</vt:lpstr>
      <vt:lpstr>What predicts the count and frequency of protective actions?</vt:lpstr>
      <vt:lpstr>What are predictors of protective actions in past smoke events? </vt:lpstr>
      <vt:lpstr>Successes of student internships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Christine T Loftus</dc:creator>
  <cp:lastModifiedBy>Carolyn Martin</cp:lastModifiedBy>
  <cp:revision>233</cp:revision>
  <dcterms:created xsi:type="dcterms:W3CDTF">2025-10-01T22:21:17Z</dcterms:created>
  <dcterms:modified xsi:type="dcterms:W3CDTF">2026-03-09T18:47:08Z</dcterms:modified>
</cp:coreProperties>
</file>