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15" r:id="rId5"/>
    <p:sldId id="308" r:id="rId6"/>
    <p:sldId id="304" r:id="rId7"/>
    <p:sldId id="309" r:id="rId8"/>
    <p:sldId id="306" r:id="rId9"/>
    <p:sldId id="301" r:id="rId10"/>
    <p:sldId id="310" r:id="rId11"/>
    <p:sldId id="314" r:id="rId12"/>
    <p:sldId id="29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5152" autoAdjust="0"/>
  </p:normalViewPr>
  <p:slideViewPr>
    <p:cSldViewPr snapToGrid="0">
      <p:cViewPr varScale="1">
        <p:scale>
          <a:sx n="54" d="100"/>
          <a:sy n="54" d="100"/>
        </p:scale>
        <p:origin x="11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yn Martin" userId="903e65a1-2606-4427-908c-2bba6658a654" providerId="ADAL" clId="{424CB47D-E646-4FF6-86CA-47ED047DF97D}"/>
    <pc:docChg chg="delSld">
      <pc:chgData name="Carolyn Martin" userId="903e65a1-2606-4427-908c-2bba6658a654" providerId="ADAL" clId="{424CB47D-E646-4FF6-86CA-47ED047DF97D}" dt="2026-07-24T20:04:49.042" v="0" actId="47"/>
      <pc:docMkLst>
        <pc:docMk/>
      </pc:docMkLst>
      <pc:sldChg chg="del">
        <pc:chgData name="Carolyn Martin" userId="903e65a1-2606-4427-908c-2bba6658a654" providerId="ADAL" clId="{424CB47D-E646-4FF6-86CA-47ED047DF97D}" dt="2026-07-24T20:04:49.042" v="0" actId="47"/>
        <pc:sldMkLst>
          <pc:docMk/>
          <pc:sldMk cId="1797696059" sldId="316"/>
        </pc:sldMkLst>
      </pc:sldChg>
      <pc:sldChg chg="del">
        <pc:chgData name="Carolyn Martin" userId="903e65a1-2606-4427-908c-2bba6658a654" providerId="ADAL" clId="{424CB47D-E646-4FF6-86CA-47ED047DF97D}" dt="2026-07-24T20:04:49.042" v="0" actId="47"/>
        <pc:sldMkLst>
          <pc:docMk/>
          <pc:sldMk cId="3582383836" sldId="317"/>
        </pc:sldMkLst>
      </pc:sldChg>
      <pc:sldChg chg="del">
        <pc:chgData name="Carolyn Martin" userId="903e65a1-2606-4427-908c-2bba6658a654" providerId="ADAL" clId="{424CB47D-E646-4FF6-86CA-47ED047DF97D}" dt="2026-07-24T20:04:49.042" v="0" actId="47"/>
        <pc:sldMkLst>
          <pc:docMk/>
          <pc:sldMk cId="15267764" sldId="318"/>
        </pc:sldMkLst>
      </pc:sldChg>
      <pc:sldChg chg="del">
        <pc:chgData name="Carolyn Martin" userId="903e65a1-2606-4427-908c-2bba6658a654" providerId="ADAL" clId="{424CB47D-E646-4FF6-86CA-47ED047DF97D}" dt="2026-07-24T20:04:49.042" v="0" actId="47"/>
        <pc:sldMkLst>
          <pc:docMk/>
          <pc:sldMk cId="3521307149" sldId="319"/>
        </pc:sldMkLst>
      </pc:sldChg>
      <pc:sldChg chg="del">
        <pc:chgData name="Carolyn Martin" userId="903e65a1-2606-4427-908c-2bba6658a654" providerId="ADAL" clId="{424CB47D-E646-4FF6-86CA-47ED047DF97D}" dt="2026-07-24T20:04:49.042" v="0" actId="47"/>
        <pc:sldMkLst>
          <pc:docMk/>
          <pc:sldMk cId="3506177434" sldId="320"/>
        </pc:sldMkLst>
      </pc:sldChg>
      <pc:sldChg chg="del">
        <pc:chgData name="Carolyn Martin" userId="903e65a1-2606-4427-908c-2bba6658a654" providerId="ADAL" clId="{424CB47D-E646-4FF6-86CA-47ED047DF97D}" dt="2026-07-24T20:04:49.042" v="0" actId="47"/>
        <pc:sldMkLst>
          <pc:docMk/>
          <pc:sldMk cId="968240360" sldId="321"/>
        </pc:sldMkLst>
      </pc:sldChg>
      <pc:sldChg chg="del">
        <pc:chgData name="Carolyn Martin" userId="903e65a1-2606-4427-908c-2bba6658a654" providerId="ADAL" clId="{424CB47D-E646-4FF6-86CA-47ED047DF97D}" dt="2026-07-24T20:04:49.042" v="0" actId="47"/>
        <pc:sldMkLst>
          <pc:docMk/>
          <pc:sldMk cId="3734998275" sldId="322"/>
        </pc:sldMkLst>
      </pc:sldChg>
      <pc:sldChg chg="del">
        <pc:chgData name="Carolyn Martin" userId="903e65a1-2606-4427-908c-2bba6658a654" providerId="ADAL" clId="{424CB47D-E646-4FF6-86CA-47ED047DF97D}" dt="2026-07-24T20:04:49.042" v="0" actId="47"/>
        <pc:sldMkLst>
          <pc:docMk/>
          <pc:sldMk cId="4294499143" sldId="32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46571B-B267-4C45-8BC2-633BB6B877AD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CEB6BF-A073-472F-B939-EDB46ED38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06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https://www.bklynlibrary.org/locations/walt-whitman/renovation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CEB6BF-A073-472F-B939-EDB46ED38B2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5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CDE95B-BC35-412C-856A-7D4B5693995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170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CBE85-03E2-F153-2728-1AE129C71F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874CDC-A036-41D1-FBB6-EB11D860C8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1971BD-42F9-FCBE-9561-3CB1098D1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DC8824-DB2E-DBF2-908B-213A70D9D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F64C6-37E8-CD7F-89A4-6883234A4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637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77709-12FA-815F-DD03-218E13986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4F392F-ADFC-E103-B907-E46C591C84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FF43B-81F1-D314-4320-E3843CE6E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D7E48-1ED9-0CCC-61B5-57F9BB911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3707C-BEE0-9F6C-A130-E04C879C0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620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B8817-2D1D-F996-A979-BCAB2D9CA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E39ADA-9539-4173-0D44-172947ED78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84ECBB-68F0-5F81-B07E-9CB3E407C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38995-DC49-C3D8-B8CF-FC44C5A04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6F02F0-CF0D-6B45-2C54-F7EE8E33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517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BFDF2-ADD9-7D4F-4B9A-E750166AB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18D88D-9899-F6C1-F44F-81464F39ED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45F119-A481-F123-3233-3FE0169D57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FC9BC4-C300-4AB7-5A9F-C39532439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7F0D0-0C0D-6250-9E54-A53EB5E40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444EF4-EC0D-1D80-AF26-03B39B97B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062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CF635-1844-039F-56E4-445B04E6F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71CEA8-32B7-335F-263A-417293364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016BE4-2EAA-B308-0E93-C105B14306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7233E4-B944-EC7E-2190-DD5B6E467C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DE1660-0805-A537-9079-F96CD24730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180E8A-AE81-9C48-657F-D3C348F94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5018F3-6523-A38A-99E1-522770910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8AFF80-0BD7-DC14-363A-A467E4139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554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CFDB2-0248-D0DF-C7C8-25C8C0905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E47577-A87F-F0E5-28C7-0ABD0752E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9B3A74-D036-0657-C4FA-8C6641212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B79413-93AC-C01A-1FEE-B36051DD9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450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BA3612-9A5F-187E-85E6-E113C3265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F02EE7-E60E-EE4C-65A2-CDB7FAD18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74B41D-F1D8-1279-3FFE-660922983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246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DD75F-ADAE-3770-A7C5-A85265181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50B9E7-7764-1F47-C104-9AB43560FC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8C0AE0-6DF4-F7DE-9176-8E88D26C4D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ACB023-8894-D8E6-0CD9-A8A09A840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541622-CDDE-E787-5E8A-3017894DE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60EA3F-F8D7-ED34-4178-0F85FADAD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538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EF86A-3669-453F-F64B-1B0814308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CC11FB-6FA4-AF3C-7865-A00C3A6742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8C41A4-8D1C-DA6C-F52C-BCDB920AAF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9660E5-6C77-6F33-96DB-EE899D9CD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E40DCA-25F2-7F5F-E3A7-0941F87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C4AC7C-5A37-CE77-A4C0-22266268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750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06B4B-24F3-E9EF-667D-5B9EFAA57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51A71A-3077-FC46-3BA3-6DF6B2A943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0D3519-D39C-7076-2E56-64EDAA045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591B27-3BE7-9B9D-0FE0-8247C7300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9B1CA-6B84-63A9-DC28-799C0446F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20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72ACE7-A8B9-375B-EF3F-9711649943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337170-F9F2-0F49-27FD-A6A3355801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1E02D4-3B9A-7203-8AB3-5C5A543F9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998D4-8EF3-6D91-C36E-E0011204E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56F81B-711F-6455-40B2-5443421C8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717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AA77CC-8B5F-863B-91D0-E3FA3A63F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86A76-7FF2-0EC3-2B44-DCEA91FA8C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379FB-57C2-D9F5-BC92-D863F18025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ACAE1-E248-4ED9-9A66-CCEEED957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DA9C07-BEF4-CCBB-10AD-442E2F649D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E9D15A-AE53-4687-DDF7-8A5A1B4307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C8EE1-C02F-465E-86DD-FB5602CB92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43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ytimes.com/2019/11/05/nyregion/long-island-city-library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epository.ifla.org/items/72d304a4-9896-4254-9ac1-955d19bca483" TargetMode="External"/><Relationship Id="rId2" Type="http://schemas.openxmlformats.org/officeDocument/2006/relationships/hyperlink" Target="https://projectenable.syr.edu/data/ADA_Accessibility_Checklist4.pd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ed.com/talks/sinead_burke_why_design_should_include_everyone?utm_campaign=tedspread&amp;utm_medium=referral&amp;utm_source=tedcomshar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ebaim.org/" TargetMode="External"/><Relationship Id="rId2" Type="http://schemas.openxmlformats.org/officeDocument/2006/relationships/hyperlink" Target="https://www.libraryaccessibility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ave.webaim.org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eque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F30A7-F508-2205-7D6B-4423981D90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Doing an Accessibility Audit of Your Library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C191B4-85E2-B131-39B5-B4C87B9932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JJ Pionke</a:t>
            </a:r>
          </a:p>
          <a:p>
            <a:r>
              <a:rPr lang="en-US" dirty="0" err="1"/>
              <a:t>Pionke@</a:t>
            </a:r>
            <a:r>
              <a:rPr lang="en-US" err="1"/>
              <a:t>umich</a:t>
            </a:r>
            <a:r>
              <a:rPr lang="en-US"/>
              <a:t>.edu</a:t>
            </a:r>
          </a:p>
        </p:txBody>
      </p:sp>
    </p:spTree>
    <p:extLst>
      <p:ext uri="{BB962C8B-B14F-4D97-AF65-F5344CB8AC3E}">
        <p14:creationId xmlns:p14="http://schemas.microsoft.com/office/powerpoint/2010/main" val="3883086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71F19-61F6-DAEC-8BBD-7227F7D23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What stands out about this picture?</a:t>
            </a:r>
          </a:p>
        </p:txBody>
      </p:sp>
      <p:pic>
        <p:nvPicPr>
          <p:cNvPr id="5" name="Content Placeholder 4" descr="artist rendering of library entrance">
            <a:extLst>
              <a:ext uri="{FF2B5EF4-FFF2-40B4-BE49-F238E27FC236}">
                <a16:creationId xmlns:a16="http://schemas.microsoft.com/office/drawing/2014/main" id="{0EEAA2FE-70FF-1E54-49B8-FB09C114EF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290" y="1830595"/>
            <a:ext cx="7733420" cy="4351338"/>
          </a:xfrm>
        </p:spPr>
      </p:pic>
    </p:spTree>
    <p:extLst>
      <p:ext uri="{BB962C8B-B14F-4D97-AF65-F5344CB8AC3E}">
        <p14:creationId xmlns:p14="http://schemas.microsoft.com/office/powerpoint/2010/main" val="4209307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D97F0-A755-488D-8C02-18E6CD4E6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Physical Accessibility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B89D5-1716-4610-B28C-56EA5794CF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Compliance vs Accessibility</a:t>
            </a:r>
          </a:p>
          <a:p>
            <a:r>
              <a:rPr lang="en-US" dirty="0"/>
              <a:t>Queens Public Library Debacle: </a:t>
            </a:r>
            <a:r>
              <a:rPr lang="en-US" dirty="0">
                <a:hlinkClick r:id="rId2"/>
              </a:rPr>
              <a:t>https://www.nytimes.com/2019/11/05/nyregion/long-island-city-library.html</a:t>
            </a:r>
            <a:r>
              <a:rPr lang="en-US" dirty="0"/>
              <a:t> </a:t>
            </a:r>
          </a:p>
          <a:p>
            <a:r>
              <a:rPr lang="en-US" dirty="0"/>
              <a:t>Schomberg, J. &amp; Corley, C. (2022). Asking the right questions: Accessibility and library study rooms. </a:t>
            </a:r>
            <a:r>
              <a:rPr lang="en-US" i="1" dirty="0"/>
              <a:t>Journal of Library Administration </a:t>
            </a:r>
            <a:r>
              <a:rPr lang="en-US" dirty="0"/>
              <a:t>62(4): 572-579.</a:t>
            </a:r>
          </a:p>
        </p:txBody>
      </p:sp>
    </p:spTree>
    <p:extLst>
      <p:ext uri="{BB962C8B-B14F-4D97-AF65-F5344CB8AC3E}">
        <p14:creationId xmlns:p14="http://schemas.microsoft.com/office/powerpoint/2010/main" val="2812880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1129C-D79A-0614-1E2E-D0F2B8A6C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Guidelines/Checklists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463B65-AE08-D698-DA61-67579BC44D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Project ENABLE ADA Checklist: </a:t>
            </a:r>
            <a:r>
              <a:rPr lang="en-US" dirty="0">
                <a:hlinkClick r:id="rId2"/>
              </a:rPr>
              <a:t>https://projectenable.syr.edu/data/ADA_Accessibility_Checklist4.pdf</a:t>
            </a:r>
            <a:r>
              <a:rPr lang="en-US" dirty="0"/>
              <a:t> </a:t>
            </a:r>
          </a:p>
          <a:p>
            <a:r>
              <a:rPr lang="en-US" dirty="0"/>
              <a:t>IFLA Guidelines for making libraries accessible for people with disabilities 2025 </a:t>
            </a:r>
            <a:r>
              <a:rPr lang="en-US" dirty="0">
                <a:hlinkClick r:id="rId3"/>
              </a:rPr>
              <a:t>https://repository.ifla.org/items/72d304a4-9896-4254-9ac1-955d19bca483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9084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C1054-DA92-1828-B2E8-CC1E21856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Experience Testing – Behavior Mapping</a:t>
            </a:r>
          </a:p>
        </p:txBody>
      </p:sp>
      <p:pic>
        <p:nvPicPr>
          <p:cNvPr id="5" name="Content Placeholder 4" descr="User experience testing heat map.">
            <a:extLst>
              <a:ext uri="{FF2B5EF4-FFF2-40B4-BE49-F238E27FC236}">
                <a16:creationId xmlns:a16="http://schemas.microsoft.com/office/drawing/2014/main" id="{2764CF56-97F0-ED3B-32FB-4BE8390222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731" y="1369615"/>
            <a:ext cx="7056494" cy="5488385"/>
          </a:xfrm>
        </p:spPr>
      </p:pic>
    </p:spTree>
    <p:extLst>
      <p:ext uri="{BB962C8B-B14F-4D97-AF65-F5344CB8AC3E}">
        <p14:creationId xmlns:p14="http://schemas.microsoft.com/office/powerpoint/2010/main" val="514475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41658-0B7A-4C86-A006-402DC23E0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Physical Accessibility: Take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C571C-55A1-40A0-A68E-C0DBE012D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471" y="1866679"/>
            <a:ext cx="4907507" cy="4351338"/>
          </a:xfrm>
        </p:spPr>
        <p:txBody>
          <a:bodyPr/>
          <a:lstStyle/>
          <a:p>
            <a:r>
              <a:rPr lang="en-US" dirty="0"/>
              <a:t>TED Talk: Why Design Should Include Everyone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Inter"/>
                <a:hlinkClick r:id="rId2"/>
              </a:rPr>
              <a:t>https://www.ted.com/talks/sinead_burke_why_design_should_include_everyone?utm_campaign=tedspread&amp;utm_medium=referral&amp;utm_source=tedcomshare</a:t>
            </a:r>
            <a:r>
              <a:rPr lang="en-US" b="0" i="0" dirty="0">
                <a:solidFill>
                  <a:srgbClr val="000000"/>
                </a:solidFill>
                <a:effectLst/>
                <a:latin typeface="Inter"/>
              </a:rPr>
              <a:t> </a:t>
            </a:r>
            <a:endParaRPr lang="en-US" dirty="0"/>
          </a:p>
        </p:txBody>
      </p:sp>
      <p:pic>
        <p:nvPicPr>
          <p:cNvPr id="5" name="Picture 4" descr="Sinead Burke, a little person, standing on a TED talk stage.">
            <a:extLst>
              <a:ext uri="{FF2B5EF4-FFF2-40B4-BE49-F238E27FC236}">
                <a16:creationId xmlns:a16="http://schemas.microsoft.com/office/drawing/2014/main" id="{4EBC7020-303E-4274-9E46-B865200EDC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947" y="1866679"/>
            <a:ext cx="6536429" cy="366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353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CBBBB-D683-591C-1FFE-9559769A1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Accessibility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059EC6-DA06-F9D0-48D3-5C14797E2E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Library Accessibility Alliance</a:t>
            </a:r>
          </a:p>
          <a:p>
            <a:pPr lvl="1"/>
            <a:r>
              <a:rPr lang="en-US" dirty="0">
                <a:hlinkClick r:id="rId2"/>
              </a:rPr>
              <a:t>https://www.libraryaccessibility.org/</a:t>
            </a:r>
            <a:endParaRPr lang="en-US" dirty="0"/>
          </a:p>
          <a:p>
            <a:pPr lvl="1"/>
            <a:r>
              <a:rPr lang="en-US" dirty="0"/>
              <a:t>High level accessibility testing of databases</a:t>
            </a:r>
          </a:p>
          <a:p>
            <a:pPr lvl="1"/>
            <a:r>
              <a:rPr lang="en-US" dirty="0"/>
              <a:t>Accessibility contract language for negotiating with vendors</a:t>
            </a:r>
          </a:p>
          <a:p>
            <a:r>
              <a:rPr lang="en-US" dirty="0" err="1"/>
              <a:t>WebAIM</a:t>
            </a:r>
            <a:endParaRPr lang="en-US" dirty="0"/>
          </a:p>
          <a:p>
            <a:pPr lvl="1"/>
            <a:r>
              <a:rPr lang="en-US" dirty="0">
                <a:hlinkClick r:id="rId3"/>
              </a:rPr>
              <a:t>https://webaim.org/</a:t>
            </a:r>
            <a:endParaRPr lang="en-US" dirty="0"/>
          </a:p>
          <a:p>
            <a:pPr lvl="1"/>
            <a:r>
              <a:rPr lang="en-US" dirty="0"/>
              <a:t>WAVE: Web accessibility evaluation tool: </a:t>
            </a:r>
            <a:r>
              <a:rPr lang="en-US" dirty="0">
                <a:hlinkClick r:id="rId4"/>
              </a:rPr>
              <a:t>https://wave.webaim.org/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14767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753BE-41BA-66C2-387D-D131B4161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Further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B30AA1-134F-3F86-13DA-7EA44786A2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Arlitsch</a:t>
            </a:r>
            <a:r>
              <a:rPr lang="en-US" dirty="0"/>
              <a:t>, K. (2018). My User is a Machine: Making Information Accessible to Disabled Users by Structuring for Machine Intermediaries. </a:t>
            </a:r>
            <a:r>
              <a:rPr lang="en-US" i="1" dirty="0"/>
              <a:t>Journal of Library Administration</a:t>
            </a:r>
            <a:r>
              <a:rPr lang="en-US" dirty="0"/>
              <a:t>, </a:t>
            </a:r>
            <a:r>
              <a:rPr lang="en-US" i="1" dirty="0"/>
              <a:t>58</a:t>
            </a:r>
            <a:r>
              <a:rPr lang="en-US" dirty="0"/>
              <a:t>(7), 728–738. https://doi.org/10.1080/01930826.2018.1514834</a:t>
            </a:r>
          </a:p>
          <a:p>
            <a:r>
              <a:rPr lang="en-US" dirty="0"/>
              <a:t>Priestner, A. &amp; Borg, M. Eds. (2016). </a:t>
            </a:r>
            <a:r>
              <a:rPr lang="en-US" i="1" dirty="0"/>
              <a:t>User Experience in Libraries</a:t>
            </a:r>
            <a:r>
              <a:rPr lang="en-US" dirty="0"/>
              <a:t>. Routledge.</a:t>
            </a:r>
          </a:p>
          <a:p>
            <a:r>
              <a:rPr lang="en-US" dirty="0"/>
              <a:t>Horton, S. &amp; </a:t>
            </a:r>
            <a:r>
              <a:rPr lang="en-US" dirty="0" err="1"/>
              <a:t>Quesenbury</a:t>
            </a:r>
            <a:r>
              <a:rPr lang="en-US" dirty="0"/>
              <a:t>, W. (2014). </a:t>
            </a:r>
            <a:r>
              <a:rPr lang="en-US" i="1" dirty="0"/>
              <a:t>A Web for Everyone: Designing Accessible User Experiences</a:t>
            </a:r>
            <a:r>
              <a:rPr lang="en-US" dirty="0"/>
              <a:t>. Rosenfield Media.</a:t>
            </a:r>
          </a:p>
          <a:p>
            <a:r>
              <a:rPr lang="en-US" dirty="0"/>
              <a:t>Vincent, J. (2024). </a:t>
            </a:r>
            <a:r>
              <a:rPr lang="en-US" i="1" dirty="0"/>
              <a:t>Making the Library Accessible for All: A Practical Guide for Librarians. </a:t>
            </a:r>
            <a:r>
              <a:rPr lang="en-US" dirty="0"/>
              <a:t>Rowman and Littlefield.</a:t>
            </a:r>
          </a:p>
          <a:p>
            <a:r>
              <a:rPr lang="en-US" dirty="0"/>
              <a:t>Deque. </a:t>
            </a:r>
            <a:r>
              <a:rPr lang="en-US" dirty="0">
                <a:hlinkClick r:id="rId2"/>
              </a:rPr>
              <a:t>https://www.deque.com/</a:t>
            </a:r>
            <a:r>
              <a:rPr lang="en-US" dirty="0"/>
              <a:t> </a:t>
            </a:r>
          </a:p>
          <a:p>
            <a:r>
              <a:rPr lang="en-US" dirty="0"/>
              <a:t>Sweeney, M. (2024). </a:t>
            </a:r>
            <a:r>
              <a:rPr lang="en-US" i="1" dirty="0"/>
              <a:t>Brittle Joints. </a:t>
            </a:r>
            <a:r>
              <a:rPr lang="en-US" dirty="0"/>
              <a:t>Street Noise Books. [This graphic medicine title is EXCELLENT for understanding chronic pain.]</a:t>
            </a:r>
          </a:p>
        </p:txBody>
      </p:sp>
    </p:spTree>
    <p:extLst>
      <p:ext uri="{BB962C8B-B14F-4D97-AF65-F5344CB8AC3E}">
        <p14:creationId xmlns:p14="http://schemas.microsoft.com/office/powerpoint/2010/main" val="2588096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1135" y="1989591"/>
            <a:ext cx="9601200" cy="14859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Thank you!</a:t>
            </a:r>
            <a:br>
              <a:rPr lang="en-US" dirty="0"/>
            </a:br>
            <a:br>
              <a:rPr lang="en-US" dirty="0"/>
            </a:br>
            <a:r>
              <a:rPr lang="en-US" sz="2200" dirty="0"/>
              <a:t>(Gratuitous Cat Pictures)</a:t>
            </a:r>
            <a:br>
              <a:rPr lang="en-US" dirty="0"/>
            </a:br>
            <a:br>
              <a:rPr lang="en-US" dirty="0"/>
            </a:br>
            <a:r>
              <a:rPr lang="en-US" dirty="0"/>
              <a:t>Questions?</a:t>
            </a:r>
            <a:br>
              <a:rPr lang="en-US" dirty="0"/>
            </a:br>
            <a:br>
              <a:rPr lang="en-US" dirty="0"/>
            </a:br>
            <a:r>
              <a:rPr lang="en-US" dirty="0"/>
              <a:t>Pionke@umich.edu</a:t>
            </a:r>
          </a:p>
        </p:txBody>
      </p:sp>
      <p:pic>
        <p:nvPicPr>
          <p:cNvPr id="5" name="Content Placeholder 4" descr="Large brown tabby Maine Coon sitting on top of a bed headboard 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6447" y="2353043"/>
            <a:ext cx="3705202" cy="2778902"/>
          </a:xfrm>
        </p:spPr>
      </p:pic>
      <p:pic>
        <p:nvPicPr>
          <p:cNvPr id="6" name="Content Placeholder 5" descr="Large red and white Maine Coon tabby on her back with all four paws in the air.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52187" y="2701935"/>
            <a:ext cx="3712189" cy="2088106"/>
          </a:xfrm>
        </p:spPr>
      </p:pic>
      <p:sp>
        <p:nvSpPr>
          <p:cNvPr id="7" name="TextBox 6"/>
          <p:cNvSpPr txBox="1"/>
          <p:nvPr/>
        </p:nvSpPr>
        <p:spPr>
          <a:xfrm>
            <a:off x="1659200" y="5701781"/>
            <a:ext cx="2519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Aiden (Wookie)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467858" y="5701781"/>
            <a:ext cx="2129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Savil (Fluff)</a:t>
            </a:r>
          </a:p>
        </p:txBody>
      </p:sp>
    </p:spTree>
    <p:extLst>
      <p:ext uri="{BB962C8B-B14F-4D97-AF65-F5344CB8AC3E}">
        <p14:creationId xmlns:p14="http://schemas.microsoft.com/office/powerpoint/2010/main" val="1873550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B6B442479FBA4B935F655C1E2063D1" ma:contentTypeVersion="19" ma:contentTypeDescription="Create a new document." ma:contentTypeScope="" ma:versionID="42adf2da0ed433511fe897623c33442d">
  <xsd:schema xmlns:xsd="http://www.w3.org/2001/XMLSchema" xmlns:xs="http://www.w3.org/2001/XMLSchema" xmlns:p="http://schemas.microsoft.com/office/2006/metadata/properties" xmlns:ns2="1946be63-5736-463e-ae35-cca73b0e7763" xmlns:ns3="f7722797-2075-4679-9fa5-281c55c77783" targetNamespace="http://schemas.microsoft.com/office/2006/metadata/properties" ma:root="true" ma:fieldsID="d7d254e09e8b1c9d514cf13ecb2371db" ns2:_="" ns3:_="">
    <xsd:import namespace="1946be63-5736-463e-ae35-cca73b0e7763"/>
    <xsd:import namespace="f7722797-2075-4679-9fa5-281c55c777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46be63-5736-463e-ae35-cca73b0e776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e20148b9-20a4-48a0-acba-ba52d68a37a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722797-2075-4679-9fa5-281c55c7778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946be63-5736-463e-ae35-cca73b0e776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64AD39F-DA35-4618-A1E1-D4ED40CF3C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46be63-5736-463e-ae35-cca73b0e7763"/>
    <ds:schemaRef ds:uri="f7722797-2075-4679-9fa5-281c55c777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7127F9-0531-4E59-96E7-19095508F47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C94950-406A-40F6-8632-2B59E5EB8D10}">
  <ds:schemaRefs>
    <ds:schemaRef ds:uri="http://schemas.microsoft.com/office/2006/metadata/properties"/>
    <ds:schemaRef ds:uri="http://schemas.microsoft.com/office/infopath/2007/PartnerControls"/>
    <ds:schemaRef ds:uri="1946be63-5736-463e-ae35-cca73b0e7763"/>
  </ds:schemaRefs>
</ds:datastoreItem>
</file>

<file path=docMetadata/LabelInfo.xml><?xml version="1.0" encoding="utf-8"?>
<clbl:labelList xmlns:clbl="http://schemas.microsoft.com/office/2020/mipLabelMetadata">
  <clbl:label id="{f6b6dd5b-f02f-441a-99a0-162ac5060bd2}" enabled="0" method="" siteId="{f6b6dd5b-f02f-441a-99a0-162ac5060bd2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16308</TotalTime>
  <Words>425</Words>
  <Application>Microsoft Office PowerPoint</Application>
  <PresentationFormat>Widescreen</PresentationFormat>
  <Paragraphs>37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Inter</vt:lpstr>
      <vt:lpstr>Office Theme</vt:lpstr>
      <vt:lpstr>Doing an Accessibility Audit of Your Library</vt:lpstr>
      <vt:lpstr>What stands out about this picture?</vt:lpstr>
      <vt:lpstr>Physical Accessibility </vt:lpstr>
      <vt:lpstr>Guidelines/Checklists</vt:lpstr>
      <vt:lpstr>User Experience Testing – Behavior Mapping</vt:lpstr>
      <vt:lpstr>Physical Accessibility: Take Perspective</vt:lpstr>
      <vt:lpstr>Digital Accessibility</vt:lpstr>
      <vt:lpstr>Further Resources</vt:lpstr>
      <vt:lpstr>Thank you!  (Gratuitous Cat Pictures)  Questions?  Pionke@umich.edu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Doing an Accessibility Audit</dc:title>
  <dc:creator>Pionke, JJ</dc:creator>
  <cp:lastModifiedBy>Carolyn Martin</cp:lastModifiedBy>
  <cp:revision>15</cp:revision>
  <dcterms:created xsi:type="dcterms:W3CDTF">2023-04-14T16:07:59Z</dcterms:created>
  <dcterms:modified xsi:type="dcterms:W3CDTF">2026-07-24T20:04:57Z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0x010100C0B6B442479FBA4B935F655C1E2063D1</vt:lpwstr>
  </property>
</Properties>
</file>