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</p:sldMasterIdLst>
  <p:sldIdLst>
    <p:sldId id="256" r:id="rId5"/>
    <p:sldId id="257" r:id="rId6"/>
    <p:sldId id="258" r:id="rId7"/>
    <p:sldId id="259" r:id="rId8"/>
    <p:sldId id="277" r:id="rId9"/>
    <p:sldId id="263" r:id="rId10"/>
    <p:sldId id="264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9" r:id="rId21"/>
    <p:sldId id="290" r:id="rId22"/>
    <p:sldId id="291" r:id="rId23"/>
    <p:sldId id="275" r:id="rId24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636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0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13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5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086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59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2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7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7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18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7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myers@aacpl.net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rmyers@aacpl.ne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359652" y="5634228"/>
            <a:ext cx="5171694" cy="5704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72584" y="6019800"/>
            <a:ext cx="3004439" cy="6664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6423" y="6077711"/>
            <a:ext cx="2516885" cy="5019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053071" y="6071615"/>
            <a:ext cx="4455414" cy="57191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>
                <a:solidFill>
                  <a:schemeClr val="tx1"/>
                </a:solidFill>
              </a:rPr>
              <a:t>Dignity in personal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care,</a:t>
            </a:r>
          </a:p>
          <a:p>
            <a:pPr marL="12700">
              <a:lnSpc>
                <a:spcPct val="100000"/>
              </a:lnSpc>
            </a:pPr>
            <a:r>
              <a:rPr spc="-5" dirty="0">
                <a:solidFill>
                  <a:schemeClr val="tx1"/>
                </a:solidFill>
              </a:rPr>
              <a:t>addressing hygiene</a:t>
            </a:r>
            <a:r>
              <a:rPr spc="-15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insecurity: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785617" y="2723134"/>
            <a:ext cx="7702550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5" dirty="0">
                <a:latin typeface="Corbel"/>
                <a:cs typeface="Corbel"/>
              </a:rPr>
              <a:t>The Discoveries </a:t>
            </a:r>
            <a:r>
              <a:rPr sz="4000" b="1" spc="-10" dirty="0">
                <a:latin typeface="Corbel"/>
                <a:cs typeface="Corbel"/>
              </a:rPr>
              <a:t>Community</a:t>
            </a:r>
            <a:r>
              <a:rPr sz="4000" b="1" spc="-90" dirty="0">
                <a:latin typeface="Corbel"/>
                <a:cs typeface="Corbel"/>
              </a:rPr>
              <a:t> </a:t>
            </a:r>
            <a:r>
              <a:rPr sz="4000" b="1" spc="-5" dirty="0">
                <a:latin typeface="Corbel"/>
                <a:cs typeface="Corbel"/>
              </a:rPr>
              <a:t>Pantry</a:t>
            </a:r>
            <a:endParaRPr sz="4000" dirty="0">
              <a:latin typeface="Corbel"/>
              <a:cs typeface="Corbe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5000" y="4441084"/>
            <a:ext cx="617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rbel" panose="020B0503020204020204" pitchFamily="34" charset="0"/>
              </a:rPr>
              <a:t>Rachel Myers, Branch Manager</a:t>
            </a:r>
          </a:p>
          <a:p>
            <a:r>
              <a:rPr lang="en-US" sz="2400" dirty="0" smtClean="0">
                <a:latin typeface="Corbel" panose="020B0503020204020204" pitchFamily="34" charset="0"/>
              </a:rPr>
              <a:t>Anne Arundel County Public Library</a:t>
            </a:r>
          </a:p>
          <a:p>
            <a:r>
              <a:rPr lang="en-US" sz="2400" dirty="0" smtClean="0">
                <a:latin typeface="Corbel" panose="020B0503020204020204" pitchFamily="34" charset="0"/>
                <a:hlinkClick r:id="rId6"/>
              </a:rPr>
              <a:t>rmyers@aacpl.net</a:t>
            </a:r>
            <a:r>
              <a:rPr lang="en-US" sz="2400" dirty="0" smtClean="0">
                <a:latin typeface="Corbel" panose="020B0503020204020204" pitchFamily="34" charset="0"/>
              </a:rPr>
              <a:t> </a:t>
            </a:r>
          </a:p>
          <a:p>
            <a:r>
              <a:rPr lang="en-US" sz="2400" dirty="0" smtClean="0">
                <a:latin typeface="Corbel" panose="020B0503020204020204" pitchFamily="34" charset="0"/>
              </a:rPr>
              <a:t>www.aacpl.net</a:t>
            </a:r>
          </a:p>
          <a:p>
            <a:r>
              <a:rPr lang="en-US" sz="2400" dirty="0" smtClean="0">
                <a:latin typeface="Corbel" panose="020B0503020204020204" pitchFamily="34" charset="0"/>
              </a:rPr>
              <a:t>Instagram: @</a:t>
            </a:r>
            <a:r>
              <a:rPr lang="en-US" sz="2400" dirty="0" err="1" smtClean="0">
                <a:latin typeface="Corbel" panose="020B0503020204020204" pitchFamily="34" charset="0"/>
              </a:rPr>
              <a:t>discoveriesaacpl</a:t>
            </a:r>
            <a:endParaRPr lang="en-US" sz="2400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57400" y="609600"/>
            <a:ext cx="8396605" cy="13290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5470"/>
              </a:lnSpc>
            </a:pPr>
            <a:r>
              <a:rPr lang="en-US" sz="2400" b="0" dirty="0" smtClean="0">
                <a:latin typeface="Corbel"/>
                <a:cs typeface="Corbel"/>
              </a:rPr>
              <a:t>What does it mean someone don’t have access to diapers or other hygiene supplies? </a:t>
            </a:r>
            <a:endParaRPr sz="2400" dirty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59506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57400" y="616365"/>
            <a:ext cx="8396605" cy="13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5470"/>
              </a:lnSpc>
            </a:pPr>
            <a:r>
              <a:rPr lang="en-US" sz="2400" b="0" dirty="0" smtClean="0">
                <a:latin typeface="Corbel"/>
                <a:cs typeface="Corbel"/>
              </a:rPr>
              <a:t>Community Pantry at Discoveries </a:t>
            </a:r>
            <a:br>
              <a:rPr lang="en-US" sz="2400" b="0" dirty="0" smtClean="0">
                <a:latin typeface="Corbel"/>
                <a:cs typeface="Corbel"/>
              </a:rPr>
            </a:br>
            <a:r>
              <a:rPr lang="en-US" sz="2400" dirty="0" smtClean="0">
                <a:latin typeface="Corbel"/>
                <a:cs typeface="Corbel"/>
              </a:rPr>
              <a:t>Opened Saturday July 17, 2021</a:t>
            </a:r>
            <a:endParaRPr sz="2400" dirty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74921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86000" y="762000"/>
            <a:ext cx="839660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470"/>
              </a:lnSpc>
            </a:pPr>
            <a:r>
              <a:rPr lang="en-US" sz="2400" b="0" dirty="0" smtClean="0">
                <a:latin typeface="Corbel"/>
                <a:cs typeface="Corbel"/>
              </a:rPr>
              <a:t>How does the pantry work? </a:t>
            </a:r>
            <a:endParaRPr sz="2400" dirty="0">
              <a:latin typeface="Corbel"/>
              <a:cs typeface="Corbe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0" y="19812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rbel"/>
                <a:cs typeface="Corbel"/>
              </a:rPr>
              <a:t>First 1.5 years, open Saturdays 10am-noon </a:t>
            </a:r>
            <a:endParaRPr lang="en-US" dirty="0" smtClean="0">
              <a:latin typeface="Corbel"/>
              <a:cs typeface="Corbe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Currently </a:t>
            </a:r>
            <a:r>
              <a:rPr lang="en-US" dirty="0">
                <a:latin typeface="Corbel"/>
                <a:cs typeface="Corbel"/>
              </a:rPr>
              <a:t>open 1</a:t>
            </a:r>
            <a:r>
              <a:rPr lang="en-US" baseline="30000" dirty="0">
                <a:latin typeface="Corbel"/>
                <a:cs typeface="Corbel"/>
              </a:rPr>
              <a:t>st</a:t>
            </a:r>
            <a:r>
              <a:rPr lang="en-US" dirty="0">
                <a:latin typeface="Corbel"/>
                <a:cs typeface="Corbel"/>
              </a:rPr>
              <a:t> Saturday and 1</a:t>
            </a:r>
            <a:r>
              <a:rPr lang="en-US" baseline="30000" dirty="0">
                <a:latin typeface="Corbel"/>
                <a:cs typeface="Corbel"/>
              </a:rPr>
              <a:t>st</a:t>
            </a:r>
            <a:r>
              <a:rPr lang="en-US" dirty="0">
                <a:latin typeface="Corbel"/>
                <a:cs typeface="Corbel"/>
              </a:rPr>
              <a:t> </a:t>
            </a:r>
            <a:r>
              <a:rPr lang="en-US" dirty="0" smtClean="0">
                <a:latin typeface="Corbel"/>
                <a:cs typeface="Corbel"/>
              </a:rPr>
              <a:t>Tuesday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Get </a:t>
            </a:r>
            <a:r>
              <a:rPr lang="en-US" dirty="0">
                <a:latin typeface="Corbel"/>
                <a:cs typeface="Corbel"/>
              </a:rPr>
              <a:t>a library card!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11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86000" y="809544"/>
            <a:ext cx="8396605" cy="6102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470"/>
              </a:lnSpc>
            </a:pPr>
            <a:r>
              <a:rPr lang="en-US" sz="2400" b="0" dirty="0" smtClean="0">
                <a:latin typeface="Corbel"/>
                <a:cs typeface="Corbel"/>
              </a:rPr>
              <a:t>Pantry Success! </a:t>
            </a:r>
            <a:endParaRPr sz="2400" dirty="0">
              <a:latin typeface="Corbel"/>
              <a:cs typeface="Corbe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0" y="19812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Serve between 60-70 families a week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60% English as a second language families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51 different zip codes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In first year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2821 packs of diapers to 1890 families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708 packs of menstrual products and incontinence supplies</a:t>
            </a:r>
          </a:p>
        </p:txBody>
      </p:sp>
    </p:spTree>
    <p:extLst>
      <p:ext uri="{BB962C8B-B14F-4D97-AF65-F5344CB8AC3E}">
        <p14:creationId xmlns:p14="http://schemas.microsoft.com/office/powerpoint/2010/main" val="95505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86000" y="809544"/>
            <a:ext cx="8396605" cy="6102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470"/>
              </a:lnSpc>
            </a:pPr>
            <a:r>
              <a:rPr lang="en-US" sz="2400" b="0" dirty="0" smtClean="0">
                <a:latin typeface="Corbel"/>
                <a:cs typeface="Corbel"/>
              </a:rPr>
              <a:t>How have we sustained supplies? </a:t>
            </a:r>
            <a:endParaRPr sz="2400" dirty="0">
              <a:latin typeface="Corbel"/>
              <a:cs typeface="Corbe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0" y="19812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Serve between 60-70 families a week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60% English as a second language families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51 different zip codes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In first year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2821 packs of diapers to 1890 families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708 packs of menstrual products and incontinence supplies</a:t>
            </a:r>
          </a:p>
        </p:txBody>
      </p:sp>
    </p:spTree>
    <p:extLst>
      <p:ext uri="{BB962C8B-B14F-4D97-AF65-F5344CB8AC3E}">
        <p14:creationId xmlns:p14="http://schemas.microsoft.com/office/powerpoint/2010/main" val="32434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86000" y="809544"/>
            <a:ext cx="8396605" cy="6102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470"/>
              </a:lnSpc>
            </a:pPr>
            <a:r>
              <a:rPr lang="en-US" sz="2400" b="0" dirty="0" smtClean="0">
                <a:latin typeface="Corbel"/>
                <a:cs typeface="Corbel"/>
              </a:rPr>
              <a:t>Pantry enhancements</a:t>
            </a:r>
            <a:endParaRPr sz="2400" dirty="0">
              <a:latin typeface="Corbel"/>
              <a:cs typeface="Corbe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0" y="19812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Distribution of rapid COVID tests and masks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Help setting up vaccination appointments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Take a Coat, Leave a Coat rack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Summer slide bags for pantry families </a:t>
            </a:r>
            <a:endParaRPr lang="en-US" dirty="0">
              <a:latin typeface="Corbel"/>
              <a:cs typeface="Corbe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Book giveaways </a:t>
            </a:r>
            <a:endParaRPr lang="en-US" dirty="0">
              <a:latin typeface="Corbel"/>
              <a:cs typeface="Corbe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Pro-bono lawyer in the library help </a:t>
            </a:r>
          </a:p>
        </p:txBody>
      </p:sp>
    </p:spTree>
    <p:extLst>
      <p:ext uri="{BB962C8B-B14F-4D97-AF65-F5344CB8AC3E}">
        <p14:creationId xmlns:p14="http://schemas.microsoft.com/office/powerpoint/2010/main" val="242926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86000" y="809544"/>
            <a:ext cx="8396605" cy="6102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470"/>
              </a:lnSpc>
            </a:pPr>
            <a:r>
              <a:rPr lang="en-US" sz="2400" b="0" dirty="0" smtClean="0">
                <a:latin typeface="Corbel"/>
                <a:cs typeface="Corbel"/>
              </a:rPr>
              <a:t>Other projects that have come from pantry services </a:t>
            </a:r>
            <a:endParaRPr sz="2400" dirty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6998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86000" y="809544"/>
            <a:ext cx="8396605" cy="6102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470"/>
              </a:lnSpc>
            </a:pPr>
            <a:r>
              <a:rPr lang="en-US" sz="2400" b="0" dirty="0" smtClean="0">
                <a:latin typeface="Corbel"/>
                <a:cs typeface="Corbel"/>
              </a:rPr>
              <a:t>Our pantry in other forms </a:t>
            </a:r>
            <a:endParaRPr sz="2400" dirty="0">
              <a:latin typeface="Corbel"/>
              <a:cs typeface="Corbe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0" y="19812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Mini diaper giveaways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Social worker facilitated pantry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Free period supplies in bathrooms!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Pantry resources on mobile vehicles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Focus on menstrual products/hygiene supplies and not diapers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Resources Cabinet/Comfort Cabinet</a:t>
            </a:r>
          </a:p>
        </p:txBody>
      </p:sp>
    </p:spTree>
    <p:extLst>
      <p:ext uri="{BB962C8B-B14F-4D97-AF65-F5344CB8AC3E}">
        <p14:creationId xmlns:p14="http://schemas.microsoft.com/office/powerpoint/2010/main" val="81497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86000" y="809544"/>
            <a:ext cx="8396605" cy="6102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470"/>
              </a:lnSpc>
            </a:pPr>
            <a:r>
              <a:rPr lang="en-US" sz="2400" b="0" dirty="0" smtClean="0">
                <a:latin typeface="Corbel"/>
                <a:cs typeface="Corbel"/>
              </a:rPr>
              <a:t>Outcomes</a:t>
            </a:r>
            <a:endParaRPr sz="2400" dirty="0">
              <a:latin typeface="Corbel"/>
              <a:cs typeface="Corbe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0" y="19812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Improving health and dignity of those in need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Creates trusting relationship with the library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Allows families to focus on other priorities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rbel"/>
                <a:cs typeface="Corbel"/>
              </a:rPr>
              <a:t>Connects customers to other resources in the community </a:t>
            </a:r>
          </a:p>
        </p:txBody>
      </p:sp>
    </p:spTree>
    <p:extLst>
      <p:ext uri="{BB962C8B-B14F-4D97-AF65-F5344CB8AC3E}">
        <p14:creationId xmlns:p14="http://schemas.microsoft.com/office/powerpoint/2010/main" val="40491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86000" y="809544"/>
            <a:ext cx="8396605" cy="6102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470"/>
              </a:lnSpc>
            </a:pPr>
            <a:r>
              <a:rPr lang="en-US" sz="2400" b="0" dirty="0" smtClean="0">
                <a:latin typeface="Corbel"/>
                <a:cs typeface="Corbel"/>
              </a:rPr>
              <a:t>Libraries are about connection</a:t>
            </a:r>
            <a:endParaRPr sz="2400" dirty="0">
              <a:latin typeface="Corbel"/>
              <a:cs typeface="Corbe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0" y="19812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rbel"/>
                <a:cs typeface="Corbel"/>
              </a:rPr>
              <a:t>Rachel Myers</a:t>
            </a:r>
          </a:p>
          <a:p>
            <a:r>
              <a:rPr lang="en-US" dirty="0" smtClean="0">
                <a:latin typeface="Corbel"/>
                <a:cs typeface="Corbel"/>
              </a:rPr>
              <a:t>Anne Arundel County Public Library </a:t>
            </a:r>
          </a:p>
          <a:p>
            <a:r>
              <a:rPr lang="en-US" dirty="0" smtClean="0">
                <a:latin typeface="Corbel"/>
                <a:cs typeface="Corbel"/>
              </a:rPr>
              <a:t>rmyers@aacpl.net</a:t>
            </a:r>
          </a:p>
        </p:txBody>
      </p:sp>
    </p:spTree>
    <p:extLst>
      <p:ext uri="{BB962C8B-B14F-4D97-AF65-F5344CB8AC3E}">
        <p14:creationId xmlns:p14="http://schemas.microsoft.com/office/powerpoint/2010/main" val="36775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6563" y="1557401"/>
            <a:ext cx="3352800" cy="9632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50"/>
              </a:lnSpc>
            </a:pPr>
            <a:r>
              <a:rPr sz="3200" b="0" spc="-50" dirty="0">
                <a:latin typeface="Corbel"/>
                <a:cs typeface="Corbel"/>
              </a:rPr>
              <a:t>About</a:t>
            </a:r>
            <a:r>
              <a:rPr sz="3200" b="0" spc="-285" dirty="0">
                <a:latin typeface="Corbel"/>
                <a:cs typeface="Corbel"/>
              </a:rPr>
              <a:t> </a:t>
            </a:r>
            <a:r>
              <a:rPr sz="3200" b="0" spc="-45" dirty="0">
                <a:latin typeface="Corbel"/>
                <a:cs typeface="Corbel"/>
              </a:rPr>
              <a:t>Anne</a:t>
            </a:r>
            <a:r>
              <a:rPr sz="3200" b="0" spc="-305" dirty="0">
                <a:latin typeface="Corbel"/>
                <a:cs typeface="Corbel"/>
              </a:rPr>
              <a:t> </a:t>
            </a:r>
            <a:r>
              <a:rPr sz="3200" b="0" spc="-55" dirty="0">
                <a:latin typeface="Corbel"/>
                <a:cs typeface="Corbel"/>
              </a:rPr>
              <a:t>Arundel</a:t>
            </a:r>
            <a:endParaRPr sz="3200" dirty="0">
              <a:latin typeface="Corbel"/>
              <a:cs typeface="Corbel"/>
            </a:endParaRPr>
          </a:p>
          <a:p>
            <a:pPr marL="12700">
              <a:lnSpc>
                <a:spcPts val="3650"/>
              </a:lnSpc>
            </a:pPr>
            <a:r>
              <a:rPr sz="3200" b="0" spc="-55" dirty="0">
                <a:latin typeface="Corbel"/>
                <a:cs typeface="Corbel"/>
              </a:rPr>
              <a:t>County Public</a:t>
            </a:r>
            <a:r>
              <a:rPr sz="3200" b="0" spc="-235" dirty="0">
                <a:latin typeface="Corbel"/>
                <a:cs typeface="Corbel"/>
              </a:rPr>
              <a:t> </a:t>
            </a:r>
            <a:r>
              <a:rPr sz="3200" b="0" spc="-55" dirty="0">
                <a:latin typeface="Corbel"/>
                <a:cs typeface="Corbel"/>
              </a:rPr>
              <a:t>library</a:t>
            </a:r>
            <a:endParaRPr sz="3200" dirty="0">
              <a:latin typeface="Corbel"/>
              <a:cs typeface="Corbe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3148" y="2971800"/>
            <a:ext cx="4042410" cy="30392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 smtClean="0">
                <a:solidFill>
                  <a:srgbClr val="006FC0"/>
                </a:solidFill>
                <a:latin typeface="Corbel"/>
                <a:cs typeface="Corbel"/>
              </a:rPr>
              <a:t>In </a:t>
            </a:r>
            <a:r>
              <a:rPr sz="2000" spc="-5" dirty="0">
                <a:solidFill>
                  <a:srgbClr val="006FC0"/>
                </a:solidFill>
                <a:latin typeface="Corbel"/>
                <a:cs typeface="Corbel"/>
              </a:rPr>
              <a:t>FY</a:t>
            </a:r>
            <a:r>
              <a:rPr sz="2000" spc="-114" dirty="0">
                <a:solidFill>
                  <a:srgbClr val="006FC0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006FC0"/>
                </a:solidFill>
                <a:latin typeface="Corbel"/>
                <a:cs typeface="Corbel"/>
              </a:rPr>
              <a:t>21:</a:t>
            </a:r>
            <a:endParaRPr sz="2000" dirty="0">
              <a:latin typeface="Corbel"/>
              <a:cs typeface="Corbel"/>
            </a:endParaRPr>
          </a:p>
          <a:p>
            <a:pPr marL="195580" indent="-182880">
              <a:lnSpc>
                <a:spcPct val="100000"/>
              </a:lnSpc>
              <a:spcBef>
                <a:spcPts val="910"/>
              </a:spcBef>
              <a:buFont typeface="Arial"/>
              <a:buChar char="•"/>
              <a:tabLst>
                <a:tab pos="195580" algn="l"/>
              </a:tabLst>
            </a:pPr>
            <a:r>
              <a:rPr sz="2000" dirty="0">
                <a:solidFill>
                  <a:srgbClr val="41ADBC"/>
                </a:solidFill>
                <a:latin typeface="Corbel"/>
                <a:cs typeface="Corbel"/>
              </a:rPr>
              <a:t>301 </a:t>
            </a:r>
            <a:r>
              <a:rPr sz="2000" spc="-5" dirty="0">
                <a:solidFill>
                  <a:srgbClr val="41ADBC"/>
                </a:solidFill>
                <a:latin typeface="Corbel"/>
                <a:cs typeface="Corbel"/>
              </a:rPr>
              <a:t>thousand</a:t>
            </a:r>
            <a:r>
              <a:rPr sz="2000" spc="-105" dirty="0">
                <a:solidFill>
                  <a:srgbClr val="41ADBC"/>
                </a:solidFill>
                <a:latin typeface="Corbel"/>
                <a:cs typeface="Corbel"/>
              </a:rPr>
              <a:t> </a:t>
            </a:r>
            <a:r>
              <a:rPr sz="2000" spc="-5" dirty="0" smtClean="0">
                <a:solidFill>
                  <a:srgbClr val="41ADBC"/>
                </a:solidFill>
                <a:latin typeface="Corbel"/>
                <a:cs typeface="Corbel"/>
              </a:rPr>
              <a:t>visitors</a:t>
            </a:r>
            <a:endParaRPr lang="en-US" sz="2000" spc="-5" dirty="0" smtClean="0">
              <a:solidFill>
                <a:srgbClr val="41ADBC"/>
              </a:solidFill>
              <a:latin typeface="Corbel"/>
              <a:cs typeface="Corbel"/>
            </a:endParaRPr>
          </a:p>
          <a:p>
            <a:pPr marL="195580" indent="-182880">
              <a:lnSpc>
                <a:spcPct val="100000"/>
              </a:lnSpc>
              <a:spcBef>
                <a:spcPts val="910"/>
              </a:spcBef>
              <a:buFont typeface="Arial"/>
              <a:buChar char="•"/>
              <a:tabLst>
                <a:tab pos="195580" algn="l"/>
              </a:tabLst>
            </a:pPr>
            <a:r>
              <a:rPr lang="en-US" sz="2000" spc="-5" dirty="0" smtClean="0">
                <a:solidFill>
                  <a:srgbClr val="41ADBC"/>
                </a:solidFill>
                <a:latin typeface="Corbel"/>
                <a:cs typeface="Corbel"/>
              </a:rPr>
              <a:t>314,500 Library Cardholders, represent 53% of County Residents</a:t>
            </a:r>
          </a:p>
          <a:p>
            <a:pPr marL="195580" indent="-182880">
              <a:lnSpc>
                <a:spcPct val="100000"/>
              </a:lnSpc>
              <a:spcBef>
                <a:spcPts val="910"/>
              </a:spcBef>
              <a:buFont typeface="Arial"/>
              <a:buChar char="•"/>
              <a:tabLst>
                <a:tab pos="195580" algn="l"/>
              </a:tabLst>
            </a:pPr>
            <a:r>
              <a:rPr lang="en-US" sz="2000" spc="-5" dirty="0" smtClean="0">
                <a:solidFill>
                  <a:srgbClr val="41ADBC"/>
                </a:solidFill>
                <a:latin typeface="Corbel"/>
                <a:cs typeface="Corbel"/>
              </a:rPr>
              <a:t>1,475 Programs, attendance of 124,590</a:t>
            </a:r>
            <a:endParaRPr sz="2000" dirty="0">
              <a:latin typeface="Corbel"/>
              <a:cs typeface="Corbel"/>
            </a:endParaRPr>
          </a:p>
          <a:p>
            <a:pPr marL="195580" indent="-182880">
              <a:lnSpc>
                <a:spcPct val="100000"/>
              </a:lnSpc>
              <a:spcBef>
                <a:spcPts val="910"/>
              </a:spcBef>
              <a:buFont typeface="Arial"/>
              <a:buChar char="•"/>
              <a:tabLst>
                <a:tab pos="195580" algn="l"/>
              </a:tabLst>
            </a:pPr>
            <a:r>
              <a:rPr sz="2000" dirty="0">
                <a:solidFill>
                  <a:srgbClr val="41ADBC"/>
                </a:solidFill>
                <a:latin typeface="Corbel"/>
                <a:cs typeface="Corbel"/>
              </a:rPr>
              <a:t>4 </a:t>
            </a:r>
            <a:r>
              <a:rPr sz="2000" spc="-5" dirty="0">
                <a:solidFill>
                  <a:srgbClr val="41ADBC"/>
                </a:solidFill>
                <a:latin typeface="Corbel"/>
                <a:cs typeface="Corbel"/>
              </a:rPr>
              <a:t>million</a:t>
            </a:r>
            <a:r>
              <a:rPr sz="2000" spc="-60" dirty="0">
                <a:solidFill>
                  <a:srgbClr val="41ADBC"/>
                </a:solidFill>
                <a:latin typeface="Corbel"/>
                <a:cs typeface="Corbel"/>
              </a:rPr>
              <a:t> </a:t>
            </a:r>
            <a:r>
              <a:rPr sz="2000" spc="-10" dirty="0">
                <a:solidFill>
                  <a:srgbClr val="41ADBC"/>
                </a:solidFill>
                <a:latin typeface="Corbel"/>
                <a:cs typeface="Corbel"/>
              </a:rPr>
              <a:t>checkouts</a:t>
            </a:r>
            <a:endParaRPr sz="2000" dirty="0">
              <a:latin typeface="Corbel"/>
              <a:cs typeface="Corbel"/>
            </a:endParaRPr>
          </a:p>
          <a:p>
            <a:pPr marL="195580" indent="-182880">
              <a:lnSpc>
                <a:spcPct val="100000"/>
              </a:lnSpc>
              <a:spcBef>
                <a:spcPts val="915"/>
              </a:spcBef>
              <a:buFont typeface="Arial"/>
              <a:buChar char="•"/>
              <a:tabLst>
                <a:tab pos="195580" algn="l"/>
              </a:tabLst>
            </a:pPr>
            <a:r>
              <a:rPr sz="2000" dirty="0">
                <a:solidFill>
                  <a:srgbClr val="41ADBC"/>
                </a:solidFill>
                <a:latin typeface="Corbel"/>
                <a:cs typeface="Corbel"/>
              </a:rPr>
              <a:t>2 </a:t>
            </a:r>
            <a:r>
              <a:rPr sz="2000" spc="-5" dirty="0">
                <a:solidFill>
                  <a:srgbClr val="41ADBC"/>
                </a:solidFill>
                <a:latin typeface="Corbel"/>
                <a:cs typeface="Corbel"/>
              </a:rPr>
              <a:t>million website/catalog</a:t>
            </a:r>
            <a:r>
              <a:rPr sz="2000" spc="20" dirty="0">
                <a:solidFill>
                  <a:srgbClr val="41ADBC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41ADBC"/>
                </a:solidFill>
                <a:latin typeface="Corbel"/>
                <a:cs typeface="Corbel"/>
              </a:rPr>
              <a:t>visits</a:t>
            </a:r>
            <a:endParaRPr sz="2000" dirty="0">
              <a:latin typeface="Corbel"/>
              <a:cs typeface="Corbe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482840" y="0"/>
            <a:ext cx="4709160" cy="6858000"/>
          </a:xfrm>
          <a:custGeom>
            <a:avLst/>
            <a:gdLst/>
            <a:ahLst/>
            <a:cxnLst/>
            <a:rect l="l" t="t" r="r" b="b"/>
            <a:pathLst>
              <a:path w="4709159" h="6858000">
                <a:moveTo>
                  <a:pt x="0" y="6858000"/>
                </a:moveTo>
                <a:lnTo>
                  <a:pt x="4709159" y="6858000"/>
                </a:lnTo>
                <a:lnTo>
                  <a:pt x="4709159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38200" y="700860"/>
            <a:ext cx="48346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Corbel" panose="020B0503020204020204" pitchFamily="34" charset="0"/>
              </a:rPr>
              <a:t>Who are we?</a:t>
            </a:r>
            <a:endParaRPr lang="en-US" sz="4800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65935" y="1079500"/>
            <a:ext cx="8656066" cy="4932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319142" y="4457065"/>
            <a:ext cx="3370579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9296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orbel"/>
                <a:cs typeface="Corbel"/>
              </a:rPr>
              <a:t>Rachel</a:t>
            </a:r>
            <a:r>
              <a:rPr sz="1800" spc="-10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800" dirty="0">
                <a:solidFill>
                  <a:srgbClr val="FFFFFF"/>
                </a:solidFill>
                <a:latin typeface="Corbel"/>
                <a:cs typeface="Corbel"/>
              </a:rPr>
              <a:t>Myers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Corbel"/>
                <a:cs typeface="Corbel"/>
              </a:rPr>
              <a:t>Anne Arundel County </a:t>
            </a:r>
            <a:r>
              <a:rPr sz="1800" dirty="0">
                <a:solidFill>
                  <a:srgbClr val="FFFFFF"/>
                </a:solidFill>
                <a:latin typeface="Corbel"/>
                <a:cs typeface="Corbel"/>
              </a:rPr>
              <a:t>Public</a:t>
            </a:r>
            <a:r>
              <a:rPr sz="1800" spc="-20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orbel"/>
                <a:cs typeface="Corbel"/>
              </a:rPr>
              <a:t>Library</a:t>
            </a:r>
            <a:endParaRPr sz="1800">
              <a:latin typeface="Corbel"/>
              <a:cs typeface="Corbel"/>
            </a:endParaRPr>
          </a:p>
          <a:p>
            <a:pPr marL="1592580">
              <a:lnSpc>
                <a:spcPct val="100000"/>
              </a:lnSpc>
            </a:pPr>
            <a:r>
              <a:rPr sz="1800" u="heavy" spc="-5" dirty="0">
                <a:solidFill>
                  <a:srgbClr val="FAC997"/>
                </a:solidFill>
                <a:latin typeface="Corbel"/>
                <a:cs typeface="Corbel"/>
                <a:hlinkClick r:id="rId3"/>
              </a:rPr>
              <a:t>rmyers@aacpl.net</a:t>
            </a:r>
            <a:endParaRPr sz="1800">
              <a:latin typeface="Corbel"/>
              <a:cs typeface="Corbe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961376" y="2231135"/>
            <a:ext cx="2319528" cy="31181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126236" y="2051304"/>
            <a:ext cx="2897124" cy="176479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79932" y="1923288"/>
            <a:ext cx="3197351" cy="1918716"/>
          </a:xfrm>
          <a:prstGeom prst="rect">
            <a:avLst/>
          </a:pr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437888" y="1883664"/>
            <a:ext cx="3311652" cy="2031492"/>
          </a:xfrm>
          <a:prstGeom prst="rect">
            <a:avLst/>
          </a:pr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2016252" y="5334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Where does Discoveries fit in</a:t>
            </a:r>
            <a:endParaRPr lang="en-US" sz="4000" dirty="0"/>
          </a:p>
        </p:txBody>
      </p:sp>
      <p:sp>
        <p:nvSpPr>
          <p:cNvPr id="29" name="TextBox 28"/>
          <p:cNvSpPr txBox="1"/>
          <p:nvPr/>
        </p:nvSpPr>
        <p:spPr>
          <a:xfrm>
            <a:off x="1981200" y="1367670"/>
            <a:ext cx="7620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Located in Westfield Annapolis Mall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Temporary locations was the smallest branch, now the 6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largest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Unique staff configuration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Smaller collection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High visitor count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Highest programming attendance in the library system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1066800"/>
            <a:ext cx="1013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How do we learn about our community and what they need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200400" y="1828800"/>
            <a:ext cx="5638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Branch Observations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Focus Groups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Community Meetings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Quantitative Data 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Partnerships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1066800"/>
            <a:ext cx="1013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Tailored branch services during pandemic response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200400" y="1828800"/>
            <a:ext cx="5638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Little Free Food Pantries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Free Food Pantry Drive </a:t>
            </a:r>
            <a:r>
              <a:rPr lang="en-US" sz="3200" dirty="0" err="1" smtClean="0"/>
              <a:t>Thru’s</a:t>
            </a:r>
            <a:endParaRPr lang="en-US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Evolving partnership with Department of Social Services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7768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685800"/>
            <a:ext cx="975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rbel" panose="020B0503020204020204" pitchFamily="34" charset="0"/>
              </a:rPr>
              <a:t>Let’s talk about the need! </a:t>
            </a:r>
            <a:endParaRPr lang="en-US" sz="3600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514599" y="264148"/>
            <a:ext cx="8396605" cy="6644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5470"/>
              </a:lnSpc>
            </a:pPr>
            <a:r>
              <a:rPr sz="4000" b="0" dirty="0" smtClean="0">
                <a:latin typeface="Corbel"/>
                <a:cs typeface="Corbel"/>
              </a:rPr>
              <a:t>Diaper</a:t>
            </a:r>
            <a:r>
              <a:rPr lang="en-US" sz="4000" dirty="0">
                <a:latin typeface="Corbel"/>
                <a:cs typeface="Corbel"/>
              </a:rPr>
              <a:t> </a:t>
            </a:r>
            <a:r>
              <a:rPr sz="4000" b="0" spc="-5" dirty="0" smtClean="0">
                <a:latin typeface="Corbel"/>
                <a:cs typeface="Corbel"/>
              </a:rPr>
              <a:t>Need</a:t>
            </a:r>
            <a:endParaRPr sz="4000" dirty="0">
              <a:latin typeface="Corbel"/>
              <a:cs typeface="Corbe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14800" y="1447800"/>
            <a:ext cx="6034405" cy="3631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2800" spc="-5" dirty="0">
                <a:latin typeface="Corbel"/>
                <a:cs typeface="Corbel"/>
              </a:rPr>
              <a:t>286,400 kids under age 3 in </a:t>
            </a:r>
            <a:r>
              <a:rPr sz="2800" spc="-5" dirty="0" smtClean="0">
                <a:latin typeface="Corbel"/>
                <a:cs typeface="Corbel"/>
              </a:rPr>
              <a:t>Maryland</a:t>
            </a:r>
            <a:endParaRPr lang="en-US" sz="2800" spc="-5" dirty="0" smtClean="0">
              <a:latin typeface="Corbel"/>
              <a:cs typeface="Corbel"/>
            </a:endParaRP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orbel"/>
                <a:cs typeface="Corbel"/>
              </a:rPr>
              <a:t>12% of kids under age 3 in MD live in </a:t>
            </a:r>
          </a:p>
          <a:p>
            <a:pPr marL="469900" indent="-457200">
              <a:lnSpc>
                <a:spcPts val="3565"/>
              </a:lnSpc>
              <a:buFont typeface="Arial" panose="020B0604020202020204" pitchFamily="34" charset="0"/>
              <a:buChar char="•"/>
            </a:pPr>
            <a:r>
              <a:rPr lang="en-US" sz="2800" spc="-25" dirty="0" smtClean="0">
                <a:latin typeface="Corbel"/>
                <a:cs typeface="Corbel"/>
              </a:rPr>
              <a:t>17% </a:t>
            </a:r>
            <a:r>
              <a:rPr lang="en-US" sz="2800" spc="-5" dirty="0" smtClean="0">
                <a:latin typeface="Corbel"/>
                <a:cs typeface="Corbel"/>
              </a:rPr>
              <a:t>of kids under age 3 in MD live</a:t>
            </a:r>
            <a:r>
              <a:rPr lang="en-US" sz="2800" spc="30" dirty="0" smtClean="0">
                <a:latin typeface="Corbel"/>
                <a:cs typeface="Corbel"/>
              </a:rPr>
              <a:t> </a:t>
            </a:r>
            <a:r>
              <a:rPr lang="en-US" sz="2800" spc="-5" dirty="0" smtClean="0">
                <a:latin typeface="Corbel"/>
                <a:cs typeface="Corbel"/>
              </a:rPr>
              <a:t>in</a:t>
            </a:r>
            <a:r>
              <a:rPr lang="en-US" sz="2800" dirty="0">
                <a:latin typeface="Corbel"/>
                <a:cs typeface="Corbel"/>
              </a:rPr>
              <a:t> </a:t>
            </a:r>
            <a:r>
              <a:rPr lang="en-US" sz="2800" spc="-5" dirty="0" smtClean="0">
                <a:latin typeface="Corbel"/>
                <a:cs typeface="Corbel"/>
              </a:rPr>
              <a:t>families earing </a:t>
            </a:r>
            <a:r>
              <a:rPr lang="en-US" sz="2800" spc="-10" dirty="0" smtClean="0">
                <a:latin typeface="Corbel"/>
                <a:cs typeface="Corbel"/>
              </a:rPr>
              <a:t>100%-200% </a:t>
            </a:r>
            <a:r>
              <a:rPr lang="en-US" sz="2800" spc="-5" dirty="0" smtClean="0">
                <a:latin typeface="Corbel"/>
                <a:cs typeface="Corbel"/>
              </a:rPr>
              <a:t>of the</a:t>
            </a:r>
            <a:r>
              <a:rPr lang="en-US" sz="2800" spc="10" dirty="0" smtClean="0">
                <a:latin typeface="Corbel"/>
                <a:cs typeface="Corbel"/>
              </a:rPr>
              <a:t> </a:t>
            </a:r>
            <a:r>
              <a:rPr lang="en-US" sz="2800" spc="-10" dirty="0" smtClean="0">
                <a:latin typeface="Corbel"/>
                <a:cs typeface="Corbel"/>
              </a:rPr>
              <a:t>FPL</a:t>
            </a:r>
            <a:endParaRPr lang="en-US" sz="2800" dirty="0">
              <a:latin typeface="Corbel"/>
              <a:cs typeface="Corbel"/>
            </a:endParaRPr>
          </a:p>
          <a:p>
            <a:pPr marL="469900" indent="-457200">
              <a:lnSpc>
                <a:spcPts val="3565"/>
              </a:lnSpc>
              <a:buFont typeface="Arial" panose="020B0604020202020204" pitchFamily="34" charset="0"/>
              <a:buChar char="•"/>
            </a:pPr>
            <a:r>
              <a:rPr lang="en-US" sz="2800" spc="-5" dirty="0" smtClean="0">
                <a:latin typeface="Corbel"/>
                <a:cs typeface="Corbel"/>
              </a:rPr>
              <a:t>SNAP &amp; WIC </a:t>
            </a:r>
            <a:r>
              <a:rPr lang="en-US" sz="2800" spc="-10" dirty="0" smtClean="0">
                <a:latin typeface="Corbel"/>
                <a:cs typeface="Corbel"/>
              </a:rPr>
              <a:t>Cannot </a:t>
            </a:r>
            <a:r>
              <a:rPr lang="en-US" sz="2800" spc="-5" dirty="0" smtClean="0">
                <a:latin typeface="Corbel"/>
                <a:cs typeface="Corbel"/>
              </a:rPr>
              <a:t>be used to</a:t>
            </a:r>
            <a:r>
              <a:rPr lang="en-US" sz="2800" spc="-270" dirty="0" smtClean="0">
                <a:latin typeface="Corbel"/>
                <a:cs typeface="Corbel"/>
              </a:rPr>
              <a:t> </a:t>
            </a:r>
            <a:r>
              <a:rPr lang="en-US" sz="2800" spc="-5" dirty="0" smtClean="0">
                <a:latin typeface="Corbel"/>
                <a:cs typeface="Corbel"/>
              </a:rPr>
              <a:t>purchase</a:t>
            </a:r>
            <a:r>
              <a:rPr lang="en-US" sz="2800" dirty="0">
                <a:latin typeface="Corbel"/>
                <a:cs typeface="Corbel"/>
              </a:rPr>
              <a:t> </a:t>
            </a:r>
            <a:r>
              <a:rPr lang="en-US" sz="2800" spc="-5" dirty="0" smtClean="0">
                <a:latin typeface="Corbel"/>
                <a:cs typeface="Corbel"/>
              </a:rPr>
              <a:t>diapers</a:t>
            </a:r>
            <a:endParaRPr lang="en-US" sz="2800" dirty="0">
              <a:latin typeface="Corbel"/>
              <a:cs typeface="Corbel"/>
            </a:endParaRPr>
          </a:p>
          <a:p>
            <a:pPr marL="469900" indent="-457200">
              <a:lnSpc>
                <a:spcPts val="3565"/>
              </a:lnSpc>
              <a:buFont typeface="Arial" panose="020B0604020202020204" pitchFamily="34" charset="0"/>
              <a:buChar char="•"/>
            </a:pPr>
            <a:r>
              <a:rPr lang="en-US" sz="2800" spc="-10" dirty="0" smtClean="0">
                <a:latin typeface="Corbel"/>
                <a:cs typeface="Corbel"/>
              </a:rPr>
              <a:t>Lack </a:t>
            </a:r>
            <a:r>
              <a:rPr lang="en-US" sz="2800" spc="-5" dirty="0" smtClean="0">
                <a:latin typeface="Corbel"/>
                <a:cs typeface="Corbel"/>
              </a:rPr>
              <a:t>of diapers </a:t>
            </a:r>
            <a:r>
              <a:rPr lang="en-US" sz="2800" spc="-10" dirty="0" smtClean="0">
                <a:latin typeface="Corbel"/>
                <a:cs typeface="Corbel"/>
              </a:rPr>
              <a:t>can </a:t>
            </a:r>
            <a:r>
              <a:rPr lang="en-US" sz="2800" spc="-20" dirty="0" smtClean="0">
                <a:latin typeface="Corbel"/>
                <a:cs typeface="Corbel"/>
              </a:rPr>
              <a:t>make</a:t>
            </a:r>
            <a:r>
              <a:rPr lang="en-US" sz="2800" spc="20" dirty="0" smtClean="0">
                <a:latin typeface="Corbel"/>
                <a:cs typeface="Corbel"/>
              </a:rPr>
              <a:t> </a:t>
            </a:r>
            <a:r>
              <a:rPr lang="en-US" sz="2800" spc="-5" dirty="0" smtClean="0">
                <a:latin typeface="Corbel"/>
                <a:cs typeface="Corbel"/>
              </a:rPr>
              <a:t>daycare</a:t>
            </a:r>
            <a:r>
              <a:rPr lang="en-US" sz="2800" dirty="0">
                <a:latin typeface="Corbel"/>
                <a:cs typeface="Corbel"/>
              </a:rPr>
              <a:t> </a:t>
            </a:r>
            <a:r>
              <a:rPr lang="en-US" sz="2800" spc="-10" dirty="0" smtClean="0">
                <a:latin typeface="Corbel"/>
                <a:cs typeface="Corbel"/>
              </a:rPr>
              <a:t>inaccessible</a:t>
            </a:r>
            <a:endParaRPr lang="en-US" sz="2800" dirty="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514599" y="243694"/>
            <a:ext cx="839660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5470"/>
              </a:lnSpc>
            </a:pPr>
            <a:r>
              <a:rPr lang="en-US" sz="4000" b="0" dirty="0" smtClean="0">
                <a:latin typeface="Corbel"/>
                <a:cs typeface="Corbel"/>
              </a:rPr>
              <a:t>Menstrual Product</a:t>
            </a:r>
            <a:r>
              <a:rPr lang="en-US" sz="4000" dirty="0" smtClean="0">
                <a:latin typeface="Corbel"/>
                <a:cs typeface="Corbel"/>
              </a:rPr>
              <a:t> </a:t>
            </a:r>
            <a:r>
              <a:rPr sz="4000" b="0" spc="-5" dirty="0" smtClean="0">
                <a:latin typeface="Corbel"/>
                <a:cs typeface="Corbel"/>
              </a:rPr>
              <a:t>Need</a:t>
            </a:r>
            <a:endParaRPr sz="4000" dirty="0">
              <a:latin typeface="Corbel"/>
              <a:cs typeface="Corbe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62400" y="1219200"/>
            <a:ext cx="6034405" cy="61837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5" dirty="0" smtClean="0">
                <a:latin typeface="Corbel"/>
                <a:cs typeface="Corbel"/>
              </a:rPr>
              <a:t>Period products are not a luxury</a:t>
            </a: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5" dirty="0" smtClean="0">
                <a:latin typeface="Corbel"/>
                <a:cs typeface="Corbel"/>
              </a:rPr>
              <a:t>Stigma around discussing menstruation and the need for  supplies</a:t>
            </a: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5" dirty="0" smtClean="0">
                <a:latin typeface="Corbel"/>
                <a:cs typeface="Corbel"/>
              </a:rPr>
              <a:t>1 in 5 American teenagers who live in poverty lack menstrual  products</a:t>
            </a: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5" dirty="0" smtClean="0">
                <a:latin typeface="Corbel"/>
                <a:cs typeface="Corbel"/>
              </a:rPr>
              <a:t>Cost of menstrual products </a:t>
            </a:r>
            <a:r>
              <a:rPr lang="en-US" sz="2400" dirty="0" smtClean="0">
                <a:latin typeface="Corbel"/>
                <a:cs typeface="Corbel"/>
              </a:rPr>
              <a:t>is rising + pink</a:t>
            </a:r>
            <a:r>
              <a:rPr lang="en-US" sz="2400" spc="-55" dirty="0" smtClean="0">
                <a:latin typeface="Corbel"/>
                <a:cs typeface="Corbel"/>
              </a:rPr>
              <a:t> </a:t>
            </a:r>
            <a:r>
              <a:rPr lang="en-US" sz="2400" spc="-5" dirty="0" smtClean="0">
                <a:latin typeface="Corbel"/>
                <a:cs typeface="Corbel"/>
              </a:rPr>
              <a:t>tax</a:t>
            </a:r>
            <a:endParaRPr lang="en-US" sz="2400" dirty="0">
              <a:latin typeface="Corbel"/>
              <a:cs typeface="Corbel"/>
            </a:endParaRP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5" dirty="0" smtClean="0">
                <a:latin typeface="Corbel"/>
                <a:cs typeface="Corbel"/>
              </a:rPr>
              <a:t>Cannot use federal </a:t>
            </a:r>
            <a:r>
              <a:rPr lang="en-US" sz="2400" dirty="0" smtClean="0">
                <a:latin typeface="Corbel"/>
                <a:cs typeface="Corbel"/>
              </a:rPr>
              <a:t>benefits to purchase menstrual</a:t>
            </a:r>
            <a:r>
              <a:rPr lang="en-US" sz="2400" spc="-70" dirty="0" smtClean="0">
                <a:latin typeface="Corbel"/>
                <a:cs typeface="Corbel"/>
              </a:rPr>
              <a:t> </a:t>
            </a:r>
            <a:r>
              <a:rPr lang="en-US" sz="2400" spc="-5" dirty="0" smtClean="0">
                <a:latin typeface="Corbel"/>
                <a:cs typeface="Corbel"/>
              </a:rPr>
              <a:t>products</a:t>
            </a: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orbel"/>
                <a:cs typeface="Corbel"/>
              </a:rPr>
              <a:t>Shelters, Emergency response centers often </a:t>
            </a:r>
            <a:r>
              <a:rPr lang="en-US" sz="2400" spc="-5" dirty="0" smtClean="0">
                <a:latin typeface="Corbel"/>
                <a:cs typeface="Corbel"/>
              </a:rPr>
              <a:t>don’t </a:t>
            </a:r>
            <a:r>
              <a:rPr lang="en-US" sz="2400" dirty="0" smtClean="0">
                <a:latin typeface="Corbel"/>
                <a:cs typeface="Corbel"/>
              </a:rPr>
              <a:t>provide  </a:t>
            </a:r>
            <a:r>
              <a:rPr lang="en-US" sz="2400" spc="-5" dirty="0" smtClean="0">
                <a:latin typeface="Corbel"/>
                <a:cs typeface="Corbel"/>
              </a:rPr>
              <a:t>products, nor do </a:t>
            </a:r>
            <a:r>
              <a:rPr lang="en-US" sz="2400" dirty="0" smtClean="0">
                <a:latin typeface="Corbel"/>
                <a:cs typeface="Corbel"/>
              </a:rPr>
              <a:t>all </a:t>
            </a:r>
            <a:r>
              <a:rPr lang="en-US" sz="2400" spc="-5" dirty="0" smtClean="0">
                <a:latin typeface="Corbel"/>
                <a:cs typeface="Corbel"/>
              </a:rPr>
              <a:t>correctional </a:t>
            </a:r>
            <a:r>
              <a:rPr lang="en-US" sz="2400" dirty="0" smtClean="0">
                <a:latin typeface="Corbel"/>
                <a:cs typeface="Corbel"/>
              </a:rPr>
              <a:t>facilities. Schools in </a:t>
            </a:r>
            <a:r>
              <a:rPr lang="en-US" sz="2400" spc="-5" dirty="0" smtClean="0">
                <a:latin typeface="Corbel"/>
                <a:cs typeface="Corbel"/>
              </a:rPr>
              <a:t>some states  now </a:t>
            </a:r>
            <a:r>
              <a:rPr lang="en-US" sz="2400" dirty="0" smtClean="0">
                <a:latin typeface="Corbel"/>
                <a:cs typeface="Corbel"/>
              </a:rPr>
              <a:t>provide</a:t>
            </a:r>
            <a:r>
              <a:rPr lang="en-US" sz="2400" spc="-65" dirty="0" smtClean="0">
                <a:latin typeface="Corbel"/>
                <a:cs typeface="Corbel"/>
              </a:rPr>
              <a:t> </a:t>
            </a:r>
            <a:r>
              <a:rPr lang="en-US" sz="2400" spc="-5" dirty="0" smtClean="0">
                <a:latin typeface="Corbel"/>
                <a:cs typeface="Corbel"/>
              </a:rPr>
              <a:t>products.</a:t>
            </a:r>
            <a:endParaRPr lang="en-US" sz="2400" dirty="0" smtClean="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endParaRPr lang="en-US" sz="2800" dirty="0" smtClean="0">
              <a:latin typeface="Corbel"/>
              <a:cs typeface="Corbel"/>
            </a:endParaRP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800" spc="-5" dirty="0" smtClean="0">
              <a:latin typeface="Corbel"/>
              <a:cs typeface="Corbel"/>
            </a:endParaRP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800" spc="-5" dirty="0" smtClean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70634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514599" y="243694"/>
            <a:ext cx="839660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5470"/>
              </a:lnSpc>
            </a:pPr>
            <a:r>
              <a:rPr lang="en-US" sz="4000" b="0" dirty="0" smtClean="0">
                <a:latin typeface="Corbel"/>
                <a:cs typeface="Corbel"/>
              </a:rPr>
              <a:t>Menstrual Product</a:t>
            </a:r>
            <a:r>
              <a:rPr lang="en-US" sz="4000" dirty="0" smtClean="0">
                <a:latin typeface="Corbel"/>
                <a:cs typeface="Corbel"/>
              </a:rPr>
              <a:t> </a:t>
            </a:r>
            <a:r>
              <a:rPr sz="4000" b="0" spc="-5" dirty="0" smtClean="0">
                <a:latin typeface="Corbel"/>
                <a:cs typeface="Corbel"/>
              </a:rPr>
              <a:t>Need</a:t>
            </a:r>
            <a:endParaRPr sz="4000" dirty="0">
              <a:latin typeface="Corbel"/>
              <a:cs typeface="Corbe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62400" y="1219200"/>
            <a:ext cx="6034405" cy="61837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5" dirty="0" smtClean="0">
                <a:latin typeface="Corbel"/>
                <a:cs typeface="Corbel"/>
              </a:rPr>
              <a:t>Period products are not a luxury</a:t>
            </a: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5" dirty="0" smtClean="0">
                <a:latin typeface="Corbel"/>
                <a:cs typeface="Corbel"/>
              </a:rPr>
              <a:t>Stigma around discussing menstruation and the need for  supplies</a:t>
            </a: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5" dirty="0" smtClean="0">
                <a:latin typeface="Corbel"/>
                <a:cs typeface="Corbel"/>
              </a:rPr>
              <a:t>1 in 5 American teenagers who live in poverty lack menstrual  products</a:t>
            </a: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5" dirty="0" smtClean="0">
                <a:latin typeface="Corbel"/>
                <a:cs typeface="Corbel"/>
              </a:rPr>
              <a:t>Cost of menstrual products </a:t>
            </a:r>
            <a:r>
              <a:rPr lang="en-US" sz="2400" dirty="0" smtClean="0">
                <a:latin typeface="Corbel"/>
                <a:cs typeface="Corbel"/>
              </a:rPr>
              <a:t>is rising + pink</a:t>
            </a:r>
            <a:r>
              <a:rPr lang="en-US" sz="2400" spc="-55" dirty="0" smtClean="0">
                <a:latin typeface="Corbel"/>
                <a:cs typeface="Corbel"/>
              </a:rPr>
              <a:t> </a:t>
            </a:r>
            <a:r>
              <a:rPr lang="en-US" sz="2400" spc="-5" dirty="0" smtClean="0">
                <a:latin typeface="Corbel"/>
                <a:cs typeface="Corbel"/>
              </a:rPr>
              <a:t>tax</a:t>
            </a:r>
            <a:endParaRPr lang="en-US" sz="2400" dirty="0">
              <a:latin typeface="Corbel"/>
              <a:cs typeface="Corbel"/>
            </a:endParaRP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spc="-5" dirty="0" smtClean="0">
                <a:latin typeface="Corbel"/>
                <a:cs typeface="Corbel"/>
              </a:rPr>
              <a:t>Cannot use federal </a:t>
            </a:r>
            <a:r>
              <a:rPr lang="en-US" sz="2400" dirty="0" smtClean="0">
                <a:latin typeface="Corbel"/>
                <a:cs typeface="Corbel"/>
              </a:rPr>
              <a:t>benefits to purchase menstrual</a:t>
            </a:r>
            <a:r>
              <a:rPr lang="en-US" sz="2400" spc="-70" dirty="0" smtClean="0">
                <a:latin typeface="Corbel"/>
                <a:cs typeface="Corbel"/>
              </a:rPr>
              <a:t> </a:t>
            </a:r>
            <a:r>
              <a:rPr lang="en-US" sz="2400" spc="-5" dirty="0" smtClean="0">
                <a:latin typeface="Corbel"/>
                <a:cs typeface="Corbel"/>
              </a:rPr>
              <a:t>products</a:t>
            </a: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orbel"/>
                <a:cs typeface="Corbel"/>
              </a:rPr>
              <a:t>Shelters, Emergency response centers often </a:t>
            </a:r>
            <a:r>
              <a:rPr lang="en-US" sz="2400" spc="-5" dirty="0" smtClean="0">
                <a:latin typeface="Corbel"/>
                <a:cs typeface="Corbel"/>
              </a:rPr>
              <a:t>don’t </a:t>
            </a:r>
            <a:r>
              <a:rPr lang="en-US" sz="2400" dirty="0" smtClean="0">
                <a:latin typeface="Corbel"/>
                <a:cs typeface="Corbel"/>
              </a:rPr>
              <a:t>provide  </a:t>
            </a:r>
            <a:r>
              <a:rPr lang="en-US" sz="2400" spc="-5" dirty="0" smtClean="0">
                <a:latin typeface="Corbel"/>
                <a:cs typeface="Corbel"/>
              </a:rPr>
              <a:t>products, nor do </a:t>
            </a:r>
            <a:r>
              <a:rPr lang="en-US" sz="2400" dirty="0" smtClean="0">
                <a:latin typeface="Corbel"/>
                <a:cs typeface="Corbel"/>
              </a:rPr>
              <a:t>all </a:t>
            </a:r>
            <a:r>
              <a:rPr lang="en-US" sz="2400" spc="-5" dirty="0" smtClean="0">
                <a:latin typeface="Corbel"/>
                <a:cs typeface="Corbel"/>
              </a:rPr>
              <a:t>correctional </a:t>
            </a:r>
            <a:r>
              <a:rPr lang="en-US" sz="2400" dirty="0" smtClean="0">
                <a:latin typeface="Corbel"/>
                <a:cs typeface="Corbel"/>
              </a:rPr>
              <a:t>facilities. Schools in </a:t>
            </a:r>
            <a:r>
              <a:rPr lang="en-US" sz="2400" spc="-5" dirty="0" smtClean="0">
                <a:latin typeface="Corbel"/>
                <a:cs typeface="Corbel"/>
              </a:rPr>
              <a:t>some states  now </a:t>
            </a:r>
            <a:r>
              <a:rPr lang="en-US" sz="2400" dirty="0" smtClean="0">
                <a:latin typeface="Corbel"/>
                <a:cs typeface="Corbel"/>
              </a:rPr>
              <a:t>provide</a:t>
            </a:r>
            <a:r>
              <a:rPr lang="en-US" sz="2400" spc="-65" dirty="0" smtClean="0">
                <a:latin typeface="Corbel"/>
                <a:cs typeface="Corbel"/>
              </a:rPr>
              <a:t> </a:t>
            </a:r>
            <a:r>
              <a:rPr lang="en-US" sz="2400" spc="-5" dirty="0" smtClean="0">
                <a:latin typeface="Corbel"/>
                <a:cs typeface="Corbel"/>
              </a:rPr>
              <a:t>products.</a:t>
            </a:r>
            <a:endParaRPr lang="en-US" sz="2400" dirty="0" smtClean="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endParaRPr lang="en-US" sz="2800" dirty="0" smtClean="0">
              <a:latin typeface="Corbel"/>
              <a:cs typeface="Corbel"/>
            </a:endParaRP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800" spc="-5" dirty="0" smtClean="0">
              <a:latin typeface="Corbel"/>
              <a:cs typeface="Corbel"/>
            </a:endParaRPr>
          </a:p>
          <a:p>
            <a:pPr marL="4699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800" spc="-5" dirty="0" smtClean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54997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D163F8D4C6DD4D855473C959240D21" ma:contentTypeVersion="15" ma:contentTypeDescription="Create a new document." ma:contentTypeScope="" ma:versionID="3cea2cd8bd5c2b77ab8a1123db7c2318">
  <xsd:schema xmlns:xsd="http://www.w3.org/2001/XMLSchema" xmlns:xs="http://www.w3.org/2001/XMLSchema" xmlns:p="http://schemas.microsoft.com/office/2006/metadata/properties" xmlns:ns1="http://schemas.microsoft.com/sharepoint/v3" xmlns:ns3="5b71280d-95b8-4558-8349-61f3253e33f5" xmlns:ns4="d9ac32ba-fde7-4635-8e28-1d1d7dc528fd" targetNamespace="http://schemas.microsoft.com/office/2006/metadata/properties" ma:root="true" ma:fieldsID="6611fe1c4509f762a9969b19f82ff52d" ns1:_="" ns3:_="" ns4:_="">
    <xsd:import namespace="http://schemas.microsoft.com/sharepoint/v3"/>
    <xsd:import namespace="5b71280d-95b8-4558-8349-61f3253e33f5"/>
    <xsd:import namespace="d9ac32ba-fde7-4635-8e28-1d1d7dc528f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DateTake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1280d-95b8-4558-8349-61f3253e33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ac32ba-fde7-4635-8e28-1d1d7dc528f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b71280d-95b8-4558-8349-61f3253e33f5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F4EC57E-C3D7-4BE7-AA02-F532308C4D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b71280d-95b8-4558-8349-61f3253e33f5"/>
    <ds:schemaRef ds:uri="d9ac32ba-fde7-4635-8e28-1d1d7dc528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1EA41E-08F9-451D-8D43-65410EC489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1BEDD9-CE28-44DB-A7BE-1D177A27EE45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5b71280d-95b8-4558-8349-61f3253e33f5"/>
    <ds:schemaRef ds:uri="http://purl.org/dc/elements/1.1/"/>
    <ds:schemaRef ds:uri="d9ac32ba-fde7-4635-8e28-1d1d7dc528fd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612</Words>
  <Application>Microsoft Office PowerPoint</Application>
  <PresentationFormat>Widescreen</PresentationFormat>
  <Paragraphs>104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Corbel</vt:lpstr>
      <vt:lpstr>Office Theme</vt:lpstr>
      <vt:lpstr>Dignity in personal care, addressing hygiene insecurity:</vt:lpstr>
      <vt:lpstr>About Anne Arundel County Public library</vt:lpstr>
      <vt:lpstr>PowerPoint Presentation</vt:lpstr>
      <vt:lpstr>PowerPoint Presentation</vt:lpstr>
      <vt:lpstr>PowerPoint Presentation</vt:lpstr>
      <vt:lpstr>PowerPoint Presentation</vt:lpstr>
      <vt:lpstr>Diaper Need</vt:lpstr>
      <vt:lpstr>Menstrual Product Need</vt:lpstr>
      <vt:lpstr>Menstrual Product Need</vt:lpstr>
      <vt:lpstr>What does it mean someone don’t have access to diapers or other hygiene supplies? </vt:lpstr>
      <vt:lpstr>Community Pantry at Discoveries  Opened Saturday July 17, 2021</vt:lpstr>
      <vt:lpstr>How does the pantry work? </vt:lpstr>
      <vt:lpstr>Pantry Success! </vt:lpstr>
      <vt:lpstr>How have we sustained supplies? </vt:lpstr>
      <vt:lpstr>Pantry enhancements</vt:lpstr>
      <vt:lpstr>Other projects that have come from pantry services </vt:lpstr>
      <vt:lpstr>Our pantry in other forms </vt:lpstr>
      <vt:lpstr>Outcomes</vt:lpstr>
      <vt:lpstr>Libraries are about connection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 Arundel County Public Library</dc:title>
  <dc:creator>Myers, Rachel</dc:creator>
  <cp:lastModifiedBy>Steele, Faith</cp:lastModifiedBy>
  <cp:revision>10</cp:revision>
  <dcterms:created xsi:type="dcterms:W3CDTF">2023-03-14T15:39:34Z</dcterms:created>
  <dcterms:modified xsi:type="dcterms:W3CDTF">2023-03-14T21:51:39Z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2023-03-14T00:00:00Z</vt:filetime>
  </property>
  <property fmtid="{D5CDD505-2E9C-101B-9397-08002B2CF9AE}" pid="5" name="ContentTypeId">
    <vt:lpwstr>0x01010084D163F8D4C6DD4D855473C959240D21</vt:lpwstr>
  </property>
</Properties>
</file>