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0"/>
  </p:notesMasterIdLst>
  <p:handoutMasterIdLst>
    <p:handoutMasterId r:id="rId11"/>
  </p:handoutMasterIdLst>
  <p:sldIdLst>
    <p:sldId id="316" r:id="rId2"/>
    <p:sldId id="317" r:id="rId3"/>
    <p:sldId id="318" r:id="rId4"/>
    <p:sldId id="337" r:id="rId5"/>
    <p:sldId id="338" r:id="rId6"/>
    <p:sldId id="339" r:id="rId7"/>
    <p:sldId id="340" r:id="rId8"/>
    <p:sldId id="329"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59824" autoAdjust="0"/>
  </p:normalViewPr>
  <p:slideViewPr>
    <p:cSldViewPr snapToGrid="0">
      <p:cViewPr varScale="1">
        <p:scale>
          <a:sx n="54" d="100"/>
          <a:sy n="54" d="100"/>
        </p:scale>
        <p:origin x="1992" y="72"/>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going to be predominantly a discussion-based module! We’re going to go through each of the steps of the EBP process or cycle, and brainstorm ways we could</a:t>
            </a:r>
            <a:r>
              <a:rPr lang="en-US" baseline="0" dirty="0" smtClean="0"/>
              <a:t> evaluate if that step was successful for a particular situation. We’ll think about how we can measure success and how we can identify areas of improvement.  </a:t>
            </a:r>
          </a:p>
        </p:txBody>
      </p:sp>
      <p:sp>
        <p:nvSpPr>
          <p:cNvPr id="4" name="Slide Number Placeholder 3"/>
          <p:cNvSpPr>
            <a:spLocks noGrp="1"/>
          </p:cNvSpPr>
          <p:nvPr>
            <p:ph type="sldNum" sz="quarter" idx="10"/>
          </p:nvPr>
        </p:nvSpPr>
        <p:spPr/>
        <p:txBody>
          <a:bodyPr/>
          <a:lstStyle/>
          <a:p>
            <a:fld id="{4A26EF3F-9985-492F-93A6-079BCEA05E17}" type="slidenum">
              <a:rPr lang="en-US" smtClean="0"/>
              <a:t>3</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are some ways in which you could evaluate if your research question was successful?</a:t>
            </a:r>
          </a:p>
          <a:p>
            <a:endParaRPr lang="en-US" baseline="0" dirty="0" smtClean="0"/>
          </a:p>
          <a:p>
            <a:endParaRPr lang="en-US" baseline="0" dirty="0" smtClean="0"/>
          </a:p>
          <a:p>
            <a:endParaRPr lang="en-US" baseline="0" dirty="0" smtClean="0"/>
          </a:p>
          <a:p>
            <a:r>
              <a:rPr lang="en-US" baseline="0" dirty="0" smtClean="0"/>
              <a:t>Example: Did my query yield sufficient relevant results when searching in a database?</a:t>
            </a:r>
          </a:p>
        </p:txBody>
      </p:sp>
      <p:sp>
        <p:nvSpPr>
          <p:cNvPr id="4" name="Slide Number Placeholder 3"/>
          <p:cNvSpPr>
            <a:spLocks noGrp="1"/>
          </p:cNvSpPr>
          <p:nvPr>
            <p:ph type="sldNum" sz="quarter" idx="10"/>
          </p:nvPr>
        </p:nvSpPr>
        <p:spPr/>
        <p:txBody>
          <a:bodyPr/>
          <a:lstStyle/>
          <a:p>
            <a:fld id="{4A26EF3F-9985-492F-93A6-079BCEA05E17}" type="slidenum">
              <a:rPr lang="en-US" smtClean="0"/>
              <a:t>4</a:t>
            </a:fld>
            <a:endParaRPr lang="en-US"/>
          </a:p>
        </p:txBody>
      </p:sp>
    </p:spTree>
    <p:extLst>
      <p:ext uri="{BB962C8B-B14F-4D97-AF65-F5344CB8AC3E}">
        <p14:creationId xmlns:p14="http://schemas.microsoft.com/office/powerpoint/2010/main" val="150413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think about how we could evaluate the ‘acquire’ step. </a:t>
            </a:r>
          </a:p>
          <a:p>
            <a:endParaRPr lang="en-US" baseline="0" dirty="0" smtClean="0"/>
          </a:p>
          <a:p>
            <a:endParaRPr lang="en-US" baseline="0" dirty="0" smtClean="0"/>
          </a:p>
          <a:p>
            <a:endParaRPr lang="en-US" baseline="0" dirty="0" smtClean="0"/>
          </a:p>
          <a:p>
            <a:r>
              <a:rPr lang="en-US" baseline="0" dirty="0" smtClean="0"/>
              <a:t>For example, did you look in an appropriate database for the information you needed?</a:t>
            </a:r>
          </a:p>
        </p:txBody>
      </p:sp>
      <p:sp>
        <p:nvSpPr>
          <p:cNvPr id="4" name="Slide Number Placeholder 3"/>
          <p:cNvSpPr>
            <a:spLocks noGrp="1"/>
          </p:cNvSpPr>
          <p:nvPr>
            <p:ph type="sldNum" sz="quarter" idx="10"/>
          </p:nvPr>
        </p:nvSpPr>
        <p:spPr/>
        <p:txBody>
          <a:bodyPr/>
          <a:lstStyle/>
          <a:p>
            <a:fld id="{4A26EF3F-9985-492F-93A6-079BCEA05E17}" type="slidenum">
              <a:rPr lang="en-US" smtClean="0"/>
              <a:t>5</a:t>
            </a:fld>
            <a:endParaRPr lang="en-US"/>
          </a:p>
        </p:txBody>
      </p:sp>
    </p:spTree>
    <p:extLst>
      <p:ext uri="{BB962C8B-B14F-4D97-AF65-F5344CB8AC3E}">
        <p14:creationId xmlns:p14="http://schemas.microsoft.com/office/powerpoint/2010/main" val="1406196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evaluate the appraise</a:t>
            </a:r>
            <a:r>
              <a:rPr lang="en-US" baseline="0" dirty="0" smtClean="0"/>
              <a:t> step, think about whether you appropriately narrowed down your results and evaluated them for relevance and quality. What are some specific aspects you might want to consider here?</a:t>
            </a:r>
          </a:p>
        </p:txBody>
      </p:sp>
      <p:sp>
        <p:nvSpPr>
          <p:cNvPr id="4" name="Slide Number Placeholder 3"/>
          <p:cNvSpPr>
            <a:spLocks noGrp="1"/>
          </p:cNvSpPr>
          <p:nvPr>
            <p:ph type="sldNum" sz="quarter" idx="10"/>
          </p:nvPr>
        </p:nvSpPr>
        <p:spPr/>
        <p:txBody>
          <a:bodyPr/>
          <a:lstStyle/>
          <a:p>
            <a:fld id="{4A26EF3F-9985-492F-93A6-079BCEA05E17}" type="slidenum">
              <a:rPr lang="en-US" smtClean="0"/>
              <a:t>6</a:t>
            </a:fld>
            <a:endParaRPr lang="en-US"/>
          </a:p>
        </p:txBody>
      </p:sp>
    </p:spTree>
    <p:extLst>
      <p:ext uri="{BB962C8B-B14F-4D97-AF65-F5344CB8AC3E}">
        <p14:creationId xmlns:p14="http://schemas.microsoft.com/office/powerpoint/2010/main" val="208871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let’s think of some ways you could</a:t>
            </a:r>
            <a:r>
              <a:rPr lang="en-US" baseline="0" dirty="0" smtClean="0"/>
              <a:t> evaluate how you implemented (or did not implement) the information you found. </a:t>
            </a:r>
          </a:p>
        </p:txBody>
      </p:sp>
      <p:sp>
        <p:nvSpPr>
          <p:cNvPr id="4" name="Slide Number Placeholder 3"/>
          <p:cNvSpPr>
            <a:spLocks noGrp="1"/>
          </p:cNvSpPr>
          <p:nvPr>
            <p:ph type="sldNum" sz="quarter" idx="10"/>
          </p:nvPr>
        </p:nvSpPr>
        <p:spPr/>
        <p:txBody>
          <a:bodyPr/>
          <a:lstStyle/>
          <a:p>
            <a:fld id="{4A26EF3F-9985-492F-93A6-079BCEA05E17}" type="slidenum">
              <a:rPr lang="en-US" smtClean="0"/>
              <a:t>7</a:t>
            </a:fld>
            <a:endParaRPr lang="en-US"/>
          </a:p>
        </p:txBody>
      </p:sp>
    </p:spTree>
    <p:extLst>
      <p:ext uri="{BB962C8B-B14F-4D97-AF65-F5344CB8AC3E}">
        <p14:creationId xmlns:p14="http://schemas.microsoft.com/office/powerpoint/2010/main" val="754971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endParaRPr lang="en-US" sz="1400" b="1" dirty="0" smtClean="0"/>
          </a:p>
          <a:p>
            <a:endParaRPr lang="en-US" sz="1400" baseline="0" dirty="0" smtClean="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3396974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mn-lt"/>
              </a:rPr>
              <a:t>How successful was my inquiry?</a:t>
            </a:r>
            <a:endParaRPr lang="en-US" dirty="0">
              <a:latin typeface="+mn-lt"/>
            </a:endParaRPr>
          </a:p>
        </p:txBody>
      </p:sp>
      <p:sp>
        <p:nvSpPr>
          <p:cNvPr id="2" name="Subtitle 1"/>
          <p:cNvSpPr>
            <a:spLocks noGrp="1"/>
          </p:cNvSpPr>
          <p:nvPr>
            <p:ph type="subTitle" idx="1"/>
          </p:nvPr>
        </p:nvSpPr>
        <p:spPr/>
        <p:txBody>
          <a:bodyPr/>
          <a:lstStyle/>
          <a:p>
            <a:r>
              <a:rPr lang="en-US" i="1" dirty="0" smtClean="0"/>
              <a:t>Assess</a:t>
            </a:r>
            <a:endParaRPr lang="en-US" i="1" dirty="0"/>
          </a:p>
        </p:txBody>
      </p:sp>
    </p:spTree>
    <p:extLst>
      <p:ext uri="{BB962C8B-B14F-4D97-AF65-F5344CB8AC3E}">
        <p14:creationId xmlns:p14="http://schemas.microsoft.com/office/powerpoint/2010/main" val="496183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smtClean="0"/>
              <a:t>By the end of the program, participants will: </a:t>
            </a:r>
          </a:p>
          <a:p>
            <a:r>
              <a:rPr lang="en-US" dirty="0" smtClean="0"/>
              <a:t>Assess the success of the entire research process from formation of the question through the search, appraisal of the information, and implementation; identify areas of potential improvement.  </a:t>
            </a:r>
          </a:p>
          <a:p>
            <a:pPr marL="0" indent="0">
              <a:buNone/>
            </a:pPr>
            <a:endParaRPr lang="en-US" dirty="0" smtClean="0"/>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38200" y="365125"/>
            <a:ext cx="10515600" cy="1325563"/>
          </a:xfrm>
        </p:spPr>
        <p:txBody>
          <a:bodyPr/>
          <a:lstStyle/>
          <a:p>
            <a:r>
              <a:rPr lang="en-US" dirty="0" smtClean="0"/>
              <a:t>The EBP Process</a:t>
            </a:r>
            <a:endParaRPr lang="en-US" baseline="30000" dirty="0"/>
          </a:p>
        </p:txBody>
      </p:sp>
      <p:pic>
        <p:nvPicPr>
          <p:cNvPr id="3" name="Picture 2" descr="1. Ask, 2. Acquire, 3. Appraise, 4. Apply, 5. Assess"/>
          <p:cNvPicPr>
            <a:picLocks noChangeAspect="1"/>
          </p:cNvPicPr>
          <p:nvPr/>
        </p:nvPicPr>
        <p:blipFill>
          <a:blip r:embed="rId3"/>
          <a:stretch>
            <a:fillRect/>
          </a:stretch>
        </p:blipFill>
        <p:spPr>
          <a:xfrm>
            <a:off x="1120140" y="1690688"/>
            <a:ext cx="9951719" cy="4173781"/>
          </a:xfrm>
          <a:prstGeom prst="rect">
            <a:avLst/>
          </a:prstGeom>
        </p:spPr>
      </p:pic>
    </p:spTree>
    <p:extLst>
      <p:ext uri="{BB962C8B-B14F-4D97-AF65-F5344CB8AC3E}">
        <p14:creationId xmlns:p14="http://schemas.microsoft.com/office/powerpoint/2010/main" val="1971145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38200" y="365125"/>
            <a:ext cx="10515600" cy="1325563"/>
          </a:xfrm>
        </p:spPr>
        <p:txBody>
          <a:bodyPr/>
          <a:lstStyle/>
          <a:p>
            <a:r>
              <a:rPr lang="en-US" dirty="0" smtClean="0"/>
              <a:t>Ask</a:t>
            </a:r>
            <a:endParaRPr lang="en-US" baseline="30000" dirty="0"/>
          </a:p>
        </p:txBody>
      </p:sp>
    </p:spTree>
    <p:extLst>
      <p:ext uri="{BB962C8B-B14F-4D97-AF65-F5344CB8AC3E}">
        <p14:creationId xmlns:p14="http://schemas.microsoft.com/office/powerpoint/2010/main" val="4128600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38200" y="365125"/>
            <a:ext cx="10515600" cy="1325563"/>
          </a:xfrm>
        </p:spPr>
        <p:txBody>
          <a:bodyPr/>
          <a:lstStyle/>
          <a:p>
            <a:r>
              <a:rPr lang="en-US" dirty="0" smtClean="0"/>
              <a:t>Acquire</a:t>
            </a:r>
            <a:endParaRPr lang="en-US" baseline="30000" dirty="0"/>
          </a:p>
        </p:txBody>
      </p:sp>
    </p:spTree>
    <p:extLst>
      <p:ext uri="{BB962C8B-B14F-4D97-AF65-F5344CB8AC3E}">
        <p14:creationId xmlns:p14="http://schemas.microsoft.com/office/powerpoint/2010/main" val="1615441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38200" y="365125"/>
            <a:ext cx="10515600" cy="1325563"/>
          </a:xfrm>
        </p:spPr>
        <p:txBody>
          <a:bodyPr/>
          <a:lstStyle/>
          <a:p>
            <a:r>
              <a:rPr lang="en-US" dirty="0" smtClean="0"/>
              <a:t>Appraise</a:t>
            </a:r>
            <a:endParaRPr lang="en-US" baseline="30000" dirty="0"/>
          </a:p>
        </p:txBody>
      </p:sp>
    </p:spTree>
    <p:extLst>
      <p:ext uri="{BB962C8B-B14F-4D97-AF65-F5344CB8AC3E}">
        <p14:creationId xmlns:p14="http://schemas.microsoft.com/office/powerpoint/2010/main" val="3707732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38200" y="365125"/>
            <a:ext cx="10515600" cy="1325563"/>
          </a:xfrm>
        </p:spPr>
        <p:txBody>
          <a:bodyPr/>
          <a:lstStyle/>
          <a:p>
            <a:r>
              <a:rPr lang="en-US" dirty="0" smtClean="0"/>
              <a:t>Apply</a:t>
            </a:r>
            <a:endParaRPr lang="en-US" baseline="30000" dirty="0"/>
          </a:p>
        </p:txBody>
      </p:sp>
    </p:spTree>
    <p:extLst>
      <p:ext uri="{BB962C8B-B14F-4D97-AF65-F5344CB8AC3E}">
        <p14:creationId xmlns:p14="http://schemas.microsoft.com/office/powerpoint/2010/main" val="1420666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a:xfrm>
            <a:off x="838200" y="1413798"/>
            <a:ext cx="6564682" cy="4567901"/>
          </a:xfrm>
        </p:spPr>
        <p:txBody>
          <a:bodyPr>
            <a:normAutofit/>
          </a:bodyPr>
          <a:lstStyle/>
          <a:p>
            <a:pPr marL="0" indent="0">
              <a:buNone/>
            </a:pPr>
            <a:r>
              <a:rPr lang="en-US" i="1" dirty="0" smtClean="0"/>
              <a:t>Remember:</a:t>
            </a:r>
          </a:p>
          <a:p>
            <a:pPr lvl="0"/>
            <a:r>
              <a:rPr lang="en-US" dirty="0" smtClean="0"/>
              <a:t>EBP is a 5-step process that incorporates the best available clinical evidence, your own expertise, and patient preferences</a:t>
            </a:r>
          </a:p>
          <a:p>
            <a:pPr lvl="0"/>
            <a:r>
              <a:rPr lang="en-US" dirty="0" smtClean="0"/>
              <a:t>Research databases like PubMed are a great place to look for high-quality evidence</a:t>
            </a:r>
          </a:p>
          <a:p>
            <a:pPr lvl="0"/>
            <a:r>
              <a:rPr lang="en-US" dirty="0" smtClean="0"/>
              <a:t>Self-evaluation of the way you searched for and implemented evidence is essential to </a:t>
            </a:r>
            <a:r>
              <a:rPr lang="en-US" smtClean="0"/>
              <a:t>future improvement</a:t>
            </a:r>
            <a:endParaRPr lang="en-US" dirty="0" smtClean="0"/>
          </a:p>
          <a:p>
            <a:pPr lvl="0"/>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11014</TotalTime>
  <Words>443</Words>
  <Application>Microsoft Office PowerPoint</Application>
  <PresentationFormat>Widescreen</PresentationFormat>
  <Paragraphs>38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How successful was my inquiry?</vt:lpstr>
      <vt:lpstr>Objectives</vt:lpstr>
      <vt:lpstr>The EBP Process</vt:lpstr>
      <vt:lpstr>Ask</vt:lpstr>
      <vt:lpstr>Acquire</vt:lpstr>
      <vt:lpstr>Appraise</vt:lpstr>
      <vt:lpstr>Apply</vt:lpstr>
      <vt:lpstr>Take 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378</cp:revision>
  <cp:lastPrinted>2019-07-12T16:33:52Z</cp:lastPrinted>
  <dcterms:created xsi:type="dcterms:W3CDTF">2018-06-07T18:55:41Z</dcterms:created>
  <dcterms:modified xsi:type="dcterms:W3CDTF">2019-11-21T19:14:02Z</dcterms:modified>
</cp:coreProperties>
</file>