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422" r:id="rId2"/>
    <p:sldId id="256" r:id="rId3"/>
    <p:sldId id="400" r:id="rId4"/>
    <p:sldId id="403" r:id="rId5"/>
    <p:sldId id="404" r:id="rId6"/>
    <p:sldId id="405" r:id="rId7"/>
    <p:sldId id="424" r:id="rId8"/>
    <p:sldId id="408" r:id="rId9"/>
    <p:sldId id="406" r:id="rId10"/>
    <p:sldId id="294" r:id="rId11"/>
    <p:sldId id="374" r:id="rId12"/>
    <p:sldId id="373" r:id="rId13"/>
    <p:sldId id="370" r:id="rId14"/>
    <p:sldId id="372" r:id="rId15"/>
    <p:sldId id="371" r:id="rId16"/>
    <p:sldId id="299" r:id="rId17"/>
    <p:sldId id="416" r:id="rId18"/>
    <p:sldId id="380" r:id="rId19"/>
    <p:sldId id="280" r:id="rId20"/>
    <p:sldId id="399" r:id="rId21"/>
    <p:sldId id="417" r:id="rId22"/>
    <p:sldId id="324" r:id="rId23"/>
    <p:sldId id="302" r:id="rId24"/>
    <p:sldId id="258" r:id="rId25"/>
    <p:sldId id="401" r:id="rId26"/>
    <p:sldId id="321" r:id="rId27"/>
    <p:sldId id="425" r:id="rId28"/>
    <p:sldId id="411" r:id="rId29"/>
    <p:sldId id="412" r:id="rId30"/>
    <p:sldId id="413" r:id="rId31"/>
    <p:sldId id="307" r:id="rId32"/>
    <p:sldId id="414" r:id="rId33"/>
    <p:sldId id="418" r:id="rId34"/>
    <p:sldId id="420" r:id="rId35"/>
    <p:sldId id="361" r:id="rId36"/>
    <p:sldId id="421" r:id="rId37"/>
    <p:sldId id="274" r:id="rId38"/>
    <p:sldId id="415" r:id="rId39"/>
    <p:sldId id="333" r:id="rId40"/>
    <p:sldId id="336" r:id="rId41"/>
    <p:sldId id="427" r:id="rId42"/>
    <p:sldId id="31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5008" autoAdjust="0"/>
    <p:restoredTop sz="86395"/>
  </p:normalViewPr>
  <p:slideViewPr>
    <p:cSldViewPr snapToGrid="0">
      <p:cViewPr>
        <p:scale>
          <a:sx n="72" d="100"/>
          <a:sy n="72" d="100"/>
        </p:scale>
        <p:origin x="392" y="912"/>
      </p:cViewPr>
      <p:guideLst/>
    </p:cSldViewPr>
  </p:slideViewPr>
  <p:outlineViewPr>
    <p:cViewPr>
      <p:scale>
        <a:sx n="33" d="100"/>
        <a:sy n="33" d="100"/>
      </p:scale>
      <p:origin x="0" y="-1197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hall\AppData\Local\Microsoft\Windows\INetCache\Content.Outlook\WAK6VGW7\CROSS%20Team%20Science%20Dataset%2008.05.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'FIgure for Participation'!$A$2</c:f>
              <c:strCache>
                <c:ptCount val="1"/>
                <c:pt idx="0">
                  <c:v>None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'FIgure for Participation'!$B$1:$F$1</c:f>
              <c:strCache>
                <c:ptCount val="5"/>
                <c:pt idx="0">
                  <c:v>Data Analytics</c:v>
                </c:pt>
                <c:pt idx="1">
                  <c:v>Data Collection</c:v>
                </c:pt>
                <c:pt idx="2">
                  <c:v>Manuscript Development</c:v>
                </c:pt>
                <c:pt idx="3">
                  <c:v>Abstract Development and Poster Presentation</c:v>
                </c:pt>
                <c:pt idx="4">
                  <c:v>Consultant</c:v>
                </c:pt>
              </c:strCache>
            </c:strRef>
          </c:cat>
          <c:val>
            <c:numRef>
              <c:f>'FIgure for Participation'!$B$2:$F$2</c:f>
              <c:numCache>
                <c:formatCode>General</c:formatCode>
                <c:ptCount val="5"/>
                <c:pt idx="0">
                  <c:v>14</c:v>
                </c:pt>
                <c:pt idx="1">
                  <c:v>4</c:v>
                </c:pt>
                <c:pt idx="2">
                  <c:v>2</c:v>
                </c:pt>
                <c:pt idx="3">
                  <c:v>5</c:v>
                </c:pt>
                <c:pt idx="4">
                  <c:v>17</c:v>
                </c:pt>
              </c:numCache>
            </c:numRef>
          </c:val>
          <c:extLst>
            <c:ext xmlns:c16="http://schemas.microsoft.com/office/drawing/2014/chart" uri="{C3380CC4-5D6E-409C-BE32-E72D297353CC}">
              <c16:uniqueId val="{00000000-606B-4419-802E-6C3BC2DA3636}"/>
            </c:ext>
          </c:extLst>
        </c:ser>
        <c:ser>
          <c:idx val="1"/>
          <c:order val="1"/>
          <c:tx>
            <c:strRef>
              <c:f>'FIgure for Participation'!$A$3</c:f>
              <c:strCache>
                <c:ptCount val="1"/>
                <c:pt idx="0">
                  <c:v>1-25%</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'FIgure for Participation'!$B$1:$F$1</c:f>
              <c:strCache>
                <c:ptCount val="5"/>
                <c:pt idx="0">
                  <c:v>Data Analytics</c:v>
                </c:pt>
                <c:pt idx="1">
                  <c:v>Data Collection</c:v>
                </c:pt>
                <c:pt idx="2">
                  <c:v>Manuscript Development</c:v>
                </c:pt>
                <c:pt idx="3">
                  <c:v>Abstract Development and Poster Presentation</c:v>
                </c:pt>
                <c:pt idx="4">
                  <c:v>Consultant</c:v>
                </c:pt>
              </c:strCache>
            </c:strRef>
          </c:cat>
          <c:val>
            <c:numRef>
              <c:f>'FIgure for Participation'!$B$3:$F$3</c:f>
              <c:numCache>
                <c:formatCode>General</c:formatCode>
                <c:ptCount val="5"/>
                <c:pt idx="0">
                  <c:v>11</c:v>
                </c:pt>
                <c:pt idx="1">
                  <c:v>12</c:v>
                </c:pt>
                <c:pt idx="2">
                  <c:v>9</c:v>
                </c:pt>
                <c:pt idx="3">
                  <c:v>9</c:v>
                </c:pt>
                <c:pt idx="4">
                  <c:v>8</c:v>
                </c:pt>
              </c:numCache>
            </c:numRef>
          </c:val>
          <c:extLst>
            <c:ext xmlns:c16="http://schemas.microsoft.com/office/drawing/2014/chart" uri="{C3380CC4-5D6E-409C-BE32-E72D297353CC}">
              <c16:uniqueId val="{00000001-606B-4419-802E-6C3BC2DA3636}"/>
            </c:ext>
          </c:extLst>
        </c:ser>
        <c:ser>
          <c:idx val="2"/>
          <c:order val="2"/>
          <c:tx>
            <c:strRef>
              <c:f>'FIgure for Participation'!$A$4</c:f>
              <c:strCache>
                <c:ptCount val="1"/>
                <c:pt idx="0">
                  <c:v>26-50%</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'FIgure for Participation'!$B$1:$F$1</c:f>
              <c:strCache>
                <c:ptCount val="5"/>
                <c:pt idx="0">
                  <c:v>Data Analytics</c:v>
                </c:pt>
                <c:pt idx="1">
                  <c:v>Data Collection</c:v>
                </c:pt>
                <c:pt idx="2">
                  <c:v>Manuscript Development</c:v>
                </c:pt>
                <c:pt idx="3">
                  <c:v>Abstract Development and Poster Presentation</c:v>
                </c:pt>
                <c:pt idx="4">
                  <c:v>Consultant</c:v>
                </c:pt>
              </c:strCache>
            </c:strRef>
          </c:cat>
          <c:val>
            <c:numRef>
              <c:f>'FIgure for Participation'!$B$4:$F$4</c:f>
              <c:numCache>
                <c:formatCode>General</c:formatCode>
                <c:ptCount val="5"/>
                <c:pt idx="0">
                  <c:v>5</c:v>
                </c:pt>
                <c:pt idx="1">
                  <c:v>7</c:v>
                </c:pt>
                <c:pt idx="2">
                  <c:v>13</c:v>
                </c:pt>
                <c:pt idx="3">
                  <c:v>11</c:v>
                </c:pt>
                <c:pt idx="4">
                  <c:v>5</c:v>
                </c:pt>
              </c:numCache>
            </c:numRef>
          </c:val>
          <c:extLst>
            <c:ext xmlns:c16="http://schemas.microsoft.com/office/drawing/2014/chart" uri="{C3380CC4-5D6E-409C-BE32-E72D297353CC}">
              <c16:uniqueId val="{00000002-606B-4419-802E-6C3BC2DA3636}"/>
            </c:ext>
          </c:extLst>
        </c:ser>
        <c:ser>
          <c:idx val="3"/>
          <c:order val="3"/>
          <c:tx>
            <c:strRef>
              <c:f>'FIgure for Participation'!$A$5</c:f>
              <c:strCache>
                <c:ptCount val="1"/>
                <c:pt idx="0">
                  <c:v>51-75%</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'FIgure for Participation'!$B$1:$F$1</c:f>
              <c:strCache>
                <c:ptCount val="5"/>
                <c:pt idx="0">
                  <c:v>Data Analytics</c:v>
                </c:pt>
                <c:pt idx="1">
                  <c:v>Data Collection</c:v>
                </c:pt>
                <c:pt idx="2">
                  <c:v>Manuscript Development</c:v>
                </c:pt>
                <c:pt idx="3">
                  <c:v>Abstract Development and Poster Presentation</c:v>
                </c:pt>
                <c:pt idx="4">
                  <c:v>Consultant</c:v>
                </c:pt>
              </c:strCache>
            </c:strRef>
          </c:cat>
          <c:val>
            <c:numRef>
              <c:f>'FIgure for Participation'!$B$5:$F$5</c:f>
              <c:numCache>
                <c:formatCode>General</c:formatCode>
                <c:ptCount val="5"/>
                <c:pt idx="0">
                  <c:v>1</c:v>
                </c:pt>
                <c:pt idx="1">
                  <c:v>5</c:v>
                </c:pt>
                <c:pt idx="2">
                  <c:v>9</c:v>
                </c:pt>
                <c:pt idx="3">
                  <c:v>9</c:v>
                </c:pt>
                <c:pt idx="4">
                  <c:v>3</c:v>
                </c:pt>
              </c:numCache>
            </c:numRef>
          </c:val>
          <c:extLst>
            <c:ext xmlns:c16="http://schemas.microsoft.com/office/drawing/2014/chart" uri="{C3380CC4-5D6E-409C-BE32-E72D297353CC}">
              <c16:uniqueId val="{00000003-606B-4419-802E-6C3BC2DA3636}"/>
            </c:ext>
          </c:extLst>
        </c:ser>
        <c:ser>
          <c:idx val="4"/>
          <c:order val="4"/>
          <c:tx>
            <c:strRef>
              <c:f>'FIgure for Participation'!$A$6</c:f>
              <c:strCache>
                <c:ptCount val="1"/>
                <c:pt idx="0">
                  <c:v>76-100%</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'FIgure for Participation'!$B$1:$F$1</c:f>
              <c:strCache>
                <c:ptCount val="5"/>
                <c:pt idx="0">
                  <c:v>Data Analytics</c:v>
                </c:pt>
                <c:pt idx="1">
                  <c:v>Data Collection</c:v>
                </c:pt>
                <c:pt idx="2">
                  <c:v>Manuscript Development</c:v>
                </c:pt>
                <c:pt idx="3">
                  <c:v>Abstract Development and Poster Presentation</c:v>
                </c:pt>
                <c:pt idx="4">
                  <c:v>Consultant</c:v>
                </c:pt>
              </c:strCache>
            </c:strRef>
          </c:cat>
          <c:val>
            <c:numRef>
              <c:f>'FIgure for Participation'!$B$6:$F$6</c:f>
              <c:numCache>
                <c:formatCode>General</c:formatCode>
                <c:ptCount val="5"/>
                <c:pt idx="0">
                  <c:v>5</c:v>
                </c:pt>
                <c:pt idx="1">
                  <c:v>8</c:v>
                </c:pt>
                <c:pt idx="2">
                  <c:v>3</c:v>
                </c:pt>
                <c:pt idx="3">
                  <c:v>2</c:v>
                </c:pt>
                <c:pt idx="4">
                  <c:v>3</c:v>
                </c:pt>
              </c:numCache>
            </c:numRef>
          </c:val>
          <c:extLst>
            <c:ext xmlns:c16="http://schemas.microsoft.com/office/drawing/2014/chart" uri="{C3380CC4-5D6E-409C-BE32-E72D297353CC}">
              <c16:uniqueId val="{00000004-606B-4419-802E-6C3BC2DA3636}"/>
            </c:ext>
          </c:extLst>
        </c:ser>
        <c:dLbls>
          <c:dLblPos val="ctr"/>
          <c:showLegendKey val="0"/>
          <c:showVal val="1"/>
          <c:showCatName val="0"/>
          <c:showSerName val="0"/>
          <c:showPercent val="0"/>
          <c:showBubbleSize val="0"/>
        </c:dLbls>
        <c:gapWidth val="79"/>
        <c:overlap val="100"/>
        <c:axId val="863633904"/>
        <c:axId val="863631936"/>
      </c:barChart>
      <c:catAx>
        <c:axId val="863633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all" spc="120" normalizeH="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63631936"/>
        <c:crosses val="autoZero"/>
        <c:auto val="1"/>
        <c:lblAlgn val="ctr"/>
        <c:lblOffset val="100"/>
        <c:noMultiLvlLbl val="0"/>
      </c:catAx>
      <c:valAx>
        <c:axId val="863631936"/>
        <c:scaling>
          <c:orientation val="minMax"/>
        </c:scaling>
        <c:delete val="1"/>
        <c:axPos val="l"/>
        <c:numFmt formatCode="General" sourceLinked="1"/>
        <c:majorTickMark val="none"/>
        <c:minorTickMark val="none"/>
        <c:tickLblPos val="nextTo"/>
        <c:crossAx val="86363390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B755F-266D-4277-A930-437465B81037}" type="datetimeFigureOut">
              <a:rPr lang="en-US" smtClean="0"/>
              <a:t>8/25/22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D09D7-9D01-4C0A-8016-427A748C625F}" type="slidenum">
              <a:rPr lang="en-US" smtClean="0"/>
              <a:t>‹#›</a:t>
            </a:fld>
            <a:endParaRPr lang="en-US" dirty="0"/>
          </a:p>
        </p:txBody>
      </p:sp>
    </p:spTree>
    <p:extLst>
      <p:ext uri="{BB962C8B-B14F-4D97-AF65-F5344CB8AC3E}">
        <p14:creationId xmlns:p14="http://schemas.microsoft.com/office/powerpoint/2010/main" val="3508082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3D09D7-9D01-4C0A-8016-427A748C625F}" type="slidenum">
              <a:rPr lang="en-US" smtClean="0"/>
              <a:t>1</a:t>
            </a:fld>
            <a:endParaRPr lang="en-US" dirty="0"/>
          </a:p>
        </p:txBody>
      </p:sp>
    </p:spTree>
    <p:extLst>
      <p:ext uri="{BB962C8B-B14F-4D97-AF65-F5344CB8AC3E}">
        <p14:creationId xmlns:p14="http://schemas.microsoft.com/office/powerpoint/2010/main" val="773027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6137AD-F6D6-45E3-BD51-0C0AACE023DA}" type="slidenum">
              <a:rPr lang="en-US" smtClean="0"/>
              <a:t>19</a:t>
            </a:fld>
            <a:endParaRPr lang="en-US"/>
          </a:p>
        </p:txBody>
      </p:sp>
    </p:spTree>
    <p:extLst>
      <p:ext uri="{BB962C8B-B14F-4D97-AF65-F5344CB8AC3E}">
        <p14:creationId xmlns:p14="http://schemas.microsoft.com/office/powerpoint/2010/main" val="3834736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$200,000</a:t>
            </a:r>
          </a:p>
        </p:txBody>
      </p:sp>
      <p:sp>
        <p:nvSpPr>
          <p:cNvPr id="4" name="Slide Number Placeholder 3"/>
          <p:cNvSpPr>
            <a:spLocks noGrp="1"/>
          </p:cNvSpPr>
          <p:nvPr>
            <p:ph type="sldNum" sz="quarter" idx="10"/>
          </p:nvPr>
        </p:nvSpPr>
        <p:spPr/>
        <p:txBody>
          <a:bodyPr/>
          <a:lstStyle/>
          <a:p>
            <a:fld id="{46E0378A-FE3E-AA41-A7D0-C04F25D0A283}" type="slidenum">
              <a:rPr lang="en-US" smtClean="0"/>
              <a:t>22</a:t>
            </a:fld>
            <a:endParaRPr lang="en-US" dirty="0"/>
          </a:p>
        </p:txBody>
      </p:sp>
    </p:spTree>
    <p:extLst>
      <p:ext uri="{BB962C8B-B14F-4D97-AF65-F5344CB8AC3E}">
        <p14:creationId xmlns:p14="http://schemas.microsoft.com/office/powerpoint/2010/main" val="8588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FF5771A-B4A6-4DCC-A4CA-95A125B07DBD}"/>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9CAFDCF0-5D47-4672-AFEF-70185FA686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March 1-August 14</a:t>
            </a:r>
          </a:p>
        </p:txBody>
      </p:sp>
      <p:sp>
        <p:nvSpPr>
          <p:cNvPr id="19460" name="Slide Number Placeholder 3">
            <a:extLst>
              <a:ext uri="{FF2B5EF4-FFF2-40B4-BE49-F238E27FC236}">
                <a16:creationId xmlns:a16="http://schemas.microsoft.com/office/drawing/2014/main" id="{A94B9679-4BD9-419A-8E27-314421DB43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4B0C40A-757D-4491-89F4-A65298D84EEB}" type="slidenum">
              <a:rPr lang="en-US" altLang="en-US" sz="1200" smtClean="0"/>
              <a:pPr/>
              <a:t>23</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Academy Health</a:t>
            </a:r>
            <a:r>
              <a:rPr lang="en-US" baseline="0" dirty="0"/>
              <a:t> Annual Research Meeting; </a:t>
            </a:r>
            <a:r>
              <a:rPr lang="en-US" sz="1200" dirty="0"/>
              <a:t>members have given &gt; 75  lectures/webinars/NYT stories, Grand Rounds on COVID-19 in minority communities)</a:t>
            </a:r>
            <a:endParaRPr lang="en-US" dirty="0"/>
          </a:p>
        </p:txBody>
      </p:sp>
      <p:sp>
        <p:nvSpPr>
          <p:cNvPr id="4" name="Slide Number Placeholder 3"/>
          <p:cNvSpPr>
            <a:spLocks noGrp="1"/>
          </p:cNvSpPr>
          <p:nvPr>
            <p:ph type="sldNum" sz="quarter" idx="10"/>
          </p:nvPr>
        </p:nvSpPr>
        <p:spPr/>
        <p:txBody>
          <a:bodyPr/>
          <a:lstStyle/>
          <a:p>
            <a:fld id="{46E0378A-FE3E-AA41-A7D0-C04F25D0A283}" type="slidenum">
              <a:rPr lang="en-US" smtClean="0"/>
              <a:t>35</a:t>
            </a:fld>
            <a:endParaRPr lang="en-US" dirty="0"/>
          </a:p>
        </p:txBody>
      </p:sp>
    </p:spTree>
    <p:extLst>
      <p:ext uri="{BB962C8B-B14F-4D97-AF65-F5344CB8AC3E}">
        <p14:creationId xmlns:p14="http://schemas.microsoft.com/office/powerpoint/2010/main" val="181926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3D09D7-9D01-4C0A-8016-427A748C625F}" type="slidenum">
              <a:rPr lang="en-US" smtClean="0"/>
              <a:t>38</a:t>
            </a:fld>
            <a:endParaRPr lang="en-US" dirty="0"/>
          </a:p>
        </p:txBody>
      </p:sp>
    </p:spTree>
    <p:extLst>
      <p:ext uri="{BB962C8B-B14F-4D97-AF65-F5344CB8AC3E}">
        <p14:creationId xmlns:p14="http://schemas.microsoft.com/office/powerpoint/2010/main" val="2216521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3D09D7-9D01-4C0A-8016-427A748C625F}" type="slidenum">
              <a:rPr lang="en-US" smtClean="0"/>
              <a:t>39</a:t>
            </a:fld>
            <a:endParaRPr lang="en-US" dirty="0"/>
          </a:p>
        </p:txBody>
      </p:sp>
    </p:spTree>
    <p:extLst>
      <p:ext uri="{BB962C8B-B14F-4D97-AF65-F5344CB8AC3E}">
        <p14:creationId xmlns:p14="http://schemas.microsoft.com/office/powerpoint/2010/main" val="1011104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6137AD-F6D6-45E3-BD51-0C0AACE023DA}" type="slidenum">
              <a:rPr lang="en-US" smtClean="0"/>
              <a:t>40</a:t>
            </a:fld>
            <a:endParaRPr lang="en-US" dirty="0"/>
          </a:p>
        </p:txBody>
      </p:sp>
    </p:spTree>
    <p:extLst>
      <p:ext uri="{BB962C8B-B14F-4D97-AF65-F5344CB8AC3E}">
        <p14:creationId xmlns:p14="http://schemas.microsoft.com/office/powerpoint/2010/main" val="1081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3D09D7-9D01-4C0A-8016-427A748C625F}" type="slidenum">
              <a:rPr lang="en-US" smtClean="0"/>
              <a:t>41</a:t>
            </a:fld>
            <a:endParaRPr lang="en-US" dirty="0"/>
          </a:p>
        </p:txBody>
      </p:sp>
    </p:spTree>
    <p:extLst>
      <p:ext uri="{BB962C8B-B14F-4D97-AF65-F5344CB8AC3E}">
        <p14:creationId xmlns:p14="http://schemas.microsoft.com/office/powerpoint/2010/main" val="2955474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CB05A455-86F0-4268-B19F-49C500631FA0}"/>
              </a:ext>
            </a:extLst>
          </p:cNvPr>
          <p:cNvSpPr>
            <a:spLocks noGrp="1" noRot="1" noChangeAspect="1" noTextEdit="1"/>
          </p:cNvSpPr>
          <p:nvPr>
            <p:ph type="sldImg"/>
          </p:nvPr>
        </p:nvSpPr>
        <p:spPr>
          <a:ln/>
        </p:spPr>
      </p:sp>
      <p:sp>
        <p:nvSpPr>
          <p:cNvPr id="34819" name="Notes Placeholder 2">
            <a:extLst>
              <a:ext uri="{FF2B5EF4-FFF2-40B4-BE49-F238E27FC236}">
                <a16:creationId xmlns:a16="http://schemas.microsoft.com/office/drawing/2014/main" id="{D656BF84-5C4F-4720-8C0B-50D516AB03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March 1-August 14</a:t>
            </a:r>
          </a:p>
        </p:txBody>
      </p:sp>
      <p:sp>
        <p:nvSpPr>
          <p:cNvPr id="34820" name="Slide Number Placeholder 3">
            <a:extLst>
              <a:ext uri="{FF2B5EF4-FFF2-40B4-BE49-F238E27FC236}">
                <a16:creationId xmlns:a16="http://schemas.microsoft.com/office/drawing/2014/main" id="{3418D928-0E9F-4CB3-A88B-F02B9B8ABC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2FFD4C5-89DE-4386-99C8-C3308F1657C4}" type="slidenum">
              <a:rPr lang="en-US" altLang="en-US" sz="1200" smtClean="0"/>
              <a:pPr/>
              <a:t>42</a:t>
            </a:fld>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3D09D7-9D01-4C0A-8016-427A748C625F}" type="slidenum">
              <a:rPr lang="en-US" smtClean="0"/>
              <a:t>2</a:t>
            </a:fld>
            <a:endParaRPr lang="en-US" dirty="0"/>
          </a:p>
        </p:txBody>
      </p:sp>
    </p:spTree>
    <p:extLst>
      <p:ext uri="{BB962C8B-B14F-4D97-AF65-F5344CB8AC3E}">
        <p14:creationId xmlns:p14="http://schemas.microsoft.com/office/powerpoint/2010/main" val="1662821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3D09D7-9D01-4C0A-8016-427A748C625F}" type="slidenum">
              <a:rPr lang="en-US" smtClean="0"/>
              <a:t>4</a:t>
            </a:fld>
            <a:endParaRPr lang="en-US" dirty="0"/>
          </a:p>
        </p:txBody>
      </p:sp>
    </p:spTree>
    <p:extLst>
      <p:ext uri="{BB962C8B-B14F-4D97-AF65-F5344CB8AC3E}">
        <p14:creationId xmlns:p14="http://schemas.microsoft.com/office/powerpoint/2010/main" val="537688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Ethnic diversity </a:t>
            </a:r>
            <a:r>
              <a:rPr lang="en-US" dirty="0">
                <a:sym typeface="Wingdings" panose="05000000000000000000" pitchFamily="2" charset="2"/>
              </a:rPr>
              <a:t> impact gain of 10.6% for papers and 47.7% for scientists</a:t>
            </a:r>
            <a:endParaRPr lang="en-US" dirty="0"/>
          </a:p>
          <a:p>
            <a:endParaRPr lang="en-US" dirty="0"/>
          </a:p>
        </p:txBody>
      </p:sp>
      <p:sp>
        <p:nvSpPr>
          <p:cNvPr id="4" name="Slide Number Placeholder 3"/>
          <p:cNvSpPr>
            <a:spLocks noGrp="1"/>
          </p:cNvSpPr>
          <p:nvPr>
            <p:ph type="sldNum" sz="quarter" idx="5"/>
          </p:nvPr>
        </p:nvSpPr>
        <p:spPr/>
        <p:txBody>
          <a:bodyPr/>
          <a:lstStyle/>
          <a:p>
            <a:fld id="{E73D09D7-9D01-4C0A-8016-427A748C625F}" type="slidenum">
              <a:rPr lang="en-US" smtClean="0"/>
              <a:t>5</a:t>
            </a:fld>
            <a:endParaRPr lang="en-US" dirty="0"/>
          </a:p>
        </p:txBody>
      </p:sp>
    </p:spTree>
    <p:extLst>
      <p:ext uri="{BB962C8B-B14F-4D97-AF65-F5344CB8AC3E}">
        <p14:creationId xmlns:p14="http://schemas.microsoft.com/office/powerpoint/2010/main" val="123520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6137AD-F6D6-45E3-BD51-0C0AACE023DA}" type="slidenum">
              <a:rPr lang="en-US" smtClean="0"/>
              <a:t>11</a:t>
            </a:fld>
            <a:endParaRPr lang="en-US"/>
          </a:p>
        </p:txBody>
      </p:sp>
    </p:spTree>
    <p:extLst>
      <p:ext uri="{BB962C8B-B14F-4D97-AF65-F5344CB8AC3E}">
        <p14:creationId xmlns:p14="http://schemas.microsoft.com/office/powerpoint/2010/main" val="858194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6137AD-F6D6-45E3-BD51-0C0AACE023DA}" type="slidenum">
              <a:rPr lang="en-US" smtClean="0"/>
              <a:t>13</a:t>
            </a:fld>
            <a:endParaRPr lang="en-US"/>
          </a:p>
        </p:txBody>
      </p:sp>
    </p:spTree>
    <p:extLst>
      <p:ext uri="{BB962C8B-B14F-4D97-AF65-F5344CB8AC3E}">
        <p14:creationId xmlns:p14="http://schemas.microsoft.com/office/powerpoint/2010/main" val="1768143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6137AD-F6D6-45E3-BD51-0C0AACE023DA}" type="slidenum">
              <a:rPr lang="en-US" smtClean="0"/>
              <a:t>14</a:t>
            </a:fld>
            <a:endParaRPr lang="en-US"/>
          </a:p>
        </p:txBody>
      </p:sp>
    </p:spTree>
    <p:extLst>
      <p:ext uri="{BB962C8B-B14F-4D97-AF65-F5344CB8AC3E}">
        <p14:creationId xmlns:p14="http://schemas.microsoft.com/office/powerpoint/2010/main" val="134050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6137AD-F6D6-45E3-BD51-0C0AACE023DA}" type="slidenum">
              <a:rPr lang="en-US" smtClean="0"/>
              <a:t>15</a:t>
            </a:fld>
            <a:endParaRPr lang="en-US"/>
          </a:p>
        </p:txBody>
      </p:sp>
    </p:spTree>
    <p:extLst>
      <p:ext uri="{BB962C8B-B14F-4D97-AF65-F5344CB8AC3E}">
        <p14:creationId xmlns:p14="http://schemas.microsoft.com/office/powerpoint/2010/main" val="2795475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3D09D7-9D01-4C0A-8016-427A748C625F}" type="slidenum">
              <a:rPr lang="en-US" smtClean="0"/>
              <a:t>16</a:t>
            </a:fld>
            <a:endParaRPr lang="en-US" dirty="0"/>
          </a:p>
        </p:txBody>
      </p:sp>
    </p:spTree>
    <p:extLst>
      <p:ext uri="{BB962C8B-B14F-4D97-AF65-F5344CB8AC3E}">
        <p14:creationId xmlns:p14="http://schemas.microsoft.com/office/powerpoint/2010/main" val="2029817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5AC5-8622-43FD-9A21-5A06854032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69A503-AFF1-4933-ABE0-64AC8CE31B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133853-13E7-4531-8DA0-F11D2152B886}"/>
              </a:ext>
            </a:extLst>
          </p:cNvPr>
          <p:cNvSpPr>
            <a:spLocks noGrp="1"/>
          </p:cNvSpPr>
          <p:nvPr>
            <p:ph type="dt" sz="half" idx="10"/>
          </p:nvPr>
        </p:nvSpPr>
        <p:spPr/>
        <p:txBody>
          <a:bodyPr/>
          <a:lstStyle/>
          <a:p>
            <a:fld id="{242B0416-D3A3-40DB-B1C5-721E3AC3D88C}" type="datetimeFigureOut">
              <a:rPr lang="en-US" smtClean="0"/>
              <a:t>8/25/22</a:t>
            </a:fld>
            <a:endParaRPr lang="en-US" dirty="0"/>
          </a:p>
        </p:txBody>
      </p:sp>
      <p:sp>
        <p:nvSpPr>
          <p:cNvPr id="5" name="Footer Placeholder 4">
            <a:extLst>
              <a:ext uri="{FF2B5EF4-FFF2-40B4-BE49-F238E27FC236}">
                <a16:creationId xmlns:a16="http://schemas.microsoft.com/office/drawing/2014/main" id="{0BA02F48-BCD3-412F-8FEF-FA68685BB8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9265259-C91F-444C-AF11-30135D94BBB1}"/>
              </a:ext>
            </a:extLst>
          </p:cNvPr>
          <p:cNvSpPr>
            <a:spLocks noGrp="1"/>
          </p:cNvSpPr>
          <p:nvPr>
            <p:ph type="sldNum" sz="quarter" idx="12"/>
          </p:nvPr>
        </p:nvSpPr>
        <p:spPr/>
        <p:txBody>
          <a:bodyPr/>
          <a:lstStyle/>
          <a:p>
            <a:fld id="{EDD0A196-70BF-4F97-A961-E4560B3D9B8B}" type="slidenum">
              <a:rPr lang="en-US" smtClean="0"/>
              <a:t>‹#›</a:t>
            </a:fld>
            <a:endParaRPr lang="en-US" dirty="0"/>
          </a:p>
        </p:txBody>
      </p:sp>
    </p:spTree>
    <p:extLst>
      <p:ext uri="{BB962C8B-B14F-4D97-AF65-F5344CB8AC3E}">
        <p14:creationId xmlns:p14="http://schemas.microsoft.com/office/powerpoint/2010/main" val="232907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DDF9D-E529-4C25-851C-2DB42E626C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100675-DA32-4ACE-ABB6-DAE7D8FD76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5AB5-BBE1-4AE9-B575-0F5CA8644BBC}"/>
              </a:ext>
            </a:extLst>
          </p:cNvPr>
          <p:cNvSpPr>
            <a:spLocks noGrp="1"/>
          </p:cNvSpPr>
          <p:nvPr>
            <p:ph type="dt" sz="half" idx="10"/>
          </p:nvPr>
        </p:nvSpPr>
        <p:spPr/>
        <p:txBody>
          <a:bodyPr/>
          <a:lstStyle/>
          <a:p>
            <a:fld id="{242B0416-D3A3-40DB-B1C5-721E3AC3D88C}" type="datetimeFigureOut">
              <a:rPr lang="en-US" smtClean="0"/>
              <a:t>8/25/22</a:t>
            </a:fld>
            <a:endParaRPr lang="en-US" dirty="0"/>
          </a:p>
        </p:txBody>
      </p:sp>
      <p:sp>
        <p:nvSpPr>
          <p:cNvPr id="5" name="Footer Placeholder 4">
            <a:extLst>
              <a:ext uri="{FF2B5EF4-FFF2-40B4-BE49-F238E27FC236}">
                <a16:creationId xmlns:a16="http://schemas.microsoft.com/office/drawing/2014/main" id="{67D11856-C47A-43D3-B0D8-CEE989FDE9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A393DE2-F820-4EC6-91D1-2967863BC9D2}"/>
              </a:ext>
            </a:extLst>
          </p:cNvPr>
          <p:cNvSpPr>
            <a:spLocks noGrp="1"/>
          </p:cNvSpPr>
          <p:nvPr>
            <p:ph type="sldNum" sz="quarter" idx="12"/>
          </p:nvPr>
        </p:nvSpPr>
        <p:spPr/>
        <p:txBody>
          <a:bodyPr/>
          <a:lstStyle/>
          <a:p>
            <a:fld id="{EDD0A196-70BF-4F97-A961-E4560B3D9B8B}" type="slidenum">
              <a:rPr lang="en-US" smtClean="0"/>
              <a:t>‹#›</a:t>
            </a:fld>
            <a:endParaRPr lang="en-US" dirty="0"/>
          </a:p>
        </p:txBody>
      </p:sp>
    </p:spTree>
    <p:extLst>
      <p:ext uri="{BB962C8B-B14F-4D97-AF65-F5344CB8AC3E}">
        <p14:creationId xmlns:p14="http://schemas.microsoft.com/office/powerpoint/2010/main" val="19032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316AE4-6313-4DB1-9F0D-EF1CC8350A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DC5F44-9F72-43DF-B100-F80A6DEEB8E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30B3C-9A9F-4E86-A396-E18E4C57462E}"/>
              </a:ext>
            </a:extLst>
          </p:cNvPr>
          <p:cNvSpPr>
            <a:spLocks noGrp="1"/>
          </p:cNvSpPr>
          <p:nvPr>
            <p:ph type="dt" sz="half" idx="10"/>
          </p:nvPr>
        </p:nvSpPr>
        <p:spPr/>
        <p:txBody>
          <a:bodyPr/>
          <a:lstStyle/>
          <a:p>
            <a:fld id="{242B0416-D3A3-40DB-B1C5-721E3AC3D88C}" type="datetimeFigureOut">
              <a:rPr lang="en-US" smtClean="0"/>
              <a:t>8/25/22</a:t>
            </a:fld>
            <a:endParaRPr lang="en-US" dirty="0"/>
          </a:p>
        </p:txBody>
      </p:sp>
      <p:sp>
        <p:nvSpPr>
          <p:cNvPr id="5" name="Footer Placeholder 4">
            <a:extLst>
              <a:ext uri="{FF2B5EF4-FFF2-40B4-BE49-F238E27FC236}">
                <a16:creationId xmlns:a16="http://schemas.microsoft.com/office/drawing/2014/main" id="{BA046163-DC1D-40BF-A56A-6E30CC9844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666985-C326-4901-A1EE-2F998E4AC491}"/>
              </a:ext>
            </a:extLst>
          </p:cNvPr>
          <p:cNvSpPr>
            <a:spLocks noGrp="1"/>
          </p:cNvSpPr>
          <p:nvPr>
            <p:ph type="sldNum" sz="quarter" idx="12"/>
          </p:nvPr>
        </p:nvSpPr>
        <p:spPr/>
        <p:txBody>
          <a:bodyPr/>
          <a:lstStyle/>
          <a:p>
            <a:fld id="{EDD0A196-70BF-4F97-A961-E4560B3D9B8B}" type="slidenum">
              <a:rPr lang="en-US" smtClean="0"/>
              <a:t>‹#›</a:t>
            </a:fld>
            <a:endParaRPr lang="en-US" dirty="0"/>
          </a:p>
        </p:txBody>
      </p:sp>
    </p:spTree>
    <p:extLst>
      <p:ext uri="{BB962C8B-B14F-4D97-AF65-F5344CB8AC3E}">
        <p14:creationId xmlns:p14="http://schemas.microsoft.com/office/powerpoint/2010/main" val="407554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0D91D-508A-496B-A4D2-49AC3EE7E3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4E8B14-4858-40A4-A0C1-DA8EC9513A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ACC32-904A-47F0-9347-9348C589C6C8}"/>
              </a:ext>
            </a:extLst>
          </p:cNvPr>
          <p:cNvSpPr>
            <a:spLocks noGrp="1"/>
          </p:cNvSpPr>
          <p:nvPr>
            <p:ph type="dt" sz="half" idx="10"/>
          </p:nvPr>
        </p:nvSpPr>
        <p:spPr/>
        <p:txBody>
          <a:bodyPr/>
          <a:lstStyle/>
          <a:p>
            <a:fld id="{242B0416-D3A3-40DB-B1C5-721E3AC3D88C}" type="datetimeFigureOut">
              <a:rPr lang="en-US" smtClean="0"/>
              <a:t>8/25/22</a:t>
            </a:fld>
            <a:endParaRPr lang="en-US" dirty="0"/>
          </a:p>
        </p:txBody>
      </p:sp>
      <p:sp>
        <p:nvSpPr>
          <p:cNvPr id="5" name="Footer Placeholder 4">
            <a:extLst>
              <a:ext uri="{FF2B5EF4-FFF2-40B4-BE49-F238E27FC236}">
                <a16:creationId xmlns:a16="http://schemas.microsoft.com/office/drawing/2014/main" id="{4FA0EDBE-784F-40F7-A48D-9DD99740009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8791FD-B8A8-479A-BDDE-7FDBFBA26195}"/>
              </a:ext>
            </a:extLst>
          </p:cNvPr>
          <p:cNvSpPr>
            <a:spLocks noGrp="1"/>
          </p:cNvSpPr>
          <p:nvPr>
            <p:ph type="sldNum" sz="quarter" idx="12"/>
          </p:nvPr>
        </p:nvSpPr>
        <p:spPr/>
        <p:txBody>
          <a:bodyPr/>
          <a:lstStyle/>
          <a:p>
            <a:fld id="{EDD0A196-70BF-4F97-A961-E4560B3D9B8B}" type="slidenum">
              <a:rPr lang="en-US" smtClean="0"/>
              <a:t>‹#›</a:t>
            </a:fld>
            <a:endParaRPr lang="en-US" dirty="0"/>
          </a:p>
        </p:txBody>
      </p:sp>
    </p:spTree>
    <p:extLst>
      <p:ext uri="{BB962C8B-B14F-4D97-AF65-F5344CB8AC3E}">
        <p14:creationId xmlns:p14="http://schemas.microsoft.com/office/powerpoint/2010/main" val="1243880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98177-1F96-48DF-875B-6D4D301358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F7A36-A25E-495A-AA96-792798E340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43308DD-0CAA-4FC6-B072-33FFF9826190}"/>
              </a:ext>
            </a:extLst>
          </p:cNvPr>
          <p:cNvSpPr>
            <a:spLocks noGrp="1"/>
          </p:cNvSpPr>
          <p:nvPr>
            <p:ph type="dt" sz="half" idx="10"/>
          </p:nvPr>
        </p:nvSpPr>
        <p:spPr/>
        <p:txBody>
          <a:bodyPr/>
          <a:lstStyle/>
          <a:p>
            <a:fld id="{242B0416-D3A3-40DB-B1C5-721E3AC3D88C}" type="datetimeFigureOut">
              <a:rPr lang="en-US" smtClean="0"/>
              <a:t>8/25/22</a:t>
            </a:fld>
            <a:endParaRPr lang="en-US" dirty="0"/>
          </a:p>
        </p:txBody>
      </p:sp>
      <p:sp>
        <p:nvSpPr>
          <p:cNvPr id="5" name="Footer Placeholder 4">
            <a:extLst>
              <a:ext uri="{FF2B5EF4-FFF2-40B4-BE49-F238E27FC236}">
                <a16:creationId xmlns:a16="http://schemas.microsoft.com/office/drawing/2014/main" id="{1821A0AE-D20A-43BD-AC71-4D5C8A600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5B82A6-28D7-4803-A831-C63B13F0126A}"/>
              </a:ext>
            </a:extLst>
          </p:cNvPr>
          <p:cNvSpPr>
            <a:spLocks noGrp="1"/>
          </p:cNvSpPr>
          <p:nvPr>
            <p:ph type="sldNum" sz="quarter" idx="12"/>
          </p:nvPr>
        </p:nvSpPr>
        <p:spPr/>
        <p:txBody>
          <a:bodyPr/>
          <a:lstStyle/>
          <a:p>
            <a:fld id="{EDD0A196-70BF-4F97-A961-E4560B3D9B8B}" type="slidenum">
              <a:rPr lang="en-US" smtClean="0"/>
              <a:t>‹#›</a:t>
            </a:fld>
            <a:endParaRPr lang="en-US" dirty="0"/>
          </a:p>
        </p:txBody>
      </p:sp>
    </p:spTree>
    <p:extLst>
      <p:ext uri="{BB962C8B-B14F-4D97-AF65-F5344CB8AC3E}">
        <p14:creationId xmlns:p14="http://schemas.microsoft.com/office/powerpoint/2010/main" val="1352975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B0982-6F2A-426A-B942-8A87F37AA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036B00-1F15-46D4-A8E2-BBFD6E443CF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5C1EF2-BB33-43C5-B532-5BF9EF7F13B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0195A9-DD7C-454F-B59C-8B22C79605CA}"/>
              </a:ext>
            </a:extLst>
          </p:cNvPr>
          <p:cNvSpPr>
            <a:spLocks noGrp="1"/>
          </p:cNvSpPr>
          <p:nvPr>
            <p:ph type="dt" sz="half" idx="10"/>
          </p:nvPr>
        </p:nvSpPr>
        <p:spPr/>
        <p:txBody>
          <a:bodyPr/>
          <a:lstStyle/>
          <a:p>
            <a:fld id="{242B0416-D3A3-40DB-B1C5-721E3AC3D88C}" type="datetimeFigureOut">
              <a:rPr lang="en-US" smtClean="0"/>
              <a:t>8/25/22</a:t>
            </a:fld>
            <a:endParaRPr lang="en-US" dirty="0"/>
          </a:p>
        </p:txBody>
      </p:sp>
      <p:sp>
        <p:nvSpPr>
          <p:cNvPr id="6" name="Footer Placeholder 5">
            <a:extLst>
              <a:ext uri="{FF2B5EF4-FFF2-40B4-BE49-F238E27FC236}">
                <a16:creationId xmlns:a16="http://schemas.microsoft.com/office/drawing/2014/main" id="{593F9E5F-D54A-43B0-A7C9-1466461604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7FE17A-4958-473F-B01F-449D1684EE2D}"/>
              </a:ext>
            </a:extLst>
          </p:cNvPr>
          <p:cNvSpPr>
            <a:spLocks noGrp="1"/>
          </p:cNvSpPr>
          <p:nvPr>
            <p:ph type="sldNum" sz="quarter" idx="12"/>
          </p:nvPr>
        </p:nvSpPr>
        <p:spPr/>
        <p:txBody>
          <a:bodyPr/>
          <a:lstStyle/>
          <a:p>
            <a:fld id="{EDD0A196-70BF-4F97-A961-E4560B3D9B8B}" type="slidenum">
              <a:rPr lang="en-US" smtClean="0"/>
              <a:t>‹#›</a:t>
            </a:fld>
            <a:endParaRPr lang="en-US" dirty="0"/>
          </a:p>
        </p:txBody>
      </p:sp>
    </p:spTree>
    <p:extLst>
      <p:ext uri="{BB962C8B-B14F-4D97-AF65-F5344CB8AC3E}">
        <p14:creationId xmlns:p14="http://schemas.microsoft.com/office/powerpoint/2010/main" val="704947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00E0A-928F-4B0F-B7B9-C400798D73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9EECB2-EF98-4E69-A4A0-ED9301F0D3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EFC3A17-A834-43EF-9534-97BB65A433E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D5DDEA-7674-4626-A942-06C3C6DC50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99AECD5-6FB0-4E80-B689-FFED8C9BD19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C6363E-705D-4AA1-907C-8D2E236CFDB1}"/>
              </a:ext>
            </a:extLst>
          </p:cNvPr>
          <p:cNvSpPr>
            <a:spLocks noGrp="1"/>
          </p:cNvSpPr>
          <p:nvPr>
            <p:ph type="dt" sz="half" idx="10"/>
          </p:nvPr>
        </p:nvSpPr>
        <p:spPr/>
        <p:txBody>
          <a:bodyPr/>
          <a:lstStyle/>
          <a:p>
            <a:fld id="{242B0416-D3A3-40DB-B1C5-721E3AC3D88C}" type="datetimeFigureOut">
              <a:rPr lang="en-US" smtClean="0"/>
              <a:t>8/25/22</a:t>
            </a:fld>
            <a:endParaRPr lang="en-US" dirty="0"/>
          </a:p>
        </p:txBody>
      </p:sp>
      <p:sp>
        <p:nvSpPr>
          <p:cNvPr id="8" name="Footer Placeholder 7">
            <a:extLst>
              <a:ext uri="{FF2B5EF4-FFF2-40B4-BE49-F238E27FC236}">
                <a16:creationId xmlns:a16="http://schemas.microsoft.com/office/drawing/2014/main" id="{D49DF763-7CBE-4EB7-841F-7D79C1E7164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E7D8302-AD5E-416A-9553-A4001F9A10C8}"/>
              </a:ext>
            </a:extLst>
          </p:cNvPr>
          <p:cNvSpPr>
            <a:spLocks noGrp="1"/>
          </p:cNvSpPr>
          <p:nvPr>
            <p:ph type="sldNum" sz="quarter" idx="12"/>
          </p:nvPr>
        </p:nvSpPr>
        <p:spPr/>
        <p:txBody>
          <a:bodyPr/>
          <a:lstStyle/>
          <a:p>
            <a:fld id="{EDD0A196-70BF-4F97-A961-E4560B3D9B8B}" type="slidenum">
              <a:rPr lang="en-US" smtClean="0"/>
              <a:t>‹#›</a:t>
            </a:fld>
            <a:endParaRPr lang="en-US" dirty="0"/>
          </a:p>
        </p:txBody>
      </p:sp>
    </p:spTree>
    <p:extLst>
      <p:ext uri="{BB962C8B-B14F-4D97-AF65-F5344CB8AC3E}">
        <p14:creationId xmlns:p14="http://schemas.microsoft.com/office/powerpoint/2010/main" val="3336142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E70CC-0146-455B-8C18-47C3743E25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4ACA7E-2A76-482D-A2D0-6C8E34D5AF4B}"/>
              </a:ext>
            </a:extLst>
          </p:cNvPr>
          <p:cNvSpPr>
            <a:spLocks noGrp="1"/>
          </p:cNvSpPr>
          <p:nvPr>
            <p:ph type="dt" sz="half" idx="10"/>
          </p:nvPr>
        </p:nvSpPr>
        <p:spPr/>
        <p:txBody>
          <a:bodyPr/>
          <a:lstStyle/>
          <a:p>
            <a:fld id="{242B0416-D3A3-40DB-B1C5-721E3AC3D88C}" type="datetimeFigureOut">
              <a:rPr lang="en-US" smtClean="0"/>
              <a:t>8/25/22</a:t>
            </a:fld>
            <a:endParaRPr lang="en-US" dirty="0"/>
          </a:p>
        </p:txBody>
      </p:sp>
      <p:sp>
        <p:nvSpPr>
          <p:cNvPr id="4" name="Footer Placeholder 3">
            <a:extLst>
              <a:ext uri="{FF2B5EF4-FFF2-40B4-BE49-F238E27FC236}">
                <a16:creationId xmlns:a16="http://schemas.microsoft.com/office/drawing/2014/main" id="{CCFFFAC8-CA5D-4BB7-8C0F-880F7833A24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2B7CA10-AFEF-4993-B901-6C41D9FB1728}"/>
              </a:ext>
            </a:extLst>
          </p:cNvPr>
          <p:cNvSpPr>
            <a:spLocks noGrp="1"/>
          </p:cNvSpPr>
          <p:nvPr>
            <p:ph type="sldNum" sz="quarter" idx="12"/>
          </p:nvPr>
        </p:nvSpPr>
        <p:spPr/>
        <p:txBody>
          <a:bodyPr/>
          <a:lstStyle/>
          <a:p>
            <a:fld id="{EDD0A196-70BF-4F97-A961-E4560B3D9B8B}" type="slidenum">
              <a:rPr lang="en-US" smtClean="0"/>
              <a:t>‹#›</a:t>
            </a:fld>
            <a:endParaRPr lang="en-US" dirty="0"/>
          </a:p>
        </p:txBody>
      </p:sp>
    </p:spTree>
    <p:extLst>
      <p:ext uri="{BB962C8B-B14F-4D97-AF65-F5344CB8AC3E}">
        <p14:creationId xmlns:p14="http://schemas.microsoft.com/office/powerpoint/2010/main" val="3126157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4C972-8B5E-44D1-9DFE-CD7A5F153E63}"/>
              </a:ext>
            </a:extLst>
          </p:cNvPr>
          <p:cNvSpPr>
            <a:spLocks noGrp="1"/>
          </p:cNvSpPr>
          <p:nvPr>
            <p:ph type="dt" sz="half" idx="10"/>
          </p:nvPr>
        </p:nvSpPr>
        <p:spPr/>
        <p:txBody>
          <a:bodyPr/>
          <a:lstStyle/>
          <a:p>
            <a:fld id="{242B0416-D3A3-40DB-B1C5-721E3AC3D88C}" type="datetimeFigureOut">
              <a:rPr lang="en-US" smtClean="0"/>
              <a:t>8/25/22</a:t>
            </a:fld>
            <a:endParaRPr lang="en-US" dirty="0"/>
          </a:p>
        </p:txBody>
      </p:sp>
      <p:sp>
        <p:nvSpPr>
          <p:cNvPr id="3" name="Footer Placeholder 2">
            <a:extLst>
              <a:ext uri="{FF2B5EF4-FFF2-40B4-BE49-F238E27FC236}">
                <a16:creationId xmlns:a16="http://schemas.microsoft.com/office/drawing/2014/main" id="{6CD260FA-AE79-4A2E-9DFE-9FFE47AB859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CFC4E55-EB29-41FB-898D-5F2292F567E0}"/>
              </a:ext>
            </a:extLst>
          </p:cNvPr>
          <p:cNvSpPr>
            <a:spLocks noGrp="1"/>
          </p:cNvSpPr>
          <p:nvPr>
            <p:ph type="sldNum" sz="quarter" idx="12"/>
          </p:nvPr>
        </p:nvSpPr>
        <p:spPr/>
        <p:txBody>
          <a:bodyPr/>
          <a:lstStyle/>
          <a:p>
            <a:fld id="{EDD0A196-70BF-4F97-A961-E4560B3D9B8B}" type="slidenum">
              <a:rPr lang="en-US" smtClean="0"/>
              <a:t>‹#›</a:t>
            </a:fld>
            <a:endParaRPr lang="en-US" dirty="0"/>
          </a:p>
        </p:txBody>
      </p:sp>
    </p:spTree>
    <p:extLst>
      <p:ext uri="{BB962C8B-B14F-4D97-AF65-F5344CB8AC3E}">
        <p14:creationId xmlns:p14="http://schemas.microsoft.com/office/powerpoint/2010/main" val="2056165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85C7-0E86-4F92-A028-A89CF5C4EE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EFE2C4-7B19-445A-A847-1A31EE4A92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CDB578-2738-4D38-9B54-9DC18150F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1ADFA1-0F13-412E-BB59-4CF6560546EF}"/>
              </a:ext>
            </a:extLst>
          </p:cNvPr>
          <p:cNvSpPr>
            <a:spLocks noGrp="1"/>
          </p:cNvSpPr>
          <p:nvPr>
            <p:ph type="dt" sz="half" idx="10"/>
          </p:nvPr>
        </p:nvSpPr>
        <p:spPr/>
        <p:txBody>
          <a:bodyPr/>
          <a:lstStyle/>
          <a:p>
            <a:fld id="{242B0416-D3A3-40DB-B1C5-721E3AC3D88C}" type="datetimeFigureOut">
              <a:rPr lang="en-US" smtClean="0"/>
              <a:t>8/25/22</a:t>
            </a:fld>
            <a:endParaRPr lang="en-US" dirty="0"/>
          </a:p>
        </p:txBody>
      </p:sp>
      <p:sp>
        <p:nvSpPr>
          <p:cNvPr id="6" name="Footer Placeholder 5">
            <a:extLst>
              <a:ext uri="{FF2B5EF4-FFF2-40B4-BE49-F238E27FC236}">
                <a16:creationId xmlns:a16="http://schemas.microsoft.com/office/drawing/2014/main" id="{E8CAEAEC-CFA8-400F-BEB8-79229EE291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2E9E6FA-C0B1-4378-BE23-D88B5002B31D}"/>
              </a:ext>
            </a:extLst>
          </p:cNvPr>
          <p:cNvSpPr>
            <a:spLocks noGrp="1"/>
          </p:cNvSpPr>
          <p:nvPr>
            <p:ph type="sldNum" sz="quarter" idx="12"/>
          </p:nvPr>
        </p:nvSpPr>
        <p:spPr/>
        <p:txBody>
          <a:bodyPr/>
          <a:lstStyle/>
          <a:p>
            <a:fld id="{EDD0A196-70BF-4F97-A961-E4560B3D9B8B}" type="slidenum">
              <a:rPr lang="en-US" smtClean="0"/>
              <a:t>‹#›</a:t>
            </a:fld>
            <a:endParaRPr lang="en-US" dirty="0"/>
          </a:p>
        </p:txBody>
      </p:sp>
    </p:spTree>
    <p:extLst>
      <p:ext uri="{BB962C8B-B14F-4D97-AF65-F5344CB8AC3E}">
        <p14:creationId xmlns:p14="http://schemas.microsoft.com/office/powerpoint/2010/main" val="290254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61CE0-7EC1-4C3E-8637-2B0DC67891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FB2EB3-121A-4FF5-B85B-BBA7422232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A4F580-6B4B-4926-9449-BF3546A3B7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DB5AB8-F2CA-453D-87F0-C7F37C432ADA}"/>
              </a:ext>
            </a:extLst>
          </p:cNvPr>
          <p:cNvSpPr>
            <a:spLocks noGrp="1"/>
          </p:cNvSpPr>
          <p:nvPr>
            <p:ph type="dt" sz="half" idx="10"/>
          </p:nvPr>
        </p:nvSpPr>
        <p:spPr/>
        <p:txBody>
          <a:bodyPr/>
          <a:lstStyle/>
          <a:p>
            <a:fld id="{242B0416-D3A3-40DB-B1C5-721E3AC3D88C}" type="datetimeFigureOut">
              <a:rPr lang="en-US" smtClean="0"/>
              <a:t>8/25/22</a:t>
            </a:fld>
            <a:endParaRPr lang="en-US" dirty="0"/>
          </a:p>
        </p:txBody>
      </p:sp>
      <p:sp>
        <p:nvSpPr>
          <p:cNvPr id="6" name="Footer Placeholder 5">
            <a:extLst>
              <a:ext uri="{FF2B5EF4-FFF2-40B4-BE49-F238E27FC236}">
                <a16:creationId xmlns:a16="http://schemas.microsoft.com/office/drawing/2014/main" id="{9643BF6E-4F02-4885-9695-8414C0B89A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B73B91-27FC-4D73-B595-6F13FC85DCB9}"/>
              </a:ext>
            </a:extLst>
          </p:cNvPr>
          <p:cNvSpPr>
            <a:spLocks noGrp="1"/>
          </p:cNvSpPr>
          <p:nvPr>
            <p:ph type="sldNum" sz="quarter" idx="12"/>
          </p:nvPr>
        </p:nvSpPr>
        <p:spPr/>
        <p:txBody>
          <a:bodyPr/>
          <a:lstStyle/>
          <a:p>
            <a:fld id="{EDD0A196-70BF-4F97-A961-E4560B3D9B8B}" type="slidenum">
              <a:rPr lang="en-US" smtClean="0"/>
              <a:t>‹#›</a:t>
            </a:fld>
            <a:endParaRPr lang="en-US" dirty="0"/>
          </a:p>
        </p:txBody>
      </p:sp>
    </p:spTree>
    <p:extLst>
      <p:ext uri="{BB962C8B-B14F-4D97-AF65-F5344CB8AC3E}">
        <p14:creationId xmlns:p14="http://schemas.microsoft.com/office/powerpoint/2010/main" val="2273100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CF0924-9AD2-4CC0-B369-E580D475A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4E2042-5DC4-41AB-AFF7-88483F6A0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A6D2C0-2C49-4285-A885-FFADD288C1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B0416-D3A3-40DB-B1C5-721E3AC3D88C}" type="datetimeFigureOut">
              <a:rPr lang="en-US" smtClean="0"/>
              <a:t>8/25/22</a:t>
            </a:fld>
            <a:endParaRPr lang="en-US" dirty="0"/>
          </a:p>
        </p:txBody>
      </p:sp>
      <p:sp>
        <p:nvSpPr>
          <p:cNvPr id="5" name="Footer Placeholder 4">
            <a:extLst>
              <a:ext uri="{FF2B5EF4-FFF2-40B4-BE49-F238E27FC236}">
                <a16:creationId xmlns:a16="http://schemas.microsoft.com/office/drawing/2014/main" id="{3F2FA7FB-7E40-4426-B63A-7BD764F45D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BFFC667-1802-4D00-A39C-03C0FDF2EE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0A196-70BF-4F97-A961-E4560B3D9B8B}" type="slidenum">
              <a:rPr lang="en-US" smtClean="0"/>
              <a:t>‹#›</a:t>
            </a:fld>
            <a:endParaRPr lang="en-US" dirty="0"/>
          </a:p>
        </p:txBody>
      </p:sp>
    </p:spTree>
    <p:extLst>
      <p:ext uri="{BB962C8B-B14F-4D97-AF65-F5344CB8AC3E}">
        <p14:creationId xmlns:p14="http://schemas.microsoft.com/office/powerpoint/2010/main" val="426840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41B7-7CB8-5945-F56D-54094B9D8CED}"/>
              </a:ext>
            </a:extLst>
          </p:cNvPr>
          <p:cNvSpPr>
            <a:spLocks noGrp="1"/>
          </p:cNvSpPr>
          <p:nvPr>
            <p:ph type="title" idx="4294967295"/>
          </p:nvPr>
        </p:nvSpPr>
        <p:spPr>
          <a:xfrm>
            <a:off x="2862943" y="-1518558"/>
            <a:ext cx="10515600" cy="1325563"/>
          </a:xfrm>
        </p:spPr>
        <p:txBody>
          <a:bodyPr/>
          <a:lstStyle/>
          <a:p>
            <a:r>
              <a:rPr lang="en-US" dirty="0"/>
              <a:t>Team Science and Diversity</a:t>
            </a:r>
          </a:p>
        </p:txBody>
      </p:sp>
      <p:pic>
        <p:nvPicPr>
          <p:cNvPr id="4" name="Picture 3" descr="Images of diverse people to the left of the words, &quot;Team Science and Diversity Advancing Women and Black, Indigenous, People of Color (BIPOC) on the Pathway of Conducting Clinical Research. ">
            <a:extLst>
              <a:ext uri="{FF2B5EF4-FFF2-40B4-BE49-F238E27FC236}">
                <a16:creationId xmlns:a16="http://schemas.microsoft.com/office/drawing/2014/main" id="{C5BBE004-2599-48CB-80EB-30176EE16C5D}"/>
              </a:ext>
            </a:extLst>
          </p:cNvPr>
          <p:cNvPicPr>
            <a:picLocks noChangeAspect="1"/>
          </p:cNvPicPr>
          <p:nvPr/>
        </p:nvPicPr>
        <p:blipFill rotWithShape="1">
          <a:blip r:embed="rId3"/>
          <a:srcRect l="20139" t="16298" r="4792" b="8641"/>
          <a:stretch/>
        </p:blipFill>
        <p:spPr>
          <a:xfrm>
            <a:off x="12771" y="6526"/>
            <a:ext cx="12193260" cy="6858000"/>
          </a:xfrm>
          <a:prstGeom prst="rect">
            <a:avLst/>
          </a:prstGeom>
        </p:spPr>
      </p:pic>
    </p:spTree>
    <p:extLst>
      <p:ext uri="{BB962C8B-B14F-4D97-AF65-F5344CB8AC3E}">
        <p14:creationId xmlns:p14="http://schemas.microsoft.com/office/powerpoint/2010/main" val="731295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descr="Chart showing percentage of women faulty by rank and ethnicity.">
            <a:extLst>
              <a:ext uri="{FF2B5EF4-FFF2-40B4-BE49-F238E27FC236}">
                <a16:creationId xmlns:a16="http://schemas.microsoft.com/office/drawing/2014/main" id="{67B8E537-460E-4F80-9044-4135D7BADE7A}"/>
              </a:ext>
            </a:extLst>
          </p:cNvPr>
          <p:cNvSpPr>
            <a:spLocks noGrp="1" noRot="1" noChangeAspect="1" noMove="1" noResize="1" noEditPoints="1" noAdjustHandles="1" noChangeArrowheads="1" noChangeShapeType="1" noTextEdit="1"/>
          </p:cNvSpPr>
          <p:nvPr/>
        </p:nvSpPr>
        <p:spPr>
          <a:xfrm>
            <a:off x="952500" y="534989"/>
            <a:ext cx="10287000" cy="5788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5"/>
          </a:p>
        </p:txBody>
      </p:sp>
      <p:pic>
        <p:nvPicPr>
          <p:cNvPr id="8195" name="Imagen 3">
            <a:extLst>
              <a:ext uri="{FF2B5EF4-FFF2-40B4-BE49-F238E27FC236}">
                <a16:creationId xmlns:a16="http://schemas.microsoft.com/office/drawing/2014/main" id="{698800C1-2D70-4DEB-A68C-258DCED3F51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1" y="746126"/>
            <a:ext cx="9548813" cy="5578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75E37B5A-32FF-4FF1-9580-86CF3A43442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309" t="11029" r="2820" b="5637"/>
          <a:stretch>
            <a:fillRect/>
          </a:stretch>
        </p:blipFill>
        <p:spPr bwMode="auto">
          <a:xfrm>
            <a:off x="1040358" y="724676"/>
            <a:ext cx="10282132" cy="56692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8590D398-0E99-403F-80D7-E0C73886B14B}"/>
              </a:ext>
            </a:extLst>
          </p:cNvPr>
          <p:cNvSpPr txBox="1">
            <a:spLocks noGrp="1" noChangeArrowheads="1"/>
          </p:cNvSpPr>
          <p:nvPr>
            <p:ph type="title" idx="4294967295"/>
          </p:nvPr>
        </p:nvSpPr>
        <p:spPr bwMode="auto">
          <a:xfrm>
            <a:off x="1415749" y="142330"/>
            <a:ext cx="9531350" cy="5238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Full-Time </a:t>
            </a:r>
            <a:r>
              <a:rPr kumimoji="0" lang="es-ES_tradnl" alt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Women</a:t>
            </a:r>
            <a:r>
              <a:rPr kumimoji="0" lang="es-ES_tradnl"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s-ES_tradnl" alt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Faculty</a:t>
            </a:r>
            <a:r>
              <a:rPr kumimoji="0" lang="es-ES_tradnl"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a:t>
            </a:r>
            <a:r>
              <a:rPr kumimoji="0" lang="es-ES_tradnl" alt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by</a:t>
            </a:r>
            <a:r>
              <a:rPr kumimoji="0" lang="es-ES_tradnl"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Rank and </a:t>
            </a:r>
            <a:r>
              <a:rPr kumimoji="0" lang="es-ES_tradnl" alt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Race</a:t>
            </a:r>
            <a:r>
              <a:rPr kumimoji="0" lang="es-ES_tradnl"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a:t>
            </a:r>
            <a:r>
              <a:rPr kumimoji="0" lang="es-ES_tradnl" altLang="en-US" sz="28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mn-cs"/>
              </a:rPr>
              <a:t>Ethnicity</a:t>
            </a:r>
            <a:r>
              <a:rPr kumimoji="0" lang="es-ES_tradnl" alt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rPr>
              <a:t>, 2018</a:t>
            </a:r>
          </a:p>
        </p:txBody>
      </p:sp>
    </p:spTree>
    <p:extLst>
      <p:ext uri="{BB962C8B-B14F-4D97-AF65-F5344CB8AC3E}">
        <p14:creationId xmlns:p14="http://schemas.microsoft.com/office/powerpoint/2010/main" val="3276299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DE3929-BCAD-8E18-6FEF-7AF95A09F765}"/>
              </a:ext>
            </a:extLst>
          </p:cNvPr>
          <p:cNvSpPr>
            <a:spLocks noGrp="1"/>
          </p:cNvSpPr>
          <p:nvPr>
            <p:ph type="title" idx="4294967295"/>
          </p:nvPr>
        </p:nvSpPr>
        <p:spPr>
          <a:xfrm>
            <a:off x="973667" y="-1325563"/>
            <a:ext cx="10515600" cy="1325563"/>
          </a:xfrm>
        </p:spPr>
        <p:txBody>
          <a:bodyPr>
            <a:normAutofit fontScale="90000"/>
          </a:bodyPr>
          <a:lstStyle/>
          <a:p>
            <a:r>
              <a:rPr lang="en-US" dirty="0"/>
              <a:t>Invasive </a:t>
            </a:r>
            <a:r>
              <a:rPr lang="en-US" dirty="0" err="1"/>
              <a:t>Nontypeable</a:t>
            </a:r>
            <a:r>
              <a:rPr lang="en-US" dirty="0"/>
              <a:t> </a:t>
            </a:r>
            <a:r>
              <a:rPr lang="en-US" dirty="0" err="1"/>
              <a:t>Haemophilus</a:t>
            </a:r>
            <a:r>
              <a:rPr lang="en-US" dirty="0"/>
              <a:t> influenzae infection among adults with HIV in Metropolitan Atlanta, Georgia, 2008 - 2018</a:t>
            </a:r>
          </a:p>
        </p:txBody>
      </p:sp>
      <p:pic>
        <p:nvPicPr>
          <p:cNvPr id="2" name="Picture 1" descr="Article titled,&quot;Invasive Nontypeable Haemophilus Influenze Infection Among Adults with HIV in Metropolitan Atlanta, Georgia, 2008-2018 with photos of five women."/>
          <p:cNvPicPr>
            <a:picLocks noChangeAspect="1"/>
          </p:cNvPicPr>
          <p:nvPr/>
        </p:nvPicPr>
        <p:blipFill rotWithShape="1">
          <a:blip r:embed="rId3"/>
          <a:srcRect l="17526" t="19456" r="19796" b="16326"/>
          <a:stretch/>
        </p:blipFill>
        <p:spPr>
          <a:xfrm>
            <a:off x="304766" y="91440"/>
            <a:ext cx="11582468" cy="6675120"/>
          </a:xfrm>
          <a:prstGeom prst="rect">
            <a:avLst/>
          </a:prstGeom>
        </p:spPr>
      </p:pic>
      <p:sp>
        <p:nvSpPr>
          <p:cNvPr id="3" name="Footer Placeholder 2"/>
          <p:cNvSpPr>
            <a:spLocks noGrp="1"/>
          </p:cNvSpPr>
          <p:nvPr>
            <p:ph type="ftr" sz="quarter" idx="11"/>
          </p:nvPr>
        </p:nvSpPr>
        <p:spPr/>
        <p:txBody>
          <a:bodyPr/>
          <a:lstStyle/>
          <a:p>
            <a:r>
              <a:rPr lang="en-US"/>
              <a:t>JAMA 2019</a:t>
            </a:r>
          </a:p>
        </p:txBody>
      </p:sp>
    </p:spTree>
    <p:extLst>
      <p:ext uri="{BB962C8B-B14F-4D97-AF65-F5344CB8AC3E}">
        <p14:creationId xmlns:p14="http://schemas.microsoft.com/office/powerpoint/2010/main" val="1092659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E06CA4-06EA-C8E6-E476-94347A370765}"/>
              </a:ext>
            </a:extLst>
          </p:cNvPr>
          <p:cNvSpPr>
            <a:spLocks noGrp="1"/>
          </p:cNvSpPr>
          <p:nvPr>
            <p:ph type="title" idx="4294967295"/>
          </p:nvPr>
        </p:nvSpPr>
        <p:spPr>
          <a:xfrm>
            <a:off x="707572" y="-1325563"/>
            <a:ext cx="10515600" cy="1325563"/>
          </a:xfrm>
        </p:spPr>
        <p:txBody>
          <a:bodyPr/>
          <a:lstStyle/>
          <a:p>
            <a:r>
              <a:rPr lang="en-US" dirty="0"/>
              <a:t>Hospitalists as Integral Stakeholders in Antimicrobial Stewardship</a:t>
            </a:r>
          </a:p>
        </p:txBody>
      </p:sp>
      <p:pic>
        <p:nvPicPr>
          <p:cNvPr id="2" name="Picture 1" descr="Photos of four women with articles titled, &quot;Hospitalists as Integral Stakeholder in Antimicrobial Stewardship,&quot; and &quot;Antimicrobial Stewardship in the Hematopoietic Stem Cell Transplant Population.&quot;"/>
          <p:cNvPicPr>
            <a:picLocks noChangeAspect="1"/>
          </p:cNvPicPr>
          <p:nvPr/>
        </p:nvPicPr>
        <p:blipFill rotWithShape="1">
          <a:blip r:embed="rId2"/>
          <a:srcRect l="17373" t="20045" r="14898" b="13332"/>
          <a:stretch/>
        </p:blipFill>
        <p:spPr>
          <a:xfrm>
            <a:off x="63940" y="91440"/>
            <a:ext cx="12064119" cy="6675120"/>
          </a:xfrm>
          <a:prstGeom prst="rect">
            <a:avLst/>
          </a:prstGeom>
        </p:spPr>
      </p:pic>
    </p:spTree>
    <p:extLst>
      <p:ext uri="{BB962C8B-B14F-4D97-AF65-F5344CB8AC3E}">
        <p14:creationId xmlns:p14="http://schemas.microsoft.com/office/powerpoint/2010/main" val="848760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title" idx="4294967295"/>
          </p:nvPr>
        </p:nvSpPr>
        <p:spPr>
          <a:xfrm>
            <a:off x="4038600" y="6356350"/>
            <a:ext cx="41148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lnSpc>
                <a:spcPct val="100000"/>
              </a:lnSpc>
              <a:spcBef>
                <a:spcPts val="0"/>
              </a:spcBef>
              <a:defRPr/>
            </a:pPr>
            <a:r>
              <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rPr>
              <a:t>Allergy Clin Immunol </a:t>
            </a:r>
            <a:r>
              <a:rPr lang="en-US" sz="1200" dirty="0">
                <a:solidFill>
                  <a:schemeClr val="tx1">
                    <a:tint val="75000"/>
                  </a:schemeClr>
                </a:solidFill>
                <a:latin typeface="+mn-lt"/>
                <a:ea typeface="+mn-ea"/>
                <a:cs typeface="+mn-cs"/>
              </a:rPr>
              <a:t>Pract2020</a:t>
            </a:r>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2" name="Picture 1" descr="Pictures of three women and an article titled, &quot;A Streamlined Approach to Optimize Perioperative Prophylaxis in the Setting of Penicillin Allergy Lablels.&quot;"/>
          <p:cNvPicPr>
            <a:picLocks noChangeAspect="1"/>
          </p:cNvPicPr>
          <p:nvPr/>
        </p:nvPicPr>
        <p:blipFill rotWithShape="1">
          <a:blip r:embed="rId3"/>
          <a:srcRect l="17602" t="22664" r="19490" b="20211"/>
          <a:stretch/>
        </p:blipFill>
        <p:spPr>
          <a:xfrm>
            <a:off x="456968" y="457198"/>
            <a:ext cx="11278064" cy="5760720"/>
          </a:xfrm>
          <a:prstGeom prst="rect">
            <a:avLst/>
          </a:prstGeom>
        </p:spPr>
      </p:pic>
    </p:spTree>
    <p:extLst>
      <p:ext uri="{BB962C8B-B14F-4D97-AF65-F5344CB8AC3E}">
        <p14:creationId xmlns:p14="http://schemas.microsoft.com/office/powerpoint/2010/main" val="353293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ictures of four women under an article titled, &quot;The impact of an electronic medical record nudge on reducing testing for hospital-onset Clostridioides difficile infection.&quot;">
            <a:extLst>
              <a:ext uri="{FF2B5EF4-FFF2-40B4-BE49-F238E27FC236}">
                <a16:creationId xmlns:a16="http://schemas.microsoft.com/office/drawing/2014/main" id="{26E26945-AD2E-BA9C-CC53-993866119377}"/>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dirty="0"/>
              <a:t>The impact of an electronic medical record nudge on reducing testing for hospital-onset </a:t>
            </a:r>
            <a:r>
              <a:rPr lang="en-US" dirty="0" err="1"/>
              <a:t>Clostridioides</a:t>
            </a:r>
            <a:r>
              <a:rPr lang="en-US" dirty="0"/>
              <a:t> difficile infection</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a:srcRect l="20127" t="30657" r="24235" b="14422"/>
          <a:stretch/>
        </p:blipFill>
        <p:spPr>
          <a:xfrm>
            <a:off x="743942" y="457200"/>
            <a:ext cx="10704116" cy="5943600"/>
          </a:xfrm>
          <a:prstGeom prst="rect">
            <a:avLst/>
          </a:prstGeom>
        </p:spPr>
      </p:pic>
      <p:sp>
        <p:nvSpPr>
          <p:cNvPr id="3" name="Footer Placeholder 2"/>
          <p:cNvSpPr>
            <a:spLocks noGrp="1"/>
          </p:cNvSpPr>
          <p:nvPr>
            <p:ph type="ftr" sz="quarter" idx="11"/>
          </p:nvPr>
        </p:nvSpPr>
        <p:spPr/>
        <p:txBody>
          <a:bodyPr/>
          <a:lstStyle/>
          <a:p>
            <a:r>
              <a:rPr lang="en-US"/>
              <a:t>Infect Control Hosp Epidemiol 2020</a:t>
            </a:r>
          </a:p>
        </p:txBody>
      </p:sp>
    </p:spTree>
    <p:extLst>
      <p:ext uri="{BB962C8B-B14F-4D97-AF65-F5344CB8AC3E}">
        <p14:creationId xmlns:p14="http://schemas.microsoft.com/office/powerpoint/2010/main" val="3978665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hotos of four women under an article titled, &quot;The impact of an electronic medical record nudge on reducing testing for hospital-onset Clostridioides difficile infection.&quot;">
            <a:extLst>
              <a:ext uri="{FF2B5EF4-FFF2-40B4-BE49-F238E27FC236}">
                <a16:creationId xmlns:a16="http://schemas.microsoft.com/office/drawing/2014/main" id="{CDDA773B-B594-D39F-6EAB-DE4A086D1BD4}"/>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dirty="0"/>
              <a:t>Catheter-Associated Urinary Tract Infections in Adults: Diagnosis, Treatment, and Prevention</a:t>
            </a:r>
          </a:p>
        </p:txBody>
      </p:sp>
      <p:pic>
        <p:nvPicPr>
          <p:cNvPr id="2" name="Picture 1" descr="Pictures of four women under an article titled, &quot;"/>
          <p:cNvPicPr>
            <a:picLocks noChangeAspect="1"/>
          </p:cNvPicPr>
          <p:nvPr/>
        </p:nvPicPr>
        <p:blipFill rotWithShape="1">
          <a:blip r:embed="rId3"/>
          <a:srcRect l="17525" t="22906" r="14975" b="12924"/>
          <a:stretch/>
        </p:blipFill>
        <p:spPr>
          <a:xfrm>
            <a:off x="505086" y="314324"/>
            <a:ext cx="11382068" cy="6086475"/>
          </a:xfrm>
          <a:prstGeom prst="rect">
            <a:avLst/>
          </a:prstGeom>
        </p:spPr>
      </p:pic>
      <p:sp>
        <p:nvSpPr>
          <p:cNvPr id="3" name="Footer Placeholder 2"/>
          <p:cNvSpPr>
            <a:spLocks noGrp="1"/>
          </p:cNvSpPr>
          <p:nvPr>
            <p:ph type="ftr" sz="quarter" idx="11"/>
          </p:nvPr>
        </p:nvSpPr>
        <p:spPr/>
        <p:txBody>
          <a:bodyPr/>
          <a:lstStyle/>
          <a:p>
            <a:r>
              <a:rPr lang="en-US"/>
              <a:t>Journal of Hospital Medicine 2020</a:t>
            </a:r>
          </a:p>
        </p:txBody>
      </p:sp>
    </p:spTree>
    <p:extLst>
      <p:ext uri="{BB962C8B-B14F-4D97-AF65-F5344CB8AC3E}">
        <p14:creationId xmlns:p14="http://schemas.microsoft.com/office/powerpoint/2010/main" val="591504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6CFED-E881-3DCC-B083-59CFD720C0CF}"/>
              </a:ext>
            </a:extLst>
          </p:cNvPr>
          <p:cNvSpPr>
            <a:spLocks noGrp="1"/>
          </p:cNvSpPr>
          <p:nvPr>
            <p:ph type="title" idx="4294967295"/>
          </p:nvPr>
        </p:nvSpPr>
        <p:spPr>
          <a:xfrm>
            <a:off x="843104" y="-1463675"/>
            <a:ext cx="10515600" cy="1325563"/>
          </a:xfrm>
        </p:spPr>
        <p:txBody>
          <a:bodyPr/>
          <a:lstStyle/>
          <a:p>
            <a:r>
              <a:rPr lang="en-US" dirty="0"/>
              <a:t>Disorders</a:t>
            </a:r>
          </a:p>
        </p:txBody>
      </p:sp>
      <p:pic>
        <p:nvPicPr>
          <p:cNvPr id="14338" name="Picture 1" descr="Word cloud with disorder words at different angles.">
            <a:extLst>
              <a:ext uri="{FF2B5EF4-FFF2-40B4-BE49-F238E27FC236}">
                <a16:creationId xmlns:a16="http://schemas.microsoft.com/office/drawing/2014/main" id="{120E7EF7-5D4A-483F-AC97-2C8121FADB70}"/>
              </a:ext>
            </a:extLst>
          </p:cNvPr>
          <p:cNvPicPr>
            <a:picLocks noChangeAspect="1"/>
          </p:cNvPicPr>
          <p:nvPr/>
        </p:nvPicPr>
        <p:blipFill>
          <a:blip r:embed="rId3">
            <a:extLst>
              <a:ext uri="{28A0092B-C50C-407E-A947-70E740481C1C}">
                <a14:useLocalDpi xmlns:a14="http://schemas.microsoft.com/office/drawing/2010/main" val="0"/>
              </a:ext>
            </a:extLst>
          </a:blip>
          <a:srcRect l="32001" t="33144" r="13385" b="12762"/>
          <a:stretch>
            <a:fillRect/>
          </a:stretch>
        </p:blipFill>
        <p:spPr bwMode="auto">
          <a:xfrm>
            <a:off x="688908" y="530290"/>
            <a:ext cx="10669796"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A8C541A-646C-4057-AB42-F803C257EE3F}"/>
              </a:ext>
              <a:ext uri="{C183D7F6-B498-43B3-948B-1728B52AA6E4}">
                <adec:decorative xmlns:adec="http://schemas.microsoft.com/office/drawing/2017/decorative" val="1"/>
              </a:ext>
            </a:extLst>
          </p:cNvPr>
          <p:cNvSpPr/>
          <p:nvPr/>
        </p:nvSpPr>
        <p:spPr>
          <a:xfrm>
            <a:off x="7192347" y="814875"/>
            <a:ext cx="3034004" cy="8223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25"/>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Diverse images to the left of an article titled, &quot;Age, Comorbid Conditions, and Racial Disparities in COVID-19 Outcomes&quot;">
            <a:extLst>
              <a:ext uri="{FF2B5EF4-FFF2-40B4-BE49-F238E27FC236}">
                <a16:creationId xmlns:a16="http://schemas.microsoft.com/office/drawing/2014/main" id="{6F4623E3-E7A7-DA2A-9FED-3849C30D53FD}"/>
              </a:ext>
            </a:extLst>
          </p:cNvPr>
          <p:cNvSpPr>
            <a:spLocks noGrp="1"/>
          </p:cNvSpPr>
          <p:nvPr>
            <p:ph type="title" idx="4294967295"/>
          </p:nvPr>
        </p:nvSpPr>
        <p:spPr>
          <a:xfrm>
            <a:off x="838200" y="-1625040"/>
            <a:ext cx="10515600" cy="1325563"/>
          </a:xfrm>
        </p:spPr>
        <p:txBody>
          <a:bodyPr/>
          <a:lstStyle/>
          <a:p>
            <a:r>
              <a:rPr lang="en-US" dirty="0"/>
              <a:t>Age, Comorbid Conditions, and Racial Disparities in COVID-19 Outcomes</a:t>
            </a:r>
          </a:p>
        </p:txBody>
      </p:sp>
      <p:pic>
        <p:nvPicPr>
          <p:cNvPr id="2" name="Picture 1">
            <a:extLst>
              <a:ext uri="{FF2B5EF4-FFF2-40B4-BE49-F238E27FC236}">
                <a16:creationId xmlns:a16="http://schemas.microsoft.com/office/drawing/2014/main" id="{661D451B-E885-41F6-9DA7-90DC81BA0388}"/>
              </a:ext>
              <a:ext uri="{C183D7F6-B498-43B3-948B-1728B52AA6E4}">
                <adec:decorative xmlns:adec="http://schemas.microsoft.com/office/drawing/2017/decorative" val="1"/>
              </a:ext>
            </a:extLst>
          </p:cNvPr>
          <p:cNvPicPr>
            <a:picLocks noChangeAspect="1"/>
          </p:cNvPicPr>
          <p:nvPr/>
        </p:nvPicPr>
        <p:blipFill rotWithShape="1">
          <a:blip r:embed="rId2"/>
          <a:srcRect l="20278" t="16296" r="5833" b="9136"/>
          <a:stretch/>
        </p:blipFill>
        <p:spPr>
          <a:xfrm>
            <a:off x="77619" y="54288"/>
            <a:ext cx="11919905" cy="6766560"/>
          </a:xfrm>
          <a:prstGeom prst="rect">
            <a:avLst/>
          </a:prstGeom>
        </p:spPr>
      </p:pic>
    </p:spTree>
    <p:extLst>
      <p:ext uri="{BB962C8B-B14F-4D97-AF65-F5344CB8AC3E}">
        <p14:creationId xmlns:p14="http://schemas.microsoft.com/office/powerpoint/2010/main" val="994214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2"/>
          <a:srcRect l="19357" t="15112" r="7642" b="12000"/>
          <a:stretch/>
        </p:blipFill>
        <p:spPr>
          <a:xfrm>
            <a:off x="-18590" y="-9239"/>
            <a:ext cx="12210590" cy="6858000"/>
          </a:xfrm>
          <a:prstGeom prst="rect">
            <a:avLst/>
          </a:prstGeom>
        </p:spPr>
      </p:pic>
      <p:sp>
        <p:nvSpPr>
          <p:cNvPr id="3" name="Title 2" descr="Pictures of two women to the right of an article titled, &quot;Social isolation at the time of social distancing&quot;">
            <a:extLst>
              <a:ext uri="{FF2B5EF4-FFF2-40B4-BE49-F238E27FC236}">
                <a16:creationId xmlns:a16="http://schemas.microsoft.com/office/drawing/2014/main" id="{EAF5D6DF-8E61-E461-7E40-85E640AF63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Social isolation at the time of social distancing</a:t>
            </a:r>
          </a:p>
        </p:txBody>
      </p:sp>
    </p:spTree>
    <p:extLst>
      <p:ext uri="{BB962C8B-B14F-4D97-AF65-F5344CB8AC3E}">
        <p14:creationId xmlns:p14="http://schemas.microsoft.com/office/powerpoint/2010/main" val="2592681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Diverse pictures of people under the article title, &quot;Racial and Ethnic Differences and Clinical Outcomes of COVID-19 Patients Presenting to the Emergency Department.&quot;">
            <a:extLst>
              <a:ext uri="{FF2B5EF4-FFF2-40B4-BE49-F238E27FC236}">
                <a16:creationId xmlns:a16="http://schemas.microsoft.com/office/drawing/2014/main" id="{27234B7C-F9E4-DAF1-9578-58505A08BAE5}"/>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dirty="0"/>
              <a:t>Racial and Ethnic Differences and Clinical Outcomes of COVID-19 Patients Presenting to the Emergency Department</a:t>
            </a:r>
          </a:p>
        </p:txBody>
      </p:sp>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3"/>
          <a:srcRect l="24155" t="29064" r="22174" b="26707"/>
          <a:stretch/>
        </p:blipFill>
        <p:spPr>
          <a:xfrm>
            <a:off x="375369" y="828675"/>
            <a:ext cx="11441262" cy="5303520"/>
          </a:xfrm>
          <a:prstGeom prst="rect">
            <a:avLst/>
          </a:prstGeom>
        </p:spPr>
      </p:pic>
      <p:sp>
        <p:nvSpPr>
          <p:cNvPr id="3" name="Footer Placeholder 2"/>
          <p:cNvSpPr>
            <a:spLocks noGrp="1"/>
          </p:cNvSpPr>
          <p:nvPr>
            <p:ph type="ftr" sz="quarter" idx="11"/>
          </p:nvPr>
        </p:nvSpPr>
        <p:spPr/>
        <p:txBody>
          <a:bodyPr/>
          <a:lstStyle/>
          <a:p>
            <a:r>
              <a:rPr lang="en-US"/>
              <a:t>Clinical Infectious Diseases 2021</a:t>
            </a:r>
          </a:p>
        </p:txBody>
      </p:sp>
    </p:spTree>
    <p:extLst>
      <p:ext uri="{BB962C8B-B14F-4D97-AF65-F5344CB8AC3E}">
        <p14:creationId xmlns:p14="http://schemas.microsoft.com/office/powerpoint/2010/main" val="2541857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0B9CDD-58B0-4824-9870-CA4C18461AFB}"/>
              </a:ext>
            </a:extLst>
          </p:cNvPr>
          <p:cNvSpPr>
            <a:spLocks noGrp="1"/>
          </p:cNvSpPr>
          <p:nvPr>
            <p:ph type="title"/>
          </p:nvPr>
        </p:nvSpPr>
        <p:spPr/>
        <p:txBody>
          <a:bodyPr>
            <a:normAutofit/>
          </a:bodyPr>
          <a:lstStyle/>
          <a:p>
            <a:r>
              <a:rPr lang="en-US" sz="4000" dirty="0">
                <a:latin typeface="Georgia" panose="02040502050405020303" pitchFamily="18" charset="0"/>
              </a:rPr>
              <a:t>Disclosures</a:t>
            </a:r>
          </a:p>
        </p:txBody>
      </p:sp>
      <p:sp>
        <p:nvSpPr>
          <p:cNvPr id="5" name="Content Placeholder 4">
            <a:extLst>
              <a:ext uri="{FF2B5EF4-FFF2-40B4-BE49-F238E27FC236}">
                <a16:creationId xmlns:a16="http://schemas.microsoft.com/office/drawing/2014/main" id="{8BF9FEEB-671A-4636-AA1F-688718DE436C}"/>
              </a:ext>
            </a:extLst>
          </p:cNvPr>
          <p:cNvSpPr>
            <a:spLocks noGrp="1"/>
          </p:cNvSpPr>
          <p:nvPr>
            <p:ph idx="1"/>
          </p:nvPr>
        </p:nvSpPr>
        <p:spPr/>
        <p:txBody>
          <a:bodyPr/>
          <a:lstStyle/>
          <a:p>
            <a:pPr marL="0" indent="0">
              <a:buNone/>
            </a:pPr>
            <a:r>
              <a:rPr lang="en-US" dirty="0"/>
              <a:t>No relevant disclosures.</a:t>
            </a:r>
          </a:p>
        </p:txBody>
      </p:sp>
    </p:spTree>
    <p:extLst>
      <p:ext uri="{BB962C8B-B14F-4D97-AF65-F5344CB8AC3E}">
        <p14:creationId xmlns:p14="http://schemas.microsoft.com/office/powerpoint/2010/main" val="937774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Image of Dr. Zanthia Wiley under a New York Times Article titled, &quot;Black and Hispanic Americans turn to doctors who look like them for reassurance on vaccinations.&quot;">
            <a:extLst>
              <a:ext uri="{FF2B5EF4-FFF2-40B4-BE49-F238E27FC236}">
                <a16:creationId xmlns:a16="http://schemas.microsoft.com/office/drawing/2014/main" id="{489B3B34-55BB-5195-8683-C92F46CCE117}"/>
              </a:ext>
            </a:extLst>
          </p:cNvPr>
          <p:cNvSpPr>
            <a:spLocks noGrp="1"/>
          </p:cNvSpPr>
          <p:nvPr>
            <p:ph type="title" idx="4294967295"/>
          </p:nvPr>
        </p:nvSpPr>
        <p:spPr>
          <a:xfrm>
            <a:off x="838200" y="-1325563"/>
            <a:ext cx="10515600" cy="1325563"/>
          </a:xfrm>
        </p:spPr>
        <p:txBody>
          <a:bodyPr vert="horz" lIns="91440" tIns="45720" rIns="91440" bIns="45720" rtlCol="0" anchor="b">
            <a:normAutofit fontScale="90000"/>
          </a:bodyPr>
          <a:lstStyle/>
          <a:p>
            <a:r>
              <a:rPr lang="en-US" dirty="0"/>
              <a:t>Black and Hispanic Americans turn to doctors who look like them for reassurance on vaccinations</a:t>
            </a:r>
          </a:p>
        </p:txBody>
      </p:sp>
      <p:pic>
        <p:nvPicPr>
          <p:cNvPr id="2" name="Picture 1" descr="Image of Dr. Zanthia Wiley under a "/>
          <p:cNvPicPr>
            <a:picLocks noChangeAspect="1"/>
          </p:cNvPicPr>
          <p:nvPr/>
        </p:nvPicPr>
        <p:blipFill rotWithShape="1">
          <a:blip r:embed="rId2"/>
          <a:srcRect l="25312" t="16284" r="26094" b="5834"/>
          <a:stretch/>
        </p:blipFill>
        <p:spPr>
          <a:xfrm>
            <a:off x="161633" y="494673"/>
            <a:ext cx="6389917" cy="5760720"/>
          </a:xfrm>
          <a:prstGeom prst="rect">
            <a:avLst/>
          </a:prstGeom>
        </p:spPr>
      </p:pic>
      <p:pic>
        <p:nvPicPr>
          <p:cNvPr id="3" name="Picture 2" descr="Article titled, &quot;New in CID: Black and Hispanic patients comprised 60.3% of COVID-19 emergency department patients, and their in-hospital mortality risk was higher compared to white patients, while hospitalization risks were similar.&quot;"/>
          <p:cNvPicPr>
            <a:picLocks noChangeAspect="1"/>
          </p:cNvPicPr>
          <p:nvPr/>
        </p:nvPicPr>
        <p:blipFill rotWithShape="1">
          <a:blip r:embed="rId3"/>
          <a:srcRect l="36993" t="13121" r="37546" b="24474"/>
          <a:stretch/>
        </p:blipFill>
        <p:spPr>
          <a:xfrm>
            <a:off x="7281475" y="149902"/>
            <a:ext cx="4775526" cy="6583680"/>
          </a:xfrm>
          <a:prstGeom prst="rect">
            <a:avLst/>
          </a:prstGeom>
        </p:spPr>
      </p:pic>
      <p:pic>
        <p:nvPicPr>
          <p:cNvPr id="4" name="Picture 3" descr="Image of two African-American women outside."/>
          <p:cNvPicPr>
            <a:picLocks noChangeAspect="1"/>
          </p:cNvPicPr>
          <p:nvPr/>
        </p:nvPicPr>
        <p:blipFill rotWithShape="1">
          <a:blip r:embed="rId4"/>
          <a:srcRect l="16824" t="7208" r="17500" b="18196"/>
          <a:stretch/>
        </p:blipFill>
        <p:spPr>
          <a:xfrm>
            <a:off x="3703511" y="4447582"/>
            <a:ext cx="3577964" cy="2286000"/>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rotWithShape="1">
          <a:blip r:embed="rId5"/>
          <a:srcRect l="18074" t="46776" r="16885" b="32022"/>
          <a:stretch/>
        </p:blipFill>
        <p:spPr>
          <a:xfrm>
            <a:off x="4058162" y="1395422"/>
            <a:ext cx="2493388" cy="457200"/>
          </a:xfrm>
          <a:prstGeom prst="rect">
            <a:avLst/>
          </a:prstGeom>
        </p:spPr>
      </p:pic>
    </p:spTree>
    <p:extLst>
      <p:ext uri="{BB962C8B-B14F-4D97-AF65-F5344CB8AC3E}">
        <p14:creationId xmlns:p14="http://schemas.microsoft.com/office/powerpoint/2010/main" val="185468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7AED2-C31C-B7AC-409C-47287A50833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COVID-19 Disparities: Emory University Hospital Midtown</a:t>
            </a:r>
          </a:p>
        </p:txBody>
      </p:sp>
      <p:pic>
        <p:nvPicPr>
          <p:cNvPr id="4" name="Picture 3" descr="Image of Emory University, photos of Dr. Zanthia Wiley, Dr. Nicole Franks, and the title, &quot;COVID-19 Disparities: Emory University Hospital Midtown.&quot;">
            <a:extLst>
              <a:ext uri="{FF2B5EF4-FFF2-40B4-BE49-F238E27FC236}">
                <a16:creationId xmlns:a16="http://schemas.microsoft.com/office/drawing/2014/main" id="{A6480AB5-F020-45E4-9C0C-01D7822DFF8F}"/>
              </a:ext>
            </a:extLst>
          </p:cNvPr>
          <p:cNvPicPr>
            <a:picLocks noChangeAspect="1"/>
          </p:cNvPicPr>
          <p:nvPr/>
        </p:nvPicPr>
        <p:blipFill rotWithShape="1">
          <a:blip r:embed="rId2"/>
          <a:srcRect l="15077" t="19840" r="16964" b="12653"/>
          <a:stretch/>
        </p:blipFill>
        <p:spPr>
          <a:xfrm>
            <a:off x="0" y="137160"/>
            <a:ext cx="11782521" cy="6583680"/>
          </a:xfrm>
          <a:prstGeom prst="rect">
            <a:avLst/>
          </a:prstGeom>
        </p:spPr>
      </p:pic>
    </p:spTree>
    <p:extLst>
      <p:ext uri="{BB962C8B-B14F-4D97-AF65-F5344CB8AC3E}">
        <p14:creationId xmlns:p14="http://schemas.microsoft.com/office/powerpoint/2010/main" val="1041227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349818"/>
            <a:ext cx="10515600" cy="2852737"/>
          </a:xfrm>
        </p:spPr>
        <p:txBody>
          <a:bodyPr>
            <a:normAutofit/>
          </a:bodyPr>
          <a:lstStyle/>
          <a:p>
            <a:r>
              <a:rPr lang="en-US" sz="4000" b="1" dirty="0">
                <a:latin typeface="Georgia" panose="02040502050405020303" pitchFamily="18" charset="0"/>
              </a:rPr>
              <a:t>C</a:t>
            </a:r>
            <a:r>
              <a:rPr lang="en-US" sz="4000" dirty="0">
                <a:latin typeface="Georgia" panose="02040502050405020303" pitchFamily="18" charset="0"/>
              </a:rPr>
              <a:t>OVID-19 </a:t>
            </a:r>
            <a:r>
              <a:rPr lang="en-US" sz="4000" b="1" dirty="0">
                <a:latin typeface="Georgia" panose="02040502050405020303" pitchFamily="18" charset="0"/>
              </a:rPr>
              <a:t>C</a:t>
            </a:r>
            <a:r>
              <a:rPr lang="en-US" sz="4000" dirty="0">
                <a:latin typeface="Georgia" panose="02040502050405020303" pitchFamily="18" charset="0"/>
              </a:rPr>
              <a:t>haracteristics of </a:t>
            </a:r>
            <a:r>
              <a:rPr lang="en-US" sz="4000" b="1" dirty="0">
                <a:latin typeface="Georgia" panose="02040502050405020303" pitchFamily="18" charset="0"/>
              </a:rPr>
              <a:t>R</a:t>
            </a:r>
            <a:r>
              <a:rPr lang="en-US" sz="4000" dirty="0">
                <a:latin typeface="Georgia" panose="02040502050405020303" pitchFamily="18" charset="0"/>
              </a:rPr>
              <a:t>eadmissions </a:t>
            </a:r>
            <a:br>
              <a:rPr lang="en-US" sz="4000" dirty="0">
                <a:latin typeface="Georgia" panose="02040502050405020303" pitchFamily="18" charset="0"/>
              </a:rPr>
            </a:br>
            <a:r>
              <a:rPr lang="en-US" sz="4000" dirty="0">
                <a:latin typeface="Georgia" panose="02040502050405020303" pitchFamily="18" charset="0"/>
              </a:rPr>
              <a:t>and </a:t>
            </a:r>
            <a:r>
              <a:rPr lang="en-US" sz="4000" b="1" dirty="0">
                <a:latin typeface="Georgia" panose="02040502050405020303" pitchFamily="18" charset="0"/>
              </a:rPr>
              <a:t>O</a:t>
            </a:r>
            <a:r>
              <a:rPr lang="en-US" sz="4000" dirty="0">
                <a:latin typeface="Georgia" panose="02040502050405020303" pitchFamily="18" charset="0"/>
              </a:rPr>
              <a:t>utcomes and </a:t>
            </a:r>
            <a:r>
              <a:rPr lang="en-US" sz="4000" b="1" dirty="0">
                <a:latin typeface="Georgia" panose="02040502050405020303" pitchFamily="18" charset="0"/>
              </a:rPr>
              <a:t>S</a:t>
            </a:r>
            <a:r>
              <a:rPr lang="en-US" sz="4000" dirty="0">
                <a:latin typeface="Georgia" panose="02040502050405020303" pitchFamily="18" charset="0"/>
              </a:rPr>
              <a:t>ocial Determinants of </a:t>
            </a:r>
            <a:br>
              <a:rPr lang="en-US" sz="4000" dirty="0">
                <a:latin typeface="Georgia" panose="02040502050405020303" pitchFamily="18" charset="0"/>
              </a:rPr>
            </a:br>
            <a:r>
              <a:rPr lang="en-US" sz="4000" dirty="0">
                <a:latin typeface="Georgia" panose="02040502050405020303" pitchFamily="18" charset="0"/>
              </a:rPr>
              <a:t>Health </a:t>
            </a:r>
            <a:r>
              <a:rPr lang="en-US" sz="4000" b="1" dirty="0">
                <a:latin typeface="Georgia" panose="02040502050405020303" pitchFamily="18" charset="0"/>
              </a:rPr>
              <a:t>S</a:t>
            </a:r>
            <a:r>
              <a:rPr lang="en-US" sz="4000" dirty="0">
                <a:latin typeface="Georgia" panose="02040502050405020303" pitchFamily="18" charset="0"/>
              </a:rPr>
              <a:t>tudy (</a:t>
            </a:r>
            <a:r>
              <a:rPr lang="en-US" sz="4000" b="1" dirty="0">
                <a:latin typeface="Georgia" panose="02040502050405020303" pitchFamily="18" charset="0"/>
              </a:rPr>
              <a:t>CROSS</a:t>
            </a:r>
            <a:r>
              <a:rPr lang="en-US" sz="4000" dirty="0">
                <a:latin typeface="Georgia" panose="02040502050405020303" pitchFamily="18" charset="0"/>
              </a:rPr>
              <a:t>) at Eight Atlanta Hospitals</a:t>
            </a:r>
          </a:p>
        </p:txBody>
      </p:sp>
      <p:sp>
        <p:nvSpPr>
          <p:cNvPr id="7" name="Text Placeholder 6"/>
          <p:cNvSpPr>
            <a:spLocks noGrp="1"/>
          </p:cNvSpPr>
          <p:nvPr>
            <p:ph type="body" idx="1"/>
          </p:nvPr>
        </p:nvSpPr>
        <p:spPr>
          <a:xfrm>
            <a:off x="831850" y="5357813"/>
            <a:ext cx="10515600" cy="1500187"/>
          </a:xfrm>
        </p:spPr>
        <p:txBody>
          <a:bodyPr/>
          <a:lstStyle/>
          <a:p>
            <a:r>
              <a:rPr lang="en-US" dirty="0">
                <a:solidFill>
                  <a:schemeClr val="tx1"/>
                </a:solidFill>
              </a:rPr>
              <a:t>Intramural Grant – Emory Woodruff Health Sciences Center COVID-19 Center for Urgent Research Engagement (CURE) Reward ($200,000).</a:t>
            </a:r>
          </a:p>
          <a:p>
            <a:endParaRPr lang="en-US" dirty="0">
              <a:solidFill>
                <a:schemeClr val="tx1"/>
              </a:solidFill>
            </a:endParaRPr>
          </a:p>
        </p:txBody>
      </p:sp>
      <p:pic>
        <p:nvPicPr>
          <p:cNvPr id="4" name="Picture 3" descr="Image from Emory Woodruff Health Sciences web page with the words, &quot;2020 WHSC COVID-19 CURE,&quot; and &quot;Request for Proposals.&quot;"/>
          <p:cNvPicPr>
            <a:picLocks noChangeAspect="1"/>
          </p:cNvPicPr>
          <p:nvPr/>
        </p:nvPicPr>
        <p:blipFill rotWithShape="1">
          <a:blip r:embed="rId3"/>
          <a:srcRect l="17328" t="15172" r="38413" b="57361"/>
          <a:stretch/>
        </p:blipFill>
        <p:spPr>
          <a:xfrm>
            <a:off x="279964" y="0"/>
            <a:ext cx="7858314" cy="2743200"/>
          </a:xfrm>
          <a:prstGeom prst="rect">
            <a:avLst/>
          </a:prstGeom>
        </p:spPr>
      </p:pic>
    </p:spTree>
    <p:extLst>
      <p:ext uri="{BB962C8B-B14F-4D97-AF65-F5344CB8AC3E}">
        <p14:creationId xmlns:p14="http://schemas.microsoft.com/office/powerpoint/2010/main" val="3920112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Images of diverse people.">
            <a:extLst>
              <a:ext uri="{FF2B5EF4-FFF2-40B4-BE49-F238E27FC236}">
                <a16:creationId xmlns:a16="http://schemas.microsoft.com/office/drawing/2014/main" id="{895DD2DD-7CE1-4061-A7D7-95B8800D725F}"/>
              </a:ext>
            </a:extLst>
          </p:cNvPr>
          <p:cNvPicPr>
            <a:picLocks noChangeAspect="1"/>
          </p:cNvPicPr>
          <p:nvPr/>
        </p:nvPicPr>
        <p:blipFill>
          <a:blip r:embed="rId3">
            <a:extLst>
              <a:ext uri="{28A0092B-C50C-407E-A947-70E740481C1C}">
                <a14:useLocalDpi xmlns:a14="http://schemas.microsoft.com/office/drawing/2010/main" val="0"/>
              </a:ext>
            </a:extLst>
          </a:blip>
          <a:srcRect l="63058" t="19238" r="22682" b="13589"/>
          <a:stretch>
            <a:fillRect/>
          </a:stretch>
        </p:blipFill>
        <p:spPr bwMode="auto">
          <a:xfrm>
            <a:off x="19428" y="0"/>
            <a:ext cx="258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D07EDF0-90BE-4AF1-918A-76A77BFDBCCC}"/>
              </a:ext>
            </a:extLst>
          </p:cNvPr>
          <p:cNvSpPr>
            <a:spLocks noGrp="1"/>
          </p:cNvSpPr>
          <p:nvPr>
            <p:ph type="title"/>
          </p:nvPr>
        </p:nvSpPr>
        <p:spPr/>
        <p:txBody>
          <a:bodyPr/>
          <a:lstStyle/>
          <a:p>
            <a:pPr>
              <a:defRPr/>
            </a:pPr>
            <a:r>
              <a:rPr lang="en-US" dirty="0">
                <a:latin typeface="Georgia" panose="02040502050405020303" pitchFamily="18" charset="0"/>
              </a:rPr>
              <a:t>		CROSS Team</a:t>
            </a:r>
          </a:p>
        </p:txBody>
      </p:sp>
      <p:sp>
        <p:nvSpPr>
          <p:cNvPr id="5" name="Content Placeholder 4">
            <a:extLst>
              <a:ext uri="{FF2B5EF4-FFF2-40B4-BE49-F238E27FC236}">
                <a16:creationId xmlns:a16="http://schemas.microsoft.com/office/drawing/2014/main" id="{4C961238-7253-44AB-8EC7-4B812CA761E7}"/>
              </a:ext>
            </a:extLst>
          </p:cNvPr>
          <p:cNvSpPr>
            <a:spLocks noGrp="1"/>
          </p:cNvSpPr>
          <p:nvPr>
            <p:ph idx="1"/>
          </p:nvPr>
        </p:nvSpPr>
        <p:spPr>
          <a:xfrm>
            <a:off x="2038351" y="1676400"/>
            <a:ext cx="9755543" cy="5029200"/>
          </a:xfrm>
        </p:spPr>
        <p:txBody>
          <a:bodyPr>
            <a:normAutofit/>
          </a:bodyPr>
          <a:lstStyle/>
          <a:p>
            <a:pPr marL="0" indent="0">
              <a:buNone/>
              <a:defRPr/>
            </a:pPr>
            <a:r>
              <a:rPr lang="en-US" dirty="0"/>
              <a:t>		</a:t>
            </a:r>
            <a:endParaRPr lang="en-US" sz="2400" dirty="0"/>
          </a:p>
          <a:p>
            <a:pPr marL="0" indent="0">
              <a:buNone/>
              <a:defRPr/>
            </a:pPr>
            <a:r>
              <a:rPr lang="en-US" sz="2400" dirty="0"/>
              <a:t>	</a:t>
            </a:r>
            <a:r>
              <a:rPr lang="en-US" dirty="0"/>
              <a:t>8 hospitals - Emory Healthcare, Grady, Atlanta VAMC</a:t>
            </a:r>
          </a:p>
          <a:p>
            <a:pPr marL="0" indent="0">
              <a:buNone/>
              <a:defRPr/>
            </a:pPr>
            <a:r>
              <a:rPr lang="en-US" dirty="0"/>
              <a:t>	3 health systems – Emory Healthcare, Kaiser, Morehouse	</a:t>
            </a:r>
          </a:p>
          <a:p>
            <a:pPr marL="0" indent="0">
              <a:buNone/>
              <a:defRPr/>
            </a:pPr>
            <a:r>
              <a:rPr lang="en-US" dirty="0"/>
              <a:t>	</a:t>
            </a:r>
          </a:p>
          <a:p>
            <a:pPr marL="0" indent="0">
              <a:buNone/>
              <a:defRPr/>
            </a:pPr>
            <a:r>
              <a:rPr lang="en-US" dirty="0"/>
              <a:t>	Infectious Diseases, Emergency Medicine, Hospital 		Medicine, Family Medicine, General Internal Medicine, 		Chief Quality Officer, Chief Information Officer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B0A6-68A3-FA61-F0DF-0AB132B0D01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Demographic Characteristics of CROSS Team Members</a:t>
            </a:r>
          </a:p>
        </p:txBody>
      </p:sp>
      <p:pic>
        <p:nvPicPr>
          <p:cNvPr id="5" name="Picture 5" descr="Images of diverse people.">
            <a:extLst>
              <a:ext uri="{FF2B5EF4-FFF2-40B4-BE49-F238E27FC236}">
                <a16:creationId xmlns:a16="http://schemas.microsoft.com/office/drawing/2014/main" id="{92BABCD6-0CBA-44B3-99DB-11AEA8F7E202}"/>
              </a:ext>
            </a:extLst>
          </p:cNvPr>
          <p:cNvPicPr>
            <a:picLocks noChangeAspect="1"/>
          </p:cNvPicPr>
          <p:nvPr/>
        </p:nvPicPr>
        <p:blipFill>
          <a:blip r:embed="rId2">
            <a:extLst>
              <a:ext uri="{28A0092B-C50C-407E-A947-70E740481C1C}">
                <a14:useLocalDpi xmlns:a14="http://schemas.microsoft.com/office/drawing/2010/main" val="0"/>
              </a:ext>
            </a:extLst>
          </a:blip>
          <a:srcRect l="63058" t="19238" r="22682" b="13589"/>
          <a:stretch>
            <a:fillRect/>
          </a:stretch>
        </p:blipFill>
        <p:spPr bwMode="auto">
          <a:xfrm>
            <a:off x="0" y="8290"/>
            <a:ext cx="258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hart of Demographic Characteristics of CROSS Team Members.">
            <a:extLst>
              <a:ext uri="{FF2B5EF4-FFF2-40B4-BE49-F238E27FC236}">
                <a16:creationId xmlns:a16="http://schemas.microsoft.com/office/drawing/2014/main" id="{D615AC55-0080-4171-B29B-F8C877DB8D4B}"/>
              </a:ext>
            </a:extLst>
          </p:cNvPr>
          <p:cNvPicPr>
            <a:picLocks noChangeAspect="1"/>
          </p:cNvPicPr>
          <p:nvPr/>
        </p:nvPicPr>
        <p:blipFill rotWithShape="1">
          <a:blip r:embed="rId3"/>
          <a:srcRect l="26372" t="15918" r="29416" b="16871"/>
          <a:stretch/>
        </p:blipFill>
        <p:spPr>
          <a:xfrm>
            <a:off x="3293706" y="291115"/>
            <a:ext cx="7592158" cy="6492240"/>
          </a:xfrm>
          <a:prstGeom prst="rect">
            <a:avLst/>
          </a:prstGeom>
        </p:spPr>
      </p:pic>
    </p:spTree>
    <p:extLst>
      <p:ext uri="{BB962C8B-B14F-4D97-AF65-F5344CB8AC3E}">
        <p14:creationId xmlns:p14="http://schemas.microsoft.com/office/powerpoint/2010/main" val="3210218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A559-E67C-3D54-4D99-9F9FF30CADC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Team Member Roles</a:t>
            </a:r>
          </a:p>
        </p:txBody>
      </p:sp>
      <p:pic>
        <p:nvPicPr>
          <p:cNvPr id="4" name="Picture 3" descr="Charts with breakdown of team member roles between non-academic roles and academic roles.">
            <a:extLst>
              <a:ext uri="{FF2B5EF4-FFF2-40B4-BE49-F238E27FC236}">
                <a16:creationId xmlns:a16="http://schemas.microsoft.com/office/drawing/2014/main" id="{3BB88E8C-5AEA-479A-B723-8B11D31BCBF2}"/>
              </a:ext>
            </a:extLst>
          </p:cNvPr>
          <p:cNvPicPr>
            <a:picLocks noChangeAspect="1"/>
          </p:cNvPicPr>
          <p:nvPr/>
        </p:nvPicPr>
        <p:blipFill rotWithShape="1">
          <a:blip r:embed="rId2"/>
          <a:srcRect l="26848" t="24885" r="12399" b="20883"/>
          <a:stretch/>
        </p:blipFill>
        <p:spPr>
          <a:xfrm>
            <a:off x="709127" y="821094"/>
            <a:ext cx="11000791" cy="5523722"/>
          </a:xfrm>
          <a:prstGeom prst="rect">
            <a:avLst/>
          </a:prstGeom>
        </p:spPr>
      </p:pic>
    </p:spTree>
    <p:extLst>
      <p:ext uri="{BB962C8B-B14F-4D97-AF65-F5344CB8AC3E}">
        <p14:creationId xmlns:p14="http://schemas.microsoft.com/office/powerpoint/2010/main" val="474253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54C8-B16A-9B34-CD02-487F68CE098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Intended Allocation of Time</a:t>
            </a:r>
          </a:p>
        </p:txBody>
      </p:sp>
      <p:graphicFrame>
        <p:nvGraphicFramePr>
          <p:cNvPr id="4" name="Chart 3" descr="Chart with intended allocation of time divided between data analytics, data collection, manuscript development, abstract development and poster presentation, and consultant.">
            <a:extLst>
              <a:ext uri="{FF2B5EF4-FFF2-40B4-BE49-F238E27FC236}">
                <a16:creationId xmlns:a16="http://schemas.microsoft.com/office/drawing/2014/main" id="{220E8895-8D75-5302-0BBD-93390E48E29F}"/>
              </a:ext>
            </a:extLst>
          </p:cNvPr>
          <p:cNvGraphicFramePr>
            <a:graphicFrameLocks/>
          </p:cNvGraphicFramePr>
          <p:nvPr>
            <p:extLst>
              <p:ext uri="{D42A27DB-BD31-4B8C-83A1-F6EECF244321}">
                <p14:modId xmlns:p14="http://schemas.microsoft.com/office/powerpoint/2010/main" val="4044124209"/>
              </p:ext>
            </p:extLst>
          </p:nvPr>
        </p:nvGraphicFramePr>
        <p:xfrm>
          <a:off x="1066801" y="934721"/>
          <a:ext cx="9762048" cy="513559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1C63B75-61BE-6A32-BB84-968192C39A68}"/>
              </a:ext>
            </a:extLst>
          </p:cNvPr>
          <p:cNvSpPr txBox="1"/>
          <p:nvPr/>
        </p:nvSpPr>
        <p:spPr>
          <a:xfrm>
            <a:off x="9731548" y="2082800"/>
            <a:ext cx="1393651"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Intended Allocation of Time</a:t>
            </a:r>
          </a:p>
        </p:txBody>
      </p:sp>
    </p:spTree>
    <p:extLst>
      <p:ext uri="{BB962C8B-B14F-4D97-AF65-F5344CB8AC3E}">
        <p14:creationId xmlns:p14="http://schemas.microsoft.com/office/powerpoint/2010/main" val="4788962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7E715-09F5-C7D8-92FC-0511DC63F9DF}"/>
              </a:ext>
            </a:extLst>
          </p:cNvPr>
          <p:cNvSpPr>
            <a:spLocks noGrp="1"/>
          </p:cNvSpPr>
          <p:nvPr>
            <p:ph type="title" idx="4294967295"/>
          </p:nvPr>
        </p:nvSpPr>
        <p:spPr>
          <a:xfrm>
            <a:off x="797383" y="-1279843"/>
            <a:ext cx="10515600" cy="1325563"/>
          </a:xfrm>
        </p:spPr>
        <p:txBody>
          <a:bodyPr/>
          <a:lstStyle/>
          <a:p>
            <a:r>
              <a:rPr lang="en-US" dirty="0"/>
              <a:t>CROSS: How is it going?</a:t>
            </a:r>
          </a:p>
        </p:txBody>
      </p:sp>
      <p:pic>
        <p:nvPicPr>
          <p:cNvPr id="4" name="Picture 3" descr="Image of diverse staff and the words, &quot;CROSS: How is it going?&quot;">
            <a:extLst>
              <a:ext uri="{FF2B5EF4-FFF2-40B4-BE49-F238E27FC236}">
                <a16:creationId xmlns:a16="http://schemas.microsoft.com/office/drawing/2014/main" id="{A967620D-265D-4FFF-9C2B-28212709CE44}"/>
              </a:ext>
            </a:extLst>
          </p:cNvPr>
          <p:cNvPicPr>
            <a:picLocks noChangeAspect="1"/>
          </p:cNvPicPr>
          <p:nvPr/>
        </p:nvPicPr>
        <p:blipFill rotWithShape="1">
          <a:blip r:embed="rId2"/>
          <a:srcRect l="20139" t="16173" r="5095" b="8641"/>
          <a:stretch/>
        </p:blipFill>
        <p:spPr>
          <a:xfrm>
            <a:off x="73875" y="45720"/>
            <a:ext cx="11962616" cy="6766560"/>
          </a:xfrm>
          <a:prstGeom prst="rect">
            <a:avLst/>
          </a:prstGeom>
        </p:spPr>
      </p:pic>
    </p:spTree>
    <p:extLst>
      <p:ext uri="{BB962C8B-B14F-4D97-AF65-F5344CB8AC3E}">
        <p14:creationId xmlns:p14="http://schemas.microsoft.com/office/powerpoint/2010/main" val="64405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383D0-B2C0-6CA3-99E5-3D634D8A7FB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Success</a:t>
            </a:r>
          </a:p>
        </p:txBody>
      </p:sp>
      <p:pic>
        <p:nvPicPr>
          <p:cNvPr id="4" name="Picture 3" descr="Images of diverse professionals and logos of professional organizations and professional conferences.">
            <a:extLst>
              <a:ext uri="{FF2B5EF4-FFF2-40B4-BE49-F238E27FC236}">
                <a16:creationId xmlns:a16="http://schemas.microsoft.com/office/drawing/2014/main" id="{1FC0CE6A-DBC9-49E2-9FE6-928ADBADABFB}"/>
              </a:ext>
            </a:extLst>
          </p:cNvPr>
          <p:cNvPicPr>
            <a:picLocks noChangeAspect="1"/>
          </p:cNvPicPr>
          <p:nvPr/>
        </p:nvPicPr>
        <p:blipFill rotWithShape="1">
          <a:blip r:embed="rId2"/>
          <a:srcRect l="20249" t="16558" r="5000" b="9013"/>
          <a:stretch/>
        </p:blipFill>
        <p:spPr>
          <a:xfrm>
            <a:off x="121298" y="149289"/>
            <a:ext cx="11918295" cy="6675120"/>
          </a:xfrm>
          <a:prstGeom prst="rect">
            <a:avLst/>
          </a:prstGeom>
        </p:spPr>
      </p:pic>
    </p:spTree>
    <p:extLst>
      <p:ext uri="{BB962C8B-B14F-4D97-AF65-F5344CB8AC3E}">
        <p14:creationId xmlns:p14="http://schemas.microsoft.com/office/powerpoint/2010/main" val="3414213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393782-E9E1-F0AA-CFF4-B206B42CE36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Southeast Regional Clinical and Translational Conference</a:t>
            </a:r>
          </a:p>
        </p:txBody>
      </p:sp>
      <p:pic>
        <p:nvPicPr>
          <p:cNvPr id="2" name="Picture 1" descr="Pictures of diverse people to the right of the words, &quot;Southeast Regional Clinical and Translational Science Conference.&quot;">
            <a:extLst>
              <a:ext uri="{FF2B5EF4-FFF2-40B4-BE49-F238E27FC236}">
                <a16:creationId xmlns:a16="http://schemas.microsoft.com/office/drawing/2014/main" id="{C51763A3-82AE-447C-B807-24B817034186}"/>
              </a:ext>
            </a:extLst>
          </p:cNvPr>
          <p:cNvPicPr>
            <a:picLocks noChangeAspect="1"/>
          </p:cNvPicPr>
          <p:nvPr/>
        </p:nvPicPr>
        <p:blipFill rotWithShape="1">
          <a:blip r:embed="rId2"/>
          <a:srcRect l="20798" t="16416" r="4999" b="8765"/>
          <a:stretch/>
        </p:blipFill>
        <p:spPr>
          <a:xfrm>
            <a:off x="131037" y="91440"/>
            <a:ext cx="11929925" cy="6766560"/>
          </a:xfrm>
          <a:prstGeom prst="rect">
            <a:avLst/>
          </a:prstGeom>
        </p:spPr>
      </p:pic>
    </p:spTree>
    <p:extLst>
      <p:ext uri="{BB962C8B-B14F-4D97-AF65-F5344CB8AC3E}">
        <p14:creationId xmlns:p14="http://schemas.microsoft.com/office/powerpoint/2010/main" val="853011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0943E-E4D3-49A1-9685-F0831D0C6951}"/>
              </a:ext>
            </a:extLst>
          </p:cNvPr>
          <p:cNvSpPr>
            <a:spLocks noGrp="1"/>
          </p:cNvSpPr>
          <p:nvPr>
            <p:ph type="title"/>
          </p:nvPr>
        </p:nvSpPr>
        <p:spPr/>
        <p:txBody>
          <a:bodyPr>
            <a:normAutofit/>
          </a:bodyPr>
          <a:lstStyle/>
          <a:p>
            <a:r>
              <a:rPr lang="en-US" sz="4000" dirty="0">
                <a:latin typeface="Georgia" panose="02040502050405020303" pitchFamily="18" charset="0"/>
              </a:rPr>
              <a:t>Objectives</a:t>
            </a:r>
          </a:p>
        </p:txBody>
      </p:sp>
      <p:sp>
        <p:nvSpPr>
          <p:cNvPr id="3" name="Content Placeholder 2">
            <a:extLst>
              <a:ext uri="{FF2B5EF4-FFF2-40B4-BE49-F238E27FC236}">
                <a16:creationId xmlns:a16="http://schemas.microsoft.com/office/drawing/2014/main" id="{D64B3352-C26B-4214-B920-843F57D92EBD}"/>
              </a:ext>
            </a:extLst>
          </p:cNvPr>
          <p:cNvSpPr>
            <a:spLocks noGrp="1"/>
          </p:cNvSpPr>
          <p:nvPr>
            <p:ph idx="1"/>
          </p:nvPr>
        </p:nvSpPr>
        <p:spPr/>
        <p:txBody>
          <a:bodyPr/>
          <a:lstStyle/>
          <a:p>
            <a:pPr marL="0" lvl="0" indent="0">
              <a:buNone/>
            </a:pPr>
            <a:r>
              <a:rPr lang="en-US" dirty="0"/>
              <a:t>Describe literature supporting the value of workforce diversity. </a:t>
            </a:r>
          </a:p>
          <a:p>
            <a:pPr lvl="0"/>
            <a:endParaRPr lang="en-US" dirty="0"/>
          </a:p>
          <a:p>
            <a:pPr marL="0" lvl="0" indent="0">
              <a:buNone/>
            </a:pPr>
            <a:r>
              <a:rPr lang="en-US" dirty="0"/>
              <a:t>Discuss the current state of Black, Indigenous, and People of Color (BIPOC) and women conducting clinical research.</a:t>
            </a:r>
          </a:p>
          <a:p>
            <a:pPr marL="0" lvl="0" indent="0">
              <a:buNone/>
            </a:pPr>
            <a:endParaRPr lang="en-US" dirty="0"/>
          </a:p>
          <a:p>
            <a:pPr marL="0" lvl="0" indent="0">
              <a:buNone/>
            </a:pPr>
            <a:r>
              <a:rPr lang="en-US"/>
              <a:t>Outline and provide an example of team science as a method of to promote a diverse and equitable clinical research workforce.  </a:t>
            </a:r>
          </a:p>
          <a:p>
            <a:endParaRPr lang="en-US" dirty="0"/>
          </a:p>
        </p:txBody>
      </p:sp>
    </p:spTree>
    <p:extLst>
      <p:ext uri="{BB962C8B-B14F-4D97-AF65-F5344CB8AC3E}">
        <p14:creationId xmlns:p14="http://schemas.microsoft.com/office/powerpoint/2010/main" val="2370150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538CB6-E546-F683-79E6-60AD7E48731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Health Equity Day</a:t>
            </a:r>
          </a:p>
        </p:txBody>
      </p:sp>
      <p:pic>
        <p:nvPicPr>
          <p:cNvPr id="2" name="Picture 1" descr="Image of people on a Zoom call beside the words, &quot;May 11, 2021 Health Equity Day,&quot; and &quot;Featured presentations.&quot;">
            <a:extLst>
              <a:ext uri="{FF2B5EF4-FFF2-40B4-BE49-F238E27FC236}">
                <a16:creationId xmlns:a16="http://schemas.microsoft.com/office/drawing/2014/main" id="{590321D4-1FD0-48C5-AF71-F85CAC803359}"/>
              </a:ext>
            </a:extLst>
          </p:cNvPr>
          <p:cNvPicPr>
            <a:picLocks noChangeAspect="1"/>
          </p:cNvPicPr>
          <p:nvPr/>
        </p:nvPicPr>
        <p:blipFill rotWithShape="1">
          <a:blip r:embed="rId2"/>
          <a:srcRect l="20552" t="16420" r="5236" b="8765"/>
          <a:stretch/>
        </p:blipFill>
        <p:spPr>
          <a:xfrm>
            <a:off x="25401" y="91440"/>
            <a:ext cx="11771159" cy="6675120"/>
          </a:xfrm>
          <a:prstGeom prst="rect">
            <a:avLst/>
          </a:prstGeom>
        </p:spPr>
      </p:pic>
    </p:spTree>
    <p:extLst>
      <p:ext uri="{BB962C8B-B14F-4D97-AF65-F5344CB8AC3E}">
        <p14:creationId xmlns:p14="http://schemas.microsoft.com/office/powerpoint/2010/main" val="16506846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153991-766B-1686-3291-C85D49F5A3A5}"/>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Recap Health Equity Day</a:t>
            </a:r>
          </a:p>
        </p:txBody>
      </p:sp>
      <p:sp>
        <p:nvSpPr>
          <p:cNvPr id="3" name="Content Placeholder 2">
            <a:extLst>
              <a:ext uri="{FF2B5EF4-FFF2-40B4-BE49-F238E27FC236}">
                <a16:creationId xmlns:a16="http://schemas.microsoft.com/office/drawing/2014/main" id="{3A26E891-7578-48A3-9616-08E1BDBCC49B}"/>
              </a:ext>
            </a:extLst>
          </p:cNvPr>
          <p:cNvSpPr>
            <a:spLocks noGrp="1"/>
          </p:cNvSpPr>
          <p:nvPr>
            <p:ph idx="1"/>
          </p:nvPr>
        </p:nvSpPr>
        <p:spPr>
          <a:xfrm>
            <a:off x="1101013" y="1431926"/>
            <a:ext cx="10963470" cy="5273675"/>
          </a:xfrm>
        </p:spPr>
        <p:txBody>
          <a:bodyPr>
            <a:normAutofit fontScale="92500" lnSpcReduction="20000"/>
          </a:bodyPr>
          <a:lstStyle/>
          <a:p>
            <a:pPr marL="0" indent="0">
              <a:lnSpc>
                <a:spcPct val="110000"/>
              </a:lnSpc>
              <a:spcBef>
                <a:spcPts val="0"/>
              </a:spcBef>
              <a:buNone/>
              <a:defRPr/>
            </a:pPr>
            <a:endParaRPr lang="en-US" sz="1519" b="1" dirty="0"/>
          </a:p>
          <a:p>
            <a:pPr marL="0" indent="0">
              <a:lnSpc>
                <a:spcPct val="110000"/>
              </a:lnSpc>
              <a:spcBef>
                <a:spcPts val="0"/>
              </a:spcBef>
              <a:buNone/>
              <a:defRPr/>
            </a:pPr>
            <a:r>
              <a:rPr lang="en-US" sz="1519" b="1" dirty="0"/>
              <a:t>Poster Presentations</a:t>
            </a:r>
          </a:p>
          <a:p>
            <a:pPr marL="0" indent="0">
              <a:lnSpc>
                <a:spcPct val="110000"/>
              </a:lnSpc>
              <a:spcBef>
                <a:spcPts val="0"/>
              </a:spcBef>
              <a:buNone/>
              <a:defRPr/>
            </a:pPr>
            <a:r>
              <a:rPr lang="en-US" sz="1519" dirty="0"/>
              <a:t>1</a:t>
            </a:r>
            <a:r>
              <a:rPr lang="en-US" sz="1600" dirty="0"/>
              <a:t>.     How limited access to water triggered life threatening illness and death</a:t>
            </a:r>
          </a:p>
          <a:p>
            <a:pPr marL="0" indent="0">
              <a:lnSpc>
                <a:spcPct val="110000"/>
              </a:lnSpc>
              <a:spcBef>
                <a:spcPts val="0"/>
              </a:spcBef>
              <a:buNone/>
              <a:defRPr/>
            </a:pPr>
            <a:r>
              <a:rPr lang="en-US" sz="1600" dirty="0"/>
              <a:t>	Pangulur P, Xu JW, </a:t>
            </a:r>
            <a:r>
              <a:rPr lang="en-US" sz="1600" dirty="0" err="1"/>
              <a:t>Kebbel</a:t>
            </a:r>
            <a:r>
              <a:rPr lang="en-US" sz="1600" dirty="0"/>
              <a:t> KBS, Johnson D, </a:t>
            </a:r>
            <a:r>
              <a:rPr lang="en-US" sz="1600" b="1" dirty="0" err="1"/>
              <a:t>Kobaidze</a:t>
            </a:r>
            <a:r>
              <a:rPr lang="en-US" sz="1600" b="1" dirty="0"/>
              <a:t> K</a:t>
            </a:r>
          </a:p>
          <a:p>
            <a:pPr marL="0" indent="0">
              <a:lnSpc>
                <a:spcPct val="110000"/>
              </a:lnSpc>
              <a:spcBef>
                <a:spcPts val="0"/>
              </a:spcBef>
              <a:buNone/>
              <a:defRPr/>
            </a:pPr>
            <a:r>
              <a:rPr lang="en-US" sz="1600" dirty="0"/>
              <a:t>2.     COVID in Spanish for the </a:t>
            </a:r>
            <a:r>
              <a:rPr lang="en-US" sz="1600" dirty="0" err="1"/>
              <a:t>Latinx</a:t>
            </a:r>
            <a:r>
              <a:rPr lang="en-US" sz="1600" dirty="0"/>
              <a:t> community</a:t>
            </a:r>
          </a:p>
          <a:p>
            <a:pPr marL="0" indent="0">
              <a:lnSpc>
                <a:spcPct val="110000"/>
              </a:lnSpc>
              <a:spcBef>
                <a:spcPts val="0"/>
              </a:spcBef>
              <a:buNone/>
              <a:defRPr/>
            </a:pPr>
            <a:r>
              <a:rPr lang="en-US" sz="1600" dirty="0"/>
              <a:t>	Pinzon I, Angular Alvarado M, Alfonso S, Del Rio C, </a:t>
            </a:r>
            <a:r>
              <a:rPr lang="en-US" sz="1600" dirty="0" err="1"/>
              <a:t>Patino</a:t>
            </a:r>
            <a:r>
              <a:rPr lang="en-US" sz="1600" dirty="0"/>
              <a:t> A, </a:t>
            </a:r>
            <a:r>
              <a:rPr lang="en-US" sz="1600" b="1" dirty="0" err="1"/>
              <a:t>Rebolledo</a:t>
            </a:r>
            <a:r>
              <a:rPr lang="en-US" sz="1600" b="1" dirty="0"/>
              <a:t> P, Cantos Lucio V</a:t>
            </a:r>
          </a:p>
          <a:p>
            <a:pPr marL="0" indent="0">
              <a:lnSpc>
                <a:spcPct val="110000"/>
              </a:lnSpc>
              <a:spcBef>
                <a:spcPts val="0"/>
              </a:spcBef>
              <a:buNone/>
              <a:defRPr/>
            </a:pPr>
            <a:r>
              <a:rPr lang="en-US" sz="1600" dirty="0"/>
              <a:t>3.     Expanding the Pipeline of </a:t>
            </a:r>
            <a:r>
              <a:rPr lang="en-US" sz="1600" dirty="0" err="1"/>
              <a:t>URiM</a:t>
            </a:r>
            <a:r>
              <a:rPr lang="en-US" sz="1600" dirty="0"/>
              <a:t> Investigators: The Work of the DOM Research Affinity Group</a:t>
            </a:r>
          </a:p>
          <a:p>
            <a:pPr marL="0" indent="0">
              <a:lnSpc>
                <a:spcPct val="110000"/>
              </a:lnSpc>
              <a:spcBef>
                <a:spcPts val="0"/>
              </a:spcBef>
              <a:buNone/>
              <a:defRPr/>
            </a:pPr>
            <a:r>
              <a:rPr lang="en-US" sz="1600" dirty="0"/>
              <a:t>	Alvarez JA, Blanding JO, Han J</a:t>
            </a:r>
            <a:r>
              <a:rPr lang="en-US" sz="1600" b="1" dirty="0"/>
              <a:t>, Henry T</a:t>
            </a:r>
            <a:r>
              <a:rPr lang="en-US" sz="1600" dirty="0"/>
              <a:t>, </a:t>
            </a:r>
            <a:r>
              <a:rPr lang="en-US" sz="1600" dirty="0" err="1"/>
              <a:t>Bussey</a:t>
            </a:r>
            <a:r>
              <a:rPr lang="en-US" sz="1600" dirty="0"/>
              <a:t>-Jones J, Mitchell N, Morris A</a:t>
            </a:r>
          </a:p>
          <a:p>
            <a:pPr marL="0" indent="0">
              <a:lnSpc>
                <a:spcPct val="110000"/>
              </a:lnSpc>
              <a:spcBef>
                <a:spcPts val="0"/>
              </a:spcBef>
              <a:buNone/>
              <a:defRPr/>
            </a:pPr>
            <a:r>
              <a:rPr lang="en-US" sz="1600" dirty="0"/>
              <a:t>4.     Increasing the Ranks of Black, Indigenous, People of Color and Women in Research</a:t>
            </a:r>
          </a:p>
          <a:p>
            <a:pPr marL="0" indent="0">
              <a:lnSpc>
                <a:spcPct val="110000"/>
              </a:lnSpc>
              <a:spcBef>
                <a:spcPts val="0"/>
              </a:spcBef>
              <a:buNone/>
              <a:defRPr/>
            </a:pPr>
            <a:r>
              <a:rPr lang="en-US" sz="1600" dirty="0"/>
              <a:t>	</a:t>
            </a:r>
            <a:r>
              <a:rPr lang="en-US" sz="1600" b="1" dirty="0"/>
              <a:t>Franks N, Hanna J, </a:t>
            </a:r>
            <a:r>
              <a:rPr lang="en-US" sz="1600" b="1" dirty="0" err="1"/>
              <a:t>Kobaidze</a:t>
            </a:r>
            <a:r>
              <a:rPr lang="en-US" sz="1600" b="1" dirty="0"/>
              <a:t> K, Wiley Z and the CROSS Collaborative</a:t>
            </a:r>
          </a:p>
          <a:p>
            <a:pPr marL="0" indent="0">
              <a:lnSpc>
                <a:spcPct val="110000"/>
              </a:lnSpc>
              <a:spcBef>
                <a:spcPts val="0"/>
              </a:spcBef>
              <a:buNone/>
              <a:defRPr/>
            </a:pPr>
            <a:r>
              <a:rPr lang="en-US" sz="1600" dirty="0"/>
              <a:t> 5.     What about race and ethnicity in antimicrobial stewardship?</a:t>
            </a:r>
          </a:p>
          <a:p>
            <a:pPr marL="0" indent="0">
              <a:lnSpc>
                <a:spcPct val="110000"/>
              </a:lnSpc>
              <a:spcBef>
                <a:spcPts val="0"/>
              </a:spcBef>
              <a:buNone/>
              <a:defRPr/>
            </a:pPr>
            <a:r>
              <a:rPr lang="en-US" sz="1600" dirty="0"/>
              <a:t>	Fortin-Leung K, </a:t>
            </a:r>
            <a:r>
              <a:rPr lang="en-US" sz="1600" b="1" dirty="0"/>
              <a:t>Wiley Z</a:t>
            </a:r>
          </a:p>
          <a:p>
            <a:pPr marL="0" indent="0">
              <a:lnSpc>
                <a:spcPct val="110000"/>
              </a:lnSpc>
              <a:spcBef>
                <a:spcPts val="0"/>
              </a:spcBef>
              <a:buNone/>
              <a:defRPr/>
            </a:pPr>
            <a:r>
              <a:rPr lang="en-US" sz="1600" dirty="0"/>
              <a:t>6.     Beyond Collection of Demographic Data: Stratification of Outcomes as a First Step to Address Health  Disparities in a Health System</a:t>
            </a:r>
          </a:p>
          <a:p>
            <a:pPr marL="0" indent="0">
              <a:lnSpc>
                <a:spcPct val="110000"/>
              </a:lnSpc>
              <a:spcBef>
                <a:spcPts val="0"/>
              </a:spcBef>
              <a:buNone/>
              <a:defRPr/>
            </a:pPr>
            <a:r>
              <a:rPr lang="en-US" sz="1600" dirty="0"/>
              <a:t>	</a:t>
            </a:r>
            <a:r>
              <a:rPr lang="en-US" sz="1600" b="1" dirty="0"/>
              <a:t>Franks N, Kubes J</a:t>
            </a:r>
            <a:r>
              <a:rPr lang="en-US" sz="1600" dirty="0"/>
              <a:t>, Overton E, Truss L, </a:t>
            </a:r>
            <a:r>
              <a:rPr lang="en-US" sz="1600" b="1" dirty="0"/>
              <a:t>Shu J,</a:t>
            </a:r>
            <a:r>
              <a:rPr lang="en-US" sz="1600" dirty="0"/>
              <a:t> Shabbir H</a:t>
            </a:r>
          </a:p>
          <a:p>
            <a:pPr marL="289339" indent="-289339">
              <a:lnSpc>
                <a:spcPct val="110000"/>
              </a:lnSpc>
              <a:spcBef>
                <a:spcPts val="0"/>
              </a:spcBef>
              <a:buFontTx/>
              <a:buAutoNum type="arabicPeriod" startAt="7"/>
              <a:defRPr/>
            </a:pPr>
            <a:r>
              <a:rPr lang="en-US" sz="1600" dirty="0"/>
              <a:t>Racial and Ethnic Differences and Clinical Outcomes of COVID-19 Patients Presenting to the Emergency Department</a:t>
            </a:r>
          </a:p>
          <a:p>
            <a:pPr marL="0" indent="0">
              <a:lnSpc>
                <a:spcPct val="110000"/>
              </a:lnSpc>
              <a:spcBef>
                <a:spcPts val="0"/>
              </a:spcBef>
              <a:buNone/>
              <a:defRPr/>
            </a:pPr>
            <a:r>
              <a:rPr lang="en-US" sz="1600" dirty="0"/>
              <a:t> 	Smothers L, Ross-Driscoll K, Wang Z, Mehta AK, </a:t>
            </a:r>
            <a:r>
              <a:rPr lang="en-US" sz="1600" dirty="0" err="1"/>
              <a:t>Patzer</a:t>
            </a:r>
            <a:r>
              <a:rPr lang="en-US" sz="1600" dirty="0"/>
              <a:t> RE, </a:t>
            </a:r>
            <a:r>
              <a:rPr lang="en-US" sz="1600" b="1" dirty="0"/>
              <a:t>Wiley Z</a:t>
            </a:r>
            <a:r>
              <a:rPr lang="en-US" sz="1600" dirty="0"/>
              <a:t> </a:t>
            </a:r>
          </a:p>
          <a:p>
            <a:pPr marL="289339" indent="-289339">
              <a:lnSpc>
                <a:spcPct val="110000"/>
              </a:lnSpc>
              <a:spcBef>
                <a:spcPts val="0"/>
              </a:spcBef>
              <a:buFontTx/>
              <a:buAutoNum type="arabicPeriod" startAt="8"/>
              <a:defRPr/>
            </a:pPr>
            <a:r>
              <a:rPr lang="en-US" sz="1600" dirty="0"/>
              <a:t>A Mixed-methods Approach to Understanding the Perspectives, Experiences and Attitudes of Cognitive Behavioral 	Therapy for African Americans with Type-2 Diabetes</a:t>
            </a:r>
          </a:p>
          <a:p>
            <a:pPr marL="0" indent="0">
              <a:lnSpc>
                <a:spcPct val="110000"/>
              </a:lnSpc>
              <a:spcBef>
                <a:spcPts val="0"/>
              </a:spcBef>
              <a:buNone/>
              <a:defRPr/>
            </a:pPr>
            <a:r>
              <a:rPr lang="en-US" sz="1600" dirty="0"/>
              <a:t>	</a:t>
            </a:r>
            <a:r>
              <a:rPr lang="en-US" sz="1600" dirty="0" err="1"/>
              <a:t>Subramanya</a:t>
            </a:r>
            <a:r>
              <a:rPr lang="en-US" sz="1600" dirty="0"/>
              <a:t> V, </a:t>
            </a:r>
            <a:r>
              <a:rPr lang="en-US" sz="1600" dirty="0" err="1"/>
              <a:t>Cornely</a:t>
            </a:r>
            <a:r>
              <a:rPr lang="en-US" sz="1600" dirty="0"/>
              <a:t> R, Owen A, </a:t>
            </a:r>
            <a:r>
              <a:rPr lang="en-US" sz="1600" dirty="0" err="1"/>
              <a:t>Pasquel</a:t>
            </a:r>
            <a:r>
              <a:rPr lang="en-US" sz="1600" dirty="0"/>
              <a:t> FJ, McGee R.E., </a:t>
            </a:r>
            <a:r>
              <a:rPr lang="en-US" sz="1600" b="1" dirty="0" err="1"/>
              <a:t>Kulshreshtha</a:t>
            </a:r>
            <a:r>
              <a:rPr lang="en-US" sz="1600" b="1" dirty="0"/>
              <a:t> A</a:t>
            </a:r>
          </a:p>
          <a:p>
            <a:pPr marL="289339" indent="-289339">
              <a:lnSpc>
                <a:spcPct val="110000"/>
              </a:lnSpc>
              <a:spcBef>
                <a:spcPts val="0"/>
              </a:spcBef>
              <a:buFontTx/>
              <a:buAutoNum type="arabicPeriod" startAt="9"/>
              <a:defRPr/>
            </a:pPr>
            <a:r>
              <a:rPr lang="en-US" sz="1600" dirty="0"/>
              <a:t>COVID-19 Characteristics of Readmissions and Outcomes and Social Determinants of Health Study (CROSS) </a:t>
            </a:r>
          </a:p>
          <a:p>
            <a:pPr marL="0" indent="0">
              <a:lnSpc>
                <a:spcPct val="110000"/>
              </a:lnSpc>
              <a:spcBef>
                <a:spcPts val="0"/>
              </a:spcBef>
              <a:buNone/>
              <a:defRPr/>
            </a:pPr>
            <a:r>
              <a:rPr lang="en-US" sz="1600" dirty="0"/>
              <a:t>	at Eight Atlanta Hospitals </a:t>
            </a:r>
          </a:p>
          <a:p>
            <a:pPr marL="0" indent="0">
              <a:lnSpc>
                <a:spcPct val="110000"/>
              </a:lnSpc>
              <a:spcBef>
                <a:spcPts val="0"/>
              </a:spcBef>
              <a:buNone/>
              <a:defRPr/>
            </a:pPr>
            <a:r>
              <a:rPr lang="en-US" sz="1600" b="1" dirty="0"/>
              <a:t>	Wiley Z, Lanka V, Surapaneni P, Elutilo-Ayoola T, Byrd R, Li D, Kubes JN, Kulshreshtha A, Kandiah S, Kobaidze K, The CROSS 	Collaborative, Franks N</a:t>
            </a:r>
            <a:endParaRPr lang="en-US" sz="1600" dirty="0"/>
          </a:p>
        </p:txBody>
      </p:sp>
      <p:sp>
        <p:nvSpPr>
          <p:cNvPr id="2" name="TextBox 1">
            <a:extLst>
              <a:ext uri="{FF2B5EF4-FFF2-40B4-BE49-F238E27FC236}">
                <a16:creationId xmlns:a16="http://schemas.microsoft.com/office/drawing/2014/main" id="{9A355953-F45A-4500-AAAE-48CE6A2EC8CC}"/>
              </a:ext>
            </a:extLst>
          </p:cNvPr>
          <p:cNvSpPr txBox="1"/>
          <p:nvPr/>
        </p:nvSpPr>
        <p:spPr>
          <a:xfrm>
            <a:off x="8305801" y="1431926"/>
            <a:ext cx="2581275" cy="1027113"/>
          </a:xfrm>
          <a:prstGeom prst="rect">
            <a:avLst/>
          </a:prstGeom>
          <a:noFill/>
        </p:spPr>
        <p:txBody>
          <a:bodyPr>
            <a:spAutoFit/>
          </a:bodyPr>
          <a:lstStyle/>
          <a:p>
            <a:pPr>
              <a:defRPr/>
            </a:pPr>
            <a:r>
              <a:rPr lang="en-US" sz="2025" b="1" dirty="0">
                <a:solidFill>
                  <a:srgbClr val="00B050"/>
                </a:solidFill>
                <a:latin typeface="Georgia" panose="02040502050405020303" pitchFamily="18" charset="0"/>
              </a:rPr>
              <a:t>~ 40% of our CROSS team submitted posters</a:t>
            </a:r>
          </a:p>
        </p:txBody>
      </p:sp>
      <p:pic>
        <p:nvPicPr>
          <p:cNvPr id="26627" name="Picture 3">
            <a:extLst>
              <a:ext uri="{FF2B5EF4-FFF2-40B4-BE49-F238E27FC236}">
                <a16:creationId xmlns:a16="http://schemas.microsoft.com/office/drawing/2014/main" id="{E229BCB9-A343-43B1-A897-7CF871EB5C1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30164" t="19244" r="31290" b="68462"/>
          <a:stretch>
            <a:fillRect/>
          </a:stretch>
        </p:blipFill>
        <p:spPr bwMode="auto">
          <a:xfrm>
            <a:off x="2514601" y="152401"/>
            <a:ext cx="713581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FE4BD-6EFD-311A-9161-679D93815F4C}"/>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Research Day</a:t>
            </a:r>
          </a:p>
        </p:txBody>
      </p:sp>
      <p:pic>
        <p:nvPicPr>
          <p:cNvPr id="4" name="Picture 3" descr="Image of 2nd place and 3rd place posters for Emory Division of Hospital Medicine Research Day, August 12, 2021 at 5pm.">
            <a:extLst>
              <a:ext uri="{FF2B5EF4-FFF2-40B4-BE49-F238E27FC236}">
                <a16:creationId xmlns:a16="http://schemas.microsoft.com/office/drawing/2014/main" id="{9EEF16E6-4E0F-4717-AE1B-E98E7FD46F52}"/>
              </a:ext>
            </a:extLst>
          </p:cNvPr>
          <p:cNvPicPr>
            <a:picLocks noChangeAspect="1"/>
          </p:cNvPicPr>
          <p:nvPr/>
        </p:nvPicPr>
        <p:blipFill rotWithShape="1">
          <a:blip r:embed="rId2"/>
          <a:srcRect l="20423" t="16420" r="4861" b="8765"/>
          <a:stretch/>
        </p:blipFill>
        <p:spPr>
          <a:xfrm>
            <a:off x="170355" y="91440"/>
            <a:ext cx="12013636" cy="6766560"/>
          </a:xfrm>
          <a:prstGeom prst="rect">
            <a:avLst/>
          </a:prstGeom>
        </p:spPr>
      </p:pic>
    </p:spTree>
    <p:extLst>
      <p:ext uri="{BB962C8B-B14F-4D97-AF65-F5344CB8AC3E}">
        <p14:creationId xmlns:p14="http://schemas.microsoft.com/office/powerpoint/2010/main" val="3607066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3F4482-034F-D02F-EE6D-95DE0EC9AC2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2021 Research Day Awards</a:t>
            </a:r>
          </a:p>
        </p:txBody>
      </p:sp>
      <p:pic>
        <p:nvPicPr>
          <p:cNvPr id="2" name="Picture 1" descr="Image of diverse professionals under the title, &quot;COVID-19 Vaccine Hesitancy Among Metro Atlanta Healthcare Workers, May-June 2021, &quot; and to the left of the words, &quot;Department of Medicine 2021 Research Day Awards.&quot;">
            <a:extLst>
              <a:ext uri="{FF2B5EF4-FFF2-40B4-BE49-F238E27FC236}">
                <a16:creationId xmlns:a16="http://schemas.microsoft.com/office/drawing/2014/main" id="{EF30215F-86F7-4938-A8FD-193D9FDF7511}"/>
              </a:ext>
            </a:extLst>
          </p:cNvPr>
          <p:cNvPicPr>
            <a:picLocks noChangeAspect="1"/>
          </p:cNvPicPr>
          <p:nvPr/>
        </p:nvPicPr>
        <p:blipFill rotWithShape="1">
          <a:blip r:embed="rId2"/>
          <a:srcRect l="20416" t="15803" r="5379" b="9259"/>
          <a:stretch/>
        </p:blipFill>
        <p:spPr>
          <a:xfrm>
            <a:off x="87471" y="0"/>
            <a:ext cx="11911696" cy="6766560"/>
          </a:xfrm>
          <a:prstGeom prst="rect">
            <a:avLst/>
          </a:prstGeom>
        </p:spPr>
      </p:pic>
    </p:spTree>
    <p:extLst>
      <p:ext uri="{BB962C8B-B14F-4D97-AF65-F5344CB8AC3E}">
        <p14:creationId xmlns:p14="http://schemas.microsoft.com/office/powerpoint/2010/main" val="1714482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EEA8D-6B68-D998-EFEC-D0F19D2A452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CROSS Manuscripts</a:t>
            </a:r>
          </a:p>
        </p:txBody>
      </p:sp>
      <p:pic>
        <p:nvPicPr>
          <p:cNvPr id="4" name="Picture 3" descr="Images of diverse professionals under the words CROSS Manuscripts.">
            <a:extLst>
              <a:ext uri="{FF2B5EF4-FFF2-40B4-BE49-F238E27FC236}">
                <a16:creationId xmlns:a16="http://schemas.microsoft.com/office/drawing/2014/main" id="{1F2EC569-3A6C-4494-9E04-157D40F1379D}"/>
              </a:ext>
            </a:extLst>
          </p:cNvPr>
          <p:cNvPicPr>
            <a:picLocks noChangeAspect="1"/>
          </p:cNvPicPr>
          <p:nvPr/>
        </p:nvPicPr>
        <p:blipFill rotWithShape="1">
          <a:blip r:embed="rId2"/>
          <a:srcRect l="23124" t="16667" r="4931" b="8765"/>
          <a:stretch/>
        </p:blipFill>
        <p:spPr>
          <a:xfrm>
            <a:off x="298575" y="42915"/>
            <a:ext cx="11606306" cy="6766560"/>
          </a:xfrm>
          <a:prstGeom prst="rect">
            <a:avLst/>
          </a:prstGeom>
        </p:spPr>
      </p:pic>
    </p:spTree>
    <p:extLst>
      <p:ext uri="{BB962C8B-B14F-4D97-AF65-F5344CB8AC3E}">
        <p14:creationId xmlns:p14="http://schemas.microsoft.com/office/powerpoint/2010/main" val="20195493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Images of diverse professionals. Article and authors for, &quot;Clinical characteristics and social determinants of health associated with 30-day hospital readmissions of paitents with COVID-19.&quot;">
            <a:extLst>
              <a:ext uri="{FF2B5EF4-FFF2-40B4-BE49-F238E27FC236}">
                <a16:creationId xmlns:a16="http://schemas.microsoft.com/office/drawing/2014/main" id="{54848A04-ED37-9234-F079-373B1927737B}"/>
              </a:ext>
            </a:extLst>
          </p:cNvPr>
          <p:cNvSpPr>
            <a:spLocks noGrp="1"/>
          </p:cNvSpPr>
          <p:nvPr>
            <p:ph type="title"/>
          </p:nvPr>
        </p:nvSpPr>
        <p:spPr>
          <a:xfrm>
            <a:off x="838200" y="-1325563"/>
            <a:ext cx="10515600" cy="1325563"/>
          </a:xfrm>
        </p:spPr>
        <p:txBody>
          <a:bodyPr vert="horz" lIns="91440" tIns="45720" rIns="91440" bIns="45720" rtlCol="0" anchor="b">
            <a:normAutofit fontScale="90000"/>
          </a:bodyPr>
          <a:lstStyle/>
          <a:p>
            <a:r>
              <a:rPr lang="en-US" dirty="0"/>
              <a:t>Clinical characteristics and social determinants of health associated with 30-day hospital readmissions of </a:t>
            </a:r>
            <a:r>
              <a:rPr lang="en-US" dirty="0" err="1"/>
              <a:t>paitents</a:t>
            </a:r>
            <a:r>
              <a:rPr lang="en-US" dirty="0"/>
              <a:t> with COVID-19</a:t>
            </a:r>
          </a:p>
        </p:txBody>
      </p:sp>
      <p:pic>
        <p:nvPicPr>
          <p:cNvPr id="5" name="Picture 4" descr="Images of diverse professionals."/>
          <p:cNvPicPr>
            <a:picLocks noChangeAspect="1"/>
          </p:cNvPicPr>
          <p:nvPr/>
        </p:nvPicPr>
        <p:blipFill rotWithShape="1">
          <a:blip r:embed="rId3"/>
          <a:srcRect l="63058" t="19239" r="22682" b="13590"/>
          <a:stretch/>
        </p:blipFill>
        <p:spPr>
          <a:xfrm>
            <a:off x="52431" y="69360"/>
            <a:ext cx="2519351" cy="6675120"/>
          </a:xfrm>
          <a:prstGeom prst="rect">
            <a:avLst/>
          </a:prstGeom>
        </p:spPr>
      </p:pic>
      <p:pic>
        <p:nvPicPr>
          <p:cNvPr id="2" name="Picture 1" descr="Article and authors of, &quot;Clinical "/>
          <p:cNvPicPr>
            <a:picLocks noChangeAspect="1"/>
          </p:cNvPicPr>
          <p:nvPr/>
        </p:nvPicPr>
        <p:blipFill rotWithShape="1">
          <a:blip r:embed="rId4"/>
          <a:srcRect l="23071" t="13714" r="7500" b="18730"/>
          <a:stretch/>
        </p:blipFill>
        <p:spPr>
          <a:xfrm>
            <a:off x="2735832" y="617625"/>
            <a:ext cx="9188689" cy="5029200"/>
          </a:xfrm>
          <a:prstGeom prst="rect">
            <a:avLst/>
          </a:prstGeom>
        </p:spPr>
      </p:pic>
    </p:spTree>
    <p:extLst>
      <p:ext uri="{BB962C8B-B14F-4D97-AF65-F5344CB8AC3E}">
        <p14:creationId xmlns:p14="http://schemas.microsoft.com/office/powerpoint/2010/main" val="1261248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81F3A-B74F-5CF9-9AF8-78D5AA360EB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CROSS Congratulations</a:t>
            </a:r>
          </a:p>
        </p:txBody>
      </p:sp>
      <p:pic>
        <p:nvPicPr>
          <p:cNvPr id="4" name="Picture 3" descr="Words &quot;CROSS Congratulations&quot; with names and photos.">
            <a:extLst>
              <a:ext uri="{FF2B5EF4-FFF2-40B4-BE49-F238E27FC236}">
                <a16:creationId xmlns:a16="http://schemas.microsoft.com/office/drawing/2014/main" id="{BE448631-AD94-4A62-B3E4-051086C66AA5}"/>
              </a:ext>
            </a:extLst>
          </p:cNvPr>
          <p:cNvPicPr>
            <a:picLocks noChangeAspect="1"/>
          </p:cNvPicPr>
          <p:nvPr/>
        </p:nvPicPr>
        <p:blipFill rotWithShape="1">
          <a:blip r:embed="rId2"/>
          <a:srcRect l="20347" t="16667" r="5000" b="9136"/>
          <a:stretch/>
        </p:blipFill>
        <p:spPr>
          <a:xfrm>
            <a:off x="0" y="0"/>
            <a:ext cx="11939684" cy="6675120"/>
          </a:xfrm>
          <a:prstGeom prst="rect">
            <a:avLst/>
          </a:prstGeom>
        </p:spPr>
      </p:pic>
    </p:spTree>
    <p:extLst>
      <p:ext uri="{BB962C8B-B14F-4D97-AF65-F5344CB8AC3E}">
        <p14:creationId xmlns:p14="http://schemas.microsoft.com/office/powerpoint/2010/main" val="2133957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2019768" y="985160"/>
            <a:ext cx="9750513" cy="14532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COVID-19 </a:t>
            </a:r>
            <a:br>
              <a:rPr kumimoji="0" lang="en-US" sz="36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br>
            <a:r>
              <a:rPr kumimoji="0" lang="en-US" sz="36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t>Collaborative Community Outreach and Health Disparities Research Group</a:t>
            </a:r>
            <a:br>
              <a:rPr kumimoji="0" lang="en-US" sz="36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rPr>
            </a:br>
            <a:endParaRPr kumimoji="0" lang="en-US" sz="3600" b="0" i="0" u="none" strike="noStrike" kern="1200" cap="none" spc="0" normalizeH="0" baseline="0" noProof="0" dirty="0">
              <a:ln>
                <a:noFill/>
              </a:ln>
              <a:solidFill>
                <a:schemeClr val="tx1"/>
              </a:solidFill>
              <a:effectLst/>
              <a:uLnTx/>
              <a:uFillTx/>
              <a:latin typeface="Georgia" panose="02040502050405020303" pitchFamily="18" charset="0"/>
              <a:ea typeface="+mj-ea"/>
              <a:cs typeface="+mj-cs"/>
            </a:endParaRPr>
          </a:p>
        </p:txBody>
      </p:sp>
      <p:pic>
        <p:nvPicPr>
          <p:cNvPr id="2" name="Picture 1" descr="Article titled, &quot;A Framework for Mobilizing Health Care to Respond to the Community Within the COVID-19 Pandemic&quot; to the right of images of diverse professionals."/>
          <p:cNvPicPr>
            <a:picLocks noChangeAspect="1"/>
          </p:cNvPicPr>
          <p:nvPr/>
        </p:nvPicPr>
        <p:blipFill rotWithShape="1">
          <a:blip r:embed="rId2"/>
          <a:srcRect l="9825" t="28251" r="11493" b="29867"/>
          <a:stretch/>
        </p:blipFill>
        <p:spPr>
          <a:xfrm>
            <a:off x="1765275" y="3307080"/>
            <a:ext cx="10383182" cy="3108960"/>
          </a:xfrm>
          <a:prstGeom prst="rect">
            <a:avLst/>
          </a:prstGeom>
        </p:spPr>
      </p:pic>
      <p:pic>
        <p:nvPicPr>
          <p:cNvPr id="3" name="Picture 2" descr="Photos of diverse professionals. "/>
          <p:cNvPicPr>
            <a:picLocks noChangeAspect="1"/>
          </p:cNvPicPr>
          <p:nvPr/>
        </p:nvPicPr>
        <p:blipFill rotWithShape="1">
          <a:blip r:embed="rId3"/>
          <a:srcRect l="70291" t="14715" r="19739" b="11546"/>
          <a:stretch/>
        </p:blipFill>
        <p:spPr>
          <a:xfrm>
            <a:off x="57910" y="137160"/>
            <a:ext cx="1707365" cy="6583680"/>
          </a:xfrm>
          <a:prstGeom prst="rect">
            <a:avLst/>
          </a:prstGeom>
        </p:spPr>
      </p:pic>
      <p:sp>
        <p:nvSpPr>
          <p:cNvPr id="7" name="Down Arrow 6">
            <a:extLst>
              <a:ext uri="{C183D7F6-B498-43B3-948B-1728B52AA6E4}">
                <adec:decorative xmlns:adec="http://schemas.microsoft.com/office/drawing/2017/decorative" val="1"/>
              </a:ext>
            </a:extLst>
          </p:cNvPr>
          <p:cNvSpPr/>
          <p:nvPr/>
        </p:nvSpPr>
        <p:spPr>
          <a:xfrm>
            <a:off x="5926805" y="2743200"/>
            <a:ext cx="594360" cy="112776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449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8B9D09-DC15-DC9A-0090-0C631A25626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CROSS work</a:t>
            </a:r>
          </a:p>
        </p:txBody>
      </p:sp>
      <p:pic>
        <p:nvPicPr>
          <p:cNvPr id="2" name="Picture 1" descr="Images of flyers for outreach events with images of CROSS members.">
            <a:extLst>
              <a:ext uri="{FF2B5EF4-FFF2-40B4-BE49-F238E27FC236}">
                <a16:creationId xmlns:a16="http://schemas.microsoft.com/office/drawing/2014/main" id="{801F4727-58CB-49F8-A4EE-8991CBEBA805}"/>
              </a:ext>
            </a:extLst>
          </p:cNvPr>
          <p:cNvPicPr>
            <a:picLocks noChangeAspect="1"/>
          </p:cNvPicPr>
          <p:nvPr/>
        </p:nvPicPr>
        <p:blipFill rotWithShape="1">
          <a:blip r:embed="rId3"/>
          <a:srcRect l="19683" t="25033" r="20868" b="16735"/>
          <a:stretch/>
        </p:blipFill>
        <p:spPr>
          <a:xfrm>
            <a:off x="287487" y="228600"/>
            <a:ext cx="11782980" cy="6492240"/>
          </a:xfrm>
          <a:prstGeom prst="rect">
            <a:avLst/>
          </a:prstGeom>
        </p:spPr>
      </p:pic>
    </p:spTree>
    <p:extLst>
      <p:ext uri="{BB962C8B-B14F-4D97-AF65-F5344CB8AC3E}">
        <p14:creationId xmlns:p14="http://schemas.microsoft.com/office/powerpoint/2010/main" val="20726242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64C4-9BC0-61CD-050F-849CD0C7588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CROSS work continued</a:t>
            </a:r>
          </a:p>
        </p:txBody>
      </p:sp>
      <p:pic>
        <p:nvPicPr>
          <p:cNvPr id="5" name="Picture 4" descr="Images of outreach flyers with photos of CROSS members."/>
          <p:cNvPicPr>
            <a:picLocks noChangeAspect="1"/>
          </p:cNvPicPr>
          <p:nvPr/>
        </p:nvPicPr>
        <p:blipFill rotWithShape="1">
          <a:blip r:embed="rId3"/>
          <a:srcRect l="21000" t="15240" r="7285" b="12074"/>
          <a:stretch/>
        </p:blipFill>
        <p:spPr>
          <a:xfrm>
            <a:off x="139337" y="0"/>
            <a:ext cx="11868699" cy="6766560"/>
          </a:xfrm>
          <a:prstGeom prst="rect">
            <a:avLst/>
          </a:prstGeom>
        </p:spPr>
      </p:pic>
    </p:spTree>
    <p:extLst>
      <p:ext uri="{BB962C8B-B14F-4D97-AF65-F5344CB8AC3E}">
        <p14:creationId xmlns:p14="http://schemas.microsoft.com/office/powerpoint/2010/main" val="2094529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355C0-4116-5C12-8B8A-BBED095D60DF}"/>
              </a:ext>
            </a:extLst>
          </p:cNvPr>
          <p:cNvSpPr>
            <a:spLocks noGrp="1"/>
          </p:cNvSpPr>
          <p:nvPr>
            <p:ph type="title" idx="4294967295"/>
          </p:nvPr>
        </p:nvSpPr>
        <p:spPr>
          <a:xfrm>
            <a:off x="862499" y="-1463675"/>
            <a:ext cx="10515600" cy="1325563"/>
          </a:xfrm>
        </p:spPr>
        <p:txBody>
          <a:bodyPr/>
          <a:lstStyle/>
          <a:p>
            <a:r>
              <a:rPr lang="en-US" dirty="0"/>
              <a:t>What Can You Do to Foster Diversity and Inclusion?</a:t>
            </a:r>
          </a:p>
        </p:txBody>
      </p:sp>
      <p:pic>
        <p:nvPicPr>
          <p:cNvPr id="5" name="Picture 4" descr="Image is titled, &quot;What can you do to foster diversity and inclusion.&quot; The first of six boxes has the words be a mentor with an image of hands touching, the second box has the words celebrate achievements with an image of a ribbon, the third box has the word volunteer with an image of a thought bubble, the fourth box has the words give a seminar with an image of a person talking, the fifth box has the words build a team with an image of people in a group, and the sixth box has the words check your reader with an image of a scale.">
            <a:extLst>
              <a:ext uri="{FF2B5EF4-FFF2-40B4-BE49-F238E27FC236}">
                <a16:creationId xmlns:a16="http://schemas.microsoft.com/office/drawing/2014/main" id="{18FA03B5-B893-4563-A9E6-33931E20902D}"/>
              </a:ext>
            </a:extLst>
          </p:cNvPr>
          <p:cNvPicPr>
            <a:picLocks noChangeAspect="1"/>
          </p:cNvPicPr>
          <p:nvPr/>
        </p:nvPicPr>
        <p:blipFill rotWithShape="1">
          <a:blip r:embed="rId3"/>
          <a:srcRect l="29393" t="19012" r="30139" b="19432"/>
          <a:stretch/>
        </p:blipFill>
        <p:spPr>
          <a:xfrm>
            <a:off x="2166117" y="91440"/>
            <a:ext cx="7908365" cy="6766560"/>
          </a:xfrm>
          <a:prstGeom prst="rect">
            <a:avLst/>
          </a:prstGeom>
        </p:spPr>
      </p:pic>
    </p:spTree>
    <p:extLst>
      <p:ext uri="{BB962C8B-B14F-4D97-AF65-F5344CB8AC3E}">
        <p14:creationId xmlns:p14="http://schemas.microsoft.com/office/powerpoint/2010/main" val="100019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1E23F0-0A40-9805-9678-9E50D16C245B}"/>
              </a:ext>
            </a:extLst>
          </p:cNvPr>
          <p:cNvSpPr>
            <a:spLocks noGrp="1"/>
          </p:cNvSpPr>
          <p:nvPr>
            <p:ph type="title" idx="4294967295"/>
          </p:nvPr>
        </p:nvSpPr>
        <p:spPr>
          <a:xfrm>
            <a:off x="712694" y="-1571252"/>
            <a:ext cx="10515600" cy="1325563"/>
          </a:xfrm>
        </p:spPr>
        <p:style>
          <a:lnRef idx="2">
            <a:schemeClr val="accent1"/>
          </a:lnRef>
          <a:fillRef idx="1">
            <a:schemeClr val="lt1"/>
          </a:fillRef>
          <a:effectRef idx="0">
            <a:schemeClr val="accent1"/>
          </a:effectRef>
          <a:fontRef idx="minor">
            <a:schemeClr val="dk1"/>
          </a:fontRef>
        </p:style>
        <p:txBody>
          <a:bodyPr/>
          <a:lstStyle/>
          <a:p>
            <a:r>
              <a:rPr lang="en-US" dirty="0"/>
              <a:t>Letter to the Editor</a:t>
            </a:r>
          </a:p>
        </p:txBody>
      </p:sp>
      <p:pic>
        <p:nvPicPr>
          <p:cNvPr id="2" name="Picture 1" descr="Images of 2 people next to a letter to the editor titled, &quot;What about race and ethnicity in antimicrobial stewardship.&quot;"/>
          <p:cNvPicPr>
            <a:picLocks noChangeAspect="1"/>
          </p:cNvPicPr>
          <p:nvPr/>
        </p:nvPicPr>
        <p:blipFill rotWithShape="1">
          <a:blip r:embed="rId3"/>
          <a:srcRect l="19702" t="22635" r="4642" b="11746"/>
          <a:stretch/>
        </p:blipFill>
        <p:spPr>
          <a:xfrm>
            <a:off x="98323" y="595630"/>
            <a:ext cx="11995354" cy="5852160"/>
          </a:xfrm>
          <a:prstGeom prst="rect">
            <a:avLst/>
          </a:prstGeom>
        </p:spPr>
      </p:pic>
    </p:spTree>
    <p:extLst>
      <p:ext uri="{BB962C8B-B14F-4D97-AF65-F5344CB8AC3E}">
        <p14:creationId xmlns:p14="http://schemas.microsoft.com/office/powerpoint/2010/main" val="4111584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FBBB1-B335-D37F-288D-FEE17888F1F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The Science and Value of Diversity</a:t>
            </a:r>
          </a:p>
        </p:txBody>
      </p:sp>
      <p:pic>
        <p:nvPicPr>
          <p:cNvPr id="4" name="Picture 3" descr="Words, &quot;The Science and Value of Diversity: Closing the Gaps in Our Understanding of Inclusion and Diversity.&quot;">
            <a:extLst>
              <a:ext uri="{FF2B5EF4-FFF2-40B4-BE49-F238E27FC236}">
                <a16:creationId xmlns:a16="http://schemas.microsoft.com/office/drawing/2014/main" id="{EA94A14E-AE09-42D8-BD19-80EAC54DE419}"/>
              </a:ext>
            </a:extLst>
          </p:cNvPr>
          <p:cNvPicPr>
            <a:picLocks noChangeAspect="1"/>
          </p:cNvPicPr>
          <p:nvPr/>
        </p:nvPicPr>
        <p:blipFill rotWithShape="1">
          <a:blip r:embed="rId3"/>
          <a:srcRect l="23355" t="24998" r="24071" b="61857"/>
          <a:stretch/>
        </p:blipFill>
        <p:spPr>
          <a:xfrm>
            <a:off x="145472" y="93306"/>
            <a:ext cx="6263149" cy="880810"/>
          </a:xfrm>
          <a:prstGeom prst="rect">
            <a:avLst/>
          </a:prstGeom>
        </p:spPr>
      </p:pic>
      <p:pic>
        <p:nvPicPr>
          <p:cNvPr id="5" name="Picture 4" descr="Image is titled, &quot;What can you do to foster diversity and inclusion.&quot; The first of six boxes has the words be a mentor with an image of hands touching, the second box has the words celebrate achievements with an image of a ribbon, the third box has the word volunteer with an image of a thought bubble, the fourth box has the words give a seminar with an image of a person talking, the fifth box has the words build a team with an image of people in a group, and the sixth box has the words check your reader with an image of a scale.">
            <a:extLst>
              <a:ext uri="{FF2B5EF4-FFF2-40B4-BE49-F238E27FC236}">
                <a16:creationId xmlns:a16="http://schemas.microsoft.com/office/drawing/2014/main" id="{18FA03B5-B893-4563-A9E6-33931E20902D}"/>
              </a:ext>
            </a:extLst>
          </p:cNvPr>
          <p:cNvPicPr>
            <a:picLocks noChangeAspect="1"/>
          </p:cNvPicPr>
          <p:nvPr/>
        </p:nvPicPr>
        <p:blipFill rotWithShape="1">
          <a:blip r:embed="rId4"/>
          <a:srcRect l="29393" t="19012" r="30139" b="19432"/>
          <a:stretch/>
        </p:blipFill>
        <p:spPr>
          <a:xfrm>
            <a:off x="3491065" y="729654"/>
            <a:ext cx="7053405" cy="6035040"/>
          </a:xfrm>
          <a:prstGeom prst="rect">
            <a:avLst/>
          </a:prstGeom>
        </p:spPr>
      </p:pic>
    </p:spTree>
    <p:extLst>
      <p:ext uri="{BB962C8B-B14F-4D97-AF65-F5344CB8AC3E}">
        <p14:creationId xmlns:p14="http://schemas.microsoft.com/office/powerpoint/2010/main" val="1964298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7914D6-1DC2-4D1F-BE95-EF49CA5848F9}"/>
              </a:ext>
            </a:extLst>
          </p:cNvPr>
          <p:cNvSpPr>
            <a:spLocks noGrp="1"/>
          </p:cNvSpPr>
          <p:nvPr>
            <p:ph type="title"/>
          </p:nvPr>
        </p:nvSpPr>
        <p:spPr>
          <a:xfrm>
            <a:off x="-213049" y="642939"/>
            <a:ext cx="8872538" cy="1119187"/>
          </a:xfrm>
        </p:spPr>
        <p:txBody>
          <a:bodyPr/>
          <a:lstStyle/>
          <a:p>
            <a:pPr>
              <a:defRPr/>
            </a:pPr>
            <a:r>
              <a:rPr lang="en-US" dirty="0">
                <a:solidFill>
                  <a:schemeClr val="bg1"/>
                </a:solidFill>
                <a:latin typeface="Georgia" panose="02040502050405020303" pitchFamily="18" charset="0"/>
              </a:rPr>
              <a:t>	</a:t>
            </a:r>
            <a:r>
              <a:rPr lang="en-US" sz="5569" dirty="0">
                <a:solidFill>
                  <a:schemeClr val="bg1"/>
                </a:solidFill>
                <a:latin typeface="Georgia" panose="02040502050405020303" pitchFamily="18" charset="0"/>
              </a:rPr>
              <a:t>			</a:t>
            </a:r>
            <a:r>
              <a:rPr lang="en-US" sz="6000" dirty="0">
                <a:latin typeface="Georgia" panose="02040502050405020303" pitchFamily="18" charset="0"/>
              </a:rPr>
              <a:t>Thank You </a:t>
            </a:r>
          </a:p>
        </p:txBody>
      </p:sp>
      <p:pic>
        <p:nvPicPr>
          <p:cNvPr id="33797" name="Picture 5" descr="Image of diverse professionals.">
            <a:extLst>
              <a:ext uri="{FF2B5EF4-FFF2-40B4-BE49-F238E27FC236}">
                <a16:creationId xmlns:a16="http://schemas.microsoft.com/office/drawing/2014/main" id="{7CD61268-5349-4E89-B3AE-80C6361B8709}"/>
              </a:ext>
            </a:extLst>
          </p:cNvPr>
          <p:cNvPicPr>
            <a:picLocks noChangeAspect="1"/>
          </p:cNvPicPr>
          <p:nvPr/>
        </p:nvPicPr>
        <p:blipFill>
          <a:blip r:embed="rId3">
            <a:extLst>
              <a:ext uri="{28A0092B-C50C-407E-A947-70E740481C1C}">
                <a14:useLocalDpi xmlns:a14="http://schemas.microsoft.com/office/drawing/2010/main" val="0"/>
              </a:ext>
            </a:extLst>
          </a:blip>
          <a:srcRect l="63058" t="19238" r="22682" b="13589"/>
          <a:stretch>
            <a:fillRect/>
          </a:stretch>
        </p:blipFill>
        <p:spPr bwMode="auto">
          <a:xfrm>
            <a:off x="43892" y="0"/>
            <a:ext cx="2589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CD006375-04D0-4E33-BD8E-F91589F3213A}"/>
              </a:ext>
            </a:extLst>
          </p:cNvPr>
          <p:cNvSpPr>
            <a:spLocks noGrp="1"/>
          </p:cNvSpPr>
          <p:nvPr>
            <p:ph idx="1"/>
          </p:nvPr>
        </p:nvSpPr>
        <p:spPr>
          <a:xfrm>
            <a:off x="1658939" y="1962150"/>
            <a:ext cx="8874125" cy="4667250"/>
          </a:xfrm>
        </p:spPr>
        <p:txBody>
          <a:bodyPr>
            <a:normAutofit fontScale="92500" lnSpcReduction="10000"/>
          </a:bodyPr>
          <a:lstStyle/>
          <a:p>
            <a:pPr marL="0" indent="0">
              <a:buNone/>
              <a:defRPr/>
            </a:pPr>
            <a:r>
              <a:rPr lang="en-US" dirty="0"/>
              <a:t>		</a:t>
            </a:r>
          </a:p>
          <a:p>
            <a:pPr marL="0" indent="0">
              <a:buNone/>
              <a:defRPr/>
            </a:pPr>
            <a:endParaRPr lang="en-US" dirty="0">
              <a:solidFill>
                <a:schemeClr val="bg1"/>
              </a:solidFill>
            </a:endParaRPr>
          </a:p>
          <a:p>
            <a:pPr marL="0" indent="0">
              <a:buNone/>
              <a:defRPr/>
            </a:pPr>
            <a:endParaRPr lang="en-US" dirty="0">
              <a:solidFill>
                <a:schemeClr val="bg1"/>
              </a:solidFill>
            </a:endParaRPr>
          </a:p>
          <a:p>
            <a:pPr marL="0" indent="0">
              <a:buNone/>
              <a:defRPr/>
            </a:pPr>
            <a:endParaRPr lang="en-US" dirty="0">
              <a:solidFill>
                <a:schemeClr val="bg1"/>
              </a:solidFill>
            </a:endParaRPr>
          </a:p>
          <a:p>
            <a:pPr marL="0" indent="0">
              <a:buNone/>
              <a:defRPr/>
            </a:pPr>
            <a:r>
              <a:rPr lang="en-US" dirty="0">
                <a:solidFill>
                  <a:schemeClr val="bg1"/>
                </a:solidFill>
              </a:rPr>
              <a:t>		</a:t>
            </a:r>
          </a:p>
          <a:p>
            <a:pPr marL="0" indent="0">
              <a:buNone/>
              <a:defRPr/>
            </a:pPr>
            <a:r>
              <a:rPr lang="en-US" dirty="0">
                <a:solidFill>
                  <a:schemeClr val="bg1"/>
                </a:solidFill>
              </a:rPr>
              <a:t>		</a:t>
            </a:r>
          </a:p>
          <a:p>
            <a:pPr marL="0" indent="0">
              <a:buNone/>
              <a:defRPr/>
            </a:pPr>
            <a:r>
              <a:rPr lang="en-US" dirty="0">
                <a:solidFill>
                  <a:schemeClr val="bg1"/>
                </a:solidFill>
              </a:rPr>
              <a:t>		</a:t>
            </a:r>
            <a:r>
              <a:rPr lang="en-US" dirty="0"/>
              <a:t>Zanthia Wiley, MD</a:t>
            </a:r>
          </a:p>
          <a:p>
            <a:pPr marL="0" indent="0">
              <a:buNone/>
              <a:defRPr/>
            </a:pPr>
            <a:r>
              <a:rPr lang="en-US" dirty="0"/>
              <a:t>		Associate Professor of Medicine</a:t>
            </a:r>
          </a:p>
          <a:p>
            <a:pPr>
              <a:defRPr/>
            </a:pPr>
            <a:r>
              <a:rPr lang="en-US" dirty="0"/>
              <a:t>Di		Division of Infectious Diseases</a:t>
            </a:r>
          </a:p>
          <a:p>
            <a:pPr marL="0" indent="0">
              <a:buNone/>
              <a:defRPr/>
            </a:pPr>
            <a:r>
              <a:rPr lang="en-US" dirty="0"/>
              <a:t>		zwiley@emory.edu</a:t>
            </a:r>
          </a:p>
          <a:p>
            <a:pPr marL="0" indent="0">
              <a:buNone/>
              <a:defRPr/>
            </a:pPr>
            <a:endParaRPr lang="en-US" dirty="0">
              <a:solidFill>
                <a:schemeClr val="bg1"/>
              </a:solidFill>
            </a:endParaRPr>
          </a:p>
          <a:p>
            <a:pPr marL="0" indent="0">
              <a:buNone/>
              <a:defRPr/>
            </a:pPr>
            <a:endParaRPr lang="en-US" dirty="0">
              <a:solidFill>
                <a:schemeClr val="bg1"/>
              </a:solidFill>
            </a:endParaRPr>
          </a:p>
          <a:p>
            <a:pPr marL="0" indent="0">
              <a:buNone/>
              <a:defRPr/>
            </a:pPr>
            <a:endParaRPr lang="en-US" dirty="0">
              <a:solidFill>
                <a:schemeClr val="bg1"/>
              </a:solidFill>
            </a:endParaRPr>
          </a:p>
        </p:txBody>
      </p:sp>
      <p:pic>
        <p:nvPicPr>
          <p:cNvPr id="33796" name="Picture 6" descr="Photo of Dr. Zanthia Wiley">
            <a:extLst>
              <a:ext uri="{FF2B5EF4-FFF2-40B4-BE49-F238E27FC236}">
                <a16:creationId xmlns:a16="http://schemas.microsoft.com/office/drawing/2014/main" id="{E6D633B0-CF7D-492E-A9F8-25807B3A85D6}"/>
              </a:ext>
            </a:extLst>
          </p:cNvPr>
          <p:cNvPicPr>
            <a:picLocks noChangeAspect="1"/>
          </p:cNvPicPr>
          <p:nvPr/>
        </p:nvPicPr>
        <p:blipFill>
          <a:blip r:embed="rId4">
            <a:extLst>
              <a:ext uri="{28A0092B-C50C-407E-A947-70E740481C1C}">
                <a14:useLocalDpi xmlns:a14="http://schemas.microsoft.com/office/drawing/2010/main" val="0"/>
              </a:ext>
            </a:extLst>
          </a:blip>
          <a:srcRect b="14137"/>
          <a:stretch>
            <a:fillRect/>
          </a:stretch>
        </p:blipFill>
        <p:spPr bwMode="auto">
          <a:xfrm>
            <a:off x="4248151" y="1762126"/>
            <a:ext cx="213201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age of Dr. Zanthia Wiley on stairs with the words &quot;Follow Your Dreams.&quot;">
            <a:extLst>
              <a:ext uri="{FF2B5EF4-FFF2-40B4-BE49-F238E27FC236}">
                <a16:creationId xmlns:a16="http://schemas.microsoft.com/office/drawing/2014/main" id="{D32CC080-283F-477A-A5B7-BE16E3C8FFC3}"/>
              </a:ext>
            </a:extLst>
          </p:cNvPr>
          <p:cNvPicPr>
            <a:picLocks noChangeAspect="1"/>
          </p:cNvPicPr>
          <p:nvPr/>
        </p:nvPicPr>
        <p:blipFill rotWithShape="1">
          <a:blip r:embed="rId5"/>
          <a:srcRect l="20179" t="16087" r="48682" b="15044"/>
          <a:stretch/>
        </p:blipFill>
        <p:spPr>
          <a:xfrm>
            <a:off x="7995211" y="914400"/>
            <a:ext cx="4042609"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8C5D1-7D1B-78BF-7E2A-F3B55BAABBC5}"/>
              </a:ext>
            </a:extLst>
          </p:cNvPr>
          <p:cNvSpPr>
            <a:spLocks noGrp="1"/>
          </p:cNvSpPr>
          <p:nvPr>
            <p:ph type="title" idx="4294967295"/>
          </p:nvPr>
        </p:nvSpPr>
        <p:spPr>
          <a:xfrm>
            <a:off x="838200" y="-1441014"/>
            <a:ext cx="10515600" cy="1325563"/>
          </a:xfrm>
        </p:spPr>
        <p:txBody>
          <a:bodyPr/>
          <a:lstStyle/>
          <a:p>
            <a:r>
              <a:rPr lang="en-US" dirty="0"/>
              <a:t>The preeminence of ethnic diversity in scientific collaboration</a:t>
            </a:r>
          </a:p>
        </p:txBody>
      </p:sp>
      <p:pic>
        <p:nvPicPr>
          <p:cNvPr id="3" name="Picture 2">
            <a:extLst>
              <a:ext uri="{FF2B5EF4-FFF2-40B4-BE49-F238E27FC236}">
                <a16:creationId xmlns:a16="http://schemas.microsoft.com/office/drawing/2014/main" id="{CE096C1A-CCBE-44EB-BB81-43CFB924DB76}"/>
              </a:ext>
              <a:ext uri="{C183D7F6-B498-43B3-948B-1728B52AA6E4}">
                <adec:decorative xmlns:adec="http://schemas.microsoft.com/office/drawing/2017/decorative" val="1"/>
              </a:ext>
            </a:extLst>
          </p:cNvPr>
          <p:cNvPicPr>
            <a:picLocks noChangeAspect="1"/>
          </p:cNvPicPr>
          <p:nvPr/>
        </p:nvPicPr>
        <p:blipFill rotWithShape="1">
          <a:blip r:embed="rId3"/>
          <a:srcRect l="21459" t="37865" r="25693" b="42776"/>
          <a:stretch/>
        </p:blipFill>
        <p:spPr>
          <a:xfrm>
            <a:off x="0" y="45017"/>
            <a:ext cx="7543993" cy="1554480"/>
          </a:xfrm>
          <a:prstGeom prst="rect">
            <a:avLst/>
          </a:prstGeom>
        </p:spPr>
      </p:pic>
      <p:pic>
        <p:nvPicPr>
          <p:cNvPr id="4" name="Picture 3">
            <a:extLst>
              <a:ext uri="{FF2B5EF4-FFF2-40B4-BE49-F238E27FC236}">
                <a16:creationId xmlns:a16="http://schemas.microsoft.com/office/drawing/2014/main" id="{2B8AA4AA-B0BE-4030-B3B4-0B70F6E40E15}"/>
              </a:ext>
              <a:ext uri="{C183D7F6-B498-43B3-948B-1728B52AA6E4}">
                <adec:decorative xmlns:adec="http://schemas.microsoft.com/office/drawing/2017/decorative" val="1"/>
              </a:ext>
            </a:extLst>
          </p:cNvPr>
          <p:cNvPicPr>
            <a:picLocks noChangeAspect="1"/>
          </p:cNvPicPr>
          <p:nvPr/>
        </p:nvPicPr>
        <p:blipFill rotWithShape="1">
          <a:blip r:embed="rId4"/>
          <a:srcRect l="27339" t="12582" r="29076" b="53662"/>
          <a:stretch/>
        </p:blipFill>
        <p:spPr>
          <a:xfrm>
            <a:off x="3424334" y="1684174"/>
            <a:ext cx="8652766" cy="3769570"/>
          </a:xfrm>
          <a:prstGeom prst="rect">
            <a:avLst/>
          </a:prstGeom>
        </p:spPr>
      </p:pic>
      <p:sp>
        <p:nvSpPr>
          <p:cNvPr id="5" name="TextBox 4">
            <a:extLst>
              <a:ext uri="{FF2B5EF4-FFF2-40B4-BE49-F238E27FC236}">
                <a16:creationId xmlns:a16="http://schemas.microsoft.com/office/drawing/2014/main" id="{773080B5-F63B-461A-8D78-A18840F9134B}"/>
              </a:ext>
            </a:extLst>
          </p:cNvPr>
          <p:cNvSpPr txBox="1"/>
          <p:nvPr/>
        </p:nvSpPr>
        <p:spPr>
          <a:xfrm>
            <a:off x="114900" y="2177262"/>
            <a:ext cx="3440063" cy="3416320"/>
          </a:xfrm>
          <a:prstGeom prst="rect">
            <a:avLst/>
          </a:prstGeom>
          <a:noFill/>
        </p:spPr>
        <p:txBody>
          <a:bodyPr wrap="square" rtlCol="0">
            <a:spAutoFit/>
          </a:bodyPr>
          <a:lstStyle/>
          <a:p>
            <a:r>
              <a:rPr lang="en-US" dirty="0"/>
              <a:t>Analyzed &gt; 9 million papers and 6 million scientists</a:t>
            </a:r>
          </a:p>
          <a:p>
            <a:endParaRPr lang="en-US" dirty="0"/>
          </a:p>
          <a:p>
            <a:r>
              <a:rPr lang="en-US" dirty="0"/>
              <a:t>Assessed the relationship between research impact and 5 classes of diversity:</a:t>
            </a:r>
          </a:p>
          <a:p>
            <a:r>
              <a:rPr lang="en-US" dirty="0"/>
              <a:t>	Ethnicity</a:t>
            </a:r>
          </a:p>
          <a:p>
            <a:r>
              <a:rPr lang="en-US" dirty="0"/>
              <a:t>	Gender</a:t>
            </a:r>
          </a:p>
          <a:p>
            <a:r>
              <a:rPr lang="en-US" dirty="0"/>
              <a:t> 	Discipline</a:t>
            </a:r>
          </a:p>
          <a:p>
            <a:r>
              <a:rPr lang="en-US" dirty="0"/>
              <a:t>	Affiliation 	Academic Age</a:t>
            </a:r>
          </a:p>
          <a:p>
            <a:endParaRPr lang="en-US" dirty="0"/>
          </a:p>
        </p:txBody>
      </p:sp>
      <p:pic>
        <p:nvPicPr>
          <p:cNvPr id="6" name="Picture 5">
            <a:extLst>
              <a:ext uri="{FF2B5EF4-FFF2-40B4-BE49-F238E27FC236}">
                <a16:creationId xmlns:a16="http://schemas.microsoft.com/office/drawing/2014/main" id="{A12DDE2E-7BEF-4ADD-934D-20DAA8C0657C}"/>
              </a:ext>
              <a:ext uri="{C183D7F6-B498-43B3-948B-1728B52AA6E4}">
                <adec:decorative xmlns:adec="http://schemas.microsoft.com/office/drawing/2017/decorative" val="1"/>
              </a:ext>
            </a:extLst>
          </p:cNvPr>
          <p:cNvPicPr>
            <a:picLocks noChangeAspect="1"/>
          </p:cNvPicPr>
          <p:nvPr/>
        </p:nvPicPr>
        <p:blipFill rotWithShape="1">
          <a:blip r:embed="rId4"/>
          <a:srcRect l="30865" t="74874" r="30707" b="19518"/>
          <a:stretch/>
        </p:blipFill>
        <p:spPr>
          <a:xfrm>
            <a:off x="3254294" y="5593582"/>
            <a:ext cx="8912601" cy="731520"/>
          </a:xfrm>
          <a:prstGeom prst="rect">
            <a:avLst/>
          </a:prstGeom>
        </p:spPr>
      </p:pic>
    </p:spTree>
    <p:extLst>
      <p:ext uri="{BB962C8B-B14F-4D97-AF65-F5344CB8AC3E}">
        <p14:creationId xmlns:p14="http://schemas.microsoft.com/office/powerpoint/2010/main" val="185276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38DE86-8B7A-4880-BB38-BB559C1C8C98}"/>
              </a:ext>
            </a:extLst>
          </p:cNvPr>
          <p:cNvSpPr>
            <a:spLocks noGrp="1"/>
          </p:cNvSpPr>
          <p:nvPr>
            <p:ph type="ftr" sz="quarter" idx="11"/>
          </p:nvPr>
        </p:nvSpPr>
        <p:spPr>
          <a:xfrm>
            <a:off x="3629608" y="6492875"/>
            <a:ext cx="4523792" cy="365125"/>
          </a:xfrm>
        </p:spPr>
        <p:txBody>
          <a:bodyPr/>
          <a:lstStyle/>
          <a:p>
            <a:r>
              <a:rPr lang="en-US" dirty="0"/>
              <a:t>https://www.nature.com/articles/513305a.pdf (accessed 8/15/22)</a:t>
            </a:r>
          </a:p>
        </p:txBody>
      </p:sp>
      <p:pic>
        <p:nvPicPr>
          <p:cNvPr id="4" name="Picture 3" descr="Image of an article titled, &quot;Strength in Diversity&quot; with an image of a red, orange, yellow, green, teal, blue, and purple birds on a branch.">
            <a:extLst>
              <a:ext uri="{FF2B5EF4-FFF2-40B4-BE49-F238E27FC236}">
                <a16:creationId xmlns:a16="http://schemas.microsoft.com/office/drawing/2014/main" id="{A174EE6D-601D-461E-8501-EA363F644683}"/>
              </a:ext>
            </a:extLst>
          </p:cNvPr>
          <p:cNvPicPr>
            <a:picLocks noChangeAspect="1"/>
          </p:cNvPicPr>
          <p:nvPr/>
        </p:nvPicPr>
        <p:blipFill rotWithShape="1">
          <a:blip r:embed="rId2"/>
          <a:srcRect l="26862" t="13333" r="28520" b="3809"/>
          <a:stretch/>
        </p:blipFill>
        <p:spPr>
          <a:xfrm>
            <a:off x="3096208" y="136525"/>
            <a:ext cx="6127531" cy="6400800"/>
          </a:xfrm>
          <a:prstGeom prst="rect">
            <a:avLst/>
          </a:prstGeom>
        </p:spPr>
      </p:pic>
      <p:sp>
        <p:nvSpPr>
          <p:cNvPr id="5" name="Rectangle: Rounded Corners 4">
            <a:extLst>
              <a:ext uri="{FF2B5EF4-FFF2-40B4-BE49-F238E27FC236}">
                <a16:creationId xmlns:a16="http://schemas.microsoft.com/office/drawing/2014/main" id="{D6B4C1C9-DAB3-4F3C-8D4A-879222ACCC9C}"/>
              </a:ext>
              <a:ext uri="{C183D7F6-B498-43B3-948B-1728B52AA6E4}">
                <adec:decorative xmlns:adec="http://schemas.microsoft.com/office/drawing/2017/decorative" val="1"/>
              </a:ext>
            </a:extLst>
          </p:cNvPr>
          <p:cNvSpPr/>
          <p:nvPr/>
        </p:nvSpPr>
        <p:spPr>
          <a:xfrm>
            <a:off x="5327780" y="4049486"/>
            <a:ext cx="1754155" cy="106369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8FBDC609-AC39-41AD-9BA3-DB7BCFFF6EC5}"/>
              </a:ext>
            </a:extLst>
          </p:cNvPr>
          <p:cNvSpPr txBox="1">
            <a:spLocks noGrp="1"/>
          </p:cNvSpPr>
          <p:nvPr>
            <p:ph type="title" idx="4294967295"/>
          </p:nvPr>
        </p:nvSpPr>
        <p:spPr>
          <a:xfrm>
            <a:off x="9293290" y="1716833"/>
            <a:ext cx="2724539" cy="286232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Papers with 4 or 5 authors of multiple ethnicities have, on average,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more citations than those written by authors of all of the same ethnicity.  This effect represents a 5-10% difference in the mean number of citations for a given publication. </a:t>
            </a:r>
          </a:p>
        </p:txBody>
      </p:sp>
      <p:cxnSp>
        <p:nvCxnSpPr>
          <p:cNvPr id="8" name="Straight Arrow Connector 7">
            <a:extLst>
              <a:ext uri="{FF2B5EF4-FFF2-40B4-BE49-F238E27FC236}">
                <a16:creationId xmlns:a16="http://schemas.microsoft.com/office/drawing/2014/main" id="{C572A48E-EE85-4F0D-AEBC-465AD0B24B24}"/>
              </a:ext>
              <a:ext uri="{C183D7F6-B498-43B3-948B-1728B52AA6E4}">
                <adec:decorative xmlns:adec="http://schemas.microsoft.com/office/drawing/2017/decorative" val="1"/>
              </a:ext>
            </a:extLst>
          </p:cNvPr>
          <p:cNvCxnSpPr>
            <a:cxnSpLocks/>
            <a:stCxn id="5" idx="3"/>
            <a:endCxn id="4" idx="3"/>
          </p:cNvCxnSpPr>
          <p:nvPr/>
        </p:nvCxnSpPr>
        <p:spPr>
          <a:xfrm flipV="1">
            <a:off x="7081935" y="3336925"/>
            <a:ext cx="2141804" cy="124440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08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3FB775-0053-3F74-CD94-FB2E29DDF2D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 Diverse Physician-Scientist Pipeline to Fight Structural Racism</a:t>
            </a:r>
          </a:p>
        </p:txBody>
      </p:sp>
      <p:pic>
        <p:nvPicPr>
          <p:cNvPr id="2" name="Picture 1" descr="Article with an image of an African-American woman in a black shirt wearing a colorful necklace.">
            <a:extLst>
              <a:ext uri="{FF2B5EF4-FFF2-40B4-BE49-F238E27FC236}">
                <a16:creationId xmlns:a16="http://schemas.microsoft.com/office/drawing/2014/main" id="{D75FFE47-C01C-437A-9F3A-543CD75731AF}"/>
              </a:ext>
            </a:extLst>
          </p:cNvPr>
          <p:cNvPicPr>
            <a:picLocks noChangeAspect="1"/>
          </p:cNvPicPr>
          <p:nvPr/>
        </p:nvPicPr>
        <p:blipFill rotWithShape="1">
          <a:blip r:embed="rId2"/>
          <a:srcRect l="20208" t="16713" r="5208" b="9350"/>
          <a:stretch/>
        </p:blipFill>
        <p:spPr>
          <a:xfrm>
            <a:off x="36571" y="46650"/>
            <a:ext cx="12134440" cy="6766560"/>
          </a:xfrm>
          <a:prstGeom prst="rect">
            <a:avLst/>
          </a:prstGeom>
        </p:spPr>
      </p:pic>
      <p:pic>
        <p:nvPicPr>
          <p:cNvPr id="3" name="Picture 2" descr="An infographic with one column titled problems with images and words: low representation of BIPO. In academic workforce, bias in selection and recruitment processes, academic advancement rewards those in traditional majority, overrepresentation of BIPOC in pandemic disease prevalence, and underrepresentation of BIPOC in research studies and clinical trials and a second column titled solutions with images and graphics for expand the pipeline through mentoring and outreach, examine definitions of ideal candidacy and educate all those involved in the process, incentivize equity work across institutions and enlist allyship, health care reform to break down barriers imposed by segmented care, and increase enrollment and emphasis on greater representation of BIPOC in the relevant areas. ">
            <a:extLst>
              <a:ext uri="{FF2B5EF4-FFF2-40B4-BE49-F238E27FC236}">
                <a16:creationId xmlns:a16="http://schemas.microsoft.com/office/drawing/2014/main" id="{9E238CE9-4222-466E-861D-2D3F7A7B6994}"/>
              </a:ext>
            </a:extLst>
          </p:cNvPr>
          <p:cNvPicPr>
            <a:picLocks noChangeAspect="1"/>
          </p:cNvPicPr>
          <p:nvPr/>
        </p:nvPicPr>
        <p:blipFill rotWithShape="1">
          <a:blip r:embed="rId3"/>
          <a:srcRect l="24208" t="21131" r="25235" b="26529"/>
          <a:stretch/>
        </p:blipFill>
        <p:spPr>
          <a:xfrm>
            <a:off x="2164703" y="1240969"/>
            <a:ext cx="9578495" cy="5577840"/>
          </a:xfrm>
          <a:prstGeom prst="rect">
            <a:avLst/>
          </a:prstGeom>
        </p:spPr>
      </p:pic>
    </p:spTree>
    <p:extLst>
      <p:ext uri="{BB962C8B-B14F-4D97-AF65-F5344CB8AC3E}">
        <p14:creationId xmlns:p14="http://schemas.microsoft.com/office/powerpoint/2010/main" val="260661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EBB91F-4AC9-7AF4-1CFF-82A003011642}"/>
              </a:ext>
            </a:extLst>
          </p:cNvPr>
          <p:cNvSpPr>
            <a:spLocks noGrp="1"/>
          </p:cNvSpPr>
          <p:nvPr>
            <p:ph type="title" idx="4294967295"/>
          </p:nvPr>
        </p:nvSpPr>
        <p:spPr>
          <a:xfrm>
            <a:off x="838200" y="-1346285"/>
            <a:ext cx="10515600" cy="1325563"/>
          </a:xfrm>
        </p:spPr>
        <p:txBody>
          <a:bodyPr/>
          <a:lstStyle/>
          <a:p>
            <a:r>
              <a:rPr lang="en-US" dirty="0"/>
              <a:t>Gender-Heterogeneous Working Groups Produce Higher Quality Science</a:t>
            </a:r>
          </a:p>
        </p:txBody>
      </p:sp>
      <p:pic>
        <p:nvPicPr>
          <p:cNvPr id="2" name="Picture 1" descr="Article titled, &quot;Gender-Heterogeneous Working Groups Produce Higher Quality Science.&quot;">
            <a:extLst>
              <a:ext uri="{FF2B5EF4-FFF2-40B4-BE49-F238E27FC236}">
                <a16:creationId xmlns:a16="http://schemas.microsoft.com/office/drawing/2014/main" id="{EDABECF8-22DB-4ECA-ADDA-2D37A444D4C3}"/>
              </a:ext>
            </a:extLst>
          </p:cNvPr>
          <p:cNvPicPr>
            <a:picLocks noChangeAspect="1"/>
          </p:cNvPicPr>
          <p:nvPr/>
        </p:nvPicPr>
        <p:blipFill rotWithShape="1">
          <a:blip r:embed="rId2"/>
          <a:srcRect l="18674" t="19662" r="19260" b="24064"/>
          <a:stretch/>
        </p:blipFill>
        <p:spPr>
          <a:xfrm>
            <a:off x="1212976" y="320040"/>
            <a:ext cx="10323099" cy="5264834"/>
          </a:xfrm>
          <a:prstGeom prst="rect">
            <a:avLst/>
          </a:prstGeom>
        </p:spPr>
      </p:pic>
      <p:sp>
        <p:nvSpPr>
          <p:cNvPr id="3" name="Rectangle 2">
            <a:extLst>
              <a:ext uri="{FF2B5EF4-FFF2-40B4-BE49-F238E27FC236}">
                <a16:creationId xmlns:a16="http://schemas.microsoft.com/office/drawing/2014/main" id="{5727FFE0-12BA-479C-AF26-111E4ACB62E0}"/>
              </a:ext>
              <a:ext uri="{C183D7F6-B498-43B3-948B-1728B52AA6E4}">
                <adec:decorative xmlns:adec="http://schemas.microsoft.com/office/drawing/2017/decorative" val="1"/>
              </a:ext>
            </a:extLst>
          </p:cNvPr>
          <p:cNvSpPr/>
          <p:nvPr/>
        </p:nvSpPr>
        <p:spPr>
          <a:xfrm>
            <a:off x="1483567" y="4161453"/>
            <a:ext cx="9675845" cy="419878"/>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290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EBDB34-B7C5-383B-B1B7-AA96146AC0E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Where are the women? Gender inequalities in COVID-19 research and authorship</a:t>
            </a:r>
          </a:p>
        </p:txBody>
      </p:sp>
      <p:pic>
        <p:nvPicPr>
          <p:cNvPr id="2" name="Picture 1" descr="Article titled, &quot;Where are the women? Gender inequalities in COVID-19 research authorship.&quot;">
            <a:extLst>
              <a:ext uri="{FF2B5EF4-FFF2-40B4-BE49-F238E27FC236}">
                <a16:creationId xmlns:a16="http://schemas.microsoft.com/office/drawing/2014/main" id="{0FA7FB7A-51A6-4B42-BE78-393634DDA3DE}"/>
              </a:ext>
            </a:extLst>
          </p:cNvPr>
          <p:cNvPicPr>
            <a:picLocks noChangeAspect="1"/>
          </p:cNvPicPr>
          <p:nvPr/>
        </p:nvPicPr>
        <p:blipFill rotWithShape="1">
          <a:blip r:embed="rId2"/>
          <a:srcRect l="26862" t="14014" r="27449" b="61088"/>
          <a:stretch/>
        </p:blipFill>
        <p:spPr>
          <a:xfrm>
            <a:off x="0" y="1826001"/>
            <a:ext cx="6264383" cy="1920240"/>
          </a:xfrm>
          <a:prstGeom prst="rect">
            <a:avLst/>
          </a:prstGeom>
        </p:spPr>
      </p:pic>
      <p:pic>
        <p:nvPicPr>
          <p:cNvPr id="3" name="Picture 2">
            <a:extLst>
              <a:ext uri="{FF2B5EF4-FFF2-40B4-BE49-F238E27FC236}">
                <a16:creationId xmlns:a16="http://schemas.microsoft.com/office/drawing/2014/main" id="{39BE2F4D-48D6-4BF4-B5D3-CCC7EAB82640}"/>
              </a:ext>
              <a:ext uri="{C183D7F6-B498-43B3-948B-1728B52AA6E4}">
                <adec:decorative xmlns:adec="http://schemas.microsoft.com/office/drawing/2017/decorative" val="1"/>
              </a:ext>
            </a:extLst>
          </p:cNvPr>
          <p:cNvPicPr>
            <a:picLocks noChangeAspect="1"/>
          </p:cNvPicPr>
          <p:nvPr/>
        </p:nvPicPr>
        <p:blipFill rotWithShape="1">
          <a:blip r:embed="rId2"/>
          <a:srcRect l="54388" t="45398" r="27449" b="16326"/>
          <a:stretch/>
        </p:blipFill>
        <p:spPr>
          <a:xfrm>
            <a:off x="6264382" y="2205"/>
            <a:ext cx="5476868" cy="6492240"/>
          </a:xfrm>
          <a:prstGeom prst="rect">
            <a:avLst/>
          </a:prstGeom>
        </p:spPr>
      </p:pic>
      <p:sp>
        <p:nvSpPr>
          <p:cNvPr id="4" name="Footer Placeholder 3">
            <a:extLst>
              <a:ext uri="{FF2B5EF4-FFF2-40B4-BE49-F238E27FC236}">
                <a16:creationId xmlns:a16="http://schemas.microsoft.com/office/drawing/2014/main" id="{81F2F9BA-7EF8-4C7C-BCC6-7CFA7F5C7325}"/>
              </a:ext>
            </a:extLst>
          </p:cNvPr>
          <p:cNvSpPr>
            <a:spLocks noGrp="1"/>
          </p:cNvSpPr>
          <p:nvPr>
            <p:ph type="ftr" sz="quarter" idx="11"/>
          </p:nvPr>
        </p:nvSpPr>
        <p:spPr>
          <a:xfrm>
            <a:off x="2724539" y="6403005"/>
            <a:ext cx="7504922" cy="365125"/>
          </a:xfrm>
        </p:spPr>
        <p:txBody>
          <a:bodyPr/>
          <a:lstStyle/>
          <a:p>
            <a:r>
              <a:rPr lang="en-US" dirty="0"/>
              <a:t>BMJ Glob Health. 2020 Jul;5(7):e002922. </a:t>
            </a:r>
            <a:r>
              <a:rPr lang="en-US" dirty="0" err="1"/>
              <a:t>doi</a:t>
            </a:r>
            <a:r>
              <a:rPr lang="en-US" dirty="0"/>
              <a:t>: 10.1136/bmjgh-2020-002922</a:t>
            </a:r>
          </a:p>
        </p:txBody>
      </p:sp>
    </p:spTree>
    <p:extLst>
      <p:ext uri="{BB962C8B-B14F-4D97-AF65-F5344CB8AC3E}">
        <p14:creationId xmlns:p14="http://schemas.microsoft.com/office/powerpoint/2010/main" val="3930479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994</Words>
  <Application>Microsoft Macintosh PowerPoint</Application>
  <PresentationFormat>Widescreen</PresentationFormat>
  <Paragraphs>125</Paragraphs>
  <Slides>42</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Georgia</vt:lpstr>
      <vt:lpstr>Times New Roman</vt:lpstr>
      <vt:lpstr>Office Theme</vt:lpstr>
      <vt:lpstr>Team Science and Diversity</vt:lpstr>
      <vt:lpstr>Disclosures</vt:lpstr>
      <vt:lpstr>Objectives</vt:lpstr>
      <vt:lpstr>What Can You Do to Foster Diversity and Inclusion?</vt:lpstr>
      <vt:lpstr>The preeminence of ethnic diversity in scientific collaboration</vt:lpstr>
      <vt:lpstr>Papers with 4 or 5 authors of multiple ethnicities have, on average, 1-2 more citations than those written by authors of all of the same ethnicity.  This effect represents a 5-10% difference in the mean number of citations for a given publication. </vt:lpstr>
      <vt:lpstr>A Diverse Physician-Scientist Pipeline to Fight Structural Racism</vt:lpstr>
      <vt:lpstr>Gender-Heterogeneous Working Groups Produce Higher Quality Science</vt:lpstr>
      <vt:lpstr>Where are the women? Gender inequalities in COVID-19 research and authorship</vt:lpstr>
      <vt:lpstr>Full-Time Women Faculty by Rank and Race/Ethnicity, 2018</vt:lpstr>
      <vt:lpstr>Invasive Nontypeable Haemophilus influenzae infection among adults with HIV in Metropolitan Atlanta, Georgia, 2008 - 2018</vt:lpstr>
      <vt:lpstr>Hospitalists as Integral Stakeholders in Antimicrobial Stewardship</vt:lpstr>
      <vt:lpstr>Allergy Clin Immunol Pract2020</vt:lpstr>
      <vt:lpstr>The impact of an electronic medical record nudge on reducing testing for hospital-onset Clostridioides difficile infection</vt:lpstr>
      <vt:lpstr>Catheter-Associated Urinary Tract Infections in Adults: Diagnosis, Treatment, and Prevention</vt:lpstr>
      <vt:lpstr>Disorders</vt:lpstr>
      <vt:lpstr>Age, Comorbid Conditions, and Racial Disparities in COVID-19 Outcomes</vt:lpstr>
      <vt:lpstr>Social isolation at the time of social distancing</vt:lpstr>
      <vt:lpstr>Racial and Ethnic Differences and Clinical Outcomes of COVID-19 Patients Presenting to the Emergency Department</vt:lpstr>
      <vt:lpstr>Black and Hispanic Americans turn to doctors who look like them for reassurance on vaccinations</vt:lpstr>
      <vt:lpstr>COVID-19 Disparities: Emory University Hospital Midtown</vt:lpstr>
      <vt:lpstr>COVID-19 Characteristics of Readmissions  and Outcomes and Social Determinants of  Health Study (CROSS) at Eight Atlanta Hospitals</vt:lpstr>
      <vt:lpstr>  CROSS Team</vt:lpstr>
      <vt:lpstr>Demographic Characteristics of CROSS Team Members</vt:lpstr>
      <vt:lpstr>Team Member Roles</vt:lpstr>
      <vt:lpstr>Intended Allocation of Time</vt:lpstr>
      <vt:lpstr>CROSS: How is it going?</vt:lpstr>
      <vt:lpstr>Success</vt:lpstr>
      <vt:lpstr>Southeast Regional Clinical and Translational Conference</vt:lpstr>
      <vt:lpstr>Health Equity Day</vt:lpstr>
      <vt:lpstr>Recap Health Equity Day</vt:lpstr>
      <vt:lpstr>Research Day</vt:lpstr>
      <vt:lpstr>2021 Research Day Awards</vt:lpstr>
      <vt:lpstr>CROSS Manuscripts</vt:lpstr>
      <vt:lpstr>Clinical characteristics and social determinants of health associated with 30-day hospital readmissions of paitents with COVID-19</vt:lpstr>
      <vt:lpstr>CROSS Congratulations</vt:lpstr>
      <vt:lpstr>COVID-19  Collaborative Community Outreach and Health Disparities Research Group </vt:lpstr>
      <vt:lpstr>CROSS work</vt:lpstr>
      <vt:lpstr>CROSS work continued</vt:lpstr>
      <vt:lpstr>Letter to the Editor</vt:lpstr>
      <vt:lpstr>The Science and Value of Diversity</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Wiley, Zanthia</dc:creator>
  <cp:lastModifiedBy>Trogdon-Livingston, Debra Ann</cp:lastModifiedBy>
  <cp:revision>63</cp:revision>
  <dcterms:created xsi:type="dcterms:W3CDTF">2022-08-15T13:13:59Z</dcterms:created>
  <dcterms:modified xsi:type="dcterms:W3CDTF">2022-08-25T23:57:26Z</dcterms:modified>
</cp:coreProperties>
</file>