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20"/>
  </p:notesMasterIdLst>
  <p:handoutMasterIdLst>
    <p:handoutMasterId r:id="rId21"/>
  </p:handoutMasterIdLst>
  <p:sldIdLst>
    <p:sldId id="279" r:id="rId2"/>
    <p:sldId id="321" r:id="rId3"/>
    <p:sldId id="303" r:id="rId4"/>
    <p:sldId id="304" r:id="rId5"/>
    <p:sldId id="307" r:id="rId6"/>
    <p:sldId id="306" r:id="rId7"/>
    <p:sldId id="310" r:id="rId8"/>
    <p:sldId id="311" r:id="rId9"/>
    <p:sldId id="312" r:id="rId10"/>
    <p:sldId id="313" r:id="rId11"/>
    <p:sldId id="318" r:id="rId12"/>
    <p:sldId id="314" r:id="rId13"/>
    <p:sldId id="315" r:id="rId14"/>
    <p:sldId id="317" r:id="rId15"/>
    <p:sldId id="308" r:id="rId16"/>
    <p:sldId id="319" r:id="rId17"/>
    <p:sldId id="298" r:id="rId18"/>
    <p:sldId id="320"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60606" autoAdjust="0"/>
  </p:normalViewPr>
  <p:slideViewPr>
    <p:cSldViewPr snapToGrid="0">
      <p:cViewPr varScale="1">
        <p:scale>
          <a:sx n="55" d="100"/>
          <a:sy n="55" d="100"/>
        </p:scale>
        <p:origin x="1980"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9D7C9AA-A923-4390-81E1-59B19F420EE6}"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180581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here is a page about Atorvastatin. It</a:t>
            </a:r>
            <a:r>
              <a:rPr lang="en-US" baseline="0" dirty="0" smtClean="0"/>
              <a:t> is showing someone things like why the medication was prescribed, side effects and other important information. The supplement section will show similar information about commonly used supplements like bee pollen, St. John’s Wort or Echinacea. I always found these helpful when working with patients because they show what research has actually shown us about these supplements or what we still do not know about them.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10</a:t>
            </a:fld>
            <a:endParaRPr lang="en-US"/>
          </a:p>
        </p:txBody>
      </p:sp>
    </p:spTree>
    <p:extLst>
      <p:ext uri="{BB962C8B-B14F-4D97-AF65-F5344CB8AC3E}">
        <p14:creationId xmlns:p14="http://schemas.microsoft.com/office/powerpoint/2010/main" val="308350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similar information available about</a:t>
            </a:r>
            <a:r>
              <a:rPr lang="en-US" baseline="0" dirty="0" smtClean="0"/>
              <a:t> </a:t>
            </a:r>
            <a:r>
              <a:rPr lang="en-US" dirty="0" smtClean="0"/>
              <a:t>over the counter</a:t>
            </a:r>
            <a:r>
              <a:rPr lang="en-US" baseline="0" dirty="0" smtClean="0"/>
              <a:t> drugs and supplements. The information will cover things like the effectiveness and safety of supplements that patients may hear about from friends or the media. While the best bet for them to learn if something is safe for them is to contact their healthcare provider, MedlinePlus will at least provide the true evidence and facts as opposed to ads promoting a product that can be found searching elsewhere.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11</a:t>
            </a:fld>
            <a:endParaRPr lang="en-US"/>
          </a:p>
        </p:txBody>
      </p:sp>
    </p:spTree>
    <p:extLst>
      <p:ext uri="{BB962C8B-B14F-4D97-AF65-F5344CB8AC3E}">
        <p14:creationId xmlns:p14="http://schemas.microsoft.com/office/powerpoint/2010/main" val="132169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MedlinePlus</a:t>
            </a:r>
            <a:r>
              <a:rPr lang="en-US" baseline="0" dirty="0" smtClean="0"/>
              <a:t> will also link to brief videos about health conditions like this one you see here about Alzheimer disease. These can be great learning opportunities for patients who have lower health literacy and learn visually.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12</a:t>
            </a:fld>
            <a:endParaRPr lang="en-US"/>
          </a:p>
        </p:txBody>
      </p:sp>
    </p:spTree>
    <p:extLst>
      <p:ext uri="{BB962C8B-B14F-4D97-AF65-F5344CB8AC3E}">
        <p14:creationId xmlns:p14="http://schemas.microsoft.com/office/powerpoint/2010/main" val="376120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can also locate information about a variety</a:t>
            </a:r>
            <a:r>
              <a:rPr lang="en-US" baseline="0" dirty="0" smtClean="0"/>
              <a:t> of lab tests to learn more about why they were ordered and what they can expect during the test. This information will include information about blood rests such as HIV viral load seen here</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1D27A6E0-91F7-4BBC-9EFA-1A8A2C96A2A8}" type="slidenum">
              <a:rPr lang="en-US" smtClean="0"/>
              <a:t>13</a:t>
            </a:fld>
            <a:endParaRPr lang="en-US"/>
          </a:p>
        </p:txBody>
      </p:sp>
    </p:spTree>
    <p:extLst>
      <p:ext uri="{BB962C8B-B14F-4D97-AF65-F5344CB8AC3E}">
        <p14:creationId xmlns:p14="http://schemas.microsoft.com/office/powerpoint/2010/main" val="380650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other tests, like a stress test.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14</a:t>
            </a:fld>
            <a:endParaRPr lang="en-US"/>
          </a:p>
        </p:txBody>
      </p:sp>
    </p:spTree>
    <p:extLst>
      <p:ext uri="{BB962C8B-B14F-4D97-AF65-F5344CB8AC3E}">
        <p14:creationId xmlns:p14="http://schemas.microsoft.com/office/powerpoint/2010/main" val="50440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spend all day talking about information</a:t>
            </a:r>
            <a:r>
              <a:rPr lang="en-US" baseline="0" dirty="0" smtClean="0"/>
              <a:t> available here, but given our timeframe, I want to highlight the variety of information available. It isn’t just lab tests and diagnoses, but information for different age groups and wellness related topics. </a:t>
            </a:r>
            <a:endParaRPr lang="en-US" dirty="0"/>
          </a:p>
        </p:txBody>
      </p:sp>
      <p:sp>
        <p:nvSpPr>
          <p:cNvPr id="4" name="Slide Number Placeholder 3"/>
          <p:cNvSpPr>
            <a:spLocks noGrp="1"/>
          </p:cNvSpPr>
          <p:nvPr>
            <p:ph type="sldNum" sz="quarter" idx="10"/>
          </p:nvPr>
        </p:nvSpPr>
        <p:spPr/>
        <p:txBody>
          <a:bodyPr/>
          <a:lstStyle/>
          <a:p>
            <a:fld id="{5B32A962-CB5A-44F1-B26F-25C03B47FAA2}" type="slidenum">
              <a:rPr lang="en-US" smtClean="0"/>
              <a:t>15</a:t>
            </a:fld>
            <a:endParaRPr lang="en-US"/>
          </a:p>
        </p:txBody>
      </p:sp>
    </p:spTree>
    <p:extLst>
      <p:ext uri="{BB962C8B-B14F-4D97-AF65-F5344CB8AC3E}">
        <p14:creationId xmlns:p14="http://schemas.microsoft.com/office/powerpoint/2010/main" val="70571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use phones or tablets</a:t>
            </a:r>
            <a:r>
              <a:rPr lang="en-US" baseline="0" dirty="0" smtClean="0"/>
              <a:t> now to search for health information, so MedlinePlus is a mobile friendly website. It can be used on a desktop, tablet or phone. </a:t>
            </a:r>
            <a:endParaRPr lang="en-US" dirty="0"/>
          </a:p>
        </p:txBody>
      </p:sp>
      <p:sp>
        <p:nvSpPr>
          <p:cNvPr id="4" name="Slide Number Placeholder 3"/>
          <p:cNvSpPr>
            <a:spLocks noGrp="1"/>
          </p:cNvSpPr>
          <p:nvPr>
            <p:ph type="sldNum" sz="quarter" idx="10"/>
          </p:nvPr>
        </p:nvSpPr>
        <p:spPr/>
        <p:txBody>
          <a:bodyPr/>
          <a:lstStyle/>
          <a:p>
            <a:fld id="{423E564B-3E3B-42F3-955C-2F643FE835C3}" type="slidenum">
              <a:rPr lang="en-US" smtClean="0"/>
              <a:t>16</a:t>
            </a:fld>
            <a:endParaRPr lang="en-US"/>
          </a:p>
        </p:txBody>
      </p:sp>
    </p:spTree>
    <p:extLst>
      <p:ext uri="{BB962C8B-B14F-4D97-AF65-F5344CB8AC3E}">
        <p14:creationId xmlns:p14="http://schemas.microsoft.com/office/powerpoint/2010/main" val="77220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17</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18</a:t>
            </a:fld>
            <a:endParaRPr lang="en-US"/>
          </a:p>
        </p:txBody>
      </p:sp>
    </p:spTree>
    <p:extLst>
      <p:ext uri="{BB962C8B-B14F-4D97-AF65-F5344CB8AC3E}">
        <p14:creationId xmlns:p14="http://schemas.microsoft.com/office/powerpoint/2010/main" val="331731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 You can ask a few audience members to share - encourage them to describe a real life situation to the rest of the group and see if others have had similar experiences. If time permits, you can ask if anyone has ideas for a solution.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1"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129884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3</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MedlinePlus is a resource from the National Library of Medicine. It is their main consumer health portal and the information that you or your patients find here will only be from trusted sources. It’s common</a:t>
            </a:r>
            <a:r>
              <a:rPr lang="en-US" baseline="0" dirty="0" smtClean="0"/>
              <a:t> for members of the general public to search for health information online, </a:t>
            </a:r>
            <a:r>
              <a:rPr lang="en-US" dirty="0" smtClean="0"/>
              <a:t>but it can be hard for them to know</a:t>
            </a:r>
            <a:r>
              <a:rPr lang="en-US" baseline="0" dirty="0" smtClean="0"/>
              <a:t> </a:t>
            </a:r>
            <a:r>
              <a:rPr lang="en-US" dirty="0" smtClean="0"/>
              <a:t>how reputable some sources are. In the previous modules,</a:t>
            </a:r>
            <a:r>
              <a:rPr lang="en-US" baseline="0" dirty="0" smtClean="0"/>
              <a:t> we talked about one feature of health literacy being the ability for someone to find, evaluate and understand health information. MedlinePlus is one way they can do this. </a:t>
            </a:r>
            <a:r>
              <a:rPr lang="en-US" dirty="0" smtClean="0"/>
              <a:t>MedlinePlus only links to reliable, trusted sources of health information, so it takes away the guesswork for consumers</a:t>
            </a:r>
            <a:r>
              <a:rPr lang="en-US" baseline="0" dirty="0" smtClean="0"/>
              <a:t>. </a:t>
            </a:r>
            <a:r>
              <a:rPr lang="en-US" dirty="0" smtClean="0"/>
              <a:t>MedlinePlus has information on over 1,000 health topics, including medications, lab tests, and health concerns of different demographic groups. The entire site is also available in both English and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49354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reliable and accessible patient education resources important? Well, 72% of internet users in 2012 reported that they use the internet to look for health information</a:t>
            </a:r>
            <a:r>
              <a:rPr lang="en-US" baseline="30000" dirty="0" smtClean="0"/>
              <a:t>1</a:t>
            </a:r>
            <a:r>
              <a:rPr lang="en-US" baseline="0" dirty="0" smtClean="0"/>
              <a:t>. And there are some positives to doing this - being educated in this way can make someone feel more empowered and increase their self-efficacy</a:t>
            </a:r>
            <a:r>
              <a:rPr lang="en-US" baseline="30000" dirty="0" smtClean="0"/>
              <a:t>2</a:t>
            </a:r>
            <a:r>
              <a:rPr lang="en-US" baseline="0" dirty="0" smtClean="0"/>
              <a:t>. However, there is a wide variety of information out there and with that comes a wide variation in accuracy of the materials that people are coming across online</a:t>
            </a:r>
            <a:r>
              <a:rPr lang="en-US" baseline="30000" dirty="0" smtClean="0"/>
              <a:t>1</a:t>
            </a:r>
            <a:r>
              <a:rPr lang="en-US" baseline="0" dirty="0" smtClean="0"/>
              <a:t>. And with this comes a need for e-health literacy, which is someone’s ability to select trustworthy resources when they are searching online</a:t>
            </a:r>
            <a:r>
              <a:rPr lang="en-US" baseline="30000" dirty="0" smtClean="0"/>
              <a:t>1</a:t>
            </a:r>
            <a:r>
              <a:rPr lang="en-US" baseline="0" dirty="0" smtClean="0"/>
              <a:t>. With some people having limited understanding of information resources or ability to navigate what they find online, it is especially important that our patients know where they can go for reliable information. Literature highlights that those with higher e-health literacy are more likely to get the positive benefits of looking for health information</a:t>
            </a:r>
            <a:r>
              <a:rPr lang="en-US" baseline="30000" dirty="0" smtClean="0"/>
              <a:t>2</a:t>
            </a:r>
            <a:r>
              <a:rPr lang="en-US" baseline="0" dirty="0" smtClean="0"/>
              <a:t>. </a:t>
            </a:r>
          </a:p>
          <a:p>
            <a:endParaRPr lang="en-US" baseline="0" dirty="0" smtClean="0"/>
          </a:p>
          <a:p>
            <a:r>
              <a:rPr lang="en-US" baseline="0" dirty="0" smtClean="0"/>
              <a:t>FACILITATOR NOTE: If your hospital uses specified databases for patient education, MedlinePlus can be taught and discussed as a tool that patients can use if they search for information at home. Many subscription databases are only available for a provider to print information. However, MedlinePlus is freely available to anyone, even to patients at home.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5</a:t>
            </a:fld>
            <a:endParaRPr lang="en-US"/>
          </a:p>
        </p:txBody>
      </p:sp>
    </p:spTree>
    <p:extLst>
      <p:ext uri="{BB962C8B-B14F-4D97-AF65-F5344CB8AC3E}">
        <p14:creationId xmlns:p14="http://schemas.microsoft.com/office/powerpoint/2010/main" val="326918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National Library of Medicine is not creating all the informational tools that you will find in MedlinePlus but simply making sure that the ones you find in a search are trustworthy. How does MedlinePlus decide what resources to include? They have a set of quality guidelines. Some of these guidelines include that the source provides accurate, science-based information that is easy to use. They also ensure that any links on the page are reviewed. There is preference given to resources that do not have advertising (if there is advertising, is shouldn’t suggest a commercial influence on health content, and the difference between content and advertising should be clear). The availability and maintenance of the page are taken into consideration - there shouldn’t be a login required to get the information and the date of update, and the entity responsible for the content should be stated. If you’re interested in more detailed information about the quality guidelines, you can find a link on the bottom of the MedlinePlus homepage. </a:t>
            </a:r>
            <a:endParaRPr lang="en-US" dirty="0"/>
          </a:p>
        </p:txBody>
      </p:sp>
      <p:sp>
        <p:nvSpPr>
          <p:cNvPr id="4" name="Slide Number Placeholder 3"/>
          <p:cNvSpPr>
            <a:spLocks noGrp="1"/>
          </p:cNvSpPr>
          <p:nvPr>
            <p:ph type="sldNum" sz="quarter" idx="10"/>
          </p:nvPr>
        </p:nvSpPr>
        <p:spPr/>
        <p:txBody>
          <a:bodyPr/>
          <a:lstStyle/>
          <a:p>
            <a:fld id="{0E8D4AC2-8F6F-4F27-92BC-68180E7ED6FD}" type="slidenum">
              <a:rPr lang="en-US" smtClean="0"/>
              <a:t>6</a:t>
            </a:fld>
            <a:endParaRPr lang="en-US"/>
          </a:p>
        </p:txBody>
      </p:sp>
    </p:spTree>
    <p:extLst>
      <p:ext uri="{BB962C8B-B14F-4D97-AF65-F5344CB8AC3E}">
        <p14:creationId xmlns:p14="http://schemas.microsoft.com/office/powerpoint/2010/main" val="393991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touch on some basic ways to navigate the site, which is likely</a:t>
            </a:r>
            <a:r>
              <a:rPr lang="en-US" baseline="0" dirty="0" smtClean="0"/>
              <a:t> to feel intuitive to all of you but may not be for patients. </a:t>
            </a:r>
            <a:r>
              <a:rPr lang="en-US" dirty="0" smtClean="0"/>
              <a:t>One section that is good to know about is health topics. This will take the</a:t>
            </a:r>
            <a:r>
              <a:rPr lang="en-US" baseline="0" dirty="0" smtClean="0"/>
              <a:t> user to a list </a:t>
            </a:r>
            <a:r>
              <a:rPr lang="en-US" dirty="0" smtClean="0"/>
              <a:t>of all the categories</a:t>
            </a:r>
            <a:r>
              <a:rPr lang="en-US" baseline="0" dirty="0" smtClean="0"/>
              <a:t> of information available on MedlinePlus - or something that MedlinePlus calls topic pages. Topic pages will take the user to a list of reliable resources on their topic of interest that is easy to navigate. You can see the topic page for asthma here.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7</a:t>
            </a:fld>
            <a:endParaRPr lang="en-US"/>
          </a:p>
        </p:txBody>
      </p:sp>
    </p:spTree>
    <p:extLst>
      <p:ext uri="{BB962C8B-B14F-4D97-AF65-F5344CB8AC3E}">
        <p14:creationId xmlns:p14="http://schemas.microsoft.com/office/powerpoint/2010/main" val="77733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someone scrolls down on this asthma topic</a:t>
            </a:r>
            <a:r>
              <a:rPr lang="en-US" baseline="0" dirty="0" smtClean="0"/>
              <a:t> page, they can find information about the disease itself along with information about diagnosis, prevention, risk factors and so on. There is a source listed after each linked document. While MedlinePlus is a portal from the National Library of Medicine, NLM does not create the resources that are linked here, they are simply directing the user to trusted resources from places such as the American Academy of Family Physicians or the National Institute of Environmental Health Sciences. What you won’t find linked here are ads, blog posts, and anecdotal stories that your patient could come across using a standard search engine.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8</a:t>
            </a:fld>
            <a:endParaRPr lang="en-US"/>
          </a:p>
        </p:txBody>
      </p:sp>
    </p:spTree>
    <p:extLst>
      <p:ext uri="{BB962C8B-B14F-4D97-AF65-F5344CB8AC3E}">
        <p14:creationId xmlns:p14="http://schemas.microsoft.com/office/powerpoint/2010/main" val="279528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homepage, your patient can also find easy to understand resources about drugs and supplements. These are arranged alphabetically.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9</a:t>
            </a:fld>
            <a:endParaRPr lang="en-US"/>
          </a:p>
        </p:txBody>
      </p:sp>
    </p:spTree>
    <p:extLst>
      <p:ext uri="{BB962C8B-B14F-4D97-AF65-F5344CB8AC3E}">
        <p14:creationId xmlns:p14="http://schemas.microsoft.com/office/powerpoint/2010/main" val="317635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MedlinePlus</a:t>
            </a:r>
            <a:endParaRPr lang="en-US" dirty="0">
              <a:latin typeface="+mn-lt"/>
            </a:endParaRPr>
          </a:p>
        </p:txBody>
      </p:sp>
      <p:sp>
        <p:nvSpPr>
          <p:cNvPr id="2" name="Subtitle 1"/>
          <p:cNvSpPr>
            <a:spLocks noGrp="1"/>
          </p:cNvSpPr>
          <p:nvPr>
            <p:ph type="subTitle" idx="1"/>
          </p:nvPr>
        </p:nvSpPr>
        <p:spPr/>
        <p:txBody>
          <a:bodyPr>
            <a:normAutofit/>
          </a:bodyPr>
          <a:lstStyle/>
          <a:p>
            <a:r>
              <a:rPr lang="en-US" i="1" dirty="0" smtClean="0"/>
              <a:t>Help your patients find trusted health information</a:t>
            </a:r>
            <a:endParaRPr lang="en-US" i="1" dirty="0"/>
          </a:p>
        </p:txBody>
      </p:sp>
    </p:spTree>
    <p:extLst>
      <p:ext uri="{BB962C8B-B14F-4D97-AF65-F5344CB8AC3E}">
        <p14:creationId xmlns:p14="http://schemas.microsoft.com/office/powerpoint/2010/main" val="3285403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11845" y="1597551"/>
            <a:ext cx="2154430" cy="1508760"/>
          </a:xfrm>
        </p:spPr>
        <p:txBody>
          <a:bodyPr>
            <a:normAutofit fontScale="90000"/>
          </a:bodyPr>
          <a:lstStyle/>
          <a:p>
            <a:r>
              <a:rPr lang="en-US" dirty="0" smtClean="0"/>
              <a:t>MedlinePlus navigation 4</a:t>
            </a:r>
            <a:endParaRPr lang="en-US" dirty="0"/>
          </a:p>
        </p:txBody>
      </p:sp>
      <p:pic>
        <p:nvPicPr>
          <p:cNvPr id="2" name="Picture 1"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571578" y="157061"/>
            <a:ext cx="2926334" cy="5620999"/>
          </a:xfrm>
          <a:prstGeom prst="rect">
            <a:avLst/>
          </a:prstGeom>
        </p:spPr>
      </p:pic>
      <p:sp>
        <p:nvSpPr>
          <p:cNvPr id="4" name="Right Arrow 3" descr="Arrow"/>
          <p:cNvSpPr/>
          <p:nvPr/>
        </p:nvSpPr>
        <p:spPr>
          <a:xfrm>
            <a:off x="3612484" y="289930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a MedlinePlus page on Atorvastatin, which is navigated to through the drugs, herbs and supplements 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9068" y="434563"/>
            <a:ext cx="7396301" cy="5343497"/>
          </a:xfrm>
          <a:prstGeom prst="rect">
            <a:avLst/>
          </a:prstGeom>
          <a:ln w="38100">
            <a:solidFill>
              <a:srgbClr val="3863A2"/>
            </a:solidFill>
          </a:ln>
        </p:spPr>
      </p:pic>
    </p:spTree>
    <p:extLst>
      <p:ext uri="{BB962C8B-B14F-4D97-AF65-F5344CB8AC3E}">
        <p14:creationId xmlns:p14="http://schemas.microsoft.com/office/powerpoint/2010/main" val="1996300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90414" y="1191577"/>
            <a:ext cx="2154430" cy="1508760"/>
          </a:xfrm>
        </p:spPr>
        <p:txBody>
          <a:bodyPr>
            <a:normAutofit fontScale="90000"/>
          </a:bodyPr>
          <a:lstStyle/>
          <a:p>
            <a:r>
              <a:rPr lang="en-US" dirty="0" smtClean="0"/>
              <a:t>MedlinePlus navigation </a:t>
            </a:r>
            <a:r>
              <a:rPr lang="en-US" dirty="0"/>
              <a:t>5</a:t>
            </a:r>
          </a:p>
        </p:txBody>
      </p:sp>
      <p:pic>
        <p:nvPicPr>
          <p:cNvPr id="2" name="Picture 1"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571578" y="157061"/>
            <a:ext cx="2926334" cy="5620999"/>
          </a:xfrm>
          <a:prstGeom prst="rect">
            <a:avLst/>
          </a:prstGeom>
        </p:spPr>
      </p:pic>
      <p:sp>
        <p:nvSpPr>
          <p:cNvPr id="4" name="Right Arrow 3" descr="Arrow"/>
          <p:cNvSpPr/>
          <p:nvPr/>
        </p:nvSpPr>
        <p:spPr>
          <a:xfrm>
            <a:off x="3612484" y="289930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a MedlinePlus page on bee pollen, which is navigated to through the drugs, herbs and supplements page."/>
          <p:cNvPicPr>
            <a:picLocks noChangeAspect="1"/>
          </p:cNvPicPr>
          <p:nvPr/>
        </p:nvPicPr>
        <p:blipFill>
          <a:blip r:embed="rId4"/>
          <a:stretch>
            <a:fillRect/>
          </a:stretch>
        </p:blipFill>
        <p:spPr>
          <a:xfrm>
            <a:off x="4546206" y="532263"/>
            <a:ext cx="7273083" cy="5136615"/>
          </a:xfrm>
          <a:prstGeom prst="rect">
            <a:avLst/>
          </a:prstGeom>
          <a:ln w="38100">
            <a:solidFill>
              <a:srgbClr val="3863A2"/>
            </a:solidFill>
          </a:ln>
        </p:spPr>
      </p:pic>
    </p:spTree>
    <p:extLst>
      <p:ext uri="{BB962C8B-B14F-4D97-AF65-F5344CB8AC3E}">
        <p14:creationId xmlns:p14="http://schemas.microsoft.com/office/powerpoint/2010/main" val="349236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10570" y="2036354"/>
            <a:ext cx="1321917" cy="1508760"/>
          </a:xfrm>
        </p:spPr>
        <p:txBody>
          <a:bodyPr>
            <a:normAutofit fontScale="90000"/>
          </a:bodyPr>
          <a:lstStyle/>
          <a:p>
            <a:r>
              <a:rPr lang="en-US" dirty="0" smtClean="0"/>
              <a:t>MedlinePlus navigation 6</a:t>
            </a:r>
            <a:endParaRPr lang="en-US" dirty="0"/>
          </a:p>
        </p:txBody>
      </p:sp>
      <p:pic>
        <p:nvPicPr>
          <p:cNvPr id="3" name="Picture 2"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574435" y="127179"/>
            <a:ext cx="2926334" cy="5620999"/>
          </a:xfrm>
          <a:prstGeom prst="rect">
            <a:avLst/>
          </a:prstGeom>
        </p:spPr>
      </p:pic>
      <p:sp>
        <p:nvSpPr>
          <p:cNvPr id="4" name="Right Arrow 3" descr="Arrow"/>
          <p:cNvSpPr/>
          <p:nvPr/>
        </p:nvSpPr>
        <p:spPr>
          <a:xfrm>
            <a:off x="3632962" y="383405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shot of a MedlinePlus page that has a video on alzheimer's disease. "/>
          <p:cNvPicPr>
            <a:picLocks noChangeAspect="1"/>
          </p:cNvPicPr>
          <p:nvPr/>
        </p:nvPicPr>
        <p:blipFill rotWithShape="1">
          <a:blip r:embed="rId4" cstate="print">
            <a:extLst>
              <a:ext uri="{28A0092B-C50C-407E-A947-70E740481C1C}">
                <a14:useLocalDpi xmlns:a14="http://schemas.microsoft.com/office/drawing/2010/main" val="0"/>
              </a:ext>
            </a:extLst>
          </a:blip>
          <a:srcRect l="-732" t="253" r="732" b="-253"/>
          <a:stretch/>
        </p:blipFill>
        <p:spPr>
          <a:xfrm>
            <a:off x="4584305" y="286603"/>
            <a:ext cx="5416044" cy="5229563"/>
          </a:xfrm>
          <a:prstGeom prst="rect">
            <a:avLst/>
          </a:prstGeom>
          <a:ln w="38100">
            <a:solidFill>
              <a:srgbClr val="3863A2"/>
            </a:solidFill>
          </a:ln>
        </p:spPr>
      </p:pic>
    </p:spTree>
    <p:extLst>
      <p:ext uri="{BB962C8B-B14F-4D97-AF65-F5344CB8AC3E}">
        <p14:creationId xmlns:p14="http://schemas.microsoft.com/office/powerpoint/2010/main" val="211183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9382" y="934562"/>
            <a:ext cx="1799588" cy="1508760"/>
          </a:xfrm>
        </p:spPr>
        <p:txBody>
          <a:bodyPr>
            <a:normAutofit fontScale="90000"/>
          </a:bodyPr>
          <a:lstStyle/>
          <a:p>
            <a:r>
              <a:rPr lang="en-US" dirty="0" smtClean="0"/>
              <a:t>MedlinePlus navigation 7</a:t>
            </a:r>
            <a:endParaRPr lang="en-US" dirty="0"/>
          </a:p>
        </p:txBody>
      </p:sp>
      <p:pic>
        <p:nvPicPr>
          <p:cNvPr id="3" name="Picture 2"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597916" y="127181"/>
            <a:ext cx="2926334" cy="5620999"/>
          </a:xfrm>
          <a:prstGeom prst="rect">
            <a:avLst/>
          </a:prstGeom>
        </p:spPr>
      </p:pic>
      <p:sp>
        <p:nvSpPr>
          <p:cNvPr id="4" name="Right Arrow 3" descr="Arrow"/>
          <p:cNvSpPr/>
          <p:nvPr/>
        </p:nvSpPr>
        <p:spPr>
          <a:xfrm>
            <a:off x="3673278" y="476949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shot of page on MedlinePlus about HIV viral l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456" y="471965"/>
            <a:ext cx="6657333" cy="5125833"/>
          </a:xfrm>
          <a:prstGeom prst="rect">
            <a:avLst/>
          </a:prstGeom>
          <a:ln w="38100">
            <a:solidFill>
              <a:srgbClr val="3863A2"/>
            </a:solidFill>
          </a:ln>
        </p:spPr>
      </p:pic>
    </p:spTree>
    <p:extLst>
      <p:ext uri="{BB962C8B-B14F-4D97-AF65-F5344CB8AC3E}">
        <p14:creationId xmlns:p14="http://schemas.microsoft.com/office/powerpoint/2010/main" val="397390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9382" y="428795"/>
            <a:ext cx="1799588" cy="1508760"/>
          </a:xfrm>
        </p:spPr>
        <p:txBody>
          <a:bodyPr>
            <a:normAutofit fontScale="90000"/>
          </a:bodyPr>
          <a:lstStyle/>
          <a:p>
            <a:r>
              <a:rPr lang="en-US" dirty="0" smtClean="0"/>
              <a:t>MedlinePlus navigation </a:t>
            </a:r>
            <a:r>
              <a:rPr lang="en-US" dirty="0"/>
              <a:t>8</a:t>
            </a:r>
          </a:p>
        </p:txBody>
      </p:sp>
      <p:pic>
        <p:nvPicPr>
          <p:cNvPr id="3" name="Picture 2"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597916" y="127181"/>
            <a:ext cx="2926334" cy="5620999"/>
          </a:xfrm>
          <a:prstGeom prst="rect">
            <a:avLst/>
          </a:prstGeom>
        </p:spPr>
      </p:pic>
      <p:sp>
        <p:nvSpPr>
          <p:cNvPr id="4" name="Right Arrow 3" descr="Arrow"/>
          <p:cNvSpPr/>
          <p:nvPr/>
        </p:nvSpPr>
        <p:spPr>
          <a:xfrm>
            <a:off x="3673278" y="476949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a MedlinPlus page on stress tests."/>
          <p:cNvPicPr>
            <a:picLocks noChangeAspect="1"/>
          </p:cNvPicPr>
          <p:nvPr/>
        </p:nvPicPr>
        <p:blipFill>
          <a:blip r:embed="rId4"/>
          <a:stretch>
            <a:fillRect/>
          </a:stretch>
        </p:blipFill>
        <p:spPr>
          <a:xfrm>
            <a:off x="4641456" y="593991"/>
            <a:ext cx="6788887" cy="4935266"/>
          </a:xfrm>
          <a:prstGeom prst="rect">
            <a:avLst/>
          </a:prstGeom>
          <a:ln w="38100">
            <a:solidFill>
              <a:srgbClr val="3863A2"/>
            </a:solidFill>
          </a:ln>
        </p:spPr>
      </p:pic>
    </p:spTree>
    <p:extLst>
      <p:ext uri="{BB962C8B-B14F-4D97-AF65-F5344CB8AC3E}">
        <p14:creationId xmlns:p14="http://schemas.microsoft.com/office/powerpoint/2010/main" val="290988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MedlinePlus </a:t>
            </a:r>
            <a:r>
              <a:rPr lang="en-US" b="1" dirty="0"/>
              <a:t>T</a:t>
            </a:r>
            <a:r>
              <a:rPr lang="en-US" b="1" dirty="0" smtClean="0"/>
              <a:t>opic </a:t>
            </a:r>
            <a:r>
              <a:rPr lang="en-US" b="1" dirty="0"/>
              <a:t>P</a:t>
            </a:r>
            <a:r>
              <a:rPr lang="en-US" b="1" dirty="0" smtClean="0"/>
              <a:t>ages</a:t>
            </a:r>
            <a:endParaRPr lang="en-US" b="1" dirty="0"/>
          </a:p>
        </p:txBody>
      </p:sp>
      <p:sp>
        <p:nvSpPr>
          <p:cNvPr id="3" name="Content Placeholder 2"/>
          <p:cNvSpPr>
            <a:spLocks noGrp="1"/>
          </p:cNvSpPr>
          <p:nvPr>
            <p:ph sz="half" idx="1"/>
          </p:nvPr>
        </p:nvSpPr>
        <p:spPr/>
        <p:txBody>
          <a:bodyPr>
            <a:noAutofit/>
          </a:bodyPr>
          <a:lstStyle/>
          <a:p>
            <a:r>
              <a:rPr lang="en-US" sz="3000" dirty="0"/>
              <a:t>Opioid Abuse and Addiction </a:t>
            </a:r>
          </a:p>
          <a:p>
            <a:r>
              <a:rPr lang="en-US" sz="3000" dirty="0"/>
              <a:t>Heart Diseases </a:t>
            </a:r>
          </a:p>
          <a:p>
            <a:r>
              <a:rPr lang="en-US" sz="3000" dirty="0"/>
              <a:t>Depression </a:t>
            </a:r>
          </a:p>
          <a:p>
            <a:r>
              <a:rPr lang="en-US" sz="3000" dirty="0"/>
              <a:t>Health Insurance </a:t>
            </a:r>
          </a:p>
          <a:p>
            <a:r>
              <a:rPr lang="en-US" sz="3000" dirty="0"/>
              <a:t>Diabetes</a:t>
            </a:r>
          </a:p>
          <a:p>
            <a:r>
              <a:rPr lang="en-US" sz="3000" dirty="0"/>
              <a:t>Oral Health</a:t>
            </a:r>
          </a:p>
          <a:p>
            <a:r>
              <a:rPr lang="en-US" sz="3000" dirty="0" smtClean="0"/>
              <a:t>Alcohol</a:t>
            </a:r>
            <a:endParaRPr lang="en-US" sz="3000" dirty="0"/>
          </a:p>
        </p:txBody>
      </p:sp>
      <p:sp>
        <p:nvSpPr>
          <p:cNvPr id="4" name="Content Placeholder 3"/>
          <p:cNvSpPr>
            <a:spLocks noGrp="1"/>
          </p:cNvSpPr>
          <p:nvPr>
            <p:ph sz="half" idx="2"/>
          </p:nvPr>
        </p:nvSpPr>
        <p:spPr/>
        <p:txBody>
          <a:bodyPr>
            <a:noAutofit/>
          </a:bodyPr>
          <a:lstStyle/>
          <a:p>
            <a:r>
              <a:rPr lang="en-US" sz="3000" dirty="0"/>
              <a:t>Caregivers</a:t>
            </a:r>
          </a:p>
          <a:p>
            <a:r>
              <a:rPr lang="en-US" sz="3000" dirty="0"/>
              <a:t>Parenting</a:t>
            </a:r>
          </a:p>
          <a:p>
            <a:r>
              <a:rPr lang="en-US" sz="3000" dirty="0"/>
              <a:t>Bereavement </a:t>
            </a:r>
          </a:p>
          <a:p>
            <a:r>
              <a:rPr lang="en-US" sz="3000" dirty="0"/>
              <a:t>Homeless Health Concerns</a:t>
            </a:r>
          </a:p>
          <a:p>
            <a:r>
              <a:rPr lang="en-US" sz="3000" dirty="0"/>
              <a:t>Domestic Violence</a:t>
            </a:r>
          </a:p>
          <a:p>
            <a:r>
              <a:rPr lang="en-US" sz="3000" dirty="0"/>
              <a:t>Teen Health</a:t>
            </a:r>
          </a:p>
          <a:p>
            <a:r>
              <a:rPr lang="en-US" sz="3000" dirty="0"/>
              <a:t>Seniors’ </a:t>
            </a:r>
            <a:r>
              <a:rPr lang="en-US" sz="3000" dirty="0" smtClean="0"/>
              <a:t>Health</a:t>
            </a:r>
            <a:endParaRPr lang="en-US" sz="3000" dirty="0"/>
          </a:p>
        </p:txBody>
      </p:sp>
    </p:spTree>
    <p:extLst>
      <p:ext uri="{BB962C8B-B14F-4D97-AF65-F5344CB8AC3E}">
        <p14:creationId xmlns:p14="http://schemas.microsoft.com/office/powerpoint/2010/main" val="3756071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MedlinePlus- Available on any device</a:t>
            </a:r>
            <a:endParaRPr lang="en-US" b="1" dirty="0"/>
          </a:p>
        </p:txBody>
      </p:sp>
      <p:pic>
        <p:nvPicPr>
          <p:cNvPr id="1026" name="Picture 2" descr="MedlinePlus home page on desktop, tablet, phone and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433" y="1690688"/>
            <a:ext cx="6559133" cy="398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8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199" y="1825625"/>
            <a:ext cx="6285271" cy="4351338"/>
          </a:xfrm>
        </p:spPr>
        <p:txBody>
          <a:bodyPr/>
          <a:lstStyle/>
          <a:p>
            <a:pPr marL="0" indent="0">
              <a:buNone/>
            </a:pPr>
            <a:r>
              <a:rPr lang="en-US" i="1" dirty="0" smtClean="0"/>
              <a:t>Consider: </a:t>
            </a:r>
          </a:p>
          <a:p>
            <a:r>
              <a:rPr lang="en-US" dirty="0" smtClean="0"/>
              <a:t>In addition to appropriate health information, what can you do to improve communication with patients?</a:t>
            </a:r>
          </a:p>
          <a:p>
            <a:pPr marL="0" indent="0">
              <a:buNone/>
            </a:pPr>
            <a:r>
              <a:rPr lang="en-US" i="1" dirty="0" smtClean="0"/>
              <a:t>Practice:</a:t>
            </a:r>
          </a:p>
          <a:p>
            <a:pPr lvl="0"/>
            <a:r>
              <a:rPr lang="en-US" sz="2600" dirty="0" smtClean="0">
                <a:solidFill>
                  <a:prstClr val="black"/>
                </a:solidFill>
              </a:rPr>
              <a:t>How can you recommend patients use MedlinePlus when looking for health information at home?</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LaValley, </a:t>
            </a:r>
            <a:r>
              <a:rPr lang="en-US" dirty="0" err="1"/>
              <a:t>Kiviniemi</a:t>
            </a:r>
            <a:r>
              <a:rPr lang="en-US" dirty="0"/>
              <a:t> &amp; Gage-Bouchard (2016). Where People Look for Online Health Information. Health Information &amp; Libraries Journal</a:t>
            </a:r>
            <a:r>
              <a:rPr lang="en-US" i="1" dirty="0"/>
              <a:t>, 34, 146-155. </a:t>
            </a:r>
            <a:endParaRPr lang="en-US" dirty="0" smtClean="0"/>
          </a:p>
          <a:p>
            <a:pPr marL="514350" indent="-514350">
              <a:buFont typeface="+mj-lt"/>
              <a:buAutoNum type="arabicPeriod"/>
            </a:pPr>
            <a:r>
              <a:rPr lang="en-US" dirty="0" err="1" smtClean="0"/>
              <a:t>Sbaffi</a:t>
            </a:r>
            <a:r>
              <a:rPr lang="en-US" dirty="0" smtClean="0"/>
              <a:t> </a:t>
            </a:r>
            <a:r>
              <a:rPr lang="en-US" dirty="0"/>
              <a:t>&amp; Rowley (2017). Trust and Credibility in Web-Based Health Information: A Review and Agenda for Future Research. Journal of Medical Internet Research, 19(6), e218.</a:t>
            </a:r>
          </a:p>
          <a:p>
            <a:pPr marL="514350" indent="-514350">
              <a:buFont typeface="+mj-lt"/>
              <a:buAutoNum type="arabicPeriod"/>
            </a:pPr>
            <a:endParaRPr lang="en-US" dirty="0"/>
          </a:p>
        </p:txBody>
      </p:sp>
    </p:spTree>
    <p:extLst>
      <p:ext uri="{BB962C8B-B14F-4D97-AF65-F5344CB8AC3E}">
        <p14:creationId xmlns:p14="http://schemas.microsoft.com/office/powerpoint/2010/main" val="270880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 from last module</a:t>
            </a:r>
            <a:endParaRPr lang="en-US" dirty="0"/>
          </a:p>
        </p:txBody>
      </p:sp>
      <p:sp>
        <p:nvSpPr>
          <p:cNvPr id="3" name="Content Placeholder 2"/>
          <p:cNvSpPr>
            <a:spLocks noGrp="1"/>
          </p:cNvSpPr>
          <p:nvPr>
            <p:ph idx="1"/>
          </p:nvPr>
        </p:nvSpPr>
        <p:spPr>
          <a:xfrm>
            <a:off x="1193511" y="2092570"/>
            <a:ext cx="4345644" cy="2154966"/>
          </a:xfrm>
        </p:spPr>
        <p:txBody>
          <a:bodyPr>
            <a:normAutofit/>
          </a:bodyPr>
          <a:lstStyle/>
          <a:p>
            <a:pPr marL="0" indent="0">
              <a:buNone/>
            </a:pPr>
            <a:r>
              <a:rPr lang="en-US" sz="3200" dirty="0"/>
              <a:t>Do you notice any health literacy red flags when working with patients</a:t>
            </a:r>
            <a:r>
              <a:rPr lang="en-US" sz="3200" dirty="0" smtClean="0"/>
              <a:t>?</a:t>
            </a:r>
          </a:p>
          <a:p>
            <a:pPr marL="0" indent="0">
              <a:buNone/>
            </a:pPr>
            <a:endParaRPr lang="en-US" dirty="0"/>
          </a:p>
          <a:p>
            <a:pPr marL="0" indent="0">
              <a:buNone/>
            </a:pPr>
            <a:endParaRPr lang="en-US" sz="3600" dirty="0"/>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8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838200" y="1825625"/>
            <a:ext cx="5972033" cy="3633479"/>
          </a:xfrm>
        </p:spPr>
        <p:txBody>
          <a:bodyPr/>
          <a:lstStyle/>
          <a:p>
            <a:pPr marL="0" indent="0">
              <a:buNone/>
            </a:pPr>
            <a:r>
              <a:rPr lang="en-US" dirty="0"/>
              <a:t>By the end of the program, participants will: </a:t>
            </a:r>
            <a:endParaRPr lang="en-US" dirty="0" smtClean="0"/>
          </a:p>
          <a:p>
            <a:r>
              <a:rPr lang="en-US" dirty="0" smtClean="0"/>
              <a:t>Discuss the use of MedlinePlus for patient education </a:t>
            </a:r>
            <a:endParaRPr lang="en-US" dirty="0"/>
          </a:p>
          <a:p>
            <a:r>
              <a:rPr lang="en-US" dirty="0" smtClean="0"/>
              <a:t>Demonstrate basic MedlinePlus navigation</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MedlinePlus</a:t>
            </a:r>
            <a:endParaRPr lang="en-US" b="1" dirty="0"/>
          </a:p>
        </p:txBody>
      </p:sp>
      <p:sp>
        <p:nvSpPr>
          <p:cNvPr id="5" name="Content Placeholder 4"/>
          <p:cNvSpPr>
            <a:spLocks noGrp="1"/>
          </p:cNvSpPr>
          <p:nvPr>
            <p:ph sz="half" idx="1"/>
          </p:nvPr>
        </p:nvSpPr>
        <p:spPr>
          <a:xfrm>
            <a:off x="838200" y="1551827"/>
            <a:ext cx="6886074" cy="4220714"/>
          </a:xfrm>
        </p:spPr>
        <p:txBody>
          <a:bodyPr>
            <a:normAutofit lnSpcReduction="10000"/>
          </a:bodyPr>
          <a:lstStyle/>
          <a:p>
            <a:pPr>
              <a:lnSpc>
                <a:spcPct val="100000"/>
              </a:lnSpc>
            </a:pPr>
            <a:r>
              <a:rPr lang="en-US" sz="2700" dirty="0"/>
              <a:t>NLM main portal for consumer health information</a:t>
            </a:r>
          </a:p>
          <a:p>
            <a:pPr>
              <a:lnSpc>
                <a:spcPct val="100000"/>
              </a:lnSpc>
            </a:pPr>
            <a:r>
              <a:rPr lang="en-US" sz="2700" dirty="0"/>
              <a:t>I</a:t>
            </a:r>
            <a:r>
              <a:rPr lang="en-US" sz="2700" dirty="0" smtClean="0"/>
              <a:t>nformation </a:t>
            </a:r>
            <a:r>
              <a:rPr lang="en-US" sz="2700" dirty="0"/>
              <a:t>on over 1,000 health topics</a:t>
            </a:r>
            <a:r>
              <a:rPr lang="en-US" sz="2700" dirty="0" smtClean="0"/>
              <a:t>, including: </a:t>
            </a:r>
          </a:p>
          <a:p>
            <a:pPr lvl="1">
              <a:lnSpc>
                <a:spcPct val="100000"/>
              </a:lnSpc>
            </a:pPr>
            <a:r>
              <a:rPr lang="en-US" sz="2200" dirty="0"/>
              <a:t>Medications and supplements</a:t>
            </a:r>
          </a:p>
          <a:p>
            <a:pPr lvl="1">
              <a:lnSpc>
                <a:spcPct val="100000"/>
              </a:lnSpc>
            </a:pPr>
            <a:r>
              <a:rPr lang="en-US" sz="2200" dirty="0"/>
              <a:t>Lab tests</a:t>
            </a:r>
          </a:p>
          <a:p>
            <a:pPr lvl="1">
              <a:lnSpc>
                <a:spcPct val="100000"/>
              </a:lnSpc>
            </a:pPr>
            <a:r>
              <a:rPr lang="en-US" sz="2200" dirty="0"/>
              <a:t>Health conditions</a:t>
            </a:r>
          </a:p>
          <a:p>
            <a:pPr lvl="1">
              <a:lnSpc>
                <a:spcPct val="100000"/>
              </a:lnSpc>
            </a:pPr>
            <a:r>
              <a:rPr lang="en-US" sz="2200" dirty="0"/>
              <a:t>Wellness</a:t>
            </a:r>
          </a:p>
          <a:p>
            <a:pPr lvl="1">
              <a:lnSpc>
                <a:spcPct val="100000"/>
              </a:lnSpc>
            </a:pPr>
            <a:r>
              <a:rPr lang="en-US" sz="2200" dirty="0"/>
              <a:t>Demographic </a:t>
            </a:r>
            <a:r>
              <a:rPr lang="en-US" sz="2200" dirty="0" smtClean="0"/>
              <a:t>groups</a:t>
            </a:r>
            <a:endParaRPr lang="en-US" sz="2200" dirty="0"/>
          </a:p>
          <a:p>
            <a:pPr>
              <a:lnSpc>
                <a:spcPct val="100000"/>
              </a:lnSpc>
            </a:pPr>
            <a:r>
              <a:rPr lang="en-US" sz="2700" dirty="0"/>
              <a:t>Available in English and </a:t>
            </a:r>
            <a:r>
              <a:rPr lang="en-US" sz="2700" dirty="0" smtClean="0"/>
              <a:t>Spanish</a:t>
            </a:r>
            <a:endParaRPr lang="en-US" sz="2700" dirty="0"/>
          </a:p>
        </p:txBody>
      </p:sp>
      <p:pic>
        <p:nvPicPr>
          <p:cNvPr id="7" name="Content Placeholder 6" descr="Laptop"/>
          <p:cNvPicPr>
            <a:picLocks noGrp="1" noChangeAspect="1"/>
          </p:cNvPicPr>
          <p:nvPr>
            <p:ph sz="half" idx="2"/>
          </p:nvPr>
        </p:nvPicPr>
        <p:blipFill>
          <a:blip r:embed="rId3"/>
          <a:stretch>
            <a:fillRect/>
          </a:stretch>
        </p:blipFill>
        <p:spPr>
          <a:xfrm>
            <a:off x="7014807" y="1551826"/>
            <a:ext cx="4995080" cy="4220715"/>
          </a:xfrm>
          <a:prstGeom prst="rect">
            <a:avLst/>
          </a:prstGeom>
        </p:spPr>
      </p:pic>
      <p:pic>
        <p:nvPicPr>
          <p:cNvPr id="8" name="Picture 7" descr="Screenshot of the MedlinePlus homepage on laptop screen"/>
          <p:cNvPicPr>
            <a:picLocks noChangeAspect="1"/>
          </p:cNvPicPr>
          <p:nvPr/>
        </p:nvPicPr>
        <p:blipFill>
          <a:blip r:embed="rId4"/>
          <a:stretch>
            <a:fillRect/>
          </a:stretch>
        </p:blipFill>
        <p:spPr>
          <a:xfrm>
            <a:off x="7619765" y="1797049"/>
            <a:ext cx="3915010" cy="2389691"/>
          </a:xfrm>
          <a:prstGeom prst="rect">
            <a:avLst/>
          </a:prstGeom>
        </p:spPr>
      </p:pic>
    </p:spTree>
    <p:extLst>
      <p:ext uri="{BB962C8B-B14F-4D97-AF65-F5344CB8AC3E}">
        <p14:creationId xmlns:p14="http://schemas.microsoft.com/office/powerpoint/2010/main" val="337250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Why MedlinePlus?</a:t>
            </a:r>
            <a:endParaRPr lang="en-US" b="1" dirty="0"/>
          </a:p>
        </p:txBody>
      </p:sp>
      <p:sp>
        <p:nvSpPr>
          <p:cNvPr id="5" name="Content Placeholder 4"/>
          <p:cNvSpPr>
            <a:spLocks noGrp="1"/>
          </p:cNvSpPr>
          <p:nvPr>
            <p:ph sz="half" idx="1"/>
          </p:nvPr>
        </p:nvSpPr>
        <p:spPr>
          <a:xfrm>
            <a:off x="838200" y="1860884"/>
            <a:ext cx="4102768" cy="3792759"/>
          </a:xfrm>
        </p:spPr>
        <p:txBody>
          <a:bodyPr>
            <a:normAutofit fontScale="92500"/>
          </a:bodyPr>
          <a:lstStyle/>
          <a:p>
            <a:pPr marL="0" indent="0" algn="ctr">
              <a:lnSpc>
                <a:spcPct val="130000"/>
              </a:lnSpc>
              <a:buNone/>
            </a:pPr>
            <a:r>
              <a:rPr lang="en-US" sz="3200" b="1" dirty="0" smtClean="0">
                <a:solidFill>
                  <a:srgbClr val="3863A2"/>
                </a:solidFill>
              </a:rPr>
              <a:t>Do you come across patients who have been visiting Dr. Google?</a:t>
            </a:r>
          </a:p>
          <a:p>
            <a:pPr marL="0" indent="0" algn="ctr">
              <a:lnSpc>
                <a:spcPct val="130000"/>
              </a:lnSpc>
              <a:buNone/>
            </a:pPr>
            <a:endParaRPr lang="en-US" b="1" dirty="0" smtClean="0">
              <a:solidFill>
                <a:srgbClr val="3863A2"/>
              </a:solidFill>
            </a:endParaRPr>
          </a:p>
          <a:p>
            <a:pPr marL="0" indent="0" algn="ctr">
              <a:lnSpc>
                <a:spcPct val="130000"/>
              </a:lnSpc>
              <a:buNone/>
            </a:pPr>
            <a:r>
              <a:rPr lang="en-US" sz="3600" b="1" i="1" dirty="0" smtClean="0">
                <a:solidFill>
                  <a:srgbClr val="3863A2"/>
                </a:solidFill>
              </a:rPr>
              <a:t>You’re not alone.</a:t>
            </a:r>
          </a:p>
        </p:txBody>
      </p:sp>
      <p:sp>
        <p:nvSpPr>
          <p:cNvPr id="2" name="Content Placeholder 1"/>
          <p:cNvSpPr>
            <a:spLocks noGrp="1"/>
          </p:cNvSpPr>
          <p:nvPr>
            <p:ph sz="half" idx="2"/>
          </p:nvPr>
        </p:nvSpPr>
        <p:spPr>
          <a:xfrm>
            <a:off x="5089658" y="1690688"/>
            <a:ext cx="6933062" cy="4847891"/>
          </a:xfrm>
        </p:spPr>
        <p:txBody>
          <a:bodyPr>
            <a:noAutofit/>
          </a:bodyPr>
          <a:lstStyle/>
          <a:p>
            <a:pPr>
              <a:lnSpc>
                <a:spcPct val="100000"/>
              </a:lnSpc>
            </a:pPr>
            <a:r>
              <a:rPr lang="en-US" dirty="0"/>
              <a:t>72% of internet users looked for health information online in </a:t>
            </a:r>
            <a:r>
              <a:rPr lang="en-US" dirty="0" smtClean="0"/>
              <a:t>2012</a:t>
            </a:r>
            <a:r>
              <a:rPr lang="en-US" baseline="30000" dirty="0"/>
              <a:t>1</a:t>
            </a:r>
          </a:p>
          <a:p>
            <a:pPr>
              <a:lnSpc>
                <a:spcPct val="100000"/>
              </a:lnSpc>
            </a:pPr>
            <a:r>
              <a:rPr lang="en-US" dirty="0"/>
              <a:t>The information obtained may increase feelings of self-efficacy and </a:t>
            </a:r>
            <a:r>
              <a:rPr lang="en-US" dirty="0" smtClean="0"/>
              <a:t>empowerment</a:t>
            </a:r>
            <a:r>
              <a:rPr lang="en-US" baseline="30000" dirty="0"/>
              <a:t>2</a:t>
            </a:r>
          </a:p>
          <a:p>
            <a:pPr>
              <a:lnSpc>
                <a:spcPct val="100000"/>
              </a:lnSpc>
            </a:pPr>
            <a:r>
              <a:rPr lang="en-US" dirty="0"/>
              <a:t>There is variation in the accuracy of online health information, and therefore a need for e-health </a:t>
            </a:r>
            <a:r>
              <a:rPr lang="en-US" dirty="0" smtClean="0"/>
              <a:t>literacy</a:t>
            </a:r>
            <a:r>
              <a:rPr lang="en-US" baseline="30000" dirty="0"/>
              <a:t>1</a:t>
            </a:r>
          </a:p>
          <a:p>
            <a:pPr>
              <a:lnSpc>
                <a:spcPct val="100000"/>
              </a:lnSpc>
            </a:pPr>
            <a:r>
              <a:rPr lang="en-US" dirty="0"/>
              <a:t>Those with higher e-health literacy get more positive outcomes from searching for health information </a:t>
            </a:r>
            <a:r>
              <a:rPr lang="en-US" dirty="0" smtClean="0"/>
              <a:t>online</a:t>
            </a:r>
            <a:r>
              <a:rPr lang="en-US" baseline="30000" dirty="0"/>
              <a:t>2</a:t>
            </a:r>
            <a:endParaRPr lang="en-US" dirty="0"/>
          </a:p>
          <a:p>
            <a:endParaRPr lang="en-US" sz="2200" dirty="0"/>
          </a:p>
        </p:txBody>
      </p:sp>
    </p:spTree>
    <p:extLst>
      <p:ext uri="{BB962C8B-B14F-4D97-AF65-F5344CB8AC3E}">
        <p14:creationId xmlns:p14="http://schemas.microsoft.com/office/powerpoint/2010/main" val="3834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r>
              <a:rPr lang="en-US" b="1" dirty="0" smtClean="0"/>
              <a:t>MedlinePlus</a:t>
            </a:r>
            <a:r>
              <a:rPr lang="en-US" b="1" dirty="0"/>
              <a:t> </a:t>
            </a:r>
            <a:r>
              <a:rPr lang="en-US" b="1" dirty="0" smtClean="0"/>
              <a:t>Quality Guidelines</a:t>
            </a:r>
            <a:endParaRPr lang="en-US" b="1" dirty="0"/>
          </a:p>
        </p:txBody>
      </p:sp>
      <p:sp>
        <p:nvSpPr>
          <p:cNvPr id="3" name="Content Placeholder 2"/>
          <p:cNvSpPr>
            <a:spLocks noGrp="1"/>
          </p:cNvSpPr>
          <p:nvPr>
            <p:ph sz="half" idx="1"/>
          </p:nvPr>
        </p:nvSpPr>
        <p:spPr>
          <a:xfrm>
            <a:off x="838200" y="1750765"/>
            <a:ext cx="5398827" cy="3933324"/>
          </a:xfrm>
        </p:spPr>
        <p:txBody>
          <a:bodyPr>
            <a:noAutofit/>
          </a:bodyPr>
          <a:lstStyle/>
          <a:p>
            <a:pPr>
              <a:lnSpc>
                <a:spcPct val="110000"/>
              </a:lnSpc>
            </a:pPr>
            <a:r>
              <a:rPr lang="en-US" sz="2600" dirty="0" smtClean="0"/>
              <a:t>Accurate, science-based information</a:t>
            </a:r>
          </a:p>
          <a:p>
            <a:pPr>
              <a:lnSpc>
                <a:spcPct val="110000"/>
              </a:lnSpc>
            </a:pPr>
            <a:r>
              <a:rPr lang="en-US" sz="2600" dirty="0" smtClean="0"/>
              <a:t>Information appropriate for MedlinePlus audience &amp; easy to use</a:t>
            </a:r>
          </a:p>
          <a:p>
            <a:pPr>
              <a:lnSpc>
                <a:spcPct val="110000"/>
              </a:lnSpc>
            </a:pPr>
            <a:r>
              <a:rPr lang="en-US" sz="2600" dirty="0" smtClean="0"/>
              <a:t>List of links </a:t>
            </a:r>
            <a:r>
              <a:rPr lang="en-US" sz="2600" dirty="0"/>
              <a:t>are reviewed</a:t>
            </a:r>
          </a:p>
          <a:p>
            <a:pPr>
              <a:lnSpc>
                <a:spcPct val="110000"/>
              </a:lnSpc>
            </a:pPr>
            <a:r>
              <a:rPr lang="en-US" sz="2600" dirty="0"/>
              <a:t>Preference given to pages free from </a:t>
            </a:r>
            <a:r>
              <a:rPr lang="en-US" sz="2600" dirty="0" smtClean="0"/>
              <a:t>advertising</a:t>
            </a:r>
          </a:p>
          <a:p>
            <a:pPr>
              <a:lnSpc>
                <a:spcPct val="110000"/>
              </a:lnSpc>
            </a:pPr>
            <a:r>
              <a:rPr lang="en-US" sz="2600" dirty="0" smtClean="0"/>
              <a:t>Availability and maintenance of webpage</a:t>
            </a:r>
          </a:p>
        </p:txBody>
      </p:sp>
      <p:pic>
        <p:nvPicPr>
          <p:cNvPr id="2" name="Picture 1" descr="Screenshot of the MedlinePlus quality guidlines website page."/>
          <p:cNvPicPr>
            <a:picLocks noChangeAspect="1"/>
          </p:cNvPicPr>
          <p:nvPr/>
        </p:nvPicPr>
        <p:blipFill rotWithShape="1">
          <a:blip r:embed="rId3"/>
          <a:srcRect l="810" r="20288"/>
          <a:stretch/>
        </p:blipFill>
        <p:spPr>
          <a:xfrm>
            <a:off x="6720977" y="2060812"/>
            <a:ext cx="5093436" cy="3486799"/>
          </a:xfrm>
          <a:prstGeom prst="rect">
            <a:avLst/>
          </a:prstGeom>
          <a:ln w="38100">
            <a:solidFill>
              <a:srgbClr val="3863A2"/>
            </a:solidFill>
          </a:ln>
        </p:spPr>
      </p:pic>
    </p:spTree>
    <p:extLst>
      <p:ext uri="{BB962C8B-B14F-4D97-AF65-F5344CB8AC3E}">
        <p14:creationId xmlns:p14="http://schemas.microsoft.com/office/powerpoint/2010/main" val="302554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4526" y="1344137"/>
            <a:ext cx="2127135" cy="1508760"/>
          </a:xfrm>
        </p:spPr>
        <p:txBody>
          <a:bodyPr>
            <a:normAutofit fontScale="90000"/>
          </a:bodyPr>
          <a:lstStyle/>
          <a:p>
            <a:r>
              <a:rPr lang="en-US" dirty="0" smtClean="0"/>
              <a:t>MedlinePlus navigation</a:t>
            </a:r>
            <a:endParaRPr lang="en-US" dirty="0"/>
          </a:p>
        </p:txBody>
      </p:sp>
      <p:pic>
        <p:nvPicPr>
          <p:cNvPr id="7" name="Picture 6" descr="Screenshot of a section of the MedlinePlus homepage with buttons linking to the following pages: health topics, drugs and supplements, videos and tutorials, and medical tests."/>
          <p:cNvPicPr>
            <a:picLocks noChangeAspect="1"/>
          </p:cNvPicPr>
          <p:nvPr/>
        </p:nvPicPr>
        <p:blipFill rotWithShape="1">
          <a:blip r:embed="rId3" cstate="print">
            <a:extLst>
              <a:ext uri="{28A0092B-C50C-407E-A947-70E740481C1C}">
                <a14:useLocalDpi xmlns:a14="http://schemas.microsoft.com/office/drawing/2010/main" val="0"/>
              </a:ext>
            </a:extLst>
          </a:blip>
          <a:srcRect l="2337"/>
          <a:stretch/>
        </p:blipFill>
        <p:spPr>
          <a:xfrm>
            <a:off x="668740" y="198451"/>
            <a:ext cx="2855509" cy="5550327"/>
          </a:xfrm>
          <a:prstGeom prst="rect">
            <a:avLst/>
          </a:prstGeom>
          <a:ln w="38100">
            <a:solidFill>
              <a:srgbClr val="3863A2"/>
            </a:solidFill>
          </a:ln>
        </p:spPr>
      </p:pic>
      <p:sp>
        <p:nvSpPr>
          <p:cNvPr id="10" name="Right Arrow 9" descr="Arrow"/>
          <p:cNvSpPr/>
          <p:nvPr/>
        </p:nvSpPr>
        <p:spPr>
          <a:xfrm>
            <a:off x="3625653" y="1944254"/>
            <a:ext cx="819150" cy="759764"/>
          </a:xfrm>
          <a:prstGeom prst="rightArrow">
            <a:avLst/>
          </a:prstGeom>
          <a:solidFill>
            <a:srgbClr val="3863A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shot of the MedlinePlus topic page on asthma."/>
          <p:cNvPicPr>
            <a:picLocks noChangeAspect="1"/>
          </p:cNvPicPr>
          <p:nvPr/>
        </p:nvPicPr>
        <p:blipFill>
          <a:blip r:embed="rId4"/>
          <a:stretch>
            <a:fillRect/>
          </a:stretch>
        </p:blipFill>
        <p:spPr>
          <a:xfrm>
            <a:off x="4546207" y="198451"/>
            <a:ext cx="7437688" cy="4572221"/>
          </a:xfrm>
          <a:prstGeom prst="rect">
            <a:avLst/>
          </a:prstGeom>
          <a:ln w="38100">
            <a:solidFill>
              <a:srgbClr val="3863A2"/>
            </a:solidFill>
          </a:ln>
        </p:spPr>
      </p:pic>
    </p:spTree>
    <p:extLst>
      <p:ext uri="{BB962C8B-B14F-4D97-AF65-F5344CB8AC3E}">
        <p14:creationId xmlns:p14="http://schemas.microsoft.com/office/powerpoint/2010/main" val="789670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03523" y="646476"/>
            <a:ext cx="1785941" cy="1508760"/>
          </a:xfrm>
        </p:spPr>
        <p:txBody>
          <a:bodyPr>
            <a:normAutofit fontScale="90000"/>
          </a:bodyPr>
          <a:lstStyle/>
          <a:p>
            <a:r>
              <a:rPr lang="en-US" dirty="0" smtClean="0"/>
              <a:t>MedlinePlus navigation 2</a:t>
            </a:r>
            <a:endParaRPr lang="en-US" dirty="0"/>
          </a:p>
        </p:txBody>
      </p:sp>
      <p:pic>
        <p:nvPicPr>
          <p:cNvPr id="8" name="Picture 7" descr="Screenshot of a section of the MedlinePlus homepage with buttons linking to the following pages: health topics, drugs and supplements, videos and tutorials, and medical tests."/>
          <p:cNvPicPr>
            <a:picLocks noChangeAspect="1"/>
          </p:cNvPicPr>
          <p:nvPr/>
        </p:nvPicPr>
        <p:blipFill rotWithShape="1">
          <a:blip r:embed="rId3" cstate="print">
            <a:extLst>
              <a:ext uri="{28A0092B-C50C-407E-A947-70E740481C1C}">
                <a14:useLocalDpi xmlns:a14="http://schemas.microsoft.com/office/drawing/2010/main" val="0"/>
              </a:ext>
            </a:extLst>
          </a:blip>
          <a:srcRect l="2337"/>
          <a:stretch/>
        </p:blipFill>
        <p:spPr>
          <a:xfrm>
            <a:off x="668740" y="198451"/>
            <a:ext cx="2855509" cy="5550327"/>
          </a:xfrm>
          <a:prstGeom prst="rect">
            <a:avLst/>
          </a:prstGeom>
          <a:ln w="38100">
            <a:solidFill>
              <a:srgbClr val="3863A2"/>
            </a:solidFill>
          </a:ln>
        </p:spPr>
      </p:pic>
      <p:sp>
        <p:nvSpPr>
          <p:cNvPr id="10" name="Right Arrow 9" descr="Arrow"/>
          <p:cNvSpPr/>
          <p:nvPr/>
        </p:nvSpPr>
        <p:spPr>
          <a:xfrm>
            <a:off x="3649457" y="1936629"/>
            <a:ext cx="819150" cy="759764"/>
          </a:xfrm>
          <a:prstGeom prst="rightArrow">
            <a:avLst/>
          </a:prstGeom>
          <a:solidFill>
            <a:srgbClr val="3863A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the MedlinePlus topic page on asthma that includes the following sections: start here, diagnosis and tests, and prevention and risk factors."/>
          <p:cNvPicPr>
            <a:picLocks noChangeAspect="1"/>
          </p:cNvPicPr>
          <p:nvPr/>
        </p:nvPicPr>
        <p:blipFill>
          <a:blip r:embed="rId4"/>
          <a:stretch>
            <a:fillRect/>
          </a:stretch>
        </p:blipFill>
        <p:spPr>
          <a:xfrm>
            <a:off x="4650965" y="385250"/>
            <a:ext cx="7274088" cy="4315397"/>
          </a:xfrm>
          <a:prstGeom prst="rect">
            <a:avLst/>
          </a:prstGeom>
          <a:ln w="38100">
            <a:solidFill>
              <a:srgbClr val="3863A2"/>
            </a:solidFill>
          </a:ln>
        </p:spPr>
      </p:pic>
    </p:spTree>
    <p:extLst>
      <p:ext uri="{BB962C8B-B14F-4D97-AF65-F5344CB8AC3E}">
        <p14:creationId xmlns:p14="http://schemas.microsoft.com/office/powerpoint/2010/main" val="279324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61404" y="1089394"/>
            <a:ext cx="2422734" cy="1508760"/>
          </a:xfrm>
        </p:spPr>
        <p:txBody>
          <a:bodyPr>
            <a:normAutofit fontScale="90000"/>
          </a:bodyPr>
          <a:lstStyle/>
          <a:p>
            <a:r>
              <a:rPr lang="en-US" dirty="0" smtClean="0"/>
              <a:t>MedlinePlus Navigation 3</a:t>
            </a:r>
            <a:endParaRPr lang="en-US" dirty="0"/>
          </a:p>
        </p:txBody>
      </p:sp>
      <p:pic>
        <p:nvPicPr>
          <p:cNvPr id="3" name="Picture 2" descr="Screenshot of a section of the MedlinePlus homepage with buttons linking to the following pages: health topics, drugs and supplements, videos and tutorials, and medical tests."/>
          <p:cNvPicPr>
            <a:picLocks noChangeAspect="1"/>
          </p:cNvPicPr>
          <p:nvPr/>
        </p:nvPicPr>
        <p:blipFill>
          <a:blip r:embed="rId3"/>
          <a:stretch>
            <a:fillRect/>
          </a:stretch>
        </p:blipFill>
        <p:spPr>
          <a:xfrm>
            <a:off x="699319" y="140829"/>
            <a:ext cx="2926334" cy="5620999"/>
          </a:xfrm>
          <a:prstGeom prst="rect">
            <a:avLst/>
          </a:prstGeom>
        </p:spPr>
      </p:pic>
      <p:sp>
        <p:nvSpPr>
          <p:cNvPr id="4" name="Right Arrow 3" descr="Arrow"/>
          <p:cNvSpPr/>
          <p:nvPr/>
        </p:nvSpPr>
        <p:spPr>
          <a:xfrm>
            <a:off x="3744095" y="2951327"/>
            <a:ext cx="819150" cy="759764"/>
          </a:xfrm>
          <a:prstGeom prst="rightArrow">
            <a:avLst/>
          </a:prstGeom>
          <a:solidFill>
            <a:srgbClr val="3863A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shot of the MedlinePlus drugs, herbs and supplements 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687" y="562553"/>
            <a:ext cx="7005346" cy="4777549"/>
          </a:xfrm>
          <a:prstGeom prst="rect">
            <a:avLst/>
          </a:prstGeom>
          <a:ln w="38100">
            <a:solidFill>
              <a:srgbClr val="3863A2"/>
            </a:solidFill>
          </a:ln>
        </p:spPr>
      </p:pic>
    </p:spTree>
    <p:extLst>
      <p:ext uri="{BB962C8B-B14F-4D97-AF65-F5344CB8AC3E}">
        <p14:creationId xmlns:p14="http://schemas.microsoft.com/office/powerpoint/2010/main" val="1768984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3266</TotalTime>
  <Words>1763</Words>
  <Application>Microsoft Office PowerPoint</Application>
  <PresentationFormat>Widescreen</PresentationFormat>
  <Paragraphs>104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MedlinePlus</vt:lpstr>
      <vt:lpstr>Discussion points from last module</vt:lpstr>
      <vt:lpstr>Objectives</vt:lpstr>
      <vt:lpstr>MedlinePlus</vt:lpstr>
      <vt:lpstr>Why MedlinePlus?</vt:lpstr>
      <vt:lpstr>MedlinePlus Quality Guidelines</vt:lpstr>
      <vt:lpstr>MedlinePlus navigation</vt:lpstr>
      <vt:lpstr>MedlinePlus navigation 2</vt:lpstr>
      <vt:lpstr>MedlinePlus Navigation 3</vt:lpstr>
      <vt:lpstr>MedlinePlus navigation 4</vt:lpstr>
      <vt:lpstr>MedlinePlus navigation 5</vt:lpstr>
      <vt:lpstr>MedlinePlus navigation 6</vt:lpstr>
      <vt:lpstr>MedlinePlus navigation 7</vt:lpstr>
      <vt:lpstr>MedlinePlus navigation 8</vt:lpstr>
      <vt:lpstr>MedlinePlus Topic Pages</vt:lpstr>
      <vt:lpstr>MedlinePlus- Available on any device</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225</cp:revision>
  <cp:lastPrinted>2019-02-14T14:01:02Z</cp:lastPrinted>
  <dcterms:created xsi:type="dcterms:W3CDTF">2018-06-07T18:55:41Z</dcterms:created>
  <dcterms:modified xsi:type="dcterms:W3CDTF">2019-11-21T19:14:32Z</dcterms:modified>
</cp:coreProperties>
</file>