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7" r:id="rId4"/>
    <p:sldMasterId id="2147483973" r:id="rId5"/>
  </p:sldMasterIdLst>
  <p:notesMasterIdLst>
    <p:notesMasterId r:id="rId35"/>
  </p:notesMasterIdLst>
  <p:sldIdLst>
    <p:sldId id="389" r:id="rId6"/>
    <p:sldId id="387" r:id="rId7"/>
    <p:sldId id="388" r:id="rId8"/>
    <p:sldId id="400" r:id="rId9"/>
    <p:sldId id="403" r:id="rId10"/>
    <p:sldId id="405" r:id="rId11"/>
    <p:sldId id="406" r:id="rId12"/>
    <p:sldId id="408" r:id="rId13"/>
    <p:sldId id="407" r:id="rId14"/>
    <p:sldId id="411" r:id="rId15"/>
    <p:sldId id="412" r:id="rId16"/>
    <p:sldId id="413" r:id="rId17"/>
    <p:sldId id="321" r:id="rId18"/>
    <p:sldId id="322" r:id="rId19"/>
    <p:sldId id="377" r:id="rId20"/>
    <p:sldId id="392" r:id="rId21"/>
    <p:sldId id="399" r:id="rId22"/>
    <p:sldId id="371" r:id="rId23"/>
    <p:sldId id="393" r:id="rId24"/>
    <p:sldId id="355" r:id="rId25"/>
    <p:sldId id="394" r:id="rId26"/>
    <p:sldId id="410" r:id="rId27"/>
    <p:sldId id="402" r:id="rId28"/>
    <p:sldId id="397" r:id="rId29"/>
    <p:sldId id="372" r:id="rId30"/>
    <p:sldId id="401" r:id="rId31"/>
    <p:sldId id="409" r:id="rId32"/>
    <p:sldId id="386" r:id="rId33"/>
    <p:sldId id="27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5575"/>
    <a:srgbClr val="0089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9763" autoAdjust="0"/>
  </p:normalViewPr>
  <p:slideViewPr>
    <p:cSldViewPr snapToGrid="0">
      <p:cViewPr varScale="1">
        <p:scale>
          <a:sx n="70" d="100"/>
          <a:sy n="70" d="100"/>
        </p:scale>
        <p:origin x="84" y="348"/>
      </p:cViewPr>
      <p:guideLst/>
    </p:cSldViewPr>
  </p:slideViewPr>
  <p:notesTextViewPr>
    <p:cViewPr>
      <p:scale>
        <a:sx n="1" d="1"/>
        <a:sy n="1" d="1"/>
      </p:scale>
      <p:origin x="0" y="0"/>
    </p:cViewPr>
  </p:notesTextViewPr>
  <p:sorterViewPr>
    <p:cViewPr>
      <p:scale>
        <a:sx n="70" d="100"/>
        <a:sy n="70" d="100"/>
      </p:scale>
      <p:origin x="0" y="-606"/>
    </p:cViewPr>
  </p:sorter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659239-441C-4732-AFF2-C59D032315F2}" type="datetimeFigureOut">
              <a:rPr lang="en-US" smtClean="0"/>
              <a:t>3/20/2024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C0A398-4261-4FB4-B635-8EB42E629168}" type="slidenum">
              <a:rPr lang="en-US" smtClean="0"/>
              <a:t>‹#›</a:t>
            </a:fld>
            <a:endParaRPr lang="en-US"/>
          </a:p>
        </p:txBody>
      </p:sp>
    </p:spTree>
    <p:extLst>
      <p:ext uri="{BB962C8B-B14F-4D97-AF65-F5344CB8AC3E}">
        <p14:creationId xmlns:p14="http://schemas.microsoft.com/office/powerpoint/2010/main" val="420166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C0A398-4261-4FB4-B635-8EB42E629168}" type="slidenum">
              <a:rPr lang="en-US" smtClean="0"/>
              <a:t>1</a:t>
            </a:fld>
            <a:endParaRPr lang="en-US"/>
          </a:p>
        </p:txBody>
      </p:sp>
    </p:spTree>
    <p:extLst>
      <p:ext uri="{BB962C8B-B14F-4D97-AF65-F5344CB8AC3E}">
        <p14:creationId xmlns:p14="http://schemas.microsoft.com/office/powerpoint/2010/main" val="473061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C0A398-4261-4FB4-B635-8EB42E629168}" type="slidenum">
              <a:rPr lang="en-US" smtClean="0"/>
              <a:t>10</a:t>
            </a:fld>
            <a:endParaRPr lang="en-US"/>
          </a:p>
        </p:txBody>
      </p:sp>
    </p:spTree>
    <p:extLst>
      <p:ext uri="{BB962C8B-B14F-4D97-AF65-F5344CB8AC3E}">
        <p14:creationId xmlns:p14="http://schemas.microsoft.com/office/powerpoint/2010/main" val="2607252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0A398-4261-4FB4-B635-8EB42E6291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728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0A398-4261-4FB4-B635-8EB42E6291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29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C0A398-4261-4FB4-B635-8EB42E629168}" type="slidenum">
              <a:rPr lang="en-US" smtClean="0"/>
              <a:t>13</a:t>
            </a:fld>
            <a:endParaRPr lang="en-US"/>
          </a:p>
        </p:txBody>
      </p:sp>
    </p:spTree>
    <p:extLst>
      <p:ext uri="{BB962C8B-B14F-4D97-AF65-F5344CB8AC3E}">
        <p14:creationId xmlns:p14="http://schemas.microsoft.com/office/powerpoint/2010/main" val="1558234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8A5F5065-E937-3845-8CAB-17EC26C67DCE}" type="slidenum">
              <a:rPr lang="en-US" smtClean="0"/>
              <a:t>14</a:t>
            </a:fld>
            <a:endParaRPr lang="en-US"/>
          </a:p>
        </p:txBody>
      </p:sp>
    </p:spTree>
    <p:extLst>
      <p:ext uri="{BB962C8B-B14F-4D97-AF65-F5344CB8AC3E}">
        <p14:creationId xmlns:p14="http://schemas.microsoft.com/office/powerpoint/2010/main" val="370415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C0A398-4261-4FB4-B635-8EB42E629168}" type="slidenum">
              <a:rPr lang="en-US" smtClean="0"/>
              <a:t>15</a:t>
            </a:fld>
            <a:endParaRPr lang="en-US"/>
          </a:p>
        </p:txBody>
      </p:sp>
    </p:spTree>
    <p:extLst>
      <p:ext uri="{BB962C8B-B14F-4D97-AF65-F5344CB8AC3E}">
        <p14:creationId xmlns:p14="http://schemas.microsoft.com/office/powerpoint/2010/main" val="1270149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C0A398-4261-4FB4-B635-8EB42E629168}" type="slidenum">
              <a:rPr lang="en-US" smtClean="0"/>
              <a:t>16</a:t>
            </a:fld>
            <a:endParaRPr lang="en-US"/>
          </a:p>
        </p:txBody>
      </p:sp>
    </p:spTree>
    <p:extLst>
      <p:ext uri="{BB962C8B-B14F-4D97-AF65-F5344CB8AC3E}">
        <p14:creationId xmlns:p14="http://schemas.microsoft.com/office/powerpoint/2010/main" val="4288402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C0A398-4261-4FB4-B635-8EB42E629168}" type="slidenum">
              <a:rPr lang="en-US" smtClean="0"/>
              <a:t>17</a:t>
            </a:fld>
            <a:endParaRPr lang="en-US"/>
          </a:p>
        </p:txBody>
      </p:sp>
    </p:spTree>
    <p:extLst>
      <p:ext uri="{BB962C8B-B14F-4D97-AF65-F5344CB8AC3E}">
        <p14:creationId xmlns:p14="http://schemas.microsoft.com/office/powerpoint/2010/main" val="3569246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C0A398-4261-4FB4-B635-8EB42E629168}" type="slidenum">
              <a:rPr lang="en-US" smtClean="0"/>
              <a:t>18</a:t>
            </a:fld>
            <a:endParaRPr lang="en-US"/>
          </a:p>
        </p:txBody>
      </p:sp>
    </p:spTree>
    <p:extLst>
      <p:ext uri="{BB962C8B-B14F-4D97-AF65-F5344CB8AC3E}">
        <p14:creationId xmlns:p14="http://schemas.microsoft.com/office/powerpoint/2010/main" val="3250612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C0A398-4261-4FB4-B635-8EB42E629168}" type="slidenum">
              <a:rPr lang="en-US" smtClean="0"/>
              <a:t>19</a:t>
            </a:fld>
            <a:endParaRPr lang="en-US"/>
          </a:p>
        </p:txBody>
      </p:sp>
    </p:spTree>
    <p:extLst>
      <p:ext uri="{BB962C8B-B14F-4D97-AF65-F5344CB8AC3E}">
        <p14:creationId xmlns:p14="http://schemas.microsoft.com/office/powerpoint/2010/main" val="3434635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C0A398-4261-4FB4-B635-8EB42E629168}" type="slidenum">
              <a:rPr lang="en-US" smtClean="0"/>
              <a:t>2</a:t>
            </a:fld>
            <a:endParaRPr lang="en-US"/>
          </a:p>
        </p:txBody>
      </p:sp>
    </p:spTree>
    <p:extLst>
      <p:ext uri="{BB962C8B-B14F-4D97-AF65-F5344CB8AC3E}">
        <p14:creationId xmlns:p14="http://schemas.microsoft.com/office/powerpoint/2010/main" val="883570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C0A398-4261-4FB4-B635-8EB42E629168}" type="slidenum">
              <a:rPr lang="en-US" smtClean="0"/>
              <a:t>20</a:t>
            </a:fld>
            <a:endParaRPr lang="en-US"/>
          </a:p>
        </p:txBody>
      </p:sp>
    </p:spTree>
    <p:extLst>
      <p:ext uri="{BB962C8B-B14F-4D97-AF65-F5344CB8AC3E}">
        <p14:creationId xmlns:p14="http://schemas.microsoft.com/office/powerpoint/2010/main" val="2641768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C0A398-4261-4FB4-B635-8EB42E629168}" type="slidenum">
              <a:rPr lang="en-US" smtClean="0"/>
              <a:t>21</a:t>
            </a:fld>
            <a:endParaRPr lang="en-US"/>
          </a:p>
        </p:txBody>
      </p:sp>
    </p:spTree>
    <p:extLst>
      <p:ext uri="{BB962C8B-B14F-4D97-AF65-F5344CB8AC3E}">
        <p14:creationId xmlns:p14="http://schemas.microsoft.com/office/powerpoint/2010/main" val="3674262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C0A398-4261-4FB4-B635-8EB42E629168}" type="slidenum">
              <a:rPr lang="en-US" smtClean="0"/>
              <a:t>22</a:t>
            </a:fld>
            <a:endParaRPr lang="en-US"/>
          </a:p>
        </p:txBody>
      </p:sp>
    </p:spTree>
    <p:extLst>
      <p:ext uri="{BB962C8B-B14F-4D97-AF65-F5344CB8AC3E}">
        <p14:creationId xmlns:p14="http://schemas.microsoft.com/office/powerpoint/2010/main" val="450276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C0A398-4261-4FB4-B635-8EB42E629168}" type="slidenum">
              <a:rPr lang="en-US" smtClean="0"/>
              <a:t>23</a:t>
            </a:fld>
            <a:endParaRPr lang="en-US"/>
          </a:p>
        </p:txBody>
      </p:sp>
    </p:spTree>
    <p:extLst>
      <p:ext uri="{BB962C8B-B14F-4D97-AF65-F5344CB8AC3E}">
        <p14:creationId xmlns:p14="http://schemas.microsoft.com/office/powerpoint/2010/main" val="2415307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C0A398-4261-4FB4-B635-8EB42E629168}" type="slidenum">
              <a:rPr lang="en-US" smtClean="0"/>
              <a:t>24</a:t>
            </a:fld>
            <a:endParaRPr lang="en-US"/>
          </a:p>
        </p:txBody>
      </p:sp>
    </p:spTree>
    <p:extLst>
      <p:ext uri="{BB962C8B-B14F-4D97-AF65-F5344CB8AC3E}">
        <p14:creationId xmlns:p14="http://schemas.microsoft.com/office/powerpoint/2010/main" val="2061646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C0A398-4261-4FB4-B635-8EB42E629168}" type="slidenum">
              <a:rPr lang="en-US" smtClean="0"/>
              <a:t>25</a:t>
            </a:fld>
            <a:endParaRPr lang="en-US"/>
          </a:p>
        </p:txBody>
      </p:sp>
    </p:spTree>
    <p:extLst>
      <p:ext uri="{BB962C8B-B14F-4D97-AF65-F5344CB8AC3E}">
        <p14:creationId xmlns:p14="http://schemas.microsoft.com/office/powerpoint/2010/main" val="94947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C0A398-4261-4FB4-B635-8EB42E629168}" type="slidenum">
              <a:rPr lang="en-US" smtClean="0"/>
              <a:t>26</a:t>
            </a:fld>
            <a:endParaRPr lang="en-US"/>
          </a:p>
        </p:txBody>
      </p:sp>
    </p:spTree>
    <p:extLst>
      <p:ext uri="{BB962C8B-B14F-4D97-AF65-F5344CB8AC3E}">
        <p14:creationId xmlns:p14="http://schemas.microsoft.com/office/powerpoint/2010/main" val="2511047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C0A398-4261-4FB4-B635-8EB42E629168}" type="slidenum">
              <a:rPr lang="en-US" smtClean="0"/>
              <a:t>27</a:t>
            </a:fld>
            <a:endParaRPr lang="en-US"/>
          </a:p>
        </p:txBody>
      </p:sp>
    </p:spTree>
    <p:extLst>
      <p:ext uri="{BB962C8B-B14F-4D97-AF65-F5344CB8AC3E}">
        <p14:creationId xmlns:p14="http://schemas.microsoft.com/office/powerpoint/2010/main" val="3650850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C0A398-4261-4FB4-B635-8EB42E629168}" type="slidenum">
              <a:rPr lang="en-US" smtClean="0"/>
              <a:t>28</a:t>
            </a:fld>
            <a:endParaRPr lang="en-US"/>
          </a:p>
        </p:txBody>
      </p:sp>
    </p:spTree>
    <p:extLst>
      <p:ext uri="{BB962C8B-B14F-4D97-AF65-F5344CB8AC3E}">
        <p14:creationId xmlns:p14="http://schemas.microsoft.com/office/powerpoint/2010/main" val="3199340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67E1-E601-4AAF-B95C-B25720D70A60}" type="slidenum">
              <a:rPr kumimoji="0" lang="en-US" sz="1200" b="0" i="0" u="none" strike="noStrike" kern="1200" cap="none" spc="0" normalizeH="0" baseline="0" noProof="0" smtClean="0">
                <a:ln>
                  <a:noFill/>
                </a:ln>
                <a:solidFill>
                  <a:srgbClr val="363D3D"/>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363D3D"/>
              </a:solidFill>
              <a:effectLst/>
              <a:uLnTx/>
              <a:uFillTx/>
              <a:latin typeface="Corbel"/>
              <a:ea typeface="+mn-ea"/>
              <a:cs typeface="+mn-cs"/>
            </a:endParaRPr>
          </a:p>
        </p:txBody>
      </p:sp>
    </p:spTree>
    <p:extLst>
      <p:ext uri="{BB962C8B-B14F-4D97-AF65-F5344CB8AC3E}">
        <p14:creationId xmlns:p14="http://schemas.microsoft.com/office/powerpoint/2010/main" val="3263224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C0A398-4261-4FB4-B635-8EB42E629168}" type="slidenum">
              <a:rPr lang="en-US" smtClean="0"/>
              <a:t>3</a:t>
            </a:fld>
            <a:endParaRPr lang="en-US"/>
          </a:p>
        </p:txBody>
      </p:sp>
    </p:spTree>
    <p:extLst>
      <p:ext uri="{BB962C8B-B14F-4D97-AF65-F5344CB8AC3E}">
        <p14:creationId xmlns:p14="http://schemas.microsoft.com/office/powerpoint/2010/main" val="3573469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C0A398-4261-4FB4-B635-8EB42E629168}" type="slidenum">
              <a:rPr lang="en-US" smtClean="0"/>
              <a:t>4</a:t>
            </a:fld>
            <a:endParaRPr lang="en-US"/>
          </a:p>
        </p:txBody>
      </p:sp>
    </p:spTree>
    <p:extLst>
      <p:ext uri="{BB962C8B-B14F-4D97-AF65-F5344CB8AC3E}">
        <p14:creationId xmlns:p14="http://schemas.microsoft.com/office/powerpoint/2010/main" val="483346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18806-F998-3249-ACC9-FF9D99752C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588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18806-F998-3249-ACC9-FF9D99752C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625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F5065-E937-3845-8CAB-17EC26C67D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442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F5065-E937-3845-8CAB-17EC26C67D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231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18806-F998-3249-ACC9-FF9D99752C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381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C6968-5487-CD4E-B522-8A848EA1ACCA}"/>
              </a:ext>
            </a:extLst>
          </p:cNvPr>
          <p:cNvSpPr>
            <a:spLocks noGrp="1"/>
          </p:cNvSpPr>
          <p:nvPr>
            <p:ph type="ctrTitle"/>
          </p:nvPr>
        </p:nvSpPr>
        <p:spPr>
          <a:xfrm>
            <a:off x="495300" y="1122363"/>
            <a:ext cx="11201400" cy="1460604"/>
          </a:xfrm>
        </p:spPr>
        <p:txBody>
          <a:bodyPr anchor="b">
            <a:normAutofit/>
          </a:bodyPr>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2D068C-91CA-394C-8118-591B356B588C}"/>
              </a:ext>
            </a:extLst>
          </p:cNvPr>
          <p:cNvSpPr>
            <a:spLocks noGrp="1"/>
          </p:cNvSpPr>
          <p:nvPr>
            <p:ph type="subTitle" idx="1"/>
          </p:nvPr>
        </p:nvSpPr>
        <p:spPr>
          <a:xfrm>
            <a:off x="838200" y="2812473"/>
            <a:ext cx="10515599" cy="244532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42308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Title + Text Right">
    <p:spTree>
      <p:nvGrpSpPr>
        <p:cNvPr id="1" name=""/>
        <p:cNvGrpSpPr/>
        <p:nvPr/>
      </p:nvGrpSpPr>
      <p:grpSpPr>
        <a:xfrm>
          <a:off x="0" y="0"/>
          <a:ext cx="0" cy="0"/>
          <a:chOff x="0" y="0"/>
          <a:chExt cx="0" cy="0"/>
        </a:xfrm>
      </p:grpSpPr>
      <p:sp>
        <p:nvSpPr>
          <p:cNvPr id="6" name="Rectangle 5"/>
          <p:cNvSpPr/>
          <p:nvPr userDrawn="1"/>
        </p:nvSpPr>
        <p:spPr>
          <a:xfrm>
            <a:off x="-20117" y="0"/>
            <a:ext cx="7021794"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FD7F0703-4E83-804A-88FE-275F071EDEDC}"/>
              </a:ext>
            </a:extLst>
          </p:cNvPr>
          <p:cNvSpPr>
            <a:spLocks noGrp="1"/>
          </p:cNvSpPr>
          <p:nvPr>
            <p:ph type="title"/>
          </p:nvPr>
        </p:nvSpPr>
        <p:spPr>
          <a:xfrm>
            <a:off x="7439922" y="457200"/>
            <a:ext cx="4464695" cy="1600200"/>
          </a:xfrm>
        </p:spPr>
        <p:txBody>
          <a:bodyPr anchor="b">
            <a:normAutofit/>
          </a:bodyPr>
          <a:lstStyle>
            <a:lvl1pPr algn="l">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55395A3-7131-2C4C-A6D5-71743DD99343}"/>
              </a:ext>
            </a:extLst>
          </p:cNvPr>
          <p:cNvSpPr>
            <a:spLocks noGrp="1"/>
          </p:cNvSpPr>
          <p:nvPr>
            <p:ph idx="1"/>
          </p:nvPr>
        </p:nvSpPr>
        <p:spPr>
          <a:xfrm>
            <a:off x="404680" y="974994"/>
            <a:ext cx="6172200" cy="44712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EABF460-0678-DA44-9DF8-88BFD6BEB145}"/>
              </a:ext>
            </a:extLst>
          </p:cNvPr>
          <p:cNvSpPr>
            <a:spLocks noGrp="1"/>
          </p:cNvSpPr>
          <p:nvPr>
            <p:ph type="body" sz="half" idx="2"/>
          </p:nvPr>
        </p:nvSpPr>
        <p:spPr>
          <a:xfrm>
            <a:off x="7439922" y="2216726"/>
            <a:ext cx="4464695" cy="36522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529623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Logo Slide Blu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28614" y="3095244"/>
            <a:ext cx="2334773" cy="667513"/>
          </a:xfrm>
          <a:prstGeom prst="rect">
            <a:avLst/>
          </a:prstGeom>
        </p:spPr>
      </p:pic>
    </p:spTree>
    <p:extLst>
      <p:ext uri="{BB962C8B-B14F-4D97-AF65-F5344CB8AC3E}">
        <p14:creationId xmlns:p14="http://schemas.microsoft.com/office/powerpoint/2010/main" val="3073683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Logo slide ">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27089" y="3095243"/>
            <a:ext cx="2337821" cy="667513"/>
          </a:xfrm>
          <a:prstGeom prst="rect">
            <a:avLst/>
          </a:prstGeom>
        </p:spPr>
      </p:pic>
    </p:spTree>
    <p:extLst>
      <p:ext uri="{BB962C8B-B14F-4D97-AF65-F5344CB8AC3E}">
        <p14:creationId xmlns:p14="http://schemas.microsoft.com/office/powerpoint/2010/main" val="63552720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412" y="2362202"/>
            <a:ext cx="3200400" cy="1990725"/>
          </a:xfrm>
        </p:spPr>
        <p:txBody>
          <a:bodyPr anchor="b">
            <a:normAutofit/>
          </a:bodyPr>
          <a:lstStyle>
            <a:lvl1pPr>
              <a:defRPr sz="2550" b="0"/>
            </a:lvl1pPr>
          </a:lstStyle>
          <a:p>
            <a:r>
              <a:rPr lang="en-US"/>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90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Content Placeholder 2"/>
          <p:cNvSpPr>
            <a:spLocks noGrp="1"/>
          </p:cNvSpPr>
          <p:nvPr>
            <p:ph idx="1"/>
          </p:nvPr>
        </p:nvSpPr>
        <p:spPr>
          <a:xfrm>
            <a:off x="4494213" y="685800"/>
            <a:ext cx="7239001" cy="5486400"/>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583DDF-CA54-461A-A486-592D2374C532}" type="datetimeFigureOut">
              <a:rPr kumimoji="0" lang="en-US" sz="1800" b="0" i="0" u="none" strike="noStrike" kern="1200" cap="none" spc="0" normalizeH="0" baseline="0" noProof="0">
                <a:ln>
                  <a:noFill/>
                </a:ln>
                <a:solidFill>
                  <a:srgbClr val="FFFFFF"/>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3/20/2024</a:t>
            </a:fld>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800" b="0" i="0" u="none" strike="noStrike" kern="1200" cap="none" spc="0" normalizeH="0" baseline="0" noProof="0">
                <a:ln>
                  <a:noFill/>
                </a:ln>
                <a:solidFill>
                  <a:srgbClr val="FFFFFF"/>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67534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 Two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1D38-FFEF-A34B-A38D-E8D28CE7F43B}"/>
              </a:ext>
            </a:extLst>
          </p:cNvPr>
          <p:cNvSpPr>
            <a:spLocks noGrp="1"/>
          </p:cNvSpPr>
          <p:nvPr>
            <p:ph type="title"/>
          </p:nvPr>
        </p:nvSpPr>
        <p:spPr>
          <a:xfrm>
            <a:off x="838200" y="365125"/>
            <a:ext cx="10515600" cy="1034943"/>
          </a:xfrm>
        </p:spPr>
        <p:txBody>
          <a:bodyPr anchor="b"/>
          <a:lstStyle>
            <a:lvl1pPr>
              <a:defRPr>
                <a:solidFill>
                  <a:schemeClr val="tx2"/>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9433603A-B517-EF49-9FB6-BE206D7ADC07}"/>
              </a:ext>
            </a:extLst>
          </p:cNvPr>
          <p:cNvSpPr>
            <a:spLocks noGrp="1"/>
          </p:cNvSpPr>
          <p:nvPr>
            <p:ph sz="half" idx="2"/>
          </p:nvPr>
        </p:nvSpPr>
        <p:spPr>
          <a:xfrm>
            <a:off x="6201542" y="1600199"/>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9433603A-B517-EF49-9FB6-BE206D7ADC07}"/>
              </a:ext>
            </a:extLst>
          </p:cNvPr>
          <p:cNvSpPr>
            <a:spLocks noGrp="1"/>
          </p:cNvSpPr>
          <p:nvPr>
            <p:ph sz="half" idx="13"/>
          </p:nvPr>
        </p:nvSpPr>
        <p:spPr>
          <a:xfrm>
            <a:off x="778166" y="1600198"/>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17075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 Two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1D38-FFEF-A34B-A38D-E8D28CE7F43B}"/>
              </a:ext>
            </a:extLst>
          </p:cNvPr>
          <p:cNvSpPr>
            <a:spLocks noGrp="1"/>
          </p:cNvSpPr>
          <p:nvPr>
            <p:ph type="title"/>
          </p:nvPr>
        </p:nvSpPr>
        <p:spPr>
          <a:xfrm>
            <a:off x="838200" y="365125"/>
            <a:ext cx="10515600" cy="1034943"/>
          </a:xfrm>
        </p:spPr>
        <p:txBody>
          <a:bodyPr anchor="b"/>
          <a:lstStyle>
            <a:lvl1pPr>
              <a:defRPr>
                <a:solidFill>
                  <a:schemeClr val="bg1"/>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9433603A-B517-EF49-9FB6-BE206D7ADC07}"/>
              </a:ext>
            </a:extLst>
          </p:cNvPr>
          <p:cNvSpPr>
            <a:spLocks noGrp="1"/>
          </p:cNvSpPr>
          <p:nvPr>
            <p:ph sz="half" idx="2"/>
          </p:nvPr>
        </p:nvSpPr>
        <p:spPr>
          <a:xfrm>
            <a:off x="6201542" y="1600199"/>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9433603A-B517-EF49-9FB6-BE206D7ADC07}"/>
              </a:ext>
            </a:extLst>
          </p:cNvPr>
          <p:cNvSpPr>
            <a:spLocks noGrp="1"/>
          </p:cNvSpPr>
          <p:nvPr>
            <p:ph sz="half" idx="13"/>
          </p:nvPr>
        </p:nvSpPr>
        <p:spPr>
          <a:xfrm>
            <a:off x="778166" y="1600198"/>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288426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C6968-5487-CD4E-B522-8A848EA1ACCA}"/>
              </a:ext>
            </a:extLst>
          </p:cNvPr>
          <p:cNvSpPr>
            <a:spLocks noGrp="1"/>
          </p:cNvSpPr>
          <p:nvPr>
            <p:ph type="ctrTitle"/>
          </p:nvPr>
        </p:nvSpPr>
        <p:spPr>
          <a:xfrm>
            <a:off x="495300" y="1122363"/>
            <a:ext cx="11201400" cy="1460604"/>
          </a:xfrm>
        </p:spPr>
        <p:txBody>
          <a:bodyPr anchor="b">
            <a:normAutofit/>
          </a:bodyPr>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2D068C-91CA-394C-8118-591B356B588C}"/>
              </a:ext>
            </a:extLst>
          </p:cNvPr>
          <p:cNvSpPr>
            <a:spLocks noGrp="1"/>
          </p:cNvSpPr>
          <p:nvPr>
            <p:ph type="subTitle" idx="1"/>
          </p:nvPr>
        </p:nvSpPr>
        <p:spPr>
          <a:xfrm>
            <a:off x="838200" y="2812473"/>
            <a:ext cx="10515599" cy="244532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98828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C6968-5487-CD4E-B522-8A848EA1ACCA}"/>
              </a:ext>
            </a:extLst>
          </p:cNvPr>
          <p:cNvSpPr>
            <a:spLocks noGrp="1"/>
          </p:cNvSpPr>
          <p:nvPr>
            <p:ph type="ctrTitle"/>
          </p:nvPr>
        </p:nvSpPr>
        <p:spPr>
          <a:xfrm>
            <a:off x="495300" y="1122363"/>
            <a:ext cx="11201400" cy="1460604"/>
          </a:xfrm>
        </p:spPr>
        <p:txBody>
          <a:bodyPr anchor="b">
            <a:normAutofit/>
          </a:bodyPr>
          <a:lstStyle>
            <a:lvl1pPr algn="ctr">
              <a:defRPr sz="4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3F2D068C-91CA-394C-8118-591B356B588C}"/>
              </a:ext>
            </a:extLst>
          </p:cNvPr>
          <p:cNvSpPr>
            <a:spLocks noGrp="1"/>
          </p:cNvSpPr>
          <p:nvPr>
            <p:ph type="subTitle" idx="1"/>
          </p:nvPr>
        </p:nvSpPr>
        <p:spPr>
          <a:xfrm>
            <a:off x="838200" y="2812473"/>
            <a:ext cx="10515599" cy="2445327"/>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2952" y="6026228"/>
            <a:ext cx="1755648" cy="501286"/>
          </a:xfrm>
          <a:prstGeom prst="rect">
            <a:avLst/>
          </a:prstGeom>
        </p:spPr>
      </p:pic>
    </p:spTree>
    <p:extLst>
      <p:ext uri="{BB962C8B-B14F-4D97-AF65-F5344CB8AC3E}">
        <p14:creationId xmlns:p14="http://schemas.microsoft.com/office/powerpoint/2010/main" val="3042485415"/>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D26E3-2280-B541-BD1A-76A6F998B23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E7A40BA-F610-844F-8D48-F093F963CC9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4703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D26E3-2280-B541-BD1A-76A6F998B235}"/>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E7A40BA-F610-844F-8D48-F093F963CC90}"/>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2952" y="6026228"/>
            <a:ext cx="1755648" cy="501286"/>
          </a:xfrm>
          <a:prstGeom prst="rect">
            <a:avLst/>
          </a:prstGeom>
        </p:spPr>
      </p:pic>
    </p:spTree>
    <p:extLst>
      <p:ext uri="{BB962C8B-B14F-4D97-AF65-F5344CB8AC3E}">
        <p14:creationId xmlns:p14="http://schemas.microsoft.com/office/powerpoint/2010/main" val="387157063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Whi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C6968-5487-CD4E-B522-8A848EA1ACCA}"/>
              </a:ext>
            </a:extLst>
          </p:cNvPr>
          <p:cNvSpPr>
            <a:spLocks noGrp="1"/>
          </p:cNvSpPr>
          <p:nvPr>
            <p:ph type="ctrTitle"/>
          </p:nvPr>
        </p:nvSpPr>
        <p:spPr>
          <a:xfrm>
            <a:off x="495300" y="1122363"/>
            <a:ext cx="11201400" cy="1460604"/>
          </a:xfrm>
        </p:spPr>
        <p:txBody>
          <a:bodyPr anchor="b">
            <a:normAutofit/>
          </a:bodyPr>
          <a:lstStyle>
            <a:lvl1pPr algn="ctr">
              <a:defRPr sz="44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2D068C-91CA-394C-8118-591B356B588C}"/>
              </a:ext>
            </a:extLst>
          </p:cNvPr>
          <p:cNvSpPr>
            <a:spLocks noGrp="1"/>
          </p:cNvSpPr>
          <p:nvPr>
            <p:ph type="subTitle" idx="1"/>
          </p:nvPr>
        </p:nvSpPr>
        <p:spPr>
          <a:xfrm>
            <a:off x="838200" y="2812473"/>
            <a:ext cx="10515599" cy="2445327"/>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2952" y="6026228"/>
            <a:ext cx="1755648" cy="501286"/>
          </a:xfrm>
          <a:prstGeom prst="rect">
            <a:avLst/>
          </a:prstGeom>
        </p:spPr>
      </p:pic>
    </p:spTree>
    <p:extLst>
      <p:ext uri="{BB962C8B-B14F-4D97-AF65-F5344CB8AC3E}">
        <p14:creationId xmlns:p14="http://schemas.microsoft.com/office/powerpoint/2010/main" val="341460184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Title, Subhead,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CD8C9-52DE-D243-946F-CD3E8B30A3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B590FC-DA88-2842-9913-1D8352AEAB03}"/>
              </a:ext>
            </a:extLst>
          </p:cNvPr>
          <p:cNvSpPr>
            <a:spLocks noGrp="1"/>
          </p:cNvSpPr>
          <p:nvPr>
            <p:ph type="body" idx="1"/>
          </p:nvPr>
        </p:nvSpPr>
        <p:spPr>
          <a:xfrm>
            <a:off x="839788" y="1681163"/>
            <a:ext cx="5706291" cy="823912"/>
          </a:xfrm>
        </p:spPr>
        <p:txBody>
          <a:bodyPr anchor="b">
            <a:normAutofit/>
          </a:bodyPr>
          <a:lstStyle>
            <a:lvl1pPr marL="0" indent="0">
              <a:buNone/>
              <a:defRPr sz="2800" b="1">
                <a:solidFill>
                  <a:srgbClr val="3A557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9AB88C1-BCE6-5F48-A4B2-18D1BCBF832F}"/>
              </a:ext>
            </a:extLst>
          </p:cNvPr>
          <p:cNvSpPr>
            <a:spLocks noGrp="1"/>
          </p:cNvSpPr>
          <p:nvPr>
            <p:ph sz="half" idx="2"/>
          </p:nvPr>
        </p:nvSpPr>
        <p:spPr>
          <a:xfrm>
            <a:off x="839788" y="2505075"/>
            <a:ext cx="57062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AB1079D-E803-C645-A17A-EED9223AC4B6}"/>
              </a:ext>
            </a:extLst>
          </p:cNvPr>
          <p:cNvSpPr>
            <a:spLocks noGrp="1"/>
          </p:cNvSpPr>
          <p:nvPr>
            <p:ph type="body" sz="quarter" idx="3"/>
          </p:nvPr>
        </p:nvSpPr>
        <p:spPr>
          <a:xfrm>
            <a:off x="6802452" y="1681163"/>
            <a:ext cx="4552936" cy="823912"/>
          </a:xfrm>
        </p:spPr>
        <p:txBody>
          <a:bodyPr anchor="b">
            <a:normAutofit/>
          </a:bodyPr>
          <a:lstStyle>
            <a:lvl1pPr marL="0" indent="0">
              <a:buNone/>
              <a:defRPr sz="2800" b="1">
                <a:solidFill>
                  <a:srgbClr val="3A557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364EE17-5791-F240-AAFA-F2767821CCFF}"/>
              </a:ext>
            </a:extLst>
          </p:cNvPr>
          <p:cNvSpPr>
            <a:spLocks noGrp="1"/>
          </p:cNvSpPr>
          <p:nvPr>
            <p:ph sz="quarter" idx="4"/>
          </p:nvPr>
        </p:nvSpPr>
        <p:spPr>
          <a:xfrm>
            <a:off x="6802452" y="2505075"/>
            <a:ext cx="455293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9421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Title, Subhea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CD8C9-52DE-D243-946F-CD3E8B30A31D}"/>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E1B590FC-DA88-2842-9913-1D8352AEAB03}"/>
              </a:ext>
            </a:extLst>
          </p:cNvPr>
          <p:cNvSpPr>
            <a:spLocks noGrp="1"/>
          </p:cNvSpPr>
          <p:nvPr>
            <p:ph type="body" idx="1"/>
          </p:nvPr>
        </p:nvSpPr>
        <p:spPr>
          <a:xfrm>
            <a:off x="839788" y="1681163"/>
            <a:ext cx="5706291" cy="823912"/>
          </a:xfrm>
        </p:spPr>
        <p:txBody>
          <a:bodyPr anchor="b">
            <a:norm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C9AB88C1-BCE6-5F48-A4B2-18D1BCBF832F}"/>
              </a:ext>
            </a:extLst>
          </p:cNvPr>
          <p:cNvSpPr>
            <a:spLocks noGrp="1"/>
          </p:cNvSpPr>
          <p:nvPr>
            <p:ph sz="half" idx="2"/>
          </p:nvPr>
        </p:nvSpPr>
        <p:spPr>
          <a:xfrm>
            <a:off x="839788" y="2505075"/>
            <a:ext cx="5706291"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AB1079D-E803-C645-A17A-EED9223AC4B6}"/>
              </a:ext>
            </a:extLst>
          </p:cNvPr>
          <p:cNvSpPr>
            <a:spLocks noGrp="1"/>
          </p:cNvSpPr>
          <p:nvPr>
            <p:ph type="body" sz="quarter" idx="3"/>
          </p:nvPr>
        </p:nvSpPr>
        <p:spPr>
          <a:xfrm>
            <a:off x="6802452" y="1681163"/>
            <a:ext cx="4552936" cy="823912"/>
          </a:xfrm>
        </p:spPr>
        <p:txBody>
          <a:bodyPr anchor="b">
            <a:norm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4364EE17-5791-F240-AAFA-F2767821CCFF}"/>
              </a:ext>
            </a:extLst>
          </p:cNvPr>
          <p:cNvSpPr>
            <a:spLocks noGrp="1"/>
          </p:cNvSpPr>
          <p:nvPr>
            <p:ph sz="quarter" idx="4"/>
          </p:nvPr>
        </p:nvSpPr>
        <p:spPr>
          <a:xfrm>
            <a:off x="6802452" y="2505075"/>
            <a:ext cx="4552936"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708208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Two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1D38-FFEF-A34B-A38D-E8D28CE7F43B}"/>
              </a:ext>
            </a:extLst>
          </p:cNvPr>
          <p:cNvSpPr>
            <a:spLocks noGrp="1"/>
          </p:cNvSpPr>
          <p:nvPr>
            <p:ph type="title"/>
          </p:nvPr>
        </p:nvSpPr>
        <p:spPr>
          <a:xfrm>
            <a:off x="838200" y="365125"/>
            <a:ext cx="10515600" cy="1034943"/>
          </a:xfrm>
        </p:spPr>
        <p:txBody>
          <a:bodyPr anchor="b"/>
          <a:lstStyle>
            <a:lvl1pPr>
              <a:defRPr>
                <a:solidFill>
                  <a:schemeClr val="tx2"/>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9433603A-B517-EF49-9FB6-BE206D7ADC07}"/>
              </a:ext>
            </a:extLst>
          </p:cNvPr>
          <p:cNvSpPr>
            <a:spLocks noGrp="1"/>
          </p:cNvSpPr>
          <p:nvPr>
            <p:ph sz="half" idx="2"/>
          </p:nvPr>
        </p:nvSpPr>
        <p:spPr>
          <a:xfrm>
            <a:off x="6201542" y="1600199"/>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9433603A-B517-EF49-9FB6-BE206D7ADC07}"/>
              </a:ext>
            </a:extLst>
          </p:cNvPr>
          <p:cNvSpPr>
            <a:spLocks noGrp="1"/>
          </p:cNvSpPr>
          <p:nvPr>
            <p:ph sz="half" idx="13"/>
          </p:nvPr>
        </p:nvSpPr>
        <p:spPr>
          <a:xfrm>
            <a:off x="778166" y="1600198"/>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9553816"/>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Two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1D38-FFEF-A34B-A38D-E8D28CE7F43B}"/>
              </a:ext>
            </a:extLst>
          </p:cNvPr>
          <p:cNvSpPr>
            <a:spLocks noGrp="1"/>
          </p:cNvSpPr>
          <p:nvPr>
            <p:ph type="title"/>
          </p:nvPr>
        </p:nvSpPr>
        <p:spPr>
          <a:xfrm>
            <a:off x="838200" y="365125"/>
            <a:ext cx="10515600" cy="1034943"/>
          </a:xfrm>
        </p:spPr>
        <p:txBody>
          <a:bodyPr anchor="b"/>
          <a:lstStyle>
            <a:lvl1pPr>
              <a:defRPr>
                <a:solidFill>
                  <a:schemeClr val="bg1"/>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9433603A-B517-EF49-9FB6-BE206D7ADC07}"/>
              </a:ext>
            </a:extLst>
          </p:cNvPr>
          <p:cNvSpPr>
            <a:spLocks noGrp="1"/>
          </p:cNvSpPr>
          <p:nvPr>
            <p:ph sz="half" idx="2"/>
          </p:nvPr>
        </p:nvSpPr>
        <p:spPr>
          <a:xfrm>
            <a:off x="6201542" y="1600199"/>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9433603A-B517-EF49-9FB6-BE206D7ADC07}"/>
              </a:ext>
            </a:extLst>
          </p:cNvPr>
          <p:cNvSpPr>
            <a:spLocks noGrp="1"/>
          </p:cNvSpPr>
          <p:nvPr>
            <p:ph sz="half" idx="13"/>
          </p:nvPr>
        </p:nvSpPr>
        <p:spPr>
          <a:xfrm>
            <a:off x="778166" y="1600198"/>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972719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Title + Text Left">
    <p:spTree>
      <p:nvGrpSpPr>
        <p:cNvPr id="1" name=""/>
        <p:cNvGrpSpPr/>
        <p:nvPr/>
      </p:nvGrpSpPr>
      <p:grpSpPr>
        <a:xfrm>
          <a:off x="0" y="0"/>
          <a:ext cx="0" cy="0"/>
          <a:chOff x="0" y="0"/>
          <a:chExt cx="0" cy="0"/>
        </a:xfrm>
      </p:grpSpPr>
      <p:sp>
        <p:nvSpPr>
          <p:cNvPr id="6" name="Rectangle 5"/>
          <p:cNvSpPr/>
          <p:nvPr userDrawn="1"/>
        </p:nvSpPr>
        <p:spPr>
          <a:xfrm>
            <a:off x="5170206" y="0"/>
            <a:ext cx="7021794" cy="6858000"/>
          </a:xfrm>
          <a:prstGeom prst="rect">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FD7F0703-4E83-804A-88FE-275F071EDEDC}"/>
              </a:ext>
            </a:extLst>
          </p:cNvPr>
          <p:cNvSpPr>
            <a:spLocks noGrp="1"/>
          </p:cNvSpPr>
          <p:nvPr>
            <p:ph type="title"/>
          </p:nvPr>
        </p:nvSpPr>
        <p:spPr>
          <a:xfrm>
            <a:off x="495300" y="457200"/>
            <a:ext cx="4276725" cy="1600200"/>
          </a:xfrm>
        </p:spPr>
        <p:txBody>
          <a:bodyPr anchor="b">
            <a:normAutofit/>
          </a:bodyPr>
          <a:lstStyle>
            <a:lvl1pPr algn="l">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55395A3-7131-2C4C-A6D5-71743DD99343}"/>
              </a:ext>
            </a:extLst>
          </p:cNvPr>
          <p:cNvSpPr>
            <a:spLocks noGrp="1"/>
          </p:cNvSpPr>
          <p:nvPr>
            <p:ph idx="1"/>
          </p:nvPr>
        </p:nvSpPr>
        <p:spPr>
          <a:xfrm>
            <a:off x="5687601" y="1194913"/>
            <a:ext cx="6172200" cy="4471266"/>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EABF460-0678-DA44-9DF8-88BFD6BEB145}"/>
              </a:ext>
            </a:extLst>
          </p:cNvPr>
          <p:cNvSpPr>
            <a:spLocks noGrp="1"/>
          </p:cNvSpPr>
          <p:nvPr>
            <p:ph type="body" sz="half" idx="2"/>
          </p:nvPr>
        </p:nvSpPr>
        <p:spPr>
          <a:xfrm>
            <a:off x="495300" y="2216726"/>
            <a:ext cx="4276725" cy="36516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7" name="Picture 6">
            <a:extLst>
              <a:ext uri="{FF2B5EF4-FFF2-40B4-BE49-F238E27FC236}">
                <a16:creationId xmlns:a16="http://schemas.microsoft.com/office/drawing/2014/main" id="{6562D917-3D19-2C4A-B48C-E5CC1E6E55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5300" y="6062416"/>
            <a:ext cx="1777558" cy="522957"/>
          </a:xfrm>
          <a:prstGeom prst="rect">
            <a:avLst/>
          </a:prstGeom>
        </p:spPr>
      </p:pic>
    </p:spTree>
    <p:extLst>
      <p:ext uri="{BB962C8B-B14F-4D97-AF65-F5344CB8AC3E}">
        <p14:creationId xmlns:p14="http://schemas.microsoft.com/office/powerpoint/2010/main" val="4082616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Title + Text Right">
    <p:spTree>
      <p:nvGrpSpPr>
        <p:cNvPr id="1" name=""/>
        <p:cNvGrpSpPr/>
        <p:nvPr/>
      </p:nvGrpSpPr>
      <p:grpSpPr>
        <a:xfrm>
          <a:off x="0" y="0"/>
          <a:ext cx="0" cy="0"/>
          <a:chOff x="0" y="0"/>
          <a:chExt cx="0" cy="0"/>
        </a:xfrm>
      </p:grpSpPr>
      <p:sp>
        <p:nvSpPr>
          <p:cNvPr id="6" name="Rectangle 5"/>
          <p:cNvSpPr/>
          <p:nvPr userDrawn="1"/>
        </p:nvSpPr>
        <p:spPr>
          <a:xfrm>
            <a:off x="-20117" y="0"/>
            <a:ext cx="7021794" cy="6858000"/>
          </a:xfrm>
          <a:prstGeom prst="rect">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FD7F0703-4E83-804A-88FE-275F071EDEDC}"/>
              </a:ext>
            </a:extLst>
          </p:cNvPr>
          <p:cNvSpPr>
            <a:spLocks noGrp="1"/>
          </p:cNvSpPr>
          <p:nvPr>
            <p:ph type="title"/>
          </p:nvPr>
        </p:nvSpPr>
        <p:spPr>
          <a:xfrm>
            <a:off x="7439922" y="457200"/>
            <a:ext cx="4464695" cy="1600200"/>
          </a:xfrm>
        </p:spPr>
        <p:txBody>
          <a:bodyPr anchor="b">
            <a:normAutofit/>
          </a:bodyPr>
          <a:lstStyle>
            <a:lvl1pPr algn="l">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55395A3-7131-2C4C-A6D5-71743DD99343}"/>
              </a:ext>
            </a:extLst>
          </p:cNvPr>
          <p:cNvSpPr>
            <a:spLocks noGrp="1"/>
          </p:cNvSpPr>
          <p:nvPr>
            <p:ph idx="1"/>
          </p:nvPr>
        </p:nvSpPr>
        <p:spPr>
          <a:xfrm>
            <a:off x="404680" y="974994"/>
            <a:ext cx="6172200" cy="4471266"/>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EABF460-0678-DA44-9DF8-88BFD6BEB145}"/>
              </a:ext>
            </a:extLst>
          </p:cNvPr>
          <p:cNvSpPr>
            <a:spLocks noGrp="1"/>
          </p:cNvSpPr>
          <p:nvPr>
            <p:ph type="body" sz="half" idx="2"/>
          </p:nvPr>
        </p:nvSpPr>
        <p:spPr>
          <a:xfrm>
            <a:off x="7439922" y="2216727"/>
            <a:ext cx="4464695" cy="36632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938193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ogo Slide Blu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28614" y="3095244"/>
            <a:ext cx="2334773" cy="667513"/>
          </a:xfrm>
          <a:prstGeom prst="rect">
            <a:avLst/>
          </a:prstGeom>
        </p:spPr>
      </p:pic>
    </p:spTree>
    <p:extLst>
      <p:ext uri="{BB962C8B-B14F-4D97-AF65-F5344CB8AC3E}">
        <p14:creationId xmlns:p14="http://schemas.microsoft.com/office/powerpoint/2010/main" val="1839135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ogo slide ">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27089" y="3095243"/>
            <a:ext cx="2337821" cy="667513"/>
          </a:xfrm>
          <a:prstGeom prst="rect">
            <a:avLst/>
          </a:prstGeom>
        </p:spPr>
      </p:pic>
    </p:spTree>
    <p:extLst>
      <p:ext uri="{BB962C8B-B14F-4D97-AF65-F5344CB8AC3E}">
        <p14:creationId xmlns:p14="http://schemas.microsoft.com/office/powerpoint/2010/main" val="28650893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412" y="2362202"/>
            <a:ext cx="3200400" cy="1990725"/>
          </a:xfrm>
        </p:spPr>
        <p:txBody>
          <a:bodyPr anchor="b">
            <a:normAutofit/>
          </a:bodyPr>
          <a:lstStyle>
            <a:lvl1pPr>
              <a:defRPr sz="2550" b="0"/>
            </a:lvl1pPr>
          </a:lstStyle>
          <a:p>
            <a:r>
              <a:rPr lang="en-US"/>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90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Content Placeholder 2"/>
          <p:cNvSpPr>
            <a:spLocks noGrp="1"/>
          </p:cNvSpPr>
          <p:nvPr>
            <p:ph idx="1"/>
          </p:nvPr>
        </p:nvSpPr>
        <p:spPr>
          <a:xfrm>
            <a:off x="4494213" y="685800"/>
            <a:ext cx="7239001" cy="5486400"/>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583DDF-CA54-461A-A486-592D2374C532}" type="datetimeFigureOut">
              <a:rPr kumimoji="0" lang="en-US" sz="1800" b="0" i="0" u="none" strike="noStrike" kern="1200" cap="none" spc="0" normalizeH="0" baseline="0" noProof="0">
                <a:ln>
                  <a:noFill/>
                </a:ln>
                <a:solidFill>
                  <a:srgbClr val="FFFFFF"/>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3/20/2024</a:t>
            </a:fld>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800" b="0" i="0" u="none" strike="noStrike" kern="1200" cap="none" spc="0" normalizeH="0" baseline="0" noProof="0">
                <a:ln>
                  <a:noFill/>
                </a:ln>
                <a:solidFill>
                  <a:srgbClr val="FFFFFF"/>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03904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Title + Two Content Blu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1D38-FFEF-A34B-A38D-E8D28CE7F43B}"/>
              </a:ext>
            </a:extLst>
          </p:cNvPr>
          <p:cNvSpPr>
            <a:spLocks noGrp="1"/>
          </p:cNvSpPr>
          <p:nvPr>
            <p:ph type="title"/>
          </p:nvPr>
        </p:nvSpPr>
        <p:spPr>
          <a:xfrm>
            <a:off x="838200" y="365125"/>
            <a:ext cx="10515600" cy="1034943"/>
          </a:xfrm>
        </p:spPr>
        <p:txBody>
          <a:bodyPr anchor="b"/>
          <a:lstStyle>
            <a:lvl1pPr>
              <a:defRPr>
                <a:solidFill>
                  <a:schemeClr val="tx2"/>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9433603A-B517-EF49-9FB6-BE206D7ADC07}"/>
              </a:ext>
            </a:extLst>
          </p:cNvPr>
          <p:cNvSpPr>
            <a:spLocks noGrp="1"/>
          </p:cNvSpPr>
          <p:nvPr>
            <p:ph sz="half" idx="2"/>
          </p:nvPr>
        </p:nvSpPr>
        <p:spPr>
          <a:xfrm>
            <a:off x="6201542" y="1600199"/>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9433603A-B517-EF49-9FB6-BE206D7ADC07}"/>
              </a:ext>
            </a:extLst>
          </p:cNvPr>
          <p:cNvSpPr>
            <a:spLocks noGrp="1"/>
          </p:cNvSpPr>
          <p:nvPr>
            <p:ph sz="half" idx="13"/>
          </p:nvPr>
        </p:nvSpPr>
        <p:spPr>
          <a:xfrm>
            <a:off x="778166" y="1600198"/>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7788586"/>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D26E3-2280-B541-BD1A-76A6F998B23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E7A40BA-F610-844F-8D48-F093F963CC9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3320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 Two Content Whi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1D38-FFEF-A34B-A38D-E8D28CE7F43B}"/>
              </a:ext>
            </a:extLst>
          </p:cNvPr>
          <p:cNvSpPr>
            <a:spLocks noGrp="1"/>
          </p:cNvSpPr>
          <p:nvPr>
            <p:ph type="title"/>
          </p:nvPr>
        </p:nvSpPr>
        <p:spPr>
          <a:xfrm>
            <a:off x="838200" y="365125"/>
            <a:ext cx="10515600" cy="1034943"/>
          </a:xfrm>
        </p:spPr>
        <p:txBody>
          <a:bodyPr anchor="b"/>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9433603A-B517-EF49-9FB6-BE206D7ADC07}"/>
              </a:ext>
            </a:extLst>
          </p:cNvPr>
          <p:cNvSpPr>
            <a:spLocks noGrp="1"/>
          </p:cNvSpPr>
          <p:nvPr>
            <p:ph sz="half" idx="2"/>
          </p:nvPr>
        </p:nvSpPr>
        <p:spPr>
          <a:xfrm>
            <a:off x="6201542" y="1600199"/>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9433603A-B517-EF49-9FB6-BE206D7ADC07}"/>
              </a:ext>
            </a:extLst>
          </p:cNvPr>
          <p:cNvSpPr>
            <a:spLocks noGrp="1"/>
          </p:cNvSpPr>
          <p:nvPr>
            <p:ph sz="half" idx="13"/>
          </p:nvPr>
        </p:nvSpPr>
        <p:spPr>
          <a:xfrm>
            <a:off x="778166" y="1600198"/>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783323"/>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Title + Two Content Blu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1D38-FFEF-A34B-A38D-E8D28CE7F43B}"/>
              </a:ext>
            </a:extLst>
          </p:cNvPr>
          <p:cNvSpPr>
            <a:spLocks noGrp="1"/>
          </p:cNvSpPr>
          <p:nvPr>
            <p:ph type="title"/>
          </p:nvPr>
        </p:nvSpPr>
        <p:spPr>
          <a:xfrm>
            <a:off x="838200" y="365125"/>
            <a:ext cx="10515600" cy="1034943"/>
          </a:xfrm>
        </p:spPr>
        <p:txBody>
          <a:bodyPr anchor="b"/>
          <a:lstStyle>
            <a:lvl1pPr>
              <a:defRPr>
                <a:solidFill>
                  <a:schemeClr val="tx2"/>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9433603A-B517-EF49-9FB6-BE206D7ADC07}"/>
              </a:ext>
            </a:extLst>
          </p:cNvPr>
          <p:cNvSpPr>
            <a:spLocks noGrp="1"/>
          </p:cNvSpPr>
          <p:nvPr>
            <p:ph sz="half" idx="2"/>
          </p:nvPr>
        </p:nvSpPr>
        <p:spPr>
          <a:xfrm>
            <a:off x="6201542" y="1600199"/>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9433603A-B517-EF49-9FB6-BE206D7ADC07}"/>
              </a:ext>
            </a:extLst>
          </p:cNvPr>
          <p:cNvSpPr>
            <a:spLocks noGrp="1"/>
          </p:cNvSpPr>
          <p:nvPr>
            <p:ph sz="half" idx="13"/>
          </p:nvPr>
        </p:nvSpPr>
        <p:spPr>
          <a:xfrm>
            <a:off x="778166" y="1600198"/>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340598"/>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Title + Two Content Whi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1D38-FFEF-A34B-A38D-E8D28CE7F43B}"/>
              </a:ext>
            </a:extLst>
          </p:cNvPr>
          <p:cNvSpPr>
            <a:spLocks noGrp="1"/>
          </p:cNvSpPr>
          <p:nvPr>
            <p:ph type="title"/>
          </p:nvPr>
        </p:nvSpPr>
        <p:spPr>
          <a:xfrm>
            <a:off x="838200" y="365125"/>
            <a:ext cx="10515600" cy="1034943"/>
          </a:xfrm>
        </p:spPr>
        <p:txBody>
          <a:bodyPr anchor="b"/>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9433603A-B517-EF49-9FB6-BE206D7ADC07}"/>
              </a:ext>
            </a:extLst>
          </p:cNvPr>
          <p:cNvSpPr>
            <a:spLocks noGrp="1"/>
          </p:cNvSpPr>
          <p:nvPr>
            <p:ph sz="half" idx="2"/>
          </p:nvPr>
        </p:nvSpPr>
        <p:spPr>
          <a:xfrm>
            <a:off x="6201542" y="1600199"/>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9433603A-B517-EF49-9FB6-BE206D7ADC07}"/>
              </a:ext>
            </a:extLst>
          </p:cNvPr>
          <p:cNvSpPr>
            <a:spLocks noGrp="1"/>
          </p:cNvSpPr>
          <p:nvPr>
            <p:ph sz="half" idx="13"/>
          </p:nvPr>
        </p:nvSpPr>
        <p:spPr>
          <a:xfrm>
            <a:off x="778166" y="1600198"/>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7331807"/>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 Two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1D38-FFEF-A34B-A38D-E8D28CE7F43B}"/>
              </a:ext>
            </a:extLst>
          </p:cNvPr>
          <p:cNvSpPr>
            <a:spLocks noGrp="1"/>
          </p:cNvSpPr>
          <p:nvPr>
            <p:ph type="title"/>
          </p:nvPr>
        </p:nvSpPr>
        <p:spPr>
          <a:xfrm>
            <a:off x="838200" y="365125"/>
            <a:ext cx="10515600" cy="1034943"/>
          </a:xfrm>
        </p:spPr>
        <p:txBody>
          <a:bodyPr anchor="b"/>
          <a:lstStyle>
            <a:lvl1pPr>
              <a:defRPr>
                <a:solidFill>
                  <a:schemeClr val="tx2"/>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9433603A-B517-EF49-9FB6-BE206D7ADC07}"/>
              </a:ext>
            </a:extLst>
          </p:cNvPr>
          <p:cNvSpPr>
            <a:spLocks noGrp="1"/>
          </p:cNvSpPr>
          <p:nvPr>
            <p:ph sz="half" idx="2"/>
          </p:nvPr>
        </p:nvSpPr>
        <p:spPr>
          <a:xfrm>
            <a:off x="6201542" y="1600199"/>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9433603A-B517-EF49-9FB6-BE206D7ADC07}"/>
              </a:ext>
            </a:extLst>
          </p:cNvPr>
          <p:cNvSpPr>
            <a:spLocks noGrp="1"/>
          </p:cNvSpPr>
          <p:nvPr>
            <p:ph sz="half" idx="13"/>
          </p:nvPr>
        </p:nvSpPr>
        <p:spPr>
          <a:xfrm>
            <a:off x="778166" y="1600198"/>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6812465"/>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 Two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1D38-FFEF-A34B-A38D-E8D28CE7F43B}"/>
              </a:ext>
            </a:extLst>
          </p:cNvPr>
          <p:cNvSpPr>
            <a:spLocks noGrp="1"/>
          </p:cNvSpPr>
          <p:nvPr>
            <p:ph type="title"/>
          </p:nvPr>
        </p:nvSpPr>
        <p:spPr>
          <a:xfrm>
            <a:off x="838200" y="365125"/>
            <a:ext cx="10515600" cy="1034943"/>
          </a:xfrm>
        </p:spPr>
        <p:txBody>
          <a:bodyPr anchor="b"/>
          <a:lstStyle>
            <a:lvl1pPr>
              <a:defRPr>
                <a:solidFill>
                  <a:schemeClr val="bg1"/>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9433603A-B517-EF49-9FB6-BE206D7ADC07}"/>
              </a:ext>
            </a:extLst>
          </p:cNvPr>
          <p:cNvSpPr>
            <a:spLocks noGrp="1"/>
          </p:cNvSpPr>
          <p:nvPr>
            <p:ph sz="half" idx="2"/>
          </p:nvPr>
        </p:nvSpPr>
        <p:spPr>
          <a:xfrm>
            <a:off x="6201542" y="1600199"/>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9433603A-B517-EF49-9FB6-BE206D7ADC07}"/>
              </a:ext>
            </a:extLst>
          </p:cNvPr>
          <p:cNvSpPr>
            <a:spLocks noGrp="1"/>
          </p:cNvSpPr>
          <p:nvPr>
            <p:ph sz="half" idx="13"/>
          </p:nvPr>
        </p:nvSpPr>
        <p:spPr>
          <a:xfrm>
            <a:off x="778166" y="1600198"/>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0640483"/>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_Title + Two Content Blu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1D38-FFEF-A34B-A38D-E8D28CE7F43B}"/>
              </a:ext>
            </a:extLst>
          </p:cNvPr>
          <p:cNvSpPr>
            <a:spLocks noGrp="1"/>
          </p:cNvSpPr>
          <p:nvPr>
            <p:ph type="title"/>
          </p:nvPr>
        </p:nvSpPr>
        <p:spPr>
          <a:xfrm>
            <a:off x="838200" y="365125"/>
            <a:ext cx="10515600" cy="1034943"/>
          </a:xfrm>
        </p:spPr>
        <p:txBody>
          <a:bodyPr anchor="b"/>
          <a:lstStyle>
            <a:lvl1pPr>
              <a:defRPr>
                <a:solidFill>
                  <a:schemeClr val="tx2"/>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9433603A-B517-EF49-9FB6-BE206D7ADC07}"/>
              </a:ext>
            </a:extLst>
          </p:cNvPr>
          <p:cNvSpPr>
            <a:spLocks noGrp="1"/>
          </p:cNvSpPr>
          <p:nvPr>
            <p:ph sz="half" idx="2"/>
          </p:nvPr>
        </p:nvSpPr>
        <p:spPr>
          <a:xfrm>
            <a:off x="6201542" y="1600199"/>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9433603A-B517-EF49-9FB6-BE206D7ADC07}"/>
              </a:ext>
            </a:extLst>
          </p:cNvPr>
          <p:cNvSpPr>
            <a:spLocks noGrp="1"/>
          </p:cNvSpPr>
          <p:nvPr>
            <p:ph sz="half" idx="13"/>
          </p:nvPr>
        </p:nvSpPr>
        <p:spPr>
          <a:xfrm>
            <a:off x="778166" y="1600198"/>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4471337"/>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_Title + Two Content Whi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1D38-FFEF-A34B-A38D-E8D28CE7F43B}"/>
              </a:ext>
            </a:extLst>
          </p:cNvPr>
          <p:cNvSpPr>
            <a:spLocks noGrp="1"/>
          </p:cNvSpPr>
          <p:nvPr>
            <p:ph type="title"/>
          </p:nvPr>
        </p:nvSpPr>
        <p:spPr>
          <a:xfrm>
            <a:off x="838200" y="365125"/>
            <a:ext cx="10515600" cy="1034943"/>
          </a:xfrm>
        </p:spPr>
        <p:txBody>
          <a:bodyPr anchor="b"/>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9433603A-B517-EF49-9FB6-BE206D7ADC07}"/>
              </a:ext>
            </a:extLst>
          </p:cNvPr>
          <p:cNvSpPr>
            <a:spLocks noGrp="1"/>
          </p:cNvSpPr>
          <p:nvPr>
            <p:ph sz="half" idx="2"/>
          </p:nvPr>
        </p:nvSpPr>
        <p:spPr>
          <a:xfrm>
            <a:off x="6201542" y="1600199"/>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9433603A-B517-EF49-9FB6-BE206D7ADC07}"/>
              </a:ext>
            </a:extLst>
          </p:cNvPr>
          <p:cNvSpPr>
            <a:spLocks noGrp="1"/>
          </p:cNvSpPr>
          <p:nvPr>
            <p:ph sz="half" idx="13"/>
          </p:nvPr>
        </p:nvSpPr>
        <p:spPr>
          <a:xfrm>
            <a:off x="778166" y="1600198"/>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4498904"/>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 Two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1D38-FFEF-A34B-A38D-E8D28CE7F43B}"/>
              </a:ext>
            </a:extLst>
          </p:cNvPr>
          <p:cNvSpPr>
            <a:spLocks noGrp="1"/>
          </p:cNvSpPr>
          <p:nvPr>
            <p:ph type="title"/>
          </p:nvPr>
        </p:nvSpPr>
        <p:spPr>
          <a:xfrm>
            <a:off x="838200" y="365125"/>
            <a:ext cx="10515600" cy="1034943"/>
          </a:xfrm>
        </p:spPr>
        <p:txBody>
          <a:bodyPr anchor="b"/>
          <a:lstStyle>
            <a:lvl1pPr>
              <a:defRPr>
                <a:solidFill>
                  <a:schemeClr val="tx2"/>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9433603A-B517-EF49-9FB6-BE206D7ADC07}"/>
              </a:ext>
            </a:extLst>
          </p:cNvPr>
          <p:cNvSpPr>
            <a:spLocks noGrp="1"/>
          </p:cNvSpPr>
          <p:nvPr>
            <p:ph sz="half" idx="2"/>
          </p:nvPr>
        </p:nvSpPr>
        <p:spPr>
          <a:xfrm>
            <a:off x="6201542" y="1600199"/>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9433603A-B517-EF49-9FB6-BE206D7ADC07}"/>
              </a:ext>
            </a:extLst>
          </p:cNvPr>
          <p:cNvSpPr>
            <a:spLocks noGrp="1"/>
          </p:cNvSpPr>
          <p:nvPr>
            <p:ph sz="half" idx="13"/>
          </p:nvPr>
        </p:nvSpPr>
        <p:spPr>
          <a:xfrm>
            <a:off x="778166" y="1600198"/>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7628971"/>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 Two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1D38-FFEF-A34B-A38D-E8D28CE7F43B}"/>
              </a:ext>
            </a:extLst>
          </p:cNvPr>
          <p:cNvSpPr>
            <a:spLocks noGrp="1"/>
          </p:cNvSpPr>
          <p:nvPr>
            <p:ph type="title"/>
          </p:nvPr>
        </p:nvSpPr>
        <p:spPr>
          <a:xfrm>
            <a:off x="838200" y="365125"/>
            <a:ext cx="10515600" cy="1034943"/>
          </a:xfrm>
        </p:spPr>
        <p:txBody>
          <a:bodyPr anchor="b"/>
          <a:lstStyle>
            <a:lvl1pPr>
              <a:defRPr>
                <a:solidFill>
                  <a:schemeClr val="bg1"/>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9433603A-B517-EF49-9FB6-BE206D7ADC07}"/>
              </a:ext>
            </a:extLst>
          </p:cNvPr>
          <p:cNvSpPr>
            <a:spLocks noGrp="1"/>
          </p:cNvSpPr>
          <p:nvPr>
            <p:ph sz="half" idx="2"/>
          </p:nvPr>
        </p:nvSpPr>
        <p:spPr>
          <a:xfrm>
            <a:off x="6201542" y="1600199"/>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9433603A-B517-EF49-9FB6-BE206D7ADC07}"/>
              </a:ext>
            </a:extLst>
          </p:cNvPr>
          <p:cNvSpPr>
            <a:spLocks noGrp="1"/>
          </p:cNvSpPr>
          <p:nvPr>
            <p:ph sz="half" idx="13"/>
          </p:nvPr>
        </p:nvSpPr>
        <p:spPr>
          <a:xfrm>
            <a:off x="778166" y="1600198"/>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291915"/>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6_Title + Two Content Blu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1D38-FFEF-A34B-A38D-E8D28CE7F43B}"/>
              </a:ext>
            </a:extLst>
          </p:cNvPr>
          <p:cNvSpPr>
            <a:spLocks noGrp="1"/>
          </p:cNvSpPr>
          <p:nvPr>
            <p:ph type="title"/>
          </p:nvPr>
        </p:nvSpPr>
        <p:spPr>
          <a:xfrm>
            <a:off x="838200" y="365125"/>
            <a:ext cx="10515600" cy="1034943"/>
          </a:xfrm>
        </p:spPr>
        <p:txBody>
          <a:bodyPr anchor="b"/>
          <a:lstStyle>
            <a:lvl1pPr>
              <a:defRPr>
                <a:solidFill>
                  <a:schemeClr val="tx2"/>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9433603A-B517-EF49-9FB6-BE206D7ADC07}"/>
              </a:ext>
            </a:extLst>
          </p:cNvPr>
          <p:cNvSpPr>
            <a:spLocks noGrp="1"/>
          </p:cNvSpPr>
          <p:nvPr>
            <p:ph sz="half" idx="2"/>
          </p:nvPr>
        </p:nvSpPr>
        <p:spPr>
          <a:xfrm>
            <a:off x="6201542" y="1600199"/>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9433603A-B517-EF49-9FB6-BE206D7ADC07}"/>
              </a:ext>
            </a:extLst>
          </p:cNvPr>
          <p:cNvSpPr>
            <a:spLocks noGrp="1"/>
          </p:cNvSpPr>
          <p:nvPr>
            <p:ph sz="half" idx="13"/>
          </p:nvPr>
        </p:nvSpPr>
        <p:spPr>
          <a:xfrm>
            <a:off x="778166" y="1600198"/>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023339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Whi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D26E3-2280-B541-BD1A-76A6F998B2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E7A40BA-F610-844F-8D48-F093F963CC90}"/>
              </a:ext>
            </a:extLst>
          </p:cNvPr>
          <p:cNvSpPr>
            <a:spLocks noGrp="1"/>
          </p:cNvSpPr>
          <p:nvPr>
            <p:ph idx="1"/>
          </p:nvPr>
        </p:nvSpPr>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2952" y="6026228"/>
            <a:ext cx="1755648" cy="501286"/>
          </a:xfrm>
          <a:prstGeom prst="rect">
            <a:avLst/>
          </a:prstGeom>
        </p:spPr>
      </p:pic>
    </p:spTree>
    <p:extLst>
      <p:ext uri="{BB962C8B-B14F-4D97-AF65-F5344CB8AC3E}">
        <p14:creationId xmlns:p14="http://schemas.microsoft.com/office/powerpoint/2010/main" val="1275261252"/>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6_Title + Two Content Whi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1D38-FFEF-A34B-A38D-E8D28CE7F43B}"/>
              </a:ext>
            </a:extLst>
          </p:cNvPr>
          <p:cNvSpPr>
            <a:spLocks noGrp="1"/>
          </p:cNvSpPr>
          <p:nvPr>
            <p:ph type="title"/>
          </p:nvPr>
        </p:nvSpPr>
        <p:spPr>
          <a:xfrm>
            <a:off x="838200" y="365125"/>
            <a:ext cx="10515600" cy="1034943"/>
          </a:xfrm>
        </p:spPr>
        <p:txBody>
          <a:bodyPr anchor="b"/>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9433603A-B517-EF49-9FB6-BE206D7ADC07}"/>
              </a:ext>
            </a:extLst>
          </p:cNvPr>
          <p:cNvSpPr>
            <a:spLocks noGrp="1"/>
          </p:cNvSpPr>
          <p:nvPr>
            <p:ph sz="half" idx="2"/>
          </p:nvPr>
        </p:nvSpPr>
        <p:spPr>
          <a:xfrm>
            <a:off x="6201542" y="1600199"/>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9433603A-B517-EF49-9FB6-BE206D7ADC07}"/>
              </a:ext>
            </a:extLst>
          </p:cNvPr>
          <p:cNvSpPr>
            <a:spLocks noGrp="1"/>
          </p:cNvSpPr>
          <p:nvPr>
            <p:ph sz="half" idx="13"/>
          </p:nvPr>
        </p:nvSpPr>
        <p:spPr>
          <a:xfrm>
            <a:off x="778166" y="1600198"/>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5495990"/>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99745E-DE54-4104-8B97-32095D079E3D}" type="datetimeFigureOut">
              <a:rPr lang="en-US" smtClean="0"/>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89269-91BF-46F3-B544-005208F5E687}" type="slidenum">
              <a:rPr lang="en-US" smtClean="0"/>
              <a:t>‹#›</a:t>
            </a:fld>
            <a:endParaRPr lang="en-US"/>
          </a:p>
        </p:txBody>
      </p:sp>
    </p:spTree>
    <p:extLst>
      <p:ext uri="{BB962C8B-B14F-4D97-AF65-F5344CB8AC3E}">
        <p14:creationId xmlns:p14="http://schemas.microsoft.com/office/powerpoint/2010/main" val="2793414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Title, Subhead,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CD8C9-52DE-D243-946F-CD3E8B30A3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B590FC-DA88-2842-9913-1D8352AEAB03}"/>
              </a:ext>
            </a:extLst>
          </p:cNvPr>
          <p:cNvSpPr>
            <a:spLocks noGrp="1"/>
          </p:cNvSpPr>
          <p:nvPr>
            <p:ph type="body" idx="1"/>
          </p:nvPr>
        </p:nvSpPr>
        <p:spPr>
          <a:xfrm>
            <a:off x="839788" y="1681163"/>
            <a:ext cx="5706291" cy="823912"/>
          </a:xfrm>
        </p:spPr>
        <p:txBody>
          <a:bodyPr anchor="b">
            <a:normAutofit/>
          </a:bodyPr>
          <a:lstStyle>
            <a:lvl1pPr marL="0" indent="0">
              <a:buNone/>
              <a:defRPr sz="2800" b="1">
                <a:solidFill>
                  <a:schemeClr val="bg1">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9AB88C1-BCE6-5F48-A4B2-18D1BCBF832F}"/>
              </a:ext>
            </a:extLst>
          </p:cNvPr>
          <p:cNvSpPr>
            <a:spLocks noGrp="1"/>
          </p:cNvSpPr>
          <p:nvPr>
            <p:ph sz="half" idx="2"/>
          </p:nvPr>
        </p:nvSpPr>
        <p:spPr>
          <a:xfrm>
            <a:off x="839788" y="2505075"/>
            <a:ext cx="57062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B1079D-E803-C645-A17A-EED9223AC4B6}"/>
              </a:ext>
            </a:extLst>
          </p:cNvPr>
          <p:cNvSpPr>
            <a:spLocks noGrp="1"/>
          </p:cNvSpPr>
          <p:nvPr>
            <p:ph type="body" sz="quarter" idx="3"/>
          </p:nvPr>
        </p:nvSpPr>
        <p:spPr>
          <a:xfrm>
            <a:off x="6802452" y="1681163"/>
            <a:ext cx="4552936" cy="823912"/>
          </a:xfrm>
        </p:spPr>
        <p:txBody>
          <a:bodyPr anchor="b">
            <a:normAutofit/>
          </a:bodyPr>
          <a:lstStyle>
            <a:lvl1pPr marL="0" indent="0">
              <a:buNone/>
              <a:defRPr sz="2800" b="1">
                <a:solidFill>
                  <a:schemeClr val="bg1">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364EE17-5791-F240-AAFA-F2767821CCFF}"/>
              </a:ext>
            </a:extLst>
          </p:cNvPr>
          <p:cNvSpPr>
            <a:spLocks noGrp="1"/>
          </p:cNvSpPr>
          <p:nvPr>
            <p:ph sz="quarter" idx="4"/>
          </p:nvPr>
        </p:nvSpPr>
        <p:spPr>
          <a:xfrm>
            <a:off x="6802452" y="2505075"/>
            <a:ext cx="455293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7060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Title, Subhead, Content White">
    <p:spTree>
      <p:nvGrpSpPr>
        <p:cNvPr id="1" name=""/>
        <p:cNvGrpSpPr/>
        <p:nvPr/>
      </p:nvGrpSpPr>
      <p:grpSpPr>
        <a:xfrm>
          <a:off x="0" y="0"/>
          <a:ext cx="0" cy="0"/>
          <a:chOff x="0" y="0"/>
          <a:chExt cx="0" cy="0"/>
        </a:xfrm>
      </p:grpSpPr>
      <p:sp>
        <p:nvSpPr>
          <p:cNvPr id="8" name="Rectangle 7"/>
          <p:cNvSpPr/>
          <p:nvPr userDrawn="1"/>
        </p:nvSpPr>
        <p:spPr>
          <a:xfrm>
            <a:off x="0" y="-59822"/>
            <a:ext cx="12192000" cy="691782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777CD8C9-52DE-D243-946F-CD3E8B30A31D}"/>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1B590FC-DA88-2842-9913-1D8352AEAB03}"/>
              </a:ext>
            </a:extLst>
          </p:cNvPr>
          <p:cNvSpPr>
            <a:spLocks noGrp="1"/>
          </p:cNvSpPr>
          <p:nvPr>
            <p:ph type="body" idx="1"/>
          </p:nvPr>
        </p:nvSpPr>
        <p:spPr>
          <a:xfrm>
            <a:off x="839788" y="1681163"/>
            <a:ext cx="5706291" cy="823912"/>
          </a:xfrm>
        </p:spPr>
        <p:txBody>
          <a:bodyPr anchor="b">
            <a:normAutofit/>
          </a:bodyPr>
          <a:lstStyle>
            <a:lvl1pPr marL="0" indent="0">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9AB88C1-BCE6-5F48-A4B2-18D1BCBF832F}"/>
              </a:ext>
            </a:extLst>
          </p:cNvPr>
          <p:cNvSpPr>
            <a:spLocks noGrp="1"/>
          </p:cNvSpPr>
          <p:nvPr>
            <p:ph sz="half" idx="2"/>
          </p:nvPr>
        </p:nvSpPr>
        <p:spPr>
          <a:xfrm>
            <a:off x="839788" y="2505075"/>
            <a:ext cx="5706291"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AB1079D-E803-C645-A17A-EED9223AC4B6}"/>
              </a:ext>
            </a:extLst>
          </p:cNvPr>
          <p:cNvSpPr>
            <a:spLocks noGrp="1"/>
          </p:cNvSpPr>
          <p:nvPr>
            <p:ph type="body" sz="quarter" idx="3"/>
          </p:nvPr>
        </p:nvSpPr>
        <p:spPr>
          <a:xfrm>
            <a:off x="6802452" y="1681163"/>
            <a:ext cx="4552936" cy="823912"/>
          </a:xfrm>
        </p:spPr>
        <p:txBody>
          <a:bodyPr anchor="b">
            <a:normAutofit/>
          </a:bodyPr>
          <a:lstStyle>
            <a:lvl1pPr marL="0" indent="0">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364EE17-5791-F240-AAFA-F2767821CCFF}"/>
              </a:ext>
            </a:extLst>
          </p:cNvPr>
          <p:cNvSpPr>
            <a:spLocks noGrp="1"/>
          </p:cNvSpPr>
          <p:nvPr>
            <p:ph sz="quarter" idx="4"/>
          </p:nvPr>
        </p:nvSpPr>
        <p:spPr>
          <a:xfrm>
            <a:off x="6802452" y="2505075"/>
            <a:ext cx="4552936"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004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 Two Content Blu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1D38-FFEF-A34B-A38D-E8D28CE7F43B}"/>
              </a:ext>
            </a:extLst>
          </p:cNvPr>
          <p:cNvSpPr>
            <a:spLocks noGrp="1"/>
          </p:cNvSpPr>
          <p:nvPr>
            <p:ph type="title"/>
          </p:nvPr>
        </p:nvSpPr>
        <p:spPr>
          <a:xfrm>
            <a:off x="838200" y="365125"/>
            <a:ext cx="10515600" cy="1034943"/>
          </a:xfrm>
        </p:spPr>
        <p:txBody>
          <a:bodyPr anchor="b"/>
          <a:lstStyle>
            <a:lvl1pPr>
              <a:defRPr>
                <a:solidFill>
                  <a:schemeClr val="tx2"/>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9433603A-B517-EF49-9FB6-BE206D7ADC07}"/>
              </a:ext>
            </a:extLst>
          </p:cNvPr>
          <p:cNvSpPr>
            <a:spLocks noGrp="1"/>
          </p:cNvSpPr>
          <p:nvPr>
            <p:ph sz="half" idx="2"/>
          </p:nvPr>
        </p:nvSpPr>
        <p:spPr>
          <a:xfrm>
            <a:off x="6201542" y="1600199"/>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9433603A-B517-EF49-9FB6-BE206D7ADC07}"/>
              </a:ext>
            </a:extLst>
          </p:cNvPr>
          <p:cNvSpPr>
            <a:spLocks noGrp="1"/>
          </p:cNvSpPr>
          <p:nvPr>
            <p:ph sz="half" idx="13"/>
          </p:nvPr>
        </p:nvSpPr>
        <p:spPr>
          <a:xfrm>
            <a:off x="778166" y="1600198"/>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4153516"/>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 Two Content Whi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1D38-FFEF-A34B-A38D-E8D28CE7F43B}"/>
              </a:ext>
            </a:extLst>
          </p:cNvPr>
          <p:cNvSpPr>
            <a:spLocks noGrp="1"/>
          </p:cNvSpPr>
          <p:nvPr>
            <p:ph type="title"/>
          </p:nvPr>
        </p:nvSpPr>
        <p:spPr>
          <a:xfrm>
            <a:off x="838200" y="365125"/>
            <a:ext cx="10515600" cy="1034943"/>
          </a:xfrm>
        </p:spPr>
        <p:txBody>
          <a:bodyPr anchor="b"/>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9433603A-B517-EF49-9FB6-BE206D7ADC07}"/>
              </a:ext>
            </a:extLst>
          </p:cNvPr>
          <p:cNvSpPr>
            <a:spLocks noGrp="1"/>
          </p:cNvSpPr>
          <p:nvPr>
            <p:ph sz="half" idx="2"/>
          </p:nvPr>
        </p:nvSpPr>
        <p:spPr>
          <a:xfrm>
            <a:off x="6201542" y="1600199"/>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9433603A-B517-EF49-9FB6-BE206D7ADC07}"/>
              </a:ext>
            </a:extLst>
          </p:cNvPr>
          <p:cNvSpPr>
            <a:spLocks noGrp="1"/>
          </p:cNvSpPr>
          <p:nvPr>
            <p:ph sz="half" idx="13"/>
          </p:nvPr>
        </p:nvSpPr>
        <p:spPr>
          <a:xfrm>
            <a:off x="778166" y="1600198"/>
            <a:ext cx="5212080" cy="4476543"/>
          </a:xfrm>
          <a:noFill/>
          <a:ln>
            <a:noFill/>
          </a:ln>
        </p:spPr>
        <p:style>
          <a:lnRef idx="0">
            <a:scrgbClr r="0" g="0" b="0"/>
          </a:lnRef>
          <a:fillRef idx="0">
            <a:scrgbClr r="0" g="0" b="0"/>
          </a:fillRef>
          <a:effectRef idx="0">
            <a:scrgbClr r="0" g="0" b="0"/>
          </a:effectRef>
          <a:fontRef idx="minor">
            <a:schemeClr val="dk1"/>
          </a:fontRef>
        </p:style>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487757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Title + Text Left">
    <p:spTree>
      <p:nvGrpSpPr>
        <p:cNvPr id="1" name=""/>
        <p:cNvGrpSpPr/>
        <p:nvPr/>
      </p:nvGrpSpPr>
      <p:grpSpPr>
        <a:xfrm>
          <a:off x="0" y="0"/>
          <a:ext cx="0" cy="0"/>
          <a:chOff x="0" y="0"/>
          <a:chExt cx="0" cy="0"/>
        </a:xfrm>
      </p:grpSpPr>
      <p:sp>
        <p:nvSpPr>
          <p:cNvPr id="6" name="Rectangle 5"/>
          <p:cNvSpPr/>
          <p:nvPr userDrawn="1"/>
        </p:nvSpPr>
        <p:spPr>
          <a:xfrm>
            <a:off x="5170206" y="0"/>
            <a:ext cx="7021794"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FD7F0703-4E83-804A-88FE-275F071EDEDC}"/>
              </a:ext>
            </a:extLst>
          </p:cNvPr>
          <p:cNvSpPr>
            <a:spLocks noGrp="1"/>
          </p:cNvSpPr>
          <p:nvPr>
            <p:ph type="title"/>
          </p:nvPr>
        </p:nvSpPr>
        <p:spPr>
          <a:xfrm>
            <a:off x="495300" y="457200"/>
            <a:ext cx="4276725" cy="1600200"/>
          </a:xfrm>
        </p:spPr>
        <p:txBody>
          <a:bodyPr anchor="b">
            <a:normAutofit/>
          </a:bodyPr>
          <a:lstStyle>
            <a:lvl1pPr algn="l">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55395A3-7131-2C4C-A6D5-71743DD99343}"/>
              </a:ext>
            </a:extLst>
          </p:cNvPr>
          <p:cNvSpPr>
            <a:spLocks noGrp="1"/>
          </p:cNvSpPr>
          <p:nvPr>
            <p:ph idx="1"/>
          </p:nvPr>
        </p:nvSpPr>
        <p:spPr>
          <a:xfrm>
            <a:off x="5595003" y="974994"/>
            <a:ext cx="6172200" cy="44712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EABF460-0678-DA44-9DF8-88BFD6BEB145}"/>
              </a:ext>
            </a:extLst>
          </p:cNvPr>
          <p:cNvSpPr>
            <a:spLocks noGrp="1"/>
          </p:cNvSpPr>
          <p:nvPr>
            <p:ph type="body" sz="half" idx="2"/>
          </p:nvPr>
        </p:nvSpPr>
        <p:spPr>
          <a:xfrm>
            <a:off x="495300" y="2216726"/>
            <a:ext cx="4276725" cy="36522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78795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image" Target="../media/image5.png"/><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3577C-BC8F-F740-8E1C-CB0177B6DF6E}"/>
              </a:ext>
            </a:extLst>
          </p:cNvPr>
          <p:cNvSpPr>
            <a:spLocks noGrp="1"/>
          </p:cNvSpPr>
          <p:nvPr>
            <p:ph type="title"/>
          </p:nvPr>
        </p:nvSpPr>
        <p:spPr>
          <a:xfrm>
            <a:off x="521677" y="114301"/>
            <a:ext cx="11148646" cy="1319084"/>
          </a:xfrm>
          <a:prstGeom prst="rect">
            <a:avLst/>
          </a:prstGeom>
        </p:spPr>
        <p:txBody>
          <a:bodyPr vert="horz" lIns="91440" tIns="45720" rIns="91440" bIns="45720" rtlCol="0" anchor="b">
            <a:normAutofit/>
          </a:bodyPr>
          <a:lstStyle/>
          <a:p>
            <a:r>
              <a:rPr lang="en-US" dirty="0"/>
              <a:t>Click to edit Master title</a:t>
            </a:r>
          </a:p>
        </p:txBody>
      </p:sp>
      <p:sp>
        <p:nvSpPr>
          <p:cNvPr id="3" name="Text Placeholder 2">
            <a:extLst>
              <a:ext uri="{FF2B5EF4-FFF2-40B4-BE49-F238E27FC236}">
                <a16:creationId xmlns:a16="http://schemas.microsoft.com/office/drawing/2014/main" id="{A50BB9E9-6039-084D-B826-16DDE6CD5811}"/>
              </a:ext>
            </a:extLst>
          </p:cNvPr>
          <p:cNvSpPr>
            <a:spLocks noGrp="1"/>
          </p:cNvSpPr>
          <p:nvPr>
            <p:ph type="body" idx="1"/>
          </p:nvPr>
        </p:nvSpPr>
        <p:spPr>
          <a:xfrm>
            <a:off x="838200" y="1600200"/>
            <a:ext cx="10515600" cy="428785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904576" y="5999844"/>
            <a:ext cx="1754024" cy="501477"/>
          </a:xfrm>
          <a:prstGeom prst="rect">
            <a:avLst/>
          </a:prstGeom>
        </p:spPr>
      </p:pic>
    </p:spTree>
    <p:extLst>
      <p:ext uri="{BB962C8B-B14F-4D97-AF65-F5344CB8AC3E}">
        <p14:creationId xmlns:p14="http://schemas.microsoft.com/office/powerpoint/2010/main" val="3310709545"/>
      </p:ext>
    </p:extLst>
  </p:cSld>
  <p:clrMap bg1="dk1" tx1="lt1" bg2="dk2" tx2="lt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Lst>
  <p:hf sldNum="0" hdr="0" ftr="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86201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03822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44">
          <p15:clr>
            <a:srgbClr val="F26B43"/>
          </p15:clr>
        </p15:guide>
        <p15:guide id="2" orient="horz" pos="4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89B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3577C-BC8F-F740-8E1C-CB0177B6DF6E}"/>
              </a:ext>
            </a:extLst>
          </p:cNvPr>
          <p:cNvSpPr>
            <a:spLocks noGrp="1"/>
          </p:cNvSpPr>
          <p:nvPr>
            <p:ph type="title"/>
          </p:nvPr>
        </p:nvSpPr>
        <p:spPr>
          <a:xfrm>
            <a:off x="521677" y="114301"/>
            <a:ext cx="11148646" cy="1319084"/>
          </a:xfrm>
          <a:prstGeom prst="rect">
            <a:avLst/>
          </a:prstGeom>
        </p:spPr>
        <p:txBody>
          <a:bodyPr vert="horz" lIns="91440" tIns="45720" rIns="91440" bIns="45720" rtlCol="0" anchor="b">
            <a:normAutofit/>
          </a:bodyPr>
          <a:lstStyle/>
          <a:p>
            <a:r>
              <a:rPr lang="en-US" dirty="0"/>
              <a:t>Click to edit Master title</a:t>
            </a:r>
          </a:p>
        </p:txBody>
      </p:sp>
      <p:sp>
        <p:nvSpPr>
          <p:cNvPr id="3" name="Text Placeholder 2">
            <a:extLst>
              <a:ext uri="{FF2B5EF4-FFF2-40B4-BE49-F238E27FC236}">
                <a16:creationId xmlns:a16="http://schemas.microsoft.com/office/drawing/2014/main" id="{A50BB9E9-6039-084D-B826-16DDE6CD5811}"/>
              </a:ext>
            </a:extLst>
          </p:cNvPr>
          <p:cNvSpPr>
            <a:spLocks noGrp="1"/>
          </p:cNvSpPr>
          <p:nvPr>
            <p:ph type="body" idx="1"/>
          </p:nvPr>
        </p:nvSpPr>
        <p:spPr>
          <a:xfrm>
            <a:off x="838200" y="1600200"/>
            <a:ext cx="10515600" cy="428785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904576" y="5999844"/>
            <a:ext cx="1754024" cy="501477"/>
          </a:xfrm>
          <a:prstGeom prst="rect">
            <a:avLst/>
          </a:prstGeom>
        </p:spPr>
      </p:pic>
    </p:spTree>
    <p:extLst>
      <p:ext uri="{BB962C8B-B14F-4D97-AF65-F5344CB8AC3E}">
        <p14:creationId xmlns:p14="http://schemas.microsoft.com/office/powerpoint/2010/main" val="3725745473"/>
      </p:ext>
    </p:extLst>
  </p:cSld>
  <p:clrMap bg1="dk1" tx1="lt1" bg2="dk2" tx2="lt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827" r:id="rId14"/>
    <p:sldLayoutId id="2147483828" r:id="rId15"/>
    <p:sldLayoutId id="2147483864" r:id="rId16"/>
    <p:sldLayoutId id="2147483865" r:id="rId17"/>
    <p:sldLayoutId id="2147483871" r:id="rId18"/>
    <p:sldLayoutId id="2147483872" r:id="rId19"/>
    <p:sldLayoutId id="2147483680" r:id="rId20"/>
    <p:sldLayoutId id="2147483681" r:id="rId21"/>
    <p:sldLayoutId id="2147483687" r:id="rId22"/>
    <p:sldLayoutId id="2147483688" r:id="rId23"/>
    <p:sldLayoutId id="2147483667" r:id="rId24"/>
    <p:sldLayoutId id="2147483668" r:id="rId25"/>
    <p:sldLayoutId id="2147483998" r:id="rId26"/>
  </p:sldLayoutIdLst>
  <p:hf sldNum="0" hdr="0" ftr="0"/>
  <p:txStyles>
    <p:titleStyle>
      <a:lvl1pPr algn="ctr" defTabSz="914400" rtl="0" eaLnBrk="1" latinLnBrk="0" hangingPunct="1">
        <a:lnSpc>
          <a:spcPct val="90000"/>
        </a:lnSpc>
        <a:spcBef>
          <a:spcPct val="0"/>
        </a:spcBef>
        <a:buNone/>
        <a:defRPr sz="4400" b="1" kern="1200">
          <a:solidFill>
            <a:schemeClr val="tx1"/>
          </a:solidFill>
          <a:latin typeface="Gill Sans MT" panose="020B050202010402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86201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03822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hyperlink" Target="https://www.anthc.org/wp-content/uploads/2024/01/Unmet_Needs_Report_22JAN24.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hyperlink" Target="https://doi.org/10.7930/NCA5.2023.CH29" TargetMode="External"/><Relationship Id="rId4" Type="http://schemas.openxmlformats.org/officeDocument/2006/relationships/hyperlink" Target="https://nca2023.globalchange.gov/chapter/29/"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hyperlink" Target="https://doi.org/10.7930/NCA5.2023.CH29" TargetMode="External"/><Relationship Id="rId4" Type="http://schemas.openxmlformats.org/officeDocument/2006/relationships/hyperlink" Target="https://nca2023.globalchange.gov/chapter/29/"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hyperlink" Target="https://nca2023.globalchange.gov/chapter/29/" TargetMode="External"/><Relationship Id="rId2" Type="http://schemas.openxmlformats.org/officeDocument/2006/relationships/notesSlide" Target="../notesSlides/notesSlide15.xml"/><Relationship Id="rId1" Type="http://schemas.openxmlformats.org/officeDocument/2006/relationships/slideLayout" Target="../slideLayouts/slideLayout4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hyperlink" Target="https://www.anthc.org/wp-content/uploads/2024/01/Unmet_Needs_Report_22JAN24.pdf" TargetMode="Externa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hyperlink" Target="https://www.anthc.org/wp-content/uploads/2024/01/Unmet_Needs_Report_22JAN24.pdf" TargetMode="External"/><Relationship Id="rId5" Type="http://schemas.openxmlformats.org/officeDocument/2006/relationships/image" Target="../media/image9.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Social Determinants of Environmental Health</a:t>
            </a:r>
          </a:p>
        </p:txBody>
      </p:sp>
      <p:sp>
        <p:nvSpPr>
          <p:cNvPr id="3" name="Content Placeholder 2"/>
          <p:cNvSpPr>
            <a:spLocks noGrp="1"/>
          </p:cNvSpPr>
          <p:nvPr>
            <p:ph idx="1"/>
          </p:nvPr>
        </p:nvSpPr>
        <p:spPr/>
        <p:txBody>
          <a:bodyPr/>
          <a:lstStyle/>
          <a:p>
            <a:pPr marL="0" indent="0" algn="ctr">
              <a:buNone/>
            </a:pPr>
            <a:r>
              <a:rPr lang="en-US" dirty="0"/>
              <a:t>Climate Change and Health in Alaska: Addressing Inequities and Building Resilience</a:t>
            </a:r>
          </a:p>
          <a:p>
            <a:pPr marL="0" indent="0">
              <a:buNone/>
            </a:pPr>
            <a:endParaRPr lang="en-US" dirty="0"/>
          </a:p>
        </p:txBody>
      </p:sp>
      <p:sp>
        <p:nvSpPr>
          <p:cNvPr id="5" name="TextBox 4"/>
          <p:cNvSpPr txBox="1"/>
          <p:nvPr/>
        </p:nvSpPr>
        <p:spPr>
          <a:xfrm>
            <a:off x="7087106" y="3863883"/>
            <a:ext cx="4987130" cy="923330"/>
          </a:xfrm>
          <a:prstGeom prst="rect">
            <a:avLst/>
          </a:prstGeom>
          <a:noFill/>
        </p:spPr>
        <p:txBody>
          <a:bodyPr wrap="square" rtlCol="0">
            <a:spAutoFit/>
          </a:bodyPr>
          <a:lstStyle/>
          <a:p>
            <a:r>
              <a:rPr lang="en-US" dirty="0"/>
              <a:t>Sarah Yoder</a:t>
            </a:r>
          </a:p>
          <a:p>
            <a:r>
              <a:rPr lang="en-US" dirty="0"/>
              <a:t>Senior Epidemiologist and Program Manager Center for Climate &amp; Health</a:t>
            </a:r>
          </a:p>
        </p:txBody>
      </p:sp>
      <p:pic>
        <p:nvPicPr>
          <p:cNvPr id="7" name="Content Placeholder 4">
            <a:extLst>
              <a:ext uri="{FF2B5EF4-FFF2-40B4-BE49-F238E27FC236}">
                <a16:creationId xmlns:a16="http://schemas.microsoft.com/office/drawing/2014/main" id="{A5663B00-8CF6-CA41-804C-4FC35535CA9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6536" y="2802501"/>
            <a:ext cx="5812234" cy="3636917"/>
          </a:xfrm>
          <a:prstGeom prst="rect">
            <a:avLst/>
          </a:prstGeom>
        </p:spPr>
      </p:pic>
    </p:spTree>
    <p:extLst>
      <p:ext uri="{BB962C8B-B14F-4D97-AF65-F5344CB8AC3E}">
        <p14:creationId xmlns:p14="http://schemas.microsoft.com/office/powerpoint/2010/main" val="288601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rrent trends and impacts of climate change in alaska infographic. impacts include increased rain, wind speeds, rising air temperature, loss of sea ice, sea level rise. From Alaska Native Tribal Health Consortium, 2024.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337" y="145474"/>
            <a:ext cx="11585864" cy="5683826"/>
          </a:xfrm>
          <a:prstGeom prst="rect">
            <a:avLst/>
          </a:prstGeom>
        </p:spPr>
      </p:pic>
      <p:sp>
        <p:nvSpPr>
          <p:cNvPr id="4" name="TextBox 3" descr="Infographic on current rural alaska by the numbers, from ANTHC 2024. 40% of federally recognized tribes are located in Alaska. 60% of Alaska communitites are not connected to the road system. Each year Alaskan rural communities harvest an average of 295 of locally foraged food. Alaska is one-fifth the size of the lower 48 states. The average population of rural Alaskan communities is less than 500. The cost of living is 32% higher. 95% of environmentally threatened communities are economically disadvantaged. ">
            <a:extLst>
              <a:ext uri="{FF2B5EF4-FFF2-40B4-BE49-F238E27FC236}">
                <a16:creationId xmlns:a16="http://schemas.microsoft.com/office/drawing/2014/main" id="{C09C1D14-D5E1-434A-A2B3-932F357BD180}"/>
              </a:ext>
            </a:extLst>
          </p:cNvPr>
          <p:cNvSpPr txBox="1"/>
          <p:nvPr/>
        </p:nvSpPr>
        <p:spPr>
          <a:xfrm>
            <a:off x="1390968" y="5868244"/>
            <a:ext cx="8424363" cy="923330"/>
          </a:xfrm>
          <a:prstGeom prst="rect">
            <a:avLst/>
          </a:prstGeom>
          <a:noFill/>
        </p:spPr>
        <p:txBody>
          <a:bodyPr wrap="square" rtlCol="0">
            <a:spAutoFit/>
          </a:bodyPr>
          <a:lstStyle/>
          <a:p>
            <a:r>
              <a:rPr lang="en-US" dirty="0"/>
              <a:t>ANTHC [Alaska Native Tribal Health Consortium] 2024. Unmet Needs of Environmentally Threatened Alaska Native Villages: Assessment and Recommendations. </a:t>
            </a:r>
            <a:r>
              <a:rPr lang="en-US" dirty="0">
                <a:hlinkClick r:id="rId4"/>
              </a:rPr>
              <a:t>Select this link to download PDF</a:t>
            </a:r>
            <a:endParaRPr lang="en-US" dirty="0"/>
          </a:p>
        </p:txBody>
      </p:sp>
    </p:spTree>
    <p:extLst>
      <p:ext uri="{BB962C8B-B14F-4D97-AF65-F5344CB8AC3E}">
        <p14:creationId xmlns:p14="http://schemas.microsoft.com/office/powerpoint/2010/main" val="2504748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51009-DEE6-417E-8730-E8CE4AF7EBCF}"/>
              </a:ext>
            </a:extLst>
          </p:cNvPr>
          <p:cNvSpPr>
            <a:spLocks noGrp="1"/>
          </p:cNvSpPr>
          <p:nvPr>
            <p:ph type="title"/>
          </p:nvPr>
        </p:nvSpPr>
        <p:spPr>
          <a:xfrm>
            <a:off x="521677" y="-1"/>
            <a:ext cx="11148646" cy="561289"/>
          </a:xfrm>
        </p:spPr>
        <p:txBody>
          <a:bodyPr>
            <a:normAutofit/>
          </a:bodyPr>
          <a:lstStyle/>
          <a:p>
            <a:r>
              <a:rPr lang="en-US" sz="2800" b="0" dirty="0"/>
              <a:t>Recent Climate-Driven Extremes and Notable Events</a:t>
            </a:r>
            <a:endParaRPr lang="en-US" sz="2800" dirty="0"/>
          </a:p>
        </p:txBody>
      </p:sp>
      <p:pic>
        <p:nvPicPr>
          <p:cNvPr id="4" name="Picture 2" descr="FIGURE 29.1. Climate-driven extremes and notable events have recently affected different regions of Alaska. These events have redefined expectations of regional extremes and challenged preparedness (Focus on Compound Events). March sea ice extent in 2018 was far below recent low averages (Figure A4.6).3 High concentrations of harmful algal bloom cysts were discovered in the Chukchi Sea (KM 29.1).4 A record wet summer occurred in northwest Alaska in 2021, and 2019 brought uncharacteristic precipitation and flooding on the North Slope. The effects of the 2014–2016 North Pacific marine heatwave (the “Blob”)5 have become clear (Figures 29.11, A4.11; Box 10.1). Ongoing ocean acidification in Arctic Alaska has contributed to fundamental changes in marine water quality (KM 3.4).6 In summer 2019, a record and persistent heatwave occurred in southern Alaska. A multiyear drought (2017–2019)7,8 in Southeast Alaska’s rainforest was followed by intense rain and destructive landslides.9 Figure credit: USGS, NOAA Fisheries, and Ocean Conservancy.">
            <a:extLst>
              <a:ext uri="{FF2B5EF4-FFF2-40B4-BE49-F238E27FC236}">
                <a16:creationId xmlns:a16="http://schemas.microsoft.com/office/drawing/2014/main" id="{B4122FA8-7133-F8FC-B3AE-B550EC13D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654" y="727543"/>
            <a:ext cx="10515146" cy="46431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8654" y="5525737"/>
            <a:ext cx="8933143" cy="1384995"/>
          </a:xfrm>
          <a:prstGeom prst="rect">
            <a:avLst/>
          </a:prstGeom>
          <a:noFill/>
          <a:ln w="19050">
            <a:solidFill>
              <a:schemeClr val="tx1"/>
            </a:solidFill>
          </a:ln>
        </p:spPr>
        <p:txBody>
          <a:bodyPr wrap="square" rtlCol="0">
            <a:spAutoFit/>
          </a:bodyPr>
          <a:lstStyle/>
          <a:p>
            <a:r>
              <a:rPr lang="en-US" sz="1400" dirty="0">
                <a:solidFill>
                  <a:srgbClr val="FFFFFF"/>
                </a:solidFill>
              </a:rPr>
              <a:t>Highlights of recent climate-driven events, </a:t>
            </a:r>
            <a:r>
              <a:rPr lang="en-US" sz="1400" dirty="0">
                <a:solidFill>
                  <a:srgbClr val="FFFFFF"/>
                </a:solidFill>
                <a:hlinkClick r:id="rId4"/>
              </a:rPr>
              <a:t>USGCRP, 2023</a:t>
            </a:r>
            <a:r>
              <a:rPr lang="en-US" sz="1400" dirty="0">
                <a:solidFill>
                  <a:srgbClr val="FFFFFF"/>
                </a:solidFill>
              </a:rPr>
              <a:t>,</a:t>
            </a:r>
          </a:p>
          <a:p>
            <a:pPr lvl="0"/>
            <a:r>
              <a:rPr lang="en-US" sz="1400" dirty="0">
                <a:solidFill>
                  <a:schemeClr val="bg1"/>
                </a:solidFill>
              </a:rPr>
              <a:t>In: Huntington, H.P., C. </a:t>
            </a:r>
            <a:r>
              <a:rPr lang="en-US" sz="1400" dirty="0" err="1">
                <a:solidFill>
                  <a:schemeClr val="bg1"/>
                </a:solidFill>
              </a:rPr>
              <a:t>Strawhacker</a:t>
            </a:r>
            <a:r>
              <a:rPr lang="en-US" sz="1400" dirty="0">
                <a:solidFill>
                  <a:schemeClr val="bg1"/>
                </a:solidFill>
              </a:rPr>
              <a:t>, J. </a:t>
            </a:r>
            <a:r>
              <a:rPr lang="en-US" sz="1400" dirty="0" err="1">
                <a:solidFill>
                  <a:schemeClr val="bg1"/>
                </a:solidFill>
              </a:rPr>
              <a:t>Falke</a:t>
            </a:r>
            <a:r>
              <a:rPr lang="en-US" sz="1400" dirty="0">
                <a:solidFill>
                  <a:schemeClr val="bg1"/>
                </a:solidFill>
              </a:rPr>
              <a:t>, E.M. Ward, L. Behnken, T.N. Curry, A.C. Herrmann, C.U. </a:t>
            </a:r>
            <a:r>
              <a:rPr lang="en-US" sz="1400" dirty="0" err="1">
                <a:solidFill>
                  <a:schemeClr val="bg1"/>
                </a:solidFill>
              </a:rPr>
              <a:t>Itchuaqiyaq</a:t>
            </a:r>
            <a:r>
              <a:rPr lang="en-US" sz="1400" dirty="0">
                <a:solidFill>
                  <a:schemeClr val="bg1"/>
                </a:solidFill>
              </a:rPr>
              <a:t>, J.S. </a:t>
            </a:r>
            <a:r>
              <a:rPr lang="en-US" sz="1400" dirty="0" err="1">
                <a:solidFill>
                  <a:schemeClr val="bg1"/>
                </a:solidFill>
              </a:rPr>
              <a:t>Littell</a:t>
            </a:r>
            <a:r>
              <a:rPr lang="en-US" sz="1400" dirty="0">
                <a:solidFill>
                  <a:schemeClr val="bg1"/>
                </a:solidFill>
              </a:rPr>
              <a:t>, E.A. </a:t>
            </a:r>
            <a:r>
              <a:rPr lang="en-US" sz="1400" dirty="0" err="1">
                <a:solidFill>
                  <a:schemeClr val="bg1"/>
                </a:solidFill>
              </a:rPr>
              <a:t>Logerwell</a:t>
            </a:r>
            <a:r>
              <a:rPr lang="en-US" sz="1400" dirty="0">
                <a:solidFill>
                  <a:schemeClr val="bg1"/>
                </a:solidFill>
              </a:rPr>
              <a:t>, D. Meeker, J.R. Overbeck, D.L. Peter, R. Pincus, A.A. </a:t>
            </a:r>
            <a:r>
              <a:rPr lang="en-US" sz="1400" dirty="0" err="1">
                <a:solidFill>
                  <a:schemeClr val="bg1"/>
                </a:solidFill>
              </a:rPr>
              <a:t>Quintyne</a:t>
            </a:r>
            <a:r>
              <a:rPr lang="en-US" sz="1400" dirty="0">
                <a:solidFill>
                  <a:schemeClr val="bg1"/>
                </a:solidFill>
              </a:rPr>
              <a:t>, S.F. Trainor, and S.A. Yoder, 2023: Ch. 29. Alaska. In: </a:t>
            </a:r>
            <a:r>
              <a:rPr lang="en-US" sz="1400" i="1" dirty="0">
                <a:solidFill>
                  <a:schemeClr val="bg1"/>
                </a:solidFill>
              </a:rPr>
              <a:t>Fifth National Climate Assessment</a:t>
            </a:r>
            <a:r>
              <a:rPr lang="en-US" sz="1400" dirty="0">
                <a:solidFill>
                  <a:schemeClr val="bg1"/>
                </a:solidFill>
              </a:rPr>
              <a:t>. Crimmins, A.R., C.W. Avery, D.R. Easterling, K.E. Kunkel, B.C. Stewart, and T.K. </a:t>
            </a:r>
            <a:r>
              <a:rPr lang="en-US" sz="1400" dirty="0" err="1">
                <a:solidFill>
                  <a:schemeClr val="bg1"/>
                </a:solidFill>
              </a:rPr>
              <a:t>Maycock</a:t>
            </a:r>
            <a:r>
              <a:rPr lang="en-US" sz="1400" dirty="0">
                <a:solidFill>
                  <a:schemeClr val="bg1"/>
                </a:solidFill>
              </a:rPr>
              <a:t>, Eds. U.S. Global Change Research Program, Washington, DC, USA. </a:t>
            </a:r>
            <a:r>
              <a:rPr lang="en-US" sz="1400" dirty="0">
                <a:solidFill>
                  <a:schemeClr val="bg1"/>
                </a:solidFill>
                <a:hlinkClick r:id="rId5">
                  <a:extLst>
                    <a:ext uri="{A12FA001-AC4F-418D-AE19-62706E023703}">
                      <ahyp:hlinkClr xmlns:ahyp="http://schemas.microsoft.com/office/drawing/2018/hyperlinkcolor" val="tx"/>
                    </a:ext>
                  </a:extLst>
                </a:hlinkClick>
              </a:rPr>
              <a:t>https://doi.org/10.7930/NCA5.2023.CH29</a:t>
            </a:r>
            <a:endParaRPr kumimoji="0" lang="en-US" sz="1400" b="0" i="0" u="none" strike="noStrike" kern="1200" cap="none" spc="0" normalizeH="0" baseline="0" noProof="0" dirty="0">
              <a:ln>
                <a:noFill/>
              </a:ln>
              <a:solidFill>
                <a:schemeClr val="bg1"/>
              </a:solidFill>
              <a:effectLst/>
              <a:uLnTx/>
              <a:uFillTx/>
              <a:ea typeface="+mn-ea"/>
              <a:cs typeface="+mn-cs"/>
            </a:endParaRPr>
          </a:p>
        </p:txBody>
      </p:sp>
    </p:spTree>
    <p:extLst>
      <p:ext uri="{BB962C8B-B14F-4D97-AF65-F5344CB8AC3E}">
        <p14:creationId xmlns:p14="http://schemas.microsoft.com/office/powerpoint/2010/main" val="277032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722A1-050C-4AD4-8874-164D881C357C}"/>
              </a:ext>
            </a:extLst>
          </p:cNvPr>
          <p:cNvSpPr>
            <a:spLocks noGrp="1"/>
          </p:cNvSpPr>
          <p:nvPr>
            <p:ph type="title"/>
          </p:nvPr>
        </p:nvSpPr>
        <p:spPr>
          <a:xfrm>
            <a:off x="521677" y="114301"/>
            <a:ext cx="11148646" cy="322506"/>
          </a:xfrm>
        </p:spPr>
        <p:txBody>
          <a:bodyPr>
            <a:normAutofit fontScale="90000"/>
          </a:bodyPr>
          <a:lstStyle/>
          <a:p>
            <a:r>
              <a:rPr lang="en-US" sz="2400" b="0" dirty="0"/>
              <a:t>Major Recent Ecological Changes</a:t>
            </a:r>
            <a:endParaRPr lang="en-US" sz="2400" dirty="0"/>
          </a:p>
        </p:txBody>
      </p:sp>
      <p:pic>
        <p:nvPicPr>
          <p:cNvPr id="4" name="Picture 2" descr="FIGURE 29.11. Warming ocean waters, extreme heat events, and other changes, including the events shown in Figure 29.1, are affecting ecosystems across Alaska. Some species’ ranges are expanding, including chum salmon in Arctic rivers,190 moose191, and beaver192 in the Arctic (not shown), and white spruce in western Alaska (KM 8.2).193 Migration timings or patterns are changing, for example trumpeter swans in Southeast Alaska194 and caribou in the eastern Arctic. Marine heatwaves and reduced sea ice cover are affecting seabird, fish, and seal populations: the North Pacific “Blob” (Figure 29.1) contributed to Pacific cod collapse, the 2019 Southcentral heatwave affected Prince William Sound king salmon survival,139 and low sea ice caused or contributed to the collapse of crab fisheries and unusual mortality events for seabirds and ice seals in the Bering Sea region (2018–2022) (KM 10.2; Figure 10.1). In 2022, Pacific walrus hauled out in record numbers in the Bering Strait area,195 suggesting that the minimum population estimate may be higher than previously thought, even if the range may be shrinking. Insect distributions and outbreaks have also changed.196,197 In Southeast Alaska, outbreaks of western blackheaded budworm and hemlock sawfly have damaged forests in the wake of the 2017–2019 drought.198 The 2019 heatwave in Southcentral Alaska contributed to spruce beetle expansion in that region and extreme fire activity on the Kenai peninsula (KM 7.1; Box 7.1). Salmon runs responded variably: Yukon–Kuskokwim River king salmon runs have been decimated,139 while Bristol Bay has had record sockeye salmon returns. Figure credit: USGS, NOAA Fisheries, and Ocean Conservancy.">
            <a:extLst>
              <a:ext uri="{FF2B5EF4-FFF2-40B4-BE49-F238E27FC236}">
                <a16:creationId xmlns:a16="http://schemas.microsoft.com/office/drawing/2014/main" id="{DACA0CEF-72F5-BE69-EBEC-C91283235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832" y="436807"/>
            <a:ext cx="9858737" cy="52796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2685174-0F2B-4DEC-AEEC-60828EF55F48}"/>
              </a:ext>
            </a:extLst>
          </p:cNvPr>
          <p:cNvSpPr txBox="1"/>
          <p:nvPr/>
        </p:nvSpPr>
        <p:spPr>
          <a:xfrm>
            <a:off x="0" y="5659547"/>
            <a:ext cx="9858737" cy="1169551"/>
          </a:xfrm>
          <a:prstGeom prst="rect">
            <a:avLst/>
          </a:prstGeom>
          <a:noFill/>
          <a:ln w="19050">
            <a:solidFill>
              <a:schemeClr val="tx1"/>
            </a:solidFill>
          </a:ln>
        </p:spPr>
        <p:txBody>
          <a:bodyPr wrap="square" rtlCol="0">
            <a:spAutoFit/>
          </a:bodyPr>
          <a:lstStyle/>
          <a:p>
            <a:r>
              <a:rPr lang="en-US" sz="1400" dirty="0">
                <a:solidFill>
                  <a:srgbClr val="FFFFFF"/>
                </a:solidFill>
              </a:rPr>
              <a:t>Highlights of major ecological changes in Alaska, </a:t>
            </a:r>
            <a:r>
              <a:rPr lang="en-US" sz="1400" dirty="0">
                <a:solidFill>
                  <a:srgbClr val="FFFFFF"/>
                </a:solidFill>
                <a:hlinkClick r:id="rId4"/>
              </a:rPr>
              <a:t>USGCRP, 2023</a:t>
            </a:r>
            <a:r>
              <a:rPr lang="en-US" sz="1400" dirty="0">
                <a:solidFill>
                  <a:srgbClr val="FFFFFF"/>
                </a:solidFill>
              </a:rPr>
              <a:t> </a:t>
            </a:r>
          </a:p>
          <a:p>
            <a:pPr lvl="0"/>
            <a:r>
              <a:rPr lang="en-US" sz="1400" dirty="0"/>
              <a:t>In: Huntington, H.P., C. </a:t>
            </a:r>
            <a:r>
              <a:rPr lang="en-US" sz="1400" dirty="0" err="1"/>
              <a:t>Strawhacker</a:t>
            </a:r>
            <a:r>
              <a:rPr lang="en-US" sz="1400" dirty="0"/>
              <a:t>, J. </a:t>
            </a:r>
            <a:r>
              <a:rPr lang="en-US" sz="1400" dirty="0" err="1"/>
              <a:t>Falke</a:t>
            </a:r>
            <a:r>
              <a:rPr lang="en-US" sz="1400" dirty="0"/>
              <a:t>, E.M. Ward, L. Behnken, T.N. Curry, A.C. Herrmann, C.U. </a:t>
            </a:r>
            <a:r>
              <a:rPr lang="en-US" sz="1400" dirty="0" err="1"/>
              <a:t>Itchuaqiyaq</a:t>
            </a:r>
            <a:r>
              <a:rPr lang="en-US" sz="1400" dirty="0"/>
              <a:t>, J.S. </a:t>
            </a:r>
            <a:r>
              <a:rPr lang="en-US" sz="1400" dirty="0" err="1"/>
              <a:t>Littell</a:t>
            </a:r>
            <a:r>
              <a:rPr lang="en-US" sz="1400" dirty="0"/>
              <a:t>, E.A. </a:t>
            </a:r>
            <a:r>
              <a:rPr lang="en-US" sz="1400" dirty="0" err="1"/>
              <a:t>Logerwell</a:t>
            </a:r>
            <a:r>
              <a:rPr lang="en-US" sz="1400" dirty="0"/>
              <a:t>, D. Meeker, J.R. Overbeck, D.L. Peter, R. Pincus, A.A. </a:t>
            </a:r>
            <a:r>
              <a:rPr lang="en-US" sz="1400" dirty="0" err="1"/>
              <a:t>Quintyne</a:t>
            </a:r>
            <a:r>
              <a:rPr lang="en-US" sz="1400" dirty="0"/>
              <a:t>, S.F. Trainor, and S.A. Yoder, 2023: Ch. 29. Alaska. In: </a:t>
            </a:r>
            <a:r>
              <a:rPr lang="en-US" sz="1400" i="1" dirty="0"/>
              <a:t>Fifth National Climate Assessment</a:t>
            </a:r>
            <a:r>
              <a:rPr lang="en-US" sz="1400" dirty="0"/>
              <a:t>. Crimmins, A.R., C.W. Avery, D.R. Easterling, K.E. Kunkel, B.C. Stewart, and T.K. </a:t>
            </a:r>
            <a:r>
              <a:rPr lang="en-US" sz="1400" dirty="0" err="1"/>
              <a:t>Maycock</a:t>
            </a:r>
            <a:r>
              <a:rPr lang="en-US" sz="1400" dirty="0"/>
              <a:t>, Eds. U.S. Global Change Research Program, Washington, DC, USA. </a:t>
            </a:r>
            <a:r>
              <a:rPr lang="en-US" sz="1400" dirty="0">
                <a:hlinkClick r:id="rId5">
                  <a:extLst>
                    <a:ext uri="{A12FA001-AC4F-418D-AE19-62706E023703}">
                      <ahyp:hlinkClr xmlns:ahyp="http://schemas.microsoft.com/office/drawing/2018/hyperlinkcolor" val="tx"/>
                    </a:ext>
                  </a:extLst>
                </a:hlinkClick>
              </a:rPr>
              <a:t>https://doi.org/10.7930/NCA5.2023.CH29</a:t>
            </a:r>
            <a:endParaRPr kumimoji="0" lang="en-US" sz="1400"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3316585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71532" y="5721141"/>
            <a:ext cx="525586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schemeClr val="bg1"/>
                </a:solidFill>
                <a:latin typeface="Gill Sans MT" panose="020B0502020104020203" pitchFamily="34" charset="0"/>
              </a:rPr>
              <a:t>Community of Buckland during a spring flooding event</a:t>
            </a:r>
          </a:p>
        </p:txBody>
      </p:sp>
      <p:pic>
        <p:nvPicPr>
          <p:cNvPr id="2" name="Picture 1" descr="Image of Community of Buckland during a spring flooding even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472" y="155863"/>
            <a:ext cx="9621983" cy="5417063"/>
          </a:xfrm>
          <a:prstGeom prst="rect">
            <a:avLst/>
          </a:prstGeom>
        </p:spPr>
      </p:pic>
    </p:spTree>
    <p:extLst>
      <p:ext uri="{BB962C8B-B14F-4D97-AF65-F5344CB8AC3E}">
        <p14:creationId xmlns:p14="http://schemas.microsoft.com/office/powerpoint/2010/main" val="2452339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08424" y="5858339"/>
            <a:ext cx="546431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latin typeface="Gill Sans MT" panose="020B0502020104020203" pitchFamily="34" charset="0"/>
              </a:rPr>
              <a:t>Home in </a:t>
            </a:r>
            <a:r>
              <a:rPr lang="en-US" dirty="0" err="1">
                <a:latin typeface="Gill Sans MT" panose="020B0502020104020203" pitchFamily="34" charset="0"/>
              </a:rPr>
              <a:t>Chefornak</a:t>
            </a:r>
            <a:r>
              <a:rPr lang="en-US" dirty="0">
                <a:latin typeface="Gill Sans MT" panose="020B0502020104020203" pitchFamily="34" charset="0"/>
              </a:rPr>
              <a:t> damaged by permafrost degradation</a:t>
            </a:r>
          </a:p>
        </p:txBody>
      </p:sp>
      <p:pic>
        <p:nvPicPr>
          <p:cNvPr id="2" name="Picture 1" descr="photograph of Home in Chefornak damaged by permafrost degradation&#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028" y="216584"/>
            <a:ext cx="8181109" cy="5488026"/>
          </a:xfrm>
          <a:prstGeom prst="rect">
            <a:avLst/>
          </a:prstGeom>
        </p:spPr>
      </p:pic>
      <p:sp>
        <p:nvSpPr>
          <p:cNvPr id="4" name="Rectangle 3">
            <a:extLst>
              <a:ext uri="{C183D7F6-B498-43B3-948B-1728B52AA6E4}">
                <adec:decorative xmlns:adec="http://schemas.microsoft.com/office/drawing/2017/decorative" val="1"/>
              </a:ext>
            </a:extLst>
          </p:cNvPr>
          <p:cNvSpPr/>
          <p:nvPr/>
        </p:nvSpPr>
        <p:spPr>
          <a:xfrm>
            <a:off x="9798627" y="5881256"/>
            <a:ext cx="2244437" cy="89713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287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8768"/>
            <a:ext cx="12192000" cy="1319084"/>
          </a:xfrm>
        </p:spPr>
        <p:txBody>
          <a:bodyPr>
            <a:normAutofit/>
          </a:bodyPr>
          <a:lstStyle/>
          <a:p>
            <a:r>
              <a:rPr lang="en-US" sz="4000" dirty="0"/>
              <a:t>Social and Economic Factors + Climate Change</a:t>
            </a:r>
          </a:p>
        </p:txBody>
      </p:sp>
      <p:sp>
        <p:nvSpPr>
          <p:cNvPr id="13" name="TextBox 12" descr="Infographic on the impacts of climate change on health and well-being depend on many social and environmental factors. "/>
          <p:cNvSpPr txBox="1"/>
          <p:nvPr/>
        </p:nvSpPr>
        <p:spPr>
          <a:xfrm>
            <a:off x="9114959" y="2793708"/>
            <a:ext cx="2268638" cy="2031325"/>
          </a:xfrm>
          <a:prstGeom prst="rect">
            <a:avLst/>
          </a:prstGeom>
          <a:noFill/>
          <a:ln w="22225">
            <a:solidFill>
              <a:schemeClr val="tx1"/>
            </a:solidFill>
          </a:ln>
        </p:spPr>
        <p:txBody>
          <a:bodyPr wrap="square" rtlCol="0">
            <a:spAutoFit/>
          </a:bodyPr>
          <a:lstStyle/>
          <a:p>
            <a:r>
              <a:rPr lang="en-US" dirty="0"/>
              <a:t>The impacts of climate change on health and well-being depend on many social and environmental factors</a:t>
            </a:r>
          </a:p>
          <a:p>
            <a:r>
              <a:rPr lang="en-US" dirty="0">
                <a:hlinkClick r:id="rId3"/>
              </a:rPr>
              <a:t>USGCRP, 2023</a:t>
            </a:r>
            <a:endParaRPr lang="en-US" dirty="0"/>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560115" y="1542271"/>
            <a:ext cx="5071770" cy="5128438"/>
          </a:xfrm>
          <a:prstGeom prst="rect">
            <a:avLst/>
          </a:prstGeom>
        </p:spPr>
      </p:pic>
      <p:sp>
        <p:nvSpPr>
          <p:cNvPr id="5" name="Date Placeholder 4" hidden="1"/>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4202768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Connection to the Natural Environment</a:t>
            </a:r>
          </a:p>
        </p:txBody>
      </p:sp>
      <p:sp>
        <p:nvSpPr>
          <p:cNvPr id="3" name="Content Placeholder 2"/>
          <p:cNvSpPr>
            <a:spLocks noGrp="1"/>
          </p:cNvSpPr>
          <p:nvPr>
            <p:ph idx="1"/>
          </p:nvPr>
        </p:nvSpPr>
        <p:spPr>
          <a:xfrm>
            <a:off x="671945" y="2015836"/>
            <a:ext cx="10515600" cy="4287852"/>
          </a:xfrm>
        </p:spPr>
        <p:txBody>
          <a:bodyPr>
            <a:normAutofit/>
          </a:bodyPr>
          <a:lstStyle/>
          <a:p>
            <a:r>
              <a:rPr lang="en-US" dirty="0"/>
              <a:t>Distinct connection to and understanding of the natural environment </a:t>
            </a:r>
          </a:p>
          <a:p>
            <a:r>
              <a:rPr lang="en-US" dirty="0"/>
              <a:t>The land, sea, and natural resources are critical for economic activities, food security, health, culture, and overall well-being</a:t>
            </a:r>
          </a:p>
          <a:p>
            <a:r>
              <a:rPr lang="en-US" dirty="0"/>
              <a:t>Combined with the geographical isolation of many communities can be particularly vulnerable to health impacts from a changing climate </a:t>
            </a:r>
          </a:p>
        </p:txBody>
      </p:sp>
    </p:spTree>
    <p:extLst>
      <p:ext uri="{BB962C8B-B14F-4D97-AF65-F5344CB8AC3E}">
        <p14:creationId xmlns:p14="http://schemas.microsoft.com/office/powerpoint/2010/main" val="4239176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114301"/>
            <a:ext cx="11753450" cy="1319084"/>
          </a:xfrm>
        </p:spPr>
        <p:txBody>
          <a:bodyPr>
            <a:normAutofit/>
          </a:bodyPr>
          <a:lstStyle/>
          <a:p>
            <a:r>
              <a:rPr lang="en-US" sz="4000" dirty="0"/>
              <a:t>Climate and Health Concerns</a:t>
            </a:r>
          </a:p>
        </p:txBody>
      </p:sp>
      <p:sp>
        <p:nvSpPr>
          <p:cNvPr id="3" name="Content Placeholder 2"/>
          <p:cNvSpPr>
            <a:spLocks noGrp="1"/>
          </p:cNvSpPr>
          <p:nvPr>
            <p:ph idx="1"/>
          </p:nvPr>
        </p:nvSpPr>
        <p:spPr>
          <a:xfrm>
            <a:off x="838200" y="1600200"/>
            <a:ext cx="7121236" cy="4287852"/>
          </a:xfrm>
        </p:spPr>
        <p:txBody>
          <a:bodyPr>
            <a:normAutofit/>
          </a:bodyPr>
          <a:lstStyle/>
          <a:p>
            <a:r>
              <a:rPr lang="en-US" dirty="0"/>
              <a:t>New or increased wildlife diseases</a:t>
            </a:r>
          </a:p>
          <a:p>
            <a:pPr lvl="1"/>
            <a:r>
              <a:rPr lang="en-US" dirty="0"/>
              <a:t>Changing geographic ranges </a:t>
            </a:r>
            <a:r>
              <a:rPr lang="en-US" dirty="0">
                <a:sym typeface="Wingdings" panose="05000000000000000000" pitchFamily="2" charset="2"/>
              </a:rPr>
              <a:t> harmful algal blooms, rabies, </a:t>
            </a:r>
            <a:r>
              <a:rPr lang="en-US" dirty="0" err="1">
                <a:sym typeface="Wingdings" panose="05000000000000000000" pitchFamily="2" charset="2"/>
              </a:rPr>
              <a:t>tickborne</a:t>
            </a:r>
            <a:r>
              <a:rPr lang="en-US" dirty="0">
                <a:sym typeface="Wingdings" panose="05000000000000000000" pitchFamily="2" charset="2"/>
              </a:rPr>
              <a:t> disease, etc.</a:t>
            </a:r>
          </a:p>
          <a:p>
            <a:pPr lvl="1"/>
            <a:r>
              <a:rPr lang="en-US" dirty="0">
                <a:sym typeface="Wingdings" panose="05000000000000000000" pitchFamily="2" charset="2"/>
              </a:rPr>
              <a:t>Limited surveillance systems </a:t>
            </a:r>
            <a:endParaRPr lang="en-US" dirty="0"/>
          </a:p>
          <a:p>
            <a:r>
              <a:rPr lang="en-US" dirty="0"/>
              <a:t>Impacts to food security and food sovereignty</a:t>
            </a:r>
          </a:p>
          <a:p>
            <a:pPr lvl="1"/>
            <a:r>
              <a:rPr lang="en-US" dirty="0"/>
              <a:t>Impacts to how food is dried and stored</a:t>
            </a:r>
          </a:p>
          <a:p>
            <a:pPr lvl="1"/>
            <a:r>
              <a:rPr lang="en-US" dirty="0"/>
              <a:t>Decreased access to, quality of, and quantity of resources</a:t>
            </a:r>
          </a:p>
          <a:p>
            <a:r>
              <a:rPr lang="en-US" dirty="0"/>
              <a:t>Wildfire smoke exposure</a:t>
            </a:r>
          </a:p>
          <a:p>
            <a:pPr lvl="1"/>
            <a:r>
              <a:rPr lang="en-US" dirty="0"/>
              <a:t>Home design considerations</a:t>
            </a:r>
          </a:p>
          <a:p>
            <a:pPr lvl="1"/>
            <a:endParaRPr lang="en-US" dirty="0"/>
          </a:p>
        </p:txBody>
      </p:sp>
      <p:pic>
        <p:nvPicPr>
          <p:cNvPr id="4" name="Content Placeholder 6" descr="Photograph of Flooded ice cellar"/>
          <p:cNvPicPr>
            <a:picLocks noChangeAspect="1"/>
          </p:cNvPicPr>
          <p:nvPr/>
        </p:nvPicPr>
        <p:blipFill>
          <a:blip r:embed="rId3"/>
          <a:stretch>
            <a:fillRect/>
          </a:stretch>
        </p:blipFill>
        <p:spPr>
          <a:xfrm>
            <a:off x="8210597" y="1700933"/>
            <a:ext cx="3657153" cy="3383891"/>
          </a:xfrm>
          <a:prstGeom prst="rect">
            <a:avLst/>
          </a:prstGeom>
        </p:spPr>
      </p:pic>
      <p:sp>
        <p:nvSpPr>
          <p:cNvPr id="5" name="TextBox 4"/>
          <p:cNvSpPr txBox="1"/>
          <p:nvPr/>
        </p:nvSpPr>
        <p:spPr>
          <a:xfrm>
            <a:off x="8246964" y="5167706"/>
            <a:ext cx="35844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Flooded ice cellar, M. Brubaker</a:t>
            </a:r>
          </a:p>
        </p:txBody>
      </p:sp>
    </p:spTree>
    <p:extLst>
      <p:ext uri="{BB962C8B-B14F-4D97-AF65-F5344CB8AC3E}">
        <p14:creationId xmlns:p14="http://schemas.microsoft.com/office/powerpoint/2010/main" val="1670310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Climate Change and Health Challenges</a:t>
            </a:r>
          </a:p>
        </p:txBody>
      </p:sp>
      <p:sp>
        <p:nvSpPr>
          <p:cNvPr id="3" name="Content Placeholder 2"/>
          <p:cNvSpPr>
            <a:spLocks noGrp="1"/>
          </p:cNvSpPr>
          <p:nvPr>
            <p:ph idx="1"/>
          </p:nvPr>
        </p:nvSpPr>
        <p:spPr>
          <a:xfrm>
            <a:off x="838200" y="1889567"/>
            <a:ext cx="10515600" cy="4287852"/>
          </a:xfrm>
        </p:spPr>
        <p:txBody>
          <a:bodyPr>
            <a:normAutofit/>
          </a:bodyPr>
          <a:lstStyle/>
          <a:p>
            <a:pPr marL="0" indent="0">
              <a:buNone/>
            </a:pPr>
            <a:r>
              <a:rPr lang="en-US" dirty="0"/>
              <a:t>Climate change exacerbates existing health challenges and creates new ones</a:t>
            </a:r>
          </a:p>
          <a:p>
            <a:pPr lvl="1"/>
            <a:r>
              <a:rPr lang="en-US" dirty="0"/>
              <a:t>Social and economic inequities</a:t>
            </a:r>
          </a:p>
          <a:p>
            <a:pPr lvl="1"/>
            <a:r>
              <a:rPr lang="en-US" dirty="0"/>
              <a:t>Health disparities</a:t>
            </a:r>
          </a:p>
          <a:p>
            <a:pPr lvl="1"/>
            <a:r>
              <a:rPr lang="en-US" dirty="0"/>
              <a:t>Cumulative, compounding impacts</a:t>
            </a:r>
          </a:p>
          <a:p>
            <a:pPr marL="228600" lvl="1" indent="0">
              <a:buNone/>
            </a:pPr>
            <a:endParaRPr lang="en-US" dirty="0"/>
          </a:p>
        </p:txBody>
      </p:sp>
    </p:spTree>
    <p:extLst>
      <p:ext uri="{BB962C8B-B14F-4D97-AF65-F5344CB8AC3E}">
        <p14:creationId xmlns:p14="http://schemas.microsoft.com/office/powerpoint/2010/main" val="1168876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114301"/>
            <a:ext cx="11753450" cy="1319084"/>
          </a:xfrm>
        </p:spPr>
        <p:txBody>
          <a:bodyPr>
            <a:normAutofit/>
          </a:bodyPr>
          <a:lstStyle/>
          <a:p>
            <a:r>
              <a:rPr lang="en-US" sz="4000" dirty="0"/>
              <a:t>Preexisting Inequities</a:t>
            </a:r>
          </a:p>
        </p:txBody>
      </p:sp>
      <p:sp>
        <p:nvSpPr>
          <p:cNvPr id="3" name="Content Placeholder 2"/>
          <p:cNvSpPr>
            <a:spLocks noGrp="1"/>
          </p:cNvSpPr>
          <p:nvPr>
            <p:ph idx="1"/>
          </p:nvPr>
        </p:nvSpPr>
        <p:spPr/>
        <p:txBody>
          <a:bodyPr>
            <a:normAutofit/>
          </a:bodyPr>
          <a:lstStyle/>
          <a:p>
            <a:r>
              <a:rPr lang="en-US" dirty="0"/>
              <a:t>Lack of indoor plumbing, food and water insecurity, overcrowding in homes, lack of alternative housing options, limited transportation options, limited medical access, significant geographical isolation, etc. </a:t>
            </a:r>
          </a:p>
          <a:p>
            <a:endParaRPr lang="en-US" dirty="0"/>
          </a:p>
          <a:p>
            <a:r>
              <a:rPr lang="en-US" dirty="0"/>
              <a:t>Climate change in Alaska can exacerbate existing inequities and create new ones</a:t>
            </a:r>
          </a:p>
          <a:p>
            <a:r>
              <a:rPr lang="en-US" dirty="0"/>
              <a:t>Disproportionate impacts from climate change </a:t>
            </a:r>
          </a:p>
          <a:p>
            <a:r>
              <a:rPr lang="en-US" dirty="0"/>
              <a:t>Limited options to respond to additional disturbances</a:t>
            </a:r>
          </a:p>
        </p:txBody>
      </p:sp>
    </p:spTree>
    <p:extLst>
      <p:ext uri="{BB962C8B-B14F-4D97-AF65-F5344CB8AC3E}">
        <p14:creationId xmlns:p14="http://schemas.microsoft.com/office/powerpoint/2010/main" val="3023672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normAutofit/>
          </a:bodyPr>
          <a:lstStyle/>
          <a:p>
            <a:r>
              <a:rPr lang="en-US" dirty="0"/>
              <a:t>Objectives</a:t>
            </a:r>
          </a:p>
          <a:p>
            <a:r>
              <a:rPr lang="en-US" dirty="0"/>
              <a:t>ANTHC background</a:t>
            </a:r>
          </a:p>
          <a:p>
            <a:r>
              <a:rPr lang="en-US" dirty="0"/>
              <a:t>Climate impacts in Alaska</a:t>
            </a:r>
          </a:p>
          <a:p>
            <a:r>
              <a:rPr lang="en-US" dirty="0"/>
              <a:t>Preexisting inequities and disparities + climate change</a:t>
            </a:r>
          </a:p>
          <a:p>
            <a:r>
              <a:rPr lang="en-US" dirty="0"/>
              <a:t>Climate and health concerns and challenges </a:t>
            </a:r>
          </a:p>
          <a:p>
            <a:r>
              <a:rPr lang="en-US" dirty="0"/>
              <a:t>Examples of response efforts</a:t>
            </a:r>
          </a:p>
          <a:p>
            <a:endParaRPr lang="en-US" dirty="0"/>
          </a:p>
          <a:p>
            <a:endParaRPr lang="en-US" dirty="0"/>
          </a:p>
        </p:txBody>
      </p:sp>
      <p:sp>
        <p:nvSpPr>
          <p:cNvPr id="5" name="Date Placeholder 4" hidden="1"/>
          <p:cNvSpPr>
            <a:spLocks noGrp="1"/>
          </p:cNvSpPr>
          <p:nvPr>
            <p:ph type="dt" sz="half"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587653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of news article abotu Typhoon Merbok. "/>
          <p:cNvPicPr>
            <a:picLocks noChangeAspect="1"/>
          </p:cNvPicPr>
          <p:nvPr/>
        </p:nvPicPr>
        <p:blipFill rotWithShape="1">
          <a:blip r:embed="rId3"/>
          <a:srcRect l="59637" t="14129" r="2318" b="10862"/>
          <a:stretch/>
        </p:blipFill>
        <p:spPr>
          <a:xfrm>
            <a:off x="322118" y="0"/>
            <a:ext cx="11662064" cy="5881255"/>
          </a:xfrm>
          <a:prstGeom prst="rect">
            <a:avLst/>
          </a:prstGeom>
        </p:spPr>
      </p:pic>
    </p:spTree>
    <p:extLst>
      <p:ext uri="{BB962C8B-B14F-4D97-AF65-F5344CB8AC3E}">
        <p14:creationId xmlns:p14="http://schemas.microsoft.com/office/powerpoint/2010/main" val="2607778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114301"/>
            <a:ext cx="11753450" cy="1319084"/>
          </a:xfrm>
        </p:spPr>
        <p:txBody>
          <a:bodyPr>
            <a:normAutofit/>
          </a:bodyPr>
          <a:lstStyle/>
          <a:p>
            <a:r>
              <a:rPr lang="en-US" sz="4000" dirty="0"/>
              <a:t>Preexisting Health Disparities</a:t>
            </a:r>
          </a:p>
        </p:txBody>
      </p:sp>
      <p:sp>
        <p:nvSpPr>
          <p:cNvPr id="3" name="Content Placeholder 2"/>
          <p:cNvSpPr>
            <a:spLocks noGrp="1"/>
          </p:cNvSpPr>
          <p:nvPr>
            <p:ph idx="1"/>
          </p:nvPr>
        </p:nvSpPr>
        <p:spPr/>
        <p:txBody>
          <a:bodyPr>
            <a:normAutofit/>
          </a:bodyPr>
          <a:lstStyle/>
          <a:p>
            <a:r>
              <a:rPr lang="en-US" dirty="0"/>
              <a:t>Health disparities in Alaska, including access to healthcare and health outcomes</a:t>
            </a:r>
          </a:p>
          <a:p>
            <a:r>
              <a:rPr lang="en-US" dirty="0"/>
              <a:t>Limited access to healthcare</a:t>
            </a:r>
          </a:p>
          <a:p>
            <a:pPr lvl="1"/>
            <a:r>
              <a:rPr lang="en-US" dirty="0"/>
              <a:t>Example: Childbirth</a:t>
            </a:r>
          </a:p>
          <a:p>
            <a:r>
              <a:rPr lang="en-US" dirty="0"/>
              <a:t>Limited access to mental health services</a:t>
            </a:r>
          </a:p>
          <a:p>
            <a:pPr lvl="1"/>
            <a:r>
              <a:rPr lang="en-US" dirty="0"/>
              <a:t>Disparities in rates of suicide</a:t>
            </a:r>
          </a:p>
          <a:p>
            <a:r>
              <a:rPr lang="en-US" dirty="0"/>
              <a:t>These health disparities can be exacerbated by climate change</a:t>
            </a:r>
          </a:p>
        </p:txBody>
      </p:sp>
    </p:spTree>
    <p:extLst>
      <p:ext uri="{BB962C8B-B14F-4D97-AF65-F5344CB8AC3E}">
        <p14:creationId xmlns:p14="http://schemas.microsoft.com/office/powerpoint/2010/main" val="2187083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Responding to Impacts</a:t>
            </a:r>
          </a:p>
        </p:txBody>
      </p:sp>
      <p:sp>
        <p:nvSpPr>
          <p:cNvPr id="3" name="Content Placeholder 2"/>
          <p:cNvSpPr>
            <a:spLocks noGrp="1"/>
          </p:cNvSpPr>
          <p:nvPr>
            <p:ph idx="1"/>
          </p:nvPr>
        </p:nvSpPr>
        <p:spPr/>
        <p:txBody>
          <a:bodyPr/>
          <a:lstStyle/>
          <a:p>
            <a:pPr marL="0" indent="0">
              <a:buNone/>
            </a:pPr>
            <a:r>
              <a:rPr lang="en-US" dirty="0"/>
              <a:t>Must consider social determinants of health when developing climate adaptation strategies</a:t>
            </a:r>
          </a:p>
          <a:p>
            <a:pPr marL="0" indent="0">
              <a:buNone/>
            </a:pPr>
            <a:endParaRPr lang="en-US" dirty="0"/>
          </a:p>
          <a:p>
            <a:pPr marL="0" indent="0">
              <a:buNone/>
            </a:pPr>
            <a:r>
              <a:rPr lang="en-US" dirty="0"/>
              <a:t>Examples:</a:t>
            </a:r>
          </a:p>
          <a:p>
            <a:pPr lvl="1"/>
            <a:r>
              <a:rPr lang="en-US" sz="2800" dirty="0"/>
              <a:t>Wildfire smoke</a:t>
            </a:r>
          </a:p>
          <a:p>
            <a:pPr lvl="1"/>
            <a:r>
              <a:rPr lang="en-US" sz="2800" dirty="0"/>
              <a:t>Water and sanitation improvements</a:t>
            </a:r>
          </a:p>
          <a:p>
            <a:pPr lvl="1"/>
            <a:r>
              <a:rPr lang="en-US" sz="2800" dirty="0"/>
              <a:t>Changing food production methods</a:t>
            </a:r>
          </a:p>
          <a:p>
            <a:pPr lvl="1"/>
            <a:r>
              <a:rPr lang="en-US" sz="2800" dirty="0"/>
              <a:t>Relocation vs. protect in place</a:t>
            </a:r>
          </a:p>
        </p:txBody>
      </p:sp>
    </p:spTree>
    <p:extLst>
      <p:ext uri="{BB962C8B-B14F-4D97-AF65-F5344CB8AC3E}">
        <p14:creationId xmlns:p14="http://schemas.microsoft.com/office/powerpoint/2010/main" val="1515759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114301"/>
            <a:ext cx="11753450" cy="1319084"/>
          </a:xfrm>
        </p:spPr>
        <p:txBody>
          <a:bodyPr>
            <a:normAutofit/>
          </a:bodyPr>
          <a:lstStyle/>
          <a:p>
            <a:r>
              <a:rPr lang="en-US" sz="4000" dirty="0"/>
              <a:t>Responding to Climate Hazards</a:t>
            </a:r>
          </a:p>
        </p:txBody>
      </p:sp>
      <p:sp>
        <p:nvSpPr>
          <p:cNvPr id="3" name="Content Placeholder 2"/>
          <p:cNvSpPr>
            <a:spLocks noGrp="1"/>
          </p:cNvSpPr>
          <p:nvPr>
            <p:ph idx="1"/>
          </p:nvPr>
        </p:nvSpPr>
        <p:spPr>
          <a:xfrm>
            <a:off x="661554" y="1776845"/>
            <a:ext cx="6653645" cy="4287852"/>
          </a:xfrm>
        </p:spPr>
        <p:txBody>
          <a:bodyPr>
            <a:normAutofit/>
          </a:bodyPr>
          <a:lstStyle/>
          <a:p>
            <a:r>
              <a:rPr lang="en-US" dirty="0"/>
              <a:t>Mini Portable Alternative Sanitation Systems (PASS)</a:t>
            </a:r>
          </a:p>
          <a:p>
            <a:pPr lvl="1"/>
            <a:r>
              <a:rPr lang="en-US" dirty="0"/>
              <a:t>Handwashing cabinet and ventilated honey-bucket</a:t>
            </a:r>
          </a:p>
          <a:p>
            <a:pPr lvl="1"/>
            <a:r>
              <a:rPr lang="en-US" dirty="0"/>
              <a:t>Brings indoor sanitation to homes that do not have running water</a:t>
            </a:r>
          </a:p>
          <a:p>
            <a:pPr lvl="1"/>
            <a:r>
              <a:rPr lang="en-US" dirty="0"/>
              <a:t>Can helps with sanitation needs in homes with damage to existing water and sewer infrastructure or community relocation</a:t>
            </a:r>
          </a:p>
          <a:p>
            <a:pPr marL="0" indent="0">
              <a:buNone/>
            </a:pPr>
            <a:endParaRPr lang="en-US" dirty="0"/>
          </a:p>
        </p:txBody>
      </p:sp>
      <p:pic>
        <p:nvPicPr>
          <p:cNvPr id="4" name="Picture 3" descr="ANTHC Mini-PASS system installed in a home&#10;"/>
          <p:cNvPicPr>
            <a:picLocks noChangeAspect="1"/>
          </p:cNvPicPr>
          <p:nvPr/>
        </p:nvPicPr>
        <p:blipFill rotWithShape="1">
          <a:blip r:embed="rId3"/>
          <a:srcRect l="23080" t="5555" r="11588" b="4040"/>
          <a:stretch/>
        </p:blipFill>
        <p:spPr>
          <a:xfrm>
            <a:off x="7585363" y="1776845"/>
            <a:ext cx="4031673" cy="3719945"/>
          </a:xfrm>
          <a:prstGeom prst="rect">
            <a:avLst/>
          </a:prstGeom>
        </p:spPr>
      </p:pic>
      <p:sp>
        <p:nvSpPr>
          <p:cNvPr id="5" name="TextBox 4" descr="ANTHC Mini-PASS system installed in a home&#10;"/>
          <p:cNvSpPr txBox="1"/>
          <p:nvPr/>
        </p:nvSpPr>
        <p:spPr>
          <a:xfrm>
            <a:off x="7585363" y="5663045"/>
            <a:ext cx="2649682" cy="646331"/>
          </a:xfrm>
          <a:prstGeom prst="rect">
            <a:avLst/>
          </a:prstGeom>
          <a:noFill/>
        </p:spPr>
        <p:txBody>
          <a:bodyPr wrap="square" rtlCol="0">
            <a:spAutoFit/>
          </a:bodyPr>
          <a:lstStyle/>
          <a:p>
            <a:r>
              <a:rPr lang="en-US" dirty="0"/>
              <a:t>ANTHC Mini-PASS system installed in a home</a:t>
            </a:r>
          </a:p>
        </p:txBody>
      </p:sp>
    </p:spTree>
    <p:extLst>
      <p:ext uri="{BB962C8B-B14F-4D97-AF65-F5344CB8AC3E}">
        <p14:creationId xmlns:p14="http://schemas.microsoft.com/office/powerpoint/2010/main" val="3932629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1"/>
            <a:ext cx="11670323" cy="1319084"/>
          </a:xfrm>
        </p:spPr>
        <p:txBody>
          <a:bodyPr>
            <a:normAutofit/>
          </a:bodyPr>
          <a:lstStyle/>
          <a:p>
            <a:r>
              <a:rPr lang="en-US" sz="4000" dirty="0"/>
              <a:t>Responding to Data/Surveillance Challenges</a:t>
            </a:r>
          </a:p>
        </p:txBody>
      </p:sp>
      <p:sp>
        <p:nvSpPr>
          <p:cNvPr id="3" name="Content Placeholder 2"/>
          <p:cNvSpPr>
            <a:spLocks noGrp="1"/>
          </p:cNvSpPr>
          <p:nvPr>
            <p:ph idx="1"/>
          </p:nvPr>
        </p:nvSpPr>
        <p:spPr>
          <a:xfrm>
            <a:off x="838200" y="1889567"/>
            <a:ext cx="10515600" cy="4287852"/>
          </a:xfrm>
        </p:spPr>
        <p:txBody>
          <a:bodyPr>
            <a:normAutofit/>
          </a:bodyPr>
          <a:lstStyle/>
          <a:p>
            <a:r>
              <a:rPr lang="en-US" dirty="0"/>
              <a:t>Limited conventional disease surveillance systems in Alaska for identifying, detecting, and monitoring climate-related hazards and conditions</a:t>
            </a:r>
          </a:p>
          <a:p>
            <a:pPr lvl="1"/>
            <a:r>
              <a:rPr lang="en-US" dirty="0"/>
              <a:t>Mental health data particularly limited specific to climate change</a:t>
            </a:r>
          </a:p>
          <a:p>
            <a:pPr lvl="1"/>
            <a:r>
              <a:rPr lang="en-US" dirty="0"/>
              <a:t>One tool to help address this surveillance gap is the LEO Network</a:t>
            </a:r>
          </a:p>
        </p:txBody>
      </p:sp>
    </p:spTree>
    <p:extLst>
      <p:ext uri="{BB962C8B-B14F-4D97-AF65-F5344CB8AC3E}">
        <p14:creationId xmlns:p14="http://schemas.microsoft.com/office/powerpoint/2010/main" val="3657818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graph of LEO network overlaid on a map of Alaska "/>
          <p:cNvPicPr>
            <a:picLocks noChangeAspect="1"/>
          </p:cNvPicPr>
          <p:nvPr/>
        </p:nvPicPr>
        <p:blipFill>
          <a:blip r:embed="rId3"/>
          <a:stretch>
            <a:fillRect/>
          </a:stretch>
        </p:blipFill>
        <p:spPr>
          <a:xfrm>
            <a:off x="125648" y="207879"/>
            <a:ext cx="10932480" cy="5613842"/>
          </a:xfrm>
          <a:prstGeom prst="rect">
            <a:avLst/>
          </a:prstGeom>
        </p:spPr>
      </p:pic>
      <p:pic>
        <p:nvPicPr>
          <p:cNvPr id="4" name="Content Placeholder 3" descr="Photograph of LEO network overlaid on a map of Alaska "/>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638774" y="4031799"/>
            <a:ext cx="1266342" cy="12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descr="The Focus of LEO is Environmental Change&#10;&#10;Local observers report on unusual environmental events that are time and location specific.  These events may be personal observations or news articles describing an event.&#10;&#10;To Join: www.leonetwork.org&#10;"/>
          <p:cNvSpPr txBox="1"/>
          <p:nvPr/>
        </p:nvSpPr>
        <p:spPr>
          <a:xfrm>
            <a:off x="8977745" y="692716"/>
            <a:ext cx="2878282" cy="2800767"/>
          </a:xfrm>
          <a:prstGeom prst="rect">
            <a:avLst/>
          </a:prstGeom>
          <a:solidFill>
            <a:schemeClr val="bg1"/>
          </a:solidFill>
          <a:ln>
            <a:noFill/>
            <a:round/>
          </a:ln>
        </p:spPr>
        <p:txBody>
          <a:bodyPr wrap="square" rtlCol="0">
            <a:spAutoFit/>
          </a:bodyPr>
          <a:lstStyle/>
          <a:p>
            <a:pPr algn="ctr"/>
            <a:r>
              <a:rPr lang="en-US" sz="1600" b="1" dirty="0">
                <a:cs typeface="Museo Slab 500"/>
              </a:rPr>
              <a:t>The Focus of LEO is Environmental Change</a:t>
            </a:r>
          </a:p>
          <a:p>
            <a:pPr algn="ctr"/>
            <a:endParaRPr lang="en-US" sz="1600" b="1" dirty="0"/>
          </a:p>
          <a:p>
            <a:pPr algn="ctr"/>
            <a:r>
              <a:rPr lang="en-US" sz="1600" b="1" dirty="0"/>
              <a:t>Local observers report on unusual environmental events that are time and location specific.  These events may be personal observations or news articles describing an event.</a:t>
            </a:r>
          </a:p>
          <a:p>
            <a:pPr algn="ctr"/>
            <a:endParaRPr lang="en-US" sz="1600" b="1" dirty="0"/>
          </a:p>
          <a:p>
            <a:pPr algn="ctr"/>
            <a:r>
              <a:rPr lang="en-US" sz="1600" b="1" dirty="0"/>
              <a:t>To Join: www.leonetwork.org</a:t>
            </a:r>
          </a:p>
        </p:txBody>
      </p:sp>
    </p:spTree>
    <p:extLst>
      <p:ext uri="{BB962C8B-B14F-4D97-AF65-F5344CB8AC3E}">
        <p14:creationId xmlns:p14="http://schemas.microsoft.com/office/powerpoint/2010/main" val="276045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473" y="114301"/>
            <a:ext cx="11524850" cy="1319084"/>
          </a:xfrm>
        </p:spPr>
        <p:txBody>
          <a:bodyPr/>
          <a:lstStyle/>
          <a:p>
            <a:r>
              <a:rPr lang="en-US" dirty="0"/>
              <a:t>Responding to Healthcare Disparities</a:t>
            </a:r>
          </a:p>
        </p:txBody>
      </p:sp>
      <p:sp>
        <p:nvSpPr>
          <p:cNvPr id="3" name="Content Placeholder 2"/>
          <p:cNvSpPr>
            <a:spLocks noGrp="1"/>
          </p:cNvSpPr>
          <p:nvPr>
            <p:ph idx="1"/>
          </p:nvPr>
        </p:nvSpPr>
        <p:spPr>
          <a:xfrm>
            <a:off x="838200" y="1889567"/>
            <a:ext cx="10515600" cy="4287852"/>
          </a:xfrm>
        </p:spPr>
        <p:txBody>
          <a:bodyPr>
            <a:normAutofit/>
          </a:bodyPr>
          <a:lstStyle/>
          <a:p>
            <a:r>
              <a:rPr lang="en-US" dirty="0"/>
              <a:t>COVID-19 highlighted some of the large disparities in healthcare access and services</a:t>
            </a:r>
          </a:p>
          <a:p>
            <a:pPr lvl="1"/>
            <a:r>
              <a:rPr lang="en-US" dirty="0"/>
              <a:t>Response created or enhanced health partnerships, surveillance, and data accessibility</a:t>
            </a:r>
          </a:p>
          <a:p>
            <a:pPr lvl="1"/>
            <a:r>
              <a:rPr lang="en-US" dirty="0"/>
              <a:t>Much of this has also improved climate and health information</a:t>
            </a:r>
          </a:p>
          <a:p>
            <a:pPr lvl="1"/>
            <a:endParaRPr lang="en-US" dirty="0"/>
          </a:p>
          <a:p>
            <a:r>
              <a:rPr lang="en-US" dirty="0"/>
              <a:t>Continued investment in minimizing healthcare disparities can also increase resilience to climate-related health impacts</a:t>
            </a:r>
          </a:p>
        </p:txBody>
      </p:sp>
    </p:spTree>
    <p:extLst>
      <p:ext uri="{BB962C8B-B14F-4D97-AF65-F5344CB8AC3E}">
        <p14:creationId xmlns:p14="http://schemas.microsoft.com/office/powerpoint/2010/main" val="244954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473" y="114301"/>
            <a:ext cx="11524850" cy="1319084"/>
          </a:xfrm>
        </p:spPr>
        <p:txBody>
          <a:bodyPr/>
          <a:lstStyle/>
          <a:p>
            <a:r>
              <a:rPr lang="en-US" dirty="0"/>
              <a:t>Responding to Systemic Inequities</a:t>
            </a:r>
          </a:p>
        </p:txBody>
      </p:sp>
      <p:pic>
        <p:nvPicPr>
          <p:cNvPr id="4" name="Content Placeholder 3">
            <a:extLs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885200" y="1809149"/>
            <a:ext cx="6096851" cy="3429479"/>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886733" y="1620131"/>
            <a:ext cx="4209115" cy="5102785"/>
          </a:xfrm>
          <a:prstGeom prst="rect">
            <a:avLst/>
          </a:prstGeom>
        </p:spPr>
      </p:pic>
      <p:sp>
        <p:nvSpPr>
          <p:cNvPr id="7" name="TextBox 6" descr="Infographic on current rural alaska by the numbers, from ANTHC 2024. 40% of federally recognized tribes are located in Alaska. 60% of Alaska communitites are not connected to the road system. Each year Alaskan rural communities harvest an average of 295 of locally foraged food. Alaska is one-fifth the size of the lower 48 states. The average population of rural Alaskan communities is less than 500. The cost of living is 32% higher. 95% of environmentally threatened communities are economically disadvantaged. ">
            <a:extLst>
              <a:ext uri="{FF2B5EF4-FFF2-40B4-BE49-F238E27FC236}">
                <a16:creationId xmlns:a16="http://schemas.microsoft.com/office/drawing/2014/main" id="{1682CC3C-F4DC-4DCD-8E4C-33E397FCB9DB}"/>
              </a:ext>
            </a:extLst>
          </p:cNvPr>
          <p:cNvSpPr txBox="1"/>
          <p:nvPr/>
        </p:nvSpPr>
        <p:spPr>
          <a:xfrm>
            <a:off x="798654" y="5355926"/>
            <a:ext cx="6183397" cy="1200329"/>
          </a:xfrm>
          <a:prstGeom prst="rect">
            <a:avLst/>
          </a:prstGeom>
          <a:noFill/>
        </p:spPr>
        <p:txBody>
          <a:bodyPr wrap="square" rtlCol="0">
            <a:spAutoFit/>
          </a:bodyPr>
          <a:lstStyle/>
          <a:p>
            <a:r>
              <a:rPr lang="en-US" dirty="0"/>
              <a:t>ANTHC [Alaska Native Tribal Health Consortium] 2024. Unmet Needs of Environmentally Threatened Alaska Native Villages: Assessment and Recommendations. </a:t>
            </a:r>
            <a:r>
              <a:rPr lang="en-US" dirty="0">
                <a:hlinkClick r:id="rId5"/>
              </a:rPr>
              <a:t>Select this link to download PDF</a:t>
            </a:r>
            <a:endParaRPr lang="en-US" dirty="0"/>
          </a:p>
        </p:txBody>
      </p:sp>
    </p:spTree>
    <p:extLst>
      <p:ext uri="{BB962C8B-B14F-4D97-AF65-F5344CB8AC3E}">
        <p14:creationId xmlns:p14="http://schemas.microsoft.com/office/powerpoint/2010/main" val="614103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562575" y="340867"/>
            <a:ext cx="506685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Bradley Hand ITC" panose="03070402050302030203" pitchFamily="66" charset="0"/>
              </a:rPr>
              <a:t>Questions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atin typeface="Bradley Hand ITC" panose="03070402050302030203" pitchFamily="66" charset="0"/>
              </a:rPr>
              <a:t>&amp;</a:t>
            </a:r>
            <a:endParaRPr kumimoji="0" lang="en-US" sz="4000" b="1" i="0" u="none" strike="noStrike" kern="1200" cap="none" spc="0" normalizeH="0" baseline="0" noProof="0" dirty="0">
              <a:ln>
                <a:noFill/>
              </a:ln>
              <a:effectLst/>
              <a:uLnTx/>
              <a:uFillTx/>
              <a:latin typeface="Bradley Hand ITC" panose="03070402050302030203"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atin typeface="Bradley Hand ITC" panose="03070402050302030203" pitchFamily="66" charset="0"/>
              </a:rPr>
              <a:t>Comments</a:t>
            </a:r>
            <a:endParaRPr kumimoji="0" lang="en-US" sz="4000" b="1" i="0" u="none" strike="noStrike" kern="1200" cap="none" spc="0" normalizeH="0" baseline="0" noProof="0" dirty="0">
              <a:ln>
                <a:noFill/>
              </a:ln>
              <a:effectLst/>
              <a:uLnTx/>
              <a:uFillTx/>
              <a:latin typeface="Bradley Hand ITC" panose="03070402050302030203" pitchFamily="66" charset="0"/>
            </a:endParaRPr>
          </a:p>
        </p:txBody>
      </p:sp>
      <p:sp>
        <p:nvSpPr>
          <p:cNvPr id="9" name="TextBox 8"/>
          <p:cNvSpPr txBox="1"/>
          <p:nvPr/>
        </p:nvSpPr>
        <p:spPr>
          <a:xfrm>
            <a:off x="4196554" y="4384980"/>
            <a:ext cx="38030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kern="0" dirty="0">
                <a:latin typeface="Calibri" panose="020F0502020204030204"/>
              </a:rPr>
              <a:t>Sarah Yoder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Calibri" panose="020F0502020204030204"/>
                <a:ea typeface="+mn-ea"/>
                <a:cs typeface="+mn-cs"/>
              </a:rPr>
              <a:t>Senior</a:t>
            </a:r>
            <a:r>
              <a:rPr kumimoji="0" lang="en-US" sz="1800" b="0" i="0" u="none" strike="noStrike" kern="0" cap="none" spc="0" normalizeH="0" noProof="0" dirty="0">
                <a:ln>
                  <a:noFill/>
                </a:ln>
                <a:effectLst/>
                <a:uLnTx/>
                <a:uFillTx/>
                <a:latin typeface="Calibri" panose="020F0502020204030204"/>
                <a:ea typeface="+mn-ea"/>
                <a:cs typeface="+mn-cs"/>
              </a:rPr>
              <a:t> Epidemiologist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kern="0" baseline="0" dirty="0">
                <a:latin typeface="Calibri" panose="020F0502020204030204"/>
              </a:rPr>
              <a:t>Center</a:t>
            </a:r>
            <a:r>
              <a:rPr lang="en-US" kern="0" dirty="0">
                <a:latin typeface="Calibri" panose="020F0502020204030204"/>
              </a:rPr>
              <a:t> for Climate &amp; Health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Calibri" panose="020F0502020204030204"/>
                <a:ea typeface="+mn-ea"/>
                <a:cs typeface="+mn-cs"/>
              </a:rPr>
              <a:t>sayoder@anthc.org</a:t>
            </a:r>
          </a:p>
        </p:txBody>
      </p:sp>
    </p:spTree>
    <p:extLst>
      <p:ext uri="{BB962C8B-B14F-4D97-AF65-F5344CB8AC3E}">
        <p14:creationId xmlns:p14="http://schemas.microsoft.com/office/powerpoint/2010/main" val="3057205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68CFA9-E55D-4147-840D-CE8B04A6885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109" y="0"/>
            <a:ext cx="12183781" cy="6858000"/>
          </a:xfrm>
          <a:prstGeom prst="rect">
            <a:avLst/>
          </a:prstGeom>
        </p:spPr>
      </p:pic>
    </p:spTree>
    <p:extLst>
      <p:ext uri="{BB962C8B-B14F-4D97-AF65-F5344CB8AC3E}">
        <p14:creationId xmlns:p14="http://schemas.microsoft.com/office/powerpoint/2010/main" val="2382811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normAutofit lnSpcReduction="10000"/>
          </a:bodyPr>
          <a:lstStyle/>
          <a:p>
            <a:pPr marL="514350" indent="-514350">
              <a:buAutoNum type="arabicParenR"/>
            </a:pPr>
            <a:r>
              <a:rPr lang="en-US" dirty="0"/>
              <a:t>Understand how certain populations can be more vulnerable to health impacts from climate change due to social and economic disparities</a:t>
            </a:r>
          </a:p>
          <a:p>
            <a:pPr marL="514350" indent="-514350">
              <a:buAutoNum type="arabicParenR"/>
            </a:pPr>
            <a:r>
              <a:rPr lang="en-US" dirty="0"/>
              <a:t>Describe several programs in Alaska that focus on improving disparities in several areas of the SDOH, such as healthcare access and community infrastructure, and how these efforts can increase community resilience when responding to impacts driven by climate change</a:t>
            </a:r>
          </a:p>
          <a:p>
            <a:pPr marL="514350" indent="-514350">
              <a:buAutoNum type="arabicParenR"/>
            </a:pPr>
            <a:r>
              <a:rPr lang="en-US" dirty="0"/>
              <a:t>Provide an example of why it is important to consider social determinants of health when developing climate adaptation strategies</a:t>
            </a:r>
          </a:p>
        </p:txBody>
      </p:sp>
    </p:spTree>
    <p:extLst>
      <p:ext uri="{BB962C8B-B14F-4D97-AF65-F5344CB8AC3E}">
        <p14:creationId xmlns:p14="http://schemas.microsoft.com/office/powerpoint/2010/main" val="2771887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7BF7D-BA04-4DB4-AC9B-1B372FD26A14}"/>
              </a:ext>
            </a:extLst>
          </p:cNvPr>
          <p:cNvSpPr>
            <a:spLocks noGrp="1"/>
          </p:cNvSpPr>
          <p:nvPr>
            <p:ph type="title"/>
          </p:nvPr>
        </p:nvSpPr>
        <p:spPr/>
        <p:txBody>
          <a:bodyPr/>
          <a:lstStyle/>
          <a:p>
            <a:r>
              <a:rPr lang="en-US" dirty="0"/>
              <a:t>Current Rural Alaska by the Numbers</a:t>
            </a:r>
          </a:p>
        </p:txBody>
      </p:sp>
      <p:graphicFrame>
        <p:nvGraphicFramePr>
          <p:cNvPr id="4" name="Content Placeholder 3" descr="Infographic: current rural alaska by the numbers. ">
            <a:extLst>
              <a:ext uri="{C183D7F6-B498-43B3-948B-1728B52AA6E4}">
                <adec:decorative xmlns:adec="http://schemas.microsoft.com/office/drawing/2017/decorative" val="0"/>
              </a:ext>
            </a:extLst>
          </p:cNvPr>
          <p:cNvGraphicFramePr>
            <a:graphicFrameLocks noGrp="1" noChangeAspect="1"/>
          </p:cNvGraphicFramePr>
          <p:nvPr>
            <p:ph idx="1"/>
            <p:extLst>
              <p:ext uri="{D42A27DB-BD31-4B8C-83A1-F6EECF244321}">
                <p14:modId xmlns:p14="http://schemas.microsoft.com/office/powerpoint/2010/main" val="3257590797"/>
              </p:ext>
            </p:extLst>
          </p:nvPr>
        </p:nvGraphicFramePr>
        <p:xfrm>
          <a:off x="2284413" y="1600200"/>
          <a:ext cx="7623175" cy="4287838"/>
        </p:xfrm>
        <a:graphic>
          <a:graphicData uri="http://schemas.openxmlformats.org/presentationml/2006/ole">
            <mc:AlternateContent xmlns:mc="http://schemas.openxmlformats.org/markup-compatibility/2006">
              <mc:Choice xmlns:v="urn:schemas-microsoft-com:vml" Requires="v">
                <p:oleObj spid="_x0000_s1037" name="Acrobat Document" r:id="rId4" imgW="9144000" imgH="5143500" progId="Acrobat.Document.DC">
                  <p:embed/>
                </p:oleObj>
              </mc:Choice>
              <mc:Fallback>
                <p:oleObj name="Acrobat Document" r:id="rId4" imgW="9144000" imgH="5143500" progId="Acrobat.Document.DC">
                  <p:embed/>
                  <p:pic>
                    <p:nvPicPr>
                      <p:cNvPr id="2" name="Object 1"/>
                      <p:cNvPicPr/>
                      <p:nvPr/>
                    </p:nvPicPr>
                    <p:blipFill>
                      <a:blip r:embed="rId5"/>
                      <a:stretch>
                        <a:fillRect/>
                      </a:stretch>
                    </p:blipFill>
                    <p:spPr>
                      <a:xfrm>
                        <a:off x="2284413" y="1600200"/>
                        <a:ext cx="7623175" cy="4287838"/>
                      </a:xfrm>
                      <a:prstGeom prst="rect">
                        <a:avLst/>
                      </a:prstGeom>
                    </p:spPr>
                  </p:pic>
                </p:oleObj>
              </mc:Fallback>
            </mc:AlternateContent>
          </a:graphicData>
        </a:graphic>
      </p:graphicFrame>
      <p:sp>
        <p:nvSpPr>
          <p:cNvPr id="5" name="TextBox 4" descr="Infographic on current rural alaska by the numbers, from ANTHC 2024. 40% of federally recognized tribes are located in Alaska. 60% of Alaska communitites are not connected to the road system. Each year Alaskan rural communities harvest an average of 295 of locally foraged food. Alaska is one-fifth the size of the lower 48 states. The average population of rural Alaskan communities is less than 500. The cost of living is 32% higher. 95% of environmentally threatened communities are economically disadvantaged. "/>
          <p:cNvSpPr txBox="1"/>
          <p:nvPr/>
        </p:nvSpPr>
        <p:spPr>
          <a:xfrm>
            <a:off x="1390968" y="5868244"/>
            <a:ext cx="8424363" cy="923330"/>
          </a:xfrm>
          <a:prstGeom prst="rect">
            <a:avLst/>
          </a:prstGeom>
          <a:noFill/>
        </p:spPr>
        <p:txBody>
          <a:bodyPr wrap="square" rtlCol="0">
            <a:spAutoFit/>
          </a:bodyPr>
          <a:lstStyle/>
          <a:p>
            <a:r>
              <a:rPr lang="en-US" dirty="0"/>
              <a:t>ANTHC [Alaska Native Tribal Health Consortium] 2024. Unmet Needs of Environmentally Threatened Alaska Native Villages: Assessment and Recommendations. </a:t>
            </a:r>
            <a:r>
              <a:rPr lang="en-US" dirty="0">
                <a:hlinkClick r:id="rId6"/>
              </a:rPr>
              <a:t>Select this link to download PDF</a:t>
            </a:r>
            <a:endParaRPr lang="en-US" dirty="0"/>
          </a:p>
        </p:txBody>
      </p:sp>
    </p:spTree>
    <p:extLst>
      <p:ext uri="{BB962C8B-B14F-4D97-AF65-F5344CB8AC3E}">
        <p14:creationId xmlns:p14="http://schemas.microsoft.com/office/powerpoint/2010/main" val="4034341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7FC5CB7-85BB-B64C-AD9F-C2B4AC8E6807}"/>
              </a:ext>
            </a:extLst>
          </p:cNvPr>
          <p:cNvSpPr txBox="1">
            <a:spLocks/>
          </p:cNvSpPr>
          <p:nvPr/>
        </p:nvSpPr>
        <p:spPr>
          <a:xfrm>
            <a:off x="7222222" y="489377"/>
            <a:ext cx="4800600" cy="1143000"/>
          </a:xfrm>
          <a:prstGeom prst="rect">
            <a:avLst/>
          </a:prstGeom>
          <a:solidFill>
            <a:srgbClr val="3A5575"/>
          </a:solidFill>
        </p:spPr>
        <p:txBody>
          <a:bodyPr vert="horz" lIns="45720" tIns="45720" rIns="45720" bIns="45720" rtlCol="0" anchor="ctr" anchorCtr="0">
            <a:noAutofit/>
          </a:bodyPr>
          <a:lstStyle>
            <a:lvl1pPr algn="ctr" defTabSz="914400" rtl="0" eaLnBrk="1" latinLnBrk="0" hangingPunct="1">
              <a:lnSpc>
                <a:spcPct val="90000"/>
              </a:lnSpc>
              <a:spcBef>
                <a:spcPct val="0"/>
              </a:spcBef>
              <a:buNone/>
              <a:defRPr sz="6000" b="1" i="1" kern="1200">
                <a:solidFill>
                  <a:srgbClr val="0070C0"/>
                </a:solidFill>
                <a:latin typeface="Tiempos Fine Black" panose="02020A03060303060403" pitchFamily="18" charset="77"/>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4000" b="0" i="0" u="none" strike="noStrike" kern="1200" cap="none" spc="80" normalizeH="0" baseline="0" noProof="0" dirty="0">
                <a:ln>
                  <a:noFill/>
                </a:ln>
                <a:solidFill>
                  <a:prstClr val="white"/>
                </a:solidFill>
                <a:effectLst/>
                <a:uLnTx/>
                <a:uFillTx/>
                <a:latin typeface="Gill Sans MT" panose="020B0502020104020203" pitchFamily="34" charset="77"/>
                <a:ea typeface="+mj-ea"/>
                <a:cs typeface="+mj-cs"/>
              </a:rPr>
              <a:t>ANTHC:</a:t>
            </a:r>
          </a:p>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4000" b="0" i="0" u="none" strike="noStrike" kern="1200" cap="none" spc="80" normalizeH="0" baseline="0" noProof="0" dirty="0">
                <a:ln>
                  <a:noFill/>
                </a:ln>
                <a:solidFill>
                  <a:prstClr val="white"/>
                </a:solidFill>
                <a:effectLst/>
                <a:uLnTx/>
                <a:uFillTx/>
                <a:latin typeface="Gill Sans MT" panose="020B0502020104020203" pitchFamily="34" charset="77"/>
                <a:ea typeface="+mj-ea"/>
                <a:cs typeface="+mj-cs"/>
              </a:rPr>
              <a:t>Operation Areas</a:t>
            </a:r>
          </a:p>
        </p:txBody>
      </p:sp>
      <p:sp>
        <p:nvSpPr>
          <p:cNvPr id="2" name="TextBox 1">
            <a:extLst>
              <a:ext uri="{FF2B5EF4-FFF2-40B4-BE49-F238E27FC236}">
                <a16:creationId xmlns:a16="http://schemas.microsoft.com/office/drawing/2014/main" id="{01AEEDC7-D615-344C-991A-CF30DAD3CF93}"/>
              </a:ext>
            </a:extLst>
          </p:cNvPr>
          <p:cNvSpPr txBox="1"/>
          <p:nvPr/>
        </p:nvSpPr>
        <p:spPr>
          <a:xfrm>
            <a:off x="7250573" y="2546235"/>
            <a:ext cx="4743898" cy="2689198"/>
          </a:xfrm>
          <a:prstGeom prst="rect">
            <a:avLst/>
          </a:prstGeom>
          <a:noFill/>
        </p:spPr>
        <p:txBody>
          <a:bodyPr wrap="square" rtlCol="0">
            <a:spAutoFit/>
          </a:bodyPr>
          <a:lstStyle/>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Calibri"/>
                <a:ea typeface="+mn-ea"/>
                <a:cs typeface="+mn-cs"/>
              </a:rPr>
              <a:t>Environmental Health and Engineering</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Calibri"/>
                <a:ea typeface="+mn-ea"/>
                <a:cs typeface="+mn-cs"/>
              </a:rPr>
              <a:t>Community Health</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Calibri"/>
                <a:ea typeface="+mn-ea"/>
                <a:cs typeface="+mn-cs"/>
              </a:rPr>
              <a:t>Alaska Native Medical Center</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Calibri"/>
                <a:ea typeface="+mn-ea"/>
                <a:cs typeface="+mn-cs"/>
              </a:rPr>
              <a:t>Support Services</a:t>
            </a:r>
          </a:p>
        </p:txBody>
      </p:sp>
      <p:grpSp>
        <p:nvGrpSpPr>
          <p:cNvPr id="12" name="Group 11">
            <a:extLst>
              <a:ext uri="{FF2B5EF4-FFF2-40B4-BE49-F238E27FC236}">
                <a16:creationId xmlns:a16="http://schemas.microsoft.com/office/drawing/2014/main" id="{BE6C40AA-B525-EC45-93E1-FE8BE39DF9AA}"/>
              </a:ext>
              <a:ext uri="{C183D7F6-B498-43B3-948B-1728B52AA6E4}">
                <adec:decorative xmlns:adec="http://schemas.microsoft.com/office/drawing/2017/decorative" val="1"/>
              </a:ext>
            </a:extLst>
          </p:cNvPr>
          <p:cNvGrpSpPr/>
          <p:nvPr/>
        </p:nvGrpSpPr>
        <p:grpSpPr>
          <a:xfrm>
            <a:off x="288161" y="397936"/>
            <a:ext cx="6190097" cy="6055114"/>
            <a:chOff x="353476" y="410999"/>
            <a:chExt cx="6190097" cy="6055114"/>
          </a:xfrm>
        </p:grpSpPr>
        <p:pic>
          <p:nvPicPr>
            <p:cNvPr id="15" name="Picture 14">
              <a:extLst>
                <a:ext uri="{FF2B5EF4-FFF2-40B4-BE49-F238E27FC236}">
                  <a16:creationId xmlns:a16="http://schemas.microsoft.com/office/drawing/2014/main" id="{06ACDF6F-CF67-964A-BEFF-1FFEF9BFD0B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3476" y="410999"/>
              <a:ext cx="6190097" cy="6055114"/>
            </a:xfrm>
            <a:prstGeom prst="rect">
              <a:avLst/>
            </a:prstGeom>
            <a:scene3d>
              <a:camera prst="orthographicFront"/>
              <a:lightRig rig="threePt" dir="t"/>
            </a:scene3d>
            <a:sp3d>
              <a:contourClr>
                <a:schemeClr val="tx1"/>
              </a:contourClr>
            </a:sp3d>
          </p:spPr>
        </p:pic>
        <p:pic>
          <p:nvPicPr>
            <p:cNvPr id="16" name="Picture 15">
              <a:extLst>
                <a:ext uri="{FF2B5EF4-FFF2-40B4-BE49-F238E27FC236}">
                  <a16:creationId xmlns:a16="http://schemas.microsoft.com/office/drawing/2014/main" id="{5CFB3A6B-FB6A-EC4B-BD17-61E87B8A0DCB}"/>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44535" y="979714"/>
              <a:ext cx="4786001" cy="4783791"/>
            </a:xfrm>
            <a:prstGeom prst="ellipse">
              <a:avLst/>
            </a:prstGeom>
            <a:ln>
              <a:noFill/>
            </a:ln>
            <a:effectLst/>
          </p:spPr>
        </p:pic>
      </p:grpSp>
    </p:spTree>
    <p:extLst>
      <p:ext uri="{BB962C8B-B14F-4D97-AF65-F5344CB8AC3E}">
        <p14:creationId xmlns:p14="http://schemas.microsoft.com/office/powerpoint/2010/main" val="3083853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7FC5CB7-85BB-B64C-AD9F-C2B4AC8E6807}"/>
              </a:ext>
            </a:extLst>
          </p:cNvPr>
          <p:cNvSpPr txBox="1">
            <a:spLocks/>
          </p:cNvSpPr>
          <p:nvPr/>
        </p:nvSpPr>
        <p:spPr>
          <a:xfrm>
            <a:off x="7250573" y="370504"/>
            <a:ext cx="4800600" cy="1812389"/>
          </a:xfrm>
          <a:prstGeom prst="rect">
            <a:avLst/>
          </a:prstGeom>
          <a:solidFill>
            <a:srgbClr val="3A5575"/>
          </a:solidFill>
          <a:ln>
            <a:solidFill>
              <a:srgbClr val="002060"/>
            </a:solidFill>
          </a:ln>
        </p:spPr>
        <p:txBody>
          <a:bodyPr vert="horz" lIns="45720" tIns="45720" rIns="45720" bIns="45720" rtlCol="0" anchor="ctr" anchorCtr="0">
            <a:noAutofit/>
          </a:bodyPr>
          <a:lstStyle>
            <a:lvl1pPr algn="ctr" defTabSz="914400" rtl="0" eaLnBrk="1" latinLnBrk="0" hangingPunct="1">
              <a:lnSpc>
                <a:spcPct val="90000"/>
              </a:lnSpc>
              <a:spcBef>
                <a:spcPct val="0"/>
              </a:spcBef>
              <a:buNone/>
              <a:defRPr sz="6000" b="1" i="1" kern="1200">
                <a:solidFill>
                  <a:srgbClr val="0070C0"/>
                </a:solidFill>
                <a:latin typeface="Tiempos Fine Black" panose="02020A03060303060403" pitchFamily="18" charset="77"/>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4000" b="0" i="0" u="none" strike="noStrike" kern="1200" cap="none" spc="80" normalizeH="0" baseline="0" noProof="0" dirty="0">
                <a:ln>
                  <a:noFill/>
                </a:ln>
                <a:solidFill>
                  <a:prstClr val="white"/>
                </a:solidFill>
                <a:effectLst/>
                <a:uLnTx/>
                <a:uFillTx/>
                <a:latin typeface="Gill Sans MT" panose="020B0502020104020203" pitchFamily="34" charset="77"/>
                <a:ea typeface="+mj-ea"/>
                <a:cs typeface="+mj-cs"/>
              </a:rPr>
              <a:t>Community</a:t>
            </a:r>
          </a:p>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4000" b="0" i="0" u="none" strike="noStrike" kern="1200" cap="none" spc="80" normalizeH="0" baseline="0" noProof="0" dirty="0">
                <a:ln>
                  <a:noFill/>
                </a:ln>
                <a:solidFill>
                  <a:prstClr val="white"/>
                </a:solidFill>
                <a:effectLst/>
                <a:uLnTx/>
                <a:uFillTx/>
                <a:latin typeface="Gill Sans MT" panose="020B0502020104020203" pitchFamily="34" charset="77"/>
                <a:ea typeface="+mj-ea"/>
                <a:cs typeface="+mj-cs"/>
              </a:rPr>
              <a:t>Environment &amp; Health</a:t>
            </a:r>
          </a:p>
        </p:txBody>
      </p:sp>
      <p:sp>
        <p:nvSpPr>
          <p:cNvPr id="2" name="TextBox 1">
            <a:extLst>
              <a:ext uri="{FF2B5EF4-FFF2-40B4-BE49-F238E27FC236}">
                <a16:creationId xmlns:a16="http://schemas.microsoft.com/office/drawing/2014/main" id="{01AEEDC7-D615-344C-991A-CF30DAD3CF93}"/>
              </a:ext>
            </a:extLst>
          </p:cNvPr>
          <p:cNvSpPr txBox="1"/>
          <p:nvPr/>
        </p:nvSpPr>
        <p:spPr>
          <a:xfrm>
            <a:off x="7250573" y="2546235"/>
            <a:ext cx="4743898" cy="3727944"/>
          </a:xfrm>
          <a:prstGeom prst="rect">
            <a:avLst/>
          </a:prstGeom>
          <a:noFill/>
        </p:spPr>
        <p:txBody>
          <a:bodyPr wrap="square" rtlCol="0">
            <a:spAutoFit/>
          </a:bodyPr>
          <a:lstStyle/>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Calibri"/>
                <a:ea typeface="+mn-ea"/>
                <a:cs typeface="+mn-cs"/>
              </a:rPr>
              <a:t>Climate Initiatives</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Calibri"/>
                <a:ea typeface="+mn-ea"/>
                <a:cs typeface="+mn-cs"/>
              </a:rPr>
              <a:t>Emergency Preparedness</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Calibri"/>
                <a:ea typeface="+mn-ea"/>
                <a:cs typeface="+mn-cs"/>
              </a:rPr>
              <a:t>Tribal Capacity &amp; Training</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Calibri"/>
                <a:ea typeface="+mn-ea"/>
                <a:cs typeface="+mn-cs"/>
              </a:rPr>
              <a:t>Air &amp; Healthy Homes</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Calibri"/>
                <a:ea typeface="+mn-ea"/>
                <a:cs typeface="+mn-cs"/>
              </a:rPr>
              <a:t>Contaminated Sites</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Calibri"/>
                <a:ea typeface="+mn-ea"/>
                <a:cs typeface="+mn-cs"/>
              </a:rPr>
              <a:t>Field Services</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en-US" sz="27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0AC9AAC6-4A5A-854F-8375-8BA3DE37958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3476" y="410999"/>
            <a:ext cx="6190097" cy="6055114"/>
          </a:xfrm>
          <a:prstGeom prst="rect">
            <a:avLst/>
          </a:prstGeom>
          <a:scene3d>
            <a:camera prst="orthographicFront"/>
            <a:lightRig rig="threePt" dir="t"/>
          </a:scene3d>
          <a:sp3d>
            <a:contourClr>
              <a:schemeClr val="tx1"/>
            </a:contourClr>
          </a:sp3d>
        </p:spPr>
      </p:pic>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6988"/>
          <a:stretch/>
        </p:blipFill>
        <p:spPr>
          <a:xfrm>
            <a:off x="1078992" y="1042828"/>
            <a:ext cx="4901184" cy="4791456"/>
          </a:xfrm>
          <a:prstGeom prst="ellipse">
            <a:avLst/>
          </a:prstGeom>
          <a:ln>
            <a:noFill/>
          </a:ln>
          <a:effectLst>
            <a:softEdge rad="112500"/>
          </a:effectLst>
        </p:spPr>
      </p:pic>
    </p:spTree>
    <p:extLst>
      <p:ext uri="{BB962C8B-B14F-4D97-AF65-F5344CB8AC3E}">
        <p14:creationId xmlns:p14="http://schemas.microsoft.com/office/powerpoint/2010/main" val="174854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7FC5CB7-85BB-B64C-AD9F-C2B4AC8E6807}"/>
              </a:ext>
            </a:extLst>
          </p:cNvPr>
          <p:cNvSpPr txBox="1">
            <a:spLocks/>
          </p:cNvSpPr>
          <p:nvPr/>
        </p:nvSpPr>
        <p:spPr>
          <a:xfrm>
            <a:off x="172198" y="279065"/>
            <a:ext cx="4800600" cy="1143000"/>
          </a:xfrm>
          <a:prstGeom prst="rect">
            <a:avLst/>
          </a:prstGeom>
          <a:solidFill>
            <a:srgbClr val="3A5575"/>
          </a:solidFill>
        </p:spPr>
        <p:txBody>
          <a:bodyPr vert="horz" lIns="45720" tIns="45720" rIns="45720" bIns="45720" rtlCol="0" anchor="ctr" anchorCtr="0">
            <a:noAutofit/>
          </a:bodyPr>
          <a:lstStyle>
            <a:lvl1pPr algn="ctr" defTabSz="914400" rtl="0" eaLnBrk="1" latinLnBrk="0" hangingPunct="1">
              <a:lnSpc>
                <a:spcPct val="90000"/>
              </a:lnSpc>
              <a:spcBef>
                <a:spcPct val="0"/>
              </a:spcBef>
              <a:buNone/>
              <a:defRPr sz="6000" b="1" i="1" kern="1200">
                <a:solidFill>
                  <a:srgbClr val="0070C0"/>
                </a:solidFill>
                <a:latin typeface="Tiempos Fine Black" panose="02020A03060303060403" pitchFamily="18" charset="77"/>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4000" b="0" i="0" u="none" strike="noStrike" kern="1200" cap="none" spc="80" normalizeH="0" baseline="0" noProof="0" dirty="0">
                <a:ln>
                  <a:noFill/>
                </a:ln>
                <a:solidFill>
                  <a:prstClr val="white"/>
                </a:solidFill>
                <a:effectLst/>
                <a:uLnTx/>
                <a:uFillTx/>
                <a:latin typeface="Gill Sans MT" panose="020B0502020104020203" pitchFamily="34" charset="77"/>
                <a:ea typeface="+mj-ea"/>
                <a:cs typeface="+mj-cs"/>
              </a:rPr>
              <a:t>Climate Initiatives</a:t>
            </a:r>
          </a:p>
        </p:txBody>
      </p:sp>
      <p:sp>
        <p:nvSpPr>
          <p:cNvPr id="9" name="TextBox 8">
            <a:extLst>
              <a:ext uri="{FF2B5EF4-FFF2-40B4-BE49-F238E27FC236}">
                <a16:creationId xmlns:a16="http://schemas.microsoft.com/office/drawing/2014/main" id="{01AEEDC7-D615-344C-991A-CF30DAD3CF93}"/>
              </a:ext>
            </a:extLst>
          </p:cNvPr>
          <p:cNvSpPr txBox="1"/>
          <p:nvPr/>
        </p:nvSpPr>
        <p:spPr>
          <a:xfrm>
            <a:off x="200549" y="2335923"/>
            <a:ext cx="4743898" cy="2481898"/>
          </a:xfrm>
          <a:prstGeom prst="rect">
            <a:avLst/>
          </a:prstGeom>
          <a:noFill/>
        </p:spPr>
        <p:txBody>
          <a:bodyPr wrap="square" rtlCol="0">
            <a:spAutoFit/>
          </a:bodyPr>
          <a:lstStyle/>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Calibri"/>
                <a:ea typeface="+mn-ea"/>
                <a:cs typeface="+mn-cs"/>
              </a:rPr>
              <a:t>Advocate for Climate Equity</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Calibri"/>
                <a:ea typeface="+mn-ea"/>
                <a:cs typeface="+mn-cs"/>
              </a:rPr>
              <a:t>Support:</a:t>
            </a:r>
          </a:p>
          <a:p>
            <a:pPr marL="914400" marR="0" lvl="1"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Center for Climate &amp; Health</a:t>
            </a:r>
          </a:p>
          <a:p>
            <a:pPr marL="914400" marR="0" lvl="1"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Center for Environmentally Threatened Communities</a:t>
            </a:r>
          </a:p>
        </p:txBody>
      </p:sp>
      <p:pic>
        <p:nvPicPr>
          <p:cNvPr id="11" name="Picture 10">
            <a:extLst>
              <a:ext uri="{FF2B5EF4-FFF2-40B4-BE49-F238E27FC236}">
                <a16:creationId xmlns:a16="http://schemas.microsoft.com/office/drawing/2014/main" id="{C1A2FDD9-AB1B-7C4E-A9F0-B9B32B2C384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40194" y="455172"/>
            <a:ext cx="5925474" cy="6088967"/>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3679" y="1097277"/>
            <a:ext cx="4771505" cy="4804755"/>
          </a:xfrm>
          <a:prstGeom prst="ellipse">
            <a:avLst/>
          </a:prstGeom>
          <a:ln>
            <a:noFill/>
          </a:ln>
          <a:effectLst>
            <a:softEdge rad="112500"/>
          </a:effectLst>
        </p:spPr>
      </p:pic>
    </p:spTree>
    <p:extLst>
      <p:ext uri="{BB962C8B-B14F-4D97-AF65-F5344CB8AC3E}">
        <p14:creationId xmlns:p14="http://schemas.microsoft.com/office/powerpoint/2010/main" val="2174502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7FC5CB7-85BB-B64C-AD9F-C2B4AC8E6807}"/>
              </a:ext>
            </a:extLst>
          </p:cNvPr>
          <p:cNvSpPr txBox="1">
            <a:spLocks/>
          </p:cNvSpPr>
          <p:nvPr/>
        </p:nvSpPr>
        <p:spPr>
          <a:xfrm>
            <a:off x="172198" y="324784"/>
            <a:ext cx="4800600" cy="1812389"/>
          </a:xfrm>
          <a:prstGeom prst="rect">
            <a:avLst/>
          </a:prstGeom>
          <a:solidFill>
            <a:srgbClr val="3A5575"/>
          </a:solidFill>
        </p:spPr>
        <p:txBody>
          <a:bodyPr vert="horz" lIns="45720" tIns="45720" rIns="45720" bIns="45720" rtlCol="0" anchor="ctr" anchorCtr="0">
            <a:noAutofit/>
          </a:bodyPr>
          <a:lstStyle>
            <a:lvl1pPr algn="ctr" defTabSz="914400" rtl="0" eaLnBrk="1" latinLnBrk="0" hangingPunct="1">
              <a:lnSpc>
                <a:spcPct val="90000"/>
              </a:lnSpc>
              <a:spcBef>
                <a:spcPct val="0"/>
              </a:spcBef>
              <a:buNone/>
              <a:defRPr sz="6000" b="1" i="1" kern="1200">
                <a:solidFill>
                  <a:srgbClr val="0070C0"/>
                </a:solidFill>
                <a:latin typeface="Tiempos Fine Black" panose="02020A03060303060403" pitchFamily="18" charset="77"/>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80" normalizeH="0" baseline="0" noProof="0" dirty="0">
                <a:ln>
                  <a:noFill/>
                </a:ln>
                <a:solidFill>
                  <a:prstClr val="white"/>
                </a:solidFill>
                <a:effectLst/>
                <a:uLnTx/>
                <a:uFillTx/>
                <a:latin typeface="Gill Sans MT" panose="020B0502020104020203" pitchFamily="34" charset="77"/>
                <a:ea typeface="+mj-ea"/>
                <a:cs typeface="+mj-cs"/>
              </a:rPr>
              <a:t>Center for Environmentally Threatened Communities</a:t>
            </a:r>
          </a:p>
        </p:txBody>
      </p:sp>
      <p:sp>
        <p:nvSpPr>
          <p:cNvPr id="7" name="TextBox 6">
            <a:extLst>
              <a:ext uri="{FF2B5EF4-FFF2-40B4-BE49-F238E27FC236}">
                <a16:creationId xmlns:a16="http://schemas.microsoft.com/office/drawing/2014/main" id="{01AEEDC7-D615-344C-991A-CF30DAD3CF93}"/>
              </a:ext>
            </a:extLst>
          </p:cNvPr>
          <p:cNvSpPr txBox="1"/>
          <p:nvPr/>
        </p:nvSpPr>
        <p:spPr>
          <a:xfrm>
            <a:off x="172198" y="2418219"/>
            <a:ext cx="4743898" cy="4766690"/>
          </a:xfrm>
          <a:prstGeom prst="rect">
            <a:avLst/>
          </a:prstGeom>
          <a:noFill/>
        </p:spPr>
        <p:txBody>
          <a:bodyPr wrap="square" rtlCol="0">
            <a:spAutoFit/>
          </a:bodyPr>
          <a:lstStyle/>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Calibri"/>
                <a:ea typeface="+mn-ea"/>
                <a:cs typeface="+mn-cs"/>
              </a:rPr>
              <a:t>Climate Risk Assessments</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Calibri"/>
                <a:ea typeface="+mn-ea"/>
                <a:cs typeface="+mn-cs"/>
              </a:rPr>
              <a:t>Community Planning and Project Development</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Calibri"/>
                <a:ea typeface="+mn-ea"/>
                <a:cs typeface="+mn-cs"/>
              </a:rPr>
              <a:t>Grant Writing and Management</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Calibri"/>
                <a:ea typeface="+mn-ea"/>
                <a:cs typeface="+mn-cs"/>
              </a:rPr>
              <a:t>Contracting Services</a:t>
            </a:r>
          </a:p>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a:ea typeface="+mn-ea"/>
              <a:cs typeface="+mn-cs"/>
            </a:endParaRP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en-US" sz="2700" b="0" i="0" u="none" strike="noStrike" kern="1200" cap="none" spc="0" normalizeH="0" baseline="0" noProof="0" dirty="0">
              <a:ln>
                <a:noFill/>
              </a:ln>
              <a:solidFill>
                <a:srgbClr val="FFFFFF"/>
              </a:solidFill>
              <a:effectLst/>
              <a:uLnTx/>
              <a:uFillTx/>
              <a:latin typeface="Calibri"/>
              <a:ea typeface="+mn-ea"/>
              <a:cs typeface="+mn-cs"/>
            </a:endParaRP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en-US" sz="27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C1A2FDD9-AB1B-7C4E-A9F0-B9B32B2C384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44056" y="443752"/>
            <a:ext cx="5925474" cy="6088967"/>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7920" y="1020112"/>
            <a:ext cx="4959326" cy="4936246"/>
          </a:xfrm>
          <a:prstGeom prst="ellipse">
            <a:avLst/>
          </a:prstGeom>
          <a:ln>
            <a:noFill/>
          </a:ln>
          <a:effectLst>
            <a:softEdge rad="112500"/>
          </a:effectLst>
        </p:spPr>
      </p:pic>
    </p:spTree>
    <p:extLst>
      <p:ext uri="{BB962C8B-B14F-4D97-AF65-F5344CB8AC3E}">
        <p14:creationId xmlns:p14="http://schemas.microsoft.com/office/powerpoint/2010/main" val="2043042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7FC5CB7-85BB-B64C-AD9F-C2B4AC8E6807}"/>
              </a:ext>
            </a:extLst>
          </p:cNvPr>
          <p:cNvSpPr txBox="1">
            <a:spLocks/>
          </p:cNvSpPr>
          <p:nvPr/>
        </p:nvSpPr>
        <p:spPr>
          <a:xfrm>
            <a:off x="7222222" y="489376"/>
            <a:ext cx="4800600" cy="1812389"/>
          </a:xfrm>
          <a:prstGeom prst="rect">
            <a:avLst/>
          </a:prstGeom>
          <a:solidFill>
            <a:srgbClr val="3A5575"/>
          </a:solidFill>
        </p:spPr>
        <p:txBody>
          <a:bodyPr vert="horz" lIns="45720" tIns="45720" rIns="45720" bIns="45720" rtlCol="0" anchor="ctr" anchorCtr="0">
            <a:noAutofit/>
          </a:bodyPr>
          <a:lstStyle>
            <a:lvl1pPr algn="ctr" defTabSz="914400" rtl="0" eaLnBrk="1" latinLnBrk="0" hangingPunct="1">
              <a:lnSpc>
                <a:spcPct val="90000"/>
              </a:lnSpc>
              <a:spcBef>
                <a:spcPct val="0"/>
              </a:spcBef>
              <a:buNone/>
              <a:defRPr sz="6000" b="1" i="1" kern="1200">
                <a:solidFill>
                  <a:srgbClr val="0070C0"/>
                </a:solidFill>
                <a:latin typeface="Tiempos Fine Black" panose="02020A03060303060403" pitchFamily="18" charset="77"/>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4000" b="0" i="0" u="none" strike="noStrike" kern="1200" cap="none" spc="80" normalizeH="0" baseline="0" noProof="0" dirty="0">
                <a:ln>
                  <a:noFill/>
                </a:ln>
                <a:solidFill>
                  <a:prstClr val="white"/>
                </a:solidFill>
                <a:effectLst/>
                <a:uLnTx/>
                <a:uFillTx/>
                <a:latin typeface="Gill Sans MT" panose="020B0502020104020203" pitchFamily="34" charset="77"/>
                <a:ea typeface="+mj-ea"/>
                <a:cs typeface="+mj-cs"/>
              </a:rPr>
              <a:t>Center for Climate and Health</a:t>
            </a:r>
          </a:p>
        </p:txBody>
      </p:sp>
      <p:pic>
        <p:nvPicPr>
          <p:cNvPr id="8" name="Picture 7">
            <a:extLst>
              <a:ext uri="{FF2B5EF4-FFF2-40B4-BE49-F238E27FC236}">
                <a16:creationId xmlns:a16="http://schemas.microsoft.com/office/drawing/2014/main" id="{0AC9AAC6-4A5A-854F-8375-8BA3DE37958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3476" y="410999"/>
            <a:ext cx="6190097" cy="6055114"/>
          </a:xfrm>
          <a:prstGeom prst="rect">
            <a:avLst/>
          </a:prstGeom>
          <a:scene3d>
            <a:camera prst="orthographicFront"/>
            <a:lightRig rig="threePt" dir="t"/>
          </a:scene3d>
          <a:sp3d>
            <a:contourClr>
              <a:schemeClr val="tx1"/>
            </a:contourClr>
          </a:sp3d>
        </p:spPr>
      </p:pic>
      <p:sp>
        <p:nvSpPr>
          <p:cNvPr id="2" name="TextBox 1">
            <a:extLst>
              <a:ext uri="{FF2B5EF4-FFF2-40B4-BE49-F238E27FC236}">
                <a16:creationId xmlns:a16="http://schemas.microsoft.com/office/drawing/2014/main" id="{01AEEDC7-D615-344C-991A-CF30DAD3CF93}"/>
              </a:ext>
            </a:extLst>
          </p:cNvPr>
          <p:cNvSpPr txBox="1"/>
          <p:nvPr/>
        </p:nvSpPr>
        <p:spPr>
          <a:xfrm>
            <a:off x="7250573" y="2546235"/>
            <a:ext cx="4743898" cy="3958776"/>
          </a:xfrm>
          <a:prstGeom prst="rect">
            <a:avLst/>
          </a:prstGeom>
          <a:noFill/>
        </p:spPr>
        <p:txBody>
          <a:bodyPr wrap="square" rtlCol="0">
            <a:spAutoFit/>
          </a:bodyPr>
          <a:lstStyle/>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One Health</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Northern Observer Newsletter</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Climate Assessments</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Adaptation Plans</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Publications</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LEO Network</a:t>
            </a: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en-US" sz="2700" b="0" i="0" u="none" strike="noStrike" kern="1200" cap="none" spc="0" normalizeH="0" baseline="0" noProof="0" dirty="0">
              <a:ln>
                <a:noFill/>
              </a:ln>
              <a:solidFill>
                <a:srgbClr val="FFFFFF"/>
              </a:solidFill>
              <a:effectLst/>
              <a:uLnTx/>
              <a:uFillTx/>
              <a:latin typeface="Calibri"/>
              <a:ea typeface="+mn-ea"/>
              <a:cs typeface="+mn-cs"/>
            </a:endParaRP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en-US" sz="2700" b="0" i="0" u="none" strike="noStrike" kern="1200" cap="none" spc="0" normalizeH="0" baseline="0" noProof="0" dirty="0">
              <a:ln>
                <a:noFill/>
              </a:ln>
              <a:solidFill>
                <a:srgbClr val="FFFFFF"/>
              </a:solidFill>
              <a:effectLst/>
              <a:uLnTx/>
              <a:uFillTx/>
              <a:latin typeface="Calibri"/>
              <a:ea typeface="+mn-ea"/>
              <a:cs typeface="+mn-cs"/>
            </a:endParaRPr>
          </a:p>
          <a:p>
            <a:pPr marL="457200" marR="0" lvl="0" indent="-4572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en-US" sz="27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25504" y="923544"/>
            <a:ext cx="5010696" cy="4888578"/>
          </a:xfrm>
          <a:prstGeom prst="ellipse">
            <a:avLst/>
          </a:prstGeom>
          <a:ln>
            <a:noFill/>
          </a:ln>
          <a:effectLst>
            <a:softEdge rad="112500"/>
          </a:effectLst>
        </p:spPr>
      </p:pic>
      <p:pic>
        <p:nvPicPr>
          <p:cNvPr id="7" name="Content Placeholder 3">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1675" y="4770604"/>
            <a:ext cx="1748022" cy="1813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2492904"/>
      </p:ext>
    </p:extLst>
  </p:cSld>
  <p:clrMapOvr>
    <a:masterClrMapping/>
  </p:clrMapOvr>
</p:sld>
</file>

<file path=ppt/theme/theme1.xml><?xml version="1.0" encoding="utf-8"?>
<a:theme xmlns:a="http://schemas.openxmlformats.org/drawingml/2006/main" name="15_Office Theme">
  <a:themeElements>
    <a:clrScheme name="ANTHC Blue Template">
      <a:dk1>
        <a:srgbClr val="0089BA"/>
      </a:dk1>
      <a:lt1>
        <a:srgbClr val="FFFFFF"/>
      </a:lt1>
      <a:dk2>
        <a:srgbClr val="0089BA"/>
      </a:dk2>
      <a:lt2>
        <a:srgbClr val="FFFFFF"/>
      </a:lt2>
      <a:accent1>
        <a:srgbClr val="D3EDF0"/>
      </a:accent1>
      <a:accent2>
        <a:srgbClr val="3A5575"/>
      </a:accent2>
      <a:accent3>
        <a:srgbClr val="B64878"/>
      </a:accent3>
      <a:accent4>
        <a:srgbClr val="595954"/>
      </a:accent4>
      <a:accent5>
        <a:srgbClr val="E7E6E6"/>
      </a:accent5>
      <a:accent6>
        <a:srgbClr val="FFFFFF"/>
      </a:accent6>
      <a:hlink>
        <a:srgbClr val="FFFFFF"/>
      </a:hlink>
      <a:folHlink>
        <a:srgbClr val="0089BA"/>
      </a:folHlink>
    </a:clrScheme>
    <a:fontScheme name="ANTHC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THC Training Powerpoint - BERRY.potx" id="{62ED9140-25D6-47F3-83B5-33B1E01381C8}" vid="{9817A421-FC8C-4C8F-941C-3B037183DC08}"/>
    </a:ext>
  </a:extLst>
</a:theme>
</file>

<file path=ppt/theme/theme2.xml><?xml version="1.0" encoding="utf-8"?>
<a:theme xmlns:a="http://schemas.openxmlformats.org/drawingml/2006/main" name="4_Office Theme">
  <a:themeElements>
    <a:clrScheme name="ANTHC Teal Presentation">
      <a:dk1>
        <a:srgbClr val="595954"/>
      </a:dk1>
      <a:lt1>
        <a:srgbClr val="FFFFFF"/>
      </a:lt1>
      <a:dk2>
        <a:srgbClr val="089DA0"/>
      </a:dk2>
      <a:lt2>
        <a:srgbClr val="FFFFFF"/>
      </a:lt2>
      <a:accent1>
        <a:srgbClr val="70A874"/>
      </a:accent1>
      <a:accent2>
        <a:srgbClr val="0089BA"/>
      </a:accent2>
      <a:accent3>
        <a:srgbClr val="3A5575"/>
      </a:accent3>
      <a:accent4>
        <a:srgbClr val="595954"/>
      </a:accent4>
      <a:accent5>
        <a:srgbClr val="D8D8D8"/>
      </a:accent5>
      <a:accent6>
        <a:srgbClr val="FFFFFF"/>
      </a:accent6>
      <a:hlink>
        <a:srgbClr val="BEEDFF"/>
      </a:hlink>
      <a:folHlink>
        <a:srgbClr val="0089BA"/>
      </a:folHlink>
    </a:clrScheme>
    <a:fontScheme name="ANTHC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8" id="{98D10F74-874D-4A70-BEAC-EF248208BBEF}" vid="{41F3557A-2336-4DE6-9730-CE393EA6FD2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946be63-5736-463e-ae35-cca73b0e776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B6B442479FBA4B935F655C1E2063D1" ma:contentTypeVersion="17" ma:contentTypeDescription="Create a new document." ma:contentTypeScope="" ma:versionID="045734dcd624545bcbcbc42a0bc97167">
  <xsd:schema xmlns:xsd="http://www.w3.org/2001/XMLSchema" xmlns:xs="http://www.w3.org/2001/XMLSchema" xmlns:p="http://schemas.microsoft.com/office/2006/metadata/properties" xmlns:ns2="1946be63-5736-463e-ae35-cca73b0e7763" xmlns:ns3="f7722797-2075-4679-9fa5-281c55c77783" targetNamespace="http://schemas.microsoft.com/office/2006/metadata/properties" ma:root="true" ma:fieldsID="9e35f341096151ab3540e814aa7ab3dd" ns2:_="" ns3:_="">
    <xsd:import namespace="1946be63-5736-463e-ae35-cca73b0e7763"/>
    <xsd:import namespace="f7722797-2075-4679-9fa5-281c55c7778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46be63-5736-463e-ae35-cca73b0e77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20148b9-20a4-48a0-acba-ba52d68a37a3"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722797-2075-4679-9fa5-281c55c7778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74F7A2-9A59-4522-BF1F-6FE3A4B4C812}">
  <ds:schemaRefs>
    <ds:schemaRef ds:uri="http://schemas.microsoft.com/sharepoint/v3/contenttype/forms"/>
  </ds:schemaRefs>
</ds:datastoreItem>
</file>

<file path=customXml/itemProps2.xml><?xml version="1.0" encoding="utf-8"?>
<ds:datastoreItem xmlns:ds="http://schemas.openxmlformats.org/officeDocument/2006/customXml" ds:itemID="{F7CA0850-C40F-4309-9553-6232841D2E9E}">
  <ds:schemaRefs>
    <ds:schemaRef ds:uri="http://purl.org/dc/elements/1.1/"/>
    <ds:schemaRef ds:uri="http://schemas.microsoft.com/office/2006/metadata/properties"/>
    <ds:schemaRef ds:uri="http://purl.org/dc/terms/"/>
    <ds:schemaRef ds:uri="http://schemas.openxmlformats.org/package/2006/metadata/core-properties"/>
    <ds:schemaRef ds:uri="f7722797-2075-4679-9fa5-281c55c77783"/>
    <ds:schemaRef ds:uri="http://purl.org/dc/dcmitype/"/>
    <ds:schemaRef ds:uri="http://schemas.microsoft.com/office/2006/documentManagement/types"/>
    <ds:schemaRef ds:uri="http://schemas.microsoft.com/office/infopath/2007/PartnerControls"/>
    <ds:schemaRef ds:uri="1946be63-5736-463e-ae35-cca73b0e7763"/>
    <ds:schemaRef ds:uri="http://www.w3.org/XML/1998/namespace"/>
  </ds:schemaRefs>
</ds:datastoreItem>
</file>

<file path=customXml/itemProps3.xml><?xml version="1.0" encoding="utf-8"?>
<ds:datastoreItem xmlns:ds="http://schemas.openxmlformats.org/officeDocument/2006/customXml" ds:itemID="{13513357-E0BA-4FC7-9DF6-9373823AB3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46be63-5736-463e-ae35-cca73b0e7763"/>
    <ds:schemaRef ds:uri="f7722797-2075-4679-9fa5-281c55c777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1319</TotalTime>
  <Words>1268</Words>
  <Application>Microsoft Office PowerPoint</Application>
  <PresentationFormat>Widescreen</PresentationFormat>
  <Paragraphs>161</Paragraphs>
  <Slides>29</Slides>
  <Notes>29</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39" baseType="lpstr">
      <vt:lpstr>Arial</vt:lpstr>
      <vt:lpstr>Bradley Hand ITC</vt:lpstr>
      <vt:lpstr>Calibri</vt:lpstr>
      <vt:lpstr>Corbel</vt:lpstr>
      <vt:lpstr>Gill Sans MT</vt:lpstr>
      <vt:lpstr>Museo Slab 500</vt:lpstr>
      <vt:lpstr>Wingdings</vt:lpstr>
      <vt:lpstr>15_Office Theme</vt:lpstr>
      <vt:lpstr>4_Office Theme</vt:lpstr>
      <vt:lpstr>Adobe Acrobat Document</vt:lpstr>
      <vt:lpstr>Social Determinants of Environmental Health</vt:lpstr>
      <vt:lpstr>Overview</vt:lpstr>
      <vt:lpstr>Objectives</vt:lpstr>
      <vt:lpstr>Current Rural Alaska by the Numbers</vt:lpstr>
      <vt:lpstr>PowerPoint Presentation</vt:lpstr>
      <vt:lpstr>PowerPoint Presentation</vt:lpstr>
      <vt:lpstr>PowerPoint Presentation</vt:lpstr>
      <vt:lpstr>PowerPoint Presentation</vt:lpstr>
      <vt:lpstr>PowerPoint Presentation</vt:lpstr>
      <vt:lpstr>PowerPoint Presentation</vt:lpstr>
      <vt:lpstr>Recent Climate-Driven Extremes and Notable Events</vt:lpstr>
      <vt:lpstr>Major Recent Ecological Changes</vt:lpstr>
      <vt:lpstr>PowerPoint Presentation</vt:lpstr>
      <vt:lpstr>PowerPoint Presentation</vt:lpstr>
      <vt:lpstr>Social and Economic Factors + Climate Change</vt:lpstr>
      <vt:lpstr>Connection to the Natural Environment</vt:lpstr>
      <vt:lpstr>Climate and Health Concerns</vt:lpstr>
      <vt:lpstr>Climate Change and Health Challenges</vt:lpstr>
      <vt:lpstr>Preexisting Inequities</vt:lpstr>
      <vt:lpstr>PowerPoint Presentation</vt:lpstr>
      <vt:lpstr>Preexisting Health Disparities</vt:lpstr>
      <vt:lpstr>Responding to Impacts</vt:lpstr>
      <vt:lpstr>Responding to Climate Hazards</vt:lpstr>
      <vt:lpstr>Responding to Data/Surveillance Challenges</vt:lpstr>
      <vt:lpstr>PowerPoint Presentation</vt:lpstr>
      <vt:lpstr>Responding to Healthcare Disparities</vt:lpstr>
      <vt:lpstr>Responding to Systemic Inequities</vt:lpstr>
      <vt:lpstr>PowerPoint Presentation</vt:lpstr>
      <vt:lpstr>PowerPoint Presentation</vt:lpstr>
    </vt:vector>
  </TitlesOfParts>
  <Company>ANTHC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Schaeffer, Jacqualine D</dc:creator>
  <cp:lastModifiedBy>Molly Knapp</cp:lastModifiedBy>
  <cp:revision>99</cp:revision>
  <dcterms:created xsi:type="dcterms:W3CDTF">2023-07-06T19:44:08Z</dcterms:created>
  <dcterms:modified xsi:type="dcterms:W3CDTF">2024-03-20T11:16:26Z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0x010100C0B6B442479FBA4B935F655C1E2063D1</vt:lpwstr>
  </property>
</Properties>
</file>