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3"/>
  </p:notesMasterIdLst>
  <p:handoutMasterIdLst>
    <p:handoutMasterId r:id="rId34"/>
  </p:handoutMasterIdLst>
  <p:sldIdLst>
    <p:sldId id="256" r:id="rId5"/>
    <p:sldId id="258" r:id="rId6"/>
    <p:sldId id="332" r:id="rId7"/>
    <p:sldId id="295" r:id="rId8"/>
    <p:sldId id="337" r:id="rId9"/>
    <p:sldId id="338" r:id="rId10"/>
    <p:sldId id="261" r:id="rId11"/>
    <p:sldId id="353" r:id="rId12"/>
    <p:sldId id="263" r:id="rId13"/>
    <p:sldId id="264" r:id="rId14"/>
    <p:sldId id="340" r:id="rId15"/>
    <p:sldId id="265" r:id="rId16"/>
    <p:sldId id="267" r:id="rId17"/>
    <p:sldId id="268" r:id="rId18"/>
    <p:sldId id="357" r:id="rId19"/>
    <p:sldId id="297" r:id="rId20"/>
    <p:sldId id="273" r:id="rId21"/>
    <p:sldId id="274" r:id="rId22"/>
    <p:sldId id="351" r:id="rId23"/>
    <p:sldId id="275" r:id="rId24"/>
    <p:sldId id="282" r:id="rId25"/>
    <p:sldId id="283" r:id="rId26"/>
    <p:sldId id="284" r:id="rId27"/>
    <p:sldId id="285" r:id="rId28"/>
    <p:sldId id="356" r:id="rId29"/>
    <p:sldId id="358" r:id="rId30"/>
    <p:sldId id="354" r:id="rId31"/>
    <p:sldId id="352" r:id="rId32"/>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EE5"/>
    <a:srgbClr val="616265"/>
    <a:srgbClr val="BBC8E1"/>
    <a:srgbClr val="CAD5EC"/>
    <a:srgbClr val="CED1E2"/>
    <a:srgbClr val="CDD5E3"/>
    <a:srgbClr val="C9D5E7"/>
    <a:srgbClr val="CCD2E4"/>
    <a:srgbClr val="CBD3E5"/>
    <a:srgbClr val="CAD2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8" autoAdjust="0"/>
    <p:restoredTop sz="76750" autoAdjust="0"/>
  </p:normalViewPr>
  <p:slideViewPr>
    <p:cSldViewPr snapToGrid="0" showGuides="1">
      <p:cViewPr varScale="1">
        <p:scale>
          <a:sx n="83" d="100"/>
          <a:sy n="83" d="100"/>
        </p:scale>
        <p:origin x="1506" y="60"/>
      </p:cViewPr>
      <p:guideLst>
        <p:guide orient="horz" pos="2160"/>
        <p:guide pos="2880"/>
      </p:guideLst>
    </p:cSldViewPr>
  </p:slideViewPr>
  <p:outlineViewPr>
    <p:cViewPr>
      <p:scale>
        <a:sx n="33" d="100"/>
        <a:sy n="33" d="100"/>
      </p:scale>
      <p:origin x="0" y="-12774"/>
    </p:cViewPr>
  </p:outlineViewPr>
  <p:notesTextViewPr>
    <p:cViewPr>
      <p:scale>
        <a:sx n="1" d="1"/>
        <a:sy n="1" d="1"/>
      </p:scale>
      <p:origin x="0" y="0"/>
    </p:cViewPr>
  </p:notesTextViewPr>
  <p:sorterViewPr>
    <p:cViewPr>
      <p:scale>
        <a:sx n="1" d="1"/>
        <a:sy n="1" d="1"/>
      </p:scale>
      <p:origin x="0" y="-3648"/>
    </p:cViewPr>
  </p:sorterViewPr>
  <p:notesViewPr>
    <p:cSldViewPr snapToGrid="0" showGuides="1">
      <p:cViewPr varScale="1">
        <p:scale>
          <a:sx n="100" d="100"/>
          <a:sy n="100" d="100"/>
        </p:scale>
        <p:origin x="269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slop, Christine" userId="040b7de2-5ca7-41c8-b19d-21056dc3c874" providerId="ADAL" clId="{BA21532B-7F3F-42CB-8CA6-1EEB01328129}"/>
    <pc:docChg chg="undo custSel addSld delSld modSld sldOrd">
      <pc:chgData name="Hislop, Christine" userId="040b7de2-5ca7-41c8-b19d-21056dc3c874" providerId="ADAL" clId="{BA21532B-7F3F-42CB-8CA6-1EEB01328129}" dt="2024-02-15T15:30:07.104" v="716" actId="729"/>
      <pc:docMkLst>
        <pc:docMk/>
      </pc:docMkLst>
      <pc:sldChg chg="modSp mod modNotesTx">
        <pc:chgData name="Hislop, Christine" userId="040b7de2-5ca7-41c8-b19d-21056dc3c874" providerId="ADAL" clId="{BA21532B-7F3F-42CB-8CA6-1EEB01328129}" dt="2024-02-15T15:25:32.839" v="676" actId="20577"/>
        <pc:sldMkLst>
          <pc:docMk/>
          <pc:sldMk cId="1537309445" sldId="256"/>
        </pc:sldMkLst>
        <pc:spChg chg="mod">
          <ac:chgData name="Hislop, Christine" userId="040b7de2-5ca7-41c8-b19d-21056dc3c874" providerId="ADAL" clId="{BA21532B-7F3F-42CB-8CA6-1EEB01328129}" dt="2024-02-14T20:06:39.568" v="349" actId="1037"/>
          <ac:spMkLst>
            <pc:docMk/>
            <pc:sldMk cId="1537309445" sldId="256"/>
            <ac:spMk id="6" creationId="{00000000-0000-0000-0000-000000000000}"/>
          </ac:spMkLst>
        </pc:spChg>
      </pc:sldChg>
      <pc:sldChg chg="modSp del mod modShow modNotesTx">
        <pc:chgData name="Hislop, Christine" userId="040b7de2-5ca7-41c8-b19d-21056dc3c874" providerId="ADAL" clId="{BA21532B-7F3F-42CB-8CA6-1EEB01328129}" dt="2024-02-08T16:40:10.222" v="111" actId="47"/>
        <pc:sldMkLst>
          <pc:docMk/>
          <pc:sldMk cId="3418264231" sldId="257"/>
        </pc:sldMkLst>
        <pc:graphicFrameChg chg="mod">
          <ac:chgData name="Hislop, Christine" userId="040b7de2-5ca7-41c8-b19d-21056dc3c874" providerId="ADAL" clId="{BA21532B-7F3F-42CB-8CA6-1EEB01328129}" dt="2024-02-08T16:40:07.282" v="110" actId="20577"/>
          <ac:graphicFrameMkLst>
            <pc:docMk/>
            <pc:sldMk cId="3418264231" sldId="257"/>
            <ac:graphicFrameMk id="6" creationId="{5E204F45-36ED-D3DA-1ED0-80B8667EE6B0}"/>
          </ac:graphicFrameMkLst>
        </pc:graphicFrameChg>
      </pc:sldChg>
      <pc:sldChg chg="modNotesTx">
        <pc:chgData name="Hislop, Christine" userId="040b7de2-5ca7-41c8-b19d-21056dc3c874" providerId="ADAL" clId="{BA21532B-7F3F-42CB-8CA6-1EEB01328129}" dt="2024-02-14T21:15:48.434" v="353"/>
        <pc:sldMkLst>
          <pc:docMk/>
          <pc:sldMk cId="2530279331" sldId="258"/>
        </pc:sldMkLst>
      </pc:sldChg>
      <pc:sldChg chg="modNotesTx">
        <pc:chgData name="Hislop, Christine" userId="040b7de2-5ca7-41c8-b19d-21056dc3c874" providerId="ADAL" clId="{BA21532B-7F3F-42CB-8CA6-1EEB01328129}" dt="2024-02-14T21:55:25.605" v="387" actId="6549"/>
        <pc:sldMkLst>
          <pc:docMk/>
          <pc:sldMk cId="3066927631" sldId="263"/>
        </pc:sldMkLst>
      </pc:sldChg>
      <pc:sldChg chg="modNotesTx">
        <pc:chgData name="Hislop, Christine" userId="040b7de2-5ca7-41c8-b19d-21056dc3c874" providerId="ADAL" clId="{BA21532B-7F3F-42CB-8CA6-1EEB01328129}" dt="2024-02-14T21:56:15.396" v="400" actId="20577"/>
        <pc:sldMkLst>
          <pc:docMk/>
          <pc:sldMk cId="267366258" sldId="264"/>
        </pc:sldMkLst>
      </pc:sldChg>
      <pc:sldChg chg="modNotesTx">
        <pc:chgData name="Hislop, Christine" userId="040b7de2-5ca7-41c8-b19d-21056dc3c874" providerId="ADAL" clId="{BA21532B-7F3F-42CB-8CA6-1EEB01328129}" dt="2024-02-14T21:57:44.008" v="404" actId="20577"/>
        <pc:sldMkLst>
          <pc:docMk/>
          <pc:sldMk cId="2240721608" sldId="265"/>
        </pc:sldMkLst>
      </pc:sldChg>
      <pc:sldChg chg="modNotesTx">
        <pc:chgData name="Hislop, Christine" userId="040b7de2-5ca7-41c8-b19d-21056dc3c874" providerId="ADAL" clId="{BA21532B-7F3F-42CB-8CA6-1EEB01328129}" dt="2024-02-08T15:37:14.139" v="72" actId="400"/>
        <pc:sldMkLst>
          <pc:docMk/>
          <pc:sldMk cId="1598762261" sldId="267"/>
        </pc:sldMkLst>
      </pc:sldChg>
      <pc:sldChg chg="mod modShow">
        <pc:chgData name="Hislop, Christine" userId="040b7de2-5ca7-41c8-b19d-21056dc3c874" providerId="ADAL" clId="{BA21532B-7F3F-42CB-8CA6-1EEB01328129}" dt="2024-02-15T15:30:01.461" v="715" actId="729"/>
        <pc:sldMkLst>
          <pc:docMk/>
          <pc:sldMk cId="18212742" sldId="283"/>
        </pc:sldMkLst>
      </pc:sldChg>
      <pc:sldChg chg="mod modShow">
        <pc:chgData name="Hislop, Christine" userId="040b7de2-5ca7-41c8-b19d-21056dc3c874" providerId="ADAL" clId="{BA21532B-7F3F-42CB-8CA6-1EEB01328129}" dt="2024-02-15T15:30:07.104" v="716" actId="729"/>
        <pc:sldMkLst>
          <pc:docMk/>
          <pc:sldMk cId="3662071724" sldId="284"/>
        </pc:sldMkLst>
      </pc:sldChg>
      <pc:sldChg chg="del mod modShow">
        <pc:chgData name="Hislop, Christine" userId="040b7de2-5ca7-41c8-b19d-21056dc3c874" providerId="ADAL" clId="{BA21532B-7F3F-42CB-8CA6-1EEB01328129}" dt="2024-02-08T16:40:12.438" v="112" actId="47"/>
        <pc:sldMkLst>
          <pc:docMk/>
          <pc:sldMk cId="4034652808" sldId="293"/>
        </pc:sldMkLst>
      </pc:sldChg>
      <pc:sldChg chg="modNotesTx">
        <pc:chgData name="Hislop, Christine" userId="040b7de2-5ca7-41c8-b19d-21056dc3c874" providerId="ADAL" clId="{BA21532B-7F3F-42CB-8CA6-1EEB01328129}" dt="2024-02-14T21:51:22.913" v="384" actId="20577"/>
        <pc:sldMkLst>
          <pc:docMk/>
          <pc:sldMk cId="2662291304" sldId="332"/>
        </pc:sldMkLst>
      </pc:sldChg>
      <pc:sldChg chg="addSp delSp mod">
        <pc:chgData name="Hislop, Christine" userId="040b7de2-5ca7-41c8-b19d-21056dc3c874" providerId="ADAL" clId="{BA21532B-7F3F-42CB-8CA6-1EEB01328129}" dt="2024-02-14T22:13:53.400" v="408" actId="478"/>
        <pc:sldMkLst>
          <pc:docMk/>
          <pc:sldMk cId="3642383453" sldId="337"/>
        </pc:sldMkLst>
        <pc:picChg chg="add del">
          <ac:chgData name="Hislop, Christine" userId="040b7de2-5ca7-41c8-b19d-21056dc3c874" providerId="ADAL" clId="{BA21532B-7F3F-42CB-8CA6-1EEB01328129}" dt="2024-02-14T22:13:53.400" v="408" actId="478"/>
          <ac:picMkLst>
            <pc:docMk/>
            <pc:sldMk cId="3642383453" sldId="337"/>
            <ac:picMk id="10" creationId="{4A02AC79-7674-617C-CFBD-96A07980A429}"/>
          </ac:picMkLst>
        </pc:picChg>
      </pc:sldChg>
      <pc:sldChg chg="modSp modNotesTx">
        <pc:chgData name="Hislop, Christine" userId="040b7de2-5ca7-41c8-b19d-21056dc3c874" providerId="ADAL" clId="{BA21532B-7F3F-42CB-8CA6-1EEB01328129}" dt="2024-02-14T22:13:44.845" v="406" actId="20577"/>
        <pc:sldMkLst>
          <pc:docMk/>
          <pc:sldMk cId="1944950870" sldId="338"/>
        </pc:sldMkLst>
        <pc:graphicFrameChg chg="mod">
          <ac:chgData name="Hislop, Christine" userId="040b7de2-5ca7-41c8-b19d-21056dc3c874" providerId="ADAL" clId="{BA21532B-7F3F-42CB-8CA6-1EEB01328129}" dt="2024-02-14T22:13:44.845" v="406" actId="20577"/>
          <ac:graphicFrameMkLst>
            <pc:docMk/>
            <pc:sldMk cId="1944950870" sldId="338"/>
            <ac:graphicFrameMk id="7" creationId="{4358B36A-3975-5A1F-07B6-2E8056699D55}"/>
          </ac:graphicFrameMkLst>
        </pc:graphicFrameChg>
      </pc:sldChg>
      <pc:sldChg chg="delSp modSp mod modShow">
        <pc:chgData name="Hislop, Christine" userId="040b7de2-5ca7-41c8-b19d-21056dc3c874" providerId="ADAL" clId="{BA21532B-7F3F-42CB-8CA6-1EEB01328129}" dt="2024-02-15T15:28:40.554" v="688" actId="33553"/>
        <pc:sldMkLst>
          <pc:docMk/>
          <pc:sldMk cId="1474500315" sldId="340"/>
        </pc:sldMkLst>
        <pc:spChg chg="del mod">
          <ac:chgData name="Hislop, Christine" userId="040b7de2-5ca7-41c8-b19d-21056dc3c874" providerId="ADAL" clId="{BA21532B-7F3F-42CB-8CA6-1EEB01328129}" dt="2024-02-15T15:27:36.016" v="678" actId="478"/>
          <ac:spMkLst>
            <pc:docMk/>
            <pc:sldMk cId="1474500315" sldId="340"/>
            <ac:spMk id="3" creationId="{361633A9-7E19-79A6-B93E-E8591399F4CA}"/>
          </ac:spMkLst>
        </pc:spChg>
        <pc:spChg chg="mod">
          <ac:chgData name="Hislop, Christine" userId="040b7de2-5ca7-41c8-b19d-21056dc3c874" providerId="ADAL" clId="{BA21532B-7F3F-42CB-8CA6-1EEB01328129}" dt="2024-02-15T15:28:40.554" v="688" actId="33553"/>
          <ac:spMkLst>
            <pc:docMk/>
            <pc:sldMk cId="1474500315" sldId="340"/>
            <ac:spMk id="6" creationId="{71F24FAD-5E7D-D509-7829-887D3CAA1496}"/>
          </ac:spMkLst>
        </pc:spChg>
      </pc:sldChg>
      <pc:sldChg chg="modSp mod">
        <pc:chgData name="Hislop, Christine" userId="040b7de2-5ca7-41c8-b19d-21056dc3c874" providerId="ADAL" clId="{BA21532B-7F3F-42CB-8CA6-1EEB01328129}" dt="2024-02-15T15:28:00.137" v="682" actId="14100"/>
        <pc:sldMkLst>
          <pc:docMk/>
          <pc:sldMk cId="2972839112" sldId="351"/>
        </pc:sldMkLst>
        <pc:spChg chg="mod">
          <ac:chgData name="Hislop, Christine" userId="040b7de2-5ca7-41c8-b19d-21056dc3c874" providerId="ADAL" clId="{BA21532B-7F3F-42CB-8CA6-1EEB01328129}" dt="2024-02-15T15:28:00.137" v="682" actId="14100"/>
          <ac:spMkLst>
            <pc:docMk/>
            <pc:sldMk cId="2972839112" sldId="351"/>
            <ac:spMk id="2" creationId="{91942138-9DEF-3750-958A-0B3C8D997BD0}"/>
          </ac:spMkLst>
        </pc:spChg>
      </pc:sldChg>
      <pc:sldChg chg="modSp mod modNotesTx">
        <pc:chgData name="Hislop, Christine" userId="040b7de2-5ca7-41c8-b19d-21056dc3c874" providerId="ADAL" clId="{BA21532B-7F3F-42CB-8CA6-1EEB01328129}" dt="2024-02-15T15:29:46.744" v="714" actId="20577"/>
        <pc:sldMkLst>
          <pc:docMk/>
          <pc:sldMk cId="2883414915" sldId="352"/>
        </pc:sldMkLst>
        <pc:spChg chg="mod">
          <ac:chgData name="Hislop, Christine" userId="040b7de2-5ca7-41c8-b19d-21056dc3c874" providerId="ADAL" clId="{BA21532B-7F3F-42CB-8CA6-1EEB01328129}" dt="2024-02-08T16:41:30.922" v="175" actId="20577"/>
          <ac:spMkLst>
            <pc:docMk/>
            <pc:sldMk cId="2883414915" sldId="352"/>
            <ac:spMk id="2" creationId="{00000000-0000-0000-0000-000000000000}"/>
          </ac:spMkLst>
        </pc:spChg>
        <pc:spChg chg="mod">
          <ac:chgData name="Hislop, Christine" userId="040b7de2-5ca7-41c8-b19d-21056dc3c874" providerId="ADAL" clId="{BA21532B-7F3F-42CB-8CA6-1EEB01328129}" dt="2024-02-15T15:29:46.744" v="714" actId="20577"/>
          <ac:spMkLst>
            <pc:docMk/>
            <pc:sldMk cId="2883414915" sldId="352"/>
            <ac:spMk id="3" creationId="{00000000-0000-0000-0000-000000000000}"/>
          </ac:spMkLst>
        </pc:spChg>
        <pc:spChg chg="mod">
          <ac:chgData name="Hislop, Christine" userId="040b7de2-5ca7-41c8-b19d-21056dc3c874" providerId="ADAL" clId="{BA21532B-7F3F-42CB-8CA6-1EEB01328129}" dt="2024-02-15T15:29:35.420" v="711" actId="1036"/>
          <ac:spMkLst>
            <pc:docMk/>
            <pc:sldMk cId="2883414915" sldId="352"/>
            <ac:spMk id="5" creationId="{00000000-0000-0000-0000-000000000000}"/>
          </ac:spMkLst>
        </pc:spChg>
      </pc:sldChg>
      <pc:sldChg chg="addSp delSp modSp mod modShow">
        <pc:chgData name="Hislop, Christine" userId="040b7de2-5ca7-41c8-b19d-21056dc3c874" providerId="ADAL" clId="{BA21532B-7F3F-42CB-8CA6-1EEB01328129}" dt="2024-02-15T15:28:44.116" v="689" actId="33553"/>
        <pc:sldMkLst>
          <pc:docMk/>
          <pc:sldMk cId="1365713200" sldId="354"/>
        </pc:sldMkLst>
        <pc:spChg chg="add del mod">
          <ac:chgData name="Hislop, Christine" userId="040b7de2-5ca7-41c8-b19d-21056dc3c874" providerId="ADAL" clId="{BA21532B-7F3F-42CB-8CA6-1EEB01328129}" dt="2024-02-15T15:28:28.968" v="687" actId="478"/>
          <ac:spMkLst>
            <pc:docMk/>
            <pc:sldMk cId="1365713200" sldId="354"/>
            <ac:spMk id="2" creationId="{3C36A527-35CB-42A1-A194-7A398F54C73E}"/>
          </ac:spMkLst>
        </pc:spChg>
        <pc:spChg chg="del">
          <ac:chgData name="Hislop, Christine" userId="040b7de2-5ca7-41c8-b19d-21056dc3c874" providerId="ADAL" clId="{BA21532B-7F3F-42CB-8CA6-1EEB01328129}" dt="2024-02-15T15:28:23.884" v="686" actId="478"/>
          <ac:spMkLst>
            <pc:docMk/>
            <pc:sldMk cId="1365713200" sldId="354"/>
            <ac:spMk id="3" creationId="{361633A9-7E19-79A6-B93E-E8591399F4CA}"/>
          </ac:spMkLst>
        </pc:spChg>
        <pc:spChg chg="mod">
          <ac:chgData name="Hislop, Christine" userId="040b7de2-5ca7-41c8-b19d-21056dc3c874" providerId="ADAL" clId="{BA21532B-7F3F-42CB-8CA6-1EEB01328129}" dt="2024-02-15T15:28:44.116" v="689" actId="33553"/>
          <ac:spMkLst>
            <pc:docMk/>
            <pc:sldMk cId="1365713200" sldId="354"/>
            <ac:spMk id="6" creationId="{71F24FAD-5E7D-D509-7829-887D3CAA1496}"/>
          </ac:spMkLst>
        </pc:spChg>
      </pc:sldChg>
      <pc:sldChg chg="modSp mod ord modNotesTx">
        <pc:chgData name="Hislop, Christine" userId="040b7de2-5ca7-41c8-b19d-21056dc3c874" providerId="ADAL" clId="{BA21532B-7F3F-42CB-8CA6-1EEB01328129}" dt="2024-02-15T15:27:48.826" v="680" actId="20577"/>
        <pc:sldMkLst>
          <pc:docMk/>
          <pc:sldMk cId="1461038082" sldId="357"/>
        </pc:sldMkLst>
        <pc:spChg chg="mod">
          <ac:chgData name="Hislop, Christine" userId="040b7de2-5ca7-41c8-b19d-21056dc3c874" providerId="ADAL" clId="{BA21532B-7F3F-42CB-8CA6-1EEB01328129}" dt="2024-02-15T15:27:48.826" v="680" actId="20577"/>
          <ac:spMkLst>
            <pc:docMk/>
            <pc:sldMk cId="1461038082" sldId="357"/>
            <ac:spMk id="2" creationId="{91942138-9DEF-3750-958A-0B3C8D997BD0}"/>
          </ac:spMkLst>
        </pc:spChg>
      </pc:sldChg>
      <pc:sldChg chg="modSp add mod">
        <pc:chgData name="Hislop, Christine" userId="040b7de2-5ca7-41c8-b19d-21056dc3c874" providerId="ADAL" clId="{BA21532B-7F3F-42CB-8CA6-1EEB01328129}" dt="2024-02-15T15:28:13.334" v="685" actId="14100"/>
        <pc:sldMkLst>
          <pc:docMk/>
          <pc:sldMk cId="2075732000" sldId="358"/>
        </pc:sldMkLst>
        <pc:spChg chg="mod">
          <ac:chgData name="Hislop, Christine" userId="040b7de2-5ca7-41c8-b19d-21056dc3c874" providerId="ADAL" clId="{BA21532B-7F3F-42CB-8CA6-1EEB01328129}" dt="2024-02-15T15:28:13.334" v="685" actId="14100"/>
          <ac:spMkLst>
            <pc:docMk/>
            <pc:sldMk cId="2075732000" sldId="358"/>
            <ac:spMk id="2" creationId="{91942138-9DEF-3750-958A-0B3C8D997BD0}"/>
          </ac:spMkLst>
        </pc:spChg>
      </pc:sldChg>
    </pc:docChg>
  </pc:docChgLst>
  <pc:docChgLst>
    <pc:chgData name="Hislop, Christine" userId="040b7de2-5ca7-41c8-b19d-21056dc3c874" providerId="ADAL" clId="{23D49A52-79C2-4D4B-AB89-D6F393ECCC81}"/>
    <pc:docChg chg="undo custSel addSld delSld modSld">
      <pc:chgData name="Hislop, Christine" userId="040b7de2-5ca7-41c8-b19d-21056dc3c874" providerId="ADAL" clId="{23D49A52-79C2-4D4B-AB89-D6F393ECCC81}" dt="2024-02-15T14:01:48.067" v="1710" actId="20577"/>
      <pc:docMkLst>
        <pc:docMk/>
      </pc:docMkLst>
      <pc:sldChg chg="modNotesTx">
        <pc:chgData name="Hislop, Christine" userId="040b7de2-5ca7-41c8-b19d-21056dc3c874" providerId="ADAL" clId="{23D49A52-79C2-4D4B-AB89-D6F393ECCC81}" dt="2024-02-14T23:14:49.919" v="685" actId="20577"/>
        <pc:sldMkLst>
          <pc:docMk/>
          <pc:sldMk cId="1537309445" sldId="256"/>
        </pc:sldMkLst>
      </pc:sldChg>
      <pc:sldChg chg="modNotesTx">
        <pc:chgData name="Hislop, Christine" userId="040b7de2-5ca7-41c8-b19d-21056dc3c874" providerId="ADAL" clId="{23D49A52-79C2-4D4B-AB89-D6F393ECCC81}" dt="2024-02-14T23:15:29.143" v="769" actId="20577"/>
        <pc:sldMkLst>
          <pc:docMk/>
          <pc:sldMk cId="2530279331" sldId="258"/>
        </pc:sldMkLst>
      </pc:sldChg>
      <pc:sldChg chg="modNotesTx">
        <pc:chgData name="Hislop, Christine" userId="040b7de2-5ca7-41c8-b19d-21056dc3c874" providerId="ADAL" clId="{23D49A52-79C2-4D4B-AB89-D6F393ECCC81}" dt="2024-02-14T23:24:30.093" v="1398" actId="20577"/>
        <pc:sldMkLst>
          <pc:docMk/>
          <pc:sldMk cId="267366258" sldId="264"/>
        </pc:sldMkLst>
      </pc:sldChg>
      <pc:sldChg chg="modNotesTx">
        <pc:chgData name="Hislop, Christine" userId="040b7de2-5ca7-41c8-b19d-21056dc3c874" providerId="ADAL" clId="{23D49A52-79C2-4D4B-AB89-D6F393ECCC81}" dt="2024-02-14T23:33:55.192" v="1704" actId="20577"/>
        <pc:sldMkLst>
          <pc:docMk/>
          <pc:sldMk cId="1598762261" sldId="267"/>
        </pc:sldMkLst>
      </pc:sldChg>
      <pc:sldChg chg="addSp delSp modSp mod">
        <pc:chgData name="Hislop, Christine" userId="040b7de2-5ca7-41c8-b19d-21056dc3c874" providerId="ADAL" clId="{23D49A52-79C2-4D4B-AB89-D6F393ECCC81}" dt="2024-02-12T23:37:17.349" v="30" actId="14100"/>
        <pc:sldMkLst>
          <pc:docMk/>
          <pc:sldMk cId="2662291304" sldId="332"/>
        </pc:sldMkLst>
        <pc:spChg chg="add del mod">
          <ac:chgData name="Hislop, Christine" userId="040b7de2-5ca7-41c8-b19d-21056dc3c874" providerId="ADAL" clId="{23D49A52-79C2-4D4B-AB89-D6F393ECCC81}" dt="2024-02-12T23:37:02.733" v="22" actId="1076"/>
          <ac:spMkLst>
            <pc:docMk/>
            <pc:sldMk cId="2662291304" sldId="332"/>
            <ac:spMk id="5" creationId="{4EC98765-4A5E-46C6-8E24-AFB567CD5CFC}"/>
          </ac:spMkLst>
        </pc:spChg>
        <pc:spChg chg="add del mod">
          <ac:chgData name="Hislop, Christine" userId="040b7de2-5ca7-41c8-b19d-21056dc3c874" providerId="ADAL" clId="{23D49A52-79C2-4D4B-AB89-D6F393ECCC81}" dt="2024-02-12T23:37:08.427" v="24" actId="1076"/>
          <ac:spMkLst>
            <pc:docMk/>
            <pc:sldMk cId="2662291304" sldId="332"/>
            <ac:spMk id="6" creationId="{156E199F-9EFD-4A86-83B6-A1931B2FAC8E}"/>
          </ac:spMkLst>
        </pc:spChg>
        <pc:spChg chg="add del mod">
          <ac:chgData name="Hislop, Christine" userId="040b7de2-5ca7-41c8-b19d-21056dc3c874" providerId="ADAL" clId="{23D49A52-79C2-4D4B-AB89-D6F393ECCC81}" dt="2024-02-12T23:37:05.974" v="23" actId="1076"/>
          <ac:spMkLst>
            <pc:docMk/>
            <pc:sldMk cId="2662291304" sldId="332"/>
            <ac:spMk id="7" creationId="{3DEAB46B-8672-46E6-A014-15DCEF8047BF}"/>
          </ac:spMkLst>
        </pc:spChg>
        <pc:spChg chg="add del mod">
          <ac:chgData name="Hislop, Christine" userId="040b7de2-5ca7-41c8-b19d-21056dc3c874" providerId="ADAL" clId="{23D49A52-79C2-4D4B-AB89-D6F393ECCC81}" dt="2024-02-12T23:37:11.687" v="25" actId="1076"/>
          <ac:spMkLst>
            <pc:docMk/>
            <pc:sldMk cId="2662291304" sldId="332"/>
            <ac:spMk id="8" creationId="{2758BEF2-2553-4244-A180-81067B7CB1B2}"/>
          </ac:spMkLst>
        </pc:spChg>
        <pc:spChg chg="add del mod">
          <ac:chgData name="Hislop, Christine" userId="040b7de2-5ca7-41c8-b19d-21056dc3c874" providerId="ADAL" clId="{23D49A52-79C2-4D4B-AB89-D6F393ECCC81}" dt="2024-02-12T23:37:17.349" v="30" actId="14100"/>
          <ac:spMkLst>
            <pc:docMk/>
            <pc:sldMk cId="2662291304" sldId="332"/>
            <ac:spMk id="9" creationId="{05BA194C-E9CA-4885-9071-A424A910972F}"/>
          </ac:spMkLst>
        </pc:spChg>
        <pc:spChg chg="add del">
          <ac:chgData name="Hislop, Christine" userId="040b7de2-5ca7-41c8-b19d-21056dc3c874" providerId="ADAL" clId="{23D49A52-79C2-4D4B-AB89-D6F393ECCC81}" dt="2024-02-12T23:36:56.334" v="17" actId="478"/>
          <ac:spMkLst>
            <pc:docMk/>
            <pc:sldMk cId="2662291304" sldId="332"/>
            <ac:spMk id="10" creationId="{ED80689B-1AB2-632C-9392-D11E4AA7E0C8}"/>
          </ac:spMkLst>
        </pc:spChg>
        <pc:spChg chg="add del mod">
          <ac:chgData name="Hislop, Christine" userId="040b7de2-5ca7-41c8-b19d-21056dc3c874" providerId="ADAL" clId="{23D49A52-79C2-4D4B-AB89-D6F393ECCC81}" dt="2024-02-12T23:36:29.195" v="3"/>
          <ac:spMkLst>
            <pc:docMk/>
            <pc:sldMk cId="2662291304" sldId="332"/>
            <ac:spMk id="12" creationId="{28ACBBF6-FD1E-42E3-8167-4B922C70B2A1}"/>
          </ac:spMkLst>
        </pc:spChg>
        <pc:spChg chg="add del mod">
          <ac:chgData name="Hislop, Christine" userId="040b7de2-5ca7-41c8-b19d-21056dc3c874" providerId="ADAL" clId="{23D49A52-79C2-4D4B-AB89-D6F393ECCC81}" dt="2024-02-12T23:36:29.195" v="3"/>
          <ac:spMkLst>
            <pc:docMk/>
            <pc:sldMk cId="2662291304" sldId="332"/>
            <ac:spMk id="13" creationId="{33FBF9CD-4E20-452F-A6AD-0907FE0DEB35}"/>
          </ac:spMkLst>
        </pc:spChg>
        <pc:spChg chg="add del mod">
          <ac:chgData name="Hislop, Christine" userId="040b7de2-5ca7-41c8-b19d-21056dc3c874" providerId="ADAL" clId="{23D49A52-79C2-4D4B-AB89-D6F393ECCC81}" dt="2024-02-12T23:36:29.195" v="3"/>
          <ac:spMkLst>
            <pc:docMk/>
            <pc:sldMk cId="2662291304" sldId="332"/>
            <ac:spMk id="14" creationId="{927FBF60-3A49-42ED-AABD-AE550FC5479D}"/>
          </ac:spMkLst>
        </pc:spChg>
        <pc:spChg chg="add del mod">
          <ac:chgData name="Hislop, Christine" userId="040b7de2-5ca7-41c8-b19d-21056dc3c874" providerId="ADAL" clId="{23D49A52-79C2-4D4B-AB89-D6F393ECCC81}" dt="2024-02-12T23:36:29.195" v="3"/>
          <ac:spMkLst>
            <pc:docMk/>
            <pc:sldMk cId="2662291304" sldId="332"/>
            <ac:spMk id="15" creationId="{364F8AE9-9735-468E-9714-752F5588FBE3}"/>
          </ac:spMkLst>
        </pc:spChg>
        <pc:spChg chg="add del mod">
          <ac:chgData name="Hislop, Christine" userId="040b7de2-5ca7-41c8-b19d-21056dc3c874" providerId="ADAL" clId="{23D49A52-79C2-4D4B-AB89-D6F393ECCC81}" dt="2024-02-12T23:36:29.195" v="3"/>
          <ac:spMkLst>
            <pc:docMk/>
            <pc:sldMk cId="2662291304" sldId="332"/>
            <ac:spMk id="16" creationId="{DC7ADFF2-49FE-4FD6-AAD8-AF6369C4F3D6}"/>
          </ac:spMkLst>
        </pc:spChg>
        <pc:spChg chg="add del mod">
          <ac:chgData name="Hislop, Christine" userId="040b7de2-5ca7-41c8-b19d-21056dc3c874" providerId="ADAL" clId="{23D49A52-79C2-4D4B-AB89-D6F393ECCC81}" dt="2024-02-12T23:36:29.195" v="3"/>
          <ac:spMkLst>
            <pc:docMk/>
            <pc:sldMk cId="2662291304" sldId="332"/>
            <ac:spMk id="17" creationId="{CB0202EA-3F53-4D96-BA3C-FC74BC0EB2D9}"/>
          </ac:spMkLst>
        </pc:spChg>
        <pc:spChg chg="add del mod">
          <ac:chgData name="Hislop, Christine" userId="040b7de2-5ca7-41c8-b19d-21056dc3c874" providerId="ADAL" clId="{23D49A52-79C2-4D4B-AB89-D6F393ECCC81}" dt="2024-02-12T23:36:30.957" v="5"/>
          <ac:spMkLst>
            <pc:docMk/>
            <pc:sldMk cId="2662291304" sldId="332"/>
            <ac:spMk id="19" creationId="{22FFE12E-DB10-479D-B573-F64D1EB62A6C}"/>
          </ac:spMkLst>
        </pc:spChg>
        <pc:spChg chg="add del mod">
          <ac:chgData name="Hislop, Christine" userId="040b7de2-5ca7-41c8-b19d-21056dc3c874" providerId="ADAL" clId="{23D49A52-79C2-4D4B-AB89-D6F393ECCC81}" dt="2024-02-12T23:36:30.957" v="5"/>
          <ac:spMkLst>
            <pc:docMk/>
            <pc:sldMk cId="2662291304" sldId="332"/>
            <ac:spMk id="20" creationId="{50ABCC57-A593-4349-84DA-529BAB417BAB}"/>
          </ac:spMkLst>
        </pc:spChg>
        <pc:spChg chg="add del mod">
          <ac:chgData name="Hislop, Christine" userId="040b7de2-5ca7-41c8-b19d-21056dc3c874" providerId="ADAL" clId="{23D49A52-79C2-4D4B-AB89-D6F393ECCC81}" dt="2024-02-12T23:36:30.957" v="5"/>
          <ac:spMkLst>
            <pc:docMk/>
            <pc:sldMk cId="2662291304" sldId="332"/>
            <ac:spMk id="21" creationId="{6B4D41DA-1B44-499F-B5C5-841738FAF68F}"/>
          </ac:spMkLst>
        </pc:spChg>
        <pc:spChg chg="add del mod">
          <ac:chgData name="Hislop, Christine" userId="040b7de2-5ca7-41c8-b19d-21056dc3c874" providerId="ADAL" clId="{23D49A52-79C2-4D4B-AB89-D6F393ECCC81}" dt="2024-02-12T23:36:30.957" v="5"/>
          <ac:spMkLst>
            <pc:docMk/>
            <pc:sldMk cId="2662291304" sldId="332"/>
            <ac:spMk id="22" creationId="{D3F8644E-4513-41E5-B40A-4EBB823D9F75}"/>
          </ac:spMkLst>
        </pc:spChg>
        <pc:spChg chg="add del mod">
          <ac:chgData name="Hislop, Christine" userId="040b7de2-5ca7-41c8-b19d-21056dc3c874" providerId="ADAL" clId="{23D49A52-79C2-4D4B-AB89-D6F393ECCC81}" dt="2024-02-12T23:36:30.957" v="5"/>
          <ac:spMkLst>
            <pc:docMk/>
            <pc:sldMk cId="2662291304" sldId="332"/>
            <ac:spMk id="23" creationId="{7F076738-92FB-4C0B-9EF9-15847EB7A11C}"/>
          </ac:spMkLst>
        </pc:spChg>
        <pc:spChg chg="add del mod">
          <ac:chgData name="Hislop, Christine" userId="040b7de2-5ca7-41c8-b19d-21056dc3c874" providerId="ADAL" clId="{23D49A52-79C2-4D4B-AB89-D6F393ECCC81}" dt="2024-02-12T23:36:30.957" v="5"/>
          <ac:spMkLst>
            <pc:docMk/>
            <pc:sldMk cId="2662291304" sldId="332"/>
            <ac:spMk id="24" creationId="{00701979-BB95-4CA9-80B0-9588DD5A63A0}"/>
          </ac:spMkLst>
        </pc:spChg>
        <pc:spChg chg="add del mod">
          <ac:chgData name="Hislop, Christine" userId="040b7de2-5ca7-41c8-b19d-21056dc3c874" providerId="ADAL" clId="{23D49A52-79C2-4D4B-AB89-D6F393ECCC81}" dt="2024-02-12T23:36:35.493" v="9"/>
          <ac:spMkLst>
            <pc:docMk/>
            <pc:sldMk cId="2662291304" sldId="332"/>
            <ac:spMk id="26" creationId="{2393AFDB-B8F6-4FF8-B240-639DFD68DC92}"/>
          </ac:spMkLst>
        </pc:spChg>
        <pc:spChg chg="add del mod">
          <ac:chgData name="Hislop, Christine" userId="040b7de2-5ca7-41c8-b19d-21056dc3c874" providerId="ADAL" clId="{23D49A52-79C2-4D4B-AB89-D6F393ECCC81}" dt="2024-02-12T23:36:35.493" v="9"/>
          <ac:spMkLst>
            <pc:docMk/>
            <pc:sldMk cId="2662291304" sldId="332"/>
            <ac:spMk id="27" creationId="{B85DA8A6-8610-4C30-8F81-CBEB4E570C87}"/>
          </ac:spMkLst>
        </pc:spChg>
        <pc:spChg chg="add del mod">
          <ac:chgData name="Hislop, Christine" userId="040b7de2-5ca7-41c8-b19d-21056dc3c874" providerId="ADAL" clId="{23D49A52-79C2-4D4B-AB89-D6F393ECCC81}" dt="2024-02-12T23:36:35.493" v="9"/>
          <ac:spMkLst>
            <pc:docMk/>
            <pc:sldMk cId="2662291304" sldId="332"/>
            <ac:spMk id="28" creationId="{BCE5E3F5-40D9-4B90-8350-76716A878716}"/>
          </ac:spMkLst>
        </pc:spChg>
        <pc:spChg chg="add del mod">
          <ac:chgData name="Hislop, Christine" userId="040b7de2-5ca7-41c8-b19d-21056dc3c874" providerId="ADAL" clId="{23D49A52-79C2-4D4B-AB89-D6F393ECCC81}" dt="2024-02-12T23:36:35.493" v="9"/>
          <ac:spMkLst>
            <pc:docMk/>
            <pc:sldMk cId="2662291304" sldId="332"/>
            <ac:spMk id="29" creationId="{47AA292B-798C-47EE-94AC-F8F06C2EB3C3}"/>
          </ac:spMkLst>
        </pc:spChg>
        <pc:spChg chg="add del mod">
          <ac:chgData name="Hislop, Christine" userId="040b7de2-5ca7-41c8-b19d-21056dc3c874" providerId="ADAL" clId="{23D49A52-79C2-4D4B-AB89-D6F393ECCC81}" dt="2024-02-12T23:36:35.493" v="9"/>
          <ac:spMkLst>
            <pc:docMk/>
            <pc:sldMk cId="2662291304" sldId="332"/>
            <ac:spMk id="30" creationId="{7D17B86A-7991-44C8-AA3D-90F2721875A0}"/>
          </ac:spMkLst>
        </pc:spChg>
        <pc:spChg chg="add del mod">
          <ac:chgData name="Hislop, Christine" userId="040b7de2-5ca7-41c8-b19d-21056dc3c874" providerId="ADAL" clId="{23D49A52-79C2-4D4B-AB89-D6F393ECCC81}" dt="2024-02-12T23:36:35.493" v="9"/>
          <ac:spMkLst>
            <pc:docMk/>
            <pc:sldMk cId="2662291304" sldId="332"/>
            <ac:spMk id="31" creationId="{396D6E66-D302-44BF-BE89-25F9D8D8263B}"/>
          </ac:spMkLst>
        </pc:spChg>
        <pc:spChg chg="add mod">
          <ac:chgData name="Hislop, Christine" userId="040b7de2-5ca7-41c8-b19d-21056dc3c874" providerId="ADAL" clId="{23D49A52-79C2-4D4B-AB89-D6F393ECCC81}" dt="2024-02-12T23:36:34.933" v="8" actId="571"/>
          <ac:spMkLst>
            <pc:docMk/>
            <pc:sldMk cId="2662291304" sldId="332"/>
            <ac:spMk id="33" creationId="{412707F8-F95B-4024-89A4-25D4F31DDBFD}"/>
          </ac:spMkLst>
        </pc:spChg>
        <pc:spChg chg="add mod">
          <ac:chgData name="Hislop, Christine" userId="040b7de2-5ca7-41c8-b19d-21056dc3c874" providerId="ADAL" clId="{23D49A52-79C2-4D4B-AB89-D6F393ECCC81}" dt="2024-02-12T23:36:34.933" v="8" actId="571"/>
          <ac:spMkLst>
            <pc:docMk/>
            <pc:sldMk cId="2662291304" sldId="332"/>
            <ac:spMk id="34" creationId="{3108E172-6A8D-40F8-BD05-092B1455B3F5}"/>
          </ac:spMkLst>
        </pc:spChg>
        <pc:spChg chg="add mod">
          <ac:chgData name="Hislop, Christine" userId="040b7de2-5ca7-41c8-b19d-21056dc3c874" providerId="ADAL" clId="{23D49A52-79C2-4D4B-AB89-D6F393ECCC81}" dt="2024-02-12T23:36:34.933" v="8" actId="571"/>
          <ac:spMkLst>
            <pc:docMk/>
            <pc:sldMk cId="2662291304" sldId="332"/>
            <ac:spMk id="35" creationId="{E1F0B911-5F8D-4E15-9C3E-EA6CCBC1CA33}"/>
          </ac:spMkLst>
        </pc:spChg>
        <pc:spChg chg="add mod">
          <ac:chgData name="Hislop, Christine" userId="040b7de2-5ca7-41c8-b19d-21056dc3c874" providerId="ADAL" clId="{23D49A52-79C2-4D4B-AB89-D6F393ECCC81}" dt="2024-02-12T23:36:34.933" v="8" actId="571"/>
          <ac:spMkLst>
            <pc:docMk/>
            <pc:sldMk cId="2662291304" sldId="332"/>
            <ac:spMk id="36" creationId="{8304D1A9-DD5E-4B5E-9CD8-FABA28D9F452}"/>
          </ac:spMkLst>
        </pc:spChg>
        <pc:spChg chg="add mod">
          <ac:chgData name="Hislop, Christine" userId="040b7de2-5ca7-41c8-b19d-21056dc3c874" providerId="ADAL" clId="{23D49A52-79C2-4D4B-AB89-D6F393ECCC81}" dt="2024-02-12T23:36:34.933" v="8" actId="571"/>
          <ac:spMkLst>
            <pc:docMk/>
            <pc:sldMk cId="2662291304" sldId="332"/>
            <ac:spMk id="37" creationId="{181683C4-637E-4934-90B5-3C430F1AEA22}"/>
          </ac:spMkLst>
        </pc:spChg>
        <pc:spChg chg="add mod">
          <ac:chgData name="Hislop, Christine" userId="040b7de2-5ca7-41c8-b19d-21056dc3c874" providerId="ADAL" clId="{23D49A52-79C2-4D4B-AB89-D6F393ECCC81}" dt="2024-02-12T23:36:34.933" v="8" actId="571"/>
          <ac:spMkLst>
            <pc:docMk/>
            <pc:sldMk cId="2662291304" sldId="332"/>
            <ac:spMk id="38" creationId="{1DA7CE6A-6DAD-4383-98D1-D44F5C1E8DAD}"/>
          </ac:spMkLst>
        </pc:spChg>
        <pc:spChg chg="add del mod">
          <ac:chgData name="Hislop, Christine" userId="040b7de2-5ca7-41c8-b19d-21056dc3c874" providerId="ADAL" clId="{23D49A52-79C2-4D4B-AB89-D6F393ECCC81}" dt="2024-02-12T23:36:55.684" v="16"/>
          <ac:spMkLst>
            <pc:docMk/>
            <pc:sldMk cId="2662291304" sldId="332"/>
            <ac:spMk id="40" creationId="{1CA576F0-C8F2-4FF9-B509-AB94605F5ADD}"/>
          </ac:spMkLst>
        </pc:spChg>
        <pc:spChg chg="add del mod">
          <ac:chgData name="Hislop, Christine" userId="040b7de2-5ca7-41c8-b19d-21056dc3c874" providerId="ADAL" clId="{23D49A52-79C2-4D4B-AB89-D6F393ECCC81}" dt="2024-02-12T23:36:55.684" v="16"/>
          <ac:spMkLst>
            <pc:docMk/>
            <pc:sldMk cId="2662291304" sldId="332"/>
            <ac:spMk id="41" creationId="{37468D84-B9D6-4BA8-9AB9-99FE2236DBE1}"/>
          </ac:spMkLst>
        </pc:spChg>
        <pc:spChg chg="add del mod">
          <ac:chgData name="Hislop, Christine" userId="040b7de2-5ca7-41c8-b19d-21056dc3c874" providerId="ADAL" clId="{23D49A52-79C2-4D4B-AB89-D6F393ECCC81}" dt="2024-02-12T23:36:55.684" v="16"/>
          <ac:spMkLst>
            <pc:docMk/>
            <pc:sldMk cId="2662291304" sldId="332"/>
            <ac:spMk id="42" creationId="{4C94D4E0-32F6-4F52-B83F-A984765DE8FC}"/>
          </ac:spMkLst>
        </pc:spChg>
        <pc:spChg chg="add del mod">
          <ac:chgData name="Hislop, Christine" userId="040b7de2-5ca7-41c8-b19d-21056dc3c874" providerId="ADAL" clId="{23D49A52-79C2-4D4B-AB89-D6F393ECCC81}" dt="2024-02-12T23:36:55.684" v="16"/>
          <ac:spMkLst>
            <pc:docMk/>
            <pc:sldMk cId="2662291304" sldId="332"/>
            <ac:spMk id="43" creationId="{B605DBA8-7253-4164-886D-58CEB5D75DB6}"/>
          </ac:spMkLst>
        </pc:spChg>
        <pc:spChg chg="add del mod">
          <ac:chgData name="Hislop, Christine" userId="040b7de2-5ca7-41c8-b19d-21056dc3c874" providerId="ADAL" clId="{23D49A52-79C2-4D4B-AB89-D6F393ECCC81}" dt="2024-02-12T23:36:55.684" v="16"/>
          <ac:spMkLst>
            <pc:docMk/>
            <pc:sldMk cId="2662291304" sldId="332"/>
            <ac:spMk id="44" creationId="{34480DC3-20CA-4C09-876C-8EDA19A76086}"/>
          </ac:spMkLst>
        </pc:spChg>
        <pc:spChg chg="add del mod">
          <ac:chgData name="Hislop, Christine" userId="040b7de2-5ca7-41c8-b19d-21056dc3c874" providerId="ADAL" clId="{23D49A52-79C2-4D4B-AB89-D6F393ECCC81}" dt="2024-02-12T23:36:55.684" v="16"/>
          <ac:spMkLst>
            <pc:docMk/>
            <pc:sldMk cId="2662291304" sldId="332"/>
            <ac:spMk id="45" creationId="{2230F4A1-FACE-4EF5-85CC-E95839C5F5F6}"/>
          </ac:spMkLst>
        </pc:spChg>
        <pc:graphicFrameChg chg="add del mod">
          <ac:chgData name="Hislop, Christine" userId="040b7de2-5ca7-41c8-b19d-21056dc3c874" providerId="ADAL" clId="{23D49A52-79C2-4D4B-AB89-D6F393ECCC81}" dt="2024-02-12T23:36:29.195" v="3"/>
          <ac:graphicFrameMkLst>
            <pc:docMk/>
            <pc:sldMk cId="2662291304" sldId="332"/>
            <ac:graphicFrameMk id="11" creationId="{92A8F7B3-3E6F-4EAC-B463-5A24DBB65AF8}"/>
          </ac:graphicFrameMkLst>
        </pc:graphicFrameChg>
        <pc:graphicFrameChg chg="add del mod">
          <ac:chgData name="Hislop, Christine" userId="040b7de2-5ca7-41c8-b19d-21056dc3c874" providerId="ADAL" clId="{23D49A52-79C2-4D4B-AB89-D6F393ECCC81}" dt="2024-02-12T23:36:30.957" v="5"/>
          <ac:graphicFrameMkLst>
            <pc:docMk/>
            <pc:sldMk cId="2662291304" sldId="332"/>
            <ac:graphicFrameMk id="18" creationId="{2A3123CD-0760-46B2-ACAD-F3FE5C76BFC5}"/>
          </ac:graphicFrameMkLst>
        </pc:graphicFrameChg>
        <pc:graphicFrameChg chg="add del mod">
          <ac:chgData name="Hislop, Christine" userId="040b7de2-5ca7-41c8-b19d-21056dc3c874" providerId="ADAL" clId="{23D49A52-79C2-4D4B-AB89-D6F393ECCC81}" dt="2024-02-12T23:36:35.493" v="9"/>
          <ac:graphicFrameMkLst>
            <pc:docMk/>
            <pc:sldMk cId="2662291304" sldId="332"/>
            <ac:graphicFrameMk id="25" creationId="{F523739D-C647-42D9-8FD7-982F651BBE17}"/>
          </ac:graphicFrameMkLst>
        </pc:graphicFrameChg>
        <pc:graphicFrameChg chg="add mod">
          <ac:chgData name="Hislop, Christine" userId="040b7de2-5ca7-41c8-b19d-21056dc3c874" providerId="ADAL" clId="{23D49A52-79C2-4D4B-AB89-D6F393ECCC81}" dt="2024-02-12T23:36:34.933" v="8" actId="571"/>
          <ac:graphicFrameMkLst>
            <pc:docMk/>
            <pc:sldMk cId="2662291304" sldId="332"/>
            <ac:graphicFrameMk id="32" creationId="{380A9BAD-750C-4EE4-A16B-0387E8C15FD3}"/>
          </ac:graphicFrameMkLst>
        </pc:graphicFrameChg>
        <pc:graphicFrameChg chg="add del mod">
          <ac:chgData name="Hislop, Christine" userId="040b7de2-5ca7-41c8-b19d-21056dc3c874" providerId="ADAL" clId="{23D49A52-79C2-4D4B-AB89-D6F393ECCC81}" dt="2024-02-12T23:36:55.684" v="16"/>
          <ac:graphicFrameMkLst>
            <pc:docMk/>
            <pc:sldMk cId="2662291304" sldId="332"/>
            <ac:graphicFrameMk id="39" creationId="{2FBC26F1-0EEF-4F5B-AEB4-E3DA68151449}"/>
          </ac:graphicFrameMkLst>
        </pc:graphicFrameChg>
      </pc:sldChg>
      <pc:sldChg chg="modNotesTx">
        <pc:chgData name="Hislop, Christine" userId="040b7de2-5ca7-41c8-b19d-21056dc3c874" providerId="ADAL" clId="{23D49A52-79C2-4D4B-AB89-D6F393ECCC81}" dt="2024-02-14T23:25:44.615" v="1678" actId="20577"/>
        <pc:sldMkLst>
          <pc:docMk/>
          <pc:sldMk cId="3642383453" sldId="337"/>
        </pc:sldMkLst>
      </pc:sldChg>
      <pc:sldChg chg="modNotesTx">
        <pc:chgData name="Hislop, Christine" userId="040b7de2-5ca7-41c8-b19d-21056dc3c874" providerId="ADAL" clId="{23D49A52-79C2-4D4B-AB89-D6F393ECCC81}" dt="2024-02-14T23:17:47.036" v="936" actId="20577"/>
        <pc:sldMkLst>
          <pc:docMk/>
          <pc:sldMk cId="1944950870" sldId="338"/>
        </pc:sldMkLst>
      </pc:sldChg>
      <pc:sldChg chg="modSp mod">
        <pc:chgData name="Hislop, Christine" userId="040b7de2-5ca7-41c8-b19d-21056dc3c874" providerId="ADAL" clId="{23D49A52-79C2-4D4B-AB89-D6F393ECCC81}" dt="2024-02-15T14:01:48.067" v="1710" actId="20577"/>
        <pc:sldMkLst>
          <pc:docMk/>
          <pc:sldMk cId="1461038082" sldId="357"/>
        </pc:sldMkLst>
        <pc:spChg chg="mod">
          <ac:chgData name="Hislop, Christine" userId="040b7de2-5ca7-41c8-b19d-21056dc3c874" providerId="ADAL" clId="{23D49A52-79C2-4D4B-AB89-D6F393ECCC81}" dt="2024-02-15T14:01:48.067" v="1710" actId="20577"/>
          <ac:spMkLst>
            <pc:docMk/>
            <pc:sldMk cId="1461038082" sldId="357"/>
            <ac:spMk id="2" creationId="{91942138-9DEF-3750-958A-0B3C8D997BD0}"/>
          </ac:spMkLst>
        </pc:spChg>
      </pc:sldChg>
      <pc:sldChg chg="modSp mod">
        <pc:chgData name="Hislop, Christine" userId="040b7de2-5ca7-41c8-b19d-21056dc3c874" providerId="ADAL" clId="{23D49A52-79C2-4D4B-AB89-D6F393ECCC81}" dt="2024-02-15T14:01:39.411" v="1708" actId="20577"/>
        <pc:sldMkLst>
          <pc:docMk/>
          <pc:sldMk cId="2075732000" sldId="358"/>
        </pc:sldMkLst>
        <pc:spChg chg="mod">
          <ac:chgData name="Hislop, Christine" userId="040b7de2-5ca7-41c8-b19d-21056dc3c874" providerId="ADAL" clId="{23D49A52-79C2-4D4B-AB89-D6F393ECCC81}" dt="2024-02-15T14:01:39.411" v="1708" actId="20577"/>
          <ac:spMkLst>
            <pc:docMk/>
            <pc:sldMk cId="2075732000" sldId="358"/>
            <ac:spMk id="2" creationId="{91942138-9DEF-3750-958A-0B3C8D997BD0}"/>
          </ac:spMkLst>
        </pc:spChg>
      </pc:sldChg>
      <pc:sldChg chg="add del">
        <pc:chgData name="Hislop, Christine" userId="040b7de2-5ca7-41c8-b19d-21056dc3c874" providerId="ADAL" clId="{23D49A52-79C2-4D4B-AB89-D6F393ECCC81}" dt="2024-02-12T23:36:59.387" v="21" actId="47"/>
        <pc:sldMkLst>
          <pc:docMk/>
          <pc:sldMk cId="106701282" sldId="359"/>
        </pc:sldMkLst>
      </pc:sldChg>
    </pc:docChg>
  </pc:docChgLst>
  <pc:docChgLst>
    <pc:chgData name="Hislop, Christine" userId="040b7de2-5ca7-41c8-b19d-21056dc3c874" providerId="ADAL" clId="{58D18F08-24F7-4796-879B-F09CBDF16388}"/>
    <pc:docChg chg="custSel modSld">
      <pc:chgData name="Hislop, Christine" userId="040b7de2-5ca7-41c8-b19d-21056dc3c874" providerId="ADAL" clId="{58D18F08-24F7-4796-879B-F09CBDF16388}" dt="2024-02-15T20:20:23.033" v="85" actId="14100"/>
      <pc:docMkLst>
        <pc:docMk/>
      </pc:docMkLst>
      <pc:sldChg chg="modNotesTx">
        <pc:chgData name="Hislop, Christine" userId="040b7de2-5ca7-41c8-b19d-21056dc3c874" providerId="ADAL" clId="{58D18F08-24F7-4796-879B-F09CBDF16388}" dt="2024-02-15T15:31:59.726" v="19" actId="20577"/>
        <pc:sldMkLst>
          <pc:docMk/>
          <pc:sldMk cId="1537309445" sldId="256"/>
        </pc:sldMkLst>
      </pc:sldChg>
      <pc:sldChg chg="addSp delSp modSp mod">
        <pc:chgData name="Hislop, Christine" userId="040b7de2-5ca7-41c8-b19d-21056dc3c874" providerId="ADAL" clId="{58D18F08-24F7-4796-879B-F09CBDF16388}" dt="2024-02-15T20:20:23.033" v="85" actId="14100"/>
        <pc:sldMkLst>
          <pc:docMk/>
          <pc:sldMk cId="2383329286" sldId="356"/>
        </pc:sldMkLst>
        <pc:spChg chg="del mod">
          <ac:chgData name="Hislop, Christine" userId="040b7de2-5ca7-41c8-b19d-21056dc3c874" providerId="ADAL" clId="{58D18F08-24F7-4796-879B-F09CBDF16388}" dt="2024-02-15T20:01:26.384" v="26" actId="478"/>
          <ac:spMkLst>
            <pc:docMk/>
            <pc:sldMk cId="2383329286" sldId="356"/>
            <ac:spMk id="5" creationId="{00000000-0000-0000-0000-000000000000}"/>
          </ac:spMkLst>
        </pc:spChg>
        <pc:spChg chg="add mod">
          <ac:chgData name="Hislop, Christine" userId="040b7de2-5ca7-41c8-b19d-21056dc3c874" providerId="ADAL" clId="{58D18F08-24F7-4796-879B-F09CBDF16388}" dt="2024-02-15T20:20:23.033" v="85" actId="14100"/>
          <ac:spMkLst>
            <pc:docMk/>
            <pc:sldMk cId="2383329286" sldId="356"/>
            <ac:spMk id="7" creationId="{6C3F475F-EE69-467C-AB5A-2213DE23C4B7}"/>
          </ac:spMkLst>
        </pc:sp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7AF090-9994-408F-AFF5-12C700063D6A}" type="doc">
      <dgm:prSet loTypeId="urn:microsoft.com/office/officeart/2009/layout/CircleArrowProcess" loCatId="process" qsTypeId="urn:microsoft.com/office/officeart/2005/8/quickstyle/simple1" qsCatId="simple" csTypeId="urn:microsoft.com/office/officeart/2005/8/colors/colorful1" csCatId="colorful" phldr="1"/>
      <dgm:spPr/>
      <dgm:t>
        <a:bodyPr/>
        <a:lstStyle/>
        <a:p>
          <a:endParaRPr lang="en-US"/>
        </a:p>
      </dgm:t>
    </dgm:pt>
    <dgm:pt modelId="{AC3133C4-81AC-4745-9427-47DFE0BB64B1}">
      <dgm:prSet phldrT="[Text]" custT="1"/>
      <dgm:spPr/>
      <dgm:t>
        <a:bodyPr/>
        <a:lstStyle/>
        <a:p>
          <a:r>
            <a:rPr lang="en-US" sz="2300" b="1" dirty="0"/>
            <a:t>NIH</a:t>
          </a:r>
        </a:p>
      </dgm:t>
    </dgm:pt>
    <dgm:pt modelId="{F63C68DB-1243-456A-ACE9-CABC781BC4FF}" type="parTrans" cxnId="{A2504A72-5304-4391-A948-5BF3353B9184}">
      <dgm:prSet/>
      <dgm:spPr/>
      <dgm:t>
        <a:bodyPr/>
        <a:lstStyle/>
        <a:p>
          <a:endParaRPr lang="en-US"/>
        </a:p>
      </dgm:t>
    </dgm:pt>
    <dgm:pt modelId="{8E512E11-F3E7-4AE8-9B01-D5DA8F1C6EFE}" type="sibTrans" cxnId="{A2504A72-5304-4391-A948-5BF3353B9184}">
      <dgm:prSet/>
      <dgm:spPr/>
      <dgm:t>
        <a:bodyPr/>
        <a:lstStyle/>
        <a:p>
          <a:endParaRPr lang="en-US"/>
        </a:p>
      </dgm:t>
    </dgm:pt>
    <dgm:pt modelId="{4E68FA2D-A0E5-424A-96D7-D3D8B972A686}">
      <dgm:prSet phldrT="[Text]" custT="1"/>
      <dgm:spPr/>
      <dgm:t>
        <a:bodyPr/>
        <a:lstStyle/>
        <a:p>
          <a:r>
            <a:rPr lang="en-US" sz="2300" b="1" dirty="0"/>
            <a:t>NNLM</a:t>
          </a:r>
        </a:p>
      </dgm:t>
    </dgm:pt>
    <dgm:pt modelId="{A41696B6-AC34-4D00-BDEE-651089179413}" type="parTrans" cxnId="{A551DE63-9D4B-40DB-A5DA-65E03B799B3A}">
      <dgm:prSet/>
      <dgm:spPr/>
      <dgm:t>
        <a:bodyPr/>
        <a:lstStyle/>
        <a:p>
          <a:endParaRPr lang="en-US"/>
        </a:p>
      </dgm:t>
    </dgm:pt>
    <dgm:pt modelId="{C1D557E9-4FDA-4011-9E59-F926DDC573EE}" type="sibTrans" cxnId="{A551DE63-9D4B-40DB-A5DA-65E03B799B3A}">
      <dgm:prSet/>
      <dgm:spPr/>
      <dgm:t>
        <a:bodyPr/>
        <a:lstStyle/>
        <a:p>
          <a:endParaRPr lang="en-US"/>
        </a:p>
      </dgm:t>
    </dgm:pt>
    <dgm:pt modelId="{D27C32ED-8C8B-4D3B-8D34-2B68B246EB82}">
      <dgm:prSet phldrT="[Text]" custT="1"/>
      <dgm:spPr/>
      <dgm:t>
        <a:bodyPr/>
        <a:lstStyle/>
        <a:p>
          <a:pPr>
            <a:spcAft>
              <a:spcPts val="0"/>
            </a:spcAft>
          </a:pPr>
          <a:r>
            <a:rPr lang="en-US" sz="2300" b="1" dirty="0"/>
            <a:t>ROC</a:t>
          </a:r>
        </a:p>
      </dgm:t>
    </dgm:pt>
    <dgm:pt modelId="{037BAB82-5C2B-483B-BA87-EA7D3872418F}" type="parTrans" cxnId="{2E64B9F7-C2D8-47F2-B31F-8C584C57B8E0}">
      <dgm:prSet/>
      <dgm:spPr/>
      <dgm:t>
        <a:bodyPr/>
        <a:lstStyle/>
        <a:p>
          <a:endParaRPr lang="en-US"/>
        </a:p>
      </dgm:t>
    </dgm:pt>
    <dgm:pt modelId="{9EA09A9A-C3B6-487F-879A-0BE0A17EAAF3}" type="sibTrans" cxnId="{2E64B9F7-C2D8-47F2-B31F-8C584C57B8E0}">
      <dgm:prSet/>
      <dgm:spPr/>
      <dgm:t>
        <a:bodyPr/>
        <a:lstStyle/>
        <a:p>
          <a:endParaRPr lang="en-US"/>
        </a:p>
      </dgm:t>
    </dgm:pt>
    <dgm:pt modelId="{E3098E42-C385-487B-9C1E-ED9197E5604F}">
      <dgm:prSet custT="1"/>
      <dgm:spPr/>
      <dgm:t>
        <a:bodyPr/>
        <a:lstStyle/>
        <a:p>
          <a:r>
            <a:rPr lang="en-US" sz="2300" b="1" dirty="0"/>
            <a:t>NLM</a:t>
          </a:r>
        </a:p>
      </dgm:t>
    </dgm:pt>
    <dgm:pt modelId="{E1AF6105-7064-48F3-8ED9-4A3499D30626}" type="parTrans" cxnId="{28833471-1CD4-40C9-BBAF-CB2489EB7FAD}">
      <dgm:prSet/>
      <dgm:spPr/>
      <dgm:t>
        <a:bodyPr/>
        <a:lstStyle/>
        <a:p>
          <a:endParaRPr lang="en-US"/>
        </a:p>
      </dgm:t>
    </dgm:pt>
    <dgm:pt modelId="{21C3ED35-773E-4CD9-B299-4946308CA35B}" type="sibTrans" cxnId="{28833471-1CD4-40C9-BBAF-CB2489EB7FAD}">
      <dgm:prSet/>
      <dgm:spPr/>
      <dgm:t>
        <a:bodyPr/>
        <a:lstStyle/>
        <a:p>
          <a:endParaRPr lang="en-US"/>
        </a:p>
      </dgm:t>
    </dgm:pt>
    <dgm:pt modelId="{202A24C9-6D83-486F-B111-8D0709B5DFC5}" type="pres">
      <dgm:prSet presAssocID="{137AF090-9994-408F-AFF5-12C700063D6A}" presName="Name0" presStyleCnt="0">
        <dgm:presLayoutVars>
          <dgm:chMax val="7"/>
          <dgm:chPref val="7"/>
          <dgm:dir/>
          <dgm:animLvl val="lvl"/>
        </dgm:presLayoutVars>
      </dgm:prSet>
      <dgm:spPr/>
    </dgm:pt>
    <dgm:pt modelId="{51D2C091-E1A0-48BE-AA6E-67905A90B3F5}" type="pres">
      <dgm:prSet presAssocID="{AC3133C4-81AC-4745-9427-47DFE0BB64B1}" presName="Accent1" presStyleCnt="0"/>
      <dgm:spPr/>
    </dgm:pt>
    <dgm:pt modelId="{A73E6E87-8A17-4223-9E9B-CF14C7B683F0}" type="pres">
      <dgm:prSet presAssocID="{AC3133C4-81AC-4745-9427-47DFE0BB64B1}" presName="Accent" presStyleLbl="node1" presStyleIdx="0" presStyleCnt="4" custFlipHor="1" custLinFactNeighborX="-58663" custLinFactNeighborY="-21675"/>
      <dgm:spPr/>
    </dgm:pt>
    <dgm:pt modelId="{683CE10C-867D-4ED8-B47F-74C3C8B893E7}" type="pres">
      <dgm:prSet presAssocID="{AC3133C4-81AC-4745-9427-47DFE0BB64B1}" presName="Parent1" presStyleLbl="revTx" presStyleIdx="0" presStyleCnt="4" custLinFactX="-9763" custLinFactNeighborX="-100000" custLinFactNeighborY="-77241">
        <dgm:presLayoutVars>
          <dgm:chMax val="1"/>
          <dgm:chPref val="1"/>
          <dgm:bulletEnabled val="1"/>
        </dgm:presLayoutVars>
      </dgm:prSet>
      <dgm:spPr/>
    </dgm:pt>
    <dgm:pt modelId="{5AE968C0-1D8B-42A2-80CD-552F2AA37216}" type="pres">
      <dgm:prSet presAssocID="{E3098E42-C385-487B-9C1E-ED9197E5604F}" presName="Accent2" presStyleCnt="0"/>
      <dgm:spPr/>
    </dgm:pt>
    <dgm:pt modelId="{DA4E79A0-CAF7-4EAD-8DCA-9913A5D37F91}" type="pres">
      <dgm:prSet presAssocID="{E3098E42-C385-487B-9C1E-ED9197E5604F}" presName="Accent" presStyleLbl="node1" presStyleIdx="1" presStyleCnt="4" custFlipHor="1" custLinFactNeighborX="6011" custLinFactNeighborY="-11185"/>
      <dgm:spPr/>
    </dgm:pt>
    <dgm:pt modelId="{50DC4463-5EB9-4917-B026-51B89F33B0EB}" type="pres">
      <dgm:prSet presAssocID="{E3098E42-C385-487B-9C1E-ED9197E5604F}" presName="Parent2" presStyleLbl="revTx" presStyleIdx="1" presStyleCnt="4" custLinFactNeighborX="9473" custLinFactNeighborY="-52379">
        <dgm:presLayoutVars>
          <dgm:chMax val="1"/>
          <dgm:chPref val="1"/>
          <dgm:bulletEnabled val="1"/>
        </dgm:presLayoutVars>
      </dgm:prSet>
      <dgm:spPr/>
    </dgm:pt>
    <dgm:pt modelId="{D77689EE-A753-4159-ADF0-5B46890BE49E}" type="pres">
      <dgm:prSet presAssocID="{4E68FA2D-A0E5-424A-96D7-D3D8B972A686}" presName="Accent3" presStyleCnt="0"/>
      <dgm:spPr/>
    </dgm:pt>
    <dgm:pt modelId="{47853B10-8DEA-4FFB-B89A-6AFD63D26F88}" type="pres">
      <dgm:prSet presAssocID="{4E68FA2D-A0E5-424A-96D7-D3D8B972A686}" presName="Accent" presStyleLbl="node1" presStyleIdx="2" presStyleCnt="4" custFlipHor="1" custLinFactNeighborX="-58649" custLinFactNeighborY="-6417"/>
      <dgm:spPr/>
    </dgm:pt>
    <dgm:pt modelId="{9AF57756-91A2-4BBD-957F-D37E90DDB4C4}" type="pres">
      <dgm:prSet presAssocID="{4E68FA2D-A0E5-424A-96D7-D3D8B972A686}" presName="Parent3" presStyleLbl="revTx" presStyleIdx="2" presStyleCnt="4" custLinFactNeighborX="-94419" custLinFactNeighborY="-13329">
        <dgm:presLayoutVars>
          <dgm:chMax val="1"/>
          <dgm:chPref val="1"/>
          <dgm:bulletEnabled val="1"/>
        </dgm:presLayoutVars>
      </dgm:prSet>
      <dgm:spPr/>
    </dgm:pt>
    <dgm:pt modelId="{15078503-1C0D-41C1-B48A-1809D7E81250}" type="pres">
      <dgm:prSet presAssocID="{D27C32ED-8C8B-4D3B-8D34-2B68B246EB82}" presName="Accent4" presStyleCnt="0"/>
      <dgm:spPr/>
    </dgm:pt>
    <dgm:pt modelId="{6EDA9668-5028-4FC8-BC3C-4EC2D549ABC3}" type="pres">
      <dgm:prSet presAssocID="{D27C32ED-8C8B-4D3B-8D34-2B68B246EB82}" presName="Accent" presStyleLbl="node1" presStyleIdx="3" presStyleCnt="4" custFlipHor="1" custLinFactNeighborX="9141" custLinFactNeighborY="2079"/>
      <dgm:spPr/>
    </dgm:pt>
    <dgm:pt modelId="{31607D11-730F-442E-AA52-FC5361A37753}" type="pres">
      <dgm:prSet presAssocID="{D27C32ED-8C8B-4D3B-8D34-2B68B246EB82}" presName="Parent4" presStyleLbl="revTx" presStyleIdx="3" presStyleCnt="4" custFlipHor="1" custScaleY="177627" custLinFactNeighborX="16453" custLinFactNeighborY="8935">
        <dgm:presLayoutVars>
          <dgm:chMax val="1"/>
          <dgm:chPref val="1"/>
          <dgm:bulletEnabled val="1"/>
        </dgm:presLayoutVars>
      </dgm:prSet>
      <dgm:spPr/>
    </dgm:pt>
  </dgm:ptLst>
  <dgm:cxnLst>
    <dgm:cxn modelId="{2230122A-3BB7-4167-9241-27285C3DE1C5}" type="presOf" srcId="{AC3133C4-81AC-4745-9427-47DFE0BB64B1}" destId="{683CE10C-867D-4ED8-B47F-74C3C8B893E7}" srcOrd="0" destOrd="0" presId="urn:microsoft.com/office/officeart/2009/layout/CircleArrowProcess"/>
    <dgm:cxn modelId="{ED4A912C-105A-4D6C-8545-84F8C97B8801}" type="presOf" srcId="{E3098E42-C385-487B-9C1E-ED9197E5604F}" destId="{50DC4463-5EB9-4917-B026-51B89F33B0EB}" srcOrd="0" destOrd="0" presId="urn:microsoft.com/office/officeart/2009/layout/CircleArrowProcess"/>
    <dgm:cxn modelId="{A551DE63-9D4B-40DB-A5DA-65E03B799B3A}" srcId="{137AF090-9994-408F-AFF5-12C700063D6A}" destId="{4E68FA2D-A0E5-424A-96D7-D3D8B972A686}" srcOrd="2" destOrd="0" parTransId="{A41696B6-AC34-4D00-BDEE-651089179413}" sibTransId="{C1D557E9-4FDA-4011-9E59-F926DDC573EE}"/>
    <dgm:cxn modelId="{181EF749-1FBB-4933-891D-B488F6521718}" type="presOf" srcId="{D27C32ED-8C8B-4D3B-8D34-2B68B246EB82}" destId="{31607D11-730F-442E-AA52-FC5361A37753}" srcOrd="0" destOrd="0" presId="urn:microsoft.com/office/officeart/2009/layout/CircleArrowProcess"/>
    <dgm:cxn modelId="{28833471-1CD4-40C9-BBAF-CB2489EB7FAD}" srcId="{137AF090-9994-408F-AFF5-12C700063D6A}" destId="{E3098E42-C385-487B-9C1E-ED9197E5604F}" srcOrd="1" destOrd="0" parTransId="{E1AF6105-7064-48F3-8ED9-4A3499D30626}" sibTransId="{21C3ED35-773E-4CD9-B299-4946308CA35B}"/>
    <dgm:cxn modelId="{A2504A72-5304-4391-A948-5BF3353B9184}" srcId="{137AF090-9994-408F-AFF5-12C700063D6A}" destId="{AC3133C4-81AC-4745-9427-47DFE0BB64B1}" srcOrd="0" destOrd="0" parTransId="{F63C68DB-1243-456A-ACE9-CABC781BC4FF}" sibTransId="{8E512E11-F3E7-4AE8-9B01-D5DA8F1C6EFE}"/>
    <dgm:cxn modelId="{DC50F277-C2FC-406F-BEBF-A14D50140E51}" type="presOf" srcId="{4E68FA2D-A0E5-424A-96D7-D3D8B972A686}" destId="{9AF57756-91A2-4BBD-957F-D37E90DDB4C4}" srcOrd="0" destOrd="0" presId="urn:microsoft.com/office/officeart/2009/layout/CircleArrowProcess"/>
    <dgm:cxn modelId="{D87A65AE-DC56-4017-8CC3-C3AA66A68422}" type="presOf" srcId="{137AF090-9994-408F-AFF5-12C700063D6A}" destId="{202A24C9-6D83-486F-B111-8D0709B5DFC5}" srcOrd="0" destOrd="0" presId="urn:microsoft.com/office/officeart/2009/layout/CircleArrowProcess"/>
    <dgm:cxn modelId="{2E64B9F7-C2D8-47F2-B31F-8C584C57B8E0}" srcId="{137AF090-9994-408F-AFF5-12C700063D6A}" destId="{D27C32ED-8C8B-4D3B-8D34-2B68B246EB82}" srcOrd="3" destOrd="0" parTransId="{037BAB82-5C2B-483B-BA87-EA7D3872418F}" sibTransId="{9EA09A9A-C3B6-487F-879A-0BE0A17EAAF3}"/>
    <dgm:cxn modelId="{B0ED8034-FC13-4A1B-8267-7661A7AA1F4C}" type="presParOf" srcId="{202A24C9-6D83-486F-B111-8D0709B5DFC5}" destId="{51D2C091-E1A0-48BE-AA6E-67905A90B3F5}" srcOrd="0" destOrd="0" presId="urn:microsoft.com/office/officeart/2009/layout/CircleArrowProcess"/>
    <dgm:cxn modelId="{89052F58-D0C2-4013-AF09-75F3C46C123A}" type="presParOf" srcId="{51D2C091-E1A0-48BE-AA6E-67905A90B3F5}" destId="{A73E6E87-8A17-4223-9E9B-CF14C7B683F0}" srcOrd="0" destOrd="0" presId="urn:microsoft.com/office/officeart/2009/layout/CircleArrowProcess"/>
    <dgm:cxn modelId="{B6461F67-8925-4A44-920E-AA74628081FE}" type="presParOf" srcId="{202A24C9-6D83-486F-B111-8D0709B5DFC5}" destId="{683CE10C-867D-4ED8-B47F-74C3C8B893E7}" srcOrd="1" destOrd="0" presId="urn:microsoft.com/office/officeart/2009/layout/CircleArrowProcess"/>
    <dgm:cxn modelId="{39F89598-D294-4437-9983-F4FE34C83224}" type="presParOf" srcId="{202A24C9-6D83-486F-B111-8D0709B5DFC5}" destId="{5AE968C0-1D8B-42A2-80CD-552F2AA37216}" srcOrd="2" destOrd="0" presId="urn:microsoft.com/office/officeart/2009/layout/CircleArrowProcess"/>
    <dgm:cxn modelId="{FDAA4071-3695-4537-ABDE-6D9A225682FD}" type="presParOf" srcId="{5AE968C0-1D8B-42A2-80CD-552F2AA37216}" destId="{DA4E79A0-CAF7-4EAD-8DCA-9913A5D37F91}" srcOrd="0" destOrd="0" presId="urn:microsoft.com/office/officeart/2009/layout/CircleArrowProcess"/>
    <dgm:cxn modelId="{C93F23AB-3E92-4617-9B5F-80E6A47A1573}" type="presParOf" srcId="{202A24C9-6D83-486F-B111-8D0709B5DFC5}" destId="{50DC4463-5EB9-4917-B026-51B89F33B0EB}" srcOrd="3" destOrd="0" presId="urn:microsoft.com/office/officeart/2009/layout/CircleArrowProcess"/>
    <dgm:cxn modelId="{EE5BE5D1-737F-4D13-B876-1ED9F398B476}" type="presParOf" srcId="{202A24C9-6D83-486F-B111-8D0709B5DFC5}" destId="{D77689EE-A753-4159-ADF0-5B46890BE49E}" srcOrd="4" destOrd="0" presId="urn:microsoft.com/office/officeart/2009/layout/CircleArrowProcess"/>
    <dgm:cxn modelId="{5F5BD6BD-C70A-47CD-860A-5CF3B5964057}" type="presParOf" srcId="{D77689EE-A753-4159-ADF0-5B46890BE49E}" destId="{47853B10-8DEA-4FFB-B89A-6AFD63D26F88}" srcOrd="0" destOrd="0" presId="urn:microsoft.com/office/officeart/2009/layout/CircleArrowProcess"/>
    <dgm:cxn modelId="{D55C5054-572B-4899-AA26-CB2174C9636C}" type="presParOf" srcId="{202A24C9-6D83-486F-B111-8D0709B5DFC5}" destId="{9AF57756-91A2-4BBD-957F-D37E90DDB4C4}" srcOrd="5" destOrd="0" presId="urn:microsoft.com/office/officeart/2009/layout/CircleArrowProcess"/>
    <dgm:cxn modelId="{151DDD06-198A-4A2B-92B9-2DE9DD856B1F}" type="presParOf" srcId="{202A24C9-6D83-486F-B111-8D0709B5DFC5}" destId="{15078503-1C0D-41C1-B48A-1809D7E81250}" srcOrd="6" destOrd="0" presId="urn:microsoft.com/office/officeart/2009/layout/CircleArrowProcess"/>
    <dgm:cxn modelId="{E32C6213-7B55-4E50-B53A-3AF905947240}" type="presParOf" srcId="{15078503-1C0D-41C1-B48A-1809D7E81250}" destId="{6EDA9668-5028-4FC8-BC3C-4EC2D549ABC3}" srcOrd="0" destOrd="0" presId="urn:microsoft.com/office/officeart/2009/layout/CircleArrowProcess"/>
    <dgm:cxn modelId="{BAAE97F8-2C5E-4F55-8DDC-251F772E61E0}" type="presParOf" srcId="{202A24C9-6D83-486F-B111-8D0709B5DFC5}" destId="{31607D11-730F-442E-AA52-FC5361A37753}"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A77527-5191-41DD-A053-5A0689E02410}" type="doc">
      <dgm:prSet loTypeId="urn:microsoft.com/office/officeart/2005/8/layout/hList1" loCatId="list" qsTypeId="urn:microsoft.com/office/officeart/2005/8/quickstyle/simple4" qsCatId="simple" csTypeId="urn:microsoft.com/office/officeart/2005/8/colors/accent2_2" csCatId="accent2"/>
      <dgm:spPr/>
      <dgm:t>
        <a:bodyPr/>
        <a:lstStyle/>
        <a:p>
          <a:endParaRPr lang="en-US"/>
        </a:p>
      </dgm:t>
    </dgm:pt>
    <dgm:pt modelId="{7C820036-6177-486F-8194-E5B43D946C67}">
      <dgm:prSet custT="1"/>
      <dgm:spPr/>
      <dgm:t>
        <a:bodyPr/>
        <a:lstStyle/>
        <a:p>
          <a:r>
            <a:rPr lang="en-US" sz="2600" b="1" dirty="0"/>
            <a:t>Recognize</a:t>
          </a:r>
        </a:p>
      </dgm:t>
    </dgm:pt>
    <dgm:pt modelId="{BC096AE0-AB9D-4B9A-B975-E87679005A4C}" type="parTrans" cxnId="{25AD5568-8DB8-432A-B686-56D56BCE5BBC}">
      <dgm:prSet/>
      <dgm:spPr/>
      <dgm:t>
        <a:bodyPr/>
        <a:lstStyle/>
        <a:p>
          <a:endParaRPr lang="en-US"/>
        </a:p>
      </dgm:t>
    </dgm:pt>
    <dgm:pt modelId="{E320062D-77C6-416C-8082-EC8AF68D1D25}" type="sibTrans" cxnId="{25AD5568-8DB8-432A-B686-56D56BCE5BBC}">
      <dgm:prSet phldrT="01"/>
      <dgm:spPr/>
      <dgm:t>
        <a:bodyPr/>
        <a:lstStyle/>
        <a:p>
          <a:endParaRPr lang="en-US"/>
        </a:p>
      </dgm:t>
    </dgm:pt>
    <dgm:pt modelId="{1DE69664-C3B7-4566-9B97-BC140D133A26}">
      <dgm:prSet custT="1"/>
      <dgm:spPr/>
      <dgm:t>
        <a:bodyPr/>
        <a:lstStyle/>
        <a:p>
          <a:r>
            <a:rPr lang="en-US" sz="2400" dirty="0"/>
            <a:t>Recognize the differences between data, data sets, and statistics.</a:t>
          </a:r>
        </a:p>
      </dgm:t>
    </dgm:pt>
    <dgm:pt modelId="{16417173-D3BB-4BA1-9DB8-145B7D871003}" type="parTrans" cxnId="{DDC1D813-ECC2-49FC-8351-88DF1CE8315D}">
      <dgm:prSet/>
      <dgm:spPr/>
      <dgm:t>
        <a:bodyPr/>
        <a:lstStyle/>
        <a:p>
          <a:endParaRPr lang="en-US"/>
        </a:p>
      </dgm:t>
    </dgm:pt>
    <dgm:pt modelId="{98577A39-CD07-4B49-861F-C836E1E39944}" type="sibTrans" cxnId="{DDC1D813-ECC2-49FC-8351-88DF1CE8315D}">
      <dgm:prSet/>
      <dgm:spPr/>
      <dgm:t>
        <a:bodyPr/>
        <a:lstStyle/>
        <a:p>
          <a:endParaRPr lang="en-US"/>
        </a:p>
      </dgm:t>
    </dgm:pt>
    <dgm:pt modelId="{155B620D-EF49-4590-818B-9A2F8C2A890F}">
      <dgm:prSet custT="1"/>
      <dgm:spPr/>
      <dgm:t>
        <a:bodyPr/>
        <a:lstStyle/>
        <a:p>
          <a:r>
            <a:rPr lang="en-US" sz="2600" b="1" dirty="0"/>
            <a:t>Understand</a:t>
          </a:r>
        </a:p>
      </dgm:t>
    </dgm:pt>
    <dgm:pt modelId="{669C5C17-01B4-4752-915C-B1CA2D2DC813}" type="parTrans" cxnId="{47B0711B-E669-4092-86F4-710A02F20DBA}">
      <dgm:prSet/>
      <dgm:spPr/>
      <dgm:t>
        <a:bodyPr/>
        <a:lstStyle/>
        <a:p>
          <a:endParaRPr lang="en-US"/>
        </a:p>
      </dgm:t>
    </dgm:pt>
    <dgm:pt modelId="{C3A2D73E-7724-44C4-B1EB-85792CBFC99F}" type="sibTrans" cxnId="{47B0711B-E669-4092-86F4-710A02F20DBA}">
      <dgm:prSet phldrT="02"/>
      <dgm:spPr/>
      <dgm:t>
        <a:bodyPr/>
        <a:lstStyle/>
        <a:p>
          <a:endParaRPr lang="en-US"/>
        </a:p>
      </dgm:t>
    </dgm:pt>
    <dgm:pt modelId="{7D690356-4F63-4D07-A719-2DD5951A8CE1}">
      <dgm:prSet custT="1"/>
      <dgm:spPr/>
      <dgm:t>
        <a:bodyPr/>
        <a:lstStyle/>
        <a:p>
          <a:r>
            <a:rPr lang="en-US" sz="2400" dirty="0"/>
            <a:t>Understand a four-step process used to locate relevant health statistics for a particular circumstance or issue.</a:t>
          </a:r>
        </a:p>
      </dgm:t>
    </dgm:pt>
    <dgm:pt modelId="{3558AA3D-FB88-4507-BA61-1094010B1638}" type="parTrans" cxnId="{4CD67118-EBF9-4A0E-93BC-D01894A84B4C}">
      <dgm:prSet/>
      <dgm:spPr/>
      <dgm:t>
        <a:bodyPr/>
        <a:lstStyle/>
        <a:p>
          <a:endParaRPr lang="en-US"/>
        </a:p>
      </dgm:t>
    </dgm:pt>
    <dgm:pt modelId="{F790B757-F4A4-46EB-98D8-990A1D350C5A}" type="sibTrans" cxnId="{4CD67118-EBF9-4A0E-93BC-D01894A84B4C}">
      <dgm:prSet/>
      <dgm:spPr/>
      <dgm:t>
        <a:bodyPr/>
        <a:lstStyle/>
        <a:p>
          <a:endParaRPr lang="en-US"/>
        </a:p>
      </dgm:t>
    </dgm:pt>
    <dgm:pt modelId="{690E99B8-BBFE-4037-9CF9-1021210829BC}">
      <dgm:prSet custT="1"/>
      <dgm:spPr/>
      <dgm:t>
        <a:bodyPr/>
        <a:lstStyle/>
        <a:p>
          <a:r>
            <a:rPr lang="en-US" sz="2600" b="1" dirty="0"/>
            <a:t>Identify</a:t>
          </a:r>
        </a:p>
      </dgm:t>
    </dgm:pt>
    <dgm:pt modelId="{73BCC8FE-C863-4628-9B6E-9E5E2D248F68}" type="parTrans" cxnId="{31D54CD5-5F06-45F0-B46F-F0353596CFC7}">
      <dgm:prSet/>
      <dgm:spPr/>
      <dgm:t>
        <a:bodyPr/>
        <a:lstStyle/>
        <a:p>
          <a:endParaRPr lang="en-US"/>
        </a:p>
      </dgm:t>
    </dgm:pt>
    <dgm:pt modelId="{6665987B-6056-4107-ABD4-F6C7C194E289}" type="sibTrans" cxnId="{31D54CD5-5F06-45F0-B46F-F0353596CFC7}">
      <dgm:prSet phldrT="03"/>
      <dgm:spPr/>
      <dgm:t>
        <a:bodyPr/>
        <a:lstStyle/>
        <a:p>
          <a:endParaRPr lang="en-US"/>
        </a:p>
      </dgm:t>
    </dgm:pt>
    <dgm:pt modelId="{245B8D80-D1A0-4829-B3D4-83028380A961}">
      <dgm:prSet custT="1"/>
      <dgm:spPr/>
      <dgm:t>
        <a:bodyPr/>
        <a:lstStyle/>
        <a:p>
          <a:r>
            <a:rPr lang="en-US" sz="2400" dirty="0"/>
            <a:t>Identify online resources that provide health statistics at the national, state, and local level. </a:t>
          </a:r>
        </a:p>
      </dgm:t>
    </dgm:pt>
    <dgm:pt modelId="{3C422175-A815-4E36-B625-40DDD0E00BB2}" type="parTrans" cxnId="{673E59B3-59AF-4F73-8F9E-31DA97B27EAB}">
      <dgm:prSet/>
      <dgm:spPr/>
      <dgm:t>
        <a:bodyPr/>
        <a:lstStyle/>
        <a:p>
          <a:endParaRPr lang="en-US"/>
        </a:p>
      </dgm:t>
    </dgm:pt>
    <dgm:pt modelId="{1BC98445-E3FC-4CC3-AC6A-F01FB499713C}" type="sibTrans" cxnId="{673E59B3-59AF-4F73-8F9E-31DA97B27EAB}">
      <dgm:prSet/>
      <dgm:spPr/>
      <dgm:t>
        <a:bodyPr/>
        <a:lstStyle/>
        <a:p>
          <a:endParaRPr lang="en-US"/>
        </a:p>
      </dgm:t>
    </dgm:pt>
    <dgm:pt modelId="{C2F5D9F1-DCE8-47C3-8236-1D134E6F82DF}" type="pres">
      <dgm:prSet presAssocID="{76A77527-5191-41DD-A053-5A0689E02410}" presName="Name0" presStyleCnt="0">
        <dgm:presLayoutVars>
          <dgm:dir/>
          <dgm:animLvl val="lvl"/>
          <dgm:resizeHandles val="exact"/>
        </dgm:presLayoutVars>
      </dgm:prSet>
      <dgm:spPr/>
    </dgm:pt>
    <dgm:pt modelId="{051C85A6-E595-4A63-AD6B-90BF64E97ADC}" type="pres">
      <dgm:prSet presAssocID="{7C820036-6177-486F-8194-E5B43D946C67}" presName="composite" presStyleCnt="0"/>
      <dgm:spPr/>
    </dgm:pt>
    <dgm:pt modelId="{A7A15C2F-972C-4C7E-9648-8B15C8137DB7}" type="pres">
      <dgm:prSet presAssocID="{7C820036-6177-486F-8194-E5B43D946C67}" presName="parTx" presStyleLbl="alignNode1" presStyleIdx="0" presStyleCnt="3">
        <dgm:presLayoutVars>
          <dgm:chMax val="0"/>
          <dgm:chPref val="0"/>
          <dgm:bulletEnabled val="1"/>
        </dgm:presLayoutVars>
      </dgm:prSet>
      <dgm:spPr/>
    </dgm:pt>
    <dgm:pt modelId="{7C3516C6-B64E-4B93-88DE-93EDC64E37B1}" type="pres">
      <dgm:prSet presAssocID="{7C820036-6177-486F-8194-E5B43D946C67}" presName="desTx" presStyleLbl="alignAccFollowNode1" presStyleIdx="0" presStyleCnt="3">
        <dgm:presLayoutVars>
          <dgm:bulletEnabled val="1"/>
        </dgm:presLayoutVars>
      </dgm:prSet>
      <dgm:spPr/>
    </dgm:pt>
    <dgm:pt modelId="{F586CED9-F054-4260-BB63-6A939483A3D1}" type="pres">
      <dgm:prSet presAssocID="{E320062D-77C6-416C-8082-EC8AF68D1D25}" presName="space" presStyleCnt="0"/>
      <dgm:spPr/>
    </dgm:pt>
    <dgm:pt modelId="{6529C6F6-2D9C-48E3-8B38-175609FD9362}" type="pres">
      <dgm:prSet presAssocID="{155B620D-EF49-4590-818B-9A2F8C2A890F}" presName="composite" presStyleCnt="0"/>
      <dgm:spPr/>
    </dgm:pt>
    <dgm:pt modelId="{3E8FFB21-7DA1-4748-9103-A0062BC07FFD}" type="pres">
      <dgm:prSet presAssocID="{155B620D-EF49-4590-818B-9A2F8C2A890F}" presName="parTx" presStyleLbl="alignNode1" presStyleIdx="1" presStyleCnt="3">
        <dgm:presLayoutVars>
          <dgm:chMax val="0"/>
          <dgm:chPref val="0"/>
          <dgm:bulletEnabled val="1"/>
        </dgm:presLayoutVars>
      </dgm:prSet>
      <dgm:spPr/>
    </dgm:pt>
    <dgm:pt modelId="{DB7FCC5A-136E-4516-B993-9C89FF3E5791}" type="pres">
      <dgm:prSet presAssocID="{155B620D-EF49-4590-818B-9A2F8C2A890F}" presName="desTx" presStyleLbl="alignAccFollowNode1" presStyleIdx="1" presStyleCnt="3">
        <dgm:presLayoutVars>
          <dgm:bulletEnabled val="1"/>
        </dgm:presLayoutVars>
      </dgm:prSet>
      <dgm:spPr/>
    </dgm:pt>
    <dgm:pt modelId="{AD85A2E4-D244-4A2D-BD27-65D685A2BB2C}" type="pres">
      <dgm:prSet presAssocID="{C3A2D73E-7724-44C4-B1EB-85792CBFC99F}" presName="space" presStyleCnt="0"/>
      <dgm:spPr/>
    </dgm:pt>
    <dgm:pt modelId="{9B710E53-F184-45D3-B015-3EBBCBAA8C3D}" type="pres">
      <dgm:prSet presAssocID="{690E99B8-BBFE-4037-9CF9-1021210829BC}" presName="composite" presStyleCnt="0"/>
      <dgm:spPr/>
    </dgm:pt>
    <dgm:pt modelId="{53F41B23-EB22-4868-8F6F-562E3E2026E9}" type="pres">
      <dgm:prSet presAssocID="{690E99B8-BBFE-4037-9CF9-1021210829BC}" presName="parTx" presStyleLbl="alignNode1" presStyleIdx="2" presStyleCnt="3">
        <dgm:presLayoutVars>
          <dgm:chMax val="0"/>
          <dgm:chPref val="0"/>
          <dgm:bulletEnabled val="1"/>
        </dgm:presLayoutVars>
      </dgm:prSet>
      <dgm:spPr/>
    </dgm:pt>
    <dgm:pt modelId="{15072C1F-6D5F-48A1-BFE1-282B50718B08}" type="pres">
      <dgm:prSet presAssocID="{690E99B8-BBFE-4037-9CF9-1021210829BC}" presName="desTx" presStyleLbl="alignAccFollowNode1" presStyleIdx="2" presStyleCnt="3">
        <dgm:presLayoutVars>
          <dgm:bulletEnabled val="1"/>
        </dgm:presLayoutVars>
      </dgm:prSet>
      <dgm:spPr/>
    </dgm:pt>
  </dgm:ptLst>
  <dgm:cxnLst>
    <dgm:cxn modelId="{F5E9DF12-26D2-4E3E-B27C-E5A649BE63B5}" type="presOf" srcId="{7C820036-6177-486F-8194-E5B43D946C67}" destId="{A7A15C2F-972C-4C7E-9648-8B15C8137DB7}" srcOrd="0" destOrd="0" presId="urn:microsoft.com/office/officeart/2005/8/layout/hList1"/>
    <dgm:cxn modelId="{DDC1D813-ECC2-49FC-8351-88DF1CE8315D}" srcId="{7C820036-6177-486F-8194-E5B43D946C67}" destId="{1DE69664-C3B7-4566-9B97-BC140D133A26}" srcOrd="0" destOrd="0" parTransId="{16417173-D3BB-4BA1-9DB8-145B7D871003}" sibTransId="{98577A39-CD07-4B49-861F-C836E1E39944}"/>
    <dgm:cxn modelId="{4CD67118-EBF9-4A0E-93BC-D01894A84B4C}" srcId="{155B620D-EF49-4590-818B-9A2F8C2A890F}" destId="{7D690356-4F63-4D07-A719-2DD5951A8CE1}" srcOrd="0" destOrd="0" parTransId="{3558AA3D-FB88-4507-BA61-1094010B1638}" sibTransId="{F790B757-F4A4-46EB-98D8-990A1D350C5A}"/>
    <dgm:cxn modelId="{47B0711B-E669-4092-86F4-710A02F20DBA}" srcId="{76A77527-5191-41DD-A053-5A0689E02410}" destId="{155B620D-EF49-4590-818B-9A2F8C2A890F}" srcOrd="1" destOrd="0" parTransId="{669C5C17-01B4-4752-915C-B1CA2D2DC813}" sibTransId="{C3A2D73E-7724-44C4-B1EB-85792CBFC99F}"/>
    <dgm:cxn modelId="{C3C0BB2B-E4FE-4E41-9F98-F02A702BB7D8}" type="presOf" srcId="{7D690356-4F63-4D07-A719-2DD5951A8CE1}" destId="{DB7FCC5A-136E-4516-B993-9C89FF3E5791}" srcOrd="0" destOrd="0" presId="urn:microsoft.com/office/officeart/2005/8/layout/hList1"/>
    <dgm:cxn modelId="{87080A43-A062-470E-BA4A-AD16B66CAB7B}" type="presOf" srcId="{690E99B8-BBFE-4037-9CF9-1021210829BC}" destId="{53F41B23-EB22-4868-8F6F-562E3E2026E9}" srcOrd="0" destOrd="0" presId="urn:microsoft.com/office/officeart/2005/8/layout/hList1"/>
    <dgm:cxn modelId="{25AD5568-8DB8-432A-B686-56D56BCE5BBC}" srcId="{76A77527-5191-41DD-A053-5A0689E02410}" destId="{7C820036-6177-486F-8194-E5B43D946C67}" srcOrd="0" destOrd="0" parTransId="{BC096AE0-AB9D-4B9A-B975-E87679005A4C}" sibTransId="{E320062D-77C6-416C-8082-EC8AF68D1D25}"/>
    <dgm:cxn modelId="{7BD88798-EF3E-4555-9509-14DEB1D69244}" type="presOf" srcId="{245B8D80-D1A0-4829-B3D4-83028380A961}" destId="{15072C1F-6D5F-48A1-BFE1-282B50718B08}" srcOrd="0" destOrd="0" presId="urn:microsoft.com/office/officeart/2005/8/layout/hList1"/>
    <dgm:cxn modelId="{A2615F9B-6C9C-4765-AFF5-AB0EFC09CF97}" type="presOf" srcId="{155B620D-EF49-4590-818B-9A2F8C2A890F}" destId="{3E8FFB21-7DA1-4748-9103-A0062BC07FFD}" srcOrd="0" destOrd="0" presId="urn:microsoft.com/office/officeart/2005/8/layout/hList1"/>
    <dgm:cxn modelId="{C774CCA7-298B-4D5F-8E2A-34BC57B83310}" type="presOf" srcId="{76A77527-5191-41DD-A053-5A0689E02410}" destId="{C2F5D9F1-DCE8-47C3-8236-1D134E6F82DF}" srcOrd="0" destOrd="0" presId="urn:microsoft.com/office/officeart/2005/8/layout/hList1"/>
    <dgm:cxn modelId="{8FCBB6AA-DCE1-492F-B85E-46A5770F5D7D}" type="presOf" srcId="{1DE69664-C3B7-4566-9B97-BC140D133A26}" destId="{7C3516C6-B64E-4B93-88DE-93EDC64E37B1}" srcOrd="0" destOrd="0" presId="urn:microsoft.com/office/officeart/2005/8/layout/hList1"/>
    <dgm:cxn modelId="{673E59B3-59AF-4F73-8F9E-31DA97B27EAB}" srcId="{690E99B8-BBFE-4037-9CF9-1021210829BC}" destId="{245B8D80-D1A0-4829-B3D4-83028380A961}" srcOrd="0" destOrd="0" parTransId="{3C422175-A815-4E36-B625-40DDD0E00BB2}" sibTransId="{1BC98445-E3FC-4CC3-AC6A-F01FB499713C}"/>
    <dgm:cxn modelId="{31D54CD5-5F06-45F0-B46F-F0353596CFC7}" srcId="{76A77527-5191-41DD-A053-5A0689E02410}" destId="{690E99B8-BBFE-4037-9CF9-1021210829BC}" srcOrd="2" destOrd="0" parTransId="{73BCC8FE-C863-4628-9B6E-9E5E2D248F68}" sibTransId="{6665987B-6056-4107-ABD4-F6C7C194E289}"/>
    <dgm:cxn modelId="{393CB6CF-8B6A-431B-B487-6DB957D213B9}" type="presParOf" srcId="{C2F5D9F1-DCE8-47C3-8236-1D134E6F82DF}" destId="{051C85A6-E595-4A63-AD6B-90BF64E97ADC}" srcOrd="0" destOrd="0" presId="urn:microsoft.com/office/officeart/2005/8/layout/hList1"/>
    <dgm:cxn modelId="{EEA5C3D8-59E4-4709-A9FE-163EBDF442EA}" type="presParOf" srcId="{051C85A6-E595-4A63-AD6B-90BF64E97ADC}" destId="{A7A15C2F-972C-4C7E-9648-8B15C8137DB7}" srcOrd="0" destOrd="0" presId="urn:microsoft.com/office/officeart/2005/8/layout/hList1"/>
    <dgm:cxn modelId="{47B67D77-5BC3-4D80-8517-3F80599D9052}" type="presParOf" srcId="{051C85A6-E595-4A63-AD6B-90BF64E97ADC}" destId="{7C3516C6-B64E-4B93-88DE-93EDC64E37B1}" srcOrd="1" destOrd="0" presId="urn:microsoft.com/office/officeart/2005/8/layout/hList1"/>
    <dgm:cxn modelId="{E8016C94-FD6C-44E9-AA7A-96528C2984EF}" type="presParOf" srcId="{C2F5D9F1-DCE8-47C3-8236-1D134E6F82DF}" destId="{F586CED9-F054-4260-BB63-6A939483A3D1}" srcOrd="1" destOrd="0" presId="urn:microsoft.com/office/officeart/2005/8/layout/hList1"/>
    <dgm:cxn modelId="{6FB51AAD-B444-4FA5-8E62-63CD7EA7C2C0}" type="presParOf" srcId="{C2F5D9F1-DCE8-47C3-8236-1D134E6F82DF}" destId="{6529C6F6-2D9C-48E3-8B38-175609FD9362}" srcOrd="2" destOrd="0" presId="urn:microsoft.com/office/officeart/2005/8/layout/hList1"/>
    <dgm:cxn modelId="{98E2EFEF-A96D-4C3F-9504-BDE80446A6E5}" type="presParOf" srcId="{6529C6F6-2D9C-48E3-8B38-175609FD9362}" destId="{3E8FFB21-7DA1-4748-9103-A0062BC07FFD}" srcOrd="0" destOrd="0" presId="urn:microsoft.com/office/officeart/2005/8/layout/hList1"/>
    <dgm:cxn modelId="{849B6BA8-9D0E-4B59-B0EC-679A5C302618}" type="presParOf" srcId="{6529C6F6-2D9C-48E3-8B38-175609FD9362}" destId="{DB7FCC5A-136E-4516-B993-9C89FF3E5791}" srcOrd="1" destOrd="0" presId="urn:microsoft.com/office/officeart/2005/8/layout/hList1"/>
    <dgm:cxn modelId="{447E4E6A-A1DA-4645-8F28-94033F8A1AD4}" type="presParOf" srcId="{C2F5D9F1-DCE8-47C3-8236-1D134E6F82DF}" destId="{AD85A2E4-D244-4A2D-BD27-65D685A2BB2C}" srcOrd="3" destOrd="0" presId="urn:microsoft.com/office/officeart/2005/8/layout/hList1"/>
    <dgm:cxn modelId="{4D6784CD-1252-43B8-81B7-E926A0135C39}" type="presParOf" srcId="{C2F5D9F1-DCE8-47C3-8236-1D134E6F82DF}" destId="{9B710E53-F184-45D3-B015-3EBBCBAA8C3D}" srcOrd="4" destOrd="0" presId="urn:microsoft.com/office/officeart/2005/8/layout/hList1"/>
    <dgm:cxn modelId="{138B13FD-0607-473E-9886-549E16A98C58}" type="presParOf" srcId="{9B710E53-F184-45D3-B015-3EBBCBAA8C3D}" destId="{53F41B23-EB22-4868-8F6F-562E3E2026E9}" srcOrd="0" destOrd="0" presId="urn:microsoft.com/office/officeart/2005/8/layout/hList1"/>
    <dgm:cxn modelId="{C73FB16B-EAF7-4342-8B8C-1B54A0FB7591}" type="presParOf" srcId="{9B710E53-F184-45D3-B015-3EBBCBAA8C3D}" destId="{15072C1F-6D5F-48A1-BFE1-282B50718B0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B2913A-F788-4AF4-8318-27317D45455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728ADA0-5D18-49CC-9867-32BD92808866}">
      <dgm:prSet custT="1"/>
      <dgm:spPr/>
      <dgm:t>
        <a:bodyPr/>
        <a:lstStyle/>
        <a:p>
          <a:pPr>
            <a:lnSpc>
              <a:spcPct val="100000"/>
            </a:lnSpc>
          </a:pPr>
          <a:r>
            <a:rPr lang="en-US" sz="2600" dirty="0"/>
            <a:t>Statistics overview</a:t>
          </a:r>
        </a:p>
      </dgm:t>
    </dgm:pt>
    <dgm:pt modelId="{EB175645-5901-415E-A1B8-2C7EF0202CD0}" type="parTrans" cxnId="{AAEAC448-632D-4D3C-954E-2F331A647B87}">
      <dgm:prSet/>
      <dgm:spPr/>
      <dgm:t>
        <a:bodyPr/>
        <a:lstStyle/>
        <a:p>
          <a:endParaRPr lang="en-US"/>
        </a:p>
      </dgm:t>
    </dgm:pt>
    <dgm:pt modelId="{E85B0032-C084-4E84-8677-CC8672789A32}" type="sibTrans" cxnId="{AAEAC448-632D-4D3C-954E-2F331A647B87}">
      <dgm:prSet/>
      <dgm:spPr/>
      <dgm:t>
        <a:bodyPr/>
        <a:lstStyle/>
        <a:p>
          <a:endParaRPr lang="en-US"/>
        </a:p>
      </dgm:t>
    </dgm:pt>
    <dgm:pt modelId="{30BFDED7-9EA1-4731-8C9B-2CF2F9E785CD}">
      <dgm:prSet custT="1"/>
      <dgm:spPr/>
      <dgm:t>
        <a:bodyPr/>
        <a:lstStyle/>
        <a:p>
          <a:pPr>
            <a:lnSpc>
              <a:spcPct val="100000"/>
            </a:lnSpc>
          </a:pPr>
          <a:r>
            <a:rPr lang="en-US" sz="2600" dirty="0"/>
            <a:t>Steps to finding health statistics</a:t>
          </a:r>
        </a:p>
      </dgm:t>
    </dgm:pt>
    <dgm:pt modelId="{72B4FB77-95DF-418A-9B30-655D4017828E}" type="parTrans" cxnId="{F49EEFE2-047D-4CF7-8C0A-E13F80C82FF7}">
      <dgm:prSet/>
      <dgm:spPr/>
      <dgm:t>
        <a:bodyPr/>
        <a:lstStyle/>
        <a:p>
          <a:endParaRPr lang="en-US"/>
        </a:p>
      </dgm:t>
    </dgm:pt>
    <dgm:pt modelId="{69AA4705-8C70-42A8-87F5-26071A84A2CE}" type="sibTrans" cxnId="{F49EEFE2-047D-4CF7-8C0A-E13F80C82FF7}">
      <dgm:prSet/>
      <dgm:spPr/>
      <dgm:t>
        <a:bodyPr/>
        <a:lstStyle/>
        <a:p>
          <a:endParaRPr lang="en-US"/>
        </a:p>
      </dgm:t>
    </dgm:pt>
    <dgm:pt modelId="{0DD04786-CDEF-4057-8597-E12DA799AE58}">
      <dgm:prSet custT="1"/>
      <dgm:spPr/>
      <dgm:t>
        <a:bodyPr/>
        <a:lstStyle/>
        <a:p>
          <a:pPr>
            <a:lnSpc>
              <a:spcPct val="100000"/>
            </a:lnSpc>
          </a:pPr>
          <a:r>
            <a:rPr lang="en-US" sz="2600" dirty="0"/>
            <a:t>Live demonstration of key resources </a:t>
          </a:r>
        </a:p>
      </dgm:t>
    </dgm:pt>
    <dgm:pt modelId="{2C686EDE-CB01-4837-B5AF-7053D411690B}" type="parTrans" cxnId="{EC0C00D7-C574-40D0-8450-2179E6CAF6F6}">
      <dgm:prSet/>
      <dgm:spPr/>
      <dgm:t>
        <a:bodyPr/>
        <a:lstStyle/>
        <a:p>
          <a:endParaRPr lang="en-US"/>
        </a:p>
      </dgm:t>
    </dgm:pt>
    <dgm:pt modelId="{488B8B95-EB38-4CAE-8553-1377230963FB}" type="sibTrans" cxnId="{EC0C00D7-C574-40D0-8450-2179E6CAF6F6}">
      <dgm:prSet/>
      <dgm:spPr/>
      <dgm:t>
        <a:bodyPr/>
        <a:lstStyle/>
        <a:p>
          <a:endParaRPr lang="en-US"/>
        </a:p>
      </dgm:t>
    </dgm:pt>
    <dgm:pt modelId="{2B2F2A4B-1BEF-4EF9-BF83-9A9481D53073}">
      <dgm:prSet custT="1"/>
      <dgm:spPr/>
      <dgm:t>
        <a:bodyPr/>
        <a:lstStyle/>
        <a:p>
          <a:pPr>
            <a:lnSpc>
              <a:spcPct val="100000"/>
            </a:lnSpc>
          </a:pPr>
          <a:r>
            <a:rPr lang="en-US" sz="2600" dirty="0"/>
            <a:t>Wrap up</a:t>
          </a:r>
        </a:p>
      </dgm:t>
    </dgm:pt>
    <dgm:pt modelId="{415FFB3F-11BB-4D27-B925-AAD482F157FC}" type="parTrans" cxnId="{56E82773-CFD5-47E3-B5E5-48B74683BC9C}">
      <dgm:prSet/>
      <dgm:spPr/>
      <dgm:t>
        <a:bodyPr/>
        <a:lstStyle/>
        <a:p>
          <a:endParaRPr lang="en-US"/>
        </a:p>
      </dgm:t>
    </dgm:pt>
    <dgm:pt modelId="{41573921-026A-4132-942D-707D74956D93}" type="sibTrans" cxnId="{56E82773-CFD5-47E3-B5E5-48B74683BC9C}">
      <dgm:prSet/>
      <dgm:spPr/>
      <dgm:t>
        <a:bodyPr/>
        <a:lstStyle/>
        <a:p>
          <a:endParaRPr lang="en-US"/>
        </a:p>
      </dgm:t>
    </dgm:pt>
    <dgm:pt modelId="{9A7B24A2-2B53-4148-8588-310C0B4F2959}" type="pres">
      <dgm:prSet presAssocID="{02B2913A-F788-4AF4-8318-27317D45455B}" presName="root" presStyleCnt="0">
        <dgm:presLayoutVars>
          <dgm:dir/>
          <dgm:resizeHandles val="exact"/>
        </dgm:presLayoutVars>
      </dgm:prSet>
      <dgm:spPr/>
    </dgm:pt>
    <dgm:pt modelId="{2F732AD6-FBC1-4C67-8799-9F35A4855057}" type="pres">
      <dgm:prSet presAssocID="{1728ADA0-5D18-49CC-9867-32BD92808866}" presName="compNode" presStyleCnt="0"/>
      <dgm:spPr/>
    </dgm:pt>
    <dgm:pt modelId="{ECE634AE-6C44-435D-8C66-6CDBA826199B}" type="pres">
      <dgm:prSet presAssocID="{1728ADA0-5D18-49CC-9867-32BD92808866}" presName="bgRect" presStyleLbl="bgShp" presStyleIdx="0" presStyleCnt="4"/>
      <dgm:spPr/>
    </dgm:pt>
    <dgm:pt modelId="{2ADB83D8-8BDD-411C-8AA9-A1ED55D1F735}" type="pres">
      <dgm:prSet presAssocID="{1728ADA0-5D18-49CC-9867-32BD9280886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9188D09B-D1DA-4A75-ACA6-B5A102166E52}" type="pres">
      <dgm:prSet presAssocID="{1728ADA0-5D18-49CC-9867-32BD92808866}" presName="spaceRect" presStyleCnt="0"/>
      <dgm:spPr/>
    </dgm:pt>
    <dgm:pt modelId="{E8B5E807-8272-43CF-8910-AA706536C01F}" type="pres">
      <dgm:prSet presAssocID="{1728ADA0-5D18-49CC-9867-32BD92808866}" presName="parTx" presStyleLbl="revTx" presStyleIdx="0" presStyleCnt="4">
        <dgm:presLayoutVars>
          <dgm:chMax val="0"/>
          <dgm:chPref val="0"/>
        </dgm:presLayoutVars>
      </dgm:prSet>
      <dgm:spPr/>
    </dgm:pt>
    <dgm:pt modelId="{B000FD16-62D5-403C-A961-6A9841698CC3}" type="pres">
      <dgm:prSet presAssocID="{E85B0032-C084-4E84-8677-CC8672789A32}" presName="sibTrans" presStyleCnt="0"/>
      <dgm:spPr/>
    </dgm:pt>
    <dgm:pt modelId="{3197C383-F74C-4D0C-91C2-2D8DC602E0CF}" type="pres">
      <dgm:prSet presAssocID="{30BFDED7-9EA1-4731-8C9B-2CF2F9E785CD}" presName="compNode" presStyleCnt="0"/>
      <dgm:spPr/>
    </dgm:pt>
    <dgm:pt modelId="{1FE92076-7D17-4DAF-BB1D-7D44D6E66FBB}" type="pres">
      <dgm:prSet presAssocID="{30BFDED7-9EA1-4731-8C9B-2CF2F9E785CD}" presName="bgRect" presStyleLbl="bgShp" presStyleIdx="1" presStyleCnt="4"/>
      <dgm:spPr/>
    </dgm:pt>
    <dgm:pt modelId="{2F9A3A5F-1824-42F8-88BD-771C1DE9331A}" type="pres">
      <dgm:prSet presAssocID="{30BFDED7-9EA1-4731-8C9B-2CF2F9E785C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D56DC504-03E7-4F74-8A62-839B8B6337C1}" type="pres">
      <dgm:prSet presAssocID="{30BFDED7-9EA1-4731-8C9B-2CF2F9E785CD}" presName="spaceRect" presStyleCnt="0"/>
      <dgm:spPr/>
    </dgm:pt>
    <dgm:pt modelId="{4378C31F-5DB0-440A-8208-9E048175312C}" type="pres">
      <dgm:prSet presAssocID="{30BFDED7-9EA1-4731-8C9B-2CF2F9E785CD}" presName="parTx" presStyleLbl="revTx" presStyleIdx="1" presStyleCnt="4">
        <dgm:presLayoutVars>
          <dgm:chMax val="0"/>
          <dgm:chPref val="0"/>
        </dgm:presLayoutVars>
      </dgm:prSet>
      <dgm:spPr/>
    </dgm:pt>
    <dgm:pt modelId="{84D7CA89-1F81-4455-AF78-F0B5B52FF556}" type="pres">
      <dgm:prSet presAssocID="{69AA4705-8C70-42A8-87F5-26071A84A2CE}" presName="sibTrans" presStyleCnt="0"/>
      <dgm:spPr/>
    </dgm:pt>
    <dgm:pt modelId="{CACA06BE-317E-45BD-B176-357761F9459C}" type="pres">
      <dgm:prSet presAssocID="{0DD04786-CDEF-4057-8597-E12DA799AE58}" presName="compNode" presStyleCnt="0"/>
      <dgm:spPr/>
    </dgm:pt>
    <dgm:pt modelId="{458D3C95-5A2D-4F0E-B685-9FB197736507}" type="pres">
      <dgm:prSet presAssocID="{0DD04786-CDEF-4057-8597-E12DA799AE58}" presName="bgRect" presStyleLbl="bgShp" presStyleIdx="2" presStyleCnt="4"/>
      <dgm:spPr/>
    </dgm:pt>
    <dgm:pt modelId="{53AAD984-6496-407A-9003-5D0B24BC875C}" type="pres">
      <dgm:prSet presAssocID="{0DD04786-CDEF-4057-8597-E12DA799AE5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61FEB449-833D-4D4D-818A-EBFBA101C7B9}" type="pres">
      <dgm:prSet presAssocID="{0DD04786-CDEF-4057-8597-E12DA799AE58}" presName="spaceRect" presStyleCnt="0"/>
      <dgm:spPr/>
    </dgm:pt>
    <dgm:pt modelId="{8A9EECFE-CC08-4D15-B360-4088DB6A98FC}" type="pres">
      <dgm:prSet presAssocID="{0DD04786-CDEF-4057-8597-E12DA799AE58}" presName="parTx" presStyleLbl="revTx" presStyleIdx="2" presStyleCnt="4">
        <dgm:presLayoutVars>
          <dgm:chMax val="0"/>
          <dgm:chPref val="0"/>
        </dgm:presLayoutVars>
      </dgm:prSet>
      <dgm:spPr/>
    </dgm:pt>
    <dgm:pt modelId="{4B9E6D35-2E47-45E7-9529-1FA14C8B4D9D}" type="pres">
      <dgm:prSet presAssocID="{488B8B95-EB38-4CAE-8553-1377230963FB}" presName="sibTrans" presStyleCnt="0"/>
      <dgm:spPr/>
    </dgm:pt>
    <dgm:pt modelId="{0C14564F-322C-4211-9D91-06277D2310AB}" type="pres">
      <dgm:prSet presAssocID="{2B2F2A4B-1BEF-4EF9-BF83-9A9481D53073}" presName="compNode" presStyleCnt="0"/>
      <dgm:spPr/>
    </dgm:pt>
    <dgm:pt modelId="{0DABC583-BF0F-40DF-B4FB-873313611D4B}" type="pres">
      <dgm:prSet presAssocID="{2B2F2A4B-1BEF-4EF9-BF83-9A9481D53073}" presName="bgRect" presStyleLbl="bgShp" presStyleIdx="3" presStyleCnt="4"/>
      <dgm:spPr/>
    </dgm:pt>
    <dgm:pt modelId="{387A88AF-8D24-47F9-AC66-A04D399D3790}" type="pres">
      <dgm:prSet presAssocID="{2B2F2A4B-1BEF-4EF9-BF83-9A9481D5307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0700FAF2-3735-456C-9DFE-5A090DE38FB0}" type="pres">
      <dgm:prSet presAssocID="{2B2F2A4B-1BEF-4EF9-BF83-9A9481D53073}" presName="spaceRect" presStyleCnt="0"/>
      <dgm:spPr/>
    </dgm:pt>
    <dgm:pt modelId="{202B2778-32B1-4445-801D-5CE9152414B0}" type="pres">
      <dgm:prSet presAssocID="{2B2F2A4B-1BEF-4EF9-BF83-9A9481D53073}" presName="parTx" presStyleLbl="revTx" presStyleIdx="3" presStyleCnt="4">
        <dgm:presLayoutVars>
          <dgm:chMax val="0"/>
          <dgm:chPref val="0"/>
        </dgm:presLayoutVars>
      </dgm:prSet>
      <dgm:spPr/>
    </dgm:pt>
  </dgm:ptLst>
  <dgm:cxnLst>
    <dgm:cxn modelId="{B2277E04-2539-41FF-9181-091E2F33B3AF}" type="presOf" srcId="{0DD04786-CDEF-4057-8597-E12DA799AE58}" destId="{8A9EECFE-CC08-4D15-B360-4088DB6A98FC}" srcOrd="0" destOrd="0" presId="urn:microsoft.com/office/officeart/2018/2/layout/IconVerticalSolidList"/>
    <dgm:cxn modelId="{61502C10-D823-493E-B2EE-F97EBB424B04}" type="presOf" srcId="{30BFDED7-9EA1-4731-8C9B-2CF2F9E785CD}" destId="{4378C31F-5DB0-440A-8208-9E048175312C}" srcOrd="0" destOrd="0" presId="urn:microsoft.com/office/officeart/2018/2/layout/IconVerticalSolidList"/>
    <dgm:cxn modelId="{AAEAC448-632D-4D3C-954E-2F331A647B87}" srcId="{02B2913A-F788-4AF4-8318-27317D45455B}" destId="{1728ADA0-5D18-49CC-9867-32BD92808866}" srcOrd="0" destOrd="0" parTransId="{EB175645-5901-415E-A1B8-2C7EF0202CD0}" sibTransId="{E85B0032-C084-4E84-8677-CC8672789A32}"/>
    <dgm:cxn modelId="{56E82773-CFD5-47E3-B5E5-48B74683BC9C}" srcId="{02B2913A-F788-4AF4-8318-27317D45455B}" destId="{2B2F2A4B-1BEF-4EF9-BF83-9A9481D53073}" srcOrd="3" destOrd="0" parTransId="{415FFB3F-11BB-4D27-B925-AAD482F157FC}" sibTransId="{41573921-026A-4132-942D-707D74956D93}"/>
    <dgm:cxn modelId="{482CA173-4F7C-4E21-B9D5-7CAF0DE68642}" type="presOf" srcId="{2B2F2A4B-1BEF-4EF9-BF83-9A9481D53073}" destId="{202B2778-32B1-4445-801D-5CE9152414B0}" srcOrd="0" destOrd="0" presId="urn:microsoft.com/office/officeart/2018/2/layout/IconVerticalSolidList"/>
    <dgm:cxn modelId="{4A9FAF7C-30E1-49AD-BDBA-2D8DAA1B353E}" type="presOf" srcId="{1728ADA0-5D18-49CC-9867-32BD92808866}" destId="{E8B5E807-8272-43CF-8910-AA706536C01F}" srcOrd="0" destOrd="0" presId="urn:microsoft.com/office/officeart/2018/2/layout/IconVerticalSolidList"/>
    <dgm:cxn modelId="{0785B1A8-4863-4692-A7B4-0C97322EF086}" type="presOf" srcId="{02B2913A-F788-4AF4-8318-27317D45455B}" destId="{9A7B24A2-2B53-4148-8588-310C0B4F2959}" srcOrd="0" destOrd="0" presId="urn:microsoft.com/office/officeart/2018/2/layout/IconVerticalSolidList"/>
    <dgm:cxn modelId="{EC0C00D7-C574-40D0-8450-2179E6CAF6F6}" srcId="{02B2913A-F788-4AF4-8318-27317D45455B}" destId="{0DD04786-CDEF-4057-8597-E12DA799AE58}" srcOrd="2" destOrd="0" parTransId="{2C686EDE-CB01-4837-B5AF-7053D411690B}" sibTransId="{488B8B95-EB38-4CAE-8553-1377230963FB}"/>
    <dgm:cxn modelId="{F49EEFE2-047D-4CF7-8C0A-E13F80C82FF7}" srcId="{02B2913A-F788-4AF4-8318-27317D45455B}" destId="{30BFDED7-9EA1-4731-8C9B-2CF2F9E785CD}" srcOrd="1" destOrd="0" parTransId="{72B4FB77-95DF-418A-9B30-655D4017828E}" sibTransId="{69AA4705-8C70-42A8-87F5-26071A84A2CE}"/>
    <dgm:cxn modelId="{30BD270A-C511-46F4-9D6D-7739211CD3E4}" type="presParOf" srcId="{9A7B24A2-2B53-4148-8588-310C0B4F2959}" destId="{2F732AD6-FBC1-4C67-8799-9F35A4855057}" srcOrd="0" destOrd="0" presId="urn:microsoft.com/office/officeart/2018/2/layout/IconVerticalSolidList"/>
    <dgm:cxn modelId="{B010816E-2D43-4FE5-BA66-9B71734179D5}" type="presParOf" srcId="{2F732AD6-FBC1-4C67-8799-9F35A4855057}" destId="{ECE634AE-6C44-435D-8C66-6CDBA826199B}" srcOrd="0" destOrd="0" presId="urn:microsoft.com/office/officeart/2018/2/layout/IconVerticalSolidList"/>
    <dgm:cxn modelId="{049820C5-5907-4DD6-8EBE-FAC5EA2ADE94}" type="presParOf" srcId="{2F732AD6-FBC1-4C67-8799-9F35A4855057}" destId="{2ADB83D8-8BDD-411C-8AA9-A1ED55D1F735}" srcOrd="1" destOrd="0" presId="urn:microsoft.com/office/officeart/2018/2/layout/IconVerticalSolidList"/>
    <dgm:cxn modelId="{790173CA-511E-4CA1-84B1-1FC9B83E8F2B}" type="presParOf" srcId="{2F732AD6-FBC1-4C67-8799-9F35A4855057}" destId="{9188D09B-D1DA-4A75-ACA6-B5A102166E52}" srcOrd="2" destOrd="0" presId="urn:microsoft.com/office/officeart/2018/2/layout/IconVerticalSolidList"/>
    <dgm:cxn modelId="{C7942131-BCD8-4082-919E-2D307469074F}" type="presParOf" srcId="{2F732AD6-FBC1-4C67-8799-9F35A4855057}" destId="{E8B5E807-8272-43CF-8910-AA706536C01F}" srcOrd="3" destOrd="0" presId="urn:microsoft.com/office/officeart/2018/2/layout/IconVerticalSolidList"/>
    <dgm:cxn modelId="{4D556C4C-E65D-46C7-9D96-449737889474}" type="presParOf" srcId="{9A7B24A2-2B53-4148-8588-310C0B4F2959}" destId="{B000FD16-62D5-403C-A961-6A9841698CC3}" srcOrd="1" destOrd="0" presId="urn:microsoft.com/office/officeart/2018/2/layout/IconVerticalSolidList"/>
    <dgm:cxn modelId="{7AE86221-76B9-42AF-A9F5-D230233680CF}" type="presParOf" srcId="{9A7B24A2-2B53-4148-8588-310C0B4F2959}" destId="{3197C383-F74C-4D0C-91C2-2D8DC602E0CF}" srcOrd="2" destOrd="0" presId="urn:microsoft.com/office/officeart/2018/2/layout/IconVerticalSolidList"/>
    <dgm:cxn modelId="{0488FE8F-BE1F-4EC5-93F1-9D19C56026FE}" type="presParOf" srcId="{3197C383-F74C-4D0C-91C2-2D8DC602E0CF}" destId="{1FE92076-7D17-4DAF-BB1D-7D44D6E66FBB}" srcOrd="0" destOrd="0" presId="urn:microsoft.com/office/officeart/2018/2/layout/IconVerticalSolidList"/>
    <dgm:cxn modelId="{1FA733C8-EF52-4A08-A63A-A5A5B206C535}" type="presParOf" srcId="{3197C383-F74C-4D0C-91C2-2D8DC602E0CF}" destId="{2F9A3A5F-1824-42F8-88BD-771C1DE9331A}" srcOrd="1" destOrd="0" presId="urn:microsoft.com/office/officeart/2018/2/layout/IconVerticalSolidList"/>
    <dgm:cxn modelId="{FF55CD91-9148-4F5C-A179-7A87F28EE493}" type="presParOf" srcId="{3197C383-F74C-4D0C-91C2-2D8DC602E0CF}" destId="{D56DC504-03E7-4F74-8A62-839B8B6337C1}" srcOrd="2" destOrd="0" presId="urn:microsoft.com/office/officeart/2018/2/layout/IconVerticalSolidList"/>
    <dgm:cxn modelId="{9830FA30-F4FB-4EB6-8F10-B1853514B0F7}" type="presParOf" srcId="{3197C383-F74C-4D0C-91C2-2D8DC602E0CF}" destId="{4378C31F-5DB0-440A-8208-9E048175312C}" srcOrd="3" destOrd="0" presId="urn:microsoft.com/office/officeart/2018/2/layout/IconVerticalSolidList"/>
    <dgm:cxn modelId="{042714F5-8431-4C3A-AF26-B5AC8BF51BE1}" type="presParOf" srcId="{9A7B24A2-2B53-4148-8588-310C0B4F2959}" destId="{84D7CA89-1F81-4455-AF78-F0B5B52FF556}" srcOrd="3" destOrd="0" presId="urn:microsoft.com/office/officeart/2018/2/layout/IconVerticalSolidList"/>
    <dgm:cxn modelId="{A5BEAC82-1C1D-460A-9EC9-BA992BFE8FA6}" type="presParOf" srcId="{9A7B24A2-2B53-4148-8588-310C0B4F2959}" destId="{CACA06BE-317E-45BD-B176-357761F9459C}" srcOrd="4" destOrd="0" presId="urn:microsoft.com/office/officeart/2018/2/layout/IconVerticalSolidList"/>
    <dgm:cxn modelId="{318146EB-3F47-4585-9C33-E60302FA8C00}" type="presParOf" srcId="{CACA06BE-317E-45BD-B176-357761F9459C}" destId="{458D3C95-5A2D-4F0E-B685-9FB197736507}" srcOrd="0" destOrd="0" presId="urn:microsoft.com/office/officeart/2018/2/layout/IconVerticalSolidList"/>
    <dgm:cxn modelId="{323BAB8A-149C-43F4-84FE-96F14D6864B0}" type="presParOf" srcId="{CACA06BE-317E-45BD-B176-357761F9459C}" destId="{53AAD984-6496-407A-9003-5D0B24BC875C}" srcOrd="1" destOrd="0" presId="urn:microsoft.com/office/officeart/2018/2/layout/IconVerticalSolidList"/>
    <dgm:cxn modelId="{672785F8-425E-4890-A64D-FA1586A074F8}" type="presParOf" srcId="{CACA06BE-317E-45BD-B176-357761F9459C}" destId="{61FEB449-833D-4D4D-818A-EBFBA101C7B9}" srcOrd="2" destOrd="0" presId="urn:microsoft.com/office/officeart/2018/2/layout/IconVerticalSolidList"/>
    <dgm:cxn modelId="{72B5937A-1D6C-4F6E-AD47-D8609A612422}" type="presParOf" srcId="{CACA06BE-317E-45BD-B176-357761F9459C}" destId="{8A9EECFE-CC08-4D15-B360-4088DB6A98FC}" srcOrd="3" destOrd="0" presId="urn:microsoft.com/office/officeart/2018/2/layout/IconVerticalSolidList"/>
    <dgm:cxn modelId="{63920C12-F315-449D-BCE4-809823917E1C}" type="presParOf" srcId="{9A7B24A2-2B53-4148-8588-310C0B4F2959}" destId="{4B9E6D35-2E47-45E7-9529-1FA14C8B4D9D}" srcOrd="5" destOrd="0" presId="urn:microsoft.com/office/officeart/2018/2/layout/IconVerticalSolidList"/>
    <dgm:cxn modelId="{E34BD1DC-61E7-49AD-A60D-354FEFF83713}" type="presParOf" srcId="{9A7B24A2-2B53-4148-8588-310C0B4F2959}" destId="{0C14564F-322C-4211-9D91-06277D2310AB}" srcOrd="6" destOrd="0" presId="urn:microsoft.com/office/officeart/2018/2/layout/IconVerticalSolidList"/>
    <dgm:cxn modelId="{7290EFD2-1D28-4096-8815-834F5001F03B}" type="presParOf" srcId="{0C14564F-322C-4211-9D91-06277D2310AB}" destId="{0DABC583-BF0F-40DF-B4FB-873313611D4B}" srcOrd="0" destOrd="0" presId="urn:microsoft.com/office/officeart/2018/2/layout/IconVerticalSolidList"/>
    <dgm:cxn modelId="{1A6B6B6B-4588-4A5B-9437-5AE58E3309C1}" type="presParOf" srcId="{0C14564F-322C-4211-9D91-06277D2310AB}" destId="{387A88AF-8D24-47F9-AC66-A04D399D3790}" srcOrd="1" destOrd="0" presId="urn:microsoft.com/office/officeart/2018/2/layout/IconVerticalSolidList"/>
    <dgm:cxn modelId="{45C00E3A-9CB7-4463-ABCA-9F71CF3D012A}" type="presParOf" srcId="{0C14564F-322C-4211-9D91-06277D2310AB}" destId="{0700FAF2-3735-456C-9DFE-5A090DE38FB0}" srcOrd="2" destOrd="0" presId="urn:microsoft.com/office/officeart/2018/2/layout/IconVerticalSolidList"/>
    <dgm:cxn modelId="{91B938FA-A299-4BA0-AC39-0A5BCC767999}" type="presParOf" srcId="{0C14564F-322C-4211-9D91-06277D2310AB}" destId="{202B2778-32B1-4445-801D-5CE9152414B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0E69F9-56F2-4046-865B-95EB6F10F34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024CC44-A3C6-4F30-A01D-5B559B1D1ACF}">
      <dgm:prSet phldrT="[Text]" custT="1"/>
      <dgm:spPr/>
      <dgm:t>
        <a:bodyPr/>
        <a:lstStyle/>
        <a:p>
          <a:r>
            <a:rPr lang="en-US" sz="2600" b="1" dirty="0">
              <a:solidFill>
                <a:schemeClr val="tx1"/>
              </a:solidFill>
            </a:rPr>
            <a:t>Data</a:t>
          </a:r>
        </a:p>
      </dgm:t>
    </dgm:pt>
    <dgm:pt modelId="{F18CE51B-1B2D-431B-A3E9-3248BF63CFEB}" type="parTrans" cxnId="{2774034E-B8EE-4ED9-BDA0-7FDD9D092537}">
      <dgm:prSet/>
      <dgm:spPr/>
      <dgm:t>
        <a:bodyPr/>
        <a:lstStyle/>
        <a:p>
          <a:endParaRPr lang="en-US"/>
        </a:p>
      </dgm:t>
    </dgm:pt>
    <dgm:pt modelId="{8303348D-A2D6-4F6A-8913-1FC0555AA6DE}" type="sibTrans" cxnId="{2774034E-B8EE-4ED9-BDA0-7FDD9D092537}">
      <dgm:prSet/>
      <dgm:spPr/>
      <dgm:t>
        <a:bodyPr/>
        <a:lstStyle/>
        <a:p>
          <a:endParaRPr lang="en-US"/>
        </a:p>
      </dgm:t>
    </dgm:pt>
    <dgm:pt modelId="{AB1C5A18-6964-4F55-8F5E-E78C9805C0F9}">
      <dgm:prSet phldrT="[Text]" custT="1"/>
      <dgm:spPr/>
      <dgm:t>
        <a:bodyPr/>
        <a:lstStyle/>
        <a:p>
          <a:pPr rtl="0"/>
          <a:r>
            <a:rPr lang="en-US" sz="2200" b="0"/>
            <a:t>Raw numbers</a:t>
          </a:r>
          <a:endParaRPr lang="en-US" sz="2200" b="0" dirty="0"/>
        </a:p>
      </dgm:t>
    </dgm:pt>
    <dgm:pt modelId="{4D73185B-25D7-446A-8122-A7EFAC0C989D}" type="parTrans" cxnId="{A8DB67D6-9B28-41A4-AE5F-9D15B76781D7}">
      <dgm:prSet/>
      <dgm:spPr/>
      <dgm:t>
        <a:bodyPr/>
        <a:lstStyle/>
        <a:p>
          <a:endParaRPr lang="en-US"/>
        </a:p>
      </dgm:t>
    </dgm:pt>
    <dgm:pt modelId="{7BA08307-C141-4F83-8290-A7C83BB61EBF}" type="sibTrans" cxnId="{A8DB67D6-9B28-41A4-AE5F-9D15B76781D7}">
      <dgm:prSet/>
      <dgm:spPr/>
      <dgm:t>
        <a:bodyPr/>
        <a:lstStyle/>
        <a:p>
          <a:endParaRPr lang="en-US"/>
        </a:p>
      </dgm:t>
    </dgm:pt>
    <dgm:pt modelId="{04117AE6-FD4A-4A5F-9F92-B15A090A5A21}">
      <dgm:prSet phldrT="[Text]" custT="1"/>
      <dgm:spPr/>
      <dgm:t>
        <a:bodyPr/>
        <a:lstStyle/>
        <a:p>
          <a:r>
            <a:rPr lang="en-US" sz="2600" b="1" dirty="0">
              <a:solidFill>
                <a:schemeClr val="tx1"/>
              </a:solidFill>
            </a:rPr>
            <a:t>Data set</a:t>
          </a:r>
        </a:p>
      </dgm:t>
    </dgm:pt>
    <dgm:pt modelId="{81D972EF-FBC0-4AC0-BD9F-D2769FD56C02}" type="parTrans" cxnId="{A3A2CC09-943D-4610-B261-5A2A5C4A69EB}">
      <dgm:prSet/>
      <dgm:spPr/>
      <dgm:t>
        <a:bodyPr/>
        <a:lstStyle/>
        <a:p>
          <a:endParaRPr lang="en-US"/>
        </a:p>
      </dgm:t>
    </dgm:pt>
    <dgm:pt modelId="{B51F3978-11F0-4FB8-A37E-9A3D5DBDD206}" type="sibTrans" cxnId="{A3A2CC09-943D-4610-B261-5A2A5C4A69EB}">
      <dgm:prSet/>
      <dgm:spPr/>
      <dgm:t>
        <a:bodyPr/>
        <a:lstStyle/>
        <a:p>
          <a:endParaRPr lang="en-US"/>
        </a:p>
      </dgm:t>
    </dgm:pt>
    <dgm:pt modelId="{E9E87820-7F03-4A64-8609-380A1646A4F6}">
      <dgm:prSet phldrT="[Text]" custT="1"/>
      <dgm:spPr/>
      <dgm:t>
        <a:bodyPr/>
        <a:lstStyle/>
        <a:p>
          <a:pPr rtl="0"/>
          <a:r>
            <a:rPr lang="en-US" sz="2200" b="0"/>
            <a:t>Major unit of data storage and retrieval</a:t>
          </a:r>
          <a:endParaRPr lang="en-US" sz="2200" b="0" dirty="0"/>
        </a:p>
      </dgm:t>
    </dgm:pt>
    <dgm:pt modelId="{15C29ECF-5643-4C9C-A4F3-922F34EFF1A8}" type="parTrans" cxnId="{271E145A-3979-45CC-9693-0A2F77DD456C}">
      <dgm:prSet/>
      <dgm:spPr/>
      <dgm:t>
        <a:bodyPr/>
        <a:lstStyle/>
        <a:p>
          <a:endParaRPr lang="en-US"/>
        </a:p>
      </dgm:t>
    </dgm:pt>
    <dgm:pt modelId="{6DB74087-3204-414A-844A-7122CA01C959}" type="sibTrans" cxnId="{271E145A-3979-45CC-9693-0A2F77DD456C}">
      <dgm:prSet/>
      <dgm:spPr/>
      <dgm:t>
        <a:bodyPr/>
        <a:lstStyle/>
        <a:p>
          <a:endParaRPr lang="en-US"/>
        </a:p>
      </dgm:t>
    </dgm:pt>
    <dgm:pt modelId="{7C8A0BE1-CA3B-4272-BD23-B2ACA1811A3A}">
      <dgm:prSet phldrT="[Text]" custT="1"/>
      <dgm:spPr/>
      <dgm:t>
        <a:bodyPr/>
        <a:lstStyle/>
        <a:p>
          <a:r>
            <a:rPr lang="en-US" sz="2600" b="1" dirty="0">
              <a:solidFill>
                <a:schemeClr val="tx1"/>
              </a:solidFill>
            </a:rPr>
            <a:t>Statistics</a:t>
          </a:r>
        </a:p>
      </dgm:t>
    </dgm:pt>
    <dgm:pt modelId="{95343968-0B32-4640-8CD9-6B3B4C331123}" type="parTrans" cxnId="{677571CD-F4A8-439D-BE6B-BFFC3AAE9742}">
      <dgm:prSet/>
      <dgm:spPr/>
      <dgm:t>
        <a:bodyPr/>
        <a:lstStyle/>
        <a:p>
          <a:endParaRPr lang="en-US"/>
        </a:p>
      </dgm:t>
    </dgm:pt>
    <dgm:pt modelId="{9842CCB7-85DD-4FE6-9748-DE939E839DD4}" type="sibTrans" cxnId="{677571CD-F4A8-439D-BE6B-BFFC3AAE9742}">
      <dgm:prSet/>
      <dgm:spPr/>
      <dgm:t>
        <a:bodyPr/>
        <a:lstStyle/>
        <a:p>
          <a:endParaRPr lang="en-US"/>
        </a:p>
      </dgm:t>
    </dgm:pt>
    <dgm:pt modelId="{8361F979-3ED7-48F6-A28E-DF0B20B2918C}">
      <dgm:prSet phldrT="[Text]" custT="1"/>
      <dgm:spPr/>
      <dgm:t>
        <a:bodyPr/>
        <a:lstStyle/>
        <a:p>
          <a:pPr rtl="0"/>
          <a:r>
            <a:rPr lang="en-US" sz="2100" b="0"/>
            <a:t>Data analyzed and summarized</a:t>
          </a:r>
          <a:endParaRPr lang="en-US" sz="2100" b="0" dirty="0"/>
        </a:p>
      </dgm:t>
    </dgm:pt>
    <dgm:pt modelId="{E7CB82FA-2E8D-4894-8E9D-D8D98D2F6EEB}" type="parTrans" cxnId="{CDD637D7-1094-4DE7-A8FD-551E040DC511}">
      <dgm:prSet/>
      <dgm:spPr/>
      <dgm:t>
        <a:bodyPr/>
        <a:lstStyle/>
        <a:p>
          <a:endParaRPr lang="en-US"/>
        </a:p>
      </dgm:t>
    </dgm:pt>
    <dgm:pt modelId="{897F3535-DC00-4B0D-8EF9-63AE9B3934EA}" type="sibTrans" cxnId="{CDD637D7-1094-4DE7-A8FD-551E040DC511}">
      <dgm:prSet/>
      <dgm:spPr/>
      <dgm:t>
        <a:bodyPr/>
        <a:lstStyle/>
        <a:p>
          <a:endParaRPr lang="en-US"/>
        </a:p>
      </dgm:t>
    </dgm:pt>
    <dgm:pt modelId="{83098CAF-951B-4D80-AB11-BDF5358817A8}">
      <dgm:prSet custT="1"/>
      <dgm:spPr/>
      <dgm:t>
        <a:bodyPr/>
        <a:lstStyle/>
        <a:p>
          <a:pPr rtl="0"/>
          <a:r>
            <a:rPr lang="en-US" sz="2200" b="0"/>
            <a:t>Counts of individual events or services</a:t>
          </a:r>
          <a:endParaRPr lang="en-US" sz="2200" b="0" dirty="0"/>
        </a:p>
      </dgm:t>
    </dgm:pt>
    <dgm:pt modelId="{752265F2-5E22-499A-9518-D8675C467701}" type="parTrans" cxnId="{8021EE1F-F34F-4958-B6BF-4D736CF95C6A}">
      <dgm:prSet/>
      <dgm:spPr/>
      <dgm:t>
        <a:bodyPr/>
        <a:lstStyle/>
        <a:p>
          <a:endParaRPr lang="en-US"/>
        </a:p>
      </dgm:t>
    </dgm:pt>
    <dgm:pt modelId="{783CD697-11F2-40F0-BA7F-EFFD922745F7}" type="sibTrans" cxnId="{8021EE1F-F34F-4958-B6BF-4D736CF95C6A}">
      <dgm:prSet/>
      <dgm:spPr/>
      <dgm:t>
        <a:bodyPr/>
        <a:lstStyle/>
        <a:p>
          <a:endParaRPr lang="en-US"/>
        </a:p>
      </dgm:t>
    </dgm:pt>
    <dgm:pt modelId="{2DC59CD9-DA64-4DD5-8ED8-A85D705DD37E}">
      <dgm:prSet custT="1"/>
      <dgm:spPr/>
      <dgm:t>
        <a:bodyPr/>
        <a:lstStyle/>
        <a:p>
          <a:pPr rtl="0"/>
          <a:r>
            <a:rPr lang="en-US" sz="2200" b="0"/>
            <a:t>Collected at local, state, national, etc. levels</a:t>
          </a:r>
          <a:endParaRPr lang="en-US" sz="2200" b="0" dirty="0"/>
        </a:p>
      </dgm:t>
    </dgm:pt>
    <dgm:pt modelId="{4D6DFE08-57E3-45B3-9D3B-2388BEAC6A12}" type="parTrans" cxnId="{388CC1B4-45DD-4C42-AE84-F5E07F4135DB}">
      <dgm:prSet/>
      <dgm:spPr/>
      <dgm:t>
        <a:bodyPr/>
        <a:lstStyle/>
        <a:p>
          <a:endParaRPr lang="en-US"/>
        </a:p>
      </dgm:t>
    </dgm:pt>
    <dgm:pt modelId="{2CD5A7EE-8092-4B92-9396-5A0C59535377}" type="sibTrans" cxnId="{388CC1B4-45DD-4C42-AE84-F5E07F4135DB}">
      <dgm:prSet/>
      <dgm:spPr/>
      <dgm:t>
        <a:bodyPr/>
        <a:lstStyle/>
        <a:p>
          <a:endParaRPr lang="en-US"/>
        </a:p>
      </dgm:t>
    </dgm:pt>
    <dgm:pt modelId="{AD56FED8-420D-46A0-A9D6-4FC895C81104}">
      <dgm:prSet custT="1"/>
      <dgm:spPr/>
      <dgm:t>
        <a:bodyPr/>
        <a:lstStyle/>
        <a:p>
          <a:pPr rtl="0"/>
          <a:r>
            <a:rPr lang="en-US" sz="2200" b="0"/>
            <a:t>May or may not represent entire population</a:t>
          </a:r>
          <a:endParaRPr lang="en-US" sz="2200" b="0" dirty="0"/>
        </a:p>
      </dgm:t>
    </dgm:pt>
    <dgm:pt modelId="{D196658E-2FC3-4FDE-8E31-C2EF04B3DE40}" type="parTrans" cxnId="{B224F5EE-884A-443D-B5AB-42C6EEB9A687}">
      <dgm:prSet/>
      <dgm:spPr/>
      <dgm:t>
        <a:bodyPr/>
        <a:lstStyle/>
        <a:p>
          <a:endParaRPr lang="en-US"/>
        </a:p>
      </dgm:t>
    </dgm:pt>
    <dgm:pt modelId="{66B9B63C-E556-4691-9536-BE91A334CF62}" type="sibTrans" cxnId="{B224F5EE-884A-443D-B5AB-42C6EEB9A687}">
      <dgm:prSet/>
      <dgm:spPr/>
      <dgm:t>
        <a:bodyPr/>
        <a:lstStyle/>
        <a:p>
          <a:endParaRPr lang="en-US"/>
        </a:p>
      </dgm:t>
    </dgm:pt>
    <dgm:pt modelId="{917CBE02-2029-4930-A337-1A5E0505478E}">
      <dgm:prSet custT="1"/>
      <dgm:spPr/>
      <dgm:t>
        <a:bodyPr/>
        <a:lstStyle/>
        <a:p>
          <a:pPr rtl="0"/>
          <a:r>
            <a:rPr lang="en-US" sz="2100" b="0"/>
            <a:t>Most data on websites are compiled statistics</a:t>
          </a:r>
          <a:endParaRPr lang="en-US" sz="2100" b="0" dirty="0"/>
        </a:p>
      </dgm:t>
    </dgm:pt>
    <dgm:pt modelId="{B25287B3-45D4-4E83-90F0-A0DEA85861CC}" type="parTrans" cxnId="{3F08EC88-0B97-4417-8375-D4C96863BDD6}">
      <dgm:prSet/>
      <dgm:spPr/>
      <dgm:t>
        <a:bodyPr/>
        <a:lstStyle/>
        <a:p>
          <a:endParaRPr lang="en-US"/>
        </a:p>
      </dgm:t>
    </dgm:pt>
    <dgm:pt modelId="{48D51D68-C38A-4698-A60B-35EEC823A16E}" type="sibTrans" cxnId="{3F08EC88-0B97-4417-8375-D4C96863BDD6}">
      <dgm:prSet/>
      <dgm:spPr/>
      <dgm:t>
        <a:bodyPr/>
        <a:lstStyle/>
        <a:p>
          <a:endParaRPr lang="en-US"/>
        </a:p>
      </dgm:t>
    </dgm:pt>
    <dgm:pt modelId="{3632CF09-40B9-40D8-A7BA-3358EDB2D03C}">
      <dgm:prSet custT="1"/>
      <dgm:spPr/>
      <dgm:t>
        <a:bodyPr/>
        <a:lstStyle/>
        <a:p>
          <a:r>
            <a:rPr lang="en-US" sz="2100" b="0"/>
            <a:t>Presented as percentage, graph, table, map, etc.</a:t>
          </a:r>
          <a:endParaRPr lang="en-US" sz="2100" b="0" dirty="0"/>
        </a:p>
      </dgm:t>
    </dgm:pt>
    <dgm:pt modelId="{978B7810-DB58-4B08-A998-80FDCBFFA50F}" type="parTrans" cxnId="{5C0FE273-EB3A-4E44-AF60-7976550E4730}">
      <dgm:prSet/>
      <dgm:spPr/>
      <dgm:t>
        <a:bodyPr/>
        <a:lstStyle/>
        <a:p>
          <a:endParaRPr lang="en-US"/>
        </a:p>
      </dgm:t>
    </dgm:pt>
    <dgm:pt modelId="{50F4A8D7-EC49-41B6-8A68-1D8F4564E811}" type="sibTrans" cxnId="{5C0FE273-EB3A-4E44-AF60-7976550E4730}">
      <dgm:prSet/>
      <dgm:spPr/>
      <dgm:t>
        <a:bodyPr/>
        <a:lstStyle/>
        <a:p>
          <a:endParaRPr lang="en-US"/>
        </a:p>
      </dgm:t>
    </dgm:pt>
    <dgm:pt modelId="{E9DCD3E3-4687-4EDB-AE4F-DEC8221D0232}">
      <dgm:prSet custT="1"/>
      <dgm:spPr/>
      <dgm:t>
        <a:bodyPr/>
        <a:lstStyle/>
        <a:p>
          <a:r>
            <a:rPr lang="en-US" sz="2200" b="0"/>
            <a:t>Data collected &amp; organized according to criteria</a:t>
          </a:r>
          <a:endParaRPr lang="en-US" sz="2200" b="0" dirty="0"/>
        </a:p>
      </dgm:t>
    </dgm:pt>
    <dgm:pt modelId="{90F066F4-5A8A-49E4-81A8-D11707F85C9F}" type="parTrans" cxnId="{5BE8849A-98B3-4A8C-B30C-E693A1BF64D1}">
      <dgm:prSet/>
      <dgm:spPr/>
      <dgm:t>
        <a:bodyPr/>
        <a:lstStyle/>
        <a:p>
          <a:endParaRPr lang="en-US"/>
        </a:p>
      </dgm:t>
    </dgm:pt>
    <dgm:pt modelId="{06542A7A-F9FC-43DF-BC95-99D7AD018F40}" type="sibTrans" cxnId="{5BE8849A-98B3-4A8C-B30C-E693A1BF64D1}">
      <dgm:prSet/>
      <dgm:spPr/>
      <dgm:t>
        <a:bodyPr/>
        <a:lstStyle/>
        <a:p>
          <a:endParaRPr lang="en-US"/>
        </a:p>
      </dgm:t>
    </dgm:pt>
    <dgm:pt modelId="{6DD6CAAB-4200-4E5C-B7D5-6ED7AC14A852}" type="pres">
      <dgm:prSet presAssocID="{BA0E69F9-56F2-4046-865B-95EB6F10F34D}" presName="Name0" presStyleCnt="0">
        <dgm:presLayoutVars>
          <dgm:dir/>
          <dgm:animLvl val="lvl"/>
          <dgm:resizeHandles val="exact"/>
        </dgm:presLayoutVars>
      </dgm:prSet>
      <dgm:spPr/>
    </dgm:pt>
    <dgm:pt modelId="{48F2BE2D-613B-4FFA-A8DF-398B16083266}" type="pres">
      <dgm:prSet presAssocID="{F024CC44-A3C6-4F30-A01D-5B559B1D1ACF}" presName="linNode" presStyleCnt="0"/>
      <dgm:spPr/>
    </dgm:pt>
    <dgm:pt modelId="{344A0468-A5D8-482C-A708-C3CDD75E75AA}" type="pres">
      <dgm:prSet presAssocID="{F024CC44-A3C6-4F30-A01D-5B559B1D1ACF}" presName="parentText" presStyleLbl="node1" presStyleIdx="0" presStyleCnt="3" custScaleX="68387" custLinFactNeighborX="-220" custLinFactNeighborY="-152">
        <dgm:presLayoutVars>
          <dgm:chMax val="1"/>
          <dgm:bulletEnabled val="1"/>
        </dgm:presLayoutVars>
      </dgm:prSet>
      <dgm:spPr/>
    </dgm:pt>
    <dgm:pt modelId="{E1910BC9-AAAC-4821-AC72-5332313052C5}" type="pres">
      <dgm:prSet presAssocID="{F024CC44-A3C6-4F30-A01D-5B559B1D1ACF}" presName="descendantText" presStyleLbl="alignAccFollowNode1" presStyleIdx="0" presStyleCnt="3" custScaleX="116338" custScaleY="117001">
        <dgm:presLayoutVars>
          <dgm:bulletEnabled val="1"/>
        </dgm:presLayoutVars>
      </dgm:prSet>
      <dgm:spPr/>
    </dgm:pt>
    <dgm:pt modelId="{D446B24B-C555-46B2-BB09-B85868599BE5}" type="pres">
      <dgm:prSet presAssocID="{8303348D-A2D6-4F6A-8913-1FC0555AA6DE}" presName="sp" presStyleCnt="0"/>
      <dgm:spPr/>
    </dgm:pt>
    <dgm:pt modelId="{3280CD8B-62BF-44AE-AD31-D1CF8729171C}" type="pres">
      <dgm:prSet presAssocID="{04117AE6-FD4A-4A5F-9F92-B15A090A5A21}" presName="linNode" presStyleCnt="0"/>
      <dgm:spPr/>
    </dgm:pt>
    <dgm:pt modelId="{78F47B21-9B40-4FF6-8235-C1635E264FB4}" type="pres">
      <dgm:prSet presAssocID="{04117AE6-FD4A-4A5F-9F92-B15A090A5A21}" presName="parentText" presStyleLbl="node1" presStyleIdx="1" presStyleCnt="3" custScaleX="129844" custLinFactNeighborX="0">
        <dgm:presLayoutVars>
          <dgm:chMax val="1"/>
          <dgm:bulletEnabled val="1"/>
        </dgm:presLayoutVars>
      </dgm:prSet>
      <dgm:spPr/>
    </dgm:pt>
    <dgm:pt modelId="{ECA24BE8-A26D-4A04-9469-2EA9498EAB6C}" type="pres">
      <dgm:prSet presAssocID="{04117AE6-FD4A-4A5F-9F92-B15A090A5A21}" presName="descendantText" presStyleLbl="alignAccFollowNode1" presStyleIdx="1" presStyleCnt="3" custScaleX="232248" custScaleY="129238">
        <dgm:presLayoutVars>
          <dgm:bulletEnabled val="1"/>
        </dgm:presLayoutVars>
      </dgm:prSet>
      <dgm:spPr/>
    </dgm:pt>
    <dgm:pt modelId="{0591ED8C-076D-4FF9-BED1-6817CE33D16F}" type="pres">
      <dgm:prSet presAssocID="{B51F3978-11F0-4FB8-A37E-9A3D5DBDD206}" presName="sp" presStyleCnt="0"/>
      <dgm:spPr/>
    </dgm:pt>
    <dgm:pt modelId="{0670C7E9-FE2F-40E1-A6D6-87E142028A6A}" type="pres">
      <dgm:prSet presAssocID="{7C8A0BE1-CA3B-4272-BD23-B2ACA1811A3A}" presName="linNode" presStyleCnt="0"/>
      <dgm:spPr/>
    </dgm:pt>
    <dgm:pt modelId="{A60C8BB1-9ACC-45A5-9022-3387F8EB31FB}" type="pres">
      <dgm:prSet presAssocID="{7C8A0BE1-CA3B-4272-BD23-B2ACA1811A3A}" presName="parentText" presStyleLbl="node1" presStyleIdx="2" presStyleCnt="3" custScaleX="147213" custLinFactNeighborX="210">
        <dgm:presLayoutVars>
          <dgm:chMax val="1"/>
          <dgm:bulletEnabled val="1"/>
        </dgm:presLayoutVars>
      </dgm:prSet>
      <dgm:spPr/>
    </dgm:pt>
    <dgm:pt modelId="{06716595-0298-48DB-8F5E-37D2CB3735F3}" type="pres">
      <dgm:prSet presAssocID="{7C8A0BE1-CA3B-4272-BD23-B2ACA1811A3A}" presName="descendantText" presStyleLbl="alignAccFollowNode1" presStyleIdx="2" presStyleCnt="3" custScaleX="256660" custScaleY="133587" custLinFactNeighborX="-9200" custLinFactNeighborY="1306">
        <dgm:presLayoutVars>
          <dgm:bulletEnabled val="1"/>
        </dgm:presLayoutVars>
      </dgm:prSet>
      <dgm:spPr/>
    </dgm:pt>
  </dgm:ptLst>
  <dgm:cxnLst>
    <dgm:cxn modelId="{A3A2CC09-943D-4610-B261-5A2A5C4A69EB}" srcId="{BA0E69F9-56F2-4046-865B-95EB6F10F34D}" destId="{04117AE6-FD4A-4A5F-9F92-B15A090A5A21}" srcOrd="1" destOrd="0" parTransId="{81D972EF-FBC0-4AC0-BD9F-D2769FD56C02}" sibTransId="{B51F3978-11F0-4FB8-A37E-9A3D5DBDD206}"/>
    <dgm:cxn modelId="{8C100C14-35A0-4FD6-A126-20C843F47B63}" type="presOf" srcId="{04117AE6-FD4A-4A5F-9F92-B15A090A5A21}" destId="{78F47B21-9B40-4FF6-8235-C1635E264FB4}" srcOrd="0" destOrd="0" presId="urn:microsoft.com/office/officeart/2005/8/layout/vList5"/>
    <dgm:cxn modelId="{86778D1A-FB1D-4440-A5C4-85162111A725}" type="presOf" srcId="{83098CAF-951B-4D80-AB11-BDF5358817A8}" destId="{E1910BC9-AAAC-4821-AC72-5332313052C5}" srcOrd="0" destOrd="1" presId="urn:microsoft.com/office/officeart/2005/8/layout/vList5"/>
    <dgm:cxn modelId="{C383541E-B5DB-44C1-B727-8239D8552692}" type="presOf" srcId="{3632CF09-40B9-40D8-A7BA-3358EDB2D03C}" destId="{06716595-0298-48DB-8F5E-37D2CB3735F3}" srcOrd="0" destOrd="2" presId="urn:microsoft.com/office/officeart/2005/8/layout/vList5"/>
    <dgm:cxn modelId="{8021EE1F-F34F-4958-B6BF-4D736CF95C6A}" srcId="{F024CC44-A3C6-4F30-A01D-5B559B1D1ACF}" destId="{83098CAF-951B-4D80-AB11-BDF5358817A8}" srcOrd="1" destOrd="0" parTransId="{752265F2-5E22-499A-9518-D8675C467701}" sibTransId="{783CD697-11F2-40F0-BA7F-EFFD922745F7}"/>
    <dgm:cxn modelId="{2774034E-B8EE-4ED9-BDA0-7FDD9D092537}" srcId="{BA0E69F9-56F2-4046-865B-95EB6F10F34D}" destId="{F024CC44-A3C6-4F30-A01D-5B559B1D1ACF}" srcOrd="0" destOrd="0" parTransId="{F18CE51B-1B2D-431B-A3E9-3248BF63CFEB}" sibTransId="{8303348D-A2D6-4F6A-8913-1FC0555AA6DE}"/>
    <dgm:cxn modelId="{EF75224E-1EAC-4583-B0E5-7A6BF8D0C399}" type="presOf" srcId="{E9DCD3E3-4687-4EDB-AE4F-DEC8221D0232}" destId="{ECA24BE8-A26D-4A04-9469-2EA9498EAB6C}" srcOrd="0" destOrd="1" presId="urn:microsoft.com/office/officeart/2005/8/layout/vList5"/>
    <dgm:cxn modelId="{A914ED4F-FCCB-4E10-917F-488CF0487228}" type="presOf" srcId="{7C8A0BE1-CA3B-4272-BD23-B2ACA1811A3A}" destId="{A60C8BB1-9ACC-45A5-9022-3387F8EB31FB}" srcOrd="0" destOrd="0" presId="urn:microsoft.com/office/officeart/2005/8/layout/vList5"/>
    <dgm:cxn modelId="{5C0FE273-EB3A-4E44-AF60-7976550E4730}" srcId="{7C8A0BE1-CA3B-4272-BD23-B2ACA1811A3A}" destId="{3632CF09-40B9-40D8-A7BA-3358EDB2D03C}" srcOrd="2" destOrd="0" parTransId="{978B7810-DB58-4B08-A998-80FDCBFFA50F}" sibTransId="{50F4A8D7-EC49-41B6-8A68-1D8F4564E811}"/>
    <dgm:cxn modelId="{B7F46C75-5A0F-4016-B0F6-2A9DA08B1070}" type="presOf" srcId="{E9E87820-7F03-4A64-8609-380A1646A4F6}" destId="{ECA24BE8-A26D-4A04-9469-2EA9498EAB6C}" srcOrd="0" destOrd="0" presId="urn:microsoft.com/office/officeart/2005/8/layout/vList5"/>
    <dgm:cxn modelId="{271E145A-3979-45CC-9693-0A2F77DD456C}" srcId="{04117AE6-FD4A-4A5F-9F92-B15A090A5A21}" destId="{E9E87820-7F03-4A64-8609-380A1646A4F6}" srcOrd="0" destOrd="0" parTransId="{15C29ECF-5643-4C9C-A4F3-922F34EFF1A8}" sibTransId="{6DB74087-3204-414A-844A-7122CA01C959}"/>
    <dgm:cxn modelId="{5EF73D7B-3F5C-4B29-8E48-D2C9FFD4798F}" type="presOf" srcId="{BA0E69F9-56F2-4046-865B-95EB6F10F34D}" destId="{6DD6CAAB-4200-4E5C-B7D5-6ED7AC14A852}" srcOrd="0" destOrd="0" presId="urn:microsoft.com/office/officeart/2005/8/layout/vList5"/>
    <dgm:cxn modelId="{39810288-0487-4F23-AA93-C4E08783B360}" type="presOf" srcId="{917CBE02-2029-4930-A337-1A5E0505478E}" destId="{06716595-0298-48DB-8F5E-37D2CB3735F3}" srcOrd="0" destOrd="1" presId="urn:microsoft.com/office/officeart/2005/8/layout/vList5"/>
    <dgm:cxn modelId="{3F08EC88-0B97-4417-8375-D4C96863BDD6}" srcId="{7C8A0BE1-CA3B-4272-BD23-B2ACA1811A3A}" destId="{917CBE02-2029-4930-A337-1A5E0505478E}" srcOrd="1" destOrd="0" parTransId="{B25287B3-45D4-4E83-90F0-A0DEA85861CC}" sibTransId="{48D51D68-C38A-4698-A60B-35EEC823A16E}"/>
    <dgm:cxn modelId="{5BE8849A-98B3-4A8C-B30C-E693A1BF64D1}" srcId="{04117AE6-FD4A-4A5F-9F92-B15A090A5A21}" destId="{E9DCD3E3-4687-4EDB-AE4F-DEC8221D0232}" srcOrd="1" destOrd="0" parTransId="{90F066F4-5A8A-49E4-81A8-D11707F85C9F}" sibTransId="{06542A7A-F9FC-43DF-BC95-99D7AD018F40}"/>
    <dgm:cxn modelId="{388CC1B4-45DD-4C42-AE84-F5E07F4135DB}" srcId="{F024CC44-A3C6-4F30-A01D-5B559B1D1ACF}" destId="{2DC59CD9-DA64-4DD5-8ED8-A85D705DD37E}" srcOrd="2" destOrd="0" parTransId="{4D6DFE08-57E3-45B3-9D3B-2388BEAC6A12}" sibTransId="{2CD5A7EE-8092-4B92-9396-5A0C59535377}"/>
    <dgm:cxn modelId="{3094D3C4-90D5-4034-900D-596F2A81A9CA}" type="presOf" srcId="{AB1C5A18-6964-4F55-8F5E-E78C9805C0F9}" destId="{E1910BC9-AAAC-4821-AC72-5332313052C5}" srcOrd="0" destOrd="0" presId="urn:microsoft.com/office/officeart/2005/8/layout/vList5"/>
    <dgm:cxn modelId="{D9D41ECB-9627-4062-A722-8E7AF1B2FD1C}" type="presOf" srcId="{F024CC44-A3C6-4F30-A01D-5B559B1D1ACF}" destId="{344A0468-A5D8-482C-A708-C3CDD75E75AA}" srcOrd="0" destOrd="0" presId="urn:microsoft.com/office/officeart/2005/8/layout/vList5"/>
    <dgm:cxn modelId="{427767CC-8B28-4C0E-8314-CFAEC76F6720}" type="presOf" srcId="{AD56FED8-420D-46A0-A9D6-4FC895C81104}" destId="{ECA24BE8-A26D-4A04-9469-2EA9498EAB6C}" srcOrd="0" destOrd="2" presId="urn:microsoft.com/office/officeart/2005/8/layout/vList5"/>
    <dgm:cxn modelId="{677571CD-F4A8-439D-BE6B-BFFC3AAE9742}" srcId="{BA0E69F9-56F2-4046-865B-95EB6F10F34D}" destId="{7C8A0BE1-CA3B-4272-BD23-B2ACA1811A3A}" srcOrd="2" destOrd="0" parTransId="{95343968-0B32-4640-8CD9-6B3B4C331123}" sibTransId="{9842CCB7-85DD-4FE6-9748-DE939E839DD4}"/>
    <dgm:cxn modelId="{A8DB67D6-9B28-41A4-AE5F-9D15B76781D7}" srcId="{F024CC44-A3C6-4F30-A01D-5B559B1D1ACF}" destId="{AB1C5A18-6964-4F55-8F5E-E78C9805C0F9}" srcOrd="0" destOrd="0" parTransId="{4D73185B-25D7-446A-8122-A7EFAC0C989D}" sibTransId="{7BA08307-C141-4F83-8290-A7C83BB61EBF}"/>
    <dgm:cxn modelId="{CDD637D7-1094-4DE7-A8FD-551E040DC511}" srcId="{7C8A0BE1-CA3B-4272-BD23-B2ACA1811A3A}" destId="{8361F979-3ED7-48F6-A28E-DF0B20B2918C}" srcOrd="0" destOrd="0" parTransId="{E7CB82FA-2E8D-4894-8E9D-D8D98D2F6EEB}" sibTransId="{897F3535-DC00-4B0D-8EF9-63AE9B3934EA}"/>
    <dgm:cxn modelId="{B2767EDC-129B-41BB-810C-AAC79C6F0065}" type="presOf" srcId="{8361F979-3ED7-48F6-A28E-DF0B20B2918C}" destId="{06716595-0298-48DB-8F5E-37D2CB3735F3}" srcOrd="0" destOrd="0" presId="urn:microsoft.com/office/officeart/2005/8/layout/vList5"/>
    <dgm:cxn modelId="{C7D6CBE8-8E9B-4841-9B2C-91A0812B6D69}" type="presOf" srcId="{2DC59CD9-DA64-4DD5-8ED8-A85D705DD37E}" destId="{E1910BC9-AAAC-4821-AC72-5332313052C5}" srcOrd="0" destOrd="2" presId="urn:microsoft.com/office/officeart/2005/8/layout/vList5"/>
    <dgm:cxn modelId="{B224F5EE-884A-443D-B5AB-42C6EEB9A687}" srcId="{04117AE6-FD4A-4A5F-9F92-B15A090A5A21}" destId="{AD56FED8-420D-46A0-A9D6-4FC895C81104}" srcOrd="2" destOrd="0" parTransId="{D196658E-2FC3-4FDE-8E31-C2EF04B3DE40}" sibTransId="{66B9B63C-E556-4691-9536-BE91A334CF62}"/>
    <dgm:cxn modelId="{772CB465-AFFF-4CF4-9522-2761D6C6CD7F}" type="presParOf" srcId="{6DD6CAAB-4200-4E5C-B7D5-6ED7AC14A852}" destId="{48F2BE2D-613B-4FFA-A8DF-398B16083266}" srcOrd="0" destOrd="0" presId="urn:microsoft.com/office/officeart/2005/8/layout/vList5"/>
    <dgm:cxn modelId="{E77D060F-DD10-4D30-9C87-D5BFEFAE81C7}" type="presParOf" srcId="{48F2BE2D-613B-4FFA-A8DF-398B16083266}" destId="{344A0468-A5D8-482C-A708-C3CDD75E75AA}" srcOrd="0" destOrd="0" presId="urn:microsoft.com/office/officeart/2005/8/layout/vList5"/>
    <dgm:cxn modelId="{728500E7-02F5-4BD0-ABAF-FC9E8C99EF1A}" type="presParOf" srcId="{48F2BE2D-613B-4FFA-A8DF-398B16083266}" destId="{E1910BC9-AAAC-4821-AC72-5332313052C5}" srcOrd="1" destOrd="0" presId="urn:microsoft.com/office/officeart/2005/8/layout/vList5"/>
    <dgm:cxn modelId="{4F1764A4-AF68-40F8-ADFB-525B9F4AEFD6}" type="presParOf" srcId="{6DD6CAAB-4200-4E5C-B7D5-6ED7AC14A852}" destId="{D446B24B-C555-46B2-BB09-B85868599BE5}" srcOrd="1" destOrd="0" presId="urn:microsoft.com/office/officeart/2005/8/layout/vList5"/>
    <dgm:cxn modelId="{6E67E815-78D2-47D7-B3E6-A33EE75B2523}" type="presParOf" srcId="{6DD6CAAB-4200-4E5C-B7D5-6ED7AC14A852}" destId="{3280CD8B-62BF-44AE-AD31-D1CF8729171C}" srcOrd="2" destOrd="0" presId="urn:microsoft.com/office/officeart/2005/8/layout/vList5"/>
    <dgm:cxn modelId="{9AC7B327-5E40-43EC-BCFF-CE739244767A}" type="presParOf" srcId="{3280CD8B-62BF-44AE-AD31-D1CF8729171C}" destId="{78F47B21-9B40-4FF6-8235-C1635E264FB4}" srcOrd="0" destOrd="0" presId="urn:microsoft.com/office/officeart/2005/8/layout/vList5"/>
    <dgm:cxn modelId="{F8AD6673-8540-4D8C-A2D2-419CB863F950}" type="presParOf" srcId="{3280CD8B-62BF-44AE-AD31-D1CF8729171C}" destId="{ECA24BE8-A26D-4A04-9469-2EA9498EAB6C}" srcOrd="1" destOrd="0" presId="urn:microsoft.com/office/officeart/2005/8/layout/vList5"/>
    <dgm:cxn modelId="{30F5A6D9-BC3B-408B-BF4D-4DDC7E3B6CB2}" type="presParOf" srcId="{6DD6CAAB-4200-4E5C-B7D5-6ED7AC14A852}" destId="{0591ED8C-076D-4FF9-BED1-6817CE33D16F}" srcOrd="3" destOrd="0" presId="urn:microsoft.com/office/officeart/2005/8/layout/vList5"/>
    <dgm:cxn modelId="{8FEB67EC-00DA-4D30-BF07-31A5DC564403}" type="presParOf" srcId="{6DD6CAAB-4200-4E5C-B7D5-6ED7AC14A852}" destId="{0670C7E9-FE2F-40E1-A6D6-87E142028A6A}" srcOrd="4" destOrd="0" presId="urn:microsoft.com/office/officeart/2005/8/layout/vList5"/>
    <dgm:cxn modelId="{B01DE57B-BDA1-40A9-A917-80CA310B46A2}" type="presParOf" srcId="{0670C7E9-FE2F-40E1-A6D6-87E142028A6A}" destId="{A60C8BB1-9ACC-45A5-9022-3387F8EB31FB}" srcOrd="0" destOrd="0" presId="urn:microsoft.com/office/officeart/2005/8/layout/vList5"/>
    <dgm:cxn modelId="{8FE96623-1236-48B4-A7E6-3154D00793BF}" type="presParOf" srcId="{0670C7E9-FE2F-40E1-A6D6-87E142028A6A}" destId="{06716595-0298-48DB-8F5E-37D2CB3735F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D9B741-3962-419C-8494-B75D3D72707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4B33E41-2BC4-4567-A86F-918816E977A9}">
      <dgm:prSet custT="1"/>
      <dgm:spPr/>
      <dgm:t>
        <a:bodyPr/>
        <a:lstStyle/>
        <a:p>
          <a:r>
            <a:rPr lang="en-US" sz="2600" dirty="0"/>
            <a:t>Provide information about the health of a population and what influences it</a:t>
          </a:r>
        </a:p>
      </dgm:t>
    </dgm:pt>
    <dgm:pt modelId="{DB0BD34B-92B5-428B-B671-7E4397AABEB0}" type="parTrans" cxnId="{44E6F3DF-377B-41E1-BE9F-826F9204CD28}">
      <dgm:prSet/>
      <dgm:spPr/>
      <dgm:t>
        <a:bodyPr/>
        <a:lstStyle/>
        <a:p>
          <a:endParaRPr lang="en-US"/>
        </a:p>
      </dgm:t>
    </dgm:pt>
    <dgm:pt modelId="{7CC9633F-FCEB-48FB-9D1D-218B9A7A7C62}" type="sibTrans" cxnId="{44E6F3DF-377B-41E1-BE9F-826F9204CD28}">
      <dgm:prSet/>
      <dgm:spPr/>
      <dgm:t>
        <a:bodyPr/>
        <a:lstStyle/>
        <a:p>
          <a:endParaRPr lang="en-US"/>
        </a:p>
      </dgm:t>
    </dgm:pt>
    <dgm:pt modelId="{B168AE82-A95C-4E29-A6CA-78BF457AD24E}">
      <dgm:prSet custT="1"/>
      <dgm:spPr/>
      <dgm:t>
        <a:bodyPr/>
        <a:lstStyle/>
        <a:p>
          <a:r>
            <a:rPr lang="en-US" sz="2600" dirty="0"/>
            <a:t>Monitor health status and risk factors</a:t>
          </a:r>
        </a:p>
      </dgm:t>
    </dgm:pt>
    <dgm:pt modelId="{F7AFC733-B89B-4CF9-AE02-6D5A8CFFD357}" type="parTrans" cxnId="{1F5BD029-FCB3-45D3-A194-FE7EF2C72E6A}">
      <dgm:prSet/>
      <dgm:spPr/>
      <dgm:t>
        <a:bodyPr/>
        <a:lstStyle/>
        <a:p>
          <a:endParaRPr lang="en-US"/>
        </a:p>
      </dgm:t>
    </dgm:pt>
    <dgm:pt modelId="{90699331-5928-4114-9CED-7D2A8727D95D}" type="sibTrans" cxnId="{1F5BD029-FCB3-45D3-A194-FE7EF2C72E6A}">
      <dgm:prSet/>
      <dgm:spPr/>
      <dgm:t>
        <a:bodyPr/>
        <a:lstStyle/>
        <a:p>
          <a:endParaRPr lang="en-US"/>
        </a:p>
      </dgm:t>
    </dgm:pt>
    <dgm:pt modelId="{78A6CECA-D633-4258-A545-CCFFE9FE26E3}">
      <dgm:prSet custT="1"/>
      <dgm:spPr/>
      <dgm:t>
        <a:bodyPr/>
        <a:lstStyle/>
        <a:p>
          <a:r>
            <a:rPr lang="en-US" sz="2600" dirty="0"/>
            <a:t>Guide research, policy, and program development</a:t>
          </a:r>
        </a:p>
      </dgm:t>
    </dgm:pt>
    <dgm:pt modelId="{896213E1-B1FD-4535-A1B5-36E32E5FE726}" type="parTrans" cxnId="{AA77796E-A09F-4DD0-BB52-94F42182C40E}">
      <dgm:prSet/>
      <dgm:spPr/>
      <dgm:t>
        <a:bodyPr/>
        <a:lstStyle/>
        <a:p>
          <a:endParaRPr lang="en-US"/>
        </a:p>
      </dgm:t>
    </dgm:pt>
    <dgm:pt modelId="{5A808671-0D3E-47D8-94E1-2374B33A1797}" type="sibTrans" cxnId="{AA77796E-A09F-4DD0-BB52-94F42182C40E}">
      <dgm:prSet/>
      <dgm:spPr/>
      <dgm:t>
        <a:bodyPr/>
        <a:lstStyle/>
        <a:p>
          <a:endParaRPr lang="en-US"/>
        </a:p>
      </dgm:t>
    </dgm:pt>
    <dgm:pt modelId="{D05163B4-2B74-46E6-9F73-64E989E8E505}">
      <dgm:prSet custT="1"/>
      <dgm:spPr/>
      <dgm:t>
        <a:bodyPr/>
        <a:lstStyle/>
        <a:p>
          <a:r>
            <a:rPr lang="en-US" sz="2600" dirty="0"/>
            <a:t>Evaluate research, policy and program effectiveness</a:t>
          </a:r>
        </a:p>
      </dgm:t>
    </dgm:pt>
    <dgm:pt modelId="{081A3F81-517B-44F4-8810-4B49436CB7E8}" type="parTrans" cxnId="{F32E5661-1404-4A95-8CF3-6670F4BC6DE2}">
      <dgm:prSet/>
      <dgm:spPr/>
      <dgm:t>
        <a:bodyPr/>
        <a:lstStyle/>
        <a:p>
          <a:endParaRPr lang="en-US"/>
        </a:p>
      </dgm:t>
    </dgm:pt>
    <dgm:pt modelId="{C4475EC2-F671-46BD-9ADB-82744383120C}" type="sibTrans" cxnId="{F32E5661-1404-4A95-8CF3-6670F4BC6DE2}">
      <dgm:prSet/>
      <dgm:spPr/>
      <dgm:t>
        <a:bodyPr/>
        <a:lstStyle/>
        <a:p>
          <a:endParaRPr lang="en-US"/>
        </a:p>
      </dgm:t>
    </dgm:pt>
    <dgm:pt modelId="{243E7513-E028-4939-9E14-768735E7BB5F}" type="pres">
      <dgm:prSet presAssocID="{19D9B741-3962-419C-8494-B75D3D727070}" presName="root" presStyleCnt="0">
        <dgm:presLayoutVars>
          <dgm:dir/>
          <dgm:resizeHandles val="exact"/>
        </dgm:presLayoutVars>
      </dgm:prSet>
      <dgm:spPr/>
    </dgm:pt>
    <dgm:pt modelId="{38439C4B-9103-4408-BAD7-CCA871009229}" type="pres">
      <dgm:prSet presAssocID="{B4B33E41-2BC4-4567-A86F-918816E977A9}" presName="compNode" presStyleCnt="0"/>
      <dgm:spPr/>
    </dgm:pt>
    <dgm:pt modelId="{A35568FB-E5C3-4197-B7C4-E2B681958FC5}" type="pres">
      <dgm:prSet presAssocID="{B4B33E41-2BC4-4567-A86F-918816E977A9}" presName="bgRect" presStyleLbl="bgShp" presStyleIdx="0" presStyleCnt="4"/>
      <dgm:spPr/>
    </dgm:pt>
    <dgm:pt modelId="{15B9A826-9B53-465B-82A9-52CFB249ECA6}" type="pres">
      <dgm:prSet presAssocID="{B4B33E41-2BC4-4567-A86F-918816E977A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DB4C9F5E-9B89-4B1F-A1FF-9C875C691E80}" type="pres">
      <dgm:prSet presAssocID="{B4B33E41-2BC4-4567-A86F-918816E977A9}" presName="spaceRect" presStyleCnt="0"/>
      <dgm:spPr/>
    </dgm:pt>
    <dgm:pt modelId="{8A36BA8A-59D6-4EDC-942E-B1795575A0B0}" type="pres">
      <dgm:prSet presAssocID="{B4B33E41-2BC4-4567-A86F-918816E977A9}" presName="parTx" presStyleLbl="revTx" presStyleIdx="0" presStyleCnt="4">
        <dgm:presLayoutVars>
          <dgm:chMax val="0"/>
          <dgm:chPref val="0"/>
        </dgm:presLayoutVars>
      </dgm:prSet>
      <dgm:spPr/>
    </dgm:pt>
    <dgm:pt modelId="{FA7E2FDD-FAD4-4BD3-A720-9125C153AD3B}" type="pres">
      <dgm:prSet presAssocID="{7CC9633F-FCEB-48FB-9D1D-218B9A7A7C62}" presName="sibTrans" presStyleCnt="0"/>
      <dgm:spPr/>
    </dgm:pt>
    <dgm:pt modelId="{CE9FEA88-FE82-4962-9BC0-FD1ECFDFFED7}" type="pres">
      <dgm:prSet presAssocID="{B168AE82-A95C-4E29-A6CA-78BF457AD24E}" presName="compNode" presStyleCnt="0"/>
      <dgm:spPr/>
    </dgm:pt>
    <dgm:pt modelId="{ECD98AB4-A1D3-4964-9EBD-144683E5BD6C}" type="pres">
      <dgm:prSet presAssocID="{B168AE82-A95C-4E29-A6CA-78BF457AD24E}" presName="bgRect" presStyleLbl="bgShp" presStyleIdx="1" presStyleCnt="4"/>
      <dgm:spPr/>
    </dgm:pt>
    <dgm:pt modelId="{FEFE7D61-F0EE-4D0C-BBE9-B0D7571ECDB3}" type="pres">
      <dgm:prSet presAssocID="{B168AE82-A95C-4E29-A6CA-78BF457AD24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beat"/>
        </a:ext>
      </dgm:extLst>
    </dgm:pt>
    <dgm:pt modelId="{EA26D8AF-40C9-46A5-88B7-E5E749C9B86E}" type="pres">
      <dgm:prSet presAssocID="{B168AE82-A95C-4E29-A6CA-78BF457AD24E}" presName="spaceRect" presStyleCnt="0"/>
      <dgm:spPr/>
    </dgm:pt>
    <dgm:pt modelId="{191F557C-67E1-4430-8BE1-7BCB1F56C82B}" type="pres">
      <dgm:prSet presAssocID="{B168AE82-A95C-4E29-A6CA-78BF457AD24E}" presName="parTx" presStyleLbl="revTx" presStyleIdx="1" presStyleCnt="4">
        <dgm:presLayoutVars>
          <dgm:chMax val="0"/>
          <dgm:chPref val="0"/>
        </dgm:presLayoutVars>
      </dgm:prSet>
      <dgm:spPr/>
    </dgm:pt>
    <dgm:pt modelId="{203E173E-8817-410D-AC73-EDC1D7B6A4AF}" type="pres">
      <dgm:prSet presAssocID="{90699331-5928-4114-9CED-7D2A8727D95D}" presName="sibTrans" presStyleCnt="0"/>
      <dgm:spPr/>
    </dgm:pt>
    <dgm:pt modelId="{890D803B-447D-410C-9406-4B4A3754187A}" type="pres">
      <dgm:prSet presAssocID="{78A6CECA-D633-4258-A545-CCFFE9FE26E3}" presName="compNode" presStyleCnt="0"/>
      <dgm:spPr/>
    </dgm:pt>
    <dgm:pt modelId="{26AD06E3-3DCB-4781-850B-51A02EFEC01B}" type="pres">
      <dgm:prSet presAssocID="{78A6CECA-D633-4258-A545-CCFFE9FE26E3}" presName="bgRect" presStyleLbl="bgShp" presStyleIdx="2" presStyleCnt="4"/>
      <dgm:spPr/>
    </dgm:pt>
    <dgm:pt modelId="{C61550BD-A56C-45E2-B3CC-DACA3DB14233}" type="pres">
      <dgm:prSet presAssocID="{78A6CECA-D633-4258-A545-CCFFE9FE26E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eatre"/>
        </a:ext>
      </dgm:extLst>
    </dgm:pt>
    <dgm:pt modelId="{FCC1500B-4B95-4100-B5B2-3A18EC6CC784}" type="pres">
      <dgm:prSet presAssocID="{78A6CECA-D633-4258-A545-CCFFE9FE26E3}" presName="spaceRect" presStyleCnt="0"/>
      <dgm:spPr/>
    </dgm:pt>
    <dgm:pt modelId="{0A4C7233-F5EF-4B72-AD61-42D17DEC0D29}" type="pres">
      <dgm:prSet presAssocID="{78A6CECA-D633-4258-A545-CCFFE9FE26E3}" presName="parTx" presStyleLbl="revTx" presStyleIdx="2" presStyleCnt="4">
        <dgm:presLayoutVars>
          <dgm:chMax val="0"/>
          <dgm:chPref val="0"/>
        </dgm:presLayoutVars>
      </dgm:prSet>
      <dgm:spPr/>
    </dgm:pt>
    <dgm:pt modelId="{C9F70162-5E8E-4077-B910-735C856E8ACA}" type="pres">
      <dgm:prSet presAssocID="{5A808671-0D3E-47D8-94E1-2374B33A1797}" presName="sibTrans" presStyleCnt="0"/>
      <dgm:spPr/>
    </dgm:pt>
    <dgm:pt modelId="{CC6925AF-CCEB-4660-8DC1-EFB2EA915488}" type="pres">
      <dgm:prSet presAssocID="{D05163B4-2B74-46E6-9F73-64E989E8E505}" presName="compNode" presStyleCnt="0"/>
      <dgm:spPr/>
    </dgm:pt>
    <dgm:pt modelId="{33FF159B-C832-468A-96CA-262C164D8F3B}" type="pres">
      <dgm:prSet presAssocID="{D05163B4-2B74-46E6-9F73-64E989E8E505}" presName="bgRect" presStyleLbl="bgShp" presStyleIdx="3" presStyleCnt="4"/>
      <dgm:spPr/>
    </dgm:pt>
    <dgm:pt modelId="{4EDBDA9A-AFFA-4510-8310-F069FC6C37CC}" type="pres">
      <dgm:prSet presAssocID="{D05163B4-2B74-46E6-9F73-64E989E8E50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78254D68-7664-478E-8B41-9B5D5E6ED66C}" type="pres">
      <dgm:prSet presAssocID="{D05163B4-2B74-46E6-9F73-64E989E8E505}" presName="spaceRect" presStyleCnt="0"/>
      <dgm:spPr/>
    </dgm:pt>
    <dgm:pt modelId="{9C072163-FD66-400D-8936-355F2A6A64BF}" type="pres">
      <dgm:prSet presAssocID="{D05163B4-2B74-46E6-9F73-64E989E8E505}" presName="parTx" presStyleLbl="revTx" presStyleIdx="3" presStyleCnt="4">
        <dgm:presLayoutVars>
          <dgm:chMax val="0"/>
          <dgm:chPref val="0"/>
        </dgm:presLayoutVars>
      </dgm:prSet>
      <dgm:spPr/>
    </dgm:pt>
  </dgm:ptLst>
  <dgm:cxnLst>
    <dgm:cxn modelId="{5A2B7E18-0945-47C1-83C7-1EDCFC20F578}" type="presOf" srcId="{B168AE82-A95C-4E29-A6CA-78BF457AD24E}" destId="{191F557C-67E1-4430-8BE1-7BCB1F56C82B}" srcOrd="0" destOrd="0" presId="urn:microsoft.com/office/officeart/2018/2/layout/IconVerticalSolidList"/>
    <dgm:cxn modelId="{1F5BD029-FCB3-45D3-A194-FE7EF2C72E6A}" srcId="{19D9B741-3962-419C-8494-B75D3D727070}" destId="{B168AE82-A95C-4E29-A6CA-78BF457AD24E}" srcOrd="1" destOrd="0" parTransId="{F7AFC733-B89B-4CF9-AE02-6D5A8CFFD357}" sibTransId="{90699331-5928-4114-9CED-7D2A8727D95D}"/>
    <dgm:cxn modelId="{56A7BA5C-D744-4D28-AD6A-C3EF3518CB94}" type="presOf" srcId="{78A6CECA-D633-4258-A545-CCFFE9FE26E3}" destId="{0A4C7233-F5EF-4B72-AD61-42D17DEC0D29}" srcOrd="0" destOrd="0" presId="urn:microsoft.com/office/officeart/2018/2/layout/IconVerticalSolidList"/>
    <dgm:cxn modelId="{F32E5661-1404-4A95-8CF3-6670F4BC6DE2}" srcId="{19D9B741-3962-419C-8494-B75D3D727070}" destId="{D05163B4-2B74-46E6-9F73-64E989E8E505}" srcOrd="3" destOrd="0" parTransId="{081A3F81-517B-44F4-8810-4B49436CB7E8}" sibTransId="{C4475EC2-F671-46BD-9ADB-82744383120C}"/>
    <dgm:cxn modelId="{AA77796E-A09F-4DD0-BB52-94F42182C40E}" srcId="{19D9B741-3962-419C-8494-B75D3D727070}" destId="{78A6CECA-D633-4258-A545-CCFFE9FE26E3}" srcOrd="2" destOrd="0" parTransId="{896213E1-B1FD-4535-A1B5-36E32E5FE726}" sibTransId="{5A808671-0D3E-47D8-94E1-2374B33A1797}"/>
    <dgm:cxn modelId="{2352ED70-1FBE-42BE-8DD9-B6F865B8B394}" type="presOf" srcId="{19D9B741-3962-419C-8494-B75D3D727070}" destId="{243E7513-E028-4939-9E14-768735E7BB5F}" srcOrd="0" destOrd="0" presId="urn:microsoft.com/office/officeart/2018/2/layout/IconVerticalSolidList"/>
    <dgm:cxn modelId="{02141975-BD87-4678-BB40-7D0982913110}" type="presOf" srcId="{B4B33E41-2BC4-4567-A86F-918816E977A9}" destId="{8A36BA8A-59D6-4EDC-942E-B1795575A0B0}" srcOrd="0" destOrd="0" presId="urn:microsoft.com/office/officeart/2018/2/layout/IconVerticalSolidList"/>
    <dgm:cxn modelId="{44E6F3DF-377B-41E1-BE9F-826F9204CD28}" srcId="{19D9B741-3962-419C-8494-B75D3D727070}" destId="{B4B33E41-2BC4-4567-A86F-918816E977A9}" srcOrd="0" destOrd="0" parTransId="{DB0BD34B-92B5-428B-B671-7E4397AABEB0}" sibTransId="{7CC9633F-FCEB-48FB-9D1D-218B9A7A7C62}"/>
    <dgm:cxn modelId="{094D7AEF-20A1-4023-8421-415B343C43F2}" type="presOf" srcId="{D05163B4-2B74-46E6-9F73-64E989E8E505}" destId="{9C072163-FD66-400D-8936-355F2A6A64BF}" srcOrd="0" destOrd="0" presId="urn:microsoft.com/office/officeart/2018/2/layout/IconVerticalSolidList"/>
    <dgm:cxn modelId="{2B483E77-9117-4A04-8B67-FE6E4CAE1E6D}" type="presParOf" srcId="{243E7513-E028-4939-9E14-768735E7BB5F}" destId="{38439C4B-9103-4408-BAD7-CCA871009229}" srcOrd="0" destOrd="0" presId="urn:microsoft.com/office/officeart/2018/2/layout/IconVerticalSolidList"/>
    <dgm:cxn modelId="{BFEE448F-9B08-4A0E-91E2-36F3DFAD0454}" type="presParOf" srcId="{38439C4B-9103-4408-BAD7-CCA871009229}" destId="{A35568FB-E5C3-4197-B7C4-E2B681958FC5}" srcOrd="0" destOrd="0" presId="urn:microsoft.com/office/officeart/2018/2/layout/IconVerticalSolidList"/>
    <dgm:cxn modelId="{7EC4B760-1006-4581-9BFE-9D518E45A61E}" type="presParOf" srcId="{38439C4B-9103-4408-BAD7-CCA871009229}" destId="{15B9A826-9B53-465B-82A9-52CFB249ECA6}" srcOrd="1" destOrd="0" presId="urn:microsoft.com/office/officeart/2018/2/layout/IconVerticalSolidList"/>
    <dgm:cxn modelId="{C4A771D3-897A-4ADB-B451-44525C5B18BA}" type="presParOf" srcId="{38439C4B-9103-4408-BAD7-CCA871009229}" destId="{DB4C9F5E-9B89-4B1F-A1FF-9C875C691E80}" srcOrd="2" destOrd="0" presId="urn:microsoft.com/office/officeart/2018/2/layout/IconVerticalSolidList"/>
    <dgm:cxn modelId="{68340BC7-7899-46FA-8CB6-7482C844EF6B}" type="presParOf" srcId="{38439C4B-9103-4408-BAD7-CCA871009229}" destId="{8A36BA8A-59D6-4EDC-942E-B1795575A0B0}" srcOrd="3" destOrd="0" presId="urn:microsoft.com/office/officeart/2018/2/layout/IconVerticalSolidList"/>
    <dgm:cxn modelId="{D2A30235-E7F2-4B63-9512-4D91633081FD}" type="presParOf" srcId="{243E7513-E028-4939-9E14-768735E7BB5F}" destId="{FA7E2FDD-FAD4-4BD3-A720-9125C153AD3B}" srcOrd="1" destOrd="0" presId="urn:microsoft.com/office/officeart/2018/2/layout/IconVerticalSolidList"/>
    <dgm:cxn modelId="{CC5A5ABB-7BAF-4CB8-9F3C-2F6F3F08FAA2}" type="presParOf" srcId="{243E7513-E028-4939-9E14-768735E7BB5F}" destId="{CE9FEA88-FE82-4962-9BC0-FD1ECFDFFED7}" srcOrd="2" destOrd="0" presId="urn:microsoft.com/office/officeart/2018/2/layout/IconVerticalSolidList"/>
    <dgm:cxn modelId="{BD086232-2CF1-4E5D-98A8-25C47F32053A}" type="presParOf" srcId="{CE9FEA88-FE82-4962-9BC0-FD1ECFDFFED7}" destId="{ECD98AB4-A1D3-4964-9EBD-144683E5BD6C}" srcOrd="0" destOrd="0" presId="urn:microsoft.com/office/officeart/2018/2/layout/IconVerticalSolidList"/>
    <dgm:cxn modelId="{6D47F3FF-6260-426D-B362-E71E2BAEA960}" type="presParOf" srcId="{CE9FEA88-FE82-4962-9BC0-FD1ECFDFFED7}" destId="{FEFE7D61-F0EE-4D0C-BBE9-B0D7571ECDB3}" srcOrd="1" destOrd="0" presId="urn:microsoft.com/office/officeart/2018/2/layout/IconVerticalSolidList"/>
    <dgm:cxn modelId="{895CB798-FB69-4D8F-9E95-D045713887DB}" type="presParOf" srcId="{CE9FEA88-FE82-4962-9BC0-FD1ECFDFFED7}" destId="{EA26D8AF-40C9-46A5-88B7-E5E749C9B86E}" srcOrd="2" destOrd="0" presId="urn:microsoft.com/office/officeart/2018/2/layout/IconVerticalSolidList"/>
    <dgm:cxn modelId="{842265DE-83D2-4FA5-8559-9296894F238B}" type="presParOf" srcId="{CE9FEA88-FE82-4962-9BC0-FD1ECFDFFED7}" destId="{191F557C-67E1-4430-8BE1-7BCB1F56C82B}" srcOrd="3" destOrd="0" presId="urn:microsoft.com/office/officeart/2018/2/layout/IconVerticalSolidList"/>
    <dgm:cxn modelId="{3C4EFD04-FBE6-4FC1-81EF-D0C1797D93E8}" type="presParOf" srcId="{243E7513-E028-4939-9E14-768735E7BB5F}" destId="{203E173E-8817-410D-AC73-EDC1D7B6A4AF}" srcOrd="3" destOrd="0" presId="urn:microsoft.com/office/officeart/2018/2/layout/IconVerticalSolidList"/>
    <dgm:cxn modelId="{49391BA5-D8E3-48B5-8038-BE20BACB45B5}" type="presParOf" srcId="{243E7513-E028-4939-9E14-768735E7BB5F}" destId="{890D803B-447D-410C-9406-4B4A3754187A}" srcOrd="4" destOrd="0" presId="urn:microsoft.com/office/officeart/2018/2/layout/IconVerticalSolidList"/>
    <dgm:cxn modelId="{8C5BA5E8-B682-41C4-A59F-3FAA32143B8F}" type="presParOf" srcId="{890D803B-447D-410C-9406-4B4A3754187A}" destId="{26AD06E3-3DCB-4781-850B-51A02EFEC01B}" srcOrd="0" destOrd="0" presId="urn:microsoft.com/office/officeart/2018/2/layout/IconVerticalSolidList"/>
    <dgm:cxn modelId="{62341F40-ECBA-4BE8-9C49-3DFBDE49F5E4}" type="presParOf" srcId="{890D803B-447D-410C-9406-4B4A3754187A}" destId="{C61550BD-A56C-45E2-B3CC-DACA3DB14233}" srcOrd="1" destOrd="0" presId="urn:microsoft.com/office/officeart/2018/2/layout/IconVerticalSolidList"/>
    <dgm:cxn modelId="{32854A9A-B2F9-4E5C-B128-19ED9C524E61}" type="presParOf" srcId="{890D803B-447D-410C-9406-4B4A3754187A}" destId="{FCC1500B-4B95-4100-B5B2-3A18EC6CC784}" srcOrd="2" destOrd="0" presId="urn:microsoft.com/office/officeart/2018/2/layout/IconVerticalSolidList"/>
    <dgm:cxn modelId="{E1A05996-8420-407C-8636-95FC5DEFB538}" type="presParOf" srcId="{890D803B-447D-410C-9406-4B4A3754187A}" destId="{0A4C7233-F5EF-4B72-AD61-42D17DEC0D29}" srcOrd="3" destOrd="0" presId="urn:microsoft.com/office/officeart/2018/2/layout/IconVerticalSolidList"/>
    <dgm:cxn modelId="{D09C4133-00D6-4BD7-9131-3AACDC9C699F}" type="presParOf" srcId="{243E7513-E028-4939-9E14-768735E7BB5F}" destId="{C9F70162-5E8E-4077-B910-735C856E8ACA}" srcOrd="5" destOrd="0" presId="urn:microsoft.com/office/officeart/2018/2/layout/IconVerticalSolidList"/>
    <dgm:cxn modelId="{F7990D4E-AABC-4302-860A-A6D5B2765407}" type="presParOf" srcId="{243E7513-E028-4939-9E14-768735E7BB5F}" destId="{CC6925AF-CCEB-4660-8DC1-EFB2EA915488}" srcOrd="6" destOrd="0" presId="urn:microsoft.com/office/officeart/2018/2/layout/IconVerticalSolidList"/>
    <dgm:cxn modelId="{1D77ECEE-3BC6-4F58-8171-3DBAA90FB62E}" type="presParOf" srcId="{CC6925AF-CCEB-4660-8DC1-EFB2EA915488}" destId="{33FF159B-C832-468A-96CA-262C164D8F3B}" srcOrd="0" destOrd="0" presId="urn:microsoft.com/office/officeart/2018/2/layout/IconVerticalSolidList"/>
    <dgm:cxn modelId="{80C51E05-D36F-4F6A-9A76-CDFDCB273085}" type="presParOf" srcId="{CC6925AF-CCEB-4660-8DC1-EFB2EA915488}" destId="{4EDBDA9A-AFFA-4510-8310-F069FC6C37CC}" srcOrd="1" destOrd="0" presId="urn:microsoft.com/office/officeart/2018/2/layout/IconVerticalSolidList"/>
    <dgm:cxn modelId="{2CE33A22-9038-458F-BA61-D18CFB440268}" type="presParOf" srcId="{CC6925AF-CCEB-4660-8DC1-EFB2EA915488}" destId="{78254D68-7664-478E-8B41-9B5D5E6ED66C}" srcOrd="2" destOrd="0" presId="urn:microsoft.com/office/officeart/2018/2/layout/IconVerticalSolidList"/>
    <dgm:cxn modelId="{890C54CF-E25B-4A82-BB13-62F471B35F4C}" type="presParOf" srcId="{CC6925AF-CCEB-4660-8DC1-EFB2EA915488}" destId="{9C072163-FD66-400D-8936-355F2A6A64B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E6E87-8A17-4223-9E9B-CF14C7B683F0}">
      <dsp:nvSpPr>
        <dsp:cNvPr id="0" name=""/>
        <dsp:cNvSpPr/>
      </dsp:nvSpPr>
      <dsp:spPr>
        <a:xfrm flipH="1">
          <a:off x="2698927" y="-316243"/>
          <a:ext cx="1458875" cy="1459023"/>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3CE10C-867D-4ED8-B47F-74C3C8B893E7}">
      <dsp:nvSpPr>
        <dsp:cNvPr id="0" name=""/>
        <dsp:cNvSpPr/>
      </dsp:nvSpPr>
      <dsp:spPr>
        <a:xfrm>
          <a:off x="2983225" y="213736"/>
          <a:ext cx="814135" cy="407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a:t>NIH</a:t>
          </a:r>
        </a:p>
      </dsp:txBody>
      <dsp:txXfrm>
        <a:off x="2983225" y="213736"/>
        <a:ext cx="814135" cy="407025"/>
      </dsp:txXfrm>
    </dsp:sp>
    <dsp:sp modelId="{DA4E79A0-CAF7-4EAD-8DCA-9913A5D37F91}">
      <dsp:nvSpPr>
        <dsp:cNvPr id="0" name=""/>
        <dsp:cNvSpPr/>
      </dsp:nvSpPr>
      <dsp:spPr>
        <a:xfrm flipH="1">
          <a:off x="3237152" y="675234"/>
          <a:ext cx="1458875" cy="1459023"/>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DC4463-5EB9-4917-B026-51B89F33B0EB}">
      <dsp:nvSpPr>
        <dsp:cNvPr id="0" name=""/>
        <dsp:cNvSpPr/>
      </dsp:nvSpPr>
      <dsp:spPr>
        <a:xfrm>
          <a:off x="3547036" y="1154904"/>
          <a:ext cx="814135" cy="407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a:t>NLM</a:t>
          </a:r>
        </a:p>
      </dsp:txBody>
      <dsp:txXfrm>
        <a:off x="3547036" y="1154904"/>
        <a:ext cx="814135" cy="407025"/>
      </dsp:txXfrm>
    </dsp:sp>
    <dsp:sp modelId="{47853B10-8DEA-4FFB-B89A-6AFD63D26F88}">
      <dsp:nvSpPr>
        <dsp:cNvPr id="0" name=""/>
        <dsp:cNvSpPr/>
      </dsp:nvSpPr>
      <dsp:spPr>
        <a:xfrm flipH="1">
          <a:off x="2699132" y="1586321"/>
          <a:ext cx="1458875" cy="1459023"/>
        </a:xfrm>
        <a:prstGeom prst="circularArrow">
          <a:avLst>
            <a:gd name="adj1" fmla="val 10980"/>
            <a:gd name="adj2" fmla="val 1142322"/>
            <a:gd name="adj3" fmla="val 4500000"/>
            <a:gd name="adj4" fmla="val 135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F57756-91A2-4BBD-957F-D37E90DDB4C4}">
      <dsp:nvSpPr>
        <dsp:cNvPr id="0" name=""/>
        <dsp:cNvSpPr/>
      </dsp:nvSpPr>
      <dsp:spPr>
        <a:xfrm>
          <a:off x="3108146" y="2153821"/>
          <a:ext cx="814135" cy="407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a:t>NNLM</a:t>
          </a:r>
        </a:p>
      </dsp:txBody>
      <dsp:txXfrm>
        <a:off x="3108146" y="2153821"/>
        <a:ext cx="814135" cy="407025"/>
      </dsp:txXfrm>
    </dsp:sp>
    <dsp:sp modelId="{6EDA9668-5028-4FC8-BC3C-4EC2D549ABC3}">
      <dsp:nvSpPr>
        <dsp:cNvPr id="0" name=""/>
        <dsp:cNvSpPr/>
      </dsp:nvSpPr>
      <dsp:spPr>
        <a:xfrm flipH="1">
          <a:off x="3368018" y="2641169"/>
          <a:ext cx="1253357" cy="1253963"/>
        </a:xfrm>
        <a:prstGeom prst="blockArc">
          <a:avLst>
            <a:gd name="adj1" fmla="val 0"/>
            <a:gd name="adj2" fmla="val 18900000"/>
            <a:gd name="adj3" fmla="val 1274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607D11-730F-442E-AA52-FC5361A37753}">
      <dsp:nvSpPr>
        <dsp:cNvPr id="0" name=""/>
        <dsp:cNvSpPr/>
      </dsp:nvSpPr>
      <dsp:spPr>
        <a:xfrm flipH="1">
          <a:off x="3603863" y="2926434"/>
          <a:ext cx="814135" cy="722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ts val="0"/>
            </a:spcAft>
            <a:buNone/>
          </a:pPr>
          <a:r>
            <a:rPr lang="en-US" sz="2300" b="1" kern="1200" dirty="0"/>
            <a:t>ROC</a:t>
          </a:r>
        </a:p>
      </dsp:txBody>
      <dsp:txXfrm>
        <a:off x="3603863" y="2926434"/>
        <a:ext cx="814135" cy="7229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15C2F-972C-4C7E-9648-8B15C8137DB7}">
      <dsp:nvSpPr>
        <dsp:cNvPr id="0" name=""/>
        <dsp:cNvSpPr/>
      </dsp:nvSpPr>
      <dsp:spPr>
        <a:xfrm>
          <a:off x="2464" y="35"/>
          <a:ext cx="2402978" cy="96119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kern="1200" dirty="0"/>
            <a:t>Recognize</a:t>
          </a:r>
        </a:p>
      </dsp:txBody>
      <dsp:txXfrm>
        <a:off x="2464" y="35"/>
        <a:ext cx="2402978" cy="961191"/>
      </dsp:txXfrm>
    </dsp:sp>
    <dsp:sp modelId="{7C3516C6-B64E-4B93-88DE-93EDC64E37B1}">
      <dsp:nvSpPr>
        <dsp:cNvPr id="0" name=""/>
        <dsp:cNvSpPr/>
      </dsp:nvSpPr>
      <dsp:spPr>
        <a:xfrm>
          <a:off x="2464" y="961227"/>
          <a:ext cx="2402978" cy="3390074"/>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Recognize the differences between data, data sets, and statistics.</a:t>
          </a:r>
        </a:p>
      </dsp:txBody>
      <dsp:txXfrm>
        <a:off x="2464" y="961227"/>
        <a:ext cx="2402978" cy="3390074"/>
      </dsp:txXfrm>
    </dsp:sp>
    <dsp:sp modelId="{3E8FFB21-7DA1-4748-9103-A0062BC07FFD}">
      <dsp:nvSpPr>
        <dsp:cNvPr id="0" name=""/>
        <dsp:cNvSpPr/>
      </dsp:nvSpPr>
      <dsp:spPr>
        <a:xfrm>
          <a:off x="2741860" y="35"/>
          <a:ext cx="2402978" cy="96119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kern="1200" dirty="0"/>
            <a:t>Understand</a:t>
          </a:r>
        </a:p>
      </dsp:txBody>
      <dsp:txXfrm>
        <a:off x="2741860" y="35"/>
        <a:ext cx="2402978" cy="961191"/>
      </dsp:txXfrm>
    </dsp:sp>
    <dsp:sp modelId="{DB7FCC5A-136E-4516-B993-9C89FF3E5791}">
      <dsp:nvSpPr>
        <dsp:cNvPr id="0" name=""/>
        <dsp:cNvSpPr/>
      </dsp:nvSpPr>
      <dsp:spPr>
        <a:xfrm>
          <a:off x="2741860" y="961227"/>
          <a:ext cx="2402978" cy="3390074"/>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Understand a four-step process used to locate relevant health statistics for a particular circumstance or issue.</a:t>
          </a:r>
        </a:p>
      </dsp:txBody>
      <dsp:txXfrm>
        <a:off x="2741860" y="961227"/>
        <a:ext cx="2402978" cy="3390074"/>
      </dsp:txXfrm>
    </dsp:sp>
    <dsp:sp modelId="{53F41B23-EB22-4868-8F6F-562E3E2026E9}">
      <dsp:nvSpPr>
        <dsp:cNvPr id="0" name=""/>
        <dsp:cNvSpPr/>
      </dsp:nvSpPr>
      <dsp:spPr>
        <a:xfrm>
          <a:off x="5481256" y="35"/>
          <a:ext cx="2402978" cy="96119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1" kern="1200" dirty="0"/>
            <a:t>Identify</a:t>
          </a:r>
        </a:p>
      </dsp:txBody>
      <dsp:txXfrm>
        <a:off x="5481256" y="35"/>
        <a:ext cx="2402978" cy="961191"/>
      </dsp:txXfrm>
    </dsp:sp>
    <dsp:sp modelId="{15072C1F-6D5F-48A1-BFE1-282B50718B08}">
      <dsp:nvSpPr>
        <dsp:cNvPr id="0" name=""/>
        <dsp:cNvSpPr/>
      </dsp:nvSpPr>
      <dsp:spPr>
        <a:xfrm>
          <a:off x="5481256" y="961227"/>
          <a:ext cx="2402978" cy="3390074"/>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Identify online resources that provide health statistics at the national, state, and local level. </a:t>
          </a:r>
        </a:p>
      </dsp:txBody>
      <dsp:txXfrm>
        <a:off x="5481256" y="961227"/>
        <a:ext cx="2402978" cy="33900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634AE-6C44-435D-8C66-6CDBA826199B}">
      <dsp:nvSpPr>
        <dsp:cNvPr id="0" name=""/>
        <dsp:cNvSpPr/>
      </dsp:nvSpPr>
      <dsp:spPr>
        <a:xfrm>
          <a:off x="0" y="1805"/>
          <a:ext cx="78867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DB83D8-8BDD-411C-8AA9-A1ED55D1F735}">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B5E807-8272-43CF-8910-AA706536C01F}">
      <dsp:nvSpPr>
        <dsp:cNvPr id="0" name=""/>
        <dsp:cNvSpPr/>
      </dsp:nvSpPr>
      <dsp:spPr>
        <a:xfrm>
          <a:off x="1057183" y="1805"/>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155700">
            <a:lnSpc>
              <a:spcPct val="100000"/>
            </a:lnSpc>
            <a:spcBef>
              <a:spcPct val="0"/>
            </a:spcBef>
            <a:spcAft>
              <a:spcPct val="35000"/>
            </a:spcAft>
            <a:buNone/>
          </a:pPr>
          <a:r>
            <a:rPr lang="en-US" sz="2600" kern="1200" dirty="0"/>
            <a:t>Statistics overview</a:t>
          </a:r>
        </a:p>
      </dsp:txBody>
      <dsp:txXfrm>
        <a:off x="1057183" y="1805"/>
        <a:ext cx="6829516" cy="915310"/>
      </dsp:txXfrm>
    </dsp:sp>
    <dsp:sp modelId="{1FE92076-7D17-4DAF-BB1D-7D44D6E66FBB}">
      <dsp:nvSpPr>
        <dsp:cNvPr id="0" name=""/>
        <dsp:cNvSpPr/>
      </dsp:nvSpPr>
      <dsp:spPr>
        <a:xfrm>
          <a:off x="0" y="1145944"/>
          <a:ext cx="78867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9A3A5F-1824-42F8-88BD-771C1DE9331A}">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78C31F-5DB0-440A-8208-9E048175312C}">
      <dsp:nvSpPr>
        <dsp:cNvPr id="0" name=""/>
        <dsp:cNvSpPr/>
      </dsp:nvSpPr>
      <dsp:spPr>
        <a:xfrm>
          <a:off x="1057183" y="1145944"/>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155700">
            <a:lnSpc>
              <a:spcPct val="100000"/>
            </a:lnSpc>
            <a:spcBef>
              <a:spcPct val="0"/>
            </a:spcBef>
            <a:spcAft>
              <a:spcPct val="35000"/>
            </a:spcAft>
            <a:buNone/>
          </a:pPr>
          <a:r>
            <a:rPr lang="en-US" sz="2600" kern="1200" dirty="0"/>
            <a:t>Steps to finding health statistics</a:t>
          </a:r>
        </a:p>
      </dsp:txBody>
      <dsp:txXfrm>
        <a:off x="1057183" y="1145944"/>
        <a:ext cx="6829516" cy="915310"/>
      </dsp:txXfrm>
    </dsp:sp>
    <dsp:sp modelId="{458D3C95-5A2D-4F0E-B685-9FB197736507}">
      <dsp:nvSpPr>
        <dsp:cNvPr id="0" name=""/>
        <dsp:cNvSpPr/>
      </dsp:nvSpPr>
      <dsp:spPr>
        <a:xfrm>
          <a:off x="0" y="2290082"/>
          <a:ext cx="78867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AAD984-6496-407A-9003-5D0B24BC875C}">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9EECFE-CC08-4D15-B360-4088DB6A98FC}">
      <dsp:nvSpPr>
        <dsp:cNvPr id="0" name=""/>
        <dsp:cNvSpPr/>
      </dsp:nvSpPr>
      <dsp:spPr>
        <a:xfrm>
          <a:off x="1057183" y="2290082"/>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155700">
            <a:lnSpc>
              <a:spcPct val="100000"/>
            </a:lnSpc>
            <a:spcBef>
              <a:spcPct val="0"/>
            </a:spcBef>
            <a:spcAft>
              <a:spcPct val="35000"/>
            </a:spcAft>
            <a:buNone/>
          </a:pPr>
          <a:r>
            <a:rPr lang="en-US" sz="2600" kern="1200" dirty="0"/>
            <a:t>Live demonstration of key resources </a:t>
          </a:r>
        </a:p>
      </dsp:txBody>
      <dsp:txXfrm>
        <a:off x="1057183" y="2290082"/>
        <a:ext cx="6829516" cy="915310"/>
      </dsp:txXfrm>
    </dsp:sp>
    <dsp:sp modelId="{0DABC583-BF0F-40DF-B4FB-873313611D4B}">
      <dsp:nvSpPr>
        <dsp:cNvPr id="0" name=""/>
        <dsp:cNvSpPr/>
      </dsp:nvSpPr>
      <dsp:spPr>
        <a:xfrm>
          <a:off x="0" y="3434221"/>
          <a:ext cx="78867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7A88AF-8D24-47F9-AC66-A04D399D3790}">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2B2778-32B1-4445-801D-5CE9152414B0}">
      <dsp:nvSpPr>
        <dsp:cNvPr id="0" name=""/>
        <dsp:cNvSpPr/>
      </dsp:nvSpPr>
      <dsp:spPr>
        <a:xfrm>
          <a:off x="1057183" y="3434221"/>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1155700">
            <a:lnSpc>
              <a:spcPct val="100000"/>
            </a:lnSpc>
            <a:spcBef>
              <a:spcPct val="0"/>
            </a:spcBef>
            <a:spcAft>
              <a:spcPct val="35000"/>
            </a:spcAft>
            <a:buNone/>
          </a:pPr>
          <a:r>
            <a:rPr lang="en-US" sz="2600" kern="1200" dirty="0"/>
            <a:t>Wrap up</a:t>
          </a:r>
        </a:p>
      </dsp:txBody>
      <dsp:txXfrm>
        <a:off x="1057183" y="3434221"/>
        <a:ext cx="6829516" cy="915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10BC9-AAAC-4821-AC72-5332313052C5}">
      <dsp:nvSpPr>
        <dsp:cNvPr id="0" name=""/>
        <dsp:cNvSpPr/>
      </dsp:nvSpPr>
      <dsp:spPr>
        <a:xfrm rot="5400000">
          <a:off x="4414908" y="-2325854"/>
          <a:ext cx="1412173" cy="616406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rtl="0">
            <a:lnSpc>
              <a:spcPct val="90000"/>
            </a:lnSpc>
            <a:spcBef>
              <a:spcPct val="0"/>
            </a:spcBef>
            <a:spcAft>
              <a:spcPct val="15000"/>
            </a:spcAft>
            <a:buChar char="•"/>
          </a:pPr>
          <a:r>
            <a:rPr lang="en-US" sz="2200" b="0" kern="1200"/>
            <a:t>Raw numbers</a:t>
          </a:r>
          <a:endParaRPr lang="en-US" sz="2200" b="0" kern="1200" dirty="0"/>
        </a:p>
        <a:p>
          <a:pPr marL="228600" lvl="1" indent="-228600" algn="l" defTabSz="977900" rtl="0">
            <a:lnSpc>
              <a:spcPct val="90000"/>
            </a:lnSpc>
            <a:spcBef>
              <a:spcPct val="0"/>
            </a:spcBef>
            <a:spcAft>
              <a:spcPct val="15000"/>
            </a:spcAft>
            <a:buChar char="•"/>
          </a:pPr>
          <a:r>
            <a:rPr lang="en-US" sz="2200" b="0" kern="1200"/>
            <a:t>Counts of individual events or services</a:t>
          </a:r>
          <a:endParaRPr lang="en-US" sz="2200" b="0" kern="1200" dirty="0"/>
        </a:p>
        <a:p>
          <a:pPr marL="228600" lvl="1" indent="-228600" algn="l" defTabSz="977900" rtl="0">
            <a:lnSpc>
              <a:spcPct val="90000"/>
            </a:lnSpc>
            <a:spcBef>
              <a:spcPct val="0"/>
            </a:spcBef>
            <a:spcAft>
              <a:spcPct val="15000"/>
            </a:spcAft>
            <a:buChar char="•"/>
          </a:pPr>
          <a:r>
            <a:rPr lang="en-US" sz="2200" b="0" kern="1200"/>
            <a:t>Collected at local, state, national, etc. levels</a:t>
          </a:r>
          <a:endParaRPr lang="en-US" sz="2200" b="0" kern="1200" dirty="0"/>
        </a:p>
      </dsp:txBody>
      <dsp:txXfrm rot="-5400000">
        <a:off x="2038965" y="119026"/>
        <a:ext cx="6095124" cy="1274299"/>
      </dsp:txXfrm>
    </dsp:sp>
    <dsp:sp modelId="{344A0468-A5D8-482C-A708-C3CDD75E75AA}">
      <dsp:nvSpPr>
        <dsp:cNvPr id="0" name=""/>
        <dsp:cNvSpPr/>
      </dsp:nvSpPr>
      <dsp:spPr>
        <a:xfrm>
          <a:off x="0" y="0"/>
          <a:ext cx="2038174" cy="1508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tx1"/>
              </a:solidFill>
            </a:rPr>
            <a:t>Data</a:t>
          </a:r>
        </a:p>
      </dsp:txBody>
      <dsp:txXfrm>
        <a:off x="73650" y="73650"/>
        <a:ext cx="1890874" cy="1361419"/>
      </dsp:txXfrm>
    </dsp:sp>
    <dsp:sp modelId="{ECA24BE8-A26D-4A04-9469-2EA9498EAB6C}">
      <dsp:nvSpPr>
        <dsp:cNvPr id="0" name=""/>
        <dsp:cNvSpPr/>
      </dsp:nvSpPr>
      <dsp:spPr>
        <a:xfrm rot="5400000">
          <a:off x="4349573" y="-782556"/>
          <a:ext cx="1559870" cy="629692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rtl="0">
            <a:lnSpc>
              <a:spcPct val="90000"/>
            </a:lnSpc>
            <a:spcBef>
              <a:spcPct val="0"/>
            </a:spcBef>
            <a:spcAft>
              <a:spcPct val="15000"/>
            </a:spcAft>
            <a:buChar char="•"/>
          </a:pPr>
          <a:r>
            <a:rPr lang="en-US" sz="2200" b="0" kern="1200"/>
            <a:t>Major unit of data storage and retrieval</a:t>
          </a:r>
          <a:endParaRPr lang="en-US" sz="2200" b="0" kern="1200" dirty="0"/>
        </a:p>
        <a:p>
          <a:pPr marL="228600" lvl="1" indent="-228600" algn="l" defTabSz="977900">
            <a:lnSpc>
              <a:spcPct val="90000"/>
            </a:lnSpc>
            <a:spcBef>
              <a:spcPct val="0"/>
            </a:spcBef>
            <a:spcAft>
              <a:spcPct val="15000"/>
            </a:spcAft>
            <a:buChar char="•"/>
          </a:pPr>
          <a:r>
            <a:rPr lang="en-US" sz="2200" b="0" kern="1200"/>
            <a:t>Data collected &amp; organized according to criteria</a:t>
          </a:r>
          <a:endParaRPr lang="en-US" sz="2200" b="0" kern="1200" dirty="0"/>
        </a:p>
        <a:p>
          <a:pPr marL="228600" lvl="1" indent="-228600" algn="l" defTabSz="977900" rtl="0">
            <a:lnSpc>
              <a:spcPct val="90000"/>
            </a:lnSpc>
            <a:spcBef>
              <a:spcPct val="0"/>
            </a:spcBef>
            <a:spcAft>
              <a:spcPct val="15000"/>
            </a:spcAft>
            <a:buChar char="•"/>
          </a:pPr>
          <a:r>
            <a:rPr lang="en-US" sz="2200" b="0" kern="1200"/>
            <a:t>May or may not represent entire population</a:t>
          </a:r>
          <a:endParaRPr lang="en-US" sz="2200" b="0" kern="1200" dirty="0"/>
        </a:p>
      </dsp:txBody>
      <dsp:txXfrm rot="-5400000">
        <a:off x="1981045" y="1662119"/>
        <a:ext cx="6220780" cy="1407576"/>
      </dsp:txXfrm>
    </dsp:sp>
    <dsp:sp modelId="{78F47B21-9B40-4FF6-8235-C1635E264FB4}">
      <dsp:nvSpPr>
        <dsp:cNvPr id="0" name=""/>
        <dsp:cNvSpPr/>
      </dsp:nvSpPr>
      <dsp:spPr>
        <a:xfrm>
          <a:off x="789" y="1611547"/>
          <a:ext cx="1980254" cy="1508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tx1"/>
              </a:solidFill>
            </a:rPr>
            <a:t>Data set</a:t>
          </a:r>
        </a:p>
      </dsp:txBody>
      <dsp:txXfrm>
        <a:off x="74439" y="1685197"/>
        <a:ext cx="1832954" cy="1361419"/>
      </dsp:txXfrm>
    </dsp:sp>
    <dsp:sp modelId="{06716595-0298-48DB-8F5E-37D2CB3735F3}">
      <dsp:nvSpPr>
        <dsp:cNvPr id="0" name=""/>
        <dsp:cNvSpPr/>
      </dsp:nvSpPr>
      <dsp:spPr>
        <a:xfrm rot="5400000">
          <a:off x="4214035" y="901796"/>
          <a:ext cx="1612362" cy="625495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33450" rtl="0">
            <a:lnSpc>
              <a:spcPct val="90000"/>
            </a:lnSpc>
            <a:spcBef>
              <a:spcPct val="0"/>
            </a:spcBef>
            <a:spcAft>
              <a:spcPct val="15000"/>
            </a:spcAft>
            <a:buChar char="•"/>
          </a:pPr>
          <a:r>
            <a:rPr lang="en-US" sz="2100" b="0" kern="1200"/>
            <a:t>Data analyzed and summarized</a:t>
          </a:r>
          <a:endParaRPr lang="en-US" sz="2100" b="0" kern="1200" dirty="0"/>
        </a:p>
        <a:p>
          <a:pPr marL="228600" lvl="1" indent="-228600" algn="l" defTabSz="933450" rtl="0">
            <a:lnSpc>
              <a:spcPct val="90000"/>
            </a:lnSpc>
            <a:spcBef>
              <a:spcPct val="0"/>
            </a:spcBef>
            <a:spcAft>
              <a:spcPct val="15000"/>
            </a:spcAft>
            <a:buChar char="•"/>
          </a:pPr>
          <a:r>
            <a:rPr lang="en-US" sz="2100" b="0" kern="1200"/>
            <a:t>Most data on websites are compiled statistics</a:t>
          </a:r>
          <a:endParaRPr lang="en-US" sz="2100" b="0" kern="1200" dirty="0"/>
        </a:p>
        <a:p>
          <a:pPr marL="228600" lvl="1" indent="-228600" algn="l" defTabSz="933450">
            <a:lnSpc>
              <a:spcPct val="90000"/>
            </a:lnSpc>
            <a:spcBef>
              <a:spcPct val="0"/>
            </a:spcBef>
            <a:spcAft>
              <a:spcPct val="15000"/>
            </a:spcAft>
            <a:buChar char="•"/>
          </a:pPr>
          <a:r>
            <a:rPr lang="en-US" sz="2100" b="0" kern="1200"/>
            <a:t>Presented as percentage, graph, table, map, etc.</a:t>
          </a:r>
          <a:endParaRPr lang="en-US" sz="2100" b="0" kern="1200" dirty="0"/>
        </a:p>
      </dsp:txBody>
      <dsp:txXfrm rot="-5400000">
        <a:off x="1892737" y="3301804"/>
        <a:ext cx="6176250" cy="1454944"/>
      </dsp:txXfrm>
    </dsp:sp>
    <dsp:sp modelId="{A60C8BB1-9ACC-45A5-9022-3387F8EB31FB}">
      <dsp:nvSpPr>
        <dsp:cNvPr id="0" name=""/>
        <dsp:cNvSpPr/>
      </dsp:nvSpPr>
      <dsp:spPr>
        <a:xfrm>
          <a:off x="5907" y="3273099"/>
          <a:ext cx="2018064" cy="15087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tx1"/>
              </a:solidFill>
            </a:rPr>
            <a:t>Statistics</a:t>
          </a:r>
        </a:p>
      </dsp:txBody>
      <dsp:txXfrm>
        <a:off x="79557" y="3346749"/>
        <a:ext cx="1870764" cy="13614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568FB-E5C3-4197-B7C4-E2B681958FC5}">
      <dsp:nvSpPr>
        <dsp:cNvPr id="0" name=""/>
        <dsp:cNvSpPr/>
      </dsp:nvSpPr>
      <dsp:spPr>
        <a:xfrm>
          <a:off x="0" y="3928"/>
          <a:ext cx="7949761" cy="8867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B9A826-9B53-465B-82A9-52CFB249ECA6}">
      <dsp:nvSpPr>
        <dsp:cNvPr id="0" name=""/>
        <dsp:cNvSpPr/>
      </dsp:nvSpPr>
      <dsp:spPr>
        <a:xfrm>
          <a:off x="268228" y="203438"/>
          <a:ext cx="488165" cy="4876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36BA8A-59D6-4EDC-942E-B1795575A0B0}">
      <dsp:nvSpPr>
        <dsp:cNvPr id="0" name=""/>
        <dsp:cNvSpPr/>
      </dsp:nvSpPr>
      <dsp:spPr>
        <a:xfrm>
          <a:off x="1024623" y="3928"/>
          <a:ext cx="6909357"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1155700">
            <a:lnSpc>
              <a:spcPct val="90000"/>
            </a:lnSpc>
            <a:spcBef>
              <a:spcPct val="0"/>
            </a:spcBef>
            <a:spcAft>
              <a:spcPct val="35000"/>
            </a:spcAft>
            <a:buNone/>
          </a:pPr>
          <a:r>
            <a:rPr lang="en-US" sz="2600" kern="1200" dirty="0"/>
            <a:t>Provide information about the health of a population and what influences it</a:t>
          </a:r>
        </a:p>
      </dsp:txBody>
      <dsp:txXfrm>
        <a:off x="1024623" y="3928"/>
        <a:ext cx="6909357" cy="914416"/>
      </dsp:txXfrm>
    </dsp:sp>
    <dsp:sp modelId="{ECD98AB4-A1D3-4964-9EBD-144683E5BD6C}">
      <dsp:nvSpPr>
        <dsp:cNvPr id="0" name=""/>
        <dsp:cNvSpPr/>
      </dsp:nvSpPr>
      <dsp:spPr>
        <a:xfrm>
          <a:off x="0" y="1146949"/>
          <a:ext cx="7949761" cy="8867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FE7D61-F0EE-4D0C-BBE9-B0D7571ECDB3}">
      <dsp:nvSpPr>
        <dsp:cNvPr id="0" name=""/>
        <dsp:cNvSpPr/>
      </dsp:nvSpPr>
      <dsp:spPr>
        <a:xfrm>
          <a:off x="268228" y="1346459"/>
          <a:ext cx="488165" cy="4876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1F557C-67E1-4430-8BE1-7BCB1F56C82B}">
      <dsp:nvSpPr>
        <dsp:cNvPr id="0" name=""/>
        <dsp:cNvSpPr/>
      </dsp:nvSpPr>
      <dsp:spPr>
        <a:xfrm>
          <a:off x="1024623" y="1146949"/>
          <a:ext cx="6909357"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1155700">
            <a:lnSpc>
              <a:spcPct val="90000"/>
            </a:lnSpc>
            <a:spcBef>
              <a:spcPct val="0"/>
            </a:spcBef>
            <a:spcAft>
              <a:spcPct val="35000"/>
            </a:spcAft>
            <a:buNone/>
          </a:pPr>
          <a:r>
            <a:rPr lang="en-US" sz="2600" kern="1200" dirty="0"/>
            <a:t>Monitor health status and risk factors</a:t>
          </a:r>
        </a:p>
      </dsp:txBody>
      <dsp:txXfrm>
        <a:off x="1024623" y="1146949"/>
        <a:ext cx="6909357" cy="914416"/>
      </dsp:txXfrm>
    </dsp:sp>
    <dsp:sp modelId="{26AD06E3-3DCB-4781-850B-51A02EFEC01B}">
      <dsp:nvSpPr>
        <dsp:cNvPr id="0" name=""/>
        <dsp:cNvSpPr/>
      </dsp:nvSpPr>
      <dsp:spPr>
        <a:xfrm>
          <a:off x="0" y="2289971"/>
          <a:ext cx="7949761" cy="8867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1550BD-A56C-45E2-B3CC-DACA3DB14233}">
      <dsp:nvSpPr>
        <dsp:cNvPr id="0" name=""/>
        <dsp:cNvSpPr/>
      </dsp:nvSpPr>
      <dsp:spPr>
        <a:xfrm>
          <a:off x="268228" y="2489480"/>
          <a:ext cx="488165" cy="4876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4C7233-F5EF-4B72-AD61-42D17DEC0D29}">
      <dsp:nvSpPr>
        <dsp:cNvPr id="0" name=""/>
        <dsp:cNvSpPr/>
      </dsp:nvSpPr>
      <dsp:spPr>
        <a:xfrm>
          <a:off x="1024623" y="2289971"/>
          <a:ext cx="6909357"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1155700">
            <a:lnSpc>
              <a:spcPct val="90000"/>
            </a:lnSpc>
            <a:spcBef>
              <a:spcPct val="0"/>
            </a:spcBef>
            <a:spcAft>
              <a:spcPct val="35000"/>
            </a:spcAft>
            <a:buNone/>
          </a:pPr>
          <a:r>
            <a:rPr lang="en-US" sz="2600" kern="1200" dirty="0"/>
            <a:t>Guide research, policy, and program development</a:t>
          </a:r>
        </a:p>
      </dsp:txBody>
      <dsp:txXfrm>
        <a:off x="1024623" y="2289971"/>
        <a:ext cx="6909357" cy="914416"/>
      </dsp:txXfrm>
    </dsp:sp>
    <dsp:sp modelId="{33FF159B-C832-468A-96CA-262C164D8F3B}">
      <dsp:nvSpPr>
        <dsp:cNvPr id="0" name=""/>
        <dsp:cNvSpPr/>
      </dsp:nvSpPr>
      <dsp:spPr>
        <a:xfrm>
          <a:off x="0" y="3432992"/>
          <a:ext cx="7949761" cy="88670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DBDA9A-AFFA-4510-8310-F069FC6C37CC}">
      <dsp:nvSpPr>
        <dsp:cNvPr id="0" name=""/>
        <dsp:cNvSpPr/>
      </dsp:nvSpPr>
      <dsp:spPr>
        <a:xfrm>
          <a:off x="268228" y="3632501"/>
          <a:ext cx="488165" cy="48768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072163-FD66-400D-8936-355F2A6A64BF}">
      <dsp:nvSpPr>
        <dsp:cNvPr id="0" name=""/>
        <dsp:cNvSpPr/>
      </dsp:nvSpPr>
      <dsp:spPr>
        <a:xfrm>
          <a:off x="1024623" y="3432992"/>
          <a:ext cx="6909357"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1155700">
            <a:lnSpc>
              <a:spcPct val="90000"/>
            </a:lnSpc>
            <a:spcBef>
              <a:spcPct val="0"/>
            </a:spcBef>
            <a:spcAft>
              <a:spcPct val="35000"/>
            </a:spcAft>
            <a:buNone/>
          </a:pPr>
          <a:r>
            <a:rPr lang="en-US" sz="2600" kern="1200" dirty="0"/>
            <a:t>Evaluate research, policy and program effectiveness</a:t>
          </a:r>
        </a:p>
      </dsp:txBody>
      <dsp:txXfrm>
        <a:off x="1024623" y="3432992"/>
        <a:ext cx="6909357" cy="91441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2446" tIns="46223" rIns="92446" bIns="46223"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97313" y="0"/>
            <a:ext cx="2982912" cy="466725"/>
          </a:xfrm>
          <a:prstGeom prst="rect">
            <a:avLst/>
          </a:prstGeom>
        </p:spPr>
        <p:txBody>
          <a:bodyPr vert="horz" lIns="92446" tIns="46223" rIns="92446" bIns="46223" rtlCol="0"/>
          <a:lstStyle>
            <a:lvl1pPr algn="r" eaLnBrk="1" fontAlgn="auto" hangingPunct="1">
              <a:spcBef>
                <a:spcPts val="0"/>
              </a:spcBef>
              <a:spcAft>
                <a:spcPts val="0"/>
              </a:spcAft>
              <a:defRPr sz="1200">
                <a:latin typeface="+mn-lt"/>
              </a:defRPr>
            </a:lvl1pPr>
          </a:lstStyle>
          <a:p>
            <a:pPr>
              <a:defRPr/>
            </a:pPr>
            <a:fld id="{3B6A7F92-1A0E-4C56-9DE0-D8B2615B4D33}" type="datetimeFigureOut">
              <a:rPr lang="en-US"/>
              <a:pPr>
                <a:defRPr/>
              </a:pPr>
              <a:t>2/15/2024</a:t>
            </a:fld>
            <a:endParaRPr lang="en-US" dirty="0"/>
          </a:p>
        </p:txBody>
      </p:sp>
      <p:sp>
        <p:nvSpPr>
          <p:cNvPr id="4" name="Footer Placeholder 3"/>
          <p:cNvSpPr>
            <a:spLocks noGrp="1"/>
          </p:cNvSpPr>
          <p:nvPr>
            <p:ph type="ftr" sz="quarter" idx="2"/>
          </p:nvPr>
        </p:nvSpPr>
        <p:spPr>
          <a:xfrm>
            <a:off x="0" y="8829675"/>
            <a:ext cx="2982913" cy="466725"/>
          </a:xfrm>
          <a:prstGeom prst="rect">
            <a:avLst/>
          </a:prstGeom>
        </p:spPr>
        <p:txBody>
          <a:bodyPr vert="horz" lIns="92446" tIns="46223" rIns="92446" bIns="46223"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97313" y="8829675"/>
            <a:ext cx="2982912" cy="466725"/>
          </a:xfrm>
          <a:prstGeom prst="rect">
            <a:avLst/>
          </a:prstGeom>
        </p:spPr>
        <p:txBody>
          <a:bodyPr vert="horz" lIns="92446" tIns="46223" rIns="92446" bIns="46223" rtlCol="0" anchor="b"/>
          <a:lstStyle>
            <a:lvl1pPr algn="r" eaLnBrk="1" fontAlgn="auto" hangingPunct="1">
              <a:spcBef>
                <a:spcPts val="0"/>
              </a:spcBef>
              <a:spcAft>
                <a:spcPts val="0"/>
              </a:spcAft>
              <a:defRPr sz="1200">
                <a:latin typeface="+mn-lt"/>
              </a:defRPr>
            </a:lvl1pPr>
          </a:lstStyle>
          <a:p>
            <a:pPr>
              <a:defRPr/>
            </a:pPr>
            <a:fld id="{D7A0F1F2-1449-487A-93C5-13A03405DE6C}" type="slidenum">
              <a:rPr lang="en-US"/>
              <a:pPr>
                <a:defRPr/>
              </a:pPr>
              <a:t>‹#›</a:t>
            </a:fld>
            <a:endParaRPr lang="en-US" dirty="0"/>
          </a:p>
        </p:txBody>
      </p:sp>
    </p:spTree>
    <p:extLst>
      <p:ext uri="{BB962C8B-B14F-4D97-AF65-F5344CB8AC3E}">
        <p14:creationId xmlns:p14="http://schemas.microsoft.com/office/powerpoint/2010/main" val="940378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2446" tIns="46223" rIns="92446" bIns="46223"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97313" y="0"/>
            <a:ext cx="2982912" cy="466725"/>
          </a:xfrm>
          <a:prstGeom prst="rect">
            <a:avLst/>
          </a:prstGeom>
        </p:spPr>
        <p:txBody>
          <a:bodyPr vert="horz" lIns="92446" tIns="46223" rIns="92446" bIns="46223" rtlCol="0"/>
          <a:lstStyle>
            <a:lvl1pPr algn="r" eaLnBrk="1" fontAlgn="auto" hangingPunct="1">
              <a:spcBef>
                <a:spcPts val="0"/>
              </a:spcBef>
              <a:spcAft>
                <a:spcPts val="0"/>
              </a:spcAft>
              <a:defRPr sz="1200">
                <a:latin typeface="+mn-lt"/>
              </a:defRPr>
            </a:lvl1pPr>
          </a:lstStyle>
          <a:p>
            <a:pPr>
              <a:defRPr/>
            </a:pPr>
            <a:fld id="{AF748136-DDC1-462B-9AE6-6415F820E1A5}" type="datetimeFigureOut">
              <a:rPr lang="en-US"/>
              <a:pPr>
                <a:defRPr/>
              </a:pPr>
              <a:t>2/15/2024</a:t>
            </a:fld>
            <a:endParaRPr lang="en-US" dirty="0"/>
          </a:p>
        </p:txBody>
      </p:sp>
      <p:sp>
        <p:nvSpPr>
          <p:cNvPr id="4" name="Slide Image Placeholder 3"/>
          <p:cNvSpPr>
            <a:spLocks noGrp="1" noRot="1" noChangeAspect="1"/>
          </p:cNvSpPr>
          <p:nvPr>
            <p:ph type="sldImg" idx="2"/>
          </p:nvPr>
        </p:nvSpPr>
        <p:spPr>
          <a:xfrm>
            <a:off x="1350963" y="1162050"/>
            <a:ext cx="4181475" cy="3136900"/>
          </a:xfrm>
          <a:prstGeom prst="rect">
            <a:avLst/>
          </a:prstGeom>
          <a:noFill/>
          <a:ln w="12700">
            <a:solidFill>
              <a:prstClr val="black"/>
            </a:solidFill>
          </a:ln>
        </p:spPr>
        <p:txBody>
          <a:bodyPr vert="horz" lIns="92446" tIns="46223" rIns="92446" bIns="46223" rtlCol="0" anchor="ctr"/>
          <a:lstStyle/>
          <a:p>
            <a:pPr lvl="0"/>
            <a:endParaRPr lang="en-US" noProof="0" dirty="0"/>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2446" tIns="46223" rIns="92446" bIns="46223"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2446" tIns="46223" rIns="92446" bIns="46223"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2446" tIns="46223" rIns="92446" bIns="46223" rtlCol="0" anchor="b"/>
          <a:lstStyle>
            <a:lvl1pPr algn="r" eaLnBrk="1" fontAlgn="auto" hangingPunct="1">
              <a:spcBef>
                <a:spcPts val="0"/>
              </a:spcBef>
              <a:spcAft>
                <a:spcPts val="0"/>
              </a:spcAft>
              <a:defRPr sz="1200">
                <a:latin typeface="+mn-lt"/>
              </a:defRPr>
            </a:lvl1pPr>
          </a:lstStyle>
          <a:p>
            <a:pPr>
              <a:defRPr/>
            </a:pPr>
            <a:fld id="{1E640117-C3A4-4D95-8CFE-4BB45D40D405}" type="slidenum">
              <a:rPr lang="en-US"/>
              <a:pPr>
                <a:defRPr/>
              </a:pPr>
              <a:t>‹#›</a:t>
            </a:fld>
            <a:endParaRPr lang="en-US" dirty="0"/>
          </a:p>
        </p:txBody>
      </p:sp>
    </p:spTree>
    <p:extLst>
      <p:ext uri="{BB962C8B-B14F-4D97-AF65-F5344CB8AC3E}">
        <p14:creationId xmlns:p14="http://schemas.microsoft.com/office/powerpoint/2010/main" val="11960402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lm.nih.gov/nichsr/stats_tutorial/glossary.html#NHI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cdc.gov/nchs/nvss/vsrr/drug-overdose-data.htm"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Thank you for that introduction Donald. And thank you for coming to </a:t>
            </a:r>
            <a:r>
              <a:rPr lang="en-US" sz="1800" i="1" dirty="0">
                <a:effectLst/>
                <a:latin typeface="Calibri" panose="020F0502020204030204" pitchFamily="34" charset="0"/>
                <a:ea typeface="Calibri" panose="020F0502020204030204" pitchFamily="34" charset="0"/>
                <a:cs typeface="Calibri" panose="020F0502020204030204" pitchFamily="34" charset="0"/>
              </a:rPr>
              <a:t>Health Statistics on the Web</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a:t>
            </a:fld>
            <a:endParaRPr lang="en-US" dirty="0"/>
          </a:p>
        </p:txBody>
      </p:sp>
    </p:spTree>
    <p:extLst>
      <p:ext uri="{BB962C8B-B14F-4D97-AF65-F5344CB8AC3E}">
        <p14:creationId xmlns:p14="http://schemas.microsoft.com/office/powerpoint/2010/main" val="3487019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Let’s talk broadly now on how to go about finding health statistics using a 4-step process.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The 1st step</a:t>
            </a:r>
            <a:r>
              <a:rPr lang="en-US" sz="1800" dirty="0">
                <a:effectLst/>
                <a:latin typeface="Calibri" panose="020F0502020204030204" pitchFamily="34" charset="0"/>
                <a:ea typeface="Calibri" panose="020F0502020204030204" pitchFamily="34" charset="0"/>
                <a:cs typeface="Calibri" panose="020F0502020204030204" pitchFamily="34" charset="0"/>
              </a:rPr>
              <a:t> is to </a:t>
            </a:r>
            <a:r>
              <a:rPr lang="en-US" sz="1800" b="1" dirty="0">
                <a:effectLst/>
                <a:latin typeface="Calibri" panose="020F0502020204030204" pitchFamily="34" charset="0"/>
                <a:ea typeface="Calibri" panose="020F0502020204030204" pitchFamily="34" charset="0"/>
                <a:cs typeface="Calibri" panose="020F0502020204030204" pitchFamily="34" charset="0"/>
              </a:rPr>
              <a:t>formulate a question</a:t>
            </a:r>
            <a:r>
              <a:rPr lang="en-US" sz="1800" dirty="0">
                <a:effectLst/>
                <a:latin typeface="Calibri" panose="020F0502020204030204" pitchFamily="34" charset="0"/>
                <a:ea typeface="Calibri" panose="020F0502020204030204" pitchFamily="34" charset="0"/>
                <a:cs typeface="Calibri" panose="020F0502020204030204" pitchFamily="34" charset="0"/>
              </a:rPr>
              <a:t>. You may want to consider the age range, geography, and timeframe that you need the statistic for. Some examples of your question might be: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“What % of adults aged 21 and over reported having coronary heart disease in Kentucky in 2019?”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“How has the rural-urban distribution of the geriatric patient population in the United States changed over the last decade?”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The 2</a:t>
            </a:r>
            <a:r>
              <a:rPr lang="en-US" sz="1800" b="1" baseline="30000" dirty="0">
                <a:effectLst/>
                <a:latin typeface="Calibri" panose="020F0502020204030204" pitchFamily="34" charset="0"/>
                <a:ea typeface="Calibri" panose="020F0502020204030204" pitchFamily="34" charset="0"/>
                <a:cs typeface="Calibri" panose="020F0502020204030204" pitchFamily="34" charset="0"/>
              </a:rPr>
              <a:t>nd</a:t>
            </a:r>
            <a:r>
              <a:rPr lang="en-US" sz="1800" b="1" dirty="0">
                <a:effectLst/>
                <a:latin typeface="Calibri" panose="020F0502020204030204" pitchFamily="34" charset="0"/>
                <a:ea typeface="Calibri" panose="020F0502020204030204" pitchFamily="34" charset="0"/>
                <a:cs typeface="Calibri" panose="020F0502020204030204" pitchFamily="34" charset="0"/>
              </a:rPr>
              <a:t> step</a:t>
            </a:r>
            <a:r>
              <a:rPr lang="en-US" sz="1800" dirty="0">
                <a:effectLst/>
                <a:latin typeface="Calibri" panose="020F0502020204030204" pitchFamily="34" charset="0"/>
                <a:ea typeface="Calibri" panose="020F0502020204030204" pitchFamily="34" charset="0"/>
                <a:cs typeface="Calibri" panose="020F0502020204030204" pitchFamily="34" charset="0"/>
              </a:rPr>
              <a:t> is to </a:t>
            </a:r>
            <a:r>
              <a:rPr lang="en-US" sz="1800" b="1" dirty="0">
                <a:effectLst/>
                <a:latin typeface="Calibri" panose="020F0502020204030204" pitchFamily="34" charset="0"/>
                <a:ea typeface="Calibri" panose="020F0502020204030204" pitchFamily="34" charset="0"/>
                <a:cs typeface="Calibri" panose="020F0502020204030204" pitchFamily="34" charset="0"/>
              </a:rPr>
              <a:t>choose the best resource to answer your question </a:t>
            </a:r>
            <a:r>
              <a:rPr lang="en-US" sz="1800" dirty="0">
                <a:effectLst/>
                <a:latin typeface="Calibri" panose="020F0502020204030204" pitchFamily="34" charset="0"/>
                <a:ea typeface="Calibri" panose="020F0502020204030204" pitchFamily="34" charset="0"/>
                <a:cs typeface="Calibri" panose="020F0502020204030204" pitchFamily="34" charset="0"/>
              </a:rPr>
              <a:t>by thinking about who might collect the data to produce or publish the statistic you’re interested in. You can consider federal agencies and state and local organizations, or institutions tied to the subject of your search. That online table in your class materials can help with this step.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After you’ve decided which resource to use, </a:t>
            </a:r>
            <a:r>
              <a:rPr lang="en-US" sz="1800" b="1" dirty="0">
                <a:effectLst/>
                <a:latin typeface="Calibri" panose="020F0502020204030204" pitchFamily="34" charset="0"/>
                <a:ea typeface="Calibri" panose="020F0502020204030204" pitchFamily="34" charset="0"/>
                <a:cs typeface="Calibri" panose="020F0502020204030204" pitchFamily="34" charset="0"/>
              </a:rPr>
              <a:t>the 3</a:t>
            </a:r>
            <a:r>
              <a:rPr lang="en-US" sz="1800" b="1" baseline="30000" dirty="0">
                <a:effectLst/>
                <a:latin typeface="Calibri" panose="020F0502020204030204" pitchFamily="34" charset="0"/>
                <a:ea typeface="Calibri" panose="020F0502020204030204" pitchFamily="34" charset="0"/>
                <a:cs typeface="Calibri" panose="020F0502020204030204" pitchFamily="34" charset="0"/>
              </a:rPr>
              <a:t>rd</a:t>
            </a:r>
            <a:r>
              <a:rPr lang="en-US" sz="1800" b="1" dirty="0">
                <a:effectLst/>
                <a:latin typeface="Calibri" panose="020F0502020204030204" pitchFamily="34" charset="0"/>
                <a:ea typeface="Calibri" panose="020F0502020204030204" pitchFamily="34" charset="0"/>
                <a:cs typeface="Calibri" panose="020F0502020204030204" pitchFamily="34" charset="0"/>
              </a:rPr>
              <a:t> step</a:t>
            </a:r>
            <a:r>
              <a:rPr lang="en-US" sz="1800" dirty="0">
                <a:effectLst/>
                <a:latin typeface="Calibri" panose="020F0502020204030204" pitchFamily="34" charset="0"/>
                <a:ea typeface="Calibri" panose="020F0502020204030204" pitchFamily="34" charset="0"/>
                <a:cs typeface="Calibri" panose="020F0502020204030204" pitchFamily="34" charset="0"/>
              </a:rPr>
              <a:t> is to </a:t>
            </a:r>
            <a:r>
              <a:rPr lang="en-US" sz="1800" b="1" dirty="0">
                <a:effectLst/>
                <a:latin typeface="Calibri" panose="020F0502020204030204" pitchFamily="34" charset="0"/>
                <a:ea typeface="Calibri" panose="020F0502020204030204" pitchFamily="34" charset="0"/>
                <a:cs typeface="Calibri" panose="020F0502020204030204" pitchFamily="34" charset="0"/>
              </a:rPr>
              <a:t>perform your search and evaluate what you’ve found</a:t>
            </a:r>
            <a:r>
              <a:rPr lang="en-US" sz="1800" dirty="0">
                <a:effectLst/>
                <a:latin typeface="Calibri" panose="020F0502020204030204" pitchFamily="34" charset="0"/>
                <a:ea typeface="Calibri" panose="020F0502020204030204" pitchFamily="34" charset="0"/>
                <a:cs typeface="Calibri" panose="020F0502020204030204" pitchFamily="34" charset="0"/>
              </a:rPr>
              <a:t> to determine if it is appropriate and sufficient to answer your question. This is where you’ll carefully review the notes describing the methods used for data collection and statistical analysis.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 </a:t>
            </a:r>
            <a:r>
              <a:rPr lang="en-US" sz="1800" b="1" dirty="0">
                <a:effectLst/>
                <a:latin typeface="Calibri" panose="020F0502020204030204" pitchFamily="34" charset="0"/>
                <a:ea typeface="Calibri" panose="020F0502020204030204" pitchFamily="34" charset="0"/>
                <a:cs typeface="Calibri" panose="020F0502020204030204" pitchFamily="34" charset="0"/>
              </a:rPr>
              <a:t>4</a:t>
            </a:r>
            <a:r>
              <a:rPr lang="en-US" sz="1800" b="1" baseline="30000" dirty="0">
                <a:effectLst/>
                <a:latin typeface="Calibri" panose="020F0502020204030204" pitchFamily="34" charset="0"/>
                <a:ea typeface="Calibri" panose="020F0502020204030204" pitchFamily="34" charset="0"/>
                <a:cs typeface="Calibri" panose="020F0502020204030204" pitchFamily="34" charset="0"/>
              </a:rPr>
              <a:t>th</a:t>
            </a:r>
            <a:r>
              <a:rPr lang="en-US" sz="1800" b="1" dirty="0">
                <a:effectLst/>
                <a:latin typeface="Calibri" panose="020F0502020204030204" pitchFamily="34" charset="0"/>
                <a:ea typeface="Calibri" panose="020F0502020204030204" pitchFamily="34" charset="0"/>
                <a:cs typeface="Calibri" panose="020F0502020204030204" pitchFamily="34" charset="0"/>
              </a:rPr>
              <a:t> step</a:t>
            </a:r>
            <a:r>
              <a:rPr lang="en-US" sz="1800" dirty="0">
                <a:effectLst/>
                <a:latin typeface="Calibri" panose="020F0502020204030204" pitchFamily="34" charset="0"/>
                <a:ea typeface="Calibri" panose="020F0502020204030204" pitchFamily="34" charset="0"/>
                <a:cs typeface="Calibri" panose="020F0502020204030204" pitchFamily="34" charset="0"/>
              </a:rPr>
              <a:t> is to </a:t>
            </a:r>
            <a:r>
              <a:rPr lang="en-US" sz="1800" b="1" dirty="0">
                <a:effectLst/>
                <a:latin typeface="Calibri" panose="020F0502020204030204" pitchFamily="34" charset="0"/>
                <a:ea typeface="Calibri" panose="020F0502020204030204" pitchFamily="34" charset="0"/>
                <a:cs typeface="Calibri" panose="020F0502020204030204" pitchFamily="34" charset="0"/>
              </a:rPr>
              <a:t>repeat</a:t>
            </a:r>
            <a:r>
              <a:rPr lang="en-US" sz="1800" dirty="0">
                <a:effectLst/>
                <a:latin typeface="Calibri" panose="020F0502020204030204" pitchFamily="34" charset="0"/>
                <a:ea typeface="Calibri" panose="020F0502020204030204" pitchFamily="34" charset="0"/>
                <a:cs typeface="Calibri" panose="020F0502020204030204" pitchFamily="34" charset="0"/>
              </a:rPr>
              <a:t> as needed, either for additional information or for a different question.</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I will pause here briefly to see if we have any questions before we dive into specific resources for finding statistics.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10</a:t>
            </a:fld>
            <a:endParaRPr lang="en-US" dirty="0"/>
          </a:p>
        </p:txBody>
      </p:sp>
    </p:spTree>
    <p:extLst>
      <p:ext uri="{BB962C8B-B14F-4D97-AF65-F5344CB8AC3E}">
        <p14:creationId xmlns:p14="http://schemas.microsoft.com/office/powerpoint/2010/main" val="79910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All right, time to break out your Guided Handout, if you haven’t already.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We are going to take 2 minutes to work on Part 1 of our class exercise. Using step 1 of our 4-step process, formulate a question for a health statistic you are interested in finding today, and write it down on your handout.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Depending on the statistic you are trying to find, you may want to include an age range, geography, and/or timeframe in your question.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Those example questions I shared with you a moment ago are on the slide for you to reference - they are also on your handout.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Let’s take two minutes to do this.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Okay, that’s two minutes. How did you do? </a:t>
            </a:r>
            <a:r>
              <a:rPr lang="en-US" sz="1800" b="1" dirty="0">
                <a:effectLst/>
                <a:latin typeface="Calibri" panose="020F0502020204030204" pitchFamily="34" charset="0"/>
                <a:ea typeface="Calibri" panose="020F0502020204030204" pitchFamily="34" charset="0"/>
                <a:cs typeface="Calibri" panose="020F0502020204030204" pitchFamily="34" charset="0"/>
              </a:rPr>
              <a:t>Does anyone have any questions about the 1</a:t>
            </a:r>
            <a:r>
              <a:rPr lang="en-US" sz="1800" b="1" baseline="30000" dirty="0">
                <a:effectLst/>
                <a:latin typeface="Calibri" panose="020F0502020204030204" pitchFamily="34" charset="0"/>
                <a:ea typeface="Calibri" panose="020F0502020204030204" pitchFamily="34" charset="0"/>
                <a:cs typeface="Calibri" panose="020F0502020204030204" pitchFamily="34" charset="0"/>
              </a:rPr>
              <a:t>st</a:t>
            </a:r>
            <a:r>
              <a:rPr lang="en-US" sz="1800" b="1" dirty="0">
                <a:effectLst/>
                <a:latin typeface="Calibri" panose="020F0502020204030204" pitchFamily="34" charset="0"/>
                <a:ea typeface="Calibri" panose="020F0502020204030204" pitchFamily="34" charset="0"/>
                <a:cs typeface="Calibri" panose="020F0502020204030204" pitchFamily="34" charset="0"/>
              </a:rPr>
              <a:t> step of the process?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11</a:t>
            </a:fld>
            <a:endParaRPr lang="en-US" dirty="0"/>
          </a:p>
        </p:txBody>
      </p:sp>
    </p:spTree>
    <p:extLst>
      <p:ext uri="{BB962C8B-B14F-4D97-AF65-F5344CB8AC3E}">
        <p14:creationId xmlns:p14="http://schemas.microsoft.com/office/powerpoint/2010/main" val="1631204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We’re going to start looking at those key resources for health statistics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Again, you can choose to either just watch the demos, or you can follow along on your own device.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As we explore these resources, feel free to make notes on your handout about which ones might help you answer the statistical question you’ve formulated.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We’ll begin with 2 statistics portals. Our 1</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st</a:t>
            </a:r>
            <a:r>
              <a:rPr lang="en-US" sz="1800" dirty="0">
                <a:effectLst/>
                <a:latin typeface="Calibri" panose="020F0502020204030204" pitchFamily="34" charset="0"/>
                <a:ea typeface="Calibri" panose="020F0502020204030204" pitchFamily="34" charset="0"/>
                <a:cs typeface="Calibri" panose="020F0502020204030204" pitchFamily="34" charset="0"/>
              </a:rPr>
              <a:t> portal is the National Center for Health Statistics, or NCHS.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12</a:t>
            </a:fld>
            <a:endParaRPr lang="en-US" dirty="0"/>
          </a:p>
        </p:txBody>
      </p:sp>
    </p:spTree>
    <p:extLst>
      <p:ext uri="{BB962C8B-B14F-4D97-AF65-F5344CB8AC3E}">
        <p14:creationId xmlns:p14="http://schemas.microsoft.com/office/powerpoint/2010/main" val="2476146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tabLst>
                <a:tab pos="4572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NCHS is the nation’s principal health statistics agency, and it’s been part of the Centers for Disease Control and Prevention since 1987.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572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Its mission is to provide statistics and data to guide public policies and actions to improve the health of Americans.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Because they are a federal agency, NCHS is required to adhere to quality guidelines to ensure the integrity of the information they provide to the public. These include:</a:t>
            </a:r>
            <a:endParaRPr lang="en-US" sz="1800" dirty="0">
              <a:effectLst/>
              <a:latin typeface="Times New Roman" panose="02020603050405020304" pitchFamily="18" charset="0"/>
              <a:ea typeface="Times New Roman" panose="02020603050405020304" pitchFamily="18" charset="0"/>
            </a:endParaRPr>
          </a:p>
          <a:p>
            <a:pPr marL="800100" marR="0" lvl="1" indent="-342900">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using the best available science and statistical methods,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being transparent about the data and methods they use,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SzPts val="1000"/>
              <a:buFont typeface="Symbol" panose="05050102010706020507" pitchFamily="18" charset="2"/>
              <a:buChar char=""/>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ensuring information is presented in a way that’s comprehensive, informative, and understandable.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572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For those of you who would like to follow along, you’ll find the URL for the NCHS website at the bottom </a:t>
            </a:r>
            <a:r>
              <a:rPr lang="en-US" sz="1800" b="1" dirty="0">
                <a:effectLst/>
                <a:latin typeface="Calibri" panose="020F0502020204030204" pitchFamily="34" charset="0"/>
                <a:ea typeface="Calibri" panose="020F0502020204030204" pitchFamily="34" charset="0"/>
                <a:cs typeface="Calibri" panose="020F0502020204030204" pitchFamily="34" charset="0"/>
              </a:rPr>
              <a:t>right</a:t>
            </a:r>
            <a:r>
              <a:rPr lang="en-US" sz="1800" dirty="0">
                <a:effectLst/>
                <a:latin typeface="Calibri" panose="020F0502020204030204" pitchFamily="34" charset="0"/>
                <a:ea typeface="Calibri" panose="020F0502020204030204" pitchFamily="34" charset="0"/>
                <a:cs typeface="Calibri" panose="020F0502020204030204" pitchFamily="34" charset="0"/>
              </a:rPr>
              <a:t> corner of the slide, and I’m going to share my screen now with the website loaded up on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57200" algn="l"/>
              </a:tabLst>
            </a:pPr>
            <a:r>
              <a:rPr lang="en-US" sz="1800" b="1" dirty="0">
                <a:effectLst/>
                <a:latin typeface="Calibri" panose="020F0502020204030204" pitchFamily="34" charset="0"/>
                <a:ea typeface="Calibri" panose="020F0502020204030204" pitchFamily="34" charset="0"/>
                <a:cs typeface="Calibri" panose="020F0502020204030204" pitchFamily="34" charset="0"/>
              </a:rPr>
              <a:t>(Open homepage) </a:t>
            </a:r>
            <a:r>
              <a:rPr lang="en-US" sz="18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https://www.cdc.gov/nchs/index.htm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You </a:t>
            </a:r>
            <a:r>
              <a:rPr lang="en-US" sz="1800" b="1" dirty="0">
                <a:effectLst/>
                <a:latin typeface="Calibri" panose="020F0502020204030204" pitchFamily="34" charset="0"/>
                <a:ea typeface="Calibri" panose="020F0502020204030204" pitchFamily="34" charset="0"/>
                <a:cs typeface="Calibri" panose="020F0502020204030204" pitchFamily="34" charset="0"/>
              </a:rPr>
              <a:t>could</a:t>
            </a:r>
            <a:r>
              <a:rPr lang="en-US" sz="1800" dirty="0">
                <a:effectLst/>
                <a:latin typeface="Calibri" panose="020F0502020204030204" pitchFamily="34" charset="0"/>
                <a:ea typeface="Calibri" panose="020F0502020204030204" pitchFamily="34" charset="0"/>
                <a:cs typeface="Calibri" panose="020F0502020204030204" pitchFamily="34" charset="0"/>
              </a:rPr>
              <a:t> simply start looking for a particular statistic by typing some keywords into the search box in  the </a:t>
            </a:r>
            <a:r>
              <a:rPr lang="en-US" sz="1800" b="1" dirty="0">
                <a:effectLst/>
                <a:latin typeface="Calibri" panose="020F0502020204030204" pitchFamily="34" charset="0"/>
                <a:ea typeface="Calibri" panose="020F0502020204030204" pitchFamily="34" charset="0"/>
                <a:cs typeface="Calibri" panose="020F0502020204030204" pitchFamily="34" charset="0"/>
              </a:rPr>
              <a:t>upper right-hand corner,</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but since I’m going to highlight some different features of this resource, we’ll pull up statistics as we navigate around the site.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57200" algn="l"/>
              </a:tabLst>
            </a:pPr>
            <a:r>
              <a:rPr lang="en-US" sz="1800" b="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The area </a:t>
            </a:r>
            <a:r>
              <a:rPr lang="en-US" sz="1800" b="1" dirty="0">
                <a:effectLst/>
                <a:latin typeface="Calibri" panose="020F0502020204030204" pitchFamily="34" charset="0"/>
                <a:ea typeface="Calibri" panose="020F0502020204030204" pitchFamily="34" charset="0"/>
                <a:cs typeface="Calibri" panose="020F0502020204030204" pitchFamily="34" charset="0"/>
              </a:rPr>
              <a:t>at the top of the homepage </a:t>
            </a:r>
            <a:r>
              <a:rPr lang="en-US" sz="1800" dirty="0">
                <a:effectLst/>
                <a:latin typeface="Calibri" panose="020F0502020204030204" pitchFamily="34" charset="0"/>
                <a:ea typeface="Calibri" panose="020F0502020204030204" pitchFamily="34" charset="0"/>
                <a:cs typeface="Calibri" panose="020F0502020204030204" pitchFamily="34" charset="0"/>
              </a:rPr>
              <a:t>is dedicated to highlighting new reports, data files, and resources that are available, so these will change out over time.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Scrolling down, you’ll find </a:t>
            </a:r>
            <a:r>
              <a:rPr lang="en-US" sz="1800" b="1" dirty="0">
                <a:effectLst/>
                <a:latin typeface="Calibri" panose="020F0502020204030204" pitchFamily="34" charset="0"/>
                <a:ea typeface="Calibri" panose="020F0502020204030204" pitchFamily="34" charset="0"/>
                <a:cs typeface="Calibri" panose="020F0502020204030204" pitchFamily="34" charset="0"/>
              </a:rPr>
              <a:t>several tabs running horizontally across the screen, such Programs, Data and Tools, Publications – </a:t>
            </a:r>
            <a:r>
              <a:rPr lang="en-US" sz="1800" dirty="0">
                <a:effectLst/>
                <a:latin typeface="Calibri" panose="020F0502020204030204" pitchFamily="34" charset="0"/>
                <a:ea typeface="Calibri" panose="020F0502020204030204" pitchFamily="34" charset="0"/>
                <a:cs typeface="Calibri" panose="020F0502020204030204" pitchFamily="34" charset="0"/>
              </a:rPr>
              <a:t>that allow you to quickly navigate to different types of content,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Calibri" panose="020F0502020204030204" pitchFamily="34" charset="0"/>
              </a:rPr>
              <a:t>Further down below that , there’s a </a:t>
            </a:r>
            <a:r>
              <a:rPr lang="en-US" sz="1800" b="1" dirty="0">
                <a:effectLst/>
                <a:latin typeface="Calibri" panose="020F0502020204030204" pitchFamily="34" charset="0"/>
                <a:ea typeface="Calibri" panose="020F0502020204030204" pitchFamily="34" charset="0"/>
                <a:cs typeface="Calibri" panose="020F0502020204030204" pitchFamily="34" charset="0"/>
              </a:rPr>
              <a:t>“What’s New</a:t>
            </a:r>
            <a:r>
              <a:rPr lang="en-US" sz="1800" dirty="0">
                <a:effectLst/>
                <a:latin typeface="Calibri" panose="020F0502020204030204" pitchFamily="34" charset="0"/>
                <a:ea typeface="Calibri" panose="020F0502020204030204" pitchFamily="34" charset="0"/>
                <a:cs typeface="Calibri" panose="020F0502020204030204" pitchFamily="34" charset="0"/>
              </a:rPr>
              <a:t>” section, 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To the right is the always interesting </a:t>
            </a:r>
            <a:r>
              <a:rPr lang="en-US" sz="1800" b="1" dirty="0">
                <a:effectLst/>
                <a:latin typeface="Calibri" panose="020F0502020204030204" pitchFamily="34" charset="0"/>
                <a:ea typeface="Calibri" panose="020F0502020204030204" pitchFamily="34" charset="0"/>
                <a:cs typeface="Calibri" panose="020F0502020204030204" pitchFamily="34" charset="0"/>
              </a:rPr>
              <a:t>Stat of the Day</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strike="sngStrike" dirty="0">
                <a:effectLst/>
                <a:latin typeface="Calibri" panose="020F0502020204030204" pitchFamily="34" charset="0"/>
                <a:ea typeface="Calibri" panose="020F0502020204030204" pitchFamily="34" charset="0"/>
                <a:cs typeface="Calibri" panose="020F0502020204030204" pitchFamily="34" charset="0"/>
              </a:rPr>
              <a:t>[Read stat of the day]</a:t>
            </a:r>
            <a:endParaRPr lang="en-US" sz="1800" strike="sng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and below the Stat of the Day are links to </a:t>
            </a:r>
            <a:r>
              <a:rPr lang="en-US" sz="1800" b="1" dirty="0">
                <a:effectLst/>
                <a:latin typeface="Calibri" panose="020F0502020204030204" pitchFamily="34" charset="0"/>
                <a:ea typeface="Calibri" panose="020F0502020204030204" pitchFamily="34" charset="0"/>
                <a:cs typeface="Calibri" panose="020F0502020204030204" pitchFamily="34" charset="0"/>
              </a:rPr>
              <a:t>content grouped for different users</a:t>
            </a:r>
            <a:r>
              <a:rPr lang="en-US" sz="1800" dirty="0">
                <a:effectLst/>
                <a:latin typeface="Calibri" panose="020F0502020204030204" pitchFamily="34" charset="0"/>
                <a:ea typeface="Calibri" panose="020F0502020204030204" pitchFamily="34" charset="0"/>
                <a:cs typeface="Calibri" panose="020F0502020204030204" pitchFamily="34" charset="0"/>
              </a:rPr>
              <a:t>, the General Public, Researchers, even Students and Librarians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NCHS conducts a number of different surveys to acquire data. If you go back to the list of tabs we just passed , under </a:t>
            </a:r>
            <a:r>
              <a:rPr lang="en-US" sz="1800" b="1" dirty="0">
                <a:effectLst/>
                <a:latin typeface="Calibri" panose="020F0502020204030204" pitchFamily="34" charset="0"/>
                <a:ea typeface="Calibri" panose="020F0502020204030204" pitchFamily="34" charset="0"/>
                <a:cs typeface="Calibri" panose="020F0502020204030204" pitchFamily="34" charset="0"/>
              </a:rPr>
              <a:t>Data Collection Systems </a:t>
            </a:r>
            <a:r>
              <a:rPr lang="en-US" sz="1800" dirty="0">
                <a:effectLst/>
                <a:latin typeface="Calibri" panose="020F0502020204030204" pitchFamily="34" charset="0"/>
                <a:ea typeface="Calibri" panose="020F0502020204030204" pitchFamily="34" charset="0"/>
                <a:cs typeface="Calibri" panose="020F0502020204030204" pitchFamily="34" charset="0"/>
              </a:rPr>
              <a:t>are prominent surveys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You will see them cited as the data source in many of the other resources we look at today, so it’s good to get familiar with them. They are grouped into 4 categories – </a:t>
            </a:r>
            <a:r>
              <a:rPr lang="en-US" sz="1800" b="1" dirty="0">
                <a:effectLst/>
                <a:latin typeface="Calibri" panose="020F0502020204030204" pitchFamily="34" charset="0"/>
                <a:ea typeface="Calibri" panose="020F0502020204030204" pitchFamily="34" charset="0"/>
                <a:cs typeface="Calibri" panose="020F0502020204030204" pitchFamily="34" charset="0"/>
              </a:rPr>
              <a:t>Population Survey, Vital Records, Provider Surveys and Historical Surveys. </a:t>
            </a:r>
            <a:r>
              <a:rPr lang="en-US" sz="1800" dirty="0">
                <a:effectLst/>
                <a:latin typeface="Calibri" panose="020F0502020204030204" pitchFamily="34" charset="0"/>
                <a:ea typeface="Calibri" panose="020F0502020204030204" pitchFamily="34" charset="0"/>
                <a:cs typeface="Calibri" panose="020F0502020204030204" pitchFamily="34" charset="0"/>
              </a:rPr>
              <a:t>We are going to start by looking at</a:t>
            </a:r>
            <a:r>
              <a:rPr lang="en-US" sz="1800" b="1" dirty="0">
                <a:effectLst/>
                <a:latin typeface="Calibri" panose="020F0502020204030204" pitchFamily="34" charset="0"/>
                <a:ea typeface="Calibri" panose="020F0502020204030204" pitchFamily="34" charset="0"/>
                <a:cs typeface="Calibri" panose="020F0502020204030204" pitchFamily="34" charset="0"/>
              </a:rPr>
              <a:t> Population Surveys.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Click on </a:t>
            </a:r>
            <a:r>
              <a:rPr lang="en-US" sz="1800" b="1" dirty="0">
                <a:effectLst/>
                <a:latin typeface="Calibri" panose="020F0502020204030204" pitchFamily="34" charset="0"/>
                <a:ea typeface="Calibri" panose="020F0502020204030204" pitchFamily="34" charset="0"/>
                <a:cs typeface="Calibri" panose="020F0502020204030204" pitchFamily="34" charset="0"/>
              </a:rPr>
              <a:t>Population Surveys.</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On this page see the </a:t>
            </a:r>
            <a:r>
              <a:rPr lang="en-US" sz="1800" b="1" dirty="0">
                <a:effectLst/>
                <a:latin typeface="Calibri" panose="020F0502020204030204" pitchFamily="34" charset="0"/>
                <a:ea typeface="Calibri" panose="020F0502020204030204" pitchFamily="34" charset="0"/>
                <a:cs typeface="Calibri" panose="020F0502020204030204" pitchFamily="34" charset="0"/>
              </a:rPr>
              <a:t>title </a:t>
            </a:r>
            <a:r>
              <a:rPr lang="en-US" sz="1800" dirty="0">
                <a:effectLst/>
                <a:latin typeface="Calibri" panose="020F0502020204030204" pitchFamily="34" charset="0"/>
                <a:ea typeface="Calibri" panose="020F0502020204030204" pitchFamily="34" charset="0"/>
                <a:cs typeface="Calibri" panose="020F0502020204030204" pitchFamily="34" charset="0"/>
              </a:rPr>
              <a:t>of each survey,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a:t>
            </a:r>
            <a:r>
              <a:rPr lang="en-US" sz="1800" b="1" dirty="0">
                <a:effectLst/>
                <a:latin typeface="Calibri" panose="020F0502020204030204" pitchFamily="34" charset="0"/>
                <a:ea typeface="Calibri" panose="020F0502020204030204" pitchFamily="34" charset="0"/>
                <a:cs typeface="Calibri" panose="020F0502020204030204" pitchFamily="34" charset="0"/>
              </a:rPr>
              <a:t> data source and methods</a:t>
            </a:r>
            <a:r>
              <a:rPr lang="en-US" sz="1800" dirty="0">
                <a:effectLst/>
                <a:latin typeface="Calibri" panose="020F0502020204030204" pitchFamily="34" charset="0"/>
                <a:ea typeface="Calibri" panose="020F0502020204030204" pitchFamily="34" charset="0"/>
                <a:cs typeface="Calibri" panose="020F0502020204030204" pitchFamily="34" charset="0"/>
              </a:rPr>
              <a:t> used,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and a list of selected data items,</a:t>
            </a:r>
            <a:r>
              <a:rPr lang="en-US" sz="1800" dirty="0">
                <a:effectLst/>
                <a:latin typeface="Calibri" panose="020F0502020204030204" pitchFamily="34" charset="0"/>
                <a:ea typeface="Calibri" panose="020F0502020204030204" pitchFamily="34" charset="0"/>
                <a:cs typeface="Calibri" panose="020F0502020204030204" pitchFamily="34" charset="0"/>
              </a:rPr>
              <a:t> which gives an idea of the type of information we’d find in the survey.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I’m going to click on </a:t>
            </a:r>
            <a:r>
              <a:rPr lang="en-US" sz="1800" b="1" u="sng" dirty="0">
                <a:solidFill>
                  <a:srgbClr val="0563C1"/>
                </a:solidFill>
                <a:effectLst/>
                <a:latin typeface="Calibri" panose="020F0502020204030204" pitchFamily="34" charset="0"/>
                <a:ea typeface="Times New Roman" panose="02020603050405020304" pitchFamily="18" charset="0"/>
                <a:hlinkClick r:id="rId3"/>
              </a:rPr>
              <a:t>the National Health Interview Survey</a:t>
            </a:r>
            <a:r>
              <a:rPr lang="en-US" sz="1800" b="1" u="sng" dirty="0">
                <a:solidFill>
                  <a:srgbClr val="0563C1"/>
                </a:solidFill>
                <a:effectLst/>
                <a:latin typeface="Calibri" panose="020F0502020204030204" pitchFamily="34" charset="0"/>
                <a:ea typeface="Times New Roman" panose="02020603050405020304" pitchFamily="18" charset="0"/>
              </a:rPr>
              <a:t>,</a:t>
            </a:r>
            <a:r>
              <a:rPr lang="en-US" sz="1800" dirty="0">
                <a:solidFill>
                  <a:srgbClr val="000000"/>
                </a:solidFill>
                <a:effectLst/>
                <a:latin typeface="Calibri" panose="020F0502020204030204" pitchFamily="34" charset="0"/>
                <a:ea typeface="Times New Roman" panose="02020603050405020304" pitchFamily="18" charset="0"/>
              </a:rPr>
              <a:t> which is one of the ways the NCHS monitors health trends in the country.</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This survey collects information on the sociodemographic characteristics of respondents, which include things like: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age, race, sex, education, employment, family size, and geographic region of residence.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On the right side of the screen, click on </a:t>
            </a:r>
            <a:r>
              <a:rPr lang="en-US" sz="1800" b="1" dirty="0">
                <a:solidFill>
                  <a:srgbClr val="000000"/>
                </a:solidFill>
                <a:effectLst/>
                <a:latin typeface="Calibri" panose="020F0502020204030204" pitchFamily="34" charset="0"/>
                <a:ea typeface="Times New Roman" panose="02020603050405020304" pitchFamily="18" charset="0"/>
              </a:rPr>
              <a:t>Interactive Data Query System</a:t>
            </a:r>
            <a:r>
              <a:rPr lang="en-US" sz="1800" dirty="0">
                <a:solidFill>
                  <a:srgbClr val="000000"/>
                </a:solidFill>
                <a:effectLst/>
                <a:latin typeface="Calibri" panose="020F0502020204030204" pitchFamily="34" charset="0"/>
                <a:ea typeface="Times New Roman" panose="02020603050405020304" pitchFamily="18" charset="0"/>
              </a:rPr>
              <a:t> to start exploring.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We are going to look at information about adults, so scroll down to find</a:t>
            </a:r>
            <a:r>
              <a:rPr lang="en-US" sz="1800" b="1" dirty="0">
                <a:solidFill>
                  <a:srgbClr val="000000"/>
                </a:solidFill>
                <a:effectLst/>
                <a:latin typeface="Calibri" panose="020F0502020204030204" pitchFamily="34" charset="0"/>
                <a:ea typeface="Times New Roman" panose="02020603050405020304" pitchFamily="18" charset="0"/>
              </a:rPr>
              <a:t> Interactive Summary Heath Statistics for Adults </a:t>
            </a:r>
            <a:r>
              <a:rPr lang="en-US" sz="1800" dirty="0">
                <a:solidFill>
                  <a:srgbClr val="000000"/>
                </a:solidFill>
                <a:effectLst/>
                <a:latin typeface="Calibri" panose="020F0502020204030204" pitchFamily="34" charset="0"/>
                <a:ea typeface="Times New Roman" panose="02020603050405020304" pitchFamily="18" charset="0"/>
              </a:rPr>
              <a:t>and click on it.</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This shows the</a:t>
            </a:r>
            <a:r>
              <a:rPr lang="en-US" sz="1800" b="1" dirty="0">
                <a:solidFill>
                  <a:srgbClr val="000000"/>
                </a:solidFill>
                <a:effectLst/>
                <a:latin typeface="Calibri" panose="020F0502020204030204" pitchFamily="34" charset="0"/>
                <a:ea typeface="Times New Roman" panose="02020603050405020304" pitchFamily="18" charset="0"/>
              </a:rPr>
              <a:t> % of adult respondents who had ever been told by a doctor or other health professional that they had angina</a:t>
            </a:r>
            <a:r>
              <a:rPr lang="en-US" sz="1800" dirty="0">
                <a:solidFill>
                  <a:srgbClr val="000000"/>
                </a:solidFill>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With the gray bar on the </a:t>
            </a:r>
            <a:r>
              <a:rPr lang="en-US" sz="1800" dirty="0" err="1">
                <a:solidFill>
                  <a:srgbClr val="000000"/>
                </a:solidFill>
                <a:effectLst/>
                <a:latin typeface="Calibri" panose="020F0502020204030204" pitchFamily="34" charset="0"/>
                <a:ea typeface="Times New Roman" panose="02020603050405020304" pitchFamily="18" charset="0"/>
              </a:rPr>
              <a:t>lefthand</a:t>
            </a:r>
            <a:r>
              <a:rPr lang="en-US" sz="1800" dirty="0">
                <a:solidFill>
                  <a:srgbClr val="000000"/>
                </a:solidFill>
                <a:effectLst/>
                <a:latin typeface="Calibri" panose="020F0502020204030204" pitchFamily="34" charset="0"/>
                <a:ea typeface="Times New Roman" panose="02020603050405020304" pitchFamily="18" charset="0"/>
              </a:rPr>
              <a:t> side, we can select different topics, including </a:t>
            </a:r>
            <a:r>
              <a:rPr lang="en-US" sz="1800" b="1" dirty="0">
                <a:solidFill>
                  <a:srgbClr val="000000"/>
                </a:solidFill>
                <a:effectLst/>
                <a:latin typeface="Calibri" panose="020F0502020204030204" pitchFamily="34" charset="0"/>
                <a:ea typeface="Times New Roman" panose="02020603050405020304" pitchFamily="18" charset="0"/>
              </a:rPr>
              <a:t>Mental Health</a:t>
            </a:r>
            <a:r>
              <a:rPr lang="en-US" sz="1800" dirty="0">
                <a:solidFill>
                  <a:srgbClr val="000000"/>
                </a:solidFill>
                <a:effectLst/>
                <a:latin typeface="Calibri" panose="020F0502020204030204" pitchFamily="34" charset="0"/>
                <a:ea typeface="Times New Roman" panose="02020603050405020304" pitchFamily="18" charset="0"/>
              </a:rPr>
              <a:t> topics. We can look at </a:t>
            </a:r>
            <a:r>
              <a:rPr lang="en-US" sz="1800" b="1" dirty="0">
                <a:solidFill>
                  <a:srgbClr val="000000"/>
                </a:solidFill>
                <a:effectLst/>
                <a:latin typeface="Calibri" panose="020F0502020204030204" pitchFamily="34" charset="0"/>
                <a:ea typeface="Times New Roman" panose="02020603050405020304" pitchFamily="18" charset="0"/>
              </a:rPr>
              <a:t>Trends over time</a:t>
            </a:r>
            <a:r>
              <a:rPr lang="en-US" sz="1800" dirty="0">
                <a:solidFill>
                  <a:srgbClr val="000000"/>
                </a:solidFill>
                <a:effectLst/>
                <a:latin typeface="Calibri" panose="020F0502020204030204" pitchFamily="34" charset="0"/>
                <a:ea typeface="Times New Roman" panose="02020603050405020304" pitchFamily="18" charset="0"/>
              </a:rPr>
              <a:t> or narrow the data to a </a:t>
            </a:r>
            <a:r>
              <a:rPr lang="en-US" sz="1800" b="1" dirty="0">
                <a:solidFill>
                  <a:srgbClr val="000000"/>
                </a:solidFill>
                <a:effectLst/>
                <a:latin typeface="Calibri" panose="020F0502020204030204" pitchFamily="34" charset="0"/>
                <a:ea typeface="Times New Roman" panose="02020603050405020304" pitchFamily="18" charset="0"/>
              </a:rPr>
              <a:t>Single year.</a:t>
            </a: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Using the Group by: pull-down menu, we can explore and access sociodemographic characteristics: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I’m going to click on </a:t>
            </a:r>
            <a:r>
              <a:rPr lang="en-US" sz="1800" b="1" dirty="0">
                <a:solidFill>
                  <a:srgbClr val="000000"/>
                </a:solidFill>
                <a:effectLst/>
                <a:latin typeface="Calibri" panose="020F0502020204030204" pitchFamily="34" charset="0"/>
                <a:ea typeface="Times New Roman" panose="02020603050405020304" pitchFamily="18" charset="0"/>
              </a:rPr>
              <a:t>Sexual orientation</a:t>
            </a:r>
            <a:r>
              <a:rPr lang="en-US" sz="1800" dirty="0">
                <a:solidFill>
                  <a:srgbClr val="000000"/>
                </a:solidFill>
                <a:effectLst/>
                <a:latin typeface="Calibri" panose="020F0502020204030204" pitchFamily="34" charset="0"/>
                <a:ea typeface="Times New Roman" panose="02020603050405020304" pitchFamily="18" charset="0"/>
              </a:rPr>
              <a:t> to view the available statistics separated by that characteristic.</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The National Health Interview Survey began collecting sexual orientation information with the 2013 survey. </a:t>
            </a:r>
            <a:endParaRPr lang="en-US"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Arial" panose="020B0604020202020204" pitchFamily="34" charset="0"/>
              <a:buChar char="•"/>
            </a:pPr>
            <a:r>
              <a:rPr lang="en-US" sz="1800" dirty="0">
                <a:solidFill>
                  <a:srgbClr val="000000"/>
                </a:solidFill>
                <a:effectLst/>
                <a:latin typeface="Calibri" panose="020F0502020204030204" pitchFamily="34" charset="0"/>
                <a:ea typeface="Times New Roman" panose="02020603050405020304" pitchFamily="18" charset="0"/>
              </a:rPr>
              <a:t>This is an area that has historically been limited, but both public health and clinical data collection is progressing.</a:t>
            </a:r>
            <a:endParaRPr lang="en-US"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Arial" panose="020B0604020202020204" pitchFamily="34" charset="0"/>
              <a:buChar char="•"/>
            </a:pPr>
            <a:r>
              <a:rPr lang="en-US" sz="1800" dirty="0">
                <a:solidFill>
                  <a:srgbClr val="000000"/>
                </a:solidFill>
                <a:effectLst/>
                <a:latin typeface="Calibri" panose="020F0502020204030204" pitchFamily="34" charset="0"/>
                <a:ea typeface="Times New Roman" panose="02020603050405020304" pitchFamily="18" charset="0"/>
              </a:rPr>
              <a:t>Currently, this survey includes questions about sexual orientation but not gender identity. Under notes, you can find the codebook and more about how this survey question was asked.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I’m going to going back to our list of characteristics now and scroll down to </a:t>
            </a:r>
            <a:r>
              <a:rPr lang="en-US" sz="1800" b="1" dirty="0">
                <a:solidFill>
                  <a:srgbClr val="000000"/>
                </a:solidFill>
                <a:effectLst/>
                <a:latin typeface="Calibri" panose="020F0502020204030204" pitchFamily="34" charset="0"/>
                <a:ea typeface="Times New Roman" panose="02020603050405020304" pitchFamily="18" charset="0"/>
              </a:rPr>
              <a:t>Family income</a:t>
            </a:r>
            <a:r>
              <a:rPr lang="en-US" sz="1800" dirty="0">
                <a:solidFill>
                  <a:srgbClr val="000000"/>
                </a:solidFill>
                <a:effectLst/>
                <a:latin typeface="Calibri" panose="020F0502020204030204" pitchFamily="34" charset="0"/>
                <a:ea typeface="Times New Roman" panose="02020603050405020304" pitchFamily="18" charset="0"/>
              </a:rPr>
              <a:t> – here income is presented as it relates to the Federal Poverty Level (FPL).</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generated tables and graphs can be downloaded by clicking on the </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Download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icon by the graph title. </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Download plot</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You can also explore the </a:t>
            </a:r>
            <a:r>
              <a:rPr lang="en-US" sz="1800" b="1" dirty="0">
                <a:solidFill>
                  <a:srgbClr val="000000"/>
                </a:solidFill>
                <a:effectLst/>
                <a:latin typeface="Calibri" panose="020F0502020204030204" pitchFamily="34" charset="0"/>
                <a:ea typeface="Times New Roman" panose="02020603050405020304" pitchFamily="18" charset="0"/>
              </a:rPr>
              <a:t>Interactive Summary Health Statistics by Race and Hispanic or Asian Origin Subgroups, </a:t>
            </a:r>
            <a:r>
              <a:rPr lang="en-US" sz="1800" dirty="0">
                <a:solidFill>
                  <a:srgbClr val="000000"/>
                </a:solidFill>
                <a:effectLst/>
                <a:latin typeface="Calibri" panose="020F0502020204030204" pitchFamily="34" charset="0"/>
                <a:ea typeface="Times New Roman" panose="02020603050405020304" pitchFamily="18" charset="0"/>
              </a:rPr>
              <a:t>where you can further break down these statistics for specific and detailed self-identified, racial groups.</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(homepage)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Now I’m going to click return to the homepage, and look at another Data Collection Systems – </a:t>
            </a:r>
            <a:r>
              <a:rPr lang="en-US" sz="1800" b="1" dirty="0">
                <a:effectLst/>
                <a:latin typeface="Calibri" panose="020F0502020204030204" pitchFamily="34" charset="0"/>
                <a:ea typeface="Calibri" panose="020F0502020204030204" pitchFamily="34" charset="0"/>
                <a:cs typeface="Calibri" panose="020F0502020204030204" pitchFamily="34" charset="0"/>
              </a:rPr>
              <a:t>Vital Records</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[don’t click on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Here you’ll find the </a:t>
            </a:r>
            <a:r>
              <a:rPr lang="en-US" sz="1800" b="1" dirty="0">
                <a:effectLst/>
                <a:latin typeface="Calibri" panose="020F0502020204030204" pitchFamily="34" charset="0"/>
                <a:ea typeface="Calibri" panose="020F0502020204030204" pitchFamily="34" charset="0"/>
                <a:cs typeface="Calibri" panose="020F0502020204030204" pitchFamily="34" charset="0"/>
              </a:rPr>
              <a:t>National Vital Statistics System [don’t click on it]</a:t>
            </a:r>
            <a:r>
              <a:rPr lang="en-US" sz="1800" dirty="0">
                <a:effectLst/>
                <a:latin typeface="Calibri" panose="020F0502020204030204" pitchFamily="34" charset="0"/>
                <a:ea typeface="Calibri" panose="020F0502020204030204" pitchFamily="34" charset="0"/>
                <a:cs typeface="Calibri" panose="020F0502020204030204" pitchFamily="34" charset="0"/>
              </a:rPr>
              <a:t>, which provides access to official  birth, death, marriage, and divorce statistics,,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and the </a:t>
            </a:r>
            <a:r>
              <a:rPr lang="en-US" sz="1800" b="1" dirty="0">
                <a:effectLst/>
                <a:latin typeface="Calibri" panose="020F0502020204030204" pitchFamily="34" charset="0"/>
                <a:ea typeface="Calibri" panose="020F0502020204030204" pitchFamily="34" charset="0"/>
                <a:cs typeface="Calibri" panose="020F0502020204030204" pitchFamily="34" charset="0"/>
              </a:rPr>
              <a:t>National Death Index [don’t click on it]</a:t>
            </a:r>
            <a:r>
              <a:rPr lang="en-US" sz="1800" dirty="0">
                <a:effectLst/>
                <a:latin typeface="Calibri" panose="020F0502020204030204" pitchFamily="34" charset="0"/>
                <a:ea typeface="Calibri" panose="020F0502020204030204" pitchFamily="34" charset="0"/>
                <a:cs typeface="Calibri" panose="020F0502020204030204" pitchFamily="34" charset="0"/>
              </a:rPr>
              <a:t>, which researchers can use to find out who in their datasets has died.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And </a:t>
            </a:r>
            <a:r>
              <a:rPr lang="en-US" sz="1800" b="1" dirty="0">
                <a:effectLst/>
                <a:latin typeface="Calibri" panose="020F0502020204030204" pitchFamily="34" charset="0"/>
                <a:ea typeface="Calibri" panose="020F0502020204030204" pitchFamily="34" charset="0"/>
                <a:cs typeface="Calibri" panose="020F0502020204030204" pitchFamily="34" charset="0"/>
              </a:rPr>
              <a:t>Vital Statistics Rapid Release [click on it] which </a:t>
            </a:r>
            <a:r>
              <a:rPr lang="en-US" sz="1800" dirty="0">
                <a:effectLst/>
                <a:latin typeface="Calibri" panose="020F0502020204030204" pitchFamily="34" charset="0"/>
                <a:ea typeface="Calibri" panose="020F0502020204030204" pitchFamily="34" charset="0"/>
                <a:cs typeface="Calibri" panose="020F0502020204030204" pitchFamily="34" charset="0"/>
              </a:rPr>
              <a:t>provides access to</a:t>
            </a:r>
            <a:r>
              <a:rPr lang="en-US" sz="1800" b="1" dirty="0">
                <a:effectLst/>
                <a:latin typeface="Calibri" panose="020F0502020204030204" pitchFamily="34" charset="0"/>
                <a:ea typeface="Calibri" panose="020F0502020204030204" pitchFamily="34" charset="0"/>
                <a:cs typeface="Calibri" panose="020F0502020204030204" pitchFamily="34" charset="0"/>
              </a:rPr>
              <a:t> extremely timely</a:t>
            </a:r>
            <a:r>
              <a:rPr lang="en-US" sz="1800" dirty="0">
                <a:effectLst/>
                <a:latin typeface="Calibri" panose="020F0502020204030204" pitchFamily="34" charset="0"/>
                <a:ea typeface="Calibri" panose="020F0502020204030204" pitchFamily="34" charset="0"/>
                <a:cs typeface="Calibri" panose="020F0502020204030204" pitchFamily="34" charset="0"/>
              </a:rPr>
              <a:t> information.</a:t>
            </a:r>
            <a:r>
              <a:rPr lang="en-US" sz="1800" b="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It us</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 provisional data to estimate important statistics for public health surveillance </a:t>
            </a:r>
            <a:r>
              <a:rPr lang="en-US" sz="1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much</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faster than would be possible using final annual data.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enables us to recognize and track developing health threats, like we did when COVID-19 became a pandemic, and the goal is for this to be a nearly real-time public health surveillance tool.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On the left under </a:t>
            </a:r>
            <a:r>
              <a:rPr lang="en-US" sz="1800" b="1" dirty="0">
                <a:effectLst/>
                <a:latin typeface="Calibri" panose="020F0502020204030204" pitchFamily="34" charset="0"/>
                <a:ea typeface="Calibri" panose="020F0502020204030204" pitchFamily="34" charset="0"/>
                <a:cs typeface="Calibri" panose="020F0502020204030204" pitchFamily="34" charset="0"/>
              </a:rPr>
              <a:t>Surveillance Activities</a:t>
            </a:r>
            <a:r>
              <a:rPr lang="en-US" sz="1800" dirty="0">
                <a:effectLst/>
                <a:latin typeface="Calibri" panose="020F0502020204030204" pitchFamily="34" charset="0"/>
                <a:ea typeface="Calibri" panose="020F0502020204030204" pitchFamily="34" charset="0"/>
                <a:cs typeface="Calibri" panose="020F0502020204030204" pitchFamily="34" charset="0"/>
              </a:rPr>
              <a:t> –is the </a:t>
            </a:r>
            <a:r>
              <a:rPr lang="en-US" sz="1800" b="1" dirty="0">
                <a:effectLst/>
                <a:latin typeface="Calibri" panose="020F0502020204030204" pitchFamily="34" charset="0"/>
                <a:ea typeface="Calibri" panose="020F0502020204030204" pitchFamily="34" charset="0"/>
                <a:cs typeface="Calibri" panose="020F0502020204030204" pitchFamily="34" charset="0"/>
              </a:rPr>
              <a:t>Provisional Drug Overdose Death Counts </a:t>
            </a:r>
            <a:r>
              <a:rPr lang="en-US" sz="1800" dirty="0">
                <a:effectLst/>
                <a:latin typeface="Calibri" panose="020F0502020204030204" pitchFamily="34" charset="0"/>
                <a:ea typeface="Calibri" panose="020F0502020204030204" pitchFamily="34" charset="0"/>
                <a:cs typeface="Calibri" panose="020F0502020204030204" pitchFamily="34" charset="0"/>
              </a:rPr>
              <a:t>– This information is being closely monitored as these deaths have been rising in recent years.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 on </a:t>
            </a:r>
            <a:r>
              <a:rPr lang="en-US" sz="18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Provisional Monthly National and State-Level Drug Overdose Death Counts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Then Scrolling down</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we are able to see dynamic visualizations of the data: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 can </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view</a:t>
            </a:r>
            <a:r>
              <a:rPr lang="en-US" sz="1800" b="1" dirty="0">
                <a:effectLst/>
                <a:latin typeface="Calibri" panose="020F0502020204030204" pitchFamily="34" charset="0"/>
                <a:ea typeface="Calibri" panose="020F0502020204030204" pitchFamily="34" charset="0"/>
                <a:cs typeface="Calibri" panose="020F0502020204030204" pitchFamily="34" charset="0"/>
              </a:rPr>
              <a:t> the death trends over time nationally</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And you view a map of the </a:t>
            </a:r>
            <a:r>
              <a:rPr lang="en-US" sz="1800" b="1" dirty="0">
                <a:effectLst/>
                <a:latin typeface="Calibri" panose="020F0502020204030204" pitchFamily="34" charset="0"/>
                <a:ea typeface="Calibri" panose="020F0502020204030204" pitchFamily="34" charset="0"/>
                <a:cs typeface="Calibri" panose="020F0502020204030204" pitchFamily="34" charset="0"/>
              </a:rPr>
              <a:t>percent change in deaths in a 12-month period.</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You can hover over individual states to see percent change. Orange states are increasing. Blue states are decreasing.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To the right of the map is the percent change nationally – which is </a:t>
            </a:r>
            <a:r>
              <a:rPr lang="en-US" sz="1800" b="1" dirty="0">
                <a:effectLst/>
                <a:latin typeface="Calibri" panose="020F0502020204030204" pitchFamily="34" charset="0"/>
                <a:ea typeface="Calibri" panose="020F0502020204030204" pitchFamily="34" charset="0"/>
                <a:cs typeface="Calibri" panose="020F0502020204030204" pitchFamily="34" charset="0"/>
              </a:rPr>
              <a:t>2.8%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Underneath the map are the </a:t>
            </a:r>
            <a:r>
              <a:rPr lang="en-US" sz="1800" b="1" dirty="0">
                <a:effectLst/>
                <a:latin typeface="Calibri" panose="020F0502020204030204" pitchFamily="34" charset="0"/>
                <a:ea typeface="Calibri" panose="020F0502020204030204" pitchFamily="34" charset="0"/>
                <a:cs typeface="Calibri" panose="020F0502020204030204" pitchFamily="34" charset="0"/>
              </a:rPr>
              <a:t>Technical Notes</a:t>
            </a:r>
            <a:r>
              <a:rPr lang="en-US" sz="1800" dirty="0">
                <a:effectLst/>
                <a:latin typeface="Calibri" panose="020F0502020204030204" pitchFamily="34" charset="0"/>
                <a:ea typeface="Calibri" panose="020F0502020204030204" pitchFamily="34" charset="0"/>
                <a:cs typeface="Calibri" panose="020F0502020204030204" pitchFamily="34" charset="0"/>
              </a:rPr>
              <a:t> which provide details on the data and how these statistics were compiled.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Scrolling back to the top of the page. I’ll click on</a:t>
            </a:r>
            <a:r>
              <a:rPr lang="en-US" sz="1800" b="1" dirty="0">
                <a:effectLst/>
                <a:latin typeface="Calibri" panose="020F0502020204030204" pitchFamily="34" charset="0"/>
                <a:ea typeface="Calibri" panose="020F0502020204030204" pitchFamily="34" charset="0"/>
                <a:cs typeface="Calibri" panose="020F0502020204030204" pitchFamily="34" charset="0"/>
              </a:rPr>
              <a:t> Vital Statistics Rapid Release then Reports.</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This section is based on the current flow of vital statistics data on surveillance issues. You can see recent reports.  These reports can be helpful if you are having difficulties understanding and interpreting the vital statistics data.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They provide detailed methodological information, in-depth analyses, and a Discussion section for the topic.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I’ll go back to the</a:t>
            </a: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NCHS (homepage).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572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NCHS disseminates the information they create through a variety of reports and publications. One more that I’d like to show you are their excellent </a:t>
            </a:r>
            <a:r>
              <a:rPr lang="en-US" sz="1800" b="1" dirty="0">
                <a:effectLst/>
                <a:latin typeface="Calibri" panose="020F0502020204030204" pitchFamily="34" charset="0"/>
                <a:ea typeface="Calibri" panose="020F0502020204030204" pitchFamily="34" charset="0"/>
                <a:cs typeface="Calibri" panose="020F0502020204030204" pitchFamily="34" charset="0"/>
              </a:rPr>
              <a:t>Data Briefs</a:t>
            </a:r>
            <a:r>
              <a:rPr lang="en-US" sz="1800" dirty="0">
                <a:effectLst/>
                <a:latin typeface="Calibri" panose="020F0502020204030204" pitchFamily="34" charset="0"/>
                <a:ea typeface="Calibri" panose="020F0502020204030204" pitchFamily="34" charset="0"/>
                <a:cs typeface="Calibri" panose="020F0502020204030204" pitchFamily="34" charset="0"/>
              </a:rPr>
              <a:t>, which you’ll find under the </a:t>
            </a:r>
            <a:r>
              <a:rPr lang="en-US" sz="1800" b="1" dirty="0">
                <a:effectLst/>
                <a:latin typeface="Calibri" panose="020F0502020204030204" pitchFamily="34" charset="0"/>
                <a:ea typeface="Calibri" panose="020F0502020204030204" pitchFamily="34" charset="0"/>
                <a:cs typeface="Calibri" panose="020F0502020204030204" pitchFamily="34" charset="0"/>
              </a:rPr>
              <a:t>PUBLICATIONS tab</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572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These are short reports sharing statistics from their various data collection systems.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You can search these by the by </a:t>
            </a:r>
            <a:r>
              <a:rPr lang="en-US" sz="1800" b="1" dirty="0">
                <a:effectLst/>
                <a:latin typeface="Calibri" panose="020F0502020204030204" pitchFamily="34" charset="0"/>
                <a:ea typeface="Calibri" panose="020F0502020204030204" pitchFamily="34" charset="0"/>
                <a:cs typeface="Calibri" panose="020F0502020204030204" pitchFamily="34" charset="0"/>
              </a:rPr>
              <a:t>year – going back to 2007, by survey used, </a:t>
            </a:r>
            <a:r>
              <a:rPr lang="en-US" sz="1800" dirty="0">
                <a:effectLst/>
                <a:latin typeface="Calibri" panose="020F0502020204030204" pitchFamily="34" charset="0"/>
                <a:ea typeface="Calibri" panose="020F0502020204030204" pitchFamily="34" charset="0"/>
                <a:cs typeface="Calibri" panose="020F0502020204030204" pitchFamily="34" charset="0"/>
              </a:rPr>
              <a:t>and </a:t>
            </a:r>
            <a:r>
              <a:rPr lang="en-US" sz="1800" b="1" dirty="0">
                <a:effectLst/>
                <a:latin typeface="Calibri" panose="020F0502020204030204" pitchFamily="34" charset="0"/>
                <a:ea typeface="Calibri" panose="020F0502020204030204" pitchFamily="34" charset="0"/>
                <a:cs typeface="Calibri" panose="020F0502020204030204" pitchFamily="34" charset="0"/>
              </a:rPr>
              <a:t>by keyword</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I’ll search for</a:t>
            </a:r>
            <a:r>
              <a:rPr lang="en-US" sz="1800" b="1" dirty="0">
                <a:effectLst/>
                <a:latin typeface="Calibri" panose="020F0502020204030204" pitchFamily="34" charset="0"/>
                <a:ea typeface="Calibri" panose="020F0502020204030204" pitchFamily="34" charset="0"/>
                <a:cs typeface="Calibri" panose="020F0502020204030204" pitchFamily="34" charset="0"/>
              </a:rPr>
              <a:t> “nutrition” </a:t>
            </a:r>
            <a:r>
              <a:rPr lang="en-US" sz="1800" dirty="0">
                <a:effectLst/>
                <a:latin typeface="Calibri" panose="020F0502020204030204" pitchFamily="34" charset="0"/>
                <a:ea typeface="Calibri" panose="020F0502020204030204" pitchFamily="34" charset="0"/>
                <a:cs typeface="Calibri" panose="020F0502020204030204" pitchFamily="34" charset="0"/>
              </a:rPr>
              <a:t>as an example. Then select</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rPr>
              <a:t>Children Living in Households That Experienced Food Insecurity: United States, 2019-2020</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Important statistics can be found in the </a:t>
            </a:r>
            <a:r>
              <a:rPr lang="en-US" sz="1800" b="1" dirty="0">
                <a:effectLst/>
                <a:latin typeface="Calibri" panose="020F0502020204030204" pitchFamily="34" charset="0"/>
                <a:ea typeface="Calibri" panose="020F0502020204030204" pitchFamily="34" charset="0"/>
                <a:cs typeface="Calibri" panose="020F0502020204030204" pitchFamily="34" charset="0"/>
              </a:rPr>
              <a:t>Key Findings</a:t>
            </a:r>
            <a:r>
              <a:rPr lang="en-US" sz="1800" dirty="0">
                <a:effectLst/>
                <a:latin typeface="Calibri" panose="020F0502020204030204" pitchFamily="34" charset="0"/>
                <a:ea typeface="Calibri" panose="020F0502020204030204" pitchFamily="34" charset="0"/>
                <a:cs typeface="Calibri" panose="020F0502020204030204" pitchFamily="34" charset="0"/>
              </a:rPr>
              <a:t> section.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rPr>
              <a:t>This brief highlights the age, race, disability and socioeconomic status, and the rural-urban differences</a:t>
            </a:r>
            <a:r>
              <a:rPr lang="en-US" sz="1800" dirty="0">
                <a:effectLst/>
                <a:latin typeface="Calibri" panose="020F0502020204030204" pitchFamily="34" charset="0"/>
                <a:ea typeface="Times New Roman" panose="02020603050405020304" pitchFamily="18" charset="0"/>
              </a:rPr>
              <a:t> in the percentage of children living in food insecure households. </a:t>
            </a:r>
            <a:r>
              <a:rPr lang="en-US" sz="1800" b="1" dirty="0">
                <a:effectLst/>
                <a:latin typeface="Calibri" panose="020F0502020204030204" pitchFamily="34" charset="0"/>
                <a:ea typeface="Calibri" panose="020F0502020204030204" pitchFamily="34" charset="0"/>
                <a:cs typeface="Calibri" panose="020F0502020204030204" pitchFamily="34" charset="0"/>
              </a:rPr>
              <a:t>[Scroll back up]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All of the Data Briefs include a </a:t>
            </a:r>
            <a:r>
              <a:rPr lang="en-US" sz="1800" b="1" dirty="0">
                <a:effectLst/>
                <a:latin typeface="Calibri" panose="020F0502020204030204" pitchFamily="34" charset="0"/>
                <a:ea typeface="Calibri" panose="020F0502020204030204" pitchFamily="34" charset="0"/>
                <a:cs typeface="Calibri" panose="020F0502020204030204" pitchFamily="34" charset="0"/>
              </a:rPr>
              <a:t>PDF version</a:t>
            </a:r>
            <a:r>
              <a:rPr lang="en-US" sz="1800" dirty="0">
                <a:effectLst/>
                <a:latin typeface="Calibri" panose="020F0502020204030204" pitchFamily="34" charset="0"/>
                <a:ea typeface="Calibri" panose="020F0502020204030204" pitchFamily="34" charset="0"/>
                <a:cs typeface="Calibri" panose="020F0502020204030204" pitchFamily="34" charset="0"/>
              </a:rPr>
              <a:t> for printing, and many also include </a:t>
            </a:r>
            <a:r>
              <a:rPr lang="en-US" sz="1800" b="1" dirty="0">
                <a:effectLst/>
                <a:latin typeface="Calibri" panose="020F0502020204030204" pitchFamily="34" charset="0"/>
                <a:ea typeface="Calibri" panose="020F0502020204030204" pitchFamily="34" charset="0"/>
                <a:cs typeface="Calibri" panose="020F0502020204030204" pitchFamily="34" charset="0"/>
              </a:rPr>
              <a:t>visual abstracts</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These can be engaging ways to share the key statistical information in presentations or on social media.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Then back to the- homepage.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Though we’re focusing on statistics rather than data in this class, I’ll quickly point out publicly available datasets.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You’ll find links to their available data and information on how to download and use it under </a:t>
            </a:r>
            <a:r>
              <a:rPr lang="en-US" sz="1800" b="1" dirty="0">
                <a:effectLst/>
                <a:latin typeface="Calibri" panose="020F0502020204030204" pitchFamily="34" charset="0"/>
                <a:ea typeface="Calibri" panose="020F0502020204030204" pitchFamily="34" charset="0"/>
                <a:cs typeface="Calibri" panose="020F0502020204030204" pitchFamily="34" charset="0"/>
              </a:rPr>
              <a:t>Data and Tools – Data Access.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Also here, under </a:t>
            </a:r>
            <a:r>
              <a:rPr lang="en-US" sz="1800" b="1" dirty="0">
                <a:effectLst/>
                <a:latin typeface="Calibri" panose="020F0502020204030204" pitchFamily="34" charset="0"/>
                <a:ea typeface="Calibri" panose="020F0502020204030204" pitchFamily="34" charset="0"/>
                <a:cs typeface="Calibri" panose="020F0502020204030204" pitchFamily="34" charset="0"/>
              </a:rPr>
              <a:t>Data Visualizations </a:t>
            </a:r>
            <a:r>
              <a:rPr lang="en-US" sz="1800" dirty="0">
                <a:effectLst/>
                <a:latin typeface="Calibri" panose="020F0502020204030204" pitchFamily="34" charset="0"/>
                <a:ea typeface="Calibri" panose="020F0502020204030204" pitchFamily="34" charset="0"/>
                <a:cs typeface="Calibri" panose="020F0502020204030204" pitchFamily="34" charset="0"/>
              </a:rPr>
              <a:t>on the far right, is </a:t>
            </a:r>
            <a:r>
              <a:rPr lang="en-US" sz="1800" b="1" dirty="0">
                <a:effectLst/>
                <a:latin typeface="Calibri" panose="020F0502020204030204" pitchFamily="34" charset="0"/>
                <a:ea typeface="Calibri" panose="020F0502020204030204" pitchFamily="34" charset="0"/>
                <a:cs typeface="Calibri" panose="020F0502020204030204" pitchFamily="34" charset="0"/>
              </a:rPr>
              <a:t>Stats of the States.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You can</a:t>
            </a:r>
            <a:r>
              <a:rPr lang="en-US" sz="1800" b="1" dirty="0">
                <a:effectLst/>
                <a:latin typeface="Calibri" panose="020F0502020204030204" pitchFamily="34" charset="0"/>
                <a:ea typeface="Calibri" panose="020F0502020204030204" pitchFamily="34" charset="0"/>
                <a:cs typeface="Calibri" panose="020F0502020204030204" pitchFamily="34" charset="0"/>
              </a:rPr>
              <a:t> click on specific states and</a:t>
            </a:r>
            <a:r>
              <a:rPr lang="en-US" sz="1800" dirty="0">
                <a:effectLst/>
                <a:latin typeface="Calibri" panose="020F0502020204030204" pitchFamily="34" charset="0"/>
                <a:ea typeface="Calibri" panose="020F0502020204030204" pitchFamily="34" charset="0"/>
                <a:cs typeface="Calibri" panose="020F0502020204030204" pitchFamily="34" charset="0"/>
              </a:rPr>
              <a:t> see statistics on key health indicators, as well as birth and death information.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You can click on any of the hyperlinks which brings up a national map visualizing how your state fits in overall.  Let’s say you want to look at </a:t>
            </a:r>
            <a:r>
              <a:rPr lang="en-US" sz="1800" b="1" dirty="0">
                <a:effectLst/>
                <a:latin typeface="Calibri" panose="020F0502020204030204" pitchFamily="34" charset="0"/>
                <a:ea typeface="Calibri" panose="020F0502020204030204" pitchFamily="34" charset="0"/>
                <a:cs typeface="Calibri" panose="020F0502020204030204" pitchFamily="34" charset="0"/>
              </a:rPr>
              <a:t>Teen Birth Rate</a:t>
            </a:r>
            <a:r>
              <a:rPr lang="en-US" sz="1800" dirty="0">
                <a:effectLst/>
                <a:latin typeface="Calibri" panose="020F0502020204030204" pitchFamily="34" charset="0"/>
                <a:ea typeface="Calibri" panose="020F0502020204030204" pitchFamily="34" charset="0"/>
                <a:cs typeface="Calibri" panose="020F0502020204030204" pitchFamily="34" charset="0"/>
              </a:rPr>
              <a:t>. Now you can compare the states.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Light color states – darker color states.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We’re looking at 2021 data – we take a look at 2005 to see how rates have changed.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[Close tab - homepage]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There’s much more information on this site, and I encourage you to spend some time exploring it after this class.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Before leaving, I do want to mention the option to receive </a:t>
            </a:r>
            <a:r>
              <a:rPr lang="en-US" sz="18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email updates</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 </a:t>
            </a:r>
            <a:r>
              <a:rPr lang="en-US" sz="18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[Scroll to bottom right corner box]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There’s an extensive list of topics you can choose to subscribe to, so you can be alerted whenever new information is available in areas of interest to you.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13</a:t>
            </a:fld>
            <a:endParaRPr lang="en-US" dirty="0"/>
          </a:p>
        </p:txBody>
      </p:sp>
    </p:spTree>
    <p:extLst>
      <p:ext uri="{BB962C8B-B14F-4D97-AF65-F5344CB8AC3E}">
        <p14:creationId xmlns:p14="http://schemas.microsoft.com/office/powerpoint/2010/main" val="583594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MedlinePlus is the National Library of Medicine’s consumer health portal, which links to information on diseases and conditions, wellness issues, drugs and supplements, and medical tests from over 500 vetted organizations.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You can also use the </a:t>
            </a:r>
            <a:r>
              <a:rPr lang="en-US" sz="1800" b="1" dirty="0">
                <a:effectLst/>
                <a:latin typeface="Calibri" panose="020F0502020204030204" pitchFamily="34" charset="0"/>
                <a:ea typeface="Calibri" panose="020F0502020204030204" pitchFamily="34" charset="0"/>
                <a:cs typeface="Calibri" panose="020F0502020204030204" pitchFamily="34" charset="0"/>
              </a:rPr>
              <a:t>Health Topic</a:t>
            </a:r>
            <a:r>
              <a:rPr lang="en-US" sz="1800" dirty="0">
                <a:effectLst/>
                <a:latin typeface="Calibri" panose="020F0502020204030204" pitchFamily="34" charset="0"/>
                <a:ea typeface="Calibri" panose="020F0502020204030204" pitchFamily="34" charset="0"/>
                <a:cs typeface="Calibri" panose="020F0502020204030204" pitchFamily="34" charset="0"/>
              </a:rPr>
              <a:t> pages on MedlinePlus to quickly access statistics on a particular topic. </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Here is the homepage.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Click on</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Health Topics.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You can find a topic either through the </a:t>
            </a:r>
            <a:r>
              <a:rPr lang="en-US" sz="1800" b="1" dirty="0">
                <a:effectLst/>
                <a:latin typeface="Calibri" panose="020F0502020204030204" pitchFamily="34" charset="0"/>
                <a:ea typeface="Calibri" panose="020F0502020204030204" pitchFamily="34" charset="0"/>
                <a:cs typeface="Calibri" panose="020F0502020204030204" pitchFamily="34" charset="0"/>
              </a:rPr>
              <a:t>alphabetical listing</a:t>
            </a:r>
            <a:r>
              <a:rPr lang="en-US" sz="1800" dirty="0">
                <a:effectLst/>
                <a:latin typeface="Calibri" panose="020F0502020204030204" pitchFamily="34" charset="0"/>
                <a:ea typeface="Calibri" panose="020F0502020204030204" pitchFamily="34" charset="0"/>
                <a:cs typeface="Calibri" panose="020F0502020204030204" pitchFamily="34" charset="0"/>
              </a:rPr>
              <a:t>, or by looking under one of these categories.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I’m interested in </a:t>
            </a:r>
            <a:r>
              <a:rPr lang="en-US" sz="1800" b="1" dirty="0">
                <a:effectLst/>
                <a:latin typeface="Calibri" panose="020F0502020204030204" pitchFamily="34" charset="0"/>
                <a:ea typeface="Calibri" panose="020F0502020204030204" pitchFamily="34" charset="0"/>
                <a:cs typeface="Calibri" panose="020F0502020204030204" pitchFamily="34" charset="0"/>
              </a:rPr>
              <a:t>Breast Cancer</a:t>
            </a:r>
            <a:r>
              <a:rPr lang="en-US" sz="1800" dirty="0">
                <a:effectLst/>
                <a:latin typeface="Calibri" panose="020F0502020204030204" pitchFamily="34" charset="0"/>
                <a:ea typeface="Calibri" panose="020F0502020204030204" pitchFamily="34" charset="0"/>
                <a:cs typeface="Calibri" panose="020F0502020204030204" pitchFamily="34" charset="0"/>
              </a:rPr>
              <a:t>. I can click the </a:t>
            </a:r>
            <a:r>
              <a:rPr lang="en-US" sz="1800" b="1" dirty="0">
                <a:effectLst/>
                <a:latin typeface="Calibri" panose="020F0502020204030204" pitchFamily="34" charset="0"/>
                <a:ea typeface="Calibri" panose="020F0502020204030204" pitchFamily="34" charset="0"/>
                <a:cs typeface="Calibri" panose="020F0502020204030204" pitchFamily="34" charset="0"/>
              </a:rPr>
              <a:t>B</a:t>
            </a:r>
            <a:r>
              <a:rPr lang="en-US" sz="1800" dirty="0">
                <a:effectLst/>
                <a:latin typeface="Calibri" panose="020F0502020204030204" pitchFamily="34" charset="0"/>
                <a:ea typeface="Calibri" panose="020F0502020204030204" pitchFamily="34" charset="0"/>
                <a:cs typeface="Calibri" panose="020F0502020204030204" pitchFamily="34" charset="0"/>
              </a:rPr>
              <a:t>; or I’ll click on</a:t>
            </a:r>
            <a:r>
              <a:rPr lang="en-US" sz="1800" b="1" dirty="0">
                <a:effectLst/>
                <a:latin typeface="Calibri" panose="020F0502020204030204" pitchFamily="34" charset="0"/>
                <a:ea typeface="Calibri" panose="020F0502020204030204" pitchFamily="34" charset="0"/>
                <a:cs typeface="Calibri" panose="020F0502020204030204" pitchFamily="34" charset="0"/>
              </a:rPr>
              <a:t> Cancers, which t</a:t>
            </a:r>
            <a:r>
              <a:rPr lang="en-US" sz="1800" dirty="0">
                <a:effectLst/>
                <a:latin typeface="Calibri" panose="020F0502020204030204" pitchFamily="34" charset="0"/>
                <a:ea typeface="Calibri" panose="020F0502020204030204" pitchFamily="34" charset="0"/>
                <a:cs typeface="Calibri" panose="020F0502020204030204" pitchFamily="34" charset="0"/>
              </a:rPr>
              <a:t>akes us to a list of all the cancer-related topic pages that are available. I’m going to scroll down and choose </a:t>
            </a:r>
            <a:r>
              <a:rPr lang="en-US" sz="1800" b="1" dirty="0">
                <a:effectLst/>
                <a:latin typeface="Calibri" panose="020F0502020204030204" pitchFamily="34" charset="0"/>
                <a:ea typeface="Calibri" panose="020F0502020204030204" pitchFamily="34" charset="0"/>
                <a:cs typeface="Calibri" panose="020F0502020204030204" pitchFamily="34" charset="0"/>
              </a:rPr>
              <a:t>Breast Cancer</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These top boxes serve as a table of contents for the page. Here, under </a:t>
            </a:r>
            <a:r>
              <a:rPr lang="en-US" sz="1800" b="1" dirty="0">
                <a:effectLst/>
                <a:latin typeface="Calibri" panose="020F0502020204030204" pitchFamily="34" charset="0"/>
                <a:ea typeface="Calibri" panose="020F0502020204030204" pitchFamily="34" charset="0"/>
                <a:cs typeface="Calibri" panose="020F0502020204030204" pitchFamily="34" charset="0"/>
              </a:rPr>
              <a:t>Research</a:t>
            </a:r>
            <a:r>
              <a:rPr lang="en-US" sz="1800" dirty="0">
                <a:effectLst/>
                <a:latin typeface="Calibri" panose="020F0502020204030204" pitchFamily="34" charset="0"/>
                <a:ea typeface="Calibri" panose="020F0502020204030204" pitchFamily="34" charset="0"/>
                <a:cs typeface="Calibri" panose="020F0502020204030204" pitchFamily="34" charset="0"/>
              </a:rPr>
              <a:t>, is a link for </a:t>
            </a:r>
            <a:r>
              <a:rPr lang="en-US" sz="1800" b="1" dirty="0">
                <a:effectLst/>
                <a:latin typeface="Calibri" panose="020F0502020204030204" pitchFamily="34" charset="0"/>
                <a:ea typeface="Calibri" panose="020F0502020204030204" pitchFamily="34" charset="0"/>
                <a:cs typeface="Calibri" panose="020F0502020204030204" pitchFamily="34" charset="0"/>
              </a:rPr>
              <a:t>Statistics and Research</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There are several different statistics resources linked here. You’ll see the name of the organization providing the information in parentheses</a:t>
            </a:r>
            <a:r>
              <a:rPr lang="en-US" sz="1800" b="1" dirty="0">
                <a:effectLst/>
                <a:latin typeface="Calibri" panose="020F0502020204030204" pitchFamily="34" charset="0"/>
                <a:ea typeface="Calibri" panose="020F0502020204030204" pitchFamily="34" charset="0"/>
                <a:cs typeface="Calibri" panose="020F0502020204030204" pitchFamily="34" charset="0"/>
              </a:rPr>
              <a:t> – Breast Cancer Statistics </a:t>
            </a:r>
            <a:r>
              <a:rPr lang="en-US" sz="1800" dirty="0">
                <a:effectLst/>
                <a:latin typeface="Calibri" panose="020F0502020204030204" pitchFamily="34" charset="0"/>
                <a:ea typeface="Calibri" panose="020F0502020204030204" pitchFamily="34" charset="0"/>
                <a:cs typeface="Calibri" panose="020F0502020204030204" pitchFamily="34" charset="0"/>
              </a:rPr>
              <a:t>from the </a:t>
            </a:r>
            <a:r>
              <a:rPr lang="en-US" sz="1800" b="1" dirty="0">
                <a:effectLst/>
                <a:latin typeface="Calibri" panose="020F0502020204030204" pitchFamily="34" charset="0"/>
                <a:ea typeface="Calibri" panose="020F0502020204030204" pitchFamily="34" charset="0"/>
                <a:cs typeface="Calibri" panose="020F0502020204030204" pitchFamily="34" charset="0"/>
              </a:rPr>
              <a:t>CDC</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Clicking the link for </a:t>
            </a:r>
            <a:r>
              <a:rPr lang="en-US" sz="1800" b="1" dirty="0">
                <a:effectLst/>
                <a:latin typeface="Calibri" panose="020F0502020204030204" pitchFamily="34" charset="0"/>
                <a:ea typeface="Calibri" panose="020F0502020204030204" pitchFamily="34" charset="0"/>
                <a:cs typeface="Calibri" panose="020F0502020204030204" pitchFamily="34" charset="0"/>
              </a:rPr>
              <a:t>Cancer Stat Facts</a:t>
            </a:r>
            <a:r>
              <a:rPr lang="en-US" sz="1800" dirty="0">
                <a:effectLst/>
                <a:latin typeface="Calibri" panose="020F0502020204030204" pitchFamily="34" charset="0"/>
                <a:ea typeface="Calibri" panose="020F0502020204030204" pitchFamily="34" charset="0"/>
                <a:cs typeface="Calibri" panose="020F0502020204030204" pitchFamily="34" charset="0"/>
              </a:rPr>
              <a:t> from the </a:t>
            </a:r>
            <a:r>
              <a:rPr lang="en-US" sz="1800" b="1" dirty="0">
                <a:effectLst/>
                <a:latin typeface="Calibri" panose="020F0502020204030204" pitchFamily="34" charset="0"/>
                <a:ea typeface="Calibri" panose="020F0502020204030204" pitchFamily="34" charset="0"/>
                <a:cs typeface="Calibri" panose="020F0502020204030204" pitchFamily="34" charset="0"/>
              </a:rPr>
              <a:t>National Cancer Institute</a:t>
            </a:r>
            <a:r>
              <a:rPr lang="en-US" sz="1800" dirty="0">
                <a:effectLst/>
                <a:latin typeface="Calibri" panose="020F0502020204030204" pitchFamily="34" charset="0"/>
                <a:ea typeface="Calibri" panose="020F0502020204030204" pitchFamily="34" charset="0"/>
                <a:cs typeface="Calibri" panose="020F0502020204030204" pitchFamily="34" charset="0"/>
              </a:rPr>
              <a:t> takes you away from MedlinePlus and on to the National Cancer Institute’s page, where you can start right in on looking for statistics on a particular topic.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Survival Statistics – scroll down to Additional Information – More about Survival Statistics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So, just as when you might use MedlinePlus as a starting point when you’re unfamiliar with a particular disease or condition, it can also be a great starting point when you’re not sure who might produce statistics on a particular topic.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1E640117-C3A4-4D95-8CFE-4BB45D40D405}" type="slidenum">
              <a:rPr lang="en-US" smtClean="0"/>
              <a:pPr>
                <a:defRPr/>
              </a:pPr>
              <a:t>14</a:t>
            </a:fld>
            <a:endParaRPr lang="en-US" dirty="0"/>
          </a:p>
        </p:txBody>
      </p:sp>
    </p:spTree>
    <p:extLst>
      <p:ext uri="{BB962C8B-B14F-4D97-AF65-F5344CB8AC3E}">
        <p14:creationId xmlns:p14="http://schemas.microsoft.com/office/powerpoint/2010/main" val="3758302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Alright, I am going to pause again to see if there are any questions on the 4 local resources we covered.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15</a:t>
            </a:fld>
            <a:endParaRPr lang="en-US" dirty="0"/>
          </a:p>
        </p:txBody>
      </p:sp>
    </p:spTree>
    <p:extLst>
      <p:ext uri="{BB962C8B-B14F-4D97-AF65-F5344CB8AC3E}">
        <p14:creationId xmlns:p14="http://schemas.microsoft.com/office/powerpoint/2010/main" val="2363906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We’re going to move away from the portals now to focus on 2 resources where you can find national statistics.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Both of these also happen to provide statistics at the state level, allowing you to directly compare national and state information.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25A82F5-3735-4512-B78D-C1FA13B24440}" type="slidenum">
              <a:rPr lang="en-US" smtClean="0"/>
              <a:t>16</a:t>
            </a:fld>
            <a:endParaRPr lang="en-US" dirty="0"/>
          </a:p>
        </p:txBody>
      </p:sp>
    </p:spTree>
    <p:extLst>
      <p:ext uri="{BB962C8B-B14F-4D97-AF65-F5344CB8AC3E}">
        <p14:creationId xmlns:p14="http://schemas.microsoft.com/office/powerpoint/2010/main" val="623862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 Behavioral Risk Factor Surveillance System, or BURFISS, i</a:t>
            </a:r>
            <a:r>
              <a:rPr lang="en-US" sz="1800" dirty="0">
                <a:effectLst/>
                <a:latin typeface="Calibri" panose="020F0502020204030204" pitchFamily="34" charset="0"/>
                <a:ea typeface="Times New Roman" panose="02020603050405020304" pitchFamily="18" charset="0"/>
                <a:cs typeface="Calibri" panose="020F0502020204030204" pitchFamily="34" charset="0"/>
              </a:rPr>
              <a:t>s sponsored by the CDC and other federal agencies. First conducted in 1984, it is now the world’s largest continuously conducted survey system.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BURFISS</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collects data from adults 18 years and older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about health risk behaviors, chronic diseases and conditions, and use of preventive health services,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then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uses the data they obtain to plan health promotion activities.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Though sponsored at the national level, the surveys are conducted at the state level, with all 50 states, the District of Columbia, and the US territories overseeing thousands of interviews every year.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you’re of a certain age, you might recall  the data used to be collected just through landline phone surveys, but as technology and culture has changed, they now utilize cell phone, mail, and internet surveys.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0A39C0A-C793-4372-962D-3E4173FA06F6}" type="slidenum">
              <a:rPr lang="en-US" smtClean="0"/>
              <a:t>17</a:t>
            </a:fld>
            <a:endParaRPr lang="en-US" dirty="0"/>
          </a:p>
        </p:txBody>
      </p:sp>
    </p:spTree>
    <p:extLst>
      <p:ext uri="{BB962C8B-B14F-4D97-AF65-F5344CB8AC3E}">
        <p14:creationId xmlns:p14="http://schemas.microsoft.com/office/powerpoint/2010/main" val="2238191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Okay, let’s move on to our 2</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nd</a:t>
            </a:r>
            <a:r>
              <a:rPr lang="en-US" sz="1800" dirty="0">
                <a:effectLst/>
                <a:latin typeface="Calibri" panose="020F0502020204030204" pitchFamily="34" charset="0"/>
                <a:ea typeface="Calibri" panose="020F0502020204030204" pitchFamily="34" charset="0"/>
                <a:cs typeface="Calibri" panose="020F0502020204030204" pitchFamily="34" charset="0"/>
              </a:rPr>
              <a:t> national resource - State Health Facts.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This is produced by the Kaiser Family Foundation, a non-profit organization focused on health policy research, polling, and news in the United States. </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 organization refers to themselves as KFF, which is what you’ll see on the website when we open it up in a minute.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You’ll find statistics on more than 800 health indicators, including  those related to coverage and insurance, providers and care, as well as issues of current concern like COVID-19 and mental health. </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data come from a variety of sources, including KFF reports, public websites, government surveys, and private organizations.</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0A39C0A-C793-4372-962D-3E4173FA06F6}" type="slidenum">
              <a:rPr lang="en-US" smtClean="0"/>
              <a:t>18</a:t>
            </a:fld>
            <a:endParaRPr lang="en-US" dirty="0"/>
          </a:p>
        </p:txBody>
      </p:sp>
    </p:spTree>
    <p:extLst>
      <p:ext uri="{BB962C8B-B14F-4D97-AF65-F5344CB8AC3E}">
        <p14:creationId xmlns:p14="http://schemas.microsoft.com/office/powerpoint/2010/main" val="1933014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Okay, time for a Question check!</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What questions do you have on the 2 portals or 2 national resources we’ve covered so far?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19</a:t>
            </a:fld>
            <a:endParaRPr lang="en-US" dirty="0"/>
          </a:p>
        </p:txBody>
      </p:sp>
    </p:spTree>
    <p:extLst>
      <p:ext uri="{BB962C8B-B14F-4D97-AF65-F5344CB8AC3E}">
        <p14:creationId xmlns:p14="http://schemas.microsoft.com/office/powerpoint/2010/main" val="2069756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In case you are not familiar with the NNLM, I’d like to share a few words about who we are!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2</a:t>
            </a:fld>
            <a:endParaRPr lang="en-US" dirty="0"/>
          </a:p>
        </p:txBody>
      </p:sp>
    </p:spTree>
    <p:extLst>
      <p:ext uri="{BB962C8B-B14F-4D97-AF65-F5344CB8AC3E}">
        <p14:creationId xmlns:p14="http://schemas.microsoft.com/office/powerpoint/2010/main" val="112738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We’re moving on to finding local statistics, such as those at a zip code or county level. </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We have 4 to look at, and the 1</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st</a:t>
            </a:r>
            <a:r>
              <a:rPr lang="en-US" sz="1800" dirty="0">
                <a:effectLst/>
                <a:latin typeface="Calibri" panose="020F0502020204030204" pitchFamily="34" charset="0"/>
                <a:ea typeface="Calibri" panose="020F0502020204030204" pitchFamily="34" charset="0"/>
                <a:cs typeface="Calibri" panose="020F0502020204030204" pitchFamily="34" charset="0"/>
              </a:rPr>
              <a:t> one will have a familiar name - the US Census Bureau.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0A39C0A-C793-4372-962D-3E4173FA06F6}" type="slidenum">
              <a:rPr lang="en-US" smtClean="0"/>
              <a:t>20</a:t>
            </a:fld>
            <a:endParaRPr lang="en-US" dirty="0"/>
          </a:p>
        </p:txBody>
      </p:sp>
    </p:spTree>
    <p:extLst>
      <p:ext uri="{BB962C8B-B14F-4D97-AF65-F5344CB8AC3E}">
        <p14:creationId xmlns:p14="http://schemas.microsoft.com/office/powerpoint/2010/main" val="3217424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The Census Bureau is a federal agency and is part of the U.S. Dept of Commerce. It serves as the nation’s leading provider of data about US residents. </a:t>
            </a:r>
            <a:endParaRPr lang="en-US" sz="1800" dirty="0">
              <a:effectLst/>
              <a:latin typeface="Times New Roman" panose="02020603050405020304" pitchFamily="18" charset="0"/>
              <a:ea typeface="Times New Roman" panose="02020603050405020304" pitchFamily="18" charset="0"/>
            </a:endParaRPr>
          </a:p>
          <a:p>
            <a:pPr marL="91440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The Census is conducted every 10 years with a focus on population count. On the website, you’ll find data and statistics about the US population and economy,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and information on geographies at various levels, including state, county, city, town, zip code, census tract, congressional districts, and tribal areas.</a:t>
            </a:r>
            <a:endParaRPr lang="en-US" sz="1800" dirty="0">
              <a:effectLst/>
              <a:latin typeface="Times New Roman" panose="02020603050405020304" pitchFamily="18" charset="0"/>
              <a:ea typeface="Times New Roman" panose="02020603050405020304" pitchFamily="18" charset="0"/>
            </a:endParaRPr>
          </a:p>
          <a:p>
            <a:pPr marL="91440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Census Bureau data covers topics like populations and people, employment, income, housing, government, and education. With regards to health, you can find statistics pertaining to disability and fertility, health insurance, and the business of health care.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The data on this site currently goes back to 2000 and pulls from several other surveys in addition to the Census, like the American Community Survey, which is conducted annually and has a bigger focus on community needs. </a:t>
            </a:r>
            <a:endParaRPr lang="en-US" sz="1800" dirty="0">
              <a:effectLst/>
              <a:latin typeface="Times New Roman" panose="02020603050405020304" pitchFamily="18" charset="0"/>
              <a:ea typeface="Times New Roman" panose="02020603050405020304" pitchFamily="18" charset="0"/>
            </a:endParaRPr>
          </a:p>
          <a:p>
            <a:endParaRPr lang="en-US" b="0" dirty="0">
              <a:highlight>
                <a:srgbClr val="FFFF00"/>
              </a:highlight>
            </a:endParaRPr>
          </a:p>
          <a:p>
            <a:endParaRPr lang="en-US" b="0" dirty="0">
              <a:highlight>
                <a:srgbClr val="FFFF00"/>
              </a:highlight>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21</a:t>
            </a:fld>
            <a:endParaRPr lang="en-US" dirty="0"/>
          </a:p>
        </p:txBody>
      </p:sp>
    </p:spTree>
    <p:extLst>
      <p:ext uri="{BB962C8B-B14F-4D97-AF65-F5344CB8AC3E}">
        <p14:creationId xmlns:p14="http://schemas.microsoft.com/office/powerpoint/2010/main" val="434782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The 2nd local resource that we are going to look at is </a:t>
            </a:r>
            <a:r>
              <a:rPr lang="en-US" sz="1800" b="1" i="1" u="sng" dirty="0">
                <a:effectLst/>
                <a:latin typeface="Calibri" panose="020F0502020204030204" pitchFamily="34" charset="0"/>
                <a:ea typeface="Calibri" panose="020F0502020204030204" pitchFamily="34" charset="0"/>
                <a:cs typeface="Calibri" panose="020F0502020204030204" pitchFamily="34" charset="0"/>
              </a:rPr>
              <a:t>County Health Rankings and Roadmaps.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This is a collaboration between the Robert Wood Johnson Foundation and the University of Wisconsin Population Health Institute.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They pull data from several sources including BURFSS, and then analyze and summarize it, to produce their annual rankings, which provide a snapshot of a community’s health.   </a:t>
            </a: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We’ll be focusing on the statistical information that’s available here, but I want to mention that an equal focus of this resource is not only to help people identify the top health concerns in a population, but to enable people to act on what they learn - they offer evidence-based strategies to take action to address these concern, grow community power, and improve health equity.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22</a:t>
            </a:fld>
            <a:endParaRPr lang="en-US" dirty="0"/>
          </a:p>
        </p:txBody>
      </p:sp>
    </p:spTree>
    <p:extLst>
      <p:ext uri="{BB962C8B-B14F-4D97-AF65-F5344CB8AC3E}">
        <p14:creationId xmlns:p14="http://schemas.microsoft.com/office/powerpoint/2010/main" val="770853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All right, moving on to our 3</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rd</a:t>
            </a:r>
            <a:r>
              <a:rPr lang="en-US" sz="1800" dirty="0">
                <a:effectLst/>
                <a:latin typeface="Calibri" panose="020F0502020204030204" pitchFamily="34" charset="0"/>
                <a:ea typeface="Calibri" panose="020F0502020204030204" pitchFamily="34" charset="0"/>
                <a:cs typeface="Calibri" panose="020F0502020204030204" pitchFamily="34" charset="0"/>
              </a:rPr>
              <a:t> local resource now, we have </a:t>
            </a:r>
            <a:r>
              <a:rPr lang="en-US" sz="1800" b="1" i="1" u="sng" dirty="0">
                <a:effectLst/>
                <a:latin typeface="Calibri" panose="020F0502020204030204" pitchFamily="34" charset="0"/>
                <a:ea typeface="Calibri" panose="020F0502020204030204" pitchFamily="34" charset="0"/>
                <a:cs typeface="Calibri" panose="020F0502020204030204" pitchFamily="34" charset="0"/>
              </a:rPr>
              <a:t>City Health Dashboard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This resource is from the Dept of Population Health and the School of Public Service at NYU, in partnership with the National Resource Network. It focuses on health in US cities, which is important as more than 80% of the US population lives in urban areas.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 Dashboard began gathering data for the 500 largest cities in the United States in </a:t>
            </a:r>
            <a:r>
              <a:rPr lang="en-US" sz="1800" b="1" dirty="0">
                <a:effectLst/>
                <a:latin typeface="Calibri" panose="020F0502020204030204" pitchFamily="34" charset="0"/>
                <a:ea typeface="Calibri" panose="020F0502020204030204" pitchFamily="34" charset="0"/>
                <a:cs typeface="Calibri" panose="020F0502020204030204" pitchFamily="34" charset="0"/>
              </a:rPr>
              <a:t>2018</a:t>
            </a:r>
            <a:r>
              <a:rPr lang="en-US" sz="1800" dirty="0">
                <a:effectLst/>
                <a:latin typeface="Calibri" panose="020F0502020204030204" pitchFamily="34" charset="0"/>
                <a:ea typeface="Calibri" panose="020F0502020204030204" pitchFamily="34" charset="0"/>
                <a:cs typeface="Calibri" panose="020F0502020204030204" pitchFamily="34" charset="0"/>
              </a:rPr>
              <a:t>, but in 2020, they expanded to include small and midsize cities with populations over 50k, so it currently provides data for over 900 cities.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 43 indicators they measure align with those used in </a:t>
            </a:r>
            <a:r>
              <a:rPr lang="en-US" sz="1800" b="1" dirty="0">
                <a:effectLst/>
                <a:latin typeface="Calibri" panose="020F0502020204030204" pitchFamily="34" charset="0"/>
                <a:ea typeface="Calibri" panose="020F0502020204030204" pitchFamily="34" charset="0"/>
                <a:cs typeface="Calibri" panose="020F0502020204030204" pitchFamily="34" charset="0"/>
              </a:rPr>
              <a:t>Co Health Rankings &amp; Roadmaps</a:t>
            </a:r>
            <a:r>
              <a:rPr lang="en-US" sz="1800" dirty="0">
                <a:effectLst/>
                <a:latin typeface="Calibri" panose="020F0502020204030204" pitchFamily="34" charset="0"/>
                <a:ea typeface="Calibri" panose="020F0502020204030204" pitchFamily="34" charset="0"/>
                <a:cs typeface="Calibri" panose="020F0502020204030204" pitchFamily="34" charset="0"/>
              </a:rPr>
              <a:t>, and are focused on health, the factors that shape health, and the drivers of health equity. And, like </a:t>
            </a:r>
            <a:r>
              <a:rPr lang="en-US" sz="1800" b="1" dirty="0">
                <a:effectLst/>
                <a:latin typeface="Calibri" panose="020F0502020204030204" pitchFamily="34" charset="0"/>
                <a:ea typeface="Calibri" panose="020F0502020204030204" pitchFamily="34" charset="0"/>
                <a:cs typeface="Calibri" panose="020F0502020204030204" pitchFamily="34" charset="0"/>
              </a:rPr>
              <a:t>Co Health Rankings &amp; Roadmaps</a:t>
            </a:r>
            <a:r>
              <a:rPr lang="en-US" sz="1800" dirty="0">
                <a:effectLst/>
                <a:latin typeface="Calibri" panose="020F0502020204030204" pitchFamily="34" charset="0"/>
                <a:ea typeface="Calibri" panose="020F0502020204030204" pitchFamily="34" charset="0"/>
                <a:cs typeface="Calibri" panose="020F0502020204030204" pitchFamily="34" charset="0"/>
              </a:rPr>
              <a:t>, this is a resource to support and drive positive change towards health and equity for communities. Some of the indicators can be narrowed down to the zip code or census tract level while others are just available at the city level.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And in January, they launched a new sister website – the Congressional District Health Dashboard – which provides health and equity data for all 435 congressional districts to support state and national policymaking.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23</a:t>
            </a:fld>
            <a:endParaRPr lang="en-US" dirty="0"/>
          </a:p>
        </p:txBody>
      </p:sp>
    </p:spTree>
    <p:extLst>
      <p:ext uri="{BB962C8B-B14F-4D97-AF65-F5344CB8AC3E}">
        <p14:creationId xmlns:p14="http://schemas.microsoft.com/office/powerpoint/2010/main" val="2520731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So, what if you’d like information on a place that is not one of the 906 largest cities?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In this instance, our 4</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th</a:t>
            </a:r>
            <a:r>
              <a:rPr lang="en-US" sz="1800" dirty="0">
                <a:effectLst/>
                <a:latin typeface="Calibri" panose="020F0502020204030204" pitchFamily="34" charset="0"/>
                <a:ea typeface="Calibri" panose="020F0502020204030204" pitchFamily="34" charset="0"/>
                <a:cs typeface="Calibri" panose="020F0502020204030204" pitchFamily="34" charset="0"/>
              </a:rPr>
              <a:t> local resource, Rural Health Information Hub, might be helpful.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i="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err="1">
                <a:effectLst/>
                <a:latin typeface="Calibri" panose="020F0502020204030204" pitchFamily="34" charset="0"/>
                <a:ea typeface="Calibri" panose="020F0502020204030204" pitchFamily="34" charset="0"/>
                <a:cs typeface="Calibri" panose="020F0502020204030204" pitchFamily="34" charset="0"/>
              </a:rPr>
              <a:t>RHIhub</a:t>
            </a:r>
            <a:r>
              <a:rPr lang="en-US" sz="1800" dirty="0">
                <a:effectLst/>
                <a:latin typeface="Calibri" panose="020F0502020204030204" pitchFamily="34" charset="0"/>
                <a:ea typeface="Calibri" panose="020F0502020204030204" pitchFamily="34" charset="0"/>
                <a:cs typeface="Calibri" panose="020F0502020204030204" pitchFamily="34" charset="0"/>
              </a:rPr>
              <a:t> is funded by the Federal Office of Rural Health Policy and operated by the Center for Rural Health at the University of North Dakota School of Medicine and Health Sciences.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It serves as a national clearinghouse on rural health issues. There is an incredible amount of information on this site related to rural healthcare delivery and population health including in depth topical and state guides, interactive maps, county-level data, case studies, toolkits, and opportunities for funding and collaboration.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24</a:t>
            </a:fld>
            <a:endParaRPr lang="en-US" dirty="0"/>
          </a:p>
        </p:txBody>
      </p:sp>
    </p:spTree>
    <p:extLst>
      <p:ext uri="{BB962C8B-B14F-4D97-AF65-F5344CB8AC3E}">
        <p14:creationId xmlns:p14="http://schemas.microsoft.com/office/powerpoint/2010/main" val="2833865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So, what if you’d like information on a place that is not one of the 906 largest cities?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In this instance, our 4</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th</a:t>
            </a:r>
            <a:r>
              <a:rPr lang="en-US" sz="1800" dirty="0">
                <a:effectLst/>
                <a:latin typeface="Calibri" panose="020F0502020204030204" pitchFamily="34" charset="0"/>
                <a:ea typeface="Calibri" panose="020F0502020204030204" pitchFamily="34" charset="0"/>
                <a:cs typeface="Calibri" panose="020F0502020204030204" pitchFamily="34" charset="0"/>
              </a:rPr>
              <a:t> local resource, Rural Health Information Hub, might be helpful.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i="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err="1">
                <a:effectLst/>
                <a:latin typeface="Calibri" panose="020F0502020204030204" pitchFamily="34" charset="0"/>
                <a:ea typeface="Calibri" panose="020F0502020204030204" pitchFamily="34" charset="0"/>
                <a:cs typeface="Calibri" panose="020F0502020204030204" pitchFamily="34" charset="0"/>
              </a:rPr>
              <a:t>RHIhub</a:t>
            </a:r>
            <a:r>
              <a:rPr lang="en-US" sz="1800" dirty="0">
                <a:effectLst/>
                <a:latin typeface="Calibri" panose="020F0502020204030204" pitchFamily="34" charset="0"/>
                <a:ea typeface="Calibri" panose="020F0502020204030204" pitchFamily="34" charset="0"/>
                <a:cs typeface="Calibri" panose="020F0502020204030204" pitchFamily="34" charset="0"/>
              </a:rPr>
              <a:t> is funded by the Federal Office of Rural Health Policy and operated by the Center for Rural Health at the University of North Dakota School of Medicine and Health Sciences.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It serves as a national clearinghouse on rural health issues. There is an incredible amount of information on this site related to rural healthcare delivery and population health including in depth topical and state guides, interactive maps, county-level data, case studies, toolkits, and opportunities for funding and collaboration.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25</a:t>
            </a:fld>
            <a:endParaRPr lang="en-US" dirty="0"/>
          </a:p>
        </p:txBody>
      </p:sp>
    </p:spTree>
    <p:extLst>
      <p:ext uri="{BB962C8B-B14F-4D97-AF65-F5344CB8AC3E}">
        <p14:creationId xmlns:p14="http://schemas.microsoft.com/office/powerpoint/2010/main" val="1415509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Alright, I am going to pause again to see if there are any questions on the 4 local resources we covered.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Lastly, before we leave this section, I just want to mention that health departments can also be a great source for local statistics.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And don’t forget your organization’s electronic health record – you can pull statistics from your data warehouse.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26</a:t>
            </a:fld>
            <a:endParaRPr lang="en-US" dirty="0"/>
          </a:p>
        </p:txBody>
      </p:sp>
    </p:spTree>
    <p:extLst>
      <p:ext uri="{BB962C8B-B14F-4D97-AF65-F5344CB8AC3E}">
        <p14:creationId xmlns:p14="http://schemas.microsoft.com/office/powerpoint/2010/main" val="1380981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Let’s return to the question you formulated on your guided handout and do part II of our exercise. </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This involves working through steps 2 through 4 of our 4-step process for locating health statistics.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Those steps are up on the slide – and they are also on your handout.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We’ll take 5 minutes to perform </a:t>
            </a:r>
            <a:r>
              <a:rPr lang="en-US" sz="1800" b="1" dirty="0">
                <a:effectLst/>
                <a:latin typeface="Calibri" panose="020F0502020204030204" pitchFamily="34" charset="0"/>
                <a:ea typeface="Calibri" panose="020F0502020204030204" pitchFamily="34" charset="0"/>
                <a:cs typeface="Calibri" panose="020F0502020204030204" pitchFamily="34" charset="0"/>
              </a:rPr>
              <a:t>Step 2</a:t>
            </a:r>
            <a:r>
              <a:rPr lang="en-US" sz="1800" dirty="0">
                <a:effectLst/>
                <a:latin typeface="Calibri" panose="020F0502020204030204" pitchFamily="34" charset="0"/>
                <a:ea typeface="Calibri" panose="020F0502020204030204" pitchFamily="34" charset="0"/>
                <a:cs typeface="Calibri" panose="020F0502020204030204" pitchFamily="34" charset="0"/>
              </a:rPr>
              <a:t>, which is to choose the best resource to answer your question by thinking about who might collect the data to produce or publish the statistic you’re interested 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Step 3</a:t>
            </a:r>
            <a:r>
              <a:rPr lang="en-US" sz="1800" dirty="0">
                <a:effectLst/>
                <a:latin typeface="Calibri" panose="020F0502020204030204" pitchFamily="34" charset="0"/>
                <a:ea typeface="Calibri" panose="020F0502020204030204" pitchFamily="34" charset="0"/>
                <a:cs typeface="Calibri" panose="020F0502020204030204" pitchFamily="34" charset="0"/>
              </a:rPr>
              <a:t>, which is to search and evaluate what you find to see if it’s appropriate and sufficient to answer your question,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And </a:t>
            </a:r>
            <a:r>
              <a:rPr lang="en-US" sz="1800" b="1" dirty="0">
                <a:effectLst/>
                <a:latin typeface="Calibri" panose="020F0502020204030204" pitchFamily="34" charset="0"/>
                <a:ea typeface="Calibri" panose="020F0502020204030204" pitchFamily="34" charset="0"/>
                <a:cs typeface="Calibri" panose="020F0502020204030204" pitchFamily="34" charset="0"/>
              </a:rPr>
              <a:t>Step 4</a:t>
            </a:r>
            <a:r>
              <a:rPr lang="en-US" sz="1800" dirty="0">
                <a:effectLst/>
                <a:latin typeface="Calibri" panose="020F0502020204030204" pitchFamily="34" charset="0"/>
                <a:ea typeface="Calibri" panose="020F0502020204030204" pitchFamily="34" charset="0"/>
                <a:cs typeface="Calibri" panose="020F0502020204030204" pitchFamily="34" charset="0"/>
              </a:rPr>
              <a:t>, which is to repeat as needed to find an answer to your question.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27</a:t>
            </a:fld>
            <a:endParaRPr lang="en-US" dirty="0"/>
          </a:p>
        </p:txBody>
      </p:sp>
    </p:spTree>
    <p:extLst>
      <p:ext uri="{BB962C8B-B14F-4D97-AF65-F5344CB8AC3E}">
        <p14:creationId xmlns:p14="http://schemas.microsoft.com/office/powerpoint/2010/main" val="3263749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We’ve reached the end of our class content! </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Does anyone have any final questions before we wrap up our session?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If you have any questions in the future, please feel free to reach out to 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Thank you for attending the session today!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0A39C0A-C793-4372-962D-3E4173FA06F6}" type="slidenum">
              <a:rPr lang="en-US" smtClean="0"/>
              <a:t>28</a:t>
            </a:fld>
            <a:endParaRPr lang="en-US" dirty="0"/>
          </a:p>
        </p:txBody>
      </p:sp>
    </p:spTree>
    <p:extLst>
      <p:ext uri="{BB962C8B-B14F-4D97-AF65-F5344CB8AC3E}">
        <p14:creationId xmlns:p14="http://schemas.microsoft.com/office/powerpoint/2010/main" val="906712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You may be familiar with these acronyms but unsure of how they relate to one another.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11430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NLM - the National Library of Medicine - is one of the 27 institutes and offices of the National Institutes of Health. It is the world’s largest biomedical library and produces online resources like PubMed and MedlinePlus.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11430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NNLM - the Network of the National Library of Medicine - is an outreach program of the NLM, working to ensure health professionals and the public have equal access to health information.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11430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The NNLM is made up 7 regional medical libraries, 3 national offices, and 4 national centers, all providing training, funding, and engagement opportunities to over 9,000 NNLM member organizations.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If you’d like to connect with your regional medical library, or learn how your institution can become a Network member, you can find your region and check out our website at NNLM.gov.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fld id="{5A42CE27-E61C-4A43-BFFB-EBE294EC130D}" type="slidenum">
              <a:rPr lang="en-US" smtClean="0"/>
              <a:t>3</a:t>
            </a:fld>
            <a:endParaRPr lang="en-US" dirty="0"/>
          </a:p>
        </p:txBody>
      </p:sp>
    </p:spTree>
    <p:extLst>
      <p:ext uri="{BB962C8B-B14F-4D97-AF65-F5344CB8AC3E}">
        <p14:creationId xmlns:p14="http://schemas.microsoft.com/office/powerpoint/2010/main" val="506106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We have</a:t>
            </a:r>
            <a:r>
              <a:rPr lang="en-US" sz="1100" dirty="0">
                <a:effectLst/>
                <a:latin typeface="Calibri" panose="020F0502020204030204" pitchFamily="34" charset="0"/>
                <a:ea typeface="Times New Roman" panose="02020603050405020304" pitchFamily="18" charset="0"/>
                <a:cs typeface="Calibri" panose="020F0502020204030204" pitchFamily="34" charset="0"/>
              </a:rPr>
              <a:t> three objectives for our class today. They are to: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Recognize the differences between data, data sets, and statistics,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Understand a 4-step process used to locate relevant health statistics for a particular circumstance or issue,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cs typeface="Calibri" panose="020F0502020204030204" pitchFamily="34" charset="0"/>
              </a:rPr>
              <a:t>And identify online resources that provide health statistics at the national, state, and local level.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We will not be doing any math or talking about how to calculate statistics today.  Instead, we’ll be focused on how to locate and select health statistics that are available online through free, high-quality resources.</a:t>
            </a: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4</a:t>
            </a:fld>
            <a:endParaRPr lang="en-US" dirty="0"/>
          </a:p>
        </p:txBody>
      </p:sp>
    </p:spTree>
    <p:extLst>
      <p:ext uri="{BB962C8B-B14F-4D97-AF65-F5344CB8AC3E}">
        <p14:creationId xmlns:p14="http://schemas.microsoft.com/office/powerpoint/2010/main" val="2502824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There are a few class materials to share with you. If you weren’t able to download these prior to class, Donald will send these out after the class.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We have: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the presentation slides for your future reference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an online table to use to find health statistics by topic within the resources we’ll be covering today - https://www.nnlm.gov/node/10694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and a guided handout for you to use during this class. It has a few questions on it to test your knowledge during class and space for you to make your own notes. It lists several resources we will be covering today as well as a couple we will not, but that are available. There is also an in-class exercise around the 4-step process for finding health statistics, but we will not be covering that today in order to fit everything in 1 hour.</a:t>
            </a:r>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5</a:t>
            </a:fld>
            <a:endParaRPr lang="en-US" dirty="0"/>
          </a:p>
        </p:txBody>
      </p:sp>
    </p:spTree>
    <p:extLst>
      <p:ext uri="{BB962C8B-B14F-4D97-AF65-F5344CB8AC3E}">
        <p14:creationId xmlns:p14="http://schemas.microsoft.com/office/powerpoint/2010/main" val="672676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Our agenda for the next 45ish minutes begins with a very brief overview of data, statistics, and their uses.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We’ll talk about the steps to finding relevant health statistics. And we’ll spend the majority of our time after that exploring key resources for health statistics through live demonstrations</a:t>
            </a:r>
            <a:r>
              <a:rPr lang="en-US" sz="1800" i="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You can choose to either just watch the demos, or you can follow along on your device.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We will pause for questions throughout and after the demos, we’ll wrap things up by addressing any remaining questions.</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7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With that, I am going to turn off my camera and move into our class content.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6</a:t>
            </a:fld>
            <a:endParaRPr lang="en-US" dirty="0"/>
          </a:p>
        </p:txBody>
      </p:sp>
    </p:spTree>
    <p:extLst>
      <p:ext uri="{BB962C8B-B14F-4D97-AF65-F5344CB8AC3E}">
        <p14:creationId xmlns:p14="http://schemas.microsoft.com/office/powerpoint/2010/main" val="3571148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A good way to start talking about data and statistics is to define what they are, and what they are not.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Data </a:t>
            </a:r>
            <a:r>
              <a:rPr lang="en-US" sz="1800" dirty="0">
                <a:effectLst/>
                <a:latin typeface="Calibri" panose="020F0502020204030204" pitchFamily="34" charset="0"/>
                <a:ea typeface="Calibri" panose="020F0502020204030204" pitchFamily="34" charset="0"/>
                <a:cs typeface="Calibri" panose="020F0502020204030204" pitchFamily="34" charset="0"/>
              </a:rPr>
              <a:t>are the raw numbers or individual counts of something</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that have not been processed, cleaned, or organized in any way.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A data set</a:t>
            </a:r>
            <a:r>
              <a:rPr lang="en-US" sz="1800" dirty="0">
                <a:effectLst/>
                <a:latin typeface="Calibri" panose="020F0502020204030204" pitchFamily="34" charset="0"/>
                <a:ea typeface="Calibri" panose="020F0502020204030204" pitchFamily="34" charset="0"/>
                <a:cs typeface="Calibri" panose="020F0502020204030204" pitchFamily="34" charset="0"/>
              </a:rPr>
              <a:t> is a collection of data maintained in an organized form according to particular criteria.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And statistics</a:t>
            </a:r>
            <a:r>
              <a:rPr lang="en-US" sz="1800" dirty="0">
                <a:effectLst/>
                <a:latin typeface="Calibri" panose="020F0502020204030204" pitchFamily="34" charset="0"/>
                <a:ea typeface="Calibri" panose="020F0502020204030204" pitchFamily="34" charset="0"/>
                <a:cs typeface="Calibri" panose="020F0502020204030204" pitchFamily="34" charset="0"/>
              </a:rPr>
              <a:t> are data that has been analyzed or summarized in a way that makes it actionable, helping us to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answer questions like, </a:t>
            </a:r>
            <a:r>
              <a:rPr lang="en-US" sz="1800" dirty="0">
                <a:effectLst/>
                <a:latin typeface="Calibri" panose="020F0502020204030204" pitchFamily="34" charset="0"/>
                <a:ea typeface="Times New Roman" panose="02020603050405020304" pitchFamily="18" charset="0"/>
                <a:cs typeface="Calibri" panose="020F0502020204030204" pitchFamily="34" charset="0"/>
              </a:rPr>
              <a:t>“how much” or “how many.”</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Much of the health information that we see reported is in the statistic form. It can be presented in a variety of ways, such as a %, graph, table, figure, or a map.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7</a:t>
            </a:fld>
            <a:endParaRPr lang="en-US" dirty="0"/>
          </a:p>
        </p:txBody>
      </p:sp>
    </p:spTree>
    <p:extLst>
      <p:ext uri="{BB962C8B-B14F-4D97-AF65-F5344CB8AC3E}">
        <p14:creationId xmlns:p14="http://schemas.microsoft.com/office/powerpoint/2010/main" val="3718231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One definition of statistics is, “a numerical summary of measures computed on samples.”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Health statistics</a:t>
            </a:r>
            <a:r>
              <a:rPr lang="en-US" sz="1800" dirty="0">
                <a:effectLst/>
                <a:latin typeface="Calibri" panose="020F0502020204030204" pitchFamily="34" charset="0"/>
                <a:ea typeface="Calibri" panose="020F0502020204030204" pitchFamily="34" charset="0"/>
                <a:cs typeface="Calibri" panose="020F0502020204030204" pitchFamily="34" charset="0"/>
              </a:rPr>
              <a:t> are a numerical summary of data that characterize the health of a population and the influences that affect health.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A </a:t>
            </a:r>
            <a:r>
              <a:rPr lang="en-US" sz="1800" b="1" dirty="0">
                <a:effectLst/>
                <a:latin typeface="Calibri" panose="020F0502020204030204" pitchFamily="34" charset="0"/>
                <a:ea typeface="Calibri" panose="020F0502020204030204" pitchFamily="34" charset="0"/>
                <a:cs typeface="Calibri" panose="020F0502020204030204" pitchFamily="34" charset="0"/>
              </a:rPr>
              <a:t>population</a:t>
            </a:r>
            <a:r>
              <a:rPr lang="en-US" sz="1800" dirty="0">
                <a:effectLst/>
                <a:latin typeface="Calibri" panose="020F0502020204030204" pitchFamily="34" charset="0"/>
                <a:ea typeface="Calibri" panose="020F0502020204030204" pitchFamily="34" charset="0"/>
                <a:cs typeface="Calibri" panose="020F0502020204030204" pitchFamily="34" charset="0"/>
              </a:rPr>
              <a:t> could be an entire country or a neighborhood – it could be all adults in New England or all Asian American children in California. Because you can almost never measure an entire population, we take representative samples and analyze them.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 </a:t>
            </a:r>
            <a:r>
              <a:rPr lang="en-US" sz="1800" b="1" dirty="0">
                <a:effectLst/>
                <a:latin typeface="Calibri" panose="020F0502020204030204" pitchFamily="34" charset="0"/>
                <a:ea typeface="Calibri" panose="020F0502020204030204" pitchFamily="34" charset="0"/>
                <a:cs typeface="Calibri" panose="020F0502020204030204" pitchFamily="34" charset="0"/>
              </a:rPr>
              <a:t>samples</a:t>
            </a:r>
            <a:r>
              <a:rPr lang="en-US" sz="1800" dirty="0">
                <a:effectLst/>
                <a:latin typeface="Calibri" panose="020F0502020204030204" pitchFamily="34" charset="0"/>
                <a:ea typeface="Calibri" panose="020F0502020204030204" pitchFamily="34" charset="0"/>
                <a:cs typeface="Calibri" panose="020F0502020204030204" pitchFamily="34" charset="0"/>
              </a:rPr>
              <a:t> are often collected over a specified period and are large enough to conduct adequate analysis. This then enables us to estimate various parameters.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Parameters</a:t>
            </a:r>
            <a:r>
              <a:rPr lang="en-US" sz="1800" dirty="0">
                <a:effectLst/>
                <a:latin typeface="Calibri" panose="020F0502020204030204" pitchFamily="34" charset="0"/>
                <a:ea typeface="Calibri" panose="020F0502020204030204" pitchFamily="34" charset="0"/>
                <a:cs typeface="Calibri" panose="020F0502020204030204" pitchFamily="34" charset="0"/>
              </a:rPr>
              <a:t> are values that describe a characteristic of a population, such as birth rate, disease prevalence, or education level.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While there are many important uses of health statistics – which we’ll touch on in the next slide – it’s important to remember that statistics are collected to meet the needs of the collector.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This means that </a:t>
            </a:r>
            <a:r>
              <a:rPr lang="en-US" sz="1800" b="1" dirty="0">
                <a:effectLst/>
                <a:latin typeface="Calibri" panose="020F0502020204030204" pitchFamily="34" charset="0"/>
                <a:ea typeface="Calibri" panose="020F0502020204030204" pitchFamily="34" charset="0"/>
                <a:cs typeface="Calibri" panose="020F0502020204030204" pitchFamily="34" charset="0"/>
              </a:rPr>
              <a:t>they can be influenced by the collector’s perspective or bias</a:t>
            </a:r>
            <a:r>
              <a:rPr lang="en-US" sz="1800" dirty="0">
                <a:effectLst/>
                <a:latin typeface="Calibri" panose="020F0502020204030204" pitchFamily="34" charset="0"/>
                <a:ea typeface="Calibri" panose="020F0502020204030204" pitchFamily="34" charset="0"/>
                <a:cs typeface="Calibri" panose="020F0502020204030204" pitchFamily="34" charset="0"/>
              </a:rPr>
              <a:t>, which could in turn affect what data is gathered to begin with or what outcomes are reported.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So always look for notes that describe the reasons for, and methods of, data collection, and be sure to review them carefully.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It’s also good to remember that information on a topic may be collected in different ways in different surveys, and that estimates of the same statistic might vary between those surveys.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For example, there are multiple surveys that measure cigarette use, and while each provides statistics on the same topic – cigarette use - the estimates of use can differ between them because they may use different methodologies, sampling frames, questionnaires, and definitions.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8</a:t>
            </a:fld>
            <a:endParaRPr lang="en-US" dirty="0"/>
          </a:p>
        </p:txBody>
      </p:sp>
    </p:spTree>
    <p:extLst>
      <p:ext uri="{BB962C8B-B14F-4D97-AF65-F5344CB8AC3E}">
        <p14:creationId xmlns:p14="http://schemas.microsoft.com/office/powerpoint/2010/main" val="838827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Health statistics can be used in </a:t>
            </a:r>
            <a:r>
              <a:rPr lang="en-US" sz="1800" b="1" dirty="0">
                <a:effectLst/>
                <a:latin typeface="Calibri" panose="020F0502020204030204" pitchFamily="34" charset="0"/>
                <a:ea typeface="Calibri" panose="020F0502020204030204" pitchFamily="34" charset="0"/>
                <a:cs typeface="Calibri" panose="020F0502020204030204" pitchFamily="34" charset="0"/>
              </a:rPr>
              <a:t>many </a:t>
            </a:r>
            <a:r>
              <a:rPr lang="en-US" sz="1800" dirty="0">
                <a:effectLst/>
                <a:latin typeface="Calibri" panose="020F0502020204030204" pitchFamily="34" charset="0"/>
                <a:ea typeface="Calibri" panose="020F0502020204030204" pitchFamily="34" charset="0"/>
                <a:cs typeface="Calibri" panose="020F0502020204030204" pitchFamily="34" charset="0"/>
              </a:rPr>
              <a:t>different ways. They can provide information about the health of a population and what influences it.</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While statistics </a:t>
            </a:r>
            <a:r>
              <a:rPr lang="en-US" sz="1800" b="1" dirty="0">
                <a:effectLst/>
                <a:latin typeface="Calibri" panose="020F0502020204030204" pitchFamily="34" charset="0"/>
                <a:ea typeface="Calibri" panose="020F0502020204030204" pitchFamily="34" charset="0"/>
                <a:cs typeface="Calibri" panose="020F0502020204030204" pitchFamily="34" charset="0"/>
              </a:rPr>
              <a:t>are</a:t>
            </a:r>
            <a:r>
              <a:rPr lang="en-US" sz="1800" dirty="0">
                <a:effectLst/>
                <a:latin typeface="Calibri" panose="020F0502020204030204" pitchFamily="34" charset="0"/>
                <a:ea typeface="Calibri" panose="020F0502020204030204" pitchFamily="34" charset="0"/>
                <a:cs typeface="Calibri" panose="020F0502020204030204" pitchFamily="34" charset="0"/>
              </a:rPr>
              <a:t> population based, they can also help an </a:t>
            </a:r>
            <a:r>
              <a:rPr lang="en-US" sz="1800" b="1" dirty="0">
                <a:effectLst/>
                <a:latin typeface="Calibri" panose="020F0502020204030204" pitchFamily="34" charset="0"/>
                <a:ea typeface="Calibri" panose="020F0502020204030204" pitchFamily="34" charset="0"/>
                <a:cs typeface="Calibri" panose="020F0502020204030204" pitchFamily="34" charset="0"/>
              </a:rPr>
              <a:t>individual </a:t>
            </a:r>
            <a:r>
              <a:rPr lang="en-US" sz="1800" dirty="0">
                <a:effectLst/>
                <a:latin typeface="Calibri" panose="020F0502020204030204" pitchFamily="34" charset="0"/>
                <a:ea typeface="Calibri" panose="020F0502020204030204" pitchFamily="34" charset="0"/>
                <a:cs typeface="Calibri" panose="020F0502020204030204" pitchFamily="34" charset="0"/>
              </a:rPr>
              <a:t>understand where they fit within the larger context of their community, and identify the health disparities that exist between different community subgroups.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Statistics can be used to </a:t>
            </a:r>
            <a:r>
              <a:rPr lang="en-US" sz="1800" b="1" dirty="0">
                <a:effectLst/>
                <a:latin typeface="Calibri" panose="020F0502020204030204" pitchFamily="34" charset="0"/>
                <a:ea typeface="Calibri" panose="020F0502020204030204" pitchFamily="34" charset="0"/>
                <a:cs typeface="Calibri" panose="020F0502020204030204" pitchFamily="34" charset="0"/>
              </a:rPr>
              <a:t>track and monitor</a:t>
            </a:r>
            <a:r>
              <a:rPr lang="en-US" sz="1800" dirty="0">
                <a:effectLst/>
                <a:latin typeface="Calibri" panose="020F0502020204030204" pitchFamily="34" charset="0"/>
                <a:ea typeface="Calibri" panose="020F0502020204030204" pitchFamily="34" charset="0"/>
                <a:cs typeface="Calibri" panose="020F0502020204030204" pitchFamily="34" charset="0"/>
              </a:rPr>
              <a:t> trends in health status and health care delivery.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They can also be used to </a:t>
            </a:r>
            <a:r>
              <a:rPr lang="en-US" sz="1800" b="1" dirty="0">
                <a:effectLst/>
                <a:latin typeface="Calibri" panose="020F0502020204030204" pitchFamily="34" charset="0"/>
                <a:ea typeface="Calibri" panose="020F0502020204030204" pitchFamily="34" charset="0"/>
                <a:cs typeface="Calibri" panose="020F0502020204030204" pitchFamily="34" charset="0"/>
              </a:rPr>
              <a:t>guide research, policy, and program development </a:t>
            </a:r>
            <a:r>
              <a:rPr lang="en-US" sz="1800" dirty="0">
                <a:effectLst/>
                <a:latin typeface="Calibri" panose="020F0502020204030204" pitchFamily="34" charset="0"/>
                <a:ea typeface="Calibri" panose="020F0502020204030204" pitchFamily="34" charset="0"/>
                <a:cs typeface="Calibri" panose="020F0502020204030204" pitchFamily="34" charset="0"/>
              </a:rPr>
              <a:t>by helping us identify needs, shape how resources are allocated, and evaluate effectiveness and impact.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9</a:t>
            </a:fld>
            <a:endParaRPr lang="en-US" dirty="0"/>
          </a:p>
        </p:txBody>
      </p:sp>
    </p:spTree>
    <p:extLst>
      <p:ext uri="{BB962C8B-B14F-4D97-AF65-F5344CB8AC3E}">
        <p14:creationId xmlns:p14="http://schemas.microsoft.com/office/powerpoint/2010/main" val="2804117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396648"/>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pPr>
              <a:defRPr/>
            </a:pPr>
            <a:fld id="{76BF41A6-7A2C-4690-ACC7-07924994F7F6}" type="slidenum">
              <a:rPr lang="en-US"/>
              <a:pPr>
                <a:defRPr/>
              </a:pPr>
              <a:t>‹#›</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3797814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9D98945B-9468-4E5A-98FD-3F0DF03BC1B2}" type="slidenum">
              <a:rPr lang="en-US"/>
              <a:pPr>
                <a:defRPr/>
              </a:pPr>
              <a:t>‹#›</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364155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531637DA-7CCD-40E4-B73E-4FBDAF634A94}" type="slidenum">
              <a:rPr lang="en-US"/>
              <a:pPr>
                <a:defRPr/>
              </a:pPr>
              <a:t>‹#›</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48344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025F9F99-9BD9-4422-B838-F0A597D458BC}" type="slidenum">
              <a:rPr lang="en-US"/>
              <a:pPr>
                <a:defRPr/>
              </a:pPr>
              <a:t>‹#›</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1601166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rgbClr val="616265"/>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Slide Number Placeholder 5"/>
          <p:cNvSpPr>
            <a:spLocks noGrp="1"/>
          </p:cNvSpPr>
          <p:nvPr>
            <p:ph type="sldNum" sz="quarter" idx="10"/>
          </p:nvPr>
        </p:nvSpPr>
        <p:spPr/>
        <p:txBody>
          <a:bodyPr/>
          <a:lstStyle>
            <a:lvl1pPr>
              <a:defRPr/>
            </a:lvl1pPr>
          </a:lstStyle>
          <a:p>
            <a:pPr>
              <a:defRPr/>
            </a:pPr>
            <a:fld id="{C8BD5518-C465-4C1F-8E36-9195006C4AB9}" type="slidenum">
              <a:rPr lang="en-US"/>
              <a:pPr>
                <a:defRPr/>
              </a:pPr>
              <a:t>‹#›</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446747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372B0271-B012-4ED1-8CE3-476E6D0A5B1D}" type="slidenum">
              <a:rPr lang="en-US"/>
              <a:pPr>
                <a:defRPr/>
              </a:pPr>
              <a:t>‹#›</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4192719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p:txBody>
          <a:bodyPr/>
          <a:lstStyle>
            <a:lvl1pPr>
              <a:defRPr/>
            </a:lvl1pPr>
          </a:lstStyle>
          <a:p>
            <a:pPr>
              <a:defRPr/>
            </a:pPr>
            <a:fld id="{4D1ED93C-2746-4E00-A680-3BFBAC96A97E}" type="slidenum">
              <a:rPr lang="en-US"/>
              <a:pPr>
                <a:defRPr/>
              </a:pPr>
              <a:t>‹#›</a:t>
            </a:fld>
            <a:endParaRPr lang="en-US" dirty="0"/>
          </a:p>
        </p:txBody>
      </p:sp>
      <p:sp>
        <p:nvSpPr>
          <p:cNvPr id="8"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11966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B2EC6839-54FD-43E2-8B0B-C8728B46711E}" type="slidenum">
              <a:rPr lang="en-US"/>
              <a:pPr>
                <a:defRPr/>
              </a:pPr>
              <a:t>‹#›</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4007335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3385912-A4F2-414C-811D-22BA556D6430}" type="slidenum">
              <a:rPr lang="en-US"/>
              <a:pPr>
                <a:defRPr/>
              </a:pPr>
              <a:t>‹#›</a:t>
            </a:fld>
            <a:endParaRPr lang="en-US" dirty="0"/>
          </a:p>
        </p:txBody>
      </p:sp>
      <p:sp>
        <p:nvSpPr>
          <p:cNvPr id="3"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3467058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3EC528A-CA5A-46BB-8272-1C12E9D32C74}" type="slidenum">
              <a:rPr lang="en-US"/>
              <a:pPr>
                <a:defRPr/>
              </a:pPr>
              <a:t>‹#›</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3902774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F813DF46-D727-42FF-B33D-5AD4637A71FA}" type="slidenum">
              <a:rPr lang="en-US"/>
              <a:pPr>
                <a:defRPr/>
              </a:pPr>
              <a:t>‹#›</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361556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8"/>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p:cNvSpPr/>
          <p:nvPr userDrawn="1"/>
        </p:nvSpPr>
        <p:spPr>
          <a:xfrm>
            <a:off x="0" y="6176966"/>
            <a:ext cx="9144000" cy="681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Slide Number Placeholder 5"/>
          <p:cNvSpPr>
            <a:spLocks noGrp="1"/>
          </p:cNvSpPr>
          <p:nvPr>
            <p:ph type="sldNum" sz="quarter" idx="4"/>
          </p:nvPr>
        </p:nvSpPr>
        <p:spPr>
          <a:xfrm>
            <a:off x="7686676" y="6356353"/>
            <a:ext cx="828675"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bg1"/>
                </a:solidFill>
                <a:latin typeface="+mn-lt"/>
              </a:defRPr>
            </a:lvl1pPr>
          </a:lstStyle>
          <a:p>
            <a:pPr>
              <a:defRPr/>
            </a:pPr>
            <a:fld id="{41A894B9-6BEC-426D-BF1F-2B69C5221DC2}" type="slidenum">
              <a:rPr lang="en-US"/>
              <a:pPr>
                <a:defRPr/>
              </a:pPr>
              <a:t>‹#›</a:t>
            </a:fld>
            <a:endParaRPr lang="en-US" dirty="0"/>
          </a:p>
        </p:txBody>
      </p:sp>
      <p:sp>
        <p:nvSpPr>
          <p:cNvPr id="9" name="Footer Placeholder 3"/>
          <p:cNvSpPr>
            <a:spLocks noGrp="1"/>
          </p:cNvSpPr>
          <p:nvPr>
            <p:ph type="ftr" sz="quarter" idx="3"/>
          </p:nvPr>
        </p:nvSpPr>
        <p:spPr>
          <a:xfrm>
            <a:off x="3118248" y="6356353"/>
            <a:ext cx="4568428" cy="365125"/>
          </a:xfrm>
          <a:prstGeom prst="rect">
            <a:avLst/>
          </a:prstGeom>
        </p:spPr>
        <p:txBody>
          <a:bodyPr anchor="ctr"/>
          <a:lstStyle>
            <a:lvl1pPr algn="ctr" eaLnBrk="1" fontAlgn="auto" hangingPunct="1">
              <a:spcBef>
                <a:spcPts val="0"/>
              </a:spcBef>
              <a:spcAft>
                <a:spcPts val="0"/>
              </a:spcAft>
              <a:defRPr sz="900">
                <a:solidFill>
                  <a:schemeClr val="bg1"/>
                </a:solidFill>
                <a:latin typeface="+mn-lt"/>
              </a:defRPr>
            </a:lvl1pPr>
          </a:lstStyle>
          <a:p>
            <a:pPr>
              <a:defRPr/>
            </a:pPr>
            <a:endParaRPr lang="en-US" dirty="0"/>
          </a:p>
        </p:txBody>
      </p:sp>
      <p:pic>
        <p:nvPicPr>
          <p:cNvPr id="1031"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112557" y="6425787"/>
            <a:ext cx="2169573" cy="348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75" r:id="rId1"/>
    <p:sldLayoutId id="2147484325" r:id="rId2"/>
    <p:sldLayoutId id="2147484326" r:id="rId3"/>
    <p:sldLayoutId id="2147484327" r:id="rId4"/>
    <p:sldLayoutId id="2147484328" r:id="rId5"/>
    <p:sldLayoutId id="2147484329" r:id="rId6"/>
    <p:sldLayoutId id="2147484330" r:id="rId7"/>
    <p:sldLayoutId id="2147484331" r:id="rId8"/>
    <p:sldLayoutId id="2147484332" r:id="rId9"/>
    <p:sldLayoutId id="2147484333" r:id="rId10"/>
    <p:sldLayoutId id="2147484334" r:id="rId11"/>
  </p:sldLayoutIdLst>
  <p:hf hdr="0" ftr="0" dt="0"/>
  <p:txStyles>
    <p:titleStyle>
      <a:lvl1pPr algn="l" rtl="0" eaLnBrk="0" fontAlgn="base" hangingPunct="0">
        <a:lnSpc>
          <a:spcPct val="90000"/>
        </a:lnSpc>
        <a:spcBef>
          <a:spcPct val="0"/>
        </a:spcBef>
        <a:spcAft>
          <a:spcPct val="0"/>
        </a:spcAft>
        <a:defRPr sz="3300" kern="1200">
          <a:solidFill>
            <a:srgbClr val="616265"/>
          </a:solidFill>
          <a:latin typeface="+mj-lt"/>
          <a:ea typeface="+mj-ea"/>
          <a:cs typeface="+mj-cs"/>
        </a:defRPr>
      </a:lvl1pPr>
      <a:lvl2pPr algn="l" rtl="0" eaLnBrk="0" fontAlgn="base" hangingPunct="0">
        <a:lnSpc>
          <a:spcPct val="90000"/>
        </a:lnSpc>
        <a:spcBef>
          <a:spcPct val="0"/>
        </a:spcBef>
        <a:spcAft>
          <a:spcPct val="0"/>
        </a:spcAft>
        <a:defRPr sz="3300">
          <a:solidFill>
            <a:srgbClr val="616265"/>
          </a:solidFill>
          <a:latin typeface="Calibri" panose="020F0502020204030204" pitchFamily="34" charset="0"/>
        </a:defRPr>
      </a:lvl2pPr>
      <a:lvl3pPr algn="l" rtl="0" eaLnBrk="0" fontAlgn="base" hangingPunct="0">
        <a:lnSpc>
          <a:spcPct val="90000"/>
        </a:lnSpc>
        <a:spcBef>
          <a:spcPct val="0"/>
        </a:spcBef>
        <a:spcAft>
          <a:spcPct val="0"/>
        </a:spcAft>
        <a:defRPr sz="3300">
          <a:solidFill>
            <a:srgbClr val="616265"/>
          </a:solidFill>
          <a:latin typeface="Calibri" panose="020F0502020204030204" pitchFamily="34" charset="0"/>
        </a:defRPr>
      </a:lvl3pPr>
      <a:lvl4pPr algn="l" rtl="0" eaLnBrk="0" fontAlgn="base" hangingPunct="0">
        <a:lnSpc>
          <a:spcPct val="90000"/>
        </a:lnSpc>
        <a:spcBef>
          <a:spcPct val="0"/>
        </a:spcBef>
        <a:spcAft>
          <a:spcPct val="0"/>
        </a:spcAft>
        <a:defRPr sz="3300">
          <a:solidFill>
            <a:srgbClr val="616265"/>
          </a:solidFill>
          <a:latin typeface="Calibri" panose="020F0502020204030204" pitchFamily="34" charset="0"/>
        </a:defRPr>
      </a:lvl4pPr>
      <a:lvl5pPr algn="l" rtl="0" eaLnBrk="0" fontAlgn="base" hangingPunct="0">
        <a:lnSpc>
          <a:spcPct val="90000"/>
        </a:lnSpc>
        <a:spcBef>
          <a:spcPct val="0"/>
        </a:spcBef>
        <a:spcAft>
          <a:spcPct val="0"/>
        </a:spcAft>
        <a:defRPr sz="3300">
          <a:solidFill>
            <a:srgbClr val="616265"/>
          </a:solidFill>
          <a:latin typeface="Calibri" panose="020F0502020204030204" pitchFamily="34" charset="0"/>
        </a:defRPr>
      </a:lvl5pPr>
      <a:lvl6pPr marL="342900" algn="l" rtl="0" fontAlgn="base">
        <a:lnSpc>
          <a:spcPct val="90000"/>
        </a:lnSpc>
        <a:spcBef>
          <a:spcPct val="0"/>
        </a:spcBef>
        <a:spcAft>
          <a:spcPct val="0"/>
        </a:spcAft>
        <a:defRPr sz="3300">
          <a:solidFill>
            <a:srgbClr val="616265"/>
          </a:solidFill>
          <a:latin typeface="Calibri" panose="020F0502020204030204" pitchFamily="34" charset="0"/>
        </a:defRPr>
      </a:lvl6pPr>
      <a:lvl7pPr marL="685800" algn="l" rtl="0" fontAlgn="base">
        <a:lnSpc>
          <a:spcPct val="90000"/>
        </a:lnSpc>
        <a:spcBef>
          <a:spcPct val="0"/>
        </a:spcBef>
        <a:spcAft>
          <a:spcPct val="0"/>
        </a:spcAft>
        <a:defRPr sz="3300">
          <a:solidFill>
            <a:srgbClr val="616265"/>
          </a:solidFill>
          <a:latin typeface="Calibri" panose="020F0502020204030204" pitchFamily="34" charset="0"/>
        </a:defRPr>
      </a:lvl7pPr>
      <a:lvl8pPr marL="1028700" algn="l" rtl="0" fontAlgn="base">
        <a:lnSpc>
          <a:spcPct val="90000"/>
        </a:lnSpc>
        <a:spcBef>
          <a:spcPct val="0"/>
        </a:spcBef>
        <a:spcAft>
          <a:spcPct val="0"/>
        </a:spcAft>
        <a:defRPr sz="3300">
          <a:solidFill>
            <a:srgbClr val="616265"/>
          </a:solidFill>
          <a:latin typeface="Calibri" panose="020F0502020204030204" pitchFamily="34" charset="0"/>
        </a:defRPr>
      </a:lvl8pPr>
      <a:lvl9pPr marL="1371600" algn="l" rtl="0" fontAlgn="base">
        <a:lnSpc>
          <a:spcPct val="90000"/>
        </a:lnSpc>
        <a:spcBef>
          <a:spcPct val="0"/>
        </a:spcBef>
        <a:spcAft>
          <a:spcPct val="0"/>
        </a:spcAft>
        <a:defRPr sz="3300">
          <a:solidFill>
            <a:srgbClr val="616265"/>
          </a:solidFill>
          <a:latin typeface="Calibri" panose="020F05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rgbClr val="616265"/>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rgbClr val="616265"/>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rgbClr val="616265"/>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rgbClr val="616265"/>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rgbClr val="61626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nch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dlineplus.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brfs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kff.org/statedat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5.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hyperlink" Target="https://data.census.gov/cedsci/"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ountyhealthrankings.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ityhealthdashboard.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ruralhealthinfo.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nnlm.gov/training/class/nanda-open-data-resource-health-science-researchers" TargetMode="External"/><Relationship Id="rId5" Type="http://schemas.openxmlformats.org/officeDocument/2006/relationships/hyperlink" Target="https://www.icpsr.umich.edu/web/ICPSR/series/1920" TargetMode="External"/><Relationship Id="rId4" Type="http://schemas.openxmlformats.org/officeDocument/2006/relationships/hyperlink" Target="https://cognability.isr.umich.edu/"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cnieman@hshsl.umaryland.edu"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hyperlink" Target="https://www.nnlm.gov/training" TargetMode="External"/><Relationship Id="rId4" Type="http://schemas.openxmlformats.org/officeDocument/2006/relationships/hyperlink" Target="mailto:katie.pierce-farrier@unthsc.edu"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nnlm.gov/"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of a desktop computer, a tablet and a smartphone."/>
          <p:cNvPicPr>
            <a:picLocks noChangeAspect="1"/>
          </p:cNvPicPr>
          <p:nvPr/>
        </p:nvPicPr>
        <p:blipFill rotWithShape="1">
          <a:blip r:embed="rId3"/>
          <a:srcRect l="1067" r="4096"/>
          <a:stretch/>
        </p:blipFill>
        <p:spPr>
          <a:xfrm>
            <a:off x="6137" y="0"/>
            <a:ext cx="9137863" cy="6940414"/>
          </a:xfrm>
          <a:prstGeom prst="rect">
            <a:avLst/>
          </a:prstGeom>
        </p:spPr>
      </p:pic>
      <p:sp>
        <p:nvSpPr>
          <p:cNvPr id="2" name="Title 1"/>
          <p:cNvSpPr>
            <a:spLocks noGrp="1"/>
          </p:cNvSpPr>
          <p:nvPr>
            <p:ph type="ctrTitle"/>
          </p:nvPr>
        </p:nvSpPr>
        <p:spPr>
          <a:xfrm>
            <a:off x="3181990" y="1687651"/>
            <a:ext cx="4486084" cy="1448312"/>
          </a:xfrm>
        </p:spPr>
        <p:txBody>
          <a:bodyPr/>
          <a:lstStyle/>
          <a:p>
            <a:r>
              <a:rPr lang="en-US" sz="4800" b="1" dirty="0"/>
              <a:t>Health Statistics on the Web</a:t>
            </a:r>
          </a:p>
        </p:txBody>
      </p:sp>
      <p:sp>
        <p:nvSpPr>
          <p:cNvPr id="3" name="Subtitle 2"/>
          <p:cNvSpPr>
            <a:spLocks noGrp="1"/>
          </p:cNvSpPr>
          <p:nvPr>
            <p:ph type="subTitle" idx="1"/>
          </p:nvPr>
        </p:nvSpPr>
        <p:spPr>
          <a:xfrm>
            <a:off x="1374669" y="3563008"/>
            <a:ext cx="1982222" cy="2033752"/>
          </a:xfrm>
        </p:spPr>
        <p:txBody>
          <a:bodyPr/>
          <a:lstStyle/>
          <a:p>
            <a:r>
              <a:rPr lang="en-US" sz="2600" b="1" dirty="0"/>
              <a:t>Network       of the National Library of Medicine </a:t>
            </a:r>
          </a:p>
          <a:p>
            <a:endParaRPr lang="en-US" sz="2200" dirty="0"/>
          </a:p>
        </p:txBody>
      </p:sp>
      <p:sp>
        <p:nvSpPr>
          <p:cNvPr id="6" name="Subtitle 2"/>
          <p:cNvSpPr txBox="1">
            <a:spLocks/>
          </p:cNvSpPr>
          <p:nvPr/>
        </p:nvSpPr>
        <p:spPr bwMode="auto">
          <a:xfrm>
            <a:off x="3196736" y="5162684"/>
            <a:ext cx="962308" cy="1117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750"/>
              </a:spcBef>
              <a:spcAft>
                <a:spcPct val="0"/>
              </a:spcAft>
              <a:buFont typeface="Arial" panose="020B0604020202020204" pitchFamily="34" charset="0"/>
              <a:buNone/>
              <a:defRPr sz="1800" kern="1200">
                <a:solidFill>
                  <a:srgbClr val="616265"/>
                </a:solidFill>
                <a:latin typeface="+mn-lt"/>
                <a:ea typeface="+mn-ea"/>
                <a:cs typeface="+mn-cs"/>
              </a:defRPr>
            </a:lvl1pPr>
            <a:lvl2pPr marL="342900" indent="0" algn="ctr" rtl="0" eaLnBrk="0" fontAlgn="base" hangingPunct="0">
              <a:lnSpc>
                <a:spcPct val="90000"/>
              </a:lnSpc>
              <a:spcBef>
                <a:spcPts val="375"/>
              </a:spcBef>
              <a:spcAft>
                <a:spcPct val="0"/>
              </a:spcAft>
              <a:buFont typeface="Arial" panose="020B0604020202020204" pitchFamily="34" charset="0"/>
              <a:buNone/>
              <a:defRPr sz="1500" kern="1200">
                <a:solidFill>
                  <a:srgbClr val="616265"/>
                </a:solidFill>
                <a:latin typeface="+mn-lt"/>
                <a:ea typeface="+mn-ea"/>
                <a:cs typeface="+mn-cs"/>
              </a:defRPr>
            </a:lvl2pPr>
            <a:lvl3pPr marL="685800" indent="0" algn="ctr" rtl="0" eaLnBrk="0" fontAlgn="base" hangingPunct="0">
              <a:lnSpc>
                <a:spcPct val="90000"/>
              </a:lnSpc>
              <a:spcBef>
                <a:spcPts val="375"/>
              </a:spcBef>
              <a:spcAft>
                <a:spcPct val="0"/>
              </a:spcAft>
              <a:buFont typeface="Arial" panose="020B0604020202020204" pitchFamily="34" charset="0"/>
              <a:buNone/>
              <a:defRPr sz="1350" kern="1200">
                <a:solidFill>
                  <a:srgbClr val="616265"/>
                </a:solidFill>
                <a:latin typeface="+mn-lt"/>
                <a:ea typeface="+mn-ea"/>
                <a:cs typeface="+mn-cs"/>
              </a:defRPr>
            </a:lvl3pPr>
            <a:lvl4pPr marL="1028700" indent="0" algn="ctr" rtl="0" eaLnBrk="0" fontAlgn="base" hangingPunct="0">
              <a:lnSpc>
                <a:spcPct val="90000"/>
              </a:lnSpc>
              <a:spcBef>
                <a:spcPts val="375"/>
              </a:spcBef>
              <a:spcAft>
                <a:spcPct val="0"/>
              </a:spcAft>
              <a:buFont typeface="Arial" panose="020B0604020202020204" pitchFamily="34" charset="0"/>
              <a:buNone/>
              <a:defRPr sz="1200" kern="1200">
                <a:solidFill>
                  <a:srgbClr val="616265"/>
                </a:solidFill>
                <a:latin typeface="+mn-lt"/>
                <a:ea typeface="+mn-ea"/>
                <a:cs typeface="+mn-cs"/>
              </a:defRPr>
            </a:lvl4pPr>
            <a:lvl5pPr marL="1371600" indent="0" algn="ctr" rtl="0" eaLnBrk="0" fontAlgn="base" hangingPunct="0">
              <a:lnSpc>
                <a:spcPct val="90000"/>
              </a:lnSpc>
              <a:spcBef>
                <a:spcPts val="375"/>
              </a:spcBef>
              <a:spcAft>
                <a:spcPct val="0"/>
              </a:spcAft>
              <a:buFont typeface="Arial" panose="020B0604020202020204" pitchFamily="34" charset="0"/>
              <a:buNone/>
              <a:defRPr sz="1200" kern="1200">
                <a:solidFill>
                  <a:srgbClr val="616265"/>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1600" b="1" dirty="0"/>
              <a:t>February 15,</a:t>
            </a:r>
          </a:p>
          <a:p>
            <a:r>
              <a:rPr lang="en-US" sz="1600" b="1" dirty="0"/>
              <a:t>2024</a:t>
            </a:r>
          </a:p>
          <a:p>
            <a:endParaRPr lang="en-US" sz="2200" dirty="0"/>
          </a:p>
        </p:txBody>
      </p:sp>
    </p:spTree>
    <p:extLst>
      <p:ext uri="{BB962C8B-B14F-4D97-AF65-F5344CB8AC3E}">
        <p14:creationId xmlns:p14="http://schemas.microsoft.com/office/powerpoint/2010/main" val="1537309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Steps to Finding Health Statistics</a:t>
            </a:r>
          </a:p>
        </p:txBody>
      </p:sp>
      <p:sp>
        <p:nvSpPr>
          <p:cNvPr id="3" name="Content Placeholder 2"/>
          <p:cNvSpPr>
            <a:spLocks noGrp="1"/>
          </p:cNvSpPr>
          <p:nvPr>
            <p:ph idx="1"/>
          </p:nvPr>
        </p:nvSpPr>
        <p:spPr>
          <a:xfrm>
            <a:off x="776776" y="2253686"/>
            <a:ext cx="4391683" cy="3017749"/>
          </a:xfrm>
        </p:spPr>
        <p:txBody>
          <a:bodyPr/>
          <a:lstStyle/>
          <a:p>
            <a:pPr marL="257144" indent="-257144">
              <a:buAutoNum type="arabicPeriod"/>
            </a:pPr>
            <a:r>
              <a:rPr lang="en-US" altLang="en-US" sz="2800" dirty="0">
                <a:solidFill>
                  <a:schemeClr val="tx1"/>
                </a:solidFill>
              </a:rPr>
              <a:t> </a:t>
            </a:r>
            <a:r>
              <a:rPr lang="en-US" altLang="en-US" sz="2600" dirty="0">
                <a:solidFill>
                  <a:schemeClr val="tx1"/>
                </a:solidFill>
              </a:rPr>
              <a:t>Formulate the question </a:t>
            </a:r>
          </a:p>
          <a:p>
            <a:pPr marL="257144" indent="-257144">
              <a:buAutoNum type="arabicPeriod"/>
            </a:pPr>
            <a:endParaRPr lang="en-US" altLang="en-US" sz="1000" dirty="0">
              <a:solidFill>
                <a:schemeClr val="tx1"/>
              </a:solidFill>
            </a:endParaRPr>
          </a:p>
          <a:p>
            <a:pPr marL="257144" indent="-257144">
              <a:buFont typeface="Wingdings" pitchFamily="2" charset="2"/>
              <a:buAutoNum type="arabicPeriod"/>
            </a:pPr>
            <a:r>
              <a:rPr lang="en-US" altLang="en-US" sz="2600" dirty="0">
                <a:solidFill>
                  <a:schemeClr val="tx1"/>
                </a:solidFill>
              </a:rPr>
              <a:t> Choose the best resource</a:t>
            </a:r>
          </a:p>
          <a:p>
            <a:pPr marL="257144" indent="-257144">
              <a:buFont typeface="Wingdings" pitchFamily="2" charset="2"/>
              <a:buAutoNum type="arabicPeriod"/>
            </a:pPr>
            <a:endParaRPr lang="en-US" altLang="en-US" sz="1000" dirty="0">
              <a:solidFill>
                <a:schemeClr val="tx1"/>
              </a:solidFill>
            </a:endParaRPr>
          </a:p>
          <a:p>
            <a:pPr marL="257144" indent="-257144">
              <a:buFont typeface="Wingdings" pitchFamily="2" charset="2"/>
              <a:buAutoNum type="arabicPeriod"/>
            </a:pPr>
            <a:r>
              <a:rPr lang="en-US" sz="2600" dirty="0">
                <a:solidFill>
                  <a:schemeClr val="tx1"/>
                </a:solidFill>
              </a:rPr>
              <a:t> Evaluate the results</a:t>
            </a:r>
          </a:p>
          <a:p>
            <a:pPr marL="257144" indent="-257144">
              <a:buFont typeface="Wingdings" pitchFamily="2" charset="2"/>
              <a:buAutoNum type="arabicPeriod"/>
            </a:pPr>
            <a:endParaRPr lang="en-US" sz="1000" dirty="0">
              <a:solidFill>
                <a:schemeClr val="tx1"/>
              </a:solidFill>
            </a:endParaRPr>
          </a:p>
          <a:p>
            <a:pPr marL="257144" indent="-257144">
              <a:buFont typeface="Wingdings" pitchFamily="2" charset="2"/>
              <a:buAutoNum type="arabicPeriod"/>
            </a:pPr>
            <a:r>
              <a:rPr lang="en-US" altLang="en-US" sz="2600" dirty="0">
                <a:solidFill>
                  <a:schemeClr val="tx1"/>
                </a:solidFill>
              </a:rPr>
              <a:t> Repeat as necessary</a:t>
            </a:r>
          </a:p>
        </p:txBody>
      </p:sp>
      <p:pic>
        <p:nvPicPr>
          <p:cNvPr id="5" name="Picture 4" descr="Picture of a market checking boxes off a to do list"/>
          <p:cNvPicPr>
            <a:picLocks noChangeAspect="1"/>
          </p:cNvPicPr>
          <p:nvPr/>
        </p:nvPicPr>
        <p:blipFill rotWithShape="1">
          <a:blip r:embed="rId3">
            <a:duotone>
              <a:schemeClr val="accent1">
                <a:shade val="45000"/>
                <a:satMod val="135000"/>
              </a:schemeClr>
              <a:prstClr val="white"/>
            </a:duotone>
          </a:blip>
          <a:srcRect l="14728"/>
          <a:stretch/>
        </p:blipFill>
        <p:spPr>
          <a:xfrm>
            <a:off x="5168459" y="2253686"/>
            <a:ext cx="3869608" cy="2855156"/>
          </a:xfrm>
          <a:prstGeom prst="rect">
            <a:avLst/>
          </a:prstGeom>
        </p:spPr>
      </p:pic>
    </p:spTree>
    <p:extLst>
      <p:ext uri="{BB962C8B-B14F-4D97-AF65-F5344CB8AC3E}">
        <p14:creationId xmlns:p14="http://schemas.microsoft.com/office/powerpoint/2010/main" val="267366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F24FAD-5E7D-D509-7829-887D3CAA1496}"/>
              </a:ext>
            </a:extLst>
          </p:cNvPr>
          <p:cNvSpPr txBox="1">
            <a:spLocks noGrp="1"/>
          </p:cNvSpPr>
          <p:nvPr>
            <p:ph type="title" idx="4294967295"/>
          </p:nvPr>
        </p:nvSpPr>
        <p:spPr>
          <a:xfrm>
            <a:off x="498024" y="464458"/>
            <a:ext cx="7673520" cy="10002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300" b="1" i="0" u="none" strike="noStrike" kern="1200" cap="none" spc="0" normalizeH="0" baseline="0" noProof="0" dirty="0">
                <a:ln>
                  <a:noFill/>
                </a:ln>
                <a:solidFill>
                  <a:schemeClr val="tx1"/>
                </a:solidFill>
                <a:effectLst/>
                <a:uLnTx/>
                <a:uFillTx/>
                <a:latin typeface="+mn-lt"/>
                <a:ea typeface="+mn-ea"/>
                <a:cs typeface="+mn-cs"/>
              </a:rPr>
              <a:t>Class Exercise Part I: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chemeClr val="tx1"/>
                </a:solidFill>
                <a:effectLst/>
                <a:uLnTx/>
                <a:uFillTx/>
                <a:latin typeface="+mn-lt"/>
                <a:ea typeface="+mn-ea"/>
                <a:cs typeface="+mn-cs"/>
              </a:rPr>
              <a:t>What question or topic will you search today?</a:t>
            </a:r>
          </a:p>
        </p:txBody>
      </p:sp>
      <p:sp>
        <p:nvSpPr>
          <p:cNvPr id="5" name="TextBox 4">
            <a:extLst>
              <a:ext uri="{FF2B5EF4-FFF2-40B4-BE49-F238E27FC236}">
                <a16:creationId xmlns:a16="http://schemas.microsoft.com/office/drawing/2014/main" id="{4C3FEC35-6EB3-B78D-E8F5-9EC9717B2B17}"/>
              </a:ext>
            </a:extLst>
          </p:cNvPr>
          <p:cNvSpPr txBox="1"/>
          <p:nvPr/>
        </p:nvSpPr>
        <p:spPr>
          <a:xfrm>
            <a:off x="498024" y="1933475"/>
            <a:ext cx="8017326" cy="4121513"/>
          </a:xfrm>
          <a:prstGeom prst="rect">
            <a:avLst/>
          </a:prstGeom>
          <a:noFill/>
        </p:spPr>
        <p:txBody>
          <a:bodyPr wrap="square" rtlCol="0">
            <a:spAutoFit/>
          </a:bodyPr>
          <a:lstStyle/>
          <a:p>
            <a:r>
              <a:rPr lang="en-US" sz="2600" dirty="0">
                <a:latin typeface="+mn-lt"/>
              </a:rPr>
              <a:t>Take two minutes to formulate a question for a health statistic you are interested in finding today. You may want to include age, range, geography, and/or time frame in your question.</a:t>
            </a:r>
          </a:p>
          <a:p>
            <a:endParaRPr lang="en-US" sz="2200" dirty="0">
              <a:latin typeface="+mn-lt"/>
            </a:endParaRPr>
          </a:p>
          <a:p>
            <a:r>
              <a:rPr lang="en-US" sz="2200" b="1" dirty="0">
                <a:solidFill>
                  <a:schemeClr val="accent1">
                    <a:lumMod val="50000"/>
                  </a:schemeClr>
                </a:solidFill>
                <a:latin typeface="+mn-lt"/>
              </a:rPr>
              <a:t>Example questions:</a:t>
            </a:r>
          </a:p>
          <a:p>
            <a:endParaRPr lang="en-US" sz="1000" b="1" dirty="0">
              <a:solidFill>
                <a:schemeClr val="accent1">
                  <a:lumMod val="50000"/>
                </a:schemeClr>
              </a:solidFill>
              <a:latin typeface="+mn-lt"/>
            </a:endParaRPr>
          </a:p>
          <a:p>
            <a:pPr marL="285750" marR="0" indent="-285750">
              <a:lnSpc>
                <a:spcPct val="107000"/>
              </a:lnSpc>
              <a:spcBef>
                <a:spcPts val="0"/>
              </a:spcBef>
              <a:spcAft>
                <a:spcPts val="0"/>
              </a:spcAft>
              <a:buFont typeface="Arial" panose="020B0604020202020204" pitchFamily="34" charset="0"/>
              <a:buChar char="•"/>
            </a:pPr>
            <a:r>
              <a:rPr lang="en-US" sz="2200" dirty="0">
                <a:effectLst/>
                <a:latin typeface="+mn-lt"/>
                <a:ea typeface="Calibri" panose="020F0502020204030204" pitchFamily="34" charset="0"/>
                <a:cs typeface="Calibri" panose="020F0502020204030204" pitchFamily="34" charset="0"/>
              </a:rPr>
              <a:t>What percentage of adults aged 21 and over reported having coronary heart disease in Kentucky in 2019? </a:t>
            </a:r>
          </a:p>
          <a:p>
            <a:pPr marL="285750" marR="0" indent="-285750">
              <a:lnSpc>
                <a:spcPct val="107000"/>
              </a:lnSpc>
              <a:spcBef>
                <a:spcPts val="0"/>
              </a:spcBef>
              <a:spcAft>
                <a:spcPts val="0"/>
              </a:spcAft>
              <a:buFont typeface="Arial" panose="020B0604020202020204" pitchFamily="34" charset="0"/>
              <a:buChar char="•"/>
            </a:pPr>
            <a:endParaRPr lang="en-US" sz="1000" dirty="0">
              <a:effectLst/>
              <a:latin typeface="+mn-lt"/>
              <a:ea typeface="Calibri" panose="020F0502020204030204" pitchFamily="34" charset="0"/>
              <a:cs typeface="Calibri" panose="020F0502020204030204" pitchFamily="34" charset="0"/>
            </a:endParaRPr>
          </a:p>
          <a:p>
            <a:pPr marL="285750" marR="0" indent="-285750">
              <a:lnSpc>
                <a:spcPct val="107000"/>
              </a:lnSpc>
              <a:spcBef>
                <a:spcPts val="0"/>
              </a:spcBef>
              <a:spcAft>
                <a:spcPts val="0"/>
              </a:spcAft>
              <a:buFont typeface="Arial" panose="020B0604020202020204" pitchFamily="34" charset="0"/>
              <a:buChar char="•"/>
            </a:pPr>
            <a:r>
              <a:rPr lang="en-US" sz="2200" dirty="0">
                <a:effectLst/>
                <a:latin typeface="+mn-lt"/>
                <a:ea typeface="Calibri" panose="020F0502020204030204" pitchFamily="34" charset="0"/>
                <a:cs typeface="Calibri" panose="020F0502020204030204" pitchFamily="34" charset="0"/>
              </a:rPr>
              <a:t>How has the rural-urban distribution of the geriatric patient population in the United States changed over the last decade? </a:t>
            </a:r>
            <a:endParaRPr lang="en-US" sz="2200" dirty="0">
              <a:latin typeface="+mn-lt"/>
            </a:endParaRPr>
          </a:p>
        </p:txBody>
      </p:sp>
    </p:spTree>
    <p:extLst>
      <p:ext uri="{BB962C8B-B14F-4D97-AF65-F5344CB8AC3E}">
        <p14:creationId xmlns:p14="http://schemas.microsoft.com/office/powerpoint/2010/main" val="1474500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3CEE5"/>
        </a:solidFill>
        <a:effectLst/>
      </p:bgPr>
    </p:bg>
    <p:spTree>
      <p:nvGrpSpPr>
        <p:cNvPr id="1" name=""/>
        <p:cNvGrpSpPr/>
        <p:nvPr/>
      </p:nvGrpSpPr>
      <p:grpSpPr>
        <a:xfrm>
          <a:off x="0" y="0"/>
          <a:ext cx="0" cy="0"/>
          <a:chOff x="0" y="0"/>
          <a:chExt cx="0" cy="0"/>
        </a:xfrm>
      </p:grpSpPr>
      <p:pic>
        <p:nvPicPr>
          <p:cNvPr id="5" name="Picture 4" descr="Picture of a laptop computer"/>
          <p:cNvPicPr>
            <a:picLocks noChangeAspect="1"/>
          </p:cNvPicPr>
          <p:nvPr/>
        </p:nvPicPr>
        <p:blipFill>
          <a:blip r:embed="rId3">
            <a:duotone>
              <a:schemeClr val="accent5">
                <a:shade val="45000"/>
                <a:satMod val="135000"/>
              </a:schemeClr>
              <a:prstClr val="white"/>
            </a:duotone>
          </a:blip>
          <a:stretch>
            <a:fillRect/>
          </a:stretch>
        </p:blipFill>
        <p:spPr>
          <a:xfrm>
            <a:off x="776945" y="0"/>
            <a:ext cx="7738405" cy="6418498"/>
          </a:xfrm>
          <a:prstGeom prst="rect">
            <a:avLst/>
          </a:prstGeom>
        </p:spPr>
      </p:pic>
      <p:sp>
        <p:nvSpPr>
          <p:cNvPr id="2" name="Title 1"/>
          <p:cNvSpPr>
            <a:spLocks noGrp="1"/>
          </p:cNvSpPr>
          <p:nvPr>
            <p:ph type="title"/>
          </p:nvPr>
        </p:nvSpPr>
        <p:spPr>
          <a:xfrm>
            <a:off x="3270307" y="2819260"/>
            <a:ext cx="2751680" cy="1325563"/>
          </a:xfrm>
        </p:spPr>
        <p:txBody>
          <a:bodyPr/>
          <a:lstStyle/>
          <a:p>
            <a:pPr algn="ctr"/>
            <a:r>
              <a:rPr lang="en-US" b="1" dirty="0">
                <a:solidFill>
                  <a:schemeClr val="tx1"/>
                </a:solidFill>
              </a:rPr>
              <a:t>Statistics Portals</a:t>
            </a:r>
          </a:p>
        </p:txBody>
      </p:sp>
    </p:spTree>
    <p:extLst>
      <p:ext uri="{BB962C8B-B14F-4D97-AF65-F5344CB8AC3E}">
        <p14:creationId xmlns:p14="http://schemas.microsoft.com/office/powerpoint/2010/main" val="2240721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702" y="363901"/>
            <a:ext cx="7886700" cy="877891"/>
          </a:xfrm>
        </p:spPr>
        <p:txBody>
          <a:bodyPr/>
          <a:lstStyle/>
          <a:p>
            <a:r>
              <a:rPr lang="en-US" b="1" dirty="0">
                <a:solidFill>
                  <a:schemeClr val="tx1"/>
                </a:solidFill>
              </a:rPr>
              <a:t>National Center for Health Statistics (NCHS)</a:t>
            </a:r>
          </a:p>
        </p:txBody>
      </p:sp>
      <p:sp>
        <p:nvSpPr>
          <p:cNvPr id="3" name="Content Placeholder 2"/>
          <p:cNvSpPr>
            <a:spLocks noGrp="1"/>
          </p:cNvSpPr>
          <p:nvPr>
            <p:ph idx="1"/>
          </p:nvPr>
        </p:nvSpPr>
        <p:spPr>
          <a:xfrm>
            <a:off x="538702" y="1522510"/>
            <a:ext cx="7763469" cy="4161316"/>
          </a:xfrm>
        </p:spPr>
        <p:txBody>
          <a:bodyPr/>
          <a:lstStyle/>
          <a:p>
            <a:pPr>
              <a:lnSpc>
                <a:spcPct val="100000"/>
              </a:lnSpc>
            </a:pPr>
            <a:r>
              <a:rPr lang="en-US" sz="2600" dirty="0">
                <a:solidFill>
                  <a:schemeClr val="tx1"/>
                </a:solidFill>
              </a:rPr>
              <a:t>Principal health statistics agency for the U.S.</a:t>
            </a:r>
          </a:p>
          <a:p>
            <a:pPr>
              <a:lnSpc>
                <a:spcPct val="100000"/>
              </a:lnSpc>
            </a:pPr>
            <a:endParaRPr lang="en-US" sz="200" dirty="0">
              <a:solidFill>
                <a:schemeClr val="tx1"/>
              </a:solidFill>
            </a:endParaRPr>
          </a:p>
          <a:p>
            <a:pPr>
              <a:lnSpc>
                <a:spcPct val="100000"/>
              </a:lnSpc>
            </a:pPr>
            <a:r>
              <a:rPr lang="en-US" sz="2600" dirty="0">
                <a:solidFill>
                  <a:schemeClr val="tx1"/>
                </a:solidFill>
              </a:rPr>
              <a:t>Part of </a:t>
            </a:r>
            <a:r>
              <a:rPr lang="en-US" sz="2600" dirty="0">
                <a:solidFill>
                  <a:schemeClr val="tx1"/>
                </a:solidFill>
                <a:effectLst/>
                <a:ea typeface="Calibri" panose="020F0502020204030204" pitchFamily="34" charset="0"/>
              </a:rPr>
              <a:t>Centers for Disease Control &amp; Prevention (</a:t>
            </a:r>
            <a:r>
              <a:rPr lang="en-US" sz="2600" dirty="0">
                <a:solidFill>
                  <a:schemeClr val="tx1"/>
                </a:solidFill>
              </a:rPr>
              <a:t>CDC) since 1987</a:t>
            </a:r>
          </a:p>
          <a:p>
            <a:pPr>
              <a:lnSpc>
                <a:spcPct val="100000"/>
              </a:lnSpc>
            </a:pPr>
            <a:endParaRPr lang="en-US" sz="200" dirty="0">
              <a:solidFill>
                <a:schemeClr val="tx1"/>
              </a:solidFill>
            </a:endParaRPr>
          </a:p>
          <a:p>
            <a:pPr>
              <a:lnSpc>
                <a:spcPct val="100000"/>
              </a:lnSpc>
            </a:pPr>
            <a:r>
              <a:rPr lang="en-US" sz="2600" dirty="0">
                <a:solidFill>
                  <a:schemeClr val="tx1"/>
                </a:solidFill>
              </a:rPr>
              <a:t>Compiles statistics from numerous data sources</a:t>
            </a:r>
          </a:p>
          <a:p>
            <a:pPr>
              <a:lnSpc>
                <a:spcPct val="100000"/>
              </a:lnSpc>
            </a:pPr>
            <a:endParaRPr lang="en-US" sz="200" dirty="0">
              <a:solidFill>
                <a:schemeClr val="tx1"/>
              </a:solidFill>
            </a:endParaRPr>
          </a:p>
          <a:p>
            <a:pPr>
              <a:lnSpc>
                <a:spcPct val="100000"/>
              </a:lnSpc>
            </a:pPr>
            <a:r>
              <a:rPr lang="en-US" sz="2600" dirty="0">
                <a:solidFill>
                  <a:schemeClr val="tx1"/>
                </a:solidFill>
              </a:rPr>
              <a:t>Provides information to </a:t>
            </a:r>
            <a:r>
              <a:rPr lang="en-US" sz="2600" dirty="0">
                <a:solidFill>
                  <a:schemeClr val="tx1"/>
                </a:solidFill>
                <a:effectLst/>
                <a:ea typeface="Calibri" panose="020F0502020204030204" pitchFamily="34" charset="0"/>
                <a:cs typeface="Calibri" panose="020F0502020204030204" pitchFamily="34" charset="0"/>
              </a:rPr>
              <a:t>guide decisions on policies, the health care system, and health disparities </a:t>
            </a:r>
            <a:endParaRPr lang="en-US" sz="2600" dirty="0">
              <a:solidFill>
                <a:schemeClr val="tx1"/>
              </a:solidFill>
            </a:endParaRPr>
          </a:p>
          <a:p>
            <a:pPr>
              <a:lnSpc>
                <a:spcPct val="100000"/>
              </a:lnSpc>
            </a:pPr>
            <a:endParaRPr lang="en-US" sz="200" dirty="0">
              <a:solidFill>
                <a:schemeClr val="tx1"/>
              </a:solidFill>
            </a:endParaRPr>
          </a:p>
          <a:p>
            <a:pPr>
              <a:lnSpc>
                <a:spcPct val="100000"/>
              </a:lnSpc>
            </a:pPr>
            <a:r>
              <a:rPr lang="en-US" sz="2600" dirty="0">
                <a:solidFill>
                  <a:srgbClr val="000000"/>
                </a:solidFill>
                <a:latin typeface="Calibri" panose="020F0502020204030204" pitchFamily="34" charset="0"/>
                <a:ea typeface="Calibri" panose="020F0502020204030204" pitchFamily="34" charset="0"/>
              </a:rPr>
              <a:t>Adheres </a:t>
            </a:r>
            <a:r>
              <a:rPr lang="en-US" sz="2600" dirty="0">
                <a:solidFill>
                  <a:srgbClr val="000000"/>
                </a:solidFill>
                <a:effectLst/>
                <a:latin typeface="Calibri" panose="020F0502020204030204" pitchFamily="34" charset="0"/>
                <a:ea typeface="Calibri" panose="020F0502020204030204" pitchFamily="34" charset="0"/>
              </a:rPr>
              <a:t>to quality guidelines to maximize the integrity of the information provided to the public </a:t>
            </a:r>
            <a:endParaRPr lang="en-US" sz="2600" dirty="0">
              <a:solidFill>
                <a:schemeClr val="tx1"/>
              </a:solidFill>
            </a:endParaRPr>
          </a:p>
        </p:txBody>
      </p:sp>
      <p:sp>
        <p:nvSpPr>
          <p:cNvPr id="6" name="TextBox 5"/>
          <p:cNvSpPr txBox="1"/>
          <p:nvPr/>
        </p:nvSpPr>
        <p:spPr>
          <a:xfrm>
            <a:off x="3472648" y="6316666"/>
            <a:ext cx="2198704" cy="430887"/>
          </a:xfrm>
          <a:prstGeom prst="rect">
            <a:avLst/>
          </a:prstGeom>
          <a:noFill/>
        </p:spPr>
        <p:txBody>
          <a:bodyPr wrap="square" rtlCol="0">
            <a:spAutoFit/>
          </a:bodyPr>
          <a:lstStyle/>
          <a:p>
            <a:r>
              <a:rPr lang="en-US" sz="2200" dirty="0">
                <a:hlinkClick r:id="rId3"/>
              </a:rPr>
              <a:t>NCHS Homepage</a:t>
            </a:r>
            <a:endParaRPr lang="en-US" sz="2200" dirty="0"/>
          </a:p>
        </p:txBody>
      </p:sp>
      <p:sp>
        <p:nvSpPr>
          <p:cNvPr id="7" name="TextBox 6"/>
          <p:cNvSpPr txBox="1"/>
          <p:nvPr/>
        </p:nvSpPr>
        <p:spPr>
          <a:xfrm>
            <a:off x="6712715" y="6316666"/>
            <a:ext cx="1712687" cy="430887"/>
          </a:xfrm>
          <a:prstGeom prst="rect">
            <a:avLst/>
          </a:prstGeom>
          <a:noFill/>
        </p:spPr>
        <p:txBody>
          <a:bodyPr wrap="square" rtlCol="0">
            <a:spAutoFit/>
          </a:bodyPr>
          <a:lstStyle/>
          <a:p>
            <a:r>
              <a:rPr lang="en-US" sz="2200" dirty="0"/>
              <a:t>cdc.gov/nchs</a:t>
            </a:r>
          </a:p>
        </p:txBody>
      </p:sp>
    </p:spTree>
    <p:extLst>
      <p:ext uri="{BB962C8B-B14F-4D97-AF65-F5344CB8AC3E}">
        <p14:creationId xmlns:p14="http://schemas.microsoft.com/office/powerpoint/2010/main" val="1598762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0" y="438855"/>
            <a:ext cx="7886700" cy="700293"/>
          </a:xfrm>
        </p:spPr>
        <p:txBody>
          <a:bodyPr/>
          <a:lstStyle/>
          <a:p>
            <a:r>
              <a:rPr lang="en-US" b="1" dirty="0">
                <a:solidFill>
                  <a:schemeClr val="tx1"/>
                </a:solidFill>
              </a:rPr>
              <a:t>MedlinePlus</a:t>
            </a:r>
          </a:p>
        </p:txBody>
      </p:sp>
      <p:sp>
        <p:nvSpPr>
          <p:cNvPr id="6" name="TextBox 5"/>
          <p:cNvSpPr txBox="1"/>
          <p:nvPr/>
        </p:nvSpPr>
        <p:spPr>
          <a:xfrm>
            <a:off x="3006660" y="6329267"/>
            <a:ext cx="2927480" cy="430887"/>
          </a:xfrm>
          <a:prstGeom prst="rect">
            <a:avLst/>
          </a:prstGeom>
          <a:noFill/>
        </p:spPr>
        <p:txBody>
          <a:bodyPr wrap="square" rtlCol="0">
            <a:spAutoFit/>
          </a:bodyPr>
          <a:lstStyle/>
          <a:p>
            <a:r>
              <a:rPr lang="en-US" sz="2200" dirty="0">
                <a:hlinkClick r:id="rId3"/>
              </a:rPr>
              <a:t>MedlinePlus Homepage</a:t>
            </a:r>
            <a:endParaRPr lang="en-US" sz="2200" dirty="0"/>
          </a:p>
        </p:txBody>
      </p:sp>
      <p:sp>
        <p:nvSpPr>
          <p:cNvPr id="7" name="TextBox 6"/>
          <p:cNvSpPr txBox="1"/>
          <p:nvPr/>
        </p:nvSpPr>
        <p:spPr>
          <a:xfrm>
            <a:off x="6317691" y="6329267"/>
            <a:ext cx="2096059" cy="430887"/>
          </a:xfrm>
          <a:prstGeom prst="rect">
            <a:avLst/>
          </a:prstGeom>
          <a:noFill/>
        </p:spPr>
        <p:txBody>
          <a:bodyPr wrap="square" rtlCol="0">
            <a:spAutoFit/>
          </a:bodyPr>
          <a:lstStyle/>
          <a:p>
            <a:r>
              <a:rPr lang="en-US" sz="2200" dirty="0"/>
              <a:t>medlineplus.gov</a:t>
            </a:r>
          </a:p>
        </p:txBody>
      </p:sp>
      <p:sp>
        <p:nvSpPr>
          <p:cNvPr id="3" name="TextBox 2">
            <a:extLst>
              <a:ext uri="{FF2B5EF4-FFF2-40B4-BE49-F238E27FC236}">
                <a16:creationId xmlns:a16="http://schemas.microsoft.com/office/drawing/2014/main" id="{17BA23F1-ED3F-96EE-A20F-5D07F002F82C}"/>
              </a:ext>
            </a:extLst>
          </p:cNvPr>
          <p:cNvSpPr txBox="1"/>
          <p:nvPr/>
        </p:nvSpPr>
        <p:spPr>
          <a:xfrm>
            <a:off x="628650" y="1982450"/>
            <a:ext cx="7886700" cy="3354765"/>
          </a:xfrm>
          <a:prstGeom prst="rect">
            <a:avLst/>
          </a:prstGeom>
          <a:noFill/>
        </p:spPr>
        <p:txBody>
          <a:bodyPr wrap="square" rtlCol="0">
            <a:spAutoFit/>
          </a:bodyPr>
          <a:lstStyle/>
          <a:p>
            <a:pPr marL="457200" indent="-457200">
              <a:buFont typeface="Arial" panose="020B0604020202020204" pitchFamily="34" charset="0"/>
              <a:buChar char="•"/>
            </a:pPr>
            <a:r>
              <a:rPr lang="en-US" sz="2600" dirty="0">
                <a:effectLst/>
                <a:latin typeface="+mn-lt"/>
                <a:ea typeface="Calibri" panose="020F0502020204030204" pitchFamily="34" charset="0"/>
              </a:rPr>
              <a:t>National Library of Medicine’s consumer health portal</a:t>
            </a:r>
          </a:p>
          <a:p>
            <a:pPr marL="457200" indent="-457200">
              <a:buFont typeface="Arial" panose="020B0604020202020204" pitchFamily="34" charset="0"/>
              <a:buChar char="•"/>
            </a:pPr>
            <a:endParaRPr lang="en-US" sz="1000" dirty="0">
              <a:effectLst/>
              <a:latin typeface="+mn-lt"/>
              <a:ea typeface="Calibri" panose="020F0502020204030204" pitchFamily="34" charset="0"/>
            </a:endParaRPr>
          </a:p>
          <a:p>
            <a:pPr marL="457200" indent="-457200">
              <a:buFont typeface="Arial" panose="020B0604020202020204" pitchFamily="34" charset="0"/>
              <a:buChar char="•"/>
            </a:pPr>
            <a:r>
              <a:rPr lang="en-US" sz="2600" b="0" i="0" dirty="0">
                <a:latin typeface="+mn-lt"/>
              </a:rPr>
              <a:t>I</a:t>
            </a:r>
            <a:r>
              <a:rPr lang="en-US" sz="2600" b="0" i="0" dirty="0">
                <a:effectLst/>
                <a:latin typeface="+mn-lt"/>
              </a:rPr>
              <a:t>nformation on </a:t>
            </a:r>
            <a:r>
              <a:rPr lang="en-US" sz="2600" dirty="0">
                <a:effectLst/>
                <a:latin typeface="+mn-lt"/>
                <a:ea typeface="Calibri" panose="020F0502020204030204" pitchFamily="34" charset="0"/>
                <a:cs typeface="Calibri" panose="020F0502020204030204" pitchFamily="34" charset="0"/>
              </a:rPr>
              <a:t>diseases and conditions, wellness issues, drugs and supplements, and medical tests</a:t>
            </a:r>
          </a:p>
          <a:p>
            <a:pPr marL="457200" indent="-457200">
              <a:buFont typeface="Arial" panose="020B0604020202020204" pitchFamily="34" charset="0"/>
              <a:buChar char="•"/>
            </a:pPr>
            <a:endParaRPr lang="en-US" sz="1000" dirty="0">
              <a:latin typeface="+mn-lt"/>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sz="2600" b="0" i="0" dirty="0">
                <a:effectLst/>
                <a:latin typeface="+mn-lt"/>
              </a:rPr>
              <a:t>Sourced from over 500 vetted organizations</a:t>
            </a:r>
          </a:p>
          <a:p>
            <a:pPr marL="457200" indent="-457200">
              <a:buFont typeface="Arial" panose="020B0604020202020204" pitchFamily="34" charset="0"/>
              <a:buChar char="•"/>
            </a:pPr>
            <a:endParaRPr lang="en-US" sz="1000" b="0" i="0" dirty="0">
              <a:effectLst/>
              <a:latin typeface="+mn-lt"/>
            </a:endParaRPr>
          </a:p>
          <a:p>
            <a:pPr marL="457200" indent="-457200">
              <a:buFont typeface="Arial" panose="020B0604020202020204" pitchFamily="34" charset="0"/>
              <a:buChar char="•"/>
            </a:pPr>
            <a:r>
              <a:rPr lang="en-US" sz="2600" dirty="0">
                <a:latin typeface="+mn-lt"/>
                <a:ea typeface="Calibri" panose="020F0502020204030204" pitchFamily="34" charset="0"/>
              </a:rPr>
              <a:t>H</a:t>
            </a:r>
            <a:r>
              <a:rPr lang="en-US" sz="2600" dirty="0">
                <a:effectLst/>
                <a:latin typeface="+mn-lt"/>
                <a:ea typeface="Calibri" panose="020F0502020204030204" pitchFamily="34" charset="0"/>
              </a:rPr>
              <a:t>ealth Topic pages can be used to quickly access statistics on a particular topic</a:t>
            </a:r>
          </a:p>
          <a:p>
            <a:pPr marL="457200" indent="-457200">
              <a:buFont typeface="Arial" panose="020B0604020202020204" pitchFamily="34" charset="0"/>
              <a:buChar char="•"/>
            </a:pPr>
            <a:endParaRPr lang="en-US" sz="2600" dirty="0"/>
          </a:p>
        </p:txBody>
      </p:sp>
    </p:spTree>
    <p:extLst>
      <p:ext uri="{BB962C8B-B14F-4D97-AF65-F5344CB8AC3E}">
        <p14:creationId xmlns:p14="http://schemas.microsoft.com/office/powerpoint/2010/main" val="597808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42138-9DEF-3750-958A-0B3C8D997BD0}"/>
              </a:ext>
            </a:extLst>
          </p:cNvPr>
          <p:cNvSpPr>
            <a:spLocks noGrp="1"/>
          </p:cNvSpPr>
          <p:nvPr>
            <p:ph type="title"/>
          </p:nvPr>
        </p:nvSpPr>
        <p:spPr>
          <a:xfrm>
            <a:off x="628650" y="-1325563"/>
            <a:ext cx="7886700" cy="1325563"/>
          </a:xfrm>
        </p:spPr>
        <p:txBody>
          <a:bodyPr vert="horz" wrap="square" lIns="91440" tIns="45720" rIns="91440" bIns="45720" numCol="1" anchor="b" anchorCtr="0" compatLnSpc="1">
            <a:prstTxWarp prst="textNoShape">
              <a:avLst/>
            </a:prstTxWarp>
          </a:bodyPr>
          <a:lstStyle/>
          <a:p>
            <a:r>
              <a:rPr lang="en-US" dirty="0"/>
              <a:t>Question Check 1</a:t>
            </a:r>
          </a:p>
        </p:txBody>
      </p:sp>
      <p:sp>
        <p:nvSpPr>
          <p:cNvPr id="10" name="Title 1">
            <a:extLst>
              <a:ext uri="{FF2B5EF4-FFF2-40B4-BE49-F238E27FC236}">
                <a16:creationId xmlns:a16="http://schemas.microsoft.com/office/drawing/2014/main" id="{F88AC9B1-D62F-3DDA-2E28-18D6005AA3D3}"/>
              </a:ext>
            </a:extLst>
          </p:cNvPr>
          <p:cNvSpPr>
            <a:spLocks noGrp="1"/>
          </p:cNvSpPr>
          <p:nvPr>
            <p:ph type="title"/>
          </p:nvPr>
        </p:nvSpPr>
        <p:spPr>
          <a:xfrm>
            <a:off x="570594" y="449945"/>
            <a:ext cx="7886700" cy="689205"/>
          </a:xfrm>
        </p:spPr>
        <p:txBody>
          <a:bodyPr wrap="square" anchor="ctr">
            <a:normAutofit/>
          </a:bodyPr>
          <a:lstStyle/>
          <a:p>
            <a:r>
              <a:rPr lang="en-US" b="1" dirty="0">
                <a:solidFill>
                  <a:schemeClr val="tx1"/>
                </a:solidFill>
              </a:rPr>
              <a:t>Questions?</a:t>
            </a:r>
          </a:p>
        </p:txBody>
      </p:sp>
      <p:pic>
        <p:nvPicPr>
          <p:cNvPr id="5" name="Picture 4" descr="Different colored question marks">
            <a:extLst>
              <a:ext uri="{FF2B5EF4-FFF2-40B4-BE49-F238E27FC236}">
                <a16:creationId xmlns:a16="http://schemas.microsoft.com/office/drawing/2014/main" id="{9E012D24-5F8A-A445-B033-95EA9BB860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 b="1916"/>
          <a:stretch/>
        </p:blipFill>
        <p:spPr>
          <a:xfrm>
            <a:off x="628650" y="1520826"/>
            <a:ext cx="7886700" cy="4351338"/>
          </a:xfrm>
          <a:prstGeom prst="rect">
            <a:avLst/>
          </a:prstGeom>
          <a:noFill/>
        </p:spPr>
      </p:pic>
    </p:spTree>
    <p:extLst>
      <p:ext uri="{BB962C8B-B14F-4D97-AF65-F5344CB8AC3E}">
        <p14:creationId xmlns:p14="http://schemas.microsoft.com/office/powerpoint/2010/main" val="1461038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utline of the United Sta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44" y="370083"/>
            <a:ext cx="8547652" cy="5402382"/>
          </a:xfrm>
          <a:prstGeom prst="rect">
            <a:avLst/>
          </a:prstGeom>
          <a:solidFill>
            <a:srgbClr val="C3CEE5"/>
          </a:solidFill>
        </p:spPr>
      </p:pic>
      <p:sp>
        <p:nvSpPr>
          <p:cNvPr id="2" name="Title 1"/>
          <p:cNvSpPr>
            <a:spLocks noGrp="1"/>
          </p:cNvSpPr>
          <p:nvPr>
            <p:ph type="title"/>
          </p:nvPr>
        </p:nvSpPr>
        <p:spPr>
          <a:xfrm>
            <a:off x="2829903" y="2523744"/>
            <a:ext cx="3417934" cy="905256"/>
          </a:xfrm>
        </p:spPr>
        <p:txBody>
          <a:bodyPr>
            <a:noAutofit/>
          </a:bodyPr>
          <a:lstStyle/>
          <a:p>
            <a:r>
              <a:rPr lang="en-US" b="1" dirty="0">
                <a:solidFill>
                  <a:schemeClr val="tx1"/>
                </a:solidFill>
              </a:rPr>
              <a:t>National Statistics</a:t>
            </a:r>
          </a:p>
        </p:txBody>
      </p:sp>
    </p:spTree>
    <p:extLst>
      <p:ext uri="{BB962C8B-B14F-4D97-AF65-F5344CB8AC3E}">
        <p14:creationId xmlns:p14="http://schemas.microsoft.com/office/powerpoint/2010/main" val="660789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6100"/>
            <a:ext cx="7886700" cy="1325563"/>
          </a:xfrm>
        </p:spPr>
        <p:txBody>
          <a:bodyPr/>
          <a:lstStyle/>
          <a:p>
            <a:r>
              <a:rPr lang="en-US" b="1" dirty="0">
                <a:solidFill>
                  <a:schemeClr val="tx1"/>
                </a:solidFill>
              </a:rPr>
              <a:t>Behavioral Risk Factor Surveillance System (BRFSS)</a:t>
            </a:r>
          </a:p>
        </p:txBody>
      </p:sp>
      <p:sp>
        <p:nvSpPr>
          <p:cNvPr id="3" name="Content Placeholder 2"/>
          <p:cNvSpPr>
            <a:spLocks noGrp="1"/>
          </p:cNvSpPr>
          <p:nvPr>
            <p:ph idx="1"/>
          </p:nvPr>
        </p:nvSpPr>
        <p:spPr>
          <a:xfrm>
            <a:off x="628650" y="1851622"/>
            <a:ext cx="7576237" cy="4055722"/>
          </a:xfrm>
        </p:spPr>
        <p:txBody>
          <a:bodyPr>
            <a:normAutofit fontScale="25000" lnSpcReduction="20000"/>
          </a:bodyPr>
          <a:lstStyle/>
          <a:p>
            <a:pPr>
              <a:lnSpc>
                <a:spcPct val="120000"/>
              </a:lnSpc>
            </a:pPr>
            <a:r>
              <a:rPr lang="en-US" sz="10400" dirty="0">
                <a:solidFill>
                  <a:schemeClr val="tx1"/>
                </a:solidFill>
              </a:rPr>
              <a:t>Sponsored by the CDC and other federal agencies </a:t>
            </a:r>
          </a:p>
          <a:p>
            <a:pPr>
              <a:lnSpc>
                <a:spcPct val="120000"/>
              </a:lnSpc>
            </a:pPr>
            <a:endParaRPr lang="en-US" sz="800" dirty="0">
              <a:solidFill>
                <a:schemeClr val="tx1"/>
              </a:solidFill>
            </a:endParaRPr>
          </a:p>
          <a:p>
            <a:pPr>
              <a:lnSpc>
                <a:spcPct val="120000"/>
              </a:lnSpc>
            </a:pPr>
            <a:r>
              <a:rPr lang="en-US" sz="10400" dirty="0">
                <a:solidFill>
                  <a:schemeClr val="tx1"/>
                </a:solidFill>
              </a:rPr>
              <a:t>World’s largest continuously conducted health survey</a:t>
            </a:r>
          </a:p>
          <a:p>
            <a:pPr marL="685800" lvl="2" indent="0">
              <a:lnSpc>
                <a:spcPct val="120000"/>
              </a:lnSpc>
              <a:buNone/>
            </a:pPr>
            <a:r>
              <a:rPr lang="en-US" sz="10400" dirty="0">
                <a:solidFill>
                  <a:schemeClr val="tx1"/>
                </a:solidFill>
              </a:rPr>
              <a:t>Health risk behaviors</a:t>
            </a:r>
          </a:p>
          <a:p>
            <a:pPr marL="685800" lvl="2" indent="0">
              <a:lnSpc>
                <a:spcPct val="120000"/>
              </a:lnSpc>
              <a:buNone/>
            </a:pPr>
            <a:r>
              <a:rPr lang="en-US" sz="10400" dirty="0">
                <a:solidFill>
                  <a:schemeClr val="tx1"/>
                </a:solidFill>
              </a:rPr>
              <a:t>Chronic conditions</a:t>
            </a:r>
          </a:p>
          <a:p>
            <a:pPr marL="685800" lvl="2" indent="0">
              <a:lnSpc>
                <a:spcPct val="120000"/>
              </a:lnSpc>
              <a:buNone/>
            </a:pPr>
            <a:r>
              <a:rPr lang="en-US" sz="10400" dirty="0">
                <a:solidFill>
                  <a:schemeClr val="tx1"/>
                </a:solidFill>
              </a:rPr>
              <a:t>Use of preventive services</a:t>
            </a:r>
          </a:p>
          <a:p>
            <a:pPr lvl="1">
              <a:lnSpc>
                <a:spcPct val="120000"/>
              </a:lnSpc>
            </a:pPr>
            <a:endParaRPr lang="en-US" sz="800" dirty="0">
              <a:solidFill>
                <a:schemeClr val="tx1"/>
              </a:solidFill>
            </a:endParaRPr>
          </a:p>
          <a:p>
            <a:pPr>
              <a:lnSpc>
                <a:spcPct val="120000"/>
              </a:lnSpc>
            </a:pPr>
            <a:r>
              <a:rPr lang="en-US" sz="10400" dirty="0">
                <a:solidFill>
                  <a:schemeClr val="tx1"/>
                </a:solidFill>
              </a:rPr>
              <a:t>Collects self-reported data from all 50 states, Washington D.C., and U.S. territories</a:t>
            </a:r>
          </a:p>
          <a:p>
            <a:pPr marL="342900" lvl="1" indent="0">
              <a:lnSpc>
                <a:spcPct val="120000"/>
              </a:lnSpc>
              <a:buNone/>
            </a:pPr>
            <a:endParaRPr lang="en-US" sz="4400" dirty="0">
              <a:solidFill>
                <a:schemeClr val="tx1"/>
              </a:solidFill>
            </a:endParaRPr>
          </a:p>
        </p:txBody>
      </p:sp>
      <p:sp>
        <p:nvSpPr>
          <p:cNvPr id="5" name="TextBox 4"/>
          <p:cNvSpPr txBox="1"/>
          <p:nvPr/>
        </p:nvSpPr>
        <p:spPr>
          <a:xfrm>
            <a:off x="3303628" y="6327643"/>
            <a:ext cx="2226280" cy="430887"/>
          </a:xfrm>
          <a:prstGeom prst="rect">
            <a:avLst/>
          </a:prstGeom>
          <a:noFill/>
        </p:spPr>
        <p:txBody>
          <a:bodyPr wrap="square" rtlCol="0">
            <a:spAutoFit/>
          </a:bodyPr>
          <a:lstStyle/>
          <a:p>
            <a:r>
              <a:rPr lang="en-US" sz="2200" dirty="0">
                <a:hlinkClick r:id="rId3"/>
              </a:rPr>
              <a:t>BRFSS Homepage</a:t>
            </a:r>
            <a:endParaRPr lang="en-US" sz="2200" dirty="0"/>
          </a:p>
        </p:txBody>
      </p:sp>
      <p:sp>
        <p:nvSpPr>
          <p:cNvPr id="6" name="TextBox 5" descr="URL to the Behavioral Risk Factor Surveillance System page"/>
          <p:cNvSpPr txBox="1"/>
          <p:nvPr/>
        </p:nvSpPr>
        <p:spPr>
          <a:xfrm>
            <a:off x="6618515" y="6327643"/>
            <a:ext cx="1756227" cy="430887"/>
          </a:xfrm>
          <a:prstGeom prst="rect">
            <a:avLst/>
          </a:prstGeom>
          <a:noFill/>
        </p:spPr>
        <p:txBody>
          <a:bodyPr wrap="square" rtlCol="0">
            <a:spAutoFit/>
          </a:bodyPr>
          <a:lstStyle/>
          <a:p>
            <a:r>
              <a:rPr lang="en-US" sz="2200" dirty="0"/>
              <a:t>cdc.gov/brfss</a:t>
            </a:r>
          </a:p>
        </p:txBody>
      </p:sp>
    </p:spTree>
    <p:extLst>
      <p:ext uri="{BB962C8B-B14F-4D97-AF65-F5344CB8AC3E}">
        <p14:creationId xmlns:p14="http://schemas.microsoft.com/office/powerpoint/2010/main" val="1226629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1967"/>
            <a:ext cx="7886700" cy="633876"/>
          </a:xfrm>
        </p:spPr>
        <p:txBody>
          <a:bodyPr/>
          <a:lstStyle/>
          <a:p>
            <a:r>
              <a:rPr lang="en-US" b="1" dirty="0">
                <a:solidFill>
                  <a:schemeClr val="tx1"/>
                </a:solidFill>
              </a:rPr>
              <a:t>State Health Facts</a:t>
            </a:r>
          </a:p>
        </p:txBody>
      </p:sp>
      <p:sp>
        <p:nvSpPr>
          <p:cNvPr id="3" name="Content Placeholder 2"/>
          <p:cNvSpPr>
            <a:spLocks noGrp="1"/>
          </p:cNvSpPr>
          <p:nvPr>
            <p:ph idx="1"/>
          </p:nvPr>
        </p:nvSpPr>
        <p:spPr>
          <a:xfrm>
            <a:off x="628649" y="1690378"/>
            <a:ext cx="7703692" cy="4032733"/>
          </a:xfrm>
        </p:spPr>
        <p:txBody>
          <a:bodyPr>
            <a:noAutofit/>
          </a:bodyPr>
          <a:lstStyle/>
          <a:p>
            <a:pPr>
              <a:lnSpc>
                <a:spcPct val="100000"/>
              </a:lnSpc>
            </a:pPr>
            <a:r>
              <a:rPr lang="en-US" sz="2600" dirty="0">
                <a:solidFill>
                  <a:schemeClr val="tx1"/>
                </a:solidFill>
              </a:rPr>
              <a:t>Produced by the Kaiser Family Foundation</a:t>
            </a:r>
          </a:p>
          <a:p>
            <a:pPr>
              <a:lnSpc>
                <a:spcPct val="100000"/>
              </a:lnSpc>
            </a:pPr>
            <a:endParaRPr lang="en-US" sz="200" dirty="0">
              <a:solidFill>
                <a:schemeClr val="tx1"/>
              </a:solidFill>
            </a:endParaRPr>
          </a:p>
          <a:p>
            <a:pPr>
              <a:lnSpc>
                <a:spcPct val="100000"/>
              </a:lnSpc>
            </a:pPr>
            <a:r>
              <a:rPr lang="en-US" sz="2600" dirty="0">
                <a:solidFill>
                  <a:schemeClr val="tx1"/>
                </a:solidFill>
              </a:rPr>
              <a:t>Provides data at the national and state level </a:t>
            </a:r>
          </a:p>
          <a:p>
            <a:pPr>
              <a:lnSpc>
                <a:spcPct val="100000"/>
              </a:lnSpc>
            </a:pPr>
            <a:endParaRPr lang="en-US" sz="1000" dirty="0">
              <a:solidFill>
                <a:schemeClr val="tx1"/>
              </a:solidFill>
            </a:endParaRPr>
          </a:p>
          <a:p>
            <a:pPr>
              <a:lnSpc>
                <a:spcPct val="100000"/>
              </a:lnSpc>
            </a:pPr>
            <a:r>
              <a:rPr lang="en-US" sz="2600" dirty="0">
                <a:solidFill>
                  <a:schemeClr val="tx1"/>
                </a:solidFill>
              </a:rPr>
              <a:t>Over 800 health indicators including:</a:t>
            </a:r>
          </a:p>
          <a:p>
            <a:pPr marL="685800" lvl="2" indent="0">
              <a:lnSpc>
                <a:spcPct val="100000"/>
              </a:lnSpc>
              <a:buNone/>
            </a:pPr>
            <a:r>
              <a:rPr lang="en-US" sz="2600" dirty="0">
                <a:solidFill>
                  <a:schemeClr val="tx1"/>
                </a:solidFill>
              </a:rPr>
              <a:t>Demographics and economy</a:t>
            </a:r>
          </a:p>
          <a:p>
            <a:pPr marL="685800" lvl="2" indent="0">
              <a:lnSpc>
                <a:spcPct val="100000"/>
              </a:lnSpc>
              <a:buNone/>
            </a:pPr>
            <a:r>
              <a:rPr lang="en-US" sz="2600" dirty="0">
                <a:solidFill>
                  <a:schemeClr val="tx1"/>
                </a:solidFill>
              </a:rPr>
              <a:t>Women’s health</a:t>
            </a:r>
          </a:p>
          <a:p>
            <a:pPr marL="685800" lvl="2" indent="0">
              <a:lnSpc>
                <a:spcPct val="100000"/>
              </a:lnSpc>
              <a:buNone/>
            </a:pPr>
            <a:r>
              <a:rPr lang="en-US" sz="2600" dirty="0">
                <a:solidFill>
                  <a:schemeClr val="tx1"/>
                </a:solidFill>
              </a:rPr>
              <a:t>Minority health</a:t>
            </a:r>
          </a:p>
          <a:p>
            <a:pPr marL="685800" lvl="2" indent="0">
              <a:lnSpc>
                <a:spcPct val="100000"/>
              </a:lnSpc>
              <a:buNone/>
            </a:pPr>
            <a:r>
              <a:rPr lang="en-US" sz="2600" dirty="0">
                <a:solidFill>
                  <a:schemeClr val="tx1"/>
                </a:solidFill>
              </a:rPr>
              <a:t>Health insurance</a:t>
            </a:r>
          </a:p>
          <a:p>
            <a:pPr lvl="1">
              <a:lnSpc>
                <a:spcPct val="100000"/>
              </a:lnSpc>
            </a:pPr>
            <a:endParaRPr lang="en-US" sz="200" dirty="0">
              <a:solidFill>
                <a:schemeClr val="tx1"/>
              </a:solidFill>
            </a:endParaRPr>
          </a:p>
        </p:txBody>
      </p:sp>
      <p:sp>
        <p:nvSpPr>
          <p:cNvPr id="5" name="TextBox 4"/>
          <p:cNvSpPr txBox="1"/>
          <p:nvPr/>
        </p:nvSpPr>
        <p:spPr>
          <a:xfrm>
            <a:off x="2945537" y="6327647"/>
            <a:ext cx="3069917" cy="430887"/>
          </a:xfrm>
          <a:prstGeom prst="rect">
            <a:avLst/>
          </a:prstGeom>
          <a:noFill/>
        </p:spPr>
        <p:txBody>
          <a:bodyPr wrap="square" rtlCol="0">
            <a:spAutoFit/>
          </a:bodyPr>
          <a:lstStyle/>
          <a:p>
            <a:r>
              <a:rPr lang="en-US" sz="2200" dirty="0">
                <a:hlinkClick r:id="rId3"/>
              </a:rPr>
              <a:t>State Health Facts Page</a:t>
            </a:r>
            <a:endParaRPr lang="en-US" sz="2200" dirty="0"/>
          </a:p>
        </p:txBody>
      </p:sp>
      <p:sp>
        <p:nvSpPr>
          <p:cNvPr id="6" name="TextBox 5" descr="URL to State Health Facts page"/>
          <p:cNvSpPr txBox="1"/>
          <p:nvPr/>
        </p:nvSpPr>
        <p:spPr>
          <a:xfrm>
            <a:off x="6200037" y="6327647"/>
            <a:ext cx="2132304" cy="430887"/>
          </a:xfrm>
          <a:prstGeom prst="rect">
            <a:avLst/>
          </a:prstGeom>
          <a:noFill/>
        </p:spPr>
        <p:txBody>
          <a:bodyPr wrap="square" rtlCol="0">
            <a:spAutoFit/>
          </a:bodyPr>
          <a:lstStyle/>
          <a:p>
            <a:r>
              <a:rPr lang="en-US" sz="2200" dirty="0"/>
              <a:t>kff.org/statedata</a:t>
            </a:r>
          </a:p>
        </p:txBody>
      </p:sp>
    </p:spTree>
    <p:extLst>
      <p:ext uri="{BB962C8B-B14F-4D97-AF65-F5344CB8AC3E}">
        <p14:creationId xmlns:p14="http://schemas.microsoft.com/office/powerpoint/2010/main" val="164455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42138-9DEF-3750-958A-0B3C8D997BD0}"/>
              </a:ext>
            </a:extLst>
          </p:cNvPr>
          <p:cNvSpPr>
            <a:spLocks noGrp="1"/>
          </p:cNvSpPr>
          <p:nvPr>
            <p:ph type="title"/>
          </p:nvPr>
        </p:nvSpPr>
        <p:spPr>
          <a:xfrm>
            <a:off x="628650" y="-578069"/>
            <a:ext cx="7886700" cy="578069"/>
          </a:xfrm>
        </p:spPr>
        <p:txBody>
          <a:bodyPr vert="horz" wrap="square" lIns="91440" tIns="45720" rIns="91440" bIns="45720" numCol="1" anchor="b" anchorCtr="0" compatLnSpc="1">
            <a:prstTxWarp prst="textNoShape">
              <a:avLst/>
            </a:prstTxWarp>
          </a:bodyPr>
          <a:lstStyle/>
          <a:p>
            <a:r>
              <a:rPr lang="en-US" dirty="0"/>
              <a:t>Question Check 2</a:t>
            </a:r>
          </a:p>
        </p:txBody>
      </p:sp>
      <p:pic>
        <p:nvPicPr>
          <p:cNvPr id="5" name="Picture 4" descr="Quizzical burrowing owl looking forward">
            <a:extLst>
              <a:ext uri="{FF2B5EF4-FFF2-40B4-BE49-F238E27FC236}">
                <a16:creationId xmlns:a16="http://schemas.microsoft.com/office/drawing/2014/main" id="{9E012D24-5F8A-A445-B033-95EA9BB86076}"/>
              </a:ext>
            </a:extLst>
          </p:cNvPr>
          <p:cNvPicPr>
            <a:picLocks noChangeAspect="1"/>
          </p:cNvPicPr>
          <p:nvPr/>
        </p:nvPicPr>
        <p:blipFill rotWithShape="1">
          <a:blip r:embed="rId3">
            <a:extLst>
              <a:ext uri="{28A0092B-C50C-407E-A947-70E740481C1C}">
                <a14:useLocalDpi xmlns:a14="http://schemas.microsoft.com/office/drawing/2010/main" val="0"/>
              </a:ext>
            </a:extLst>
          </a:blip>
          <a:srcRect r="2" b="3034"/>
          <a:stretch/>
        </p:blipFill>
        <p:spPr>
          <a:xfrm>
            <a:off x="90488" y="68263"/>
            <a:ext cx="8963025" cy="6040437"/>
          </a:xfrm>
          <a:prstGeom prst="rect">
            <a:avLst/>
          </a:prstGeom>
          <a:noFill/>
        </p:spPr>
      </p:pic>
      <p:sp>
        <p:nvSpPr>
          <p:cNvPr id="6" name="TextBox 5">
            <a:extLst>
              <a:ext uri="{FF2B5EF4-FFF2-40B4-BE49-F238E27FC236}">
                <a16:creationId xmlns:a16="http://schemas.microsoft.com/office/drawing/2014/main" id="{4B156B1D-0AC6-9DBC-30A4-5AF0B7DBBF73}"/>
              </a:ext>
            </a:extLst>
          </p:cNvPr>
          <p:cNvSpPr txBox="1"/>
          <p:nvPr/>
        </p:nvSpPr>
        <p:spPr>
          <a:xfrm>
            <a:off x="5515182" y="2442150"/>
            <a:ext cx="2583790" cy="646331"/>
          </a:xfrm>
          <a:prstGeom prst="rect">
            <a:avLst/>
          </a:prstGeom>
          <a:noFill/>
        </p:spPr>
        <p:txBody>
          <a:bodyPr wrap="square" rtlCol="0">
            <a:spAutoFit/>
          </a:bodyPr>
          <a:lstStyle/>
          <a:p>
            <a:r>
              <a:rPr lang="en-US" sz="3600" b="1" dirty="0">
                <a:solidFill>
                  <a:schemeClr val="bg1"/>
                </a:solidFill>
              </a:rPr>
              <a:t>Questions?</a:t>
            </a:r>
          </a:p>
        </p:txBody>
      </p:sp>
    </p:spTree>
    <p:extLst>
      <p:ext uri="{BB962C8B-B14F-4D97-AF65-F5344CB8AC3E}">
        <p14:creationId xmlns:p14="http://schemas.microsoft.com/office/powerpoint/2010/main" val="2972839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73222" y="4432934"/>
            <a:ext cx="3619552" cy="2413034"/>
          </a:xfrm>
          <a:prstGeom prst="rect">
            <a:avLst/>
          </a:prstGeom>
        </p:spPr>
      </p:pic>
      <p:pic>
        <p:nvPicPr>
          <p:cNvPr id="11" name="Picture 10">
            <a:extLs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2685"/>
          <a:stretch/>
        </p:blipFill>
        <p:spPr>
          <a:xfrm>
            <a:off x="6017246" y="3942839"/>
            <a:ext cx="3126754" cy="2915161"/>
          </a:xfrm>
          <a:prstGeom prst="rect">
            <a:avLst/>
          </a:prstGeom>
        </p:spPr>
      </p:pic>
      <p:sp>
        <p:nvSpPr>
          <p:cNvPr id="2" name="Title 1">
            <a:extLst>
              <a:ext uri="{C183D7F6-B498-43B3-948B-1728B52AA6E4}">
                <adec:decorative xmlns:adec="http://schemas.microsoft.com/office/drawing/2017/decorative" val="1"/>
              </a:ext>
            </a:extLst>
          </p:cNvPr>
          <p:cNvSpPr>
            <a:spLocks noGrp="1"/>
          </p:cNvSpPr>
          <p:nvPr>
            <p:ph type="title"/>
          </p:nvPr>
        </p:nvSpPr>
        <p:spPr>
          <a:xfrm>
            <a:off x="752537" y="2459399"/>
            <a:ext cx="7886700" cy="1325563"/>
          </a:xfrm>
        </p:spPr>
        <p:txBody>
          <a:bodyPr/>
          <a:lstStyle/>
          <a:p>
            <a:r>
              <a:rPr lang="en-US" dirty="0"/>
              <a:t>NNLM</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9" y="0"/>
            <a:ext cx="3251204" cy="4876805"/>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083" r="13903"/>
          <a:stretch/>
        </p:blipFill>
        <p:spPr>
          <a:xfrm>
            <a:off x="6701434" y="2197"/>
            <a:ext cx="2456046" cy="4271912"/>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52445" y="-4100"/>
            <a:ext cx="3448989" cy="2299325"/>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5015"/>
          <a:stretch/>
        </p:blipFill>
        <p:spPr>
          <a:xfrm>
            <a:off x="0" y="4223058"/>
            <a:ext cx="3358322" cy="2634942"/>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752537" y="2312958"/>
            <a:ext cx="7653285" cy="21149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30279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3CEE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7290" y="2191929"/>
            <a:ext cx="2804775" cy="1325563"/>
          </a:xfrm>
        </p:spPr>
        <p:txBody>
          <a:bodyPr/>
          <a:lstStyle/>
          <a:p>
            <a:r>
              <a:rPr lang="en-US" b="1" dirty="0">
                <a:solidFill>
                  <a:schemeClr val="tx1"/>
                </a:solidFill>
              </a:rPr>
              <a:t>Local Statistics</a:t>
            </a:r>
          </a:p>
        </p:txBody>
      </p:sp>
      <p:pic>
        <p:nvPicPr>
          <p:cNvPr id="5" name="Picture 4" descr="Outline of a section of the United States that includes NY, PA, NJ and parts of the surrounding states."/>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Lst>
          </a:blip>
          <a:stretch>
            <a:fillRect/>
          </a:stretch>
        </p:blipFill>
        <p:spPr>
          <a:xfrm>
            <a:off x="3982065" y="804889"/>
            <a:ext cx="5161935" cy="6059663"/>
          </a:xfrm>
          <a:prstGeom prst="rect">
            <a:avLst/>
          </a:prstGeom>
          <a:solidFill>
            <a:srgbClr val="C3CEE5"/>
          </a:solidFill>
        </p:spPr>
      </p:pic>
      <p:pic>
        <p:nvPicPr>
          <p:cNvPr id="7" name="Picture 6" descr="Target pointing at a city in Pennsylvan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3890379" y="4946119"/>
            <a:ext cx="1298298" cy="1215125"/>
          </a:xfrm>
          <a:prstGeom prst="rect">
            <a:avLst/>
          </a:prstGeom>
        </p:spPr>
      </p:pic>
    </p:spTree>
    <p:extLst>
      <p:ext uri="{BB962C8B-B14F-4D97-AF65-F5344CB8AC3E}">
        <p14:creationId xmlns:p14="http://schemas.microsoft.com/office/powerpoint/2010/main" val="1002796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622" y="309932"/>
            <a:ext cx="7886700" cy="865725"/>
          </a:xfrm>
        </p:spPr>
        <p:txBody>
          <a:bodyPr/>
          <a:lstStyle/>
          <a:p>
            <a:r>
              <a:rPr lang="en-US" b="1" dirty="0">
                <a:solidFill>
                  <a:schemeClr val="tx1"/>
                </a:solidFill>
              </a:rPr>
              <a:t>U.S. Census Bureau</a:t>
            </a:r>
          </a:p>
        </p:txBody>
      </p:sp>
      <p:sp>
        <p:nvSpPr>
          <p:cNvPr id="4" name="Content Placeholder 3"/>
          <p:cNvSpPr>
            <a:spLocks noGrp="1"/>
          </p:cNvSpPr>
          <p:nvPr>
            <p:ph idx="1"/>
          </p:nvPr>
        </p:nvSpPr>
        <p:spPr>
          <a:xfrm>
            <a:off x="599622" y="1347019"/>
            <a:ext cx="7886700" cy="4647384"/>
          </a:xfrm>
        </p:spPr>
        <p:txBody>
          <a:bodyPr/>
          <a:lstStyle/>
          <a:p>
            <a:pPr marL="171442" lvl="0" indent="-171442" defTabSz="685766">
              <a:lnSpc>
                <a:spcPct val="100000"/>
              </a:lnSpc>
            </a:pPr>
            <a:r>
              <a:rPr lang="en-US" sz="2600" dirty="0">
                <a:solidFill>
                  <a:schemeClr val="tx1"/>
                </a:solidFill>
              </a:rPr>
              <a:t>Federal government’s largest statistical agency</a:t>
            </a:r>
          </a:p>
          <a:p>
            <a:pPr marL="171442" lvl="0" indent="-171442" defTabSz="685766">
              <a:lnSpc>
                <a:spcPct val="100000"/>
              </a:lnSpc>
            </a:pPr>
            <a:endParaRPr lang="en-US" sz="200" dirty="0">
              <a:solidFill>
                <a:schemeClr val="tx1"/>
              </a:solidFill>
            </a:endParaRPr>
          </a:p>
          <a:p>
            <a:pPr marL="171442" lvl="0" indent="-171442" defTabSz="685766">
              <a:lnSpc>
                <a:spcPct val="100000"/>
              </a:lnSpc>
            </a:pPr>
            <a:r>
              <a:rPr lang="en-US" sz="2600" dirty="0">
                <a:solidFill>
                  <a:schemeClr val="tx1"/>
                </a:solidFill>
              </a:rPr>
              <a:t>Provides facts and figures about America’s people, places, and economy</a:t>
            </a:r>
          </a:p>
          <a:p>
            <a:pPr marL="171442" lvl="0" indent="-171442" defTabSz="685766">
              <a:lnSpc>
                <a:spcPct val="100000"/>
              </a:lnSpc>
            </a:pPr>
            <a:endParaRPr lang="en-US" sz="200" dirty="0">
              <a:solidFill>
                <a:schemeClr val="tx1"/>
              </a:solidFill>
            </a:endParaRPr>
          </a:p>
          <a:p>
            <a:pPr marL="171442" lvl="0" indent="-171442" defTabSz="685766">
              <a:lnSpc>
                <a:spcPct val="100000"/>
              </a:lnSpc>
            </a:pPr>
            <a:r>
              <a:rPr lang="en-US" sz="2600" dirty="0">
                <a:solidFill>
                  <a:schemeClr val="tx1"/>
                </a:solidFill>
              </a:rPr>
              <a:t>Levels include state, county, city, town, zip code, census tract, congressional district, tribal areas </a:t>
            </a:r>
          </a:p>
          <a:p>
            <a:pPr marL="171442" lvl="0" indent="-171442" defTabSz="685766">
              <a:lnSpc>
                <a:spcPct val="100000"/>
              </a:lnSpc>
            </a:pPr>
            <a:endParaRPr lang="en-US" sz="200" dirty="0">
              <a:solidFill>
                <a:schemeClr val="tx1"/>
              </a:solidFill>
            </a:endParaRPr>
          </a:p>
          <a:p>
            <a:pPr defTabSz="685766">
              <a:lnSpc>
                <a:spcPct val="100000"/>
              </a:lnSpc>
            </a:pPr>
            <a:r>
              <a:rPr lang="en-US" sz="2600" b="0" i="0" dirty="0">
                <a:solidFill>
                  <a:srgbClr val="000000"/>
                </a:solidFill>
                <a:effectLst/>
              </a:rPr>
              <a:t>Other surveys available include:</a:t>
            </a:r>
          </a:p>
          <a:p>
            <a:pPr marL="685800" lvl="2" indent="0" defTabSz="685766">
              <a:lnSpc>
                <a:spcPct val="100000"/>
              </a:lnSpc>
              <a:buNone/>
            </a:pPr>
            <a:r>
              <a:rPr lang="en-US" sz="2600" b="0" i="0" strike="noStrike" dirty="0">
                <a:solidFill>
                  <a:schemeClr val="tx1"/>
                </a:solidFill>
                <a:effectLst/>
              </a:rPr>
              <a:t>American Community Survey</a:t>
            </a:r>
          </a:p>
          <a:p>
            <a:pPr marL="685800" lvl="2" indent="0" defTabSz="685766">
              <a:lnSpc>
                <a:spcPct val="100000"/>
              </a:lnSpc>
              <a:buNone/>
            </a:pPr>
            <a:r>
              <a:rPr lang="en-US" sz="2600" dirty="0">
                <a:solidFill>
                  <a:schemeClr val="tx1"/>
                </a:solidFill>
              </a:rPr>
              <a:t>Current Population Survey</a:t>
            </a:r>
            <a:endParaRPr lang="en-US" sz="2600" b="0" i="0" strike="noStrike" dirty="0">
              <a:solidFill>
                <a:schemeClr val="tx1"/>
              </a:solidFill>
              <a:effectLst/>
            </a:endParaRPr>
          </a:p>
          <a:p>
            <a:pPr marL="685800" lvl="2" indent="0" defTabSz="685766">
              <a:lnSpc>
                <a:spcPct val="100000"/>
              </a:lnSpc>
              <a:buNone/>
            </a:pPr>
            <a:r>
              <a:rPr lang="en-US" sz="2600" b="0" i="0" strike="noStrike" dirty="0">
                <a:solidFill>
                  <a:schemeClr val="tx1"/>
                </a:solidFill>
                <a:effectLst/>
              </a:rPr>
              <a:t>Survey of Income and Program Participation</a:t>
            </a:r>
          </a:p>
        </p:txBody>
      </p:sp>
      <p:sp>
        <p:nvSpPr>
          <p:cNvPr id="6" name="TextBox 5"/>
          <p:cNvSpPr txBox="1"/>
          <p:nvPr/>
        </p:nvSpPr>
        <p:spPr>
          <a:xfrm>
            <a:off x="3313193" y="6327646"/>
            <a:ext cx="2459558" cy="430887"/>
          </a:xfrm>
          <a:prstGeom prst="rect">
            <a:avLst/>
          </a:prstGeom>
          <a:noFill/>
        </p:spPr>
        <p:txBody>
          <a:bodyPr wrap="square" rtlCol="0">
            <a:spAutoFit/>
          </a:bodyPr>
          <a:lstStyle/>
          <a:p>
            <a:r>
              <a:rPr lang="en-US" sz="2200" dirty="0">
                <a:hlinkClick r:id="rId3"/>
              </a:rPr>
              <a:t>Census Homepage</a:t>
            </a:r>
            <a:endParaRPr lang="en-US" sz="2200" dirty="0"/>
          </a:p>
        </p:txBody>
      </p:sp>
      <p:sp>
        <p:nvSpPr>
          <p:cNvPr id="7" name="Rectangle 6" descr="URL to Census homepage"/>
          <p:cNvSpPr/>
          <p:nvPr/>
        </p:nvSpPr>
        <p:spPr>
          <a:xfrm>
            <a:off x="6284685" y="6327646"/>
            <a:ext cx="2075543" cy="430887"/>
          </a:xfrm>
          <a:prstGeom prst="rect">
            <a:avLst/>
          </a:prstGeom>
        </p:spPr>
        <p:txBody>
          <a:bodyPr wrap="square">
            <a:spAutoFit/>
          </a:bodyPr>
          <a:lstStyle/>
          <a:p>
            <a:r>
              <a:rPr lang="en-US" sz="2200" dirty="0"/>
              <a:t>data.census.gov</a:t>
            </a:r>
          </a:p>
        </p:txBody>
      </p:sp>
    </p:spTree>
    <p:extLst>
      <p:ext uri="{BB962C8B-B14F-4D97-AF65-F5344CB8AC3E}">
        <p14:creationId xmlns:p14="http://schemas.microsoft.com/office/powerpoint/2010/main" val="1554089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12536" y="360075"/>
            <a:ext cx="7886700" cy="887077"/>
          </a:xfrm>
        </p:spPr>
        <p:txBody>
          <a:bodyPr/>
          <a:lstStyle/>
          <a:p>
            <a:r>
              <a:rPr lang="en-US" b="1" dirty="0">
                <a:solidFill>
                  <a:schemeClr val="tx1"/>
                </a:solidFill>
              </a:rPr>
              <a:t>County Health Rankings &amp; Roadmaps</a:t>
            </a:r>
          </a:p>
        </p:txBody>
      </p:sp>
      <p:sp>
        <p:nvSpPr>
          <p:cNvPr id="3" name="Content Placeholder 2"/>
          <p:cNvSpPr>
            <a:spLocks noGrp="1"/>
          </p:cNvSpPr>
          <p:nvPr>
            <p:ph idx="1"/>
          </p:nvPr>
        </p:nvSpPr>
        <p:spPr>
          <a:xfrm>
            <a:off x="512536" y="1504299"/>
            <a:ext cx="8077468" cy="4363695"/>
          </a:xfrm>
        </p:spPr>
        <p:txBody>
          <a:bodyPr/>
          <a:lstStyle/>
          <a:p>
            <a:pPr>
              <a:lnSpc>
                <a:spcPct val="100000"/>
              </a:lnSpc>
            </a:pPr>
            <a:r>
              <a:rPr lang="en-US" sz="2600" dirty="0">
                <a:solidFill>
                  <a:schemeClr val="tx1"/>
                </a:solidFill>
              </a:rPr>
              <a:t>Collaboration between Robert Wood Johnson Foundation and University of Wisconsin Population Health Institute</a:t>
            </a:r>
          </a:p>
          <a:p>
            <a:pPr>
              <a:lnSpc>
                <a:spcPct val="100000"/>
              </a:lnSpc>
            </a:pPr>
            <a:endParaRPr lang="en-US" sz="200" dirty="0">
              <a:solidFill>
                <a:schemeClr val="tx1"/>
              </a:solidFill>
            </a:endParaRPr>
          </a:p>
          <a:p>
            <a:pPr>
              <a:lnSpc>
                <a:spcPct val="100000"/>
              </a:lnSpc>
            </a:pPr>
            <a:r>
              <a:rPr lang="en-US" sz="2600" dirty="0">
                <a:solidFill>
                  <a:schemeClr val="tx1"/>
                </a:solidFill>
                <a:effectLst/>
                <a:ea typeface="Calibri" panose="020F0502020204030204" pitchFamily="34" charset="0"/>
              </a:rPr>
              <a:t>Ranks counties on key health factors and health outcomes</a:t>
            </a:r>
          </a:p>
          <a:p>
            <a:pPr>
              <a:lnSpc>
                <a:spcPct val="100000"/>
              </a:lnSpc>
            </a:pPr>
            <a:endParaRPr lang="en-US" sz="200" dirty="0">
              <a:solidFill>
                <a:schemeClr val="tx1"/>
              </a:solidFill>
            </a:endParaRPr>
          </a:p>
          <a:p>
            <a:pPr>
              <a:lnSpc>
                <a:spcPct val="100000"/>
              </a:lnSpc>
            </a:pPr>
            <a:r>
              <a:rPr lang="en-US" sz="2600" dirty="0">
                <a:solidFill>
                  <a:schemeClr val="tx1"/>
                </a:solidFill>
              </a:rPr>
              <a:t>Statistics at the county level on factors such as:</a:t>
            </a:r>
          </a:p>
          <a:p>
            <a:pPr marL="685800" lvl="2" indent="0">
              <a:lnSpc>
                <a:spcPct val="100000"/>
              </a:lnSpc>
              <a:buNone/>
            </a:pPr>
            <a:r>
              <a:rPr lang="en-US" sz="2600" dirty="0">
                <a:solidFill>
                  <a:schemeClr val="tx1"/>
                </a:solidFill>
              </a:rPr>
              <a:t>Quality of life</a:t>
            </a:r>
          </a:p>
          <a:p>
            <a:pPr marL="685800" lvl="2" indent="0">
              <a:lnSpc>
                <a:spcPct val="100000"/>
              </a:lnSpc>
              <a:buNone/>
            </a:pPr>
            <a:r>
              <a:rPr lang="en-US" sz="2600" dirty="0">
                <a:solidFill>
                  <a:schemeClr val="tx1"/>
                </a:solidFill>
              </a:rPr>
              <a:t>Health behavior</a:t>
            </a:r>
          </a:p>
          <a:p>
            <a:pPr marL="685800" lvl="2" indent="0">
              <a:lnSpc>
                <a:spcPct val="100000"/>
              </a:lnSpc>
              <a:buNone/>
            </a:pPr>
            <a:r>
              <a:rPr lang="en-US" sz="2600" dirty="0">
                <a:solidFill>
                  <a:schemeClr val="tx1"/>
                </a:solidFill>
              </a:rPr>
              <a:t>Social and economic factors</a:t>
            </a:r>
          </a:p>
          <a:p>
            <a:pPr marL="685800" lvl="2" indent="0">
              <a:lnSpc>
                <a:spcPct val="100000"/>
              </a:lnSpc>
              <a:buNone/>
            </a:pPr>
            <a:r>
              <a:rPr lang="en-US" sz="2600" dirty="0">
                <a:solidFill>
                  <a:schemeClr val="tx1"/>
                </a:solidFill>
              </a:rPr>
              <a:t>Physical environment</a:t>
            </a:r>
          </a:p>
        </p:txBody>
      </p:sp>
      <p:sp>
        <p:nvSpPr>
          <p:cNvPr id="6" name="TextBox 5"/>
          <p:cNvSpPr txBox="1"/>
          <p:nvPr/>
        </p:nvSpPr>
        <p:spPr>
          <a:xfrm>
            <a:off x="2943382" y="6319015"/>
            <a:ext cx="2146300" cy="430887"/>
          </a:xfrm>
          <a:prstGeom prst="rect">
            <a:avLst/>
          </a:prstGeom>
          <a:noFill/>
        </p:spPr>
        <p:txBody>
          <a:bodyPr wrap="square" rtlCol="0">
            <a:spAutoFit/>
          </a:bodyPr>
          <a:lstStyle/>
          <a:p>
            <a:r>
              <a:rPr lang="en-US" sz="2200" dirty="0">
                <a:hlinkClick r:id="rId3"/>
              </a:rPr>
              <a:t>CHRR homepage</a:t>
            </a:r>
            <a:endParaRPr lang="en-US" sz="2200" dirty="0"/>
          </a:p>
        </p:txBody>
      </p:sp>
      <p:sp>
        <p:nvSpPr>
          <p:cNvPr id="7" name="Rectangle 6" descr="URL to County Health Rankings and Roadmaps homepage"/>
          <p:cNvSpPr/>
          <p:nvPr/>
        </p:nvSpPr>
        <p:spPr>
          <a:xfrm>
            <a:off x="5229970" y="6319014"/>
            <a:ext cx="3169266" cy="430887"/>
          </a:xfrm>
          <a:prstGeom prst="rect">
            <a:avLst/>
          </a:prstGeom>
        </p:spPr>
        <p:txBody>
          <a:bodyPr wrap="none">
            <a:spAutoFit/>
          </a:bodyPr>
          <a:lstStyle/>
          <a:p>
            <a:r>
              <a:rPr lang="en-US" sz="2200" dirty="0"/>
              <a:t>countyhealthrankings.org</a:t>
            </a:r>
          </a:p>
        </p:txBody>
      </p:sp>
    </p:spTree>
    <p:extLst>
      <p:ext uri="{BB962C8B-B14F-4D97-AF65-F5344CB8AC3E}">
        <p14:creationId xmlns:p14="http://schemas.microsoft.com/office/powerpoint/2010/main" val="18212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90302"/>
            <a:ext cx="7886700" cy="979491"/>
          </a:xfrm>
        </p:spPr>
        <p:txBody>
          <a:bodyPr/>
          <a:lstStyle/>
          <a:p>
            <a:r>
              <a:rPr lang="en-US" b="1" dirty="0">
                <a:solidFill>
                  <a:schemeClr val="tx1"/>
                </a:solidFill>
              </a:rPr>
              <a:t>City Health Dashboard</a:t>
            </a:r>
          </a:p>
        </p:txBody>
      </p:sp>
      <p:sp>
        <p:nvSpPr>
          <p:cNvPr id="3" name="Content Placeholder 2"/>
          <p:cNvSpPr>
            <a:spLocks noGrp="1"/>
          </p:cNvSpPr>
          <p:nvPr>
            <p:ph idx="1"/>
          </p:nvPr>
        </p:nvSpPr>
        <p:spPr>
          <a:xfrm>
            <a:off x="628649" y="1573896"/>
            <a:ext cx="7600951" cy="4231818"/>
          </a:xfrm>
        </p:spPr>
        <p:txBody>
          <a:bodyPr/>
          <a:lstStyle/>
          <a:p>
            <a:pPr>
              <a:lnSpc>
                <a:spcPct val="100000"/>
              </a:lnSpc>
            </a:pPr>
            <a:r>
              <a:rPr lang="en-US" sz="2600" dirty="0">
                <a:solidFill>
                  <a:schemeClr val="tx1"/>
                </a:solidFill>
              </a:rPr>
              <a:t>Created by the Department of Population Health and the School of Public Service at NYU in partnership with the National Resource Network</a:t>
            </a:r>
          </a:p>
          <a:p>
            <a:pPr>
              <a:lnSpc>
                <a:spcPct val="100000"/>
              </a:lnSpc>
            </a:pPr>
            <a:endParaRPr lang="en-US" sz="200" dirty="0">
              <a:solidFill>
                <a:schemeClr val="tx1"/>
              </a:solidFill>
            </a:endParaRPr>
          </a:p>
          <a:p>
            <a:pPr>
              <a:lnSpc>
                <a:spcPct val="100000"/>
              </a:lnSpc>
            </a:pPr>
            <a:r>
              <a:rPr lang="en-US" sz="2600" dirty="0">
                <a:solidFill>
                  <a:schemeClr val="tx1"/>
                </a:solidFill>
              </a:rPr>
              <a:t>Over 40 measures of health for over 900 U.S. cities</a:t>
            </a:r>
          </a:p>
          <a:p>
            <a:pPr>
              <a:lnSpc>
                <a:spcPct val="100000"/>
              </a:lnSpc>
            </a:pPr>
            <a:endParaRPr lang="en-US" sz="200" dirty="0">
              <a:solidFill>
                <a:schemeClr val="tx1"/>
              </a:solidFill>
            </a:endParaRPr>
          </a:p>
          <a:p>
            <a:pPr>
              <a:lnSpc>
                <a:spcPct val="100000"/>
              </a:lnSpc>
            </a:pPr>
            <a:r>
              <a:rPr lang="en-US" sz="2600" dirty="0">
                <a:solidFill>
                  <a:schemeClr val="tx1"/>
                </a:solidFill>
              </a:rPr>
              <a:t>Data at the city, zip code, and census tract levels</a:t>
            </a:r>
          </a:p>
          <a:p>
            <a:pPr>
              <a:lnSpc>
                <a:spcPct val="100000"/>
              </a:lnSpc>
            </a:pPr>
            <a:endParaRPr lang="en-US" sz="200" dirty="0">
              <a:solidFill>
                <a:schemeClr val="tx1"/>
              </a:solidFill>
            </a:endParaRPr>
          </a:p>
          <a:p>
            <a:pPr>
              <a:lnSpc>
                <a:spcPct val="100000"/>
              </a:lnSpc>
            </a:pPr>
            <a:r>
              <a:rPr lang="en-US" sz="2600" dirty="0">
                <a:solidFill>
                  <a:schemeClr val="tx1"/>
                </a:solidFill>
              </a:rPr>
              <a:t>Measures align with County Health Rankings &amp; Roadmaps</a:t>
            </a:r>
          </a:p>
        </p:txBody>
      </p:sp>
      <p:sp>
        <p:nvSpPr>
          <p:cNvPr id="6" name="TextBox 5">
            <a:extLst>
              <a:ext uri="{FF2B5EF4-FFF2-40B4-BE49-F238E27FC236}">
                <a16:creationId xmlns:a16="http://schemas.microsoft.com/office/drawing/2014/main" id="{9C2A2305-6BB2-4678-AEFE-E2812EF7EC13}"/>
              </a:ext>
            </a:extLst>
          </p:cNvPr>
          <p:cNvSpPr txBox="1"/>
          <p:nvPr/>
        </p:nvSpPr>
        <p:spPr>
          <a:xfrm>
            <a:off x="2916599" y="6337599"/>
            <a:ext cx="2784453" cy="430887"/>
          </a:xfrm>
          <a:prstGeom prst="rect">
            <a:avLst/>
          </a:prstGeom>
          <a:noFill/>
        </p:spPr>
        <p:txBody>
          <a:bodyPr wrap="square" rtlCol="0">
            <a:spAutoFit/>
          </a:bodyPr>
          <a:lstStyle/>
          <a:p>
            <a:r>
              <a:rPr lang="en-US" sz="2200" dirty="0">
                <a:hlinkClick r:id="rId3"/>
              </a:rPr>
              <a:t>Dashboard Homepage</a:t>
            </a:r>
            <a:endParaRPr lang="en-US" sz="2200" dirty="0"/>
          </a:p>
        </p:txBody>
      </p:sp>
      <p:sp>
        <p:nvSpPr>
          <p:cNvPr id="7" name="Rectangle 6" descr="URL to County Health Rankings and Roadmaps homepage">
            <a:extLst>
              <a:ext uri="{FF2B5EF4-FFF2-40B4-BE49-F238E27FC236}">
                <a16:creationId xmlns:a16="http://schemas.microsoft.com/office/drawing/2014/main" id="{D18E53C5-FC59-4971-9D5B-BB7E3C9BDC12}"/>
              </a:ext>
            </a:extLst>
          </p:cNvPr>
          <p:cNvSpPr/>
          <p:nvPr/>
        </p:nvSpPr>
        <p:spPr>
          <a:xfrm>
            <a:off x="5701052" y="6327648"/>
            <a:ext cx="3442948" cy="430887"/>
          </a:xfrm>
          <a:prstGeom prst="rect">
            <a:avLst/>
          </a:prstGeom>
        </p:spPr>
        <p:txBody>
          <a:bodyPr wrap="square">
            <a:spAutoFit/>
          </a:bodyPr>
          <a:lstStyle/>
          <a:p>
            <a:r>
              <a:rPr lang="en-US" sz="2200" dirty="0"/>
              <a:t>cityhealthdashboard.com</a:t>
            </a:r>
          </a:p>
        </p:txBody>
      </p:sp>
    </p:spTree>
    <p:extLst>
      <p:ext uri="{BB962C8B-B14F-4D97-AF65-F5344CB8AC3E}">
        <p14:creationId xmlns:p14="http://schemas.microsoft.com/office/powerpoint/2010/main" val="3662071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136" y="308914"/>
            <a:ext cx="7886700" cy="909757"/>
          </a:xfrm>
        </p:spPr>
        <p:txBody>
          <a:bodyPr/>
          <a:lstStyle/>
          <a:p>
            <a:r>
              <a:rPr lang="en-US" b="1" dirty="0">
                <a:solidFill>
                  <a:schemeClr val="tx1"/>
                </a:solidFill>
              </a:rPr>
              <a:t>Rural Health Information Hub (</a:t>
            </a:r>
            <a:r>
              <a:rPr lang="en-US" b="1" dirty="0" err="1">
                <a:solidFill>
                  <a:schemeClr val="tx1"/>
                </a:solidFill>
              </a:rPr>
              <a:t>RHIhub</a:t>
            </a:r>
            <a:r>
              <a:rPr lang="en-US" b="1" dirty="0">
                <a:solidFill>
                  <a:schemeClr val="tx1"/>
                </a:solidFill>
              </a:rPr>
              <a:t>)</a:t>
            </a:r>
          </a:p>
        </p:txBody>
      </p:sp>
      <p:sp>
        <p:nvSpPr>
          <p:cNvPr id="3" name="Content Placeholder 2"/>
          <p:cNvSpPr>
            <a:spLocks noGrp="1"/>
          </p:cNvSpPr>
          <p:nvPr>
            <p:ph idx="1"/>
          </p:nvPr>
        </p:nvSpPr>
        <p:spPr>
          <a:xfrm>
            <a:off x="628649" y="1574778"/>
            <a:ext cx="7613829" cy="4351338"/>
          </a:xfrm>
        </p:spPr>
        <p:txBody>
          <a:bodyPr/>
          <a:lstStyle/>
          <a:p>
            <a:pPr>
              <a:lnSpc>
                <a:spcPct val="100000"/>
              </a:lnSpc>
            </a:pPr>
            <a:r>
              <a:rPr lang="en-US" sz="2600" dirty="0">
                <a:solidFill>
                  <a:schemeClr val="tx1"/>
                </a:solidFill>
              </a:rPr>
              <a:t>Funded by the Federal Office of Rural Health Policy</a:t>
            </a:r>
          </a:p>
          <a:p>
            <a:pPr>
              <a:lnSpc>
                <a:spcPct val="100000"/>
              </a:lnSpc>
            </a:pPr>
            <a:endParaRPr lang="en-US" sz="1000" dirty="0">
              <a:solidFill>
                <a:schemeClr val="tx1"/>
              </a:solidFill>
            </a:endParaRPr>
          </a:p>
          <a:p>
            <a:pPr>
              <a:lnSpc>
                <a:spcPct val="100000"/>
              </a:lnSpc>
            </a:pPr>
            <a:r>
              <a:rPr lang="en-US" sz="2600" dirty="0">
                <a:solidFill>
                  <a:schemeClr val="tx1"/>
                </a:solidFill>
              </a:rPr>
              <a:t>National clearinghouse on rural health issues</a:t>
            </a:r>
          </a:p>
          <a:p>
            <a:pPr>
              <a:lnSpc>
                <a:spcPct val="100000"/>
              </a:lnSpc>
            </a:pPr>
            <a:endParaRPr lang="en-US" sz="1000" dirty="0">
              <a:solidFill>
                <a:schemeClr val="tx1"/>
              </a:solidFill>
            </a:endParaRPr>
          </a:p>
          <a:p>
            <a:pPr>
              <a:lnSpc>
                <a:spcPct val="100000"/>
              </a:lnSpc>
            </a:pPr>
            <a:r>
              <a:rPr lang="en-US" sz="2600" dirty="0">
                <a:solidFill>
                  <a:schemeClr val="tx1"/>
                </a:solidFill>
              </a:rPr>
              <a:t>Statistics for metro and non-metro counties on:</a:t>
            </a:r>
          </a:p>
          <a:p>
            <a:pPr>
              <a:lnSpc>
                <a:spcPct val="100000"/>
              </a:lnSpc>
            </a:pPr>
            <a:endParaRPr lang="en-US" sz="200" dirty="0">
              <a:solidFill>
                <a:schemeClr val="tx1"/>
              </a:solidFill>
            </a:endParaRPr>
          </a:p>
          <a:p>
            <a:pPr marL="685800" lvl="2" indent="0">
              <a:lnSpc>
                <a:spcPct val="100000"/>
              </a:lnSpc>
              <a:buNone/>
            </a:pPr>
            <a:r>
              <a:rPr lang="en-US" sz="2600" dirty="0">
                <a:solidFill>
                  <a:schemeClr val="tx1"/>
                </a:solidFill>
              </a:rPr>
              <a:t>Demographics</a:t>
            </a:r>
          </a:p>
          <a:p>
            <a:pPr marL="685800" lvl="2" indent="0">
              <a:lnSpc>
                <a:spcPct val="100000"/>
              </a:lnSpc>
              <a:buNone/>
            </a:pPr>
            <a:r>
              <a:rPr lang="en-US" sz="2600" dirty="0">
                <a:solidFill>
                  <a:schemeClr val="tx1"/>
                </a:solidFill>
              </a:rPr>
              <a:t>Health disparities</a:t>
            </a:r>
          </a:p>
          <a:p>
            <a:pPr marL="685800" lvl="2" indent="0">
              <a:lnSpc>
                <a:spcPct val="100000"/>
              </a:lnSpc>
              <a:buNone/>
            </a:pPr>
            <a:r>
              <a:rPr lang="en-US" sz="2600" dirty="0">
                <a:solidFill>
                  <a:schemeClr val="tx1"/>
                </a:solidFill>
              </a:rPr>
              <a:t>Social determinants</a:t>
            </a:r>
          </a:p>
          <a:p>
            <a:pPr marL="685800" lvl="2" indent="0">
              <a:lnSpc>
                <a:spcPct val="100000"/>
              </a:lnSpc>
              <a:buNone/>
            </a:pPr>
            <a:r>
              <a:rPr lang="en-US" sz="2600" dirty="0">
                <a:solidFill>
                  <a:schemeClr val="tx1"/>
                </a:solidFill>
              </a:rPr>
              <a:t>Access to services</a:t>
            </a:r>
          </a:p>
        </p:txBody>
      </p:sp>
      <p:sp>
        <p:nvSpPr>
          <p:cNvPr id="5" name="TextBox 4"/>
          <p:cNvSpPr txBox="1"/>
          <p:nvPr/>
        </p:nvSpPr>
        <p:spPr>
          <a:xfrm>
            <a:off x="3232406" y="6289917"/>
            <a:ext cx="2406316" cy="438582"/>
          </a:xfrm>
          <a:prstGeom prst="rect">
            <a:avLst/>
          </a:prstGeom>
          <a:noFill/>
        </p:spPr>
        <p:txBody>
          <a:bodyPr wrap="square" rtlCol="0">
            <a:spAutoFit/>
          </a:bodyPr>
          <a:lstStyle/>
          <a:p>
            <a:pPr marL="0" marR="0">
              <a:spcBef>
                <a:spcPts val="0"/>
              </a:spcBef>
              <a:spcAft>
                <a:spcPts val="0"/>
              </a:spcAft>
            </a:pPr>
            <a:r>
              <a:rPr lang="en-US" sz="22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RHIhub</a:t>
            </a:r>
            <a:r>
              <a:rPr lang="en-US" sz="2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Homepage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descr="URL to Rural Health Information Hub Homepage"/>
          <p:cNvSpPr/>
          <p:nvPr/>
        </p:nvSpPr>
        <p:spPr>
          <a:xfrm>
            <a:off x="6022248" y="6297612"/>
            <a:ext cx="2336345" cy="430887"/>
          </a:xfrm>
          <a:prstGeom prst="rect">
            <a:avLst/>
          </a:prstGeom>
        </p:spPr>
        <p:txBody>
          <a:bodyPr wrap="none">
            <a:spAutoFit/>
          </a:bodyPr>
          <a:lstStyle/>
          <a:p>
            <a:r>
              <a:rPr lang="en-US" sz="2200" dirty="0"/>
              <a:t>ruralhealthinfo.org</a:t>
            </a:r>
          </a:p>
        </p:txBody>
      </p:sp>
    </p:spTree>
    <p:extLst>
      <p:ext uri="{BB962C8B-B14F-4D97-AF65-F5344CB8AC3E}">
        <p14:creationId xmlns:p14="http://schemas.microsoft.com/office/powerpoint/2010/main" val="2277633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136" y="308914"/>
            <a:ext cx="7886700" cy="909757"/>
          </a:xfrm>
        </p:spPr>
        <p:txBody>
          <a:bodyPr/>
          <a:lstStyle/>
          <a:p>
            <a:r>
              <a:rPr lang="en-US" b="1" dirty="0">
                <a:solidFill>
                  <a:schemeClr val="tx1"/>
                </a:solidFill>
              </a:rPr>
              <a:t>National Neighborhood Data Archive</a:t>
            </a:r>
          </a:p>
        </p:txBody>
      </p:sp>
      <p:pic>
        <p:nvPicPr>
          <p:cNvPr id="1026" name="Picture 2" descr="National Neighborhood Data Archive (NaNDA)">
            <a:extLst>
              <a:ext uri="{FF2B5EF4-FFF2-40B4-BE49-F238E27FC236}">
                <a16:creationId xmlns:a16="http://schemas.microsoft.com/office/drawing/2014/main" id="{B3CD37C5-E2FE-4956-9D9C-5C32AFE12C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163" y="1067196"/>
            <a:ext cx="5038869" cy="58786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28649" y="1856232"/>
            <a:ext cx="8049007" cy="4261104"/>
          </a:xfrm>
        </p:spPr>
        <p:txBody>
          <a:bodyPr/>
          <a:lstStyle/>
          <a:p>
            <a:pPr>
              <a:lnSpc>
                <a:spcPct val="100000"/>
              </a:lnSpc>
            </a:pPr>
            <a:r>
              <a:rPr lang="en-US" sz="2600" dirty="0" err="1">
                <a:solidFill>
                  <a:schemeClr val="tx1"/>
                </a:solidFill>
                <a:hlinkClick r:id="rId4"/>
              </a:rPr>
              <a:t>Cognability</a:t>
            </a:r>
            <a:r>
              <a:rPr lang="en-US" sz="2600" dirty="0">
                <a:solidFill>
                  <a:schemeClr val="tx1"/>
                </a:solidFill>
              </a:rPr>
              <a:t> – how your neighborhood supports cognitive health through places to be physically active, socially engaged, and keep your mind active</a:t>
            </a:r>
          </a:p>
          <a:p>
            <a:pPr>
              <a:lnSpc>
                <a:spcPct val="100000"/>
              </a:lnSpc>
            </a:pPr>
            <a:r>
              <a:rPr lang="en-US" sz="2600" dirty="0" err="1">
                <a:solidFill>
                  <a:schemeClr val="tx1"/>
                </a:solidFill>
                <a:hlinkClick r:id="rId5"/>
              </a:rPr>
              <a:t>NaNDA</a:t>
            </a:r>
            <a:r>
              <a:rPr lang="en-US" sz="2600" dirty="0">
                <a:solidFill>
                  <a:schemeClr val="tx1"/>
                </a:solidFill>
                <a:hlinkClick r:id="rId5"/>
              </a:rPr>
              <a:t> Data Repository </a:t>
            </a:r>
            <a:r>
              <a:rPr lang="en-US" sz="2600" dirty="0">
                <a:solidFill>
                  <a:schemeClr val="tx1"/>
                </a:solidFill>
              </a:rPr>
              <a:t>– open data for research questions that address “place”</a:t>
            </a:r>
          </a:p>
          <a:p>
            <a:pPr lvl="1">
              <a:lnSpc>
                <a:spcPct val="100000"/>
              </a:lnSpc>
            </a:pPr>
            <a:r>
              <a:rPr lang="en-US" sz="2300" dirty="0">
                <a:solidFill>
                  <a:schemeClr val="tx1"/>
                </a:solidFill>
              </a:rPr>
              <a:t>Social Determinants of  Health</a:t>
            </a:r>
          </a:p>
          <a:p>
            <a:pPr lvl="1">
              <a:lnSpc>
                <a:spcPct val="100000"/>
              </a:lnSpc>
            </a:pPr>
            <a:r>
              <a:rPr lang="en-US" sz="2300" dirty="0">
                <a:solidFill>
                  <a:schemeClr val="tx1"/>
                </a:solidFill>
              </a:rPr>
              <a:t>Crime rates </a:t>
            </a:r>
          </a:p>
          <a:p>
            <a:pPr lvl="1">
              <a:lnSpc>
                <a:spcPct val="100000"/>
              </a:lnSpc>
            </a:pPr>
            <a:r>
              <a:rPr lang="en-US" sz="2300" dirty="0">
                <a:solidFill>
                  <a:schemeClr val="tx1"/>
                </a:solidFill>
              </a:rPr>
              <a:t>Police districts</a:t>
            </a:r>
          </a:p>
          <a:p>
            <a:pPr lvl="1">
              <a:lnSpc>
                <a:spcPct val="100000"/>
              </a:lnSpc>
            </a:pPr>
            <a:r>
              <a:rPr lang="en-US" sz="2300" dirty="0">
                <a:solidFill>
                  <a:schemeClr val="tx1"/>
                </a:solidFill>
              </a:rPr>
              <a:t>Polluting sites</a:t>
            </a:r>
          </a:p>
          <a:p>
            <a:pPr lvl="1">
              <a:lnSpc>
                <a:spcPct val="100000"/>
              </a:lnSpc>
            </a:pPr>
            <a:r>
              <a:rPr lang="en-US" sz="2300" dirty="0">
                <a:solidFill>
                  <a:schemeClr val="tx1"/>
                </a:solidFill>
              </a:rPr>
              <a:t>Public transit</a:t>
            </a:r>
          </a:p>
        </p:txBody>
      </p:sp>
      <p:sp>
        <p:nvSpPr>
          <p:cNvPr id="7" name="TextBox 6">
            <a:extLst>
              <a:ext uri="{FF2B5EF4-FFF2-40B4-BE49-F238E27FC236}">
                <a16:creationId xmlns:a16="http://schemas.microsoft.com/office/drawing/2014/main" id="{6C3F475F-EE69-467C-AB5A-2213DE23C4B7}"/>
              </a:ext>
            </a:extLst>
          </p:cNvPr>
          <p:cNvSpPr txBox="1"/>
          <p:nvPr/>
        </p:nvSpPr>
        <p:spPr>
          <a:xfrm>
            <a:off x="3437681" y="6293232"/>
            <a:ext cx="5706319" cy="461665"/>
          </a:xfrm>
          <a:prstGeom prst="rect">
            <a:avLst/>
          </a:prstGeom>
          <a:noFill/>
        </p:spPr>
        <p:txBody>
          <a:bodyPr wrap="square">
            <a:spAutoFit/>
          </a:bodyPr>
          <a:lstStyle/>
          <a:p>
            <a:r>
              <a:rPr lang="en-US" sz="2400" dirty="0" err="1">
                <a:hlinkClick r:id="rId6"/>
              </a:rPr>
              <a:t>NaNDA</a:t>
            </a:r>
            <a:r>
              <a:rPr lang="en-US" sz="2400" dirty="0">
                <a:hlinkClick r:id="rId6"/>
              </a:rPr>
              <a:t> Health Bytes Recording</a:t>
            </a:r>
            <a:r>
              <a:rPr lang="en-US" sz="2400" dirty="0"/>
              <a:t> </a:t>
            </a:r>
            <a:r>
              <a:rPr lang="en-US" dirty="0"/>
              <a:t>(scroll to bottom)</a:t>
            </a:r>
            <a:endParaRPr lang="en-US" sz="2400" dirty="0"/>
          </a:p>
        </p:txBody>
      </p:sp>
    </p:spTree>
    <p:extLst>
      <p:ext uri="{BB962C8B-B14F-4D97-AF65-F5344CB8AC3E}">
        <p14:creationId xmlns:p14="http://schemas.microsoft.com/office/powerpoint/2010/main" val="2383329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42138-9DEF-3750-958A-0B3C8D997BD0}"/>
              </a:ext>
            </a:extLst>
          </p:cNvPr>
          <p:cNvSpPr>
            <a:spLocks noGrp="1"/>
          </p:cNvSpPr>
          <p:nvPr>
            <p:ph type="title"/>
          </p:nvPr>
        </p:nvSpPr>
        <p:spPr>
          <a:xfrm>
            <a:off x="628650" y="-590309"/>
            <a:ext cx="7886700" cy="590309"/>
          </a:xfrm>
        </p:spPr>
        <p:txBody>
          <a:bodyPr vert="horz" wrap="square" lIns="91440" tIns="45720" rIns="91440" bIns="45720" numCol="1" anchor="b" anchorCtr="0" compatLnSpc="1">
            <a:prstTxWarp prst="textNoShape">
              <a:avLst/>
            </a:prstTxWarp>
          </a:bodyPr>
          <a:lstStyle/>
          <a:p>
            <a:r>
              <a:rPr lang="en-US" dirty="0"/>
              <a:t>Question Check 3</a:t>
            </a:r>
          </a:p>
        </p:txBody>
      </p:sp>
      <p:sp>
        <p:nvSpPr>
          <p:cNvPr id="10" name="Title 1">
            <a:extLst>
              <a:ext uri="{FF2B5EF4-FFF2-40B4-BE49-F238E27FC236}">
                <a16:creationId xmlns:a16="http://schemas.microsoft.com/office/drawing/2014/main" id="{F88AC9B1-D62F-3DDA-2E28-18D6005AA3D3}"/>
              </a:ext>
            </a:extLst>
          </p:cNvPr>
          <p:cNvSpPr>
            <a:spLocks noGrp="1"/>
          </p:cNvSpPr>
          <p:nvPr>
            <p:ph type="title"/>
          </p:nvPr>
        </p:nvSpPr>
        <p:spPr>
          <a:xfrm>
            <a:off x="570594" y="449945"/>
            <a:ext cx="7886700" cy="689205"/>
          </a:xfrm>
        </p:spPr>
        <p:txBody>
          <a:bodyPr wrap="square" anchor="ctr">
            <a:normAutofit/>
          </a:bodyPr>
          <a:lstStyle/>
          <a:p>
            <a:r>
              <a:rPr lang="en-US" b="1" dirty="0">
                <a:solidFill>
                  <a:schemeClr val="tx1"/>
                </a:solidFill>
              </a:rPr>
              <a:t>Questions?</a:t>
            </a:r>
          </a:p>
        </p:txBody>
      </p:sp>
      <p:pic>
        <p:nvPicPr>
          <p:cNvPr id="5" name="Picture 4" descr="Different colored question marks">
            <a:extLst>
              <a:ext uri="{FF2B5EF4-FFF2-40B4-BE49-F238E27FC236}">
                <a16:creationId xmlns:a16="http://schemas.microsoft.com/office/drawing/2014/main" id="{9E012D24-5F8A-A445-B033-95EA9BB860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 b="1916"/>
          <a:stretch/>
        </p:blipFill>
        <p:spPr>
          <a:xfrm>
            <a:off x="628650" y="1520826"/>
            <a:ext cx="7886700" cy="4351338"/>
          </a:xfrm>
          <a:prstGeom prst="rect">
            <a:avLst/>
          </a:prstGeom>
          <a:noFill/>
        </p:spPr>
      </p:pic>
    </p:spTree>
    <p:extLst>
      <p:ext uri="{BB962C8B-B14F-4D97-AF65-F5344CB8AC3E}">
        <p14:creationId xmlns:p14="http://schemas.microsoft.com/office/powerpoint/2010/main" val="2075732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F24FAD-5E7D-D509-7829-887D3CAA1496}"/>
              </a:ext>
            </a:extLst>
          </p:cNvPr>
          <p:cNvSpPr txBox="1">
            <a:spLocks noGrp="1"/>
          </p:cNvSpPr>
          <p:nvPr>
            <p:ph type="title" idx="4294967295"/>
          </p:nvPr>
        </p:nvSpPr>
        <p:spPr>
          <a:xfrm>
            <a:off x="498024" y="464458"/>
            <a:ext cx="7673520" cy="6001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300" b="1" i="0" u="none" strike="noStrike" kern="1200" cap="none" spc="0" normalizeH="0" baseline="0" noProof="0" dirty="0">
                <a:ln>
                  <a:noFill/>
                </a:ln>
                <a:solidFill>
                  <a:schemeClr val="tx1"/>
                </a:solidFill>
                <a:effectLst/>
                <a:uLnTx/>
                <a:uFillTx/>
                <a:latin typeface="+mn-lt"/>
                <a:ea typeface="+mn-ea"/>
                <a:cs typeface="+mn-cs"/>
              </a:rPr>
              <a:t>Class Exercise Part II</a:t>
            </a:r>
          </a:p>
        </p:txBody>
      </p:sp>
      <p:sp>
        <p:nvSpPr>
          <p:cNvPr id="5" name="TextBox 4">
            <a:extLst>
              <a:ext uri="{FF2B5EF4-FFF2-40B4-BE49-F238E27FC236}">
                <a16:creationId xmlns:a16="http://schemas.microsoft.com/office/drawing/2014/main" id="{4C3FEC35-6EB3-B78D-E8F5-9EC9717B2B17}"/>
              </a:ext>
            </a:extLst>
          </p:cNvPr>
          <p:cNvSpPr txBox="1"/>
          <p:nvPr/>
        </p:nvSpPr>
        <p:spPr>
          <a:xfrm>
            <a:off x="563337" y="1396446"/>
            <a:ext cx="8017326" cy="4759957"/>
          </a:xfrm>
          <a:prstGeom prst="rect">
            <a:avLst/>
          </a:prstGeom>
          <a:noFill/>
        </p:spPr>
        <p:txBody>
          <a:bodyPr wrap="square" rtlCol="0">
            <a:spAutoFit/>
          </a:bodyPr>
          <a:lstStyle/>
          <a:p>
            <a:pPr marL="0" marR="0">
              <a:lnSpc>
                <a:spcPct val="107000"/>
              </a:lnSpc>
              <a:spcBef>
                <a:spcPts val="0"/>
              </a:spcBef>
              <a:spcAft>
                <a:spcPts val="0"/>
              </a:spcAft>
            </a:pPr>
            <a:r>
              <a:rPr lang="en-US" sz="2600" dirty="0">
                <a:effectLst/>
                <a:latin typeface="+mn-lt"/>
                <a:ea typeface="Century Gothic" panose="020B0502020202020204" pitchFamily="34" charset="0"/>
                <a:cs typeface="Times New Roman" panose="02020603050405020304" pitchFamily="18" charset="0"/>
              </a:rPr>
              <a:t>Take five minutes and use the question you formulated in Part 1 to explore steps 2 through 4 of the 4-step process for locating health statistics. </a:t>
            </a:r>
          </a:p>
          <a:p>
            <a:pPr marL="0" marR="0">
              <a:lnSpc>
                <a:spcPct val="107000"/>
              </a:lnSpc>
              <a:spcBef>
                <a:spcPts val="0"/>
              </a:spcBef>
              <a:spcAft>
                <a:spcPts val="0"/>
              </a:spcAft>
            </a:pPr>
            <a:endParaRPr lang="en-US" sz="2600" dirty="0">
              <a:effectLst/>
              <a:latin typeface="+mn-lt"/>
              <a:ea typeface="Century Gothic" panose="020B0502020202020204" pitchFamily="34" charset="0"/>
              <a:cs typeface="Times New Roman" panose="02020603050405020304" pitchFamily="18" charset="0"/>
            </a:endParaRPr>
          </a:p>
          <a:p>
            <a:pPr marL="0" marR="0">
              <a:lnSpc>
                <a:spcPct val="107000"/>
              </a:lnSpc>
              <a:spcBef>
                <a:spcPts val="0"/>
              </a:spcBef>
              <a:spcAft>
                <a:spcPts val="0"/>
              </a:spcAft>
            </a:pPr>
            <a:r>
              <a:rPr lang="en-US" sz="2600" dirty="0">
                <a:effectLst/>
                <a:latin typeface="+mn-lt"/>
                <a:ea typeface="Century Gothic" panose="020B0502020202020204" pitchFamily="34" charset="0"/>
                <a:cs typeface="Times New Roman" panose="02020603050405020304" pitchFamily="18" charset="0"/>
              </a:rPr>
              <a:t>Perform a search for your question and take some notes on what you find. </a:t>
            </a:r>
          </a:p>
          <a:p>
            <a:pPr marL="0" marR="0">
              <a:lnSpc>
                <a:spcPct val="107000"/>
              </a:lnSpc>
              <a:spcBef>
                <a:spcPts val="0"/>
              </a:spcBef>
              <a:spcAft>
                <a:spcPts val="800"/>
              </a:spcAft>
            </a:pPr>
            <a:r>
              <a:rPr lang="en-US" sz="1800" dirty="0">
                <a:effectLst/>
                <a:latin typeface="+mn-lt"/>
                <a:ea typeface="Century Gothic" panose="020B0502020202020204" pitchFamily="34" charset="0"/>
                <a:cs typeface="Times New Roman" panose="02020603050405020304" pitchFamily="18" charset="0"/>
              </a:rPr>
              <a:t> </a:t>
            </a:r>
          </a:p>
          <a:p>
            <a:pPr lvl="1">
              <a:lnSpc>
                <a:spcPct val="107000"/>
              </a:lnSpc>
              <a:spcBef>
                <a:spcPts val="200"/>
              </a:spcBef>
              <a:spcAft>
                <a:spcPts val="0"/>
              </a:spcAft>
            </a:pPr>
            <a:r>
              <a:rPr lang="en-US" sz="2600" b="1" dirty="0">
                <a:solidFill>
                  <a:schemeClr val="accent1">
                    <a:lumMod val="50000"/>
                  </a:schemeClr>
                </a:solidFill>
                <a:effectLst/>
                <a:latin typeface="+mn-lt"/>
                <a:ea typeface="Times New Roman" panose="02020603050405020304" pitchFamily="18" charset="0"/>
                <a:cs typeface="Times New Roman" panose="02020603050405020304" pitchFamily="18" charset="0"/>
              </a:rPr>
              <a:t>Step 2. Choose the best resource </a:t>
            </a:r>
          </a:p>
          <a:p>
            <a:pPr lvl="1">
              <a:lnSpc>
                <a:spcPct val="107000"/>
              </a:lnSpc>
              <a:spcBef>
                <a:spcPts val="200"/>
              </a:spcBef>
              <a:spcAft>
                <a:spcPts val="0"/>
              </a:spcAft>
            </a:pPr>
            <a:r>
              <a:rPr lang="en-US" sz="2600" b="1" dirty="0">
                <a:solidFill>
                  <a:schemeClr val="accent1">
                    <a:lumMod val="50000"/>
                  </a:schemeClr>
                </a:solidFill>
                <a:effectLst/>
                <a:latin typeface="+mn-lt"/>
                <a:ea typeface="Times New Roman" panose="02020603050405020304" pitchFamily="18" charset="0"/>
                <a:cs typeface="Times New Roman" panose="02020603050405020304" pitchFamily="18" charset="0"/>
              </a:rPr>
              <a:t>Step 3. Evaluate what you’ve found</a:t>
            </a:r>
          </a:p>
          <a:p>
            <a:pPr lvl="1">
              <a:lnSpc>
                <a:spcPct val="107000"/>
              </a:lnSpc>
              <a:spcBef>
                <a:spcPts val="200"/>
              </a:spcBef>
              <a:spcAft>
                <a:spcPts val="0"/>
              </a:spcAft>
            </a:pPr>
            <a:r>
              <a:rPr lang="en-US" sz="2600" b="1" dirty="0">
                <a:solidFill>
                  <a:schemeClr val="accent1">
                    <a:lumMod val="50000"/>
                  </a:schemeClr>
                </a:solidFill>
                <a:effectLst/>
                <a:latin typeface="+mn-lt"/>
                <a:ea typeface="Times New Roman" panose="02020603050405020304" pitchFamily="18" charset="0"/>
                <a:cs typeface="Times New Roman" panose="02020603050405020304" pitchFamily="18" charset="0"/>
              </a:rPr>
              <a:t>Step 4. Repeat as needed</a:t>
            </a:r>
            <a:endParaRPr lang="en-US" sz="2600" b="1" dirty="0">
              <a:effectLst/>
              <a:latin typeface="+mn-lt"/>
              <a:ea typeface="Times New Roman" panose="02020603050405020304" pitchFamily="18" charset="0"/>
              <a:cs typeface="Times New Roman" panose="02020603050405020304" pitchFamily="18" charset="0"/>
            </a:endParaRPr>
          </a:p>
          <a:p>
            <a:endParaRPr lang="en-US" sz="2200" dirty="0">
              <a:latin typeface="+mn-lt"/>
            </a:endParaRPr>
          </a:p>
        </p:txBody>
      </p:sp>
    </p:spTree>
    <p:extLst>
      <p:ext uri="{BB962C8B-B14F-4D97-AF65-F5344CB8AC3E}">
        <p14:creationId xmlns:p14="http://schemas.microsoft.com/office/powerpoint/2010/main" val="1365713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468" y="345459"/>
            <a:ext cx="7886700" cy="892405"/>
          </a:xfrm>
        </p:spPr>
        <p:txBody>
          <a:bodyPr/>
          <a:lstStyle/>
          <a:p>
            <a:r>
              <a:rPr lang="en-US" b="1" dirty="0">
                <a:solidFill>
                  <a:schemeClr val="tx1"/>
                </a:solidFill>
              </a:rPr>
              <a:t>Final Questions and Evaluation</a:t>
            </a:r>
          </a:p>
        </p:txBody>
      </p:sp>
      <p:sp>
        <p:nvSpPr>
          <p:cNvPr id="3" name="Content Placeholder 2"/>
          <p:cNvSpPr>
            <a:spLocks noGrp="1"/>
          </p:cNvSpPr>
          <p:nvPr>
            <p:ph sz="half" idx="1"/>
          </p:nvPr>
        </p:nvSpPr>
        <p:spPr>
          <a:xfrm>
            <a:off x="516468" y="1418253"/>
            <a:ext cx="8054973" cy="3512562"/>
          </a:xfrm>
        </p:spPr>
        <p:txBody>
          <a:bodyPr>
            <a:noAutofit/>
          </a:bodyPr>
          <a:lstStyle/>
          <a:p>
            <a:pPr marL="0" indent="0">
              <a:buNone/>
            </a:pPr>
            <a:r>
              <a:rPr lang="en-US" sz="2600" b="1" dirty="0">
                <a:solidFill>
                  <a:schemeClr val="tx1"/>
                </a:solidFill>
              </a:rPr>
              <a:t>Christine Nieman Hislop</a:t>
            </a:r>
            <a:r>
              <a:rPr lang="en-US" sz="2600" dirty="0">
                <a:solidFill>
                  <a:schemeClr val="tx1"/>
                </a:solidFill>
              </a:rPr>
              <a:t>, MSLIS | Data Education Librarian</a:t>
            </a:r>
          </a:p>
          <a:p>
            <a:pPr marL="0" indent="0">
              <a:buNone/>
            </a:pPr>
            <a:r>
              <a:rPr lang="en-US" sz="2600" dirty="0">
                <a:solidFill>
                  <a:schemeClr val="tx1"/>
                </a:solidFill>
              </a:rPr>
              <a:t>NNLM Region 1 | </a:t>
            </a:r>
            <a:r>
              <a:rPr lang="en-US" sz="2600" dirty="0">
                <a:solidFill>
                  <a:schemeClr val="tx1"/>
                </a:solidFill>
                <a:hlinkClick r:id="rId3"/>
              </a:rPr>
              <a:t>cnieman@hshsl.umaryland.edu</a:t>
            </a:r>
            <a:endParaRPr lang="en-US" sz="2600" dirty="0">
              <a:solidFill>
                <a:schemeClr val="tx1"/>
              </a:solidFill>
            </a:endParaRPr>
          </a:p>
          <a:p>
            <a:pPr marL="0" indent="0">
              <a:buNone/>
            </a:pPr>
            <a:endParaRPr lang="en-US" sz="2600" dirty="0">
              <a:solidFill>
                <a:schemeClr val="tx1"/>
              </a:solidFill>
            </a:endParaRPr>
          </a:p>
          <a:p>
            <a:pPr marL="0" indent="0">
              <a:buNone/>
            </a:pPr>
            <a:r>
              <a:rPr lang="en-US" sz="2600" b="1" dirty="0">
                <a:solidFill>
                  <a:schemeClr val="tx1"/>
                </a:solidFill>
              </a:rPr>
              <a:t>Katie Pierce Farrier</a:t>
            </a:r>
            <a:r>
              <a:rPr lang="en-US" sz="2600" dirty="0">
                <a:solidFill>
                  <a:schemeClr val="tx1"/>
                </a:solidFill>
              </a:rPr>
              <a:t>, MIS | Data Science Strategist |</a:t>
            </a:r>
          </a:p>
          <a:p>
            <a:pPr marL="0" indent="0">
              <a:buNone/>
            </a:pPr>
            <a:r>
              <a:rPr lang="en-US" sz="2600" dirty="0">
                <a:solidFill>
                  <a:schemeClr val="tx1"/>
                </a:solidFill>
              </a:rPr>
              <a:t>NNLM Region 3 | </a:t>
            </a:r>
            <a:r>
              <a:rPr lang="en-US" sz="2600" dirty="0">
                <a:solidFill>
                  <a:schemeClr val="tx1"/>
                </a:solidFill>
                <a:hlinkClick r:id="rId4"/>
              </a:rPr>
              <a:t>katie.pierce-farrier@unthsc.edu</a:t>
            </a:r>
            <a:endParaRPr lang="en-US" sz="2600" dirty="0">
              <a:solidFill>
                <a:schemeClr val="tx1"/>
              </a:solidFill>
            </a:endParaRPr>
          </a:p>
          <a:p>
            <a:pPr marL="0" indent="0">
              <a:buNone/>
            </a:pPr>
            <a:endParaRPr lang="en-US" sz="2600" dirty="0">
              <a:solidFill>
                <a:schemeClr val="tx1"/>
              </a:solidFill>
            </a:endParaRPr>
          </a:p>
          <a:p>
            <a:pPr marL="0" indent="0" algn="ctr">
              <a:buNone/>
            </a:pPr>
            <a:r>
              <a:rPr lang="en-US" sz="2600" dirty="0">
                <a:solidFill>
                  <a:schemeClr val="tx1"/>
                </a:solidFill>
              </a:rPr>
              <a:t>More trainings available at </a:t>
            </a:r>
            <a:r>
              <a:rPr lang="en-US" sz="2600" dirty="0">
                <a:solidFill>
                  <a:schemeClr val="tx1"/>
                </a:solidFill>
                <a:hlinkClick r:id="rId5"/>
              </a:rPr>
              <a:t>NNLM.gov/training</a:t>
            </a:r>
            <a:endParaRPr lang="en-US" sz="2600" dirty="0">
              <a:solidFill>
                <a:schemeClr val="tx1"/>
              </a:solidFill>
            </a:endParaRPr>
          </a:p>
        </p:txBody>
      </p:sp>
      <p:sp>
        <p:nvSpPr>
          <p:cNvPr id="5" name="Content Placeholder 4"/>
          <p:cNvSpPr>
            <a:spLocks noGrp="1"/>
          </p:cNvSpPr>
          <p:nvPr>
            <p:ph sz="half" idx="2"/>
          </p:nvPr>
        </p:nvSpPr>
        <p:spPr>
          <a:xfrm>
            <a:off x="560984" y="5101966"/>
            <a:ext cx="7998882" cy="1109953"/>
          </a:xfrm>
          <a:solidFill>
            <a:srgbClr val="92D050"/>
          </a:solidFill>
          <a:ln>
            <a:solidFill>
              <a:schemeClr val="accent1"/>
            </a:solidFill>
          </a:ln>
        </p:spPr>
        <p:txBody>
          <a:bodyPr anchor="ctr">
            <a:noAutofit/>
          </a:bodyPr>
          <a:lstStyle/>
          <a:p>
            <a:pPr marL="0" marR="0" indent="0" algn="ctr">
              <a:spcBef>
                <a:spcPts val="0"/>
              </a:spcBef>
              <a:spcAft>
                <a:spcPts val="0"/>
              </a:spcAft>
              <a:buNone/>
              <a:tabLst>
                <a:tab pos="2971800" algn="ctr"/>
                <a:tab pos="5943600" algn="r"/>
              </a:tabLst>
            </a:pPr>
            <a:r>
              <a:rPr lang="en-US" i="1" dirty="0">
                <a:solidFill>
                  <a:schemeClr val="tx1"/>
                </a:solidFill>
                <a:effectLst/>
                <a:latin typeface="Calibri" panose="020F0502020204030204" pitchFamily="34" charset="0"/>
                <a:ea typeface="Century Gothic" panose="020B0502020202020204" pitchFamily="34" charset="0"/>
                <a:cs typeface="Calibri" panose="020F0502020204030204" pitchFamily="34" charset="0"/>
              </a:rPr>
              <a:t>Funded by the National Library of Medicine. </a:t>
            </a:r>
          </a:p>
          <a:p>
            <a:pPr marL="0" marR="0" indent="0" algn="ctr">
              <a:spcBef>
                <a:spcPts val="0"/>
              </a:spcBef>
              <a:spcAft>
                <a:spcPts val="0"/>
              </a:spcAft>
              <a:buNone/>
              <a:tabLst>
                <a:tab pos="2971800" algn="ctr"/>
                <a:tab pos="5943600" algn="r"/>
              </a:tabLst>
            </a:pPr>
            <a:r>
              <a:rPr lang="en-US" i="1" dirty="0">
                <a:solidFill>
                  <a:schemeClr val="tx1"/>
                </a:solidFill>
                <a:effectLst/>
                <a:latin typeface="Calibri" panose="020F0502020204030204" pitchFamily="34" charset="0"/>
                <a:ea typeface="Century Gothic" panose="020B0502020202020204" pitchFamily="34" charset="0"/>
                <a:cs typeface="Calibri" panose="020F0502020204030204" pitchFamily="34" charset="0"/>
              </a:rPr>
              <a:t>NLM and NNLM are service marks of the US Department of Health and Human Services. Updated February 2024.</a:t>
            </a:r>
          </a:p>
        </p:txBody>
      </p:sp>
    </p:spTree>
    <p:extLst>
      <p:ext uri="{BB962C8B-B14F-4D97-AF65-F5344CB8AC3E}">
        <p14:creationId xmlns:p14="http://schemas.microsoft.com/office/powerpoint/2010/main" val="2883414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9027E-8098-BCDC-6475-AB0BFA6FD0F2}"/>
              </a:ext>
            </a:extLst>
          </p:cNvPr>
          <p:cNvSpPr>
            <a:spLocks noGrp="1"/>
          </p:cNvSpPr>
          <p:nvPr>
            <p:ph type="title"/>
          </p:nvPr>
        </p:nvSpPr>
        <p:spPr>
          <a:xfrm>
            <a:off x="628650" y="-1325563"/>
            <a:ext cx="7886700" cy="1325563"/>
          </a:xfrm>
        </p:spPr>
        <p:txBody>
          <a:bodyPr vert="horz" wrap="square" lIns="91440" tIns="45720" rIns="91440" bIns="45720" numCol="1" anchor="b" anchorCtr="0" compatLnSpc="1">
            <a:prstTxWarp prst="textNoShape">
              <a:avLst/>
            </a:prstTxWarp>
          </a:bodyPr>
          <a:lstStyle/>
          <a:p>
            <a:r>
              <a:rPr lang="en-US" dirty="0"/>
              <a:t>Hierarchy of NIH, NLM, and NNLM</a:t>
            </a:r>
          </a:p>
        </p:txBody>
      </p:sp>
      <p:graphicFrame>
        <p:nvGraphicFramePr>
          <p:cNvPr id="4" name="Content Placeholder 3" descr="NIH NLM NNLM breakdown">
            <a:extLst>
              <a:ext uri="{FF2B5EF4-FFF2-40B4-BE49-F238E27FC236}">
                <a16:creationId xmlns:a16="http://schemas.microsoft.com/office/drawing/2014/main" id="{A04AB903-A4F7-4975-B078-D025E9603A93}"/>
              </a:ext>
            </a:extLst>
          </p:cNvPr>
          <p:cNvGraphicFramePr>
            <a:graphicFrameLocks noGrp="1"/>
          </p:cNvGraphicFramePr>
          <p:nvPr>
            <p:ph idx="1"/>
            <p:extLst>
              <p:ext uri="{D42A27DB-BD31-4B8C-83A1-F6EECF244321}">
                <p14:modId xmlns:p14="http://schemas.microsoft.com/office/powerpoint/2010/main" val="3127714064"/>
              </p:ext>
            </p:extLst>
          </p:nvPr>
        </p:nvGraphicFramePr>
        <p:xfrm>
          <a:off x="828675" y="1275178"/>
          <a:ext cx="8163082" cy="3869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4EC98765-4A5E-46C6-8E24-AFB567CD5CFC}"/>
              </a:ext>
            </a:extLst>
          </p:cNvPr>
          <p:cNvSpPr txBox="1"/>
          <p:nvPr/>
        </p:nvSpPr>
        <p:spPr>
          <a:xfrm>
            <a:off x="168157" y="1118825"/>
            <a:ext cx="3585009" cy="1107996"/>
          </a:xfrm>
          <a:prstGeom prst="rect">
            <a:avLst/>
          </a:prstGeom>
          <a:noFill/>
        </p:spPr>
        <p:txBody>
          <a:bodyPr wrap="square" rtlCol="0">
            <a:spAutoFit/>
          </a:bodyPr>
          <a:lstStyle/>
          <a:p>
            <a:pPr algn="ctr"/>
            <a:r>
              <a:rPr lang="en-US" sz="2200" b="1" dirty="0"/>
              <a:t>National Institutes of Health</a:t>
            </a:r>
          </a:p>
          <a:p>
            <a:pPr algn="ctr"/>
            <a:r>
              <a:rPr lang="en-US" sz="2200" dirty="0"/>
              <a:t>Nation’s leading research agency</a:t>
            </a:r>
          </a:p>
        </p:txBody>
      </p:sp>
      <p:sp>
        <p:nvSpPr>
          <p:cNvPr id="6" name="TextBox 5">
            <a:extLst>
              <a:ext uri="{FF2B5EF4-FFF2-40B4-BE49-F238E27FC236}">
                <a16:creationId xmlns:a16="http://schemas.microsoft.com/office/drawing/2014/main" id="{156E199F-9EFD-4A86-83B6-A1931B2FAC8E}"/>
              </a:ext>
            </a:extLst>
          </p:cNvPr>
          <p:cNvSpPr txBox="1"/>
          <p:nvPr/>
        </p:nvSpPr>
        <p:spPr>
          <a:xfrm>
            <a:off x="5558992" y="2226821"/>
            <a:ext cx="3585008" cy="1107996"/>
          </a:xfrm>
          <a:prstGeom prst="rect">
            <a:avLst/>
          </a:prstGeom>
          <a:noFill/>
        </p:spPr>
        <p:txBody>
          <a:bodyPr wrap="square" rtlCol="0">
            <a:spAutoFit/>
          </a:bodyPr>
          <a:lstStyle/>
          <a:p>
            <a:pPr lvl="0" algn="ctr"/>
            <a:r>
              <a:rPr lang="en-US" sz="2200" b="1" dirty="0">
                <a:solidFill>
                  <a:prstClr val="black"/>
                </a:solidFill>
              </a:rPr>
              <a:t>National Library of Medicine</a:t>
            </a:r>
          </a:p>
          <a:p>
            <a:pPr lvl="0" algn="ctr"/>
            <a:r>
              <a:rPr lang="en-US" sz="2200" dirty="0">
                <a:solidFill>
                  <a:prstClr val="black"/>
                </a:solidFill>
              </a:rPr>
              <a:t>World’s largest biomedical library</a:t>
            </a:r>
          </a:p>
        </p:txBody>
      </p:sp>
      <p:sp>
        <p:nvSpPr>
          <p:cNvPr id="7" name="TextBox 6">
            <a:extLst>
              <a:ext uri="{FF2B5EF4-FFF2-40B4-BE49-F238E27FC236}">
                <a16:creationId xmlns:a16="http://schemas.microsoft.com/office/drawing/2014/main" id="{3DEAB46B-8672-46E6-A014-15DCEF8047BF}"/>
              </a:ext>
            </a:extLst>
          </p:cNvPr>
          <p:cNvSpPr txBox="1"/>
          <p:nvPr/>
        </p:nvSpPr>
        <p:spPr>
          <a:xfrm>
            <a:off x="0" y="2962256"/>
            <a:ext cx="3585007" cy="1446550"/>
          </a:xfrm>
          <a:prstGeom prst="rect">
            <a:avLst/>
          </a:prstGeom>
          <a:noFill/>
        </p:spPr>
        <p:txBody>
          <a:bodyPr wrap="square" rtlCol="0">
            <a:spAutoFit/>
          </a:bodyPr>
          <a:lstStyle/>
          <a:p>
            <a:pPr lvl="0" algn="ctr"/>
            <a:r>
              <a:rPr lang="en-US" sz="2200" b="1" dirty="0">
                <a:solidFill>
                  <a:prstClr val="black"/>
                </a:solidFill>
              </a:rPr>
              <a:t>Network of the </a:t>
            </a:r>
          </a:p>
          <a:p>
            <a:pPr lvl="0" algn="ctr"/>
            <a:r>
              <a:rPr lang="en-US" sz="2200" b="1" dirty="0">
                <a:solidFill>
                  <a:prstClr val="black"/>
                </a:solidFill>
              </a:rPr>
              <a:t>National Library of Medicine</a:t>
            </a:r>
          </a:p>
          <a:p>
            <a:pPr lvl="0" algn="ctr"/>
            <a:r>
              <a:rPr lang="en-US" sz="2200" dirty="0">
                <a:solidFill>
                  <a:prstClr val="black"/>
                </a:solidFill>
              </a:rPr>
              <a:t>Outreach program of the NLM</a:t>
            </a:r>
          </a:p>
        </p:txBody>
      </p:sp>
      <p:sp>
        <p:nvSpPr>
          <p:cNvPr id="8" name="TextBox 7">
            <a:extLst>
              <a:ext uri="{FF2B5EF4-FFF2-40B4-BE49-F238E27FC236}">
                <a16:creationId xmlns:a16="http://schemas.microsoft.com/office/drawing/2014/main" id="{2758BEF2-2553-4244-A180-81067B7CB1B2}"/>
              </a:ext>
            </a:extLst>
          </p:cNvPr>
          <p:cNvSpPr txBox="1"/>
          <p:nvPr/>
        </p:nvSpPr>
        <p:spPr>
          <a:xfrm>
            <a:off x="5482869" y="3879128"/>
            <a:ext cx="3585009" cy="1446550"/>
          </a:xfrm>
          <a:prstGeom prst="rect">
            <a:avLst/>
          </a:prstGeom>
          <a:noFill/>
        </p:spPr>
        <p:txBody>
          <a:bodyPr wrap="square" rtlCol="0">
            <a:spAutoFit/>
          </a:bodyPr>
          <a:lstStyle/>
          <a:p>
            <a:pPr lvl="0" algn="ctr"/>
            <a:r>
              <a:rPr lang="en-US" sz="2200" b="1" dirty="0">
                <a:solidFill>
                  <a:prstClr val="black"/>
                </a:solidFill>
              </a:rPr>
              <a:t>Regions, Offices, and Centers</a:t>
            </a:r>
          </a:p>
          <a:p>
            <a:pPr lvl="0" algn="ctr"/>
            <a:r>
              <a:rPr lang="en-US" sz="2200" dirty="0">
                <a:solidFill>
                  <a:prstClr val="black"/>
                </a:solidFill>
              </a:rPr>
              <a:t>7 regional medical libraries </a:t>
            </a:r>
          </a:p>
          <a:p>
            <a:pPr lvl="0" algn="ctr"/>
            <a:r>
              <a:rPr lang="en-US" sz="2200" dirty="0">
                <a:solidFill>
                  <a:prstClr val="black"/>
                </a:solidFill>
              </a:rPr>
              <a:t>3 national offices </a:t>
            </a:r>
          </a:p>
          <a:p>
            <a:pPr algn="ctr"/>
            <a:r>
              <a:rPr lang="en-US" sz="2200" dirty="0">
                <a:solidFill>
                  <a:prstClr val="black"/>
                </a:solidFill>
              </a:rPr>
              <a:t>4 national centers</a:t>
            </a:r>
          </a:p>
        </p:txBody>
      </p:sp>
      <p:sp>
        <p:nvSpPr>
          <p:cNvPr id="10" name="TextBox 9">
            <a:extLst>
              <a:ext uri="{FF2B5EF4-FFF2-40B4-BE49-F238E27FC236}">
                <a16:creationId xmlns:a16="http://schemas.microsoft.com/office/drawing/2014/main" id="{ED80689B-1AB2-632C-9392-D11E4AA7E0C8}"/>
              </a:ext>
            </a:extLst>
          </p:cNvPr>
          <p:cNvSpPr txBox="1"/>
          <p:nvPr/>
        </p:nvSpPr>
        <p:spPr>
          <a:xfrm>
            <a:off x="3401785" y="6353205"/>
            <a:ext cx="2340429" cy="438582"/>
          </a:xfrm>
          <a:prstGeom prst="rect">
            <a:avLst/>
          </a:prstGeom>
          <a:noFill/>
        </p:spPr>
        <p:txBody>
          <a:bodyPr wrap="square">
            <a:spAutoFit/>
          </a:bodyPr>
          <a:lstStyle/>
          <a:p>
            <a:pPr marL="0" marR="0">
              <a:lnSpc>
                <a:spcPct val="107000"/>
              </a:lnSpc>
              <a:spcBef>
                <a:spcPts val="0"/>
              </a:spcBef>
              <a:spcAft>
                <a:spcPts val="0"/>
              </a:spcAft>
            </a:pPr>
            <a:r>
              <a:rPr lang="en-US" sz="2200" u="sng"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NNLM</a:t>
            </a:r>
            <a:r>
              <a:rPr lang="en-US" sz="2200" u="sng"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Homepage</a:t>
            </a:r>
            <a:r>
              <a:rPr lang="en-US" sz="22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22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5BA194C-E9CA-4885-9071-A424A910972F}"/>
              </a:ext>
            </a:extLst>
          </p:cNvPr>
          <p:cNvSpPr txBox="1"/>
          <p:nvPr/>
        </p:nvSpPr>
        <p:spPr>
          <a:xfrm>
            <a:off x="7016900" y="6353205"/>
            <a:ext cx="1614144" cy="430887"/>
          </a:xfrm>
          <a:prstGeom prst="rect">
            <a:avLst/>
          </a:prstGeom>
          <a:solidFill>
            <a:schemeClr val="bg1"/>
          </a:solidFill>
        </p:spPr>
        <p:txBody>
          <a:bodyPr wrap="square" rtlCol="0">
            <a:spAutoFit/>
          </a:bodyPr>
          <a:lstStyle/>
          <a:p>
            <a:pPr algn="ctr"/>
            <a:r>
              <a:rPr lang="en-US" sz="2200" dirty="0"/>
              <a:t>NNLM.gov</a:t>
            </a:r>
          </a:p>
        </p:txBody>
      </p:sp>
    </p:spTree>
    <p:extLst>
      <p:ext uri="{BB962C8B-B14F-4D97-AF65-F5344CB8AC3E}">
        <p14:creationId xmlns:p14="http://schemas.microsoft.com/office/powerpoint/2010/main" val="2662291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012D89-8BD1-4A86-BF9A-12DAF00D7B95}"/>
              </a:ext>
            </a:extLst>
          </p:cNvPr>
          <p:cNvSpPr>
            <a:spLocks noGrp="1"/>
          </p:cNvSpPr>
          <p:nvPr>
            <p:ph type="title"/>
          </p:nvPr>
        </p:nvSpPr>
        <p:spPr>
          <a:xfrm>
            <a:off x="628650" y="456541"/>
            <a:ext cx="7868963" cy="602868"/>
          </a:xfrm>
        </p:spPr>
        <p:txBody>
          <a:bodyPr wrap="square" anchor="ctr">
            <a:normAutofit/>
          </a:bodyPr>
          <a:lstStyle/>
          <a:p>
            <a:r>
              <a:rPr lang="en-US" b="1" dirty="0">
                <a:solidFill>
                  <a:schemeClr val="tx1"/>
                </a:solidFill>
              </a:rPr>
              <a:t>Objectives</a:t>
            </a:r>
          </a:p>
        </p:txBody>
      </p:sp>
      <p:sp>
        <p:nvSpPr>
          <p:cNvPr id="4" name="Slide Number Placeholder 3">
            <a:extLst>
              <a:ext uri="{FF2B5EF4-FFF2-40B4-BE49-F238E27FC236}">
                <a16:creationId xmlns:a16="http://schemas.microsoft.com/office/drawing/2014/main" id="{391724E2-8064-4D8E-AA73-DBDF2905D42A}"/>
              </a:ext>
            </a:extLst>
          </p:cNvPr>
          <p:cNvSpPr>
            <a:spLocks noGrp="1"/>
          </p:cNvSpPr>
          <p:nvPr>
            <p:ph type="sldNum" sz="quarter" idx="10"/>
          </p:nvPr>
        </p:nvSpPr>
        <p:spPr>
          <a:xfrm>
            <a:off x="7686676" y="6356353"/>
            <a:ext cx="828675" cy="365125"/>
          </a:xfrm>
        </p:spPr>
        <p:txBody>
          <a:bodyPr anchor="ctr">
            <a:normAutofit/>
          </a:bodyPr>
          <a:lstStyle/>
          <a:p>
            <a:pPr>
              <a:spcAft>
                <a:spcPts val="600"/>
              </a:spcAft>
              <a:defRPr/>
            </a:pPr>
            <a:fld id="{025F9F99-9BD9-4422-B838-F0A597D458BC}" type="slidenum">
              <a:rPr lang="en-US" smtClean="0"/>
              <a:pPr>
                <a:spcAft>
                  <a:spcPts val="600"/>
                </a:spcAft>
                <a:defRPr/>
              </a:pPr>
              <a:t>4</a:t>
            </a:fld>
            <a:endParaRPr lang="en-US"/>
          </a:p>
        </p:txBody>
      </p:sp>
      <p:graphicFrame>
        <p:nvGraphicFramePr>
          <p:cNvPr id="8" name="Content Placeholder 5" descr="Three objectives for class: &#10;1. Recognize the differences between data, data sets, and statistics;&#10;2. Understand a 4-step process used to locate relevant health statistics for a particular circumstance or issue; &#10;3. Identify online resources that provide health statistics at the national, state, and local level. &#10;">
            <a:extLst>
              <a:ext uri="{FF2B5EF4-FFF2-40B4-BE49-F238E27FC236}">
                <a16:creationId xmlns:a16="http://schemas.microsoft.com/office/drawing/2014/main" id="{33C56B39-6D18-6C5E-BC7D-FE4059D9BB2D}"/>
              </a:ext>
            </a:extLst>
          </p:cNvPr>
          <p:cNvGraphicFramePr>
            <a:graphicFrameLocks noGrp="1"/>
          </p:cNvGraphicFramePr>
          <p:nvPr>
            <p:ph idx="1"/>
            <p:extLst>
              <p:ext uri="{D42A27DB-BD31-4B8C-83A1-F6EECF244321}">
                <p14:modId xmlns:p14="http://schemas.microsoft.com/office/powerpoint/2010/main" val="3835009439"/>
              </p:ext>
            </p:extLst>
          </p:nvPr>
        </p:nvGraphicFramePr>
        <p:xfrm>
          <a:off x="628650" y="1447253"/>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6893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5AC89FB-EE91-3F85-11EC-7883F85C8D96}"/>
              </a:ext>
            </a:extLst>
          </p:cNvPr>
          <p:cNvSpPr>
            <a:spLocks noGrp="1"/>
          </p:cNvSpPr>
          <p:nvPr>
            <p:ph type="title"/>
          </p:nvPr>
        </p:nvSpPr>
        <p:spPr>
          <a:xfrm>
            <a:off x="628650" y="346824"/>
            <a:ext cx="7886700" cy="895459"/>
          </a:xfrm>
        </p:spPr>
        <p:txBody>
          <a:bodyPr/>
          <a:lstStyle/>
          <a:p>
            <a:r>
              <a:rPr lang="en-US" b="1" dirty="0">
                <a:solidFill>
                  <a:schemeClr val="tx1"/>
                </a:solidFill>
              </a:rPr>
              <a:t>Class Materials </a:t>
            </a:r>
          </a:p>
        </p:txBody>
      </p:sp>
      <p:sp>
        <p:nvSpPr>
          <p:cNvPr id="3" name="Content Placeholder 2">
            <a:extLst>
              <a:ext uri="{FF2B5EF4-FFF2-40B4-BE49-F238E27FC236}">
                <a16:creationId xmlns:a16="http://schemas.microsoft.com/office/drawing/2014/main" id="{F3703076-2C12-504C-AA16-A3AA31C96552}"/>
              </a:ext>
            </a:extLst>
          </p:cNvPr>
          <p:cNvSpPr>
            <a:spLocks noGrp="1"/>
          </p:cNvSpPr>
          <p:nvPr>
            <p:ph idx="1"/>
          </p:nvPr>
        </p:nvSpPr>
        <p:spPr>
          <a:xfrm>
            <a:off x="628650" y="1683731"/>
            <a:ext cx="7886700" cy="1146175"/>
          </a:xfrm>
        </p:spPr>
        <p:txBody>
          <a:bodyPr/>
          <a:lstStyle/>
          <a:p>
            <a:pPr marL="0" indent="0">
              <a:lnSpc>
                <a:spcPct val="200000"/>
              </a:lnSpc>
              <a:buNone/>
            </a:pPr>
            <a:r>
              <a:rPr lang="en-US" sz="2600" dirty="0">
                <a:solidFill>
                  <a:schemeClr val="tx1"/>
                </a:solidFill>
              </a:rPr>
              <a:t>PowerPoint slides	   Online table           Guided handout</a:t>
            </a:r>
          </a:p>
          <a:p>
            <a:pPr marL="0" indent="0">
              <a:lnSpc>
                <a:spcPct val="200000"/>
              </a:lnSpc>
              <a:buNone/>
            </a:pPr>
            <a:endParaRPr lang="en-US" sz="2600" dirty="0">
              <a:solidFill>
                <a:schemeClr val="tx1"/>
              </a:solidFill>
            </a:endParaRPr>
          </a:p>
          <a:p>
            <a:pPr marL="0" indent="0">
              <a:lnSpc>
                <a:spcPct val="200000"/>
              </a:lnSpc>
              <a:buNone/>
            </a:pPr>
            <a:endParaRPr lang="en-US" sz="2600" dirty="0">
              <a:solidFill>
                <a:schemeClr val="tx1"/>
              </a:solidFill>
            </a:endParaRPr>
          </a:p>
          <a:p>
            <a:endParaRPr lang="en-US" sz="2600" dirty="0"/>
          </a:p>
        </p:txBody>
      </p:sp>
      <p:pic>
        <p:nvPicPr>
          <p:cNvPr id="5" name="Picture 4">
            <a:extLst>
              <a:ext uri="{FF2B5EF4-FFF2-40B4-BE49-F238E27FC236}">
                <a16:creationId xmlns:a16="http://schemas.microsoft.com/office/drawing/2014/main" id="{55FB8D98-9D5B-E508-00D3-0CBC7D45D33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2616360"/>
            <a:ext cx="2539682" cy="2539682"/>
          </a:xfrm>
          <a:prstGeom prst="rect">
            <a:avLst/>
          </a:prstGeom>
        </p:spPr>
      </p:pic>
      <p:pic>
        <p:nvPicPr>
          <p:cNvPr id="8" name="Picture 7">
            <a:extLst>
              <a:ext uri="{FF2B5EF4-FFF2-40B4-BE49-F238E27FC236}">
                <a16:creationId xmlns:a16="http://schemas.microsoft.com/office/drawing/2014/main" id="{7378B4A6-7FF3-A64A-853A-25924EA4A3F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6160" y="3144362"/>
            <a:ext cx="2011680" cy="2011680"/>
          </a:xfrm>
          <a:prstGeom prst="rect">
            <a:avLst/>
          </a:prstGeom>
        </p:spPr>
      </p:pic>
      <p:pic>
        <p:nvPicPr>
          <p:cNvPr id="10" name="Picture 9">
            <a:extLst>
              <a:ext uri="{FF2B5EF4-FFF2-40B4-BE49-F238E27FC236}">
                <a16:creationId xmlns:a16="http://schemas.microsoft.com/office/drawing/2014/main" id="{4A02AC79-7674-617C-CFBD-96A07980A42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5668" y="2719483"/>
            <a:ext cx="2539682" cy="2539682"/>
          </a:xfrm>
          <a:prstGeom prst="rect">
            <a:avLst/>
          </a:prstGeom>
        </p:spPr>
      </p:pic>
    </p:spTree>
    <p:extLst>
      <p:ext uri="{BB962C8B-B14F-4D97-AF65-F5344CB8AC3E}">
        <p14:creationId xmlns:p14="http://schemas.microsoft.com/office/powerpoint/2010/main" val="3642383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012D89-8BD1-4A86-BF9A-12DAF00D7B95}"/>
              </a:ext>
            </a:extLst>
          </p:cNvPr>
          <p:cNvSpPr>
            <a:spLocks noGrp="1"/>
          </p:cNvSpPr>
          <p:nvPr>
            <p:ph type="title"/>
          </p:nvPr>
        </p:nvSpPr>
        <p:spPr>
          <a:xfrm>
            <a:off x="628650" y="365129"/>
            <a:ext cx="7886700" cy="864582"/>
          </a:xfrm>
        </p:spPr>
        <p:txBody>
          <a:bodyPr wrap="square" anchor="ctr">
            <a:normAutofit/>
          </a:bodyPr>
          <a:lstStyle/>
          <a:p>
            <a:r>
              <a:rPr lang="en-US" b="1" dirty="0">
                <a:solidFill>
                  <a:schemeClr val="tx1"/>
                </a:solidFill>
              </a:rPr>
              <a:t>Agenda </a:t>
            </a:r>
          </a:p>
        </p:txBody>
      </p:sp>
      <p:sp>
        <p:nvSpPr>
          <p:cNvPr id="4" name="Slide Number Placeholder 3">
            <a:extLst>
              <a:ext uri="{FF2B5EF4-FFF2-40B4-BE49-F238E27FC236}">
                <a16:creationId xmlns:a16="http://schemas.microsoft.com/office/drawing/2014/main" id="{391724E2-8064-4D8E-AA73-DBDF2905D42A}"/>
              </a:ext>
            </a:extLst>
          </p:cNvPr>
          <p:cNvSpPr>
            <a:spLocks noGrp="1"/>
          </p:cNvSpPr>
          <p:nvPr>
            <p:ph type="sldNum" sz="quarter" idx="10"/>
          </p:nvPr>
        </p:nvSpPr>
        <p:spPr>
          <a:xfrm>
            <a:off x="7686676" y="6356353"/>
            <a:ext cx="828675" cy="365125"/>
          </a:xfrm>
        </p:spPr>
        <p:txBody>
          <a:bodyPr anchor="ctr">
            <a:normAutofit/>
          </a:bodyPr>
          <a:lstStyle/>
          <a:p>
            <a:pPr>
              <a:spcAft>
                <a:spcPts val="600"/>
              </a:spcAft>
              <a:defRPr/>
            </a:pPr>
            <a:fld id="{025F9F99-9BD9-4422-B838-F0A597D458BC}" type="slidenum">
              <a:rPr lang="en-US" smtClean="0"/>
              <a:pPr>
                <a:spcAft>
                  <a:spcPts val="600"/>
                </a:spcAft>
                <a:defRPr/>
              </a:pPr>
              <a:t>6</a:t>
            </a:fld>
            <a:endParaRPr lang="en-US"/>
          </a:p>
        </p:txBody>
      </p:sp>
      <p:graphicFrame>
        <p:nvGraphicFramePr>
          <p:cNvPr id="7" name="Content Placeholder 2" descr="Agenda for class.">
            <a:extLst>
              <a:ext uri="{FF2B5EF4-FFF2-40B4-BE49-F238E27FC236}">
                <a16:creationId xmlns:a16="http://schemas.microsoft.com/office/drawing/2014/main" id="{4358B36A-3975-5A1F-07B6-2E8056699D55}"/>
              </a:ext>
            </a:extLst>
          </p:cNvPr>
          <p:cNvGraphicFramePr>
            <a:graphicFrameLocks noGrp="1"/>
          </p:cNvGraphicFramePr>
          <p:nvPr>
            <p:ph idx="1"/>
            <p:extLst>
              <p:ext uri="{D42A27DB-BD31-4B8C-83A1-F6EECF244321}">
                <p14:modId xmlns:p14="http://schemas.microsoft.com/office/powerpoint/2010/main" val="2920838017"/>
              </p:ext>
            </p:extLst>
          </p:nvPr>
        </p:nvGraphicFramePr>
        <p:xfrm>
          <a:off x="628650" y="1478784"/>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4950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673" y="302065"/>
            <a:ext cx="7886700" cy="959175"/>
          </a:xfrm>
        </p:spPr>
        <p:txBody>
          <a:bodyPr/>
          <a:lstStyle/>
          <a:p>
            <a:r>
              <a:rPr lang="en-US" b="1" dirty="0">
                <a:solidFill>
                  <a:schemeClr val="tx1"/>
                </a:solidFill>
              </a:rPr>
              <a:t>Data vs. Statistics</a:t>
            </a:r>
          </a:p>
        </p:txBody>
      </p:sp>
      <p:graphicFrame>
        <p:nvGraphicFramePr>
          <p:cNvPr id="5" name="Diagram 4" descr="Data: &#10;- &quot;raw&quot; numbers&#10;- count of individual events or services&#10;- collected at local, state, national, or international level&#10;&#10;Data set&#10;- data collected and attanged logically according ro definite criteria&#10;- major unit of data storage and retrieval&#10;- may/may not represent entire population&#10;&#10;Statistics&#10;- data already analyzed and summarized&#10;- Information presented as text, figures, graphs, or maps&#10;- most data on website is compiled statistics"/>
          <p:cNvGraphicFramePr/>
          <p:nvPr>
            <p:extLst>
              <p:ext uri="{D42A27DB-BD31-4B8C-83A1-F6EECF244321}">
                <p14:modId xmlns:p14="http://schemas.microsoft.com/office/powerpoint/2010/main" val="2015924907"/>
              </p:ext>
            </p:extLst>
          </p:nvPr>
        </p:nvGraphicFramePr>
        <p:xfrm>
          <a:off x="546673" y="1340781"/>
          <a:ext cx="8278762" cy="4835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4157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5942"/>
            <a:ext cx="7886700" cy="636591"/>
          </a:xfrm>
        </p:spPr>
        <p:txBody>
          <a:bodyPr/>
          <a:lstStyle/>
          <a:p>
            <a:r>
              <a:rPr lang="en-US" b="1">
                <a:solidFill>
                  <a:schemeClr val="tx1"/>
                </a:solidFill>
              </a:rPr>
              <a:t>Key Features of Health Statistics</a:t>
            </a:r>
            <a:endParaRPr lang="en-US" b="1" dirty="0">
              <a:solidFill>
                <a:schemeClr val="tx1"/>
              </a:solidFill>
            </a:endParaRPr>
          </a:p>
        </p:txBody>
      </p:sp>
      <p:sp>
        <p:nvSpPr>
          <p:cNvPr id="3" name="Content Placeholder 2"/>
          <p:cNvSpPr>
            <a:spLocks noGrp="1"/>
          </p:cNvSpPr>
          <p:nvPr>
            <p:ph idx="1"/>
          </p:nvPr>
        </p:nvSpPr>
        <p:spPr>
          <a:xfrm>
            <a:off x="730251" y="1422678"/>
            <a:ext cx="7984782" cy="4520922"/>
          </a:xfrm>
        </p:spPr>
        <p:txBody>
          <a:bodyPr/>
          <a:lstStyle/>
          <a:p>
            <a:pPr marL="404614" indent="-342900">
              <a:lnSpc>
                <a:spcPct val="100000"/>
              </a:lnSpc>
              <a:defRPr/>
            </a:pPr>
            <a:r>
              <a:rPr lang="en-US" sz="2600" dirty="0">
                <a:solidFill>
                  <a:schemeClr val="tx1"/>
                </a:solidFill>
              </a:rPr>
              <a:t>A numerical summary of data computed on samples</a:t>
            </a:r>
          </a:p>
          <a:p>
            <a:pPr marL="404614" indent="-342900">
              <a:lnSpc>
                <a:spcPct val="100000"/>
              </a:lnSpc>
              <a:defRPr/>
            </a:pPr>
            <a:endParaRPr lang="en-US" sz="1000" dirty="0">
              <a:solidFill>
                <a:schemeClr val="tx1"/>
              </a:solidFill>
            </a:endParaRPr>
          </a:p>
          <a:p>
            <a:pPr marL="404614" indent="-342900">
              <a:lnSpc>
                <a:spcPct val="100000"/>
              </a:lnSpc>
              <a:defRPr/>
            </a:pPr>
            <a:r>
              <a:rPr lang="en-US" sz="2600" dirty="0">
                <a:solidFill>
                  <a:schemeClr val="tx1"/>
                </a:solidFill>
              </a:rPr>
              <a:t>Characterize the health of a population and the influences that affect health</a:t>
            </a:r>
          </a:p>
          <a:p>
            <a:pPr marL="404614" indent="-342900">
              <a:lnSpc>
                <a:spcPct val="100000"/>
              </a:lnSpc>
              <a:defRPr/>
            </a:pPr>
            <a:endParaRPr lang="en-US" sz="1000" dirty="0">
              <a:solidFill>
                <a:schemeClr val="tx1"/>
              </a:solidFill>
            </a:endParaRPr>
          </a:p>
          <a:p>
            <a:pPr marL="404614" indent="-342900">
              <a:lnSpc>
                <a:spcPct val="100000"/>
              </a:lnSpc>
              <a:defRPr/>
            </a:pPr>
            <a:r>
              <a:rPr lang="en-US" sz="2600" dirty="0">
                <a:solidFill>
                  <a:schemeClr val="tx1"/>
                </a:solidFill>
              </a:rPr>
              <a:t>Parameters are values that describes a characteristic of a population</a:t>
            </a:r>
          </a:p>
          <a:p>
            <a:pPr marL="404614" indent="-342900">
              <a:lnSpc>
                <a:spcPct val="100000"/>
              </a:lnSpc>
              <a:defRPr/>
            </a:pPr>
            <a:endParaRPr lang="en-US" sz="1000" baseline="30000" dirty="0">
              <a:solidFill>
                <a:schemeClr val="tx1"/>
              </a:solidFill>
            </a:endParaRPr>
          </a:p>
          <a:p>
            <a:pPr marL="404614" indent="-342900">
              <a:lnSpc>
                <a:spcPct val="100000"/>
              </a:lnSpc>
              <a:defRPr/>
            </a:pPr>
            <a:r>
              <a:rPr lang="en-US" sz="2600" dirty="0">
                <a:solidFill>
                  <a:schemeClr val="tx1"/>
                </a:solidFill>
              </a:rPr>
              <a:t>Often collected and analyzed over a specific period</a:t>
            </a:r>
          </a:p>
          <a:p>
            <a:pPr marL="404614" indent="-342900">
              <a:lnSpc>
                <a:spcPct val="100000"/>
              </a:lnSpc>
              <a:defRPr/>
            </a:pPr>
            <a:endParaRPr lang="en-US" sz="1000" dirty="0">
              <a:solidFill>
                <a:schemeClr val="tx1"/>
              </a:solidFill>
            </a:endParaRPr>
          </a:p>
          <a:p>
            <a:pPr marL="404614" indent="-342900">
              <a:lnSpc>
                <a:spcPct val="100000"/>
              </a:lnSpc>
              <a:defRPr/>
            </a:pPr>
            <a:r>
              <a:rPr lang="en-US" sz="2600" dirty="0">
                <a:solidFill>
                  <a:schemeClr val="tx1"/>
                </a:solidFill>
              </a:rPr>
              <a:t>Collected </a:t>
            </a:r>
            <a:r>
              <a:rPr lang="en-US" altLang="en-US" sz="2600" dirty="0">
                <a:solidFill>
                  <a:schemeClr val="tx1"/>
                </a:solidFill>
              </a:rPr>
              <a:t>to meet needs of the collector</a:t>
            </a:r>
          </a:p>
        </p:txBody>
      </p:sp>
      <p:sp>
        <p:nvSpPr>
          <p:cNvPr id="4" name="Slide Number Placeholder 3"/>
          <p:cNvSpPr>
            <a:spLocks noGrp="1"/>
          </p:cNvSpPr>
          <p:nvPr>
            <p:ph type="sldNum" sz="quarter" idx="10"/>
          </p:nvPr>
        </p:nvSpPr>
        <p:spPr/>
        <p:txBody>
          <a:bodyPr/>
          <a:lstStyle/>
          <a:p>
            <a:pPr>
              <a:defRPr/>
            </a:pPr>
            <a:fld id="{025F9F99-9BD9-4422-B838-F0A597D458BC}" type="slidenum">
              <a:rPr lang="en-US" smtClean="0"/>
              <a:pPr>
                <a:defRPr/>
              </a:pPr>
              <a:t>8</a:t>
            </a:fld>
            <a:endParaRPr lang="en-US" dirty="0"/>
          </a:p>
        </p:txBody>
      </p:sp>
    </p:spTree>
    <p:extLst>
      <p:ext uri="{BB962C8B-B14F-4D97-AF65-F5344CB8AC3E}">
        <p14:creationId xmlns:p14="http://schemas.microsoft.com/office/powerpoint/2010/main" val="122810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590" y="457199"/>
            <a:ext cx="7886700" cy="681698"/>
          </a:xfrm>
        </p:spPr>
        <p:txBody>
          <a:bodyPr wrap="square" anchor="ctr">
            <a:normAutofit/>
          </a:bodyPr>
          <a:lstStyle/>
          <a:p>
            <a:r>
              <a:rPr lang="en-US" b="1" dirty="0">
                <a:solidFill>
                  <a:schemeClr val="tx1"/>
                </a:solidFill>
              </a:rPr>
              <a:t>Uses of Health Statistics</a:t>
            </a:r>
            <a:endParaRPr lang="en-US" b="1" baseline="30000" dirty="0">
              <a:solidFill>
                <a:schemeClr val="tx1"/>
              </a:solidFill>
            </a:endParaRPr>
          </a:p>
        </p:txBody>
      </p:sp>
      <p:sp>
        <p:nvSpPr>
          <p:cNvPr id="4" name="Slide Number Placeholder 3"/>
          <p:cNvSpPr>
            <a:spLocks noGrp="1"/>
          </p:cNvSpPr>
          <p:nvPr>
            <p:ph type="sldNum" sz="quarter" idx="10"/>
          </p:nvPr>
        </p:nvSpPr>
        <p:spPr>
          <a:xfrm>
            <a:off x="7686676" y="6356353"/>
            <a:ext cx="828675" cy="365125"/>
          </a:xfrm>
        </p:spPr>
        <p:txBody>
          <a:bodyPr anchor="ctr">
            <a:normAutofit/>
          </a:bodyPr>
          <a:lstStyle/>
          <a:p>
            <a:pPr>
              <a:spcAft>
                <a:spcPts val="600"/>
              </a:spcAft>
              <a:defRPr/>
            </a:pPr>
            <a:fld id="{025F9F99-9BD9-4422-B838-F0A597D458BC}" type="slidenum">
              <a:rPr lang="en-US" smtClean="0"/>
              <a:pPr>
                <a:spcAft>
                  <a:spcPts val="600"/>
                </a:spcAft>
                <a:defRPr/>
              </a:pPr>
              <a:t>9</a:t>
            </a:fld>
            <a:endParaRPr lang="en-US"/>
          </a:p>
        </p:txBody>
      </p:sp>
      <p:graphicFrame>
        <p:nvGraphicFramePr>
          <p:cNvPr id="6" name="Content Placeholder 2" descr="Overview of four uses of health statistics. ">
            <a:extLst>
              <a:ext uri="{FF2B5EF4-FFF2-40B4-BE49-F238E27FC236}">
                <a16:creationId xmlns:a16="http://schemas.microsoft.com/office/drawing/2014/main" id="{F54A62C1-E9F1-772A-66D6-91DF818281D2}"/>
              </a:ext>
            </a:extLst>
          </p:cNvPr>
          <p:cNvGraphicFramePr>
            <a:graphicFrameLocks noGrp="1"/>
          </p:cNvGraphicFramePr>
          <p:nvPr>
            <p:ph idx="1"/>
            <p:extLst>
              <p:ext uri="{D42A27DB-BD31-4B8C-83A1-F6EECF244321}">
                <p14:modId xmlns:p14="http://schemas.microsoft.com/office/powerpoint/2010/main" val="1915125282"/>
              </p:ext>
            </p:extLst>
          </p:nvPr>
        </p:nvGraphicFramePr>
        <p:xfrm>
          <a:off x="565589" y="1571956"/>
          <a:ext cx="79497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6927631"/>
      </p:ext>
    </p:extLst>
  </p:cSld>
  <p:clrMapOvr>
    <a:masterClrMapping/>
  </p:clrMapOvr>
</p:sld>
</file>

<file path=ppt/theme/theme1.xml><?xml version="1.0" encoding="utf-8"?>
<a:theme xmlns:a="http://schemas.openxmlformats.org/drawingml/2006/main" name="NTO White w gray text">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5B9BD5"/>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potx" id="{965E8775-A924-40C9-A62E-5CC32E51A14E}" vid="{3D409730-F812-4239-906C-280BA1B06B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937C965FE09E42A59636358EC31B43" ma:contentTypeVersion="3" ma:contentTypeDescription="Create a new document." ma:contentTypeScope="" ma:versionID="3591d2a78679261f1d460d4b78738b62">
  <xsd:schema xmlns:xsd="http://www.w3.org/2001/XMLSchema" xmlns:xs="http://www.w3.org/2001/XMLSchema" xmlns:p="http://schemas.microsoft.com/office/2006/metadata/properties" targetNamespace="http://schemas.microsoft.com/office/2006/metadata/properties" ma:root="true" ma:fieldsID="c235e85ecd810885c1566fbfa026e81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A1740C-83F8-4615-B915-DF90AAF187D4}">
  <ds:schemaRefs>
    <ds:schemaRef ds:uri="http://schemas.microsoft.com/sharepoint/v3/contenttype/forms"/>
  </ds:schemaRefs>
</ds:datastoreItem>
</file>

<file path=customXml/itemProps2.xml><?xml version="1.0" encoding="utf-8"?>
<ds:datastoreItem xmlns:ds="http://schemas.openxmlformats.org/officeDocument/2006/customXml" ds:itemID="{DB9320D0-1373-48A5-B29D-10B6BC5CB0CF}">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ED6F729B-8841-4CDC-A8F3-63CD745238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NTO Template (NEW LOGO 4-27-17)</Template>
  <TotalTime>24925</TotalTime>
  <Words>6201</Words>
  <Application>Microsoft Office PowerPoint</Application>
  <PresentationFormat>On-screen Show (4:3)</PresentationFormat>
  <Paragraphs>520</Paragraphs>
  <Slides>28</Slides>
  <Notes>28</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Symbol</vt:lpstr>
      <vt:lpstr>Times New Roman</vt:lpstr>
      <vt:lpstr>Wingdings</vt:lpstr>
      <vt:lpstr>NTO White w gray text</vt:lpstr>
      <vt:lpstr>Health Statistics on the Web</vt:lpstr>
      <vt:lpstr>NNLM</vt:lpstr>
      <vt:lpstr>Hierarchy of NIH, NLM, and NNLM</vt:lpstr>
      <vt:lpstr>Objectives</vt:lpstr>
      <vt:lpstr>Class Materials </vt:lpstr>
      <vt:lpstr>Agenda </vt:lpstr>
      <vt:lpstr>Data vs. Statistics</vt:lpstr>
      <vt:lpstr>Key Features of Health Statistics</vt:lpstr>
      <vt:lpstr>Uses of Health Statistics</vt:lpstr>
      <vt:lpstr>Steps to Finding Health Statistics</vt:lpstr>
      <vt:lpstr>Class Exercise Part I:  What question or topic will you search today?</vt:lpstr>
      <vt:lpstr>Statistics Portals</vt:lpstr>
      <vt:lpstr>National Center for Health Statistics (NCHS)</vt:lpstr>
      <vt:lpstr>MedlinePlus</vt:lpstr>
      <vt:lpstr>Question Check 1</vt:lpstr>
      <vt:lpstr>National Statistics</vt:lpstr>
      <vt:lpstr>Behavioral Risk Factor Surveillance System (BRFSS)</vt:lpstr>
      <vt:lpstr>State Health Facts</vt:lpstr>
      <vt:lpstr>Question Check 2</vt:lpstr>
      <vt:lpstr>Local Statistics</vt:lpstr>
      <vt:lpstr>U.S. Census Bureau</vt:lpstr>
      <vt:lpstr>County Health Rankings &amp; Roadmaps</vt:lpstr>
      <vt:lpstr>City Health Dashboard</vt:lpstr>
      <vt:lpstr>Rural Health Information Hub (RHIhub)</vt:lpstr>
      <vt:lpstr>National Neighborhood Data Archive</vt:lpstr>
      <vt:lpstr>Question Check 3</vt:lpstr>
      <vt:lpstr>Class Exercise Part II</vt:lpstr>
      <vt:lpstr>Final Questions and 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mknapp</dc:creator>
  <cp:lastModifiedBy>Hislop, Christine</cp:lastModifiedBy>
  <cp:revision>239</cp:revision>
  <cp:lastPrinted>2018-03-12T21:16:57Z</cp:lastPrinted>
  <dcterms:created xsi:type="dcterms:W3CDTF">2017-05-15T23:46:48Z</dcterms:created>
  <dcterms:modified xsi:type="dcterms:W3CDTF">2024-02-15T20:20:41Z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0x01010049937C965FE09E42A59636358EC31B43</vt:lpwstr>
  </property>
</Properties>
</file>