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4"/>
  </p:notesMasterIdLst>
  <p:handoutMasterIdLst>
    <p:handoutMasterId r:id="rId15"/>
  </p:handoutMasterIdLst>
  <p:sldIdLst>
    <p:sldId id="316" r:id="rId2"/>
    <p:sldId id="317" r:id="rId3"/>
    <p:sldId id="318" r:id="rId4"/>
    <p:sldId id="365" r:id="rId5"/>
    <p:sldId id="341" r:id="rId6"/>
    <p:sldId id="364" r:id="rId7"/>
    <p:sldId id="355" r:id="rId8"/>
    <p:sldId id="366" r:id="rId9"/>
    <p:sldId id="367" r:id="rId10"/>
    <p:sldId id="329" r:id="rId11"/>
    <p:sldId id="368" r:id="rId12"/>
    <p:sldId id="33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0588" autoAdjust="0"/>
  </p:normalViewPr>
  <p:slideViewPr>
    <p:cSldViewPr snapToGrid="0">
      <p:cViewPr varScale="1">
        <p:scale>
          <a:sx n="73" d="100"/>
          <a:sy n="73" d="100"/>
        </p:scale>
        <p:origin x="1230" y="72"/>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52" d="100"/>
          <a:sy n="52" d="100"/>
        </p:scale>
        <p:origin x="28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smtClean="0"/>
              <a:t>The purpose of this module is to begin to bridge SDOH and Shared Decision Making, specifically. Shared Decision Making itself will be covered in more breadth and depth in the SDM track. </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5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3</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a definition of shared decision making here: “An approach where clinicians and patients share the best available evidence when faced with the task of making decisions, and when patients are supported to consider options, to achieve informed preferences.”</a:t>
            </a:r>
            <a:r>
              <a:rPr lang="en-US" baseline="30000" dirty="0" smtClean="0"/>
              <a:t>1</a:t>
            </a:r>
          </a:p>
          <a:p>
            <a:endParaRPr lang="en-US" baseline="0" dirty="0" smtClean="0"/>
          </a:p>
          <a:p>
            <a:r>
              <a:rPr lang="en-US" baseline="0" dirty="0" smtClean="0"/>
              <a:t>For purpose here, let’s start with a broad framework: </a:t>
            </a:r>
          </a:p>
          <a:p>
            <a:endParaRPr lang="en-US" baseline="0" dirty="0" smtClean="0"/>
          </a:p>
          <a:p>
            <a:r>
              <a:rPr lang="en-US" baseline="0" dirty="0" smtClean="0"/>
              <a:t>“</a:t>
            </a:r>
            <a:r>
              <a:rPr lang="en-US" sz="1200" b="0" i="0" kern="1200" dirty="0" smtClean="0">
                <a:solidFill>
                  <a:schemeClr val="tx1"/>
                </a:solidFill>
                <a:effectLst/>
                <a:latin typeface="+mn-lt"/>
                <a:ea typeface="+mn-ea"/>
                <a:cs typeface="+mn-cs"/>
              </a:rPr>
              <a:t>At its core, shared decision making is a process in which decisions are made in a collaborative way, where trustworthy information is provided in accessible formats about a set of options, typically in situations where the </a:t>
            </a:r>
            <a:r>
              <a:rPr lang="en-US" sz="1200" b="1" i="0" kern="1200" dirty="0" smtClean="0">
                <a:solidFill>
                  <a:schemeClr val="tx1"/>
                </a:solidFill>
                <a:effectLst/>
                <a:latin typeface="+mn-lt"/>
                <a:ea typeface="+mn-ea"/>
                <a:cs typeface="+mn-cs"/>
              </a:rPr>
              <a:t>concerns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personal circumstances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contexts of patients and their families </a:t>
            </a:r>
            <a:r>
              <a:rPr lang="en-US" sz="1200" b="0" i="0" kern="1200" dirty="0" smtClean="0">
                <a:solidFill>
                  <a:schemeClr val="tx1"/>
                </a:solidFill>
                <a:effectLst/>
                <a:latin typeface="+mn-lt"/>
                <a:ea typeface="+mn-ea"/>
                <a:cs typeface="+mn-cs"/>
              </a:rPr>
              <a:t>play a major role in decisions.”</a:t>
            </a:r>
            <a:r>
              <a:rPr lang="en-US" sz="1200" b="0" i="0" kern="1200" baseline="300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“Achieving shared decision making depends on building a good relationship in the clinical encounter so that information is shared and patients are supported to deliberate and express their preferences and views during the decision making process.”</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Two models available</a:t>
            </a:r>
            <a:r>
              <a:rPr lang="en-US" sz="1200" b="0" i="0" kern="1200" baseline="0" dirty="0" smtClean="0">
                <a:solidFill>
                  <a:schemeClr val="tx1"/>
                </a:solidFill>
                <a:effectLst/>
                <a:latin typeface="+mn-lt"/>
                <a:ea typeface="+mn-ea"/>
                <a:cs typeface="+mn-cs"/>
              </a:rPr>
              <a:t> for accomplishing these tasks are the SHARE</a:t>
            </a:r>
            <a:r>
              <a:rPr lang="en-US" sz="1200" b="0" i="0" kern="1200" baseline="30000" dirty="0" smtClean="0">
                <a:solidFill>
                  <a:schemeClr val="tx1"/>
                </a:solidFill>
                <a:effectLst/>
                <a:latin typeface="+mn-lt"/>
                <a:ea typeface="+mn-ea"/>
                <a:cs typeface="+mn-cs"/>
              </a:rPr>
              <a:t>2</a:t>
            </a:r>
            <a:r>
              <a:rPr lang="en-US" sz="1200" b="0" i="0" kern="1200" baseline="0" dirty="0" smtClean="0">
                <a:solidFill>
                  <a:schemeClr val="tx1"/>
                </a:solidFill>
                <a:effectLst/>
                <a:latin typeface="+mn-lt"/>
                <a:ea typeface="+mn-ea"/>
                <a:cs typeface="+mn-cs"/>
              </a:rPr>
              <a:t> and Three-Talk</a:t>
            </a:r>
            <a:r>
              <a:rPr lang="en-US" sz="1200" b="0" i="0" kern="1200" baseline="30000" dirty="0" smtClean="0">
                <a:solidFill>
                  <a:schemeClr val="tx1"/>
                </a:solidFill>
                <a:effectLst/>
                <a:latin typeface="+mn-lt"/>
                <a:ea typeface="+mn-ea"/>
                <a:cs typeface="+mn-cs"/>
              </a:rPr>
              <a:t>3</a:t>
            </a:r>
            <a:r>
              <a:rPr lang="en-US" sz="1200" b="0" i="0" kern="1200" baseline="0" dirty="0" smtClean="0">
                <a:solidFill>
                  <a:schemeClr val="tx1"/>
                </a:solidFill>
                <a:effectLst/>
                <a:latin typeface="+mn-lt"/>
                <a:ea typeface="+mn-ea"/>
                <a:cs typeface="+mn-cs"/>
              </a:rPr>
              <a:t> models. We will focus on the Three-Talk model in this module. </a:t>
            </a:r>
          </a:p>
          <a:p>
            <a:endParaRPr lang="en-US" b="1" baseline="0" dirty="0" smtClean="0"/>
          </a:p>
          <a:p>
            <a:r>
              <a:rPr lang="en-US" sz="1200" b="1" baseline="0" dirty="0" smtClean="0">
                <a:solidFill>
                  <a:srgbClr val="FF0000"/>
                </a:solidFill>
              </a:rPr>
              <a:t>NOTE TO FACILITATOR: If combining modules or using them out of suggested sequence, this is the last module in the SDOH track (Module 5). It is meant as a brief introduction to Shared Decision Making, focusing on SDOH, and builds into the Shared Decision Making track.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380355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module is to begin to bridge SDOH and Shared Decision Making, specifically. Shared Decision Making itself will be covered in more in the SDM track. For purpose here, let’s start with a broad framework: </a:t>
            </a:r>
          </a:p>
          <a:p>
            <a:endParaRPr lang="en-US" baseline="0" dirty="0" smtClean="0"/>
          </a:p>
          <a:p>
            <a:r>
              <a:rPr lang="en-US" baseline="0" dirty="0" smtClean="0"/>
              <a:t>“</a:t>
            </a:r>
            <a:r>
              <a:rPr lang="en-US" sz="1200" b="0" i="0" kern="1200" dirty="0" smtClean="0">
                <a:solidFill>
                  <a:schemeClr val="tx1"/>
                </a:solidFill>
                <a:effectLst/>
                <a:latin typeface="+mn-lt"/>
                <a:ea typeface="+mn-ea"/>
                <a:cs typeface="+mn-cs"/>
              </a:rPr>
              <a:t>At its core, shared decision making is a process in which decisions are made in a collaborative way, where trustworthy information is provided in accessible formats about a set of options, typically in situations where the </a:t>
            </a:r>
            <a:r>
              <a:rPr lang="en-US" sz="1200" b="1" i="0" kern="1200" dirty="0" smtClean="0">
                <a:solidFill>
                  <a:schemeClr val="tx1"/>
                </a:solidFill>
                <a:effectLst/>
                <a:latin typeface="+mn-lt"/>
                <a:ea typeface="+mn-ea"/>
                <a:cs typeface="+mn-cs"/>
              </a:rPr>
              <a:t>concerns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personal circumstances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contexts of patients and their families </a:t>
            </a:r>
            <a:r>
              <a:rPr lang="en-US" sz="1200" b="0" i="0" kern="1200" dirty="0" smtClean="0">
                <a:solidFill>
                  <a:schemeClr val="tx1"/>
                </a:solidFill>
                <a:effectLst/>
                <a:latin typeface="+mn-lt"/>
                <a:ea typeface="+mn-ea"/>
                <a:cs typeface="+mn-cs"/>
              </a:rPr>
              <a:t>play a major role in decisions.”</a:t>
            </a:r>
            <a:r>
              <a:rPr lang="en-US" sz="1200" b="0" i="0" kern="1200" baseline="30000" dirty="0" smtClean="0">
                <a:solidFill>
                  <a:schemeClr val="tx1"/>
                </a:solidFill>
                <a:effectLst/>
                <a:latin typeface="+mn-lt"/>
                <a:ea typeface="+mn-ea"/>
                <a:cs typeface="+mn-cs"/>
              </a:rPr>
              <a:t>3</a:t>
            </a:r>
            <a:endParaRPr lang="en-US" baseline="30000" dirty="0" smtClean="0"/>
          </a:p>
          <a:p>
            <a:endParaRPr lang="en-US" baseline="0" dirty="0" smtClean="0"/>
          </a:p>
          <a:p>
            <a:r>
              <a:rPr lang="en-US" sz="1200" b="0" i="0" kern="1200" dirty="0" smtClean="0">
                <a:solidFill>
                  <a:schemeClr val="tx1"/>
                </a:solidFill>
                <a:effectLst/>
                <a:latin typeface="+mn-lt"/>
                <a:ea typeface="+mn-ea"/>
                <a:cs typeface="+mn-cs"/>
              </a:rPr>
              <a:t>“Achieving shared decision making depends on building a good relationship in the clinical encounter so that information is shared and patients are supported to deliberate and express their preferences and views during the decision making process.”</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Two models available</a:t>
            </a:r>
            <a:r>
              <a:rPr lang="en-US" sz="1200" b="0" i="0" kern="1200" baseline="0" dirty="0" smtClean="0">
                <a:solidFill>
                  <a:schemeClr val="tx1"/>
                </a:solidFill>
                <a:effectLst/>
                <a:latin typeface="+mn-lt"/>
                <a:ea typeface="+mn-ea"/>
                <a:cs typeface="+mn-cs"/>
              </a:rPr>
              <a:t> for accomplishing these tasks are the SHARE</a:t>
            </a:r>
            <a:r>
              <a:rPr lang="en-US" sz="1200" b="0" i="0" kern="1200" baseline="30000" dirty="0" smtClean="0">
                <a:solidFill>
                  <a:schemeClr val="tx1"/>
                </a:solidFill>
                <a:effectLst/>
                <a:latin typeface="+mn-lt"/>
                <a:ea typeface="+mn-ea"/>
                <a:cs typeface="+mn-cs"/>
              </a:rPr>
              <a:t>2</a:t>
            </a:r>
            <a:r>
              <a:rPr lang="en-US" sz="1200" b="0" i="0" kern="1200" baseline="0" dirty="0" smtClean="0">
                <a:solidFill>
                  <a:schemeClr val="tx1"/>
                </a:solidFill>
                <a:effectLst/>
                <a:latin typeface="+mn-lt"/>
                <a:ea typeface="+mn-ea"/>
                <a:cs typeface="+mn-cs"/>
              </a:rPr>
              <a:t> and Three-Talk</a:t>
            </a:r>
            <a:r>
              <a:rPr lang="en-US" sz="1200" b="0" i="0" kern="1200" baseline="30000" dirty="0" smtClean="0">
                <a:solidFill>
                  <a:schemeClr val="tx1"/>
                </a:solidFill>
                <a:effectLst/>
                <a:latin typeface="+mn-lt"/>
                <a:ea typeface="+mn-ea"/>
                <a:cs typeface="+mn-cs"/>
              </a:rPr>
              <a:t>3</a:t>
            </a:r>
            <a:r>
              <a:rPr lang="en-US" sz="1200" b="0" i="0" kern="1200" baseline="0" dirty="0" smtClean="0">
                <a:solidFill>
                  <a:schemeClr val="tx1"/>
                </a:solidFill>
                <a:effectLst/>
                <a:latin typeface="+mn-lt"/>
                <a:ea typeface="+mn-ea"/>
                <a:cs typeface="+mn-cs"/>
              </a:rPr>
              <a:t> models. We will focus on the Three-Talk model in this module. </a:t>
            </a:r>
          </a:p>
          <a:p>
            <a:endParaRPr lang="en-US" sz="1200" b="0" i="0" kern="1200" baseline="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Rather than solely guiding decisions based on scientific consensus about effectiveness, “</a:t>
            </a:r>
            <a:r>
              <a:rPr lang="en-US" sz="1200" b="0" i="0" kern="1200" dirty="0" smtClean="0">
                <a:solidFill>
                  <a:schemeClr val="tx1"/>
                </a:solidFill>
                <a:effectLst/>
                <a:latin typeface="+mn-lt"/>
                <a:ea typeface="+mn-ea"/>
                <a:cs typeface="+mn-cs"/>
              </a:rPr>
              <a:t>shared decision making proposes that informed preferences—by which is meant what matters to patients and families—should play a major role in decision making processes.”</a:t>
            </a:r>
            <a:r>
              <a:rPr lang="en-US" sz="1200" b="0" i="0" kern="1200" baseline="30000" dirty="0" smtClean="0">
                <a:solidFill>
                  <a:schemeClr val="tx1"/>
                </a:solidFill>
                <a:effectLst/>
                <a:latin typeface="+mn-lt"/>
                <a:ea typeface="+mn-ea"/>
                <a:cs typeface="+mn-cs"/>
              </a:rPr>
              <a:t>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Team talk places emphasis on the need to provide support to patients when they are made aware of choices, and to elicit their goals as a means of guiding decision making processes. On the diagram here, you can see this represented by</a:t>
            </a:r>
            <a:r>
              <a:rPr lang="en-US" sz="1200" b="0" i="0" kern="1200" baseline="0" dirty="0" smtClean="0">
                <a:solidFill>
                  <a:schemeClr val="tx1"/>
                </a:solidFill>
                <a:effectLst/>
                <a:latin typeface="+mn-lt"/>
                <a:ea typeface="+mn-ea"/>
                <a:cs typeface="+mn-cs"/>
              </a:rPr>
              <a:t> the statement “let’s work as a team to make a decision that suits you best”</a:t>
            </a:r>
            <a:r>
              <a:rPr lang="en-US" sz="1200" b="0" i="0" kern="1200" baseline="30000" dirty="0" smtClean="0">
                <a:solidFill>
                  <a:schemeClr val="tx1"/>
                </a:solidFill>
                <a:effectLst/>
                <a:latin typeface="+mn-lt"/>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Option talk refers to the task of comparing alternatives, using risk communication principles. Here, the statement is “let’s compare the possible</a:t>
            </a:r>
            <a:r>
              <a:rPr lang="en-US" sz="1200" b="0" i="0" kern="1200" baseline="0" dirty="0" smtClean="0">
                <a:solidFill>
                  <a:schemeClr val="tx1"/>
                </a:solidFill>
                <a:effectLst/>
                <a:latin typeface="+mn-lt"/>
                <a:ea typeface="+mn-ea"/>
                <a:cs typeface="+mn-cs"/>
              </a:rPr>
              <a:t> options”</a:t>
            </a:r>
            <a:r>
              <a:rPr lang="en-US" sz="1200" b="0" i="0" kern="1200" baseline="30000" dirty="0" smtClean="0">
                <a:solidFill>
                  <a:schemeClr val="tx1"/>
                </a:solidFill>
                <a:effectLst/>
                <a:latin typeface="+mn-lt"/>
                <a:ea typeface="+mn-ea"/>
                <a:cs typeface="+mn-cs"/>
              </a:rPr>
              <a:t>3</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Decision talk refers to the task of arriving at decisions that reflect the informed preferences of patients, guided by the experience and expertise of health professionals. On</a:t>
            </a:r>
            <a:r>
              <a:rPr lang="en-US" sz="1200" b="0" i="0" kern="1200" baseline="0" dirty="0" smtClean="0">
                <a:solidFill>
                  <a:schemeClr val="tx1"/>
                </a:solidFill>
                <a:effectLst/>
                <a:latin typeface="+mn-lt"/>
                <a:ea typeface="+mn-ea"/>
                <a:cs typeface="+mn-cs"/>
              </a:rPr>
              <a:t> the diagram, the clinician is saying “tell me what matters most to you for this decision”</a:t>
            </a:r>
            <a:r>
              <a:rPr lang="en-US" sz="1200" b="0" i="0" kern="1200" baseline="30000" dirty="0" smtClean="0">
                <a:solidFill>
                  <a:schemeClr val="tx1"/>
                </a:solidFill>
                <a:effectLst/>
                <a:latin typeface="+mn-lt"/>
                <a:ea typeface="+mn-ea"/>
                <a:cs typeface="+mn-cs"/>
              </a:rPr>
              <a:t>3</a:t>
            </a:r>
          </a:p>
          <a:p>
            <a:endParaRPr lang="en-US" sz="1200" b="0" i="0" kern="1200" baseline="30000" dirty="0" smtClean="0">
              <a:solidFill>
                <a:schemeClr val="tx1"/>
              </a:solidFill>
              <a:effectLst/>
              <a:latin typeface="+mn-lt"/>
              <a:ea typeface="+mn-ea"/>
              <a:cs typeface="+mn-cs"/>
            </a:endParaRPr>
          </a:p>
          <a:p>
            <a:endParaRPr lang="en-US" sz="1200" b="0" i="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hope/purpose behind this model is that the decision making process is collaborative while offering fluidity between the different kinds of talk. </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kern="1200" baseline="30000" dirty="0" smtClean="0">
              <a:solidFill>
                <a:schemeClr val="tx1"/>
              </a:solidFill>
              <a:effectLst/>
              <a:latin typeface="+mn-lt"/>
              <a:ea typeface="+mn-ea"/>
              <a:cs typeface="+mn-cs"/>
            </a:endParaRPr>
          </a:p>
          <a:p>
            <a:endParaRPr lang="en-US" sz="1200" b="0" i="0" kern="1200" baseline="30000" dirty="0" smtClean="0">
              <a:solidFill>
                <a:schemeClr val="tx1"/>
              </a:solidFill>
              <a:effectLst/>
              <a:latin typeface="+mn-lt"/>
              <a:ea typeface="+mn-ea"/>
              <a:cs typeface="+mn-cs"/>
            </a:endParaRPr>
          </a:p>
          <a:p>
            <a:endParaRPr lang="en-US" sz="1200" b="0" i="0" kern="1200" baseline="30000" dirty="0" smtClean="0">
              <a:solidFill>
                <a:schemeClr val="tx1"/>
              </a:solidFill>
              <a:effectLst/>
              <a:latin typeface="+mn-lt"/>
              <a:ea typeface="+mn-ea"/>
              <a:cs typeface="+mn-cs"/>
            </a:endParaRPr>
          </a:p>
          <a:p>
            <a:endParaRPr lang="en-US" sz="1200" b="0" i="0" kern="1200" baseline="30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81711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This is the final module in the social determinants of health track, so to connect everything together, the social determinants of health are day to day issues that lead to chronic stress over the long term. These increases in stress lead to decreased mental bandwidth</a:t>
            </a:r>
            <a:r>
              <a:rPr lang="en-US" sz="1200" b="0" i="0" kern="1200" baseline="30000" dirty="0" smtClean="0">
                <a:solidFill>
                  <a:schemeClr val="tx1"/>
                </a:solidFill>
                <a:effectLst/>
                <a:latin typeface="+mn-lt"/>
                <a:ea typeface="+mn-ea"/>
                <a:cs typeface="+mn-cs"/>
              </a:rPr>
              <a:t>5</a:t>
            </a:r>
            <a:r>
              <a:rPr lang="en-US" sz="1200" b="0" i="0" kern="1200" baseline="0" dirty="0" smtClean="0">
                <a:solidFill>
                  <a:schemeClr val="tx1"/>
                </a:solidFill>
                <a:effectLst/>
                <a:latin typeface="+mn-lt"/>
                <a:ea typeface="+mn-ea"/>
                <a:cs typeface="+mn-cs"/>
              </a:rPr>
              <a:t>. This decreased bandwidth can affect decision making, which you may remember from when we discussed the scarcity mindset</a:t>
            </a:r>
            <a:r>
              <a:rPr lang="en-US" sz="1200" b="0" i="0" kern="1200" baseline="30000" dirty="0" smtClean="0">
                <a:solidFill>
                  <a:schemeClr val="tx1"/>
                </a:solidFill>
                <a:effectLst/>
                <a:latin typeface="+mn-lt"/>
                <a:ea typeface="+mn-ea"/>
                <a:cs typeface="+mn-cs"/>
              </a:rPr>
              <a:t>5</a:t>
            </a:r>
            <a:r>
              <a:rPr lang="en-US" sz="1200" b="0" i="0" kern="1200" baseline="0" dirty="0" smtClean="0">
                <a:solidFill>
                  <a:schemeClr val="tx1"/>
                </a:solidFill>
                <a:effectLst/>
                <a:latin typeface="+mn-lt"/>
                <a:ea typeface="+mn-ea"/>
                <a:cs typeface="+mn-cs"/>
              </a:rPr>
              <a:t>. If you remember from our last module, scarcity makes people focus powerfully on their immediate needs</a:t>
            </a:r>
            <a:r>
              <a:rPr lang="en-US" sz="1200" b="0" i="0" kern="1200" baseline="30000" dirty="0" smtClean="0">
                <a:solidFill>
                  <a:schemeClr val="tx1"/>
                </a:solidFill>
                <a:effectLst/>
                <a:latin typeface="+mn-lt"/>
                <a:ea typeface="+mn-ea"/>
                <a:cs typeface="+mn-cs"/>
              </a:rPr>
              <a:t>8,9</a:t>
            </a:r>
            <a:r>
              <a:rPr lang="en-US" sz="1200" b="0" i="0" kern="1200" baseline="0" dirty="0" smtClean="0">
                <a:solidFill>
                  <a:schemeClr val="tx1"/>
                </a:solidFill>
                <a:effectLst/>
                <a:latin typeface="+mn-lt"/>
                <a:ea typeface="+mn-ea"/>
                <a:cs typeface="+mn-cs"/>
              </a:rPr>
              <a:t>. Decreased bandwidth can also lead someone to make undesirable choices when it comes to their health behaviors</a:t>
            </a:r>
            <a:r>
              <a:rPr lang="en-US" sz="1200" b="0" i="0" kern="1200" baseline="30000" dirty="0" smtClean="0">
                <a:solidFill>
                  <a:schemeClr val="tx1"/>
                </a:solidFill>
                <a:effectLst/>
                <a:latin typeface="+mn-lt"/>
                <a:ea typeface="+mn-ea"/>
                <a:cs typeface="+mn-cs"/>
              </a:rPr>
              <a:t>7</a:t>
            </a:r>
            <a:r>
              <a:rPr lang="en-US" sz="1200" b="0" i="0" kern="1200" baseline="0" dirty="0" smtClean="0">
                <a:solidFill>
                  <a:schemeClr val="tx1"/>
                </a:solidFill>
                <a:effectLst/>
                <a:latin typeface="+mn-lt"/>
                <a:ea typeface="+mn-ea"/>
                <a:cs typeface="+mn-cs"/>
              </a:rPr>
              <a:t>. </a:t>
            </a:r>
            <a:endParaRPr lang="en-US" sz="1200" b="0" i="0" kern="1200" baseline="300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NOTE : It may be helpful to keep in mind that when we are talking about the effects of SDOH, often it is in connection with vulnerable, marginalized, and underserved groups.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45065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While a helpful step in beginning to understand the impact of SDOH on health, merely collecting SDOH data only serves half the purpose. Interventions at this level of care are also needed, and require a shared decision making approach to both helps navigate social determinant challenges and engages the patient in the process. This engagement through shared decision making offers the opportunity to expand some of their bandwidth so they can step outside of short-term, immediate-needs focused thinking.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7414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smtClean="0">
                <a:solidFill>
                  <a:schemeClr val="tx1"/>
                </a:solidFill>
                <a:effectLst/>
                <a:latin typeface="+mn-lt"/>
                <a:ea typeface="+mn-ea"/>
                <a:cs typeface="+mn-cs"/>
              </a:rPr>
              <a:t>[Note to Facilitator: this is a brainstorming exercise about a hypothetical patient. The “answers” are listed here, but it is suggested that you give the group time to respond first. In addition, the handouts for all the modules in this program are optional, but using the handout for this scenario will likely be helpful]</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What are the SDOH factors facing Ms. Orange? </a:t>
            </a:r>
          </a:p>
          <a:p>
            <a:r>
              <a:rPr lang="en-US" sz="1200" b="0" i="0" kern="1200" baseline="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housing, transportation, employment, SES</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What do you suppose Ms. Orange’s priorities are? Which of the three-talk strategies could you use to learn more? (</a:t>
            </a:r>
            <a:r>
              <a:rPr lang="en-US" sz="1200" b="0" i="1" kern="1200" baseline="0" dirty="0" smtClean="0">
                <a:solidFill>
                  <a:schemeClr val="tx1"/>
                </a:solidFill>
                <a:effectLst/>
                <a:latin typeface="+mn-lt"/>
                <a:ea typeface="+mn-ea"/>
                <a:cs typeface="+mn-cs"/>
              </a:rPr>
              <a:t>Team Talk</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(These are her actual answers. Encourage responses before sharing)</a:t>
            </a:r>
          </a:p>
          <a:p>
            <a:r>
              <a:rPr lang="en-US" sz="1200" b="0" i="0" kern="1200" baseline="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1. Finding a job; 2. Housing; 3. Making sure son continues to receive adequate care/support; 4. Winter clothes; 5. Medical care</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How could you apply the three-talk model to better understand her preferences and help thinking carefully about these priorities? </a:t>
            </a:r>
          </a:p>
          <a:p>
            <a:r>
              <a:rPr lang="en-US" sz="1200" b="0" i="0" kern="1200" baseline="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NOTE: perhaps helpful to return to slide 6 with the Three-talk SDM ‘wheel</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emphasis isn’t on changing her priorities to what you think they need to be, but on better understanding her thinking and process, and helping her make more deliberate and informed choices. Through Option Talk you have the opportunity to help her think through the pros/cons of her priorities. It could be that because of the stress related to these overlapping demands, she is engaged in short-term thinking and not fully recognizing the longer-term consequences of something like inadequate winter clothing. Or it could be due to factors yet undisclosed (e.g., unaware of clothing resources or cultural beliefs about work). In this scenario, a simple example of Option Talk might be: </a:t>
            </a:r>
          </a:p>
          <a:p>
            <a:r>
              <a:rPr lang="en-US" sz="1200" b="0" i="0" kern="1200" baseline="0" dirty="0" smtClean="0">
                <a:solidFill>
                  <a:schemeClr val="tx1"/>
                </a:solidFill>
                <a:effectLst/>
                <a:latin typeface="+mn-lt"/>
                <a:ea typeface="+mn-ea"/>
                <a:cs typeface="+mn-cs"/>
              </a:rPr>
              <a:t>	Provider: “Help me thinking this through. Getting a job is priority one. And we’re getting into winter. Wouldn’t it be cold waiting for the bus without a winter coat once you find a job?” </a:t>
            </a:r>
          </a:p>
          <a:p>
            <a:r>
              <a:rPr lang="en-US" sz="1200" b="0" i="0" kern="1200" baseline="0" dirty="0" smtClean="0">
                <a:solidFill>
                  <a:schemeClr val="tx1"/>
                </a:solidFill>
                <a:effectLst/>
                <a:latin typeface="+mn-lt"/>
                <a:ea typeface="+mn-ea"/>
                <a:cs typeface="+mn-cs"/>
              </a:rPr>
              <a:t>	Ms. Orange: “You know, I hadn’t really thought about it. But that makes sense.”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Following up with Decision Talk might look like: </a:t>
            </a:r>
          </a:p>
          <a:p>
            <a:r>
              <a:rPr lang="en-US" sz="1200" b="0" i="0" kern="1200" baseline="0" dirty="0" smtClean="0">
                <a:solidFill>
                  <a:schemeClr val="tx1"/>
                </a:solidFill>
                <a:effectLst/>
                <a:latin typeface="+mn-lt"/>
                <a:ea typeface="+mn-ea"/>
                <a:cs typeface="+mn-cs"/>
              </a:rPr>
              <a:t>	Provider: “If there were somewhere you could get a free winter coat, is that something you’d be interested in?”</a:t>
            </a:r>
          </a:p>
          <a:p>
            <a:r>
              <a:rPr lang="en-US" sz="1200" b="0" i="0" kern="1200" baseline="0" dirty="0" smtClean="0">
                <a:solidFill>
                  <a:schemeClr val="tx1"/>
                </a:solidFill>
                <a:effectLst/>
                <a:latin typeface="+mn-lt"/>
                <a:ea typeface="+mn-ea"/>
                <a:cs typeface="+mn-cs"/>
              </a:rPr>
              <a:t>	Ms. Orange: “I mean, sure. Is that something you could do?”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From here it would really depend on the setting. Perhaps there is a social work or social service help desk that can help her with this. Or maybe you know of a local church or organization that provides winter coats. The emphasis is on helping her come to a more informed decision.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whole process shares your mental bandwidth with her, providing access to just a bit more increased cognitive capacity.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10387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ahrq.gov/health-literacy/curriculum-tools/shareddecisionmaking/tools/sharefactsheet/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pa.org/monitor/2014/02/scarcity" TargetMode="External"/><Relationship Id="rId5" Type="http://schemas.openxmlformats.org/officeDocument/2006/relationships/hyperlink" Target="https://harvardmagazine.com/2015/05/the-science-of-scarcity" TargetMode="External"/><Relationship Id="rId4" Type="http://schemas.openxmlformats.org/officeDocument/2006/relationships/hyperlink" Target="https://doi.org/10.1001/jama.2017.061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latin typeface="+mn-lt"/>
              </a:rPr>
              <a:t>Between SDOH &amp; Shared Decision Making</a:t>
            </a:r>
            <a:endParaRPr lang="en-US" sz="4400" dirty="0">
              <a:latin typeface="+mn-lt"/>
            </a:endParaRPr>
          </a:p>
        </p:txBody>
      </p:sp>
      <p:sp>
        <p:nvSpPr>
          <p:cNvPr id="2" name="Subtitle 1"/>
          <p:cNvSpPr>
            <a:spLocks noGrp="1"/>
          </p:cNvSpPr>
          <p:nvPr>
            <p:ph type="subTitle" idx="1"/>
          </p:nvPr>
        </p:nvSpPr>
        <p:spPr/>
        <p:txBody>
          <a:bodyPr/>
          <a:lstStyle/>
          <a:p>
            <a:r>
              <a:rPr lang="en-US" i="1" dirty="0" smtClean="0"/>
              <a:t>Social Determinants of Health</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690687"/>
            <a:ext cx="5541818" cy="4264949"/>
          </a:xfrm>
        </p:spPr>
        <p:txBody>
          <a:bodyPr>
            <a:normAutofit/>
          </a:bodyPr>
          <a:lstStyle/>
          <a:p>
            <a:pPr marL="0" indent="0">
              <a:buNone/>
            </a:pPr>
            <a:r>
              <a:rPr lang="en-US" i="1" dirty="0" smtClean="0"/>
              <a:t>Consider: </a:t>
            </a:r>
          </a:p>
          <a:p>
            <a:r>
              <a:rPr lang="en-US" sz="2600" dirty="0" smtClean="0"/>
              <a:t>How do the concerns</a:t>
            </a:r>
            <a:r>
              <a:rPr lang="en-US" sz="2600" dirty="0"/>
              <a:t>, personal circumstances, and contexts of patients and their families play </a:t>
            </a:r>
            <a:r>
              <a:rPr lang="en-US" sz="2600" dirty="0" smtClean="0"/>
              <a:t>a role </a:t>
            </a:r>
            <a:r>
              <a:rPr lang="en-US" sz="2600" dirty="0"/>
              <a:t>in </a:t>
            </a:r>
            <a:r>
              <a:rPr lang="en-US" sz="2600" dirty="0" smtClean="0"/>
              <a:t>decisions?</a:t>
            </a:r>
          </a:p>
          <a:p>
            <a:endParaRPr lang="en-US" sz="900" i="1" dirty="0"/>
          </a:p>
          <a:p>
            <a:pPr marL="0" indent="0">
              <a:buNone/>
            </a:pPr>
            <a:r>
              <a:rPr lang="en-US" i="1" dirty="0" smtClean="0"/>
              <a:t>Remember:</a:t>
            </a:r>
          </a:p>
          <a:p>
            <a:pPr lvl="0"/>
            <a:r>
              <a:rPr lang="en-US" sz="2600" dirty="0" smtClean="0"/>
              <a:t>What you consider to be someone’s most immediate needs may not be what they’re considering.</a:t>
            </a:r>
          </a:p>
          <a:p>
            <a:pPr lvl="0"/>
            <a:endParaRPr lang="en-US" dirty="0"/>
          </a:p>
        </p:txBody>
      </p:sp>
      <p:pic>
        <p:nvPicPr>
          <p:cNvPr id="5" name="Picture 4" descr="A person typing on a laptop with their phone and a planner next to the computer. "/>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8490" t="18514"/>
          <a:stretch/>
        </p:blipFill>
        <p:spPr>
          <a:xfrm>
            <a:off x="6577263" y="2277979"/>
            <a:ext cx="4801750" cy="2759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post-test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362134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descr="References list"/>
          <p:cNvSpPr>
            <a:spLocks noGrp="1"/>
          </p:cNvSpPr>
          <p:nvPr>
            <p:ph idx="1"/>
          </p:nvPr>
        </p:nvSpPr>
        <p:spPr>
          <a:xfrm>
            <a:off x="838199" y="1494970"/>
            <a:ext cx="11096297" cy="4677229"/>
          </a:xfrm>
        </p:spPr>
        <p:txBody>
          <a:bodyPr>
            <a:noAutofit/>
          </a:bodyPr>
          <a:lstStyle/>
          <a:p>
            <a:pPr marL="514350" indent="-514350">
              <a:spcBef>
                <a:spcPts val="0"/>
              </a:spcBef>
              <a:buAutoNum type="arabicPeriod"/>
              <a:defRPr/>
            </a:pPr>
            <a:r>
              <a:rPr lang="en-US" sz="1800" dirty="0"/>
              <a:t>Elywn,G., </a:t>
            </a:r>
            <a:r>
              <a:rPr lang="en-US" sz="1800" dirty="0" err="1"/>
              <a:t>Frosch</a:t>
            </a:r>
            <a:r>
              <a:rPr lang="en-US" sz="1800" dirty="0"/>
              <a:t>, D., Thomson, R., Joseph-Williams, N., Lloyd, A., </a:t>
            </a:r>
            <a:r>
              <a:rPr lang="en-US" sz="1800" dirty="0" err="1"/>
              <a:t>Kinnersley</a:t>
            </a:r>
            <a:r>
              <a:rPr lang="en-US" sz="1800" dirty="0"/>
              <a:t>, P.,... Barry, M. (2012). Shared Decision Making: A Model for Clinical Practice, Journal of General Internal Medicine, 27(10), 1361-1367. </a:t>
            </a:r>
            <a:endParaRPr lang="en-US" sz="1800" dirty="0" smtClean="0"/>
          </a:p>
          <a:p>
            <a:pPr marL="514350" indent="-514350">
              <a:spcBef>
                <a:spcPts val="0"/>
              </a:spcBef>
              <a:buAutoNum type="arabicPeriod"/>
              <a:defRPr/>
            </a:pPr>
            <a:r>
              <a:rPr lang="en-US" sz="1800" dirty="0"/>
              <a:t>The SHARE Approach: A Model for Shared </a:t>
            </a:r>
            <a:r>
              <a:rPr lang="en-US" sz="1800" dirty="0" err="1"/>
              <a:t>Decisionmaking</a:t>
            </a:r>
            <a:r>
              <a:rPr lang="en-US" sz="1800" dirty="0"/>
              <a:t> - Fact Sheet. Content last reviewed September 2016. Agency for Healthcare Research and Quality, Rockville, MD.</a:t>
            </a:r>
            <a:br>
              <a:rPr lang="en-US" sz="1800" dirty="0"/>
            </a:br>
            <a:r>
              <a:rPr lang="en-US" sz="1800" dirty="0" smtClean="0">
                <a:hlinkClick r:id="rId3"/>
              </a:rPr>
              <a:t>URL to Source</a:t>
            </a:r>
            <a:endParaRPr lang="en-US" sz="1800" dirty="0" smtClean="0"/>
          </a:p>
          <a:p>
            <a:pPr marL="514350" indent="-514350">
              <a:spcBef>
                <a:spcPts val="0"/>
              </a:spcBef>
              <a:buAutoNum type="arabicPeriod"/>
              <a:defRPr/>
            </a:pPr>
            <a:r>
              <a:rPr lang="en-US" sz="1800" dirty="0"/>
              <a:t>Elwyn Glyn, Durand Marie Anne, Song Julia, </a:t>
            </a:r>
            <a:r>
              <a:rPr lang="en-US" sz="1800" dirty="0" err="1"/>
              <a:t>Aarts</a:t>
            </a:r>
            <a:r>
              <a:rPr lang="en-US" sz="1800" dirty="0"/>
              <a:t> Johanna, Barr Paul J, Berger Zackary et al. A three-talk model for shared decision making: multistage consultation process </a:t>
            </a:r>
            <a:r>
              <a:rPr lang="en-US" sz="1800" i="1" dirty="0"/>
              <a:t>BMJ </a:t>
            </a:r>
            <a:r>
              <a:rPr lang="en-US" sz="1800" dirty="0"/>
              <a:t>2017; 359 :</a:t>
            </a:r>
            <a:r>
              <a:rPr lang="en-US" sz="1800" dirty="0" smtClean="0"/>
              <a:t>j4891</a:t>
            </a:r>
          </a:p>
          <a:p>
            <a:pPr marL="514350" indent="-514350">
              <a:spcBef>
                <a:spcPts val="0"/>
              </a:spcBef>
              <a:buFont typeface="Arial" panose="020B0604020202020204" pitchFamily="34" charset="0"/>
              <a:buAutoNum type="arabicPeriod"/>
              <a:defRPr/>
            </a:pPr>
            <a:r>
              <a:rPr lang="en-US" sz="1800" dirty="0" err="1"/>
              <a:t>Spatz</a:t>
            </a:r>
            <a:r>
              <a:rPr lang="en-US" sz="1800" dirty="0"/>
              <a:t> ES, </a:t>
            </a:r>
            <a:r>
              <a:rPr lang="en-US" sz="1800" dirty="0" err="1"/>
              <a:t>Krumholz</a:t>
            </a:r>
            <a:r>
              <a:rPr lang="en-US" sz="1800" dirty="0"/>
              <a:t> HM, Moulton BW. Prime Time for Shared Decision Making. </a:t>
            </a:r>
            <a:r>
              <a:rPr lang="en-US" sz="1800" i="1" dirty="0"/>
              <a:t>JAMA.</a:t>
            </a:r>
            <a:r>
              <a:rPr lang="en-US" sz="1800" dirty="0"/>
              <a:t> 2017;317(13):1309–1310. </a:t>
            </a:r>
            <a:r>
              <a:rPr lang="en-US" sz="1800" dirty="0" err="1" smtClean="0"/>
              <a:t>doi:</a:t>
            </a:r>
            <a:r>
              <a:rPr lang="en-US" sz="1800" dirty="0" err="1" smtClean="0">
                <a:hlinkClick r:id="rId4"/>
              </a:rPr>
              <a:t>URL</a:t>
            </a:r>
            <a:r>
              <a:rPr lang="en-US" sz="1800" dirty="0" smtClean="0">
                <a:hlinkClick r:id="rId4"/>
              </a:rPr>
              <a:t> to Source</a:t>
            </a:r>
            <a:endParaRPr lang="en-US" sz="1800" dirty="0"/>
          </a:p>
          <a:p>
            <a:pPr marL="514350" indent="-514350">
              <a:spcBef>
                <a:spcPts val="0"/>
              </a:spcBef>
              <a:buFont typeface="Arial" panose="020B0604020202020204" pitchFamily="34" charset="0"/>
              <a:buAutoNum type="arabicPeriod"/>
              <a:defRPr/>
            </a:pPr>
            <a:r>
              <a:rPr lang="en-US" sz="1800" dirty="0" smtClean="0"/>
              <a:t>Schofield</a:t>
            </a:r>
            <a:r>
              <a:rPr lang="en-US" sz="1800" dirty="0"/>
              <a:t>, H, </a:t>
            </a:r>
            <a:r>
              <a:rPr lang="en-US" sz="1800" dirty="0" err="1"/>
              <a:t>Schilbach</a:t>
            </a:r>
            <a:r>
              <a:rPr lang="en-US" sz="1800" dirty="0"/>
              <a:t>, F, and </a:t>
            </a:r>
            <a:r>
              <a:rPr lang="en-US" sz="1800" dirty="0" err="1"/>
              <a:t>Sendhil</a:t>
            </a:r>
            <a:r>
              <a:rPr lang="en-US" sz="1800" dirty="0"/>
              <a:t> M. 2016. "The Psychological Lives of the Poor." </a:t>
            </a:r>
            <a:r>
              <a:rPr lang="en-US" sz="1800" i="1" dirty="0"/>
              <a:t>American Economic Review</a:t>
            </a:r>
            <a:r>
              <a:rPr lang="en-US" sz="1800" dirty="0"/>
              <a:t>, 106 (5): 435-40.DOI: 10.1257/aer.p20161101</a:t>
            </a:r>
          </a:p>
          <a:p>
            <a:pPr marL="514350" indent="-514350">
              <a:spcBef>
                <a:spcPts val="0"/>
              </a:spcBef>
              <a:buFont typeface="Arial" panose="020B0604020202020204" pitchFamily="34" charset="0"/>
              <a:buAutoNum type="arabicPeriod"/>
              <a:defRPr/>
            </a:pPr>
            <a:r>
              <a:rPr lang="en-US" sz="1800" dirty="0"/>
              <a:t>McEwen, BS (2017). Neurobiological and Systemic Effects of Chronic Stress. </a:t>
            </a:r>
            <a:r>
              <a:rPr lang="en-US" sz="1800" i="1" dirty="0"/>
              <a:t>Chronic Stress (Thousand Oaks, Calif.)</a:t>
            </a:r>
            <a:r>
              <a:rPr lang="en-US" sz="1800" dirty="0"/>
              <a:t>, </a:t>
            </a:r>
            <a:r>
              <a:rPr lang="en-US" sz="1800" i="1" dirty="0"/>
              <a:t>1</a:t>
            </a:r>
            <a:r>
              <a:rPr lang="en-US" sz="1800" dirty="0"/>
              <a:t>, 10.1177/2470547017692328.</a:t>
            </a:r>
          </a:p>
          <a:p>
            <a:pPr marL="514350" indent="-514350">
              <a:spcBef>
                <a:spcPts val="0"/>
              </a:spcBef>
              <a:buFont typeface="Arial" panose="020B0604020202020204" pitchFamily="34" charset="0"/>
              <a:buAutoNum type="arabicPeriod"/>
              <a:defRPr/>
            </a:pPr>
            <a:r>
              <a:rPr lang="en-US" sz="1800" dirty="0"/>
              <a:t>McEwen BS. Stressed or stressed out: what is the difference?. </a:t>
            </a:r>
            <a:r>
              <a:rPr lang="en-US" sz="1800" i="1" dirty="0"/>
              <a:t>J Psychiatry </a:t>
            </a:r>
            <a:r>
              <a:rPr lang="en-US" sz="1800" i="1" dirty="0" err="1"/>
              <a:t>Neurosci</a:t>
            </a:r>
            <a:r>
              <a:rPr lang="en-US" sz="1800" dirty="0"/>
              <a:t>. 2005;30(5):315–318</a:t>
            </a:r>
            <a:r>
              <a:rPr lang="en-US" sz="1800" dirty="0" smtClean="0"/>
              <a:t>.</a:t>
            </a:r>
            <a:endParaRPr lang="en-US" sz="1800" dirty="0"/>
          </a:p>
          <a:p>
            <a:pPr marL="514350" indent="-514350">
              <a:spcBef>
                <a:spcPts val="0"/>
              </a:spcBef>
              <a:buFont typeface="Arial" panose="020B0604020202020204" pitchFamily="34" charset="0"/>
              <a:buAutoNum type="arabicPeriod"/>
              <a:defRPr/>
            </a:pPr>
            <a:r>
              <a:rPr lang="en-US" sz="1800" dirty="0"/>
              <a:t>Feinberg, C. (May-June 2015). The Science of Scarcity. </a:t>
            </a:r>
            <a:r>
              <a:rPr lang="en-US" sz="1800" i="1" dirty="0"/>
              <a:t>Harvard Magazine</a:t>
            </a:r>
            <a:r>
              <a:rPr lang="en-US" sz="1800" dirty="0"/>
              <a:t>. Retrieved from: </a:t>
            </a:r>
            <a:r>
              <a:rPr lang="en-US" sz="1800" dirty="0">
                <a:hlinkClick r:id="rId5"/>
              </a:rPr>
              <a:t>URL to Source</a:t>
            </a:r>
            <a:endParaRPr lang="en-US" sz="1800" dirty="0"/>
          </a:p>
          <a:p>
            <a:pPr marL="514350" indent="-514350">
              <a:spcBef>
                <a:spcPts val="0"/>
              </a:spcBef>
              <a:buFont typeface="Arial" panose="020B0604020202020204" pitchFamily="34" charset="0"/>
              <a:buAutoNum type="arabicPeriod"/>
              <a:defRPr/>
            </a:pPr>
            <a:r>
              <a:rPr lang="en-US" sz="1800" dirty="0" err="1"/>
              <a:t>Novotney</a:t>
            </a:r>
            <a:r>
              <a:rPr lang="en-US" sz="1800" dirty="0"/>
              <a:t>, A. (February 2014). The Psychology of Scarcity. </a:t>
            </a:r>
            <a:r>
              <a:rPr lang="en-US" sz="1800" i="1" dirty="0"/>
              <a:t>Monitor on Psychology</a:t>
            </a:r>
            <a:r>
              <a:rPr lang="en-US" sz="1800" dirty="0"/>
              <a:t>. Retrieved from: </a:t>
            </a:r>
            <a:r>
              <a:rPr lang="en-US" sz="1800" dirty="0">
                <a:hlinkClick r:id="rId6"/>
              </a:rPr>
              <a:t>URL to </a:t>
            </a:r>
            <a:r>
              <a:rPr lang="en-US" sz="1800" dirty="0" smtClean="0">
                <a:hlinkClick r:id="rId6"/>
              </a:rPr>
              <a:t>Source</a:t>
            </a:r>
            <a:endParaRPr lang="en-US" dirty="0"/>
          </a:p>
          <a:p>
            <a:pPr marL="514350" indent="-514350">
              <a:buFont typeface="+mj-lt"/>
              <a:buAutoNum type="arabicPeriod"/>
            </a:pP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this track, participants will be able to: </a:t>
            </a:r>
          </a:p>
          <a:p>
            <a:r>
              <a:rPr lang="en-US" dirty="0" smtClean="0"/>
              <a:t>Discuss shared decision making as it relates to the social determinants of health</a:t>
            </a:r>
          </a:p>
          <a:p>
            <a:endParaRPr lang="en-US" dirty="0"/>
          </a:p>
        </p:txBody>
      </p:sp>
      <p:pic>
        <p:nvPicPr>
          <p:cNvPr id="4" name="Picture 3" descr="Representing thinking/ideas" title="Image: Light bu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233055" y="1825625"/>
            <a:ext cx="4458297" cy="3780696"/>
          </a:xfrm>
        </p:spPr>
        <p:txBody>
          <a:bodyPr>
            <a:normAutofit/>
          </a:bodyPr>
          <a:lstStyle/>
          <a:p>
            <a:pPr marL="0" indent="0">
              <a:buNone/>
            </a:pPr>
            <a:r>
              <a:rPr lang="en-US" dirty="0"/>
              <a:t>How do you currently work with patients who are struggling with multiple SDOH issues?</a:t>
            </a:r>
          </a:p>
          <a:p>
            <a:pPr marL="0" indent="0">
              <a:buNone/>
            </a:pPr>
            <a:r>
              <a:rPr lang="en-US" dirty="0"/>
              <a:t>What community resources are available for them in your area</a:t>
            </a:r>
            <a:r>
              <a:rPr lang="en-US" dirty="0" smtClean="0"/>
              <a:t>?</a:t>
            </a:r>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 Making (SDM)</a:t>
            </a:r>
            <a:endParaRPr lang="en-US" dirty="0"/>
          </a:p>
        </p:txBody>
      </p:sp>
      <p:sp>
        <p:nvSpPr>
          <p:cNvPr id="3" name="Content Placeholder 2"/>
          <p:cNvSpPr>
            <a:spLocks noGrp="1"/>
          </p:cNvSpPr>
          <p:nvPr>
            <p:ph idx="1"/>
          </p:nvPr>
        </p:nvSpPr>
        <p:spPr>
          <a:xfrm>
            <a:off x="1255987" y="2061392"/>
            <a:ext cx="9680026" cy="2704812"/>
          </a:xfrm>
        </p:spPr>
        <p:txBody>
          <a:bodyPr>
            <a:noAutofit/>
          </a:bodyPr>
          <a:lstStyle/>
          <a:p>
            <a:pPr marL="0" indent="0" algn="ctr">
              <a:buNone/>
            </a:pPr>
            <a:r>
              <a:rPr lang="en-US" sz="4000" dirty="0"/>
              <a:t>“An approach where clinicians and patients </a:t>
            </a:r>
            <a:r>
              <a:rPr lang="en-US" sz="4000" b="1" dirty="0">
                <a:solidFill>
                  <a:srgbClr val="3863A2"/>
                </a:solidFill>
              </a:rPr>
              <a:t>share</a:t>
            </a:r>
            <a:r>
              <a:rPr lang="en-US" sz="4000" dirty="0"/>
              <a:t> the </a:t>
            </a:r>
            <a:r>
              <a:rPr lang="en-US" sz="4000" b="1" dirty="0">
                <a:solidFill>
                  <a:srgbClr val="3863A2"/>
                </a:solidFill>
              </a:rPr>
              <a:t>best available evidence </a:t>
            </a:r>
            <a:r>
              <a:rPr lang="en-US" sz="4000" dirty="0"/>
              <a:t>when faced with the task of making decisions, and when patients are supported to </a:t>
            </a:r>
            <a:r>
              <a:rPr lang="en-US" sz="4000" b="1" dirty="0">
                <a:solidFill>
                  <a:srgbClr val="3863A2"/>
                </a:solidFill>
              </a:rPr>
              <a:t>consider options</a:t>
            </a:r>
            <a:r>
              <a:rPr lang="en-US" sz="4000" dirty="0"/>
              <a:t>, to achieve</a:t>
            </a:r>
            <a:r>
              <a:rPr lang="en-US" sz="4000" b="1" dirty="0">
                <a:solidFill>
                  <a:srgbClr val="3863A2"/>
                </a:solidFill>
              </a:rPr>
              <a:t> informed preferences</a:t>
            </a:r>
            <a:r>
              <a:rPr lang="en-US" sz="4000" dirty="0"/>
              <a:t>.”</a:t>
            </a:r>
            <a:r>
              <a:rPr lang="en-US" sz="4000" baseline="30000" dirty="0"/>
              <a:t>1</a:t>
            </a:r>
          </a:p>
        </p:txBody>
      </p:sp>
    </p:spTree>
    <p:extLst>
      <p:ext uri="{BB962C8B-B14F-4D97-AF65-F5344CB8AC3E}">
        <p14:creationId xmlns:p14="http://schemas.microsoft.com/office/powerpoint/2010/main" val="1679662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for Practicing SDM</a:t>
            </a:r>
          </a:p>
        </p:txBody>
      </p:sp>
      <p:graphicFrame>
        <p:nvGraphicFramePr>
          <p:cNvPr id="4" name="Table 3" descr="A chart showing the two models for practicing SDM"/>
          <p:cNvGraphicFramePr>
            <a:graphicFrameLocks noGrp="1"/>
          </p:cNvGraphicFramePr>
          <p:nvPr>
            <p:extLst>
              <p:ext uri="{D42A27DB-BD31-4B8C-83A1-F6EECF244321}">
                <p14:modId xmlns:p14="http://schemas.microsoft.com/office/powerpoint/2010/main" val="407844894"/>
              </p:ext>
            </p:extLst>
          </p:nvPr>
        </p:nvGraphicFramePr>
        <p:xfrm>
          <a:off x="1774536" y="1690688"/>
          <a:ext cx="8642928" cy="3990529"/>
        </p:xfrm>
        <a:graphic>
          <a:graphicData uri="http://schemas.openxmlformats.org/drawingml/2006/table">
            <a:tbl>
              <a:tblPr firstRow="1" bandRow="1">
                <a:tableStyleId>{5C22544A-7EE6-4342-B048-85BDC9FD1C3A}</a:tableStyleId>
              </a:tblPr>
              <a:tblGrid>
                <a:gridCol w="4321464">
                  <a:extLst>
                    <a:ext uri="{9D8B030D-6E8A-4147-A177-3AD203B41FA5}">
                      <a16:colId xmlns:a16="http://schemas.microsoft.com/office/drawing/2014/main" val="4045646764"/>
                    </a:ext>
                  </a:extLst>
                </a:gridCol>
                <a:gridCol w="4321464">
                  <a:extLst>
                    <a:ext uri="{9D8B030D-6E8A-4147-A177-3AD203B41FA5}">
                      <a16:colId xmlns:a16="http://schemas.microsoft.com/office/drawing/2014/main" val="3133445438"/>
                    </a:ext>
                  </a:extLst>
                </a:gridCol>
              </a:tblGrid>
              <a:tr h="746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Three-Talk (TOD)</a:t>
                      </a:r>
                      <a:r>
                        <a:rPr lang="en-US" sz="2800" baseline="30000"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SHARE</a:t>
                      </a:r>
                      <a:r>
                        <a:rPr lang="en-US" sz="2800" baseline="30000" dirty="0" smtClean="0"/>
                        <a:t>2</a:t>
                      </a:r>
                    </a:p>
                    <a:p>
                      <a:endParaRPr lang="en-US" dirty="0"/>
                    </a:p>
                  </a:txBody>
                  <a:tcPr/>
                </a:tc>
                <a:extLst>
                  <a:ext uri="{0D108BD9-81ED-4DB2-BD59-A6C34878D82A}">
                    <a16:rowId xmlns:a16="http://schemas.microsoft.com/office/drawing/2014/main" val="790993220"/>
                  </a:ext>
                </a:extLst>
              </a:tr>
              <a:tr h="3198049">
                <a:tc>
                  <a:txBody>
                    <a:bodyPr/>
                    <a:lstStyle/>
                    <a:p>
                      <a:pPr marL="0" indent="0">
                        <a:buFont typeface="Arial" panose="020B0604020202020204" pitchFamily="34" charset="0"/>
                        <a:buNone/>
                      </a:pPr>
                      <a:r>
                        <a:rPr lang="en-US" sz="2800" b="1" dirty="0" smtClean="0"/>
                        <a:t>T</a:t>
                      </a:r>
                      <a:r>
                        <a:rPr lang="en-US" sz="2200" dirty="0" smtClean="0"/>
                        <a:t>eam Talk</a:t>
                      </a:r>
                    </a:p>
                    <a:p>
                      <a:pPr marL="0" indent="0">
                        <a:buFont typeface="Arial" panose="020B0604020202020204" pitchFamily="34" charset="0"/>
                        <a:buNone/>
                      </a:pPr>
                      <a:r>
                        <a:rPr lang="en-US" sz="2800" b="1" dirty="0" smtClean="0"/>
                        <a:t>O</a:t>
                      </a:r>
                      <a:r>
                        <a:rPr lang="en-US" sz="2200" dirty="0" smtClean="0"/>
                        <a:t>ption Talk</a:t>
                      </a:r>
                    </a:p>
                    <a:p>
                      <a:pPr marL="0" indent="0">
                        <a:buFont typeface="Arial" panose="020B0604020202020204" pitchFamily="34" charset="0"/>
                        <a:buNone/>
                      </a:pPr>
                      <a:r>
                        <a:rPr lang="en-US" sz="2800" b="1" dirty="0" smtClean="0"/>
                        <a:t>D</a:t>
                      </a:r>
                      <a:r>
                        <a:rPr lang="en-US" sz="2200" dirty="0" smtClean="0"/>
                        <a:t>ecision Talk</a:t>
                      </a:r>
                    </a:p>
                    <a:p>
                      <a:endParaRPr lang="en-US" dirty="0"/>
                    </a:p>
                  </a:txBody>
                  <a:tcPr/>
                </a:tc>
                <a:tc>
                  <a:txBody>
                    <a:bodyPr/>
                    <a:lstStyle/>
                    <a:p>
                      <a:pPr marL="0" indent="0">
                        <a:buNone/>
                      </a:pPr>
                      <a:r>
                        <a:rPr lang="en-US" sz="2800" b="1" dirty="0" smtClean="0"/>
                        <a:t>S</a:t>
                      </a:r>
                      <a:r>
                        <a:rPr lang="en-US" sz="2200" dirty="0" smtClean="0"/>
                        <a:t>eek your patients participation</a:t>
                      </a:r>
                    </a:p>
                    <a:p>
                      <a:pPr marL="0" indent="0">
                        <a:buNone/>
                      </a:pPr>
                      <a:r>
                        <a:rPr lang="en-US" sz="2800" b="1" dirty="0" smtClean="0"/>
                        <a:t>H</a:t>
                      </a:r>
                      <a:r>
                        <a:rPr lang="en-US" sz="2200" dirty="0" smtClean="0"/>
                        <a:t>elp you patient explore &amp; compare treatment options</a:t>
                      </a:r>
                    </a:p>
                    <a:p>
                      <a:pPr marL="0" indent="0">
                        <a:buNone/>
                      </a:pPr>
                      <a:r>
                        <a:rPr lang="en-US" sz="2800" b="1" dirty="0" smtClean="0"/>
                        <a:t>A</a:t>
                      </a:r>
                      <a:r>
                        <a:rPr lang="en-US" sz="2200" dirty="0" smtClean="0"/>
                        <a:t>ssess your patient’s values and preferences</a:t>
                      </a:r>
                    </a:p>
                    <a:p>
                      <a:pPr marL="0" indent="0">
                        <a:buNone/>
                      </a:pPr>
                      <a:r>
                        <a:rPr lang="en-US" sz="2800" b="1" dirty="0" smtClean="0"/>
                        <a:t>R</a:t>
                      </a:r>
                      <a:r>
                        <a:rPr lang="en-US" sz="2200" dirty="0" smtClean="0"/>
                        <a:t>each a decision with your patient</a:t>
                      </a:r>
                    </a:p>
                    <a:p>
                      <a:pPr marL="0" indent="0">
                        <a:buNone/>
                      </a:pPr>
                      <a:r>
                        <a:rPr lang="en-US" sz="2800" b="1" dirty="0" smtClean="0"/>
                        <a:t>E</a:t>
                      </a:r>
                      <a:r>
                        <a:rPr lang="en-US" sz="2200" dirty="0" smtClean="0"/>
                        <a:t>valuate your patient’s decision</a:t>
                      </a:r>
                    </a:p>
                    <a:p>
                      <a:endParaRPr lang="en-US" dirty="0"/>
                    </a:p>
                  </a:txBody>
                  <a:tcPr/>
                </a:tc>
                <a:extLst>
                  <a:ext uri="{0D108BD9-81ED-4DB2-BD59-A6C34878D82A}">
                    <a16:rowId xmlns:a16="http://schemas.microsoft.com/office/drawing/2014/main" val="2090499319"/>
                  </a:ext>
                </a:extLst>
              </a:tr>
            </a:tbl>
          </a:graphicData>
        </a:graphic>
      </p:graphicFrame>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Three-Talk SDM</a:t>
            </a:r>
            <a:endParaRPr lang="en-US" dirty="0"/>
          </a:p>
        </p:txBody>
      </p:sp>
      <p:pic>
        <p:nvPicPr>
          <p:cNvPr id="4" name="Content Placeholder 3" descr="Three Talk SDM model:&#10;&#10;team talk: working together about possible choices&#10;option talk: what are altertatives and risks to choices&#10;Decision talk: make decisions based on preferences. &#10;&#10;This is a circle with two sided arrows between each step."/>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09" t="682" r="1109" b="882"/>
          <a:stretch/>
        </p:blipFill>
        <p:spPr>
          <a:xfrm>
            <a:off x="4558861" y="31531"/>
            <a:ext cx="6794939" cy="6826469"/>
          </a:xfrm>
        </p:spPr>
      </p:pic>
      <p:sp>
        <p:nvSpPr>
          <p:cNvPr id="5" name="Rectangle 4"/>
          <p:cNvSpPr/>
          <p:nvPr/>
        </p:nvSpPr>
        <p:spPr>
          <a:xfrm>
            <a:off x="585952" y="4644916"/>
            <a:ext cx="3371193" cy="1015663"/>
          </a:xfrm>
          <a:prstGeom prst="rect">
            <a:avLst/>
          </a:prstGeom>
        </p:spPr>
        <p:txBody>
          <a:bodyPr wrap="square">
            <a:spAutoFit/>
          </a:bodyPr>
          <a:lstStyle/>
          <a:p>
            <a:r>
              <a:rPr lang="en-US" sz="1200" b="1" dirty="0"/>
              <a:t>Fig. 1 </a:t>
            </a:r>
            <a:r>
              <a:rPr lang="en-US" sz="1200" dirty="0"/>
              <a:t>Elwyn Glyn, Durand </a:t>
            </a:r>
            <a:r>
              <a:rPr lang="en-US" sz="1200" dirty="0" smtClean="0"/>
              <a:t>Marie Anne</a:t>
            </a:r>
            <a:r>
              <a:rPr lang="en-US" sz="1200" dirty="0"/>
              <a:t>, Song Julia, </a:t>
            </a:r>
            <a:r>
              <a:rPr lang="en-US" sz="1200" dirty="0" err="1"/>
              <a:t>Aarts</a:t>
            </a:r>
            <a:r>
              <a:rPr lang="en-US" sz="1200" dirty="0"/>
              <a:t> Johanna, Barr Paul J, Berger Zackary et al. A three-talk model for shared decision making: multistage consultation process </a:t>
            </a:r>
            <a:r>
              <a:rPr lang="en-US" sz="1200" i="1" dirty="0"/>
              <a:t>BMJ </a:t>
            </a:r>
            <a:r>
              <a:rPr lang="en-US" sz="1200" dirty="0"/>
              <a:t>2017; </a:t>
            </a:r>
            <a:r>
              <a:rPr lang="en-US" sz="1200" dirty="0" smtClean="0"/>
              <a:t>359:j4891</a:t>
            </a:r>
            <a:endParaRPr lang="en-US" sz="1200" dirty="0"/>
          </a:p>
        </p:txBody>
      </p:sp>
    </p:spTree>
    <p:extLst>
      <p:ext uri="{BB962C8B-B14F-4D97-AF65-F5344CB8AC3E}">
        <p14:creationId xmlns:p14="http://schemas.microsoft.com/office/powerpoint/2010/main" val="100668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SDOH, Cognitive Capacity, &amp; SDM</a:t>
            </a:r>
            <a:endParaRPr lang="en-US" dirty="0"/>
          </a:p>
        </p:txBody>
      </p:sp>
      <p:sp>
        <p:nvSpPr>
          <p:cNvPr id="3" name="Content Placeholder 2"/>
          <p:cNvSpPr>
            <a:spLocks noGrp="1"/>
          </p:cNvSpPr>
          <p:nvPr>
            <p:ph idx="1"/>
          </p:nvPr>
        </p:nvSpPr>
        <p:spPr>
          <a:xfrm>
            <a:off x="1662545" y="1849581"/>
            <a:ext cx="9691255" cy="3699163"/>
          </a:xfrm>
        </p:spPr>
        <p:txBody>
          <a:bodyPr>
            <a:normAutofit fontScale="92500" lnSpcReduction="20000"/>
          </a:bodyPr>
          <a:lstStyle/>
          <a:p>
            <a:r>
              <a:rPr lang="en-US" sz="3200" dirty="0"/>
              <a:t>SDOH factors are not acute </a:t>
            </a:r>
            <a:r>
              <a:rPr lang="en-US" sz="3200" dirty="0" smtClean="0"/>
              <a:t>issues </a:t>
            </a:r>
          </a:p>
          <a:p>
            <a:r>
              <a:rPr lang="en-US" sz="3200" dirty="0" smtClean="0"/>
              <a:t>They </a:t>
            </a:r>
            <a:r>
              <a:rPr lang="en-US" sz="3200" dirty="0"/>
              <a:t>tend to be day-to-day realities over the long-term which often lead to chronic </a:t>
            </a:r>
            <a:r>
              <a:rPr lang="en-US" sz="3200" dirty="0" smtClean="0"/>
              <a:t>stress</a:t>
            </a:r>
          </a:p>
          <a:p>
            <a:r>
              <a:rPr lang="en-US" sz="3200" dirty="0" smtClean="0"/>
              <a:t>Increases in chronic stress leads to decreases mental bandwidth and biases that affect decision-making</a:t>
            </a:r>
            <a:r>
              <a:rPr lang="en-US" sz="3200" baseline="30000" dirty="0" smtClean="0"/>
              <a:t>5</a:t>
            </a:r>
            <a:r>
              <a:rPr lang="en-US" sz="3200" dirty="0" smtClean="0"/>
              <a:t> (the scarcity mindset</a:t>
            </a:r>
            <a:r>
              <a:rPr lang="en-US" sz="3200" dirty="0"/>
              <a:t>)</a:t>
            </a:r>
            <a:endParaRPr lang="en-US" sz="3200" dirty="0" smtClean="0"/>
          </a:p>
          <a:p>
            <a:r>
              <a:rPr lang="en-US" sz="3200" dirty="0" smtClean="0"/>
              <a:t>Decreased bandwidth (aka cognitive capacity) can lead to undesirable choices that fuel health compromising behaviors</a:t>
            </a:r>
            <a:r>
              <a:rPr lang="en-US" sz="3200" baseline="30000" dirty="0"/>
              <a:t>7</a:t>
            </a:r>
            <a:endParaRPr lang="en-US" sz="3600" baseline="30000" dirty="0"/>
          </a:p>
        </p:txBody>
      </p:sp>
    </p:spTree>
    <p:extLst>
      <p:ext uri="{BB962C8B-B14F-4D97-AF65-F5344CB8AC3E}">
        <p14:creationId xmlns:p14="http://schemas.microsoft.com/office/powerpoint/2010/main" val="62775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SDOH, Cognitive Capacity, &amp; SDM (2)</a:t>
            </a:r>
            <a:endParaRPr lang="en-US" dirty="0"/>
          </a:p>
        </p:txBody>
      </p:sp>
      <p:sp>
        <p:nvSpPr>
          <p:cNvPr id="3" name="Content Placeholder 2"/>
          <p:cNvSpPr>
            <a:spLocks noGrp="1"/>
          </p:cNvSpPr>
          <p:nvPr>
            <p:ph idx="1"/>
          </p:nvPr>
        </p:nvSpPr>
        <p:spPr>
          <a:xfrm>
            <a:off x="1662545" y="1849582"/>
            <a:ext cx="9691255" cy="3013364"/>
          </a:xfrm>
        </p:spPr>
        <p:txBody>
          <a:bodyPr>
            <a:normAutofit fontScale="85000" lnSpcReduction="10000"/>
          </a:bodyPr>
          <a:lstStyle/>
          <a:p>
            <a:r>
              <a:rPr lang="en-US" sz="3200" dirty="0"/>
              <a:t>SDOH factors are not acute </a:t>
            </a:r>
            <a:r>
              <a:rPr lang="en-US" sz="3200" dirty="0" smtClean="0"/>
              <a:t>issues </a:t>
            </a:r>
          </a:p>
          <a:p>
            <a:r>
              <a:rPr lang="en-US" sz="3200" dirty="0" smtClean="0"/>
              <a:t>They </a:t>
            </a:r>
            <a:r>
              <a:rPr lang="en-US" sz="3200" dirty="0"/>
              <a:t>tend to be day-to-day realities over the long-term which often lead to chronic </a:t>
            </a:r>
            <a:r>
              <a:rPr lang="en-US" sz="3200" dirty="0" smtClean="0"/>
              <a:t>stress</a:t>
            </a:r>
          </a:p>
          <a:p>
            <a:r>
              <a:rPr lang="en-US" sz="3200" dirty="0"/>
              <a:t>Increases in chronic stress leads to decreases mental bandwidth and biases that affect decision-making</a:t>
            </a:r>
            <a:r>
              <a:rPr lang="en-US" sz="3200" baseline="30000" dirty="0"/>
              <a:t>5</a:t>
            </a:r>
            <a:r>
              <a:rPr lang="en-US" sz="3200" dirty="0"/>
              <a:t> (the scarcity mindset)</a:t>
            </a:r>
          </a:p>
          <a:p>
            <a:r>
              <a:rPr lang="en-US" sz="3200" dirty="0" smtClean="0"/>
              <a:t>Decreased bandwidth (aka cognitive capacity) can lead to </a:t>
            </a:r>
            <a:r>
              <a:rPr lang="en-US" sz="3200" dirty="0"/>
              <a:t>undesirable choices </a:t>
            </a:r>
            <a:r>
              <a:rPr lang="en-US" sz="3200" dirty="0" smtClean="0"/>
              <a:t>that </a:t>
            </a:r>
            <a:r>
              <a:rPr lang="en-US" sz="3200" dirty="0"/>
              <a:t>fuel </a:t>
            </a:r>
            <a:r>
              <a:rPr lang="en-US" sz="3200" dirty="0" smtClean="0"/>
              <a:t>health compromising behaviors</a:t>
            </a:r>
            <a:r>
              <a:rPr lang="en-US" sz="3200" baseline="30000" dirty="0"/>
              <a:t>7</a:t>
            </a:r>
            <a:endParaRPr lang="en-US" sz="3600" baseline="30000" dirty="0"/>
          </a:p>
        </p:txBody>
      </p:sp>
      <p:sp>
        <p:nvSpPr>
          <p:cNvPr id="4" name="Oval 3" descr="Oval around the increases in chronic stress and decreased bandwidth bullets to show the need for SDM interventions. "/>
          <p:cNvSpPr/>
          <p:nvPr/>
        </p:nvSpPr>
        <p:spPr>
          <a:xfrm>
            <a:off x="838200" y="2888673"/>
            <a:ext cx="9753600" cy="19431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34745" y="5338835"/>
            <a:ext cx="4066306" cy="707886"/>
          </a:xfrm>
          <a:prstGeom prst="rect">
            <a:avLst/>
          </a:prstGeom>
          <a:noFill/>
        </p:spPr>
        <p:txBody>
          <a:bodyPr wrap="none" rtlCol="0">
            <a:spAutoFit/>
          </a:bodyPr>
          <a:lstStyle/>
          <a:p>
            <a:r>
              <a:rPr lang="en-US" sz="4000" dirty="0" smtClean="0"/>
              <a:t>SDM Interventions</a:t>
            </a:r>
            <a:endParaRPr lang="en-US" sz="4000" dirty="0"/>
          </a:p>
        </p:txBody>
      </p:sp>
      <p:sp>
        <p:nvSpPr>
          <p:cNvPr id="14" name="Bent Arrow 13" descr="arrow pointing from SDM interventions to the oval highlighting the last two bullets. "/>
          <p:cNvSpPr/>
          <p:nvPr/>
        </p:nvSpPr>
        <p:spPr>
          <a:xfrm rot="16200000">
            <a:off x="6816647" y="4909481"/>
            <a:ext cx="803424" cy="858707"/>
          </a:xfrm>
          <a:prstGeom prst="bentArrow">
            <a:avLst>
              <a:gd name="adj1" fmla="val 12066"/>
              <a:gd name="adj2" fmla="val 22413"/>
              <a:gd name="adj3" fmla="val 3793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676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838200" y="1677267"/>
            <a:ext cx="8077200" cy="4128221"/>
          </a:xfrm>
        </p:spPr>
        <p:txBody>
          <a:bodyPr>
            <a:noAutofit/>
          </a:bodyPr>
          <a:lstStyle/>
          <a:p>
            <a:pPr marL="0" indent="0">
              <a:buNone/>
            </a:pPr>
            <a:r>
              <a:rPr lang="en-US" sz="2200" dirty="0"/>
              <a:t>Ms. Orange </a:t>
            </a:r>
            <a:r>
              <a:rPr lang="en-US" sz="2200" dirty="0" smtClean="0"/>
              <a:t>(47) arrived at clinic today for uncontrolled diabetes and high blood pressure care. During intake she hesitantly mentioned she currently does not have a place to stay at night and is looking </a:t>
            </a:r>
            <a:r>
              <a:rPr lang="en-US" sz="2200" dirty="0"/>
              <a:t>for a 2-Bedroom </a:t>
            </a:r>
            <a:r>
              <a:rPr lang="en-US" sz="2200" dirty="0" smtClean="0"/>
              <a:t>apartment, adding that she </a:t>
            </a:r>
            <a:r>
              <a:rPr lang="en-US" sz="2200" dirty="0"/>
              <a:t>had an </a:t>
            </a:r>
            <a:r>
              <a:rPr lang="en-US" sz="2200" dirty="0" smtClean="0"/>
              <a:t>appointment last Wednesday at </a:t>
            </a:r>
            <a:r>
              <a:rPr lang="en-US" sz="2200" dirty="0"/>
              <a:t>9AM for </a:t>
            </a:r>
            <a:r>
              <a:rPr lang="en-US" sz="2200" dirty="0" smtClean="0"/>
              <a:t>housing </a:t>
            </a:r>
            <a:r>
              <a:rPr lang="en-US" sz="2200" dirty="0"/>
              <a:t>with </a:t>
            </a:r>
            <a:r>
              <a:rPr lang="en-US" sz="2200" dirty="0" smtClean="0"/>
              <a:t>the city housing authority but </a:t>
            </a:r>
            <a:r>
              <a:rPr lang="en-US" sz="2200" dirty="0"/>
              <a:t>missed the appointment due to lack of transportation. She has no </a:t>
            </a:r>
            <a:r>
              <a:rPr lang="en-US" sz="2200" dirty="0" smtClean="0"/>
              <a:t>income and is in need of winter clothing. She is currently unemployed due to health issues but would like to return to work. Her 20 year old son, diagnosed with autism, </a:t>
            </a:r>
            <a:r>
              <a:rPr lang="en-US" sz="2200" dirty="0"/>
              <a:t>is enrolled in a Job Corp program but currently </a:t>
            </a:r>
            <a:r>
              <a:rPr lang="en-US" sz="2200" dirty="0" smtClean="0"/>
              <a:t>resides </a:t>
            </a:r>
            <a:r>
              <a:rPr lang="en-US" sz="2200" dirty="0"/>
              <a:t>in a MH/MR residential facility outside of the </a:t>
            </a:r>
            <a:r>
              <a:rPr lang="en-US" sz="2200" dirty="0" smtClean="0"/>
              <a:t>city after completing an stabilization and acute care program. She would like to be able to visit him more frequently, but it is an hour walk from the nearest bus stop. </a:t>
            </a:r>
            <a:endParaRPr lang="en-US" sz="2200" dirty="0"/>
          </a:p>
        </p:txBody>
      </p:sp>
      <p:sp>
        <p:nvSpPr>
          <p:cNvPr id="4" name="TextBox 3"/>
          <p:cNvSpPr txBox="1"/>
          <p:nvPr/>
        </p:nvSpPr>
        <p:spPr>
          <a:xfrm>
            <a:off x="9247909" y="2078181"/>
            <a:ext cx="2944091" cy="2923877"/>
          </a:xfrm>
          <a:prstGeom prst="rect">
            <a:avLst/>
          </a:prstGeom>
          <a:noFill/>
        </p:spPr>
        <p:txBody>
          <a:bodyPr wrap="square" rtlCol="0">
            <a:spAutoFit/>
          </a:bodyPr>
          <a:lstStyle/>
          <a:p>
            <a:r>
              <a:rPr lang="en-US" sz="2400" b="1" i="1" dirty="0">
                <a:solidFill>
                  <a:srgbClr val="3863A2"/>
                </a:solidFill>
              </a:rPr>
              <a:t>Note: </a:t>
            </a:r>
            <a:r>
              <a:rPr lang="en-US" sz="2000" i="1" dirty="0" smtClean="0"/>
              <a:t>The </a:t>
            </a:r>
            <a:r>
              <a:rPr lang="en-US" sz="2000" i="1" dirty="0"/>
              <a:t>emphasis isn’t on changing her priorities to what you think they need to be, but on better understanding her thinking and process, and helping her make more deliberate and informed choices. </a:t>
            </a:r>
          </a:p>
        </p:txBody>
      </p:sp>
    </p:spTree>
    <p:extLst>
      <p:ext uri="{BB962C8B-B14F-4D97-AF65-F5344CB8AC3E}">
        <p14:creationId xmlns:p14="http://schemas.microsoft.com/office/powerpoint/2010/main" val="1209837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40088</TotalTime>
  <Words>1882</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Between SDOH &amp; Shared Decision Making</vt:lpstr>
      <vt:lpstr>Objectives</vt:lpstr>
      <vt:lpstr>Discussion question</vt:lpstr>
      <vt:lpstr>Shared Decision Making (SDM)</vt:lpstr>
      <vt:lpstr>Models for Practicing SDM</vt:lpstr>
      <vt:lpstr>Three-Talk SDM</vt:lpstr>
      <vt:lpstr>SDOH, Cognitive Capacity, &amp; SDM</vt:lpstr>
      <vt:lpstr>SDOH, Cognitive Capacity, &amp; SDM (2)</vt:lpstr>
      <vt:lpstr>Scenario</vt:lpstr>
      <vt:lpstr>Take home message</vt:lpstr>
      <vt:lpstr>Please complete the post-test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504</cp:revision>
  <cp:lastPrinted>2019-07-12T16:33:52Z</cp:lastPrinted>
  <dcterms:created xsi:type="dcterms:W3CDTF">2018-06-07T18:55:41Z</dcterms:created>
  <dcterms:modified xsi:type="dcterms:W3CDTF">2019-11-21T19:20:24Z</dcterms:modified>
</cp:coreProperties>
</file>