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autoCompressPictures="0">
  <p:sldMasterIdLst>
    <p:sldMasterId id="2147483648" r:id="rId1"/>
  </p:sldMasterIdLst>
  <p:notesMasterIdLst>
    <p:notesMasterId r:id="rId38"/>
  </p:notesMasterIdLst>
  <p:sldIdLst>
    <p:sldId id="257" r:id="rId2"/>
    <p:sldId id="1857" r:id="rId3"/>
    <p:sldId id="1858" r:id="rId4"/>
    <p:sldId id="2667" r:id="rId5"/>
    <p:sldId id="352" r:id="rId6"/>
    <p:sldId id="2668"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669" r:id="rId23"/>
    <p:sldId id="275"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Lst>
  <p:sldSz cx="12192000" cy="6858000"/>
  <p:notesSz cx="7010400"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1" roundtripDataSignature="AMtx7mgmTQ8c0TdpmgxC10cd8JSdNQ2c0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EAA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9291550-1F25-4D44-BDA4-BE3E9584A960}">
  <a:tblStyle styleId="{89291550-1F25-4D44-BDA4-BE3E9584A960}"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a:tcStyle>
        <a:tcBdr/>
        <a:fill>
          <a:solidFill>
            <a:srgbClr val="CDD4EA"/>
          </a:solidFill>
        </a:fill>
      </a:tcStyle>
    </a:band1H>
    <a:band2H>
      <a:tcTxStyle/>
      <a:tcStyle>
        <a:tcBdr/>
      </a:tcStyle>
    </a:band2H>
    <a:band1V>
      <a:tcTxStyle/>
      <a:tcStyle>
        <a:tcBdr/>
        <a:fill>
          <a:solidFill>
            <a:srgbClr val="CDD4EA"/>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95"/>
    <p:restoredTop sz="56618" autoAdjust="0"/>
  </p:normalViewPr>
  <p:slideViewPr>
    <p:cSldViewPr snapToGrid="0">
      <p:cViewPr varScale="1">
        <p:scale>
          <a:sx n="57" d="100"/>
          <a:sy n="57" d="100"/>
        </p:scale>
        <p:origin x="2562" y="78"/>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51" Type="http://customschemas.google.com/relationships/presentationmetadata" Target="meta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_rels/data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 Id="rId4" Type="http://schemas.openxmlformats.org/officeDocument/2006/relationships/image" Target="../media/image5.png"/></Relationships>
</file>

<file path=ppt/diagrams/_rels/data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 Id="rId4" Type="http://schemas.openxmlformats.org/officeDocument/2006/relationships/image" Target="../media/image9.png"/></Relationships>
</file>

<file path=ppt/diagrams/_rels/data4.xml.rels><?xml version="1.0" encoding="UTF-8" standalone="yes"?>
<Relationships xmlns="http://schemas.openxmlformats.org/package/2006/relationships"><Relationship Id="rId1" Type="http://schemas.openxmlformats.org/officeDocument/2006/relationships/image" Target="../media/image11.png"/></Relationships>
</file>

<file path=ppt/diagrams/_rels/drawing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 Id="rId4" Type="http://schemas.openxmlformats.org/officeDocument/2006/relationships/image" Target="../media/image5.png"/></Relationships>
</file>

<file path=ppt/diagrams/_rels/drawing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 Id="rId4" Type="http://schemas.openxmlformats.org/officeDocument/2006/relationships/image" Target="../media/image9.png"/></Relationships>
</file>

<file path=ppt/diagrams/_rels/drawing4.xml.rels><?xml version="1.0" encoding="UTF-8" standalone="yes"?>
<Relationships xmlns="http://schemas.openxmlformats.org/package/2006/relationships"><Relationship Id="rId1" Type="http://schemas.openxmlformats.org/officeDocument/2006/relationships/image" Target="../media/image11.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0FBB2B1-E09B-48B3-8984-232DD35B7C80}"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702A8C20-19DD-48E5-B805-8A6BB4B3EBE5}">
      <dgm:prSet/>
      <dgm:spPr/>
      <dgm:t>
        <a:bodyPr/>
        <a:lstStyle/>
        <a:p>
          <a:pPr>
            <a:lnSpc>
              <a:spcPct val="100000"/>
            </a:lnSpc>
          </a:pPr>
          <a:r>
            <a:rPr lang="en-US">
              <a:latin typeface="Helvetica" pitchFamily="2" charset="0"/>
            </a:rPr>
            <a:t>Use Chat for questions and comments</a:t>
          </a:r>
        </a:p>
      </dgm:t>
    </dgm:pt>
    <dgm:pt modelId="{A56EA87D-5D89-4AB0-A49B-14B0E7F0ABCA}" type="parTrans" cxnId="{1335D79C-66D9-49B4-B139-03C0E77D1972}">
      <dgm:prSet/>
      <dgm:spPr/>
      <dgm:t>
        <a:bodyPr/>
        <a:lstStyle/>
        <a:p>
          <a:endParaRPr lang="en-US">
            <a:latin typeface="Helvetica" pitchFamily="2" charset="0"/>
          </a:endParaRPr>
        </a:p>
      </dgm:t>
    </dgm:pt>
    <dgm:pt modelId="{C06B04E5-69BE-483C-8977-102B08EC7AC7}" type="sibTrans" cxnId="{1335D79C-66D9-49B4-B139-03C0E77D1972}">
      <dgm:prSet/>
      <dgm:spPr/>
      <dgm:t>
        <a:bodyPr/>
        <a:lstStyle/>
        <a:p>
          <a:pPr>
            <a:lnSpc>
              <a:spcPct val="100000"/>
            </a:lnSpc>
          </a:pPr>
          <a:endParaRPr lang="en-US">
            <a:latin typeface="Helvetica" pitchFamily="2" charset="0"/>
          </a:endParaRPr>
        </a:p>
      </dgm:t>
    </dgm:pt>
    <dgm:pt modelId="{B8115919-D7E9-44AC-966D-4685EF40E1A8}">
      <dgm:prSet/>
      <dgm:spPr/>
      <dgm:t>
        <a:bodyPr/>
        <a:lstStyle/>
        <a:p>
          <a:pPr>
            <a:lnSpc>
              <a:spcPct val="100000"/>
            </a:lnSpc>
          </a:pPr>
          <a:r>
            <a:rPr lang="en-US">
              <a:latin typeface="Helvetica" pitchFamily="2" charset="0"/>
            </a:rPr>
            <a:t>Select “Everyone” when posting questions to Chat</a:t>
          </a:r>
        </a:p>
      </dgm:t>
    </dgm:pt>
    <dgm:pt modelId="{B58B3D20-086A-420B-B1B7-E315A7FDCA6E}" type="parTrans" cxnId="{9099D018-6461-4124-B6A0-78E31D0BA386}">
      <dgm:prSet/>
      <dgm:spPr/>
      <dgm:t>
        <a:bodyPr/>
        <a:lstStyle/>
        <a:p>
          <a:endParaRPr lang="en-US">
            <a:latin typeface="Helvetica" pitchFamily="2" charset="0"/>
          </a:endParaRPr>
        </a:p>
      </dgm:t>
    </dgm:pt>
    <dgm:pt modelId="{D5EA9366-4E69-404F-A625-1731DC74579A}" type="sibTrans" cxnId="{9099D018-6461-4124-B6A0-78E31D0BA386}">
      <dgm:prSet/>
      <dgm:spPr/>
      <dgm:t>
        <a:bodyPr/>
        <a:lstStyle/>
        <a:p>
          <a:pPr>
            <a:lnSpc>
              <a:spcPct val="100000"/>
            </a:lnSpc>
          </a:pPr>
          <a:endParaRPr lang="en-US">
            <a:latin typeface="Helvetica" pitchFamily="2" charset="0"/>
          </a:endParaRPr>
        </a:p>
      </dgm:t>
    </dgm:pt>
    <dgm:pt modelId="{0A6969BE-A068-4FAF-BBAC-767218DFE78B}">
      <dgm:prSet/>
      <dgm:spPr/>
      <dgm:t>
        <a:bodyPr/>
        <a:lstStyle/>
        <a:p>
          <a:pPr>
            <a:lnSpc>
              <a:spcPct val="100000"/>
            </a:lnSpc>
          </a:pPr>
          <a:r>
            <a:rPr lang="en-US">
              <a:latin typeface="Helvetica" pitchFamily="2" charset="0"/>
            </a:rPr>
            <a:t>All attendees are muted</a:t>
          </a:r>
        </a:p>
      </dgm:t>
    </dgm:pt>
    <dgm:pt modelId="{FEBB8D6B-B330-4A1B-8E19-7D8D99BE05D4}" type="parTrans" cxnId="{530B7EA1-514A-424D-BCB2-1FE4530C01A1}">
      <dgm:prSet/>
      <dgm:spPr/>
      <dgm:t>
        <a:bodyPr/>
        <a:lstStyle/>
        <a:p>
          <a:endParaRPr lang="en-US">
            <a:latin typeface="Helvetica" pitchFamily="2" charset="0"/>
          </a:endParaRPr>
        </a:p>
      </dgm:t>
    </dgm:pt>
    <dgm:pt modelId="{CBE0E26D-74DC-4FA0-81E5-A08C4D69A937}" type="sibTrans" cxnId="{530B7EA1-514A-424D-BCB2-1FE4530C01A1}">
      <dgm:prSet/>
      <dgm:spPr/>
      <dgm:t>
        <a:bodyPr/>
        <a:lstStyle/>
        <a:p>
          <a:pPr>
            <a:lnSpc>
              <a:spcPct val="100000"/>
            </a:lnSpc>
          </a:pPr>
          <a:endParaRPr lang="en-US">
            <a:latin typeface="Helvetica" pitchFamily="2" charset="0"/>
          </a:endParaRPr>
        </a:p>
      </dgm:t>
    </dgm:pt>
    <dgm:pt modelId="{85DF8786-DF66-4C79-BCFC-AFB94CD8C887}">
      <dgm:prSet/>
      <dgm:spPr/>
      <dgm:t>
        <a:bodyPr/>
        <a:lstStyle/>
        <a:p>
          <a:pPr>
            <a:lnSpc>
              <a:spcPct val="100000"/>
            </a:lnSpc>
          </a:pPr>
          <a:r>
            <a:rPr lang="en-US" dirty="0">
              <a:latin typeface="Helvetica" panose="020B0604020202020204" pitchFamily="34" charset="0"/>
              <a:cs typeface="Helvetica" panose="020B0604020202020204" pitchFamily="34" charset="0"/>
            </a:rPr>
            <a:t>Closed Caption available</a:t>
          </a:r>
        </a:p>
      </dgm:t>
    </dgm:pt>
    <dgm:pt modelId="{F626D3BA-A5A3-43AF-985F-D6D2C0C510CD}" type="parTrans" cxnId="{3F6ADDFC-B982-4280-9C08-3ECA630B0789}">
      <dgm:prSet/>
      <dgm:spPr/>
      <dgm:t>
        <a:bodyPr/>
        <a:lstStyle/>
        <a:p>
          <a:endParaRPr lang="en-US"/>
        </a:p>
      </dgm:t>
    </dgm:pt>
    <dgm:pt modelId="{D3D84156-1790-4727-843E-159CEDABF566}" type="sibTrans" cxnId="{3F6ADDFC-B982-4280-9C08-3ECA630B0789}">
      <dgm:prSet/>
      <dgm:spPr/>
      <dgm:t>
        <a:bodyPr/>
        <a:lstStyle/>
        <a:p>
          <a:endParaRPr lang="en-US"/>
        </a:p>
      </dgm:t>
    </dgm:pt>
    <dgm:pt modelId="{58452A0C-F80A-433D-9D48-67964DA0516A}" type="pres">
      <dgm:prSet presAssocID="{70FBB2B1-E09B-48B3-8984-232DD35B7C80}" presName="root" presStyleCnt="0">
        <dgm:presLayoutVars>
          <dgm:dir/>
          <dgm:resizeHandles val="exact"/>
        </dgm:presLayoutVars>
      </dgm:prSet>
      <dgm:spPr/>
    </dgm:pt>
    <dgm:pt modelId="{CABC3DAA-E4C9-4A8F-BCD2-1DF3DCD11B17}" type="pres">
      <dgm:prSet presAssocID="{85DF8786-DF66-4C79-BCFC-AFB94CD8C887}" presName="compNode" presStyleCnt="0"/>
      <dgm:spPr/>
    </dgm:pt>
    <dgm:pt modelId="{3DAE9546-2FD4-4883-8F3D-508D3289C8AC}" type="pres">
      <dgm:prSet presAssocID="{85DF8786-DF66-4C79-BCFC-AFB94CD8C887}" presName="bgRect" presStyleLbl="bgShp" presStyleIdx="0" presStyleCnt="4" custLinFactNeighborX="-4969" custLinFactNeighborY="470"/>
      <dgm:spPr>
        <a:solidFill>
          <a:srgbClr val="DDE6D2"/>
        </a:solidFill>
      </dgm:spPr>
      <dgm:extLst>
        <a:ext uri="{E40237B7-FDA0-4F09-8148-C483321AD2D9}">
          <dgm14:cNvPr xmlns:dgm14="http://schemas.microsoft.com/office/drawing/2010/diagram" id="0" name="" descr="closed caption available"/>
        </a:ext>
      </dgm:extLst>
    </dgm:pt>
    <dgm:pt modelId="{BA35F7E6-F5A2-4D3E-AA0B-D99123840FB0}" type="pres">
      <dgm:prSet presAssocID="{85DF8786-DF66-4C79-BCFC-AFB94CD8C887}" presName="iconRect" presStyleLbl="node1" presStyleIdx="0" presStyleCnt="4"/>
      <dgm:spPr>
        <a:blipFill rotWithShape="1">
          <a:blip xmlns:r="http://schemas.openxmlformats.org/officeDocument/2006/relationships" r:embed="rId1">
            <a:extLst>
              <a:ext uri="{28A0092B-C50C-407E-A947-70E740481C1C}">
                <a14:useLocalDpi xmlns:a14="http://schemas.microsoft.com/office/drawing/2010/main"/>
              </a:ext>
            </a:extLst>
          </a:blip>
          <a:srcRect/>
          <a:stretch>
            <a:fillRect l="-15000" r="-15000"/>
          </a:stretch>
        </a:blipFill>
        <a:ln>
          <a:noFill/>
        </a:ln>
      </dgm:spPr>
    </dgm:pt>
    <dgm:pt modelId="{10FCA489-E6E6-4EEA-9253-357DAC59B93A}" type="pres">
      <dgm:prSet presAssocID="{85DF8786-DF66-4C79-BCFC-AFB94CD8C887}" presName="spaceRect" presStyleCnt="0"/>
      <dgm:spPr/>
    </dgm:pt>
    <dgm:pt modelId="{C412BC0A-336C-48B4-B9EE-6774144D83EB}" type="pres">
      <dgm:prSet presAssocID="{85DF8786-DF66-4C79-BCFC-AFB94CD8C887}" presName="parTx" presStyleLbl="revTx" presStyleIdx="0" presStyleCnt="4">
        <dgm:presLayoutVars>
          <dgm:chMax val="0"/>
          <dgm:chPref val="0"/>
        </dgm:presLayoutVars>
      </dgm:prSet>
      <dgm:spPr/>
    </dgm:pt>
    <dgm:pt modelId="{670E28B0-F532-4035-B0B6-052D6F8DAFEA}" type="pres">
      <dgm:prSet presAssocID="{D3D84156-1790-4727-843E-159CEDABF566}" presName="sibTrans" presStyleCnt="0"/>
      <dgm:spPr/>
    </dgm:pt>
    <dgm:pt modelId="{3D9108C4-37A2-4A1E-9E4D-B230D10AECD0}" type="pres">
      <dgm:prSet presAssocID="{0A6969BE-A068-4FAF-BBAC-767218DFE78B}" presName="compNode" presStyleCnt="0"/>
      <dgm:spPr/>
    </dgm:pt>
    <dgm:pt modelId="{2F4FCD94-00BF-47A0-9A42-992A9B02B1BA}" type="pres">
      <dgm:prSet presAssocID="{0A6969BE-A068-4FAF-BBAC-767218DFE78B}" presName="bgRect" presStyleLbl="bgShp" presStyleIdx="1" presStyleCnt="4"/>
      <dgm:spPr>
        <a:solidFill>
          <a:srgbClr val="DDE6D2"/>
        </a:solidFill>
      </dgm:spPr>
      <dgm:extLst>
        <a:ext uri="{E40237B7-FDA0-4F09-8148-C483321AD2D9}">
          <dgm14:cNvPr xmlns:dgm14="http://schemas.microsoft.com/office/drawing/2010/diagram" id="0" name="" descr="All attendees are muted"/>
        </a:ext>
      </dgm:extLst>
    </dgm:pt>
    <dgm:pt modelId="{09419823-024F-4086-B2D9-003487C2A89B}" type="pres">
      <dgm:prSet presAssocID="{0A6969BE-A068-4FAF-BBAC-767218DFE78B}" presName="iconRect" presStyleLbl="node1" presStyleIdx="1" presStyleCnt="4"/>
      <dgm:spPr>
        <a:blipFill rotWithShape="1">
          <a:blip xmlns:r="http://schemas.openxmlformats.org/officeDocument/2006/relationships" r:embed="rId2">
            <a:extLst>
              <a:ext uri="{28A0092B-C50C-407E-A947-70E740481C1C}">
                <a14:useLocalDpi xmlns:a14="http://schemas.microsoft.com/office/drawing/2010/main" val="0"/>
              </a:ext>
            </a:extLst>
          </a:blip>
          <a:srcRect/>
          <a:stretch>
            <a:fillRect/>
          </a:stretch>
        </a:blipFill>
        <a:ln>
          <a:noFill/>
        </a:ln>
      </dgm:spPr>
    </dgm:pt>
    <dgm:pt modelId="{2A31B1CC-EA60-4201-9C86-74566C3604AC}" type="pres">
      <dgm:prSet presAssocID="{0A6969BE-A068-4FAF-BBAC-767218DFE78B}" presName="spaceRect" presStyleCnt="0"/>
      <dgm:spPr/>
    </dgm:pt>
    <dgm:pt modelId="{892DF596-CF79-4D7D-BF3E-B1A1CD99CE4D}" type="pres">
      <dgm:prSet presAssocID="{0A6969BE-A068-4FAF-BBAC-767218DFE78B}" presName="parTx" presStyleLbl="revTx" presStyleIdx="1" presStyleCnt="4">
        <dgm:presLayoutVars>
          <dgm:chMax val="0"/>
          <dgm:chPref val="0"/>
        </dgm:presLayoutVars>
      </dgm:prSet>
      <dgm:spPr/>
    </dgm:pt>
    <dgm:pt modelId="{873AED5B-0FEC-4B18-9A71-B145002520F0}" type="pres">
      <dgm:prSet presAssocID="{CBE0E26D-74DC-4FA0-81E5-A08C4D69A937}" presName="sibTrans" presStyleCnt="0"/>
      <dgm:spPr/>
    </dgm:pt>
    <dgm:pt modelId="{3A5F4318-3C9A-4404-A161-C8FA9E126900}" type="pres">
      <dgm:prSet presAssocID="{702A8C20-19DD-48E5-B805-8A6BB4B3EBE5}" presName="compNode" presStyleCnt="0"/>
      <dgm:spPr/>
    </dgm:pt>
    <dgm:pt modelId="{1C38767A-7CE7-475D-B361-CBB7F790299F}" type="pres">
      <dgm:prSet presAssocID="{702A8C20-19DD-48E5-B805-8A6BB4B3EBE5}" presName="bgRect" presStyleLbl="bgShp" presStyleIdx="2" presStyleCnt="4"/>
      <dgm:spPr>
        <a:solidFill>
          <a:srgbClr val="DDE6D2"/>
        </a:solidFill>
      </dgm:spPr>
      <dgm:extLst>
        <a:ext uri="{E40237B7-FDA0-4F09-8148-C483321AD2D9}">
          <dgm14:cNvPr xmlns:dgm14="http://schemas.microsoft.com/office/drawing/2010/diagram" id="0" name="" descr="use Chat for questions and comments"/>
        </a:ext>
      </dgm:extLst>
    </dgm:pt>
    <dgm:pt modelId="{0DB9D2E6-A7EC-4049-A8C3-BD81DA0E7419}" type="pres">
      <dgm:prSet presAssocID="{702A8C20-19DD-48E5-B805-8A6BB4B3EBE5}" presName="iconRect" presStyleLbl="node1" presStyleIdx="2" presStyleCnt="4"/>
      <dgm:spPr>
        <a:blipFill>
          <a:blip xmlns:r="http://schemas.openxmlformats.org/officeDocument/2006/relationships" r:embed="rId3">
            <a:extLst>
              <a:ext uri="{28A0092B-C50C-407E-A947-70E740481C1C}">
                <a14:useLocalDpi xmlns:a14="http://schemas.microsoft.com/office/drawing/2010/main" val="0"/>
              </a:ext>
            </a:extLst>
          </a:blip>
          <a:stretch>
            <a:fillRect/>
          </a:stretch>
        </a:blipFill>
        <a:ln>
          <a:noFill/>
        </a:ln>
      </dgm:spPr>
      <dgm:extLst>
        <a:ext uri="{E40237B7-FDA0-4F09-8148-C483321AD2D9}">
          <dgm14:cNvPr xmlns:dgm14="http://schemas.microsoft.com/office/drawing/2010/diagram" id="0" name="" descr="Chat"/>
        </a:ext>
      </dgm:extLst>
    </dgm:pt>
    <dgm:pt modelId="{535ACE4D-1BE4-4480-8A8E-7BFF9F621697}" type="pres">
      <dgm:prSet presAssocID="{702A8C20-19DD-48E5-B805-8A6BB4B3EBE5}" presName="spaceRect" presStyleCnt="0"/>
      <dgm:spPr/>
    </dgm:pt>
    <dgm:pt modelId="{881CC2F4-984A-4AFB-A097-7D0AD7549C7E}" type="pres">
      <dgm:prSet presAssocID="{702A8C20-19DD-48E5-B805-8A6BB4B3EBE5}" presName="parTx" presStyleLbl="revTx" presStyleIdx="2" presStyleCnt="4">
        <dgm:presLayoutVars>
          <dgm:chMax val="0"/>
          <dgm:chPref val="0"/>
        </dgm:presLayoutVars>
      </dgm:prSet>
      <dgm:spPr/>
    </dgm:pt>
    <dgm:pt modelId="{369EE273-B6D8-4005-B1B4-65906E772217}" type="pres">
      <dgm:prSet presAssocID="{C06B04E5-69BE-483C-8977-102B08EC7AC7}" presName="sibTrans" presStyleCnt="0"/>
      <dgm:spPr/>
    </dgm:pt>
    <dgm:pt modelId="{2F7F2569-95B0-4209-9624-601B35A7C0FE}" type="pres">
      <dgm:prSet presAssocID="{B8115919-D7E9-44AC-966D-4685EF40E1A8}" presName="compNode" presStyleCnt="0"/>
      <dgm:spPr/>
    </dgm:pt>
    <dgm:pt modelId="{E46FA2F6-53BC-429F-969B-E42705EE39AC}" type="pres">
      <dgm:prSet presAssocID="{B8115919-D7E9-44AC-966D-4685EF40E1A8}" presName="bgRect" presStyleLbl="bgShp" presStyleIdx="3" presStyleCnt="4"/>
      <dgm:spPr>
        <a:solidFill>
          <a:srgbClr val="DDE6D2"/>
        </a:solidFill>
      </dgm:spPr>
      <dgm:extLst>
        <a:ext uri="{E40237B7-FDA0-4F09-8148-C483321AD2D9}">
          <dgm14:cNvPr xmlns:dgm14="http://schemas.microsoft.com/office/drawing/2010/diagram" id="0" name="" descr="Select &quot;Everyone&quot; when posting questions to Chat"/>
        </a:ext>
      </dgm:extLst>
    </dgm:pt>
    <dgm:pt modelId="{2E834B45-2BBE-4BDB-9978-8CFBA74E360D}" type="pres">
      <dgm:prSet presAssocID="{B8115919-D7E9-44AC-966D-4685EF40E1A8}" presName="iconRect" presStyleLbl="node1" presStyleIdx="3" presStyleCnt="4"/>
      <dgm:spPr>
        <a:blipFill>
          <a:blip xmlns:r="http://schemas.openxmlformats.org/officeDocument/2006/relationships" r:embed="rId4">
            <a:extLst>
              <a:ext uri="{28A0092B-C50C-407E-A947-70E740481C1C}">
                <a14:useLocalDpi xmlns:a14="http://schemas.microsoft.com/office/drawing/2010/main" val="0"/>
              </a:ext>
            </a:extLst>
          </a:blip>
          <a:stretch>
            <a:fillRect/>
          </a:stretch>
        </a:blipFill>
        <a:ln>
          <a:noFill/>
        </a:ln>
      </dgm:spPr>
      <dgm:extLst>
        <a:ext uri="{E40237B7-FDA0-4F09-8148-C483321AD2D9}">
          <dgm14:cNvPr xmlns:dgm14="http://schemas.microsoft.com/office/drawing/2010/diagram" id="0" name="" descr="Users"/>
        </a:ext>
      </dgm:extLst>
    </dgm:pt>
    <dgm:pt modelId="{573DD23A-BFEE-4809-B1AB-CA5CAF455E8D}" type="pres">
      <dgm:prSet presAssocID="{B8115919-D7E9-44AC-966D-4685EF40E1A8}" presName="spaceRect" presStyleCnt="0"/>
      <dgm:spPr/>
    </dgm:pt>
    <dgm:pt modelId="{80B737BA-944D-4B5E-9062-3A77A7DA44AD}" type="pres">
      <dgm:prSet presAssocID="{B8115919-D7E9-44AC-966D-4685EF40E1A8}" presName="parTx" presStyleLbl="revTx" presStyleIdx="3" presStyleCnt="4">
        <dgm:presLayoutVars>
          <dgm:chMax val="0"/>
          <dgm:chPref val="0"/>
        </dgm:presLayoutVars>
      </dgm:prSet>
      <dgm:spPr/>
    </dgm:pt>
  </dgm:ptLst>
  <dgm:cxnLst>
    <dgm:cxn modelId="{9099D018-6461-4124-B6A0-78E31D0BA386}" srcId="{70FBB2B1-E09B-48B3-8984-232DD35B7C80}" destId="{B8115919-D7E9-44AC-966D-4685EF40E1A8}" srcOrd="3" destOrd="0" parTransId="{B58B3D20-086A-420B-B1B7-E315A7FDCA6E}" sibTransId="{D5EA9366-4E69-404F-A625-1731DC74579A}"/>
    <dgm:cxn modelId="{F53C7A20-BAF4-4E18-AE68-2FCF08CEE353}" type="presOf" srcId="{0A6969BE-A068-4FAF-BBAC-767218DFE78B}" destId="{892DF596-CF79-4D7D-BF3E-B1A1CD99CE4D}" srcOrd="0" destOrd="0" presId="urn:microsoft.com/office/officeart/2018/2/layout/IconVerticalSolidList"/>
    <dgm:cxn modelId="{9534F049-0786-48D5-845F-C37133759010}" type="presOf" srcId="{B8115919-D7E9-44AC-966D-4685EF40E1A8}" destId="{80B737BA-944D-4B5E-9062-3A77A7DA44AD}" srcOrd="0" destOrd="0" presId="urn:microsoft.com/office/officeart/2018/2/layout/IconVerticalSolidList"/>
    <dgm:cxn modelId="{1335D79C-66D9-49B4-B139-03C0E77D1972}" srcId="{70FBB2B1-E09B-48B3-8984-232DD35B7C80}" destId="{702A8C20-19DD-48E5-B805-8A6BB4B3EBE5}" srcOrd="2" destOrd="0" parTransId="{A56EA87D-5D89-4AB0-A49B-14B0E7F0ABCA}" sibTransId="{C06B04E5-69BE-483C-8977-102B08EC7AC7}"/>
    <dgm:cxn modelId="{530B7EA1-514A-424D-BCB2-1FE4530C01A1}" srcId="{70FBB2B1-E09B-48B3-8984-232DD35B7C80}" destId="{0A6969BE-A068-4FAF-BBAC-767218DFE78B}" srcOrd="1" destOrd="0" parTransId="{FEBB8D6B-B330-4A1B-8E19-7D8D99BE05D4}" sibTransId="{CBE0E26D-74DC-4FA0-81E5-A08C4D69A937}"/>
    <dgm:cxn modelId="{7585D8BB-36AB-4BA4-ABD0-086E635C0768}" type="presOf" srcId="{70FBB2B1-E09B-48B3-8984-232DD35B7C80}" destId="{58452A0C-F80A-433D-9D48-67964DA0516A}" srcOrd="0" destOrd="0" presId="urn:microsoft.com/office/officeart/2018/2/layout/IconVerticalSolidList"/>
    <dgm:cxn modelId="{03E635BF-1375-4ABE-8F96-3CA6D188441C}" type="presOf" srcId="{702A8C20-19DD-48E5-B805-8A6BB4B3EBE5}" destId="{881CC2F4-984A-4AFB-A097-7D0AD7549C7E}" srcOrd="0" destOrd="0" presId="urn:microsoft.com/office/officeart/2018/2/layout/IconVerticalSolidList"/>
    <dgm:cxn modelId="{6AEC15DD-4115-40F8-8D86-E4DBA2AB87F6}" type="presOf" srcId="{85DF8786-DF66-4C79-BCFC-AFB94CD8C887}" destId="{C412BC0A-336C-48B4-B9EE-6774144D83EB}" srcOrd="0" destOrd="0" presId="urn:microsoft.com/office/officeart/2018/2/layout/IconVerticalSolidList"/>
    <dgm:cxn modelId="{3F6ADDFC-B982-4280-9C08-3ECA630B0789}" srcId="{70FBB2B1-E09B-48B3-8984-232DD35B7C80}" destId="{85DF8786-DF66-4C79-BCFC-AFB94CD8C887}" srcOrd="0" destOrd="0" parTransId="{F626D3BA-A5A3-43AF-985F-D6D2C0C510CD}" sibTransId="{D3D84156-1790-4727-843E-159CEDABF566}"/>
    <dgm:cxn modelId="{12D57949-0DD2-488B-A1E8-5873BBAC384A}" type="presParOf" srcId="{58452A0C-F80A-433D-9D48-67964DA0516A}" destId="{CABC3DAA-E4C9-4A8F-BCD2-1DF3DCD11B17}" srcOrd="0" destOrd="0" presId="urn:microsoft.com/office/officeart/2018/2/layout/IconVerticalSolidList"/>
    <dgm:cxn modelId="{7C1F9465-F697-44D9-846E-702C74F54C3E}" type="presParOf" srcId="{CABC3DAA-E4C9-4A8F-BCD2-1DF3DCD11B17}" destId="{3DAE9546-2FD4-4883-8F3D-508D3289C8AC}" srcOrd="0" destOrd="0" presId="urn:microsoft.com/office/officeart/2018/2/layout/IconVerticalSolidList"/>
    <dgm:cxn modelId="{8457F7E5-525F-4D38-AB9C-057AC3AB64E3}" type="presParOf" srcId="{CABC3DAA-E4C9-4A8F-BCD2-1DF3DCD11B17}" destId="{BA35F7E6-F5A2-4D3E-AA0B-D99123840FB0}" srcOrd="1" destOrd="0" presId="urn:microsoft.com/office/officeart/2018/2/layout/IconVerticalSolidList"/>
    <dgm:cxn modelId="{427BFAF2-0229-479E-94B1-5DC7C420EB9C}" type="presParOf" srcId="{CABC3DAA-E4C9-4A8F-BCD2-1DF3DCD11B17}" destId="{10FCA489-E6E6-4EEA-9253-357DAC59B93A}" srcOrd="2" destOrd="0" presId="urn:microsoft.com/office/officeart/2018/2/layout/IconVerticalSolidList"/>
    <dgm:cxn modelId="{24261765-CADE-43FF-BAE6-72A2E20C1670}" type="presParOf" srcId="{CABC3DAA-E4C9-4A8F-BCD2-1DF3DCD11B17}" destId="{C412BC0A-336C-48B4-B9EE-6774144D83EB}" srcOrd="3" destOrd="0" presId="urn:microsoft.com/office/officeart/2018/2/layout/IconVerticalSolidList"/>
    <dgm:cxn modelId="{88F37888-C5ED-4A03-A8B6-9CB43AF6B9BC}" type="presParOf" srcId="{58452A0C-F80A-433D-9D48-67964DA0516A}" destId="{670E28B0-F532-4035-B0B6-052D6F8DAFEA}" srcOrd="1" destOrd="0" presId="urn:microsoft.com/office/officeart/2018/2/layout/IconVerticalSolidList"/>
    <dgm:cxn modelId="{67B97E24-919B-4641-A8C4-25BBEA8510A9}" type="presParOf" srcId="{58452A0C-F80A-433D-9D48-67964DA0516A}" destId="{3D9108C4-37A2-4A1E-9E4D-B230D10AECD0}" srcOrd="2" destOrd="0" presId="urn:microsoft.com/office/officeart/2018/2/layout/IconVerticalSolidList"/>
    <dgm:cxn modelId="{10CA4567-FB94-49E6-A50C-15BABEEC94AD}" type="presParOf" srcId="{3D9108C4-37A2-4A1E-9E4D-B230D10AECD0}" destId="{2F4FCD94-00BF-47A0-9A42-992A9B02B1BA}" srcOrd="0" destOrd="0" presId="urn:microsoft.com/office/officeart/2018/2/layout/IconVerticalSolidList"/>
    <dgm:cxn modelId="{B34B8979-EF86-4249-9FD7-A59EEE788C48}" type="presParOf" srcId="{3D9108C4-37A2-4A1E-9E4D-B230D10AECD0}" destId="{09419823-024F-4086-B2D9-003487C2A89B}" srcOrd="1" destOrd="0" presId="urn:microsoft.com/office/officeart/2018/2/layout/IconVerticalSolidList"/>
    <dgm:cxn modelId="{C53A7A02-7210-4962-9E08-55FF5B8E22EF}" type="presParOf" srcId="{3D9108C4-37A2-4A1E-9E4D-B230D10AECD0}" destId="{2A31B1CC-EA60-4201-9C86-74566C3604AC}" srcOrd="2" destOrd="0" presId="urn:microsoft.com/office/officeart/2018/2/layout/IconVerticalSolidList"/>
    <dgm:cxn modelId="{1040EB4C-4F63-4F38-AAF7-45EAFA78361C}" type="presParOf" srcId="{3D9108C4-37A2-4A1E-9E4D-B230D10AECD0}" destId="{892DF596-CF79-4D7D-BF3E-B1A1CD99CE4D}" srcOrd="3" destOrd="0" presId="urn:microsoft.com/office/officeart/2018/2/layout/IconVerticalSolidList"/>
    <dgm:cxn modelId="{E0E833E9-4AB5-46F9-8A6D-575C05B402C7}" type="presParOf" srcId="{58452A0C-F80A-433D-9D48-67964DA0516A}" destId="{873AED5B-0FEC-4B18-9A71-B145002520F0}" srcOrd="3" destOrd="0" presId="urn:microsoft.com/office/officeart/2018/2/layout/IconVerticalSolidList"/>
    <dgm:cxn modelId="{21575F3F-4157-471A-91A3-C7184EE24FB6}" type="presParOf" srcId="{58452A0C-F80A-433D-9D48-67964DA0516A}" destId="{3A5F4318-3C9A-4404-A161-C8FA9E126900}" srcOrd="4" destOrd="0" presId="urn:microsoft.com/office/officeart/2018/2/layout/IconVerticalSolidList"/>
    <dgm:cxn modelId="{550CBE53-4ABD-4218-AE75-DE4028F69966}" type="presParOf" srcId="{3A5F4318-3C9A-4404-A161-C8FA9E126900}" destId="{1C38767A-7CE7-475D-B361-CBB7F790299F}" srcOrd="0" destOrd="0" presId="urn:microsoft.com/office/officeart/2018/2/layout/IconVerticalSolidList"/>
    <dgm:cxn modelId="{36937BB9-BE13-4068-937D-16BC1C8C9F5C}" type="presParOf" srcId="{3A5F4318-3C9A-4404-A161-C8FA9E126900}" destId="{0DB9D2E6-A7EC-4049-A8C3-BD81DA0E7419}" srcOrd="1" destOrd="0" presId="urn:microsoft.com/office/officeart/2018/2/layout/IconVerticalSolidList"/>
    <dgm:cxn modelId="{799A068C-F452-43B2-8C65-EEBC5CE9291B}" type="presParOf" srcId="{3A5F4318-3C9A-4404-A161-C8FA9E126900}" destId="{535ACE4D-1BE4-4480-8A8E-7BFF9F621697}" srcOrd="2" destOrd="0" presId="urn:microsoft.com/office/officeart/2018/2/layout/IconVerticalSolidList"/>
    <dgm:cxn modelId="{34A5DBA8-FFF9-41A1-993F-2B2FEDCDEE1F}" type="presParOf" srcId="{3A5F4318-3C9A-4404-A161-C8FA9E126900}" destId="{881CC2F4-984A-4AFB-A097-7D0AD7549C7E}" srcOrd="3" destOrd="0" presId="urn:microsoft.com/office/officeart/2018/2/layout/IconVerticalSolidList"/>
    <dgm:cxn modelId="{07FDD2EB-2394-4251-AC7E-AB801B703BB8}" type="presParOf" srcId="{58452A0C-F80A-433D-9D48-67964DA0516A}" destId="{369EE273-B6D8-4005-B1B4-65906E772217}" srcOrd="5" destOrd="0" presId="urn:microsoft.com/office/officeart/2018/2/layout/IconVerticalSolidList"/>
    <dgm:cxn modelId="{DCC6807B-BE98-4797-B410-CC3F87FA06AE}" type="presParOf" srcId="{58452A0C-F80A-433D-9D48-67964DA0516A}" destId="{2F7F2569-95B0-4209-9624-601B35A7C0FE}" srcOrd="6" destOrd="0" presId="urn:microsoft.com/office/officeart/2018/2/layout/IconVerticalSolidList"/>
    <dgm:cxn modelId="{26D235F9-E0A2-4D9C-BB4E-8D79B637F829}" type="presParOf" srcId="{2F7F2569-95B0-4209-9624-601B35A7C0FE}" destId="{E46FA2F6-53BC-429F-969B-E42705EE39AC}" srcOrd="0" destOrd="0" presId="urn:microsoft.com/office/officeart/2018/2/layout/IconVerticalSolidList"/>
    <dgm:cxn modelId="{86B3DAF7-EE4B-4C18-A920-6EC1CAF3636B}" type="presParOf" srcId="{2F7F2569-95B0-4209-9624-601B35A7C0FE}" destId="{2E834B45-2BBE-4BDB-9978-8CFBA74E360D}" srcOrd="1" destOrd="0" presId="urn:microsoft.com/office/officeart/2018/2/layout/IconVerticalSolidList"/>
    <dgm:cxn modelId="{B407DBC2-616C-4AF6-8802-8762C2C21C3B}" type="presParOf" srcId="{2F7F2569-95B0-4209-9624-601B35A7C0FE}" destId="{573DD23A-BFEE-4809-B1AB-CA5CAF455E8D}" srcOrd="2" destOrd="0" presId="urn:microsoft.com/office/officeart/2018/2/layout/IconVerticalSolidList"/>
    <dgm:cxn modelId="{72C269A0-7D8A-4720-9AB0-5AB2D9C35791}" type="presParOf" srcId="{2F7F2569-95B0-4209-9624-601B35A7C0FE}" destId="{80B737BA-944D-4B5E-9062-3A77A7DA44AD}"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0FBB2B1-E09B-48B3-8984-232DD35B7C80}"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702A8C20-19DD-48E5-B805-8A6BB4B3EBE5}">
      <dgm:prSet/>
      <dgm:spPr/>
      <dgm:t>
        <a:bodyPr/>
        <a:lstStyle/>
        <a:p>
          <a:pPr>
            <a:lnSpc>
              <a:spcPct val="100000"/>
            </a:lnSpc>
          </a:pPr>
          <a:r>
            <a:rPr lang="en-US" dirty="0">
              <a:latin typeface="Helvetica" pitchFamily="2" charset="0"/>
            </a:rPr>
            <a:t>Class is eligible for CE (MLA CHIS and CHES)</a:t>
          </a:r>
        </a:p>
      </dgm:t>
    </dgm:pt>
    <dgm:pt modelId="{A56EA87D-5D89-4AB0-A49B-14B0E7F0ABCA}" type="parTrans" cxnId="{1335D79C-66D9-49B4-B139-03C0E77D1972}">
      <dgm:prSet/>
      <dgm:spPr/>
      <dgm:t>
        <a:bodyPr/>
        <a:lstStyle/>
        <a:p>
          <a:endParaRPr lang="en-US">
            <a:latin typeface="Helvetica" pitchFamily="2" charset="0"/>
          </a:endParaRPr>
        </a:p>
      </dgm:t>
    </dgm:pt>
    <dgm:pt modelId="{C06B04E5-69BE-483C-8977-102B08EC7AC7}" type="sibTrans" cxnId="{1335D79C-66D9-49B4-B139-03C0E77D1972}">
      <dgm:prSet/>
      <dgm:spPr/>
      <dgm:t>
        <a:bodyPr/>
        <a:lstStyle/>
        <a:p>
          <a:pPr>
            <a:lnSpc>
              <a:spcPct val="100000"/>
            </a:lnSpc>
          </a:pPr>
          <a:endParaRPr lang="en-US">
            <a:latin typeface="Helvetica" pitchFamily="2" charset="0"/>
          </a:endParaRPr>
        </a:p>
      </dgm:t>
    </dgm:pt>
    <dgm:pt modelId="{B8115919-D7E9-44AC-966D-4685EF40E1A8}">
      <dgm:prSet/>
      <dgm:spPr/>
      <dgm:t>
        <a:bodyPr/>
        <a:lstStyle/>
        <a:p>
          <a:pPr>
            <a:lnSpc>
              <a:spcPct val="100000"/>
            </a:lnSpc>
          </a:pPr>
          <a:r>
            <a:rPr lang="en-US">
              <a:latin typeface="Helvetica" pitchFamily="2" charset="0"/>
            </a:rPr>
            <a:t>Your feedback matters!</a:t>
          </a:r>
        </a:p>
      </dgm:t>
    </dgm:pt>
    <dgm:pt modelId="{B58B3D20-086A-420B-B1B7-E315A7FDCA6E}" type="parTrans" cxnId="{9099D018-6461-4124-B6A0-78E31D0BA386}">
      <dgm:prSet/>
      <dgm:spPr/>
      <dgm:t>
        <a:bodyPr/>
        <a:lstStyle/>
        <a:p>
          <a:endParaRPr lang="en-US">
            <a:latin typeface="Helvetica" pitchFamily="2" charset="0"/>
          </a:endParaRPr>
        </a:p>
      </dgm:t>
    </dgm:pt>
    <dgm:pt modelId="{D5EA9366-4E69-404F-A625-1731DC74579A}" type="sibTrans" cxnId="{9099D018-6461-4124-B6A0-78E31D0BA386}">
      <dgm:prSet/>
      <dgm:spPr/>
      <dgm:t>
        <a:bodyPr/>
        <a:lstStyle/>
        <a:p>
          <a:pPr>
            <a:lnSpc>
              <a:spcPct val="100000"/>
            </a:lnSpc>
          </a:pPr>
          <a:endParaRPr lang="en-US">
            <a:latin typeface="Helvetica" pitchFamily="2" charset="0"/>
          </a:endParaRPr>
        </a:p>
      </dgm:t>
    </dgm:pt>
    <dgm:pt modelId="{0A6969BE-A068-4FAF-BBAC-767218DFE78B}">
      <dgm:prSet/>
      <dgm:spPr/>
      <dgm:t>
        <a:bodyPr/>
        <a:lstStyle/>
        <a:p>
          <a:pPr>
            <a:lnSpc>
              <a:spcPct val="100000"/>
            </a:lnSpc>
          </a:pPr>
          <a:r>
            <a:rPr lang="en-US">
              <a:latin typeface="Helvetica" pitchFamily="2" charset="0"/>
            </a:rPr>
            <a:t>Code of Conduct</a:t>
          </a:r>
        </a:p>
      </dgm:t>
    </dgm:pt>
    <dgm:pt modelId="{FEBB8D6B-B330-4A1B-8E19-7D8D99BE05D4}" type="parTrans" cxnId="{530B7EA1-514A-424D-BCB2-1FE4530C01A1}">
      <dgm:prSet/>
      <dgm:spPr/>
      <dgm:t>
        <a:bodyPr/>
        <a:lstStyle/>
        <a:p>
          <a:endParaRPr lang="en-US">
            <a:latin typeface="Helvetica" pitchFamily="2" charset="0"/>
          </a:endParaRPr>
        </a:p>
      </dgm:t>
    </dgm:pt>
    <dgm:pt modelId="{CBE0E26D-74DC-4FA0-81E5-A08C4D69A937}" type="sibTrans" cxnId="{530B7EA1-514A-424D-BCB2-1FE4530C01A1}">
      <dgm:prSet/>
      <dgm:spPr/>
      <dgm:t>
        <a:bodyPr/>
        <a:lstStyle/>
        <a:p>
          <a:pPr>
            <a:lnSpc>
              <a:spcPct val="100000"/>
            </a:lnSpc>
          </a:pPr>
          <a:endParaRPr lang="en-US">
            <a:latin typeface="Helvetica" pitchFamily="2" charset="0"/>
          </a:endParaRPr>
        </a:p>
      </dgm:t>
    </dgm:pt>
    <dgm:pt modelId="{85DF8786-DF66-4C79-BCFC-AFB94CD8C887}">
      <dgm:prSet/>
      <dgm:spPr/>
      <dgm:t>
        <a:bodyPr/>
        <a:lstStyle/>
        <a:p>
          <a:pPr>
            <a:lnSpc>
              <a:spcPct val="100000"/>
            </a:lnSpc>
          </a:pPr>
          <a:r>
            <a:rPr lang="en-US">
              <a:latin typeface="Helvetica" panose="020B0604020202020204" pitchFamily="34" charset="0"/>
              <a:cs typeface="Helvetica" panose="020B0604020202020204" pitchFamily="34" charset="0"/>
            </a:rPr>
            <a:t>Session is being recorded</a:t>
          </a:r>
        </a:p>
      </dgm:t>
    </dgm:pt>
    <dgm:pt modelId="{F626D3BA-A5A3-43AF-985F-D6D2C0C510CD}" type="parTrans" cxnId="{3F6ADDFC-B982-4280-9C08-3ECA630B0789}">
      <dgm:prSet/>
      <dgm:spPr/>
      <dgm:t>
        <a:bodyPr/>
        <a:lstStyle/>
        <a:p>
          <a:endParaRPr lang="en-US"/>
        </a:p>
      </dgm:t>
    </dgm:pt>
    <dgm:pt modelId="{D3D84156-1790-4727-843E-159CEDABF566}" type="sibTrans" cxnId="{3F6ADDFC-B982-4280-9C08-3ECA630B0789}">
      <dgm:prSet/>
      <dgm:spPr/>
      <dgm:t>
        <a:bodyPr/>
        <a:lstStyle/>
        <a:p>
          <a:endParaRPr lang="en-US"/>
        </a:p>
      </dgm:t>
    </dgm:pt>
    <dgm:pt modelId="{58452A0C-F80A-433D-9D48-67964DA0516A}" type="pres">
      <dgm:prSet presAssocID="{70FBB2B1-E09B-48B3-8984-232DD35B7C80}" presName="root" presStyleCnt="0">
        <dgm:presLayoutVars>
          <dgm:dir/>
          <dgm:resizeHandles val="exact"/>
        </dgm:presLayoutVars>
      </dgm:prSet>
      <dgm:spPr/>
    </dgm:pt>
    <dgm:pt modelId="{CABC3DAA-E4C9-4A8F-BCD2-1DF3DCD11B17}" type="pres">
      <dgm:prSet presAssocID="{85DF8786-DF66-4C79-BCFC-AFB94CD8C887}" presName="compNode" presStyleCnt="0"/>
      <dgm:spPr/>
    </dgm:pt>
    <dgm:pt modelId="{3DAE9546-2FD4-4883-8F3D-508D3289C8AC}" type="pres">
      <dgm:prSet presAssocID="{85DF8786-DF66-4C79-BCFC-AFB94CD8C887}" presName="bgRect" presStyleLbl="bgShp" presStyleIdx="0" presStyleCnt="4" custLinFactNeighborX="-4969" custLinFactNeighborY="470"/>
      <dgm:spPr>
        <a:solidFill>
          <a:srgbClr val="D4EAF2"/>
        </a:solidFill>
      </dgm:spPr>
      <dgm:extLst>
        <a:ext uri="{E40237B7-FDA0-4F09-8148-C483321AD2D9}">
          <dgm14:cNvPr xmlns:dgm14="http://schemas.microsoft.com/office/drawing/2010/diagram" id="0" name="" descr="Session is being recorded"/>
        </a:ext>
      </dgm:extLst>
    </dgm:pt>
    <dgm:pt modelId="{BA35F7E6-F5A2-4D3E-AA0B-D99123840FB0}" type="pres">
      <dgm:prSet presAssocID="{85DF8786-DF66-4C79-BCFC-AFB94CD8C887}" presName="iconRect" presStyleLbl="node1" presStyleIdx="0" presStyleCnt="4"/>
      <dgm:spPr>
        <a:blipFill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a:ln>
          <a:noFill/>
        </a:ln>
      </dgm:spPr>
    </dgm:pt>
    <dgm:pt modelId="{10FCA489-E6E6-4EEA-9253-357DAC59B93A}" type="pres">
      <dgm:prSet presAssocID="{85DF8786-DF66-4C79-BCFC-AFB94CD8C887}" presName="spaceRect" presStyleCnt="0"/>
      <dgm:spPr/>
    </dgm:pt>
    <dgm:pt modelId="{C412BC0A-336C-48B4-B9EE-6774144D83EB}" type="pres">
      <dgm:prSet presAssocID="{85DF8786-DF66-4C79-BCFC-AFB94CD8C887}" presName="parTx" presStyleLbl="revTx" presStyleIdx="0" presStyleCnt="4">
        <dgm:presLayoutVars>
          <dgm:chMax val="0"/>
          <dgm:chPref val="0"/>
        </dgm:presLayoutVars>
      </dgm:prSet>
      <dgm:spPr/>
    </dgm:pt>
    <dgm:pt modelId="{670E28B0-F532-4035-B0B6-052D6F8DAFEA}" type="pres">
      <dgm:prSet presAssocID="{D3D84156-1790-4727-843E-159CEDABF566}" presName="sibTrans" presStyleCnt="0"/>
      <dgm:spPr/>
    </dgm:pt>
    <dgm:pt modelId="{3D9108C4-37A2-4A1E-9E4D-B230D10AECD0}" type="pres">
      <dgm:prSet presAssocID="{0A6969BE-A068-4FAF-BBAC-767218DFE78B}" presName="compNode" presStyleCnt="0"/>
      <dgm:spPr/>
    </dgm:pt>
    <dgm:pt modelId="{2F4FCD94-00BF-47A0-9A42-992A9B02B1BA}" type="pres">
      <dgm:prSet presAssocID="{0A6969BE-A068-4FAF-BBAC-767218DFE78B}" presName="bgRect" presStyleLbl="bgShp" presStyleIdx="1" presStyleCnt="4"/>
      <dgm:spPr>
        <a:solidFill>
          <a:srgbClr val="D4EAF2"/>
        </a:solidFill>
      </dgm:spPr>
      <dgm:extLst>
        <a:ext uri="{E40237B7-FDA0-4F09-8148-C483321AD2D9}">
          <dgm14:cNvPr xmlns:dgm14="http://schemas.microsoft.com/office/drawing/2010/diagram" id="0" name="" descr="Code of Conduct"/>
        </a:ext>
      </dgm:extLst>
    </dgm:pt>
    <dgm:pt modelId="{09419823-024F-4086-B2D9-003487C2A89B}" type="pres">
      <dgm:prSet presAssocID="{0A6969BE-A068-4FAF-BBAC-767218DFE78B}" presName="iconRect" presStyleLbl="node1" presStyleIdx="1" presStyleCnt="4"/>
      <dgm:spPr>
        <a:blipFill rotWithShape="1">
          <a:blip xmlns:r="http://schemas.openxmlformats.org/officeDocument/2006/relationships" r:embed="rId2"/>
          <a:srcRect/>
          <a:stretch>
            <a:fillRect/>
          </a:stretch>
        </a:blipFill>
        <a:ln>
          <a:noFill/>
        </a:ln>
      </dgm:spPr>
    </dgm:pt>
    <dgm:pt modelId="{2A31B1CC-EA60-4201-9C86-74566C3604AC}" type="pres">
      <dgm:prSet presAssocID="{0A6969BE-A068-4FAF-BBAC-767218DFE78B}" presName="spaceRect" presStyleCnt="0"/>
      <dgm:spPr/>
    </dgm:pt>
    <dgm:pt modelId="{892DF596-CF79-4D7D-BF3E-B1A1CD99CE4D}" type="pres">
      <dgm:prSet presAssocID="{0A6969BE-A068-4FAF-BBAC-767218DFE78B}" presName="parTx" presStyleLbl="revTx" presStyleIdx="1" presStyleCnt="4">
        <dgm:presLayoutVars>
          <dgm:chMax val="0"/>
          <dgm:chPref val="0"/>
        </dgm:presLayoutVars>
      </dgm:prSet>
      <dgm:spPr/>
    </dgm:pt>
    <dgm:pt modelId="{873AED5B-0FEC-4B18-9A71-B145002520F0}" type="pres">
      <dgm:prSet presAssocID="{CBE0E26D-74DC-4FA0-81E5-A08C4D69A937}" presName="sibTrans" presStyleCnt="0"/>
      <dgm:spPr/>
    </dgm:pt>
    <dgm:pt modelId="{3A5F4318-3C9A-4404-A161-C8FA9E126900}" type="pres">
      <dgm:prSet presAssocID="{702A8C20-19DD-48E5-B805-8A6BB4B3EBE5}" presName="compNode" presStyleCnt="0"/>
      <dgm:spPr/>
    </dgm:pt>
    <dgm:pt modelId="{1C38767A-7CE7-475D-B361-CBB7F790299F}" type="pres">
      <dgm:prSet presAssocID="{702A8C20-19DD-48E5-B805-8A6BB4B3EBE5}" presName="bgRect" presStyleLbl="bgShp" presStyleIdx="2" presStyleCnt="4"/>
      <dgm:spPr>
        <a:solidFill>
          <a:srgbClr val="D4EAF2"/>
        </a:solidFill>
      </dgm:spPr>
      <dgm:extLst>
        <a:ext uri="{E40237B7-FDA0-4F09-8148-C483321AD2D9}">
          <dgm14:cNvPr xmlns:dgm14="http://schemas.microsoft.com/office/drawing/2010/diagram" id="0" name="" descr="Class is eligible for MLA CE [and CHES]"/>
        </a:ext>
      </dgm:extLst>
    </dgm:pt>
    <dgm:pt modelId="{0DB9D2E6-A7EC-4049-A8C3-BD81DA0E7419}" type="pres">
      <dgm:prSet presAssocID="{702A8C20-19DD-48E5-B805-8A6BB4B3EBE5}" presName="iconRect" presStyleLbl="node1" presStyleIdx="2" presStyleCnt="4"/>
      <dgm:spPr>
        <a:blipFill rotWithShape="1">
          <a:blip xmlns:r="http://schemas.openxmlformats.org/officeDocument/2006/relationships" r:embed="rId3">
            <a:extLst>
              <a:ext uri="{28A0092B-C50C-407E-A947-70E740481C1C}">
                <a14:useLocalDpi xmlns:a14="http://schemas.microsoft.com/office/drawing/2010/main" val="0"/>
              </a:ext>
            </a:extLst>
          </a:blip>
          <a:srcRect/>
          <a:stretch>
            <a:fillRect/>
          </a:stretch>
        </a:blipFill>
        <a:ln>
          <a:noFill/>
        </a:ln>
      </dgm:spPr>
      <dgm:extLst>
        <a:ext uri="{E40237B7-FDA0-4F09-8148-C483321AD2D9}">
          <dgm14:cNvPr xmlns:dgm14="http://schemas.microsoft.com/office/drawing/2010/diagram" id="0" name="" descr="Chat"/>
        </a:ext>
      </dgm:extLst>
    </dgm:pt>
    <dgm:pt modelId="{535ACE4D-1BE4-4480-8A8E-7BFF9F621697}" type="pres">
      <dgm:prSet presAssocID="{702A8C20-19DD-48E5-B805-8A6BB4B3EBE5}" presName="spaceRect" presStyleCnt="0"/>
      <dgm:spPr/>
    </dgm:pt>
    <dgm:pt modelId="{881CC2F4-984A-4AFB-A097-7D0AD7549C7E}" type="pres">
      <dgm:prSet presAssocID="{702A8C20-19DD-48E5-B805-8A6BB4B3EBE5}" presName="parTx" presStyleLbl="revTx" presStyleIdx="2" presStyleCnt="4">
        <dgm:presLayoutVars>
          <dgm:chMax val="0"/>
          <dgm:chPref val="0"/>
        </dgm:presLayoutVars>
      </dgm:prSet>
      <dgm:spPr/>
    </dgm:pt>
    <dgm:pt modelId="{369EE273-B6D8-4005-B1B4-65906E772217}" type="pres">
      <dgm:prSet presAssocID="{C06B04E5-69BE-483C-8977-102B08EC7AC7}" presName="sibTrans" presStyleCnt="0"/>
      <dgm:spPr/>
    </dgm:pt>
    <dgm:pt modelId="{2F7F2569-95B0-4209-9624-601B35A7C0FE}" type="pres">
      <dgm:prSet presAssocID="{B8115919-D7E9-44AC-966D-4685EF40E1A8}" presName="compNode" presStyleCnt="0"/>
      <dgm:spPr/>
    </dgm:pt>
    <dgm:pt modelId="{E46FA2F6-53BC-429F-969B-E42705EE39AC}" type="pres">
      <dgm:prSet presAssocID="{B8115919-D7E9-44AC-966D-4685EF40E1A8}" presName="bgRect" presStyleLbl="bgShp" presStyleIdx="3" presStyleCnt="4"/>
      <dgm:spPr>
        <a:solidFill>
          <a:srgbClr val="D4EAF2"/>
        </a:solidFill>
      </dgm:spPr>
      <dgm:extLst>
        <a:ext uri="{E40237B7-FDA0-4F09-8148-C483321AD2D9}">
          <dgm14:cNvPr xmlns:dgm14="http://schemas.microsoft.com/office/drawing/2010/diagram" id="0" name="" descr="Your feedback matters"/>
        </a:ext>
      </dgm:extLst>
    </dgm:pt>
    <dgm:pt modelId="{2E834B45-2BBE-4BDB-9978-8CFBA74E360D}" type="pres">
      <dgm:prSet presAssocID="{B8115919-D7E9-44AC-966D-4685EF40E1A8}" presName="iconRect" presStyleLbl="node1" presStyleIdx="3" presStyleCnt="4"/>
      <dgm:spPr>
        <a:blipFill rotWithShape="1">
          <a:blip xmlns:r="http://schemas.openxmlformats.org/officeDocument/2006/relationships" r:embed="rId4">
            <a:extLst>
              <a:ext uri="{28A0092B-C50C-407E-A947-70E740481C1C}">
                <a14:useLocalDpi xmlns:a14="http://schemas.microsoft.com/office/drawing/2010/main" val="0"/>
              </a:ext>
            </a:extLst>
          </a:blip>
          <a:srcRect/>
          <a:stretch>
            <a:fillRect/>
          </a:stretch>
        </a:blipFill>
        <a:ln>
          <a:noFill/>
        </a:ln>
      </dgm:spPr>
      <dgm:extLst>
        <a:ext uri="{E40237B7-FDA0-4F09-8148-C483321AD2D9}">
          <dgm14:cNvPr xmlns:dgm14="http://schemas.microsoft.com/office/drawing/2010/diagram" id="0" name="" descr="Users"/>
        </a:ext>
      </dgm:extLst>
    </dgm:pt>
    <dgm:pt modelId="{573DD23A-BFEE-4809-B1AB-CA5CAF455E8D}" type="pres">
      <dgm:prSet presAssocID="{B8115919-D7E9-44AC-966D-4685EF40E1A8}" presName="spaceRect" presStyleCnt="0"/>
      <dgm:spPr/>
    </dgm:pt>
    <dgm:pt modelId="{80B737BA-944D-4B5E-9062-3A77A7DA44AD}" type="pres">
      <dgm:prSet presAssocID="{B8115919-D7E9-44AC-966D-4685EF40E1A8}" presName="parTx" presStyleLbl="revTx" presStyleIdx="3" presStyleCnt="4">
        <dgm:presLayoutVars>
          <dgm:chMax val="0"/>
          <dgm:chPref val="0"/>
        </dgm:presLayoutVars>
      </dgm:prSet>
      <dgm:spPr/>
    </dgm:pt>
  </dgm:ptLst>
  <dgm:cxnLst>
    <dgm:cxn modelId="{9099D018-6461-4124-B6A0-78E31D0BA386}" srcId="{70FBB2B1-E09B-48B3-8984-232DD35B7C80}" destId="{B8115919-D7E9-44AC-966D-4685EF40E1A8}" srcOrd="3" destOrd="0" parTransId="{B58B3D20-086A-420B-B1B7-E315A7FDCA6E}" sibTransId="{D5EA9366-4E69-404F-A625-1731DC74579A}"/>
    <dgm:cxn modelId="{F53C7A20-BAF4-4E18-AE68-2FCF08CEE353}" type="presOf" srcId="{0A6969BE-A068-4FAF-BBAC-767218DFE78B}" destId="{892DF596-CF79-4D7D-BF3E-B1A1CD99CE4D}" srcOrd="0" destOrd="0" presId="urn:microsoft.com/office/officeart/2018/2/layout/IconVerticalSolidList"/>
    <dgm:cxn modelId="{9534F049-0786-48D5-845F-C37133759010}" type="presOf" srcId="{B8115919-D7E9-44AC-966D-4685EF40E1A8}" destId="{80B737BA-944D-4B5E-9062-3A77A7DA44AD}" srcOrd="0" destOrd="0" presId="urn:microsoft.com/office/officeart/2018/2/layout/IconVerticalSolidList"/>
    <dgm:cxn modelId="{1335D79C-66D9-49B4-B139-03C0E77D1972}" srcId="{70FBB2B1-E09B-48B3-8984-232DD35B7C80}" destId="{702A8C20-19DD-48E5-B805-8A6BB4B3EBE5}" srcOrd="2" destOrd="0" parTransId="{A56EA87D-5D89-4AB0-A49B-14B0E7F0ABCA}" sibTransId="{C06B04E5-69BE-483C-8977-102B08EC7AC7}"/>
    <dgm:cxn modelId="{530B7EA1-514A-424D-BCB2-1FE4530C01A1}" srcId="{70FBB2B1-E09B-48B3-8984-232DD35B7C80}" destId="{0A6969BE-A068-4FAF-BBAC-767218DFE78B}" srcOrd="1" destOrd="0" parTransId="{FEBB8D6B-B330-4A1B-8E19-7D8D99BE05D4}" sibTransId="{CBE0E26D-74DC-4FA0-81E5-A08C4D69A937}"/>
    <dgm:cxn modelId="{7585D8BB-36AB-4BA4-ABD0-086E635C0768}" type="presOf" srcId="{70FBB2B1-E09B-48B3-8984-232DD35B7C80}" destId="{58452A0C-F80A-433D-9D48-67964DA0516A}" srcOrd="0" destOrd="0" presId="urn:microsoft.com/office/officeart/2018/2/layout/IconVerticalSolidList"/>
    <dgm:cxn modelId="{03E635BF-1375-4ABE-8F96-3CA6D188441C}" type="presOf" srcId="{702A8C20-19DD-48E5-B805-8A6BB4B3EBE5}" destId="{881CC2F4-984A-4AFB-A097-7D0AD7549C7E}" srcOrd="0" destOrd="0" presId="urn:microsoft.com/office/officeart/2018/2/layout/IconVerticalSolidList"/>
    <dgm:cxn modelId="{6AEC15DD-4115-40F8-8D86-E4DBA2AB87F6}" type="presOf" srcId="{85DF8786-DF66-4C79-BCFC-AFB94CD8C887}" destId="{C412BC0A-336C-48B4-B9EE-6774144D83EB}" srcOrd="0" destOrd="0" presId="urn:microsoft.com/office/officeart/2018/2/layout/IconVerticalSolidList"/>
    <dgm:cxn modelId="{3F6ADDFC-B982-4280-9C08-3ECA630B0789}" srcId="{70FBB2B1-E09B-48B3-8984-232DD35B7C80}" destId="{85DF8786-DF66-4C79-BCFC-AFB94CD8C887}" srcOrd="0" destOrd="0" parTransId="{F626D3BA-A5A3-43AF-985F-D6D2C0C510CD}" sibTransId="{D3D84156-1790-4727-843E-159CEDABF566}"/>
    <dgm:cxn modelId="{12D57949-0DD2-488B-A1E8-5873BBAC384A}" type="presParOf" srcId="{58452A0C-F80A-433D-9D48-67964DA0516A}" destId="{CABC3DAA-E4C9-4A8F-BCD2-1DF3DCD11B17}" srcOrd="0" destOrd="0" presId="urn:microsoft.com/office/officeart/2018/2/layout/IconVerticalSolidList"/>
    <dgm:cxn modelId="{7C1F9465-F697-44D9-846E-702C74F54C3E}" type="presParOf" srcId="{CABC3DAA-E4C9-4A8F-BCD2-1DF3DCD11B17}" destId="{3DAE9546-2FD4-4883-8F3D-508D3289C8AC}" srcOrd="0" destOrd="0" presId="urn:microsoft.com/office/officeart/2018/2/layout/IconVerticalSolidList"/>
    <dgm:cxn modelId="{8457F7E5-525F-4D38-AB9C-057AC3AB64E3}" type="presParOf" srcId="{CABC3DAA-E4C9-4A8F-BCD2-1DF3DCD11B17}" destId="{BA35F7E6-F5A2-4D3E-AA0B-D99123840FB0}" srcOrd="1" destOrd="0" presId="urn:microsoft.com/office/officeart/2018/2/layout/IconVerticalSolidList"/>
    <dgm:cxn modelId="{427BFAF2-0229-479E-94B1-5DC7C420EB9C}" type="presParOf" srcId="{CABC3DAA-E4C9-4A8F-BCD2-1DF3DCD11B17}" destId="{10FCA489-E6E6-4EEA-9253-357DAC59B93A}" srcOrd="2" destOrd="0" presId="urn:microsoft.com/office/officeart/2018/2/layout/IconVerticalSolidList"/>
    <dgm:cxn modelId="{24261765-CADE-43FF-BAE6-72A2E20C1670}" type="presParOf" srcId="{CABC3DAA-E4C9-4A8F-BCD2-1DF3DCD11B17}" destId="{C412BC0A-336C-48B4-B9EE-6774144D83EB}" srcOrd="3" destOrd="0" presId="urn:microsoft.com/office/officeart/2018/2/layout/IconVerticalSolidList"/>
    <dgm:cxn modelId="{88F37888-C5ED-4A03-A8B6-9CB43AF6B9BC}" type="presParOf" srcId="{58452A0C-F80A-433D-9D48-67964DA0516A}" destId="{670E28B0-F532-4035-B0B6-052D6F8DAFEA}" srcOrd="1" destOrd="0" presId="urn:microsoft.com/office/officeart/2018/2/layout/IconVerticalSolidList"/>
    <dgm:cxn modelId="{67B97E24-919B-4641-A8C4-25BBEA8510A9}" type="presParOf" srcId="{58452A0C-F80A-433D-9D48-67964DA0516A}" destId="{3D9108C4-37A2-4A1E-9E4D-B230D10AECD0}" srcOrd="2" destOrd="0" presId="urn:microsoft.com/office/officeart/2018/2/layout/IconVerticalSolidList"/>
    <dgm:cxn modelId="{10CA4567-FB94-49E6-A50C-15BABEEC94AD}" type="presParOf" srcId="{3D9108C4-37A2-4A1E-9E4D-B230D10AECD0}" destId="{2F4FCD94-00BF-47A0-9A42-992A9B02B1BA}" srcOrd="0" destOrd="0" presId="urn:microsoft.com/office/officeart/2018/2/layout/IconVerticalSolidList"/>
    <dgm:cxn modelId="{B34B8979-EF86-4249-9FD7-A59EEE788C48}" type="presParOf" srcId="{3D9108C4-37A2-4A1E-9E4D-B230D10AECD0}" destId="{09419823-024F-4086-B2D9-003487C2A89B}" srcOrd="1" destOrd="0" presId="urn:microsoft.com/office/officeart/2018/2/layout/IconVerticalSolidList"/>
    <dgm:cxn modelId="{C53A7A02-7210-4962-9E08-55FF5B8E22EF}" type="presParOf" srcId="{3D9108C4-37A2-4A1E-9E4D-B230D10AECD0}" destId="{2A31B1CC-EA60-4201-9C86-74566C3604AC}" srcOrd="2" destOrd="0" presId="urn:microsoft.com/office/officeart/2018/2/layout/IconVerticalSolidList"/>
    <dgm:cxn modelId="{1040EB4C-4F63-4F38-AAF7-45EAFA78361C}" type="presParOf" srcId="{3D9108C4-37A2-4A1E-9E4D-B230D10AECD0}" destId="{892DF596-CF79-4D7D-BF3E-B1A1CD99CE4D}" srcOrd="3" destOrd="0" presId="urn:microsoft.com/office/officeart/2018/2/layout/IconVerticalSolidList"/>
    <dgm:cxn modelId="{E0E833E9-4AB5-46F9-8A6D-575C05B402C7}" type="presParOf" srcId="{58452A0C-F80A-433D-9D48-67964DA0516A}" destId="{873AED5B-0FEC-4B18-9A71-B145002520F0}" srcOrd="3" destOrd="0" presId="urn:microsoft.com/office/officeart/2018/2/layout/IconVerticalSolidList"/>
    <dgm:cxn modelId="{21575F3F-4157-471A-91A3-C7184EE24FB6}" type="presParOf" srcId="{58452A0C-F80A-433D-9D48-67964DA0516A}" destId="{3A5F4318-3C9A-4404-A161-C8FA9E126900}" srcOrd="4" destOrd="0" presId="urn:microsoft.com/office/officeart/2018/2/layout/IconVerticalSolidList"/>
    <dgm:cxn modelId="{550CBE53-4ABD-4218-AE75-DE4028F69966}" type="presParOf" srcId="{3A5F4318-3C9A-4404-A161-C8FA9E126900}" destId="{1C38767A-7CE7-475D-B361-CBB7F790299F}" srcOrd="0" destOrd="0" presId="urn:microsoft.com/office/officeart/2018/2/layout/IconVerticalSolidList"/>
    <dgm:cxn modelId="{36937BB9-BE13-4068-937D-16BC1C8C9F5C}" type="presParOf" srcId="{3A5F4318-3C9A-4404-A161-C8FA9E126900}" destId="{0DB9D2E6-A7EC-4049-A8C3-BD81DA0E7419}" srcOrd="1" destOrd="0" presId="urn:microsoft.com/office/officeart/2018/2/layout/IconVerticalSolidList"/>
    <dgm:cxn modelId="{799A068C-F452-43B2-8C65-EEBC5CE9291B}" type="presParOf" srcId="{3A5F4318-3C9A-4404-A161-C8FA9E126900}" destId="{535ACE4D-1BE4-4480-8A8E-7BFF9F621697}" srcOrd="2" destOrd="0" presId="urn:microsoft.com/office/officeart/2018/2/layout/IconVerticalSolidList"/>
    <dgm:cxn modelId="{34A5DBA8-FFF9-41A1-993F-2B2FEDCDEE1F}" type="presParOf" srcId="{3A5F4318-3C9A-4404-A161-C8FA9E126900}" destId="{881CC2F4-984A-4AFB-A097-7D0AD7549C7E}" srcOrd="3" destOrd="0" presId="urn:microsoft.com/office/officeart/2018/2/layout/IconVerticalSolidList"/>
    <dgm:cxn modelId="{07FDD2EB-2394-4251-AC7E-AB801B703BB8}" type="presParOf" srcId="{58452A0C-F80A-433D-9D48-67964DA0516A}" destId="{369EE273-B6D8-4005-B1B4-65906E772217}" srcOrd="5" destOrd="0" presId="urn:microsoft.com/office/officeart/2018/2/layout/IconVerticalSolidList"/>
    <dgm:cxn modelId="{DCC6807B-BE98-4797-B410-CC3F87FA06AE}" type="presParOf" srcId="{58452A0C-F80A-433D-9D48-67964DA0516A}" destId="{2F7F2569-95B0-4209-9624-601B35A7C0FE}" srcOrd="6" destOrd="0" presId="urn:microsoft.com/office/officeart/2018/2/layout/IconVerticalSolidList"/>
    <dgm:cxn modelId="{26D235F9-E0A2-4D9C-BB4E-8D79B637F829}" type="presParOf" srcId="{2F7F2569-95B0-4209-9624-601B35A7C0FE}" destId="{E46FA2F6-53BC-429F-969B-E42705EE39AC}" srcOrd="0" destOrd="0" presId="urn:microsoft.com/office/officeart/2018/2/layout/IconVerticalSolidList"/>
    <dgm:cxn modelId="{86B3DAF7-EE4B-4C18-A920-6EC1CAF3636B}" type="presParOf" srcId="{2F7F2569-95B0-4209-9624-601B35A7C0FE}" destId="{2E834B45-2BBE-4BDB-9978-8CFBA74E360D}" srcOrd="1" destOrd="0" presId="urn:microsoft.com/office/officeart/2018/2/layout/IconVerticalSolidList"/>
    <dgm:cxn modelId="{B407DBC2-616C-4AF6-8802-8762C2C21C3B}" type="presParOf" srcId="{2F7F2569-95B0-4209-9624-601B35A7C0FE}" destId="{573DD23A-BFEE-4809-B1AB-CA5CAF455E8D}" srcOrd="2" destOrd="0" presId="urn:microsoft.com/office/officeart/2018/2/layout/IconVerticalSolidList"/>
    <dgm:cxn modelId="{72C269A0-7D8A-4720-9AB0-5AB2D9C35791}" type="presParOf" srcId="{2F7F2569-95B0-4209-9624-601B35A7C0FE}" destId="{80B737BA-944D-4B5E-9062-3A77A7DA44AD}"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37AF090-9994-408F-AFF5-12C700063D6A}" type="doc">
      <dgm:prSet loTypeId="urn:microsoft.com/office/officeart/2009/layout/CircleArrowProcess" loCatId="process" qsTypeId="urn:microsoft.com/office/officeart/2005/8/quickstyle/simple1" qsCatId="simple" csTypeId="urn:microsoft.com/office/officeart/2005/8/colors/colorful1" csCatId="colorful" phldr="1"/>
      <dgm:spPr/>
      <dgm:t>
        <a:bodyPr/>
        <a:lstStyle/>
        <a:p>
          <a:endParaRPr lang="en-US"/>
        </a:p>
      </dgm:t>
    </dgm:pt>
    <dgm:pt modelId="{AC3133C4-81AC-4745-9427-47DFE0BB64B1}">
      <dgm:prSet phldrT="[Text]" custT="1"/>
      <dgm:spPr/>
      <dgm:t>
        <a:bodyPr/>
        <a:lstStyle/>
        <a:p>
          <a:r>
            <a:rPr lang="en-US" sz="2400" b="1">
              <a:latin typeface="Helvetica" pitchFamily="2" charset="0"/>
            </a:rPr>
            <a:t>NIH</a:t>
          </a:r>
        </a:p>
      </dgm:t>
    </dgm:pt>
    <dgm:pt modelId="{F63C68DB-1243-456A-ACE9-CABC781BC4FF}" type="parTrans" cxnId="{A2504A72-5304-4391-A948-5BF3353B9184}">
      <dgm:prSet/>
      <dgm:spPr/>
      <dgm:t>
        <a:bodyPr/>
        <a:lstStyle/>
        <a:p>
          <a:endParaRPr lang="en-US" sz="2400">
            <a:latin typeface="Helvetica" pitchFamily="2" charset="0"/>
          </a:endParaRPr>
        </a:p>
      </dgm:t>
    </dgm:pt>
    <dgm:pt modelId="{8E512E11-F3E7-4AE8-9B01-D5DA8F1C6EFE}" type="sibTrans" cxnId="{A2504A72-5304-4391-A948-5BF3353B9184}">
      <dgm:prSet/>
      <dgm:spPr/>
      <dgm:t>
        <a:bodyPr/>
        <a:lstStyle/>
        <a:p>
          <a:endParaRPr lang="en-US" sz="2400">
            <a:latin typeface="Helvetica" pitchFamily="2" charset="0"/>
          </a:endParaRPr>
        </a:p>
      </dgm:t>
    </dgm:pt>
    <dgm:pt modelId="{4E68FA2D-A0E5-424A-96D7-D3D8B972A686}">
      <dgm:prSet phldrT="[Text]" custT="1"/>
      <dgm:spPr/>
      <dgm:t>
        <a:bodyPr/>
        <a:lstStyle/>
        <a:p>
          <a:r>
            <a:rPr lang="en-US" sz="2400" b="1">
              <a:latin typeface="Helvetica" pitchFamily="2" charset="0"/>
            </a:rPr>
            <a:t>NNLM</a:t>
          </a:r>
        </a:p>
      </dgm:t>
    </dgm:pt>
    <dgm:pt modelId="{A41696B6-AC34-4D00-BDEE-651089179413}" type="parTrans" cxnId="{A551DE63-9D4B-40DB-A5DA-65E03B799B3A}">
      <dgm:prSet/>
      <dgm:spPr/>
      <dgm:t>
        <a:bodyPr/>
        <a:lstStyle/>
        <a:p>
          <a:endParaRPr lang="en-US" sz="2400">
            <a:latin typeface="Helvetica" pitchFamily="2" charset="0"/>
          </a:endParaRPr>
        </a:p>
      </dgm:t>
    </dgm:pt>
    <dgm:pt modelId="{C1D557E9-4FDA-4011-9E59-F926DDC573EE}" type="sibTrans" cxnId="{A551DE63-9D4B-40DB-A5DA-65E03B799B3A}">
      <dgm:prSet/>
      <dgm:spPr/>
      <dgm:t>
        <a:bodyPr/>
        <a:lstStyle/>
        <a:p>
          <a:endParaRPr lang="en-US" sz="2400">
            <a:latin typeface="Helvetica" pitchFamily="2" charset="0"/>
          </a:endParaRPr>
        </a:p>
      </dgm:t>
    </dgm:pt>
    <dgm:pt modelId="{D27C32ED-8C8B-4D3B-8D34-2B68B246EB82}">
      <dgm:prSet phldrT="[Text]" custT="1"/>
      <dgm:spPr/>
      <dgm:t>
        <a:bodyPr/>
        <a:lstStyle/>
        <a:p>
          <a:pPr>
            <a:spcAft>
              <a:spcPts val="0"/>
            </a:spcAft>
          </a:pPr>
          <a:r>
            <a:rPr lang="en-US" sz="2400" b="1">
              <a:latin typeface="Helvetica" pitchFamily="2" charset="0"/>
            </a:rPr>
            <a:t>ROC</a:t>
          </a:r>
        </a:p>
      </dgm:t>
    </dgm:pt>
    <dgm:pt modelId="{037BAB82-5C2B-483B-BA87-EA7D3872418F}" type="parTrans" cxnId="{2E64B9F7-C2D8-47F2-B31F-8C584C57B8E0}">
      <dgm:prSet/>
      <dgm:spPr/>
      <dgm:t>
        <a:bodyPr/>
        <a:lstStyle/>
        <a:p>
          <a:endParaRPr lang="en-US" sz="2400">
            <a:latin typeface="Helvetica" pitchFamily="2" charset="0"/>
          </a:endParaRPr>
        </a:p>
      </dgm:t>
    </dgm:pt>
    <dgm:pt modelId="{9EA09A9A-C3B6-487F-879A-0BE0A17EAAF3}" type="sibTrans" cxnId="{2E64B9F7-C2D8-47F2-B31F-8C584C57B8E0}">
      <dgm:prSet/>
      <dgm:spPr/>
      <dgm:t>
        <a:bodyPr/>
        <a:lstStyle/>
        <a:p>
          <a:endParaRPr lang="en-US" sz="2400">
            <a:latin typeface="Helvetica" pitchFamily="2" charset="0"/>
          </a:endParaRPr>
        </a:p>
      </dgm:t>
    </dgm:pt>
    <dgm:pt modelId="{E3098E42-C385-487B-9C1E-ED9197E5604F}">
      <dgm:prSet custT="1"/>
      <dgm:spPr/>
      <dgm:t>
        <a:bodyPr/>
        <a:lstStyle/>
        <a:p>
          <a:r>
            <a:rPr lang="en-US" sz="2400" b="1">
              <a:latin typeface="Helvetica" pitchFamily="2" charset="0"/>
            </a:rPr>
            <a:t>NLM</a:t>
          </a:r>
        </a:p>
      </dgm:t>
    </dgm:pt>
    <dgm:pt modelId="{E1AF6105-7064-48F3-8ED9-4A3499D30626}" type="parTrans" cxnId="{28833471-1CD4-40C9-BBAF-CB2489EB7FAD}">
      <dgm:prSet/>
      <dgm:spPr/>
      <dgm:t>
        <a:bodyPr/>
        <a:lstStyle/>
        <a:p>
          <a:endParaRPr lang="en-US" sz="2400">
            <a:latin typeface="Helvetica" pitchFamily="2" charset="0"/>
          </a:endParaRPr>
        </a:p>
      </dgm:t>
    </dgm:pt>
    <dgm:pt modelId="{21C3ED35-773E-4CD9-B299-4946308CA35B}" type="sibTrans" cxnId="{28833471-1CD4-40C9-BBAF-CB2489EB7FAD}">
      <dgm:prSet/>
      <dgm:spPr/>
      <dgm:t>
        <a:bodyPr/>
        <a:lstStyle/>
        <a:p>
          <a:endParaRPr lang="en-US" sz="2400">
            <a:latin typeface="Helvetica" pitchFamily="2" charset="0"/>
          </a:endParaRPr>
        </a:p>
      </dgm:t>
    </dgm:pt>
    <dgm:pt modelId="{202A24C9-6D83-486F-B111-8D0709B5DFC5}" type="pres">
      <dgm:prSet presAssocID="{137AF090-9994-408F-AFF5-12C700063D6A}" presName="Name0" presStyleCnt="0">
        <dgm:presLayoutVars>
          <dgm:chMax val="7"/>
          <dgm:chPref val="7"/>
          <dgm:dir/>
          <dgm:animLvl val="lvl"/>
        </dgm:presLayoutVars>
      </dgm:prSet>
      <dgm:spPr/>
    </dgm:pt>
    <dgm:pt modelId="{51D2C091-E1A0-48BE-AA6E-67905A90B3F5}" type="pres">
      <dgm:prSet presAssocID="{AC3133C4-81AC-4745-9427-47DFE0BB64B1}" presName="Accent1" presStyleCnt="0"/>
      <dgm:spPr/>
    </dgm:pt>
    <dgm:pt modelId="{A73E6E87-8A17-4223-9E9B-CF14C7B683F0}" type="pres">
      <dgm:prSet presAssocID="{AC3133C4-81AC-4745-9427-47DFE0BB64B1}" presName="Accent" presStyleLbl="node1" presStyleIdx="0" presStyleCnt="4" custFlipHor="1" custLinFactNeighborX="-60088" custLinFactNeighborY="-41184"/>
      <dgm:spPr>
        <a:solidFill>
          <a:srgbClr val="EB5552"/>
        </a:solidFill>
      </dgm:spPr>
    </dgm:pt>
    <dgm:pt modelId="{683CE10C-867D-4ED8-B47F-74C3C8B893E7}" type="pres">
      <dgm:prSet presAssocID="{AC3133C4-81AC-4745-9427-47DFE0BB64B1}" presName="Parent1" presStyleLbl="revTx" presStyleIdx="0" presStyleCnt="4" custLinFactX="-4283" custLinFactY="-37034" custLinFactNeighborX="-100000" custLinFactNeighborY="-100000">
        <dgm:presLayoutVars>
          <dgm:chMax val="1"/>
          <dgm:chPref val="1"/>
          <dgm:bulletEnabled val="1"/>
        </dgm:presLayoutVars>
      </dgm:prSet>
      <dgm:spPr/>
    </dgm:pt>
    <dgm:pt modelId="{5AE968C0-1D8B-42A2-80CD-552F2AA37216}" type="pres">
      <dgm:prSet presAssocID="{E3098E42-C385-487B-9C1E-ED9197E5604F}" presName="Accent2" presStyleCnt="0"/>
      <dgm:spPr/>
    </dgm:pt>
    <dgm:pt modelId="{DA4E79A0-CAF7-4EAD-8DCA-9913A5D37F91}" type="pres">
      <dgm:prSet presAssocID="{E3098E42-C385-487B-9C1E-ED9197E5604F}" presName="Accent" presStyleLbl="node1" presStyleIdx="1" presStyleCnt="4" custFlipHor="1" custLinFactNeighborX="6211" custLinFactNeighborY="-26379"/>
      <dgm:spPr>
        <a:solidFill>
          <a:srgbClr val="86718A"/>
        </a:solidFill>
      </dgm:spPr>
    </dgm:pt>
    <dgm:pt modelId="{50DC4463-5EB9-4917-B026-51B89F33B0EB}" type="pres">
      <dgm:prSet presAssocID="{E3098E42-C385-487B-9C1E-ED9197E5604F}" presName="Parent2" presStyleLbl="revTx" presStyleIdx="1" presStyleCnt="4" custScaleX="123220" custLinFactNeighborX="1642" custLinFactNeighborY="-89003">
        <dgm:presLayoutVars>
          <dgm:chMax val="1"/>
          <dgm:chPref val="1"/>
          <dgm:bulletEnabled val="1"/>
        </dgm:presLayoutVars>
      </dgm:prSet>
      <dgm:spPr/>
    </dgm:pt>
    <dgm:pt modelId="{D77689EE-A753-4159-ADF0-5B46890BE49E}" type="pres">
      <dgm:prSet presAssocID="{4E68FA2D-A0E5-424A-96D7-D3D8B972A686}" presName="Accent3" presStyleCnt="0"/>
      <dgm:spPr/>
    </dgm:pt>
    <dgm:pt modelId="{47853B10-8DEA-4FFB-B89A-6AFD63D26F88}" type="pres">
      <dgm:prSet presAssocID="{4E68FA2D-A0E5-424A-96D7-D3D8B972A686}" presName="Accent" presStyleLbl="node1" presStyleIdx="2" presStyleCnt="4" custFlipHor="1" custLinFactNeighborX="-58649" custLinFactNeighborY="-6417"/>
      <dgm:spPr>
        <a:solidFill>
          <a:srgbClr val="578543"/>
        </a:solidFill>
      </dgm:spPr>
    </dgm:pt>
    <dgm:pt modelId="{9AF57756-91A2-4BBD-957F-D37E90DDB4C4}" type="pres">
      <dgm:prSet presAssocID="{4E68FA2D-A0E5-424A-96D7-D3D8B972A686}" presName="Parent3" presStyleLbl="revTx" presStyleIdx="2" presStyleCnt="4" custScaleX="143678" custLinFactNeighborX="-90591" custLinFactNeighborY="-13329">
        <dgm:presLayoutVars>
          <dgm:chMax val="1"/>
          <dgm:chPref val="1"/>
          <dgm:bulletEnabled val="1"/>
        </dgm:presLayoutVars>
      </dgm:prSet>
      <dgm:spPr/>
    </dgm:pt>
    <dgm:pt modelId="{15078503-1C0D-41C1-B48A-1809D7E81250}" type="pres">
      <dgm:prSet presAssocID="{D27C32ED-8C8B-4D3B-8D34-2B68B246EB82}" presName="Accent4" presStyleCnt="0"/>
      <dgm:spPr/>
    </dgm:pt>
    <dgm:pt modelId="{6EDA9668-5028-4FC8-BC3C-4EC2D549ABC3}" type="pres">
      <dgm:prSet presAssocID="{D27C32ED-8C8B-4D3B-8D34-2B68B246EB82}" presName="Accent" presStyleLbl="node1" presStyleIdx="3" presStyleCnt="4" custFlipHor="1" custScaleX="102134" custLinFactNeighborX="17252" custLinFactNeighborY="5219"/>
      <dgm:spPr>
        <a:solidFill>
          <a:srgbClr val="1F7AB3"/>
        </a:solidFill>
      </dgm:spPr>
    </dgm:pt>
    <dgm:pt modelId="{31607D11-730F-442E-AA52-FC5361A37753}" type="pres">
      <dgm:prSet presAssocID="{D27C32ED-8C8B-4D3B-8D34-2B68B246EB82}" presName="Parent4" presStyleLbl="revTx" presStyleIdx="3" presStyleCnt="4" custFlipHor="1" custScaleY="177627" custLinFactNeighborX="28775" custLinFactNeighborY="35015">
        <dgm:presLayoutVars>
          <dgm:chMax val="1"/>
          <dgm:chPref val="1"/>
          <dgm:bulletEnabled val="1"/>
        </dgm:presLayoutVars>
      </dgm:prSet>
      <dgm:spPr/>
    </dgm:pt>
  </dgm:ptLst>
  <dgm:cxnLst>
    <dgm:cxn modelId="{2230122A-3BB7-4167-9241-27285C3DE1C5}" type="presOf" srcId="{AC3133C4-81AC-4745-9427-47DFE0BB64B1}" destId="{683CE10C-867D-4ED8-B47F-74C3C8B893E7}" srcOrd="0" destOrd="0" presId="urn:microsoft.com/office/officeart/2009/layout/CircleArrowProcess"/>
    <dgm:cxn modelId="{ED4A912C-105A-4D6C-8545-84F8C97B8801}" type="presOf" srcId="{E3098E42-C385-487B-9C1E-ED9197E5604F}" destId="{50DC4463-5EB9-4917-B026-51B89F33B0EB}" srcOrd="0" destOrd="0" presId="urn:microsoft.com/office/officeart/2009/layout/CircleArrowProcess"/>
    <dgm:cxn modelId="{A551DE63-9D4B-40DB-A5DA-65E03B799B3A}" srcId="{137AF090-9994-408F-AFF5-12C700063D6A}" destId="{4E68FA2D-A0E5-424A-96D7-D3D8B972A686}" srcOrd="2" destOrd="0" parTransId="{A41696B6-AC34-4D00-BDEE-651089179413}" sibTransId="{C1D557E9-4FDA-4011-9E59-F926DDC573EE}"/>
    <dgm:cxn modelId="{181EF749-1FBB-4933-891D-B488F6521718}" type="presOf" srcId="{D27C32ED-8C8B-4D3B-8D34-2B68B246EB82}" destId="{31607D11-730F-442E-AA52-FC5361A37753}" srcOrd="0" destOrd="0" presId="urn:microsoft.com/office/officeart/2009/layout/CircleArrowProcess"/>
    <dgm:cxn modelId="{28833471-1CD4-40C9-BBAF-CB2489EB7FAD}" srcId="{137AF090-9994-408F-AFF5-12C700063D6A}" destId="{E3098E42-C385-487B-9C1E-ED9197E5604F}" srcOrd="1" destOrd="0" parTransId="{E1AF6105-7064-48F3-8ED9-4A3499D30626}" sibTransId="{21C3ED35-773E-4CD9-B299-4946308CA35B}"/>
    <dgm:cxn modelId="{A2504A72-5304-4391-A948-5BF3353B9184}" srcId="{137AF090-9994-408F-AFF5-12C700063D6A}" destId="{AC3133C4-81AC-4745-9427-47DFE0BB64B1}" srcOrd="0" destOrd="0" parTransId="{F63C68DB-1243-456A-ACE9-CABC781BC4FF}" sibTransId="{8E512E11-F3E7-4AE8-9B01-D5DA8F1C6EFE}"/>
    <dgm:cxn modelId="{DC50F277-C2FC-406F-BEBF-A14D50140E51}" type="presOf" srcId="{4E68FA2D-A0E5-424A-96D7-D3D8B972A686}" destId="{9AF57756-91A2-4BBD-957F-D37E90DDB4C4}" srcOrd="0" destOrd="0" presId="urn:microsoft.com/office/officeart/2009/layout/CircleArrowProcess"/>
    <dgm:cxn modelId="{D87A65AE-DC56-4017-8CC3-C3AA66A68422}" type="presOf" srcId="{137AF090-9994-408F-AFF5-12C700063D6A}" destId="{202A24C9-6D83-486F-B111-8D0709B5DFC5}" srcOrd="0" destOrd="0" presId="urn:microsoft.com/office/officeart/2009/layout/CircleArrowProcess"/>
    <dgm:cxn modelId="{2E64B9F7-C2D8-47F2-B31F-8C584C57B8E0}" srcId="{137AF090-9994-408F-AFF5-12C700063D6A}" destId="{D27C32ED-8C8B-4D3B-8D34-2B68B246EB82}" srcOrd="3" destOrd="0" parTransId="{037BAB82-5C2B-483B-BA87-EA7D3872418F}" sibTransId="{9EA09A9A-C3B6-487F-879A-0BE0A17EAAF3}"/>
    <dgm:cxn modelId="{B0ED8034-FC13-4A1B-8267-7661A7AA1F4C}" type="presParOf" srcId="{202A24C9-6D83-486F-B111-8D0709B5DFC5}" destId="{51D2C091-E1A0-48BE-AA6E-67905A90B3F5}" srcOrd="0" destOrd="0" presId="urn:microsoft.com/office/officeart/2009/layout/CircleArrowProcess"/>
    <dgm:cxn modelId="{89052F58-D0C2-4013-AF09-75F3C46C123A}" type="presParOf" srcId="{51D2C091-E1A0-48BE-AA6E-67905A90B3F5}" destId="{A73E6E87-8A17-4223-9E9B-CF14C7B683F0}" srcOrd="0" destOrd="0" presId="urn:microsoft.com/office/officeart/2009/layout/CircleArrowProcess"/>
    <dgm:cxn modelId="{B6461F67-8925-4A44-920E-AA74628081FE}" type="presParOf" srcId="{202A24C9-6D83-486F-B111-8D0709B5DFC5}" destId="{683CE10C-867D-4ED8-B47F-74C3C8B893E7}" srcOrd="1" destOrd="0" presId="urn:microsoft.com/office/officeart/2009/layout/CircleArrowProcess"/>
    <dgm:cxn modelId="{39F89598-D294-4437-9983-F4FE34C83224}" type="presParOf" srcId="{202A24C9-6D83-486F-B111-8D0709B5DFC5}" destId="{5AE968C0-1D8B-42A2-80CD-552F2AA37216}" srcOrd="2" destOrd="0" presId="urn:microsoft.com/office/officeart/2009/layout/CircleArrowProcess"/>
    <dgm:cxn modelId="{FDAA4071-3695-4537-ABDE-6D9A225682FD}" type="presParOf" srcId="{5AE968C0-1D8B-42A2-80CD-552F2AA37216}" destId="{DA4E79A0-CAF7-4EAD-8DCA-9913A5D37F91}" srcOrd="0" destOrd="0" presId="urn:microsoft.com/office/officeart/2009/layout/CircleArrowProcess"/>
    <dgm:cxn modelId="{C93F23AB-3E92-4617-9B5F-80E6A47A1573}" type="presParOf" srcId="{202A24C9-6D83-486F-B111-8D0709B5DFC5}" destId="{50DC4463-5EB9-4917-B026-51B89F33B0EB}" srcOrd="3" destOrd="0" presId="urn:microsoft.com/office/officeart/2009/layout/CircleArrowProcess"/>
    <dgm:cxn modelId="{EE5BE5D1-737F-4D13-B876-1ED9F398B476}" type="presParOf" srcId="{202A24C9-6D83-486F-B111-8D0709B5DFC5}" destId="{D77689EE-A753-4159-ADF0-5B46890BE49E}" srcOrd="4" destOrd="0" presId="urn:microsoft.com/office/officeart/2009/layout/CircleArrowProcess"/>
    <dgm:cxn modelId="{5F5BD6BD-C70A-47CD-860A-5CF3B5964057}" type="presParOf" srcId="{D77689EE-A753-4159-ADF0-5B46890BE49E}" destId="{47853B10-8DEA-4FFB-B89A-6AFD63D26F88}" srcOrd="0" destOrd="0" presId="urn:microsoft.com/office/officeart/2009/layout/CircleArrowProcess"/>
    <dgm:cxn modelId="{D55C5054-572B-4899-AA26-CB2174C9636C}" type="presParOf" srcId="{202A24C9-6D83-486F-B111-8D0709B5DFC5}" destId="{9AF57756-91A2-4BBD-957F-D37E90DDB4C4}" srcOrd="5" destOrd="0" presId="urn:microsoft.com/office/officeart/2009/layout/CircleArrowProcess"/>
    <dgm:cxn modelId="{151DDD06-198A-4A2B-92B9-2DE9DD856B1F}" type="presParOf" srcId="{202A24C9-6D83-486F-B111-8D0709B5DFC5}" destId="{15078503-1C0D-41C1-B48A-1809D7E81250}" srcOrd="6" destOrd="0" presId="urn:microsoft.com/office/officeart/2009/layout/CircleArrowProcess"/>
    <dgm:cxn modelId="{E32C6213-7B55-4E50-B53A-3AF905947240}" type="presParOf" srcId="{15078503-1C0D-41C1-B48A-1809D7E81250}" destId="{6EDA9668-5028-4FC8-BC3C-4EC2D549ABC3}" srcOrd="0" destOrd="0" presId="urn:microsoft.com/office/officeart/2009/layout/CircleArrowProcess"/>
    <dgm:cxn modelId="{BAAE97F8-2C5E-4F55-8DDC-251F772E61E0}" type="presParOf" srcId="{202A24C9-6D83-486F-B111-8D0709B5DFC5}" destId="{31607D11-730F-442E-AA52-FC5361A37753}" srcOrd="7"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0FBB2B1-E09B-48B3-8984-232DD35B7C80}"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85DF8786-DF66-4C79-BCFC-AFB94CD8C887}">
      <dgm:prSet/>
      <dgm:spPr/>
      <dgm:t>
        <a:bodyPr/>
        <a:lstStyle/>
        <a:p>
          <a:pPr>
            <a:lnSpc>
              <a:spcPct val="100000"/>
            </a:lnSpc>
          </a:pPr>
          <a:r>
            <a:rPr lang="en-US" b="0" i="0" dirty="0"/>
            <a:t>Define health literacy</a:t>
          </a:r>
          <a:endParaRPr lang="en-US" dirty="0">
            <a:latin typeface="Helvetica" panose="020B0604020202020204" pitchFamily="34" charset="0"/>
            <a:cs typeface="Helvetica" panose="020B0604020202020204" pitchFamily="34" charset="0"/>
          </a:endParaRPr>
        </a:p>
      </dgm:t>
    </dgm:pt>
    <dgm:pt modelId="{F626D3BA-A5A3-43AF-985F-D6D2C0C510CD}" type="parTrans" cxnId="{3F6ADDFC-B982-4280-9C08-3ECA630B0789}">
      <dgm:prSet/>
      <dgm:spPr/>
      <dgm:t>
        <a:bodyPr/>
        <a:lstStyle/>
        <a:p>
          <a:endParaRPr lang="en-US"/>
        </a:p>
      </dgm:t>
    </dgm:pt>
    <dgm:pt modelId="{D3D84156-1790-4727-843E-159CEDABF566}" type="sibTrans" cxnId="{3F6ADDFC-B982-4280-9C08-3ECA630B0789}">
      <dgm:prSet/>
      <dgm:spPr/>
      <dgm:t>
        <a:bodyPr/>
        <a:lstStyle/>
        <a:p>
          <a:endParaRPr lang="en-US"/>
        </a:p>
      </dgm:t>
    </dgm:pt>
    <dgm:pt modelId="{7DF89056-810E-4DAB-B439-9F857471E354}">
      <dgm:prSet/>
      <dgm:spPr/>
      <dgm:t>
        <a:bodyPr/>
        <a:lstStyle/>
        <a:p>
          <a:pPr>
            <a:lnSpc>
              <a:spcPct val="100000"/>
            </a:lnSpc>
          </a:pPr>
          <a:r>
            <a:rPr lang="en-US" b="0" i="0" dirty="0"/>
            <a:t>Describe universal precautions for health literacy</a:t>
          </a:r>
          <a:endParaRPr lang="en-US" dirty="0"/>
        </a:p>
      </dgm:t>
    </dgm:pt>
    <dgm:pt modelId="{A39F3E86-63F3-442F-9252-62C7D9E869B4}" type="parTrans" cxnId="{4F51DC77-FCC9-460B-ABAC-60977FE4DB2A}">
      <dgm:prSet/>
      <dgm:spPr/>
      <dgm:t>
        <a:bodyPr/>
        <a:lstStyle/>
        <a:p>
          <a:endParaRPr lang="en-US"/>
        </a:p>
      </dgm:t>
    </dgm:pt>
    <dgm:pt modelId="{5670B133-7722-4850-B39A-8FDCAAC22895}" type="sibTrans" cxnId="{4F51DC77-FCC9-460B-ABAC-60977FE4DB2A}">
      <dgm:prSet/>
      <dgm:spPr/>
      <dgm:t>
        <a:bodyPr/>
        <a:lstStyle/>
        <a:p>
          <a:endParaRPr lang="en-US"/>
        </a:p>
      </dgm:t>
    </dgm:pt>
    <dgm:pt modelId="{AC1FDB9A-005F-4D58-B650-BC5C0D2E3829}">
      <dgm:prSet/>
      <dgm:spPr/>
      <dgm:t>
        <a:bodyPr/>
        <a:lstStyle/>
        <a:p>
          <a:pPr>
            <a:lnSpc>
              <a:spcPct val="100000"/>
            </a:lnSpc>
          </a:pPr>
          <a:r>
            <a:rPr lang="en-US" b="0" i="0" dirty="0"/>
            <a:t>Name 3 components of clear health communication </a:t>
          </a:r>
          <a:endParaRPr lang="en-US" dirty="0"/>
        </a:p>
      </dgm:t>
    </dgm:pt>
    <dgm:pt modelId="{E096217C-1E31-4188-B369-AE26639A7581}" type="parTrans" cxnId="{41CC592A-752D-4A22-8CBE-EE7C9F46C5EE}">
      <dgm:prSet/>
      <dgm:spPr/>
      <dgm:t>
        <a:bodyPr/>
        <a:lstStyle/>
        <a:p>
          <a:endParaRPr lang="en-US"/>
        </a:p>
      </dgm:t>
    </dgm:pt>
    <dgm:pt modelId="{57D1782B-A934-4082-87D3-1A58268FFD2F}" type="sibTrans" cxnId="{41CC592A-752D-4A22-8CBE-EE7C9F46C5EE}">
      <dgm:prSet/>
      <dgm:spPr/>
      <dgm:t>
        <a:bodyPr/>
        <a:lstStyle/>
        <a:p>
          <a:endParaRPr lang="en-US"/>
        </a:p>
      </dgm:t>
    </dgm:pt>
    <dgm:pt modelId="{B296F480-481F-4BFF-BACA-17CB1E4B2F5A}">
      <dgm:prSet/>
      <dgm:spPr/>
      <dgm:t>
        <a:bodyPr/>
        <a:lstStyle/>
        <a:p>
          <a:pPr>
            <a:lnSpc>
              <a:spcPct val="100000"/>
            </a:lnSpc>
          </a:pPr>
          <a:r>
            <a:rPr lang="en-US" b="0" i="0" dirty="0"/>
            <a:t>Identify 3 online resources you can use as tools to promote health literacy</a:t>
          </a:r>
          <a:endParaRPr lang="en-US" dirty="0"/>
        </a:p>
      </dgm:t>
    </dgm:pt>
    <dgm:pt modelId="{7FF12C5F-3B0C-4268-836A-D7E2860244D5}" type="parTrans" cxnId="{3E5741F5-404C-473C-9FD8-8DC523FDD9FE}">
      <dgm:prSet/>
      <dgm:spPr/>
      <dgm:t>
        <a:bodyPr/>
        <a:lstStyle/>
        <a:p>
          <a:endParaRPr lang="en-US"/>
        </a:p>
      </dgm:t>
    </dgm:pt>
    <dgm:pt modelId="{916A54F4-3A23-431B-A15E-C9A55D32801A}" type="sibTrans" cxnId="{3E5741F5-404C-473C-9FD8-8DC523FDD9FE}">
      <dgm:prSet/>
      <dgm:spPr/>
      <dgm:t>
        <a:bodyPr/>
        <a:lstStyle/>
        <a:p>
          <a:endParaRPr lang="en-US"/>
        </a:p>
      </dgm:t>
    </dgm:pt>
    <dgm:pt modelId="{58452A0C-F80A-433D-9D48-67964DA0516A}" type="pres">
      <dgm:prSet presAssocID="{70FBB2B1-E09B-48B3-8984-232DD35B7C80}" presName="root" presStyleCnt="0">
        <dgm:presLayoutVars>
          <dgm:dir/>
          <dgm:resizeHandles val="exact"/>
        </dgm:presLayoutVars>
      </dgm:prSet>
      <dgm:spPr/>
    </dgm:pt>
    <dgm:pt modelId="{CABC3DAA-E4C9-4A8F-BCD2-1DF3DCD11B17}" type="pres">
      <dgm:prSet presAssocID="{85DF8786-DF66-4C79-BCFC-AFB94CD8C887}" presName="compNode" presStyleCnt="0"/>
      <dgm:spPr/>
    </dgm:pt>
    <dgm:pt modelId="{3DAE9546-2FD4-4883-8F3D-508D3289C8AC}" type="pres">
      <dgm:prSet presAssocID="{85DF8786-DF66-4C79-BCFC-AFB94CD8C887}" presName="bgRect" presStyleLbl="bgShp" presStyleIdx="0" presStyleCnt="4" custLinFactNeighborY="-197"/>
      <dgm:spPr>
        <a:solidFill>
          <a:schemeClr val="accent1">
            <a:lumMod val="20000"/>
            <a:lumOff val="80000"/>
          </a:schemeClr>
        </a:solidFill>
      </dgm:spPr>
      <dgm:extLst>
        <a:ext uri="{E40237B7-FDA0-4F09-8148-C483321AD2D9}">
          <dgm14:cNvPr xmlns:dgm14="http://schemas.microsoft.com/office/drawing/2010/diagram" id="0" name="" descr="Session is being recorded"/>
        </a:ext>
      </dgm:extLst>
    </dgm:pt>
    <dgm:pt modelId="{BA35F7E6-F5A2-4D3E-AA0B-D99123840FB0}" type="pres">
      <dgm:prSet presAssocID="{85DF8786-DF66-4C79-BCFC-AFB94CD8C887}" presName="iconRect" presStyleLbl="node1" presStyleIdx="0" presStyleCnt="4"/>
      <dgm:spPr>
        <a:blipFill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a:ln>
          <a:noFill/>
        </a:ln>
      </dgm:spPr>
    </dgm:pt>
    <dgm:pt modelId="{10FCA489-E6E6-4EEA-9253-357DAC59B93A}" type="pres">
      <dgm:prSet presAssocID="{85DF8786-DF66-4C79-BCFC-AFB94CD8C887}" presName="spaceRect" presStyleCnt="0"/>
      <dgm:spPr/>
    </dgm:pt>
    <dgm:pt modelId="{C412BC0A-336C-48B4-B9EE-6774144D83EB}" type="pres">
      <dgm:prSet presAssocID="{85DF8786-DF66-4C79-BCFC-AFB94CD8C887}" presName="parTx" presStyleLbl="revTx" presStyleIdx="0" presStyleCnt="4">
        <dgm:presLayoutVars>
          <dgm:chMax val="0"/>
          <dgm:chPref val="0"/>
        </dgm:presLayoutVars>
      </dgm:prSet>
      <dgm:spPr/>
    </dgm:pt>
    <dgm:pt modelId="{670E28B0-F532-4035-B0B6-052D6F8DAFEA}" type="pres">
      <dgm:prSet presAssocID="{D3D84156-1790-4727-843E-159CEDABF566}" presName="sibTrans" presStyleCnt="0"/>
      <dgm:spPr/>
    </dgm:pt>
    <dgm:pt modelId="{565F5458-94FD-482B-A04B-974EBE91B147}" type="pres">
      <dgm:prSet presAssocID="{7DF89056-810E-4DAB-B439-9F857471E354}" presName="compNode" presStyleCnt="0"/>
      <dgm:spPr/>
    </dgm:pt>
    <dgm:pt modelId="{2BAF7FF3-0FBB-47C9-931E-919553DF7DE1}" type="pres">
      <dgm:prSet presAssocID="{7DF89056-810E-4DAB-B439-9F857471E354}" presName="bgRect" presStyleLbl="bgShp" presStyleIdx="1" presStyleCnt="4"/>
      <dgm:spPr/>
    </dgm:pt>
    <dgm:pt modelId="{22D1D788-8E7B-47AB-B086-AFD3000DC722}" type="pres">
      <dgm:prSet presAssocID="{7DF89056-810E-4DAB-B439-9F857471E354}" presName="iconRect" presStyleLbl="node1" presStyleIdx="1" presStyleCnt="4"/>
      <dgm:spPr>
        <a:blipFill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a:ln>
          <a:noFill/>
        </a:ln>
      </dgm:spPr>
      <dgm:extLst>
        <a:ext uri="{E40237B7-FDA0-4F09-8148-C483321AD2D9}">
          <dgm14:cNvPr xmlns:dgm14="http://schemas.microsoft.com/office/drawing/2010/diagram" id="0" name="" descr="Glasses"/>
        </a:ext>
      </dgm:extLst>
    </dgm:pt>
    <dgm:pt modelId="{3642DBC8-97BE-4D8D-A56F-E144A359905C}" type="pres">
      <dgm:prSet presAssocID="{7DF89056-810E-4DAB-B439-9F857471E354}" presName="spaceRect" presStyleCnt="0"/>
      <dgm:spPr/>
    </dgm:pt>
    <dgm:pt modelId="{F045EF84-FE70-4B4E-9419-6930B7BBA03E}" type="pres">
      <dgm:prSet presAssocID="{7DF89056-810E-4DAB-B439-9F857471E354}" presName="parTx" presStyleLbl="revTx" presStyleIdx="1" presStyleCnt="4">
        <dgm:presLayoutVars>
          <dgm:chMax val="0"/>
          <dgm:chPref val="0"/>
        </dgm:presLayoutVars>
      </dgm:prSet>
      <dgm:spPr/>
    </dgm:pt>
    <dgm:pt modelId="{D64230A3-48A3-4D1E-AE38-FB7C5855A5DC}" type="pres">
      <dgm:prSet presAssocID="{5670B133-7722-4850-B39A-8FDCAAC22895}" presName="sibTrans" presStyleCnt="0"/>
      <dgm:spPr/>
    </dgm:pt>
    <dgm:pt modelId="{4D7092D3-CA55-41FE-B62B-FCF8518BDE69}" type="pres">
      <dgm:prSet presAssocID="{AC1FDB9A-005F-4D58-B650-BC5C0D2E3829}" presName="compNode" presStyleCnt="0"/>
      <dgm:spPr/>
    </dgm:pt>
    <dgm:pt modelId="{4AC62D36-3310-479A-8203-5386B16DE64A}" type="pres">
      <dgm:prSet presAssocID="{AC1FDB9A-005F-4D58-B650-BC5C0D2E3829}" presName="bgRect" presStyleLbl="bgShp" presStyleIdx="2" presStyleCnt="4"/>
      <dgm:spPr/>
    </dgm:pt>
    <dgm:pt modelId="{2B16F2A5-8FE0-4623-8328-10F2C364E228}" type="pres">
      <dgm:prSet presAssocID="{AC1FDB9A-005F-4D58-B650-BC5C0D2E3829}" presName="iconRect" presStyleLbl="node1" presStyleIdx="2"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a:noFill/>
        </a:ln>
      </dgm:spPr>
      <dgm:extLst>
        <a:ext uri="{E40237B7-FDA0-4F09-8148-C483321AD2D9}">
          <dgm14:cNvPr xmlns:dgm14="http://schemas.microsoft.com/office/drawing/2010/diagram" id="0" name="" descr="Open hand"/>
        </a:ext>
      </dgm:extLst>
    </dgm:pt>
    <dgm:pt modelId="{1333E416-855A-44DB-8E96-4CC59A250927}" type="pres">
      <dgm:prSet presAssocID="{AC1FDB9A-005F-4D58-B650-BC5C0D2E3829}" presName="spaceRect" presStyleCnt="0"/>
      <dgm:spPr/>
    </dgm:pt>
    <dgm:pt modelId="{180643F7-8179-45C3-85C7-3E4D03B94B50}" type="pres">
      <dgm:prSet presAssocID="{AC1FDB9A-005F-4D58-B650-BC5C0D2E3829}" presName="parTx" presStyleLbl="revTx" presStyleIdx="2" presStyleCnt="4">
        <dgm:presLayoutVars>
          <dgm:chMax val="0"/>
          <dgm:chPref val="0"/>
        </dgm:presLayoutVars>
      </dgm:prSet>
      <dgm:spPr/>
    </dgm:pt>
    <dgm:pt modelId="{606EF08A-DF49-4BE2-92F8-EC3064EBA1A6}" type="pres">
      <dgm:prSet presAssocID="{57D1782B-A934-4082-87D3-1A58268FFD2F}" presName="sibTrans" presStyleCnt="0"/>
      <dgm:spPr/>
    </dgm:pt>
    <dgm:pt modelId="{5A5DE83D-3C6C-481E-98E8-359A918A49A5}" type="pres">
      <dgm:prSet presAssocID="{B296F480-481F-4BFF-BACA-17CB1E4B2F5A}" presName="compNode" presStyleCnt="0"/>
      <dgm:spPr/>
    </dgm:pt>
    <dgm:pt modelId="{288C2B57-E270-4005-B3A1-29B446FD7CBB}" type="pres">
      <dgm:prSet presAssocID="{B296F480-481F-4BFF-BACA-17CB1E4B2F5A}" presName="bgRect" presStyleLbl="bgShp" presStyleIdx="3" presStyleCnt="4"/>
      <dgm:spPr/>
    </dgm:pt>
    <dgm:pt modelId="{E99F97C6-0D25-4BCE-BFE2-9AF7E7056A26}" type="pres">
      <dgm:prSet presAssocID="{B296F480-481F-4BFF-BACA-17CB1E4B2F5A}" presName="iconRect" presStyleLbl="node1" presStyleIdx="3"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a:noFill/>
        </a:ln>
      </dgm:spPr>
      <dgm:extLst>
        <a:ext uri="{E40237B7-FDA0-4F09-8148-C483321AD2D9}">
          <dgm14:cNvPr xmlns:dgm14="http://schemas.microsoft.com/office/drawing/2010/diagram" id="0" name="" descr="Open hand"/>
        </a:ext>
      </dgm:extLst>
    </dgm:pt>
    <dgm:pt modelId="{3DCCB381-E450-4749-99CC-4E6DCB7F887B}" type="pres">
      <dgm:prSet presAssocID="{B296F480-481F-4BFF-BACA-17CB1E4B2F5A}" presName="spaceRect" presStyleCnt="0"/>
      <dgm:spPr/>
    </dgm:pt>
    <dgm:pt modelId="{966228BF-8E04-4F16-A696-16B61069F363}" type="pres">
      <dgm:prSet presAssocID="{B296F480-481F-4BFF-BACA-17CB1E4B2F5A}" presName="parTx" presStyleLbl="revTx" presStyleIdx="3" presStyleCnt="4">
        <dgm:presLayoutVars>
          <dgm:chMax val="0"/>
          <dgm:chPref val="0"/>
        </dgm:presLayoutVars>
      </dgm:prSet>
      <dgm:spPr/>
    </dgm:pt>
  </dgm:ptLst>
  <dgm:cxnLst>
    <dgm:cxn modelId="{41CC592A-752D-4A22-8CBE-EE7C9F46C5EE}" srcId="{70FBB2B1-E09B-48B3-8984-232DD35B7C80}" destId="{AC1FDB9A-005F-4D58-B650-BC5C0D2E3829}" srcOrd="2" destOrd="0" parTransId="{E096217C-1E31-4188-B369-AE26639A7581}" sibTransId="{57D1782B-A934-4082-87D3-1A58268FFD2F}"/>
    <dgm:cxn modelId="{F78A9544-CA5E-43BD-8DAB-D8E6ACC44975}" type="presOf" srcId="{AC1FDB9A-005F-4D58-B650-BC5C0D2E3829}" destId="{180643F7-8179-45C3-85C7-3E4D03B94B50}" srcOrd="0" destOrd="0" presId="urn:microsoft.com/office/officeart/2018/2/layout/IconVerticalSolidList"/>
    <dgm:cxn modelId="{4F51DC77-FCC9-460B-ABAC-60977FE4DB2A}" srcId="{70FBB2B1-E09B-48B3-8984-232DD35B7C80}" destId="{7DF89056-810E-4DAB-B439-9F857471E354}" srcOrd="1" destOrd="0" parTransId="{A39F3E86-63F3-442F-9252-62C7D9E869B4}" sibTransId="{5670B133-7722-4850-B39A-8FDCAAC22895}"/>
    <dgm:cxn modelId="{20A81558-1E23-4DA5-9312-26264106C7C5}" type="presOf" srcId="{7DF89056-810E-4DAB-B439-9F857471E354}" destId="{F045EF84-FE70-4B4E-9419-6930B7BBA03E}" srcOrd="0" destOrd="0" presId="urn:microsoft.com/office/officeart/2018/2/layout/IconVerticalSolidList"/>
    <dgm:cxn modelId="{7585D8BB-36AB-4BA4-ABD0-086E635C0768}" type="presOf" srcId="{70FBB2B1-E09B-48B3-8984-232DD35B7C80}" destId="{58452A0C-F80A-433D-9D48-67964DA0516A}" srcOrd="0" destOrd="0" presId="urn:microsoft.com/office/officeart/2018/2/layout/IconVerticalSolidList"/>
    <dgm:cxn modelId="{6AEC15DD-4115-40F8-8D86-E4DBA2AB87F6}" type="presOf" srcId="{85DF8786-DF66-4C79-BCFC-AFB94CD8C887}" destId="{C412BC0A-336C-48B4-B9EE-6774144D83EB}" srcOrd="0" destOrd="0" presId="urn:microsoft.com/office/officeart/2018/2/layout/IconVerticalSolidList"/>
    <dgm:cxn modelId="{178FF5E2-C741-46D3-B247-D141554460AC}" type="presOf" srcId="{B296F480-481F-4BFF-BACA-17CB1E4B2F5A}" destId="{966228BF-8E04-4F16-A696-16B61069F363}" srcOrd="0" destOrd="0" presId="urn:microsoft.com/office/officeart/2018/2/layout/IconVerticalSolidList"/>
    <dgm:cxn modelId="{3E5741F5-404C-473C-9FD8-8DC523FDD9FE}" srcId="{70FBB2B1-E09B-48B3-8984-232DD35B7C80}" destId="{B296F480-481F-4BFF-BACA-17CB1E4B2F5A}" srcOrd="3" destOrd="0" parTransId="{7FF12C5F-3B0C-4268-836A-D7E2860244D5}" sibTransId="{916A54F4-3A23-431B-A15E-C9A55D32801A}"/>
    <dgm:cxn modelId="{3F6ADDFC-B982-4280-9C08-3ECA630B0789}" srcId="{70FBB2B1-E09B-48B3-8984-232DD35B7C80}" destId="{85DF8786-DF66-4C79-BCFC-AFB94CD8C887}" srcOrd="0" destOrd="0" parTransId="{F626D3BA-A5A3-43AF-985F-D6D2C0C510CD}" sibTransId="{D3D84156-1790-4727-843E-159CEDABF566}"/>
    <dgm:cxn modelId="{12D57949-0DD2-488B-A1E8-5873BBAC384A}" type="presParOf" srcId="{58452A0C-F80A-433D-9D48-67964DA0516A}" destId="{CABC3DAA-E4C9-4A8F-BCD2-1DF3DCD11B17}" srcOrd="0" destOrd="0" presId="urn:microsoft.com/office/officeart/2018/2/layout/IconVerticalSolidList"/>
    <dgm:cxn modelId="{7C1F9465-F697-44D9-846E-702C74F54C3E}" type="presParOf" srcId="{CABC3DAA-E4C9-4A8F-BCD2-1DF3DCD11B17}" destId="{3DAE9546-2FD4-4883-8F3D-508D3289C8AC}" srcOrd="0" destOrd="0" presId="urn:microsoft.com/office/officeart/2018/2/layout/IconVerticalSolidList"/>
    <dgm:cxn modelId="{8457F7E5-525F-4D38-AB9C-057AC3AB64E3}" type="presParOf" srcId="{CABC3DAA-E4C9-4A8F-BCD2-1DF3DCD11B17}" destId="{BA35F7E6-F5A2-4D3E-AA0B-D99123840FB0}" srcOrd="1" destOrd="0" presId="urn:microsoft.com/office/officeart/2018/2/layout/IconVerticalSolidList"/>
    <dgm:cxn modelId="{427BFAF2-0229-479E-94B1-5DC7C420EB9C}" type="presParOf" srcId="{CABC3DAA-E4C9-4A8F-BCD2-1DF3DCD11B17}" destId="{10FCA489-E6E6-4EEA-9253-357DAC59B93A}" srcOrd="2" destOrd="0" presId="urn:microsoft.com/office/officeart/2018/2/layout/IconVerticalSolidList"/>
    <dgm:cxn modelId="{24261765-CADE-43FF-BAE6-72A2E20C1670}" type="presParOf" srcId="{CABC3DAA-E4C9-4A8F-BCD2-1DF3DCD11B17}" destId="{C412BC0A-336C-48B4-B9EE-6774144D83EB}" srcOrd="3" destOrd="0" presId="urn:microsoft.com/office/officeart/2018/2/layout/IconVerticalSolidList"/>
    <dgm:cxn modelId="{88F37888-C5ED-4A03-A8B6-9CB43AF6B9BC}" type="presParOf" srcId="{58452A0C-F80A-433D-9D48-67964DA0516A}" destId="{670E28B0-F532-4035-B0B6-052D6F8DAFEA}" srcOrd="1" destOrd="0" presId="urn:microsoft.com/office/officeart/2018/2/layout/IconVerticalSolidList"/>
    <dgm:cxn modelId="{A95BC374-813E-4A86-A8E0-BC8228EEC936}" type="presParOf" srcId="{58452A0C-F80A-433D-9D48-67964DA0516A}" destId="{565F5458-94FD-482B-A04B-974EBE91B147}" srcOrd="2" destOrd="0" presId="urn:microsoft.com/office/officeart/2018/2/layout/IconVerticalSolidList"/>
    <dgm:cxn modelId="{FBB6F9A8-3E4A-4094-B40F-39D60D7157D0}" type="presParOf" srcId="{565F5458-94FD-482B-A04B-974EBE91B147}" destId="{2BAF7FF3-0FBB-47C9-931E-919553DF7DE1}" srcOrd="0" destOrd="0" presId="urn:microsoft.com/office/officeart/2018/2/layout/IconVerticalSolidList"/>
    <dgm:cxn modelId="{C25A3AE2-5361-4A26-BB98-54D097955E04}" type="presParOf" srcId="{565F5458-94FD-482B-A04B-974EBE91B147}" destId="{22D1D788-8E7B-47AB-B086-AFD3000DC722}" srcOrd="1" destOrd="0" presId="urn:microsoft.com/office/officeart/2018/2/layout/IconVerticalSolidList"/>
    <dgm:cxn modelId="{4959927C-5537-4C23-8111-50B93B30C27E}" type="presParOf" srcId="{565F5458-94FD-482B-A04B-974EBE91B147}" destId="{3642DBC8-97BE-4D8D-A56F-E144A359905C}" srcOrd="2" destOrd="0" presId="urn:microsoft.com/office/officeart/2018/2/layout/IconVerticalSolidList"/>
    <dgm:cxn modelId="{1ADF19D8-E0EA-4EEB-9967-B1EDF4752D1C}" type="presParOf" srcId="{565F5458-94FD-482B-A04B-974EBE91B147}" destId="{F045EF84-FE70-4B4E-9419-6930B7BBA03E}" srcOrd="3" destOrd="0" presId="urn:microsoft.com/office/officeart/2018/2/layout/IconVerticalSolidList"/>
    <dgm:cxn modelId="{AF5BC8B1-1893-4609-80EE-3A0713320334}" type="presParOf" srcId="{58452A0C-F80A-433D-9D48-67964DA0516A}" destId="{D64230A3-48A3-4D1E-AE38-FB7C5855A5DC}" srcOrd="3" destOrd="0" presId="urn:microsoft.com/office/officeart/2018/2/layout/IconVerticalSolidList"/>
    <dgm:cxn modelId="{8D86E858-7BCE-4B18-B3BD-B52F019C2155}" type="presParOf" srcId="{58452A0C-F80A-433D-9D48-67964DA0516A}" destId="{4D7092D3-CA55-41FE-B62B-FCF8518BDE69}" srcOrd="4" destOrd="0" presId="urn:microsoft.com/office/officeart/2018/2/layout/IconVerticalSolidList"/>
    <dgm:cxn modelId="{4434C172-5FFA-45A8-9CA0-895CFDCC35B0}" type="presParOf" srcId="{4D7092D3-CA55-41FE-B62B-FCF8518BDE69}" destId="{4AC62D36-3310-479A-8203-5386B16DE64A}" srcOrd="0" destOrd="0" presId="urn:microsoft.com/office/officeart/2018/2/layout/IconVerticalSolidList"/>
    <dgm:cxn modelId="{CFFACE78-5FC4-4EED-9E6D-2B836FE36522}" type="presParOf" srcId="{4D7092D3-CA55-41FE-B62B-FCF8518BDE69}" destId="{2B16F2A5-8FE0-4623-8328-10F2C364E228}" srcOrd="1" destOrd="0" presId="urn:microsoft.com/office/officeart/2018/2/layout/IconVerticalSolidList"/>
    <dgm:cxn modelId="{B161E783-6B7C-4211-937D-AE6DB57ECE28}" type="presParOf" srcId="{4D7092D3-CA55-41FE-B62B-FCF8518BDE69}" destId="{1333E416-855A-44DB-8E96-4CC59A250927}" srcOrd="2" destOrd="0" presId="urn:microsoft.com/office/officeart/2018/2/layout/IconVerticalSolidList"/>
    <dgm:cxn modelId="{04253AD4-6AF5-4293-AA2C-438BA5C6ABBF}" type="presParOf" srcId="{4D7092D3-CA55-41FE-B62B-FCF8518BDE69}" destId="{180643F7-8179-45C3-85C7-3E4D03B94B50}" srcOrd="3" destOrd="0" presId="urn:microsoft.com/office/officeart/2018/2/layout/IconVerticalSolidList"/>
    <dgm:cxn modelId="{B38AE146-38D3-4776-BE12-33EC49F57839}" type="presParOf" srcId="{58452A0C-F80A-433D-9D48-67964DA0516A}" destId="{606EF08A-DF49-4BE2-92F8-EC3064EBA1A6}" srcOrd="5" destOrd="0" presId="urn:microsoft.com/office/officeart/2018/2/layout/IconVerticalSolidList"/>
    <dgm:cxn modelId="{820929F1-2E46-4A48-9216-50114D27F27D}" type="presParOf" srcId="{58452A0C-F80A-433D-9D48-67964DA0516A}" destId="{5A5DE83D-3C6C-481E-98E8-359A918A49A5}" srcOrd="6" destOrd="0" presId="urn:microsoft.com/office/officeart/2018/2/layout/IconVerticalSolidList"/>
    <dgm:cxn modelId="{B7292F1D-AE96-46ED-8819-92B5FD763271}" type="presParOf" srcId="{5A5DE83D-3C6C-481E-98E8-359A918A49A5}" destId="{288C2B57-E270-4005-B3A1-29B446FD7CBB}" srcOrd="0" destOrd="0" presId="urn:microsoft.com/office/officeart/2018/2/layout/IconVerticalSolidList"/>
    <dgm:cxn modelId="{804C12B0-4CDA-4090-9C15-DDF8955F65DF}" type="presParOf" srcId="{5A5DE83D-3C6C-481E-98E8-359A918A49A5}" destId="{E99F97C6-0D25-4BCE-BFE2-9AF7E7056A26}" srcOrd="1" destOrd="0" presId="urn:microsoft.com/office/officeart/2018/2/layout/IconVerticalSolidList"/>
    <dgm:cxn modelId="{18E05E75-781D-49F3-BFD3-875D1798CC65}" type="presParOf" srcId="{5A5DE83D-3C6C-481E-98E8-359A918A49A5}" destId="{3DCCB381-E450-4749-99CC-4E6DCB7F887B}" srcOrd="2" destOrd="0" presId="urn:microsoft.com/office/officeart/2018/2/layout/IconVerticalSolidList"/>
    <dgm:cxn modelId="{34906253-52F0-47F3-957B-69FB086531AC}" type="presParOf" srcId="{5A5DE83D-3C6C-481E-98E8-359A918A49A5}" destId="{966228BF-8E04-4F16-A696-16B61069F363}"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AE9546-2FD4-4883-8F3D-508D3289C8AC}">
      <dsp:nvSpPr>
        <dsp:cNvPr id="0" name=""/>
        <dsp:cNvSpPr/>
      </dsp:nvSpPr>
      <dsp:spPr>
        <a:xfrm>
          <a:off x="0" y="4574"/>
          <a:ext cx="7886700" cy="685574"/>
        </a:xfrm>
        <a:prstGeom prst="roundRect">
          <a:avLst>
            <a:gd name="adj" fmla="val 10000"/>
          </a:avLst>
        </a:prstGeom>
        <a:solidFill>
          <a:srgbClr val="DDE6D2"/>
        </a:solidFill>
        <a:ln>
          <a:noFill/>
        </a:ln>
        <a:effectLst/>
      </dsp:spPr>
      <dsp:style>
        <a:lnRef idx="0">
          <a:scrgbClr r="0" g="0" b="0"/>
        </a:lnRef>
        <a:fillRef idx="1">
          <a:scrgbClr r="0" g="0" b="0"/>
        </a:fillRef>
        <a:effectRef idx="0">
          <a:scrgbClr r="0" g="0" b="0"/>
        </a:effectRef>
        <a:fontRef idx="minor"/>
      </dsp:style>
    </dsp:sp>
    <dsp:sp modelId="{BA35F7E6-F5A2-4D3E-AA0B-D99123840FB0}">
      <dsp:nvSpPr>
        <dsp:cNvPr id="0" name=""/>
        <dsp:cNvSpPr/>
      </dsp:nvSpPr>
      <dsp:spPr>
        <a:xfrm>
          <a:off x="207386" y="155606"/>
          <a:ext cx="377065" cy="377065"/>
        </a:xfrm>
        <a:prstGeom prst="rect">
          <a:avLst/>
        </a:prstGeom>
        <a:blipFill rotWithShape="1">
          <a:blip xmlns:r="http://schemas.openxmlformats.org/officeDocument/2006/relationships" r:embed="rId1">
            <a:extLst>
              <a:ext uri="{28A0092B-C50C-407E-A947-70E740481C1C}">
                <a14:useLocalDpi xmlns:a14="http://schemas.microsoft.com/office/drawing/2010/main"/>
              </a:ext>
            </a:extLst>
          </a:blip>
          <a:srcRect/>
          <a:stretch>
            <a:fillRect l="-15000" r="-15000"/>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412BC0A-336C-48B4-B9EE-6774144D83EB}">
      <dsp:nvSpPr>
        <dsp:cNvPr id="0" name=""/>
        <dsp:cNvSpPr/>
      </dsp:nvSpPr>
      <dsp:spPr>
        <a:xfrm>
          <a:off x="791838" y="1352"/>
          <a:ext cx="7094861" cy="6855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557" tIns="72557" rIns="72557" bIns="72557" numCol="1" spcCol="1270" anchor="ctr" anchorCtr="0">
          <a:noAutofit/>
        </a:bodyPr>
        <a:lstStyle/>
        <a:p>
          <a:pPr marL="0" lvl="0" indent="0" algn="l" defTabSz="977900">
            <a:lnSpc>
              <a:spcPct val="100000"/>
            </a:lnSpc>
            <a:spcBef>
              <a:spcPct val="0"/>
            </a:spcBef>
            <a:spcAft>
              <a:spcPct val="35000"/>
            </a:spcAft>
            <a:buNone/>
          </a:pPr>
          <a:r>
            <a:rPr lang="en-US" sz="2200" kern="1200" dirty="0">
              <a:latin typeface="Helvetica" panose="020B0604020202020204" pitchFamily="34" charset="0"/>
              <a:cs typeface="Helvetica" panose="020B0604020202020204" pitchFamily="34" charset="0"/>
            </a:rPr>
            <a:t>Closed Caption available</a:t>
          </a:r>
        </a:p>
      </dsp:txBody>
      <dsp:txXfrm>
        <a:off x="791838" y="1352"/>
        <a:ext cx="7094861" cy="685574"/>
      </dsp:txXfrm>
    </dsp:sp>
    <dsp:sp modelId="{2F4FCD94-00BF-47A0-9A42-992A9B02B1BA}">
      <dsp:nvSpPr>
        <dsp:cNvPr id="0" name=""/>
        <dsp:cNvSpPr/>
      </dsp:nvSpPr>
      <dsp:spPr>
        <a:xfrm>
          <a:off x="0" y="858320"/>
          <a:ext cx="7886700" cy="685574"/>
        </a:xfrm>
        <a:prstGeom prst="roundRect">
          <a:avLst>
            <a:gd name="adj" fmla="val 10000"/>
          </a:avLst>
        </a:prstGeom>
        <a:solidFill>
          <a:srgbClr val="DDE6D2"/>
        </a:solidFill>
        <a:ln>
          <a:noFill/>
        </a:ln>
        <a:effectLst/>
      </dsp:spPr>
      <dsp:style>
        <a:lnRef idx="0">
          <a:scrgbClr r="0" g="0" b="0"/>
        </a:lnRef>
        <a:fillRef idx="1">
          <a:scrgbClr r="0" g="0" b="0"/>
        </a:fillRef>
        <a:effectRef idx="0">
          <a:scrgbClr r="0" g="0" b="0"/>
        </a:effectRef>
        <a:fontRef idx="minor"/>
      </dsp:style>
    </dsp:sp>
    <dsp:sp modelId="{09419823-024F-4086-B2D9-003487C2A89B}">
      <dsp:nvSpPr>
        <dsp:cNvPr id="0" name=""/>
        <dsp:cNvSpPr/>
      </dsp:nvSpPr>
      <dsp:spPr>
        <a:xfrm>
          <a:off x="207386" y="1012574"/>
          <a:ext cx="377065" cy="377065"/>
        </a:xfrm>
        <a:prstGeom prst="rect">
          <a:avLst/>
        </a:prstGeom>
        <a:blipFill rotWithShape="1">
          <a:blip xmlns:r="http://schemas.openxmlformats.org/officeDocument/2006/relationships" r:embed="rId2">
            <a:extLst>
              <a:ext uri="{28A0092B-C50C-407E-A947-70E740481C1C}">
                <a14:useLocalDpi xmlns:a14="http://schemas.microsoft.com/office/drawing/2010/main" val="0"/>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92DF596-CF79-4D7D-BF3E-B1A1CD99CE4D}">
      <dsp:nvSpPr>
        <dsp:cNvPr id="0" name=""/>
        <dsp:cNvSpPr/>
      </dsp:nvSpPr>
      <dsp:spPr>
        <a:xfrm>
          <a:off x="791838" y="858320"/>
          <a:ext cx="7094861" cy="6855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557" tIns="72557" rIns="72557" bIns="72557" numCol="1" spcCol="1270" anchor="ctr" anchorCtr="0">
          <a:noAutofit/>
        </a:bodyPr>
        <a:lstStyle/>
        <a:p>
          <a:pPr marL="0" lvl="0" indent="0" algn="l" defTabSz="977900">
            <a:lnSpc>
              <a:spcPct val="100000"/>
            </a:lnSpc>
            <a:spcBef>
              <a:spcPct val="0"/>
            </a:spcBef>
            <a:spcAft>
              <a:spcPct val="35000"/>
            </a:spcAft>
            <a:buNone/>
          </a:pPr>
          <a:r>
            <a:rPr lang="en-US" sz="2200" kern="1200">
              <a:latin typeface="Helvetica" pitchFamily="2" charset="0"/>
            </a:rPr>
            <a:t>All attendees are muted</a:t>
          </a:r>
        </a:p>
      </dsp:txBody>
      <dsp:txXfrm>
        <a:off x="791838" y="858320"/>
        <a:ext cx="7094861" cy="685574"/>
      </dsp:txXfrm>
    </dsp:sp>
    <dsp:sp modelId="{1C38767A-7CE7-475D-B361-CBB7F790299F}">
      <dsp:nvSpPr>
        <dsp:cNvPr id="0" name=""/>
        <dsp:cNvSpPr/>
      </dsp:nvSpPr>
      <dsp:spPr>
        <a:xfrm>
          <a:off x="0" y="1715288"/>
          <a:ext cx="7886700" cy="685574"/>
        </a:xfrm>
        <a:prstGeom prst="roundRect">
          <a:avLst>
            <a:gd name="adj" fmla="val 10000"/>
          </a:avLst>
        </a:prstGeom>
        <a:solidFill>
          <a:srgbClr val="DDE6D2"/>
        </a:solidFill>
        <a:ln>
          <a:noFill/>
        </a:ln>
        <a:effectLst/>
      </dsp:spPr>
      <dsp:style>
        <a:lnRef idx="0">
          <a:scrgbClr r="0" g="0" b="0"/>
        </a:lnRef>
        <a:fillRef idx="1">
          <a:scrgbClr r="0" g="0" b="0"/>
        </a:fillRef>
        <a:effectRef idx="0">
          <a:scrgbClr r="0" g="0" b="0"/>
        </a:effectRef>
        <a:fontRef idx="minor"/>
      </dsp:style>
    </dsp:sp>
    <dsp:sp modelId="{0DB9D2E6-A7EC-4049-A8C3-BD81DA0E7419}">
      <dsp:nvSpPr>
        <dsp:cNvPr id="0" name=""/>
        <dsp:cNvSpPr/>
      </dsp:nvSpPr>
      <dsp:spPr>
        <a:xfrm>
          <a:off x="207386" y="1869542"/>
          <a:ext cx="377065" cy="377065"/>
        </a:xfrm>
        <a:prstGeom prst="rect">
          <a:avLst/>
        </a:prstGeom>
        <a:blipFill>
          <a:blip xmlns:r="http://schemas.openxmlformats.org/officeDocument/2006/relationships" r:embed="rId3">
            <a:extLst>
              <a:ext uri="{28A0092B-C50C-407E-A947-70E740481C1C}">
                <a14:useLocalDpi xmlns:a14="http://schemas.microsoft.com/office/drawing/2010/main" val="0"/>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81CC2F4-984A-4AFB-A097-7D0AD7549C7E}">
      <dsp:nvSpPr>
        <dsp:cNvPr id="0" name=""/>
        <dsp:cNvSpPr/>
      </dsp:nvSpPr>
      <dsp:spPr>
        <a:xfrm>
          <a:off x="791838" y="1715288"/>
          <a:ext cx="7094861" cy="6855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557" tIns="72557" rIns="72557" bIns="72557" numCol="1" spcCol="1270" anchor="ctr" anchorCtr="0">
          <a:noAutofit/>
        </a:bodyPr>
        <a:lstStyle/>
        <a:p>
          <a:pPr marL="0" lvl="0" indent="0" algn="l" defTabSz="977900">
            <a:lnSpc>
              <a:spcPct val="100000"/>
            </a:lnSpc>
            <a:spcBef>
              <a:spcPct val="0"/>
            </a:spcBef>
            <a:spcAft>
              <a:spcPct val="35000"/>
            </a:spcAft>
            <a:buNone/>
          </a:pPr>
          <a:r>
            <a:rPr lang="en-US" sz="2200" kern="1200">
              <a:latin typeface="Helvetica" pitchFamily="2" charset="0"/>
            </a:rPr>
            <a:t>Use Chat for questions and comments</a:t>
          </a:r>
        </a:p>
      </dsp:txBody>
      <dsp:txXfrm>
        <a:off x="791838" y="1715288"/>
        <a:ext cx="7094861" cy="685574"/>
      </dsp:txXfrm>
    </dsp:sp>
    <dsp:sp modelId="{E46FA2F6-53BC-429F-969B-E42705EE39AC}">
      <dsp:nvSpPr>
        <dsp:cNvPr id="0" name=""/>
        <dsp:cNvSpPr/>
      </dsp:nvSpPr>
      <dsp:spPr>
        <a:xfrm>
          <a:off x="0" y="2572256"/>
          <a:ext cx="7886700" cy="685574"/>
        </a:xfrm>
        <a:prstGeom prst="roundRect">
          <a:avLst>
            <a:gd name="adj" fmla="val 10000"/>
          </a:avLst>
        </a:prstGeom>
        <a:solidFill>
          <a:srgbClr val="DDE6D2"/>
        </a:solidFill>
        <a:ln>
          <a:noFill/>
        </a:ln>
        <a:effectLst/>
      </dsp:spPr>
      <dsp:style>
        <a:lnRef idx="0">
          <a:scrgbClr r="0" g="0" b="0"/>
        </a:lnRef>
        <a:fillRef idx="1">
          <a:scrgbClr r="0" g="0" b="0"/>
        </a:fillRef>
        <a:effectRef idx="0">
          <a:scrgbClr r="0" g="0" b="0"/>
        </a:effectRef>
        <a:fontRef idx="minor"/>
      </dsp:style>
    </dsp:sp>
    <dsp:sp modelId="{2E834B45-2BBE-4BDB-9978-8CFBA74E360D}">
      <dsp:nvSpPr>
        <dsp:cNvPr id="0" name=""/>
        <dsp:cNvSpPr/>
      </dsp:nvSpPr>
      <dsp:spPr>
        <a:xfrm>
          <a:off x="207386" y="2726510"/>
          <a:ext cx="377065" cy="377065"/>
        </a:xfrm>
        <a:prstGeom prst="rect">
          <a:avLst/>
        </a:prstGeom>
        <a:blipFill>
          <a:blip xmlns:r="http://schemas.openxmlformats.org/officeDocument/2006/relationships" r:embed="rId4">
            <a:extLst>
              <a:ext uri="{28A0092B-C50C-407E-A947-70E740481C1C}">
                <a14:useLocalDpi xmlns:a14="http://schemas.microsoft.com/office/drawing/2010/main" val="0"/>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0B737BA-944D-4B5E-9062-3A77A7DA44AD}">
      <dsp:nvSpPr>
        <dsp:cNvPr id="0" name=""/>
        <dsp:cNvSpPr/>
      </dsp:nvSpPr>
      <dsp:spPr>
        <a:xfrm>
          <a:off x="791838" y="2572256"/>
          <a:ext cx="7094861" cy="6855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557" tIns="72557" rIns="72557" bIns="72557" numCol="1" spcCol="1270" anchor="ctr" anchorCtr="0">
          <a:noAutofit/>
        </a:bodyPr>
        <a:lstStyle/>
        <a:p>
          <a:pPr marL="0" lvl="0" indent="0" algn="l" defTabSz="977900">
            <a:lnSpc>
              <a:spcPct val="100000"/>
            </a:lnSpc>
            <a:spcBef>
              <a:spcPct val="0"/>
            </a:spcBef>
            <a:spcAft>
              <a:spcPct val="35000"/>
            </a:spcAft>
            <a:buNone/>
          </a:pPr>
          <a:r>
            <a:rPr lang="en-US" sz="2200" kern="1200">
              <a:latin typeface="Helvetica" pitchFamily="2" charset="0"/>
            </a:rPr>
            <a:t>Select “Everyone” when posting questions to Chat</a:t>
          </a:r>
        </a:p>
      </dsp:txBody>
      <dsp:txXfrm>
        <a:off x="791838" y="2572256"/>
        <a:ext cx="7094861" cy="68557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AE9546-2FD4-4883-8F3D-508D3289C8AC}">
      <dsp:nvSpPr>
        <dsp:cNvPr id="0" name=""/>
        <dsp:cNvSpPr/>
      </dsp:nvSpPr>
      <dsp:spPr>
        <a:xfrm>
          <a:off x="0" y="4574"/>
          <a:ext cx="7886700" cy="685574"/>
        </a:xfrm>
        <a:prstGeom prst="roundRect">
          <a:avLst>
            <a:gd name="adj" fmla="val 10000"/>
          </a:avLst>
        </a:prstGeom>
        <a:solidFill>
          <a:srgbClr val="D4EAF2"/>
        </a:solidFill>
        <a:ln>
          <a:noFill/>
        </a:ln>
        <a:effectLst/>
      </dsp:spPr>
      <dsp:style>
        <a:lnRef idx="0">
          <a:scrgbClr r="0" g="0" b="0"/>
        </a:lnRef>
        <a:fillRef idx="1">
          <a:scrgbClr r="0" g="0" b="0"/>
        </a:fillRef>
        <a:effectRef idx="0">
          <a:scrgbClr r="0" g="0" b="0"/>
        </a:effectRef>
        <a:fontRef idx="minor"/>
      </dsp:style>
    </dsp:sp>
    <dsp:sp modelId="{BA35F7E6-F5A2-4D3E-AA0B-D99123840FB0}">
      <dsp:nvSpPr>
        <dsp:cNvPr id="0" name=""/>
        <dsp:cNvSpPr/>
      </dsp:nvSpPr>
      <dsp:spPr>
        <a:xfrm>
          <a:off x="207386" y="155606"/>
          <a:ext cx="377065" cy="377065"/>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412BC0A-336C-48B4-B9EE-6774144D83EB}">
      <dsp:nvSpPr>
        <dsp:cNvPr id="0" name=""/>
        <dsp:cNvSpPr/>
      </dsp:nvSpPr>
      <dsp:spPr>
        <a:xfrm>
          <a:off x="791838" y="1352"/>
          <a:ext cx="7094861" cy="6855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557" tIns="72557" rIns="72557" bIns="72557" numCol="1" spcCol="1270" anchor="ctr" anchorCtr="0">
          <a:noAutofit/>
        </a:bodyPr>
        <a:lstStyle/>
        <a:p>
          <a:pPr marL="0" lvl="0" indent="0" algn="l" defTabSz="977900">
            <a:lnSpc>
              <a:spcPct val="100000"/>
            </a:lnSpc>
            <a:spcBef>
              <a:spcPct val="0"/>
            </a:spcBef>
            <a:spcAft>
              <a:spcPct val="35000"/>
            </a:spcAft>
            <a:buNone/>
          </a:pPr>
          <a:r>
            <a:rPr lang="en-US" sz="2200" kern="1200">
              <a:latin typeface="Helvetica" panose="020B0604020202020204" pitchFamily="34" charset="0"/>
              <a:cs typeface="Helvetica" panose="020B0604020202020204" pitchFamily="34" charset="0"/>
            </a:rPr>
            <a:t>Session is being recorded</a:t>
          </a:r>
        </a:p>
      </dsp:txBody>
      <dsp:txXfrm>
        <a:off x="791838" y="1352"/>
        <a:ext cx="7094861" cy="685574"/>
      </dsp:txXfrm>
    </dsp:sp>
    <dsp:sp modelId="{2F4FCD94-00BF-47A0-9A42-992A9B02B1BA}">
      <dsp:nvSpPr>
        <dsp:cNvPr id="0" name=""/>
        <dsp:cNvSpPr/>
      </dsp:nvSpPr>
      <dsp:spPr>
        <a:xfrm>
          <a:off x="0" y="858320"/>
          <a:ext cx="7886700" cy="685574"/>
        </a:xfrm>
        <a:prstGeom prst="roundRect">
          <a:avLst>
            <a:gd name="adj" fmla="val 10000"/>
          </a:avLst>
        </a:prstGeom>
        <a:solidFill>
          <a:srgbClr val="D4EAF2"/>
        </a:solidFill>
        <a:ln>
          <a:noFill/>
        </a:ln>
        <a:effectLst/>
      </dsp:spPr>
      <dsp:style>
        <a:lnRef idx="0">
          <a:scrgbClr r="0" g="0" b="0"/>
        </a:lnRef>
        <a:fillRef idx="1">
          <a:scrgbClr r="0" g="0" b="0"/>
        </a:fillRef>
        <a:effectRef idx="0">
          <a:scrgbClr r="0" g="0" b="0"/>
        </a:effectRef>
        <a:fontRef idx="minor"/>
      </dsp:style>
    </dsp:sp>
    <dsp:sp modelId="{09419823-024F-4086-B2D9-003487C2A89B}">
      <dsp:nvSpPr>
        <dsp:cNvPr id="0" name=""/>
        <dsp:cNvSpPr/>
      </dsp:nvSpPr>
      <dsp:spPr>
        <a:xfrm>
          <a:off x="207386" y="1012574"/>
          <a:ext cx="377065" cy="377065"/>
        </a:xfrm>
        <a:prstGeom prst="rect">
          <a:avLst/>
        </a:prstGeom>
        <a:blipFill rotWithShape="1">
          <a:blip xmlns:r="http://schemas.openxmlformats.org/officeDocument/2006/relationships" r:embed="rId2"/>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92DF596-CF79-4D7D-BF3E-B1A1CD99CE4D}">
      <dsp:nvSpPr>
        <dsp:cNvPr id="0" name=""/>
        <dsp:cNvSpPr/>
      </dsp:nvSpPr>
      <dsp:spPr>
        <a:xfrm>
          <a:off x="791838" y="858320"/>
          <a:ext cx="7094861" cy="6855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557" tIns="72557" rIns="72557" bIns="72557" numCol="1" spcCol="1270" anchor="ctr" anchorCtr="0">
          <a:noAutofit/>
        </a:bodyPr>
        <a:lstStyle/>
        <a:p>
          <a:pPr marL="0" lvl="0" indent="0" algn="l" defTabSz="977900">
            <a:lnSpc>
              <a:spcPct val="100000"/>
            </a:lnSpc>
            <a:spcBef>
              <a:spcPct val="0"/>
            </a:spcBef>
            <a:spcAft>
              <a:spcPct val="35000"/>
            </a:spcAft>
            <a:buNone/>
          </a:pPr>
          <a:r>
            <a:rPr lang="en-US" sz="2200" kern="1200">
              <a:latin typeface="Helvetica" pitchFamily="2" charset="0"/>
            </a:rPr>
            <a:t>Code of Conduct</a:t>
          </a:r>
        </a:p>
      </dsp:txBody>
      <dsp:txXfrm>
        <a:off x="791838" y="858320"/>
        <a:ext cx="7094861" cy="685574"/>
      </dsp:txXfrm>
    </dsp:sp>
    <dsp:sp modelId="{1C38767A-7CE7-475D-B361-CBB7F790299F}">
      <dsp:nvSpPr>
        <dsp:cNvPr id="0" name=""/>
        <dsp:cNvSpPr/>
      </dsp:nvSpPr>
      <dsp:spPr>
        <a:xfrm>
          <a:off x="0" y="1715288"/>
          <a:ext cx="7886700" cy="685574"/>
        </a:xfrm>
        <a:prstGeom prst="roundRect">
          <a:avLst>
            <a:gd name="adj" fmla="val 10000"/>
          </a:avLst>
        </a:prstGeom>
        <a:solidFill>
          <a:srgbClr val="D4EAF2"/>
        </a:solidFill>
        <a:ln>
          <a:noFill/>
        </a:ln>
        <a:effectLst/>
      </dsp:spPr>
      <dsp:style>
        <a:lnRef idx="0">
          <a:scrgbClr r="0" g="0" b="0"/>
        </a:lnRef>
        <a:fillRef idx="1">
          <a:scrgbClr r="0" g="0" b="0"/>
        </a:fillRef>
        <a:effectRef idx="0">
          <a:scrgbClr r="0" g="0" b="0"/>
        </a:effectRef>
        <a:fontRef idx="minor"/>
      </dsp:style>
    </dsp:sp>
    <dsp:sp modelId="{0DB9D2E6-A7EC-4049-A8C3-BD81DA0E7419}">
      <dsp:nvSpPr>
        <dsp:cNvPr id="0" name=""/>
        <dsp:cNvSpPr/>
      </dsp:nvSpPr>
      <dsp:spPr>
        <a:xfrm>
          <a:off x="207386" y="1869542"/>
          <a:ext cx="377065" cy="377065"/>
        </a:xfrm>
        <a:prstGeom prst="rect">
          <a:avLst/>
        </a:prstGeom>
        <a:blipFill rotWithShape="1">
          <a:blip xmlns:r="http://schemas.openxmlformats.org/officeDocument/2006/relationships" r:embed="rId3">
            <a:extLst>
              <a:ext uri="{28A0092B-C50C-407E-A947-70E740481C1C}">
                <a14:useLocalDpi xmlns:a14="http://schemas.microsoft.com/office/drawing/2010/main" val="0"/>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81CC2F4-984A-4AFB-A097-7D0AD7549C7E}">
      <dsp:nvSpPr>
        <dsp:cNvPr id="0" name=""/>
        <dsp:cNvSpPr/>
      </dsp:nvSpPr>
      <dsp:spPr>
        <a:xfrm>
          <a:off x="791838" y="1715288"/>
          <a:ext cx="7094861" cy="6855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557" tIns="72557" rIns="72557" bIns="72557" numCol="1" spcCol="1270" anchor="ctr" anchorCtr="0">
          <a:noAutofit/>
        </a:bodyPr>
        <a:lstStyle/>
        <a:p>
          <a:pPr marL="0" lvl="0" indent="0" algn="l" defTabSz="977900">
            <a:lnSpc>
              <a:spcPct val="100000"/>
            </a:lnSpc>
            <a:spcBef>
              <a:spcPct val="0"/>
            </a:spcBef>
            <a:spcAft>
              <a:spcPct val="35000"/>
            </a:spcAft>
            <a:buNone/>
          </a:pPr>
          <a:r>
            <a:rPr lang="en-US" sz="2200" kern="1200" dirty="0">
              <a:latin typeface="Helvetica" pitchFamily="2" charset="0"/>
            </a:rPr>
            <a:t>Class is eligible for CE (MLA CHIS and CHES)</a:t>
          </a:r>
        </a:p>
      </dsp:txBody>
      <dsp:txXfrm>
        <a:off x="791838" y="1715288"/>
        <a:ext cx="7094861" cy="685574"/>
      </dsp:txXfrm>
    </dsp:sp>
    <dsp:sp modelId="{E46FA2F6-53BC-429F-969B-E42705EE39AC}">
      <dsp:nvSpPr>
        <dsp:cNvPr id="0" name=""/>
        <dsp:cNvSpPr/>
      </dsp:nvSpPr>
      <dsp:spPr>
        <a:xfrm>
          <a:off x="0" y="2572256"/>
          <a:ext cx="7886700" cy="685574"/>
        </a:xfrm>
        <a:prstGeom prst="roundRect">
          <a:avLst>
            <a:gd name="adj" fmla="val 10000"/>
          </a:avLst>
        </a:prstGeom>
        <a:solidFill>
          <a:srgbClr val="D4EAF2"/>
        </a:solidFill>
        <a:ln>
          <a:noFill/>
        </a:ln>
        <a:effectLst/>
      </dsp:spPr>
      <dsp:style>
        <a:lnRef idx="0">
          <a:scrgbClr r="0" g="0" b="0"/>
        </a:lnRef>
        <a:fillRef idx="1">
          <a:scrgbClr r="0" g="0" b="0"/>
        </a:fillRef>
        <a:effectRef idx="0">
          <a:scrgbClr r="0" g="0" b="0"/>
        </a:effectRef>
        <a:fontRef idx="minor"/>
      </dsp:style>
    </dsp:sp>
    <dsp:sp modelId="{2E834B45-2BBE-4BDB-9978-8CFBA74E360D}">
      <dsp:nvSpPr>
        <dsp:cNvPr id="0" name=""/>
        <dsp:cNvSpPr/>
      </dsp:nvSpPr>
      <dsp:spPr>
        <a:xfrm>
          <a:off x="207386" y="2726510"/>
          <a:ext cx="377065" cy="377065"/>
        </a:xfrm>
        <a:prstGeom prst="rect">
          <a:avLst/>
        </a:prstGeom>
        <a:blipFill rotWithShape="1">
          <a:blip xmlns:r="http://schemas.openxmlformats.org/officeDocument/2006/relationships" r:embed="rId4">
            <a:extLst>
              <a:ext uri="{28A0092B-C50C-407E-A947-70E740481C1C}">
                <a14:useLocalDpi xmlns:a14="http://schemas.microsoft.com/office/drawing/2010/main" val="0"/>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0B737BA-944D-4B5E-9062-3A77A7DA44AD}">
      <dsp:nvSpPr>
        <dsp:cNvPr id="0" name=""/>
        <dsp:cNvSpPr/>
      </dsp:nvSpPr>
      <dsp:spPr>
        <a:xfrm>
          <a:off x="791838" y="2572256"/>
          <a:ext cx="7094861" cy="6855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557" tIns="72557" rIns="72557" bIns="72557" numCol="1" spcCol="1270" anchor="ctr" anchorCtr="0">
          <a:noAutofit/>
        </a:bodyPr>
        <a:lstStyle/>
        <a:p>
          <a:pPr marL="0" lvl="0" indent="0" algn="l" defTabSz="977900">
            <a:lnSpc>
              <a:spcPct val="100000"/>
            </a:lnSpc>
            <a:spcBef>
              <a:spcPct val="0"/>
            </a:spcBef>
            <a:spcAft>
              <a:spcPct val="35000"/>
            </a:spcAft>
            <a:buNone/>
          </a:pPr>
          <a:r>
            <a:rPr lang="en-US" sz="2200" kern="1200">
              <a:latin typeface="Helvetica" pitchFamily="2" charset="0"/>
            </a:rPr>
            <a:t>Your feedback matters!</a:t>
          </a:r>
        </a:p>
      </dsp:txBody>
      <dsp:txXfrm>
        <a:off x="791838" y="2572256"/>
        <a:ext cx="7094861" cy="68557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3E6E87-8A17-4223-9E9B-CF14C7B683F0}">
      <dsp:nvSpPr>
        <dsp:cNvPr id="0" name=""/>
        <dsp:cNvSpPr/>
      </dsp:nvSpPr>
      <dsp:spPr>
        <a:xfrm flipH="1">
          <a:off x="3679465" y="-675783"/>
          <a:ext cx="1640722" cy="1640889"/>
        </a:xfrm>
        <a:prstGeom prst="circularArrow">
          <a:avLst>
            <a:gd name="adj1" fmla="val 10980"/>
            <a:gd name="adj2" fmla="val 1142322"/>
            <a:gd name="adj3" fmla="val 4500000"/>
            <a:gd name="adj4" fmla="val 10800000"/>
            <a:gd name="adj5" fmla="val 12500"/>
          </a:avLst>
        </a:prstGeom>
        <a:solidFill>
          <a:srgbClr val="EB555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83CE10C-867D-4ED8-B47F-74C3C8B893E7}">
      <dsp:nvSpPr>
        <dsp:cNvPr id="0" name=""/>
        <dsp:cNvSpPr/>
      </dsp:nvSpPr>
      <dsp:spPr>
        <a:xfrm>
          <a:off x="4072755" y="0"/>
          <a:ext cx="915616" cy="457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a:latin typeface="Helvetica" pitchFamily="2" charset="0"/>
            </a:rPr>
            <a:t>NIH</a:t>
          </a:r>
        </a:p>
      </dsp:txBody>
      <dsp:txXfrm>
        <a:off x="4072755" y="0"/>
        <a:ext cx="915616" cy="457760"/>
      </dsp:txXfrm>
    </dsp:sp>
    <dsp:sp modelId="{DA4E79A0-CAF7-4EAD-8DCA-9913A5D37F91}">
      <dsp:nvSpPr>
        <dsp:cNvPr id="0" name=""/>
        <dsp:cNvSpPr/>
      </dsp:nvSpPr>
      <dsp:spPr>
        <a:xfrm flipH="1">
          <a:off x="4311440" y="510084"/>
          <a:ext cx="1640722" cy="1640889"/>
        </a:xfrm>
        <a:prstGeom prst="leftCircularArrow">
          <a:avLst>
            <a:gd name="adj1" fmla="val 10980"/>
            <a:gd name="adj2" fmla="val 1142322"/>
            <a:gd name="adj3" fmla="val 6300000"/>
            <a:gd name="adj4" fmla="val 18900000"/>
            <a:gd name="adj5" fmla="val 12500"/>
          </a:avLst>
        </a:prstGeom>
        <a:solidFill>
          <a:srgbClr val="86718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0DC4463-5EB9-4917-B026-51B89F33B0EB}">
      <dsp:nvSpPr>
        <dsp:cNvPr id="0" name=""/>
        <dsp:cNvSpPr/>
      </dsp:nvSpPr>
      <dsp:spPr>
        <a:xfrm>
          <a:off x="4478665" y="1131212"/>
          <a:ext cx="1128222" cy="457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a:latin typeface="Helvetica" pitchFamily="2" charset="0"/>
            </a:rPr>
            <a:t>NLM</a:t>
          </a:r>
        </a:p>
      </dsp:txBody>
      <dsp:txXfrm>
        <a:off x="4478665" y="1131212"/>
        <a:ext cx="1128222" cy="457760"/>
      </dsp:txXfrm>
    </dsp:sp>
    <dsp:sp modelId="{47853B10-8DEA-4FFB-B89A-6AFD63D26F88}">
      <dsp:nvSpPr>
        <dsp:cNvPr id="0" name=""/>
        <dsp:cNvSpPr/>
      </dsp:nvSpPr>
      <dsp:spPr>
        <a:xfrm flipH="1">
          <a:off x="3703075" y="1784055"/>
          <a:ext cx="1640722" cy="1640889"/>
        </a:xfrm>
        <a:prstGeom prst="circularArrow">
          <a:avLst>
            <a:gd name="adj1" fmla="val 10980"/>
            <a:gd name="adj2" fmla="val 1142322"/>
            <a:gd name="adj3" fmla="val 4500000"/>
            <a:gd name="adj4" fmla="val 13500000"/>
            <a:gd name="adj5" fmla="val 12500"/>
          </a:avLst>
        </a:prstGeom>
        <a:solidFill>
          <a:srgbClr val="57854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AF57756-91A2-4BBD-957F-D37E90DDB4C4}">
      <dsp:nvSpPr>
        <dsp:cNvPr id="0" name=""/>
        <dsp:cNvSpPr/>
      </dsp:nvSpPr>
      <dsp:spPr>
        <a:xfrm>
          <a:off x="3998160" y="2422293"/>
          <a:ext cx="1315538" cy="457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a:latin typeface="Helvetica" pitchFamily="2" charset="0"/>
            </a:rPr>
            <a:t>NNLM</a:t>
          </a:r>
        </a:p>
      </dsp:txBody>
      <dsp:txXfrm>
        <a:off x="3998160" y="2422293"/>
        <a:ext cx="1315538" cy="457760"/>
      </dsp:txXfrm>
    </dsp:sp>
    <dsp:sp modelId="{6EDA9668-5028-4FC8-BC3C-4EC2D549ABC3}">
      <dsp:nvSpPr>
        <dsp:cNvPr id="0" name=""/>
        <dsp:cNvSpPr/>
      </dsp:nvSpPr>
      <dsp:spPr>
        <a:xfrm flipH="1">
          <a:off x="4554629" y="3014671"/>
          <a:ext cx="1439667" cy="1410268"/>
        </a:xfrm>
        <a:prstGeom prst="blockArc">
          <a:avLst>
            <a:gd name="adj1" fmla="val 0"/>
            <a:gd name="adj2" fmla="val 18900000"/>
            <a:gd name="adj3" fmla="val 12740"/>
          </a:avLst>
        </a:prstGeom>
        <a:solidFill>
          <a:srgbClr val="1F7AB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1607D11-730F-442E-AA52-FC5361A37753}">
      <dsp:nvSpPr>
        <dsp:cNvPr id="0" name=""/>
        <dsp:cNvSpPr/>
      </dsp:nvSpPr>
      <dsp:spPr>
        <a:xfrm flipH="1">
          <a:off x="4833402" y="3410596"/>
          <a:ext cx="915616" cy="8131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ts val="0"/>
            </a:spcAft>
            <a:buNone/>
          </a:pPr>
          <a:r>
            <a:rPr lang="en-US" sz="2400" b="1" kern="1200">
              <a:latin typeface="Helvetica" pitchFamily="2" charset="0"/>
            </a:rPr>
            <a:t>ROC</a:t>
          </a:r>
        </a:p>
      </dsp:txBody>
      <dsp:txXfrm>
        <a:off x="4833402" y="3410596"/>
        <a:ext cx="915616" cy="81310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AE9546-2FD4-4883-8F3D-508D3289C8AC}">
      <dsp:nvSpPr>
        <dsp:cNvPr id="0" name=""/>
        <dsp:cNvSpPr/>
      </dsp:nvSpPr>
      <dsp:spPr>
        <a:xfrm>
          <a:off x="0" y="2"/>
          <a:ext cx="8921750" cy="832618"/>
        </a:xfrm>
        <a:prstGeom prst="roundRect">
          <a:avLst>
            <a:gd name="adj" fmla="val 10000"/>
          </a:avLst>
        </a:prstGeom>
        <a:solidFill>
          <a:schemeClr val="accent1">
            <a:lumMod val="20000"/>
            <a:lumOff val="80000"/>
          </a:schemeClr>
        </a:solidFill>
        <a:ln>
          <a:noFill/>
        </a:ln>
        <a:effectLst/>
      </dsp:spPr>
      <dsp:style>
        <a:lnRef idx="0">
          <a:scrgbClr r="0" g="0" b="0"/>
        </a:lnRef>
        <a:fillRef idx="1">
          <a:scrgbClr r="0" g="0" b="0"/>
        </a:fillRef>
        <a:effectRef idx="0">
          <a:scrgbClr r="0" g="0" b="0"/>
        </a:effectRef>
        <a:fontRef idx="minor"/>
      </dsp:style>
    </dsp:sp>
    <dsp:sp modelId="{BA35F7E6-F5A2-4D3E-AA0B-D99123840FB0}">
      <dsp:nvSpPr>
        <dsp:cNvPr id="0" name=""/>
        <dsp:cNvSpPr/>
      </dsp:nvSpPr>
      <dsp:spPr>
        <a:xfrm>
          <a:off x="251867" y="188982"/>
          <a:ext cx="457940" cy="457940"/>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412BC0A-336C-48B4-B9EE-6774144D83EB}">
      <dsp:nvSpPr>
        <dsp:cNvPr id="0" name=""/>
        <dsp:cNvSpPr/>
      </dsp:nvSpPr>
      <dsp:spPr>
        <a:xfrm>
          <a:off x="961674" y="1642"/>
          <a:ext cx="7960075" cy="8326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119" tIns="88119" rIns="88119" bIns="88119" numCol="1" spcCol="1270" anchor="ctr" anchorCtr="0">
          <a:noAutofit/>
        </a:bodyPr>
        <a:lstStyle/>
        <a:p>
          <a:pPr marL="0" lvl="0" indent="0" algn="l" defTabSz="977900">
            <a:lnSpc>
              <a:spcPct val="100000"/>
            </a:lnSpc>
            <a:spcBef>
              <a:spcPct val="0"/>
            </a:spcBef>
            <a:spcAft>
              <a:spcPct val="35000"/>
            </a:spcAft>
            <a:buNone/>
          </a:pPr>
          <a:r>
            <a:rPr lang="en-US" sz="2200" b="0" i="0" kern="1200" dirty="0"/>
            <a:t>Define health literacy</a:t>
          </a:r>
          <a:endParaRPr lang="en-US" sz="2200" kern="1200" dirty="0">
            <a:latin typeface="Helvetica" panose="020B0604020202020204" pitchFamily="34" charset="0"/>
            <a:cs typeface="Helvetica" panose="020B0604020202020204" pitchFamily="34" charset="0"/>
          </a:endParaRPr>
        </a:p>
      </dsp:txBody>
      <dsp:txXfrm>
        <a:off x="961674" y="1642"/>
        <a:ext cx="7960075" cy="832618"/>
      </dsp:txXfrm>
    </dsp:sp>
    <dsp:sp modelId="{2BAF7FF3-0FBB-47C9-931E-919553DF7DE1}">
      <dsp:nvSpPr>
        <dsp:cNvPr id="0" name=""/>
        <dsp:cNvSpPr/>
      </dsp:nvSpPr>
      <dsp:spPr>
        <a:xfrm>
          <a:off x="0" y="1042416"/>
          <a:ext cx="8921750" cy="83261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2D1D788-8E7B-47AB-B086-AFD3000DC722}">
      <dsp:nvSpPr>
        <dsp:cNvPr id="0" name=""/>
        <dsp:cNvSpPr/>
      </dsp:nvSpPr>
      <dsp:spPr>
        <a:xfrm>
          <a:off x="251867" y="1229755"/>
          <a:ext cx="457940" cy="457940"/>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045EF84-FE70-4B4E-9419-6930B7BBA03E}">
      <dsp:nvSpPr>
        <dsp:cNvPr id="0" name=""/>
        <dsp:cNvSpPr/>
      </dsp:nvSpPr>
      <dsp:spPr>
        <a:xfrm>
          <a:off x="961674" y="1042416"/>
          <a:ext cx="7960075" cy="8326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119" tIns="88119" rIns="88119" bIns="88119" numCol="1" spcCol="1270" anchor="ctr" anchorCtr="0">
          <a:noAutofit/>
        </a:bodyPr>
        <a:lstStyle/>
        <a:p>
          <a:pPr marL="0" lvl="0" indent="0" algn="l" defTabSz="977900">
            <a:lnSpc>
              <a:spcPct val="100000"/>
            </a:lnSpc>
            <a:spcBef>
              <a:spcPct val="0"/>
            </a:spcBef>
            <a:spcAft>
              <a:spcPct val="35000"/>
            </a:spcAft>
            <a:buNone/>
          </a:pPr>
          <a:r>
            <a:rPr lang="en-US" sz="2200" b="0" i="0" kern="1200" dirty="0"/>
            <a:t>Describe universal precautions for health literacy</a:t>
          </a:r>
          <a:endParaRPr lang="en-US" sz="2200" kern="1200" dirty="0"/>
        </a:p>
      </dsp:txBody>
      <dsp:txXfrm>
        <a:off x="961674" y="1042416"/>
        <a:ext cx="7960075" cy="832618"/>
      </dsp:txXfrm>
    </dsp:sp>
    <dsp:sp modelId="{4AC62D36-3310-479A-8203-5386B16DE64A}">
      <dsp:nvSpPr>
        <dsp:cNvPr id="0" name=""/>
        <dsp:cNvSpPr/>
      </dsp:nvSpPr>
      <dsp:spPr>
        <a:xfrm>
          <a:off x="0" y="2083189"/>
          <a:ext cx="8921750" cy="83261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B16F2A5-8FE0-4623-8328-10F2C364E228}">
      <dsp:nvSpPr>
        <dsp:cNvPr id="0" name=""/>
        <dsp:cNvSpPr/>
      </dsp:nvSpPr>
      <dsp:spPr>
        <a:xfrm>
          <a:off x="251867" y="2270529"/>
          <a:ext cx="457940" cy="457940"/>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80643F7-8179-45C3-85C7-3E4D03B94B50}">
      <dsp:nvSpPr>
        <dsp:cNvPr id="0" name=""/>
        <dsp:cNvSpPr/>
      </dsp:nvSpPr>
      <dsp:spPr>
        <a:xfrm>
          <a:off x="961674" y="2083189"/>
          <a:ext cx="7960075" cy="8326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119" tIns="88119" rIns="88119" bIns="88119" numCol="1" spcCol="1270" anchor="ctr" anchorCtr="0">
          <a:noAutofit/>
        </a:bodyPr>
        <a:lstStyle/>
        <a:p>
          <a:pPr marL="0" lvl="0" indent="0" algn="l" defTabSz="977900">
            <a:lnSpc>
              <a:spcPct val="100000"/>
            </a:lnSpc>
            <a:spcBef>
              <a:spcPct val="0"/>
            </a:spcBef>
            <a:spcAft>
              <a:spcPct val="35000"/>
            </a:spcAft>
            <a:buNone/>
          </a:pPr>
          <a:r>
            <a:rPr lang="en-US" sz="2200" b="0" i="0" kern="1200" dirty="0"/>
            <a:t>Name 3 components of clear health communication </a:t>
          </a:r>
          <a:endParaRPr lang="en-US" sz="2200" kern="1200" dirty="0"/>
        </a:p>
      </dsp:txBody>
      <dsp:txXfrm>
        <a:off x="961674" y="2083189"/>
        <a:ext cx="7960075" cy="832618"/>
      </dsp:txXfrm>
    </dsp:sp>
    <dsp:sp modelId="{288C2B57-E270-4005-B3A1-29B446FD7CBB}">
      <dsp:nvSpPr>
        <dsp:cNvPr id="0" name=""/>
        <dsp:cNvSpPr/>
      </dsp:nvSpPr>
      <dsp:spPr>
        <a:xfrm>
          <a:off x="0" y="3123963"/>
          <a:ext cx="8921750" cy="83261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99F97C6-0D25-4BCE-BFE2-9AF7E7056A26}">
      <dsp:nvSpPr>
        <dsp:cNvPr id="0" name=""/>
        <dsp:cNvSpPr/>
      </dsp:nvSpPr>
      <dsp:spPr>
        <a:xfrm>
          <a:off x="251867" y="3311302"/>
          <a:ext cx="457940" cy="457940"/>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66228BF-8E04-4F16-A696-16B61069F363}">
      <dsp:nvSpPr>
        <dsp:cNvPr id="0" name=""/>
        <dsp:cNvSpPr/>
      </dsp:nvSpPr>
      <dsp:spPr>
        <a:xfrm>
          <a:off x="961674" y="3123963"/>
          <a:ext cx="7960075" cy="8326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119" tIns="88119" rIns="88119" bIns="88119" numCol="1" spcCol="1270" anchor="ctr" anchorCtr="0">
          <a:noAutofit/>
        </a:bodyPr>
        <a:lstStyle/>
        <a:p>
          <a:pPr marL="0" lvl="0" indent="0" algn="l" defTabSz="977900">
            <a:lnSpc>
              <a:spcPct val="100000"/>
            </a:lnSpc>
            <a:spcBef>
              <a:spcPct val="0"/>
            </a:spcBef>
            <a:spcAft>
              <a:spcPct val="35000"/>
            </a:spcAft>
            <a:buNone/>
          </a:pPr>
          <a:r>
            <a:rPr lang="en-US" sz="2200" b="0" i="0" kern="1200" dirty="0"/>
            <a:t>Identify 3 online resources you can use as tools to promote health literacy</a:t>
          </a:r>
          <a:endParaRPr lang="en-US" sz="2200" kern="1200" dirty="0"/>
        </a:p>
      </dsp:txBody>
      <dsp:txXfrm>
        <a:off x="961674" y="3123963"/>
        <a:ext cx="7960075" cy="832618"/>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7840" cy="466434"/>
          </a:xfrm>
          <a:prstGeom prst="rect">
            <a:avLst/>
          </a:prstGeom>
          <a:noFill/>
          <a:ln>
            <a:noFill/>
          </a:ln>
        </p:spPr>
        <p:txBody>
          <a:bodyPr spcFirstLastPara="1" wrap="square" lIns="93175" tIns="46575" rIns="93175" bIns="46575"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0938" y="0"/>
            <a:ext cx="3037840" cy="466434"/>
          </a:xfrm>
          <a:prstGeom prst="rect">
            <a:avLst/>
          </a:prstGeom>
          <a:noFill/>
          <a:ln>
            <a:noFill/>
          </a:ln>
        </p:spPr>
        <p:txBody>
          <a:bodyPr spcFirstLastPara="1" wrap="square" lIns="93175" tIns="46575" rIns="93175" bIns="46575"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967"/>
            <a:ext cx="3037840" cy="466433"/>
          </a:xfrm>
          <a:prstGeom prst="rect">
            <a:avLst/>
          </a:prstGeom>
          <a:noFill/>
          <a:ln>
            <a:noFill/>
          </a:ln>
        </p:spPr>
        <p:txBody>
          <a:bodyPr spcFirstLastPara="1" wrap="square" lIns="93175" tIns="46575" rIns="93175" bIns="46575"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pubmed.ncbi.nlm.nih.gov/25774444/"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ada.gov/pcatoolkit/chap3toolkit.htm"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fda.gov/about-fda/plain-writing-its-law/plain-language-principles" TargetMode="External"/><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https://www.plainlanguage.gov/" TargetMode="Externa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ncbi.nlm.nih.gov/pmc/articles/PMC3049622/"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health.state.mn.us/diseases/pertussis/pertparents.pdf"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health.state.mn.us/diseases/pertussis/pertparents.pdf"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4" name="Google Shape;124;p2: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sz="1200" b="0" i="0" u="none" strike="noStrike" cap="none" dirty="0">
                <a:solidFill>
                  <a:schemeClr val="dk1"/>
                </a:solidFill>
                <a:effectLst/>
                <a:latin typeface="Calibri"/>
                <a:ea typeface="Calibri"/>
                <a:cs typeface="Calibri"/>
                <a:sym typeface="Calibri"/>
              </a:rPr>
              <a:t>Welcome. Thank you for being here today. This class is Effective Health Communication and Health Literacy: Understanding the Connection. I'm your instructor Nick Vera. I work for the Network of the National Library of Medicine Region 2 based </a:t>
            </a:r>
            <a:r>
              <a:rPr lang="en-US" sz="1200" b="0" i="0" u="none" strike="noStrike" cap="none">
                <a:solidFill>
                  <a:schemeClr val="dk1"/>
                </a:solidFill>
                <a:effectLst/>
                <a:latin typeface="Calibri"/>
                <a:ea typeface="Calibri"/>
                <a:cs typeface="Calibri"/>
                <a:sym typeface="Calibri"/>
              </a:rPr>
              <a:t>out of Charleston</a:t>
            </a:r>
            <a:r>
              <a:rPr lang="en-US" sz="1200" b="0" i="0" u="none" strike="noStrike" cap="none" dirty="0">
                <a:solidFill>
                  <a:schemeClr val="dk1"/>
                </a:solidFill>
                <a:effectLst/>
                <a:latin typeface="Calibri"/>
                <a:ea typeface="Calibri"/>
                <a:cs typeface="Calibri"/>
                <a:sym typeface="Calibri"/>
              </a:rPr>
              <a:t>, SC </a:t>
            </a:r>
            <a:endParaRPr dirty="0"/>
          </a:p>
        </p:txBody>
      </p:sp>
      <p:sp>
        <p:nvSpPr>
          <p:cNvPr id="125" name="Google Shape;125;p2: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1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8" name="Google Shape;168;p10: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r>
              <a:rPr lang="en-US" sz="1200" b="1" i="0" u="none" strike="noStrike" cap="none" dirty="0">
                <a:solidFill>
                  <a:schemeClr val="dk1"/>
                </a:solidFill>
                <a:effectLst/>
                <a:latin typeface="Calibri"/>
                <a:ea typeface="Calibri"/>
                <a:cs typeface="Calibri"/>
                <a:sym typeface="Calibri"/>
              </a:rPr>
              <a:t>Why is addressing health literacy important? </a:t>
            </a:r>
            <a:r>
              <a:rPr lang="en-US" sz="1200" b="0" i="0" u="none" strike="noStrike" cap="none" dirty="0">
                <a:solidFill>
                  <a:schemeClr val="dk1"/>
                </a:solidFill>
                <a:effectLst/>
                <a:latin typeface="Calibri"/>
                <a:ea typeface="Calibri"/>
                <a:cs typeface="Calibri"/>
                <a:sym typeface="Calibri"/>
              </a:rPr>
              <a:t>The simple answer is that low health literacy leads to poor health outcomes.</a:t>
            </a:r>
          </a:p>
          <a:p>
            <a:r>
              <a:rPr lang="en-US" sz="1200" b="0" i="0" u="none" strike="noStrike" cap="none" dirty="0">
                <a:solidFill>
                  <a:schemeClr val="dk1"/>
                </a:solidFill>
                <a:effectLst/>
                <a:latin typeface="Calibri"/>
                <a:ea typeface="Calibri"/>
                <a:cs typeface="Calibri"/>
                <a:sym typeface="Calibri"/>
              </a:rPr>
              <a:t> </a:t>
            </a:r>
          </a:p>
          <a:p>
            <a:r>
              <a:rPr lang="en-US" sz="1200" b="0" i="0" u="none" strike="noStrike" cap="none" dirty="0">
                <a:solidFill>
                  <a:schemeClr val="dk1"/>
                </a:solidFill>
                <a:effectLst/>
                <a:latin typeface="Calibri"/>
                <a:ea typeface="Calibri"/>
                <a:cs typeface="Calibri"/>
                <a:sym typeface="Calibri"/>
              </a:rPr>
              <a:t>People with low health literacy are more likely to visit the ER and to have more hospital stays.  One study showed that they are not only more likely to visit the ER; they are also more likely to return within 2 weeks. This makes sense because health literacy impacts one's ability to follow discharge instructions and follow treatment plans.  Low health literacy can act as a barrier to effective disease self-management; this is especially true for chronic conditions that require complicated self-care regimes. People with limited health literacy are more likely to skip needed tests and underuse preventative healthcare. (AHRQ)</a:t>
            </a:r>
          </a:p>
          <a:p>
            <a:r>
              <a:rPr lang="en-US" sz="1200" b="0" i="0" u="none" strike="noStrike" cap="none" dirty="0">
                <a:solidFill>
                  <a:schemeClr val="dk1"/>
                </a:solidFill>
                <a:effectLst/>
                <a:latin typeface="Calibri"/>
                <a:ea typeface="Calibri"/>
                <a:cs typeface="Calibri"/>
                <a:sym typeface="Calibri"/>
              </a:rPr>
              <a:t> </a:t>
            </a:r>
          </a:p>
          <a:p>
            <a:r>
              <a:rPr lang="en-US" sz="1200" b="0" i="0" u="none" strike="noStrike" cap="none" dirty="0">
                <a:solidFill>
                  <a:schemeClr val="dk1"/>
                </a:solidFill>
                <a:effectLst/>
                <a:latin typeface="Calibri"/>
                <a:ea typeface="Calibri"/>
                <a:cs typeface="Calibri"/>
                <a:sym typeface="Calibri"/>
              </a:rPr>
              <a:t>One function HL impacts is the ability to take medicine correctly – which requires numerical skills to figure out dosage and reading skills to read directions. This is widespread. </a:t>
            </a:r>
          </a:p>
          <a:p>
            <a:endParaRPr lang="en-US" sz="1200" b="0" i="0" u="none" strike="noStrike" cap="none" dirty="0">
              <a:solidFill>
                <a:schemeClr val="dk1"/>
              </a:solidFill>
              <a:effectLst/>
              <a:latin typeface="Calibri"/>
              <a:ea typeface="Calibri"/>
              <a:cs typeface="Calibri"/>
              <a:sym typeface="Calibri"/>
            </a:endParaRPr>
          </a:p>
          <a:p>
            <a:r>
              <a:rPr lang="en-US" sz="1200" b="0" i="0" u="none" strike="noStrike" cap="none" dirty="0">
                <a:solidFill>
                  <a:schemeClr val="dk1"/>
                </a:solidFill>
                <a:effectLst/>
                <a:latin typeface="Calibri"/>
                <a:ea typeface="Calibri"/>
                <a:cs typeface="Calibri"/>
                <a:sym typeface="Calibri"/>
              </a:rPr>
              <a:t>One systematic review on patient medication errors showed that 19-59% of all medications are taken incorrectly.</a:t>
            </a:r>
            <a:r>
              <a:rPr lang="en-US" sz="1200" b="0" i="0" u="none" strike="noStrike" cap="none" dirty="0">
                <a:solidFill>
                  <a:schemeClr val="dk1"/>
                </a:solidFill>
                <a:effectLst/>
                <a:latin typeface="Calibri"/>
                <a:ea typeface="Calibri"/>
                <a:cs typeface="Calibri"/>
                <a:sym typeface="Calibri"/>
                <a:hlinkClick r:id="rId3"/>
              </a:rPr>
              <a:t> https://pubmed.ncbi.nlm.nih.gov/25774444/https://pubmed.ncbi.nlm.nih.gov/25774444/</a:t>
            </a:r>
            <a:r>
              <a:rPr lang="en-US" sz="1200" b="0" i="0" u="none" strike="noStrike" cap="none" dirty="0">
                <a:solidFill>
                  <a:schemeClr val="dk1"/>
                </a:solidFill>
                <a:effectLst/>
                <a:latin typeface="Calibri"/>
                <a:ea typeface="Calibri"/>
                <a:cs typeface="Calibri"/>
                <a:sym typeface="Calibri"/>
              </a:rPr>
              <a:t> </a:t>
            </a:r>
          </a:p>
          <a:p>
            <a:endParaRPr lang="en-US" sz="1200" b="0" i="0" u="none" strike="noStrike" cap="none" dirty="0">
              <a:solidFill>
                <a:schemeClr val="dk1"/>
              </a:solidFill>
              <a:effectLst/>
              <a:latin typeface="Calibri"/>
              <a:ea typeface="Calibri"/>
              <a:cs typeface="Calibri"/>
              <a:sym typeface="Calibri"/>
            </a:endParaRPr>
          </a:p>
          <a:p>
            <a:r>
              <a:rPr lang="en-US" sz="1200" b="0" i="0" u="none" strike="noStrike" cap="none" dirty="0">
                <a:solidFill>
                  <a:schemeClr val="dk1"/>
                </a:solidFill>
                <a:effectLst/>
                <a:latin typeface="Calibri"/>
                <a:ea typeface="Calibri"/>
                <a:cs typeface="Calibri"/>
                <a:sym typeface="Calibri"/>
              </a:rPr>
              <a:t>Not surprisingly, low health literacy correlates with a number of adverse health outcomes, worse reported health status, lower quality of life, and ultimately higher rates of mortality.</a:t>
            </a:r>
          </a:p>
          <a:p>
            <a:pPr marL="0" lvl="0" indent="0" algn="l" rtl="0">
              <a:spcBef>
                <a:spcPts val="0"/>
              </a:spcBef>
              <a:spcAft>
                <a:spcPts val="0"/>
              </a:spcAft>
              <a:buNone/>
            </a:pPr>
            <a:endParaRPr dirty="0"/>
          </a:p>
        </p:txBody>
      </p:sp>
      <p:sp>
        <p:nvSpPr>
          <p:cNvPr id="169" name="Google Shape;169;p10: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11: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11</a:t>
            </a:fld>
            <a:endParaRPr sz="1200" b="0" i="0" u="none" strike="noStrike" cap="none">
              <a:solidFill>
                <a:schemeClr val="dk1"/>
              </a:solidFill>
              <a:latin typeface="Arial"/>
              <a:ea typeface="Arial"/>
              <a:cs typeface="Arial"/>
              <a:sym typeface="Arial"/>
            </a:endParaRPr>
          </a:p>
        </p:txBody>
      </p:sp>
      <p:sp>
        <p:nvSpPr>
          <p:cNvPr id="175" name="Google Shape;175;p11:notes"/>
          <p:cNvSpPr>
            <a:spLocks noGrp="1" noRot="1" noChangeAspect="1"/>
          </p:cNvSpPr>
          <p:nvPr>
            <p:ph type="sldImg" idx="2"/>
          </p:nvPr>
        </p:nvSpPr>
        <p:spPr>
          <a:xfrm>
            <a:off x="501650" y="685800"/>
            <a:ext cx="6403975" cy="360362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76" name="Google Shape;176;p11:notes"/>
          <p:cNvSpPr/>
          <p:nvPr/>
        </p:nvSpPr>
        <p:spPr>
          <a:xfrm>
            <a:off x="732882" y="4564872"/>
            <a:ext cx="5859677" cy="4323658"/>
          </a:xfrm>
          <a:prstGeom prst="rect">
            <a:avLst/>
          </a:prstGeom>
          <a:noFill/>
          <a:ln>
            <a:noFill/>
          </a:ln>
        </p:spPr>
        <p:txBody>
          <a:bodyPr spcFirstLastPara="1" wrap="square" lIns="95725" tIns="47850" rIns="95725" bIns="478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77" name="Google Shape;177;p11: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r>
              <a:rPr lang="en-US" sz="1200" b="0" i="0" u="none" strike="noStrike" cap="none" dirty="0">
                <a:solidFill>
                  <a:schemeClr val="dk1"/>
                </a:solidFill>
                <a:effectLst/>
                <a:latin typeface="Calibri"/>
                <a:ea typeface="Calibri"/>
                <a:cs typeface="Calibri"/>
                <a:sym typeface="Calibri"/>
              </a:rPr>
              <a:t>Limited health literacy can affect anyone. However, several factors are strongly associated with limited health literacy.  </a:t>
            </a:r>
          </a:p>
          <a:p>
            <a:r>
              <a:rPr lang="en-US" sz="1200" b="0" i="0" u="none" strike="noStrike" cap="none" dirty="0">
                <a:solidFill>
                  <a:schemeClr val="dk1"/>
                </a:solidFill>
                <a:effectLst/>
                <a:latin typeface="Calibri"/>
                <a:ea typeface="Calibri"/>
                <a:cs typeface="Calibri"/>
                <a:sym typeface="Calibri"/>
              </a:rPr>
              <a:t> </a:t>
            </a:r>
          </a:p>
          <a:p>
            <a:r>
              <a:rPr lang="en-US" sz="1200" b="0" i="0" u="none" strike="noStrike" cap="none" dirty="0">
                <a:solidFill>
                  <a:schemeClr val="dk1"/>
                </a:solidFill>
                <a:effectLst/>
                <a:latin typeface="Calibri"/>
                <a:ea typeface="Calibri"/>
                <a:cs typeface="Calibri"/>
                <a:sym typeface="Calibri"/>
              </a:rPr>
              <a:t>For example, socioeconomic status. The epidemiology on health literacy shows that adults living below the poverty level have higher rates of limited health literacy than adults living above the poverty level. There are many socioeconomic variables (Balsa and McGuire, 2001) that are associated with lower health literacy. Insurance status is one example.  </a:t>
            </a:r>
          </a:p>
          <a:p>
            <a:r>
              <a:rPr lang="en-US" sz="1200" b="0" i="0" u="none" strike="noStrike" cap="none" dirty="0">
                <a:solidFill>
                  <a:schemeClr val="dk1"/>
                </a:solidFill>
                <a:effectLst/>
                <a:latin typeface="Calibri"/>
                <a:ea typeface="Calibri"/>
                <a:cs typeface="Calibri"/>
                <a:sym typeface="Calibri"/>
              </a:rPr>
              <a:t> </a:t>
            </a:r>
          </a:p>
          <a:p>
            <a:r>
              <a:rPr lang="en-US" sz="1200" b="0" i="0" u="none" strike="noStrike" cap="none" dirty="0">
                <a:solidFill>
                  <a:schemeClr val="dk1"/>
                </a:solidFill>
                <a:effectLst/>
                <a:latin typeface="Calibri"/>
                <a:ea typeface="Calibri"/>
                <a:cs typeface="Calibri"/>
                <a:sym typeface="Calibri"/>
              </a:rPr>
              <a:t>Disability is a factor associated with limited health literacy - in particular hearing, speech, visual, learning, mental and emotional disabilities. Think about how these disabilities impact communication. And things that impact communication have the potential to impact health literacy. The National Adult Literacy Survey, also knows NALS, showed that more than half the individuals with vision, speech, or learning disabilities performed at NALS Level 1, the lowest level of health literacy. 48 percent of individuals reporting a mental or emotional condition and 35 percent of individuals reporting a hearing difficulty also performed at the lowest level.</a:t>
            </a:r>
          </a:p>
          <a:p>
            <a:r>
              <a:rPr lang="en-US" sz="1200" b="0" i="0" u="none" strike="noStrike" cap="none" dirty="0">
                <a:solidFill>
                  <a:schemeClr val="dk1"/>
                </a:solidFill>
                <a:effectLst/>
                <a:latin typeface="Calibri"/>
                <a:ea typeface="Calibri"/>
                <a:cs typeface="Calibri"/>
                <a:sym typeface="Calibri"/>
              </a:rPr>
              <a:t> </a:t>
            </a:r>
          </a:p>
          <a:p>
            <a:r>
              <a:rPr lang="en-US" sz="1200" b="0" i="0" u="none" strike="noStrike" cap="none" dirty="0">
                <a:solidFill>
                  <a:schemeClr val="dk1"/>
                </a:solidFill>
                <a:effectLst/>
                <a:latin typeface="Calibri"/>
                <a:ea typeface="Calibri"/>
                <a:cs typeface="Calibri"/>
                <a:sym typeface="Calibri"/>
              </a:rPr>
              <a:t>Some disabilities are invisible, which is why communicating clearly and designing communication materials for accessibility is especially important. In the resource list, I've included links to resources that can help with accessible communication including a tool for evaluating documents for accessibility, and a Best Practices Tool Kit from the ADA for</a:t>
            </a:r>
            <a:r>
              <a:rPr lang="en-US" sz="1200" b="0" i="0" u="none" strike="noStrike" cap="none" dirty="0">
                <a:solidFill>
                  <a:schemeClr val="dk1"/>
                </a:solidFill>
                <a:effectLst/>
                <a:latin typeface="Calibri"/>
                <a:ea typeface="Calibri"/>
                <a:cs typeface="Calibri"/>
                <a:sym typeface="Calibri"/>
                <a:hlinkClick r:id="rId3"/>
              </a:rPr>
              <a:t> Effective Communication</a:t>
            </a:r>
            <a:r>
              <a:rPr lang="en-US" sz="1200" b="0" i="0" u="sng" strike="noStrike" cap="none" dirty="0">
                <a:solidFill>
                  <a:schemeClr val="dk1"/>
                </a:solidFill>
                <a:effectLst/>
                <a:latin typeface="Calibri"/>
                <a:ea typeface="Calibri"/>
                <a:cs typeface="Calibri"/>
                <a:sym typeface="Calibri"/>
              </a:rPr>
              <a:t>.</a:t>
            </a:r>
            <a:endParaRPr lang="en-US" sz="1200" b="0" i="0" u="none" strike="noStrike" cap="none" dirty="0">
              <a:solidFill>
                <a:schemeClr val="dk1"/>
              </a:solidFill>
              <a:effectLst/>
              <a:latin typeface="Calibri"/>
              <a:ea typeface="Calibri"/>
              <a:cs typeface="Calibri"/>
              <a:sym typeface="Calibri"/>
            </a:endParaRPr>
          </a:p>
          <a:p>
            <a:r>
              <a:rPr lang="en-US" sz="1200" b="0" i="0" u="none" strike="noStrike" cap="none" dirty="0">
                <a:solidFill>
                  <a:schemeClr val="dk1"/>
                </a:solidFill>
                <a:effectLst/>
                <a:latin typeface="Calibri"/>
                <a:ea typeface="Calibri"/>
                <a:cs typeface="Calibri"/>
                <a:sym typeface="Calibri"/>
              </a:rPr>
              <a:t> </a:t>
            </a:r>
          </a:p>
          <a:p>
            <a:r>
              <a:rPr lang="en-US" sz="1200" b="0" i="0" u="none" strike="noStrike" cap="none" dirty="0">
                <a:solidFill>
                  <a:schemeClr val="dk1"/>
                </a:solidFill>
                <a:effectLst/>
                <a:latin typeface="Calibri"/>
                <a:ea typeface="Calibri"/>
                <a:cs typeface="Calibri"/>
                <a:sym typeface="Calibri"/>
              </a:rPr>
              <a:t>Older age is another factor associated with limited health literacy. Amongst older adults, health literacy levels vary by education level and access to financial resources (Kirsch et al., 1993) In fact, education mediates other risk factors in adults of all ages.</a:t>
            </a:r>
          </a:p>
          <a:p>
            <a:r>
              <a:rPr lang="en-US" sz="1200" b="0" i="0" u="none" strike="noStrike" cap="none" dirty="0">
                <a:solidFill>
                  <a:schemeClr val="dk1"/>
                </a:solidFill>
                <a:effectLst/>
                <a:latin typeface="Calibri"/>
                <a:ea typeface="Calibri"/>
                <a:cs typeface="Calibri"/>
                <a:sym typeface="Calibri"/>
              </a:rPr>
              <a:t> </a:t>
            </a:r>
          </a:p>
          <a:p>
            <a:r>
              <a:rPr lang="en-US" sz="1200" b="0" i="0" u="none" strike="noStrike" cap="none" dirty="0">
                <a:solidFill>
                  <a:schemeClr val="dk1"/>
                </a:solidFill>
                <a:effectLst/>
                <a:latin typeface="Calibri"/>
                <a:ea typeface="Calibri"/>
                <a:cs typeface="Calibri"/>
                <a:sym typeface="Calibri"/>
              </a:rPr>
              <a:t>Identifying as a racial or ethnic minority and speaking English as a non-primary language are factors associated with limited health literacy. Some of the greatest disparities in health literacy occur among racial and ethnic minority groups. Cultural differences and language barriers impact communication and understanding. Belief systems and customs impact response to health information. </a:t>
            </a:r>
          </a:p>
          <a:p>
            <a:r>
              <a:rPr lang="en-US" sz="1200" b="0" i="0" u="none" strike="noStrike" cap="none" dirty="0">
                <a:solidFill>
                  <a:schemeClr val="dk1"/>
                </a:solidFill>
                <a:effectLst/>
                <a:latin typeface="Calibri"/>
                <a:ea typeface="Calibri"/>
                <a:cs typeface="Calibri"/>
                <a:sym typeface="Calibri"/>
              </a:rPr>
              <a:t> </a:t>
            </a:r>
          </a:p>
          <a:p>
            <a:r>
              <a:rPr lang="en-US" sz="1200" b="0" i="0" u="none" strike="noStrike" cap="none" dirty="0">
                <a:solidFill>
                  <a:schemeClr val="dk1"/>
                </a:solidFill>
                <a:effectLst/>
                <a:latin typeface="Calibri"/>
                <a:ea typeface="Calibri"/>
                <a:cs typeface="Calibri"/>
                <a:sym typeface="Calibri"/>
              </a:rPr>
              <a:t>Low education level is another factor associated with limited health literacy. </a:t>
            </a:r>
          </a:p>
          <a:p>
            <a:r>
              <a:rPr lang="en-US" sz="1200" b="0" i="0" u="none" strike="noStrike" cap="none" dirty="0">
                <a:solidFill>
                  <a:schemeClr val="dk1"/>
                </a:solidFill>
                <a:effectLst/>
                <a:latin typeface="Calibri"/>
                <a:ea typeface="Calibri"/>
                <a:cs typeface="Calibri"/>
                <a:sym typeface="Calibri"/>
              </a:rPr>
              <a:t>Keep in mind, all these health literacy factors are intersectional</a:t>
            </a: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1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6" name="Google Shape;186;p12: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a:solidFill>
                  <a:schemeClr val="dk1"/>
                </a:solidFill>
                <a:effectLst/>
                <a:latin typeface="Calibri"/>
                <a:ea typeface="Calibri"/>
                <a:cs typeface="Calibri"/>
                <a:sym typeface="Calibri"/>
              </a:rPr>
              <a:t>Next, let’s move on to communication. Effective communication is a building block for other parts of the health literacy definition. When health information is not successfully communicated – by receiver or provider, it stymies the ability to understand, process and use the information to make informed decisions about health.  </a:t>
            </a:r>
          </a:p>
          <a:p>
            <a:r>
              <a:rPr lang="en-US" sz="1200" b="0" i="0" u="none" strike="noStrike" cap="none" dirty="0">
                <a:solidFill>
                  <a:schemeClr val="dk1"/>
                </a:solidFill>
                <a:effectLst/>
                <a:latin typeface="Calibri"/>
                <a:ea typeface="Calibri"/>
                <a:cs typeface="Calibri"/>
                <a:sym typeface="Calibri"/>
              </a:rPr>
              <a:t>Poor communication can lead to negative health outcomes. If a provider has trouble communicating what actions a patient needs to take, what's the likelihood a patient will be able to follow through? If patient education materials don't effectively communicate information, how likely is the person reading the materials to be able to use that information to make an informed decision? And if the patient can't communicate symptoms or concerns to the provider, how can the provider make an accurate diagnosis or suggest an appropriate treatment plan? </a:t>
            </a:r>
          </a:p>
          <a:p>
            <a:r>
              <a:rPr lang="en-US" sz="1200" b="0" i="0" u="none" strike="noStrike" cap="none" dirty="0">
                <a:solidFill>
                  <a:schemeClr val="dk1"/>
                </a:solidFill>
                <a:effectLst/>
                <a:latin typeface="Calibri"/>
                <a:ea typeface="Calibri"/>
                <a:cs typeface="Calibri"/>
                <a:sym typeface="Calibri"/>
              </a:rPr>
              <a:t> </a:t>
            </a:r>
          </a:p>
          <a:p>
            <a:r>
              <a:rPr lang="en-US" sz="1200" b="0" i="0" u="none" strike="noStrike" cap="none" dirty="0">
                <a:solidFill>
                  <a:schemeClr val="dk1"/>
                </a:solidFill>
                <a:effectLst/>
                <a:latin typeface="Calibri"/>
                <a:ea typeface="Calibri"/>
                <a:cs typeface="Calibri"/>
                <a:sym typeface="Calibri"/>
              </a:rPr>
              <a:t>Health communication occurs both verbally and in writing. Print health information includes posters, web pages, home care instructions, discharge instructions, medication labels and instructions, education materials about treatment or testing options, warnings about air quality or storms, and other public health announcements. </a:t>
            </a:r>
          </a:p>
          <a:p>
            <a:r>
              <a:rPr lang="en-US" sz="1200" b="0" i="0" u="none" strike="noStrike" cap="none" dirty="0">
                <a:solidFill>
                  <a:schemeClr val="dk1"/>
                </a:solidFill>
                <a:effectLst/>
                <a:latin typeface="Calibri"/>
                <a:ea typeface="Calibri"/>
                <a:cs typeface="Calibri"/>
                <a:sym typeface="Calibri"/>
              </a:rPr>
              <a:t>An essential part of our shared responsibility for health literacy is communicating clearly so that information is understood. </a:t>
            </a:r>
          </a:p>
          <a:p>
            <a:pPr marL="0" lvl="0" indent="0" algn="l" rtl="0">
              <a:spcBef>
                <a:spcPts val="0"/>
              </a:spcBef>
              <a:spcAft>
                <a:spcPts val="0"/>
              </a:spcAft>
              <a:buNone/>
            </a:pPr>
            <a:endParaRPr dirty="0"/>
          </a:p>
        </p:txBody>
      </p:sp>
      <p:sp>
        <p:nvSpPr>
          <p:cNvPr id="187" name="Google Shape;187;p12: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1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4" name="Google Shape;194;p13: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r>
              <a:rPr lang="en-US" sz="1200" b="0" i="0" u="none" strike="noStrike" cap="none" dirty="0">
                <a:solidFill>
                  <a:schemeClr val="dk1"/>
                </a:solidFill>
                <a:effectLst/>
                <a:latin typeface="Calibri"/>
                <a:ea typeface="Calibri"/>
                <a:cs typeface="Calibri"/>
                <a:sym typeface="Calibri"/>
              </a:rPr>
              <a:t>We cannot guess who has low health literacy. One of the hallmarks of health literacy best practices is applying “universal precautions for health literacy" to health communications. The idea behind universal precautions for health literacy is that we should communicate in a way that everyone can understand. To do this, we need to be as clear as possible.</a:t>
            </a:r>
          </a:p>
          <a:p>
            <a:r>
              <a:rPr lang="en-US" sz="1200" b="0" i="0" u="none" strike="noStrike" cap="none" dirty="0">
                <a:solidFill>
                  <a:schemeClr val="dk1"/>
                </a:solidFill>
                <a:effectLst/>
                <a:latin typeface="Calibri"/>
                <a:ea typeface="Calibri"/>
                <a:cs typeface="Calibri"/>
                <a:sym typeface="Calibri"/>
              </a:rPr>
              <a:t> </a:t>
            </a:r>
          </a:p>
          <a:p>
            <a:r>
              <a:rPr lang="en-US" sz="1200" b="0" i="0" u="none" strike="noStrike" cap="none" dirty="0">
                <a:solidFill>
                  <a:schemeClr val="dk1"/>
                </a:solidFill>
                <a:effectLst/>
                <a:latin typeface="Calibri"/>
                <a:ea typeface="Calibri"/>
                <a:cs typeface="Calibri"/>
                <a:sym typeface="Calibri"/>
              </a:rPr>
              <a:t>We know that </a:t>
            </a:r>
            <a:r>
              <a:rPr lang="en-US" sz="1200" b="0" i="1" u="none" strike="noStrike" cap="none" dirty="0">
                <a:solidFill>
                  <a:schemeClr val="dk1"/>
                </a:solidFill>
                <a:effectLst/>
                <a:latin typeface="Calibri"/>
                <a:ea typeface="Calibri"/>
                <a:cs typeface="Calibri"/>
                <a:sym typeface="Calibri"/>
              </a:rPr>
              <a:t>everyone</a:t>
            </a:r>
            <a:r>
              <a:rPr lang="en-US" sz="1200" b="0" i="0" u="none" strike="noStrike" cap="none" dirty="0">
                <a:solidFill>
                  <a:schemeClr val="dk1"/>
                </a:solidFill>
                <a:effectLst/>
                <a:latin typeface="Calibri"/>
                <a:ea typeface="Calibri"/>
                <a:cs typeface="Calibri"/>
                <a:sym typeface="Calibri"/>
              </a:rPr>
              <a:t> is at risk for misunderstanding.  According to some measures, only 10% of adults have the skills needed to use health information that is routinely available to us. Applying universal precautions benefits everyone. Research shows that interventions designed for people with limited health literacy also benefit those with stronger health literacy skills.  When information is clear and is easy to act on, people feel more involved in their health care and are more likely to follow through on their treatment plans or enact health behaviors.</a:t>
            </a:r>
          </a:p>
          <a:p>
            <a:pPr marL="0" lvl="0" indent="0" algn="l" rtl="0">
              <a:spcBef>
                <a:spcPts val="0"/>
              </a:spcBef>
              <a:spcAft>
                <a:spcPts val="0"/>
              </a:spcAft>
              <a:buNone/>
            </a:pPr>
            <a:endParaRPr sz="1100" dirty="0">
              <a:solidFill>
                <a:srgbClr val="383838"/>
              </a:solidFill>
              <a:latin typeface="Calibri"/>
              <a:ea typeface="Calibri"/>
              <a:cs typeface="Calibri"/>
              <a:sym typeface="Calibri"/>
            </a:endParaRPr>
          </a:p>
        </p:txBody>
      </p:sp>
      <p:sp>
        <p:nvSpPr>
          <p:cNvPr id="195" name="Google Shape;195;p13: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1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4" name="Google Shape;204;p14: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a:solidFill>
                  <a:schemeClr val="dk1"/>
                </a:solidFill>
                <a:effectLst/>
                <a:latin typeface="Calibri"/>
                <a:ea typeface="Calibri"/>
                <a:cs typeface="Calibri"/>
                <a:sym typeface="Calibri"/>
              </a:rPr>
              <a:t>The Agency for Healthcare Research and Quality (AHRQ) puts out a Health Literacy Universal Precautions Toolkit.  This Toolkit provides evidence-based guidance for addressing health literacy. It includes 21 tools that you can use to improve written communication, oral communication, self-management, and supportive systems. This is a great resource for promoting organizational health literacy. So, if after this class, you want to dive more deeply into improving health literacy, check out the link to the toolkit in the resource list.</a:t>
            </a:r>
          </a:p>
          <a:p>
            <a:pPr marL="0" lvl="0" indent="0" algn="l" rtl="0">
              <a:spcBef>
                <a:spcPts val="0"/>
              </a:spcBef>
              <a:spcAft>
                <a:spcPts val="0"/>
              </a:spcAft>
              <a:buNone/>
            </a:pPr>
            <a:endParaRPr dirty="0"/>
          </a:p>
        </p:txBody>
      </p:sp>
      <p:sp>
        <p:nvSpPr>
          <p:cNvPr id="205" name="Google Shape;205;p14: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1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0" name="Google Shape;210;p15: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r>
              <a:rPr lang="en-US" sz="1200" b="0" i="0" u="none" strike="noStrike" cap="none" dirty="0">
                <a:solidFill>
                  <a:schemeClr val="dk1"/>
                </a:solidFill>
                <a:effectLst/>
                <a:latin typeface="Calibri"/>
                <a:ea typeface="Calibri"/>
                <a:cs typeface="Calibri"/>
                <a:sym typeface="Calibri"/>
              </a:rPr>
              <a:t>Our goal is to communicate as clearly as possible. The left-hand column here shows what we can aspire to in order to have clear communication. You can also think of the left-hand column as the behavior change, we need to implement in order to have clear communication. The right-hand column shows how communication usually works, or what we want to avoid.</a:t>
            </a:r>
          </a:p>
          <a:p>
            <a:r>
              <a:rPr lang="en-US" sz="1200" b="0" i="0" u="none" strike="noStrike" cap="none" dirty="0">
                <a:solidFill>
                  <a:schemeClr val="dk1"/>
                </a:solidFill>
                <a:effectLst/>
                <a:latin typeface="Calibri"/>
                <a:ea typeface="Calibri"/>
                <a:cs typeface="Calibri"/>
                <a:sym typeface="Calibri"/>
              </a:rPr>
              <a:t> </a:t>
            </a:r>
          </a:p>
          <a:p>
            <a:r>
              <a:rPr lang="en-US" sz="1200" b="1" i="0" u="none" strike="noStrike" cap="none" dirty="0">
                <a:solidFill>
                  <a:schemeClr val="dk1"/>
                </a:solidFill>
                <a:effectLst/>
                <a:latin typeface="Calibri"/>
                <a:ea typeface="Calibri"/>
                <a:cs typeface="Calibri"/>
                <a:sym typeface="Calibri"/>
              </a:rPr>
              <a:t>First, to have clear communication, use plain language.</a:t>
            </a:r>
            <a:r>
              <a:rPr lang="en-US" sz="1200" b="0" i="0" u="none" strike="noStrike" cap="none" dirty="0">
                <a:solidFill>
                  <a:schemeClr val="dk1"/>
                </a:solidFill>
                <a:effectLst/>
                <a:latin typeface="Calibri"/>
                <a:ea typeface="Calibri"/>
                <a:cs typeface="Calibri"/>
                <a:sym typeface="Calibri"/>
              </a:rPr>
              <a:t> To do this, choose common words that you would use to explain medical information to your friends or family. Avoid medical terminology or jargon that may be hard to understand. For example, say stomach or belly instead of abdomen, skin infection instead of cellulitis. Or "eat less salt" instead of "reduce sodium intake." Use words that create images which people can visualize, for example </a:t>
            </a:r>
            <a:r>
              <a:rPr lang="en-US" sz="1200" b="0" i="1" u="none" strike="noStrike" cap="none" dirty="0">
                <a:solidFill>
                  <a:schemeClr val="dk1"/>
                </a:solidFill>
                <a:effectLst/>
                <a:latin typeface="Calibri"/>
                <a:ea typeface="Calibri"/>
                <a:cs typeface="Calibri"/>
                <a:sym typeface="Calibri"/>
              </a:rPr>
              <a:t>runny nose </a:t>
            </a:r>
            <a:r>
              <a:rPr lang="en-US" sz="1200" b="0" i="0" u="none" strike="noStrike" cap="none" dirty="0">
                <a:solidFill>
                  <a:schemeClr val="dk1"/>
                </a:solidFill>
                <a:effectLst/>
                <a:latin typeface="Calibri"/>
                <a:ea typeface="Calibri"/>
                <a:cs typeface="Calibri"/>
                <a:sym typeface="Calibri"/>
              </a:rPr>
              <a:t>instead of </a:t>
            </a:r>
            <a:r>
              <a:rPr lang="en-US" sz="1200" b="0" i="1" u="none" strike="noStrike" cap="none" dirty="0">
                <a:solidFill>
                  <a:schemeClr val="dk1"/>
                </a:solidFill>
                <a:effectLst/>
                <a:latin typeface="Calibri"/>
                <a:ea typeface="Calibri"/>
                <a:cs typeface="Calibri"/>
                <a:sym typeface="Calibri"/>
              </a:rPr>
              <a:t>excess mucus</a:t>
            </a:r>
            <a:endParaRPr lang="en-US" sz="1200" b="0" i="0" u="none" strike="noStrike" cap="none" dirty="0">
              <a:solidFill>
                <a:schemeClr val="dk1"/>
              </a:solidFill>
              <a:effectLst/>
              <a:latin typeface="Calibri"/>
              <a:ea typeface="Calibri"/>
              <a:cs typeface="Calibri"/>
              <a:sym typeface="Calibri"/>
            </a:endParaRPr>
          </a:p>
          <a:p>
            <a:r>
              <a:rPr lang="en-US" sz="1200" b="1" i="0" u="none" strike="noStrike" cap="none" dirty="0">
                <a:solidFill>
                  <a:schemeClr val="dk1"/>
                </a:solidFill>
                <a:effectLst/>
                <a:latin typeface="Calibri"/>
                <a:ea typeface="Calibri"/>
                <a:cs typeface="Calibri"/>
                <a:sym typeface="Calibri"/>
              </a:rPr>
              <a:t>Next, use simple messages, and avoid complex ones. Keep your messages concise and to the point.</a:t>
            </a:r>
            <a:endParaRPr lang="en-US" sz="1200" b="0" i="0" u="none" strike="noStrike" cap="none" dirty="0">
              <a:solidFill>
                <a:schemeClr val="dk1"/>
              </a:solidFill>
              <a:effectLst/>
              <a:latin typeface="Calibri"/>
              <a:ea typeface="Calibri"/>
              <a:cs typeface="Calibri"/>
              <a:sym typeface="Calibri"/>
            </a:endParaRPr>
          </a:p>
          <a:p>
            <a:r>
              <a:rPr lang="en-US" sz="1200" b="1" i="0" u="none" strike="noStrike" cap="none" dirty="0">
                <a:solidFill>
                  <a:schemeClr val="dk1"/>
                </a:solidFill>
                <a:effectLst/>
                <a:latin typeface="Calibri"/>
                <a:ea typeface="Calibri"/>
                <a:cs typeface="Calibri"/>
                <a:sym typeface="Calibri"/>
              </a:rPr>
              <a:t>Limit the information you provide to "need to know information" </a:t>
            </a:r>
            <a:r>
              <a:rPr lang="en-US" sz="1200" b="0" i="0" u="none" strike="noStrike" cap="none" dirty="0">
                <a:solidFill>
                  <a:schemeClr val="dk1"/>
                </a:solidFill>
                <a:effectLst/>
                <a:latin typeface="Calibri"/>
                <a:ea typeface="Calibri"/>
                <a:cs typeface="Calibri"/>
                <a:sym typeface="Calibri"/>
              </a:rPr>
              <a:t>not nice to know information. Sometimes educators feel compelled to explain more than the receiver needs to know, because there is a lot of info on a topic. Research shows that few people can remember more than 7 independent items. For those with low literacy skills the limit may be 3 or 5 items. This means that with need to know, your goal is 3 items, and 5 at most.</a:t>
            </a:r>
          </a:p>
          <a:p>
            <a:r>
              <a:rPr lang="en-US" sz="1200" b="0" i="0" u="none" strike="noStrike" cap="none" dirty="0">
                <a:solidFill>
                  <a:schemeClr val="dk1"/>
                </a:solidFill>
                <a:effectLst/>
                <a:latin typeface="Calibri"/>
                <a:ea typeface="Calibri"/>
                <a:cs typeface="Calibri"/>
                <a:sym typeface="Calibri"/>
              </a:rPr>
              <a:t> </a:t>
            </a:r>
          </a:p>
          <a:p>
            <a:r>
              <a:rPr lang="en-US" sz="1200" b="0" i="0" u="none" strike="noStrike" cap="none" dirty="0">
                <a:solidFill>
                  <a:schemeClr val="dk1"/>
                </a:solidFill>
                <a:effectLst/>
                <a:latin typeface="Calibri"/>
                <a:ea typeface="Calibri"/>
                <a:cs typeface="Calibri"/>
                <a:sym typeface="Calibri"/>
              </a:rPr>
              <a:t>For clear communication, </a:t>
            </a:r>
            <a:r>
              <a:rPr lang="en-US" sz="1200" b="1" i="0" u="none" strike="noStrike" cap="none" dirty="0">
                <a:solidFill>
                  <a:schemeClr val="dk1"/>
                </a:solidFill>
                <a:effectLst/>
                <a:latin typeface="Calibri"/>
                <a:ea typeface="Calibri"/>
                <a:cs typeface="Calibri"/>
                <a:sym typeface="Calibri"/>
              </a:rPr>
              <a:t>learn to anticipate misunderstanding and confirm understanding. </a:t>
            </a:r>
            <a:r>
              <a:rPr lang="en-US" sz="1200" b="0" i="0" u="none" strike="noStrike" cap="none" dirty="0">
                <a:solidFill>
                  <a:schemeClr val="dk1"/>
                </a:solidFill>
                <a:effectLst/>
                <a:latin typeface="Calibri"/>
                <a:ea typeface="Calibri"/>
                <a:cs typeface="Calibri"/>
                <a:sym typeface="Calibri"/>
              </a:rPr>
              <a:t>Often, we assume that a receiver understands our message simply because they don't speak up – and they might not. The English language infers that this silence means that a person understands. Conversation is like throwing a ball back and forth. We have to make sure that they catch the ball. Later, we'll go over the teach back strategy for confirming understanding.</a:t>
            </a:r>
          </a:p>
          <a:p>
            <a:r>
              <a:rPr lang="en-US" sz="1200" b="0" i="0" u="none" strike="noStrike" cap="none" dirty="0">
                <a:solidFill>
                  <a:schemeClr val="dk1"/>
                </a:solidFill>
                <a:effectLst/>
                <a:latin typeface="Calibri"/>
                <a:ea typeface="Calibri"/>
                <a:cs typeface="Calibri"/>
                <a:sym typeface="Calibri"/>
              </a:rPr>
              <a:t> </a:t>
            </a:r>
          </a:p>
          <a:p>
            <a:r>
              <a:rPr lang="en-US" sz="1200" b="1" i="0" u="none" strike="noStrike" cap="none" dirty="0">
                <a:solidFill>
                  <a:schemeClr val="dk1"/>
                </a:solidFill>
                <a:effectLst/>
                <a:latin typeface="Calibri"/>
                <a:ea typeface="Calibri"/>
                <a:cs typeface="Calibri"/>
                <a:sym typeface="Calibri"/>
              </a:rPr>
              <a:t>Clarify, when there's a misunderstanding. </a:t>
            </a:r>
            <a:r>
              <a:rPr lang="en-US" sz="1200" b="0" i="0" u="none" strike="noStrike" cap="none" dirty="0">
                <a:solidFill>
                  <a:schemeClr val="dk1"/>
                </a:solidFill>
                <a:effectLst/>
                <a:latin typeface="Calibri"/>
                <a:ea typeface="Calibri"/>
                <a:cs typeface="Calibri"/>
                <a:sym typeface="Calibri"/>
              </a:rPr>
              <a:t>Often, we try to create understanding by repeating the same thing, only louder. Clarifying, on the other hand, entails using different language to clear up misunderstandings.</a:t>
            </a:r>
          </a:p>
          <a:p>
            <a:r>
              <a:rPr lang="en-US" sz="1200" b="0" i="0" u="none" strike="noStrike" cap="none" dirty="0">
                <a:solidFill>
                  <a:schemeClr val="dk1"/>
                </a:solidFill>
                <a:effectLst/>
                <a:latin typeface="Calibri"/>
                <a:ea typeface="Calibri"/>
                <a:cs typeface="Calibri"/>
                <a:sym typeface="Calibri"/>
              </a:rPr>
              <a:t> </a:t>
            </a:r>
          </a:p>
          <a:p>
            <a:r>
              <a:rPr lang="en-US" sz="1200" b="1" i="0" u="none" strike="noStrike" cap="none" dirty="0">
                <a:solidFill>
                  <a:schemeClr val="dk1"/>
                </a:solidFill>
                <a:effectLst/>
                <a:latin typeface="Calibri"/>
                <a:ea typeface="Calibri"/>
                <a:cs typeface="Calibri"/>
                <a:sym typeface="Calibri"/>
              </a:rPr>
              <a:t>Lastly, use objective judgment-free language. </a:t>
            </a:r>
            <a:r>
              <a:rPr lang="en-US" sz="1200" b="0" i="0" u="none" strike="noStrike" cap="none" dirty="0">
                <a:solidFill>
                  <a:schemeClr val="dk1"/>
                </a:solidFill>
                <a:effectLst/>
                <a:latin typeface="Calibri"/>
                <a:ea typeface="Calibri"/>
                <a:cs typeface="Calibri"/>
                <a:sym typeface="Calibri"/>
              </a:rPr>
              <a:t>It’s easy to inadvertently shame people when we talk about their health behaviors. An example is using the term "noncompliant." Instead of saying "so I see here you've been noncompliant" you can say: "OK, so I hear you say you haven't been taking your medication a full 30 minutes before you eat". That is objective and includes facts you learned directly from the patient, so there’s no disagreement or feeling of judgment.</a:t>
            </a:r>
          </a:p>
          <a:p>
            <a:pPr marL="0" lvl="0" indent="0" algn="l" rtl="0">
              <a:spcBef>
                <a:spcPts val="0"/>
              </a:spcBef>
              <a:spcAft>
                <a:spcPts val="0"/>
              </a:spcAft>
              <a:buNone/>
            </a:pPr>
            <a:endParaRPr dirty="0"/>
          </a:p>
        </p:txBody>
      </p:sp>
      <p:sp>
        <p:nvSpPr>
          <p:cNvPr id="211" name="Google Shape;211;p15: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1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7" name="Google Shape;217;p16: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r>
              <a:rPr lang="en-US" sz="1200" b="0" i="0" u="none" strike="noStrike" cap="none" dirty="0">
                <a:solidFill>
                  <a:schemeClr val="dk1"/>
                </a:solidFill>
                <a:effectLst/>
                <a:latin typeface="Calibri"/>
                <a:ea typeface="Calibri"/>
                <a:cs typeface="Calibri"/>
                <a:sym typeface="Calibri"/>
              </a:rPr>
              <a:t>Many words that we don't think of as medical jargon might not be understood by everyone. Here are a few commonly misunderstood words.</a:t>
            </a:r>
          </a:p>
          <a:p>
            <a:r>
              <a:rPr lang="en-US" sz="1200" b="0" i="0" u="none" strike="noStrike" cap="none" dirty="0">
                <a:solidFill>
                  <a:schemeClr val="dk1"/>
                </a:solidFill>
                <a:effectLst/>
                <a:latin typeface="Calibri"/>
                <a:ea typeface="Calibri"/>
                <a:cs typeface="Calibri"/>
                <a:sym typeface="Calibri"/>
              </a:rPr>
              <a:t>Who can tell me another word or set of words for the term cardiologist? Or any of the terms here? PRN? Please type your answers in the chat box.</a:t>
            </a:r>
          </a:p>
          <a:p>
            <a:pPr marL="0" lvl="0" indent="0" algn="l" rtl="0">
              <a:spcBef>
                <a:spcPts val="0"/>
              </a:spcBef>
              <a:spcAft>
                <a:spcPts val="0"/>
              </a:spcAft>
              <a:buNone/>
            </a:pPr>
            <a:endParaRPr dirty="0"/>
          </a:p>
        </p:txBody>
      </p:sp>
      <p:sp>
        <p:nvSpPr>
          <p:cNvPr id="218" name="Google Shape;218;p16: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17: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r>
              <a:rPr lang="en-US" sz="1200" b="0" i="0" u="none" strike="noStrike" cap="none" dirty="0">
                <a:solidFill>
                  <a:schemeClr val="dk1"/>
                </a:solidFill>
                <a:effectLst/>
                <a:latin typeface="Calibri"/>
                <a:ea typeface="Calibri"/>
                <a:cs typeface="Calibri"/>
                <a:sym typeface="Calibri"/>
              </a:rPr>
              <a:t>Sentences written in plain language are easy to understand. Here are some examples of sentences revised for plain language.</a:t>
            </a:r>
          </a:p>
          <a:p>
            <a:r>
              <a:rPr lang="en-US" sz="1200" b="0" i="0" u="none" strike="noStrike" cap="none" dirty="0">
                <a:solidFill>
                  <a:schemeClr val="dk1"/>
                </a:solidFill>
                <a:effectLst/>
                <a:latin typeface="Calibri"/>
                <a:ea typeface="Calibri"/>
                <a:cs typeface="Calibri"/>
                <a:sym typeface="Calibri"/>
              </a:rPr>
              <a:t> </a:t>
            </a:r>
          </a:p>
          <a:p>
            <a:r>
              <a:rPr lang="en-US" sz="1200" b="0" i="0" u="none" strike="noStrike" cap="none" dirty="0">
                <a:solidFill>
                  <a:schemeClr val="dk1"/>
                </a:solidFill>
                <a:effectLst/>
                <a:latin typeface="Calibri"/>
                <a:ea typeface="Calibri"/>
                <a:cs typeface="Calibri"/>
                <a:sym typeface="Calibri"/>
              </a:rPr>
              <a:t>The “your COVID-19 test results were negative” could cause some confusion because isn’t negative bad? The plain language revision of this sentence is “you don’t have COVID-19.” It’s much more straightforward and easier to understand. </a:t>
            </a:r>
          </a:p>
          <a:p>
            <a:endParaRPr lang="en-US" sz="1200" b="0" i="0" u="none" strike="noStrike" cap="none" dirty="0">
              <a:solidFill>
                <a:schemeClr val="dk1"/>
              </a:solidFill>
              <a:effectLst/>
              <a:latin typeface="Calibri"/>
              <a:cs typeface="Calibri"/>
              <a:sym typeface="Calibri"/>
            </a:endParaRPr>
          </a:p>
          <a:p>
            <a:r>
              <a:rPr lang="en-US" sz="1200" b="0" i="0" u="none" strike="noStrike" cap="none" dirty="0">
                <a:solidFill>
                  <a:schemeClr val="dk1"/>
                </a:solidFill>
                <a:effectLst/>
                <a:latin typeface="Calibri"/>
                <a:ea typeface="Calibri"/>
                <a:cs typeface="Calibri"/>
                <a:sym typeface="Calibri"/>
              </a:rPr>
              <a:t>The version of the second sentence “reduce sodium intake” could be confusing. Using plain language, it is simple to say “eat less salt” instead.</a:t>
            </a:r>
          </a:p>
          <a:p>
            <a:r>
              <a:rPr lang="en-US" sz="1200" b="0" i="0" u="none" strike="noStrike" cap="none" dirty="0">
                <a:solidFill>
                  <a:schemeClr val="dk1"/>
                </a:solidFill>
                <a:effectLst/>
                <a:latin typeface="Calibri"/>
                <a:ea typeface="Calibri"/>
                <a:cs typeface="Calibri"/>
                <a:sym typeface="Calibri"/>
              </a:rPr>
              <a:t> </a:t>
            </a:r>
          </a:p>
          <a:p>
            <a:r>
              <a:rPr lang="en-US" sz="1200" b="0" i="0" u="none" strike="noStrike" cap="none" dirty="0">
                <a:solidFill>
                  <a:schemeClr val="dk1"/>
                </a:solidFill>
                <a:effectLst/>
                <a:latin typeface="Calibri"/>
                <a:ea typeface="Calibri"/>
                <a:cs typeface="Calibri"/>
                <a:sym typeface="Calibri"/>
              </a:rPr>
              <a:t>In the third example, “take on an empty stomach,” the literal words are confusing. What does taking something ON your stomach really mean? And empty of what, food or drink? The plain language version is simply: “don’t eat or drink before taking this medication.”</a:t>
            </a:r>
          </a:p>
          <a:p>
            <a:r>
              <a:rPr lang="en-US" sz="1200" b="0" i="0" u="none" strike="noStrike" cap="none" dirty="0">
                <a:solidFill>
                  <a:schemeClr val="dk1"/>
                </a:solidFill>
                <a:effectLst/>
                <a:latin typeface="Calibri"/>
                <a:ea typeface="Calibri"/>
                <a:cs typeface="Calibri"/>
                <a:sym typeface="Calibri"/>
              </a:rPr>
              <a:t> </a:t>
            </a:r>
          </a:p>
          <a:p>
            <a:endParaRPr dirty="0"/>
          </a:p>
        </p:txBody>
      </p:sp>
      <p:sp>
        <p:nvSpPr>
          <p:cNvPr id="226" name="Google Shape;226;p1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19: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3" name="Google Shape;233;p19: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342265" lvl="1" indent="0" algn="l" rtl="0">
              <a:spcBef>
                <a:spcPts val="0"/>
              </a:spcBef>
              <a:spcAft>
                <a:spcPts val="0"/>
              </a:spcAft>
              <a:buNone/>
            </a:pPr>
            <a:endParaRPr sz="2600" b="1" dirty="0">
              <a:latin typeface="Calibri"/>
              <a:ea typeface="Calibri"/>
              <a:cs typeface="Calibri"/>
              <a:sym typeface="Calibri"/>
            </a:endParaRPr>
          </a:p>
          <a:p>
            <a:r>
              <a:rPr lang="en-US" sz="1200" b="1" i="0" u="none" strike="noStrike" cap="none" dirty="0">
                <a:solidFill>
                  <a:schemeClr val="dk1"/>
                </a:solidFill>
                <a:effectLst/>
                <a:latin typeface="Calibri"/>
                <a:ea typeface="Calibri"/>
                <a:cs typeface="Calibri"/>
                <a:sym typeface="Calibri"/>
              </a:rPr>
              <a:t>So, what are the plain language principles?</a:t>
            </a:r>
            <a:endParaRPr lang="en-US" sz="1200" b="0" i="0" u="none" strike="noStrike" cap="none" dirty="0">
              <a:solidFill>
                <a:schemeClr val="dk1"/>
              </a:solidFill>
              <a:effectLst/>
              <a:latin typeface="Calibri"/>
              <a:ea typeface="Calibri"/>
              <a:cs typeface="Calibri"/>
              <a:sym typeface="Calibri"/>
            </a:endParaRPr>
          </a:p>
          <a:p>
            <a:r>
              <a:rPr lang="en-US" sz="1200" b="0" i="0" u="none" strike="noStrike" cap="none" dirty="0">
                <a:solidFill>
                  <a:schemeClr val="dk1"/>
                </a:solidFill>
                <a:effectLst/>
                <a:latin typeface="Calibri"/>
                <a:ea typeface="Calibri"/>
                <a:cs typeface="Calibri"/>
                <a:sym typeface="Calibri"/>
              </a:rPr>
              <a:t> </a:t>
            </a:r>
          </a:p>
          <a:p>
            <a:r>
              <a:rPr lang="en-US" sz="1200" b="0" i="0" u="none" strike="noStrike" cap="none" dirty="0">
                <a:solidFill>
                  <a:schemeClr val="dk1"/>
                </a:solidFill>
                <a:effectLst/>
                <a:latin typeface="Calibri"/>
                <a:ea typeface="Calibri"/>
                <a:cs typeface="Calibri"/>
                <a:sym typeface="Calibri"/>
              </a:rPr>
              <a:t>In order to promote health literacy, we need to select, assess, and create print materials that are easy to understand.  I’m guessing that some of you select and assess print materials, and others of you create print materials. Here are some plain language principles you can use in order to make communication clearer.</a:t>
            </a:r>
          </a:p>
          <a:p>
            <a:endParaRPr lang="en-US" sz="1200" b="0" i="0" u="none" strike="noStrike" cap="none" dirty="0">
              <a:solidFill>
                <a:schemeClr val="dk1"/>
              </a:solidFill>
              <a:effectLst/>
              <a:latin typeface="Calibri"/>
              <a:ea typeface="Calibri"/>
              <a:cs typeface="Calibri"/>
              <a:sym typeface="Calibri"/>
            </a:endParaRPr>
          </a:p>
          <a:p>
            <a:r>
              <a:rPr lang="en-US" sz="1200" b="1" i="0" u="none" strike="noStrike" cap="none" dirty="0">
                <a:solidFill>
                  <a:schemeClr val="dk1"/>
                </a:solidFill>
                <a:effectLst/>
                <a:latin typeface="Calibri"/>
                <a:ea typeface="Calibri"/>
                <a:cs typeface="Calibri"/>
                <a:sym typeface="Calibri"/>
              </a:rPr>
              <a:t>Use familiar terms</a:t>
            </a:r>
            <a:r>
              <a:rPr lang="en-US" sz="1200" b="0" i="0" u="none" strike="noStrike" cap="none" dirty="0">
                <a:solidFill>
                  <a:schemeClr val="dk1"/>
                </a:solidFill>
                <a:effectLst/>
                <a:latin typeface="Calibri"/>
                <a:ea typeface="Calibri"/>
                <a:cs typeface="Calibri"/>
                <a:sym typeface="Calibri"/>
              </a:rPr>
              <a:t>, not jargon, acronyms, or medical terminology</a:t>
            </a:r>
          </a:p>
          <a:p>
            <a:r>
              <a:rPr lang="en-US" sz="1200" b="0" i="0" u="none" strike="noStrike" cap="none" dirty="0">
                <a:solidFill>
                  <a:schemeClr val="dk1"/>
                </a:solidFill>
                <a:effectLst/>
                <a:latin typeface="Calibri"/>
                <a:ea typeface="Calibri"/>
                <a:cs typeface="Calibri"/>
                <a:sym typeface="Calibri"/>
              </a:rPr>
              <a:t> </a:t>
            </a:r>
          </a:p>
          <a:p>
            <a:r>
              <a:rPr lang="en-US" sz="1200" b="1" i="0" u="none" strike="noStrike" cap="none" dirty="0">
                <a:solidFill>
                  <a:schemeClr val="dk1"/>
                </a:solidFill>
                <a:effectLst/>
                <a:latin typeface="Calibri"/>
                <a:ea typeface="Calibri"/>
                <a:cs typeface="Calibri"/>
                <a:sym typeface="Calibri"/>
              </a:rPr>
              <a:t>Chunk info</a:t>
            </a:r>
            <a:r>
              <a:rPr lang="en-US" sz="1200" b="0" i="0" u="none" strike="noStrike" cap="none" dirty="0">
                <a:solidFill>
                  <a:schemeClr val="dk1"/>
                </a:solidFill>
                <a:effectLst/>
                <a:latin typeface="Calibri"/>
                <a:ea typeface="Calibri"/>
                <a:cs typeface="Calibri"/>
                <a:sym typeface="Calibri"/>
              </a:rPr>
              <a:t>: Chunking info means breaking documents into separate topics. Keep paragraphs short. Use descriptive subheadings. Use more headings and subheadings with less under each heading. Use bullet points to organize information. (</a:t>
            </a:r>
            <a:r>
              <a:rPr lang="en-US" sz="1200" b="0" i="0" u="none" strike="noStrike" cap="none" dirty="0">
                <a:solidFill>
                  <a:schemeClr val="dk1"/>
                </a:solidFill>
                <a:effectLst/>
                <a:latin typeface="Calibri"/>
                <a:ea typeface="Calibri"/>
                <a:cs typeface="Calibri"/>
                <a:sym typeface="Calibri"/>
                <a:hlinkClick r:id="rId3"/>
              </a:rPr>
              <a:t>https://www.fda.gov/about-fda/plain-writing-its-law/plain-language-principles</a:t>
            </a:r>
            <a:r>
              <a:rPr lang="en-US" sz="1200" b="0" i="0" u="none" strike="noStrike" cap="none" dirty="0">
                <a:solidFill>
                  <a:schemeClr val="dk1"/>
                </a:solidFill>
                <a:effectLst/>
                <a:latin typeface="Calibri"/>
                <a:ea typeface="Calibri"/>
                <a:cs typeface="Calibri"/>
                <a:sym typeface="Calibri"/>
              </a:rPr>
              <a:t>)</a:t>
            </a:r>
          </a:p>
          <a:p>
            <a:r>
              <a:rPr lang="en-US" sz="1200" b="0" i="0" u="none" strike="noStrike" cap="none" dirty="0">
                <a:solidFill>
                  <a:schemeClr val="dk1"/>
                </a:solidFill>
                <a:effectLst/>
                <a:latin typeface="Calibri"/>
                <a:ea typeface="Calibri"/>
                <a:cs typeface="Calibri"/>
                <a:sym typeface="Calibri"/>
              </a:rPr>
              <a:t> </a:t>
            </a:r>
          </a:p>
          <a:p>
            <a:r>
              <a:rPr lang="en-US" sz="1200" b="1" i="0" u="none" strike="noStrike" cap="none" dirty="0">
                <a:solidFill>
                  <a:schemeClr val="dk1"/>
                </a:solidFill>
                <a:effectLst/>
                <a:latin typeface="Calibri"/>
                <a:ea typeface="Calibri"/>
                <a:cs typeface="Calibri"/>
                <a:sym typeface="Calibri"/>
              </a:rPr>
              <a:t>Organize logically</a:t>
            </a:r>
            <a:r>
              <a:rPr lang="en-US" sz="1200" b="0" i="0" u="none" strike="noStrike" cap="none" dirty="0">
                <a:solidFill>
                  <a:schemeClr val="dk1"/>
                </a:solidFill>
                <a:effectLst/>
                <a:latin typeface="Calibri"/>
                <a:ea typeface="Calibri"/>
                <a:cs typeface="Calibri"/>
                <a:sym typeface="Calibri"/>
              </a:rPr>
              <a:t>: Put your most important material first and organize material in order of importance to the audience. Start by stating your purpose and bottom line. Include background information towards the end.</a:t>
            </a:r>
          </a:p>
          <a:p>
            <a:r>
              <a:rPr lang="en-US" sz="1200" b="0" i="0" u="none" strike="noStrike" cap="none" dirty="0">
                <a:solidFill>
                  <a:schemeClr val="dk1"/>
                </a:solidFill>
                <a:effectLst/>
                <a:latin typeface="Calibri"/>
                <a:ea typeface="Calibri"/>
                <a:cs typeface="Calibri"/>
                <a:sym typeface="Calibri"/>
              </a:rPr>
              <a:t> </a:t>
            </a:r>
          </a:p>
          <a:p>
            <a:r>
              <a:rPr lang="en-US" sz="1200" b="1" i="0" u="none" strike="noStrike" cap="none" dirty="0">
                <a:solidFill>
                  <a:schemeClr val="dk1"/>
                </a:solidFill>
                <a:effectLst/>
                <a:latin typeface="Calibri"/>
                <a:ea typeface="Calibri"/>
                <a:cs typeface="Calibri"/>
                <a:sym typeface="Calibri"/>
              </a:rPr>
              <a:t>Write in a conversational voice vs. academic or research voice:</a:t>
            </a:r>
            <a:r>
              <a:rPr lang="en-US" sz="1200" b="0" i="0" u="none" strike="noStrike" cap="none" dirty="0">
                <a:solidFill>
                  <a:schemeClr val="dk1"/>
                </a:solidFill>
                <a:effectLst/>
                <a:latin typeface="Calibri"/>
                <a:ea typeface="Calibri"/>
                <a:cs typeface="Calibri"/>
                <a:sym typeface="Calibri"/>
              </a:rPr>
              <a:t>  You want to engage the reader. One way to do that is to use the active vs the passive voice. Active voice makes it clear who is supposed to do what action. It eliminates ambiguity about responsibilities. Not “It must be done, but “You must do it.”  Not “masks must be worn” but “wear a mask.”</a:t>
            </a:r>
          </a:p>
          <a:p>
            <a:r>
              <a:rPr lang="en-US" sz="1200" b="0" i="0" u="none" strike="noStrike" cap="none" dirty="0">
                <a:solidFill>
                  <a:schemeClr val="dk1"/>
                </a:solidFill>
                <a:effectLst/>
                <a:latin typeface="Calibri"/>
                <a:ea typeface="Calibri"/>
                <a:cs typeface="Calibri"/>
                <a:sym typeface="Calibri"/>
                <a:hlinkClick r:id="rId4"/>
              </a:rPr>
              <a:t>https://www.plainlanguage.gov/</a:t>
            </a:r>
            <a:r>
              <a:rPr lang="en-US" sz="1200" b="0" i="0" u="none" strike="noStrike" cap="none" dirty="0">
                <a:solidFill>
                  <a:schemeClr val="dk1"/>
                </a:solidFill>
                <a:effectLst/>
                <a:latin typeface="Calibri"/>
                <a:ea typeface="Calibri"/>
                <a:cs typeface="Calibri"/>
                <a:sym typeface="Calibri"/>
              </a:rPr>
              <a:t>guidelines have a much more comprehensive list of plain language principles. Using plain language is a key component of our shared responsibility for health literacy, so if you want to learn more about plain language principles, I suggest taking a look at plainlanguage.gov. The link is in the resource list.</a:t>
            </a:r>
          </a:p>
          <a:p>
            <a:endParaRPr sz="3200" b="1" dirty="0">
              <a:latin typeface="Calibri"/>
              <a:ea typeface="Calibri"/>
              <a:cs typeface="Calibri"/>
              <a:sym typeface="Calibri"/>
            </a:endParaRPr>
          </a:p>
        </p:txBody>
      </p:sp>
      <p:sp>
        <p:nvSpPr>
          <p:cNvPr id="234" name="Google Shape;234;p19: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18: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0" name="Google Shape;240;p18: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r>
              <a:rPr lang="en-US" sz="1200" b="0" i="0" u="none" strike="noStrike" cap="none" dirty="0">
                <a:solidFill>
                  <a:schemeClr val="dk1"/>
                </a:solidFill>
                <a:effectLst/>
                <a:latin typeface="Calibri"/>
                <a:ea typeface="Calibri"/>
                <a:cs typeface="Calibri"/>
                <a:sym typeface="Calibri"/>
              </a:rPr>
              <a:t>There are two concepts that people sometimes confuse: plain language and readability.  </a:t>
            </a:r>
            <a:r>
              <a:rPr lang="en-US" sz="1200" b="1" i="0" u="none" strike="noStrike" cap="none" dirty="0">
                <a:solidFill>
                  <a:schemeClr val="dk1"/>
                </a:solidFill>
                <a:effectLst/>
                <a:latin typeface="Calibri"/>
                <a:ea typeface="Calibri"/>
                <a:cs typeface="Calibri"/>
                <a:sym typeface="Calibri"/>
              </a:rPr>
              <a:t>Readability</a:t>
            </a:r>
            <a:r>
              <a:rPr lang="en-US" sz="1200" b="0" i="0" u="none" strike="noStrike" cap="none" dirty="0">
                <a:solidFill>
                  <a:schemeClr val="dk1"/>
                </a:solidFill>
                <a:effectLst/>
                <a:latin typeface="Calibri"/>
                <a:ea typeface="Calibri"/>
                <a:cs typeface="Calibri"/>
                <a:sym typeface="Calibri"/>
              </a:rPr>
              <a:t> is how easy something is to read. Readability is measured in terms of “grade levels.”  The NIH recommends that the readability of patient information material be no higher than sixth-grade level (</a:t>
            </a:r>
            <a:r>
              <a:rPr lang="en-US" sz="1200" b="0" i="0" u="none" strike="noStrike" cap="none" dirty="0">
                <a:solidFill>
                  <a:schemeClr val="dk1"/>
                </a:solidFill>
                <a:effectLst/>
                <a:latin typeface="Calibri"/>
                <a:ea typeface="Calibri"/>
                <a:cs typeface="Calibri"/>
                <a:sym typeface="Calibri"/>
                <a:hlinkClick r:id="rId3"/>
              </a:rPr>
              <a:t>https://www.ncbi.nlm.nih.gov/pmc/articles/PMC3049622/</a:t>
            </a:r>
            <a:r>
              <a:rPr lang="en-US" sz="1200" b="0" i="0" u="none" strike="noStrike" cap="none" dirty="0">
                <a:solidFill>
                  <a:schemeClr val="dk1"/>
                </a:solidFill>
                <a:effectLst/>
                <a:latin typeface="Calibri"/>
                <a:ea typeface="Calibri"/>
                <a:cs typeface="Calibri"/>
                <a:sym typeface="Calibri"/>
              </a:rPr>
              <a:t>).</a:t>
            </a:r>
          </a:p>
          <a:p>
            <a:r>
              <a:rPr lang="en-US" sz="1200" b="0" i="0" u="none" strike="noStrike" cap="none" dirty="0">
                <a:solidFill>
                  <a:schemeClr val="dk1"/>
                </a:solidFill>
                <a:effectLst/>
                <a:latin typeface="Calibri"/>
                <a:ea typeface="Calibri"/>
                <a:cs typeface="Calibri"/>
                <a:sym typeface="Calibri"/>
              </a:rPr>
              <a:t> </a:t>
            </a:r>
          </a:p>
          <a:p>
            <a:r>
              <a:rPr lang="en-US" sz="1200" b="0" i="0" u="none" strike="noStrike" cap="none" dirty="0">
                <a:solidFill>
                  <a:schemeClr val="dk1"/>
                </a:solidFill>
                <a:effectLst/>
                <a:latin typeface="Calibri"/>
                <a:ea typeface="Calibri"/>
                <a:cs typeface="Calibri"/>
                <a:sym typeface="Calibri"/>
              </a:rPr>
              <a:t>There are readability calculators that you can utilize to see the grade level of a document. These formulas are based mainly on sentence and word length. </a:t>
            </a:r>
          </a:p>
          <a:p>
            <a:r>
              <a:rPr lang="en-US" sz="1200" b="0" i="0" u="none" strike="noStrike" cap="none" dirty="0">
                <a:solidFill>
                  <a:schemeClr val="dk1"/>
                </a:solidFill>
                <a:effectLst/>
                <a:latin typeface="Calibri"/>
                <a:ea typeface="Calibri"/>
                <a:cs typeface="Calibri"/>
                <a:sym typeface="Calibri"/>
              </a:rPr>
              <a:t> </a:t>
            </a:r>
          </a:p>
          <a:p>
            <a:r>
              <a:rPr lang="en-US" sz="1200" b="1" i="0" u="none" strike="noStrike" cap="none" dirty="0">
                <a:solidFill>
                  <a:schemeClr val="dk1"/>
                </a:solidFill>
                <a:effectLst/>
                <a:latin typeface="Calibri"/>
                <a:ea typeface="Calibri"/>
                <a:cs typeface="Calibri"/>
                <a:sym typeface="Calibri"/>
              </a:rPr>
              <a:t>However, there are a number of issues with readability formulas</a:t>
            </a:r>
            <a:r>
              <a:rPr lang="en-US" sz="1200" b="0" i="0" u="none" strike="noStrike" cap="none" dirty="0">
                <a:solidFill>
                  <a:schemeClr val="dk1"/>
                </a:solidFill>
                <a:effectLst/>
                <a:latin typeface="Calibri"/>
                <a:ea typeface="Calibri"/>
                <a:cs typeface="Calibri"/>
                <a:sym typeface="Calibri"/>
              </a:rPr>
              <a:t>, so they aren't good for making an overall assessment of whether your document clearly communicates info or is easy to understand.</a:t>
            </a:r>
          </a:p>
          <a:p>
            <a:r>
              <a:rPr lang="en-US" sz="1200" b="0" i="0" u="none" strike="noStrike" cap="none" dirty="0">
                <a:solidFill>
                  <a:schemeClr val="dk1"/>
                </a:solidFill>
                <a:effectLst/>
                <a:latin typeface="Calibri"/>
                <a:ea typeface="Calibri"/>
                <a:cs typeface="Calibri"/>
                <a:sym typeface="Calibri"/>
              </a:rPr>
              <a:t> </a:t>
            </a:r>
          </a:p>
          <a:p>
            <a:r>
              <a:rPr lang="en-US" sz="1200" b="1" i="0" u="none" strike="noStrike" cap="none" dirty="0">
                <a:solidFill>
                  <a:schemeClr val="dk1"/>
                </a:solidFill>
                <a:effectLst/>
                <a:latin typeface="Calibri"/>
                <a:ea typeface="Calibri"/>
                <a:cs typeface="Calibri"/>
                <a:sym typeface="Calibri"/>
              </a:rPr>
              <a:t>First of all, online readability scores are inconsistent and often inaccurate.</a:t>
            </a:r>
            <a:r>
              <a:rPr lang="en-US" sz="1200" b="0" i="0" u="none" strike="noStrike" cap="none" dirty="0">
                <a:solidFill>
                  <a:schemeClr val="dk1"/>
                </a:solidFill>
                <a:effectLst/>
                <a:latin typeface="Calibri"/>
                <a:ea typeface="Calibri"/>
                <a:cs typeface="Calibri"/>
                <a:sym typeface="Calibri"/>
              </a:rPr>
              <a:t> </a:t>
            </a:r>
            <a:r>
              <a:rPr lang="en-US" sz="1200" b="1" i="0" u="none" strike="noStrike" cap="none" dirty="0">
                <a:solidFill>
                  <a:schemeClr val="dk1"/>
                </a:solidFill>
                <a:effectLst/>
                <a:latin typeface="Calibri"/>
                <a:ea typeface="Calibri"/>
                <a:cs typeface="Calibri"/>
                <a:sym typeface="Calibri"/>
              </a:rPr>
              <a:t>Secondly, readability formulas ignore most factors that contribute to ease of reading and comprehension.</a:t>
            </a:r>
            <a:r>
              <a:rPr lang="en-US" sz="1200" b="0" i="0" u="none" strike="noStrike" cap="none" dirty="0">
                <a:solidFill>
                  <a:schemeClr val="dk1"/>
                </a:solidFill>
                <a:effectLst/>
                <a:latin typeface="Calibri"/>
                <a:ea typeface="Calibri"/>
                <a:cs typeface="Calibri"/>
                <a:sym typeface="Calibri"/>
              </a:rPr>
              <a:t> Just because someone can read something at a certain level doesn’t mean that they can understand it or know what to do with it. </a:t>
            </a:r>
          </a:p>
          <a:p>
            <a:r>
              <a:rPr lang="en-US" sz="1200" b="0" i="0" u="none" strike="noStrike" cap="none" dirty="0">
                <a:solidFill>
                  <a:schemeClr val="dk1"/>
                </a:solidFill>
                <a:effectLst/>
                <a:latin typeface="Calibri"/>
                <a:ea typeface="Calibri"/>
                <a:cs typeface="Calibri"/>
                <a:sym typeface="Calibri"/>
              </a:rPr>
              <a:t> </a:t>
            </a:r>
          </a:p>
          <a:p>
            <a:r>
              <a:rPr lang="en-US" sz="1200" b="0" i="0" u="none" strike="noStrike" cap="none" dirty="0">
                <a:solidFill>
                  <a:schemeClr val="dk1"/>
                </a:solidFill>
                <a:effectLst/>
                <a:latin typeface="Calibri"/>
                <a:ea typeface="Calibri"/>
                <a:cs typeface="Calibri"/>
                <a:sym typeface="Calibri"/>
              </a:rPr>
              <a:t>If you rely on a grade level score, you can be misled into thinking that your materials are clear and effective when they may not be. That’s because readability formulas don’t take into account the user's context or the principles of plain language.</a:t>
            </a:r>
          </a:p>
          <a:p>
            <a:r>
              <a:rPr lang="en-US" sz="1200" b="0" i="0" u="none" strike="noStrike" cap="none" dirty="0">
                <a:solidFill>
                  <a:schemeClr val="dk1"/>
                </a:solidFill>
                <a:effectLst/>
                <a:latin typeface="Calibri"/>
                <a:ea typeface="Calibri"/>
                <a:cs typeface="Calibri"/>
                <a:sym typeface="Calibri"/>
              </a:rPr>
              <a:t> </a:t>
            </a:r>
          </a:p>
          <a:p>
            <a:r>
              <a:rPr lang="en-US" sz="1200" b="0" i="0" u="none" strike="noStrike" cap="none" dirty="0">
                <a:solidFill>
                  <a:schemeClr val="dk1"/>
                </a:solidFill>
                <a:effectLst/>
                <a:latin typeface="Calibri"/>
                <a:ea typeface="Calibri"/>
                <a:cs typeface="Calibri"/>
                <a:sym typeface="Calibri"/>
              </a:rPr>
              <a:t>By contrast, plain language </a:t>
            </a:r>
            <a:r>
              <a:rPr lang="en-US" sz="1200" b="1" i="0" u="none" strike="noStrike" cap="none" dirty="0">
                <a:solidFill>
                  <a:schemeClr val="dk1"/>
                </a:solidFill>
                <a:effectLst/>
                <a:latin typeface="Calibri"/>
                <a:ea typeface="Calibri"/>
                <a:cs typeface="Calibri"/>
                <a:sym typeface="Calibri"/>
              </a:rPr>
              <a:t>addresses factors that contribute to ease of reading and comprehension, </a:t>
            </a:r>
            <a:r>
              <a:rPr lang="en-US" sz="1200" b="0" i="0" u="none" strike="noStrike" cap="none" dirty="0">
                <a:solidFill>
                  <a:schemeClr val="dk1"/>
                </a:solidFill>
                <a:effectLst/>
                <a:latin typeface="Calibri"/>
                <a:ea typeface="Calibri"/>
                <a:cs typeface="Calibri"/>
                <a:sym typeface="Calibri"/>
              </a:rPr>
              <a:t>ensuring that readers can grasp the message the first time they read it. </a:t>
            </a:r>
          </a:p>
          <a:p>
            <a:pPr marL="0" lvl="0" indent="0" algn="l" rtl="0">
              <a:spcBef>
                <a:spcPts val="0"/>
              </a:spcBef>
              <a:spcAft>
                <a:spcPts val="0"/>
              </a:spcAft>
              <a:buNone/>
            </a:pPr>
            <a:endParaRPr dirty="0"/>
          </a:p>
        </p:txBody>
      </p:sp>
      <p:sp>
        <p:nvSpPr>
          <p:cNvPr id="241" name="Google Shape;241;p18: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B9A35B-490E-85D3-922D-71CB097C55A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2CB4F4-619E-CCE4-4C94-9E006113C769}"/>
              </a:ext>
            </a:extLst>
          </p:cNvPr>
          <p:cNvSpPr>
            <a:spLocks noGrp="1" noRot="1" noChangeAspect="1"/>
          </p:cNvSpPr>
          <p:nvPr>
            <p:ph type="sldImg"/>
          </p:nvPr>
        </p:nvSpPr>
        <p:spPr>
          <a:xfrm>
            <a:off x="717550" y="1162050"/>
            <a:ext cx="5575300" cy="3136900"/>
          </a:xfrm>
        </p:spPr>
      </p:sp>
      <p:sp>
        <p:nvSpPr>
          <p:cNvPr id="3" name="Notes Placeholder 2">
            <a:extLst>
              <a:ext uri="{FF2B5EF4-FFF2-40B4-BE49-F238E27FC236}">
                <a16:creationId xmlns:a16="http://schemas.microsoft.com/office/drawing/2014/main" id="{F1C9A8E7-8D0B-960F-6BA8-81B89ACBC36C}"/>
              </a:ext>
            </a:extLst>
          </p:cNvPr>
          <p:cNvSpPr>
            <a:spLocks noGrp="1"/>
          </p:cNvSpPr>
          <p:nvPr>
            <p:ph type="body" idx="1"/>
          </p:nvPr>
        </p:nvSpPr>
        <p:spPr/>
        <p:txBody>
          <a:bodyPr/>
          <a:lstStyle/>
          <a:p>
            <a:pPr marL="0" marR="0">
              <a:spcBef>
                <a:spcPts val="0"/>
              </a:spcBef>
              <a:spcAft>
                <a:spcPts val="0"/>
              </a:spcAft>
            </a:pPr>
            <a:r>
              <a:rPr lang="en-US" sz="1200" dirty="0">
                <a:effectLst/>
                <a:ea typeface="Calibri" panose="020F0502020204030204" pitchFamily="34" charset="0"/>
                <a:cs typeface="Calibri" panose="020F0502020204030204" pitchFamily="34" charset="0"/>
              </a:rPr>
              <a:t>We have just a few technical items to cover :</a:t>
            </a:r>
            <a:endParaRPr lang="en-US" sz="1200" dirty="0">
              <a:effectLst/>
              <a:ea typeface="Calibri" panose="020F0502020204030204" pitchFamily="34" charset="0"/>
            </a:endParaRP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lang="en-US" sz="1200" dirty="0">
                <a:effectLst/>
                <a:ea typeface="Calibri" panose="020F0502020204030204" pitchFamily="34" charset="0"/>
                <a:cs typeface="Calibri" panose="020F0502020204030204" pitchFamily="34" charset="0"/>
              </a:rPr>
              <a:t>Closed Caption has been enabled and it’s available by selecting Closed Caption at bottom menu. Depending on size of your screen you may need to click on the three dots where it says “More” and then select Closed Captions.</a:t>
            </a: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lang="en-US" sz="1200" dirty="0">
                <a:effectLst/>
                <a:ea typeface="Calibri" panose="020F0502020204030204" pitchFamily="34" charset="0"/>
                <a:cs typeface="Calibri" panose="020F0502020204030204" pitchFamily="34" charset="0"/>
              </a:rPr>
              <a:t>All attendees have been muted, but we welcome your questions and comments in the Chat anytime, but we will have some time for questions at the end of the presentation.</a:t>
            </a:r>
            <a:endParaRPr lang="en-US" sz="1200" dirty="0">
              <a:effectLs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dirty="0">
                <a:effectLst/>
                <a:ea typeface="Calibri" panose="020F0502020204030204" pitchFamily="34" charset="0"/>
                <a:cs typeface="Calibri" panose="020F0502020204030204" pitchFamily="34" charset="0"/>
              </a:rPr>
              <a:t>Please be sure to select “Everyone” from the drop-down menu when posting your questions and comments in Chat so everyone can see them. </a:t>
            </a:r>
            <a:endParaRPr lang="en-US" sz="1800" dirty="0">
              <a:effectLst/>
              <a:ea typeface="Calibri" panose="020F0502020204030204" pitchFamily="34" charset="0"/>
              <a:cs typeface="Times New Roman" panose="02020603050405020304" pitchFamily="18" charset="0"/>
            </a:endParaRPr>
          </a:p>
          <a:p>
            <a:pPr marL="685800" marR="0">
              <a:lnSpc>
                <a:spcPct val="107000"/>
              </a:lnSpc>
              <a:spcBef>
                <a:spcPts val="0"/>
              </a:spcBef>
              <a:spcAft>
                <a:spcPts val="0"/>
              </a:spcAft>
            </a:pPr>
            <a:r>
              <a:rPr lang="en-US" sz="1800" dirty="0">
                <a:effectLst/>
                <a:ea typeface="Calibri" panose="020F0502020204030204" pitchFamily="34" charset="0"/>
                <a:cs typeface="Calibri" panose="020F0502020204030204" pitchFamily="34" charset="0"/>
              </a:rPr>
              <a:t> </a:t>
            </a:r>
            <a:endParaRPr lang="en-US" sz="1800" dirty="0">
              <a:effectLst/>
              <a:ea typeface="Calibri" panose="020F0502020204030204" pitchFamily="34" charset="0"/>
              <a:cs typeface="Times New Roman" panose="02020603050405020304" pitchFamily="18" charset="0"/>
            </a:endParaRPr>
          </a:p>
          <a:p>
            <a:pPr marL="685800" marR="0">
              <a:lnSpc>
                <a:spcPct val="107000"/>
              </a:lnSpc>
              <a:spcBef>
                <a:spcPts val="0"/>
              </a:spcBef>
              <a:spcAft>
                <a:spcPts val="0"/>
              </a:spcAft>
            </a:pPr>
            <a:r>
              <a:rPr lang="en-US" sz="1800" dirty="0">
                <a:effectLst/>
                <a:ea typeface="Calibri" panose="020F0502020204030204" pitchFamily="34" charset="0"/>
                <a:cs typeface="Calibri" panose="020F0502020204030204" pitchFamily="34" charset="0"/>
              </a:rPr>
              <a:t> </a:t>
            </a:r>
            <a:endParaRPr lang="en-US" sz="1800" dirty="0">
              <a:effectLst/>
              <a:ea typeface="Calibri" panose="020F0502020204030204" pitchFamily="34"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49DE8682-3D1A-E861-D585-58FD1537BE9C}"/>
              </a:ext>
            </a:extLst>
          </p:cNvPr>
          <p:cNvSpPr>
            <a:spLocks noGrp="1"/>
          </p:cNvSpPr>
          <p:nvPr>
            <p:ph type="sldNum" sz="quarter" idx="5"/>
          </p:nvPr>
        </p:nvSpPr>
        <p:spPr/>
        <p:txBody>
          <a:bodyPr/>
          <a:lstStyle/>
          <a:p>
            <a:fld id="{508E21B0-86F0-4A46-A1AD-BFDAAC036001}" type="slidenum">
              <a:rPr lang="en-US" smtClean="0"/>
              <a:t>2</a:t>
            </a:fld>
            <a:endParaRPr lang="en-US"/>
          </a:p>
        </p:txBody>
      </p:sp>
    </p:spTree>
    <p:extLst>
      <p:ext uri="{BB962C8B-B14F-4D97-AF65-F5344CB8AC3E}">
        <p14:creationId xmlns:p14="http://schemas.microsoft.com/office/powerpoint/2010/main" val="221236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2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7" name="Google Shape;247;p20: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r>
              <a:rPr lang="en-US" sz="1200" b="0" i="0" u="none" strike="noStrike" cap="none" dirty="0">
                <a:solidFill>
                  <a:schemeClr val="dk1"/>
                </a:solidFill>
                <a:effectLst/>
                <a:latin typeface="Calibri"/>
                <a:ea typeface="Calibri"/>
                <a:cs typeface="Calibri"/>
                <a:sym typeface="Calibri"/>
              </a:rPr>
              <a:t>The bottom line:</a:t>
            </a:r>
          </a:p>
          <a:p>
            <a:r>
              <a:rPr lang="en-US" sz="1200" b="0" i="0" u="none" strike="noStrike" cap="none" dirty="0">
                <a:solidFill>
                  <a:schemeClr val="dk1"/>
                </a:solidFill>
                <a:effectLst/>
                <a:latin typeface="Calibri"/>
                <a:ea typeface="Calibri"/>
                <a:cs typeface="Calibri"/>
                <a:sym typeface="Calibri"/>
              </a:rPr>
              <a:t>Readability, plain language, and health literacy are all important—so it is important to understand what makes each unique.</a:t>
            </a:r>
          </a:p>
          <a:p>
            <a:pPr marL="0" lvl="0" indent="0" algn="l" rtl="0">
              <a:spcBef>
                <a:spcPts val="0"/>
              </a:spcBef>
              <a:spcAft>
                <a:spcPts val="0"/>
              </a:spcAft>
              <a:buNone/>
            </a:pPr>
            <a:endParaRPr dirty="0"/>
          </a:p>
        </p:txBody>
      </p:sp>
      <p:sp>
        <p:nvSpPr>
          <p:cNvPr id="248" name="Google Shape;248;p20: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2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4" name="Google Shape;254;p21: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r>
              <a:rPr lang="en-US" sz="1200" b="1" i="0" u="none" strike="noStrike" cap="none" dirty="0">
                <a:solidFill>
                  <a:schemeClr val="dk1"/>
                </a:solidFill>
                <a:effectLst/>
                <a:latin typeface="Calibri"/>
                <a:ea typeface="Calibri"/>
                <a:cs typeface="Calibri"/>
                <a:sym typeface="Calibri"/>
              </a:rPr>
              <a:t>NORA STARTS (20)</a:t>
            </a:r>
            <a:endParaRPr lang="en-US" sz="1200" b="0" i="0" u="none" strike="noStrike" cap="none" dirty="0">
              <a:solidFill>
                <a:schemeClr val="dk1"/>
              </a:solidFill>
              <a:effectLst/>
              <a:latin typeface="Calibri"/>
              <a:ea typeface="Calibri"/>
              <a:cs typeface="Calibri"/>
              <a:sym typeface="Calibri"/>
            </a:endParaRPr>
          </a:p>
          <a:p>
            <a:r>
              <a:rPr lang="en-US" sz="1200" b="1" i="0" u="none" strike="noStrike" cap="none" dirty="0">
                <a:solidFill>
                  <a:schemeClr val="dk1"/>
                </a:solidFill>
                <a:effectLst/>
                <a:latin typeface="Calibri"/>
                <a:ea typeface="Calibri"/>
                <a:cs typeface="Calibri"/>
                <a:sym typeface="Calibri"/>
              </a:rPr>
              <a:t> </a:t>
            </a:r>
            <a:endParaRPr lang="en-US" sz="1200" b="0" i="0" u="none" strike="noStrike" cap="none" dirty="0">
              <a:solidFill>
                <a:schemeClr val="dk1"/>
              </a:solidFill>
              <a:effectLst/>
              <a:latin typeface="Calibri"/>
              <a:ea typeface="Calibri"/>
              <a:cs typeface="Calibri"/>
              <a:sym typeface="Calibri"/>
            </a:endParaRPr>
          </a:p>
          <a:p>
            <a:r>
              <a:rPr lang="en-US" sz="1200" b="0" i="0" u="none" strike="noStrike" cap="none" dirty="0">
                <a:solidFill>
                  <a:schemeClr val="dk1"/>
                </a:solidFill>
                <a:effectLst/>
                <a:latin typeface="Calibri"/>
                <a:ea typeface="Calibri"/>
                <a:cs typeface="Calibri"/>
                <a:sym typeface="Calibri"/>
              </a:rPr>
              <a:t>I’m going to talk about a tool you can use to assess written materials for ease of comprehension.</a:t>
            </a:r>
          </a:p>
          <a:p>
            <a:r>
              <a:rPr lang="en-US" sz="1200" b="0" i="0" u="none" strike="noStrike" cap="none" dirty="0">
                <a:solidFill>
                  <a:schemeClr val="dk1"/>
                </a:solidFill>
                <a:effectLst/>
                <a:latin typeface="Calibri"/>
                <a:ea typeface="Calibri"/>
                <a:cs typeface="Calibri"/>
                <a:sym typeface="Calibri"/>
              </a:rPr>
              <a:t> </a:t>
            </a:r>
          </a:p>
          <a:p>
            <a:r>
              <a:rPr lang="en-US" sz="1200" b="1" i="0" u="none" strike="noStrike" cap="none" dirty="0">
                <a:solidFill>
                  <a:schemeClr val="dk1"/>
                </a:solidFill>
                <a:effectLst/>
                <a:latin typeface="Calibri"/>
                <a:ea typeface="Calibri"/>
                <a:cs typeface="Calibri"/>
                <a:sym typeface="Calibri"/>
              </a:rPr>
              <a:t>[Live site] - http://aspiruslibrary.org/literacy/sam.pdf  </a:t>
            </a:r>
            <a:endParaRPr lang="en-US" sz="1200" b="0" i="0" u="none" strike="noStrike" cap="none" dirty="0">
              <a:solidFill>
                <a:schemeClr val="dk1"/>
              </a:solidFill>
              <a:effectLst/>
              <a:latin typeface="Calibri"/>
              <a:ea typeface="Calibri"/>
              <a:cs typeface="Calibri"/>
              <a:sym typeface="Calibri"/>
            </a:endParaRPr>
          </a:p>
          <a:p>
            <a:r>
              <a:rPr lang="en-US" sz="1200" b="1" i="0" u="none" strike="noStrike" cap="none" dirty="0">
                <a:solidFill>
                  <a:schemeClr val="dk1"/>
                </a:solidFill>
                <a:effectLst/>
                <a:latin typeface="Calibri"/>
                <a:ea typeface="Calibri"/>
                <a:cs typeface="Calibri"/>
                <a:sym typeface="Calibri"/>
              </a:rPr>
              <a:t>SAM,</a:t>
            </a:r>
            <a:r>
              <a:rPr lang="en-US" sz="1200" b="0" i="0" u="none" strike="noStrike" cap="none" dirty="0">
                <a:solidFill>
                  <a:schemeClr val="dk1"/>
                </a:solidFill>
                <a:effectLst/>
                <a:latin typeface="Calibri"/>
                <a:ea typeface="Calibri"/>
                <a:cs typeface="Calibri"/>
                <a:sym typeface="Calibri"/>
              </a:rPr>
              <a:t> the Suitability Assessment of Materials, is an instrument which offers a systematic method to objectively assess health information materials in a short period time.  SAM scores materials in 6 categories: content, literacy demand, graphics, layout, and typography, learning stimulation, and cultural appropriateness. Within these categories SAM lists different factors, and for each factor, SAM has a scoring guide. This takes the subjectivity and guesswork out of assessing written communication materials. </a:t>
            </a:r>
          </a:p>
          <a:p>
            <a:r>
              <a:rPr lang="en-US" sz="1200" b="0" i="0" u="none" strike="noStrike" cap="none" dirty="0">
                <a:solidFill>
                  <a:schemeClr val="dk1"/>
                </a:solidFill>
                <a:effectLst/>
                <a:latin typeface="Calibri"/>
                <a:ea typeface="Calibri"/>
                <a:cs typeface="Calibri"/>
                <a:sym typeface="Calibri"/>
              </a:rPr>
              <a:t> </a:t>
            </a:r>
          </a:p>
          <a:p>
            <a:r>
              <a:rPr lang="en-US" sz="1200" b="0" i="0" u="none" strike="noStrike" cap="none" dirty="0">
                <a:solidFill>
                  <a:schemeClr val="dk1"/>
                </a:solidFill>
                <a:effectLst/>
                <a:latin typeface="Calibri"/>
                <a:ea typeface="Calibri"/>
                <a:cs typeface="Calibri"/>
                <a:sym typeface="Calibri"/>
              </a:rPr>
              <a:t>Here are some of the factors: sentence construction, writing style, etc. (scroll and read some of the criteria shown). As you can see, each factor can be scored as superior, adequate, or not suitable. Sam lists scoring criteria.</a:t>
            </a:r>
          </a:p>
          <a:p>
            <a:r>
              <a:rPr lang="en-US" sz="1200" b="0" i="0" u="none" strike="noStrike" cap="none" dirty="0">
                <a:solidFill>
                  <a:schemeClr val="dk1"/>
                </a:solidFill>
                <a:effectLst/>
                <a:latin typeface="Calibri"/>
                <a:ea typeface="Calibri"/>
                <a:cs typeface="Calibri"/>
                <a:sym typeface="Calibri"/>
              </a:rPr>
              <a:t>Now I want to give you a chance to try to apply SAM, at least a part of it.</a:t>
            </a:r>
          </a:p>
          <a:p>
            <a:r>
              <a:rPr lang="en-US" sz="1200" b="0" i="0" u="none" strike="noStrike" cap="none" dirty="0">
                <a:solidFill>
                  <a:schemeClr val="dk1"/>
                </a:solidFill>
                <a:effectLst/>
                <a:latin typeface="Calibri"/>
                <a:ea typeface="Calibri"/>
                <a:cs typeface="Calibri"/>
                <a:sym typeface="Calibri"/>
              </a:rPr>
              <a:t> </a:t>
            </a:r>
          </a:p>
          <a:p>
            <a:r>
              <a:rPr lang="en-US" sz="1200" b="1" i="0" u="none" strike="noStrike" cap="none" dirty="0">
                <a:solidFill>
                  <a:schemeClr val="dk1"/>
                </a:solidFill>
                <a:effectLst/>
                <a:latin typeface="Calibri"/>
                <a:ea typeface="Calibri"/>
                <a:cs typeface="Calibri"/>
                <a:sym typeface="Calibri"/>
              </a:rPr>
              <a:t>[Back to PowerPoint]</a:t>
            </a:r>
            <a:endParaRPr lang="en-US" sz="1200" b="0" i="0" u="none" strike="noStrike" cap="none" dirty="0">
              <a:solidFill>
                <a:schemeClr val="dk1"/>
              </a:solidFill>
              <a:effectLst/>
              <a:latin typeface="Calibri"/>
              <a:ea typeface="Calibri"/>
              <a:cs typeface="Calibri"/>
              <a:sym typeface="Calibri"/>
            </a:endParaRPr>
          </a:p>
          <a:p>
            <a:r>
              <a:rPr lang="en-US" sz="1200" b="0" i="0" u="none" strike="noStrike" cap="none" dirty="0">
                <a:solidFill>
                  <a:schemeClr val="dk1"/>
                </a:solidFill>
                <a:effectLst/>
                <a:latin typeface="Calibri"/>
                <a:ea typeface="Calibri"/>
                <a:cs typeface="Calibri"/>
                <a:sym typeface="Calibri"/>
              </a:rPr>
              <a:t>Here are just the SAM scoring criteria for subheadings and chunking. Keep in mind there are scoring criteria for many different factors. This is the one about subheadings and chunking.  </a:t>
            </a:r>
          </a:p>
          <a:p>
            <a:r>
              <a:rPr lang="en-US" sz="1200" b="0" i="0" u="none" strike="noStrike" cap="none" dirty="0">
                <a:solidFill>
                  <a:schemeClr val="dk1"/>
                </a:solidFill>
                <a:effectLst/>
                <a:latin typeface="Calibri"/>
                <a:ea typeface="Calibri"/>
                <a:cs typeface="Calibri"/>
                <a:sym typeface="Calibri"/>
              </a:rPr>
              <a:t> </a:t>
            </a:r>
          </a:p>
          <a:p>
            <a:r>
              <a:rPr lang="en-US" sz="1200" b="1" i="0" u="none" strike="noStrike" cap="none" dirty="0">
                <a:solidFill>
                  <a:schemeClr val="dk1"/>
                </a:solidFill>
                <a:effectLst/>
                <a:latin typeface="Calibri"/>
                <a:ea typeface="Calibri"/>
                <a:cs typeface="Calibri"/>
                <a:sym typeface="Calibri"/>
              </a:rPr>
              <a:t>Read criteria.</a:t>
            </a:r>
            <a:endParaRPr lang="en-US" sz="1200" b="0" i="0" u="none" strike="noStrike" cap="none" dirty="0">
              <a:solidFill>
                <a:schemeClr val="dk1"/>
              </a:solidFill>
              <a:effectLst/>
              <a:latin typeface="Calibri"/>
              <a:ea typeface="Calibri"/>
              <a:cs typeface="Calibri"/>
              <a:sym typeface="Calibri"/>
            </a:endParaRPr>
          </a:p>
          <a:p>
            <a:r>
              <a:rPr lang="en-US" sz="1200" b="0" i="0" u="none" strike="noStrike" cap="none" dirty="0">
                <a:solidFill>
                  <a:schemeClr val="dk1"/>
                </a:solidFill>
                <a:effectLst/>
                <a:latin typeface="Calibri"/>
                <a:ea typeface="Calibri"/>
                <a:cs typeface="Calibri"/>
                <a:sym typeface="Calibri"/>
              </a:rPr>
              <a:t> </a:t>
            </a:r>
          </a:p>
          <a:p>
            <a:r>
              <a:rPr lang="en-US" sz="1200" b="0" i="0" u="none" strike="noStrike" cap="none" dirty="0">
                <a:solidFill>
                  <a:schemeClr val="dk1"/>
                </a:solidFill>
                <a:effectLst/>
                <a:latin typeface="Calibri"/>
                <a:ea typeface="Calibri"/>
                <a:cs typeface="Calibri"/>
                <a:sym typeface="Calibri"/>
              </a:rPr>
              <a:t>With this criterion in mind, we’re going to share a link in the chat box to a printed document about pertussis. Please click on that link and use the SAM criteria for subheadings and chunking to give the pertussis document a score or subheadings and chunking, nothing else. </a:t>
            </a:r>
          </a:p>
          <a:p>
            <a:endParaRPr lang="en-US" sz="1200" b="0" i="0" u="none" strike="noStrike" cap="none" dirty="0">
              <a:solidFill>
                <a:schemeClr val="dk1"/>
              </a:solidFill>
              <a:effectLst/>
              <a:latin typeface="Calibri"/>
              <a:ea typeface="Calibri"/>
              <a:cs typeface="Calibri"/>
              <a:sym typeface="Calibri"/>
            </a:endParaRPr>
          </a:p>
          <a:p>
            <a:pPr rtl="0"/>
            <a:r>
              <a:rPr lang="en-US" sz="1200" b="0" i="0" u="none" strike="noStrike" cap="none" dirty="0">
                <a:solidFill>
                  <a:schemeClr val="dk1"/>
                </a:solidFill>
                <a:effectLst/>
                <a:latin typeface="Calibri"/>
                <a:ea typeface="Calibri"/>
                <a:cs typeface="Calibri"/>
                <a:sym typeface="Calibri"/>
              </a:rPr>
              <a:t>SHARE IN CHAT:  Pertussis: What Parents Need to Know: </a:t>
            </a:r>
            <a:r>
              <a:rPr lang="en-US" sz="1200" b="0" i="0" u="sng" strike="noStrike" cap="none" dirty="0">
                <a:solidFill>
                  <a:schemeClr val="dk1"/>
                </a:solidFill>
                <a:effectLst/>
                <a:latin typeface="Calibri"/>
                <a:ea typeface="Calibri"/>
                <a:cs typeface="Calibri"/>
                <a:sym typeface="Calibri"/>
                <a:hlinkClick r:id="rId3"/>
              </a:rPr>
              <a:t>https://www.health.state.mn.us/diseases/pertussis/pertparents.pdf</a:t>
            </a:r>
            <a:r>
              <a:rPr lang="en-US" sz="1200" b="0" i="0" u="none" strike="noStrike" cap="none" dirty="0">
                <a:solidFill>
                  <a:schemeClr val="dk1"/>
                </a:solidFill>
                <a:effectLst/>
                <a:latin typeface="Calibri"/>
                <a:ea typeface="Calibri"/>
                <a:cs typeface="Calibri"/>
                <a:sym typeface="Calibri"/>
              </a:rPr>
              <a:t> </a:t>
            </a:r>
            <a:endParaRPr lang="en-US" b="0" dirty="0">
              <a:effectLst/>
            </a:endParaRPr>
          </a:p>
          <a:p>
            <a:endParaRPr lang="en-US" sz="1200" b="0" i="0" u="none" strike="noStrike" cap="none" dirty="0">
              <a:solidFill>
                <a:schemeClr val="dk1"/>
              </a:solidFill>
              <a:effectLst/>
              <a:latin typeface="Calibri"/>
              <a:ea typeface="Calibri"/>
              <a:cs typeface="Calibri"/>
              <a:sym typeface="Calibri"/>
            </a:endParaRPr>
          </a:p>
          <a:p>
            <a:r>
              <a:rPr lang="en-US" sz="1200" b="0" i="0" u="none" strike="noStrike" cap="none" dirty="0">
                <a:solidFill>
                  <a:schemeClr val="dk1"/>
                </a:solidFill>
                <a:effectLst/>
                <a:latin typeface="Calibri"/>
                <a:ea typeface="Calibri"/>
                <a:cs typeface="Calibri"/>
                <a:sym typeface="Calibri"/>
              </a:rPr>
              <a:t> </a:t>
            </a:r>
          </a:p>
          <a:p>
            <a:r>
              <a:rPr lang="en-US" sz="1200" b="0" i="0" u="none" strike="noStrike" cap="none" dirty="0">
                <a:solidFill>
                  <a:schemeClr val="dk1"/>
                </a:solidFill>
                <a:effectLst/>
                <a:latin typeface="Calibri"/>
                <a:ea typeface="Calibri"/>
                <a:cs typeface="Calibri"/>
                <a:sym typeface="Calibri"/>
              </a:rPr>
              <a:t>Then come back to the chat box and tell me what score you would give it: superior, adequate, or not suitable. We’ll take a minute for you all to look at that document and put your answers in the chat box.</a:t>
            </a:r>
          </a:p>
          <a:p>
            <a:r>
              <a:rPr lang="en-US" sz="1200" b="0" i="0" u="none" strike="noStrike" cap="none" dirty="0">
                <a:solidFill>
                  <a:schemeClr val="dk1"/>
                </a:solidFill>
                <a:effectLst/>
                <a:latin typeface="Calibri"/>
                <a:ea typeface="Calibri"/>
                <a:cs typeface="Calibri"/>
                <a:sym typeface="Calibri"/>
              </a:rPr>
              <a:t> </a:t>
            </a:r>
          </a:p>
          <a:p>
            <a:r>
              <a:rPr lang="en-US" sz="1200" b="0" i="0" u="none" strike="noStrike" cap="none" dirty="0">
                <a:solidFill>
                  <a:schemeClr val="dk1"/>
                </a:solidFill>
                <a:effectLst/>
                <a:latin typeface="Calibri"/>
                <a:ea typeface="Calibri"/>
                <a:cs typeface="Calibri"/>
                <a:sym typeface="Calibri"/>
              </a:rPr>
              <a:t>  </a:t>
            </a:r>
          </a:p>
          <a:p>
            <a:r>
              <a:rPr lang="en-US" sz="1200" b="0" i="0" u="none" strike="noStrike" cap="none" dirty="0">
                <a:solidFill>
                  <a:schemeClr val="dk1"/>
                </a:solidFill>
                <a:effectLst/>
                <a:latin typeface="Calibri"/>
                <a:ea typeface="Calibri"/>
                <a:cs typeface="Calibri"/>
                <a:sym typeface="Calibri"/>
              </a:rPr>
              <a:t>Give students 1 minute (time) or so to look over</a:t>
            </a:r>
          </a:p>
          <a:p>
            <a:r>
              <a:rPr lang="en-US" sz="1200" b="0" i="0" u="none" strike="noStrike" cap="none" dirty="0">
                <a:solidFill>
                  <a:schemeClr val="dk1"/>
                </a:solidFill>
                <a:effectLst/>
                <a:latin typeface="Calibri"/>
                <a:ea typeface="Calibri"/>
                <a:cs typeface="Calibri"/>
                <a:sym typeface="Calibri"/>
              </a:rPr>
              <a:t> (Then show the slide with the pertussis document. Explain why it gets superior score)</a:t>
            </a:r>
          </a:p>
          <a:p>
            <a:pPr marL="0" lvl="0" indent="0" algn="l" rtl="0">
              <a:spcBef>
                <a:spcPts val="0"/>
              </a:spcBef>
              <a:spcAft>
                <a:spcPts val="0"/>
              </a:spcAft>
              <a:buNone/>
            </a:pPr>
            <a:endParaRPr b="1" dirty="0"/>
          </a:p>
        </p:txBody>
      </p:sp>
      <p:sp>
        <p:nvSpPr>
          <p:cNvPr id="255" name="Google Shape;255;p21: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a:extLst>
            <a:ext uri="{FF2B5EF4-FFF2-40B4-BE49-F238E27FC236}">
              <a16:creationId xmlns:a16="http://schemas.microsoft.com/office/drawing/2014/main" id="{09449C7D-5C79-4C05-B28A-78959E431500}"/>
            </a:ext>
          </a:extLst>
        </p:cNvPr>
        <p:cNvGrpSpPr/>
        <p:nvPr/>
      </p:nvGrpSpPr>
      <p:grpSpPr>
        <a:xfrm>
          <a:off x="0" y="0"/>
          <a:ext cx="0" cy="0"/>
          <a:chOff x="0" y="0"/>
          <a:chExt cx="0" cy="0"/>
        </a:xfrm>
      </p:grpSpPr>
      <p:sp>
        <p:nvSpPr>
          <p:cNvPr id="253" name="Google Shape;253;p21:notes">
            <a:extLst>
              <a:ext uri="{FF2B5EF4-FFF2-40B4-BE49-F238E27FC236}">
                <a16:creationId xmlns:a16="http://schemas.microsoft.com/office/drawing/2014/main" id="{E0093185-D761-5340-D08B-367DF43F28EA}"/>
              </a:ext>
            </a:extLst>
          </p:cNvPr>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4" name="Google Shape;254;p21:notes">
            <a:extLst>
              <a:ext uri="{FF2B5EF4-FFF2-40B4-BE49-F238E27FC236}">
                <a16:creationId xmlns:a16="http://schemas.microsoft.com/office/drawing/2014/main" id="{F05C33B1-3E3B-BD01-5FCB-73236034ABB8}"/>
              </a:ext>
            </a:extLst>
          </p:cNvPr>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b="1" dirty="0"/>
          </a:p>
        </p:txBody>
      </p:sp>
      <p:sp>
        <p:nvSpPr>
          <p:cNvPr id="255" name="Google Shape;255;p21:notes">
            <a:extLst>
              <a:ext uri="{FF2B5EF4-FFF2-40B4-BE49-F238E27FC236}">
                <a16:creationId xmlns:a16="http://schemas.microsoft.com/office/drawing/2014/main" id="{BB08F0AE-2566-689F-7BE2-2FC1056C1E1C}"/>
              </a:ext>
            </a:extLst>
          </p:cNvPr>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22</a:t>
            </a:fld>
            <a:endParaRPr/>
          </a:p>
        </p:txBody>
      </p:sp>
    </p:spTree>
    <p:extLst>
      <p:ext uri="{BB962C8B-B14F-4D97-AF65-F5344CB8AC3E}">
        <p14:creationId xmlns:p14="http://schemas.microsoft.com/office/powerpoint/2010/main" val="2464946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2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1" name="Google Shape;261;p22: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a:solidFill>
                  <a:schemeClr val="dk1"/>
                </a:solidFill>
                <a:effectLst/>
                <a:latin typeface="Calibri"/>
                <a:ea typeface="Calibri"/>
                <a:cs typeface="Calibri"/>
                <a:sym typeface="Calibri"/>
              </a:rPr>
              <a:t>(Example from Pertussis: What Parents Need to Know: </a:t>
            </a:r>
            <a:r>
              <a:rPr lang="en-US" sz="1200" b="0" i="0" u="sng" strike="noStrike" cap="none" dirty="0">
                <a:solidFill>
                  <a:schemeClr val="dk1"/>
                </a:solidFill>
                <a:effectLst/>
                <a:latin typeface="Calibri"/>
                <a:ea typeface="Calibri"/>
                <a:cs typeface="Calibri"/>
                <a:sym typeface="Calibri"/>
                <a:hlinkClick r:id="rId3"/>
              </a:rPr>
              <a:t>https://www.health.state.mn.us/diseases/pertussis/pertparents.pdf</a:t>
            </a:r>
            <a:r>
              <a:rPr lang="en-US" sz="1200" b="0" i="0" u="none" strike="noStrike" cap="none" dirty="0">
                <a:solidFill>
                  <a:schemeClr val="dk1"/>
                </a:solidFill>
                <a:effectLst/>
                <a:latin typeface="Calibri"/>
                <a:ea typeface="Calibri"/>
                <a:cs typeface="Calibri"/>
                <a:sym typeface="Calibri"/>
              </a:rPr>
              <a:t> )</a:t>
            </a:r>
            <a:endParaRPr lang="en-US" b="0" dirty="0">
              <a:effectLst/>
            </a:endParaRPr>
          </a:p>
          <a:p>
            <a:endParaRPr lang="en-US" sz="1200" b="0" i="0" u="none" strike="noStrike" cap="none" dirty="0">
              <a:solidFill>
                <a:schemeClr val="dk1"/>
              </a:solidFill>
              <a:effectLst/>
              <a:latin typeface="Calibri"/>
              <a:ea typeface="Calibri"/>
              <a:cs typeface="Calibri"/>
              <a:sym typeface="Calibri"/>
            </a:endParaRPr>
          </a:p>
          <a:p>
            <a:r>
              <a:rPr lang="en-US" sz="1200" b="0" i="0" u="none" strike="noStrike" cap="none" dirty="0">
                <a:solidFill>
                  <a:schemeClr val="dk1"/>
                </a:solidFill>
                <a:effectLst/>
                <a:latin typeface="Calibri"/>
                <a:ea typeface="Calibri"/>
                <a:cs typeface="Calibri"/>
                <a:sym typeface="Calibri"/>
              </a:rPr>
              <a:t>Show the slide with the pertussis document. Explain why it gets superior score. </a:t>
            </a:r>
          </a:p>
          <a:p>
            <a:r>
              <a:rPr lang="en-US" sz="1200" b="0" i="0" u="none" strike="noStrike" cap="none" dirty="0">
                <a:solidFill>
                  <a:schemeClr val="dk1"/>
                </a:solidFill>
                <a:effectLst/>
                <a:latin typeface="Calibri"/>
                <a:ea typeface="Calibri"/>
                <a:cs typeface="Calibri"/>
                <a:sym typeface="Calibri"/>
              </a:rPr>
              <a:t> </a:t>
            </a:r>
          </a:p>
          <a:p>
            <a:endParaRPr lang="en-US" sz="1200" b="0" i="0" u="none" strike="noStrike" cap="none" dirty="0">
              <a:solidFill>
                <a:schemeClr val="dk1"/>
              </a:solidFill>
              <a:effectLst/>
              <a:latin typeface="Calibri"/>
              <a:ea typeface="Calibri"/>
              <a:cs typeface="Calibri"/>
              <a:sym typeface="Calibri"/>
            </a:endParaRPr>
          </a:p>
        </p:txBody>
      </p:sp>
      <p:sp>
        <p:nvSpPr>
          <p:cNvPr id="262" name="Google Shape;262;p22: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2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4" name="Google Shape;284;p24: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r>
              <a:rPr lang="en-US" sz="1200" b="0" i="0" u="none" strike="noStrike" cap="none" dirty="0">
                <a:solidFill>
                  <a:schemeClr val="dk1"/>
                </a:solidFill>
                <a:effectLst/>
                <a:latin typeface="Calibri"/>
                <a:ea typeface="Calibri"/>
                <a:cs typeface="Calibri"/>
                <a:sym typeface="Calibri"/>
              </a:rPr>
              <a:t>Next let's talk about visuals. Visuals, such as pictures, drawings, charts, graphs, and diagrams, can be an effective way to convey information, because they fill in where words may not be understood. Visuals shouldn't be used in place of text because people can interpret visuals, just as they do words, in different ways. However, visuals can enhance text and help reinforce written or oral instructions.</a:t>
            </a:r>
          </a:p>
          <a:p>
            <a:r>
              <a:rPr lang="en-US" sz="1200" b="0" i="0" u="none" strike="noStrike" cap="none" dirty="0">
                <a:solidFill>
                  <a:schemeClr val="dk1"/>
                </a:solidFill>
                <a:effectLst/>
                <a:latin typeface="Calibri"/>
                <a:ea typeface="Calibri"/>
                <a:cs typeface="Calibri"/>
                <a:sym typeface="Calibri"/>
              </a:rPr>
              <a:t> </a:t>
            </a:r>
          </a:p>
          <a:p>
            <a:r>
              <a:rPr lang="en-US" sz="1200" b="0" i="0" u="none" strike="noStrike" cap="none" dirty="0">
                <a:solidFill>
                  <a:schemeClr val="dk1"/>
                </a:solidFill>
                <a:effectLst/>
                <a:latin typeface="Calibri"/>
                <a:ea typeface="Calibri"/>
                <a:cs typeface="Calibri"/>
                <a:sym typeface="Calibri"/>
              </a:rPr>
              <a:t>Here are some tips for using visuals in health communication effectively:</a:t>
            </a:r>
          </a:p>
          <a:p>
            <a:r>
              <a:rPr lang="en-US" sz="1200" b="0" i="0" u="none" strike="noStrike" cap="none" dirty="0">
                <a:solidFill>
                  <a:schemeClr val="dk1"/>
                </a:solidFill>
                <a:effectLst/>
                <a:latin typeface="Calibri"/>
                <a:ea typeface="Calibri"/>
                <a:cs typeface="Calibri"/>
                <a:sym typeface="Calibri"/>
              </a:rPr>
              <a:t> </a:t>
            </a:r>
          </a:p>
          <a:p>
            <a:r>
              <a:rPr lang="en-US" sz="1200" b="0" i="0" u="none" strike="noStrike" cap="none" dirty="0">
                <a:solidFill>
                  <a:schemeClr val="dk1"/>
                </a:solidFill>
                <a:effectLst/>
                <a:latin typeface="Calibri"/>
                <a:ea typeface="Calibri"/>
                <a:cs typeface="Calibri"/>
                <a:sym typeface="Calibri"/>
              </a:rPr>
              <a:t> </a:t>
            </a:r>
          </a:p>
          <a:p>
            <a:r>
              <a:rPr lang="en-US" sz="1200" b="1" i="0" u="none" strike="noStrike" cap="none" dirty="0">
                <a:solidFill>
                  <a:schemeClr val="dk1"/>
                </a:solidFill>
                <a:effectLst/>
                <a:latin typeface="Calibri"/>
                <a:ea typeface="Calibri"/>
                <a:cs typeface="Calibri"/>
                <a:sym typeface="Calibri"/>
              </a:rPr>
              <a:t>1.</a:t>
            </a:r>
            <a:r>
              <a:rPr lang="en-US" sz="1200" b="0" i="0" u="none" strike="noStrike" cap="none" dirty="0">
                <a:solidFill>
                  <a:schemeClr val="dk1"/>
                </a:solidFill>
                <a:effectLst/>
                <a:latin typeface="Calibri"/>
                <a:ea typeface="Calibri"/>
                <a:cs typeface="Calibri"/>
                <a:sym typeface="Calibri"/>
              </a:rPr>
              <a:t> Concentrate on the main message – think about what action you want the person to take. Use images that provide visual cues.</a:t>
            </a:r>
          </a:p>
          <a:p>
            <a:r>
              <a:rPr lang="en-US" sz="1200" b="0" i="0" u="none" strike="noStrike" cap="none" dirty="0">
                <a:solidFill>
                  <a:schemeClr val="dk1"/>
                </a:solidFill>
                <a:effectLst/>
                <a:latin typeface="Calibri"/>
                <a:ea typeface="Calibri"/>
                <a:cs typeface="Calibri"/>
                <a:sym typeface="Calibri"/>
              </a:rPr>
              <a:t> </a:t>
            </a:r>
          </a:p>
          <a:p>
            <a:r>
              <a:rPr lang="en-US" sz="1200" b="1" i="0" u="none" strike="noStrike" cap="none" dirty="0">
                <a:solidFill>
                  <a:schemeClr val="dk1"/>
                </a:solidFill>
                <a:effectLst/>
                <a:latin typeface="Calibri"/>
                <a:ea typeface="Calibri"/>
                <a:cs typeface="Calibri"/>
                <a:sym typeface="Calibri"/>
              </a:rPr>
              <a:t>2. </a:t>
            </a:r>
            <a:r>
              <a:rPr lang="en-US" sz="1200" b="0" i="0" u="none" strike="noStrike" cap="none" dirty="0">
                <a:solidFill>
                  <a:schemeClr val="dk1"/>
                </a:solidFill>
                <a:effectLst/>
                <a:latin typeface="Calibri"/>
                <a:ea typeface="Calibri"/>
                <a:cs typeface="Calibri"/>
                <a:sym typeface="Calibri"/>
              </a:rPr>
              <a:t>Use clear headings, labels, and captions.</a:t>
            </a:r>
          </a:p>
          <a:p>
            <a:r>
              <a:rPr lang="en-US" sz="1200" b="0" i="0" u="none" strike="noStrike" cap="none" dirty="0">
                <a:solidFill>
                  <a:schemeClr val="dk1"/>
                </a:solidFill>
                <a:effectLst/>
                <a:latin typeface="Calibri"/>
                <a:ea typeface="Calibri"/>
                <a:cs typeface="Calibri"/>
                <a:sym typeface="Calibri"/>
              </a:rPr>
              <a:t>These help you be clear about the purpose of the image. For instance, the image on the left shows a mother drinking and her baby inside her also drinking, and the caption says "when mother drinks alcohol, baby drinks alcohol. Alcohol crosses the placenta and circulates in the bloodstream of the fetus." That caption makes it clear what the visual is intended to convey.</a:t>
            </a:r>
          </a:p>
          <a:p>
            <a:r>
              <a:rPr lang="en-US" sz="1200" b="0" i="0" u="none" strike="noStrike" cap="none" dirty="0">
                <a:solidFill>
                  <a:schemeClr val="dk1"/>
                </a:solidFill>
                <a:effectLst/>
                <a:latin typeface="Calibri"/>
                <a:ea typeface="Calibri"/>
                <a:cs typeface="Calibri"/>
                <a:sym typeface="Calibri"/>
              </a:rPr>
              <a:t> </a:t>
            </a:r>
          </a:p>
          <a:p>
            <a:r>
              <a:rPr lang="en-US" sz="1200" b="1" i="0" u="none" strike="noStrike" cap="none" dirty="0">
                <a:solidFill>
                  <a:schemeClr val="dk1"/>
                </a:solidFill>
                <a:effectLst/>
                <a:latin typeface="Calibri"/>
                <a:ea typeface="Calibri"/>
                <a:cs typeface="Calibri"/>
                <a:sym typeface="Calibri"/>
              </a:rPr>
              <a:t>3.</a:t>
            </a:r>
            <a:r>
              <a:rPr lang="en-US" sz="1200" b="0" i="0" u="none" strike="noStrike" cap="none" dirty="0">
                <a:solidFill>
                  <a:schemeClr val="dk1"/>
                </a:solidFill>
                <a:effectLst/>
                <a:latin typeface="Calibri"/>
                <a:ea typeface="Calibri"/>
                <a:cs typeface="Calibri"/>
                <a:sym typeface="Calibri"/>
              </a:rPr>
              <a:t> Use simple, realistic pictures. Research shows that when illustrating a medical concept, simple line drawings are often most effective.</a:t>
            </a:r>
          </a:p>
          <a:p>
            <a:r>
              <a:rPr lang="en-US" sz="1200" b="0" i="0" u="none" strike="noStrike" cap="none" dirty="0">
                <a:solidFill>
                  <a:schemeClr val="dk1"/>
                </a:solidFill>
                <a:effectLst/>
                <a:latin typeface="Calibri"/>
                <a:ea typeface="Calibri"/>
                <a:cs typeface="Calibri"/>
                <a:sym typeface="Calibri"/>
              </a:rPr>
              <a:t> </a:t>
            </a:r>
          </a:p>
          <a:p>
            <a:r>
              <a:rPr lang="en-US" sz="1200" b="1" i="0" u="none" strike="noStrike" cap="none" dirty="0">
                <a:solidFill>
                  <a:schemeClr val="dk1"/>
                </a:solidFill>
                <a:effectLst/>
                <a:latin typeface="Calibri"/>
                <a:ea typeface="Calibri"/>
                <a:cs typeface="Calibri"/>
                <a:sym typeface="Calibri"/>
              </a:rPr>
              <a:t>4</a:t>
            </a:r>
            <a:r>
              <a:rPr lang="en-US" sz="1200" b="0" i="0" u="none" strike="noStrike" cap="none" dirty="0">
                <a:solidFill>
                  <a:schemeClr val="dk1"/>
                </a:solidFill>
                <a:effectLst/>
                <a:latin typeface="Calibri"/>
                <a:ea typeface="Calibri"/>
                <a:cs typeface="Calibri"/>
                <a:sym typeface="Calibri"/>
              </a:rPr>
              <a:t>. Use color to aid comprehension. So, for example in the Pacific NW this summer there were warnings about air quality due to forest fires. The numbers about PM 2.5 on their own didn’t mean much without context, but the public health messaging about air quality was accompanied by green, yellow, orange, red, and purple markers. …those make it easy to understand when it was safe to go outside.</a:t>
            </a:r>
          </a:p>
          <a:p>
            <a:r>
              <a:rPr lang="en-US" sz="1200" b="0" i="0" u="none" strike="noStrike" cap="none" dirty="0">
                <a:solidFill>
                  <a:schemeClr val="dk1"/>
                </a:solidFill>
                <a:effectLst/>
                <a:latin typeface="Calibri"/>
                <a:ea typeface="Calibri"/>
                <a:cs typeface="Calibri"/>
                <a:sym typeface="Calibri"/>
              </a:rPr>
              <a:t> </a:t>
            </a:r>
          </a:p>
          <a:p>
            <a:r>
              <a:rPr lang="en-US" sz="1200" b="1" i="0" u="none" strike="noStrike" cap="none" dirty="0">
                <a:solidFill>
                  <a:schemeClr val="dk1"/>
                </a:solidFill>
                <a:effectLst/>
                <a:latin typeface="Calibri"/>
                <a:ea typeface="Calibri"/>
                <a:cs typeface="Calibri"/>
                <a:sym typeface="Calibri"/>
              </a:rPr>
              <a:t>5.</a:t>
            </a:r>
            <a:r>
              <a:rPr lang="en-US" sz="1200" b="0" i="0" u="none" strike="noStrike" cap="none" dirty="0">
                <a:solidFill>
                  <a:schemeClr val="dk1"/>
                </a:solidFill>
                <a:effectLst/>
                <a:latin typeface="Calibri"/>
                <a:ea typeface="Calibri"/>
                <a:cs typeface="Calibri"/>
                <a:sym typeface="Calibri"/>
              </a:rPr>
              <a:t>  Keep in mind that there are variations in the interpretation of standard images. Sometimes these reflect differences in the symbolism that prevails in different cultures. For example, in some cultures, the image of an owl represents wisdom, and in others, it represents death.</a:t>
            </a:r>
          </a:p>
          <a:p>
            <a:r>
              <a:rPr lang="en-US" sz="1200" b="0" i="0" u="none" strike="noStrike" cap="none" dirty="0">
                <a:solidFill>
                  <a:schemeClr val="dk1"/>
                </a:solidFill>
                <a:effectLst/>
                <a:latin typeface="Calibri"/>
                <a:ea typeface="Calibri"/>
                <a:cs typeface="Calibri"/>
                <a:sym typeface="Calibri"/>
              </a:rPr>
              <a:t> </a:t>
            </a:r>
          </a:p>
          <a:p>
            <a:r>
              <a:rPr lang="en-US" sz="1200" b="0" i="0" u="none" strike="noStrike" cap="none" dirty="0">
                <a:solidFill>
                  <a:schemeClr val="dk1"/>
                </a:solidFill>
                <a:effectLst/>
                <a:latin typeface="Calibri"/>
                <a:ea typeface="Calibri"/>
                <a:cs typeface="Calibri"/>
                <a:sym typeface="Calibri"/>
              </a:rPr>
              <a:t> </a:t>
            </a:r>
          </a:p>
          <a:p>
            <a:pPr marL="0" lvl="0" indent="0" algn="l" rtl="0">
              <a:spcBef>
                <a:spcPts val="0"/>
              </a:spcBef>
              <a:spcAft>
                <a:spcPts val="0"/>
              </a:spcAft>
              <a:buNone/>
            </a:pPr>
            <a:endParaRPr dirty="0"/>
          </a:p>
        </p:txBody>
      </p:sp>
      <p:sp>
        <p:nvSpPr>
          <p:cNvPr id="285" name="Google Shape;285;p24: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2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3" name="Google Shape;293;p27: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r>
              <a:rPr lang="en-US" sz="1200" b="0" i="0" u="none" strike="noStrike" cap="none" dirty="0">
                <a:solidFill>
                  <a:schemeClr val="dk1"/>
                </a:solidFill>
                <a:effectLst/>
                <a:latin typeface="Calibri"/>
                <a:ea typeface="Calibri"/>
                <a:cs typeface="Calibri"/>
                <a:sym typeface="Calibri"/>
              </a:rPr>
              <a:t>Now let's move onto Verbal communication. Here are some best practices for clear verbal communication.</a:t>
            </a:r>
          </a:p>
          <a:p>
            <a:r>
              <a:rPr lang="en-US" sz="1200" b="0" i="0" u="none" strike="noStrike" cap="none" dirty="0">
                <a:solidFill>
                  <a:schemeClr val="dk1"/>
                </a:solidFill>
                <a:effectLst/>
                <a:latin typeface="Calibri"/>
                <a:ea typeface="Calibri"/>
                <a:cs typeface="Calibri"/>
                <a:sym typeface="Calibri"/>
              </a:rPr>
              <a:t> </a:t>
            </a:r>
          </a:p>
          <a:p>
            <a:r>
              <a:rPr lang="en-US" sz="1200" b="1" i="0" u="none" strike="noStrike" cap="none" dirty="0">
                <a:solidFill>
                  <a:schemeClr val="dk1"/>
                </a:solidFill>
                <a:effectLst/>
                <a:latin typeface="Calibri"/>
                <a:ea typeface="Calibri"/>
                <a:cs typeface="Calibri"/>
                <a:sym typeface="Calibri"/>
              </a:rPr>
              <a:t>Listen carefully</a:t>
            </a:r>
            <a:r>
              <a:rPr lang="en-US" sz="1200" b="0" i="0" u="none" strike="noStrike" cap="none" dirty="0">
                <a:solidFill>
                  <a:schemeClr val="dk1"/>
                </a:solidFill>
                <a:effectLst/>
                <a:latin typeface="Calibri"/>
                <a:ea typeface="Calibri"/>
                <a:cs typeface="Calibri"/>
                <a:sym typeface="Calibri"/>
              </a:rPr>
              <a:t>: Try not to interrupt people when they are talking. Pay attention and be responsive to the issues they raise and questions they ask. </a:t>
            </a:r>
          </a:p>
          <a:p>
            <a:r>
              <a:rPr lang="en-US" sz="1200" b="0" i="0" u="none" strike="noStrike" cap="none" dirty="0">
                <a:solidFill>
                  <a:schemeClr val="dk1"/>
                </a:solidFill>
                <a:effectLst/>
                <a:latin typeface="Calibri"/>
                <a:ea typeface="Calibri"/>
                <a:cs typeface="Calibri"/>
                <a:sym typeface="Calibri"/>
              </a:rPr>
              <a:t> </a:t>
            </a:r>
          </a:p>
          <a:p>
            <a:r>
              <a:rPr lang="en-US" sz="1200" b="1" i="0" u="none" strike="noStrike" cap="none" dirty="0">
                <a:solidFill>
                  <a:schemeClr val="dk1"/>
                </a:solidFill>
                <a:effectLst/>
                <a:latin typeface="Calibri"/>
                <a:ea typeface="Calibri"/>
                <a:cs typeface="Calibri"/>
                <a:sym typeface="Calibri"/>
              </a:rPr>
              <a:t>Use the receiver’s words</a:t>
            </a:r>
            <a:r>
              <a:rPr lang="en-US" sz="1200" b="0" i="0" u="none" strike="noStrike" cap="none" dirty="0">
                <a:solidFill>
                  <a:schemeClr val="dk1"/>
                </a:solidFill>
                <a:effectLst/>
                <a:latin typeface="Calibri"/>
                <a:ea typeface="Calibri"/>
                <a:cs typeface="Calibri"/>
                <a:sym typeface="Calibri"/>
              </a:rPr>
              <a:t>. Take note of what words a receiver uses to describe their health concerns and use those words in your conversation.</a:t>
            </a:r>
          </a:p>
          <a:p>
            <a:r>
              <a:rPr lang="en-US" sz="1200" b="0" i="0" u="none" strike="noStrike" cap="none" dirty="0">
                <a:solidFill>
                  <a:schemeClr val="dk1"/>
                </a:solidFill>
                <a:effectLst/>
                <a:latin typeface="Calibri"/>
                <a:ea typeface="Calibri"/>
                <a:cs typeface="Calibri"/>
                <a:sym typeface="Calibri"/>
              </a:rPr>
              <a:t> </a:t>
            </a:r>
          </a:p>
          <a:p>
            <a:r>
              <a:rPr lang="en-US" sz="1200" b="1" i="0" u="none" strike="noStrike" cap="none" dirty="0">
                <a:solidFill>
                  <a:schemeClr val="dk1"/>
                </a:solidFill>
                <a:effectLst/>
                <a:latin typeface="Calibri"/>
                <a:ea typeface="Calibri"/>
                <a:cs typeface="Calibri"/>
                <a:sym typeface="Calibri"/>
              </a:rPr>
              <a:t>Use plain, non-medical language</a:t>
            </a:r>
            <a:r>
              <a:rPr lang="en-US" sz="1200" b="0" i="0" u="none" strike="noStrike" cap="none" dirty="0">
                <a:solidFill>
                  <a:schemeClr val="dk1"/>
                </a:solidFill>
                <a:effectLst/>
                <a:latin typeface="Calibri"/>
                <a:ea typeface="Calibri"/>
                <a:cs typeface="Calibri"/>
                <a:sym typeface="Calibri"/>
              </a:rPr>
              <a:t>. You might notice some overlap in this list with the print communication. With verbal communication, it’s equally important to use plain language and avoid jargon.</a:t>
            </a:r>
          </a:p>
          <a:p>
            <a:endParaRPr lang="en-US" sz="1200" b="0" i="0" u="none" strike="noStrike" cap="none" dirty="0">
              <a:solidFill>
                <a:schemeClr val="dk1"/>
              </a:solidFill>
              <a:effectLst/>
              <a:latin typeface="Calibri"/>
              <a:cs typeface="Calibri"/>
              <a:sym typeface="Calibri"/>
            </a:endParaRPr>
          </a:p>
          <a:p>
            <a:r>
              <a:rPr lang="en-US" sz="1200" b="1" i="0" u="none" strike="noStrike" cap="none" dirty="0">
                <a:solidFill>
                  <a:schemeClr val="dk1"/>
                </a:solidFill>
                <a:effectLst/>
                <a:latin typeface="Calibri"/>
                <a:ea typeface="Calibri"/>
                <a:cs typeface="Calibri"/>
                <a:sym typeface="Calibri"/>
              </a:rPr>
              <a:t>Slow down.</a:t>
            </a:r>
            <a:r>
              <a:rPr lang="en-US" sz="1200" b="0" i="0" u="none" strike="noStrike" cap="none" dirty="0">
                <a:solidFill>
                  <a:schemeClr val="dk1"/>
                </a:solidFill>
                <a:effectLst/>
                <a:latin typeface="Calibri"/>
                <a:ea typeface="Calibri"/>
                <a:cs typeface="Calibri"/>
                <a:sym typeface="Calibri"/>
              </a:rPr>
              <a:t> If you talk too quickly, it's harder for people to understand new concepts or formulate questions. Speaking slower increases comprehension for people have hearing loss or for whom English not the primary language. </a:t>
            </a:r>
          </a:p>
          <a:p>
            <a:r>
              <a:rPr lang="en-US" sz="1200" b="0" i="0" u="none" strike="noStrike" cap="none" dirty="0">
                <a:solidFill>
                  <a:schemeClr val="dk1"/>
                </a:solidFill>
                <a:effectLst/>
                <a:latin typeface="Calibri"/>
                <a:ea typeface="Calibri"/>
                <a:cs typeface="Calibri"/>
                <a:sym typeface="Calibri"/>
              </a:rPr>
              <a:t> </a:t>
            </a:r>
          </a:p>
          <a:p>
            <a:r>
              <a:rPr lang="en-US" sz="1200" b="0" i="0" u="none" strike="noStrike" cap="none" dirty="0">
                <a:solidFill>
                  <a:schemeClr val="dk1"/>
                </a:solidFill>
                <a:effectLst/>
                <a:latin typeface="Calibri"/>
                <a:ea typeface="Calibri"/>
                <a:cs typeface="Calibri"/>
                <a:sym typeface="Calibri"/>
              </a:rPr>
              <a:t> </a:t>
            </a:r>
          </a:p>
          <a:p>
            <a:r>
              <a:rPr lang="en-US" sz="1200" b="1" i="0" u="none" strike="noStrike" cap="none" dirty="0">
                <a:solidFill>
                  <a:schemeClr val="dk1"/>
                </a:solidFill>
                <a:effectLst/>
                <a:latin typeface="Calibri"/>
                <a:ea typeface="Calibri"/>
                <a:cs typeface="Calibri"/>
                <a:sym typeface="Calibri"/>
              </a:rPr>
              <a:t>Limit and repeat content. </a:t>
            </a:r>
            <a:r>
              <a:rPr lang="en-US" sz="1200" b="0" i="0" u="none" strike="noStrike" cap="none" dirty="0">
                <a:solidFill>
                  <a:schemeClr val="dk1"/>
                </a:solidFill>
                <a:effectLst/>
                <a:latin typeface="Calibri"/>
                <a:ea typeface="Calibri"/>
                <a:cs typeface="Calibri"/>
                <a:sym typeface="Calibri"/>
              </a:rPr>
              <a:t>Repetition can help people remember information and give them more chances to ask questions.  For example, you’ll notice we’re repeating some of the information this webinar, such as use plain language.</a:t>
            </a:r>
          </a:p>
          <a:p>
            <a:r>
              <a:rPr lang="en-US" sz="1200" b="0" i="0" u="none" strike="noStrike" cap="none" dirty="0">
                <a:solidFill>
                  <a:schemeClr val="dk1"/>
                </a:solidFill>
                <a:effectLst/>
                <a:latin typeface="Calibri"/>
                <a:ea typeface="Calibri"/>
                <a:cs typeface="Calibri"/>
                <a:sym typeface="Calibri"/>
              </a:rPr>
              <a:t> </a:t>
            </a:r>
          </a:p>
          <a:p>
            <a:r>
              <a:rPr lang="en-US" sz="1200" b="0" i="0" u="none" strike="noStrike" cap="none" dirty="0">
                <a:solidFill>
                  <a:schemeClr val="dk1"/>
                </a:solidFill>
                <a:effectLst/>
                <a:latin typeface="Calibri"/>
                <a:ea typeface="Calibri"/>
                <a:cs typeface="Calibri"/>
                <a:sym typeface="Calibri"/>
              </a:rPr>
              <a:t>Just like with print communication, keep things to</a:t>
            </a:r>
            <a:r>
              <a:rPr lang="en-US" sz="1200" b="1" i="0" u="none" strike="noStrike" cap="none" dirty="0">
                <a:solidFill>
                  <a:schemeClr val="dk1"/>
                </a:solidFill>
                <a:effectLst/>
                <a:latin typeface="Calibri"/>
                <a:ea typeface="Calibri"/>
                <a:cs typeface="Calibri"/>
                <a:sym typeface="Calibri"/>
              </a:rPr>
              <a:t> need-to -know</a:t>
            </a:r>
            <a:r>
              <a:rPr lang="en-US" sz="1200" b="0" i="0" u="none" strike="noStrike" cap="none" dirty="0">
                <a:solidFill>
                  <a:schemeClr val="dk1"/>
                </a:solidFill>
                <a:effectLst/>
                <a:latin typeface="Calibri"/>
                <a:ea typeface="Calibri"/>
                <a:cs typeface="Calibri"/>
                <a:sym typeface="Calibri"/>
              </a:rPr>
              <a:t> and not want-to-know. Remove extraneous information and limit to the essential points. </a:t>
            </a:r>
          </a:p>
          <a:p>
            <a:r>
              <a:rPr lang="en-US" sz="1200" b="0" i="0" u="none" strike="noStrike" cap="none" dirty="0">
                <a:solidFill>
                  <a:schemeClr val="dk1"/>
                </a:solidFill>
                <a:effectLst/>
                <a:latin typeface="Calibri"/>
                <a:ea typeface="Calibri"/>
                <a:cs typeface="Calibri"/>
                <a:sym typeface="Calibri"/>
              </a:rPr>
              <a:t> </a:t>
            </a:r>
          </a:p>
          <a:p>
            <a:r>
              <a:rPr lang="en-US" sz="1200" b="1" i="0" u="none" strike="noStrike" cap="none" dirty="0">
                <a:solidFill>
                  <a:schemeClr val="dk1"/>
                </a:solidFill>
                <a:effectLst/>
                <a:latin typeface="Calibri"/>
                <a:ea typeface="Calibri"/>
                <a:cs typeface="Calibri"/>
                <a:sym typeface="Calibri"/>
              </a:rPr>
              <a:t>Demonstrate how it's done</a:t>
            </a:r>
            <a:r>
              <a:rPr lang="en-US" sz="1200" b="0" i="0" u="none" strike="noStrike" cap="none" dirty="0">
                <a:solidFill>
                  <a:schemeClr val="dk1"/>
                </a:solidFill>
                <a:effectLst/>
                <a:latin typeface="Calibri"/>
                <a:ea typeface="Calibri"/>
                <a:cs typeface="Calibri"/>
                <a:sym typeface="Calibri"/>
              </a:rPr>
              <a:t>. Instead of just telling people about something, include a demonstration when you can. For example, if you're showing how to cough into your elbow instead of your hand, act it out.</a:t>
            </a:r>
          </a:p>
          <a:p>
            <a:r>
              <a:rPr lang="en-US" sz="1200" b="0" i="0" u="none" strike="noStrike" cap="none" dirty="0">
                <a:solidFill>
                  <a:schemeClr val="dk1"/>
                </a:solidFill>
                <a:effectLst/>
                <a:latin typeface="Calibri"/>
                <a:ea typeface="Calibri"/>
                <a:cs typeface="Calibri"/>
                <a:sym typeface="Calibri"/>
              </a:rPr>
              <a:t> </a:t>
            </a:r>
          </a:p>
          <a:p>
            <a:r>
              <a:rPr lang="en-US" sz="1200" b="1" i="0" u="none" strike="noStrike" cap="none" dirty="0">
                <a:solidFill>
                  <a:schemeClr val="dk1"/>
                </a:solidFill>
                <a:effectLst/>
                <a:latin typeface="Calibri"/>
                <a:ea typeface="Calibri"/>
                <a:cs typeface="Calibri"/>
                <a:sym typeface="Calibri"/>
              </a:rPr>
              <a:t>Use Graphics</a:t>
            </a:r>
            <a:endParaRPr lang="en-US" sz="1200" b="0" i="0" u="none" strike="noStrike" cap="none" dirty="0">
              <a:solidFill>
                <a:schemeClr val="dk1"/>
              </a:solidFill>
              <a:effectLst/>
              <a:latin typeface="Calibri"/>
              <a:ea typeface="Calibri"/>
              <a:cs typeface="Calibri"/>
              <a:sym typeface="Calibri"/>
            </a:endParaRPr>
          </a:p>
          <a:p>
            <a:r>
              <a:rPr lang="en-US" sz="1200" b="0" i="0" u="none" strike="noStrike" cap="none" dirty="0">
                <a:solidFill>
                  <a:schemeClr val="dk1"/>
                </a:solidFill>
                <a:effectLst/>
                <a:latin typeface="Calibri"/>
                <a:ea typeface="Calibri"/>
                <a:cs typeface="Calibri"/>
                <a:sym typeface="Calibri"/>
              </a:rPr>
              <a:t>Just like with print communication, visuals can fill in where language may not be understood.</a:t>
            </a:r>
            <a:endParaRPr b="1" dirty="0"/>
          </a:p>
        </p:txBody>
      </p:sp>
      <p:sp>
        <p:nvSpPr>
          <p:cNvPr id="294" name="Google Shape;294;p27: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28: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2" name="Google Shape;302;p28: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dirty="0"/>
          </a:p>
          <a:p>
            <a:r>
              <a:rPr lang="en-US" sz="1200" b="0" i="0" u="none" strike="noStrike" cap="none" dirty="0">
                <a:solidFill>
                  <a:schemeClr val="dk1"/>
                </a:solidFill>
                <a:effectLst/>
                <a:latin typeface="Calibri"/>
                <a:ea typeface="Calibri"/>
                <a:cs typeface="Calibri"/>
                <a:sym typeface="Calibri"/>
              </a:rPr>
              <a:t>Research shows that people with low health literacy ask fewer questions https://www.ncbi.nlm.nih.gov/pmc/articles/PMC1831575/ When you say to someone "do you have any questions?" it's easy for the receiver to answer "no."  This could be because they are embarrassed, shy, don’t understand, or they don’t realize that there are things that they need clarification on.</a:t>
            </a:r>
          </a:p>
          <a:p>
            <a:r>
              <a:rPr lang="en-US" sz="1200" b="0" i="0" u="none" strike="noStrike" cap="none" dirty="0">
                <a:solidFill>
                  <a:schemeClr val="dk1"/>
                </a:solidFill>
                <a:effectLst/>
                <a:latin typeface="Calibri"/>
                <a:ea typeface="Calibri"/>
                <a:cs typeface="Calibri"/>
                <a:sym typeface="Calibri"/>
              </a:rPr>
              <a:t> </a:t>
            </a:r>
          </a:p>
          <a:p>
            <a:r>
              <a:rPr lang="en-US" sz="1200" b="0" i="0" u="none" strike="noStrike" cap="none" dirty="0">
                <a:solidFill>
                  <a:schemeClr val="dk1"/>
                </a:solidFill>
                <a:effectLst/>
                <a:latin typeface="Calibri"/>
                <a:ea typeface="Calibri"/>
                <a:cs typeface="Calibri"/>
                <a:sym typeface="Calibri"/>
              </a:rPr>
              <a:t>Instead of saying “do you have any questions”, invite questions by asking "what questions do you have?" This normalizes asking questions and encourages the receiver to think about what they need clarification on. </a:t>
            </a:r>
          </a:p>
          <a:p>
            <a:r>
              <a:rPr lang="en-US" sz="1200" b="0" i="0" u="none" strike="noStrike" cap="none" dirty="0">
                <a:solidFill>
                  <a:schemeClr val="dk1"/>
                </a:solidFill>
                <a:effectLst/>
                <a:latin typeface="Calibri"/>
                <a:ea typeface="Calibri"/>
                <a:cs typeface="Calibri"/>
                <a:sym typeface="Calibri"/>
              </a:rPr>
              <a:t> </a:t>
            </a:r>
          </a:p>
          <a:p>
            <a:r>
              <a:rPr lang="en-US" sz="1200" b="0" i="0" u="none" strike="noStrike" cap="none" dirty="0">
                <a:solidFill>
                  <a:schemeClr val="dk1"/>
                </a:solidFill>
                <a:effectLst/>
                <a:latin typeface="Calibri"/>
                <a:ea typeface="Calibri"/>
                <a:cs typeface="Calibri"/>
                <a:sym typeface="Calibri"/>
              </a:rPr>
              <a:t>It is important to confirm understanding. However, when you ask, "do you understand?" it's very easy for someone to just say yes. Instead, you can use the </a:t>
            </a:r>
            <a:r>
              <a:rPr lang="en-US" sz="1200" b="1" i="0" u="none" strike="noStrike" cap="none" dirty="0">
                <a:solidFill>
                  <a:schemeClr val="dk1"/>
                </a:solidFill>
                <a:effectLst/>
                <a:latin typeface="Calibri"/>
                <a:ea typeface="Calibri"/>
                <a:cs typeface="Calibri"/>
                <a:sym typeface="Calibri"/>
              </a:rPr>
              <a:t>Teach Back method to confirm understanding</a:t>
            </a:r>
            <a:r>
              <a:rPr lang="en-US" sz="1200" b="0" i="0" u="none" strike="noStrike" cap="none" dirty="0">
                <a:solidFill>
                  <a:schemeClr val="dk1"/>
                </a:solidFill>
                <a:effectLst/>
                <a:latin typeface="Calibri"/>
                <a:ea typeface="Calibri"/>
                <a:cs typeface="Calibri"/>
                <a:sym typeface="Calibri"/>
              </a:rPr>
              <a:t>. Who here is familiar with the teach back method? If you are, drop a note in the chat. </a:t>
            </a:r>
          </a:p>
          <a:p>
            <a:r>
              <a:rPr lang="en-US" sz="1200" b="0" i="0" u="none" strike="noStrike" cap="none" dirty="0">
                <a:solidFill>
                  <a:schemeClr val="dk1"/>
                </a:solidFill>
                <a:effectLst/>
                <a:latin typeface="Calibri"/>
                <a:ea typeface="Calibri"/>
                <a:cs typeface="Calibri"/>
                <a:sym typeface="Calibri"/>
              </a:rPr>
              <a:t> </a:t>
            </a:r>
          </a:p>
          <a:p>
            <a:pPr marL="0" lvl="0" indent="0" algn="l" rtl="0">
              <a:spcBef>
                <a:spcPts val="0"/>
              </a:spcBef>
              <a:spcAft>
                <a:spcPts val="0"/>
              </a:spcAft>
              <a:buNone/>
            </a:pPr>
            <a:endParaRPr dirty="0"/>
          </a:p>
        </p:txBody>
      </p:sp>
      <p:sp>
        <p:nvSpPr>
          <p:cNvPr id="303" name="Google Shape;303;p28: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p29: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0" name="Google Shape;310;p29: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r>
              <a:rPr lang="en-US" sz="1200" b="0" i="0" u="none" strike="noStrike" cap="none" dirty="0">
                <a:solidFill>
                  <a:schemeClr val="dk1"/>
                </a:solidFill>
                <a:effectLst/>
                <a:latin typeface="Calibri"/>
                <a:ea typeface="Calibri"/>
                <a:cs typeface="Calibri"/>
                <a:sym typeface="Calibri"/>
              </a:rPr>
              <a:t>The teach back method is a method to ensure that health information is communicated so that the receiver understands it.  </a:t>
            </a:r>
          </a:p>
          <a:p>
            <a:r>
              <a:rPr lang="en-US" sz="1200" b="0" i="0" u="none" strike="noStrike" cap="none" dirty="0">
                <a:solidFill>
                  <a:schemeClr val="dk1"/>
                </a:solidFill>
                <a:effectLst/>
                <a:latin typeface="Calibri"/>
                <a:ea typeface="Calibri"/>
                <a:cs typeface="Calibri"/>
                <a:sym typeface="Calibri"/>
              </a:rPr>
              <a:t>You start by breaking down the information into small chunks. You teach the first chunk. Then you ask the receiver to teach it back to you in their own words.  If they understand, you move on to the next chunk of information and do the same thing. If they don’t understand any part of it, you reteach the information using different words.   </a:t>
            </a:r>
          </a:p>
          <a:p>
            <a:r>
              <a:rPr lang="en-US" sz="1200" b="0" i="0" u="none" strike="noStrike" cap="none" dirty="0">
                <a:solidFill>
                  <a:schemeClr val="dk1"/>
                </a:solidFill>
                <a:effectLst/>
                <a:latin typeface="Calibri"/>
                <a:ea typeface="Calibri"/>
                <a:cs typeface="Calibri"/>
                <a:sym typeface="Calibri"/>
              </a:rPr>
              <a:t> </a:t>
            </a:r>
          </a:p>
          <a:p>
            <a:r>
              <a:rPr lang="en-US" sz="1200" b="0" i="0" u="none" strike="noStrike" cap="none" dirty="0">
                <a:solidFill>
                  <a:schemeClr val="dk1"/>
                </a:solidFill>
                <a:effectLst/>
                <a:latin typeface="Calibri"/>
                <a:ea typeface="Calibri"/>
                <a:cs typeface="Calibri"/>
                <a:sym typeface="Calibri"/>
              </a:rPr>
              <a:t>When you use teach back, it helps to convey it’s not a test of understanding on the part of the receiver.  One way of doing this is to say, “Would you mind repeating back the instructions so that I can see if I was clear?" The focus is on if *I* was clear.</a:t>
            </a:r>
          </a:p>
          <a:p>
            <a:r>
              <a:rPr lang="en-US" sz="1200" b="0" i="0" u="none" strike="noStrike" cap="none" dirty="0">
                <a:solidFill>
                  <a:schemeClr val="dk1"/>
                </a:solidFill>
                <a:effectLst/>
                <a:latin typeface="Calibri"/>
                <a:ea typeface="Calibri"/>
                <a:cs typeface="Calibri"/>
                <a:sym typeface="Calibri"/>
              </a:rPr>
              <a:t> </a:t>
            </a:r>
          </a:p>
          <a:p>
            <a:pPr marL="0" lvl="0" indent="0" algn="l" rtl="0">
              <a:spcBef>
                <a:spcPts val="0"/>
              </a:spcBef>
              <a:spcAft>
                <a:spcPts val="0"/>
              </a:spcAft>
              <a:buNone/>
            </a:pPr>
            <a:endParaRPr dirty="0"/>
          </a:p>
        </p:txBody>
      </p:sp>
      <p:sp>
        <p:nvSpPr>
          <p:cNvPr id="311" name="Google Shape;311;p29: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3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8" name="Google Shape;318;p30: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r>
              <a:rPr lang="en-US" sz="1200" b="0" i="0" u="none" strike="noStrike" cap="none" dirty="0">
                <a:solidFill>
                  <a:schemeClr val="dk1"/>
                </a:solidFill>
                <a:effectLst/>
                <a:latin typeface="Calibri"/>
                <a:ea typeface="Calibri"/>
                <a:cs typeface="Calibri"/>
                <a:sym typeface="Calibri"/>
              </a:rPr>
              <a:t>Now let’s turn to another site that can be used as a tool for health literacy, MedlinePlus. MedlinePlus is an online health information resource from the National Library of Medicine, for patients, their families, and their friends. MedlinePlus has reliable health information that is easy to understand, in both English and Spanish.  It is ad free.</a:t>
            </a:r>
          </a:p>
          <a:p>
            <a:r>
              <a:rPr lang="en-US" sz="1200" b="0" i="0" u="none" strike="noStrike" cap="none" dirty="0">
                <a:solidFill>
                  <a:schemeClr val="dk1"/>
                </a:solidFill>
                <a:effectLst/>
                <a:latin typeface="Calibri"/>
                <a:ea typeface="Calibri"/>
                <a:cs typeface="Calibri"/>
                <a:sym typeface="Calibri"/>
              </a:rPr>
              <a:t> </a:t>
            </a:r>
          </a:p>
          <a:p>
            <a:r>
              <a:rPr lang="en-US" sz="1200" b="0" i="0" u="none" strike="noStrike" cap="none" dirty="0">
                <a:solidFill>
                  <a:schemeClr val="dk1"/>
                </a:solidFill>
                <a:effectLst/>
                <a:latin typeface="Calibri"/>
                <a:ea typeface="Calibri"/>
                <a:cs typeface="Calibri"/>
                <a:sym typeface="Calibri"/>
              </a:rPr>
              <a:t>ML Plus is a tool for promoting health literacy because the information is presented with the principles of plain language in mind</a:t>
            </a:r>
          </a:p>
          <a:p>
            <a:endParaRPr lang="en-US" sz="1200" b="0" i="0" u="none" strike="noStrike" cap="none" dirty="0">
              <a:solidFill>
                <a:schemeClr val="dk1"/>
              </a:solidFill>
              <a:effectLst/>
              <a:latin typeface="Calibri"/>
              <a:cs typeface="Calibri"/>
              <a:sym typeface="Calibri"/>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1" i="0" u="none" strike="noStrike" cap="none" dirty="0">
                <a:solidFill>
                  <a:schemeClr val="dk1"/>
                </a:solidFill>
                <a:effectLst/>
                <a:latin typeface="Calibri"/>
                <a:ea typeface="Calibri"/>
                <a:cs typeface="Calibri"/>
                <a:sym typeface="Calibri"/>
              </a:rPr>
              <a:t>MEDLINEPLUS.GOV LIVE SITE TOUR - https://medlineplus.gov/ </a:t>
            </a:r>
            <a:endParaRPr lang="en-US" sz="1200" b="0" i="0" u="none" strike="noStrike" cap="none" dirty="0">
              <a:solidFill>
                <a:schemeClr val="dk1"/>
              </a:solidFill>
              <a:effectLst/>
              <a:latin typeface="Calibri"/>
              <a:ea typeface="Calibri"/>
              <a:cs typeface="Calibri"/>
              <a:sym typeface="Calibri"/>
            </a:endParaRPr>
          </a:p>
          <a:p>
            <a:r>
              <a:rPr lang="en-US" sz="1200" b="0" i="0" u="none" strike="noStrike" cap="none" dirty="0">
                <a:solidFill>
                  <a:schemeClr val="dk1"/>
                </a:solidFill>
                <a:effectLst/>
                <a:latin typeface="Calibri"/>
                <a:ea typeface="Calibri"/>
                <a:cs typeface="Calibri"/>
                <a:sym typeface="Calibri"/>
              </a:rPr>
              <a:t>You can use the search box in the upper right-hand part of the mail page to search for health conditions, diagnostic and laboratory test, or drugs and supplements. Let's say I wanted to learn about heart failure.</a:t>
            </a:r>
          </a:p>
          <a:p>
            <a:r>
              <a:rPr lang="en-US" sz="1200" b="0" i="0" u="none" strike="noStrike" cap="none" dirty="0">
                <a:solidFill>
                  <a:schemeClr val="dk1"/>
                </a:solidFill>
                <a:effectLst/>
                <a:latin typeface="Calibri"/>
                <a:ea typeface="Calibri"/>
                <a:cs typeface="Calibri"/>
                <a:sym typeface="Calibri"/>
              </a:rPr>
              <a:t> (Use search box)</a:t>
            </a:r>
          </a:p>
          <a:p>
            <a:r>
              <a:rPr lang="en-US" sz="1200" b="0" i="0" u="none" strike="noStrike" cap="none" dirty="0">
                <a:solidFill>
                  <a:schemeClr val="dk1"/>
                </a:solidFill>
                <a:effectLst/>
                <a:latin typeface="Calibri"/>
                <a:ea typeface="Calibri"/>
                <a:cs typeface="Calibri"/>
                <a:sym typeface="Calibri"/>
              </a:rPr>
              <a:t>Here’s the summary for heart failure. All of the topic summaries are written at the 6th to 8th grade reading level. Note that the topic page adheres to many of the best practices for plain language. They’ve done a nice job with chunking. There are lots of descriptive heading and subheadings with minimal text under them. They use bullet points. They use the active voice and the second person “you.” Another best practice for plain language is to use the first person - I - or the second person you -   as opposed to the third person. </a:t>
            </a:r>
          </a:p>
          <a:p>
            <a:r>
              <a:rPr lang="en-US" sz="1200" b="0" i="0" u="none" strike="noStrike" cap="none" dirty="0">
                <a:solidFill>
                  <a:schemeClr val="dk1"/>
                </a:solidFill>
                <a:effectLst/>
                <a:latin typeface="Calibri"/>
                <a:ea typeface="Calibri"/>
                <a:cs typeface="Calibri"/>
                <a:sym typeface="Calibri"/>
              </a:rPr>
              <a:t> </a:t>
            </a:r>
          </a:p>
          <a:p>
            <a:r>
              <a:rPr lang="en-US" sz="1200" b="0" i="0" u="none" strike="noStrike" cap="none" dirty="0">
                <a:solidFill>
                  <a:schemeClr val="dk1"/>
                </a:solidFill>
                <a:effectLst/>
                <a:latin typeface="Calibri"/>
                <a:ea typeface="Calibri"/>
                <a:cs typeface="Calibri"/>
                <a:sym typeface="Calibri"/>
              </a:rPr>
              <a:t>On this particular page, there is info on symptoms, diagnosis, treatment, and prevention. Another thing that’s unique about MedlinePlus is that although it’s written for consumers, at the bottom of each topic page are links to journal articles, and when applicable, clinical trials.</a:t>
            </a:r>
          </a:p>
          <a:p>
            <a:r>
              <a:rPr lang="en-US" sz="1200" b="0" i="0" u="none" strike="noStrike" cap="none" dirty="0">
                <a:solidFill>
                  <a:schemeClr val="dk1"/>
                </a:solidFill>
                <a:effectLst/>
                <a:latin typeface="Calibri"/>
                <a:ea typeface="Calibri"/>
                <a:cs typeface="Calibri"/>
                <a:sym typeface="Calibri"/>
              </a:rPr>
              <a:t> </a:t>
            </a:r>
          </a:p>
          <a:p>
            <a:r>
              <a:rPr lang="en-US" sz="1200" b="0" i="0" u="none" strike="noStrike" cap="none" dirty="0">
                <a:solidFill>
                  <a:schemeClr val="dk1"/>
                </a:solidFill>
                <a:effectLst/>
                <a:latin typeface="Calibri"/>
                <a:ea typeface="Calibri"/>
                <a:cs typeface="Calibri"/>
                <a:sym typeface="Calibri"/>
              </a:rPr>
              <a:t>If you want to direct people to information that is authoritative and easy to understand, MedlinePlus is a great resource. Also, these health topic summaries are in the public domain, so you can feel free to use them and distribute then as part of any health promotion or prevention campaign. </a:t>
            </a:r>
          </a:p>
          <a:p>
            <a:r>
              <a:rPr lang="en-US" sz="1200" b="0" i="0" u="none" strike="noStrike" cap="none" dirty="0">
                <a:solidFill>
                  <a:schemeClr val="dk1"/>
                </a:solidFill>
                <a:effectLst/>
                <a:latin typeface="Calibri"/>
                <a:ea typeface="Calibri"/>
                <a:cs typeface="Calibri"/>
                <a:sym typeface="Calibri"/>
              </a:rPr>
              <a:t> </a:t>
            </a:r>
          </a:p>
          <a:p>
            <a:r>
              <a:rPr lang="en-US" sz="1200" b="1" i="0" u="none" strike="noStrike" cap="none" dirty="0">
                <a:solidFill>
                  <a:schemeClr val="dk1"/>
                </a:solidFill>
                <a:effectLst/>
                <a:latin typeface="Calibri"/>
                <a:ea typeface="Calibri"/>
                <a:cs typeface="Calibri"/>
                <a:sym typeface="Calibri"/>
              </a:rPr>
              <a:t>(Going back to the main page) </a:t>
            </a:r>
            <a:endParaRPr lang="en-US" sz="1200" b="0" i="0" u="none" strike="noStrike" cap="none" dirty="0">
              <a:solidFill>
                <a:schemeClr val="dk1"/>
              </a:solidFill>
              <a:effectLst/>
              <a:latin typeface="Calibri"/>
              <a:ea typeface="Calibri"/>
              <a:cs typeface="Calibri"/>
              <a:sym typeface="Calibri"/>
            </a:endParaRPr>
          </a:p>
          <a:p>
            <a:r>
              <a:rPr lang="en-US" sz="1200" b="0" i="0" u="none" strike="noStrike" cap="none" dirty="0">
                <a:solidFill>
                  <a:schemeClr val="dk1"/>
                </a:solidFill>
                <a:effectLst/>
                <a:latin typeface="Calibri"/>
                <a:ea typeface="Calibri"/>
                <a:cs typeface="Calibri"/>
                <a:sym typeface="Calibri"/>
              </a:rPr>
              <a:t>Medline Plus has a number of other features that you can use to promote health literacy.</a:t>
            </a:r>
          </a:p>
          <a:p>
            <a:r>
              <a:rPr lang="en-US" sz="1200" b="0" i="0" u="none" strike="noStrike" cap="none" dirty="0">
                <a:solidFill>
                  <a:schemeClr val="dk1"/>
                </a:solidFill>
                <a:effectLst/>
                <a:latin typeface="Calibri"/>
                <a:ea typeface="Calibri"/>
                <a:cs typeface="Calibri"/>
                <a:sym typeface="Calibri"/>
              </a:rPr>
              <a:t> </a:t>
            </a:r>
          </a:p>
          <a:p>
            <a:r>
              <a:rPr lang="en-US" sz="1200" b="0" i="0" u="none" strike="noStrike" cap="none" dirty="0">
                <a:solidFill>
                  <a:schemeClr val="dk1"/>
                </a:solidFill>
                <a:effectLst/>
                <a:latin typeface="Calibri"/>
                <a:ea typeface="Calibri"/>
                <a:cs typeface="Calibri"/>
                <a:sym typeface="Calibri"/>
              </a:rPr>
              <a:t>One is a collection of easy-to-read materials, which are written at the 3rd to 5th grade reading level.  You can access the collection by clicking on the link in the lower left-hand corner of the main Medline Plus page. Remember, low education is a risk for low health literacy. So, if you have patients or patrons with low education levels or low reading levels, check out the easy-to-read collection.</a:t>
            </a:r>
          </a:p>
          <a:p>
            <a:r>
              <a:rPr lang="en-US" sz="1200" b="0" i="0" u="none" strike="noStrike" cap="none" dirty="0">
                <a:solidFill>
                  <a:schemeClr val="dk1"/>
                </a:solidFill>
                <a:effectLst/>
                <a:latin typeface="Calibri"/>
                <a:ea typeface="Calibri"/>
                <a:cs typeface="Calibri"/>
                <a:sym typeface="Calibri"/>
              </a:rPr>
              <a:t> </a:t>
            </a:r>
          </a:p>
          <a:p>
            <a:r>
              <a:rPr lang="en-US" sz="1200" b="0" i="0" u="none" strike="noStrike" cap="none" dirty="0">
                <a:solidFill>
                  <a:schemeClr val="dk1"/>
                </a:solidFill>
                <a:effectLst/>
                <a:latin typeface="Calibri"/>
                <a:ea typeface="Calibri"/>
                <a:cs typeface="Calibri"/>
                <a:sym typeface="Calibri"/>
              </a:rPr>
              <a:t>Medline Plus offers a mirror site in Spanish. Spanish speaking adults have disproportionately high levels of low health literacy. This site can help reduce the language barrier. You can access the Spanish site by clicking on the link on the upper right-hand corner.  </a:t>
            </a:r>
          </a:p>
          <a:p>
            <a:r>
              <a:rPr lang="en-US" sz="1200" b="0" i="0" u="none" strike="noStrike" cap="none" dirty="0">
                <a:solidFill>
                  <a:schemeClr val="dk1"/>
                </a:solidFill>
                <a:effectLst/>
                <a:latin typeface="Calibri"/>
                <a:ea typeface="Calibri"/>
                <a:cs typeface="Calibri"/>
                <a:sym typeface="Calibri"/>
              </a:rPr>
              <a:t> </a:t>
            </a:r>
          </a:p>
          <a:p>
            <a:r>
              <a:rPr lang="en-US" sz="1200" b="0" i="0" u="none" strike="noStrike" cap="none" dirty="0">
                <a:solidFill>
                  <a:schemeClr val="dk1"/>
                </a:solidFill>
                <a:effectLst/>
                <a:latin typeface="Calibri"/>
                <a:ea typeface="Calibri"/>
                <a:cs typeface="Calibri"/>
                <a:sym typeface="Calibri"/>
              </a:rPr>
              <a:t>There's also an easy-to-read collection in Spanish. You can find the link for that on the lower left corner of the MedlinePlus in Spanish page. If you work with Spanish speaking individuals who have low reading levels, check out this easy-to-read collection. </a:t>
            </a:r>
          </a:p>
          <a:p>
            <a:r>
              <a:rPr lang="en-US" sz="1200" b="0" i="0" u="none" strike="noStrike" cap="none" dirty="0">
                <a:solidFill>
                  <a:schemeClr val="dk1"/>
                </a:solidFill>
                <a:effectLst/>
                <a:latin typeface="Calibri"/>
                <a:ea typeface="Calibri"/>
                <a:cs typeface="Calibri"/>
                <a:sym typeface="Calibri"/>
              </a:rPr>
              <a:t> </a:t>
            </a:r>
          </a:p>
          <a:p>
            <a:r>
              <a:rPr lang="en-US" sz="1200" b="0" i="0" u="none" strike="noStrike" cap="none" dirty="0">
                <a:solidFill>
                  <a:schemeClr val="dk1"/>
                </a:solidFill>
                <a:effectLst/>
                <a:latin typeface="Calibri"/>
                <a:ea typeface="Calibri"/>
                <a:cs typeface="Calibri"/>
                <a:sym typeface="Calibri"/>
              </a:rPr>
              <a:t>[Click back to the main English version of the site] Medline Plus also offers a collection of health information available in multiple languages, which can help in addressing language barriers that contribute to limited health literacy. The link is on the lower middle part of the main Medline Plus Page.  The collection includes more than 55 languages.  </a:t>
            </a:r>
          </a:p>
          <a:p>
            <a:r>
              <a:rPr lang="en-US" sz="1200" b="0" i="0" u="none" strike="noStrike" cap="none" dirty="0">
                <a:solidFill>
                  <a:schemeClr val="dk1"/>
                </a:solidFill>
                <a:effectLst/>
                <a:latin typeface="Calibri"/>
                <a:ea typeface="Calibri"/>
                <a:cs typeface="Calibri"/>
                <a:sym typeface="Calibri"/>
              </a:rPr>
              <a:t> </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1" i="0" u="none" strike="noStrike" cap="none" dirty="0">
                <a:solidFill>
                  <a:schemeClr val="dk1"/>
                </a:solidFill>
                <a:effectLst/>
                <a:latin typeface="Calibri"/>
                <a:ea typeface="Calibri"/>
                <a:cs typeface="Calibri"/>
                <a:sym typeface="Calibri"/>
              </a:rPr>
              <a:t>Back to PowerPoint</a:t>
            </a:r>
            <a:endParaRPr lang="en-US" sz="1200" b="0" i="0" u="none" strike="noStrike" cap="none" dirty="0">
              <a:solidFill>
                <a:schemeClr val="dk1"/>
              </a:solidFill>
              <a:effectLst/>
              <a:latin typeface="Calibri"/>
              <a:ea typeface="Calibri"/>
              <a:cs typeface="Calibri"/>
              <a:sym typeface="Calibri"/>
            </a:endParaRPr>
          </a:p>
          <a:p>
            <a:endParaRPr lang="en-US" sz="1200" b="0" i="0" u="none" strike="noStrike" cap="none" dirty="0">
              <a:solidFill>
                <a:schemeClr val="dk1"/>
              </a:solidFill>
              <a:effectLst/>
              <a:latin typeface="Calibri"/>
              <a:ea typeface="Calibri"/>
              <a:cs typeface="Calibri"/>
              <a:sym typeface="Calibri"/>
            </a:endParaRPr>
          </a:p>
          <a:p>
            <a:r>
              <a:rPr lang="en-US" sz="1200" b="0" i="0" u="none" strike="noStrike" cap="none" dirty="0">
                <a:solidFill>
                  <a:schemeClr val="dk1"/>
                </a:solidFill>
                <a:effectLst/>
                <a:latin typeface="Calibri"/>
                <a:ea typeface="Calibri"/>
                <a:cs typeface="Calibri"/>
                <a:sym typeface="Calibri"/>
              </a:rPr>
              <a:t> </a:t>
            </a:r>
          </a:p>
          <a:p>
            <a:endParaRPr dirty="0"/>
          </a:p>
        </p:txBody>
      </p:sp>
      <p:sp>
        <p:nvSpPr>
          <p:cNvPr id="319" name="Google Shape;319;p30: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3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5" name="Google Shape;325;p31: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r>
              <a:rPr lang="en-US" sz="1200" b="0" i="0" u="none" strike="noStrike" cap="none" dirty="0">
                <a:solidFill>
                  <a:schemeClr val="dk1"/>
                </a:solidFill>
                <a:effectLst/>
                <a:latin typeface="Calibri"/>
                <a:ea typeface="Calibri"/>
                <a:cs typeface="Calibri"/>
                <a:sym typeface="Calibri"/>
              </a:rPr>
              <a:t>Reducing language barriers is important, but to improve health literacy you also need to address cultural barriers to health communication. Here are some tips.</a:t>
            </a:r>
          </a:p>
          <a:p>
            <a:r>
              <a:rPr lang="en-US" sz="1200" b="0" i="0" u="none" strike="noStrike" cap="none" dirty="0">
                <a:solidFill>
                  <a:schemeClr val="dk1"/>
                </a:solidFill>
                <a:effectLst/>
                <a:latin typeface="Calibri"/>
                <a:ea typeface="Calibri"/>
                <a:cs typeface="Calibri"/>
                <a:sym typeface="Calibri"/>
              </a:rPr>
              <a:t> </a:t>
            </a:r>
          </a:p>
          <a:p>
            <a:r>
              <a:rPr lang="en-US" sz="1200" b="1" i="0" u="none" strike="noStrike" cap="none" dirty="0">
                <a:solidFill>
                  <a:schemeClr val="dk1"/>
                </a:solidFill>
                <a:effectLst/>
                <a:latin typeface="Calibri"/>
                <a:ea typeface="Calibri"/>
                <a:cs typeface="Calibri"/>
                <a:sym typeface="Calibri"/>
              </a:rPr>
              <a:t>Cultural Awareness</a:t>
            </a:r>
            <a:endParaRPr lang="en-US" sz="1200" b="0" i="0" u="none" strike="noStrike" cap="none" dirty="0">
              <a:solidFill>
                <a:schemeClr val="dk1"/>
              </a:solidFill>
              <a:effectLst/>
              <a:latin typeface="Calibri"/>
              <a:ea typeface="Calibri"/>
              <a:cs typeface="Calibri"/>
              <a:sym typeface="Calibri"/>
            </a:endParaRPr>
          </a:p>
          <a:p>
            <a:r>
              <a:rPr lang="en-US" sz="1200" b="1" i="0" u="none" strike="noStrike" cap="none" dirty="0">
                <a:solidFill>
                  <a:schemeClr val="dk1"/>
                </a:solidFill>
                <a:effectLst/>
                <a:latin typeface="Calibri"/>
                <a:ea typeface="Calibri"/>
                <a:cs typeface="Calibri"/>
                <a:sym typeface="Calibri"/>
              </a:rPr>
              <a:t>Tailor messages </a:t>
            </a:r>
            <a:r>
              <a:rPr lang="en-US" sz="1200" b="0" i="0" u="none" strike="noStrike" cap="none" dirty="0">
                <a:solidFill>
                  <a:schemeClr val="dk1"/>
                </a:solidFill>
                <a:effectLst/>
                <a:latin typeface="Calibri"/>
                <a:ea typeface="Calibri"/>
                <a:cs typeface="Calibri"/>
                <a:sym typeface="Calibri"/>
              </a:rPr>
              <a:t>to specific groups. </a:t>
            </a:r>
          </a:p>
          <a:p>
            <a:r>
              <a:rPr lang="en-US" sz="1200" b="0" i="0" u="none" strike="noStrike" cap="none" dirty="0">
                <a:solidFill>
                  <a:schemeClr val="dk1"/>
                </a:solidFill>
                <a:effectLst/>
                <a:latin typeface="Calibri"/>
                <a:ea typeface="Calibri"/>
                <a:cs typeface="Calibri"/>
                <a:sym typeface="Calibri"/>
              </a:rPr>
              <a:t> </a:t>
            </a:r>
          </a:p>
          <a:p>
            <a:r>
              <a:rPr lang="en-US" sz="1200" b="1" i="0" u="none" strike="noStrike" cap="none" dirty="0">
                <a:solidFill>
                  <a:schemeClr val="dk1"/>
                </a:solidFill>
                <a:effectLst/>
                <a:latin typeface="Calibri"/>
                <a:ea typeface="Calibri"/>
                <a:cs typeface="Calibri"/>
                <a:sym typeface="Calibri"/>
              </a:rPr>
              <a:t>Be aware </a:t>
            </a:r>
            <a:r>
              <a:rPr lang="en-US" sz="1200" b="0" i="0" u="none" strike="noStrike" cap="none" dirty="0">
                <a:solidFill>
                  <a:schemeClr val="dk1"/>
                </a:solidFill>
                <a:effectLst/>
                <a:latin typeface="Calibri"/>
                <a:ea typeface="Calibri"/>
                <a:cs typeface="Calibri"/>
                <a:sym typeface="Calibri"/>
              </a:rPr>
              <a:t>of cultural norms and customs that influence communication, decision-making, and health beliefs and behaviors.</a:t>
            </a:r>
          </a:p>
          <a:p>
            <a:r>
              <a:rPr lang="en-US" sz="1200" b="0" i="0" u="none" strike="noStrike" cap="none" dirty="0">
                <a:solidFill>
                  <a:schemeClr val="dk1"/>
                </a:solidFill>
                <a:effectLst/>
                <a:latin typeface="Calibri"/>
                <a:ea typeface="Calibri"/>
                <a:cs typeface="Calibri"/>
                <a:sym typeface="Calibri"/>
              </a:rPr>
              <a:t> </a:t>
            </a:r>
          </a:p>
          <a:p>
            <a:r>
              <a:rPr lang="en-US" sz="1200" b="0" i="0" u="none" strike="noStrike" cap="none" dirty="0">
                <a:solidFill>
                  <a:schemeClr val="dk1"/>
                </a:solidFill>
                <a:effectLst/>
                <a:latin typeface="Calibri"/>
                <a:ea typeface="Calibri"/>
                <a:cs typeface="Calibri"/>
                <a:sym typeface="Calibri"/>
              </a:rPr>
              <a:t> </a:t>
            </a:r>
          </a:p>
          <a:p>
            <a:r>
              <a:rPr lang="en-US" sz="1200" b="1" i="0" u="none" strike="noStrike" cap="none" dirty="0">
                <a:solidFill>
                  <a:schemeClr val="dk1"/>
                </a:solidFill>
                <a:effectLst/>
                <a:latin typeface="Calibri"/>
                <a:ea typeface="Calibri"/>
                <a:cs typeface="Calibri"/>
                <a:sym typeface="Calibri"/>
              </a:rPr>
              <a:t>Avoid idioms and jargon</a:t>
            </a:r>
            <a:r>
              <a:rPr lang="en-US" sz="1200" b="0" i="0" u="none" strike="noStrike" cap="none" dirty="0">
                <a:solidFill>
                  <a:schemeClr val="dk1"/>
                </a:solidFill>
                <a:effectLst/>
                <a:latin typeface="Calibri"/>
                <a:ea typeface="Calibri"/>
                <a:cs typeface="Calibri"/>
                <a:sym typeface="Calibri"/>
              </a:rPr>
              <a:t>. American idioms can be especially confusing for people from different cultures or for whom English is not the first language.</a:t>
            </a:r>
          </a:p>
          <a:p>
            <a:r>
              <a:rPr lang="en-US" sz="1200" b="0" i="0" u="none" strike="noStrike" cap="none" dirty="0">
                <a:solidFill>
                  <a:schemeClr val="dk1"/>
                </a:solidFill>
                <a:effectLst/>
                <a:latin typeface="Calibri"/>
                <a:ea typeface="Calibri"/>
                <a:cs typeface="Calibri"/>
                <a:sym typeface="Calibri"/>
              </a:rPr>
              <a:t> </a:t>
            </a:r>
          </a:p>
          <a:p>
            <a:r>
              <a:rPr lang="en-US" sz="1200" b="1" i="0" u="none" strike="noStrike" cap="none" dirty="0">
                <a:solidFill>
                  <a:schemeClr val="dk1"/>
                </a:solidFill>
                <a:effectLst/>
                <a:latin typeface="Calibri"/>
                <a:ea typeface="Calibri"/>
                <a:cs typeface="Calibri"/>
                <a:sym typeface="Calibri"/>
              </a:rPr>
              <a:t>Use high quality translators and interpreters</a:t>
            </a:r>
            <a:r>
              <a:rPr lang="en-US" sz="1200" b="0" i="0" u="none" strike="noStrike" cap="none" dirty="0">
                <a:solidFill>
                  <a:schemeClr val="dk1"/>
                </a:solidFill>
                <a:effectLst/>
                <a:latin typeface="Calibri"/>
                <a:ea typeface="Calibri"/>
                <a:cs typeface="Calibri"/>
                <a:sym typeface="Calibri"/>
              </a:rPr>
              <a:t>. You want translators that translate the meaning of a message, not literally translate each word.  </a:t>
            </a:r>
          </a:p>
          <a:p>
            <a:r>
              <a:rPr lang="en-US" sz="1200" b="0" i="0" u="none" strike="noStrike" cap="none" dirty="0">
                <a:solidFill>
                  <a:schemeClr val="dk1"/>
                </a:solidFill>
                <a:effectLst/>
                <a:latin typeface="Calibri"/>
                <a:ea typeface="Calibri"/>
                <a:cs typeface="Calibri"/>
                <a:sym typeface="Calibri"/>
              </a:rPr>
              <a:t> </a:t>
            </a:r>
          </a:p>
          <a:p>
            <a:r>
              <a:rPr lang="en-US" sz="1200" b="1" i="0" u="none" strike="noStrike" cap="none" dirty="0">
                <a:solidFill>
                  <a:schemeClr val="dk1"/>
                </a:solidFill>
                <a:effectLst/>
                <a:latin typeface="Calibri"/>
                <a:ea typeface="Calibri"/>
                <a:cs typeface="Calibri"/>
                <a:sym typeface="Calibri"/>
              </a:rPr>
              <a:t>Avoid stereotypes. </a:t>
            </a:r>
            <a:endParaRPr lang="en-US" sz="1200" b="0" i="0" u="none" strike="noStrike" cap="none" dirty="0">
              <a:solidFill>
                <a:schemeClr val="dk1"/>
              </a:solidFill>
              <a:effectLst/>
              <a:latin typeface="Calibri"/>
              <a:ea typeface="Calibri"/>
              <a:cs typeface="Calibri"/>
              <a:sym typeface="Calibri"/>
            </a:endParaRPr>
          </a:p>
          <a:p>
            <a:pPr marL="0" lvl="0" indent="0" algn="l" rtl="0">
              <a:spcBef>
                <a:spcPts val="0"/>
              </a:spcBef>
              <a:spcAft>
                <a:spcPts val="0"/>
              </a:spcAft>
              <a:buNone/>
            </a:pPr>
            <a:endParaRPr dirty="0"/>
          </a:p>
        </p:txBody>
      </p:sp>
      <p:sp>
        <p:nvSpPr>
          <p:cNvPr id="326" name="Google Shape;326;p31: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D99E50-9D82-0160-CE4A-92BBCF6267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17A158-91F0-AC37-1D80-5C068CFE11D1}"/>
              </a:ext>
            </a:extLst>
          </p:cNvPr>
          <p:cNvSpPr>
            <a:spLocks noGrp="1" noRot="1" noChangeAspect="1"/>
          </p:cNvSpPr>
          <p:nvPr>
            <p:ph type="sldImg"/>
          </p:nvPr>
        </p:nvSpPr>
        <p:spPr>
          <a:xfrm>
            <a:off x="717550" y="1162050"/>
            <a:ext cx="5575300" cy="3136900"/>
          </a:xfrm>
        </p:spPr>
      </p:sp>
      <p:sp>
        <p:nvSpPr>
          <p:cNvPr id="3" name="Notes Placeholder 2">
            <a:extLst>
              <a:ext uri="{FF2B5EF4-FFF2-40B4-BE49-F238E27FC236}">
                <a16:creationId xmlns:a16="http://schemas.microsoft.com/office/drawing/2014/main" id="{939DBAEA-33E6-C986-9D5E-32E37E7482B4}"/>
              </a:ext>
            </a:extLst>
          </p:cNvPr>
          <p:cNvSpPr>
            <a:spLocks noGrp="1"/>
          </p:cNvSpPr>
          <p:nvPr>
            <p:ph type="body" idx="1"/>
          </p:nvPr>
        </p:nvSpPr>
        <p:spPr/>
        <p:txBody>
          <a:bodyPr/>
          <a:lstStyle/>
          <a:p>
            <a:r>
              <a:rPr lang="en-US" dirty="0"/>
              <a:t>We’re recording today’s session and it will be available in about a week. </a:t>
            </a:r>
          </a:p>
          <a:p>
            <a:endParaRPr lang="en-US" dirty="0"/>
          </a:p>
          <a:p>
            <a:r>
              <a:rPr lang="en-US" dirty="0"/>
              <a:t>As a reminder, by registering for this webinar, all attendees have agreed to abide by the NNLM Code of Conduct. It’s a reminder that we are all here together professionally and we want to be inclusive and respectful. Your cooperation is appreciated. The Code of Conduct is also available on our website and the link is in the Chat </a:t>
            </a:r>
          </a:p>
          <a:p>
            <a:endParaRPr lang="en-US" dirty="0"/>
          </a:p>
          <a:p>
            <a:r>
              <a:rPr lang="en-US" b="1" dirty="0"/>
              <a:t>Post in Chat: </a:t>
            </a:r>
            <a:r>
              <a:rPr lang="en-US" dirty="0"/>
              <a:t>NNLM Code of Conduct </a:t>
            </a:r>
            <a:r>
              <a:rPr lang="en-US" b="1" dirty="0"/>
              <a:t>https://nnlm.gov/about/code-of-conduct </a:t>
            </a:r>
          </a:p>
          <a:p>
            <a:r>
              <a:rPr lang="en-US" dirty="0"/>
              <a:t> </a:t>
            </a:r>
          </a:p>
          <a:p>
            <a:r>
              <a:rPr lang="en-US" dirty="0"/>
              <a:t>This class is eligible for 1 Medical Library Association Continuing Education credit, and qualifies for Consumer Health Information Specialization or CHIS through MLA.  </a:t>
            </a:r>
          </a:p>
          <a:p>
            <a:endParaRPr lang="en-US" dirty="0"/>
          </a:p>
          <a:p>
            <a:r>
              <a:rPr lang="en-US" dirty="0"/>
              <a:t>The session is also eligible for Certified Health Education Specialists or CHES. You will need your CHES ID to submit for credit.</a:t>
            </a:r>
          </a:p>
          <a:p>
            <a:endParaRPr lang="en-US" dirty="0"/>
          </a:p>
          <a:p>
            <a:r>
              <a:rPr lang="en-US" dirty="0"/>
              <a:t>We’ll share an evaluation link with the CE information at the end of our time here today.</a:t>
            </a:r>
          </a:p>
          <a:p>
            <a:r>
              <a:rPr lang="en-US" dirty="0"/>
              <a:t> </a:t>
            </a:r>
          </a:p>
          <a:p>
            <a:r>
              <a:rPr lang="en-US" dirty="0"/>
              <a:t>And speaking of that evaluation, your feedback matters to us, and helps us improve future events, so please take a moment to complete it whether you want the CE or not!</a:t>
            </a:r>
          </a:p>
          <a:p>
            <a:endParaRPr lang="en-US" dirty="0"/>
          </a:p>
        </p:txBody>
      </p:sp>
      <p:sp>
        <p:nvSpPr>
          <p:cNvPr id="4" name="Slide Number Placeholder 3">
            <a:extLst>
              <a:ext uri="{FF2B5EF4-FFF2-40B4-BE49-F238E27FC236}">
                <a16:creationId xmlns:a16="http://schemas.microsoft.com/office/drawing/2014/main" id="{AC01772D-D751-6FC0-68CC-EEFF5D9D8480}"/>
              </a:ext>
            </a:extLst>
          </p:cNvPr>
          <p:cNvSpPr>
            <a:spLocks noGrp="1"/>
          </p:cNvSpPr>
          <p:nvPr>
            <p:ph type="sldNum" sz="quarter" idx="5"/>
          </p:nvPr>
        </p:nvSpPr>
        <p:spPr/>
        <p:txBody>
          <a:bodyPr/>
          <a:lstStyle/>
          <a:p>
            <a:fld id="{508E21B0-86F0-4A46-A1AD-BFDAAC036001}" type="slidenum">
              <a:rPr lang="en-US" smtClean="0"/>
              <a:t>3</a:t>
            </a:fld>
            <a:endParaRPr lang="en-US"/>
          </a:p>
        </p:txBody>
      </p:sp>
    </p:spTree>
    <p:extLst>
      <p:ext uri="{BB962C8B-B14F-4D97-AF65-F5344CB8AC3E}">
        <p14:creationId xmlns:p14="http://schemas.microsoft.com/office/powerpoint/2010/main" val="29212703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3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2" name="Google Shape;332;p32: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r>
              <a:rPr lang="en-US" sz="1200" b="1" i="0" u="none" strike="noStrike" cap="none" dirty="0">
                <a:solidFill>
                  <a:schemeClr val="dk1"/>
                </a:solidFill>
                <a:effectLst/>
                <a:latin typeface="Calibri"/>
                <a:ea typeface="Calibri"/>
                <a:cs typeface="Calibri"/>
                <a:sym typeface="Calibri"/>
              </a:rPr>
              <a:t>Utilize visuals and examples that reflect the audience</a:t>
            </a:r>
            <a:r>
              <a:rPr lang="en-US" sz="1200" b="0" i="0" u="none" strike="noStrike" cap="none" dirty="0">
                <a:solidFill>
                  <a:schemeClr val="dk1"/>
                </a:solidFill>
                <a:effectLst/>
                <a:latin typeface="Calibri"/>
                <a:ea typeface="Calibri"/>
                <a:cs typeface="Calibri"/>
                <a:sym typeface="Calibri"/>
              </a:rPr>
              <a:t>. If you are using visuals in written communication, you want them to engage people, not alienate them.  </a:t>
            </a:r>
          </a:p>
          <a:p>
            <a:r>
              <a:rPr lang="en-US" sz="1200" b="0" i="0" u="none" strike="noStrike" cap="none" dirty="0">
                <a:solidFill>
                  <a:schemeClr val="dk1"/>
                </a:solidFill>
                <a:effectLst/>
                <a:latin typeface="Calibri"/>
                <a:ea typeface="Calibri"/>
                <a:cs typeface="Calibri"/>
                <a:sym typeface="Calibri"/>
              </a:rPr>
              <a:t> </a:t>
            </a:r>
          </a:p>
          <a:p>
            <a:r>
              <a:rPr lang="en-US" sz="1200" b="1" i="0" u="none" strike="noStrike" cap="none" dirty="0">
                <a:solidFill>
                  <a:schemeClr val="dk1"/>
                </a:solidFill>
                <a:effectLst/>
                <a:latin typeface="Calibri"/>
                <a:ea typeface="Calibri"/>
                <a:cs typeface="Calibri"/>
                <a:sym typeface="Calibri"/>
              </a:rPr>
              <a:t> </a:t>
            </a:r>
            <a:endParaRPr lang="en-US" sz="1200" b="0" i="0" u="none" strike="noStrike" cap="none" dirty="0">
              <a:solidFill>
                <a:schemeClr val="dk1"/>
              </a:solidFill>
              <a:effectLst/>
              <a:latin typeface="Calibri"/>
              <a:ea typeface="Calibri"/>
              <a:cs typeface="Calibri"/>
              <a:sym typeface="Calibri"/>
            </a:endParaRPr>
          </a:p>
          <a:p>
            <a:pPr marL="0" lvl="0" indent="0" algn="l" rtl="0">
              <a:spcBef>
                <a:spcPts val="0"/>
              </a:spcBef>
              <a:spcAft>
                <a:spcPts val="0"/>
              </a:spcAft>
              <a:buNone/>
            </a:pPr>
            <a:endParaRPr dirty="0"/>
          </a:p>
        </p:txBody>
      </p:sp>
      <p:sp>
        <p:nvSpPr>
          <p:cNvPr id="333" name="Google Shape;333;p32: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p3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9" name="Google Shape;339;p33: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1" i="0" u="none" strike="noStrike" cap="none" dirty="0">
                <a:solidFill>
                  <a:schemeClr val="dk1"/>
                </a:solidFill>
                <a:effectLst/>
                <a:latin typeface="Calibri"/>
                <a:ea typeface="Calibri"/>
                <a:cs typeface="Calibri"/>
                <a:sym typeface="Calibri"/>
              </a:rPr>
              <a:t>One resource you can </a:t>
            </a:r>
            <a:r>
              <a:rPr lang="en-US" sz="1200" b="0" i="0" u="none" strike="noStrike" cap="none" dirty="0">
                <a:solidFill>
                  <a:schemeClr val="dk1"/>
                </a:solidFill>
                <a:effectLst/>
                <a:latin typeface="Calibri"/>
                <a:ea typeface="Calibri"/>
                <a:cs typeface="Calibri"/>
                <a:sym typeface="Calibri"/>
              </a:rPr>
              <a:t>use to improve cross-cultural communication and raise your awareness of different cultures is </a:t>
            </a:r>
            <a:r>
              <a:rPr lang="en-US" sz="1200" b="1" i="0" u="none" strike="noStrike" cap="none" dirty="0" err="1">
                <a:solidFill>
                  <a:schemeClr val="dk1"/>
                </a:solidFill>
                <a:effectLst/>
                <a:latin typeface="Calibri"/>
                <a:ea typeface="Calibri"/>
                <a:cs typeface="Calibri"/>
                <a:sym typeface="Calibri"/>
              </a:rPr>
              <a:t>EthnoMed</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EthnoMed</a:t>
            </a:r>
            <a:r>
              <a:rPr lang="en-US" sz="1200" b="0" i="0" u="none" strike="noStrike" cap="none" dirty="0">
                <a:solidFill>
                  <a:schemeClr val="dk1"/>
                </a:solidFill>
                <a:effectLst/>
                <a:latin typeface="Calibri"/>
                <a:ea typeface="Calibri"/>
                <a:cs typeface="Calibri"/>
                <a:sym typeface="Calibri"/>
              </a:rPr>
              <a:t> contains medical and cultural information about immigrant and refugee groups.</a:t>
            </a:r>
          </a:p>
          <a:p>
            <a:pPr marL="0" lvl="0" indent="0" algn="l" rtl="0">
              <a:spcBef>
                <a:spcPts val="0"/>
              </a:spcBef>
              <a:spcAft>
                <a:spcPts val="0"/>
              </a:spcAft>
              <a:buNone/>
            </a:pPr>
            <a:endParaRPr lang="en-US" dirty="0"/>
          </a:p>
          <a:p>
            <a:r>
              <a:rPr lang="en-US" sz="1200" b="1" i="0" u="none" strike="noStrike" cap="none" dirty="0">
                <a:solidFill>
                  <a:schemeClr val="dk1"/>
                </a:solidFill>
                <a:effectLst/>
                <a:latin typeface="Calibri"/>
                <a:ea typeface="Calibri"/>
                <a:cs typeface="Calibri"/>
                <a:sym typeface="Calibri"/>
              </a:rPr>
              <a:t>LIVE SITE DEMO - https://ethnomed.org/  </a:t>
            </a:r>
            <a:endParaRPr lang="en-US" sz="1200" b="0" i="0" u="none" strike="noStrike" cap="none" dirty="0">
              <a:solidFill>
                <a:schemeClr val="dk1"/>
              </a:solidFill>
              <a:effectLst/>
              <a:latin typeface="Calibri"/>
              <a:ea typeface="Calibri"/>
              <a:cs typeface="Calibri"/>
              <a:sym typeface="Calibri"/>
            </a:endParaRPr>
          </a:p>
          <a:p>
            <a:r>
              <a:rPr lang="en-US" sz="1200" b="0" i="0" u="none" strike="noStrike" cap="none" dirty="0">
                <a:solidFill>
                  <a:schemeClr val="dk1"/>
                </a:solidFill>
                <a:effectLst/>
                <a:latin typeface="Calibri"/>
                <a:ea typeface="Calibri"/>
                <a:cs typeface="Calibri"/>
                <a:sym typeface="Calibri"/>
              </a:rPr>
              <a:t>You can search this site by clinical topic or by cultural group, clicking on the links on the top menu bar. (Demonstrate). The cultural section has a wealth of information.  When you look by cultural group, you’ll see three sections: a cultural overview, a section with resources for clinicians, and a section with resources for patients.  You can find information on the Country of Origin, History, &amp; Politics of the country of origin, postpartum practices, child rearing, gender roles, food and nutrition, religious practices, concepts of health and disease, traditional medicine practices, experience with western medicine, common acculturation Issue, and mores.</a:t>
            </a:r>
          </a:p>
          <a:p>
            <a:r>
              <a:rPr lang="en-US" sz="1200" b="0" i="0" u="none" strike="noStrike" cap="none" dirty="0">
                <a:solidFill>
                  <a:schemeClr val="dk1"/>
                </a:solidFill>
                <a:effectLst/>
                <a:latin typeface="Calibri"/>
                <a:ea typeface="Calibri"/>
                <a:cs typeface="Calibri"/>
                <a:sym typeface="Calibri"/>
              </a:rPr>
              <a:t> </a:t>
            </a:r>
          </a:p>
          <a:p>
            <a:r>
              <a:rPr lang="en-US" sz="1200" b="0" i="0" u="none" strike="noStrike" cap="none" dirty="0">
                <a:solidFill>
                  <a:schemeClr val="dk1"/>
                </a:solidFill>
                <a:effectLst/>
                <a:latin typeface="Calibri"/>
                <a:ea typeface="Calibri"/>
                <a:cs typeface="Calibri"/>
                <a:sym typeface="Calibri"/>
              </a:rPr>
              <a:t>The site has Recommendations for Assisting Refugees and a list of resources specific to each cultural group.</a:t>
            </a:r>
          </a:p>
          <a:p>
            <a:r>
              <a:rPr lang="en-US" sz="1200" b="0" i="0" u="none" strike="noStrike" cap="none" dirty="0">
                <a:solidFill>
                  <a:schemeClr val="dk1"/>
                </a:solidFill>
                <a:effectLst/>
                <a:latin typeface="Calibri"/>
                <a:ea typeface="Calibri"/>
                <a:cs typeface="Calibri"/>
                <a:sym typeface="Calibri"/>
              </a:rPr>
              <a:t> </a:t>
            </a:r>
          </a:p>
          <a:p>
            <a:r>
              <a:rPr lang="en-US" sz="1200" b="0" i="0" u="none" strike="noStrike" cap="none" dirty="0">
                <a:solidFill>
                  <a:schemeClr val="dk1"/>
                </a:solidFill>
                <a:effectLst/>
                <a:latin typeface="Calibri"/>
                <a:ea typeface="Calibri"/>
                <a:cs typeface="Calibri"/>
                <a:sym typeface="Calibri"/>
              </a:rPr>
              <a:t>If you work with immigrant and refugee populations, I recommend exploring this site.</a:t>
            </a:r>
          </a:p>
          <a:p>
            <a:pPr marL="0" lvl="0" indent="0" algn="l" rtl="0">
              <a:spcBef>
                <a:spcPts val="0"/>
              </a:spcBef>
              <a:spcAft>
                <a:spcPts val="0"/>
              </a:spcAft>
              <a:buNone/>
            </a:pPr>
            <a:endParaRPr dirty="0"/>
          </a:p>
        </p:txBody>
      </p:sp>
      <p:sp>
        <p:nvSpPr>
          <p:cNvPr id="340" name="Google Shape;340;p33: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g1cec29a85c9_2_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6" name="Google Shape;346;g1cec29a85c9_2_1: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r>
              <a:rPr lang="en-US" sz="1200" b="0" i="0" u="none" strike="noStrike" cap="none" dirty="0">
                <a:solidFill>
                  <a:schemeClr val="dk1"/>
                </a:solidFill>
                <a:effectLst/>
                <a:latin typeface="Calibri"/>
                <a:ea typeface="Calibri"/>
                <a:cs typeface="Calibri"/>
                <a:sym typeface="Calibri"/>
              </a:rPr>
              <a:t>[live site for Indian Health Services] - https://www.ihs.gov/ </a:t>
            </a:r>
          </a:p>
          <a:p>
            <a:r>
              <a:rPr lang="en-US" sz="1200" b="0" i="0" u="none" strike="noStrike" cap="none" dirty="0">
                <a:solidFill>
                  <a:schemeClr val="dk1"/>
                </a:solidFill>
                <a:effectLst/>
                <a:latin typeface="Calibri"/>
                <a:ea typeface="Calibri"/>
                <a:cs typeface="Calibri"/>
                <a:sym typeface="Calibri"/>
              </a:rPr>
              <a:t> </a:t>
            </a:r>
          </a:p>
          <a:p>
            <a:r>
              <a:rPr lang="en-US" sz="1200" b="1" i="0" u="none" strike="noStrike" cap="none" dirty="0">
                <a:solidFill>
                  <a:schemeClr val="dk1"/>
                </a:solidFill>
                <a:effectLst/>
                <a:latin typeface="Calibri"/>
                <a:ea typeface="Calibri"/>
                <a:cs typeface="Calibri"/>
                <a:sym typeface="Calibri"/>
              </a:rPr>
              <a:t>Native American Populations</a:t>
            </a:r>
            <a:endParaRPr lang="en-US" sz="1200" b="0" i="0" u="none" strike="noStrike" cap="none" dirty="0">
              <a:solidFill>
                <a:schemeClr val="dk1"/>
              </a:solidFill>
              <a:effectLst/>
              <a:latin typeface="Calibri"/>
              <a:ea typeface="Calibri"/>
              <a:cs typeface="Calibri"/>
              <a:sym typeface="Calibri"/>
            </a:endParaRPr>
          </a:p>
          <a:p>
            <a:r>
              <a:rPr lang="en-US" sz="1200" b="1" i="0" u="none" strike="noStrike" cap="none" dirty="0">
                <a:solidFill>
                  <a:schemeClr val="dk1"/>
                </a:solidFill>
                <a:effectLst/>
                <a:latin typeface="Calibri"/>
                <a:ea typeface="Calibri"/>
                <a:cs typeface="Calibri"/>
                <a:sym typeface="Calibri"/>
              </a:rPr>
              <a:t> </a:t>
            </a:r>
            <a:endParaRPr lang="en-US" sz="1200" b="0" i="0" u="none" strike="noStrike" cap="none" dirty="0">
              <a:solidFill>
                <a:schemeClr val="dk1"/>
              </a:solidFill>
              <a:effectLst/>
              <a:latin typeface="Calibri"/>
              <a:ea typeface="Calibri"/>
              <a:cs typeface="Calibri"/>
              <a:sym typeface="Calibri"/>
            </a:endParaRPr>
          </a:p>
          <a:p>
            <a:r>
              <a:rPr lang="en-US" sz="1200" b="0" i="0" u="none" strike="noStrike" cap="none" dirty="0">
                <a:solidFill>
                  <a:schemeClr val="dk1"/>
                </a:solidFill>
                <a:effectLst/>
                <a:latin typeface="Calibri"/>
                <a:ea typeface="Calibri"/>
                <a:cs typeface="Calibri"/>
                <a:sym typeface="Calibri"/>
              </a:rPr>
              <a:t>If you work with Native American populations, the Indian Health Services has some tools you can use to promote health literacy. </a:t>
            </a:r>
          </a:p>
          <a:p>
            <a:r>
              <a:rPr lang="en-US" sz="1200" b="0" i="0" u="none" strike="noStrike" cap="none" dirty="0">
                <a:solidFill>
                  <a:schemeClr val="dk1"/>
                </a:solidFill>
                <a:effectLst/>
                <a:latin typeface="Calibri"/>
                <a:ea typeface="Calibri"/>
                <a:cs typeface="Calibri"/>
                <a:sym typeface="Calibri"/>
              </a:rPr>
              <a:t>Under “for providers” (click on the link) there is a catalog of culturally relevant patient education materials. (Click on patient materials). (Go back to for providers, click on the health literacy link.) IHS also has their own page on health literacy. It has health literacy training and a white paper that focuses on the issue of health literacy in Native American population, which describes strategies health care professionals can use to improve communication with Native American patients.</a:t>
            </a:r>
          </a:p>
          <a:p>
            <a:r>
              <a:rPr lang="en-US" sz="1200" b="0" i="0" u="none" strike="noStrike" cap="none" dirty="0">
                <a:solidFill>
                  <a:schemeClr val="dk1"/>
                </a:solidFill>
                <a:effectLst/>
                <a:latin typeface="Calibri"/>
                <a:ea typeface="Calibri"/>
                <a:cs typeface="Calibri"/>
                <a:sym typeface="Calibri"/>
              </a:rPr>
              <a:t> </a:t>
            </a:r>
          </a:p>
          <a:p>
            <a:pPr marL="0" lvl="0" indent="0" algn="l" rtl="0">
              <a:spcBef>
                <a:spcPts val="0"/>
              </a:spcBef>
              <a:spcAft>
                <a:spcPts val="0"/>
              </a:spcAft>
              <a:buNone/>
            </a:pPr>
            <a:endParaRPr dirty="0"/>
          </a:p>
        </p:txBody>
      </p:sp>
      <p:sp>
        <p:nvSpPr>
          <p:cNvPr id="347" name="Google Shape;347;g1cec29a85c9_2_1: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p3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3" name="Google Shape;353;p34: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r>
              <a:rPr lang="en-US" sz="1200" b="0" i="0" u="none" strike="noStrike" cap="none" dirty="0">
                <a:solidFill>
                  <a:schemeClr val="dk1"/>
                </a:solidFill>
                <a:effectLst/>
                <a:latin typeface="Calibri"/>
                <a:ea typeface="Calibri"/>
                <a:cs typeface="Calibri"/>
                <a:sym typeface="Calibri"/>
              </a:rPr>
              <a:t>That brings us to the end of our presentation. </a:t>
            </a:r>
            <a:r>
              <a:rPr lang="en-US" sz="1200" b="1" i="0" u="none" strike="noStrike" cap="none" dirty="0">
                <a:solidFill>
                  <a:schemeClr val="dk1"/>
                </a:solidFill>
                <a:effectLst/>
                <a:latin typeface="Calibri"/>
                <a:ea typeface="Calibri"/>
                <a:cs typeface="Calibri"/>
                <a:sym typeface="Calibri"/>
              </a:rPr>
              <a:t>To summarize what we’ve covered .... (Read slide)</a:t>
            </a:r>
            <a:endParaRPr lang="en-US" sz="1200" b="0" i="0" u="none" strike="noStrike" cap="none" dirty="0">
              <a:solidFill>
                <a:schemeClr val="dk1"/>
              </a:solidFill>
              <a:effectLst/>
              <a:latin typeface="Calibri"/>
              <a:ea typeface="Calibri"/>
              <a:cs typeface="Calibri"/>
              <a:sym typeface="Calibri"/>
            </a:endParaRPr>
          </a:p>
          <a:p>
            <a:r>
              <a:rPr lang="en-US" sz="1200" b="0" i="0" u="none" strike="noStrike" cap="none" dirty="0">
                <a:solidFill>
                  <a:schemeClr val="dk1"/>
                </a:solidFill>
                <a:effectLst/>
                <a:latin typeface="Calibri"/>
                <a:ea typeface="Calibri"/>
                <a:cs typeface="Calibri"/>
                <a:sym typeface="Calibri"/>
              </a:rPr>
              <a:t> </a:t>
            </a:r>
          </a:p>
          <a:p>
            <a:r>
              <a:rPr lang="en-US" sz="1200" b="0" i="0" u="none" strike="noStrike" cap="none" dirty="0">
                <a:solidFill>
                  <a:schemeClr val="dk1"/>
                </a:solidFill>
                <a:effectLst/>
                <a:latin typeface="Calibri"/>
                <a:ea typeface="Calibri"/>
                <a:cs typeface="Calibri"/>
                <a:sym typeface="Calibri"/>
              </a:rPr>
              <a:t>Thank you for taking time to be here. </a:t>
            </a:r>
          </a:p>
          <a:p>
            <a:r>
              <a:rPr lang="en-US" sz="1200" b="0" i="0" u="none" strike="noStrike" cap="none" dirty="0">
                <a:solidFill>
                  <a:schemeClr val="dk1"/>
                </a:solidFill>
                <a:effectLst/>
                <a:latin typeface="Calibri"/>
                <a:ea typeface="Calibri"/>
                <a:cs typeface="Calibri"/>
                <a:sym typeface="Calibri"/>
              </a:rPr>
              <a:t>A link to the evaluation will be in the chat box, click on that link to access your CE code.</a:t>
            </a:r>
          </a:p>
          <a:p>
            <a:r>
              <a:rPr lang="en-US" sz="1200" b="0" i="0" u="none" strike="noStrike" cap="none" dirty="0">
                <a:solidFill>
                  <a:schemeClr val="dk1"/>
                </a:solidFill>
                <a:effectLst/>
                <a:latin typeface="Calibri"/>
                <a:ea typeface="Calibri"/>
                <a:cs typeface="Calibri"/>
                <a:sym typeface="Calibri"/>
              </a:rPr>
              <a:t>What questions do you have?</a:t>
            </a:r>
          </a:p>
          <a:p>
            <a:pPr marL="0" lvl="0" indent="0" algn="l" rtl="0">
              <a:spcBef>
                <a:spcPts val="0"/>
              </a:spcBef>
              <a:spcAft>
                <a:spcPts val="0"/>
              </a:spcAft>
              <a:buNone/>
            </a:pPr>
            <a:endParaRPr b="1" dirty="0"/>
          </a:p>
        </p:txBody>
      </p:sp>
      <p:sp>
        <p:nvSpPr>
          <p:cNvPr id="354" name="Google Shape;354;p34: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g1cec29a85c9_2_9: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0" name="Google Shape;360;g1cec29a85c9_2_9: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dirty="0"/>
          </a:p>
        </p:txBody>
      </p:sp>
      <p:sp>
        <p:nvSpPr>
          <p:cNvPr id="361" name="Google Shape;361;g1cec29a85c9_2_9: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p3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6" name="Google Shape;366;p35: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367" name="Google Shape;367;p35: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p3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2" name="Google Shape;372;p36: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373" name="Google Shape;373;p36: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36</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know some of you are already familiar with us but for those who aren’t I’d like to share a little about who we are.</a:t>
            </a:r>
          </a:p>
          <a:p>
            <a:endParaRPr lang="en-US" dirty="0"/>
          </a:p>
          <a:p>
            <a:r>
              <a:rPr lang="en-US" dirty="0"/>
              <a:t>The National Institutes of Health is the nation’s leading medical research agency. Many of you might be more familiar with the National Cancer Institute which is one of the many institutes and centers at NIH.</a:t>
            </a:r>
          </a:p>
          <a:p>
            <a:endParaRPr lang="en-US" dirty="0"/>
          </a:p>
          <a:p>
            <a:r>
              <a:rPr lang="en-US" dirty="0"/>
              <a:t>NLM or the National Library of Medicine - is one of the 27 institutes and offices of the National Institutes of Health. It’s the world’s largest biomedical library and produces online resources like PubMed and MedlinePlus.</a:t>
            </a:r>
          </a:p>
          <a:p>
            <a:r>
              <a:rPr lang="en-US" dirty="0"/>
              <a:t> </a:t>
            </a:r>
          </a:p>
          <a:p>
            <a:r>
              <a:rPr lang="en-US" dirty="0"/>
              <a:t>NNLM - the Network of the National Library of Medicine - is an outreach program of NLM, working to ensure health professionals and the public have equal access to health information. </a:t>
            </a:r>
          </a:p>
          <a:p>
            <a:endParaRPr lang="en-US" dirty="0"/>
          </a:p>
          <a:p>
            <a:r>
              <a:rPr lang="en-US" dirty="0"/>
              <a:t>NNLM is made up of 7 regional medical libraries, 3 national offices, and 4 national centers, all providing training, funding, and engagement opportunities to over 9,000 NNLM member organizations.</a:t>
            </a:r>
          </a:p>
          <a:p>
            <a:endParaRPr lang="en-US" dirty="0"/>
          </a:p>
        </p:txBody>
      </p:sp>
      <p:sp>
        <p:nvSpPr>
          <p:cNvPr id="4" name="Slide Number Placeholder 3"/>
          <p:cNvSpPr>
            <a:spLocks noGrp="1"/>
          </p:cNvSpPr>
          <p:nvPr>
            <p:ph type="sldNum" sz="quarter" idx="5"/>
          </p:nvPr>
        </p:nvSpPr>
        <p:spPr/>
        <p:txBody>
          <a:bodyPr/>
          <a:lstStyle/>
          <a:p>
            <a:fld id="{1C7E6AD7-DB55-4C21-A3E2-E144C78DA0A5}" type="slidenum">
              <a:rPr lang="en-US" smtClean="0"/>
              <a:t>4</a:t>
            </a:fld>
            <a:endParaRPr lang="en-US"/>
          </a:p>
        </p:txBody>
      </p:sp>
    </p:spTree>
    <p:extLst>
      <p:ext uri="{BB962C8B-B14F-4D97-AF65-F5344CB8AC3E}">
        <p14:creationId xmlns:p14="http://schemas.microsoft.com/office/powerpoint/2010/main" val="12932648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a:t>Here is a map to show you how our Regional Medical Libraries are geographically divided. If you would like to learn more about your region and how your organization can become part of the network visit our website at nnlm.gov. The link is in the Chat. </a:t>
            </a:r>
          </a:p>
          <a:p>
            <a:endParaRPr lang="en-US" dirty="0"/>
          </a:p>
          <a:p>
            <a:r>
              <a:rPr lang="en-US" b="1" dirty="0"/>
              <a:t>Post in Chat: </a:t>
            </a:r>
            <a:r>
              <a:rPr lang="en-US" dirty="0"/>
              <a:t>NNLM website https://www.nnlm.gov/ </a:t>
            </a:r>
          </a:p>
        </p:txBody>
      </p:sp>
      <p:sp>
        <p:nvSpPr>
          <p:cNvPr id="4" name="Slide Number Placeholder 3"/>
          <p:cNvSpPr>
            <a:spLocks noGrp="1"/>
          </p:cNvSpPr>
          <p:nvPr>
            <p:ph type="sldNum" sz="quarter" idx="5"/>
          </p:nvPr>
        </p:nvSpPr>
        <p:spPr/>
        <p:txBody>
          <a:bodyPr/>
          <a:lstStyle/>
          <a:p>
            <a:fld id="{1C7E6AD7-DB55-4C21-A3E2-E144C78DA0A5}" type="slidenum">
              <a:rPr lang="en-US" smtClean="0"/>
              <a:t>5</a:t>
            </a:fld>
            <a:endParaRPr lang="en-US"/>
          </a:p>
        </p:txBody>
      </p:sp>
    </p:spTree>
    <p:extLst>
      <p:ext uri="{BB962C8B-B14F-4D97-AF65-F5344CB8AC3E}">
        <p14:creationId xmlns:p14="http://schemas.microsoft.com/office/powerpoint/2010/main" val="38509702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D99E50-9D82-0160-CE4A-92BBCF6267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17A158-91F0-AC37-1D80-5C068CFE11D1}"/>
              </a:ext>
            </a:extLst>
          </p:cNvPr>
          <p:cNvSpPr>
            <a:spLocks noGrp="1" noRot="1" noChangeAspect="1"/>
          </p:cNvSpPr>
          <p:nvPr>
            <p:ph type="sldImg"/>
          </p:nvPr>
        </p:nvSpPr>
        <p:spPr>
          <a:xfrm>
            <a:off x="717550" y="1162050"/>
            <a:ext cx="5575300" cy="3136900"/>
          </a:xfrm>
        </p:spPr>
      </p:sp>
      <p:sp>
        <p:nvSpPr>
          <p:cNvPr id="3" name="Notes Placeholder 2">
            <a:extLst>
              <a:ext uri="{FF2B5EF4-FFF2-40B4-BE49-F238E27FC236}">
                <a16:creationId xmlns:a16="http://schemas.microsoft.com/office/drawing/2014/main" id="{939DBAEA-33E6-C986-9D5E-32E37E7482B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a:solidFill>
                  <a:schemeClr val="dk1"/>
                </a:solidFill>
                <a:effectLst/>
                <a:latin typeface="Calibri"/>
                <a:ea typeface="Calibri"/>
                <a:cs typeface="Calibri"/>
                <a:sym typeface="Calibri"/>
              </a:rPr>
              <a:t>After this session, you will be able to: (read objectives)</a:t>
            </a:r>
          </a:p>
        </p:txBody>
      </p:sp>
      <p:sp>
        <p:nvSpPr>
          <p:cNvPr id="4" name="Slide Number Placeholder 3">
            <a:extLst>
              <a:ext uri="{FF2B5EF4-FFF2-40B4-BE49-F238E27FC236}">
                <a16:creationId xmlns:a16="http://schemas.microsoft.com/office/drawing/2014/main" id="{AC01772D-D751-6FC0-68CC-EEFF5D9D8480}"/>
              </a:ext>
            </a:extLst>
          </p:cNvPr>
          <p:cNvSpPr>
            <a:spLocks noGrp="1"/>
          </p:cNvSpPr>
          <p:nvPr>
            <p:ph type="sldNum" sz="quarter" idx="5"/>
          </p:nvPr>
        </p:nvSpPr>
        <p:spPr/>
        <p:txBody>
          <a:bodyPr/>
          <a:lstStyle/>
          <a:p>
            <a:fld id="{508E21B0-86F0-4A46-A1AD-BFDAAC036001}" type="slidenum">
              <a:rPr lang="en-US" smtClean="0"/>
              <a:t>6</a:t>
            </a:fld>
            <a:endParaRPr lang="en-US"/>
          </a:p>
        </p:txBody>
      </p:sp>
    </p:spTree>
    <p:extLst>
      <p:ext uri="{BB962C8B-B14F-4D97-AF65-F5344CB8AC3E}">
        <p14:creationId xmlns:p14="http://schemas.microsoft.com/office/powerpoint/2010/main" val="5840891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p5: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r>
              <a:rPr lang="en-US" sz="1200" b="1" i="0" u="none" strike="noStrike" cap="none" dirty="0">
                <a:solidFill>
                  <a:schemeClr val="dk1"/>
                </a:solidFill>
                <a:effectLst/>
                <a:latin typeface="Calibri"/>
                <a:ea typeface="Calibri"/>
                <a:cs typeface="Calibri"/>
                <a:sym typeface="Calibri"/>
              </a:rPr>
              <a:t>Let’s take a look at our agenda</a:t>
            </a:r>
            <a:endParaRPr lang="en-US" sz="1200" b="0" i="0" u="none" strike="noStrike" cap="none" dirty="0">
              <a:solidFill>
                <a:schemeClr val="dk1"/>
              </a:solidFill>
              <a:effectLst/>
              <a:latin typeface="Calibri"/>
              <a:ea typeface="Calibri"/>
              <a:cs typeface="Calibri"/>
              <a:sym typeface="Calibri"/>
            </a:endParaRPr>
          </a:p>
          <a:p>
            <a:r>
              <a:rPr lang="en-US" sz="1200" b="0" i="0" u="none" strike="noStrike" cap="none" dirty="0">
                <a:solidFill>
                  <a:schemeClr val="dk1"/>
                </a:solidFill>
                <a:effectLst/>
                <a:latin typeface="Calibri"/>
                <a:ea typeface="Calibri"/>
                <a:cs typeface="Calibri"/>
                <a:sym typeface="Calibri"/>
              </a:rPr>
              <a:t>We will start with an introduction to health literacy, in which we'll cover what it is, why it’s important, and the epidemiology of health literacy - who is most impacted. Throughout this process we will introduce you to tools which you can utilize to promote health literacy.</a:t>
            </a:r>
          </a:p>
          <a:p>
            <a:r>
              <a:rPr lang="en-US" sz="1200" b="0" i="0" u="none" strike="noStrike" cap="none" dirty="0">
                <a:solidFill>
                  <a:schemeClr val="dk1"/>
                </a:solidFill>
                <a:effectLst/>
                <a:latin typeface="Calibri"/>
                <a:ea typeface="Calibri"/>
                <a:cs typeface="Calibri"/>
                <a:sym typeface="Calibri"/>
              </a:rPr>
              <a:t> </a:t>
            </a:r>
          </a:p>
          <a:p>
            <a:r>
              <a:rPr lang="en-US" sz="1200" b="1" i="0" u="none" strike="noStrike" cap="none" dirty="0">
                <a:solidFill>
                  <a:schemeClr val="dk1"/>
                </a:solidFill>
                <a:effectLst/>
                <a:latin typeface="Calibri"/>
                <a:ea typeface="Calibri"/>
                <a:cs typeface="Calibri"/>
                <a:sym typeface="Calibri"/>
              </a:rPr>
              <a:t>Then </a:t>
            </a:r>
            <a:r>
              <a:rPr lang="en-US" sz="1200" b="0" i="0" u="none" strike="noStrike" cap="none" dirty="0">
                <a:solidFill>
                  <a:schemeClr val="dk1"/>
                </a:solidFill>
                <a:effectLst/>
                <a:latin typeface="Calibri"/>
                <a:ea typeface="Calibri"/>
                <a:cs typeface="Calibri"/>
                <a:sym typeface="Calibri"/>
              </a:rPr>
              <a:t>we’ll move onto communication. We'll discuss the concept of universal precautions for health literacy and best practices for communication.</a:t>
            </a:r>
          </a:p>
          <a:p>
            <a:r>
              <a:rPr lang="en-US" sz="1200" b="0" i="0" u="none" strike="noStrike" cap="none" dirty="0">
                <a:solidFill>
                  <a:schemeClr val="dk1"/>
                </a:solidFill>
                <a:effectLst/>
                <a:latin typeface="Calibri"/>
                <a:ea typeface="Calibri"/>
                <a:cs typeface="Calibri"/>
                <a:sym typeface="Calibri"/>
              </a:rPr>
              <a:t> </a:t>
            </a:r>
          </a:p>
          <a:p>
            <a:r>
              <a:rPr lang="en-US" sz="1200" b="1" i="0" u="none" strike="noStrike" cap="none" dirty="0">
                <a:solidFill>
                  <a:schemeClr val="dk1"/>
                </a:solidFill>
                <a:effectLst/>
                <a:latin typeface="Calibri"/>
                <a:ea typeface="Calibri"/>
                <a:cs typeface="Calibri"/>
                <a:sym typeface="Calibri"/>
              </a:rPr>
              <a:t>Next, </a:t>
            </a:r>
            <a:r>
              <a:rPr lang="en-US" sz="1200" b="0" i="0" u="none" strike="noStrike" cap="none" dirty="0">
                <a:solidFill>
                  <a:schemeClr val="dk1"/>
                </a:solidFill>
                <a:effectLst/>
                <a:latin typeface="Calibri"/>
                <a:ea typeface="Calibri"/>
                <a:cs typeface="Calibri"/>
                <a:sym typeface="Calibri"/>
              </a:rPr>
              <a:t>we'll look at how you can use Medline Plus as a tool for reducing disparities in health literacy.</a:t>
            </a:r>
          </a:p>
          <a:p>
            <a:r>
              <a:rPr lang="en-US" sz="1200" b="0" i="0" u="none" strike="noStrike" cap="none" dirty="0">
                <a:solidFill>
                  <a:schemeClr val="dk1"/>
                </a:solidFill>
                <a:effectLst/>
                <a:latin typeface="Calibri"/>
                <a:ea typeface="Calibri"/>
                <a:cs typeface="Calibri"/>
                <a:sym typeface="Calibri"/>
              </a:rPr>
              <a:t> </a:t>
            </a:r>
          </a:p>
          <a:p>
            <a:r>
              <a:rPr lang="en-US" sz="1200" b="1" i="0" u="none" strike="noStrike" cap="none" dirty="0">
                <a:solidFill>
                  <a:schemeClr val="dk1"/>
                </a:solidFill>
                <a:effectLst/>
                <a:latin typeface="Calibri"/>
                <a:ea typeface="Calibri"/>
                <a:cs typeface="Calibri"/>
                <a:sym typeface="Calibri"/>
              </a:rPr>
              <a:t>Then</a:t>
            </a:r>
            <a:r>
              <a:rPr lang="en-US" sz="1200" b="0" i="0" u="none" strike="noStrike" cap="none" dirty="0">
                <a:solidFill>
                  <a:schemeClr val="dk1"/>
                </a:solidFill>
                <a:effectLst/>
                <a:latin typeface="Calibri"/>
                <a:ea typeface="Calibri"/>
                <a:cs typeface="Calibri"/>
                <a:sym typeface="Calibri"/>
              </a:rPr>
              <a:t> we'll discuss </a:t>
            </a:r>
            <a:r>
              <a:rPr lang="en-US" sz="1200" b="0" i="0" u="none" strike="noStrike" cap="none" dirty="0" err="1">
                <a:solidFill>
                  <a:schemeClr val="dk1"/>
                </a:solidFill>
                <a:effectLst/>
                <a:latin typeface="Calibri"/>
                <a:ea typeface="Calibri"/>
                <a:cs typeface="Calibri"/>
                <a:sym typeface="Calibri"/>
              </a:rPr>
              <a:t>EthnoMed</a:t>
            </a:r>
            <a:r>
              <a:rPr lang="en-US" sz="1200" b="0" i="0" u="none" strike="noStrike" cap="none" dirty="0">
                <a:solidFill>
                  <a:schemeClr val="dk1"/>
                </a:solidFill>
                <a:effectLst/>
                <a:latin typeface="Calibri"/>
                <a:ea typeface="Calibri"/>
                <a:cs typeface="Calibri"/>
                <a:sym typeface="Calibri"/>
              </a:rPr>
              <a:t>, an online tool you can use to reduce intercultural barriers to communication.</a:t>
            </a:r>
          </a:p>
          <a:p>
            <a:pPr marL="0" lvl="0" indent="0" algn="l" rtl="0">
              <a:spcBef>
                <a:spcPts val="0"/>
              </a:spcBef>
              <a:spcAft>
                <a:spcPts val="0"/>
              </a:spcAft>
              <a:buNone/>
            </a:pPr>
            <a:endParaRPr dirty="0"/>
          </a:p>
        </p:txBody>
      </p:sp>
      <p:sp>
        <p:nvSpPr>
          <p:cNvPr id="148" name="Google Shape;148;p5: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7</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4" name="Google Shape;154;p7: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r>
              <a:rPr lang="en-US" sz="1200" b="1" i="0" u="none" strike="noStrike" cap="none" dirty="0">
                <a:solidFill>
                  <a:schemeClr val="dk1"/>
                </a:solidFill>
                <a:effectLst/>
                <a:latin typeface="Calibri"/>
                <a:ea typeface="Calibri"/>
                <a:cs typeface="Calibri"/>
                <a:sym typeface="Calibri"/>
              </a:rPr>
              <a:t>Let’s start with a definition so that we’re all on the same page. </a:t>
            </a:r>
            <a:r>
              <a:rPr lang="en-US" sz="1200" b="0" i="0" u="none" strike="noStrike" cap="none" dirty="0">
                <a:solidFill>
                  <a:schemeClr val="dk1"/>
                </a:solidFill>
                <a:effectLst/>
                <a:latin typeface="Calibri"/>
                <a:ea typeface="Calibri"/>
                <a:cs typeface="Calibri"/>
                <a:sym typeface="Calibri"/>
              </a:rPr>
              <a:t> </a:t>
            </a:r>
          </a:p>
          <a:p>
            <a:r>
              <a:rPr lang="en-US" sz="1200" b="0" i="0" u="none" strike="noStrike" cap="none" dirty="0">
                <a:solidFill>
                  <a:schemeClr val="dk1"/>
                </a:solidFill>
                <a:effectLst/>
                <a:latin typeface="Calibri"/>
                <a:ea typeface="Calibri"/>
                <a:cs typeface="Calibri"/>
                <a:sym typeface="Calibri"/>
              </a:rPr>
              <a:t> </a:t>
            </a:r>
          </a:p>
          <a:p>
            <a:r>
              <a:rPr lang="en-US" sz="1200" b="0" i="0" u="none" strike="noStrike" cap="none" dirty="0">
                <a:solidFill>
                  <a:schemeClr val="dk1"/>
                </a:solidFill>
                <a:effectLst/>
                <a:latin typeface="Calibri"/>
                <a:ea typeface="Calibri"/>
                <a:cs typeface="Calibri"/>
                <a:sym typeface="Calibri"/>
              </a:rPr>
              <a:t>There are two parts to health literacy, personal health literacy and organizational health literacy. </a:t>
            </a:r>
          </a:p>
          <a:p>
            <a:r>
              <a:rPr lang="en-US" sz="1200" b="0" i="0" u="none" strike="noStrike" cap="none" dirty="0">
                <a:solidFill>
                  <a:schemeClr val="dk1"/>
                </a:solidFill>
                <a:effectLst/>
                <a:latin typeface="Calibri"/>
                <a:ea typeface="Calibri"/>
                <a:cs typeface="Calibri"/>
                <a:sym typeface="Calibri"/>
              </a:rPr>
              <a:t>·            	Personal health literacy is the degree to which individuals have the ability to find, understand, and use information and services to inform health-related decisions and actions for themselves and others. </a:t>
            </a:r>
          </a:p>
          <a:p>
            <a:r>
              <a:rPr lang="en-US" sz="1200" b="0" i="0" u="none" strike="noStrike" cap="none" dirty="0">
                <a:solidFill>
                  <a:schemeClr val="dk1"/>
                </a:solidFill>
                <a:effectLst/>
                <a:latin typeface="Calibri"/>
                <a:ea typeface="Calibri"/>
                <a:cs typeface="Calibri"/>
                <a:sym typeface="Calibri"/>
              </a:rPr>
              <a:t>·            	Organizational health literacy is the degree to which organizations equitably enable individuals to find, understand, and use information and services to inform health-related decisions and actions for themselves and others. </a:t>
            </a:r>
          </a:p>
          <a:p>
            <a:r>
              <a:rPr lang="en-US" sz="1200" b="0" i="0" u="none" strike="noStrike" cap="none" dirty="0">
                <a:solidFill>
                  <a:schemeClr val="dk1"/>
                </a:solidFill>
                <a:effectLst/>
                <a:latin typeface="Calibri"/>
                <a:ea typeface="Calibri"/>
                <a:cs typeface="Calibri"/>
                <a:sym typeface="Calibri"/>
              </a:rPr>
              <a:t> </a:t>
            </a:r>
          </a:p>
          <a:p>
            <a:pPr marL="0" lvl="0" indent="0" algn="l" rtl="0">
              <a:spcBef>
                <a:spcPts val="0"/>
              </a:spcBef>
              <a:spcAft>
                <a:spcPts val="0"/>
              </a:spcAft>
              <a:buNone/>
            </a:pPr>
            <a:endParaRPr dirty="0"/>
          </a:p>
        </p:txBody>
      </p:sp>
      <p:sp>
        <p:nvSpPr>
          <p:cNvPr id="155" name="Google Shape;155;p7: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8: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1" name="Google Shape;161;p8: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r>
              <a:rPr lang="en-US" sz="1200" b="0" i="0" u="none" strike="noStrike" cap="none" dirty="0">
                <a:solidFill>
                  <a:schemeClr val="dk1"/>
                </a:solidFill>
                <a:effectLst/>
                <a:latin typeface="Calibri"/>
                <a:ea typeface="Calibri"/>
                <a:cs typeface="Calibri"/>
                <a:sym typeface="Calibri"/>
              </a:rPr>
              <a:t>Helen Osborne, a HL expert, describes HL as a shared responsibility of patients and providers</a:t>
            </a:r>
          </a:p>
          <a:p>
            <a:r>
              <a:rPr lang="en-US" sz="1200" b="0" i="0" u="none" strike="noStrike" cap="none" dirty="0">
                <a:solidFill>
                  <a:schemeClr val="dk1"/>
                </a:solidFill>
                <a:effectLst/>
                <a:latin typeface="Calibri"/>
                <a:ea typeface="Calibri"/>
                <a:cs typeface="Calibri"/>
                <a:sym typeface="Calibri"/>
              </a:rPr>
              <a:t>For the purpose of this class let’s think of that Osborne definition as a shared responsibility between provider and receiver. A provider could be anyone who provides information, and a receiver could be anyone who receives information – a patient or library patron or someone reading a public health message.   </a:t>
            </a:r>
          </a:p>
          <a:p>
            <a:pPr marL="0" lvl="0" indent="0" algn="l" rtl="0">
              <a:spcBef>
                <a:spcPts val="0"/>
              </a:spcBef>
              <a:spcAft>
                <a:spcPts val="0"/>
              </a:spcAft>
              <a:buNone/>
            </a:pPr>
            <a:endParaRPr dirty="0"/>
          </a:p>
        </p:txBody>
      </p:sp>
      <p:sp>
        <p:nvSpPr>
          <p:cNvPr id="162" name="Google Shape;162;p8: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38"/>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3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38"/>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8"/>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8"/>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8"/>
        <p:cNvGrpSpPr/>
        <p:nvPr/>
      </p:nvGrpSpPr>
      <p:grpSpPr>
        <a:xfrm>
          <a:off x="0" y="0"/>
          <a:ext cx="0" cy="0"/>
          <a:chOff x="0" y="0"/>
          <a:chExt cx="0" cy="0"/>
        </a:xfrm>
      </p:grpSpPr>
      <p:sp>
        <p:nvSpPr>
          <p:cNvPr id="79" name="Google Shape;79;p48"/>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48"/>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48"/>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82"/>
        <p:cNvGrpSpPr/>
        <p:nvPr/>
      </p:nvGrpSpPr>
      <p:grpSpPr>
        <a:xfrm>
          <a:off x="0" y="0"/>
          <a:ext cx="0" cy="0"/>
          <a:chOff x="0" y="0"/>
          <a:chExt cx="0" cy="0"/>
        </a:xfrm>
      </p:grpSpPr>
      <p:sp>
        <p:nvSpPr>
          <p:cNvPr id="83" name="Google Shape;83;p4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4" name="Google Shape;84;p49"/>
          <p:cNvSpPr>
            <a:spLocks noGrp="1"/>
          </p:cNvSpPr>
          <p:nvPr>
            <p:ph type="pic" idx="2"/>
          </p:nvPr>
        </p:nvSpPr>
        <p:spPr>
          <a:xfrm>
            <a:off x="5183188" y="987427"/>
            <a:ext cx="6172200" cy="4873625"/>
          </a:xfrm>
          <a:prstGeom prst="rect">
            <a:avLst/>
          </a:prstGeom>
          <a:noFill/>
          <a:ln>
            <a:noFill/>
          </a:ln>
        </p:spPr>
      </p:sp>
      <p:sp>
        <p:nvSpPr>
          <p:cNvPr id="85" name="Google Shape;85;p49"/>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6" name="Google Shape;86;p49"/>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49"/>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49"/>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9"/>
        <p:cNvGrpSpPr/>
        <p:nvPr/>
      </p:nvGrpSpPr>
      <p:grpSpPr>
        <a:xfrm>
          <a:off x="0" y="0"/>
          <a:ext cx="0" cy="0"/>
          <a:chOff x="0" y="0"/>
          <a:chExt cx="0" cy="0"/>
        </a:xfrm>
      </p:grpSpPr>
      <p:sp>
        <p:nvSpPr>
          <p:cNvPr id="90" name="Google Shape;90;p50"/>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1" name="Google Shape;91;p50"/>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2" name="Google Shape;92;p50"/>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50"/>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50"/>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5"/>
        <p:cNvGrpSpPr/>
        <p:nvPr/>
      </p:nvGrpSpPr>
      <p:grpSpPr>
        <a:xfrm>
          <a:off x="0" y="0"/>
          <a:ext cx="0" cy="0"/>
          <a:chOff x="0" y="0"/>
          <a:chExt cx="0" cy="0"/>
        </a:xfrm>
      </p:grpSpPr>
      <p:sp>
        <p:nvSpPr>
          <p:cNvPr id="96" name="Google Shape;96;p51"/>
          <p:cNvSpPr txBox="1">
            <a:spLocks noGrp="1"/>
          </p:cNvSpPr>
          <p:nvPr>
            <p:ph type="title"/>
          </p:nvPr>
        </p:nvSpPr>
        <p:spPr>
          <a:xfrm rot="5400000">
            <a:off x="7133432" y="1956595"/>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7" name="Google Shape;97;p51"/>
          <p:cNvSpPr txBox="1">
            <a:spLocks noGrp="1"/>
          </p:cNvSpPr>
          <p:nvPr>
            <p:ph type="body" idx="1"/>
          </p:nvPr>
        </p:nvSpPr>
        <p:spPr>
          <a:xfrm rot="5400000">
            <a:off x="1799432"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8" name="Google Shape;98;p51"/>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51"/>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51"/>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101"/>
        <p:cNvGrpSpPr/>
        <p:nvPr/>
      </p:nvGrpSpPr>
      <p:grpSpPr>
        <a:xfrm>
          <a:off x="0" y="0"/>
          <a:ext cx="0" cy="0"/>
          <a:chOff x="0" y="0"/>
          <a:chExt cx="0" cy="0"/>
        </a:xfrm>
      </p:grpSpPr>
      <p:sp>
        <p:nvSpPr>
          <p:cNvPr id="102" name="Google Shape;102;p52"/>
          <p:cNvSpPr/>
          <p:nvPr/>
        </p:nvSpPr>
        <p:spPr>
          <a:xfrm rot="10800000" flipH="1">
            <a:off x="0" y="6"/>
            <a:ext cx="12192000" cy="133726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103" name="Google Shape;103;p52"/>
          <p:cNvSpPr/>
          <p:nvPr/>
        </p:nvSpPr>
        <p:spPr>
          <a:xfrm rot="10800000" flipH="1">
            <a:off x="0" y="1494264"/>
            <a:ext cx="12192000" cy="536373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104" name="Google Shape;104;p52"/>
          <p:cNvSpPr txBox="1">
            <a:spLocks noGrp="1"/>
          </p:cNvSpPr>
          <p:nvPr>
            <p:ph type="title"/>
          </p:nvPr>
        </p:nvSpPr>
        <p:spPr>
          <a:xfrm>
            <a:off x="838200" y="428534"/>
            <a:ext cx="10515600" cy="63719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5" name="Google Shape;105;p52"/>
          <p:cNvSpPr/>
          <p:nvPr/>
        </p:nvSpPr>
        <p:spPr>
          <a:xfrm>
            <a:off x="9356460" y="6410047"/>
            <a:ext cx="38560" cy="259687"/>
          </a:xfrm>
          <a:prstGeom prst="rect">
            <a:avLst/>
          </a:prstGeom>
          <a:noFill/>
          <a:ln>
            <a:noFill/>
          </a:ln>
        </p:spPr>
        <p:txBody>
          <a:bodyPr spcFirstLastPara="1" wrap="square" lIns="14275" tIns="14275" rIns="14275" bIns="14275" anchor="ctr" anchorCtr="0">
            <a:spAutoFit/>
          </a:bodyPr>
          <a:lstStyle/>
          <a:p>
            <a:pPr marL="0" marR="0" lvl="0" indent="0" algn="l" rtl="0">
              <a:spcBef>
                <a:spcPts val="0"/>
              </a:spcBef>
              <a:spcAft>
                <a:spcPts val="0"/>
              </a:spcAft>
              <a:buNone/>
            </a:pPr>
            <a:endParaRPr sz="1500" b="1" i="0">
              <a:solidFill>
                <a:schemeClr val="dk1"/>
              </a:solidFill>
              <a:latin typeface="Gill Sans"/>
              <a:ea typeface="Gill Sans"/>
              <a:cs typeface="Gill Sans"/>
              <a:sym typeface="Gill Sans"/>
            </a:endParaRPr>
          </a:p>
        </p:txBody>
      </p:sp>
      <p:sp>
        <p:nvSpPr>
          <p:cNvPr id="106" name="Google Shape;106;p52"/>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1"/>
        <p:cNvGrpSpPr/>
        <p:nvPr/>
      </p:nvGrpSpPr>
      <p:grpSpPr>
        <a:xfrm>
          <a:off x="0" y="0"/>
          <a:ext cx="0" cy="0"/>
          <a:chOff x="0" y="0"/>
          <a:chExt cx="0" cy="0"/>
        </a:xfrm>
      </p:grpSpPr>
      <p:sp>
        <p:nvSpPr>
          <p:cNvPr id="22" name="Google Shape;22;p39"/>
          <p:cNvSpPr txBox="1">
            <a:spLocks noGrp="1"/>
          </p:cNvSpPr>
          <p:nvPr>
            <p:ph type="ctrTitle"/>
          </p:nvPr>
        </p:nvSpPr>
        <p:spPr>
          <a:xfrm>
            <a:off x="914400" y="1122363"/>
            <a:ext cx="103632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9"/>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4" name="Google Shape;24;p39"/>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9"/>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9"/>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7"/>
        <p:cNvGrpSpPr/>
        <p:nvPr/>
      </p:nvGrpSpPr>
      <p:grpSpPr>
        <a:xfrm>
          <a:off x="0" y="0"/>
          <a:ext cx="0" cy="0"/>
          <a:chOff x="0" y="0"/>
          <a:chExt cx="0" cy="0"/>
        </a:xfrm>
      </p:grpSpPr>
      <p:sp>
        <p:nvSpPr>
          <p:cNvPr id="28" name="Google Shape;28;p4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0"/>
          <p:cNvSpPr txBox="1">
            <a:spLocks noGrp="1"/>
          </p:cNvSpPr>
          <p:nvPr>
            <p:ph type="body" idx="1"/>
          </p:nvPr>
        </p:nvSpPr>
        <p:spPr>
          <a:xfrm>
            <a:off x="5183188" y="987427"/>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30" name="Google Shape;30;p4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31" name="Google Shape;31;p40"/>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0"/>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40"/>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34"/>
        <p:cNvGrpSpPr/>
        <p:nvPr/>
      </p:nvGrpSpPr>
      <p:grpSpPr>
        <a:xfrm>
          <a:off x="0" y="0"/>
          <a:ext cx="0" cy="0"/>
          <a:chOff x="0" y="0"/>
          <a:chExt cx="0" cy="0"/>
        </a:xfrm>
      </p:grpSpPr>
      <p:sp>
        <p:nvSpPr>
          <p:cNvPr id="35" name="Google Shape;35;p41"/>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41"/>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42"/>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42"/>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42"/>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42"/>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42"/>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42"/>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44"/>
        <p:cNvGrpSpPr/>
        <p:nvPr/>
      </p:nvGrpSpPr>
      <p:grpSpPr>
        <a:xfrm>
          <a:off x="0" y="0"/>
          <a:ext cx="0" cy="0"/>
          <a:chOff x="0" y="0"/>
          <a:chExt cx="0" cy="0"/>
        </a:xfrm>
      </p:grpSpPr>
      <p:sp>
        <p:nvSpPr>
          <p:cNvPr id="45" name="Google Shape;45;p43"/>
          <p:cNvSpPr/>
          <p:nvPr/>
        </p:nvSpPr>
        <p:spPr>
          <a:xfrm rot="10800000" flipH="1">
            <a:off x="0" y="6"/>
            <a:ext cx="12192000" cy="133726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46" name="Google Shape;46;p43"/>
          <p:cNvSpPr/>
          <p:nvPr/>
        </p:nvSpPr>
        <p:spPr>
          <a:xfrm rot="10800000" flipH="1">
            <a:off x="0" y="1494264"/>
            <a:ext cx="12192000" cy="536373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47" name="Google Shape;47;p43"/>
          <p:cNvSpPr txBox="1">
            <a:spLocks noGrp="1"/>
          </p:cNvSpPr>
          <p:nvPr>
            <p:ph type="title"/>
          </p:nvPr>
        </p:nvSpPr>
        <p:spPr>
          <a:xfrm>
            <a:off x="838200" y="428534"/>
            <a:ext cx="10515600" cy="63719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43"/>
          <p:cNvSpPr txBox="1">
            <a:spLocks noGrp="1"/>
          </p:cNvSpPr>
          <p:nvPr>
            <p:ph type="body" idx="1"/>
          </p:nvPr>
        </p:nvSpPr>
        <p:spPr>
          <a:xfrm>
            <a:off x="838200" y="1922798"/>
            <a:ext cx="10515600" cy="4254165"/>
          </a:xfrm>
          <a:prstGeom prst="rect">
            <a:avLst/>
          </a:prstGeom>
          <a:blipFill rotWithShape="1">
            <a:blip r:embed="rId2">
              <a:alphaModFix amt="56000"/>
            </a:blip>
            <a:tile tx="0" ty="0" sx="100000" sy="100000" flip="none" algn="tl"/>
          </a:blip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dk1"/>
              </a:buClr>
              <a:buSzPts val="2400"/>
              <a:buChar char="•"/>
              <a:defRPr sz="2400" b="1">
                <a:latin typeface="Calibri"/>
                <a:ea typeface="Calibri"/>
                <a:cs typeface="Calibri"/>
                <a:sym typeface="Calibri"/>
              </a:defRPr>
            </a:lvl1pPr>
            <a:lvl2pPr marL="914400" lvl="1" indent="-355600" algn="l">
              <a:lnSpc>
                <a:spcPct val="90000"/>
              </a:lnSpc>
              <a:spcBef>
                <a:spcPts val="500"/>
              </a:spcBef>
              <a:spcAft>
                <a:spcPts val="0"/>
              </a:spcAft>
              <a:buClr>
                <a:schemeClr val="dk1"/>
              </a:buClr>
              <a:buSzPts val="2000"/>
              <a:buChar char="•"/>
              <a:defRPr sz="2000">
                <a:latin typeface="Calibri"/>
                <a:ea typeface="Calibri"/>
                <a:cs typeface="Calibri"/>
                <a:sym typeface="Calibri"/>
              </a:defRPr>
            </a:lvl2pPr>
            <a:lvl3pPr marL="1371600" lvl="2" indent="-355600" algn="l">
              <a:lnSpc>
                <a:spcPct val="90000"/>
              </a:lnSpc>
              <a:spcBef>
                <a:spcPts val="500"/>
              </a:spcBef>
              <a:spcAft>
                <a:spcPts val="0"/>
              </a:spcAft>
              <a:buClr>
                <a:schemeClr val="dk1"/>
              </a:buClr>
              <a:buSzPts val="2000"/>
              <a:buChar char="•"/>
              <a:defRPr sz="2000">
                <a:latin typeface="Calibri"/>
                <a:ea typeface="Calibri"/>
                <a:cs typeface="Calibri"/>
                <a:sym typeface="Calibri"/>
              </a:defRPr>
            </a:lvl3pPr>
            <a:lvl4pPr marL="1828800" lvl="3" indent="-355600" algn="l">
              <a:lnSpc>
                <a:spcPct val="90000"/>
              </a:lnSpc>
              <a:spcBef>
                <a:spcPts val="500"/>
              </a:spcBef>
              <a:spcAft>
                <a:spcPts val="0"/>
              </a:spcAft>
              <a:buClr>
                <a:schemeClr val="dk1"/>
              </a:buClr>
              <a:buSzPts val="2000"/>
              <a:buChar char="•"/>
              <a:defRPr sz="2000">
                <a:latin typeface="Calibri"/>
                <a:ea typeface="Calibri"/>
                <a:cs typeface="Calibri"/>
                <a:sym typeface="Calibri"/>
              </a:defRPr>
            </a:lvl4pPr>
            <a:lvl5pPr marL="2286000" lvl="4" indent="-355600" algn="l">
              <a:lnSpc>
                <a:spcPct val="90000"/>
              </a:lnSpc>
              <a:spcBef>
                <a:spcPts val="500"/>
              </a:spcBef>
              <a:spcAft>
                <a:spcPts val="0"/>
              </a:spcAft>
              <a:buClr>
                <a:schemeClr val="dk1"/>
              </a:buClr>
              <a:buSzPts val="2000"/>
              <a:buChar char="•"/>
              <a:defRPr sz="2000">
                <a:latin typeface="Calibri"/>
                <a:ea typeface="Calibri"/>
                <a:cs typeface="Calibri"/>
                <a:sym typeface="Calibri"/>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43"/>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Two Content">
  <p:cSld name="1_Two Content">
    <p:spTree>
      <p:nvGrpSpPr>
        <p:cNvPr id="1" name="Shape 55"/>
        <p:cNvGrpSpPr/>
        <p:nvPr/>
      </p:nvGrpSpPr>
      <p:grpSpPr>
        <a:xfrm>
          <a:off x="0" y="0"/>
          <a:ext cx="0" cy="0"/>
          <a:chOff x="0" y="0"/>
          <a:chExt cx="0" cy="0"/>
        </a:xfrm>
      </p:grpSpPr>
      <p:sp>
        <p:nvSpPr>
          <p:cNvPr id="56" name="Google Shape;56;p45"/>
          <p:cNvSpPr/>
          <p:nvPr/>
        </p:nvSpPr>
        <p:spPr>
          <a:xfrm rot="10800000" flipH="1">
            <a:off x="0" y="6"/>
            <a:ext cx="12192000" cy="133726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57" name="Google Shape;57;p45"/>
          <p:cNvSpPr/>
          <p:nvPr/>
        </p:nvSpPr>
        <p:spPr>
          <a:xfrm rot="10800000" flipH="1">
            <a:off x="0" y="1494264"/>
            <a:ext cx="12192000" cy="536373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58" name="Google Shape;58;p45"/>
          <p:cNvSpPr txBox="1">
            <a:spLocks noGrp="1"/>
          </p:cNvSpPr>
          <p:nvPr>
            <p:ph type="title"/>
          </p:nvPr>
        </p:nvSpPr>
        <p:spPr>
          <a:xfrm>
            <a:off x="838200" y="428534"/>
            <a:ext cx="10515600" cy="63719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9" name="Google Shape;59;p45"/>
          <p:cNvSpPr/>
          <p:nvPr/>
        </p:nvSpPr>
        <p:spPr>
          <a:xfrm>
            <a:off x="9356460" y="6410050"/>
            <a:ext cx="38560" cy="259687"/>
          </a:xfrm>
          <a:prstGeom prst="rect">
            <a:avLst/>
          </a:prstGeom>
          <a:noFill/>
          <a:ln>
            <a:noFill/>
          </a:ln>
        </p:spPr>
        <p:txBody>
          <a:bodyPr spcFirstLastPara="1" wrap="square" lIns="14275" tIns="14275" rIns="14275" bIns="14275" anchor="ctr" anchorCtr="0">
            <a:spAutoFit/>
          </a:bodyPr>
          <a:lstStyle/>
          <a:p>
            <a:pPr marL="0" marR="0" lvl="0" indent="0" algn="l" rtl="0">
              <a:spcBef>
                <a:spcPts val="0"/>
              </a:spcBef>
              <a:spcAft>
                <a:spcPts val="0"/>
              </a:spcAft>
              <a:buNone/>
            </a:pPr>
            <a:endParaRPr sz="1500" b="1" i="0">
              <a:solidFill>
                <a:schemeClr val="dk1"/>
              </a:solidFill>
              <a:latin typeface="Gill Sans"/>
              <a:ea typeface="Gill Sans"/>
              <a:cs typeface="Gill Sans"/>
              <a:sym typeface="Gill Sans"/>
            </a:endParaRPr>
          </a:p>
        </p:txBody>
      </p:sp>
      <p:sp>
        <p:nvSpPr>
          <p:cNvPr id="60" name="Google Shape;60;p45"/>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45"/>
          <p:cNvSpPr txBox="1">
            <a:spLocks noGrp="1"/>
          </p:cNvSpPr>
          <p:nvPr>
            <p:ph type="body" idx="1"/>
          </p:nvPr>
        </p:nvSpPr>
        <p:spPr>
          <a:xfrm>
            <a:off x="838203" y="1825625"/>
            <a:ext cx="4984820" cy="453072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2" name="Google Shape;62;p45"/>
          <p:cNvSpPr txBox="1">
            <a:spLocks noGrp="1"/>
          </p:cNvSpPr>
          <p:nvPr>
            <p:ph type="body" idx="2"/>
          </p:nvPr>
        </p:nvSpPr>
        <p:spPr>
          <a:xfrm>
            <a:off x="6368980" y="1825625"/>
            <a:ext cx="4984821" cy="454114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3"/>
        <p:cNvGrpSpPr/>
        <p:nvPr/>
      </p:nvGrpSpPr>
      <p:grpSpPr>
        <a:xfrm>
          <a:off x="0" y="0"/>
          <a:ext cx="0" cy="0"/>
          <a:chOff x="0" y="0"/>
          <a:chExt cx="0" cy="0"/>
        </a:xfrm>
      </p:grpSpPr>
      <p:sp>
        <p:nvSpPr>
          <p:cNvPr id="64" name="Google Shape;64;p46"/>
          <p:cNvSpPr txBox="1">
            <a:spLocks noGrp="1"/>
          </p:cNvSpPr>
          <p:nvPr>
            <p:ph type="title"/>
          </p:nvPr>
        </p:nvSpPr>
        <p:spPr>
          <a:xfrm>
            <a:off x="831851" y="1709740"/>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5" name="Google Shape;65;p46"/>
          <p:cNvSpPr txBox="1">
            <a:spLocks noGrp="1"/>
          </p:cNvSpPr>
          <p:nvPr>
            <p:ph type="body" idx="1"/>
          </p:nvPr>
        </p:nvSpPr>
        <p:spPr>
          <a:xfrm>
            <a:off x="831851" y="4589465"/>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66" name="Google Shape;66;p46"/>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46"/>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46"/>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9"/>
        <p:cNvGrpSpPr/>
        <p:nvPr/>
      </p:nvGrpSpPr>
      <p:grpSpPr>
        <a:xfrm>
          <a:off x="0" y="0"/>
          <a:ext cx="0" cy="0"/>
          <a:chOff x="0" y="0"/>
          <a:chExt cx="0" cy="0"/>
        </a:xfrm>
      </p:grpSpPr>
      <p:sp>
        <p:nvSpPr>
          <p:cNvPr id="70" name="Google Shape;70;p47"/>
          <p:cNvSpPr txBox="1">
            <a:spLocks noGrp="1"/>
          </p:cNvSpPr>
          <p:nvPr>
            <p:ph type="title"/>
          </p:nvPr>
        </p:nvSpPr>
        <p:spPr>
          <a:xfrm>
            <a:off x="839788"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1" name="Google Shape;71;p47"/>
          <p:cNvSpPr txBox="1">
            <a:spLocks noGrp="1"/>
          </p:cNvSpPr>
          <p:nvPr>
            <p:ph type="body" idx="1"/>
          </p:nvPr>
        </p:nvSpPr>
        <p:spPr>
          <a:xfrm>
            <a:off x="839789"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72" name="Google Shape;72;p47"/>
          <p:cNvSpPr txBox="1">
            <a:spLocks noGrp="1"/>
          </p:cNvSpPr>
          <p:nvPr>
            <p:ph type="body" idx="2"/>
          </p:nvPr>
        </p:nvSpPr>
        <p:spPr>
          <a:xfrm>
            <a:off x="839789"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3" name="Google Shape;73;p47"/>
          <p:cNvSpPr txBox="1">
            <a:spLocks noGrp="1"/>
          </p:cNvSpPr>
          <p:nvPr>
            <p:ph type="body" idx="3"/>
          </p:nvPr>
        </p:nvSpPr>
        <p:spPr>
          <a:xfrm>
            <a:off x="6172201"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74" name="Google Shape;74;p47"/>
          <p:cNvSpPr txBox="1">
            <a:spLocks noGrp="1"/>
          </p:cNvSpPr>
          <p:nvPr>
            <p:ph type="body" idx="4"/>
          </p:nvPr>
        </p:nvSpPr>
        <p:spPr>
          <a:xfrm>
            <a:off x="6172201"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47"/>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47"/>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47"/>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7"/>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3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37"/>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37"/>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37"/>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8.jpg"/><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hyperlink" Target="https://plainlanguage.gov/guidelines/"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 descr="October 6, 2020 &#10;Nora Barnett&#10;NNLM GMR Outreach Specialist"/>
          <p:cNvSpPr txBox="1">
            <a:spLocks noGrp="1"/>
          </p:cNvSpPr>
          <p:nvPr>
            <p:ph type="ctrTitle"/>
          </p:nvPr>
        </p:nvSpPr>
        <p:spPr>
          <a:xfrm>
            <a:off x="2281238" y="171125"/>
            <a:ext cx="7772400" cy="2387700"/>
          </a:xfrm>
          <a:prstGeom prst="rect">
            <a:avLst/>
          </a:prstGeom>
          <a:noFill/>
          <a:ln>
            <a:noFill/>
          </a:ln>
        </p:spPr>
        <p:txBody>
          <a:bodyPr spcFirstLastPara="1" wrap="square" lIns="91425" tIns="45700" rIns="91425" bIns="45700" anchor="b" anchorCtr="0">
            <a:normAutofit fontScale="90000"/>
          </a:bodyPr>
          <a:lstStyle/>
          <a:p>
            <a:pPr>
              <a:buClr>
                <a:srgbClr val="2E75B5"/>
              </a:buClr>
              <a:buSzPts val="4000"/>
            </a:pPr>
            <a:r>
              <a:rPr lang="en-US" sz="4800" b="1" dirty="0">
                <a:solidFill>
                  <a:srgbClr val="2E75B5"/>
                </a:solidFill>
              </a:rPr>
              <a:t>Effective Health Communication and Health Literacy:</a:t>
            </a:r>
            <a:br>
              <a:rPr lang="en-US" sz="4800" b="1" dirty="0"/>
            </a:br>
            <a:r>
              <a:rPr lang="en-US" sz="4800" b="1" dirty="0">
                <a:solidFill>
                  <a:srgbClr val="2E75B5"/>
                </a:solidFill>
              </a:rPr>
              <a:t> Understanding the Connection</a:t>
            </a:r>
            <a:endParaRPr sz="4800" b="1" dirty="0">
              <a:solidFill>
                <a:srgbClr val="2E75B5"/>
              </a:solidFill>
            </a:endParaRPr>
          </a:p>
        </p:txBody>
      </p:sp>
      <p:sp>
        <p:nvSpPr>
          <p:cNvPr id="128" name="Google Shape;128;p2" descr="October 6, 2020 &#10;Nora Barnett&#10;NNLM GMR Outreach Specialist"/>
          <p:cNvSpPr txBox="1">
            <a:spLocks noGrp="1"/>
          </p:cNvSpPr>
          <p:nvPr>
            <p:ph type="subTitle" idx="1"/>
          </p:nvPr>
        </p:nvSpPr>
        <p:spPr>
          <a:xfrm>
            <a:off x="1734825" y="2601150"/>
            <a:ext cx="8933100" cy="2198100"/>
          </a:xfrm>
          <a:prstGeom prst="rect">
            <a:avLst/>
          </a:prstGeom>
          <a:noFill/>
          <a:ln>
            <a:noFill/>
          </a:ln>
        </p:spPr>
        <p:txBody>
          <a:bodyPr spcFirstLastPara="1" wrap="square" lIns="91425" tIns="45700" rIns="91425" bIns="45700" anchor="t" anchorCtr="0">
            <a:normAutofit fontScale="92500" lnSpcReduction="10000"/>
          </a:bodyPr>
          <a:lstStyle/>
          <a:p>
            <a:pPr marL="0" indent="0" algn="l">
              <a:spcBef>
                <a:spcPts val="0"/>
              </a:spcBef>
              <a:buSzPct val="100000"/>
            </a:pPr>
            <a:endParaRPr sz="2800" b="1" dirty="0"/>
          </a:p>
          <a:p>
            <a:pPr marL="0" indent="0">
              <a:buClr>
                <a:srgbClr val="2E75B5"/>
              </a:buClr>
              <a:buSzPct val="100000"/>
            </a:pPr>
            <a:r>
              <a:rPr lang="en-US" sz="2800" b="1" dirty="0">
                <a:solidFill>
                  <a:schemeClr val="tx1"/>
                </a:solidFill>
              </a:rPr>
              <a:t>April 10th, 2025 </a:t>
            </a:r>
          </a:p>
          <a:p>
            <a:pPr marL="0" indent="0">
              <a:buClr>
                <a:srgbClr val="2E75B5"/>
              </a:buClr>
              <a:buSzPct val="100000"/>
            </a:pPr>
            <a:endParaRPr sz="2800" b="1" dirty="0">
              <a:solidFill>
                <a:schemeClr val="tx1"/>
              </a:solidFill>
            </a:endParaRPr>
          </a:p>
          <a:p>
            <a:pPr marL="0" indent="0">
              <a:buClr>
                <a:srgbClr val="2E75B5"/>
              </a:buClr>
              <a:buSzPct val="100000"/>
            </a:pPr>
            <a:r>
              <a:rPr lang="en-US" sz="2800" b="1" dirty="0">
                <a:solidFill>
                  <a:schemeClr val="tx1"/>
                </a:solidFill>
              </a:rPr>
              <a:t>Nick Vera, MLIS</a:t>
            </a:r>
          </a:p>
          <a:p>
            <a:pPr marL="0" indent="0">
              <a:buClr>
                <a:srgbClr val="2E75B5"/>
              </a:buClr>
              <a:buSzPct val="100000"/>
            </a:pPr>
            <a:r>
              <a:rPr lang="en-US" sz="2800" b="1" dirty="0">
                <a:solidFill>
                  <a:schemeClr val="tx1"/>
                </a:solidFill>
              </a:rPr>
              <a:t>User Experience and Education Strategist, Region 2</a:t>
            </a:r>
            <a:r>
              <a:rPr lang="en-US" sz="2800" b="1" dirty="0">
                <a:solidFill>
                  <a:srgbClr val="2E75B5"/>
                </a:solidFill>
              </a:rPr>
              <a:t> </a:t>
            </a:r>
            <a:endParaRPr sz="2800" b="1" dirty="0">
              <a:solidFill>
                <a:srgbClr val="2E75B5"/>
              </a:solidFill>
            </a:endParaRPr>
          </a:p>
          <a:p>
            <a:pPr marL="0" indent="0">
              <a:buClr>
                <a:srgbClr val="2E75B5"/>
              </a:buClr>
              <a:buSzPct val="100000"/>
            </a:pPr>
            <a:endParaRPr sz="2800" b="1" dirty="0">
              <a:solidFill>
                <a:srgbClr val="2E75B5"/>
              </a:solidFill>
            </a:endParaRPr>
          </a:p>
        </p:txBody>
      </p:sp>
      <p:sp>
        <p:nvSpPr>
          <p:cNvPr id="129" name="Google Shape;129;p2"/>
          <p:cNvSpPr txBox="1"/>
          <p:nvPr/>
        </p:nvSpPr>
        <p:spPr>
          <a:xfrm>
            <a:off x="3317926" y="6117467"/>
            <a:ext cx="5700252" cy="738664"/>
          </a:xfrm>
          <a:prstGeom prst="rect">
            <a:avLst/>
          </a:prstGeom>
          <a:noFill/>
          <a:ln>
            <a:noFill/>
          </a:ln>
        </p:spPr>
        <p:txBody>
          <a:bodyPr spcFirstLastPara="1" wrap="square" lIns="91425" tIns="45700" rIns="91425" bIns="45700" anchor="t" anchorCtr="0">
            <a:spAutoFit/>
          </a:bodyPr>
          <a:lstStyle/>
          <a:p>
            <a:pPr algn="ctr"/>
            <a:r>
              <a:rPr lang="en-US">
                <a:solidFill>
                  <a:schemeClr val="dk1"/>
                </a:solidFill>
                <a:latin typeface="Calibri"/>
                <a:ea typeface="Calibri"/>
                <a:cs typeface="Calibri"/>
                <a:sym typeface="Calibri"/>
              </a:rPr>
              <a:t>Funded by the National Library of Medicine. NNLM and Network of the National Library of Medicine are service marks of the US Department of Health and Human Services.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170"/>
        <p:cNvGrpSpPr/>
        <p:nvPr/>
      </p:nvGrpSpPr>
      <p:grpSpPr>
        <a:xfrm>
          <a:off x="0" y="0"/>
          <a:ext cx="0" cy="0"/>
          <a:chOff x="0" y="0"/>
          <a:chExt cx="0" cy="0"/>
        </a:xfrm>
      </p:grpSpPr>
      <p:sp>
        <p:nvSpPr>
          <p:cNvPr id="171" name="Google Shape;171;p10"/>
          <p:cNvSpPr txBox="1">
            <a:spLocks noGrp="1"/>
          </p:cNvSpPr>
          <p:nvPr>
            <p:ph type="title"/>
          </p:nvPr>
        </p:nvSpPr>
        <p:spPr>
          <a:xfrm>
            <a:off x="2152650" y="289560"/>
            <a:ext cx="7886700" cy="1234606"/>
          </a:xfrm>
          <a:prstGeom prst="rect">
            <a:avLst/>
          </a:prstGeom>
          <a:noFill/>
          <a:ln>
            <a:noFill/>
          </a:ln>
        </p:spPr>
        <p:txBody>
          <a:bodyPr spcFirstLastPara="1" wrap="square" lIns="91425" tIns="45700" rIns="91425" bIns="45700" anchor="ctr" anchorCtr="0">
            <a:noAutofit/>
          </a:bodyPr>
          <a:lstStyle/>
          <a:p>
            <a:pPr algn="ctr">
              <a:buClr>
                <a:schemeClr val="accent1"/>
              </a:buClr>
              <a:buSzPts val="4000"/>
            </a:pPr>
            <a:r>
              <a:rPr lang="en-US" sz="4000" b="1">
                <a:solidFill>
                  <a:schemeClr val="accent1"/>
                </a:solidFill>
              </a:rPr>
              <a:t>Why is it important to address health literacy?</a:t>
            </a:r>
            <a:endParaRPr sz="4000" b="1">
              <a:solidFill>
                <a:schemeClr val="accent1"/>
              </a:solidFill>
            </a:endParaRPr>
          </a:p>
        </p:txBody>
      </p:sp>
      <p:pic>
        <p:nvPicPr>
          <p:cNvPr id="172" name="Google Shape;172;p10" descr="Inforgraphic HL CDC"/>
          <p:cNvPicPr preferRelativeResize="0"/>
          <p:nvPr/>
        </p:nvPicPr>
        <p:blipFill rotWithShape="1">
          <a:blip r:embed="rId3">
            <a:alphaModFix/>
          </a:blip>
          <a:srcRect l="1121" t="3800" r="1356" b="4263"/>
          <a:stretch/>
        </p:blipFill>
        <p:spPr>
          <a:xfrm>
            <a:off x="2442972" y="1714500"/>
            <a:ext cx="7040880" cy="4297680"/>
          </a:xfrm>
          <a:prstGeom prst="rect">
            <a:avLst/>
          </a:prstGeom>
          <a:noFill/>
          <a:ln>
            <a:noFill/>
          </a:ln>
        </p:spPr>
      </p:pic>
      <p:sp>
        <p:nvSpPr>
          <p:cNvPr id="2" name="Rectangle 1">
            <a:extLst>
              <a:ext uri="{FF2B5EF4-FFF2-40B4-BE49-F238E27FC236}">
                <a16:creationId xmlns:a16="http://schemas.microsoft.com/office/drawing/2014/main" id="{E44D49F3-CCC6-4A90-94B8-656F033402DF}"/>
              </a:ext>
            </a:extLst>
          </p:cNvPr>
          <p:cNvSpPr/>
          <p:nvPr/>
        </p:nvSpPr>
        <p:spPr>
          <a:xfrm>
            <a:off x="0" y="6265474"/>
            <a:ext cx="12192000" cy="523220"/>
          </a:xfrm>
          <a:prstGeom prst="rect">
            <a:avLst/>
          </a:prstGeom>
        </p:spPr>
        <p:txBody>
          <a:bodyPr wrap="square">
            <a:spAutoFit/>
          </a:bodyPr>
          <a:lstStyle/>
          <a:p>
            <a:r>
              <a:rPr lang="en-US" dirty="0">
                <a:solidFill>
                  <a:srgbClr val="212121"/>
                </a:solidFill>
                <a:latin typeface="BlinkMacSystemFont"/>
              </a:rPr>
              <a:t>Mira, José Joaquín et al. “A systematic review of patient medication error on self-administering medication at home.” </a:t>
            </a:r>
            <a:r>
              <a:rPr lang="en-US" i="1" dirty="0">
                <a:solidFill>
                  <a:srgbClr val="212121"/>
                </a:solidFill>
                <a:latin typeface="BlinkMacSystemFont"/>
              </a:rPr>
              <a:t>Expert opinion on drug safety</a:t>
            </a:r>
            <a:r>
              <a:rPr lang="en-US" dirty="0">
                <a:solidFill>
                  <a:srgbClr val="212121"/>
                </a:solidFill>
                <a:latin typeface="BlinkMacSystemFont"/>
              </a:rPr>
              <a:t> vol. 14,6 (2015): 815-38. doi:10.1517/14740338.2015.1026326</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Shape 178"/>
        <p:cNvGrpSpPr/>
        <p:nvPr/>
      </p:nvGrpSpPr>
      <p:grpSpPr>
        <a:xfrm>
          <a:off x="0" y="0"/>
          <a:ext cx="0" cy="0"/>
          <a:chOff x="0" y="0"/>
          <a:chExt cx="0" cy="0"/>
        </a:xfrm>
      </p:grpSpPr>
      <p:sp>
        <p:nvSpPr>
          <p:cNvPr id="179" name="Google Shape;179;p11"/>
          <p:cNvSpPr txBox="1">
            <a:spLocks noGrp="1"/>
          </p:cNvSpPr>
          <p:nvPr>
            <p:ph type="title"/>
          </p:nvPr>
        </p:nvSpPr>
        <p:spPr>
          <a:xfrm>
            <a:off x="2769473" y="479651"/>
            <a:ext cx="6654949" cy="840657"/>
          </a:xfrm>
          <a:prstGeom prst="rect">
            <a:avLst/>
          </a:prstGeom>
          <a:noFill/>
          <a:ln>
            <a:noFill/>
          </a:ln>
        </p:spPr>
        <p:txBody>
          <a:bodyPr spcFirstLastPara="1" wrap="square" lIns="91425" tIns="45700" rIns="91425" bIns="45700" anchor="ctr" anchorCtr="0">
            <a:noAutofit/>
          </a:bodyPr>
          <a:lstStyle/>
          <a:p>
            <a:pPr algn="ctr">
              <a:buClr>
                <a:schemeClr val="accent1"/>
              </a:buClr>
              <a:buSzPts val="3600"/>
            </a:pPr>
            <a:r>
              <a:rPr lang="en-US" sz="3600" b="1">
                <a:solidFill>
                  <a:schemeClr val="accent1"/>
                </a:solidFill>
              </a:rPr>
              <a:t>Risk factors for low health literacy </a:t>
            </a:r>
            <a:endParaRPr/>
          </a:p>
        </p:txBody>
      </p:sp>
      <p:sp>
        <p:nvSpPr>
          <p:cNvPr id="180" name="Google Shape;180;p11"/>
          <p:cNvSpPr txBox="1">
            <a:spLocks noGrp="1"/>
          </p:cNvSpPr>
          <p:nvPr>
            <p:ph type="body" idx="1"/>
          </p:nvPr>
        </p:nvSpPr>
        <p:spPr>
          <a:xfrm>
            <a:off x="2154541" y="1495253"/>
            <a:ext cx="8052620" cy="4337869"/>
          </a:xfrm>
          <a:prstGeom prst="rect">
            <a:avLst/>
          </a:prstGeom>
          <a:noFill/>
          <a:ln>
            <a:noFill/>
          </a:ln>
        </p:spPr>
        <p:txBody>
          <a:bodyPr spcFirstLastPara="1" wrap="square" lIns="91425" tIns="45700" rIns="91425" bIns="45700" anchor="t" anchorCtr="0">
            <a:normAutofit/>
          </a:bodyPr>
          <a:lstStyle/>
          <a:p>
            <a:pPr marL="0" indent="0">
              <a:spcBef>
                <a:spcPts val="0"/>
              </a:spcBef>
              <a:buSzPts val="2400"/>
              <a:buNone/>
            </a:pPr>
            <a:r>
              <a:rPr lang="en-US" sz="2400"/>
              <a:t>People with low health literacy are more likely to:</a:t>
            </a:r>
            <a:endParaRPr/>
          </a:p>
          <a:p>
            <a:pPr marL="0" indent="0">
              <a:buSzPts val="2400"/>
              <a:buNone/>
            </a:pPr>
            <a:endParaRPr sz="2400"/>
          </a:p>
          <a:p>
            <a:pPr marL="228600" indent="-228600">
              <a:buSzPts val="2400"/>
            </a:pPr>
            <a:r>
              <a:rPr lang="en-US" sz="2400"/>
              <a:t>Have a low-income level</a:t>
            </a:r>
            <a:endParaRPr/>
          </a:p>
          <a:p>
            <a:pPr marL="228600" indent="-228600">
              <a:buSzPts val="2400"/>
            </a:pPr>
            <a:r>
              <a:rPr lang="en-US" sz="2400"/>
              <a:t>Have a chronic illness</a:t>
            </a:r>
            <a:endParaRPr sz="2400"/>
          </a:p>
          <a:p>
            <a:pPr marL="228600" indent="-228600">
              <a:buSzPts val="2400"/>
            </a:pPr>
            <a:r>
              <a:rPr lang="en-US" sz="2400"/>
              <a:t>Have a disability</a:t>
            </a:r>
            <a:endParaRPr/>
          </a:p>
          <a:p>
            <a:pPr marL="228600" indent="-228600">
              <a:buSzPts val="2400"/>
            </a:pPr>
            <a:r>
              <a:rPr lang="en-US" sz="2400"/>
              <a:t>Be older adults</a:t>
            </a:r>
            <a:endParaRPr/>
          </a:p>
          <a:p>
            <a:pPr marL="228600" indent="-228600">
              <a:buSzPts val="2400"/>
            </a:pPr>
            <a:r>
              <a:rPr lang="en-US" sz="2400"/>
              <a:t>Identify as a racial or ethnic minority</a:t>
            </a:r>
            <a:endParaRPr/>
          </a:p>
          <a:p>
            <a:pPr marL="228600" indent="-228600">
              <a:buSzPts val="2400"/>
            </a:pPr>
            <a:r>
              <a:rPr lang="en-US" sz="2400"/>
              <a:t>Speak English as a second language</a:t>
            </a:r>
            <a:endParaRPr sz="2400"/>
          </a:p>
          <a:p>
            <a:pPr marL="228600" indent="-228600">
              <a:buSzPts val="2400"/>
            </a:pPr>
            <a:r>
              <a:rPr lang="en-US" sz="2400"/>
              <a:t>Not have a high school degree or GED</a:t>
            </a:r>
            <a:endParaRPr/>
          </a:p>
          <a:p>
            <a:pPr marL="228600" indent="-76200">
              <a:buSzPts val="2400"/>
              <a:buNone/>
            </a:pPr>
            <a:endParaRPr sz="2400"/>
          </a:p>
          <a:p>
            <a:pPr marL="228600" indent="-76200">
              <a:lnSpc>
                <a:spcPct val="160000"/>
              </a:lnSpc>
              <a:spcBef>
                <a:spcPts val="338"/>
              </a:spcBef>
              <a:buSzPts val="2400"/>
              <a:buNone/>
            </a:pPr>
            <a:endParaRPr sz="2400"/>
          </a:p>
          <a:p>
            <a:pPr marL="228600" indent="-228600">
              <a:buSzPts val="2800"/>
              <a:buNone/>
            </a:pPr>
            <a:endParaRPr/>
          </a:p>
        </p:txBody>
      </p:sp>
      <p:pic>
        <p:nvPicPr>
          <p:cNvPr id="181" name="Google Shape;181;p11" descr="healthcare worker at the bedside of an older woman"/>
          <p:cNvPicPr preferRelativeResize="0"/>
          <p:nvPr/>
        </p:nvPicPr>
        <p:blipFill rotWithShape="1">
          <a:blip r:embed="rId3">
            <a:alphaModFix/>
          </a:blip>
          <a:srcRect/>
          <a:stretch/>
        </p:blipFill>
        <p:spPr>
          <a:xfrm>
            <a:off x="7612114" y="2055170"/>
            <a:ext cx="1623521" cy="2171915"/>
          </a:xfrm>
          <a:prstGeom prst="rect">
            <a:avLst/>
          </a:prstGeom>
          <a:noFill/>
          <a:ln>
            <a:noFill/>
          </a:ln>
        </p:spPr>
      </p:pic>
      <p:pic>
        <p:nvPicPr>
          <p:cNvPr id="182" name="Google Shape;182;p11" descr="older man "/>
          <p:cNvPicPr preferRelativeResize="0"/>
          <p:nvPr/>
        </p:nvPicPr>
        <p:blipFill rotWithShape="1">
          <a:blip r:embed="rId4">
            <a:alphaModFix/>
          </a:blip>
          <a:srcRect/>
          <a:stretch/>
        </p:blipFill>
        <p:spPr>
          <a:xfrm>
            <a:off x="5917098" y="2053195"/>
            <a:ext cx="1577058" cy="2118356"/>
          </a:xfrm>
          <a:prstGeom prst="rect">
            <a:avLst/>
          </a:prstGeom>
          <a:noFill/>
          <a:ln>
            <a:noFill/>
          </a:ln>
        </p:spPr>
      </p:pic>
      <p:sp>
        <p:nvSpPr>
          <p:cNvPr id="183" name="Google Shape;183;p11"/>
          <p:cNvSpPr txBox="1"/>
          <p:nvPr/>
        </p:nvSpPr>
        <p:spPr>
          <a:xfrm>
            <a:off x="1776406" y="6436084"/>
            <a:ext cx="8641080" cy="400110"/>
          </a:xfrm>
          <a:prstGeom prst="rect">
            <a:avLst/>
          </a:prstGeom>
          <a:noFill/>
          <a:ln>
            <a:noFill/>
          </a:ln>
        </p:spPr>
        <p:txBody>
          <a:bodyPr spcFirstLastPara="1" wrap="square" lIns="91425" tIns="45700" rIns="91425" bIns="45700" anchor="t" anchorCtr="0">
            <a:spAutoFit/>
          </a:bodyPr>
          <a:lstStyle/>
          <a:p>
            <a:r>
              <a:rPr lang="en-US" sz="1000">
                <a:solidFill>
                  <a:schemeClr val="dk1"/>
                </a:solidFill>
                <a:latin typeface="Calibri"/>
                <a:ea typeface="Calibri"/>
                <a:cs typeface="Calibri"/>
                <a:sym typeface="Calibri"/>
              </a:rPr>
              <a:t>The SHARE Approach—Health Literacy and Shared Decisionmaking: A Reference Guide for Health Care Providers. Content last reviewed November 2018. Agency for Healthcare Research and Quality, Rockville, MD.  https://www.ahrq.gov/health-literacy/curriculum-tools/shareddecisionmaking/tools/tool-4/index.html</a:t>
            </a:r>
            <a:endParaRPr sz="1000">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Shape 188"/>
        <p:cNvGrpSpPr/>
        <p:nvPr/>
      </p:nvGrpSpPr>
      <p:grpSpPr>
        <a:xfrm>
          <a:off x="0" y="0"/>
          <a:ext cx="0" cy="0"/>
          <a:chOff x="0" y="0"/>
          <a:chExt cx="0" cy="0"/>
        </a:xfrm>
      </p:grpSpPr>
      <p:sp>
        <p:nvSpPr>
          <p:cNvPr id="189" name="Google Shape;189;p12"/>
          <p:cNvSpPr txBox="1">
            <a:spLocks noGrp="1"/>
          </p:cNvSpPr>
          <p:nvPr>
            <p:ph type="ctrTitle"/>
          </p:nvPr>
        </p:nvSpPr>
        <p:spPr>
          <a:xfrm>
            <a:off x="2210806" y="755308"/>
            <a:ext cx="7772400" cy="1913148"/>
          </a:xfrm>
          <a:prstGeom prst="rect">
            <a:avLst/>
          </a:prstGeom>
          <a:noFill/>
          <a:ln>
            <a:noFill/>
          </a:ln>
        </p:spPr>
        <p:txBody>
          <a:bodyPr spcFirstLastPara="1" wrap="square" lIns="91425" tIns="45700" rIns="91425" bIns="45700" anchor="b" anchorCtr="0">
            <a:noAutofit/>
          </a:bodyPr>
          <a:lstStyle/>
          <a:p>
            <a:pPr>
              <a:buSzPts val="4400"/>
            </a:pPr>
            <a:br>
              <a:rPr lang="en-US" sz="4400" b="1"/>
            </a:br>
            <a:br>
              <a:rPr lang="en-US" sz="4400" b="1"/>
            </a:br>
            <a:br>
              <a:rPr lang="en-US" sz="4400" b="1"/>
            </a:br>
            <a:br>
              <a:rPr lang="en-US" sz="4400" b="1"/>
            </a:br>
            <a:br>
              <a:rPr lang="en-US" sz="4400" b="1"/>
            </a:br>
            <a:br>
              <a:rPr lang="en-US" sz="4400" b="1"/>
            </a:br>
            <a:br>
              <a:rPr lang="en-US" sz="4400" b="1"/>
            </a:br>
            <a:br>
              <a:rPr lang="en-US" sz="4400" b="1"/>
            </a:br>
            <a:r>
              <a:rPr lang="en-US" sz="4400" b="1">
                <a:solidFill>
                  <a:schemeClr val="accent1"/>
                </a:solidFill>
              </a:rPr>
              <a:t>Communication</a:t>
            </a:r>
            <a:br>
              <a:rPr lang="en-US" sz="4400" b="1"/>
            </a:br>
            <a:endParaRPr sz="4400" b="1" i="1">
              <a:solidFill>
                <a:schemeClr val="accent1"/>
              </a:solidFill>
            </a:endParaRPr>
          </a:p>
          <a:p>
            <a:pPr>
              <a:buSzPts val="4050"/>
            </a:pPr>
            <a:endParaRPr sz="4050"/>
          </a:p>
        </p:txBody>
      </p:sp>
      <p:sp>
        <p:nvSpPr>
          <p:cNvPr id="190" name="Google Shape;190;p12"/>
          <p:cNvSpPr txBox="1">
            <a:spLocks noGrp="1"/>
          </p:cNvSpPr>
          <p:nvPr>
            <p:ph type="sldNum" idx="12"/>
          </p:nvPr>
        </p:nvSpPr>
        <p:spPr>
          <a:xfrm>
            <a:off x="7981950" y="6356352"/>
            <a:ext cx="2057400" cy="365125"/>
          </a:xfrm>
          <a:prstGeom prst="rect">
            <a:avLst/>
          </a:prstGeom>
          <a:noFill/>
          <a:ln>
            <a:noFill/>
          </a:ln>
        </p:spPr>
        <p:txBody>
          <a:bodyPr spcFirstLastPara="1" wrap="square" lIns="91425" tIns="45700" rIns="91425" bIns="45700" anchor="ctr" anchorCtr="0">
            <a:noAutofit/>
          </a:bodyPr>
          <a:lstStyle/>
          <a:p>
            <a:fld id="{00000000-1234-1234-1234-123412341234}" type="slidenum">
              <a:rPr lang="en-US">
                <a:solidFill>
                  <a:srgbClr val="FFFFFF"/>
                </a:solidFill>
              </a:rPr>
              <a:pPr/>
              <a:t>12</a:t>
            </a:fld>
            <a:endParaRPr>
              <a:solidFill>
                <a:srgbClr val="FFFFFF"/>
              </a:solidFill>
            </a:endParaRPr>
          </a:p>
        </p:txBody>
      </p:sp>
      <p:pic>
        <p:nvPicPr>
          <p:cNvPr id="191" name="Google Shape;191;p12" descr="A close up of graphics&#10;&#10;Description automatically generated"/>
          <p:cNvPicPr preferRelativeResize="0"/>
          <p:nvPr/>
        </p:nvPicPr>
        <p:blipFill rotWithShape="1">
          <a:blip r:embed="rId3">
            <a:alphaModFix/>
          </a:blip>
          <a:srcRect t="4950" r="5235" b="494"/>
          <a:stretch/>
        </p:blipFill>
        <p:spPr>
          <a:xfrm>
            <a:off x="4648539" y="2319538"/>
            <a:ext cx="2901501" cy="305998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196"/>
        <p:cNvGrpSpPr/>
        <p:nvPr/>
      </p:nvGrpSpPr>
      <p:grpSpPr>
        <a:xfrm>
          <a:off x="0" y="0"/>
          <a:ext cx="0" cy="0"/>
          <a:chOff x="0" y="0"/>
          <a:chExt cx="0" cy="0"/>
        </a:xfrm>
      </p:grpSpPr>
      <p:sp>
        <p:nvSpPr>
          <p:cNvPr id="197" name="Google Shape;197;p13"/>
          <p:cNvSpPr txBox="1">
            <a:spLocks noGrp="1"/>
          </p:cNvSpPr>
          <p:nvPr>
            <p:ph type="title"/>
          </p:nvPr>
        </p:nvSpPr>
        <p:spPr>
          <a:xfrm>
            <a:off x="2223248" y="349624"/>
            <a:ext cx="8108576" cy="995082"/>
          </a:xfrm>
          <a:prstGeom prst="rect">
            <a:avLst/>
          </a:prstGeom>
          <a:noFill/>
          <a:ln>
            <a:noFill/>
          </a:ln>
        </p:spPr>
        <p:txBody>
          <a:bodyPr spcFirstLastPara="1" wrap="square" lIns="91425" tIns="45700" rIns="91425" bIns="45700" anchor="ctr" anchorCtr="0">
            <a:normAutofit fontScale="90000"/>
          </a:bodyPr>
          <a:lstStyle/>
          <a:p>
            <a:pPr algn="ctr">
              <a:buClr>
                <a:schemeClr val="accent1"/>
              </a:buClr>
              <a:buSzPct val="100000"/>
            </a:pPr>
            <a:r>
              <a:rPr lang="en-US" b="1">
                <a:solidFill>
                  <a:schemeClr val="accent1"/>
                </a:solidFill>
                <a:latin typeface="Calibri"/>
                <a:ea typeface="Calibri"/>
                <a:cs typeface="Calibri"/>
                <a:sym typeface="Calibri"/>
              </a:rPr>
              <a:t>Health Literacy Universal Precautions</a:t>
            </a:r>
            <a:endParaRPr/>
          </a:p>
        </p:txBody>
      </p:sp>
      <p:pic>
        <p:nvPicPr>
          <p:cNvPr id="198" name="Google Shape;198;p13" descr="Gilr smiling"/>
          <p:cNvPicPr preferRelativeResize="0">
            <a:picLocks noGrp="1"/>
          </p:cNvPicPr>
          <p:nvPr>
            <p:ph type="body" idx="1"/>
          </p:nvPr>
        </p:nvPicPr>
        <p:blipFill rotWithShape="1">
          <a:blip r:embed="rId3">
            <a:alphaModFix/>
          </a:blip>
          <a:srcRect/>
          <a:stretch/>
        </p:blipFill>
        <p:spPr>
          <a:xfrm>
            <a:off x="3019362" y="1909050"/>
            <a:ext cx="2126500" cy="2126500"/>
          </a:xfrm>
          <a:prstGeom prst="rect">
            <a:avLst/>
          </a:prstGeom>
          <a:noFill/>
          <a:ln>
            <a:noFill/>
          </a:ln>
        </p:spPr>
      </p:pic>
      <p:pic>
        <p:nvPicPr>
          <p:cNvPr id="199" name="Google Shape;199;p13" descr="C:\Users\techuser\AppData\Local\Microsoft\Windows\Temporary Internet Files\Content.IE5\26MTEIBM\MP900444005[1].jpg&#10;older women looking at phone"/>
          <p:cNvPicPr preferRelativeResize="0"/>
          <p:nvPr/>
        </p:nvPicPr>
        <p:blipFill rotWithShape="1">
          <a:blip r:embed="rId4">
            <a:alphaModFix/>
          </a:blip>
          <a:srcRect/>
          <a:stretch/>
        </p:blipFill>
        <p:spPr>
          <a:xfrm>
            <a:off x="5145863" y="1838043"/>
            <a:ext cx="2263346" cy="2197509"/>
          </a:xfrm>
          <a:prstGeom prst="rect">
            <a:avLst/>
          </a:prstGeom>
          <a:noFill/>
          <a:ln>
            <a:noFill/>
          </a:ln>
        </p:spPr>
      </p:pic>
      <p:pic>
        <p:nvPicPr>
          <p:cNvPr id="200" name="Google Shape;200;p13" descr="young couple"/>
          <p:cNvPicPr preferRelativeResize="0"/>
          <p:nvPr/>
        </p:nvPicPr>
        <p:blipFill rotWithShape="1">
          <a:blip r:embed="rId5">
            <a:alphaModFix/>
          </a:blip>
          <a:srcRect/>
          <a:stretch/>
        </p:blipFill>
        <p:spPr>
          <a:xfrm>
            <a:off x="7455386" y="1909051"/>
            <a:ext cx="2120382" cy="2126501"/>
          </a:xfrm>
          <a:prstGeom prst="rect">
            <a:avLst/>
          </a:prstGeom>
          <a:noFill/>
          <a:ln>
            <a:noFill/>
          </a:ln>
        </p:spPr>
      </p:pic>
      <p:sp>
        <p:nvSpPr>
          <p:cNvPr id="201" name="Google Shape;201;p13"/>
          <p:cNvSpPr/>
          <p:nvPr/>
        </p:nvSpPr>
        <p:spPr>
          <a:xfrm>
            <a:off x="3019363" y="4271264"/>
            <a:ext cx="6428261" cy="1938992"/>
          </a:xfrm>
          <a:prstGeom prst="rect">
            <a:avLst/>
          </a:prstGeom>
          <a:noFill/>
          <a:ln>
            <a:noFill/>
          </a:ln>
        </p:spPr>
        <p:txBody>
          <a:bodyPr spcFirstLastPara="1" wrap="square" lIns="91425" tIns="45700" rIns="91425" bIns="45700" anchor="t" anchorCtr="0">
            <a:spAutoFit/>
          </a:bodyPr>
          <a:lstStyle/>
          <a:p>
            <a:pPr algn="ctr"/>
            <a:r>
              <a:rPr lang="en-US" sz="2000" b="1">
                <a:solidFill>
                  <a:schemeClr val="dk1"/>
                </a:solidFill>
                <a:latin typeface="Calibri"/>
                <a:ea typeface="Calibri"/>
                <a:cs typeface="Calibri"/>
                <a:sym typeface="Calibri"/>
              </a:rPr>
              <a:t>You can’t tell by looking</a:t>
            </a:r>
            <a:endParaRPr sz="2000" b="1" i="1">
              <a:solidFill>
                <a:schemeClr val="dk1"/>
              </a:solidFill>
              <a:latin typeface="Calibri"/>
              <a:ea typeface="Calibri"/>
              <a:cs typeface="Calibri"/>
              <a:sym typeface="Calibri"/>
            </a:endParaRPr>
          </a:p>
          <a:p>
            <a:pPr algn="ctr"/>
            <a:endParaRPr sz="2000" b="1" i="1">
              <a:solidFill>
                <a:schemeClr val="dk1"/>
              </a:solidFill>
              <a:latin typeface="Calibri"/>
              <a:ea typeface="Calibri"/>
              <a:cs typeface="Calibri"/>
              <a:sym typeface="Calibri"/>
            </a:endParaRPr>
          </a:p>
          <a:p>
            <a:pPr algn="ctr"/>
            <a:r>
              <a:rPr lang="en-US" sz="2000">
                <a:solidFill>
                  <a:schemeClr val="dk1"/>
                </a:solidFill>
                <a:latin typeface="Calibri"/>
                <a:ea typeface="Calibri"/>
                <a:cs typeface="Calibri"/>
                <a:sym typeface="Calibri"/>
              </a:rPr>
              <a:t>Assume that all patients and caregivers may have difficulty comprehending health information</a:t>
            </a:r>
            <a:endParaRPr sz="2000" i="1">
              <a:solidFill>
                <a:schemeClr val="dk1"/>
              </a:solidFill>
              <a:latin typeface="Calibri"/>
              <a:ea typeface="Calibri"/>
              <a:cs typeface="Calibri"/>
              <a:sym typeface="Calibri"/>
            </a:endParaRPr>
          </a:p>
          <a:p>
            <a:pPr algn="ctr"/>
            <a:endParaRPr sz="2000">
              <a:solidFill>
                <a:schemeClr val="dk1"/>
              </a:solidFill>
              <a:latin typeface="Calibri"/>
              <a:ea typeface="Calibri"/>
              <a:cs typeface="Calibri"/>
              <a:sym typeface="Calibri"/>
            </a:endParaRPr>
          </a:p>
          <a:p>
            <a:pPr algn="ctr"/>
            <a:r>
              <a:rPr lang="en-US" sz="2000">
                <a:solidFill>
                  <a:schemeClr val="dk1"/>
                </a:solidFill>
                <a:latin typeface="Calibri"/>
                <a:ea typeface="Calibri"/>
                <a:cs typeface="Calibri"/>
                <a:sym typeface="Calibri"/>
              </a:rPr>
              <a:t>Communicate in ways that anyone can understand</a:t>
            </a:r>
            <a:endParaRPr sz="2000" i="1">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 name="Title 1">
            <a:extLst>
              <a:ext uri="{FF2B5EF4-FFF2-40B4-BE49-F238E27FC236}">
                <a16:creationId xmlns:a16="http://schemas.microsoft.com/office/drawing/2014/main" id="{0BE44513-3660-4431-ADBD-D3E660E48829}"/>
              </a:ext>
            </a:extLst>
          </p:cNvPr>
          <p:cNvSpPr>
            <a:spLocks noGrp="1"/>
          </p:cNvSpPr>
          <p:nvPr>
            <p:ph type="title"/>
          </p:nvPr>
        </p:nvSpPr>
        <p:spPr/>
        <p:txBody>
          <a:bodyPr/>
          <a:lstStyle/>
          <a:p>
            <a:r>
              <a:rPr lang="en-US" dirty="0">
                <a:solidFill>
                  <a:schemeClr val="bg1"/>
                </a:solidFill>
              </a:rPr>
              <a:t>Health Literacy Universal Precautions Toolkit</a:t>
            </a:r>
          </a:p>
        </p:txBody>
      </p:sp>
      <p:pic>
        <p:nvPicPr>
          <p:cNvPr id="207" name="Google Shape;207;p14" descr="A picture containing person, person, sign, photo&#10;&#10;Description automatically generated"/>
          <p:cNvPicPr preferRelativeResize="0"/>
          <p:nvPr/>
        </p:nvPicPr>
        <p:blipFill rotWithShape="1">
          <a:blip r:embed="rId3">
            <a:alphaModFix/>
          </a:blip>
          <a:srcRect/>
          <a:stretch/>
        </p:blipFill>
        <p:spPr>
          <a:xfrm>
            <a:off x="3856976" y="364383"/>
            <a:ext cx="4830416" cy="6281198"/>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Shape 212"/>
        <p:cNvGrpSpPr/>
        <p:nvPr/>
      </p:nvGrpSpPr>
      <p:grpSpPr>
        <a:xfrm>
          <a:off x="0" y="0"/>
          <a:ext cx="0" cy="0"/>
          <a:chOff x="0" y="0"/>
          <a:chExt cx="0" cy="0"/>
        </a:xfrm>
      </p:grpSpPr>
      <p:sp>
        <p:nvSpPr>
          <p:cNvPr id="213" name="Google Shape;213;p15"/>
          <p:cNvSpPr txBox="1">
            <a:spLocks noGrp="1"/>
          </p:cNvSpPr>
          <p:nvPr>
            <p:ph type="title"/>
          </p:nvPr>
        </p:nvSpPr>
        <p:spPr>
          <a:xfrm>
            <a:off x="2020140" y="267473"/>
            <a:ext cx="8338500" cy="770100"/>
          </a:xfrm>
          <a:prstGeom prst="rect">
            <a:avLst/>
          </a:prstGeom>
          <a:noFill/>
          <a:ln>
            <a:noFill/>
          </a:ln>
        </p:spPr>
        <p:txBody>
          <a:bodyPr spcFirstLastPara="1" wrap="square" lIns="91425" tIns="45700" rIns="91425" bIns="45700" anchor="ctr" anchorCtr="0">
            <a:normAutofit/>
          </a:bodyPr>
          <a:lstStyle/>
          <a:p>
            <a:pPr algn="ctr">
              <a:buSzPts val="4000"/>
            </a:pPr>
            <a:r>
              <a:rPr lang="en-US" sz="3600" b="1">
                <a:solidFill>
                  <a:srgbClr val="0070C0"/>
                </a:solidFill>
              </a:rPr>
              <a:t>Clear health communication</a:t>
            </a:r>
            <a:endParaRPr sz="3600">
              <a:solidFill>
                <a:srgbClr val="0070C0"/>
              </a:solidFill>
            </a:endParaRPr>
          </a:p>
        </p:txBody>
      </p:sp>
      <p:graphicFrame>
        <p:nvGraphicFramePr>
          <p:cNvPr id="214" name="Google Shape;214;p15" descr="clear health communication i&#10; side by side terms &#10;clear communication is  and the other column says usually communication is&#10;plain  language  medical jargon&#10;simle messages      complex message &#10;need to know  versus  nice to know "/>
          <p:cNvGraphicFramePr/>
          <p:nvPr/>
        </p:nvGraphicFramePr>
        <p:xfrm>
          <a:off x="1942696" y="1251252"/>
          <a:ext cx="8493375" cy="4888850"/>
        </p:xfrm>
        <a:graphic>
          <a:graphicData uri="http://schemas.openxmlformats.org/drawingml/2006/table">
            <a:tbl>
              <a:tblPr firstRow="1" bandRow="1">
                <a:noFill/>
                <a:tableStyleId>{89291550-1F25-4D44-BDA4-BE3E9584A960}</a:tableStyleId>
              </a:tblPr>
              <a:tblGrid>
                <a:gridCol w="4239400">
                  <a:extLst>
                    <a:ext uri="{9D8B030D-6E8A-4147-A177-3AD203B41FA5}">
                      <a16:colId xmlns:a16="http://schemas.microsoft.com/office/drawing/2014/main" val="20000"/>
                    </a:ext>
                  </a:extLst>
                </a:gridCol>
                <a:gridCol w="4253975">
                  <a:extLst>
                    <a:ext uri="{9D8B030D-6E8A-4147-A177-3AD203B41FA5}">
                      <a16:colId xmlns:a16="http://schemas.microsoft.com/office/drawing/2014/main" val="20001"/>
                    </a:ext>
                  </a:extLst>
                </a:gridCol>
              </a:tblGrid>
              <a:tr h="402325">
                <a:tc>
                  <a:txBody>
                    <a:bodyPr/>
                    <a:lstStyle/>
                    <a:p>
                      <a:pPr marL="0" marR="0" lvl="0" indent="0" algn="l" rtl="0">
                        <a:spcBef>
                          <a:spcPts val="0"/>
                        </a:spcBef>
                        <a:spcAft>
                          <a:spcPts val="0"/>
                        </a:spcAft>
                        <a:buNone/>
                      </a:pPr>
                      <a:r>
                        <a:rPr lang="en-US" sz="2300" u="none" strike="noStrike" cap="none">
                          <a:latin typeface="Calibri"/>
                          <a:ea typeface="Calibri"/>
                          <a:cs typeface="Calibri"/>
                          <a:sym typeface="Calibri"/>
                        </a:rPr>
                        <a:t>Clear communication    </a:t>
                      </a:r>
                      <a:endParaRPr sz="1800"/>
                    </a:p>
                  </a:txBody>
                  <a:tcPr marL="51425" marR="51425" marT="25725" marB="25725"/>
                </a:tc>
                <a:tc>
                  <a:txBody>
                    <a:bodyPr/>
                    <a:lstStyle/>
                    <a:p>
                      <a:pPr marL="0" marR="0" lvl="0" indent="0" algn="l" rtl="0">
                        <a:spcBef>
                          <a:spcPts val="0"/>
                        </a:spcBef>
                        <a:spcAft>
                          <a:spcPts val="0"/>
                        </a:spcAft>
                        <a:buNone/>
                      </a:pPr>
                      <a:r>
                        <a:rPr lang="en-US" sz="2300"/>
                        <a:t>Less clear</a:t>
                      </a:r>
                      <a:r>
                        <a:rPr lang="en-US" sz="2300" u="none">
                          <a:latin typeface="Calibri"/>
                          <a:ea typeface="Calibri"/>
                          <a:cs typeface="Calibri"/>
                          <a:sym typeface="Calibri"/>
                        </a:rPr>
                        <a:t> communication </a:t>
                      </a:r>
                      <a:r>
                        <a:rPr lang="en-US" sz="2300">
                          <a:latin typeface="Calibri"/>
                          <a:ea typeface="Calibri"/>
                          <a:cs typeface="Calibri"/>
                          <a:sym typeface="Calibri"/>
                        </a:rPr>
                        <a:t> </a:t>
                      </a:r>
                      <a:endParaRPr sz="2300">
                        <a:latin typeface="Calibri"/>
                        <a:ea typeface="Calibri"/>
                        <a:cs typeface="Calibri"/>
                        <a:sym typeface="Calibri"/>
                      </a:endParaRPr>
                    </a:p>
                  </a:txBody>
                  <a:tcPr marL="51425" marR="51425" marT="25725" marB="25725"/>
                </a:tc>
                <a:extLst>
                  <a:ext uri="{0D108BD9-81ED-4DB2-BD59-A6C34878D82A}">
                    <a16:rowId xmlns:a16="http://schemas.microsoft.com/office/drawing/2014/main" val="10000"/>
                  </a:ext>
                </a:extLst>
              </a:tr>
              <a:tr h="538850">
                <a:tc>
                  <a:txBody>
                    <a:bodyPr/>
                    <a:lstStyle/>
                    <a:p>
                      <a:pPr marL="0" marR="0" lvl="0" indent="0" algn="l" rtl="0">
                        <a:spcBef>
                          <a:spcPts val="0"/>
                        </a:spcBef>
                        <a:spcAft>
                          <a:spcPts val="0"/>
                        </a:spcAft>
                        <a:buNone/>
                      </a:pPr>
                      <a:r>
                        <a:rPr lang="en-US" sz="2300" b="0">
                          <a:latin typeface="Calibri"/>
                          <a:ea typeface="Calibri"/>
                          <a:cs typeface="Calibri"/>
                          <a:sym typeface="Calibri"/>
                        </a:rPr>
                        <a:t>Plain language</a:t>
                      </a:r>
                      <a:endParaRPr/>
                    </a:p>
                  </a:txBody>
                  <a:tcPr marL="51425" marR="51425" marT="25725" marB="25725">
                    <a:solidFill>
                      <a:srgbClr val="B6D7A8"/>
                    </a:solidFill>
                  </a:tcPr>
                </a:tc>
                <a:tc>
                  <a:txBody>
                    <a:bodyPr/>
                    <a:lstStyle/>
                    <a:p>
                      <a:pPr marL="0" marR="0" lvl="0" indent="0" algn="l" rtl="0">
                        <a:spcBef>
                          <a:spcPts val="0"/>
                        </a:spcBef>
                        <a:spcAft>
                          <a:spcPts val="0"/>
                        </a:spcAft>
                        <a:buNone/>
                      </a:pPr>
                      <a:r>
                        <a:rPr lang="en-US" sz="2300" b="0">
                          <a:latin typeface="Calibri"/>
                          <a:ea typeface="Calibri"/>
                          <a:cs typeface="Calibri"/>
                          <a:sym typeface="Calibri"/>
                        </a:rPr>
                        <a:t>   Medical jargon</a:t>
                      </a:r>
                      <a:endParaRPr/>
                    </a:p>
                  </a:txBody>
                  <a:tcPr marL="51425" marR="51425" marT="25725" marB="25725">
                    <a:solidFill>
                      <a:srgbClr val="E6B8AF"/>
                    </a:solidFill>
                  </a:tcPr>
                </a:tc>
                <a:extLst>
                  <a:ext uri="{0D108BD9-81ED-4DB2-BD59-A6C34878D82A}">
                    <a16:rowId xmlns:a16="http://schemas.microsoft.com/office/drawing/2014/main" val="10001"/>
                  </a:ext>
                </a:extLst>
              </a:tr>
              <a:tr h="538850">
                <a:tc>
                  <a:txBody>
                    <a:bodyPr/>
                    <a:lstStyle/>
                    <a:p>
                      <a:pPr marL="0" marR="0" lvl="0" indent="0" algn="l" rtl="0">
                        <a:spcBef>
                          <a:spcPts val="0"/>
                        </a:spcBef>
                        <a:spcAft>
                          <a:spcPts val="0"/>
                        </a:spcAft>
                        <a:buNone/>
                      </a:pPr>
                      <a:r>
                        <a:rPr lang="en-US" sz="2300" b="0">
                          <a:latin typeface="Calibri"/>
                          <a:ea typeface="Calibri"/>
                          <a:cs typeface="Calibri"/>
                          <a:sym typeface="Calibri"/>
                        </a:rPr>
                        <a:t>Simple messages </a:t>
                      </a:r>
                      <a:endParaRPr/>
                    </a:p>
                  </a:txBody>
                  <a:tcPr marL="51425" marR="51425" marT="25725" marB="25725">
                    <a:solidFill>
                      <a:srgbClr val="B6D7A8"/>
                    </a:solidFill>
                  </a:tcPr>
                </a:tc>
                <a:tc>
                  <a:txBody>
                    <a:bodyPr/>
                    <a:lstStyle/>
                    <a:p>
                      <a:pPr marL="0" marR="0" lvl="0" indent="0" algn="l" rtl="0">
                        <a:spcBef>
                          <a:spcPts val="0"/>
                        </a:spcBef>
                        <a:spcAft>
                          <a:spcPts val="0"/>
                        </a:spcAft>
                        <a:buNone/>
                      </a:pPr>
                      <a:r>
                        <a:rPr lang="en-US" sz="2300" b="0">
                          <a:latin typeface="Calibri"/>
                          <a:ea typeface="Calibri"/>
                          <a:cs typeface="Calibri"/>
                          <a:sym typeface="Calibri"/>
                        </a:rPr>
                        <a:t>   Complex messages</a:t>
                      </a:r>
                      <a:endParaRPr/>
                    </a:p>
                  </a:txBody>
                  <a:tcPr marL="51425" marR="51425" marT="25725" marB="25725">
                    <a:solidFill>
                      <a:srgbClr val="E6B8AF"/>
                    </a:solidFill>
                  </a:tcPr>
                </a:tc>
                <a:extLst>
                  <a:ext uri="{0D108BD9-81ED-4DB2-BD59-A6C34878D82A}">
                    <a16:rowId xmlns:a16="http://schemas.microsoft.com/office/drawing/2014/main" val="10002"/>
                  </a:ext>
                </a:extLst>
              </a:tr>
              <a:tr h="992600">
                <a:tc>
                  <a:txBody>
                    <a:bodyPr/>
                    <a:lstStyle/>
                    <a:p>
                      <a:pPr marL="0" marR="0" lvl="0" indent="0" algn="l" rtl="0">
                        <a:spcBef>
                          <a:spcPts val="0"/>
                        </a:spcBef>
                        <a:spcAft>
                          <a:spcPts val="0"/>
                        </a:spcAft>
                        <a:buNone/>
                      </a:pPr>
                      <a:r>
                        <a:rPr lang="en-US" sz="2300" b="0">
                          <a:latin typeface="Calibri"/>
                          <a:ea typeface="Calibri"/>
                          <a:cs typeface="Calibri"/>
                          <a:sym typeface="Calibri"/>
                        </a:rPr>
                        <a:t>Need-to-know information</a:t>
                      </a:r>
                      <a:endParaRPr sz="2300" b="0">
                        <a:latin typeface="Calibri"/>
                        <a:ea typeface="Calibri"/>
                        <a:cs typeface="Calibri"/>
                        <a:sym typeface="Calibri"/>
                      </a:endParaRPr>
                    </a:p>
                    <a:p>
                      <a:pPr marL="0" marR="0" lvl="0" indent="0" algn="l" rtl="0">
                        <a:spcBef>
                          <a:spcPts val="0"/>
                        </a:spcBef>
                        <a:spcAft>
                          <a:spcPts val="0"/>
                        </a:spcAft>
                        <a:buNone/>
                      </a:pPr>
                      <a:r>
                        <a:rPr lang="en-US" sz="2300"/>
                        <a:t>(3 to 5 items)</a:t>
                      </a:r>
                      <a:endParaRPr sz="2300"/>
                    </a:p>
                  </a:txBody>
                  <a:tcPr marL="51425" marR="51425" marT="25725" marB="25725">
                    <a:solidFill>
                      <a:srgbClr val="B6D7A8"/>
                    </a:solidFill>
                  </a:tcPr>
                </a:tc>
                <a:tc>
                  <a:txBody>
                    <a:bodyPr/>
                    <a:lstStyle/>
                    <a:p>
                      <a:pPr marL="0" marR="0" lvl="0" indent="0" algn="l" rtl="0">
                        <a:spcBef>
                          <a:spcPts val="0"/>
                        </a:spcBef>
                        <a:spcAft>
                          <a:spcPts val="0"/>
                        </a:spcAft>
                        <a:buNone/>
                      </a:pPr>
                      <a:r>
                        <a:rPr lang="en-US" sz="2300" b="0">
                          <a:latin typeface="Calibri"/>
                          <a:ea typeface="Calibri"/>
                          <a:cs typeface="Calibri"/>
                          <a:sym typeface="Calibri"/>
                        </a:rPr>
                        <a:t>   Nice-to-know information</a:t>
                      </a:r>
                      <a:endParaRPr/>
                    </a:p>
                  </a:txBody>
                  <a:tcPr marL="51425" marR="51425" marT="25725" marB="25725">
                    <a:solidFill>
                      <a:srgbClr val="E6B8AF"/>
                    </a:solidFill>
                  </a:tcPr>
                </a:tc>
                <a:extLst>
                  <a:ext uri="{0D108BD9-81ED-4DB2-BD59-A6C34878D82A}">
                    <a16:rowId xmlns:a16="http://schemas.microsoft.com/office/drawing/2014/main" val="10003"/>
                  </a:ext>
                </a:extLst>
              </a:tr>
              <a:tr h="538850">
                <a:tc>
                  <a:txBody>
                    <a:bodyPr/>
                    <a:lstStyle/>
                    <a:p>
                      <a:pPr marL="0" marR="0" lvl="0" indent="0" algn="l" rtl="0">
                        <a:spcBef>
                          <a:spcPts val="0"/>
                        </a:spcBef>
                        <a:spcAft>
                          <a:spcPts val="0"/>
                        </a:spcAft>
                        <a:buNone/>
                      </a:pPr>
                      <a:r>
                        <a:rPr lang="en-US" sz="2300" b="0">
                          <a:latin typeface="Calibri"/>
                          <a:ea typeface="Calibri"/>
                          <a:cs typeface="Calibri"/>
                          <a:sym typeface="Calibri"/>
                        </a:rPr>
                        <a:t>Anticipating misunderstanding </a:t>
                      </a:r>
                      <a:endParaRPr sz="2300" b="0">
                        <a:latin typeface="Calibri"/>
                        <a:ea typeface="Calibri"/>
                        <a:cs typeface="Calibri"/>
                        <a:sym typeface="Calibri"/>
                      </a:endParaRPr>
                    </a:p>
                  </a:txBody>
                  <a:tcPr marL="51425" marR="51425" marT="25725" marB="25725">
                    <a:solidFill>
                      <a:srgbClr val="B6D7A8"/>
                    </a:solidFill>
                  </a:tcPr>
                </a:tc>
                <a:tc>
                  <a:txBody>
                    <a:bodyPr/>
                    <a:lstStyle/>
                    <a:p>
                      <a:pPr marL="0" marR="0" lvl="0" indent="0" algn="l" rtl="0">
                        <a:spcBef>
                          <a:spcPts val="0"/>
                        </a:spcBef>
                        <a:spcAft>
                          <a:spcPts val="0"/>
                        </a:spcAft>
                        <a:buNone/>
                      </a:pPr>
                      <a:r>
                        <a:rPr lang="en-US" sz="2300" b="0">
                          <a:latin typeface="Calibri"/>
                          <a:ea typeface="Calibri"/>
                          <a:cs typeface="Calibri"/>
                          <a:sym typeface="Calibri"/>
                        </a:rPr>
                        <a:t>   Assumes understanding</a:t>
                      </a:r>
                      <a:endParaRPr/>
                    </a:p>
                  </a:txBody>
                  <a:tcPr marL="51425" marR="51425" marT="25725" marB="25725">
                    <a:solidFill>
                      <a:srgbClr val="E6B8AF"/>
                    </a:solidFill>
                  </a:tcPr>
                </a:tc>
                <a:extLst>
                  <a:ext uri="{0D108BD9-81ED-4DB2-BD59-A6C34878D82A}">
                    <a16:rowId xmlns:a16="http://schemas.microsoft.com/office/drawing/2014/main" val="10004"/>
                  </a:ext>
                </a:extLst>
              </a:tr>
              <a:tr h="538850">
                <a:tc>
                  <a:txBody>
                    <a:bodyPr/>
                    <a:lstStyle/>
                    <a:p>
                      <a:pPr marL="0" marR="0" lvl="0" indent="0" algn="l" rtl="0">
                        <a:spcBef>
                          <a:spcPts val="0"/>
                        </a:spcBef>
                        <a:spcAft>
                          <a:spcPts val="0"/>
                        </a:spcAft>
                        <a:buNone/>
                      </a:pPr>
                      <a:r>
                        <a:rPr lang="en-US" sz="2300" b="0">
                          <a:latin typeface="Calibri"/>
                          <a:ea typeface="Calibri"/>
                          <a:cs typeface="Calibri"/>
                          <a:sym typeface="Calibri"/>
                        </a:rPr>
                        <a:t>Confirming understanding </a:t>
                      </a:r>
                      <a:endParaRPr sz="2300" b="0">
                        <a:latin typeface="Calibri"/>
                        <a:ea typeface="Calibri"/>
                        <a:cs typeface="Calibri"/>
                        <a:sym typeface="Calibri"/>
                      </a:endParaRPr>
                    </a:p>
                  </a:txBody>
                  <a:tcPr marL="51425" marR="51425" marT="25725" marB="25725">
                    <a:solidFill>
                      <a:srgbClr val="B6D7A8"/>
                    </a:solidFill>
                  </a:tcPr>
                </a:tc>
                <a:tc>
                  <a:txBody>
                    <a:bodyPr/>
                    <a:lstStyle/>
                    <a:p>
                      <a:pPr marL="0" marR="0" lvl="0" indent="0" algn="l" rtl="0">
                        <a:spcBef>
                          <a:spcPts val="0"/>
                        </a:spcBef>
                        <a:spcAft>
                          <a:spcPts val="0"/>
                        </a:spcAft>
                        <a:buNone/>
                      </a:pPr>
                      <a:r>
                        <a:rPr lang="en-US" sz="2300" b="0">
                          <a:latin typeface="Calibri"/>
                          <a:ea typeface="Calibri"/>
                          <a:cs typeface="Calibri"/>
                          <a:sym typeface="Calibri"/>
                        </a:rPr>
                        <a:t>   Infers understanding </a:t>
                      </a:r>
                      <a:endParaRPr/>
                    </a:p>
                  </a:txBody>
                  <a:tcPr marL="51425" marR="51425" marT="25725" marB="25725">
                    <a:solidFill>
                      <a:srgbClr val="E6B8AF"/>
                    </a:solidFill>
                  </a:tcPr>
                </a:tc>
                <a:extLst>
                  <a:ext uri="{0D108BD9-81ED-4DB2-BD59-A6C34878D82A}">
                    <a16:rowId xmlns:a16="http://schemas.microsoft.com/office/drawing/2014/main" val="10005"/>
                  </a:ext>
                </a:extLst>
              </a:tr>
              <a:tr h="538850">
                <a:tc>
                  <a:txBody>
                    <a:bodyPr/>
                    <a:lstStyle/>
                    <a:p>
                      <a:pPr marL="0" marR="0" lvl="0" indent="0" algn="l" rtl="0">
                        <a:spcBef>
                          <a:spcPts val="0"/>
                        </a:spcBef>
                        <a:spcAft>
                          <a:spcPts val="0"/>
                        </a:spcAft>
                        <a:buNone/>
                      </a:pPr>
                      <a:r>
                        <a:rPr lang="en-US" sz="2300" b="0">
                          <a:latin typeface="Calibri"/>
                          <a:ea typeface="Calibri"/>
                          <a:cs typeface="Calibri"/>
                          <a:sym typeface="Calibri"/>
                        </a:rPr>
                        <a:t>Clarifying </a:t>
                      </a:r>
                      <a:endParaRPr/>
                    </a:p>
                  </a:txBody>
                  <a:tcPr marL="51425" marR="51425" marT="25725" marB="25725">
                    <a:solidFill>
                      <a:srgbClr val="B6D7A8"/>
                    </a:solidFill>
                  </a:tcPr>
                </a:tc>
                <a:tc>
                  <a:txBody>
                    <a:bodyPr/>
                    <a:lstStyle/>
                    <a:p>
                      <a:pPr marL="0" marR="0" lvl="0" indent="0" algn="l" rtl="0">
                        <a:spcBef>
                          <a:spcPts val="0"/>
                        </a:spcBef>
                        <a:spcAft>
                          <a:spcPts val="0"/>
                        </a:spcAft>
                        <a:buNone/>
                      </a:pPr>
                      <a:r>
                        <a:rPr lang="en-US" sz="2300" b="0">
                          <a:latin typeface="Calibri"/>
                          <a:ea typeface="Calibri"/>
                          <a:cs typeface="Calibri"/>
                          <a:sym typeface="Calibri"/>
                        </a:rPr>
                        <a:t>   Repeats the same thing (louder)</a:t>
                      </a:r>
                      <a:endParaRPr sz="2300" b="0">
                        <a:latin typeface="Calibri"/>
                        <a:ea typeface="Calibri"/>
                        <a:cs typeface="Calibri"/>
                        <a:sym typeface="Calibri"/>
                      </a:endParaRPr>
                    </a:p>
                  </a:txBody>
                  <a:tcPr marL="51425" marR="51425" marT="25725" marB="25725">
                    <a:solidFill>
                      <a:srgbClr val="E6B8AF"/>
                    </a:solidFill>
                  </a:tcPr>
                </a:tc>
                <a:extLst>
                  <a:ext uri="{0D108BD9-81ED-4DB2-BD59-A6C34878D82A}">
                    <a16:rowId xmlns:a16="http://schemas.microsoft.com/office/drawing/2014/main" val="10006"/>
                  </a:ext>
                </a:extLst>
              </a:tr>
              <a:tr h="799675">
                <a:tc>
                  <a:txBody>
                    <a:bodyPr/>
                    <a:lstStyle/>
                    <a:p>
                      <a:pPr marL="0" marR="0" lvl="0" indent="0" algn="l" rtl="0">
                        <a:spcBef>
                          <a:spcPts val="0"/>
                        </a:spcBef>
                        <a:spcAft>
                          <a:spcPts val="0"/>
                        </a:spcAft>
                        <a:buNone/>
                      </a:pPr>
                      <a:r>
                        <a:rPr lang="en-US" sz="2300" b="0">
                          <a:latin typeface="Calibri"/>
                          <a:ea typeface="Calibri"/>
                          <a:cs typeface="Calibri"/>
                          <a:sym typeface="Calibri"/>
                        </a:rPr>
                        <a:t>Objective, judgement free</a:t>
                      </a:r>
                      <a:endParaRPr sz="2300" b="0">
                        <a:latin typeface="Calibri"/>
                        <a:ea typeface="Calibri"/>
                        <a:cs typeface="Calibri"/>
                        <a:sym typeface="Calibri"/>
                      </a:endParaRPr>
                    </a:p>
                  </a:txBody>
                  <a:tcPr marL="51425" marR="51425" marT="25725" marB="25725">
                    <a:solidFill>
                      <a:srgbClr val="B6D7A8"/>
                    </a:solidFill>
                  </a:tcPr>
                </a:tc>
                <a:tc>
                  <a:txBody>
                    <a:bodyPr/>
                    <a:lstStyle/>
                    <a:p>
                      <a:pPr marL="0" marR="0" lvl="0" indent="0" algn="l" rtl="0">
                        <a:spcBef>
                          <a:spcPts val="0"/>
                        </a:spcBef>
                        <a:spcAft>
                          <a:spcPts val="0"/>
                        </a:spcAft>
                        <a:buNone/>
                      </a:pPr>
                      <a:r>
                        <a:rPr lang="en-US" sz="2300" b="0" dirty="0">
                          <a:latin typeface="Calibri"/>
                          <a:ea typeface="Calibri"/>
                          <a:cs typeface="Calibri"/>
                          <a:sym typeface="Calibri"/>
                        </a:rPr>
                        <a:t>   Inadvertently shaming</a:t>
                      </a:r>
                      <a:endParaRPr sz="2300" b="0" dirty="0">
                        <a:latin typeface="Calibri"/>
                        <a:ea typeface="Calibri"/>
                        <a:cs typeface="Calibri"/>
                        <a:sym typeface="Calibri"/>
                      </a:endParaRPr>
                    </a:p>
                  </a:txBody>
                  <a:tcPr marL="51425" marR="51425" marT="25725" marB="25725">
                    <a:solidFill>
                      <a:srgbClr val="E6B8AF"/>
                    </a:solidFill>
                  </a:tcPr>
                </a:tc>
                <a:extLst>
                  <a:ext uri="{0D108BD9-81ED-4DB2-BD59-A6C34878D82A}">
                    <a16:rowId xmlns:a16="http://schemas.microsoft.com/office/drawing/2014/main" val="10007"/>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Shape 219"/>
        <p:cNvGrpSpPr/>
        <p:nvPr/>
      </p:nvGrpSpPr>
      <p:grpSpPr>
        <a:xfrm>
          <a:off x="0" y="0"/>
          <a:ext cx="0" cy="0"/>
          <a:chOff x="0" y="0"/>
          <a:chExt cx="0" cy="0"/>
        </a:xfrm>
      </p:grpSpPr>
      <p:sp>
        <p:nvSpPr>
          <p:cNvPr id="220" name="Google Shape;220;p16"/>
          <p:cNvSpPr txBox="1">
            <a:spLocks noGrp="1"/>
          </p:cNvSpPr>
          <p:nvPr>
            <p:ph type="title"/>
          </p:nvPr>
        </p:nvSpPr>
        <p:spPr>
          <a:xfrm>
            <a:off x="2165639" y="655312"/>
            <a:ext cx="8131302" cy="637198"/>
          </a:xfrm>
          <a:prstGeom prst="rect">
            <a:avLst/>
          </a:prstGeom>
          <a:noFill/>
          <a:ln>
            <a:noFill/>
          </a:ln>
        </p:spPr>
        <p:txBody>
          <a:bodyPr spcFirstLastPara="1" wrap="square" lIns="91425" tIns="45700" rIns="91425" bIns="45700" anchor="ctr" anchorCtr="0">
            <a:noAutofit/>
          </a:bodyPr>
          <a:lstStyle/>
          <a:p>
            <a:pPr>
              <a:buClr>
                <a:schemeClr val="accent1"/>
              </a:buClr>
              <a:buSzPts val="4000"/>
            </a:pPr>
            <a:r>
              <a:rPr lang="en-US" sz="4000" b="1">
                <a:solidFill>
                  <a:schemeClr val="accent1"/>
                </a:solidFill>
              </a:rPr>
              <a:t>Can you substitute another word(s) for easier understanding?</a:t>
            </a:r>
            <a:endParaRPr/>
          </a:p>
        </p:txBody>
      </p:sp>
      <p:sp>
        <p:nvSpPr>
          <p:cNvPr id="221" name="Google Shape;221;p16"/>
          <p:cNvSpPr txBox="1">
            <a:spLocks noGrp="1"/>
          </p:cNvSpPr>
          <p:nvPr>
            <p:ph type="body" idx="1"/>
          </p:nvPr>
        </p:nvSpPr>
        <p:spPr>
          <a:xfrm>
            <a:off x="2165639" y="1874344"/>
            <a:ext cx="3886200" cy="4351200"/>
          </a:xfrm>
          <a:prstGeom prst="rect">
            <a:avLst/>
          </a:prstGeom>
          <a:noFill/>
          <a:ln>
            <a:noFill/>
          </a:ln>
        </p:spPr>
        <p:txBody>
          <a:bodyPr spcFirstLastPara="1" wrap="square" lIns="91425" tIns="45700" rIns="91425" bIns="45700" anchor="t" anchorCtr="0">
            <a:normAutofit/>
          </a:bodyPr>
          <a:lstStyle/>
          <a:p>
            <a:pPr marL="228600" indent="-228600">
              <a:lnSpc>
                <a:spcPct val="150000"/>
              </a:lnSpc>
              <a:spcBef>
                <a:spcPts val="0"/>
              </a:spcBef>
              <a:buSzPts val="2200"/>
            </a:pPr>
            <a:r>
              <a:rPr lang="en-US" sz="2200">
                <a:latin typeface="Arial"/>
                <a:ea typeface="Arial"/>
                <a:cs typeface="Arial"/>
                <a:sym typeface="Arial"/>
              </a:rPr>
              <a:t>Cardiologist</a:t>
            </a:r>
            <a:endParaRPr sz="2200">
              <a:latin typeface="Arial"/>
              <a:ea typeface="Arial"/>
              <a:cs typeface="Arial"/>
              <a:sym typeface="Arial"/>
            </a:endParaRPr>
          </a:p>
          <a:p>
            <a:pPr marL="228600" indent="-228600">
              <a:lnSpc>
                <a:spcPct val="150000"/>
              </a:lnSpc>
              <a:buSzPts val="2200"/>
            </a:pPr>
            <a:r>
              <a:rPr lang="en-US" sz="2200">
                <a:latin typeface="Arial"/>
                <a:ea typeface="Arial"/>
                <a:cs typeface="Arial"/>
                <a:sym typeface="Arial"/>
              </a:rPr>
              <a:t>Pulmonologist</a:t>
            </a:r>
            <a:endParaRPr sz="2200">
              <a:latin typeface="Arial"/>
              <a:ea typeface="Arial"/>
              <a:cs typeface="Arial"/>
              <a:sym typeface="Arial"/>
            </a:endParaRPr>
          </a:p>
          <a:p>
            <a:pPr marL="228600" indent="-228600">
              <a:lnSpc>
                <a:spcPct val="150000"/>
              </a:lnSpc>
              <a:buSzPts val="2200"/>
            </a:pPr>
            <a:r>
              <a:rPr lang="en-US" sz="2200">
                <a:latin typeface="Arial"/>
                <a:ea typeface="Arial"/>
                <a:cs typeface="Arial"/>
                <a:sym typeface="Arial"/>
              </a:rPr>
              <a:t>Anti-inflammatory</a:t>
            </a:r>
            <a:endParaRPr sz="2200">
              <a:latin typeface="Arial"/>
              <a:ea typeface="Arial"/>
              <a:cs typeface="Arial"/>
              <a:sym typeface="Arial"/>
            </a:endParaRPr>
          </a:p>
          <a:p>
            <a:pPr marL="228600" indent="-228600">
              <a:lnSpc>
                <a:spcPct val="150000"/>
              </a:lnSpc>
              <a:buSzPts val="2200"/>
            </a:pPr>
            <a:r>
              <a:rPr lang="en-US" sz="2200">
                <a:latin typeface="Arial"/>
                <a:ea typeface="Arial"/>
                <a:cs typeface="Arial"/>
                <a:sym typeface="Arial"/>
              </a:rPr>
              <a:t>PRN</a:t>
            </a:r>
            <a:endParaRPr/>
          </a:p>
          <a:p>
            <a:pPr marL="228600" indent="-228600">
              <a:lnSpc>
                <a:spcPct val="150000"/>
              </a:lnSpc>
              <a:buSzPts val="2200"/>
            </a:pPr>
            <a:r>
              <a:rPr lang="en-US" sz="2200">
                <a:latin typeface="Arial"/>
                <a:ea typeface="Arial"/>
                <a:cs typeface="Arial"/>
                <a:sym typeface="Arial"/>
              </a:rPr>
              <a:t>Benign</a:t>
            </a:r>
            <a:endParaRPr sz="2200">
              <a:latin typeface="Arial"/>
              <a:ea typeface="Arial"/>
              <a:cs typeface="Arial"/>
              <a:sym typeface="Arial"/>
            </a:endParaRPr>
          </a:p>
        </p:txBody>
      </p:sp>
      <p:pic>
        <p:nvPicPr>
          <p:cNvPr id="222" name="Google Shape;222;p16" descr="figure with a question mark"/>
          <p:cNvPicPr preferRelativeResize="0"/>
          <p:nvPr/>
        </p:nvPicPr>
        <p:blipFill rotWithShape="1">
          <a:blip r:embed="rId3">
            <a:alphaModFix/>
          </a:blip>
          <a:srcRect/>
          <a:stretch/>
        </p:blipFill>
        <p:spPr>
          <a:xfrm>
            <a:off x="6211427" y="1522476"/>
            <a:ext cx="3469602" cy="3469602"/>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17"/>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algn="ctr">
              <a:buClr>
                <a:schemeClr val="accent1"/>
              </a:buClr>
              <a:buSzPts val="4000"/>
            </a:pPr>
            <a:r>
              <a:rPr lang="en-US" sz="4000" b="1">
                <a:solidFill>
                  <a:schemeClr val="accent1"/>
                </a:solidFill>
              </a:rPr>
              <a:t>Plain language sentences: examples</a:t>
            </a:r>
            <a:endParaRPr>
              <a:solidFill>
                <a:schemeClr val="accent1"/>
              </a:solidFill>
            </a:endParaRPr>
          </a:p>
        </p:txBody>
      </p:sp>
      <p:sp>
        <p:nvSpPr>
          <p:cNvPr id="230" name="Google Shape;230;p17"/>
          <p:cNvSpPr txBox="1"/>
          <p:nvPr/>
        </p:nvSpPr>
        <p:spPr>
          <a:xfrm>
            <a:off x="1812985" y="1316569"/>
            <a:ext cx="8565900" cy="6249876"/>
          </a:xfrm>
          <a:prstGeom prst="rect">
            <a:avLst/>
          </a:prstGeom>
          <a:noFill/>
          <a:ln>
            <a:noFill/>
          </a:ln>
        </p:spPr>
        <p:txBody>
          <a:bodyPr spcFirstLastPara="1" wrap="square" lIns="91425" tIns="45700" rIns="91425" bIns="45700" anchor="t" anchorCtr="0">
            <a:spAutoFit/>
          </a:bodyPr>
          <a:lstStyle/>
          <a:p>
            <a:endParaRPr sz="2800">
              <a:solidFill>
                <a:schemeClr val="dk1"/>
              </a:solidFill>
              <a:latin typeface="Calibri"/>
              <a:ea typeface="Calibri"/>
              <a:cs typeface="Calibri"/>
              <a:sym typeface="Calibri"/>
            </a:endParaRPr>
          </a:p>
          <a:p>
            <a:pPr marL="742950" lvl="1" indent="-285750">
              <a:lnSpc>
                <a:spcPct val="90000"/>
              </a:lnSpc>
              <a:spcBef>
                <a:spcPts val="500"/>
              </a:spcBef>
              <a:buClr>
                <a:schemeClr val="dk1"/>
              </a:buClr>
              <a:buSzPts val="2800"/>
              <a:buFont typeface="Arial"/>
              <a:buChar char="•"/>
            </a:pPr>
            <a:r>
              <a:rPr lang="en-US" sz="2800" b="1">
                <a:solidFill>
                  <a:schemeClr val="dk1"/>
                </a:solidFill>
                <a:latin typeface="Calibri"/>
                <a:ea typeface="Calibri"/>
                <a:cs typeface="Calibri"/>
                <a:sym typeface="Calibri"/>
              </a:rPr>
              <a:t>“You don't have COVID-19”</a:t>
            </a:r>
            <a:r>
              <a:rPr lang="en-US" sz="2800">
                <a:solidFill>
                  <a:schemeClr val="dk1"/>
                </a:solidFill>
                <a:latin typeface="Calibri"/>
                <a:ea typeface="Calibri"/>
                <a:cs typeface="Calibri"/>
                <a:sym typeface="Calibri"/>
              </a:rPr>
              <a:t> </a:t>
            </a:r>
            <a:endParaRPr/>
          </a:p>
          <a:p>
            <a:pPr marL="457200" lvl="1">
              <a:lnSpc>
                <a:spcPct val="90000"/>
              </a:lnSpc>
              <a:spcBef>
                <a:spcPts val="500"/>
              </a:spcBef>
            </a:pPr>
            <a:r>
              <a:rPr lang="en-US" sz="2800">
                <a:solidFill>
                  <a:schemeClr val="dk1"/>
                </a:solidFill>
                <a:latin typeface="Calibri"/>
                <a:ea typeface="Calibri"/>
                <a:cs typeface="Calibri"/>
                <a:sym typeface="Calibri"/>
              </a:rPr>
              <a:t>instead of “Your COVID-19 test results were negative”</a:t>
            </a:r>
            <a:endParaRPr/>
          </a:p>
          <a:p>
            <a:pPr marL="742950" lvl="1" indent="-107950">
              <a:lnSpc>
                <a:spcPct val="90000"/>
              </a:lnSpc>
              <a:spcBef>
                <a:spcPts val="500"/>
              </a:spcBef>
              <a:buClr>
                <a:schemeClr val="dk1"/>
              </a:buClr>
              <a:buSzPts val="2800"/>
            </a:pPr>
            <a:endParaRPr sz="2800">
              <a:solidFill>
                <a:schemeClr val="dk1"/>
              </a:solidFill>
              <a:latin typeface="Calibri"/>
              <a:ea typeface="Calibri"/>
              <a:cs typeface="Calibri"/>
              <a:sym typeface="Calibri"/>
            </a:endParaRPr>
          </a:p>
          <a:p>
            <a:pPr marL="742950" lvl="1" indent="-285750">
              <a:lnSpc>
                <a:spcPct val="90000"/>
              </a:lnSpc>
              <a:spcBef>
                <a:spcPts val="500"/>
              </a:spcBef>
              <a:buClr>
                <a:schemeClr val="dk1"/>
              </a:buClr>
              <a:buSzPts val="2800"/>
              <a:buFont typeface="Arial"/>
              <a:buChar char="•"/>
            </a:pPr>
            <a:r>
              <a:rPr lang="en-US" sz="2800" b="1">
                <a:solidFill>
                  <a:schemeClr val="dk1"/>
                </a:solidFill>
                <a:latin typeface="Calibri"/>
                <a:ea typeface="Calibri"/>
                <a:cs typeface="Calibri"/>
                <a:sym typeface="Calibri"/>
              </a:rPr>
              <a:t>"Eat less salt"</a:t>
            </a:r>
            <a:r>
              <a:rPr lang="en-US" sz="2800">
                <a:solidFill>
                  <a:schemeClr val="dk1"/>
                </a:solidFill>
                <a:latin typeface="Calibri"/>
                <a:ea typeface="Calibri"/>
                <a:cs typeface="Calibri"/>
                <a:sym typeface="Calibri"/>
              </a:rPr>
              <a:t> </a:t>
            </a:r>
            <a:endParaRPr/>
          </a:p>
          <a:p>
            <a:pPr marL="457200" lvl="1">
              <a:lnSpc>
                <a:spcPct val="90000"/>
              </a:lnSpc>
              <a:spcBef>
                <a:spcPts val="500"/>
              </a:spcBef>
            </a:pPr>
            <a:r>
              <a:rPr lang="en-US" sz="2800">
                <a:solidFill>
                  <a:schemeClr val="dk1"/>
                </a:solidFill>
                <a:latin typeface="Calibri"/>
                <a:ea typeface="Calibri"/>
                <a:cs typeface="Calibri"/>
                <a:sym typeface="Calibri"/>
              </a:rPr>
              <a:t>instead of "reduce sodium intake" </a:t>
            </a:r>
            <a:endParaRPr/>
          </a:p>
          <a:p>
            <a:pPr marL="742950" lvl="1" indent="-107950">
              <a:lnSpc>
                <a:spcPct val="90000"/>
              </a:lnSpc>
              <a:spcBef>
                <a:spcPts val="500"/>
              </a:spcBef>
              <a:buClr>
                <a:schemeClr val="dk1"/>
              </a:buClr>
              <a:buSzPts val="2800"/>
            </a:pPr>
            <a:endParaRPr sz="2800">
              <a:solidFill>
                <a:schemeClr val="dk1"/>
              </a:solidFill>
              <a:latin typeface="Calibri"/>
              <a:ea typeface="Calibri"/>
              <a:cs typeface="Calibri"/>
              <a:sym typeface="Calibri"/>
            </a:endParaRPr>
          </a:p>
          <a:p>
            <a:pPr marL="742950" lvl="1" indent="-285750">
              <a:lnSpc>
                <a:spcPct val="90000"/>
              </a:lnSpc>
              <a:spcBef>
                <a:spcPts val="500"/>
              </a:spcBef>
              <a:buClr>
                <a:schemeClr val="dk1"/>
              </a:buClr>
              <a:buSzPts val="2800"/>
              <a:buFont typeface="Arial"/>
              <a:buChar char="•"/>
            </a:pPr>
            <a:r>
              <a:rPr lang="en-US" sz="2800" b="1">
                <a:solidFill>
                  <a:schemeClr val="dk1"/>
                </a:solidFill>
                <a:latin typeface="Calibri"/>
                <a:ea typeface="Calibri"/>
                <a:cs typeface="Calibri"/>
                <a:sym typeface="Calibri"/>
              </a:rPr>
              <a:t>"Do not eat or drink before taking this medication"</a:t>
            </a:r>
            <a:endParaRPr/>
          </a:p>
          <a:p>
            <a:pPr marL="457200" lvl="1">
              <a:lnSpc>
                <a:spcPct val="90000"/>
              </a:lnSpc>
              <a:spcBef>
                <a:spcPts val="500"/>
              </a:spcBef>
            </a:pPr>
            <a:r>
              <a:rPr lang="en-US" sz="2800">
                <a:solidFill>
                  <a:schemeClr val="dk1"/>
                </a:solidFill>
                <a:latin typeface="Calibri"/>
                <a:ea typeface="Calibri"/>
                <a:cs typeface="Calibri"/>
                <a:sym typeface="Calibri"/>
              </a:rPr>
              <a:t>instead of "take this medication on an empty stomach"</a:t>
            </a:r>
            <a:endParaRPr/>
          </a:p>
          <a:p>
            <a:endParaRPr sz="2800">
              <a:solidFill>
                <a:schemeClr val="dk1"/>
              </a:solidFill>
              <a:latin typeface="Calibri"/>
              <a:ea typeface="Calibri"/>
              <a:cs typeface="Calibri"/>
              <a:sym typeface="Calibri"/>
            </a:endParaRPr>
          </a:p>
          <a:p>
            <a:endParaRPr sz="2800">
              <a:solidFill>
                <a:schemeClr val="dk1"/>
              </a:solidFill>
              <a:latin typeface="Calibri"/>
              <a:ea typeface="Calibri"/>
              <a:cs typeface="Calibri"/>
              <a:sym typeface="Calibri"/>
            </a:endParaRPr>
          </a:p>
          <a:p>
            <a:endParaRPr sz="2800">
              <a:solidFill>
                <a:schemeClr val="dk1"/>
              </a:solidFill>
              <a:latin typeface="Calibri"/>
              <a:ea typeface="Calibri"/>
              <a:cs typeface="Calibri"/>
              <a:sym typeface="Calibri"/>
            </a:endParaRPr>
          </a:p>
          <a:p>
            <a:endParaRPr sz="2800">
              <a:solidFill>
                <a:schemeClr val="dk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235"/>
        <p:cNvGrpSpPr/>
        <p:nvPr/>
      </p:nvGrpSpPr>
      <p:grpSpPr>
        <a:xfrm>
          <a:off x="0" y="0"/>
          <a:ext cx="0" cy="0"/>
          <a:chOff x="0" y="0"/>
          <a:chExt cx="0" cy="0"/>
        </a:xfrm>
      </p:grpSpPr>
      <p:sp>
        <p:nvSpPr>
          <p:cNvPr id="236" name="Google Shape;236;p19"/>
          <p:cNvSpPr txBox="1">
            <a:spLocks noGrp="1"/>
          </p:cNvSpPr>
          <p:nvPr>
            <p:ph type="title"/>
          </p:nvPr>
        </p:nvSpPr>
        <p:spPr>
          <a:xfrm>
            <a:off x="2152650" y="365127"/>
            <a:ext cx="7886700" cy="1325563"/>
          </a:xfrm>
          <a:prstGeom prst="rect">
            <a:avLst/>
          </a:prstGeom>
          <a:noFill/>
          <a:ln>
            <a:noFill/>
          </a:ln>
        </p:spPr>
        <p:txBody>
          <a:bodyPr spcFirstLastPara="1" wrap="square" lIns="91425" tIns="45700" rIns="91425" bIns="45700" anchor="ctr" anchorCtr="0">
            <a:noAutofit/>
          </a:bodyPr>
          <a:lstStyle/>
          <a:p>
            <a:pPr algn="ctr">
              <a:buSzPts val="4000"/>
            </a:pPr>
            <a:br>
              <a:rPr lang="en-US" sz="4000" b="1"/>
            </a:br>
            <a:r>
              <a:rPr lang="en-US" sz="4000" b="1">
                <a:solidFill>
                  <a:srgbClr val="0070C0"/>
                </a:solidFill>
              </a:rPr>
              <a:t>Plain language principles</a:t>
            </a:r>
            <a:br>
              <a:rPr lang="en-US" sz="4000" b="1"/>
            </a:br>
            <a:endParaRPr sz="4000" b="1">
              <a:solidFill>
                <a:srgbClr val="0070C0"/>
              </a:solidFill>
            </a:endParaRPr>
          </a:p>
        </p:txBody>
      </p:sp>
      <p:sp>
        <p:nvSpPr>
          <p:cNvPr id="237" name="Google Shape;237;p19"/>
          <p:cNvSpPr txBox="1">
            <a:spLocks noGrp="1"/>
          </p:cNvSpPr>
          <p:nvPr>
            <p:ph type="body" idx="1"/>
          </p:nvPr>
        </p:nvSpPr>
        <p:spPr>
          <a:xfrm>
            <a:off x="1572851" y="1718988"/>
            <a:ext cx="9099753" cy="5058696"/>
          </a:xfrm>
          <a:prstGeom prst="rect">
            <a:avLst/>
          </a:prstGeom>
          <a:blipFill rotWithShape="1">
            <a:blip r:embed="rId3">
              <a:alphaModFix amt="0"/>
            </a:blip>
            <a:tile tx="0" ty="0" sx="100000" sy="100000" flip="none" algn="tl"/>
          </a:blipFill>
          <a:ln>
            <a:noFill/>
          </a:ln>
        </p:spPr>
        <p:txBody>
          <a:bodyPr spcFirstLastPara="1" wrap="square" lIns="91425" tIns="45700" rIns="91425" bIns="45700" anchor="t" anchorCtr="0">
            <a:normAutofit fontScale="77500" lnSpcReduction="20000"/>
          </a:bodyPr>
          <a:lstStyle/>
          <a:p>
            <a:pPr marL="685800" lvl="1" indent="-160528">
              <a:spcBef>
                <a:spcPts val="0"/>
              </a:spcBef>
              <a:buSzPct val="100000"/>
            </a:pPr>
            <a:r>
              <a:rPr lang="en-US" sz="3141"/>
              <a:t>Use familiar terms, not jargon, acronyms, or medical terminology</a:t>
            </a:r>
            <a:endParaRPr sz="3141"/>
          </a:p>
          <a:p>
            <a:pPr marL="685800" lvl="1" indent="-50800">
              <a:buSzPct val="89120"/>
              <a:buNone/>
            </a:pPr>
            <a:endParaRPr sz="3141"/>
          </a:p>
          <a:p>
            <a:pPr marL="685800" lvl="1" indent="-160528">
              <a:buSzPct val="100000"/>
            </a:pPr>
            <a:r>
              <a:rPr lang="en-US" sz="3141"/>
              <a:t>Chunk information</a:t>
            </a:r>
            <a:endParaRPr sz="3141"/>
          </a:p>
          <a:p>
            <a:pPr marL="1143000" lvl="2" indent="-224028">
              <a:buSzPct val="100000"/>
            </a:pPr>
            <a:r>
              <a:rPr lang="en-US" sz="3141"/>
              <a:t>use ample headings and subheadings with less under each one</a:t>
            </a:r>
            <a:endParaRPr sz="3141"/>
          </a:p>
          <a:p>
            <a:pPr marL="1143000" lvl="2" indent="-224028">
              <a:buSzPct val="100000"/>
            </a:pPr>
            <a:r>
              <a:rPr lang="en-US" sz="3141"/>
              <a:t>use bullet points </a:t>
            </a:r>
            <a:endParaRPr sz="2341"/>
          </a:p>
          <a:p>
            <a:pPr marL="685800" lvl="1" indent="-50800">
              <a:buSzPct val="89120"/>
              <a:buNone/>
            </a:pPr>
            <a:endParaRPr sz="3141"/>
          </a:p>
          <a:p>
            <a:pPr marL="685800" lvl="1" indent="-160528">
              <a:buSzPct val="100000"/>
            </a:pPr>
            <a:r>
              <a:rPr lang="en-US" sz="3141"/>
              <a:t>Organize logically: most important information first</a:t>
            </a:r>
            <a:endParaRPr sz="3141"/>
          </a:p>
          <a:p>
            <a:pPr marL="685800" lvl="1" indent="-50800">
              <a:buSzPct val="89120"/>
              <a:buNone/>
            </a:pPr>
            <a:endParaRPr sz="3141"/>
          </a:p>
          <a:p>
            <a:pPr marL="685800" lvl="1" indent="-160528">
              <a:buSzPct val="100000"/>
            </a:pPr>
            <a:r>
              <a:rPr lang="en-US" sz="3141"/>
              <a:t>Write in a conversational voice vs. academic or research voice</a:t>
            </a:r>
            <a:endParaRPr sz="3141"/>
          </a:p>
          <a:p>
            <a:pPr marL="1143000" lvl="2" indent="-224028">
              <a:buSzPct val="100000"/>
            </a:pPr>
            <a:r>
              <a:rPr lang="en-US" sz="3141"/>
              <a:t>use the active voice</a:t>
            </a:r>
            <a:endParaRPr sz="3141"/>
          </a:p>
          <a:p>
            <a:pPr marL="685800" lvl="1" indent="-50800">
              <a:buSzPct val="89120"/>
              <a:buNone/>
            </a:pPr>
            <a:endParaRPr sz="3141"/>
          </a:p>
          <a:p>
            <a:pPr marL="342265" lvl="1" indent="0">
              <a:lnSpc>
                <a:spcPct val="100000"/>
              </a:lnSpc>
              <a:spcBef>
                <a:spcPts val="0"/>
              </a:spcBef>
              <a:buSzPct val="89120"/>
              <a:buNone/>
            </a:pPr>
            <a:endParaRPr sz="3141" b="1"/>
          </a:p>
          <a:p>
            <a:pPr marL="342265" lvl="1" indent="0">
              <a:lnSpc>
                <a:spcPct val="100000"/>
              </a:lnSpc>
              <a:spcBef>
                <a:spcPts val="0"/>
              </a:spcBef>
              <a:buSzPct val="89120"/>
              <a:buNone/>
            </a:pPr>
            <a:r>
              <a:rPr lang="en-US" sz="3141"/>
              <a:t> </a:t>
            </a:r>
            <a:r>
              <a:rPr lang="en-US" sz="3141" u="sng">
                <a:solidFill>
                  <a:schemeClr val="hlink"/>
                </a:solidFill>
                <a:hlinkClick r:id="rId4"/>
              </a:rPr>
              <a:t>https://plainlanguage.gov/guidelines/</a:t>
            </a:r>
            <a:endParaRPr sz="2741"/>
          </a:p>
          <a:p>
            <a:pPr marL="342265" lvl="1" indent="0">
              <a:buSzPct val="100000"/>
              <a:buNone/>
            </a:pPr>
            <a:endParaRPr sz="2800"/>
          </a:p>
          <a:p>
            <a:pPr marL="342265" lvl="1" indent="0">
              <a:buSzPct val="100000"/>
              <a:buNone/>
            </a:pPr>
            <a:endParaRPr sz="2800"/>
          </a:p>
          <a:p>
            <a:pPr marL="342265" lvl="1" indent="0">
              <a:buSzPct val="100000"/>
              <a:buNone/>
            </a:pPr>
            <a:endParaRPr sz="2800"/>
          </a:p>
          <a:p>
            <a:pPr marL="342265" lvl="1" indent="0">
              <a:buSzPct val="100000"/>
              <a:buNone/>
            </a:pPr>
            <a:endParaRPr sz="2800"/>
          </a:p>
          <a:p>
            <a:pPr marL="342265" lvl="1" indent="0">
              <a:buSzPct val="100000"/>
              <a:buNone/>
            </a:pPr>
            <a:endParaRPr sz="2800"/>
          </a:p>
          <a:p>
            <a:pPr marL="342265" lvl="1" indent="0">
              <a:buSzPct val="100000"/>
              <a:buNone/>
            </a:pPr>
            <a:endParaRPr sz="2800"/>
          </a:p>
          <a:p>
            <a:pPr marL="228600" indent="-50800">
              <a:buSzPct val="100000"/>
              <a:buNone/>
            </a:pP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Shape 242"/>
        <p:cNvGrpSpPr/>
        <p:nvPr/>
      </p:nvGrpSpPr>
      <p:grpSpPr>
        <a:xfrm>
          <a:off x="0" y="0"/>
          <a:ext cx="0" cy="0"/>
          <a:chOff x="0" y="0"/>
          <a:chExt cx="0" cy="0"/>
        </a:xfrm>
      </p:grpSpPr>
      <p:sp>
        <p:nvSpPr>
          <p:cNvPr id="243" name="Google Shape;243;p18"/>
          <p:cNvSpPr txBox="1">
            <a:spLocks noGrp="1"/>
          </p:cNvSpPr>
          <p:nvPr>
            <p:ph type="title"/>
          </p:nvPr>
        </p:nvSpPr>
        <p:spPr>
          <a:xfrm>
            <a:off x="2152650" y="365127"/>
            <a:ext cx="7886700" cy="1325563"/>
          </a:xfrm>
          <a:prstGeom prst="rect">
            <a:avLst/>
          </a:prstGeom>
          <a:noFill/>
          <a:ln>
            <a:noFill/>
          </a:ln>
        </p:spPr>
        <p:txBody>
          <a:bodyPr spcFirstLastPara="1" wrap="square" lIns="91425" tIns="45700" rIns="91425" bIns="45700" anchor="ctr" anchorCtr="0">
            <a:normAutofit/>
          </a:bodyPr>
          <a:lstStyle/>
          <a:p>
            <a:pPr algn="ctr">
              <a:buClr>
                <a:schemeClr val="accent1"/>
              </a:buClr>
              <a:buSzPts val="4000"/>
            </a:pPr>
            <a:r>
              <a:rPr lang="en-US" sz="4000" b="1" dirty="0">
                <a:solidFill>
                  <a:schemeClr val="accent1"/>
                </a:solidFill>
              </a:rPr>
              <a:t>Print Communication: </a:t>
            </a:r>
            <a:endParaRPr sz="4000" b="1" dirty="0">
              <a:solidFill>
                <a:schemeClr val="accent1"/>
              </a:solidFill>
            </a:endParaRPr>
          </a:p>
          <a:p>
            <a:pPr algn="ctr">
              <a:buClr>
                <a:schemeClr val="accent1"/>
              </a:buClr>
              <a:buSzPts val="4000"/>
            </a:pPr>
            <a:r>
              <a:rPr lang="en-US" sz="4000" b="1" dirty="0">
                <a:solidFill>
                  <a:schemeClr val="accent1"/>
                </a:solidFill>
              </a:rPr>
              <a:t>Readability vs. Plain Language</a:t>
            </a:r>
            <a:endParaRPr dirty="0"/>
          </a:p>
        </p:txBody>
      </p:sp>
      <p:sp>
        <p:nvSpPr>
          <p:cNvPr id="244" name="Google Shape;244;p18"/>
          <p:cNvSpPr txBox="1"/>
          <p:nvPr/>
        </p:nvSpPr>
        <p:spPr>
          <a:xfrm>
            <a:off x="1938528" y="2036064"/>
            <a:ext cx="8644128" cy="3231654"/>
          </a:xfrm>
          <a:prstGeom prst="rect">
            <a:avLst/>
          </a:prstGeom>
          <a:noFill/>
          <a:ln>
            <a:noFill/>
          </a:ln>
        </p:spPr>
        <p:txBody>
          <a:bodyPr spcFirstLastPara="1" wrap="square" lIns="91425" tIns="45700" rIns="91425" bIns="45700" anchor="t" anchorCtr="0">
            <a:spAutoFit/>
          </a:bodyPr>
          <a:lstStyle/>
          <a:p>
            <a:r>
              <a:rPr lang="en-US" sz="2800" b="1">
                <a:solidFill>
                  <a:schemeClr val="accent1"/>
                </a:solidFill>
                <a:latin typeface="Calibri"/>
                <a:ea typeface="Calibri"/>
                <a:cs typeface="Calibri"/>
                <a:sym typeface="Calibri"/>
              </a:rPr>
              <a:t>Readability</a:t>
            </a:r>
            <a:r>
              <a:rPr lang="en-US" sz="2800">
                <a:solidFill>
                  <a:srgbClr val="0C0C0C"/>
                </a:solidFill>
                <a:latin typeface="Calibri"/>
                <a:ea typeface="Calibri"/>
                <a:cs typeface="Calibri"/>
                <a:sym typeface="Calibri"/>
              </a:rPr>
              <a:t>: how easy (or not) something is to read.</a:t>
            </a:r>
            <a:endParaRPr sz="2800">
              <a:solidFill>
                <a:srgbClr val="0C0C0C"/>
              </a:solidFill>
              <a:latin typeface="Calibri"/>
              <a:ea typeface="Calibri"/>
              <a:cs typeface="Calibri"/>
              <a:sym typeface="Calibri"/>
            </a:endParaRPr>
          </a:p>
          <a:p>
            <a:endParaRPr sz="2800">
              <a:solidFill>
                <a:srgbClr val="0C0C0C"/>
              </a:solidFill>
              <a:latin typeface="Calibri"/>
              <a:ea typeface="Calibri"/>
              <a:cs typeface="Calibri"/>
              <a:sym typeface="Calibri"/>
            </a:endParaRPr>
          </a:p>
          <a:p>
            <a:endParaRPr sz="2800">
              <a:solidFill>
                <a:srgbClr val="0C0C0C"/>
              </a:solidFill>
              <a:latin typeface="Calibri"/>
              <a:ea typeface="Calibri"/>
              <a:cs typeface="Calibri"/>
              <a:sym typeface="Calibri"/>
            </a:endParaRPr>
          </a:p>
          <a:p>
            <a:r>
              <a:rPr lang="en-US" sz="2800" b="1">
                <a:solidFill>
                  <a:schemeClr val="accent1"/>
                </a:solidFill>
                <a:latin typeface="Calibri"/>
                <a:ea typeface="Calibri"/>
                <a:cs typeface="Calibri"/>
                <a:sym typeface="Calibri"/>
              </a:rPr>
              <a:t>Plain language</a:t>
            </a:r>
            <a:r>
              <a:rPr lang="en-US" sz="2800">
                <a:solidFill>
                  <a:srgbClr val="0C0C0C"/>
                </a:solidFill>
                <a:latin typeface="Calibri"/>
                <a:ea typeface="Calibri"/>
                <a:cs typeface="Calibri"/>
                <a:sym typeface="Calibri"/>
              </a:rPr>
              <a:t>: writing that people can understand. It ensures that readers can grasp the message the first time they read it. </a:t>
            </a:r>
            <a:endParaRPr/>
          </a:p>
          <a:p>
            <a:endParaRPr sz="1800">
              <a:solidFill>
                <a:srgbClr val="0C0C0C"/>
              </a:solidFill>
              <a:latin typeface="Calibri"/>
              <a:ea typeface="Calibri"/>
              <a:cs typeface="Calibri"/>
              <a:sym typeface="Calibri"/>
            </a:endParaRPr>
          </a:p>
          <a:p>
            <a:endParaRPr sz="1800">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1C6050-B648-B0D3-1840-B01756F9F4A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E763242-C8A3-07C8-F225-D34AB29029A5}"/>
              </a:ext>
            </a:extLst>
          </p:cNvPr>
          <p:cNvSpPr>
            <a:spLocks noGrp="1"/>
          </p:cNvSpPr>
          <p:nvPr>
            <p:ph type="title"/>
          </p:nvPr>
        </p:nvSpPr>
        <p:spPr>
          <a:xfrm>
            <a:off x="2152650" y="1131095"/>
            <a:ext cx="7886700" cy="774451"/>
          </a:xfrm>
        </p:spPr>
        <p:txBody>
          <a:bodyPr anchor="ctr">
            <a:normAutofit/>
          </a:bodyPr>
          <a:lstStyle/>
          <a:p>
            <a:pPr algn="ctr"/>
            <a:r>
              <a:rPr lang="en-US" b="1" dirty="0">
                <a:solidFill>
                  <a:schemeClr val="tx1"/>
                </a:solidFill>
              </a:rPr>
              <a:t>Using Zoom</a:t>
            </a:r>
          </a:p>
        </p:txBody>
      </p:sp>
      <p:graphicFrame>
        <p:nvGraphicFramePr>
          <p:cNvPr id="8" name="Content Placeholder 2" descr="tips about zoom for webinar">
            <a:extLst>
              <a:ext uri="{FF2B5EF4-FFF2-40B4-BE49-F238E27FC236}">
                <a16:creationId xmlns:a16="http://schemas.microsoft.com/office/drawing/2014/main" id="{2CFDE896-8BBB-9D7F-5763-D716358A775E}"/>
              </a:ext>
            </a:extLst>
          </p:cNvPr>
          <p:cNvGraphicFramePr>
            <a:graphicFrameLocks noGrp="1"/>
          </p:cNvGraphicFramePr>
          <p:nvPr>
            <p:ph idx="1"/>
          </p:nvPr>
        </p:nvGraphicFramePr>
        <p:xfrm>
          <a:off x="2152650" y="1905546"/>
          <a:ext cx="7886700" cy="32591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423606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Shape 249"/>
        <p:cNvGrpSpPr/>
        <p:nvPr/>
      </p:nvGrpSpPr>
      <p:grpSpPr>
        <a:xfrm>
          <a:off x="0" y="0"/>
          <a:ext cx="0" cy="0"/>
          <a:chOff x="0" y="0"/>
          <a:chExt cx="0" cy="0"/>
        </a:xfrm>
      </p:grpSpPr>
      <p:sp>
        <p:nvSpPr>
          <p:cNvPr id="2" name="Title 1">
            <a:extLst>
              <a:ext uri="{FF2B5EF4-FFF2-40B4-BE49-F238E27FC236}">
                <a16:creationId xmlns:a16="http://schemas.microsoft.com/office/drawing/2014/main" id="{B1CC0B72-4E2F-4C6A-8B51-7563E9B35A64}"/>
              </a:ext>
            </a:extLst>
          </p:cNvPr>
          <p:cNvSpPr>
            <a:spLocks noGrp="1"/>
          </p:cNvSpPr>
          <p:nvPr>
            <p:ph type="title"/>
          </p:nvPr>
        </p:nvSpPr>
        <p:spPr/>
        <p:txBody>
          <a:bodyPr>
            <a:normAutofit/>
          </a:bodyPr>
          <a:lstStyle/>
          <a:p>
            <a:r>
              <a:rPr lang="en-US" sz="4000" b="1" dirty="0">
                <a:solidFill>
                  <a:schemeClr val="accent1"/>
                </a:solidFill>
              </a:rPr>
              <a:t>Readability, plain language, and health literacy</a:t>
            </a:r>
          </a:p>
        </p:txBody>
      </p:sp>
      <p:pic>
        <p:nvPicPr>
          <p:cNvPr id="250" name="Google Shape;250;p20" descr="Alt: Three doodles appear under the terms “Readability,” “Plain Language,” and “Health Literacy.” The first doodle says, “Now THIS looks like somethin’ I’d read!” The second doodle says “I’m understandin’ ALL this info up in here!” And the last doodle runs off, saying, “I’m gonna go make some informed decisions!”"/>
          <p:cNvPicPr preferRelativeResize="0">
            <a:picLocks noGrp="1"/>
          </p:cNvPicPr>
          <p:nvPr>
            <p:ph type="body" idx="1"/>
          </p:nvPr>
        </p:nvPicPr>
        <p:blipFill rotWithShape="1">
          <a:blip r:embed="rId3">
            <a:alphaModFix/>
          </a:blip>
          <a:stretch/>
        </p:blipFill>
        <p:spPr>
          <a:xfrm>
            <a:off x="3324571" y="2077484"/>
            <a:ext cx="5542857" cy="3847619"/>
          </a:xfrm>
          <a:prstGeom prst="rect">
            <a:avLst/>
          </a:prstGeom>
          <a:noFill/>
          <a:ln>
            <a:noFill/>
          </a:ln>
        </p:spPr>
      </p:pic>
      <p:sp>
        <p:nvSpPr>
          <p:cNvPr id="251" name="Google Shape;251;p20"/>
          <p:cNvSpPr/>
          <p:nvPr/>
        </p:nvSpPr>
        <p:spPr>
          <a:xfrm>
            <a:off x="3992447" y="6106471"/>
            <a:ext cx="4278672" cy="300082"/>
          </a:xfrm>
          <a:prstGeom prst="rect">
            <a:avLst/>
          </a:prstGeom>
          <a:noFill/>
          <a:ln>
            <a:noFill/>
          </a:ln>
        </p:spPr>
        <p:txBody>
          <a:bodyPr spcFirstLastPara="1" wrap="square" lIns="91425" tIns="45700" rIns="91425" bIns="45700" anchor="t" anchorCtr="0">
            <a:spAutoFit/>
          </a:bodyPr>
          <a:lstStyle/>
          <a:p>
            <a:r>
              <a:rPr lang="en-US" sz="1350">
                <a:solidFill>
                  <a:schemeClr val="dk1"/>
                </a:solidFill>
                <a:latin typeface="Calibri"/>
                <a:ea typeface="Calibri"/>
                <a:cs typeface="Calibri"/>
                <a:sym typeface="Calibri"/>
              </a:rPr>
              <a:t>Copyright © 2019 CommunicateHealth, All rights reserved</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21"/>
          <p:cNvSpPr txBox="1">
            <a:spLocks noGrp="1"/>
          </p:cNvSpPr>
          <p:nvPr>
            <p:ph type="title"/>
          </p:nvPr>
        </p:nvSpPr>
        <p:spPr>
          <a:xfrm>
            <a:off x="1707342" y="807086"/>
            <a:ext cx="8956882" cy="688422"/>
          </a:xfrm>
          <a:prstGeom prst="rect">
            <a:avLst/>
          </a:prstGeom>
          <a:noFill/>
          <a:ln>
            <a:noFill/>
          </a:ln>
        </p:spPr>
        <p:txBody>
          <a:bodyPr spcFirstLastPara="1" wrap="square" lIns="91425" tIns="45700" rIns="91425" bIns="45700" anchor="ctr" anchorCtr="0">
            <a:noAutofit/>
          </a:bodyPr>
          <a:lstStyle/>
          <a:p>
            <a:pPr algn="ctr">
              <a:buClr>
                <a:schemeClr val="accent1"/>
              </a:buClr>
              <a:buSzPts val="4000"/>
            </a:pPr>
            <a:r>
              <a:rPr lang="en-US" sz="4000" b="1">
                <a:solidFill>
                  <a:schemeClr val="accent1"/>
                </a:solidFill>
              </a:rPr>
              <a:t>SAM: subheadings and chunking</a:t>
            </a:r>
            <a:endParaRPr sz="4000" b="1">
              <a:solidFill>
                <a:schemeClr val="accent1"/>
              </a:solidFill>
            </a:endParaRPr>
          </a:p>
        </p:txBody>
      </p:sp>
      <p:pic>
        <p:nvPicPr>
          <p:cNvPr id="258" name="Google Shape;258;p21" descr="An example of how the Suitability Assessment of Materials scores literature for a particular audience."/>
          <p:cNvPicPr preferRelativeResize="0"/>
          <p:nvPr/>
        </p:nvPicPr>
        <p:blipFill rotWithShape="1">
          <a:blip r:embed="rId3">
            <a:alphaModFix/>
          </a:blip>
          <a:srcRect/>
          <a:stretch/>
        </p:blipFill>
        <p:spPr>
          <a:xfrm>
            <a:off x="1551038" y="2066426"/>
            <a:ext cx="9089924" cy="2725148"/>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6">
          <a:extLst>
            <a:ext uri="{FF2B5EF4-FFF2-40B4-BE49-F238E27FC236}">
              <a16:creationId xmlns:a16="http://schemas.microsoft.com/office/drawing/2014/main" id="{12A00E57-A383-DA87-44ED-77313A76784E}"/>
            </a:ext>
          </a:extLst>
        </p:cNvPr>
        <p:cNvGrpSpPr/>
        <p:nvPr/>
      </p:nvGrpSpPr>
      <p:grpSpPr>
        <a:xfrm>
          <a:off x="0" y="0"/>
          <a:ext cx="0" cy="0"/>
          <a:chOff x="0" y="0"/>
          <a:chExt cx="0" cy="0"/>
        </a:xfrm>
      </p:grpSpPr>
      <p:sp>
        <p:nvSpPr>
          <p:cNvPr id="257" name="Google Shape;257;p21">
            <a:extLst>
              <a:ext uri="{FF2B5EF4-FFF2-40B4-BE49-F238E27FC236}">
                <a16:creationId xmlns:a16="http://schemas.microsoft.com/office/drawing/2014/main" id="{6C4D15E7-D6E5-9355-A8E8-3B9315AB6722}"/>
              </a:ext>
            </a:extLst>
          </p:cNvPr>
          <p:cNvSpPr txBox="1">
            <a:spLocks noGrp="1"/>
          </p:cNvSpPr>
          <p:nvPr>
            <p:ph type="title"/>
          </p:nvPr>
        </p:nvSpPr>
        <p:spPr>
          <a:xfrm>
            <a:off x="1617559" y="2740578"/>
            <a:ext cx="8956882" cy="688422"/>
          </a:xfrm>
          <a:prstGeom prst="rect">
            <a:avLst/>
          </a:prstGeom>
          <a:noFill/>
          <a:ln>
            <a:noFill/>
          </a:ln>
        </p:spPr>
        <p:txBody>
          <a:bodyPr spcFirstLastPara="1" wrap="square" lIns="91425" tIns="45700" rIns="91425" bIns="45700" anchor="ctr" anchorCtr="0">
            <a:noAutofit/>
          </a:bodyPr>
          <a:lstStyle/>
          <a:p>
            <a:pPr algn="ctr">
              <a:buClr>
                <a:schemeClr val="accent1"/>
              </a:buClr>
              <a:buSzPts val="4000"/>
            </a:pPr>
            <a:r>
              <a:rPr lang="en-US" sz="4000" b="1" dirty="0">
                <a:solidFill>
                  <a:schemeClr val="accent1"/>
                </a:solidFill>
              </a:rPr>
              <a:t>5 Min Break: Review Pertussis Example</a:t>
            </a:r>
            <a:endParaRPr sz="4000" b="1" dirty="0">
              <a:solidFill>
                <a:schemeClr val="accent1"/>
              </a:solidFill>
            </a:endParaRPr>
          </a:p>
        </p:txBody>
      </p:sp>
    </p:spTree>
    <p:extLst>
      <p:ext uri="{BB962C8B-B14F-4D97-AF65-F5344CB8AC3E}">
        <p14:creationId xmlns:p14="http://schemas.microsoft.com/office/powerpoint/2010/main" val="37544562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5" name="Google Shape;265;p22"/>
          <p:cNvSpPr txBox="1">
            <a:spLocks noGrp="1"/>
          </p:cNvSpPr>
          <p:nvPr>
            <p:ph type="title"/>
          </p:nvPr>
        </p:nvSpPr>
        <p:spPr>
          <a:xfrm>
            <a:off x="2847567" y="-44577"/>
            <a:ext cx="6178658" cy="836432"/>
          </a:xfrm>
          <a:prstGeom prst="rect">
            <a:avLst/>
          </a:prstGeom>
          <a:noFill/>
          <a:ln>
            <a:noFill/>
          </a:ln>
        </p:spPr>
        <p:txBody>
          <a:bodyPr spcFirstLastPara="1" wrap="square" lIns="91425" tIns="45700" rIns="91425" bIns="45700" anchor="ctr" anchorCtr="0">
            <a:normAutofit/>
          </a:bodyPr>
          <a:lstStyle/>
          <a:p>
            <a:pPr algn="ctr">
              <a:buClr>
                <a:schemeClr val="accent1"/>
              </a:buClr>
              <a:buSzPts val="4000"/>
            </a:pPr>
            <a:r>
              <a:rPr lang="en-US" sz="4000" b="1">
                <a:solidFill>
                  <a:schemeClr val="accent1"/>
                </a:solidFill>
              </a:rPr>
              <a:t>Applying SAM</a:t>
            </a:r>
            <a:endParaRPr/>
          </a:p>
        </p:txBody>
      </p:sp>
      <p:pic>
        <p:nvPicPr>
          <p:cNvPr id="264" name="Google Shape;264;p22" descr="Minnesota department of health handout about Pertussis."/>
          <p:cNvPicPr preferRelativeResize="0">
            <a:picLocks noGrp="1"/>
          </p:cNvPicPr>
          <p:nvPr>
            <p:ph type="body" idx="1"/>
          </p:nvPr>
        </p:nvPicPr>
        <p:blipFill rotWithShape="1">
          <a:blip r:embed="rId3">
            <a:alphaModFix/>
          </a:blip>
          <a:srcRect/>
          <a:stretch/>
        </p:blipFill>
        <p:spPr>
          <a:xfrm>
            <a:off x="3646410" y="718433"/>
            <a:ext cx="4899181" cy="5968093"/>
          </a:xfrm>
          <a:prstGeom prst="rect">
            <a:avLst/>
          </a:prstGeom>
          <a:noFill/>
          <a:ln w="9525" cap="flat" cmpd="sng">
            <a:solidFill>
              <a:schemeClr val="dk1"/>
            </a:solidFill>
            <a:prstDash val="solid"/>
            <a:round/>
            <a:headEnd type="none" w="sm" len="sm"/>
            <a:tailEnd type="none" w="sm" len="sm"/>
          </a:ln>
        </p:spPr>
      </p:pic>
      <p:pic>
        <p:nvPicPr>
          <p:cNvPr id="266" name="Google Shape;266;p22" descr="Arrow points to a section in the handout titled More Tips with 3 bullet points. Words with the arrow say: 3 items under subheading."/>
          <p:cNvPicPr preferRelativeResize="0"/>
          <p:nvPr/>
        </p:nvPicPr>
        <p:blipFill rotWithShape="1">
          <a:blip r:embed="rId4">
            <a:alphaModFix/>
          </a:blip>
          <a:srcRect/>
          <a:stretch/>
        </p:blipFill>
        <p:spPr>
          <a:xfrm>
            <a:off x="8715228" y="4133109"/>
            <a:ext cx="1955800" cy="793750"/>
          </a:xfrm>
          <a:prstGeom prst="rect">
            <a:avLst/>
          </a:prstGeom>
          <a:noFill/>
          <a:ln>
            <a:noFill/>
          </a:ln>
        </p:spPr>
      </p:pic>
      <p:sp>
        <p:nvSpPr>
          <p:cNvPr id="267" name="Google Shape;267;p22" descr="Example from Pertussis: What Parents Need to Know"/>
          <p:cNvSpPr/>
          <p:nvPr/>
        </p:nvSpPr>
        <p:spPr>
          <a:xfrm rot="-1260000">
            <a:off x="2942509" y="2575195"/>
            <a:ext cx="623455" cy="350692"/>
          </a:xfrm>
          <a:prstGeom prst="rightArrow">
            <a:avLst>
              <a:gd name="adj1" fmla="val 50000"/>
              <a:gd name="adj2" fmla="val 50000"/>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800">
              <a:solidFill>
                <a:schemeClr val="lt1"/>
              </a:solidFill>
              <a:latin typeface="Calibri"/>
              <a:ea typeface="Calibri"/>
              <a:cs typeface="Calibri"/>
              <a:sym typeface="Calibri"/>
            </a:endParaRPr>
          </a:p>
        </p:txBody>
      </p:sp>
      <p:sp>
        <p:nvSpPr>
          <p:cNvPr id="268" name="Google Shape;268;p22">
            <a:extLst>
              <a:ext uri="{C183D7F6-B498-43B3-948B-1728B52AA6E4}">
                <adec:decorative xmlns:adec="http://schemas.microsoft.com/office/drawing/2017/decorative" val="1"/>
              </a:ext>
            </a:extLst>
          </p:cNvPr>
          <p:cNvSpPr/>
          <p:nvPr/>
        </p:nvSpPr>
        <p:spPr>
          <a:xfrm rot="-1260000">
            <a:off x="2971012" y="3960476"/>
            <a:ext cx="623455" cy="350692"/>
          </a:xfrm>
          <a:prstGeom prst="rightArrow">
            <a:avLst>
              <a:gd name="adj1" fmla="val 50000"/>
              <a:gd name="adj2" fmla="val 50000"/>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800">
              <a:solidFill>
                <a:schemeClr val="lt1"/>
              </a:solidFill>
              <a:latin typeface="Calibri"/>
              <a:ea typeface="Calibri"/>
              <a:cs typeface="Calibri"/>
              <a:sym typeface="Calibri"/>
            </a:endParaRPr>
          </a:p>
        </p:txBody>
      </p:sp>
      <p:sp>
        <p:nvSpPr>
          <p:cNvPr id="269" name="Google Shape;269;p22"/>
          <p:cNvSpPr txBox="1"/>
          <p:nvPr/>
        </p:nvSpPr>
        <p:spPr>
          <a:xfrm>
            <a:off x="2062215" y="3056149"/>
            <a:ext cx="1684627" cy="646331"/>
          </a:xfrm>
          <a:prstGeom prst="rect">
            <a:avLst/>
          </a:prstGeom>
          <a:noFill/>
          <a:ln>
            <a:noFill/>
          </a:ln>
        </p:spPr>
        <p:txBody>
          <a:bodyPr spcFirstLastPara="1" wrap="square" lIns="91425" tIns="45700" rIns="91425" bIns="45700" anchor="t" anchorCtr="0">
            <a:spAutoFit/>
          </a:bodyPr>
          <a:lstStyle/>
          <a:p>
            <a:r>
              <a:rPr lang="en-US" sz="1800" b="1">
                <a:solidFill>
                  <a:schemeClr val="accent1"/>
                </a:solidFill>
                <a:latin typeface="Calibri"/>
                <a:ea typeface="Calibri"/>
                <a:cs typeface="Calibri"/>
                <a:sym typeface="Calibri"/>
              </a:rPr>
              <a:t>Descriptive subheadings</a:t>
            </a:r>
            <a:endParaRPr sz="1800" b="1">
              <a:solidFill>
                <a:schemeClr val="accent1"/>
              </a:solidFill>
              <a:latin typeface="Calibri"/>
              <a:ea typeface="Calibri"/>
              <a:cs typeface="Calibri"/>
              <a:sym typeface="Calibri"/>
            </a:endParaRPr>
          </a:p>
        </p:txBody>
      </p:sp>
      <p:sp>
        <p:nvSpPr>
          <p:cNvPr id="270" name="Google Shape;270;p22">
            <a:extLst>
              <a:ext uri="{C183D7F6-B498-43B3-948B-1728B52AA6E4}">
                <adec:decorative xmlns:adec="http://schemas.microsoft.com/office/drawing/2017/decorative" val="1"/>
              </a:ext>
            </a:extLst>
          </p:cNvPr>
          <p:cNvSpPr/>
          <p:nvPr/>
        </p:nvSpPr>
        <p:spPr>
          <a:xfrm rot="-1260000">
            <a:off x="2981475" y="2023177"/>
            <a:ext cx="623455" cy="350692"/>
          </a:xfrm>
          <a:prstGeom prst="rightArrow">
            <a:avLst>
              <a:gd name="adj1" fmla="val 50000"/>
              <a:gd name="adj2" fmla="val 50000"/>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800">
              <a:solidFill>
                <a:schemeClr val="lt1"/>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24"/>
          <p:cNvSpPr txBox="1">
            <a:spLocks noGrp="1"/>
          </p:cNvSpPr>
          <p:nvPr>
            <p:ph type="title"/>
          </p:nvPr>
        </p:nvSpPr>
        <p:spPr>
          <a:xfrm>
            <a:off x="1565910" y="284760"/>
            <a:ext cx="9144000" cy="629578"/>
          </a:xfrm>
          <a:prstGeom prst="rect">
            <a:avLst/>
          </a:prstGeom>
          <a:noFill/>
          <a:ln>
            <a:noFill/>
          </a:ln>
        </p:spPr>
        <p:txBody>
          <a:bodyPr spcFirstLastPara="1" wrap="square" lIns="91425" tIns="45700" rIns="91425" bIns="45700" anchor="ctr" anchorCtr="0">
            <a:noAutofit/>
          </a:bodyPr>
          <a:lstStyle/>
          <a:p>
            <a:pPr algn="ctr">
              <a:buClr>
                <a:srgbClr val="0070C0"/>
              </a:buClr>
              <a:buSzPts val="4000"/>
            </a:pPr>
            <a:r>
              <a:rPr lang="en-US" sz="4000" b="1">
                <a:solidFill>
                  <a:srgbClr val="0070C0"/>
                </a:solidFill>
              </a:rPr>
              <a:t>Use visuals to aid communication </a:t>
            </a:r>
            <a:endParaRPr sz="4000" b="1"/>
          </a:p>
        </p:txBody>
      </p:sp>
      <p:sp>
        <p:nvSpPr>
          <p:cNvPr id="288" name="Google Shape;288;p24"/>
          <p:cNvSpPr txBox="1"/>
          <p:nvPr/>
        </p:nvSpPr>
        <p:spPr>
          <a:xfrm>
            <a:off x="5313873" y="914400"/>
            <a:ext cx="5354100" cy="5772600"/>
          </a:xfrm>
          <a:prstGeom prst="rect">
            <a:avLst/>
          </a:prstGeom>
          <a:noFill/>
          <a:ln>
            <a:noFill/>
          </a:ln>
        </p:spPr>
        <p:txBody>
          <a:bodyPr spcFirstLastPara="1" wrap="square" lIns="91425" tIns="45700" rIns="91425" bIns="45700" anchor="t" anchorCtr="0">
            <a:spAutoFit/>
          </a:bodyPr>
          <a:lstStyle/>
          <a:p>
            <a:endParaRPr sz="2800">
              <a:solidFill>
                <a:schemeClr val="dk1"/>
              </a:solidFill>
              <a:latin typeface="Calibri"/>
              <a:ea typeface="Calibri"/>
              <a:cs typeface="Calibri"/>
              <a:sym typeface="Calibri"/>
            </a:endParaRPr>
          </a:p>
          <a:p>
            <a:pPr marL="742950" lvl="1" indent="-285750">
              <a:lnSpc>
                <a:spcPct val="90000"/>
              </a:lnSpc>
              <a:spcBef>
                <a:spcPts val="500"/>
              </a:spcBef>
              <a:buClr>
                <a:schemeClr val="dk1"/>
              </a:buClr>
              <a:buSzPts val="2800"/>
              <a:buFont typeface="Arial"/>
              <a:buChar char="•"/>
            </a:pPr>
            <a:r>
              <a:rPr lang="en-US" sz="2800">
                <a:solidFill>
                  <a:schemeClr val="dk1"/>
                </a:solidFill>
                <a:latin typeface="Calibri"/>
                <a:ea typeface="Calibri"/>
                <a:cs typeface="Calibri"/>
                <a:sym typeface="Calibri"/>
              </a:rPr>
              <a:t>Concentrate on the main </a:t>
            </a:r>
            <a:endParaRPr/>
          </a:p>
          <a:p>
            <a:pPr marL="457200" lvl="1">
              <a:lnSpc>
                <a:spcPct val="90000"/>
              </a:lnSpc>
              <a:spcBef>
                <a:spcPts val="500"/>
              </a:spcBef>
            </a:pPr>
            <a:r>
              <a:rPr lang="en-US" sz="2800">
                <a:solidFill>
                  <a:schemeClr val="dk1"/>
                </a:solidFill>
                <a:latin typeface="Calibri"/>
                <a:ea typeface="Calibri"/>
                <a:cs typeface="Calibri"/>
                <a:sym typeface="Calibri"/>
              </a:rPr>
              <a:t>message</a:t>
            </a:r>
            <a:endParaRPr sz="800">
              <a:solidFill>
                <a:schemeClr val="dk1"/>
              </a:solidFill>
              <a:latin typeface="Calibri"/>
              <a:ea typeface="Calibri"/>
              <a:cs typeface="Calibri"/>
              <a:sym typeface="Calibri"/>
            </a:endParaRPr>
          </a:p>
          <a:p>
            <a:pPr marL="742950" lvl="1" indent="-285750">
              <a:lnSpc>
                <a:spcPct val="90000"/>
              </a:lnSpc>
              <a:spcBef>
                <a:spcPts val="500"/>
              </a:spcBef>
              <a:buClr>
                <a:schemeClr val="dk1"/>
              </a:buClr>
              <a:buSzPts val="2800"/>
              <a:buFont typeface="Arial"/>
              <a:buChar char="•"/>
            </a:pPr>
            <a:r>
              <a:rPr lang="en-US" sz="2800">
                <a:solidFill>
                  <a:schemeClr val="dk1"/>
                </a:solidFill>
                <a:latin typeface="Calibri"/>
                <a:ea typeface="Calibri"/>
                <a:cs typeface="Calibri"/>
                <a:sym typeface="Calibri"/>
              </a:rPr>
              <a:t>Use clear headings, labels, </a:t>
            </a:r>
            <a:endParaRPr/>
          </a:p>
          <a:p>
            <a:pPr marL="457200" lvl="1">
              <a:lnSpc>
                <a:spcPct val="90000"/>
              </a:lnSpc>
              <a:spcBef>
                <a:spcPts val="500"/>
              </a:spcBef>
            </a:pPr>
            <a:r>
              <a:rPr lang="en-US" sz="2800">
                <a:solidFill>
                  <a:schemeClr val="dk1"/>
                </a:solidFill>
                <a:latin typeface="Calibri"/>
                <a:ea typeface="Calibri"/>
                <a:cs typeface="Calibri"/>
                <a:sym typeface="Calibri"/>
              </a:rPr>
              <a:t>and captions</a:t>
            </a:r>
            <a:endParaRPr/>
          </a:p>
          <a:p>
            <a:pPr marL="742950" lvl="1" indent="-285750">
              <a:lnSpc>
                <a:spcPct val="90000"/>
              </a:lnSpc>
              <a:spcBef>
                <a:spcPts val="500"/>
              </a:spcBef>
              <a:buClr>
                <a:schemeClr val="dk1"/>
              </a:buClr>
              <a:buSzPts val="2800"/>
              <a:buFont typeface="Arial"/>
              <a:buChar char="•"/>
            </a:pPr>
            <a:r>
              <a:rPr lang="en-US" sz="2800">
                <a:solidFill>
                  <a:schemeClr val="dk1"/>
                </a:solidFill>
                <a:latin typeface="Calibri"/>
                <a:ea typeface="Calibri"/>
                <a:cs typeface="Calibri"/>
                <a:sym typeface="Calibri"/>
              </a:rPr>
              <a:t>Use simple, realistic pictures</a:t>
            </a:r>
            <a:endParaRPr sz="2800">
              <a:solidFill>
                <a:schemeClr val="dk1"/>
              </a:solidFill>
              <a:latin typeface="Calibri"/>
              <a:ea typeface="Calibri"/>
              <a:cs typeface="Calibri"/>
              <a:sym typeface="Calibri"/>
            </a:endParaRPr>
          </a:p>
          <a:p>
            <a:pPr marL="742950" lvl="1" indent="-285750">
              <a:lnSpc>
                <a:spcPct val="90000"/>
              </a:lnSpc>
              <a:spcBef>
                <a:spcPts val="500"/>
              </a:spcBef>
              <a:buClr>
                <a:schemeClr val="dk1"/>
              </a:buClr>
              <a:buSzPts val="2800"/>
              <a:buFont typeface="Arial"/>
              <a:buChar char="•"/>
            </a:pPr>
            <a:r>
              <a:rPr lang="en-US" sz="2800">
                <a:solidFill>
                  <a:schemeClr val="dk1"/>
                </a:solidFill>
                <a:latin typeface="Calibri"/>
                <a:ea typeface="Calibri"/>
                <a:cs typeface="Calibri"/>
                <a:sym typeface="Calibri"/>
              </a:rPr>
              <a:t>Use colors to aid comprehension </a:t>
            </a:r>
            <a:endParaRPr sz="800">
              <a:solidFill>
                <a:schemeClr val="dk1"/>
              </a:solidFill>
              <a:latin typeface="Calibri"/>
              <a:ea typeface="Calibri"/>
              <a:cs typeface="Calibri"/>
              <a:sym typeface="Calibri"/>
            </a:endParaRPr>
          </a:p>
          <a:p>
            <a:pPr marL="742950" lvl="1" indent="-285750">
              <a:lnSpc>
                <a:spcPct val="90000"/>
              </a:lnSpc>
              <a:spcBef>
                <a:spcPts val="500"/>
              </a:spcBef>
              <a:buClr>
                <a:schemeClr val="dk1"/>
              </a:buClr>
              <a:buSzPts val="2800"/>
              <a:buFont typeface="Arial"/>
              <a:buChar char="•"/>
            </a:pPr>
            <a:r>
              <a:rPr lang="en-US" sz="2800">
                <a:solidFill>
                  <a:schemeClr val="dk1"/>
                </a:solidFill>
                <a:latin typeface="Calibri"/>
                <a:ea typeface="Calibri"/>
                <a:cs typeface="Calibri"/>
                <a:sym typeface="Calibri"/>
              </a:rPr>
              <a:t>Beware of variations in </a:t>
            </a:r>
            <a:endParaRPr/>
          </a:p>
          <a:p>
            <a:pPr marL="457200" lvl="1">
              <a:lnSpc>
                <a:spcPct val="90000"/>
              </a:lnSpc>
              <a:spcBef>
                <a:spcPts val="500"/>
              </a:spcBef>
            </a:pPr>
            <a:r>
              <a:rPr lang="en-US" sz="2800">
                <a:solidFill>
                  <a:schemeClr val="dk1"/>
                </a:solidFill>
                <a:latin typeface="Calibri"/>
                <a:ea typeface="Calibri"/>
                <a:cs typeface="Calibri"/>
                <a:sym typeface="Calibri"/>
              </a:rPr>
              <a:t>interpretations of standard </a:t>
            </a:r>
            <a:endParaRPr sz="1800">
              <a:solidFill>
                <a:schemeClr val="dk1"/>
              </a:solidFill>
              <a:latin typeface="Calibri"/>
              <a:ea typeface="Calibri"/>
              <a:cs typeface="Calibri"/>
              <a:sym typeface="Calibri"/>
            </a:endParaRPr>
          </a:p>
          <a:p>
            <a:pPr marL="457200" lvl="1">
              <a:lnSpc>
                <a:spcPct val="90000"/>
              </a:lnSpc>
              <a:spcBef>
                <a:spcPts val="500"/>
              </a:spcBef>
            </a:pPr>
            <a:r>
              <a:rPr lang="en-US" sz="2800">
                <a:solidFill>
                  <a:schemeClr val="dk1"/>
                </a:solidFill>
                <a:latin typeface="Calibri"/>
                <a:ea typeface="Calibri"/>
                <a:cs typeface="Calibri"/>
                <a:sym typeface="Calibri"/>
              </a:rPr>
              <a:t>images</a:t>
            </a:r>
            <a:endParaRPr/>
          </a:p>
          <a:p>
            <a:pPr marL="742950" lvl="1" indent="-133350">
              <a:lnSpc>
                <a:spcPct val="90000"/>
              </a:lnSpc>
              <a:spcBef>
                <a:spcPts val="500"/>
              </a:spcBef>
              <a:buClr>
                <a:schemeClr val="dk1"/>
              </a:buClr>
              <a:buSzPts val="2400"/>
            </a:pPr>
            <a:endParaRPr sz="2400">
              <a:solidFill>
                <a:schemeClr val="dk1"/>
              </a:solidFill>
              <a:latin typeface="Calibri"/>
              <a:ea typeface="Calibri"/>
              <a:cs typeface="Calibri"/>
              <a:sym typeface="Calibri"/>
            </a:endParaRPr>
          </a:p>
          <a:p>
            <a:pPr marL="457200" lvl="1">
              <a:lnSpc>
                <a:spcPct val="90000"/>
              </a:lnSpc>
              <a:spcBef>
                <a:spcPts val="500"/>
              </a:spcBef>
            </a:pPr>
            <a:endParaRPr sz="2400">
              <a:solidFill>
                <a:schemeClr val="dk1"/>
              </a:solidFill>
              <a:latin typeface="Calibri"/>
              <a:ea typeface="Calibri"/>
              <a:cs typeface="Calibri"/>
              <a:sym typeface="Calibri"/>
            </a:endParaRPr>
          </a:p>
        </p:txBody>
      </p:sp>
      <p:pic>
        <p:nvPicPr>
          <p:cNvPr id="289" name="Google Shape;289;p24" descr="A close up of a logo&#10;&#10;Description automatically generated"/>
          <p:cNvPicPr preferRelativeResize="0"/>
          <p:nvPr/>
        </p:nvPicPr>
        <p:blipFill rotWithShape="1">
          <a:blip r:embed="rId3">
            <a:alphaModFix/>
          </a:blip>
          <a:srcRect/>
          <a:stretch/>
        </p:blipFill>
        <p:spPr>
          <a:xfrm>
            <a:off x="1633269" y="1239189"/>
            <a:ext cx="4094672" cy="3560114"/>
          </a:xfrm>
          <a:prstGeom prst="rect">
            <a:avLst/>
          </a:prstGeom>
          <a:noFill/>
          <a:ln>
            <a:noFill/>
          </a:ln>
        </p:spPr>
      </p:pic>
      <p:sp>
        <p:nvSpPr>
          <p:cNvPr id="290" name="Google Shape;290;p24"/>
          <p:cNvSpPr txBox="1"/>
          <p:nvPr/>
        </p:nvSpPr>
        <p:spPr>
          <a:xfrm>
            <a:off x="1633269" y="6410998"/>
            <a:ext cx="7349622" cy="276999"/>
          </a:xfrm>
          <a:prstGeom prst="rect">
            <a:avLst/>
          </a:prstGeom>
          <a:noFill/>
          <a:ln>
            <a:noFill/>
          </a:ln>
        </p:spPr>
        <p:txBody>
          <a:bodyPr spcFirstLastPara="1" wrap="square" lIns="91425" tIns="45700" rIns="91425" bIns="45700" anchor="t" anchorCtr="0">
            <a:spAutoFit/>
          </a:bodyPr>
          <a:lstStyle/>
          <a:p>
            <a:r>
              <a:rPr lang="en-US" sz="1200">
                <a:solidFill>
                  <a:schemeClr val="dk1"/>
                </a:solidFill>
                <a:latin typeface="Calibri"/>
                <a:ea typeface="Calibri"/>
                <a:cs typeface="Calibri"/>
                <a:sym typeface="Calibri"/>
              </a:rPr>
              <a:t>Know the Facts about Fetal Alcohol Syndrome. Native American Community Board</a:t>
            </a:r>
            <a:endParaRPr sz="1200">
              <a:solidFill>
                <a:schemeClr val="dk1"/>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7" name="Google Shape;297;p27"/>
          <p:cNvSpPr txBox="1">
            <a:spLocks noGrp="1"/>
          </p:cNvSpPr>
          <p:nvPr>
            <p:ph type="title"/>
          </p:nvPr>
        </p:nvSpPr>
        <p:spPr>
          <a:xfrm>
            <a:off x="1908235" y="802345"/>
            <a:ext cx="8375530" cy="637198"/>
          </a:xfrm>
          <a:prstGeom prst="rect">
            <a:avLst/>
          </a:prstGeom>
          <a:noFill/>
          <a:ln>
            <a:noFill/>
          </a:ln>
        </p:spPr>
        <p:txBody>
          <a:bodyPr spcFirstLastPara="1" wrap="square" lIns="91425" tIns="45700" rIns="91425" bIns="45700" anchor="ctr" anchorCtr="0">
            <a:noAutofit/>
          </a:bodyPr>
          <a:lstStyle/>
          <a:p>
            <a:pPr algn="ctr">
              <a:buClr>
                <a:srgbClr val="0070C0"/>
              </a:buClr>
              <a:buSzPts val="4000"/>
            </a:pPr>
            <a:r>
              <a:rPr lang="en-US" sz="4000" b="1">
                <a:solidFill>
                  <a:srgbClr val="0070C0"/>
                </a:solidFill>
              </a:rPr>
              <a:t>Verbal communication</a:t>
            </a:r>
            <a:endParaRPr/>
          </a:p>
          <a:p>
            <a:pPr algn="ctr">
              <a:buSzPts val="2400"/>
            </a:pPr>
            <a:endParaRPr sz="2400">
              <a:solidFill>
                <a:srgbClr val="0070C0"/>
              </a:solidFill>
            </a:endParaRPr>
          </a:p>
        </p:txBody>
      </p:sp>
      <p:pic>
        <p:nvPicPr>
          <p:cNvPr id="296" name="Google Shape;296;p27" descr="A drawing of a person&#10;&#10;Description automatically generated"/>
          <p:cNvPicPr preferRelativeResize="0"/>
          <p:nvPr/>
        </p:nvPicPr>
        <p:blipFill rotWithShape="1">
          <a:blip r:embed="rId3">
            <a:alphaModFix/>
          </a:blip>
          <a:srcRect/>
          <a:stretch/>
        </p:blipFill>
        <p:spPr>
          <a:xfrm>
            <a:off x="5374301" y="1060078"/>
            <a:ext cx="5029199" cy="1897673"/>
          </a:xfrm>
          <a:prstGeom prst="rect">
            <a:avLst/>
          </a:prstGeom>
          <a:noFill/>
          <a:ln>
            <a:noFill/>
          </a:ln>
        </p:spPr>
      </p:pic>
      <p:sp>
        <p:nvSpPr>
          <p:cNvPr id="298" name="Google Shape;298;p27"/>
          <p:cNvSpPr txBox="1">
            <a:spLocks noGrp="1"/>
          </p:cNvSpPr>
          <p:nvPr>
            <p:ph type="ftr" idx="11"/>
          </p:nvPr>
        </p:nvSpPr>
        <p:spPr>
          <a:xfrm>
            <a:off x="1908235" y="6333086"/>
            <a:ext cx="6174490" cy="370751"/>
          </a:xfrm>
          <a:prstGeom prst="rect">
            <a:avLst/>
          </a:prstGeom>
          <a:noFill/>
          <a:ln>
            <a:noFill/>
          </a:ln>
        </p:spPr>
        <p:txBody>
          <a:bodyPr spcFirstLastPara="1" wrap="square" lIns="91425" tIns="45700" rIns="91425" bIns="45700" anchor="ctr" anchorCtr="0">
            <a:noAutofit/>
          </a:bodyPr>
          <a:lstStyle/>
          <a:p>
            <a:pPr algn="l"/>
            <a:r>
              <a:rPr lang="en-US" sz="1800" i="1">
                <a:solidFill>
                  <a:schemeClr val="dk1"/>
                </a:solidFill>
              </a:rPr>
              <a:t>Health Literacy Universal Precautions Toolkit</a:t>
            </a:r>
            <a:r>
              <a:rPr lang="en-US" sz="1800">
                <a:solidFill>
                  <a:schemeClr val="dk1"/>
                </a:solidFill>
              </a:rPr>
              <a:t>, 2nd Edition</a:t>
            </a:r>
            <a:endParaRPr/>
          </a:p>
          <a:p>
            <a:endParaRPr sz="1800">
              <a:solidFill>
                <a:schemeClr val="dk1"/>
              </a:solidFill>
            </a:endParaRPr>
          </a:p>
        </p:txBody>
      </p:sp>
      <p:sp>
        <p:nvSpPr>
          <p:cNvPr id="299" name="Google Shape;299;p27"/>
          <p:cNvSpPr txBox="1"/>
          <p:nvPr/>
        </p:nvSpPr>
        <p:spPr>
          <a:xfrm>
            <a:off x="1908222" y="1179125"/>
            <a:ext cx="6101700" cy="4802400"/>
          </a:xfrm>
          <a:prstGeom prst="rect">
            <a:avLst/>
          </a:prstGeom>
          <a:noFill/>
          <a:ln>
            <a:noFill/>
          </a:ln>
        </p:spPr>
        <p:txBody>
          <a:bodyPr spcFirstLastPara="1" wrap="square" lIns="91425" tIns="45700" rIns="91425" bIns="45700" anchor="t" anchorCtr="0">
            <a:spAutoFit/>
          </a:bodyPr>
          <a:lstStyle/>
          <a:p>
            <a:pPr>
              <a:lnSpc>
                <a:spcPct val="150000"/>
              </a:lnSpc>
            </a:pPr>
            <a:endParaRPr sz="2400">
              <a:solidFill>
                <a:schemeClr val="dk1"/>
              </a:solidFill>
              <a:latin typeface="Calibri"/>
              <a:ea typeface="Calibri"/>
              <a:cs typeface="Calibri"/>
              <a:sym typeface="Calibri"/>
            </a:endParaRPr>
          </a:p>
          <a:p>
            <a:pPr marL="285750" indent="-285750">
              <a:lnSpc>
                <a:spcPct val="150000"/>
              </a:lnSpc>
              <a:buClr>
                <a:schemeClr val="dk1"/>
              </a:buClr>
              <a:buSzPts val="2400"/>
              <a:buFont typeface="Calibri"/>
              <a:buChar char="•"/>
            </a:pPr>
            <a:r>
              <a:rPr lang="en-US" sz="2400">
                <a:solidFill>
                  <a:schemeClr val="dk1"/>
                </a:solidFill>
                <a:latin typeface="Calibri"/>
                <a:ea typeface="Calibri"/>
                <a:cs typeface="Calibri"/>
                <a:sym typeface="Calibri"/>
              </a:rPr>
              <a:t>Listen carefully</a:t>
            </a:r>
            <a:endParaRPr sz="2400">
              <a:solidFill>
                <a:schemeClr val="dk1"/>
              </a:solidFill>
              <a:latin typeface="Calibri"/>
              <a:ea typeface="Calibri"/>
              <a:cs typeface="Calibri"/>
              <a:sym typeface="Calibri"/>
            </a:endParaRPr>
          </a:p>
          <a:p>
            <a:pPr marL="285750" indent="-285750">
              <a:lnSpc>
                <a:spcPct val="150000"/>
              </a:lnSpc>
              <a:buClr>
                <a:schemeClr val="dk1"/>
              </a:buClr>
              <a:buSzPts val="2400"/>
              <a:buFont typeface="Calibri"/>
              <a:buChar char="•"/>
            </a:pPr>
            <a:r>
              <a:rPr lang="en-US" sz="2400">
                <a:solidFill>
                  <a:schemeClr val="dk1"/>
                </a:solidFill>
                <a:latin typeface="Calibri"/>
                <a:ea typeface="Calibri"/>
                <a:cs typeface="Calibri"/>
                <a:sym typeface="Calibri"/>
              </a:rPr>
              <a:t>Use the receiver’s words</a:t>
            </a:r>
            <a:endParaRPr sz="2400">
              <a:solidFill>
                <a:schemeClr val="dk1"/>
              </a:solidFill>
              <a:latin typeface="Calibri"/>
              <a:ea typeface="Calibri"/>
              <a:cs typeface="Calibri"/>
              <a:sym typeface="Calibri"/>
            </a:endParaRPr>
          </a:p>
          <a:p>
            <a:pPr marL="285750" indent="-285750">
              <a:lnSpc>
                <a:spcPct val="150000"/>
              </a:lnSpc>
              <a:buClr>
                <a:schemeClr val="dk1"/>
              </a:buClr>
              <a:buSzPts val="2400"/>
              <a:buFont typeface="Calibri"/>
              <a:buChar char="•"/>
            </a:pPr>
            <a:r>
              <a:rPr lang="en-US" sz="2400">
                <a:solidFill>
                  <a:schemeClr val="dk1"/>
                </a:solidFill>
                <a:latin typeface="Calibri"/>
                <a:ea typeface="Calibri"/>
                <a:cs typeface="Calibri"/>
                <a:sym typeface="Calibri"/>
              </a:rPr>
              <a:t>Use plain language and avoid jargon</a:t>
            </a:r>
            <a:endParaRPr sz="2400">
              <a:latin typeface="Calibri"/>
              <a:ea typeface="Calibri"/>
              <a:cs typeface="Calibri"/>
              <a:sym typeface="Calibri"/>
            </a:endParaRPr>
          </a:p>
          <a:p>
            <a:pPr marL="285750" indent="-285750">
              <a:lnSpc>
                <a:spcPct val="150000"/>
              </a:lnSpc>
              <a:buClr>
                <a:schemeClr val="dk1"/>
              </a:buClr>
              <a:buSzPts val="2400"/>
              <a:buFont typeface="Calibri"/>
              <a:buChar char="•"/>
            </a:pPr>
            <a:r>
              <a:rPr lang="en-US" sz="2400">
                <a:solidFill>
                  <a:schemeClr val="dk1"/>
                </a:solidFill>
                <a:latin typeface="Calibri"/>
                <a:ea typeface="Calibri"/>
                <a:cs typeface="Calibri"/>
                <a:sym typeface="Calibri"/>
              </a:rPr>
              <a:t>Slow down</a:t>
            </a:r>
            <a:endParaRPr sz="2400">
              <a:latin typeface="Calibri"/>
              <a:ea typeface="Calibri"/>
              <a:cs typeface="Calibri"/>
              <a:sym typeface="Calibri"/>
            </a:endParaRPr>
          </a:p>
          <a:p>
            <a:pPr marL="285750" indent="-285750">
              <a:lnSpc>
                <a:spcPct val="150000"/>
              </a:lnSpc>
              <a:buClr>
                <a:schemeClr val="dk1"/>
              </a:buClr>
              <a:buSzPts val="2400"/>
              <a:buFont typeface="Calibri"/>
              <a:buChar char="•"/>
            </a:pPr>
            <a:r>
              <a:rPr lang="en-US" sz="2400">
                <a:solidFill>
                  <a:schemeClr val="dk1"/>
                </a:solidFill>
                <a:latin typeface="Calibri"/>
                <a:ea typeface="Calibri"/>
                <a:cs typeface="Calibri"/>
                <a:sym typeface="Calibri"/>
              </a:rPr>
              <a:t>Limit and repeat content</a:t>
            </a:r>
            <a:endParaRPr sz="2400">
              <a:solidFill>
                <a:schemeClr val="dk1"/>
              </a:solidFill>
              <a:latin typeface="Calibri"/>
              <a:ea typeface="Calibri"/>
              <a:cs typeface="Calibri"/>
              <a:sym typeface="Calibri"/>
            </a:endParaRPr>
          </a:p>
          <a:p>
            <a:pPr marL="285750" indent="-285750">
              <a:lnSpc>
                <a:spcPct val="150000"/>
              </a:lnSpc>
              <a:buClr>
                <a:schemeClr val="dk1"/>
              </a:buClr>
              <a:buSzPts val="2400"/>
              <a:buFont typeface="Calibri"/>
              <a:buChar char="•"/>
            </a:pPr>
            <a:r>
              <a:rPr lang="en-US" sz="2400">
                <a:solidFill>
                  <a:schemeClr val="dk1"/>
                </a:solidFill>
                <a:latin typeface="Calibri"/>
                <a:ea typeface="Calibri"/>
                <a:cs typeface="Calibri"/>
                <a:sym typeface="Calibri"/>
              </a:rPr>
              <a:t>Demonstrate how it's done</a:t>
            </a:r>
            <a:endParaRPr sz="2400">
              <a:solidFill>
                <a:schemeClr val="dk1"/>
              </a:solidFill>
              <a:latin typeface="Calibri"/>
              <a:ea typeface="Calibri"/>
              <a:cs typeface="Calibri"/>
              <a:sym typeface="Calibri"/>
            </a:endParaRPr>
          </a:p>
          <a:p>
            <a:pPr marL="285750" indent="-285750">
              <a:lnSpc>
                <a:spcPct val="150000"/>
              </a:lnSpc>
              <a:buClr>
                <a:schemeClr val="dk1"/>
              </a:buClr>
              <a:buSzPts val="2400"/>
              <a:buFont typeface="Calibri"/>
              <a:buChar char="•"/>
            </a:pPr>
            <a:r>
              <a:rPr lang="en-US" sz="2400">
                <a:solidFill>
                  <a:schemeClr val="dk1"/>
                </a:solidFill>
                <a:latin typeface="Calibri"/>
                <a:ea typeface="Calibri"/>
                <a:cs typeface="Calibri"/>
                <a:sym typeface="Calibri"/>
              </a:rPr>
              <a:t>Use graphics</a:t>
            </a:r>
            <a:endParaRPr sz="2400">
              <a:solidFill>
                <a:schemeClr val="dk1"/>
              </a:solidFill>
              <a:latin typeface="Calibri"/>
              <a:ea typeface="Calibri"/>
              <a:cs typeface="Calibri"/>
              <a:sym typeface="Calibri"/>
            </a:endParaRPr>
          </a:p>
          <a:p>
            <a:endParaRPr sz="1800">
              <a:solidFill>
                <a:schemeClr val="dk1"/>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2" name="Title 1">
            <a:extLst>
              <a:ext uri="{FF2B5EF4-FFF2-40B4-BE49-F238E27FC236}">
                <a16:creationId xmlns:a16="http://schemas.microsoft.com/office/drawing/2014/main" id="{B2381A47-586F-418F-B88F-D5D862A124E1}"/>
              </a:ext>
            </a:extLst>
          </p:cNvPr>
          <p:cNvSpPr>
            <a:spLocks noGrp="1"/>
          </p:cNvSpPr>
          <p:nvPr>
            <p:ph type="title"/>
          </p:nvPr>
        </p:nvSpPr>
        <p:spPr/>
        <p:txBody>
          <a:bodyPr/>
          <a:lstStyle/>
          <a:p>
            <a:r>
              <a:rPr lang="en-US" dirty="0">
                <a:solidFill>
                  <a:schemeClr val="bg1"/>
                </a:solidFill>
              </a:rPr>
              <a:t>Communication</a:t>
            </a:r>
          </a:p>
        </p:txBody>
      </p:sp>
      <p:sp>
        <p:nvSpPr>
          <p:cNvPr id="305" name="Google Shape;305;p28"/>
          <p:cNvSpPr txBox="1"/>
          <p:nvPr/>
        </p:nvSpPr>
        <p:spPr>
          <a:xfrm>
            <a:off x="4980432" y="621793"/>
            <a:ext cx="5340000" cy="6064500"/>
          </a:xfrm>
          <a:prstGeom prst="rect">
            <a:avLst/>
          </a:prstGeom>
          <a:noFill/>
          <a:ln>
            <a:noFill/>
          </a:ln>
        </p:spPr>
        <p:txBody>
          <a:bodyPr spcFirstLastPara="1" wrap="square" lIns="91425" tIns="45700" rIns="91425" bIns="45700" anchor="t" anchorCtr="0">
            <a:spAutoFit/>
          </a:bodyPr>
          <a:lstStyle/>
          <a:p>
            <a:r>
              <a:rPr lang="en-US" sz="2800">
                <a:solidFill>
                  <a:schemeClr val="accent1"/>
                </a:solidFill>
                <a:latin typeface="Calibri"/>
                <a:ea typeface="Calibri"/>
                <a:cs typeface="Calibri"/>
                <a:sym typeface="Calibri"/>
              </a:rPr>
              <a:t>Invite questions</a:t>
            </a:r>
            <a:endParaRPr sz="2800" b="1">
              <a:solidFill>
                <a:schemeClr val="accent1"/>
              </a:solidFill>
              <a:latin typeface="Calibri"/>
              <a:ea typeface="Calibri"/>
              <a:cs typeface="Calibri"/>
              <a:sym typeface="Calibri"/>
            </a:endParaRPr>
          </a:p>
          <a:p>
            <a:pPr marL="742950" lvl="1" indent="-285750">
              <a:buClr>
                <a:schemeClr val="dk1"/>
              </a:buClr>
              <a:buSzPts val="2800"/>
              <a:buFont typeface="Arial"/>
              <a:buChar char="•"/>
            </a:pPr>
            <a:r>
              <a:rPr lang="en-US" sz="2800">
                <a:solidFill>
                  <a:schemeClr val="dk1"/>
                </a:solidFill>
                <a:latin typeface="Calibri"/>
                <a:ea typeface="Calibri"/>
                <a:cs typeface="Calibri"/>
                <a:sym typeface="Calibri"/>
              </a:rPr>
              <a:t>Instead of: Do you have any questions?  (too easy to answer "no")</a:t>
            </a:r>
            <a:endParaRPr sz="2800">
              <a:solidFill>
                <a:schemeClr val="dk1"/>
              </a:solidFill>
              <a:latin typeface="Calibri"/>
              <a:ea typeface="Calibri"/>
              <a:cs typeface="Calibri"/>
              <a:sym typeface="Calibri"/>
            </a:endParaRPr>
          </a:p>
          <a:p>
            <a:pPr marL="742950" lvl="1" indent="-285750">
              <a:buClr>
                <a:schemeClr val="dk1"/>
              </a:buClr>
              <a:buSzPts val="2800"/>
              <a:buFont typeface="Arial"/>
              <a:buChar char="•"/>
            </a:pPr>
            <a:r>
              <a:rPr lang="en-US" sz="2800">
                <a:solidFill>
                  <a:schemeClr val="dk1"/>
                </a:solidFill>
                <a:latin typeface="Calibri"/>
                <a:ea typeface="Calibri"/>
                <a:cs typeface="Calibri"/>
                <a:sym typeface="Calibri"/>
              </a:rPr>
              <a:t>Better to say: What questions do you have?  </a:t>
            </a:r>
            <a:endParaRPr sz="2800">
              <a:solidFill>
                <a:schemeClr val="dk1"/>
              </a:solidFill>
              <a:latin typeface="Calibri"/>
              <a:ea typeface="Calibri"/>
              <a:cs typeface="Calibri"/>
              <a:sym typeface="Calibri"/>
            </a:endParaRPr>
          </a:p>
          <a:p>
            <a:pPr marL="742950" lvl="1" indent="-107950">
              <a:buClr>
                <a:schemeClr val="dk1"/>
              </a:buClr>
              <a:buSzPts val="2800"/>
            </a:pPr>
            <a:endParaRPr sz="2800" b="1">
              <a:solidFill>
                <a:schemeClr val="dk1"/>
              </a:solidFill>
              <a:latin typeface="Calibri"/>
              <a:ea typeface="Calibri"/>
              <a:cs typeface="Calibri"/>
              <a:sym typeface="Calibri"/>
            </a:endParaRPr>
          </a:p>
          <a:p>
            <a:r>
              <a:rPr lang="en-US" sz="2800">
                <a:solidFill>
                  <a:schemeClr val="accent1"/>
                </a:solidFill>
                <a:latin typeface="Calibri"/>
                <a:ea typeface="Calibri"/>
                <a:cs typeface="Calibri"/>
                <a:sym typeface="Calibri"/>
              </a:rPr>
              <a:t>Confirm understanding</a:t>
            </a:r>
            <a:endParaRPr sz="2800" b="1">
              <a:solidFill>
                <a:schemeClr val="accent1"/>
              </a:solidFill>
              <a:latin typeface="Calibri"/>
              <a:ea typeface="Calibri"/>
              <a:cs typeface="Calibri"/>
              <a:sym typeface="Calibri"/>
            </a:endParaRPr>
          </a:p>
          <a:p>
            <a:pPr marL="742950" lvl="1" indent="-285750">
              <a:buClr>
                <a:schemeClr val="dk1"/>
              </a:buClr>
              <a:buSzPts val="2800"/>
              <a:buFont typeface="Arial"/>
              <a:buChar char="•"/>
            </a:pPr>
            <a:r>
              <a:rPr lang="en-US" sz="2800">
                <a:solidFill>
                  <a:schemeClr val="dk1"/>
                </a:solidFill>
                <a:latin typeface="Calibri"/>
                <a:ea typeface="Calibri"/>
                <a:cs typeface="Calibri"/>
                <a:sym typeface="Calibri"/>
              </a:rPr>
              <a:t>Instead of: Do you understand? </a:t>
            </a:r>
            <a:endParaRPr/>
          </a:p>
          <a:p>
            <a:pPr marL="457200" lvl="1"/>
            <a:r>
              <a:rPr lang="en-US" sz="2800">
                <a:solidFill>
                  <a:schemeClr val="dk1"/>
                </a:solidFill>
                <a:latin typeface="Calibri"/>
                <a:ea typeface="Calibri"/>
                <a:cs typeface="Calibri"/>
                <a:sym typeface="Calibri"/>
              </a:rPr>
              <a:t>    (too easy to answer "yes")</a:t>
            </a:r>
            <a:endParaRPr sz="2800">
              <a:solidFill>
                <a:schemeClr val="dk1"/>
              </a:solidFill>
              <a:latin typeface="Calibri"/>
              <a:ea typeface="Calibri"/>
              <a:cs typeface="Calibri"/>
              <a:sym typeface="Calibri"/>
            </a:endParaRPr>
          </a:p>
          <a:p>
            <a:pPr marL="742950" lvl="1" indent="-285750">
              <a:buClr>
                <a:schemeClr val="dk1"/>
              </a:buClr>
              <a:buSzPts val="2800"/>
              <a:buFont typeface="Arial"/>
              <a:buChar char="•"/>
            </a:pPr>
            <a:r>
              <a:rPr lang="en-US" sz="2800">
                <a:solidFill>
                  <a:schemeClr val="dk1"/>
                </a:solidFill>
                <a:latin typeface="Calibri"/>
                <a:ea typeface="Calibri"/>
                <a:cs typeface="Calibri"/>
                <a:sym typeface="Calibri"/>
              </a:rPr>
              <a:t>Better to use the teach-back method</a:t>
            </a:r>
            <a:endParaRPr/>
          </a:p>
          <a:p>
            <a:endParaRPr sz="2400">
              <a:solidFill>
                <a:schemeClr val="dk1"/>
              </a:solidFill>
              <a:latin typeface="Calibri"/>
              <a:ea typeface="Calibri"/>
              <a:cs typeface="Calibri"/>
              <a:sym typeface="Calibri"/>
            </a:endParaRPr>
          </a:p>
        </p:txBody>
      </p:sp>
      <p:pic>
        <p:nvPicPr>
          <p:cNvPr id="306" name="Google Shape;306;p28" descr="2 people facing eachother, each with a thought bubble over their head. "/>
          <p:cNvPicPr preferRelativeResize="0"/>
          <p:nvPr/>
        </p:nvPicPr>
        <p:blipFill rotWithShape="1">
          <a:blip r:embed="rId3">
            <a:alphaModFix/>
          </a:blip>
          <a:srcRect/>
          <a:stretch/>
        </p:blipFill>
        <p:spPr>
          <a:xfrm>
            <a:off x="1920816" y="2149120"/>
            <a:ext cx="2470030" cy="2545382"/>
          </a:xfrm>
          <a:prstGeom prst="rect">
            <a:avLst/>
          </a:prstGeom>
          <a:noFill/>
          <a:ln>
            <a:noFill/>
          </a:ln>
        </p:spPr>
      </p:pic>
      <p:sp>
        <p:nvSpPr>
          <p:cNvPr id="307" name="Google Shape;307;p28"/>
          <p:cNvSpPr txBox="1"/>
          <p:nvPr/>
        </p:nvSpPr>
        <p:spPr>
          <a:xfrm>
            <a:off x="3034010" y="6389468"/>
            <a:ext cx="6297600" cy="369300"/>
          </a:xfrm>
          <a:prstGeom prst="rect">
            <a:avLst/>
          </a:prstGeom>
          <a:noFill/>
          <a:ln>
            <a:noFill/>
          </a:ln>
        </p:spPr>
        <p:txBody>
          <a:bodyPr spcFirstLastPara="1" wrap="square" lIns="91425" tIns="45700" rIns="91425" bIns="45700" anchor="t" anchorCtr="0">
            <a:spAutoFit/>
          </a:bodyPr>
          <a:lstStyle/>
          <a:p>
            <a:r>
              <a:rPr lang="en-US" sz="1800" i="1">
                <a:solidFill>
                  <a:schemeClr val="dk1"/>
                </a:solidFill>
                <a:latin typeface="Calibri"/>
                <a:ea typeface="Calibri"/>
                <a:cs typeface="Calibri"/>
                <a:sym typeface="Calibri"/>
              </a:rPr>
              <a:t>Health Literacy Universal Precautions Toolkit, </a:t>
            </a:r>
            <a:r>
              <a:rPr lang="en-US" sz="1800">
                <a:solidFill>
                  <a:schemeClr val="dk1"/>
                </a:solidFill>
                <a:latin typeface="Calibri"/>
                <a:ea typeface="Calibri"/>
                <a:cs typeface="Calibri"/>
                <a:sym typeface="Calibri"/>
              </a:rPr>
              <a:t>2nd Edition​</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2" name="Title 1">
            <a:extLst>
              <a:ext uri="{FF2B5EF4-FFF2-40B4-BE49-F238E27FC236}">
                <a16:creationId xmlns:a16="http://schemas.microsoft.com/office/drawing/2014/main" id="{6419E7A0-F0C2-45B6-8012-8B8D3482658F}"/>
              </a:ext>
            </a:extLst>
          </p:cNvPr>
          <p:cNvSpPr>
            <a:spLocks noGrp="1"/>
          </p:cNvSpPr>
          <p:nvPr>
            <p:ph type="title"/>
          </p:nvPr>
        </p:nvSpPr>
        <p:spPr/>
        <p:txBody>
          <a:bodyPr/>
          <a:lstStyle/>
          <a:p>
            <a:r>
              <a:rPr lang="en-US" dirty="0">
                <a:solidFill>
                  <a:schemeClr val="bg1"/>
                </a:solidFill>
              </a:rPr>
              <a:t>Teach Back Method</a:t>
            </a:r>
          </a:p>
        </p:txBody>
      </p:sp>
      <p:pic>
        <p:nvPicPr>
          <p:cNvPr id="313" name="Google Shape;313;p29" descr="A screenshot of a cell phone&#10;&#10;Description automatically generated"/>
          <p:cNvPicPr preferRelativeResize="0">
            <a:picLocks noGrp="1"/>
          </p:cNvPicPr>
          <p:nvPr>
            <p:ph type="body" idx="4294967295"/>
          </p:nvPr>
        </p:nvPicPr>
        <p:blipFill rotWithShape="1">
          <a:blip r:embed="rId3">
            <a:alphaModFix/>
          </a:blip>
          <a:srcRect/>
          <a:stretch/>
        </p:blipFill>
        <p:spPr>
          <a:xfrm>
            <a:off x="2194719" y="185519"/>
            <a:ext cx="7802562" cy="5889625"/>
          </a:xfrm>
          <a:prstGeom prst="rect">
            <a:avLst/>
          </a:prstGeom>
          <a:noFill/>
          <a:ln>
            <a:noFill/>
          </a:ln>
        </p:spPr>
      </p:pic>
      <p:sp>
        <p:nvSpPr>
          <p:cNvPr id="314" name="Google Shape;314;p29">
            <a:extLst>
              <a:ext uri="{C183D7F6-B498-43B3-948B-1728B52AA6E4}">
                <adec:decorative xmlns:adec="http://schemas.microsoft.com/office/drawing/2017/decorative" val="1"/>
              </a:ext>
            </a:extLst>
          </p:cNvPr>
          <p:cNvSpPr/>
          <p:nvPr/>
        </p:nvSpPr>
        <p:spPr>
          <a:xfrm>
            <a:off x="7982310" y="4944535"/>
            <a:ext cx="1746970" cy="995144"/>
          </a:xfrm>
          <a:prstGeom prst="roundRect">
            <a:avLst>
              <a:gd name="adj" fmla="val 16667"/>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800">
              <a:solidFill>
                <a:schemeClr val="lt1"/>
              </a:solidFill>
              <a:latin typeface="Calibri"/>
              <a:ea typeface="Calibri"/>
              <a:cs typeface="Calibri"/>
              <a:sym typeface="Calibri"/>
            </a:endParaRPr>
          </a:p>
        </p:txBody>
      </p:sp>
      <p:sp>
        <p:nvSpPr>
          <p:cNvPr id="315" name="Google Shape;315;p29"/>
          <p:cNvSpPr txBox="1"/>
          <p:nvPr/>
        </p:nvSpPr>
        <p:spPr>
          <a:xfrm>
            <a:off x="3643086" y="6488668"/>
            <a:ext cx="4905828" cy="369332"/>
          </a:xfrm>
          <a:prstGeom prst="rect">
            <a:avLst/>
          </a:prstGeom>
          <a:noFill/>
          <a:ln>
            <a:noFill/>
          </a:ln>
        </p:spPr>
        <p:txBody>
          <a:bodyPr spcFirstLastPara="1" wrap="square" lIns="91425" tIns="45700" rIns="91425" bIns="45700" anchor="t" anchorCtr="0">
            <a:spAutoFit/>
          </a:bodyPr>
          <a:lstStyle/>
          <a:p>
            <a:r>
              <a:rPr lang="en-US" sz="1800" i="1" dirty="0">
                <a:solidFill>
                  <a:schemeClr val="dk1"/>
                </a:solidFill>
                <a:latin typeface="Calibri"/>
                <a:ea typeface="Calibri"/>
                <a:cs typeface="Calibri"/>
                <a:sym typeface="Calibri"/>
              </a:rPr>
              <a:t>AHRQ: Static Teach-back Interactive Module</a:t>
            </a:r>
            <a:endParaRP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30"/>
          <p:cNvSpPr txBox="1">
            <a:spLocks noGrp="1"/>
          </p:cNvSpPr>
          <p:nvPr>
            <p:ph type="title"/>
          </p:nvPr>
        </p:nvSpPr>
        <p:spPr>
          <a:xfrm>
            <a:off x="1674876" y="1401572"/>
            <a:ext cx="3256006" cy="3139715"/>
          </a:xfrm>
          <a:prstGeom prst="rect">
            <a:avLst/>
          </a:prstGeom>
          <a:noFill/>
          <a:ln>
            <a:noFill/>
          </a:ln>
        </p:spPr>
        <p:txBody>
          <a:bodyPr spcFirstLastPara="1" wrap="square" lIns="91425" tIns="45700" rIns="91425" bIns="45700" anchor="ctr" anchorCtr="0">
            <a:noAutofit/>
          </a:bodyPr>
          <a:lstStyle/>
          <a:p>
            <a:pPr>
              <a:buClr>
                <a:srgbClr val="0070C0"/>
              </a:buClr>
              <a:buSzPts val="4000"/>
            </a:pPr>
            <a:r>
              <a:rPr lang="en-US" sz="4000" b="1">
                <a:solidFill>
                  <a:srgbClr val="0070C0"/>
                </a:solidFill>
              </a:rPr>
              <a:t>MedlinePlus tools to promote health literacy </a:t>
            </a:r>
            <a:endParaRPr sz="4000" b="1"/>
          </a:p>
        </p:txBody>
      </p:sp>
      <p:pic>
        <p:nvPicPr>
          <p:cNvPr id="3" name="Picture 2" descr="Screen shot of the medlineplus.gov homepage">
            <a:extLst>
              <a:ext uri="{FF2B5EF4-FFF2-40B4-BE49-F238E27FC236}">
                <a16:creationId xmlns:a16="http://schemas.microsoft.com/office/drawing/2014/main" id="{4850DCDF-B75B-4429-A1B1-4E1FF7B46596}"/>
              </a:ext>
            </a:extLst>
          </p:cNvPr>
          <p:cNvPicPr>
            <a:picLocks noChangeAspect="1"/>
          </p:cNvPicPr>
          <p:nvPr/>
        </p:nvPicPr>
        <p:blipFill>
          <a:blip r:embed="rId3"/>
          <a:stretch>
            <a:fillRect/>
          </a:stretch>
        </p:blipFill>
        <p:spPr>
          <a:xfrm>
            <a:off x="5287788" y="-11624"/>
            <a:ext cx="5380212" cy="6858000"/>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27"/>
        <p:cNvGrpSpPr/>
        <p:nvPr/>
      </p:nvGrpSpPr>
      <p:grpSpPr>
        <a:xfrm>
          <a:off x="0" y="0"/>
          <a:ext cx="0" cy="0"/>
          <a:chOff x="0" y="0"/>
          <a:chExt cx="0" cy="0"/>
        </a:xfrm>
      </p:grpSpPr>
      <p:sp>
        <p:nvSpPr>
          <p:cNvPr id="328" name="Google Shape;328;p31"/>
          <p:cNvSpPr txBox="1">
            <a:spLocks noGrp="1"/>
          </p:cNvSpPr>
          <p:nvPr>
            <p:ph type="title"/>
          </p:nvPr>
        </p:nvSpPr>
        <p:spPr>
          <a:xfrm>
            <a:off x="2296262" y="483325"/>
            <a:ext cx="8127147" cy="1005840"/>
          </a:xfrm>
          <a:prstGeom prst="rect">
            <a:avLst/>
          </a:prstGeom>
          <a:noFill/>
          <a:ln>
            <a:noFill/>
          </a:ln>
        </p:spPr>
        <p:txBody>
          <a:bodyPr spcFirstLastPara="1" wrap="square" lIns="91425" tIns="45700" rIns="91425" bIns="45700" anchor="ctr" anchorCtr="0">
            <a:noAutofit/>
          </a:bodyPr>
          <a:lstStyle/>
          <a:p>
            <a:pPr algn="ctr">
              <a:buClr>
                <a:srgbClr val="0070C0"/>
              </a:buClr>
              <a:buSzPts val="4000"/>
            </a:pPr>
            <a:r>
              <a:rPr lang="en-US" sz="4000" b="1">
                <a:solidFill>
                  <a:srgbClr val="0070C0"/>
                </a:solidFill>
              </a:rPr>
              <a:t>Culturally aware communication</a:t>
            </a:r>
            <a:endParaRPr sz="4000" b="1">
              <a:solidFill>
                <a:srgbClr val="FFFFFF"/>
              </a:solidFill>
            </a:endParaRPr>
          </a:p>
        </p:txBody>
      </p:sp>
      <p:sp>
        <p:nvSpPr>
          <p:cNvPr id="329" name="Google Shape;329;p31"/>
          <p:cNvSpPr txBox="1"/>
          <p:nvPr/>
        </p:nvSpPr>
        <p:spPr>
          <a:xfrm>
            <a:off x="2296244" y="973580"/>
            <a:ext cx="8418000" cy="4456200"/>
          </a:xfrm>
          <a:prstGeom prst="rect">
            <a:avLst/>
          </a:prstGeom>
          <a:noFill/>
          <a:ln>
            <a:noFill/>
          </a:ln>
        </p:spPr>
        <p:txBody>
          <a:bodyPr spcFirstLastPara="1" wrap="square" lIns="91425" tIns="45700" rIns="91425" bIns="45700" anchor="ctr" anchorCtr="0">
            <a:noAutofit/>
          </a:bodyPr>
          <a:lstStyle/>
          <a:p>
            <a:pPr marL="57150">
              <a:lnSpc>
                <a:spcPct val="150000"/>
              </a:lnSpc>
            </a:pPr>
            <a:endParaRPr sz="2400">
              <a:solidFill>
                <a:schemeClr val="dk1"/>
              </a:solidFill>
              <a:latin typeface="Calibri"/>
              <a:ea typeface="Calibri"/>
              <a:cs typeface="Calibri"/>
              <a:sym typeface="Calibri"/>
            </a:endParaRPr>
          </a:p>
          <a:p>
            <a:pPr marL="285750" indent="-228600">
              <a:lnSpc>
                <a:spcPct val="150000"/>
              </a:lnSpc>
              <a:spcBef>
                <a:spcPts val="1000"/>
              </a:spcBef>
              <a:buClr>
                <a:schemeClr val="dk1"/>
              </a:buClr>
              <a:buSzPts val="2400"/>
              <a:buFont typeface="Arial"/>
              <a:buChar char="•"/>
            </a:pPr>
            <a:r>
              <a:rPr lang="en-US" sz="2400">
                <a:solidFill>
                  <a:schemeClr val="dk1"/>
                </a:solidFill>
                <a:latin typeface="Calibri"/>
                <a:ea typeface="Calibri"/>
                <a:cs typeface="Calibri"/>
                <a:sym typeface="Calibri"/>
              </a:rPr>
              <a:t>Tailor messages to specific groups</a:t>
            </a:r>
            <a:endParaRPr/>
          </a:p>
          <a:p>
            <a:pPr marL="285750" indent="-228600">
              <a:spcBef>
                <a:spcPts val="1000"/>
              </a:spcBef>
              <a:buClr>
                <a:schemeClr val="dk1"/>
              </a:buClr>
              <a:buSzPts val="2400"/>
              <a:buFont typeface="Arial"/>
              <a:buChar char="•"/>
            </a:pPr>
            <a:r>
              <a:rPr lang="en-US" sz="2400">
                <a:solidFill>
                  <a:schemeClr val="dk1"/>
                </a:solidFill>
                <a:latin typeface="Calibri"/>
                <a:ea typeface="Calibri"/>
                <a:cs typeface="Calibri"/>
                <a:sym typeface="Calibri"/>
              </a:rPr>
              <a:t>Be aware of cultural norms and customs that influence communication, decision making, health beliefs, and health behaviors</a:t>
            </a:r>
            <a:endParaRPr/>
          </a:p>
          <a:p>
            <a:pPr marL="285750" indent="-228600">
              <a:lnSpc>
                <a:spcPct val="150000"/>
              </a:lnSpc>
              <a:spcBef>
                <a:spcPts val="1000"/>
              </a:spcBef>
              <a:buClr>
                <a:schemeClr val="dk1"/>
              </a:buClr>
              <a:buSzPts val="2400"/>
              <a:buFont typeface="Arial"/>
              <a:buChar char="•"/>
            </a:pPr>
            <a:r>
              <a:rPr lang="en-US" sz="2400">
                <a:solidFill>
                  <a:schemeClr val="dk1"/>
                </a:solidFill>
                <a:latin typeface="Calibri"/>
                <a:ea typeface="Calibri"/>
                <a:cs typeface="Calibri"/>
                <a:sym typeface="Calibri"/>
              </a:rPr>
              <a:t>Avoid idioms and jargon</a:t>
            </a:r>
            <a:endParaRPr/>
          </a:p>
          <a:p>
            <a:pPr marL="285750" indent="-228600">
              <a:lnSpc>
                <a:spcPct val="150000"/>
              </a:lnSpc>
              <a:spcBef>
                <a:spcPts val="1000"/>
              </a:spcBef>
              <a:buClr>
                <a:schemeClr val="dk1"/>
              </a:buClr>
              <a:buSzPts val="2400"/>
              <a:buFont typeface="Arial"/>
              <a:buChar char="•"/>
            </a:pPr>
            <a:r>
              <a:rPr lang="en-US" sz="2400">
                <a:solidFill>
                  <a:schemeClr val="dk1"/>
                </a:solidFill>
                <a:latin typeface="Calibri"/>
                <a:ea typeface="Calibri"/>
                <a:cs typeface="Calibri"/>
                <a:sym typeface="Calibri"/>
              </a:rPr>
              <a:t>Use high quality translators and interpreters</a:t>
            </a:r>
            <a:endParaRPr/>
          </a:p>
          <a:p>
            <a:pPr marL="285750" indent="-228600">
              <a:lnSpc>
                <a:spcPct val="150000"/>
              </a:lnSpc>
              <a:spcBef>
                <a:spcPts val="1000"/>
              </a:spcBef>
              <a:buClr>
                <a:schemeClr val="dk1"/>
              </a:buClr>
              <a:buSzPts val="2400"/>
              <a:buFont typeface="Arial"/>
              <a:buChar char="•"/>
            </a:pPr>
            <a:r>
              <a:rPr lang="en-US" sz="2400">
                <a:solidFill>
                  <a:schemeClr val="dk1"/>
                </a:solidFill>
                <a:latin typeface="Calibri"/>
                <a:ea typeface="Calibri"/>
                <a:cs typeface="Calibri"/>
                <a:sym typeface="Calibri"/>
              </a:rPr>
              <a:t>Avoid stereotypes</a:t>
            </a:r>
            <a:endParaRPr sz="2400">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EC8A52-A501-D01E-924B-929E7D0ED2B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92033EA-BADC-FD3A-6282-83B7BD68B847}"/>
              </a:ext>
            </a:extLst>
          </p:cNvPr>
          <p:cNvSpPr>
            <a:spLocks noGrp="1"/>
          </p:cNvSpPr>
          <p:nvPr>
            <p:ph type="title"/>
          </p:nvPr>
        </p:nvSpPr>
        <p:spPr>
          <a:xfrm>
            <a:off x="2152650" y="1131095"/>
            <a:ext cx="7886700" cy="774451"/>
          </a:xfrm>
        </p:spPr>
        <p:txBody>
          <a:bodyPr anchor="ctr">
            <a:normAutofit/>
          </a:bodyPr>
          <a:lstStyle/>
          <a:p>
            <a:pPr algn="ctr"/>
            <a:r>
              <a:rPr lang="en-US" b="1" dirty="0">
                <a:solidFill>
                  <a:schemeClr val="tx1"/>
                </a:solidFill>
              </a:rPr>
              <a:t>Before We Get Started</a:t>
            </a:r>
          </a:p>
        </p:txBody>
      </p:sp>
      <p:graphicFrame>
        <p:nvGraphicFramePr>
          <p:cNvPr id="8" name="Content Placeholder 2" descr="tips about the webinar session">
            <a:extLst>
              <a:ext uri="{FF2B5EF4-FFF2-40B4-BE49-F238E27FC236}">
                <a16:creationId xmlns:a16="http://schemas.microsoft.com/office/drawing/2014/main" id="{E43C2FBC-A67D-CC72-EF2F-6FD456256C6E}"/>
              </a:ext>
            </a:extLst>
          </p:cNvPr>
          <p:cNvGraphicFramePr>
            <a:graphicFrameLocks noGrp="1"/>
          </p:cNvGraphicFramePr>
          <p:nvPr>
            <p:ph idx="1"/>
            <p:extLst>
              <p:ext uri="{D42A27DB-BD31-4B8C-83A1-F6EECF244321}">
                <p14:modId xmlns:p14="http://schemas.microsoft.com/office/powerpoint/2010/main" val="3914599105"/>
              </p:ext>
            </p:extLst>
          </p:nvPr>
        </p:nvGraphicFramePr>
        <p:xfrm>
          <a:off x="2152650" y="1905546"/>
          <a:ext cx="7886700" cy="32591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64134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32"/>
          <p:cNvSpPr txBox="1">
            <a:spLocks noGrp="1"/>
          </p:cNvSpPr>
          <p:nvPr>
            <p:ph type="title"/>
          </p:nvPr>
        </p:nvSpPr>
        <p:spPr>
          <a:xfrm>
            <a:off x="1891393" y="1907178"/>
            <a:ext cx="2699780" cy="2717074"/>
          </a:xfrm>
          <a:prstGeom prst="rect">
            <a:avLst/>
          </a:prstGeom>
          <a:noFill/>
          <a:ln>
            <a:noFill/>
          </a:ln>
        </p:spPr>
        <p:txBody>
          <a:bodyPr spcFirstLastPara="1" wrap="square" lIns="91425" tIns="45700" rIns="91425" bIns="45700" anchor="ctr" anchorCtr="0">
            <a:normAutofit/>
          </a:bodyPr>
          <a:lstStyle/>
          <a:p>
            <a:r>
              <a:rPr lang="en-US" dirty="0">
                <a:latin typeface="Calibri"/>
                <a:ea typeface="Calibri"/>
                <a:cs typeface="Calibri"/>
                <a:sym typeface="Calibri"/>
              </a:rPr>
              <a:t>Use visuals and examples that reflect the audience</a:t>
            </a:r>
            <a:endParaRPr dirty="0"/>
          </a:p>
          <a:p>
            <a:endParaRPr dirty="0"/>
          </a:p>
        </p:txBody>
      </p:sp>
      <p:pic>
        <p:nvPicPr>
          <p:cNvPr id="336" name="Google Shape;336;p32" descr="A covid-19 poster from Seattle and King County Public health that says: Please protect on anothre from Covid-19. Wer a face covering and keep 6 feet apart from other in public spaces."/>
          <p:cNvPicPr preferRelativeResize="0"/>
          <p:nvPr/>
        </p:nvPicPr>
        <p:blipFill rotWithShape="1">
          <a:blip r:embed="rId3">
            <a:alphaModFix/>
          </a:blip>
          <a:srcRect/>
          <a:stretch/>
        </p:blipFill>
        <p:spPr>
          <a:xfrm>
            <a:off x="4956828" y="169243"/>
            <a:ext cx="5029636" cy="6584251"/>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33"/>
          <p:cNvSpPr txBox="1">
            <a:spLocks noGrp="1"/>
          </p:cNvSpPr>
          <p:nvPr>
            <p:ph type="title"/>
          </p:nvPr>
        </p:nvSpPr>
        <p:spPr>
          <a:xfrm>
            <a:off x="2152650" y="365127"/>
            <a:ext cx="7886700" cy="1325563"/>
          </a:xfrm>
          <a:prstGeom prst="rect">
            <a:avLst/>
          </a:prstGeom>
          <a:noFill/>
          <a:ln>
            <a:noFill/>
          </a:ln>
        </p:spPr>
        <p:txBody>
          <a:bodyPr spcFirstLastPara="1" wrap="square" lIns="91425" tIns="45700" rIns="91425" bIns="45700" anchor="ctr" anchorCtr="0">
            <a:normAutofit/>
          </a:bodyPr>
          <a:lstStyle/>
          <a:p>
            <a:pPr algn="ctr">
              <a:buClr>
                <a:schemeClr val="accent1"/>
              </a:buClr>
              <a:buSzPts val="4000"/>
            </a:pPr>
            <a:r>
              <a:rPr lang="en-US" sz="4000" b="1" dirty="0" err="1">
                <a:solidFill>
                  <a:schemeClr val="accent1"/>
                </a:solidFill>
                <a:latin typeface="Calibri" panose="020F0502020204030204" pitchFamily="34" charset="0"/>
                <a:ea typeface="Calibri" panose="020F0502020204030204" pitchFamily="34" charset="0"/>
                <a:cs typeface="Calibri" panose="020F0502020204030204" pitchFamily="34" charset="0"/>
              </a:rPr>
              <a:t>EthnoMed</a:t>
            </a:r>
            <a:endParaRPr sz="4000" b="1" dirty="0">
              <a:solidFill>
                <a:schemeClr val="accent1"/>
              </a:solidFill>
              <a:latin typeface="Calibri" panose="020F0502020204030204" pitchFamily="34" charset="0"/>
              <a:ea typeface="Calibri" panose="020F0502020204030204" pitchFamily="34" charset="0"/>
              <a:cs typeface="Calibri" panose="020F0502020204030204" pitchFamily="34" charset="0"/>
            </a:endParaRPr>
          </a:p>
        </p:txBody>
      </p:sp>
      <p:pic>
        <p:nvPicPr>
          <p:cNvPr id="343" name="Google Shape;343;p33" descr="Picture of EthnoMed.org homepage"/>
          <p:cNvPicPr preferRelativeResize="0">
            <a:picLocks noGrp="1"/>
          </p:cNvPicPr>
          <p:nvPr>
            <p:ph type="body" idx="1"/>
          </p:nvPr>
        </p:nvPicPr>
        <p:blipFill rotWithShape="1">
          <a:blip r:embed="rId3">
            <a:alphaModFix/>
          </a:blip>
          <a:srcRect/>
          <a:stretch/>
        </p:blipFill>
        <p:spPr>
          <a:xfrm>
            <a:off x="2045970" y="1586907"/>
            <a:ext cx="8199120" cy="3533374"/>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g1cec29a85c9_2_1"/>
          <p:cNvSpPr txBox="1">
            <a:spLocks noGrp="1"/>
          </p:cNvSpPr>
          <p:nvPr>
            <p:ph type="title"/>
          </p:nvPr>
        </p:nvSpPr>
        <p:spPr>
          <a:xfrm>
            <a:off x="2152650" y="365126"/>
            <a:ext cx="7886700" cy="1325700"/>
          </a:xfrm>
          <a:prstGeom prst="rect">
            <a:avLst/>
          </a:prstGeom>
        </p:spPr>
        <p:txBody>
          <a:bodyPr spcFirstLastPara="1" wrap="square" lIns="91425" tIns="45700" rIns="91425" bIns="45700" anchor="ctr" anchorCtr="0">
            <a:normAutofit/>
          </a:bodyPr>
          <a:lstStyle/>
          <a:p>
            <a:pPr algn="ctr">
              <a:buClr>
                <a:schemeClr val="accent1"/>
              </a:buClr>
              <a:buSzPts val="4000"/>
            </a:pPr>
            <a:r>
              <a:rPr lang="en-US" sz="4000" b="1" dirty="0">
                <a:solidFill>
                  <a:schemeClr val="accent1"/>
                </a:solidFill>
              </a:rPr>
              <a:t>Indian Health Service</a:t>
            </a:r>
            <a:endParaRPr sz="4000" b="1" dirty="0">
              <a:solidFill>
                <a:schemeClr val="accent1"/>
              </a:solidFill>
            </a:endParaRPr>
          </a:p>
          <a:p>
            <a:endParaRPr dirty="0"/>
          </a:p>
        </p:txBody>
      </p:sp>
      <p:pic>
        <p:nvPicPr>
          <p:cNvPr id="350" name="Google Shape;350;g1cec29a85c9_2_1">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2152650" y="1060805"/>
            <a:ext cx="7886700" cy="526037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34"/>
          <p:cNvSpPr txBox="1">
            <a:spLocks noGrp="1"/>
          </p:cNvSpPr>
          <p:nvPr>
            <p:ph type="title"/>
          </p:nvPr>
        </p:nvSpPr>
        <p:spPr>
          <a:xfrm>
            <a:off x="1908235" y="430205"/>
            <a:ext cx="8375530" cy="637198"/>
          </a:xfrm>
          <a:prstGeom prst="rect">
            <a:avLst/>
          </a:prstGeom>
          <a:noFill/>
          <a:ln>
            <a:noFill/>
          </a:ln>
        </p:spPr>
        <p:txBody>
          <a:bodyPr spcFirstLastPara="1" wrap="square" lIns="91425" tIns="45700" rIns="91425" bIns="45700" anchor="ctr" anchorCtr="0">
            <a:noAutofit/>
          </a:bodyPr>
          <a:lstStyle/>
          <a:p>
            <a:pPr algn="ctr">
              <a:buClr>
                <a:srgbClr val="0070C0"/>
              </a:buClr>
              <a:buSzPts val="4000"/>
            </a:pPr>
            <a:r>
              <a:rPr lang="en-US" sz="4000" b="1">
                <a:solidFill>
                  <a:srgbClr val="0070C0"/>
                </a:solidFill>
              </a:rPr>
              <a:t>Summary</a:t>
            </a:r>
            <a:endParaRPr/>
          </a:p>
          <a:p>
            <a:pPr algn="ctr">
              <a:buSzPts val="2400"/>
            </a:pPr>
            <a:endParaRPr sz="2400">
              <a:solidFill>
                <a:srgbClr val="0070C0"/>
              </a:solidFill>
            </a:endParaRPr>
          </a:p>
        </p:txBody>
      </p:sp>
      <p:sp>
        <p:nvSpPr>
          <p:cNvPr id="357" name="Google Shape;357;p34"/>
          <p:cNvSpPr txBox="1"/>
          <p:nvPr/>
        </p:nvSpPr>
        <p:spPr>
          <a:xfrm>
            <a:off x="1955995" y="778481"/>
            <a:ext cx="8280000" cy="5633700"/>
          </a:xfrm>
          <a:prstGeom prst="rect">
            <a:avLst/>
          </a:prstGeom>
          <a:noFill/>
          <a:ln>
            <a:noFill/>
          </a:ln>
        </p:spPr>
        <p:txBody>
          <a:bodyPr spcFirstLastPara="1" wrap="square" lIns="91425" tIns="45700" rIns="91425" bIns="45700" anchor="t" anchorCtr="0">
            <a:spAutoFit/>
          </a:bodyPr>
          <a:lstStyle/>
          <a:p>
            <a:endParaRPr sz="2400">
              <a:solidFill>
                <a:schemeClr val="dk1"/>
              </a:solidFill>
              <a:latin typeface="Calibri"/>
              <a:ea typeface="Calibri"/>
              <a:cs typeface="Calibri"/>
              <a:sym typeface="Calibri"/>
            </a:endParaRPr>
          </a:p>
          <a:p>
            <a:pPr marL="342900" indent="-342900">
              <a:buClr>
                <a:schemeClr val="dk1"/>
              </a:buClr>
              <a:buSzPts val="2400"/>
              <a:buFont typeface="Arial"/>
              <a:buChar char="•"/>
            </a:pPr>
            <a:r>
              <a:rPr lang="en-US" sz="2400" b="1">
                <a:solidFill>
                  <a:schemeClr val="dk1"/>
                </a:solidFill>
                <a:latin typeface="Calibri"/>
                <a:ea typeface="Calibri"/>
                <a:cs typeface="Calibri"/>
                <a:sym typeface="Calibri"/>
              </a:rPr>
              <a:t>Health Literacy </a:t>
            </a:r>
            <a:r>
              <a:rPr lang="en-US" sz="2400">
                <a:solidFill>
                  <a:schemeClr val="dk1"/>
                </a:solidFill>
                <a:latin typeface="Calibri"/>
                <a:ea typeface="Calibri"/>
                <a:cs typeface="Calibri"/>
                <a:sym typeface="Calibri"/>
              </a:rPr>
              <a:t>is a shared responsibility</a:t>
            </a:r>
            <a:endParaRPr/>
          </a:p>
          <a:p>
            <a:pPr marL="285750" indent="-133350">
              <a:buClr>
                <a:schemeClr val="dk1"/>
              </a:buClr>
              <a:buSzPts val="2400"/>
            </a:pPr>
            <a:endParaRPr sz="2400" b="1">
              <a:solidFill>
                <a:schemeClr val="dk1"/>
              </a:solidFill>
              <a:latin typeface="Calibri"/>
              <a:ea typeface="Calibri"/>
              <a:cs typeface="Calibri"/>
              <a:sym typeface="Calibri"/>
            </a:endParaRPr>
          </a:p>
          <a:p>
            <a:pPr marL="285750" indent="-285750">
              <a:buClr>
                <a:schemeClr val="dk1"/>
              </a:buClr>
              <a:buSzPts val="2400"/>
              <a:buFont typeface="Arial"/>
              <a:buChar char="•"/>
            </a:pPr>
            <a:r>
              <a:rPr lang="en-US" sz="2400" b="1">
                <a:solidFill>
                  <a:schemeClr val="dk1"/>
                </a:solidFill>
                <a:latin typeface="Calibri"/>
                <a:ea typeface="Calibri"/>
                <a:cs typeface="Calibri"/>
                <a:sym typeface="Calibri"/>
              </a:rPr>
              <a:t> Universal precautions for health literacy</a:t>
            </a:r>
            <a:r>
              <a:rPr lang="en-US" sz="2400">
                <a:solidFill>
                  <a:schemeClr val="dk1"/>
                </a:solidFill>
                <a:latin typeface="Calibri"/>
                <a:ea typeface="Calibri"/>
                <a:cs typeface="Calibri"/>
                <a:sym typeface="Calibri"/>
              </a:rPr>
              <a:t> ensure that we communicate in ways that everyone can understand</a:t>
            </a:r>
            <a:endParaRPr sz="2400">
              <a:solidFill>
                <a:schemeClr val="dk1"/>
              </a:solidFill>
              <a:latin typeface="Calibri"/>
              <a:ea typeface="Calibri"/>
              <a:cs typeface="Calibri"/>
              <a:sym typeface="Calibri"/>
            </a:endParaRPr>
          </a:p>
          <a:p>
            <a:endParaRPr sz="2400">
              <a:solidFill>
                <a:schemeClr val="dk1"/>
              </a:solidFill>
              <a:latin typeface="Calibri"/>
              <a:ea typeface="Calibri"/>
              <a:cs typeface="Calibri"/>
              <a:sym typeface="Calibri"/>
            </a:endParaRPr>
          </a:p>
          <a:p>
            <a:pPr marL="285750" indent="-285750">
              <a:buClr>
                <a:schemeClr val="dk1"/>
              </a:buClr>
              <a:buSzPts val="2400"/>
              <a:buFont typeface="Arial"/>
              <a:buChar char="•"/>
            </a:pPr>
            <a:r>
              <a:rPr lang="en-US" sz="2400">
                <a:solidFill>
                  <a:schemeClr val="dk1"/>
                </a:solidFill>
                <a:latin typeface="Calibri"/>
                <a:ea typeface="Calibri"/>
                <a:cs typeface="Calibri"/>
                <a:sym typeface="Calibri"/>
              </a:rPr>
              <a:t> </a:t>
            </a:r>
            <a:r>
              <a:rPr lang="en-US" sz="2400" b="1">
                <a:solidFill>
                  <a:schemeClr val="dk1"/>
                </a:solidFill>
                <a:latin typeface="Calibri"/>
                <a:ea typeface="Calibri"/>
                <a:cs typeface="Calibri"/>
                <a:sym typeface="Calibri"/>
              </a:rPr>
              <a:t>Clear health communication</a:t>
            </a:r>
            <a:r>
              <a:rPr lang="en-US" sz="2400">
                <a:solidFill>
                  <a:schemeClr val="dk1"/>
                </a:solidFill>
                <a:latin typeface="Calibri"/>
                <a:ea typeface="Calibri"/>
                <a:cs typeface="Calibri"/>
                <a:sym typeface="Calibri"/>
              </a:rPr>
              <a:t> best practices include using plain language, limiting to "need to know" information, confirming understanding, and being aware of cultural differences </a:t>
            </a:r>
            <a:endParaRPr/>
          </a:p>
          <a:p>
            <a:pPr marL="285750" indent="-133350">
              <a:buClr>
                <a:schemeClr val="dk1"/>
              </a:buClr>
              <a:buSzPts val="2400"/>
            </a:pPr>
            <a:endParaRPr sz="2400">
              <a:solidFill>
                <a:schemeClr val="dk1"/>
              </a:solidFill>
              <a:latin typeface="Calibri"/>
              <a:ea typeface="Calibri"/>
              <a:cs typeface="Calibri"/>
              <a:sym typeface="Calibri"/>
            </a:endParaRPr>
          </a:p>
          <a:p>
            <a:pPr marL="285750" indent="-285750">
              <a:buClr>
                <a:schemeClr val="dk1"/>
              </a:buClr>
              <a:buSzPts val="2400"/>
              <a:buFont typeface="Arial"/>
              <a:buChar char="•"/>
            </a:pPr>
            <a:r>
              <a:rPr lang="en-US" sz="2400">
                <a:solidFill>
                  <a:schemeClr val="dk1"/>
                </a:solidFill>
                <a:latin typeface="Calibri"/>
                <a:ea typeface="Calibri"/>
                <a:cs typeface="Calibri"/>
                <a:sym typeface="Calibri"/>
              </a:rPr>
              <a:t> Free </a:t>
            </a:r>
            <a:r>
              <a:rPr lang="en-US" sz="2400" b="1">
                <a:solidFill>
                  <a:schemeClr val="dk1"/>
                </a:solidFill>
                <a:latin typeface="Calibri"/>
                <a:ea typeface="Calibri"/>
                <a:cs typeface="Calibri"/>
                <a:sym typeface="Calibri"/>
              </a:rPr>
              <a:t>online resources</a:t>
            </a:r>
            <a:r>
              <a:rPr lang="en-US" sz="2400">
                <a:solidFill>
                  <a:schemeClr val="dk1"/>
                </a:solidFill>
                <a:latin typeface="Calibri"/>
                <a:ea typeface="Calibri"/>
                <a:cs typeface="Calibri"/>
                <a:sym typeface="Calibri"/>
              </a:rPr>
              <a:t> you can use to promote health literacy include SAM, MedlinePlus, EthnoMed, IHS, and the AHRQ Health Literacy Universal Precautions Toolkit </a:t>
            </a:r>
            <a:endParaRPr/>
          </a:p>
          <a:p>
            <a:pPr marL="285750" indent="-133350">
              <a:buClr>
                <a:schemeClr val="dk1"/>
              </a:buClr>
              <a:buSzPts val="2400"/>
            </a:pPr>
            <a:endParaRPr sz="2400">
              <a:solidFill>
                <a:schemeClr val="dk1"/>
              </a:solidFill>
              <a:latin typeface="Calibri"/>
              <a:ea typeface="Calibri"/>
              <a:cs typeface="Calibri"/>
              <a:sym typeface="Calibri"/>
            </a:endParaRPr>
          </a:p>
          <a:p>
            <a:pPr marL="285750" indent="-133350">
              <a:buClr>
                <a:schemeClr val="dk1"/>
              </a:buClr>
              <a:buSzPts val="2400"/>
            </a:pPr>
            <a:endParaRPr sz="2400">
              <a:solidFill>
                <a:schemeClr val="dk1"/>
              </a:solidFill>
              <a:latin typeface="Calibri"/>
              <a:ea typeface="Calibri"/>
              <a:cs typeface="Calibri"/>
              <a:sym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g1cec29a85c9_2_9"/>
          <p:cNvSpPr txBox="1">
            <a:spLocks noGrp="1"/>
          </p:cNvSpPr>
          <p:nvPr>
            <p:ph type="title"/>
          </p:nvPr>
        </p:nvSpPr>
        <p:spPr>
          <a:xfrm>
            <a:off x="2086350" y="1175657"/>
            <a:ext cx="8019300" cy="2499418"/>
          </a:xfrm>
          <a:prstGeom prst="rect">
            <a:avLst/>
          </a:prstGeom>
        </p:spPr>
        <p:txBody>
          <a:bodyPr spcFirstLastPara="1" wrap="square" lIns="91425" tIns="45700" rIns="91425" bIns="45700" anchor="ctr" anchorCtr="0">
            <a:normAutofit/>
          </a:bodyPr>
          <a:lstStyle/>
          <a:p>
            <a:pPr algn="ctr">
              <a:lnSpc>
                <a:spcPct val="115000"/>
              </a:lnSpc>
            </a:pPr>
            <a:r>
              <a:rPr lang="en-US" sz="4000" b="1" dirty="0">
                <a:solidFill>
                  <a:srgbClr val="0070C0"/>
                </a:solidFill>
              </a:rPr>
              <a:t>To access the CE code: fill out the evaluation linked to in the chat box</a:t>
            </a:r>
            <a:endParaRPr sz="1600" dirty="0">
              <a:solidFill>
                <a:srgbClr val="000000"/>
              </a:solidFill>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Shape 368"/>
        <p:cNvGrpSpPr/>
        <p:nvPr/>
      </p:nvGrpSpPr>
      <p:grpSpPr>
        <a:xfrm>
          <a:off x="0" y="0"/>
          <a:ext cx="0" cy="0"/>
          <a:chOff x="0" y="0"/>
          <a:chExt cx="0" cy="0"/>
        </a:xfrm>
      </p:grpSpPr>
      <p:sp>
        <p:nvSpPr>
          <p:cNvPr id="369" name="Google Shape;369;p35" descr="3 questions marks floating on the slide. Do you have any questions."/>
          <p:cNvSpPr txBox="1">
            <a:spLocks noGrp="1"/>
          </p:cNvSpPr>
          <p:nvPr>
            <p:ph type="title"/>
          </p:nvPr>
        </p:nvSpPr>
        <p:spPr>
          <a:xfrm>
            <a:off x="2152650" y="1280004"/>
            <a:ext cx="8114400" cy="3135000"/>
          </a:xfrm>
          <a:prstGeom prst="rect">
            <a:avLst/>
          </a:prstGeom>
          <a:noFill/>
          <a:ln>
            <a:noFill/>
          </a:ln>
        </p:spPr>
        <p:txBody>
          <a:bodyPr spcFirstLastPara="1" wrap="square" lIns="91425" tIns="45700" rIns="91425" bIns="45700" anchor="ctr" anchorCtr="0">
            <a:normAutofit/>
          </a:bodyPr>
          <a:lstStyle/>
          <a:p>
            <a:pPr algn="ctr">
              <a:buSzPts val="6000"/>
            </a:pPr>
            <a:r>
              <a:rPr lang="en-US" sz="6000" b="1">
                <a:solidFill>
                  <a:schemeClr val="accent1"/>
                </a:solidFill>
              </a:rPr>
              <a:t>Questions?</a:t>
            </a:r>
            <a:endParaRPr>
              <a:solidFill>
                <a:schemeClr val="accent1"/>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Shape 374"/>
        <p:cNvGrpSpPr/>
        <p:nvPr/>
      </p:nvGrpSpPr>
      <p:grpSpPr>
        <a:xfrm>
          <a:off x="0" y="0"/>
          <a:ext cx="0" cy="0"/>
          <a:chOff x="0" y="0"/>
          <a:chExt cx="0" cy="0"/>
        </a:xfrm>
      </p:grpSpPr>
      <p:sp>
        <p:nvSpPr>
          <p:cNvPr id="375" name="Google Shape;375;p36"/>
          <p:cNvSpPr txBox="1">
            <a:spLocks noGrp="1"/>
          </p:cNvSpPr>
          <p:nvPr>
            <p:ph type="ctrTitle"/>
          </p:nvPr>
        </p:nvSpPr>
        <p:spPr>
          <a:xfrm>
            <a:off x="1581666" y="493778"/>
            <a:ext cx="9086334" cy="751970"/>
          </a:xfrm>
          <a:prstGeom prst="rect">
            <a:avLst/>
          </a:prstGeom>
          <a:noFill/>
          <a:ln>
            <a:noFill/>
          </a:ln>
        </p:spPr>
        <p:txBody>
          <a:bodyPr spcFirstLastPara="1" wrap="square" lIns="91425" tIns="45700" rIns="91425" bIns="45700" anchor="b" anchorCtr="0">
            <a:normAutofit/>
          </a:bodyPr>
          <a:lstStyle/>
          <a:p>
            <a:pPr>
              <a:buClr>
                <a:srgbClr val="0070C0"/>
              </a:buClr>
              <a:buSzPts val="4000"/>
            </a:pPr>
            <a:r>
              <a:rPr lang="en-US" sz="4000" b="1" dirty="0">
                <a:solidFill>
                  <a:srgbClr val="0070C0"/>
                </a:solidFill>
              </a:rPr>
              <a:t>Contact  </a:t>
            </a:r>
            <a:endParaRPr dirty="0"/>
          </a:p>
        </p:txBody>
      </p:sp>
      <p:sp>
        <p:nvSpPr>
          <p:cNvPr id="376" name="Google Shape;376;p36"/>
          <p:cNvSpPr txBox="1">
            <a:spLocks noGrp="1"/>
          </p:cNvSpPr>
          <p:nvPr>
            <p:ph type="subTitle" idx="1"/>
          </p:nvPr>
        </p:nvSpPr>
        <p:spPr>
          <a:xfrm>
            <a:off x="1634572" y="1196123"/>
            <a:ext cx="8980500" cy="2944500"/>
          </a:xfrm>
          <a:prstGeom prst="rect">
            <a:avLst/>
          </a:prstGeom>
          <a:noFill/>
          <a:ln>
            <a:noFill/>
          </a:ln>
        </p:spPr>
        <p:txBody>
          <a:bodyPr spcFirstLastPara="1" wrap="square" lIns="91425" tIns="45700" rIns="91425" bIns="45700" anchor="t" anchorCtr="0">
            <a:normAutofit/>
          </a:bodyPr>
          <a:lstStyle/>
          <a:p>
            <a:pPr marL="0" indent="0" algn="l">
              <a:spcBef>
                <a:spcPts val="0"/>
              </a:spcBef>
            </a:pPr>
            <a:endParaRPr b="1" dirty="0"/>
          </a:p>
          <a:p>
            <a:pPr marL="0" indent="0">
              <a:buClr>
                <a:srgbClr val="000000"/>
              </a:buClr>
              <a:buSzPts val="2800"/>
            </a:pPr>
            <a:r>
              <a:rPr lang="en-US" b="1" dirty="0">
                <a:latin typeface="Calibri"/>
                <a:ea typeface="Calibri"/>
                <a:cs typeface="Calibri"/>
                <a:sym typeface="Calibri"/>
              </a:rPr>
              <a:t>Nick Vera</a:t>
            </a:r>
            <a:endParaRPr b="1" dirty="0"/>
          </a:p>
          <a:p>
            <a:pPr marL="0" indent="0">
              <a:buClr>
                <a:srgbClr val="000000"/>
              </a:buClr>
              <a:buSzPts val="2800"/>
            </a:pPr>
            <a:r>
              <a:rPr lang="en-US" b="1" u="sng" dirty="0" err="1">
                <a:solidFill>
                  <a:schemeClr val="hlink"/>
                </a:solidFill>
              </a:rPr>
              <a:t>verani@musc.edu</a:t>
            </a:r>
            <a:endParaRPr lang="en-US" b="1" dirty="0">
              <a:latin typeface="Calibri"/>
              <a:ea typeface="Calibri"/>
              <a:cs typeface="Calibri"/>
              <a:sym typeface="Calibri"/>
            </a:endParaRPr>
          </a:p>
        </p:txBody>
      </p:sp>
      <p:pic>
        <p:nvPicPr>
          <p:cNvPr id="377" name="Google Shape;377;p36" descr="Logo for Network of the National Library of Medicine&#10;&#10;"/>
          <p:cNvPicPr preferRelativeResize="0"/>
          <p:nvPr/>
        </p:nvPicPr>
        <p:blipFill rotWithShape="1">
          <a:blip r:embed="rId3">
            <a:alphaModFix/>
          </a:blip>
          <a:srcRect/>
          <a:stretch/>
        </p:blipFill>
        <p:spPr>
          <a:xfrm>
            <a:off x="3496588" y="3572847"/>
            <a:ext cx="5256500" cy="405504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7E7AA5-31F9-D536-9503-97B83951ABDC}"/>
              </a:ext>
            </a:extLst>
          </p:cNvPr>
          <p:cNvSpPr>
            <a:spLocks noGrp="1"/>
          </p:cNvSpPr>
          <p:nvPr>
            <p:ph type="title"/>
          </p:nvPr>
        </p:nvSpPr>
        <p:spPr>
          <a:xfrm>
            <a:off x="597568" y="310274"/>
            <a:ext cx="10515600" cy="915988"/>
          </a:xfrm>
        </p:spPr>
        <p:txBody>
          <a:bodyPr/>
          <a:lstStyle/>
          <a:p>
            <a:pPr algn="ctr"/>
            <a:r>
              <a:rPr lang="en-US" b="1"/>
              <a:t>About NNLM / Organizational Structure</a:t>
            </a:r>
            <a:endParaRPr lang="en-US">
              <a:latin typeface="Arial" panose="020B0604020202020204" pitchFamily="34" charset="0"/>
              <a:cs typeface="Arial" panose="020B0604020202020204" pitchFamily="34" charset="0"/>
            </a:endParaRPr>
          </a:p>
        </p:txBody>
      </p:sp>
      <p:graphicFrame>
        <p:nvGraphicFramePr>
          <p:cNvPr id="11" name="Content Placeholder 3" descr="NIH NLM NNLM breakdown">
            <a:extLst>
              <a:ext uri="{FF2B5EF4-FFF2-40B4-BE49-F238E27FC236}">
                <a16:creationId xmlns:a16="http://schemas.microsoft.com/office/drawing/2014/main" id="{85D8C423-3952-4C25-8AA5-DF0B4551C092}"/>
              </a:ext>
            </a:extLst>
          </p:cNvPr>
          <p:cNvGraphicFramePr>
            <a:graphicFrameLocks noGrp="1"/>
          </p:cNvGraphicFramePr>
          <p:nvPr>
            <p:ph idx="1"/>
          </p:nvPr>
        </p:nvGraphicFramePr>
        <p:xfrm>
          <a:off x="1300215" y="1770773"/>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TextBox 11">
            <a:extLst>
              <a:ext uri="{FF2B5EF4-FFF2-40B4-BE49-F238E27FC236}">
                <a16:creationId xmlns:a16="http://schemas.microsoft.com/office/drawing/2014/main" id="{99CDC6B8-3CF9-BB7A-7534-9BF6CE4E5C11}"/>
              </a:ext>
            </a:extLst>
          </p:cNvPr>
          <p:cNvSpPr txBox="1"/>
          <p:nvPr/>
        </p:nvSpPr>
        <p:spPr>
          <a:xfrm>
            <a:off x="859483" y="1357508"/>
            <a:ext cx="4155281" cy="1107996"/>
          </a:xfrm>
          <a:prstGeom prst="rect">
            <a:avLst/>
          </a:prstGeom>
          <a:noFill/>
        </p:spPr>
        <p:txBody>
          <a:bodyPr wrap="square" rtlCol="0">
            <a:spAutoFit/>
          </a:bodyPr>
          <a:lstStyle/>
          <a:p>
            <a:pPr algn="r" defTabSz="1371600"/>
            <a:r>
              <a:rPr lang="en-US" sz="2200">
                <a:solidFill>
                  <a:prstClr val="black"/>
                </a:solidFill>
                <a:latin typeface="Arial" panose="020B0604020202020204" pitchFamily="34" charset="0"/>
                <a:cs typeface="Arial" panose="020B0604020202020204" pitchFamily="34" charset="0"/>
              </a:rPr>
              <a:t>National Institutes of Health</a:t>
            </a:r>
          </a:p>
          <a:p>
            <a:pPr algn="r" defTabSz="1371600"/>
            <a:r>
              <a:rPr lang="en-US" sz="2200">
                <a:solidFill>
                  <a:prstClr val="black"/>
                </a:solidFill>
                <a:latin typeface="Arial" panose="020B0604020202020204" pitchFamily="34" charset="0"/>
                <a:cs typeface="Arial" panose="020B0604020202020204" pitchFamily="34" charset="0"/>
              </a:rPr>
              <a:t>Nation’s leading research agency</a:t>
            </a:r>
          </a:p>
        </p:txBody>
      </p:sp>
      <p:sp>
        <p:nvSpPr>
          <p:cNvPr id="13" name="TextBox 12">
            <a:extLst>
              <a:ext uri="{FF2B5EF4-FFF2-40B4-BE49-F238E27FC236}">
                <a16:creationId xmlns:a16="http://schemas.microsoft.com/office/drawing/2014/main" id="{7C74DA58-355C-451C-E458-616D40C50CB4}"/>
              </a:ext>
            </a:extLst>
          </p:cNvPr>
          <p:cNvSpPr txBox="1"/>
          <p:nvPr/>
        </p:nvSpPr>
        <p:spPr>
          <a:xfrm>
            <a:off x="7228572" y="2733963"/>
            <a:ext cx="4283246" cy="769441"/>
          </a:xfrm>
          <a:prstGeom prst="rect">
            <a:avLst/>
          </a:prstGeom>
          <a:noFill/>
        </p:spPr>
        <p:txBody>
          <a:bodyPr wrap="square" rtlCol="0">
            <a:spAutoFit/>
          </a:bodyPr>
          <a:lstStyle/>
          <a:p>
            <a:pPr defTabSz="1371600"/>
            <a:r>
              <a:rPr lang="en-US" sz="2200">
                <a:solidFill>
                  <a:prstClr val="black"/>
                </a:solidFill>
                <a:latin typeface="Arial" panose="020B0604020202020204" pitchFamily="34" charset="0"/>
                <a:cs typeface="Arial" panose="020B0604020202020204" pitchFamily="34" charset="0"/>
              </a:rPr>
              <a:t>National Library of Medicine</a:t>
            </a:r>
          </a:p>
          <a:p>
            <a:pPr defTabSz="1371600"/>
            <a:r>
              <a:rPr lang="en-US" sz="2200">
                <a:solidFill>
                  <a:prstClr val="black"/>
                </a:solidFill>
                <a:latin typeface="Arial" panose="020B0604020202020204" pitchFamily="34" charset="0"/>
                <a:cs typeface="Arial" panose="020B0604020202020204" pitchFamily="34" charset="0"/>
              </a:rPr>
              <a:t>World’s largest biomedical library</a:t>
            </a:r>
          </a:p>
        </p:txBody>
      </p:sp>
      <p:sp>
        <p:nvSpPr>
          <p:cNvPr id="14" name="TextBox 13">
            <a:extLst>
              <a:ext uri="{FF2B5EF4-FFF2-40B4-BE49-F238E27FC236}">
                <a16:creationId xmlns:a16="http://schemas.microsoft.com/office/drawing/2014/main" id="{D740B051-8B12-03F7-EF61-EE2827DB073B}"/>
              </a:ext>
            </a:extLst>
          </p:cNvPr>
          <p:cNvSpPr txBox="1"/>
          <p:nvPr/>
        </p:nvSpPr>
        <p:spPr>
          <a:xfrm>
            <a:off x="375389" y="3821734"/>
            <a:ext cx="4699942" cy="1107996"/>
          </a:xfrm>
          <a:prstGeom prst="rect">
            <a:avLst/>
          </a:prstGeom>
          <a:noFill/>
        </p:spPr>
        <p:txBody>
          <a:bodyPr wrap="square" rtlCol="0">
            <a:spAutoFit/>
          </a:bodyPr>
          <a:lstStyle/>
          <a:p>
            <a:pPr algn="r" defTabSz="1371600"/>
            <a:r>
              <a:rPr lang="en-US" sz="2200">
                <a:solidFill>
                  <a:prstClr val="black"/>
                </a:solidFill>
                <a:latin typeface="Arial" panose="020B0604020202020204" pitchFamily="34" charset="0"/>
                <a:cs typeface="Arial" panose="020B0604020202020204" pitchFamily="34" charset="0"/>
              </a:rPr>
              <a:t>Network of the </a:t>
            </a:r>
          </a:p>
          <a:p>
            <a:pPr algn="r" defTabSz="1371600"/>
            <a:r>
              <a:rPr lang="en-US" sz="2200">
                <a:solidFill>
                  <a:prstClr val="black"/>
                </a:solidFill>
                <a:latin typeface="Arial" panose="020B0604020202020204" pitchFamily="34" charset="0"/>
                <a:cs typeface="Arial" panose="020B0604020202020204" pitchFamily="34" charset="0"/>
              </a:rPr>
              <a:t>National Library of Medicine</a:t>
            </a:r>
          </a:p>
          <a:p>
            <a:pPr algn="r" defTabSz="1371600"/>
            <a:r>
              <a:rPr lang="en-US" sz="2200">
                <a:solidFill>
                  <a:prstClr val="black"/>
                </a:solidFill>
                <a:latin typeface="Arial" panose="020B0604020202020204" pitchFamily="34" charset="0"/>
                <a:cs typeface="Arial" panose="020B0604020202020204" pitchFamily="34" charset="0"/>
              </a:rPr>
              <a:t>Outreach program of the NLM</a:t>
            </a:r>
          </a:p>
        </p:txBody>
      </p:sp>
      <p:sp>
        <p:nvSpPr>
          <p:cNvPr id="15" name="TextBox 14">
            <a:extLst>
              <a:ext uri="{FF2B5EF4-FFF2-40B4-BE49-F238E27FC236}">
                <a16:creationId xmlns:a16="http://schemas.microsoft.com/office/drawing/2014/main" id="{D876623E-D1A4-AF5C-73E3-AF006C8097CC}"/>
              </a:ext>
            </a:extLst>
          </p:cNvPr>
          <p:cNvSpPr txBox="1"/>
          <p:nvPr/>
        </p:nvSpPr>
        <p:spPr>
          <a:xfrm>
            <a:off x="7444265" y="4753808"/>
            <a:ext cx="4067553" cy="1785104"/>
          </a:xfrm>
          <a:prstGeom prst="rect">
            <a:avLst/>
          </a:prstGeom>
          <a:noFill/>
        </p:spPr>
        <p:txBody>
          <a:bodyPr wrap="square" rtlCol="0">
            <a:spAutoFit/>
          </a:bodyPr>
          <a:lstStyle/>
          <a:p>
            <a:pPr defTabSz="1371600"/>
            <a:r>
              <a:rPr lang="en-US" sz="2200">
                <a:solidFill>
                  <a:prstClr val="black"/>
                </a:solidFill>
                <a:latin typeface="Arial" panose="020B0604020202020204" pitchFamily="34" charset="0"/>
                <a:cs typeface="Arial" panose="020B0604020202020204" pitchFamily="34" charset="0"/>
              </a:rPr>
              <a:t>Regions, Offices, and Centers</a:t>
            </a:r>
          </a:p>
          <a:p>
            <a:pPr defTabSz="1371600"/>
            <a:r>
              <a:rPr lang="en-US" sz="2200">
                <a:solidFill>
                  <a:prstClr val="black"/>
                </a:solidFill>
                <a:latin typeface="Arial" panose="020B0604020202020204" pitchFamily="34" charset="0"/>
                <a:cs typeface="Arial" panose="020B0604020202020204" pitchFamily="34" charset="0"/>
              </a:rPr>
              <a:t>7 regional medical libraries </a:t>
            </a:r>
          </a:p>
          <a:p>
            <a:pPr defTabSz="1371600"/>
            <a:r>
              <a:rPr lang="en-US" sz="2200">
                <a:solidFill>
                  <a:prstClr val="black"/>
                </a:solidFill>
                <a:latin typeface="Arial" panose="020B0604020202020204" pitchFamily="34" charset="0"/>
                <a:cs typeface="Arial" panose="020B0604020202020204" pitchFamily="34" charset="0"/>
              </a:rPr>
              <a:t>3 national offices </a:t>
            </a:r>
          </a:p>
          <a:p>
            <a:pPr defTabSz="1371600"/>
            <a:r>
              <a:rPr lang="en-US" sz="2200">
                <a:solidFill>
                  <a:prstClr val="black"/>
                </a:solidFill>
                <a:latin typeface="Arial" panose="020B0604020202020204" pitchFamily="34" charset="0"/>
                <a:cs typeface="Arial" panose="020B0604020202020204" pitchFamily="34" charset="0"/>
              </a:rPr>
              <a:t>4 national centers</a:t>
            </a:r>
          </a:p>
          <a:p>
            <a:pPr defTabSz="1371600"/>
            <a:endParaRPr lang="en-US" sz="220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88283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46B42-8E6B-3D3C-5514-C126BBA0125B}"/>
              </a:ext>
            </a:extLst>
          </p:cNvPr>
          <p:cNvSpPr>
            <a:spLocks noGrp="1"/>
          </p:cNvSpPr>
          <p:nvPr>
            <p:ph type="title"/>
          </p:nvPr>
        </p:nvSpPr>
        <p:spPr>
          <a:xfrm>
            <a:off x="4068981" y="921941"/>
            <a:ext cx="4054040" cy="693305"/>
          </a:xfrm>
        </p:spPr>
        <p:txBody>
          <a:bodyPr>
            <a:normAutofit fontScale="90000"/>
          </a:bodyPr>
          <a:lstStyle/>
          <a:p>
            <a:pPr algn="ctr"/>
            <a:r>
              <a:rPr lang="en-US" b="1"/>
              <a:t>The Regions of NNLM</a:t>
            </a:r>
          </a:p>
        </p:txBody>
      </p:sp>
      <p:pic>
        <p:nvPicPr>
          <p:cNvPr id="5" name="Content Placeholder 13" descr="Map of the United States">
            <a:extLst>
              <a:ext uri="{FF2B5EF4-FFF2-40B4-BE49-F238E27FC236}">
                <a16:creationId xmlns:a16="http://schemas.microsoft.com/office/drawing/2014/main" id="{C2156FA2-3DA0-8821-A726-5645AA4168AB}"/>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524002" y="788277"/>
            <a:ext cx="9143999" cy="5281448"/>
          </a:xfrm>
          <a:effectLst/>
        </p:spPr>
      </p:pic>
    </p:spTree>
    <p:extLst>
      <p:ext uri="{BB962C8B-B14F-4D97-AF65-F5344CB8AC3E}">
        <p14:creationId xmlns:p14="http://schemas.microsoft.com/office/powerpoint/2010/main" val="9977178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EC8A52-A501-D01E-924B-929E7D0ED2B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92033EA-BADC-FD3A-6282-83B7BD68B847}"/>
              </a:ext>
            </a:extLst>
          </p:cNvPr>
          <p:cNvSpPr>
            <a:spLocks noGrp="1"/>
          </p:cNvSpPr>
          <p:nvPr>
            <p:ph type="title"/>
          </p:nvPr>
        </p:nvSpPr>
        <p:spPr>
          <a:xfrm>
            <a:off x="2152650" y="1131095"/>
            <a:ext cx="7886700" cy="774451"/>
          </a:xfrm>
        </p:spPr>
        <p:txBody>
          <a:bodyPr anchor="ctr">
            <a:normAutofit/>
          </a:bodyPr>
          <a:lstStyle/>
          <a:p>
            <a:pPr algn="ctr"/>
            <a:r>
              <a:rPr lang="en-US" b="1" dirty="0">
                <a:solidFill>
                  <a:schemeClr val="tx1"/>
                </a:solidFill>
              </a:rPr>
              <a:t>Objectives</a:t>
            </a:r>
          </a:p>
        </p:txBody>
      </p:sp>
      <p:graphicFrame>
        <p:nvGraphicFramePr>
          <p:cNvPr id="8" name="Content Placeholder 2" descr="tips about the webinar session">
            <a:extLst>
              <a:ext uri="{FF2B5EF4-FFF2-40B4-BE49-F238E27FC236}">
                <a16:creationId xmlns:a16="http://schemas.microsoft.com/office/drawing/2014/main" id="{E43C2FBC-A67D-CC72-EF2F-6FD456256C6E}"/>
              </a:ext>
            </a:extLst>
          </p:cNvPr>
          <p:cNvGraphicFramePr>
            <a:graphicFrameLocks noGrp="1"/>
          </p:cNvGraphicFramePr>
          <p:nvPr>
            <p:ph idx="1"/>
            <p:extLst>
              <p:ext uri="{D42A27DB-BD31-4B8C-83A1-F6EECF244321}">
                <p14:modId xmlns:p14="http://schemas.microsoft.com/office/powerpoint/2010/main" val="2484772276"/>
              </p:ext>
            </p:extLst>
          </p:nvPr>
        </p:nvGraphicFramePr>
        <p:xfrm>
          <a:off x="2152650" y="1905546"/>
          <a:ext cx="8921750" cy="39582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615773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Shape 149"/>
        <p:cNvGrpSpPr/>
        <p:nvPr/>
      </p:nvGrpSpPr>
      <p:grpSpPr>
        <a:xfrm>
          <a:off x="0" y="0"/>
          <a:ext cx="0" cy="0"/>
          <a:chOff x="0" y="0"/>
          <a:chExt cx="0" cy="0"/>
        </a:xfrm>
      </p:grpSpPr>
      <p:sp>
        <p:nvSpPr>
          <p:cNvPr id="150" name="Google Shape;150;p5"/>
          <p:cNvSpPr txBox="1">
            <a:spLocks noGrp="1"/>
          </p:cNvSpPr>
          <p:nvPr>
            <p:ph type="title"/>
          </p:nvPr>
        </p:nvSpPr>
        <p:spPr>
          <a:xfrm>
            <a:off x="1524000" y="434340"/>
            <a:ext cx="2601634" cy="685800"/>
          </a:xfrm>
          <a:prstGeom prst="rect">
            <a:avLst/>
          </a:prstGeom>
          <a:noFill/>
          <a:ln>
            <a:noFill/>
          </a:ln>
        </p:spPr>
        <p:txBody>
          <a:bodyPr spcFirstLastPara="1" wrap="square" lIns="91425" tIns="45700" rIns="91425" bIns="45700" anchor="b" anchorCtr="0">
            <a:noAutofit/>
          </a:bodyPr>
          <a:lstStyle/>
          <a:p>
            <a:pPr algn="ctr">
              <a:buClr>
                <a:schemeClr val="accent1"/>
              </a:buClr>
              <a:buSzPts val="4000"/>
            </a:pPr>
            <a:r>
              <a:rPr lang="en-US" sz="4000" b="1" dirty="0">
                <a:solidFill>
                  <a:schemeClr val="tx1"/>
                </a:solidFill>
              </a:rPr>
              <a:t>Agenda</a:t>
            </a:r>
            <a:endParaRPr dirty="0">
              <a:solidFill>
                <a:schemeClr val="tx1"/>
              </a:solidFill>
            </a:endParaRPr>
          </a:p>
        </p:txBody>
      </p:sp>
      <p:sp>
        <p:nvSpPr>
          <p:cNvPr id="151" name="Google Shape;151;p5"/>
          <p:cNvSpPr txBox="1">
            <a:spLocks noGrp="1"/>
          </p:cNvSpPr>
          <p:nvPr>
            <p:ph type="body" idx="2"/>
          </p:nvPr>
        </p:nvSpPr>
        <p:spPr>
          <a:xfrm>
            <a:off x="1985641" y="1637120"/>
            <a:ext cx="7661076" cy="4786541"/>
          </a:xfrm>
          <a:prstGeom prst="rect">
            <a:avLst/>
          </a:prstGeom>
          <a:noFill/>
          <a:ln>
            <a:noFill/>
          </a:ln>
        </p:spPr>
        <p:txBody>
          <a:bodyPr spcFirstLastPara="1" wrap="square" lIns="91425" tIns="45700" rIns="91425" bIns="45700" anchor="t" anchorCtr="0">
            <a:normAutofit/>
          </a:bodyPr>
          <a:lstStyle/>
          <a:p>
            <a:pPr marL="213995" indent="-213995">
              <a:lnSpc>
                <a:spcPct val="150000"/>
              </a:lnSpc>
              <a:spcBef>
                <a:spcPts val="0"/>
              </a:spcBef>
              <a:buSzPts val="2400"/>
              <a:buFont typeface="Arial"/>
              <a:buChar char="•"/>
            </a:pPr>
            <a:r>
              <a:rPr lang="en-US" sz="2400" dirty="0"/>
              <a:t>Introduction to Health Literacy</a:t>
            </a:r>
            <a:endParaRPr sz="2400" dirty="0"/>
          </a:p>
          <a:p>
            <a:pPr marL="257175" indent="-257175">
              <a:lnSpc>
                <a:spcPct val="150000"/>
              </a:lnSpc>
              <a:spcBef>
                <a:spcPts val="450"/>
              </a:spcBef>
              <a:buSzPts val="2400"/>
              <a:buFont typeface="Arial"/>
              <a:buChar char="•"/>
            </a:pPr>
            <a:r>
              <a:rPr lang="en-US" sz="2400" dirty="0"/>
              <a:t>Communication</a:t>
            </a:r>
            <a:endParaRPr sz="2400" dirty="0"/>
          </a:p>
          <a:p>
            <a:pPr marL="714375" lvl="1" indent="-152400">
              <a:lnSpc>
                <a:spcPct val="150000"/>
              </a:lnSpc>
              <a:spcBef>
                <a:spcPts val="450"/>
              </a:spcBef>
              <a:buSzPts val="2400"/>
              <a:buFont typeface="Arial"/>
              <a:buChar char="•"/>
            </a:pPr>
            <a:r>
              <a:rPr lang="en-US" sz="2400" dirty="0"/>
              <a:t>  Print communication </a:t>
            </a:r>
            <a:endParaRPr dirty="0"/>
          </a:p>
          <a:p>
            <a:pPr marL="714375" lvl="1" indent="-152400">
              <a:lnSpc>
                <a:spcPct val="150000"/>
              </a:lnSpc>
              <a:spcBef>
                <a:spcPts val="450"/>
              </a:spcBef>
              <a:buSzPts val="2400"/>
              <a:buFont typeface="Arial"/>
              <a:buChar char="•"/>
            </a:pPr>
            <a:r>
              <a:rPr lang="en-US" sz="2400" dirty="0"/>
              <a:t>  Verbal communication</a:t>
            </a:r>
            <a:endParaRPr dirty="0"/>
          </a:p>
          <a:p>
            <a:pPr marL="257175" indent="-257175">
              <a:lnSpc>
                <a:spcPct val="150000"/>
              </a:lnSpc>
              <a:spcBef>
                <a:spcPts val="750"/>
              </a:spcBef>
              <a:buSzPts val="2400"/>
              <a:buFont typeface="Arial"/>
              <a:buChar char="•"/>
            </a:pPr>
            <a:r>
              <a:rPr lang="en-US" sz="2400" dirty="0"/>
              <a:t>MedlinePlus to promote health literacy</a:t>
            </a:r>
            <a:endParaRPr sz="2400" dirty="0"/>
          </a:p>
          <a:p>
            <a:pPr marL="257175" indent="-257175">
              <a:lnSpc>
                <a:spcPct val="150000"/>
              </a:lnSpc>
              <a:spcBef>
                <a:spcPts val="750"/>
              </a:spcBef>
              <a:buSzPts val="2400"/>
              <a:buChar char="•"/>
            </a:pPr>
            <a:r>
              <a:rPr lang="en-US" sz="2400" dirty="0" err="1"/>
              <a:t>EthnoMed</a:t>
            </a:r>
            <a:endParaRPr sz="2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6"/>
        <p:cNvGrpSpPr/>
        <p:nvPr/>
      </p:nvGrpSpPr>
      <p:grpSpPr>
        <a:xfrm>
          <a:off x="0" y="0"/>
          <a:ext cx="0" cy="0"/>
          <a:chOff x="0" y="0"/>
          <a:chExt cx="0" cy="0"/>
        </a:xfrm>
      </p:grpSpPr>
      <p:sp>
        <p:nvSpPr>
          <p:cNvPr id="157" name="Google Shape;157;p7"/>
          <p:cNvSpPr txBox="1">
            <a:spLocks noGrp="1"/>
          </p:cNvSpPr>
          <p:nvPr>
            <p:ph type="title"/>
          </p:nvPr>
        </p:nvSpPr>
        <p:spPr>
          <a:xfrm>
            <a:off x="2244231" y="399961"/>
            <a:ext cx="7375161" cy="1325563"/>
          </a:xfrm>
          <a:prstGeom prst="rect">
            <a:avLst/>
          </a:prstGeom>
          <a:noFill/>
          <a:ln>
            <a:noFill/>
          </a:ln>
        </p:spPr>
        <p:txBody>
          <a:bodyPr spcFirstLastPara="1" wrap="square" lIns="91425" tIns="45700" rIns="91425" bIns="45700" anchor="ctr" anchorCtr="0">
            <a:normAutofit/>
          </a:bodyPr>
          <a:lstStyle/>
          <a:p>
            <a:pPr algn="ctr">
              <a:buClr>
                <a:schemeClr val="accent1"/>
              </a:buClr>
              <a:buSzPts val="4400"/>
            </a:pPr>
            <a:r>
              <a:rPr lang="en-US" b="1" dirty="0">
                <a:solidFill>
                  <a:schemeClr val="accent1"/>
                </a:solidFill>
                <a:latin typeface="Calibri"/>
                <a:ea typeface="Calibri"/>
                <a:cs typeface="Calibri"/>
                <a:sym typeface="Calibri"/>
              </a:rPr>
              <a:t>What is Health Literacy? </a:t>
            </a:r>
            <a:endParaRPr dirty="0"/>
          </a:p>
        </p:txBody>
      </p:sp>
      <p:sp>
        <p:nvSpPr>
          <p:cNvPr id="158" name="Google Shape;158;p7"/>
          <p:cNvSpPr txBox="1">
            <a:spLocks noGrp="1"/>
          </p:cNvSpPr>
          <p:nvPr>
            <p:ph type="body" idx="1"/>
          </p:nvPr>
        </p:nvSpPr>
        <p:spPr>
          <a:xfrm>
            <a:off x="1956400" y="1610737"/>
            <a:ext cx="8519100" cy="2694000"/>
          </a:xfrm>
          <a:prstGeom prst="rect">
            <a:avLst/>
          </a:prstGeom>
          <a:noFill/>
          <a:ln>
            <a:noFill/>
          </a:ln>
        </p:spPr>
        <p:txBody>
          <a:bodyPr spcFirstLastPara="1" wrap="square" lIns="91425" tIns="45700" rIns="91425" bIns="45700" anchor="t" anchorCtr="0">
            <a:noAutofit/>
          </a:bodyPr>
          <a:lstStyle/>
          <a:p>
            <a:pPr marL="228600" indent="-228600">
              <a:spcBef>
                <a:spcPts val="0"/>
              </a:spcBef>
              <a:buSzPts val="2800"/>
            </a:pPr>
            <a:r>
              <a:rPr lang="en-US" b="1" dirty="0"/>
              <a:t>Personal health literacy </a:t>
            </a:r>
            <a:r>
              <a:rPr lang="en-US" dirty="0"/>
              <a:t>is the degree to which individuals have the ability to find, understand, and use information and services to inform health-related decisions and actions for themselves and others. </a:t>
            </a:r>
            <a:endParaRPr dirty="0"/>
          </a:p>
          <a:p>
            <a:pPr marL="228600" indent="-50800">
              <a:buSzPts val="2800"/>
              <a:buNone/>
            </a:pPr>
            <a:endParaRPr dirty="0"/>
          </a:p>
          <a:p>
            <a:pPr marL="228600" indent="-228600">
              <a:buSzPts val="2800"/>
            </a:pPr>
            <a:r>
              <a:rPr lang="en-US" b="1" dirty="0"/>
              <a:t>Organizational health literacy </a:t>
            </a:r>
            <a:r>
              <a:rPr lang="en-US" dirty="0"/>
              <a:t>is the degree to which organizations equitably enable individuals to find, understand, and use information and services to inform health-related decisions and actions for themselves and others. </a:t>
            </a:r>
            <a:endParaRPr dirty="0"/>
          </a:p>
          <a:p>
            <a:pPr marL="0" indent="0" algn="ctr">
              <a:buClr>
                <a:srgbClr val="000000"/>
              </a:buClr>
              <a:buSzPts val="1700"/>
              <a:buNone/>
            </a:pPr>
            <a:r>
              <a:rPr lang="en-US" sz="1700" dirty="0">
                <a:solidFill>
                  <a:srgbClr val="000000"/>
                </a:solidFill>
              </a:rPr>
              <a:t>Healthy People 2030</a:t>
            </a:r>
            <a:endParaRPr dirty="0"/>
          </a:p>
          <a:p>
            <a:pPr marL="0" indent="0">
              <a:buSzPts val="1700"/>
              <a:buNone/>
            </a:pPr>
            <a:endParaRPr sz="1700" dirty="0">
              <a:solidFill>
                <a:srgbClr val="00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8"/>
          <p:cNvSpPr txBox="1">
            <a:spLocks noGrp="1"/>
          </p:cNvSpPr>
          <p:nvPr>
            <p:ph type="title"/>
          </p:nvPr>
        </p:nvSpPr>
        <p:spPr>
          <a:xfrm>
            <a:off x="2152650" y="365127"/>
            <a:ext cx="7886700" cy="1325563"/>
          </a:xfrm>
          <a:prstGeom prst="rect">
            <a:avLst/>
          </a:prstGeom>
          <a:noFill/>
          <a:ln>
            <a:noFill/>
          </a:ln>
        </p:spPr>
        <p:txBody>
          <a:bodyPr spcFirstLastPara="1" wrap="square" lIns="91425" tIns="45700" rIns="91425" bIns="45700" anchor="ctr" anchorCtr="0">
            <a:normAutofit/>
          </a:bodyPr>
          <a:lstStyle/>
          <a:p>
            <a:pPr algn="ctr">
              <a:buClr>
                <a:schemeClr val="accent1"/>
              </a:buClr>
              <a:buSzPts val="4400"/>
            </a:pPr>
            <a:r>
              <a:rPr lang="en-US" b="1" dirty="0">
                <a:solidFill>
                  <a:schemeClr val="accent1"/>
                </a:solidFill>
                <a:latin typeface="Calibri"/>
                <a:ea typeface="Calibri"/>
                <a:cs typeface="Calibri"/>
                <a:sym typeface="Calibri"/>
              </a:rPr>
              <a:t>Shared responsibility</a:t>
            </a:r>
            <a:endParaRPr dirty="0"/>
          </a:p>
        </p:txBody>
      </p:sp>
      <p:sp>
        <p:nvSpPr>
          <p:cNvPr id="165" name="Google Shape;165;p8"/>
          <p:cNvSpPr txBox="1">
            <a:spLocks noGrp="1"/>
          </p:cNvSpPr>
          <p:nvPr>
            <p:ph type="body" idx="1"/>
          </p:nvPr>
        </p:nvSpPr>
        <p:spPr>
          <a:xfrm>
            <a:off x="2261138" y="2259578"/>
            <a:ext cx="7886700" cy="4351338"/>
          </a:xfrm>
          <a:prstGeom prst="rect">
            <a:avLst/>
          </a:prstGeom>
          <a:noFill/>
          <a:ln>
            <a:noFill/>
          </a:ln>
        </p:spPr>
        <p:txBody>
          <a:bodyPr spcFirstLastPara="1" wrap="square" lIns="91425" tIns="45700" rIns="91425" bIns="45700" anchor="t" anchorCtr="0">
            <a:normAutofit/>
          </a:bodyPr>
          <a:lstStyle/>
          <a:p>
            <a:pPr marL="0" indent="0">
              <a:spcBef>
                <a:spcPts val="0"/>
              </a:spcBef>
              <a:buClr>
                <a:srgbClr val="000000"/>
              </a:buClr>
              <a:buSzPts val="3600"/>
              <a:buNone/>
            </a:pPr>
            <a:r>
              <a:rPr lang="en-US" sz="3600" b="1" i="1">
                <a:solidFill>
                  <a:srgbClr val="000000"/>
                </a:solidFill>
              </a:rPr>
              <a:t>Health literacy is a shared responsibility between patients and providers</a:t>
            </a:r>
            <a:endParaRPr/>
          </a:p>
          <a:p>
            <a:pPr marL="0" indent="0">
              <a:buSzPts val="3600"/>
              <a:buNone/>
            </a:pPr>
            <a:endParaRPr sz="3600" b="1" i="1">
              <a:solidFill>
                <a:srgbClr val="000000"/>
              </a:solidFill>
            </a:endParaRPr>
          </a:p>
          <a:p>
            <a:pPr marL="0" indent="0" algn="ctr">
              <a:buClr>
                <a:srgbClr val="000000"/>
              </a:buClr>
              <a:buSzPts val="1700"/>
              <a:buNone/>
            </a:pPr>
            <a:r>
              <a:rPr lang="en-US" sz="1700">
                <a:solidFill>
                  <a:srgbClr val="000000"/>
                </a:solidFill>
              </a:rPr>
              <a:t>Helen Osborne</a:t>
            </a:r>
            <a:endParaRPr/>
          </a:p>
          <a:p>
            <a:pPr marL="228600" indent="-50800">
              <a:buSzPts val="2800"/>
              <a:buNone/>
            </a:pPr>
            <a:endParaRPr/>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7073</Words>
  <Application>Microsoft Office PowerPoint</Application>
  <PresentationFormat>Widescreen</PresentationFormat>
  <Paragraphs>508</Paragraphs>
  <Slides>36</Slides>
  <Notes>36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36</vt:i4>
      </vt:variant>
    </vt:vector>
  </HeadingPairs>
  <TitlesOfParts>
    <vt:vector size="44" baseType="lpstr">
      <vt:lpstr>Arial</vt:lpstr>
      <vt:lpstr>BlinkMacSystemFont</vt:lpstr>
      <vt:lpstr>Calibri</vt:lpstr>
      <vt:lpstr>Gill Sans</vt:lpstr>
      <vt:lpstr>Helvetica</vt:lpstr>
      <vt:lpstr>Symbol</vt:lpstr>
      <vt:lpstr>Times New Roman</vt:lpstr>
      <vt:lpstr>Office Theme</vt:lpstr>
      <vt:lpstr>Effective Health Communication and Health Literacy:  Understanding the Connection</vt:lpstr>
      <vt:lpstr>Using Zoom</vt:lpstr>
      <vt:lpstr>Before We Get Started</vt:lpstr>
      <vt:lpstr>About NNLM / Organizational Structure</vt:lpstr>
      <vt:lpstr>The Regions of NNLM</vt:lpstr>
      <vt:lpstr>Objectives</vt:lpstr>
      <vt:lpstr>Agenda</vt:lpstr>
      <vt:lpstr>What is Health Literacy? </vt:lpstr>
      <vt:lpstr>Shared responsibility</vt:lpstr>
      <vt:lpstr>Why is it important to address health literacy?</vt:lpstr>
      <vt:lpstr>Risk factors for low health literacy </vt:lpstr>
      <vt:lpstr>        Communication  </vt:lpstr>
      <vt:lpstr>Health Literacy Universal Precautions</vt:lpstr>
      <vt:lpstr>Health Literacy Universal Precautions Toolkit</vt:lpstr>
      <vt:lpstr>Clear health communication</vt:lpstr>
      <vt:lpstr>Can you substitute another word(s) for easier understanding?</vt:lpstr>
      <vt:lpstr>Plain language sentences: examples</vt:lpstr>
      <vt:lpstr> Plain language principles </vt:lpstr>
      <vt:lpstr>Print Communication:  Readability vs. Plain Language</vt:lpstr>
      <vt:lpstr>Readability, plain language, and health literacy</vt:lpstr>
      <vt:lpstr>SAM: subheadings and chunking</vt:lpstr>
      <vt:lpstr>5 Min Break: Review Pertussis Example</vt:lpstr>
      <vt:lpstr>Applying SAM</vt:lpstr>
      <vt:lpstr>Use visuals to aid communication </vt:lpstr>
      <vt:lpstr>Verbal communication </vt:lpstr>
      <vt:lpstr>Communication</vt:lpstr>
      <vt:lpstr>Teach Back Method</vt:lpstr>
      <vt:lpstr>MedlinePlus tools to promote health literacy </vt:lpstr>
      <vt:lpstr>Culturally aware communication</vt:lpstr>
      <vt:lpstr>Use visuals and examples that reflect the audience </vt:lpstr>
      <vt:lpstr>EthnoMed</vt:lpstr>
      <vt:lpstr>Indian Health Service </vt:lpstr>
      <vt:lpstr>Summary </vt:lpstr>
      <vt:lpstr>To access the CE code: fill out the evaluation linked to in the chat box</vt:lpstr>
      <vt:lpstr>Questions?</vt:lpstr>
      <vt:lpstr>Contact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2024-04-18T18:31:32Z</dcterms:created>
  <dcterms:modified xsi:type="dcterms:W3CDTF">2025-04-01T20:40:31Z</dcterms:modified>
</cp:coreProperties>
</file>