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84"/>
    <p:restoredTop sz="94694"/>
  </p:normalViewPr>
  <p:slideViewPr>
    <p:cSldViewPr snapToGrid="0">
      <p:cViewPr varScale="1">
        <p:scale>
          <a:sx n="119" d="100"/>
          <a:sy n="119" d="100"/>
        </p:scale>
        <p:origin x="208" y="7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333333"/>
              </a:buClr>
              <a:buSzPts val="1100"/>
              <a:buChar char="●"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15 min. overview of your research, educational/professional background, and interest in medical libraries, your future goals after attaining your PhD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Char char="●"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20 min. about current events in medical libraries regarding trans health and suggestions for how healthcare workers can address those needs.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Char char="○"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What cultural competencies should library workers or health care workers keep in mind when it comes to supporting LGBTQ+ clients?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Char char="○"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This section would discuss the “So, what?” Why is this presentation valuable and important for healthcare workers and librarians to provide better overall, informed, inclusive care.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Char char="○"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Opportunity to introduce additional resources, key readings, videos to support with expanding trans health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fb11506a04_0_5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fb11506a04_0_5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f785812cad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f785812cad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fb11506a04_0_5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fb11506a04_0_5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have a convo on who gives results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Already dont want to be at the doctor! Why make me go to another one!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f785812cad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f785812cad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the risk of heart disease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 well what if you already have heart disease?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f785812cad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f785812cad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fb11506a04_0_5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fb11506a04_0_5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Marginalized people deserve better when it comes to healthcare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no reason a trans person should be scared of being harassed, of being discriminated against, of being assaulted, of being denied care when they see a provider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no reason a trans person is so anxious they are waiting until they have stage 4 cancer to see a doctor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is absolutely no reason a trans person’s quality of life should be deteriorating because their doctor doesn’t know how to care for them or refuses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the excuse is something like budget or lack of resources or dragged out hiring process, then that’s a system issue and the system needs to be fixed. Because again, there is just no reason I have to keep hearing about poor health outcomes of the trans community and poor patient-provider interactions. Not in 2023.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deserve better than that, we really do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fb11506a04_0_5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fb11506a04_0_5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f785812ca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f785812ca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333333"/>
              </a:buClr>
              <a:buSzPts val="1100"/>
              <a:buChar char="●"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15 min. overview of your research, educational/professional background, and interest in medical libraries, your future goals after attaining your PhD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fb11506a0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fb11506a0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333333"/>
              </a:buClr>
              <a:buSzPts val="1100"/>
              <a:buChar char="●"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15 min. overview of your research, educational/professional background, and interest in medical libraries, your future goals after attaining your PhD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f785812ca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f785812ca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333333"/>
              </a:buClr>
              <a:buSzPts val="1100"/>
              <a:buChar char="●"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Understanding 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Char char="●"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f785812cad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f785812cad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f785812cad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f785812cad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333333"/>
              </a:buClr>
              <a:buSzPts val="1100"/>
              <a:buChar char="●"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</a:rPr>
              <a:t>Do want to make sure i highlight that a lot of the librarians i talked with felt they were understaffed, didn’t have the funding, that the library was isolated, etc. I don’t want to give them more work/overburden them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fb11506a0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fb11506a0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fb11506a04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fb11506a04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*The positives!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Language use: translators are affirming as well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fb11506a04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fb11506a04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Medical Libraries and Trans Health Education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Jordan Dias Correia, MLIS, AHIP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999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Gender Affirming Care</a:t>
            </a:r>
            <a:endParaRPr/>
          </a:p>
        </p:txBody>
      </p:sp>
      <p:sp>
        <p:nvSpPr>
          <p:cNvPr id="130" name="Google Shape;130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Affirming Patient-Provider interactions and Patient-Medical Institution interactions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Affirming, accepting, and no-barrier policies towards gender affirming care</a:t>
            </a:r>
            <a:endParaRPr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>
                <a:solidFill>
                  <a:schemeClr val="dk1"/>
                </a:solidFill>
              </a:rPr>
              <a:t>Ex: Informed Consent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Hormone replacement therapy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Surgical interventions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Mental health care services tailored towards trans people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The list goes on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1" name="Google Shape;131;p2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Holistic view of a trans person, their body, and their health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How does gender affirming care impact their disability and their healthcare treatments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>
                <a:solidFill>
                  <a:schemeClr val="dk1"/>
                </a:solidFill>
              </a:rPr>
              <a:t>How does their disability affect their gender affirming care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2" name="Google Shape;132;p22"/>
          <p:cNvSpPr txBox="1">
            <a:spLocks noGrp="1"/>
          </p:cNvSpPr>
          <p:nvPr>
            <p:ph type="title"/>
          </p:nvPr>
        </p:nvSpPr>
        <p:spPr>
          <a:xfrm>
            <a:off x="4832400" y="445025"/>
            <a:ext cx="3999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 Health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Case Study (1)</a:t>
            </a:r>
            <a:endParaRPr dirty="0"/>
          </a:p>
        </p:txBody>
      </p:sp>
      <p:sp>
        <p:nvSpPr>
          <p:cNvPr id="139" name="Google Shape;139;p2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2500" lnSpcReduction="1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Transgender man with Celiac disease</a:t>
            </a:r>
            <a:endParaRPr>
              <a:solidFill>
                <a:schemeClr val="dk1"/>
              </a:solidFill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>
                <a:solidFill>
                  <a:schemeClr val="dk1"/>
                </a:solidFill>
              </a:rPr>
              <a:t>HRT (Testosterone) for 4 years</a:t>
            </a:r>
            <a:endParaRPr>
              <a:solidFill>
                <a:schemeClr val="dk1"/>
              </a:solidFill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>
                <a:solidFill>
                  <a:schemeClr val="dk1"/>
                </a:solidFill>
              </a:rPr>
              <a:t>Diagnosed with Celiac 5 years ago</a:t>
            </a:r>
            <a:endParaRPr>
              <a:solidFill>
                <a:schemeClr val="dk1"/>
              </a:solidFill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Celiac disease is an autoimmune disease that affects the small intestine</a:t>
            </a:r>
            <a:endParaRPr>
              <a:solidFill>
                <a:schemeClr val="dk1"/>
              </a:solidFill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>
                <a:solidFill>
                  <a:schemeClr val="dk1"/>
                </a:solidFill>
              </a:rPr>
              <a:t>Can increase the risk of osteoporosis</a:t>
            </a:r>
            <a:endParaRPr>
              <a:solidFill>
                <a:schemeClr val="dk1"/>
              </a:solidFill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>
                <a:solidFill>
                  <a:schemeClr val="dk1"/>
                </a:solidFill>
              </a:rPr>
              <a:t>Recommended DEXA scan to assess bone density and health</a:t>
            </a:r>
            <a:endParaRPr>
              <a:solidFill>
                <a:schemeClr val="dk1"/>
              </a:solidFill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>
                <a:solidFill>
                  <a:schemeClr val="dk1"/>
                </a:solidFill>
              </a:rPr>
              <a:t>Testosterone, as part of hormone replacement therapy, can increase bone density in trans men*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4"/>
          <p:cNvSpPr txBox="1">
            <a:spLocks noGrp="1"/>
          </p:cNvSpPr>
          <p:nvPr>
            <p:ph type="title"/>
          </p:nvPr>
        </p:nvSpPr>
        <p:spPr>
          <a:xfrm>
            <a:off x="4827450" y="116925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Case Study (2)</a:t>
            </a:r>
            <a:endParaRPr dirty="0"/>
          </a:p>
        </p:txBody>
      </p:sp>
      <p:sp>
        <p:nvSpPr>
          <p:cNvPr id="145" name="Google Shape;145;p24"/>
          <p:cNvSpPr txBox="1">
            <a:spLocks noGrp="1"/>
          </p:cNvSpPr>
          <p:nvPr>
            <p:ph type="body" idx="2"/>
          </p:nvPr>
        </p:nvSpPr>
        <p:spPr>
          <a:xfrm>
            <a:off x="3696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/>
              <a:t>From intake forms to waiting room, to provider, the patient is completely respected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/>
              <a:t>“I’ll be honest, I don’t know how to read your DEXA scan because testosterone can increase bone density. You’d have to talk to an endocrinologist to get a better understanding of the results”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Case </a:t>
            </a:r>
            <a:r>
              <a:rPr lang="en"/>
              <a:t>Study (3)</a:t>
            </a:r>
            <a:endParaRPr dirty="0"/>
          </a:p>
        </p:txBody>
      </p:sp>
      <p:sp>
        <p:nvSpPr>
          <p:cNvPr id="152" name="Google Shape;152;p25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Respecting trans patients is an absolute must…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it only goes so far when it comes to their health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Providers need to be able to talk to their trans patients about their disability and their health risks with regards to their trans status*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159" name="Google Shape;159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>
                <a:solidFill>
                  <a:schemeClr val="dk1"/>
                </a:solidFill>
              </a:rPr>
              <a:t>Trans Community Leaders</a:t>
            </a:r>
            <a:endParaRPr sz="5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5000">
                <a:solidFill>
                  <a:schemeClr val="dk1"/>
                </a:solidFill>
              </a:rPr>
              <a:t>Your patients</a:t>
            </a:r>
            <a:endParaRPr sz="5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20"/>
              <a:t>A final thought</a:t>
            </a:r>
            <a:endParaRPr sz="2520"/>
          </a:p>
        </p:txBody>
      </p:sp>
      <p:sp>
        <p:nvSpPr>
          <p:cNvPr id="165" name="Google Shape;165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There’s no one right way to do this</a:t>
            </a:r>
            <a:endParaRPr sz="2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But there are certainly wrong ways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66" name="Google Shape;166;p2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“Well, our budget…” “I’m not sure if there’s…”</a:t>
            </a:r>
            <a:endParaRPr sz="2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3500">
                <a:solidFill>
                  <a:schemeClr val="dk1"/>
                </a:solidFill>
              </a:rPr>
              <a:t>We deserve better</a:t>
            </a:r>
            <a:endParaRPr sz="3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for being here</a:t>
            </a:r>
            <a:endParaRPr/>
          </a:p>
        </p:txBody>
      </p:sp>
      <p:sp>
        <p:nvSpPr>
          <p:cNvPr id="172" name="Google Shape;172;p2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</a:rPr>
              <a:t>jordan.d.correia@rutgers.edu</a:t>
            </a:r>
            <a:endParaRPr u="sng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48354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Me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37755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BS and MLIS from Syracuse University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Concentration in Medical Librarianship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PhD student at Rutgers University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Transgender health information behavior, evidence based interventions for medical and healthcare professionals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Future career goals: Helping Trans Communities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48354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Positionality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37755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Researcher/PhD Student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Chronically Ill Trans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First Gen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White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Research</a:t>
            </a: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Understanding Medical Librarians’ Role in LGBTQ+ Competency in Medical Education and Training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Medical Librarians’ participation in LGBTQ+ competency workshops and curriculum for medical professionals and students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Topics covered in these materials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(Preliminary)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Results (1)</a:t>
            </a:r>
            <a:endParaRPr dirty="0"/>
          </a:p>
        </p:txBody>
      </p:sp>
      <p:sp>
        <p:nvSpPr>
          <p:cNvPr id="82" name="Google Shape;82;p17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Understanding Medical Librarians’ Role in LGBTQ+ Competency in Medical Education and Training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Distinction between trans health needs and cis LGB+ needs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Librarians do want to do the work…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But barriers exist</a:t>
            </a:r>
            <a:endParaRPr sz="180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Time constraint, funding, understaffed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Supporting roles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Library can feel isolated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(Preliminary)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Results (2)</a:t>
            </a:r>
            <a:endParaRPr dirty="0"/>
          </a:p>
        </p:txBody>
      </p:sp>
      <p:sp>
        <p:nvSpPr>
          <p:cNvPr id="89" name="Google Shape;89;p1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Understanding Medical Librarians’ Role in LGBTQ+ Competency in Medical Education and Training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Librarians are information professionals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Reflection on current attitudes towards LGBTQ+ competency</a:t>
            </a:r>
            <a:endParaRPr sz="180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Oberlin et al., 2011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Supporting community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Where do we go from here? (1)</a:t>
            </a:r>
            <a:endParaRPr dirty="0"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>
                <a:solidFill>
                  <a:schemeClr val="dk1"/>
                </a:solidFill>
              </a:rPr>
              <a:t>In an ideal world…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97" name="Google Shape;97;p19"/>
          <p:cNvSpPr txBox="1"/>
          <p:nvPr/>
        </p:nvSpPr>
        <p:spPr>
          <a:xfrm>
            <a:off x="891700" y="1809925"/>
            <a:ext cx="26235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</a:rPr>
              <a:t>DEI Librarian(s)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98" name="Google Shape;98;p19" descr="Teal arrow pointing down from DEI Librarian(s) to Institutional value in Libraries and DEI needs."/>
          <p:cNvSpPr/>
          <p:nvPr/>
        </p:nvSpPr>
        <p:spPr>
          <a:xfrm>
            <a:off x="2041900" y="2317825"/>
            <a:ext cx="323100" cy="7191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9"/>
          <p:cNvSpPr txBox="1"/>
          <p:nvPr/>
        </p:nvSpPr>
        <p:spPr>
          <a:xfrm>
            <a:off x="891700" y="3037575"/>
            <a:ext cx="2623500" cy="11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</a:rPr>
              <a:t>Institutional value in Libraries and DEI needs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100" name="Google Shape;100;p19" descr="Teal arrow pointing right from DEI Librarian (s) to Comprehensive Medical Education about LGBTQ+ Health*."/>
          <p:cNvSpPr/>
          <p:nvPr/>
        </p:nvSpPr>
        <p:spPr>
          <a:xfrm rot="-5400000">
            <a:off x="3713199" y="1704317"/>
            <a:ext cx="323100" cy="7191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9"/>
          <p:cNvSpPr txBox="1"/>
          <p:nvPr/>
        </p:nvSpPr>
        <p:spPr>
          <a:xfrm>
            <a:off x="4391250" y="1648225"/>
            <a:ext cx="43707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</a:rPr>
              <a:t>Comprehensive Medical Education about LGBTQ+ Health*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103" name="Google Shape;103;p19" descr="Teal arrow pointing down from Comprehensive Medical Education about LGBTQ+ Health* to Accurate and affirming care for trans patients."/>
          <p:cNvSpPr/>
          <p:nvPr/>
        </p:nvSpPr>
        <p:spPr>
          <a:xfrm>
            <a:off x="6415050" y="2501125"/>
            <a:ext cx="323100" cy="7191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9"/>
          <p:cNvSpPr txBox="1"/>
          <p:nvPr/>
        </p:nvSpPr>
        <p:spPr>
          <a:xfrm>
            <a:off x="4391250" y="3199125"/>
            <a:ext cx="43707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</a:rPr>
              <a:t>Accurate and affirming care for trans patients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104" name="Google Shape;104;p19"/>
          <p:cNvSpPr txBox="1"/>
          <p:nvPr/>
        </p:nvSpPr>
        <p:spPr>
          <a:xfrm>
            <a:off x="5188200" y="4527900"/>
            <a:ext cx="39558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*Obedin-Maliver et al., 2011; Pregnall, Churchwell, Ehrenfeld, 2021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Where do we go from here? (2)</a:t>
            </a:r>
            <a:endParaRPr dirty="0"/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900">
                <a:solidFill>
                  <a:schemeClr val="dk1"/>
                </a:solidFill>
              </a:rPr>
              <a:t>For healthcare workers: There’s a gap between what trans people have and what they need</a:t>
            </a:r>
            <a:endParaRPr sz="1900">
              <a:solidFill>
                <a:schemeClr val="dk1"/>
              </a:solidFill>
            </a:endParaRPr>
          </a:p>
        </p:txBody>
      </p:sp>
      <p:grpSp>
        <p:nvGrpSpPr>
          <p:cNvPr id="112" name="Google Shape;112;p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5975" y="1739289"/>
            <a:ext cx="3546900" cy="3344761"/>
            <a:chOff x="0" y="1189989"/>
            <a:chExt cx="3546900" cy="3344761"/>
          </a:xfrm>
        </p:grpSpPr>
        <p:sp>
          <p:nvSpPr>
            <p:cNvPr id="113" name="Google Shape;113;p20"/>
            <p:cNvSpPr/>
            <p:nvPr/>
          </p:nvSpPr>
          <p:spPr>
            <a:xfrm>
              <a:off x="0" y="1189989"/>
              <a:ext cx="3546900" cy="669000"/>
            </a:xfrm>
            <a:prstGeom prst="homePlate">
              <a:avLst>
                <a:gd name="adj" fmla="val 50000"/>
              </a:avLst>
            </a:prstGeom>
            <a:solidFill>
              <a:srgbClr val="155B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What we have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4" name="Google Shape;114;p20"/>
            <p:cNvSpPr txBox="1"/>
            <p:nvPr/>
          </p:nvSpPr>
          <p:spPr>
            <a:xfrm>
              <a:off x="655361" y="1919050"/>
              <a:ext cx="22362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Char char="●"/>
              </a:pPr>
              <a:r>
                <a:rPr lang="en" sz="1200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Affirming intake forms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Char char="●"/>
              </a:pPr>
              <a:r>
                <a:rPr lang="en" sz="1200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Affirming waiting spaces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Char char="●"/>
              </a:pPr>
              <a:r>
                <a:rPr lang="en" sz="1200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LGBTQ+ competency training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Char char="●"/>
              </a:pPr>
              <a:r>
                <a:rPr lang="en" sz="1200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Respectful patient-provider interactions and dialogue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Char char="●"/>
              </a:pPr>
              <a:r>
                <a:rPr lang="en" sz="1200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Collecting SOGI data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5" name="Google Shape;115;p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149929" y="1739075"/>
            <a:ext cx="5682168" cy="3344975"/>
            <a:chOff x="2944204" y="1189775"/>
            <a:chExt cx="3305700" cy="3344975"/>
          </a:xfrm>
        </p:grpSpPr>
        <p:sp>
          <p:nvSpPr>
            <p:cNvPr id="116" name="Google Shape;116;p20"/>
            <p:cNvSpPr/>
            <p:nvPr/>
          </p:nvSpPr>
          <p:spPr>
            <a:xfrm>
              <a:off x="2944204" y="1189775"/>
              <a:ext cx="3305700" cy="669000"/>
            </a:xfrm>
            <a:prstGeom prst="chevron">
              <a:avLst>
                <a:gd name="adj" fmla="val 50000"/>
              </a:avLst>
            </a:prstGeom>
            <a:solidFill>
              <a:srgbClr val="1D7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What we need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7" name="Google Shape;117;p20"/>
            <p:cNvSpPr txBox="1"/>
            <p:nvPr/>
          </p:nvSpPr>
          <p:spPr>
            <a:xfrm>
              <a:off x="3156701" y="1919050"/>
              <a:ext cx="15264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Char char="●"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What we currently have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Char char="●"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Patient agency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914400" lvl="1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Char char="○"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What information should be given to other doctors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Char char="●"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Helping patients understand their HRT and surgery options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457200" lvl="0" indent="-3048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Roboto"/>
                <a:buChar char="●"/>
              </a:pPr>
              <a:r>
                <a:rPr lang="en" sz="120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Helping patients understand what information applies to them</a:t>
              </a:r>
              <a:endPara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18" name="Google Shape;118;p20"/>
          <p:cNvSpPr txBox="1"/>
          <p:nvPr/>
        </p:nvSpPr>
        <p:spPr>
          <a:xfrm>
            <a:off x="6208303" y="2468350"/>
            <a:ext cx="2623800" cy="26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Understanding intersex and trans identities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intersection between trans identities and other marginalized identities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Race, disability status, immigration, etc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Ex: surgical images, language use, etc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intersection of gender affirming care and trans health 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Gender Affirming Care and Trans Health</a:t>
            </a:r>
            <a:endParaRPr sz="5000"/>
          </a:p>
        </p:txBody>
      </p:sp>
      <p:sp>
        <p:nvSpPr>
          <p:cNvPr id="124" name="Google Shape;124;p2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5000">
                <a:solidFill>
                  <a:schemeClr val="dk1"/>
                </a:solidFill>
              </a:rPr>
              <a:t>“Aren’t they the same?”</a:t>
            </a:r>
            <a:endParaRPr sz="5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1114</Words>
  <Application>Microsoft Macintosh PowerPoint</Application>
  <PresentationFormat>On-screen Show (16:9)</PresentationFormat>
  <Paragraphs>119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Roboto</vt:lpstr>
      <vt:lpstr>Simple Dark</vt:lpstr>
      <vt:lpstr>Medical Libraries and Trans Health Education</vt:lpstr>
      <vt:lpstr>About Me</vt:lpstr>
      <vt:lpstr>Positionality</vt:lpstr>
      <vt:lpstr>Current Research</vt:lpstr>
      <vt:lpstr>(Preliminary) Results (1)</vt:lpstr>
      <vt:lpstr>(Preliminary) Results (2)</vt:lpstr>
      <vt:lpstr>Where do we go from here? (1)</vt:lpstr>
      <vt:lpstr>Where do we go from here? (2)</vt:lpstr>
      <vt:lpstr>Gender Affirming Care and Trans Health</vt:lpstr>
      <vt:lpstr>Gender Affirming Care</vt:lpstr>
      <vt:lpstr>Case Study (1)</vt:lpstr>
      <vt:lpstr>Case Study (2)</vt:lpstr>
      <vt:lpstr>Case Study (3)</vt:lpstr>
      <vt:lpstr>Resources</vt:lpstr>
      <vt:lpstr>A final thought</vt:lpstr>
      <vt:lpstr>Thank you for being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Libraries and Trans Health Education</dc:title>
  <cp:lastModifiedBy>Trogdon-Livingston, Debra Ann</cp:lastModifiedBy>
  <cp:revision>2</cp:revision>
  <dcterms:modified xsi:type="dcterms:W3CDTF">2023-01-25T19:28:49Z</dcterms:modified>
</cp:coreProperties>
</file>