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embeddedFontLst>
    <p:embeddedFont>
      <p:font typeface="Cambria" panose="02040503050406030204" pitchFamily="18" charset="0"/>
      <p:regular r:id="rId33"/>
      <p:bold r:id="rId34"/>
      <p:italic r:id="rId35"/>
      <p:boldItalic r:id="rId36"/>
    </p:embeddedFont>
    <p:embeddedFont>
      <p:font typeface="Corbel" panose="020B05030202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A5vOQ10N7C1+xW0GPRSRUV5Wk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Nie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9CE6E3-C28A-47F0-941D-8A81490F508C}">
  <a:tblStyle styleId="{6A9CE6E3-C28A-47F0-941D-8A81490F508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126" autoAdjust="0"/>
  </p:normalViewPr>
  <p:slideViewPr>
    <p:cSldViewPr snapToGrid="0">
      <p:cViewPr varScale="1">
        <p:scale>
          <a:sx n="51" d="100"/>
          <a:sy n="51" d="100"/>
        </p:scale>
        <p:origin x="187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nlm.gov/about/code-of-conduc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Welcome to "</a:t>
            </a:r>
            <a:r>
              <a:rPr lang="en-US" dirty="0" err="1"/>
              <a:t>OpenRefine</a:t>
            </a:r>
            <a:r>
              <a:rPr lang="en-US" dirty="0"/>
              <a:t> for Health Sciences and Health Information Professionals"! This is the first of two sessions that covers everything needed to get started with </a:t>
            </a:r>
            <a:r>
              <a:rPr lang="en-US" dirty="0" err="1"/>
              <a:t>OpenRefine</a:t>
            </a:r>
            <a:r>
              <a:rPr lang="en-US" dirty="0"/>
              <a:t> for data cleaning. </a:t>
            </a:r>
            <a:endParaRPr dirty="0"/>
          </a:p>
          <a:p>
            <a:pPr marL="0" lvl="0" indent="0" algn="l" rtl="0">
              <a:lnSpc>
                <a:spcPct val="100000"/>
              </a:lnSpc>
              <a:spcBef>
                <a:spcPts val="0"/>
              </a:spcBef>
              <a:spcAft>
                <a:spcPts val="0"/>
              </a:spcAft>
              <a:buClr>
                <a:schemeClr val="dk1"/>
              </a:buClr>
              <a:buSzPts val="1400"/>
              <a:buFont typeface="Arial"/>
              <a:buNone/>
            </a:pPr>
            <a:r>
              <a:rPr lang="en-US" dirty="0"/>
              <a:t>—</a:t>
            </a:r>
            <a:endParaRPr i="1" dirty="0"/>
          </a:p>
          <a:p>
            <a:pPr marL="0" lvl="0" indent="0" algn="l" rtl="0">
              <a:lnSpc>
                <a:spcPct val="100000"/>
              </a:lnSpc>
              <a:spcBef>
                <a:spcPts val="0"/>
              </a:spcBef>
              <a:spcAft>
                <a:spcPts val="0"/>
              </a:spcAft>
              <a:buClr>
                <a:schemeClr val="dk1"/>
              </a:buClr>
              <a:buSzPts val="1400"/>
              <a:buFont typeface="Arial"/>
              <a:buNone/>
            </a:pPr>
            <a:r>
              <a:rPr lang="en-US" i="1" dirty="0"/>
              <a:t>As needed: </a:t>
            </a:r>
            <a:endParaRPr dirty="0"/>
          </a:p>
          <a:p>
            <a:pPr marL="457200" lvl="0" indent="-317500" algn="l" rtl="0">
              <a:lnSpc>
                <a:spcPct val="100000"/>
              </a:lnSpc>
              <a:spcBef>
                <a:spcPts val="0"/>
              </a:spcBef>
              <a:spcAft>
                <a:spcPts val="0"/>
              </a:spcAft>
              <a:buClr>
                <a:schemeClr val="dk1"/>
              </a:buClr>
              <a:buSzPts val="1400"/>
              <a:buFont typeface="Arial"/>
              <a:buChar char="●"/>
            </a:pPr>
            <a:r>
              <a:rPr lang="en-US" i="1" dirty="0"/>
              <a:t>My name is [name] and I am the [role, ROC, etc.]</a:t>
            </a:r>
            <a:endParaRPr dirty="0"/>
          </a:p>
          <a:p>
            <a:pPr marL="457200" lvl="0" indent="-317500" algn="l" rtl="0">
              <a:lnSpc>
                <a:spcPct val="100000"/>
              </a:lnSpc>
              <a:spcBef>
                <a:spcPts val="0"/>
              </a:spcBef>
              <a:spcAft>
                <a:spcPts val="0"/>
              </a:spcAft>
              <a:buClr>
                <a:schemeClr val="dk1"/>
              </a:buClr>
              <a:buSzPts val="1400"/>
              <a:buFont typeface="Arial"/>
              <a:buChar char="●"/>
            </a:pPr>
            <a:r>
              <a:rPr lang="en-US" i="1" dirty="0"/>
              <a:t>Today I am joined by [name] who will be helping out with [instruction, chat, etc.]</a:t>
            </a:r>
            <a:endParaRPr dirty="0"/>
          </a:p>
          <a:p>
            <a:pPr marL="457200" lvl="0" indent="-317500" algn="l" rtl="0">
              <a:lnSpc>
                <a:spcPct val="100000"/>
              </a:lnSpc>
              <a:spcBef>
                <a:spcPts val="0"/>
              </a:spcBef>
              <a:spcAft>
                <a:spcPts val="0"/>
              </a:spcAft>
              <a:buClr>
                <a:schemeClr val="dk1"/>
              </a:buClr>
              <a:buSzPts val="1400"/>
              <a:buFont typeface="Arial"/>
              <a:buChar char="●"/>
            </a:pPr>
            <a:r>
              <a:rPr lang="en-US" i="1" dirty="0"/>
              <a:t>Completion of this class qualifies you for MLA Continuing Education Credits [for X# based on hours TBD, maybe for DSS as well] and you will be able to obtain those credits by filling out a feedback survey after the final session is completed.</a:t>
            </a:r>
            <a:endParaRPr dirty="0"/>
          </a:p>
          <a:p>
            <a:pPr marL="457200" lvl="0" indent="-317500" algn="l" rtl="0">
              <a:lnSpc>
                <a:spcPct val="100000"/>
              </a:lnSpc>
              <a:spcBef>
                <a:spcPts val="0"/>
              </a:spcBef>
              <a:spcAft>
                <a:spcPts val="0"/>
              </a:spcAft>
              <a:buClr>
                <a:schemeClr val="dk1"/>
              </a:buClr>
              <a:buSzPts val="1400"/>
              <a:buFont typeface="Arial"/>
              <a:buChar char="●"/>
            </a:pPr>
            <a:r>
              <a:rPr lang="en-US" i="1" dirty="0"/>
              <a:t>By joining us today you are agreeing to abide by our Code of Conduct: NNLM is dedicated to providing a welcoming and supportive environment for all people, regardless of background or identity. NNLM seeks to create a space where individuals may learn, network, and enjoy the company of colleagues in an atmosphere of mutual human respect. You can read about our Code of Conduct here [place in chat]: </a:t>
            </a:r>
            <a:r>
              <a:rPr lang="en-US" i="1" u="sng" dirty="0">
                <a:solidFill>
                  <a:schemeClr val="hlink"/>
                </a:solidFill>
                <a:hlinkClick r:id="rId3"/>
              </a:rPr>
              <a:t>https://www.nnlm.gov/about/code-of-conduct</a:t>
            </a:r>
            <a:r>
              <a:rPr lang="en-US" i="1" dirty="0"/>
              <a:t> </a:t>
            </a:r>
            <a:endParaRPr dirty="0"/>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Let’s take a look at this spreadsheet. As you can see, it’s messy.</a:t>
            </a:r>
            <a:endParaRPr/>
          </a:p>
          <a:p>
            <a:pPr marL="0" lvl="0" indent="0" algn="l" rtl="0">
              <a:lnSpc>
                <a:spcPct val="115000"/>
              </a:lnSpc>
              <a:spcBef>
                <a:spcPts val="1200"/>
              </a:spcBef>
              <a:spcAft>
                <a:spcPts val="0"/>
              </a:spcAft>
              <a:buClr>
                <a:schemeClr val="dk1"/>
              </a:buClr>
              <a:buSzPts val="1100"/>
              <a:buFont typeface="Arial"/>
              <a:buNone/>
            </a:pPr>
            <a:r>
              <a:rPr lang="en-US"/>
              <a:t>In the second column, we have entries for a country—Korea—but they’re inconsistent. Some rows say ‘Korea, N,’ others say ‘North Korea,’ and some abbreviate it as ‘No’ or ‘So’.</a:t>
            </a:r>
            <a:endParaRPr/>
          </a:p>
          <a:p>
            <a:pPr marL="0" lvl="0" indent="0" algn="l" rtl="0">
              <a:lnSpc>
                <a:spcPct val="115000"/>
              </a:lnSpc>
              <a:spcBef>
                <a:spcPts val="1200"/>
              </a:spcBef>
              <a:spcAft>
                <a:spcPts val="0"/>
              </a:spcAft>
              <a:buClr>
                <a:schemeClr val="dk1"/>
              </a:buClr>
              <a:buSzPts val="1100"/>
              <a:buFont typeface="Arial"/>
              <a:buNone/>
            </a:pPr>
            <a:r>
              <a:rPr lang="en-US"/>
              <a:t>In another column, we’re dealing with organization names. Some entries say ‘Department of State,’ while others say ‘State Department.’ These refer to the same thing but are recorded differently.</a:t>
            </a:r>
            <a:endParaRPr/>
          </a:p>
          <a:p>
            <a:pPr marL="0" lvl="0" indent="0" algn="l" rtl="0">
              <a:lnSpc>
                <a:spcPct val="115000"/>
              </a:lnSpc>
              <a:spcBef>
                <a:spcPts val="1200"/>
              </a:spcBef>
              <a:spcAft>
                <a:spcPts val="0"/>
              </a:spcAft>
              <a:buClr>
                <a:schemeClr val="dk1"/>
              </a:buClr>
              <a:buSzPts val="1100"/>
              <a:buFont typeface="Arial"/>
              <a:buNone/>
            </a:pPr>
            <a:r>
              <a:rPr lang="en-US"/>
              <a:t>This kind of inconsistency makes it hard to analyze the data. For example, if you wanted to count how many rows reference North Korea or filter by the Department of State, you’d miss some entries.</a:t>
            </a:r>
            <a:endParaRPr/>
          </a:p>
          <a:p>
            <a:pPr marL="0" lvl="0" indent="0" algn="l" rtl="0">
              <a:lnSpc>
                <a:spcPct val="115000"/>
              </a:lnSpc>
              <a:spcBef>
                <a:spcPts val="1200"/>
              </a:spcBef>
              <a:spcAft>
                <a:spcPts val="0"/>
              </a:spcAft>
              <a:buClr>
                <a:schemeClr val="dk1"/>
              </a:buClr>
              <a:buSzPts val="1100"/>
              <a:buFont typeface="Arial"/>
              <a:buNone/>
            </a:pPr>
            <a:r>
              <a:rPr lang="en-US"/>
              <a:t>This is where OpenRefine can help.</a:t>
            </a:r>
            <a:endParaRPr/>
          </a:p>
          <a:p>
            <a:pPr marL="0" lvl="0" indent="0" algn="l" rtl="0">
              <a:lnSpc>
                <a:spcPct val="115000"/>
              </a:lnSpc>
              <a:spcBef>
                <a:spcPts val="1200"/>
              </a:spcBef>
              <a:spcAft>
                <a:spcPts val="0"/>
              </a:spcAft>
              <a:buClr>
                <a:schemeClr val="dk1"/>
              </a:buClr>
              <a:buSzPts val="1100"/>
              <a:buFont typeface="Arial"/>
              <a:buNone/>
            </a:pPr>
            <a:r>
              <a:rPr lang="en-US"/>
              <a:t>With OpenRefine, we can:</a:t>
            </a:r>
            <a:endParaRPr/>
          </a:p>
          <a:p>
            <a:pPr marL="457200" lvl="0" indent="-298450" algn="l" rtl="0">
              <a:lnSpc>
                <a:spcPct val="115000"/>
              </a:lnSpc>
              <a:spcBef>
                <a:spcPts val="1200"/>
              </a:spcBef>
              <a:spcAft>
                <a:spcPts val="0"/>
              </a:spcAft>
              <a:buClr>
                <a:schemeClr val="dk1"/>
              </a:buClr>
              <a:buSzPts val="1100"/>
              <a:buFont typeface="Arial"/>
              <a:buAutoNum type="arabicPeriod"/>
            </a:pPr>
            <a:r>
              <a:rPr lang="en-US"/>
              <a:t>Use faceted search to identify all the variations for Korea and group them together.</a:t>
            </a:r>
            <a:endParaRPr/>
          </a:p>
          <a:p>
            <a:pPr marL="457200" lvl="0" indent="-298450" algn="l" rtl="0">
              <a:lnSpc>
                <a:spcPct val="115000"/>
              </a:lnSpc>
              <a:spcBef>
                <a:spcPts val="0"/>
              </a:spcBef>
              <a:spcAft>
                <a:spcPts val="0"/>
              </a:spcAft>
              <a:buClr>
                <a:schemeClr val="dk1"/>
              </a:buClr>
              <a:buSzPts val="1100"/>
              <a:buFont typeface="Arial"/>
              <a:buAutoNum type="arabicPeriod"/>
            </a:pPr>
            <a:r>
              <a:rPr lang="en-US"/>
              <a:t>Use the clustering tool to unify the different versions of ‘Department of State’ into one consistent entry.</a:t>
            </a:r>
            <a:endParaRPr/>
          </a:p>
          <a:p>
            <a:pPr marL="0" lvl="0" indent="0" algn="l" rtl="0">
              <a:lnSpc>
                <a:spcPct val="115000"/>
              </a:lnSpc>
              <a:spcBef>
                <a:spcPts val="1200"/>
              </a:spcBef>
              <a:spcAft>
                <a:spcPts val="0"/>
              </a:spcAft>
              <a:buClr>
                <a:schemeClr val="dk1"/>
              </a:buClr>
              <a:buSzPts val="1100"/>
              <a:buFont typeface="Arial"/>
              <a:buNone/>
            </a:pPr>
            <a:r>
              <a:rPr lang="en-US"/>
              <a:t>In just a few steps, we can clean this data, transforming it into a standardized and analyzable format. It saves time, reduces errors, and prepares the dataset for more meaningful analysis.</a:t>
            </a:r>
            <a:endParaRPr/>
          </a:p>
          <a:p>
            <a:pPr marL="0" lvl="0" indent="0" algn="l" rtl="0">
              <a:lnSpc>
                <a:spcPct val="100000"/>
              </a:lnSpc>
              <a:spcBef>
                <a:spcPts val="1200"/>
              </a:spcBef>
              <a:spcAft>
                <a:spcPts val="0"/>
              </a:spcAft>
              <a:buClr>
                <a:schemeClr val="dk1"/>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Now let’s look at another table with a different set of issues.</a:t>
            </a:r>
            <a:endParaRPr/>
          </a:p>
          <a:p>
            <a:pPr marL="0" lvl="0" indent="0" algn="l" rtl="0">
              <a:lnSpc>
                <a:spcPct val="115000"/>
              </a:lnSpc>
              <a:spcBef>
                <a:spcPts val="1200"/>
              </a:spcBef>
              <a:spcAft>
                <a:spcPts val="0"/>
              </a:spcAft>
              <a:buClr>
                <a:schemeClr val="dk1"/>
              </a:buClr>
              <a:buSzPts val="1100"/>
              <a:buFont typeface="Arial"/>
              <a:buNone/>
            </a:pPr>
            <a:r>
              <a:rPr lang="en-US"/>
              <a:t>Here, we have inconsistent date formats. Some rows use ‘MM/DD/YYYY,’ others use ‘YYYY-MM-DD,’ and a few are written out, like ‘October  15, 2015.’</a:t>
            </a:r>
            <a:endParaRPr/>
          </a:p>
          <a:p>
            <a:pPr marL="0" lvl="0" indent="0" algn="l" rtl="0">
              <a:lnSpc>
                <a:spcPct val="115000"/>
              </a:lnSpc>
              <a:spcBef>
                <a:spcPts val="1200"/>
              </a:spcBef>
              <a:spcAft>
                <a:spcPts val="0"/>
              </a:spcAft>
              <a:buClr>
                <a:schemeClr val="dk1"/>
              </a:buClr>
              <a:buSzPts val="1100"/>
              <a:buFont typeface="Arial"/>
              <a:buNone/>
            </a:pPr>
            <a:r>
              <a:rPr lang="en-US"/>
              <a:t>In the next column, dollar amounts are a problem. Some entries have dollar signs, some don’t, and others include commas while some don’t—making it impossible to sort or calculate totals accurately.</a:t>
            </a:r>
            <a:endParaRPr/>
          </a:p>
          <a:p>
            <a:pPr marL="0" lvl="0" indent="0" algn="l" rtl="0">
              <a:lnSpc>
                <a:spcPct val="115000"/>
              </a:lnSpc>
              <a:spcBef>
                <a:spcPts val="1200"/>
              </a:spcBef>
              <a:spcAft>
                <a:spcPts val="0"/>
              </a:spcAft>
              <a:buClr>
                <a:schemeClr val="dk1"/>
              </a:buClr>
              <a:buSzPts val="1100"/>
              <a:buFont typeface="Arial"/>
              <a:buNone/>
            </a:pPr>
            <a:r>
              <a:rPr lang="en-US"/>
              <a:t>And finally, we have a column for U.S. states, but the spellings are inconsistent. For example, ‘Idaho’’ is written as ‘US-ID,’ ‘idaho,’ and ‘idaho.’</a:t>
            </a:r>
            <a:endParaRPr/>
          </a:p>
          <a:p>
            <a:pPr marL="0" lvl="0" indent="0" algn="l" rtl="0">
              <a:lnSpc>
                <a:spcPct val="115000"/>
              </a:lnSpc>
              <a:spcBef>
                <a:spcPts val="1200"/>
              </a:spcBef>
              <a:spcAft>
                <a:spcPts val="0"/>
              </a:spcAft>
              <a:buClr>
                <a:schemeClr val="dk1"/>
              </a:buClr>
              <a:buSzPts val="1100"/>
              <a:buFont typeface="Arial"/>
              <a:buNone/>
            </a:pPr>
            <a:r>
              <a:rPr lang="en-US"/>
              <a:t>These inconsistencies can cause big problems if we’re trying to analyze or link this data to other datasets.</a:t>
            </a:r>
            <a:endParaRPr/>
          </a:p>
          <a:p>
            <a:pPr marL="0" lvl="0" indent="0" algn="l" rtl="0">
              <a:lnSpc>
                <a:spcPct val="115000"/>
              </a:lnSpc>
              <a:spcBef>
                <a:spcPts val="1200"/>
              </a:spcBef>
              <a:spcAft>
                <a:spcPts val="0"/>
              </a:spcAft>
              <a:buClr>
                <a:schemeClr val="dk1"/>
              </a:buClr>
              <a:buSzPts val="1100"/>
              <a:buFont typeface="Arial"/>
              <a:buNone/>
            </a:pPr>
            <a:r>
              <a:rPr lang="en-US"/>
              <a:t>Using OpenRefine, we can:</a:t>
            </a:r>
            <a:endParaRPr/>
          </a:p>
          <a:p>
            <a:pPr marL="457200" lvl="0" indent="-298450" algn="l" rtl="0">
              <a:lnSpc>
                <a:spcPct val="115000"/>
              </a:lnSpc>
              <a:spcBef>
                <a:spcPts val="1200"/>
              </a:spcBef>
              <a:spcAft>
                <a:spcPts val="0"/>
              </a:spcAft>
              <a:buClr>
                <a:schemeClr val="dk1"/>
              </a:buClr>
              <a:buSzPts val="1100"/>
              <a:buFont typeface="Arial"/>
              <a:buAutoNum type="arabicPeriod"/>
            </a:pPr>
            <a:r>
              <a:rPr lang="en-US"/>
              <a:t>Standardize all the date formats to one consistent style.</a:t>
            </a:r>
            <a:endParaRPr/>
          </a:p>
          <a:p>
            <a:pPr marL="457200" lvl="0" indent="-298450" algn="l" rtl="0">
              <a:lnSpc>
                <a:spcPct val="115000"/>
              </a:lnSpc>
              <a:spcBef>
                <a:spcPts val="0"/>
              </a:spcBef>
              <a:spcAft>
                <a:spcPts val="0"/>
              </a:spcAft>
              <a:buClr>
                <a:schemeClr val="dk1"/>
              </a:buClr>
              <a:buSzPts val="1100"/>
              <a:buFont typeface="Arial"/>
              <a:buAutoNum type="arabicPeriod"/>
            </a:pPr>
            <a:r>
              <a:rPr lang="en-US"/>
              <a:t>Reformat dollar amounts so they’re uniform and ready for calculations.</a:t>
            </a:r>
            <a:endParaRPr/>
          </a:p>
          <a:p>
            <a:pPr marL="457200" lvl="0" indent="-298450" algn="l" rtl="0">
              <a:lnSpc>
                <a:spcPct val="115000"/>
              </a:lnSpc>
              <a:spcBef>
                <a:spcPts val="0"/>
              </a:spcBef>
              <a:spcAft>
                <a:spcPts val="0"/>
              </a:spcAft>
              <a:buClr>
                <a:schemeClr val="dk1"/>
              </a:buClr>
              <a:buSzPts val="1100"/>
              <a:buFont typeface="Arial"/>
              <a:buAutoNum type="arabicPeriod"/>
            </a:pPr>
            <a:r>
              <a:rPr lang="en-US"/>
              <a:t>Clean up state spellings by clustering and unifying the variations.</a:t>
            </a:r>
            <a:endParaRPr/>
          </a:p>
          <a:p>
            <a:pPr marL="0" lvl="0" indent="0" algn="l" rtl="0">
              <a:lnSpc>
                <a:spcPct val="115000"/>
              </a:lnSpc>
              <a:spcBef>
                <a:spcPts val="1200"/>
              </a:spcBef>
              <a:spcAft>
                <a:spcPts val="0"/>
              </a:spcAft>
              <a:buClr>
                <a:schemeClr val="dk1"/>
              </a:buClr>
              <a:buSzPts val="1100"/>
              <a:buFont typeface="Arial"/>
              <a:buNone/>
            </a:pPr>
            <a:r>
              <a:rPr lang="en-US"/>
              <a:t>In just a few clicks, OpenRefine takes messy, unusable data and transforms it into something clean, consistent, and ready for analysis.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Problem:</a:t>
            </a:r>
            <a:br>
              <a:rPr lang="en-US" sz="1100" b="1">
                <a:latin typeface="Arial"/>
                <a:ea typeface="Arial"/>
                <a:cs typeface="Arial"/>
                <a:sym typeface="Arial"/>
              </a:rPr>
            </a:br>
            <a:r>
              <a:rPr lang="en-US" sz="1100">
                <a:latin typeface="Arial"/>
                <a:ea typeface="Arial"/>
                <a:cs typeface="Arial"/>
                <a:sym typeface="Arial"/>
              </a:rPr>
              <a:t>Messy categorical data—like typos, duplicates, and inconsistent naming—makes analysis difficult. Variations in spelling or capitalization can lead to fragmented categories and inaccurate results.</a:t>
            </a:r>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Use Case:</a:t>
            </a:r>
            <a:br>
              <a:rPr lang="en-US" sz="1100" b="1">
                <a:latin typeface="Arial"/>
                <a:ea typeface="Arial"/>
                <a:cs typeface="Arial"/>
                <a:sym typeface="Arial"/>
              </a:rPr>
            </a:br>
            <a:r>
              <a:rPr lang="en-US" sz="1100">
                <a:latin typeface="Arial"/>
                <a:ea typeface="Arial"/>
                <a:cs typeface="Arial"/>
                <a:sym typeface="Arial"/>
              </a:rPr>
              <a:t>OpenRefine’s clustering feature, powered by algorithms, groups similar but inconsistently spelled values, allowing you to clean and standardize categories quickly.</a:t>
            </a:r>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Example:</a:t>
            </a:r>
            <a:br>
              <a:rPr lang="en-US" sz="1100" b="1">
                <a:latin typeface="Arial"/>
                <a:ea typeface="Arial"/>
                <a:cs typeface="Arial"/>
                <a:sym typeface="Arial"/>
              </a:rPr>
            </a:br>
            <a:r>
              <a:rPr lang="en-US" sz="1100">
                <a:latin typeface="Arial"/>
                <a:ea typeface="Arial"/>
                <a:cs typeface="Arial"/>
                <a:sym typeface="Arial"/>
              </a:rPr>
              <a:t>If a dataset has product categories like </a:t>
            </a:r>
            <a:r>
              <a:rPr lang="en-US" sz="1100" b="1">
                <a:latin typeface="Arial"/>
                <a:ea typeface="Arial"/>
                <a:cs typeface="Arial"/>
                <a:sym typeface="Arial"/>
              </a:rPr>
              <a:t>"Electronics"</a:t>
            </a:r>
            <a:r>
              <a:rPr lang="en-US" sz="1100">
                <a:latin typeface="Arial"/>
                <a:ea typeface="Arial"/>
                <a:cs typeface="Arial"/>
                <a:sym typeface="Arial"/>
              </a:rPr>
              <a:t>, </a:t>
            </a:r>
            <a:r>
              <a:rPr lang="en-US" sz="1100" b="1">
                <a:latin typeface="Arial"/>
                <a:ea typeface="Arial"/>
                <a:cs typeface="Arial"/>
                <a:sym typeface="Arial"/>
              </a:rPr>
              <a:t>"electronics"</a:t>
            </a:r>
            <a:r>
              <a:rPr lang="en-US" sz="1100">
                <a:latin typeface="Arial"/>
                <a:ea typeface="Arial"/>
                <a:cs typeface="Arial"/>
                <a:sym typeface="Arial"/>
              </a:rPr>
              <a:t>, and </a:t>
            </a:r>
            <a:r>
              <a:rPr lang="en-US" sz="1100" b="1">
                <a:latin typeface="Arial"/>
                <a:ea typeface="Arial"/>
                <a:cs typeface="Arial"/>
                <a:sym typeface="Arial"/>
              </a:rPr>
              <a:t>"Electrncs"</a:t>
            </a:r>
            <a:r>
              <a:rPr lang="en-US" sz="1100">
                <a:latin typeface="Arial"/>
                <a:ea typeface="Arial"/>
                <a:cs typeface="Arial"/>
                <a:sym typeface="Arial"/>
              </a:rPr>
              <a:t>, OpenRefine can detect these variations, cluster the similar values together, and merge them into a single, consistent entry for the category, such as the word “Electronics” capitalized.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Here’s an example of messy categorical data. In this column, we see multiple variations for the same category: </a:t>
            </a:r>
            <a:r>
              <a:rPr lang="en-US" sz="1100" b="1">
                <a:latin typeface="Arial"/>
                <a:ea typeface="Arial"/>
                <a:cs typeface="Arial"/>
                <a:sym typeface="Arial"/>
              </a:rPr>
              <a:t>"Female"</a:t>
            </a:r>
            <a:r>
              <a:rPr lang="en-US" sz="1100">
                <a:latin typeface="Arial"/>
                <a:ea typeface="Arial"/>
                <a:cs typeface="Arial"/>
                <a:sym typeface="Arial"/>
              </a:rPr>
              <a:t>, </a:t>
            </a:r>
            <a:r>
              <a:rPr lang="en-US" sz="1100" b="1">
                <a:latin typeface="Arial"/>
                <a:ea typeface="Arial"/>
                <a:cs typeface="Arial"/>
                <a:sym typeface="Arial"/>
              </a:rPr>
              <a:t>"F"</a:t>
            </a:r>
            <a:r>
              <a:rPr lang="en-US" sz="1100">
                <a:latin typeface="Arial"/>
                <a:ea typeface="Arial"/>
                <a:cs typeface="Arial"/>
                <a:sym typeface="Arial"/>
              </a:rPr>
              <a:t>, and </a:t>
            </a:r>
            <a:r>
              <a:rPr lang="en-US" sz="1100" b="1">
                <a:latin typeface="Arial"/>
                <a:ea typeface="Arial"/>
                <a:cs typeface="Arial"/>
                <a:sym typeface="Arial"/>
              </a:rPr>
              <a:t>"FEMALE"</a:t>
            </a:r>
            <a:r>
              <a:rPr lang="en-US" sz="1100">
                <a:latin typeface="Arial"/>
                <a:ea typeface="Arial"/>
                <a:cs typeface="Arial"/>
                <a:sym typeface="Arial"/>
              </a:rPr>
              <a:t>. These inconsistencies can create issues when analyzing data, as they might be treated as separate categories.</a:t>
            </a:r>
            <a:endParaRPr/>
          </a:p>
          <a:p>
            <a:pPr marL="0" lvl="0" indent="0" algn="l" rtl="0">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OpenRefine’s clustering feature can detect these variations and group them together, allowing you to quickly merge them into a single, standardized value—like </a:t>
            </a:r>
            <a:r>
              <a:rPr lang="en-US" sz="1100" b="1">
                <a:latin typeface="Arial"/>
                <a:ea typeface="Arial"/>
                <a:cs typeface="Arial"/>
                <a:sym typeface="Arial"/>
              </a:rPr>
              <a:t>"Female"</a:t>
            </a:r>
            <a:r>
              <a:rPr lang="en-US" sz="1100">
                <a:latin typeface="Arial"/>
                <a:ea typeface="Arial"/>
                <a:cs typeface="Arial"/>
                <a:sym typeface="Arial"/>
              </a:rPr>
              <a:t>. This ensures cleaner data and more accurate analysis with minimal manual effort.</a:t>
            </a:r>
            <a:endParaRPr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Let’s take a look at this screenshot from OpenRefine.</a:t>
            </a:r>
            <a:endParaRPr/>
          </a:p>
          <a:p>
            <a:pPr marL="0" lvl="0" indent="0" algn="l" rtl="0">
              <a:lnSpc>
                <a:spcPct val="115000"/>
              </a:lnSpc>
              <a:spcBef>
                <a:spcPts val="1200"/>
              </a:spcBef>
              <a:spcAft>
                <a:spcPts val="0"/>
              </a:spcAft>
              <a:buClr>
                <a:schemeClr val="dk1"/>
              </a:buClr>
              <a:buSzPts val="1100"/>
              <a:buFont typeface="Arial"/>
              <a:buNone/>
            </a:pPr>
            <a:r>
              <a:rPr lang="en-US"/>
              <a:t>This is the interface for OpenRefine’s matching algorithm that’s used in clustering. It’s designed to identify and group similar entries, even when they’re written differently.</a:t>
            </a:r>
            <a:endParaRPr/>
          </a:p>
          <a:p>
            <a:pPr marL="0" lvl="0" indent="0" algn="l" rtl="0">
              <a:lnSpc>
                <a:spcPct val="115000"/>
              </a:lnSpc>
              <a:spcBef>
                <a:spcPts val="1200"/>
              </a:spcBef>
              <a:spcAft>
                <a:spcPts val="0"/>
              </a:spcAft>
              <a:buClr>
                <a:schemeClr val="dk1"/>
              </a:buClr>
              <a:buSzPts val="1100"/>
              <a:buFont typeface="Arial"/>
              <a:buNone/>
            </a:pPr>
            <a:r>
              <a:rPr lang="en-US"/>
              <a:t>In this example, we have two variations of the same item: ‘Mailbags’ and ‘Mail bags.’ The difference is subtle—just a space and capitalization—but OpenRefine’s matching algorithm recognizes that these are likely the same thing.</a:t>
            </a:r>
            <a:endParaRPr/>
          </a:p>
          <a:p>
            <a:pPr marL="0" lvl="0" indent="0" algn="l" rtl="0">
              <a:lnSpc>
                <a:spcPct val="115000"/>
              </a:lnSpc>
              <a:spcBef>
                <a:spcPts val="1200"/>
              </a:spcBef>
              <a:spcAft>
                <a:spcPts val="0"/>
              </a:spcAft>
              <a:buClr>
                <a:schemeClr val="dk1"/>
              </a:buClr>
              <a:buSzPts val="1100"/>
              <a:buFont typeface="Arial"/>
              <a:buNone/>
            </a:pPr>
            <a:r>
              <a:rPr lang="en-US"/>
              <a:t>The tool highlights these matches, allowing us to quickly review and confirm whether they should be merged into one standardized value.</a:t>
            </a:r>
            <a:endParaRPr/>
          </a:p>
          <a:p>
            <a:pPr marL="0" lvl="0" indent="0" algn="l" rtl="0">
              <a:lnSpc>
                <a:spcPct val="115000"/>
              </a:lnSpc>
              <a:spcBef>
                <a:spcPts val="1200"/>
              </a:spcBef>
              <a:spcAft>
                <a:spcPts val="0"/>
              </a:spcAft>
              <a:buClr>
                <a:schemeClr val="dk1"/>
              </a:buClr>
              <a:buSzPts val="1100"/>
              <a:buFont typeface="Arial"/>
              <a:buNone/>
            </a:pPr>
            <a:r>
              <a:rPr lang="en-US"/>
              <a:t>This feature isn’t limited to spacing or capitalization. It can handle spelling variations, small typos, and other inconsistencies, making it incredibly powerful for cleaning up messy datasets.</a:t>
            </a:r>
            <a:endParaRPr/>
          </a:p>
          <a:p>
            <a:pPr marL="0" lvl="0" indent="0" algn="l" rtl="0">
              <a:lnSpc>
                <a:spcPct val="115000"/>
              </a:lnSpc>
              <a:spcBef>
                <a:spcPts val="1200"/>
              </a:spcBef>
              <a:spcAft>
                <a:spcPts val="0"/>
              </a:spcAft>
              <a:buClr>
                <a:schemeClr val="dk1"/>
              </a:buClr>
              <a:buSzPts val="1100"/>
              <a:buFont typeface="Arial"/>
              <a:buNone/>
            </a:pPr>
            <a:r>
              <a:rPr lang="en-US"/>
              <a:t>With just a few clicks, we can unify all these variations into a single, consistent entry—saving hours of manual work and reducing errors.</a:t>
            </a:r>
            <a:endParaRPr/>
          </a:p>
          <a:p>
            <a:pPr marL="0" lvl="0" indent="0" algn="l" rtl="0">
              <a:lnSpc>
                <a:spcPct val="100000"/>
              </a:lnSpc>
              <a:spcBef>
                <a:spcPts val="1200"/>
              </a:spcBef>
              <a:spcAft>
                <a:spcPts val="0"/>
              </a:spcAft>
              <a:buClr>
                <a:schemeClr val="dk1"/>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1200"/>
              </a:spcBef>
              <a:spcAft>
                <a:spcPts val="0"/>
              </a:spcAft>
              <a:buClr>
                <a:schemeClr val="dk1"/>
              </a:buClr>
              <a:buSzPts val="1100"/>
              <a:buFont typeface="Arial"/>
              <a:buChar char="•"/>
            </a:pPr>
            <a:r>
              <a:rPr lang="en-US"/>
              <a:t>In library or bibliographic datasets, inconsistencies often arise in author names, titles, or publisher information. These inconsistencies can make it difficult to link records, perform accurate searches, or generate correct citations. </a:t>
            </a:r>
            <a:endParaRPr/>
          </a:p>
          <a:p>
            <a:pPr marL="171450" marR="0" lvl="0" indent="-171450" algn="l" rtl="0">
              <a:lnSpc>
                <a:spcPct val="115000"/>
              </a:lnSpc>
              <a:spcBef>
                <a:spcPts val="1200"/>
              </a:spcBef>
              <a:spcAft>
                <a:spcPts val="0"/>
              </a:spcAft>
              <a:buClr>
                <a:schemeClr val="dk1"/>
              </a:buClr>
              <a:buSzPts val="1100"/>
              <a:buFont typeface="Arial"/>
              <a:buChar char="•"/>
            </a:pPr>
            <a:r>
              <a:rPr lang="en-US"/>
              <a:t>OpenRefine is a powerful tool that can address these challenges, especially through the clustering and merging functions we saw in the previous slide. These functions group similar entries for </a:t>
            </a:r>
            <a:r>
              <a:rPr lang="en-US" sz="1200">
                <a:latin typeface="Arial"/>
                <a:ea typeface="Arial"/>
                <a:cs typeface="Arial"/>
                <a:sym typeface="Arial"/>
              </a:rPr>
              <a:t>names, titles, or publishers, and they can standardize formats.</a:t>
            </a:r>
            <a:endParaRPr/>
          </a:p>
          <a:p>
            <a:pPr marL="171450" lvl="0" indent="-171450" algn="l" rtl="0">
              <a:lnSpc>
                <a:spcPct val="115000"/>
              </a:lnSpc>
              <a:spcBef>
                <a:spcPts val="1200"/>
              </a:spcBef>
              <a:spcAft>
                <a:spcPts val="0"/>
              </a:spcAft>
              <a:buClr>
                <a:schemeClr val="dk1"/>
              </a:buClr>
              <a:buSzPts val="1100"/>
              <a:buFont typeface="Arial"/>
              <a:buChar char="•"/>
            </a:pPr>
            <a:r>
              <a:rPr lang="en-US"/>
              <a:t>For example, author names may appear in different formats, such as “Tolkien, J.R.R.,” “J.R.R. Tolkien,” or “John Ronald Reuel Tolkien.” Titles may have differences in capitalization or punctuation, and publisher names may be recorded in multiple ways, such as “Penguin Books,” “Penguin,” or “Penguin Random House.” </a:t>
            </a:r>
            <a:r>
              <a:rPr lang="en-US" sz="1200">
                <a:latin typeface="Arial"/>
                <a:ea typeface="Arial"/>
                <a:cs typeface="Arial"/>
                <a:sym typeface="Arial"/>
              </a:rPr>
              <a:t>By cleaning the data with OpenRefine, bibliographic records become consistent, enabling easier searches, reliable linking of records, and accurate citation generation.</a:t>
            </a:r>
            <a:endParaRPr/>
          </a:p>
          <a:p>
            <a:pPr marL="0" lvl="0" indent="0" algn="l" rtl="0">
              <a:spcBef>
                <a:spcPts val="1200"/>
              </a:spcBef>
              <a:spcAft>
                <a:spcPts val="0"/>
              </a:spcAft>
              <a:buClr>
                <a:schemeClr val="dk1"/>
              </a:buClr>
              <a:buSzPts val="1200"/>
              <a:buFont typeface="Arial"/>
              <a:buNone/>
            </a:pPr>
            <a:endParaRPr/>
          </a:p>
        </p:txBody>
      </p:sp>
      <p:sp>
        <p:nvSpPr>
          <p:cNvPr id="191" name="Google Shape;191;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Now here’s a look at the dataset we’ll be working with. You’ll notice several types of inconsistencies:</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Font typeface="Arial"/>
              <a:buChar char="●"/>
            </a:pPr>
            <a:r>
              <a:rPr lang="en-US" sz="1100" b="1">
                <a:latin typeface="Arial"/>
                <a:ea typeface="Arial"/>
                <a:cs typeface="Arial"/>
                <a:sym typeface="Arial"/>
              </a:rPr>
              <a:t>Publication Type:</a:t>
            </a:r>
            <a:r>
              <a:rPr lang="en-US" sz="1100">
                <a:latin typeface="Arial"/>
                <a:ea typeface="Arial"/>
                <a:cs typeface="Arial"/>
                <a:sym typeface="Arial"/>
              </a:rPr>
              <a:t> Some entries may use different terms for the same type of source.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n-US" sz="1100" b="1">
                <a:latin typeface="Arial"/>
                <a:ea typeface="Arial"/>
                <a:cs typeface="Arial"/>
                <a:sym typeface="Arial"/>
              </a:rPr>
              <a:t>Publisher Name:</a:t>
            </a:r>
            <a:r>
              <a:rPr lang="en-US" sz="1100">
                <a:latin typeface="Arial"/>
                <a:ea typeface="Arial"/>
                <a:cs typeface="Arial"/>
                <a:sym typeface="Arial"/>
              </a:rPr>
              <a:t> Variations in spelling, abbreviations, or formatting can cause duplicate entries.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Font typeface="Arial"/>
              <a:buChar char="●"/>
            </a:pPr>
            <a:r>
              <a:rPr lang="en-US" sz="1100" b="1">
                <a:latin typeface="Arial"/>
                <a:ea typeface="Arial"/>
                <a:cs typeface="Arial"/>
                <a:sym typeface="Arial"/>
              </a:rPr>
              <a:t>Date Format:</a:t>
            </a:r>
            <a:r>
              <a:rPr lang="en-US" sz="1100">
                <a:latin typeface="Arial"/>
                <a:ea typeface="Arial"/>
                <a:cs typeface="Arial"/>
                <a:sym typeface="Arial"/>
              </a:rPr>
              <a:t> Dates appear in multiple formats, which can make sorting and filtering difficult.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We’ll use OpenRefine to clean and standardize this data efficiently, ensuring consistency and accuracy for analysis.</a:t>
            </a:r>
            <a:endParaRPr sz="1100">
              <a:latin typeface="Arial"/>
              <a:ea typeface="Arial"/>
              <a:cs typeface="Arial"/>
              <a:sym typeface="Arial"/>
            </a:endParaRPr>
          </a:p>
          <a:p>
            <a:pPr marL="0" lvl="0" indent="0" algn="l" rtl="0">
              <a:spcBef>
                <a:spcPts val="1200"/>
              </a:spcBef>
              <a:spcAft>
                <a:spcPts val="0"/>
              </a:spcAft>
              <a:buClr>
                <a:schemeClr val="dk1"/>
              </a:buClr>
              <a:buSzPts val="1200"/>
              <a:buFont typeface="Arial"/>
              <a:buNone/>
            </a:pPr>
            <a:endParaRPr/>
          </a:p>
        </p:txBody>
      </p:sp>
      <p:sp>
        <p:nvSpPr>
          <p:cNvPr id="198" name="Google Shape;198;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08" name="Google Shape;2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LOR link to download dataset: https://lor.nnlm.gov/op/op.Download_Share.php?documentid=6027</a:t>
            </a:r>
            <a:endParaRPr/>
          </a:p>
        </p:txBody>
      </p:sp>
      <p:sp>
        <p:nvSpPr>
          <p:cNvPr id="215" name="Google Shape;215;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22" name="Google Shape;222;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This series will ideally provide you with everything you need to get started using OpenRefine for data cleaning and transformations.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In this first session we will explain what OpenRefine is, what it does, and try to get you familiar with common operations in the program, from importing and exporting data to faceting and clustering.</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Part 2 will explore transformations, which are different ways of manipulating data in columns. For example, you can eliminate whitespace in cells, or transform text to lowercase or uppercase.</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strike="sngStrike"/>
              <a:t>In Part 3 we will put into practice all of the concepts we introduced during the first two sessions. We will show some case studies and let you bring in some of your own data that you would like to work with. </a:t>
            </a: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29" name="Google Shape;229;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36" name="Google Shape;236;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43" name="Google Shape;243;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50" name="Google Shape;250;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57" name="Google Shape;257;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64" name="Google Shape;264;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71" name="Google Shape;271;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78" name="Google Shape;278;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85" name="Google Shape;285;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92" name="Google Shape;292;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This is a list of topics that will we cover today, just to give you an idea of the scope of this first session. After introducing what the program is, we will cover where to find things within OpenRefine, the basic features it has available to you, and give you a quick look at transformations before we focus on those in Part 2.</a:t>
            </a:r>
            <a:endParaRPr/>
          </a:p>
        </p:txBody>
      </p:sp>
      <p:sp>
        <p:nvSpPr>
          <p:cNvPr id="109" name="Google Shape;109;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99" name="Google Shape;299;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600"/>
              </a:spcBef>
              <a:spcAft>
                <a:spcPts val="0"/>
              </a:spcAft>
              <a:buClr>
                <a:schemeClr val="dk1"/>
              </a:buClr>
              <a:buSzPts val="1100"/>
              <a:buFont typeface="Arial"/>
              <a:buNone/>
            </a:pPr>
            <a:r>
              <a:rPr lang="en-US" sz="1800">
                <a:solidFill>
                  <a:srgbClr val="434343"/>
                </a:solidFill>
                <a:latin typeface="Arial"/>
                <a:ea typeface="Arial"/>
                <a:cs typeface="Arial"/>
                <a:sym typeface="Arial"/>
              </a:rPr>
              <a:t>Learning Objectives</a:t>
            </a:r>
            <a:endParaRPr/>
          </a:p>
          <a:p>
            <a:pPr marL="457200" lvl="0" indent="-431800" algn="l" rtl="0">
              <a:lnSpc>
                <a:spcPct val="115000"/>
              </a:lnSpc>
              <a:spcBef>
                <a:spcPts val="0"/>
              </a:spcBef>
              <a:spcAft>
                <a:spcPts val="0"/>
              </a:spcAft>
              <a:buClr>
                <a:schemeClr val="dk1"/>
              </a:buClr>
              <a:buSzPts val="3200"/>
              <a:buFont typeface="Arial"/>
              <a:buAutoNum type="arabicPeriod"/>
            </a:pPr>
            <a:r>
              <a:rPr lang="en-US" sz="1400">
                <a:latin typeface="Arial"/>
                <a:ea typeface="Arial"/>
                <a:cs typeface="Arial"/>
                <a:sym typeface="Arial"/>
              </a:rPr>
              <a:t>Summarize OpenRefine’s uses and applications</a:t>
            </a:r>
            <a:endParaRPr/>
          </a:p>
          <a:p>
            <a:pPr marL="457200" lvl="0" indent="-431800" algn="l" rtl="0">
              <a:lnSpc>
                <a:spcPct val="115000"/>
              </a:lnSpc>
              <a:spcBef>
                <a:spcPts val="0"/>
              </a:spcBef>
              <a:spcAft>
                <a:spcPts val="0"/>
              </a:spcAft>
              <a:buClr>
                <a:schemeClr val="dk1"/>
              </a:buClr>
              <a:buSzPts val="3200"/>
              <a:buFont typeface="Arial"/>
              <a:buAutoNum type="arabicPeriod"/>
            </a:pPr>
            <a:r>
              <a:rPr lang="en-US" sz="1400">
                <a:latin typeface="Arial"/>
                <a:ea typeface="Arial"/>
                <a:cs typeface="Arial"/>
                <a:sym typeface="Arial"/>
              </a:rPr>
              <a:t>Import and export a data file successfully</a:t>
            </a:r>
            <a:endParaRPr/>
          </a:p>
          <a:p>
            <a:pPr marL="457200" lvl="0" indent="-431800" algn="l" rtl="0">
              <a:lnSpc>
                <a:spcPct val="115000"/>
              </a:lnSpc>
              <a:spcBef>
                <a:spcPts val="0"/>
              </a:spcBef>
              <a:spcAft>
                <a:spcPts val="0"/>
              </a:spcAft>
              <a:buClr>
                <a:schemeClr val="dk1"/>
              </a:buClr>
              <a:buSzPts val="3200"/>
              <a:buFont typeface="Arial"/>
              <a:buAutoNum type="arabicPeriod"/>
            </a:pPr>
            <a:r>
              <a:rPr lang="en-US" sz="1400">
                <a:latin typeface="Arial"/>
                <a:ea typeface="Arial"/>
                <a:cs typeface="Arial"/>
                <a:sym typeface="Arial"/>
              </a:rPr>
              <a:t>Utilize data manipulation options available in OpenRefine’s dropdown menus, including facets, filters, and clustering</a:t>
            </a:r>
            <a:endParaRPr/>
          </a:p>
          <a:p>
            <a:pPr marL="457200" lvl="0" indent="-431800" algn="l" rtl="0">
              <a:lnSpc>
                <a:spcPct val="115000"/>
              </a:lnSpc>
              <a:spcBef>
                <a:spcPts val="0"/>
              </a:spcBef>
              <a:spcAft>
                <a:spcPts val="0"/>
              </a:spcAft>
              <a:buClr>
                <a:schemeClr val="dk1"/>
              </a:buClr>
              <a:buSzPts val="3200"/>
              <a:buFont typeface="Arial"/>
              <a:buAutoNum type="arabicPeriod"/>
            </a:pPr>
            <a:r>
              <a:rPr lang="en-US" sz="1400">
                <a:latin typeface="Arial"/>
                <a:ea typeface="Arial"/>
                <a:cs typeface="Arial"/>
                <a:sym typeface="Arial"/>
              </a:rPr>
              <a:t>Apply Undo/Redo actions to data transformations</a:t>
            </a:r>
            <a:endParaRPr/>
          </a:p>
        </p:txBody>
      </p:sp>
      <p:sp>
        <p:nvSpPr>
          <p:cNvPr id="117" name="Google Shape;11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OpenRefine is a powerful, free and open source tool that can be used for data cleaning. It is a program that installs and runs on your computer, and runs in your web browser. You will need to download and install it, but after that you do not need an internet connection to use it.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OpenRefine allows you to save all of your workflows for data cleaning, meaning that you can reuse them when you need them. You can also share your OpenRefine projects with others, for example when submitting your data for publication or other purposes, you can share your OpenRefine project file, which contains all the steps you took in cleaning your raw data.</a:t>
            </a:r>
            <a:endParaRPr/>
          </a:p>
        </p:txBody>
      </p:sp>
      <p:sp>
        <p:nvSpPr>
          <p:cNvPr id="124" name="Google Shape;124;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OpenRefine was designed for cleaning data, and so it is good at:</a:t>
            </a:r>
            <a:endParaRPr/>
          </a:p>
          <a:p>
            <a:pPr marL="457200" lvl="0" indent="-317500" algn="l" rtl="0">
              <a:lnSpc>
                <a:spcPct val="100000"/>
              </a:lnSpc>
              <a:spcBef>
                <a:spcPts val="0"/>
              </a:spcBef>
              <a:spcAft>
                <a:spcPts val="0"/>
              </a:spcAft>
              <a:buClr>
                <a:schemeClr val="dk1"/>
              </a:buClr>
              <a:buSzPts val="1400"/>
              <a:buFont typeface="Arial"/>
              <a:buChar char="●"/>
            </a:pPr>
            <a:r>
              <a:rPr lang="en-US"/>
              <a:t>importing data in different file formats, such as CSV, Excel files, text files, XML files, and more.</a:t>
            </a:r>
            <a:endParaRPr/>
          </a:p>
          <a:p>
            <a:pPr marL="457200" lvl="0" indent="-317500" algn="l" rtl="0">
              <a:lnSpc>
                <a:spcPct val="100000"/>
              </a:lnSpc>
              <a:spcBef>
                <a:spcPts val="0"/>
              </a:spcBef>
              <a:spcAft>
                <a:spcPts val="0"/>
              </a:spcAft>
              <a:buClr>
                <a:schemeClr val="dk1"/>
              </a:buClr>
              <a:buSzPts val="1400"/>
              <a:buFont typeface="Arial"/>
              <a:buChar char="●"/>
            </a:pPr>
            <a:r>
              <a:rPr lang="en-US"/>
              <a:t>giving you a visual overview of your data.</a:t>
            </a:r>
            <a:endParaRPr/>
          </a:p>
          <a:p>
            <a:pPr marL="457200" lvl="0" indent="-317500" algn="l" rtl="0">
              <a:lnSpc>
                <a:spcPct val="100000"/>
              </a:lnSpc>
              <a:spcBef>
                <a:spcPts val="0"/>
              </a:spcBef>
              <a:spcAft>
                <a:spcPts val="0"/>
              </a:spcAft>
              <a:buClr>
                <a:schemeClr val="dk1"/>
              </a:buClr>
              <a:buSzPts val="1400"/>
              <a:buFont typeface="Arial"/>
              <a:buChar char="●"/>
            </a:pPr>
            <a:r>
              <a:rPr lang="en-US"/>
              <a:t>finding and updating inconsistencies in data labels, for example with dates (like 6/13/2024 vs. 13/6/2024) or words that have different abbreviations (like FL or FLA for Florida), or any typos.</a:t>
            </a:r>
            <a:endParaRPr/>
          </a:p>
          <a:p>
            <a:pPr marL="457200" lvl="0" indent="-317500" algn="l" rtl="0">
              <a:lnSpc>
                <a:spcPct val="100000"/>
              </a:lnSpc>
              <a:spcBef>
                <a:spcPts val="0"/>
              </a:spcBef>
              <a:spcAft>
                <a:spcPts val="0"/>
              </a:spcAft>
              <a:buClr>
                <a:schemeClr val="dk1"/>
              </a:buClr>
              <a:buSzPts val="1400"/>
              <a:buFont typeface="Arial"/>
              <a:buChar char="●"/>
            </a:pPr>
            <a:r>
              <a:rPr lang="en-US"/>
              <a:t>splitting data into different parts, like making a cell that says "Jennifer Myers" become two separate cells: "Jennifer" and "Myers"</a:t>
            </a:r>
            <a:endParaRPr/>
          </a:p>
          <a:p>
            <a:pPr marL="457200" lvl="0" indent="-317500" algn="l" rtl="0">
              <a:lnSpc>
                <a:spcPct val="100000"/>
              </a:lnSpc>
              <a:spcBef>
                <a:spcPts val="0"/>
              </a:spcBef>
              <a:spcAft>
                <a:spcPts val="0"/>
              </a:spcAft>
              <a:buClr>
                <a:schemeClr val="dk1"/>
              </a:buClr>
              <a:buSzPts val="1400"/>
              <a:buFont typeface="Arial"/>
              <a:buChar char="●"/>
            </a:pPr>
            <a:r>
              <a:rPr lang="en-US"/>
              <a:t>combining datasets.</a:t>
            </a:r>
            <a:endParaRPr/>
          </a:p>
          <a:p>
            <a:pPr marL="457200" lvl="0" indent="-317500" algn="l" rtl="0">
              <a:lnSpc>
                <a:spcPct val="100000"/>
              </a:lnSpc>
              <a:spcBef>
                <a:spcPts val="0"/>
              </a:spcBef>
              <a:spcAft>
                <a:spcPts val="0"/>
              </a:spcAft>
              <a:buClr>
                <a:schemeClr val="dk1"/>
              </a:buClr>
              <a:buSzPts val="1400"/>
              <a:buFont typeface="Arial"/>
              <a:buChar char="●"/>
            </a:pPr>
            <a:r>
              <a:rPr lang="en-US"/>
              <a:t>saving a set of data cleaning steps that you can reuse over and over again on different files. For example if you have survey data where you download the data monthly for processing, you can save common data cleaning steps you use every month in an OpenRefine file and re-run them when you need to.</a:t>
            </a:r>
            <a:endParaRPr/>
          </a:p>
        </p:txBody>
      </p:sp>
      <p:sp>
        <p:nvSpPr>
          <p:cNvPr id="132" name="Google Shape;13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OpenRefine is not useful for data work outside of the data cleaning phase, which can be viewed as the preliminary stage of data analysis. So for example:</a:t>
            </a:r>
            <a:endParaRPr/>
          </a:p>
          <a:p>
            <a:pPr marL="457200" lvl="0" indent="-317500" algn="l" rtl="0">
              <a:lnSpc>
                <a:spcPct val="100000"/>
              </a:lnSpc>
              <a:spcBef>
                <a:spcPts val="0"/>
              </a:spcBef>
              <a:spcAft>
                <a:spcPts val="0"/>
              </a:spcAft>
              <a:buClr>
                <a:schemeClr val="dk1"/>
              </a:buClr>
              <a:buSzPts val="1400"/>
              <a:buFont typeface="Arial"/>
              <a:buChar char="●"/>
            </a:pPr>
            <a:r>
              <a:rPr lang="en-US"/>
              <a:t>OpenRefine is not useful for active data collection.</a:t>
            </a:r>
            <a:endParaRPr/>
          </a:p>
          <a:p>
            <a:pPr marL="457200" lvl="0" indent="-317500" algn="l" rtl="0">
              <a:lnSpc>
                <a:spcPct val="100000"/>
              </a:lnSpc>
              <a:spcBef>
                <a:spcPts val="0"/>
              </a:spcBef>
              <a:spcAft>
                <a:spcPts val="0"/>
              </a:spcAft>
              <a:buClr>
                <a:schemeClr val="dk1"/>
              </a:buClr>
              <a:buSzPts val="1400"/>
              <a:buFont typeface="Arial"/>
              <a:buChar char="●"/>
            </a:pPr>
            <a:r>
              <a:rPr lang="en-US"/>
              <a:t>It is not useful for adding new data points into existing data files.</a:t>
            </a:r>
            <a:endParaRPr/>
          </a:p>
          <a:p>
            <a:pPr marL="457200" lvl="0" indent="-317500" algn="l" rtl="0">
              <a:lnSpc>
                <a:spcPct val="100000"/>
              </a:lnSpc>
              <a:spcBef>
                <a:spcPts val="0"/>
              </a:spcBef>
              <a:spcAft>
                <a:spcPts val="0"/>
              </a:spcAft>
              <a:buClr>
                <a:schemeClr val="dk1"/>
              </a:buClr>
              <a:buSzPts val="1400"/>
              <a:buFont typeface="Arial"/>
              <a:buChar char="●"/>
            </a:pPr>
            <a:r>
              <a:rPr lang="en-US"/>
              <a:t>It will not help with data analysis like statistical tests.</a:t>
            </a:r>
            <a:endParaRPr/>
          </a:p>
          <a:p>
            <a:pPr marL="457200" lvl="0" indent="-317500" algn="l" rtl="0">
              <a:lnSpc>
                <a:spcPct val="100000"/>
              </a:lnSpc>
              <a:spcBef>
                <a:spcPts val="0"/>
              </a:spcBef>
              <a:spcAft>
                <a:spcPts val="0"/>
              </a:spcAft>
              <a:buClr>
                <a:schemeClr val="dk1"/>
              </a:buClr>
              <a:buSzPts val="1400"/>
              <a:buFont typeface="Arial"/>
              <a:buChar char="●"/>
            </a:pPr>
            <a:r>
              <a:rPr lang="en-US"/>
              <a:t>It won't generate data descriptions or data annotations for you.</a:t>
            </a:r>
            <a:endParaRPr/>
          </a:p>
          <a:p>
            <a:pPr marL="457200" lvl="0" indent="-317500" algn="l" rtl="0">
              <a:lnSpc>
                <a:spcPct val="100000"/>
              </a:lnSpc>
              <a:spcBef>
                <a:spcPts val="0"/>
              </a:spcBef>
              <a:spcAft>
                <a:spcPts val="0"/>
              </a:spcAft>
              <a:buClr>
                <a:schemeClr val="dk1"/>
              </a:buClr>
              <a:buSzPts val="1400"/>
              <a:buFont typeface="Arial"/>
              <a:buChar char="●"/>
            </a:pPr>
            <a:r>
              <a:rPr lang="en-US"/>
              <a:t>Outside of sharing your data cleaning steps, it won't help with data sharing.</a:t>
            </a:r>
            <a:endParaRPr/>
          </a:p>
        </p:txBody>
      </p:sp>
      <p:sp>
        <p:nvSpPr>
          <p:cNvPr id="139" name="Google Shape;139;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1000"/>
              </a:spcBef>
              <a:spcAft>
                <a:spcPts val="0"/>
              </a:spcAft>
              <a:buClr>
                <a:schemeClr val="dk1"/>
              </a:buClr>
              <a:buSzPts val="2800"/>
              <a:buFont typeface="Arial"/>
              <a:buNone/>
            </a:pPr>
            <a:r>
              <a:rPr lang="en-US" sz="1200" b="1">
                <a:latin typeface="Arial"/>
                <a:ea typeface="Arial"/>
                <a:cs typeface="Arial"/>
                <a:sym typeface="Arial"/>
              </a:rPr>
              <a:t>Problem</a:t>
            </a:r>
            <a:r>
              <a:rPr lang="en-US" sz="1200">
                <a:latin typeface="Arial"/>
                <a:ea typeface="Arial"/>
                <a:cs typeface="Arial"/>
                <a:sym typeface="Arial"/>
              </a:rPr>
              <a:t>: Messy data often includes inconsistent formatting, typographical errors, or variations in how values are recorded. This includes common data-entry inconsistencies we’ve all probably seen before: things like inconsistent date formats, misspellings, or varying capitalization.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t>This kind of inconsistency can make analysis difficult and even lead to errors.</a:t>
            </a:r>
            <a:endParaRPr/>
          </a:p>
          <a:p>
            <a:pPr marL="0" lvl="0" indent="0" algn="l" rtl="0">
              <a:lnSpc>
                <a:spcPct val="115000"/>
              </a:lnSpc>
              <a:spcBef>
                <a:spcPts val="1200"/>
              </a:spcBef>
              <a:spcAft>
                <a:spcPts val="0"/>
              </a:spcAft>
              <a:buClr>
                <a:schemeClr val="dk1"/>
              </a:buClr>
              <a:buSzPts val="1100"/>
              <a:buFont typeface="Arial"/>
              <a:buNone/>
            </a:pPr>
            <a:r>
              <a:rPr lang="en-US"/>
              <a:t>That’s where OpenRefine comes in.</a:t>
            </a:r>
            <a:endParaRPr/>
          </a:p>
          <a:p>
            <a:pPr marL="457200" lvl="0" indent="-406400" algn="l" rtl="0">
              <a:lnSpc>
                <a:spcPct val="90000"/>
              </a:lnSpc>
              <a:spcBef>
                <a:spcPts val="1000"/>
              </a:spcBef>
              <a:spcAft>
                <a:spcPts val="0"/>
              </a:spcAft>
              <a:buClr>
                <a:schemeClr val="dk1"/>
              </a:buClr>
              <a:buSzPts val="2800"/>
              <a:buFont typeface="Arial"/>
              <a:buChar char="•"/>
            </a:pPr>
            <a:r>
              <a:rPr lang="en-US"/>
              <a:t>In this Use Case, OpenRefine is a powerful tool for cleaning and standardizing data. It helps fix typos, unify formats, and merge similar entries. </a:t>
            </a:r>
            <a:r>
              <a:rPr lang="en-US" sz="1200">
                <a:latin typeface="Arial"/>
                <a:ea typeface="Arial"/>
                <a:cs typeface="Arial"/>
                <a:sym typeface="Arial"/>
              </a:rPr>
              <a:t>It’s especially useful for dealing with variations in data that come from multiple sources or manual input.</a:t>
            </a:r>
            <a:endParaRPr>
              <a:latin typeface="Arial"/>
              <a:ea typeface="Arial"/>
              <a:cs typeface="Arial"/>
              <a:sym typeface="Arial"/>
            </a:endParaRPr>
          </a:p>
          <a:p>
            <a:pPr marL="457200" lvl="0" indent="-406400" algn="l" rtl="0">
              <a:lnSpc>
                <a:spcPct val="90000"/>
              </a:lnSpc>
              <a:spcBef>
                <a:spcPts val="1000"/>
              </a:spcBef>
              <a:spcAft>
                <a:spcPts val="0"/>
              </a:spcAft>
              <a:buClr>
                <a:schemeClr val="dk1"/>
              </a:buClr>
              <a:buSzPts val="2800"/>
              <a:buFont typeface="Arial"/>
              <a:buChar char="•"/>
            </a:pPr>
            <a:r>
              <a:rPr lang="en-US" sz="1200">
                <a:latin typeface="Arial"/>
                <a:ea typeface="Arial"/>
                <a:cs typeface="Arial"/>
                <a:sym typeface="Arial"/>
              </a:rPr>
              <a:t>Example: You have a column of city names in inconsistent formats—"New York", "new york", "newyork", "NYC". OpenRefine can help you standardize them all to a consistent format ("New York").</a:t>
            </a:r>
            <a:endParaRPr/>
          </a:p>
          <a:p>
            <a:pPr marL="0" lvl="0" indent="0" algn="l" rtl="0">
              <a:lnSpc>
                <a:spcPct val="100000"/>
              </a:lnSpc>
              <a:spcBef>
                <a:spcPts val="1200"/>
              </a:spcBef>
              <a:spcAft>
                <a:spcPts val="0"/>
              </a:spcAft>
              <a:buClr>
                <a:schemeClr val="dk1"/>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3"/>
          <p:cNvSpPr txBox="1">
            <a:spLocks noGrp="1"/>
          </p:cNvSpPr>
          <p:nvPr>
            <p:ph type="subTitle" idx="1"/>
          </p:nvPr>
        </p:nvSpPr>
        <p:spPr>
          <a:xfrm>
            <a:off x="1524000" y="3602038"/>
            <a:ext cx="9144000" cy="39664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3"/>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3"/>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4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66" name="Google Shape;66;p4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71"/>
        <p:cNvGrpSpPr/>
        <p:nvPr/>
      </p:nvGrpSpPr>
      <p:grpSpPr>
        <a:xfrm>
          <a:off x="0" y="0"/>
          <a:ext cx="0" cy="0"/>
          <a:chOff x="0" y="0"/>
          <a:chExt cx="0" cy="0"/>
        </a:xfrm>
      </p:grpSpPr>
      <p:sp>
        <p:nvSpPr>
          <p:cNvPr id="72" name="Google Shape;72;p44"/>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73" name="Google Shape;73;p44"/>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74" name="Google Shape;74;p44"/>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4"/>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30" name="Google Shape;30;p3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3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5" name="Google Shape;35;p36"/>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Tree>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7"/>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39" name="Google Shape;39;p37"/>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40" name="Google Shape;40;p3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8"/>
          <p:cNvSpPr>
            <a:spLocks noGrp="1"/>
          </p:cNvSpPr>
          <p:nvPr>
            <p:ph type="pic" idx="2"/>
          </p:nvPr>
        </p:nvSpPr>
        <p:spPr>
          <a:xfrm>
            <a:off x="5413248" y="1069847"/>
            <a:ext cx="6099048" cy="4800600"/>
          </a:xfrm>
          <a:prstGeom prst="rect">
            <a:avLst/>
          </a:prstGeom>
          <a:noFill/>
          <a:ln>
            <a:noFill/>
          </a:ln>
        </p:spPr>
      </p:sp>
      <p:sp>
        <p:nvSpPr>
          <p:cNvPr id="45" name="Google Shape;45;p38"/>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46" name="Google Shape;46;p3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4" name="Google Shape;54;p40"/>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5" name="Google Shape;55;p40"/>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6" name="Google Shape;56;p40"/>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7" name="Google Shape;57;p4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4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3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2"/>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32"/>
          <p:cNvPicPr preferRelativeResize="0"/>
          <p:nvPr/>
        </p:nvPicPr>
        <p:blipFill rotWithShape="1">
          <a:blip r:embed="rId14">
            <a:alphaModFix/>
          </a:blip>
          <a:srcRect/>
          <a:stretch/>
        </p:blipFill>
        <p:spPr>
          <a:xfrm>
            <a:off x="81041" y="6275073"/>
            <a:ext cx="3556464" cy="4293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andsondataviz.org/open-refine.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gatesboltonanalytics.com/?page_id=24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programminghistorian.org/en/lessons/cleaning-data-with-openrefin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1914637" y="1041400"/>
            <a:ext cx="8334263"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sz="6600">
                <a:latin typeface="Arial"/>
                <a:ea typeface="Arial"/>
                <a:cs typeface="Arial"/>
                <a:sym typeface="Arial"/>
              </a:rPr>
              <a:t>OpenRefine for Health Sciences</a:t>
            </a:r>
            <a:endParaRPr sz="6600">
              <a:latin typeface="Arial"/>
              <a:ea typeface="Arial"/>
              <a:cs typeface="Arial"/>
              <a:sym typeface="Arial"/>
            </a:endParaRPr>
          </a:p>
        </p:txBody>
      </p:sp>
      <p:sp>
        <p:nvSpPr>
          <p:cNvPr id="80" name="Google Shape;80;p1"/>
          <p:cNvSpPr txBox="1">
            <a:spLocks noGrp="1"/>
          </p:cNvSpPr>
          <p:nvPr>
            <p:ph type="subTitle" idx="1"/>
          </p:nvPr>
        </p:nvSpPr>
        <p:spPr>
          <a:xfrm>
            <a:off x="1524000" y="4321705"/>
            <a:ext cx="9144000" cy="5912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3200" dirty="0">
                <a:latin typeface="Arial"/>
                <a:ea typeface="Arial"/>
                <a:cs typeface="Arial"/>
                <a:sym typeface="Arial"/>
              </a:rPr>
              <a:t>Part 1: Introduction to </a:t>
            </a:r>
            <a:r>
              <a:rPr lang="en-US" sz="3200" dirty="0" err="1">
                <a:latin typeface="Arial"/>
                <a:ea typeface="Arial"/>
                <a:cs typeface="Arial"/>
                <a:sym typeface="Arial"/>
              </a:rPr>
              <a:t>OpenRefine</a:t>
            </a:r>
            <a:endParaRPr sz="3200"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684027" y="484987"/>
            <a:ext cx="10972800" cy="418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4000" b="0">
                <a:solidFill>
                  <a:schemeClr val="dk1"/>
                </a:solidFill>
                <a:latin typeface="Arial"/>
                <a:ea typeface="Arial"/>
                <a:cs typeface="Arial"/>
                <a:sym typeface="Arial"/>
              </a:rPr>
              <a:t>Use Case Example #1a</a:t>
            </a:r>
            <a:endParaRPr sz="4000" b="0">
              <a:latin typeface="Arial"/>
              <a:ea typeface="Arial"/>
              <a:cs typeface="Arial"/>
              <a:sym typeface="Arial"/>
            </a:endParaRPr>
          </a:p>
        </p:txBody>
      </p:sp>
      <p:sp>
        <p:nvSpPr>
          <p:cNvPr id="159" name="Google Shape;159;p10"/>
          <p:cNvSpPr txBox="1">
            <a:spLocks noGrp="1"/>
          </p:cNvSpPr>
          <p:nvPr>
            <p:ph type="body" idx="1"/>
          </p:nvPr>
        </p:nvSpPr>
        <p:spPr>
          <a:xfrm>
            <a:off x="8077199" y="6326907"/>
            <a:ext cx="3884429" cy="53109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None/>
            </a:pPr>
            <a:r>
              <a:rPr lang="en-US" sz="1800" dirty="0">
                <a:latin typeface="Cambria"/>
                <a:ea typeface="Cambria"/>
                <a:cs typeface="Cambria"/>
                <a:sym typeface="Cambria"/>
              </a:rPr>
              <a:t>From </a:t>
            </a:r>
            <a:r>
              <a:rPr lang="en-US" sz="1800" u="sng" dirty="0">
                <a:solidFill>
                  <a:schemeClr val="hlink"/>
                </a:solidFill>
                <a:latin typeface="Cambria"/>
                <a:ea typeface="Cambria"/>
                <a:cs typeface="Cambria"/>
                <a:sym typeface="Cambria"/>
                <a:hlinkClick r:id="rId3"/>
              </a:rPr>
              <a:t>Hands-on Data Visualizations</a:t>
            </a:r>
            <a:endParaRPr sz="1800" dirty="0">
              <a:latin typeface="Cambria"/>
              <a:ea typeface="Cambria"/>
              <a:cs typeface="Cambria"/>
              <a:sym typeface="Cambria"/>
            </a:endParaRPr>
          </a:p>
        </p:txBody>
      </p:sp>
      <p:pic>
        <p:nvPicPr>
          <p:cNvPr id="160" name="Google Shape;160;p10" descr="Screenshot of a spreadsheet with inconsistent data entry and spellings for values in various fields."/>
          <p:cNvPicPr preferRelativeResize="0"/>
          <p:nvPr/>
        </p:nvPicPr>
        <p:blipFill rotWithShape="1">
          <a:blip r:embed="rId4">
            <a:alphaModFix/>
          </a:blip>
          <a:srcRect/>
          <a:stretch/>
        </p:blipFill>
        <p:spPr>
          <a:xfrm>
            <a:off x="1125966" y="1037088"/>
            <a:ext cx="9940065" cy="54596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542261" y="558177"/>
            <a:ext cx="6252300" cy="53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solidFill>
                  <a:schemeClr val="dk1"/>
                </a:solidFill>
                <a:latin typeface="Arial"/>
                <a:ea typeface="Arial"/>
                <a:cs typeface="Arial"/>
                <a:sym typeface="Arial"/>
              </a:rPr>
              <a:t>Use Case Example #</a:t>
            </a:r>
            <a:r>
              <a:rPr lang="en-US">
                <a:latin typeface="Arial"/>
                <a:ea typeface="Arial"/>
                <a:cs typeface="Arial"/>
                <a:sym typeface="Arial"/>
              </a:rPr>
              <a:t>1b</a:t>
            </a:r>
            <a:endParaRPr>
              <a:latin typeface="Arial"/>
              <a:ea typeface="Arial"/>
              <a:cs typeface="Arial"/>
              <a:sym typeface="Arial"/>
            </a:endParaRPr>
          </a:p>
        </p:txBody>
      </p:sp>
      <p:graphicFrame>
        <p:nvGraphicFramePr>
          <p:cNvPr id="166" name="Google Shape;166;p11"/>
          <p:cNvGraphicFramePr/>
          <p:nvPr>
            <p:extLst>
              <p:ext uri="{D42A27DB-BD31-4B8C-83A1-F6EECF244321}">
                <p14:modId xmlns:p14="http://schemas.microsoft.com/office/powerpoint/2010/main" val="3393398985"/>
              </p:ext>
            </p:extLst>
          </p:nvPr>
        </p:nvGraphicFramePr>
        <p:xfrm>
          <a:off x="1156718" y="1600320"/>
          <a:ext cx="9651975" cy="3657360"/>
        </p:xfrm>
        <a:graphic>
          <a:graphicData uri="http://schemas.openxmlformats.org/drawingml/2006/table">
            <a:tbl>
              <a:tblPr firstRow="1">
                <a:noFill/>
                <a:tableStyleId>{6A9CE6E3-C28A-47F0-941D-8A81490F508C}</a:tableStyleId>
              </a:tblPr>
              <a:tblGrid>
                <a:gridCol w="3217325">
                  <a:extLst>
                    <a:ext uri="{9D8B030D-6E8A-4147-A177-3AD203B41FA5}">
                      <a16:colId xmlns:a16="http://schemas.microsoft.com/office/drawing/2014/main" val="20000"/>
                    </a:ext>
                  </a:extLst>
                </a:gridCol>
                <a:gridCol w="3217325">
                  <a:extLst>
                    <a:ext uri="{9D8B030D-6E8A-4147-A177-3AD203B41FA5}">
                      <a16:colId xmlns:a16="http://schemas.microsoft.com/office/drawing/2014/main" val="20001"/>
                    </a:ext>
                  </a:extLst>
                </a:gridCol>
                <a:gridCol w="3217325">
                  <a:extLst>
                    <a:ext uri="{9D8B030D-6E8A-4147-A177-3AD203B41FA5}">
                      <a16:colId xmlns:a16="http://schemas.microsoft.com/office/drawing/2014/main" val="20002"/>
                    </a:ext>
                  </a:extLst>
                </a:gridCol>
              </a:tblGrid>
              <a:tr h="51895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dirty="0"/>
                        <a:t>Date</a:t>
                      </a:r>
                      <a:endParaRPr sz="2400" b="1" u="none" strike="noStrike" cap="none" dirty="0"/>
                    </a:p>
                  </a:txBody>
                  <a:tcPr marL="121900" marR="121900" marT="121900" marB="121900">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t>Amount </a:t>
                      </a:r>
                      <a:endParaRPr sz="2400" b="1" u="none" strike="noStrike" cap="none"/>
                    </a:p>
                  </a:txBody>
                  <a:tcPr marL="121900" marR="121900" marT="121900" marB="121900">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t>State</a:t>
                      </a:r>
                      <a:endParaRPr sz="2400" b="1" u="none" strike="noStrike" cap="none"/>
                    </a:p>
                  </a:txBody>
                  <a:tcPr marL="121900" marR="121900" marT="121900" marB="121900">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28275">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dirty="0"/>
                        <a:t>2015-10-14</a:t>
                      </a:r>
                      <a:endParaRPr sz="2400" u="none" strike="noStrike" cap="none" dirty="0"/>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a:t>1000</a:t>
                      </a:r>
                      <a:endParaRPr sz="2400" u="none" strike="noStrike" cap="none"/>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a:t>ID</a:t>
                      </a:r>
                      <a:endParaRPr sz="2400" u="none" strike="noStrike" cap="none"/>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28275">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dirty="0"/>
                        <a:t>10/14/2015</a:t>
                      </a:r>
                      <a:endParaRPr sz="2400" u="none" strike="noStrike" cap="none" dirty="0"/>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a:t>1,000</a:t>
                      </a:r>
                      <a:endParaRPr sz="2400" u="none" strike="noStrike" cap="none"/>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a:t>US-ID</a:t>
                      </a:r>
                      <a:endParaRPr sz="2400" u="none" strike="noStrike" cap="none"/>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28275">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dirty="0"/>
                        <a:t>10/14/15</a:t>
                      </a:r>
                      <a:endParaRPr sz="2400" u="none" strike="noStrike" cap="none" dirty="0"/>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a:t>$1000</a:t>
                      </a:r>
                      <a:endParaRPr sz="2400" u="none" strike="noStrike" cap="none"/>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a:t>idaho</a:t>
                      </a:r>
                      <a:endParaRPr sz="2400" u="none" strike="noStrike" cap="none"/>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28275">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a:t>Wed, Oct 14th</a:t>
                      </a:r>
                      <a:endParaRPr sz="2400" u="none" strike="noStrike" cap="none"/>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dirty="0"/>
                        <a:t>1K</a:t>
                      </a:r>
                      <a:endParaRPr sz="2400" u="none" strike="noStrike" cap="none" dirty="0"/>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a:t>Idaho, </a:t>
                      </a:r>
                      <a:endParaRPr sz="2400" u="none" strike="noStrike" cap="none"/>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28275">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a:t>Oct. 15 2015</a:t>
                      </a:r>
                      <a:endParaRPr sz="2400" u="none" strike="noStrike" cap="none"/>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dirty="0"/>
                        <a:t>US$1000</a:t>
                      </a:r>
                      <a:endParaRPr sz="2400" u="none" strike="noStrike" cap="none" dirty="0"/>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400" u="none" strike="noStrike" cap="none" dirty="0" err="1"/>
                        <a:t>Ihaho</a:t>
                      </a:r>
                      <a:r>
                        <a:rPr lang="en-US" sz="2400" u="none" strike="noStrike" cap="none" dirty="0"/>
                        <a:t> </a:t>
                      </a:r>
                      <a:endParaRPr sz="2400" u="none" strike="noStrike" cap="none" dirty="0"/>
                    </a:p>
                  </a:txBody>
                  <a:tcPr marL="121900" marR="121900" marT="121900" marB="121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7" name="Google Shape;167;p11"/>
          <p:cNvSpPr txBox="1">
            <a:spLocks noGrp="1"/>
          </p:cNvSpPr>
          <p:nvPr>
            <p:ph type="body" idx="2"/>
          </p:nvPr>
        </p:nvSpPr>
        <p:spPr>
          <a:xfrm>
            <a:off x="2869452" y="5621761"/>
            <a:ext cx="8999275" cy="4924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US" sz="1800" dirty="0">
                <a:solidFill>
                  <a:schemeClr val="dk1"/>
                </a:solidFill>
                <a:latin typeface="Cambria"/>
                <a:ea typeface="Cambria"/>
                <a:cs typeface="Cambria"/>
                <a:sym typeface="Cambria"/>
              </a:rPr>
              <a:t>Adapted from “Using </a:t>
            </a:r>
            <a:r>
              <a:rPr lang="en-US" sz="1800" dirty="0" err="1">
                <a:solidFill>
                  <a:schemeClr val="dk1"/>
                </a:solidFill>
                <a:latin typeface="Cambria"/>
                <a:ea typeface="Cambria"/>
                <a:cs typeface="Cambria"/>
                <a:sym typeface="Cambria"/>
              </a:rPr>
              <a:t>OpenRefine</a:t>
            </a:r>
            <a:r>
              <a:rPr lang="en-US" sz="1800" dirty="0">
                <a:solidFill>
                  <a:schemeClr val="dk1"/>
                </a:solidFill>
                <a:latin typeface="Cambria"/>
                <a:ea typeface="Cambria"/>
                <a:cs typeface="Cambria"/>
                <a:sym typeface="Cambria"/>
              </a:rPr>
              <a:t> by Ruben </a:t>
            </a:r>
            <a:r>
              <a:rPr lang="en-US" sz="1800" dirty="0" err="1">
                <a:solidFill>
                  <a:schemeClr val="dk1"/>
                </a:solidFill>
                <a:latin typeface="Cambria"/>
                <a:ea typeface="Cambria"/>
                <a:cs typeface="Cambria"/>
                <a:sym typeface="Cambria"/>
              </a:rPr>
              <a:t>Verborgh</a:t>
            </a:r>
            <a:r>
              <a:rPr lang="en-US" sz="1800" dirty="0">
                <a:solidFill>
                  <a:schemeClr val="dk1"/>
                </a:solidFill>
                <a:latin typeface="Cambria"/>
                <a:ea typeface="Cambria"/>
                <a:cs typeface="Cambria"/>
                <a:sym typeface="Cambria"/>
              </a:rPr>
              <a:t> and Max De Wilde, September 2013”</a:t>
            </a:r>
            <a:endParaRPr dirty="0"/>
          </a:p>
          <a:p>
            <a:pPr marL="457200" lvl="0" indent="-228600" algn="l" rtl="0">
              <a:lnSpc>
                <a:spcPct val="90000"/>
              </a:lnSpc>
              <a:spcBef>
                <a:spcPts val="1000"/>
              </a:spcBef>
              <a:spcAft>
                <a:spcPts val="0"/>
              </a:spcAft>
              <a:buClr>
                <a:schemeClr val="dk1"/>
              </a:buClr>
              <a:buSzPts val="16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584275" y="365125"/>
            <a:ext cx="10905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solidFill>
                  <a:srgbClr val="0D0D0D"/>
                </a:solidFill>
                <a:highlight>
                  <a:srgbClr val="FFFFFF"/>
                </a:highlight>
                <a:latin typeface="Arial"/>
                <a:ea typeface="Arial"/>
                <a:cs typeface="Arial"/>
                <a:sym typeface="Arial"/>
              </a:rPr>
              <a:t>Example #2: Cleaning Messy Categorical Data</a:t>
            </a:r>
            <a:endParaRPr sz="4000">
              <a:latin typeface="Arial"/>
              <a:ea typeface="Arial"/>
              <a:cs typeface="Arial"/>
              <a:sym typeface="Arial"/>
            </a:endParaRPr>
          </a:p>
        </p:txBody>
      </p:sp>
      <p:sp>
        <p:nvSpPr>
          <p:cNvPr id="173" name="Google Shape;173;p12"/>
          <p:cNvSpPr txBox="1">
            <a:spLocks noGrp="1"/>
          </p:cNvSpPr>
          <p:nvPr>
            <p:ph type="body" idx="1"/>
          </p:nvPr>
        </p:nvSpPr>
        <p:spPr>
          <a:xfrm>
            <a:off x="867905" y="1690825"/>
            <a:ext cx="10259878" cy="4351338"/>
          </a:xfrm>
          <a:prstGeom prst="rect">
            <a:avLst/>
          </a:prstGeom>
          <a:noFill/>
          <a:ln>
            <a:noFill/>
          </a:ln>
        </p:spPr>
        <p:txBody>
          <a:bodyPr spcFirstLastPara="1" wrap="square" lIns="91425" tIns="45700" rIns="91425" bIns="45700" anchor="t" anchorCtr="0">
            <a:noAutofit/>
          </a:bodyPr>
          <a:lstStyle/>
          <a:p>
            <a:pPr marL="609585" lvl="0" indent="-448720" algn="l" rtl="0">
              <a:lnSpc>
                <a:spcPct val="100000"/>
              </a:lnSpc>
              <a:spcBef>
                <a:spcPts val="0"/>
              </a:spcBef>
              <a:spcAft>
                <a:spcPts val="1200"/>
              </a:spcAft>
              <a:buClr>
                <a:srgbClr val="0D0D0D"/>
              </a:buClr>
              <a:buSzPts val="1700"/>
              <a:buChar char="●"/>
            </a:pPr>
            <a:r>
              <a:rPr lang="en-US" sz="2400" dirty="0">
                <a:solidFill>
                  <a:srgbClr val="0D0D0D"/>
                </a:solidFill>
                <a:latin typeface="Arial"/>
                <a:ea typeface="Arial"/>
                <a:cs typeface="Arial"/>
                <a:sym typeface="Arial"/>
              </a:rPr>
              <a:t>Problem: Messy categorical data can be hard to analyze when it contains typos, duplicates, or variations in naming conventions.</a:t>
            </a:r>
            <a:endParaRPr sz="2400" dirty="0">
              <a:latin typeface="Arial"/>
              <a:ea typeface="Arial"/>
              <a:cs typeface="Arial"/>
              <a:sym typeface="Arial"/>
            </a:endParaRPr>
          </a:p>
          <a:p>
            <a:pPr marL="609585" lvl="0" indent="-448720" algn="l" rtl="0">
              <a:lnSpc>
                <a:spcPct val="100000"/>
              </a:lnSpc>
              <a:spcBef>
                <a:spcPts val="0"/>
              </a:spcBef>
              <a:spcAft>
                <a:spcPts val="1200"/>
              </a:spcAft>
              <a:buClr>
                <a:srgbClr val="0D0D0D"/>
              </a:buClr>
              <a:buSzPts val="1700"/>
              <a:buChar char="●"/>
            </a:pPr>
            <a:r>
              <a:rPr lang="en-US" sz="2400" dirty="0">
                <a:solidFill>
                  <a:srgbClr val="0D0D0D"/>
                </a:solidFill>
                <a:latin typeface="Arial"/>
                <a:ea typeface="Arial"/>
                <a:cs typeface="Arial"/>
                <a:sym typeface="Arial"/>
              </a:rPr>
              <a:t>Use Case: </a:t>
            </a:r>
            <a:r>
              <a:rPr lang="en-US" sz="2400" dirty="0" err="1">
                <a:solidFill>
                  <a:srgbClr val="0D0D0D"/>
                </a:solidFill>
                <a:latin typeface="Arial"/>
                <a:ea typeface="Arial"/>
                <a:cs typeface="Arial"/>
                <a:sym typeface="Arial"/>
              </a:rPr>
              <a:t>OpenRefine’s</a:t>
            </a:r>
            <a:r>
              <a:rPr lang="en-US" sz="2400" dirty="0">
                <a:solidFill>
                  <a:srgbClr val="0D0D0D"/>
                </a:solidFill>
                <a:latin typeface="Arial"/>
                <a:ea typeface="Arial"/>
                <a:cs typeface="Arial"/>
                <a:sym typeface="Arial"/>
              </a:rPr>
              <a:t> clustering algorithms can group similar, but inconsistently spelled, categories, allowing you to clean and consolidate them quickly.</a:t>
            </a:r>
            <a:endParaRPr sz="2400" dirty="0">
              <a:latin typeface="Arial"/>
              <a:ea typeface="Arial"/>
              <a:cs typeface="Arial"/>
              <a:sym typeface="Arial"/>
            </a:endParaRPr>
          </a:p>
          <a:p>
            <a:pPr marL="609585" lvl="0" indent="-448720" algn="l" rtl="0">
              <a:lnSpc>
                <a:spcPct val="100000"/>
              </a:lnSpc>
              <a:spcBef>
                <a:spcPts val="0"/>
              </a:spcBef>
              <a:spcAft>
                <a:spcPts val="1200"/>
              </a:spcAft>
              <a:buClr>
                <a:srgbClr val="0D0D0D"/>
              </a:buClr>
              <a:buSzPts val="1700"/>
              <a:buChar char="●"/>
            </a:pPr>
            <a:r>
              <a:rPr lang="en-US" sz="2400" dirty="0">
                <a:solidFill>
                  <a:srgbClr val="0D0D0D"/>
                </a:solidFill>
                <a:latin typeface="Arial"/>
                <a:ea typeface="Arial"/>
                <a:cs typeface="Arial"/>
                <a:sym typeface="Arial"/>
              </a:rPr>
              <a:t>Example: You have a column of product categories in inconsistent formats ("Electronics", "electronics", "</a:t>
            </a:r>
            <a:r>
              <a:rPr lang="en-US" sz="2400" dirty="0" err="1">
                <a:solidFill>
                  <a:srgbClr val="0D0D0D"/>
                </a:solidFill>
                <a:latin typeface="Arial"/>
                <a:ea typeface="Arial"/>
                <a:cs typeface="Arial"/>
                <a:sym typeface="Arial"/>
              </a:rPr>
              <a:t>Electrncs</a:t>
            </a:r>
            <a:r>
              <a:rPr lang="en-US" sz="2400" dirty="0">
                <a:solidFill>
                  <a:srgbClr val="0D0D0D"/>
                </a:solidFill>
                <a:latin typeface="Arial"/>
                <a:ea typeface="Arial"/>
                <a:cs typeface="Arial"/>
                <a:sym typeface="Arial"/>
              </a:rPr>
              <a:t>"). </a:t>
            </a:r>
            <a:r>
              <a:rPr lang="en-US" sz="2400" dirty="0" err="1">
                <a:solidFill>
                  <a:srgbClr val="0D0D0D"/>
                </a:solidFill>
                <a:latin typeface="Arial"/>
                <a:ea typeface="Arial"/>
                <a:cs typeface="Arial"/>
                <a:sym typeface="Arial"/>
              </a:rPr>
              <a:t>OpenRefine</a:t>
            </a:r>
            <a:r>
              <a:rPr lang="en-US" sz="2400" dirty="0">
                <a:solidFill>
                  <a:srgbClr val="0D0D0D"/>
                </a:solidFill>
                <a:latin typeface="Arial"/>
                <a:ea typeface="Arial"/>
                <a:cs typeface="Arial"/>
                <a:sym typeface="Arial"/>
              </a:rPr>
              <a:t> can cluster these values and merge them into a consistent set of categories, such as "Electronics".</a:t>
            </a:r>
            <a:endParaRPr sz="240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648585" y="532052"/>
            <a:ext cx="10798107" cy="72849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3200"/>
              <a:buNone/>
            </a:pPr>
            <a:r>
              <a:rPr lang="en-US" sz="4000" b="0">
                <a:solidFill>
                  <a:schemeClr val="dk1"/>
                </a:solidFill>
              </a:rPr>
              <a:t>Use Case Example #2a</a:t>
            </a:r>
            <a:endParaRPr/>
          </a:p>
        </p:txBody>
      </p:sp>
      <p:pic>
        <p:nvPicPr>
          <p:cNvPr id="179" name="Google Shape;179;p13" descr="Screenshot of a spreadsheet with inconsistently entered categorical values in the Gender field."/>
          <p:cNvPicPr preferRelativeResize="0"/>
          <p:nvPr/>
        </p:nvPicPr>
        <p:blipFill rotWithShape="1">
          <a:blip r:embed="rId3">
            <a:alphaModFix/>
          </a:blip>
          <a:srcRect l="1836" t="2578" r="1915" b="3215"/>
          <a:stretch/>
        </p:blipFill>
        <p:spPr>
          <a:xfrm>
            <a:off x="1575106" y="1510993"/>
            <a:ext cx="8770374" cy="4670323"/>
          </a:xfrm>
          <a:prstGeom prst="rect">
            <a:avLst/>
          </a:prstGeom>
          <a:noFill/>
          <a:ln>
            <a:noFill/>
          </a:ln>
        </p:spPr>
      </p:pic>
      <p:sp>
        <p:nvSpPr>
          <p:cNvPr id="180" name="Google Shape;180;p13"/>
          <p:cNvSpPr txBox="1"/>
          <p:nvPr/>
        </p:nvSpPr>
        <p:spPr>
          <a:xfrm>
            <a:off x="8739964" y="6181316"/>
            <a:ext cx="3211032" cy="523180"/>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chemeClr val="dk1"/>
              </a:buClr>
              <a:buSzPts val="1800"/>
              <a:buFont typeface="Arial"/>
              <a:buNone/>
            </a:pP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Text and Record Data</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276447" y="258512"/>
            <a:ext cx="6567300" cy="568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latin typeface="Arial"/>
                <a:ea typeface="Arial"/>
                <a:cs typeface="Arial"/>
                <a:sym typeface="Arial"/>
              </a:rPr>
              <a:t>Use Case Example #2b</a:t>
            </a:r>
            <a:endParaRPr>
              <a:latin typeface="Arial"/>
              <a:ea typeface="Arial"/>
              <a:cs typeface="Arial"/>
              <a:sym typeface="Arial"/>
            </a:endParaRPr>
          </a:p>
        </p:txBody>
      </p:sp>
      <p:pic>
        <p:nvPicPr>
          <p:cNvPr id="186" name="Google Shape;186;p14" descr="Screenshot illustrating the clustering function and clustering algorithm options in OpenRefine."/>
          <p:cNvPicPr preferRelativeResize="0"/>
          <p:nvPr/>
        </p:nvPicPr>
        <p:blipFill rotWithShape="1">
          <a:blip r:embed="rId3">
            <a:alphaModFix/>
          </a:blip>
          <a:srcRect/>
          <a:stretch/>
        </p:blipFill>
        <p:spPr>
          <a:xfrm>
            <a:off x="1648047" y="1065792"/>
            <a:ext cx="8404844" cy="5269028"/>
          </a:xfrm>
          <a:prstGeom prst="rect">
            <a:avLst/>
          </a:prstGeom>
          <a:noFill/>
          <a:ln>
            <a:noFill/>
          </a:ln>
        </p:spPr>
      </p:pic>
      <p:sp>
        <p:nvSpPr>
          <p:cNvPr id="187" name="Google Shape;187;p14"/>
          <p:cNvSpPr txBox="1"/>
          <p:nvPr/>
        </p:nvSpPr>
        <p:spPr>
          <a:xfrm>
            <a:off x="8414586" y="6334820"/>
            <a:ext cx="3777414" cy="52318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From the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Programming Historian</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Example #3: Messy Library Data </a:t>
            </a:r>
            <a:endParaRPr sz="4000">
              <a:latin typeface="Arial"/>
              <a:ea typeface="Arial"/>
              <a:cs typeface="Arial"/>
              <a:sym typeface="Arial"/>
            </a:endParaRPr>
          </a:p>
        </p:txBody>
      </p:sp>
      <p:sp>
        <p:nvSpPr>
          <p:cNvPr id="194" name="Google Shape;194;p15"/>
          <p:cNvSpPr txBox="1">
            <a:spLocks noGrp="1"/>
          </p:cNvSpPr>
          <p:nvPr>
            <p:ph type="body" idx="1"/>
          </p:nvPr>
        </p:nvSpPr>
        <p:spPr>
          <a:xfrm>
            <a:off x="681925" y="1825625"/>
            <a:ext cx="10941803"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1200"/>
              </a:spcAft>
              <a:buSzPts val="2800"/>
              <a:buChar char="•"/>
            </a:pPr>
            <a:r>
              <a:rPr lang="en-US" sz="2400" dirty="0">
                <a:latin typeface="Arial"/>
                <a:ea typeface="Arial"/>
                <a:cs typeface="Arial"/>
                <a:sym typeface="Arial"/>
              </a:rPr>
              <a:t>Problem: Messy library data can include problems related to the recording of publisher names, author names, journal names, organizational name variations, and dates, just to name a few.</a:t>
            </a:r>
            <a:endParaRPr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400" dirty="0">
                <a:latin typeface="Arial"/>
                <a:ea typeface="Arial"/>
                <a:cs typeface="Arial"/>
                <a:sym typeface="Arial"/>
              </a:rPr>
              <a:t>Use Case: </a:t>
            </a:r>
            <a:r>
              <a:rPr lang="en-US" sz="2400" dirty="0" err="1">
                <a:latin typeface="Arial"/>
                <a:ea typeface="Arial"/>
                <a:cs typeface="Arial"/>
                <a:sym typeface="Arial"/>
              </a:rPr>
              <a:t>OpenRefine</a:t>
            </a:r>
            <a:r>
              <a:rPr lang="en-US" sz="2400" dirty="0">
                <a:latin typeface="Arial"/>
                <a:ea typeface="Arial"/>
                <a:cs typeface="Arial"/>
                <a:sym typeface="Arial"/>
              </a:rPr>
              <a:t> is a powerful tool that can address these challenges. It can cluster and merge variations, grouping similar entries for names, titles, or publishers, and it can standardize formats.</a:t>
            </a:r>
            <a:endParaRPr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400" dirty="0">
                <a:latin typeface="Arial"/>
                <a:ea typeface="Arial"/>
                <a:cs typeface="Arial"/>
                <a:sym typeface="Arial"/>
              </a:rPr>
              <a:t>Example: You have an publisher name in inconsistent formats—"Penguin", "Penguin House", "Penguin Random House”. By cleaning the data with </a:t>
            </a:r>
            <a:r>
              <a:rPr lang="en-US" sz="2400" dirty="0" err="1">
                <a:latin typeface="Arial"/>
                <a:ea typeface="Arial"/>
                <a:cs typeface="Arial"/>
                <a:sym typeface="Arial"/>
              </a:rPr>
              <a:t>OpenRefine</a:t>
            </a:r>
            <a:r>
              <a:rPr lang="en-US" sz="2400" dirty="0">
                <a:latin typeface="Arial"/>
                <a:ea typeface="Arial"/>
                <a:cs typeface="Arial"/>
                <a:sym typeface="Arial"/>
              </a:rPr>
              <a:t>, bibliographic records become consistent, enabling easier searches, reliable linking of records, and accurate citation generation.</a:t>
            </a:r>
            <a:endParaRPr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Use Case Example #3: Our Dataset</a:t>
            </a:r>
            <a:endParaRPr sz="4000">
              <a:latin typeface="Arial"/>
              <a:ea typeface="Arial"/>
              <a:cs typeface="Arial"/>
              <a:sym typeface="Arial"/>
            </a:endParaRPr>
          </a:p>
        </p:txBody>
      </p:sp>
      <p:pic>
        <p:nvPicPr>
          <p:cNvPr id="201" name="Google Shape;201;p16" descr="Screenshot of a spreadsheet with publication data, showing inconsistent and/or variable entries for many fields, including Language of Publication, Publisher Name, Publication Type, and Date."/>
          <p:cNvPicPr preferRelativeResize="0"/>
          <p:nvPr/>
        </p:nvPicPr>
        <p:blipFill rotWithShape="1">
          <a:blip r:embed="rId3">
            <a:alphaModFix/>
          </a:blip>
          <a:srcRect/>
          <a:stretch/>
        </p:blipFill>
        <p:spPr>
          <a:xfrm>
            <a:off x="1392400" y="1871201"/>
            <a:ext cx="10190001" cy="4227825"/>
          </a:xfrm>
          <a:prstGeom prst="rect">
            <a:avLst/>
          </a:prstGeom>
          <a:noFill/>
          <a:ln>
            <a:noFill/>
          </a:ln>
        </p:spPr>
      </p:pic>
      <p:sp>
        <p:nvSpPr>
          <p:cNvPr id="202" name="Google Shape;202;p16" descr="Call-out box on inconsistencies in Publication Type."/>
          <p:cNvSpPr/>
          <p:nvPr/>
        </p:nvSpPr>
        <p:spPr>
          <a:xfrm>
            <a:off x="5633608" y="1722340"/>
            <a:ext cx="2055000" cy="1006500"/>
          </a:xfrm>
          <a:prstGeom prst="wedgeRectCallout">
            <a:avLst>
              <a:gd name="adj1" fmla="val -20833"/>
              <a:gd name="adj2" fmla="val 625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Inconsistencies in Publication Type / no delimiter</a:t>
            </a:r>
            <a:endParaRPr sz="1800" b="1" i="0" u="none" strike="noStrike" cap="none">
              <a:solidFill>
                <a:schemeClr val="lt1"/>
              </a:solidFill>
              <a:latin typeface="Calibri"/>
              <a:ea typeface="Calibri"/>
              <a:cs typeface="Calibri"/>
              <a:sym typeface="Calibri"/>
            </a:endParaRPr>
          </a:p>
        </p:txBody>
      </p:sp>
      <p:sp>
        <p:nvSpPr>
          <p:cNvPr id="203" name="Google Shape;203;p16" descr="Call-out box on inconsistencies in spelling of Publisher Names."/>
          <p:cNvSpPr/>
          <p:nvPr/>
        </p:nvSpPr>
        <p:spPr>
          <a:xfrm>
            <a:off x="4068467" y="4053004"/>
            <a:ext cx="3130282" cy="1662600"/>
          </a:xfrm>
          <a:prstGeom prst="wedgeRectCallout">
            <a:avLst>
              <a:gd name="adj1" fmla="val -20833"/>
              <a:gd name="adj2" fmla="val 625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Variation in Publisher </a:t>
            </a:r>
            <a:br>
              <a:rPr lang="en-US" sz="1600" b="1" i="0" u="none" strike="noStrike" cap="none">
                <a:solidFill>
                  <a:schemeClr val="lt1"/>
                </a:solidFill>
                <a:latin typeface="Calibri"/>
                <a:ea typeface="Calibri"/>
                <a:cs typeface="Calibri"/>
                <a:sym typeface="Calibri"/>
              </a:rPr>
            </a:br>
            <a:r>
              <a:rPr lang="en-US" sz="1400" b="1" i="0" u="none" strike="noStrike" cap="none">
                <a:solidFill>
                  <a:schemeClr val="lt1"/>
                </a:solidFill>
                <a:latin typeface="Calibri"/>
                <a:ea typeface="Calibri"/>
                <a:cs typeface="Calibri"/>
                <a:sym typeface="Calibri"/>
              </a:rPr>
              <a:t>E.g., Blackwell Publishing Inc.</a:t>
            </a:r>
            <a:endParaRPr/>
          </a:p>
          <a:p>
            <a:pPr marL="0" marR="0" lvl="0" indent="0" algn="ctr" rtl="0">
              <a:spcBef>
                <a:spcPts val="0"/>
              </a:spcBef>
              <a:spcAft>
                <a:spcPts val="0"/>
              </a:spcAft>
              <a:buClr>
                <a:schemeClr val="lt1"/>
              </a:buClr>
              <a:buSzPts val="1400"/>
              <a:buFont typeface="Calibri"/>
              <a:buNone/>
            </a:pPr>
            <a:r>
              <a:rPr lang="en-US" sz="1400" b="1" i="0" u="none" strike="noStrike" cap="none">
                <a:solidFill>
                  <a:schemeClr val="lt1"/>
                </a:solidFill>
                <a:latin typeface="Calibri"/>
                <a:ea typeface="Calibri"/>
                <a:cs typeface="Calibri"/>
                <a:sym typeface="Calibri"/>
              </a:rPr>
              <a:t>vs.</a:t>
            </a:r>
            <a:endParaRPr/>
          </a:p>
          <a:p>
            <a:pPr marL="0" marR="0" lvl="0" indent="0" algn="ctr" rtl="0">
              <a:spcBef>
                <a:spcPts val="0"/>
              </a:spcBef>
              <a:spcAft>
                <a:spcPts val="0"/>
              </a:spcAft>
              <a:buClr>
                <a:schemeClr val="lt1"/>
              </a:buClr>
              <a:buSzPts val="1400"/>
              <a:buFont typeface="Calibri"/>
              <a:buNone/>
            </a:pPr>
            <a:r>
              <a:rPr lang="en-US" sz="1400" b="1" i="0" u="none" strike="noStrike" cap="none">
                <a:solidFill>
                  <a:schemeClr val="lt1"/>
                </a:solidFill>
                <a:latin typeface="Calibri"/>
                <a:ea typeface="Calibri"/>
                <a:cs typeface="Calibri"/>
                <a:sym typeface="Calibri"/>
              </a:rPr>
              <a:t>Blackwell Publishing Ltd (9600 Garsington Road, Oxford OX4 2XG, United Kingdom)</a:t>
            </a:r>
            <a:endParaRPr sz="1400" b="1" i="0" u="none" strike="noStrike" cap="none">
              <a:solidFill>
                <a:schemeClr val="lt1"/>
              </a:solidFill>
              <a:latin typeface="Calibri"/>
              <a:ea typeface="Calibri"/>
              <a:cs typeface="Calibri"/>
              <a:sym typeface="Calibri"/>
            </a:endParaRPr>
          </a:p>
        </p:txBody>
      </p:sp>
      <p:sp>
        <p:nvSpPr>
          <p:cNvPr id="204" name="Google Shape;204;p16" descr="Call-out box on inconsistencies in Date Format."/>
          <p:cNvSpPr/>
          <p:nvPr/>
        </p:nvSpPr>
        <p:spPr>
          <a:xfrm>
            <a:off x="10094701" y="1692327"/>
            <a:ext cx="1487700" cy="1006500"/>
          </a:xfrm>
          <a:prstGeom prst="wedgeRectCallout">
            <a:avLst>
              <a:gd name="adj1" fmla="val -20833"/>
              <a:gd name="adj2" fmla="val 625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Several Different Date Formats</a:t>
            </a:r>
            <a:endParaRPr sz="1800" b="1" i="0" u="none" strike="noStrike" cap="none">
              <a:solidFill>
                <a:schemeClr val="lt1"/>
              </a:solidFill>
              <a:latin typeface="Calibri"/>
              <a:ea typeface="Calibri"/>
              <a:cs typeface="Calibri"/>
              <a:sym typeface="Calibri"/>
            </a:endParaRPr>
          </a:p>
        </p:txBody>
      </p:sp>
      <p:sp>
        <p:nvSpPr>
          <p:cNvPr id="205" name="Google Shape;205;p16" descr="Call-out box on variations in language of publication."/>
          <p:cNvSpPr/>
          <p:nvPr/>
        </p:nvSpPr>
        <p:spPr>
          <a:xfrm>
            <a:off x="3040967" y="2301746"/>
            <a:ext cx="2055000" cy="1006500"/>
          </a:xfrm>
          <a:prstGeom prst="wedgeRectCallout">
            <a:avLst>
              <a:gd name="adj1" fmla="val -20833"/>
              <a:gd name="adj2" fmla="val 625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Variations in Language of Publication</a:t>
            </a:r>
            <a:endParaRPr sz="1800" b="1"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txBox="1">
            <a:spLocks noGrp="1"/>
          </p:cNvSpPr>
          <p:nvPr>
            <p:ph type="title"/>
          </p:nvPr>
        </p:nvSpPr>
        <p:spPr>
          <a:xfrm>
            <a:off x="831851" y="1709741"/>
            <a:ext cx="10515600" cy="1605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OpenRefine Key Points</a:t>
            </a:r>
            <a:endParaRPr>
              <a:latin typeface="Arial"/>
              <a:ea typeface="Arial"/>
              <a:cs typeface="Arial"/>
              <a:sym typeface="Arial"/>
            </a:endParaRPr>
          </a:p>
        </p:txBody>
      </p:sp>
      <p:sp>
        <p:nvSpPr>
          <p:cNvPr id="211" name="Google Shape;211;p17"/>
          <p:cNvSpPr txBox="1">
            <a:spLocks noGrp="1"/>
          </p:cNvSpPr>
          <p:nvPr>
            <p:ph type="body" idx="1"/>
          </p:nvPr>
        </p:nvSpPr>
        <p:spPr>
          <a:xfrm>
            <a:off x="831851" y="5148259"/>
            <a:ext cx="10515600" cy="941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400" dirty="0">
                <a:latin typeface="Arial"/>
                <a:ea typeface="Arial"/>
                <a:cs typeface="Arial"/>
                <a:sym typeface="Arial"/>
              </a:rPr>
              <a:t>The following slides are provided to summarize the Key Points for each skill covered in this Session</a:t>
            </a:r>
            <a:endParaRPr sz="2400"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Importing Data</a:t>
            </a:r>
            <a:endParaRPr sz="4000">
              <a:latin typeface="Arial"/>
              <a:ea typeface="Arial"/>
              <a:cs typeface="Arial"/>
              <a:sym typeface="Arial"/>
            </a:endParaRPr>
          </a:p>
        </p:txBody>
      </p:sp>
      <p:sp>
        <p:nvSpPr>
          <p:cNvPr id="218" name="Google Shape;218;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600"/>
              </a:spcAft>
              <a:buClr>
                <a:schemeClr val="dk1"/>
              </a:buClr>
              <a:buSzPts val="2800"/>
              <a:buChar char="•"/>
            </a:pPr>
            <a:r>
              <a:rPr lang="en-US" sz="2800" dirty="0">
                <a:latin typeface="Arial"/>
                <a:ea typeface="Arial"/>
                <a:cs typeface="Arial"/>
                <a:sym typeface="Arial"/>
              </a:rPr>
              <a:t>Use the Create Project option to import data</a:t>
            </a:r>
            <a:endParaRPr sz="2800" dirty="0">
              <a:latin typeface="Arial"/>
              <a:ea typeface="Arial"/>
              <a:cs typeface="Arial"/>
              <a:sym typeface="Arial"/>
            </a:endParaRPr>
          </a:p>
          <a:p>
            <a:pPr marL="457200" lvl="0" indent="-406400" algn="l" rtl="0">
              <a:lnSpc>
                <a:spcPct val="100000"/>
              </a:lnSpc>
              <a:spcBef>
                <a:spcPts val="0"/>
              </a:spcBef>
              <a:spcAft>
                <a:spcPts val="600"/>
              </a:spcAft>
              <a:buSzPts val="2800"/>
              <a:buChar char="•"/>
            </a:pPr>
            <a:r>
              <a:rPr lang="en-US" sz="2800" dirty="0">
                <a:latin typeface="Arial"/>
                <a:ea typeface="Arial"/>
                <a:cs typeface="Arial"/>
                <a:sym typeface="Arial"/>
              </a:rPr>
              <a:t>You can control how data imports using options on the import screen</a:t>
            </a:r>
            <a:endParaRPr sz="2800" dirty="0">
              <a:latin typeface="Arial"/>
              <a:ea typeface="Arial"/>
              <a:cs typeface="Arial"/>
              <a:sym typeface="Arial"/>
            </a:endParaRPr>
          </a:p>
          <a:p>
            <a:pPr marL="457200" lvl="0" indent="-406400" algn="l" rtl="0">
              <a:lnSpc>
                <a:spcPct val="100000"/>
              </a:lnSpc>
              <a:spcBef>
                <a:spcPts val="0"/>
              </a:spcBef>
              <a:spcAft>
                <a:spcPts val="600"/>
              </a:spcAft>
              <a:buSzPts val="2800"/>
              <a:buChar char="•"/>
            </a:pPr>
            <a:r>
              <a:rPr lang="en-US" sz="2800" dirty="0">
                <a:latin typeface="Arial"/>
                <a:ea typeface="Arial"/>
                <a:cs typeface="Arial"/>
                <a:sym typeface="Arial"/>
              </a:rPr>
              <a:t>Several files types may be imported into </a:t>
            </a:r>
            <a:r>
              <a:rPr lang="en-US" sz="2800" dirty="0" err="1">
                <a:latin typeface="Arial"/>
                <a:ea typeface="Arial"/>
                <a:cs typeface="Arial"/>
                <a:sym typeface="Arial"/>
              </a:rPr>
              <a:t>OpenRefine</a:t>
            </a:r>
            <a:endParaRPr sz="2800" dirty="0">
              <a:latin typeface="Arial"/>
              <a:ea typeface="Arial"/>
              <a:cs typeface="Arial"/>
              <a:sym typeface="Arial"/>
            </a:endParaRPr>
          </a:p>
          <a:p>
            <a:pPr marL="914400" lvl="1" indent="-381000" algn="l" rtl="0">
              <a:lnSpc>
                <a:spcPct val="100000"/>
              </a:lnSpc>
              <a:spcBef>
                <a:spcPts val="0"/>
              </a:spcBef>
              <a:spcAft>
                <a:spcPts val="600"/>
              </a:spcAft>
              <a:buSzPts val="2400"/>
              <a:buChar char="o"/>
            </a:pPr>
            <a:r>
              <a:rPr lang="en-US" sz="2800" dirty="0">
                <a:latin typeface="Arial"/>
                <a:ea typeface="Arial"/>
                <a:cs typeface="Arial"/>
                <a:sym typeface="Arial"/>
              </a:rPr>
              <a:t>Excel, comma-separated values (CSV), tab-separated values (TSV) etc.</a:t>
            </a:r>
            <a:endParaRPr sz="28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Layout: Rows vs. Records</a:t>
            </a:r>
            <a:endParaRPr sz="4000">
              <a:latin typeface="Arial"/>
              <a:ea typeface="Arial"/>
              <a:cs typeface="Arial"/>
              <a:sym typeface="Arial"/>
            </a:endParaRPr>
          </a:p>
        </p:txBody>
      </p:sp>
      <p:sp>
        <p:nvSpPr>
          <p:cNvPr id="225" name="Google Shape;225;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600"/>
              </a:spcAft>
              <a:buSzPts val="2800"/>
              <a:buChar char="•"/>
            </a:pPr>
            <a:r>
              <a:rPr lang="en-US" sz="2800" dirty="0" err="1">
                <a:latin typeface="Arial"/>
                <a:ea typeface="Arial"/>
                <a:cs typeface="Arial"/>
                <a:sym typeface="Arial"/>
              </a:rPr>
              <a:t>OpenRefine</a:t>
            </a:r>
            <a:r>
              <a:rPr lang="en-US" sz="2800" dirty="0">
                <a:latin typeface="Arial"/>
                <a:ea typeface="Arial"/>
                <a:cs typeface="Arial"/>
                <a:sym typeface="Arial"/>
              </a:rPr>
              <a:t> uses rows and columns to display data</a:t>
            </a:r>
            <a:endParaRPr sz="2800" dirty="0">
              <a:latin typeface="Arial"/>
              <a:ea typeface="Arial"/>
              <a:cs typeface="Arial"/>
              <a:sym typeface="Arial"/>
            </a:endParaRPr>
          </a:p>
          <a:p>
            <a:pPr marL="457200" lvl="0" indent="-406400" algn="l" rtl="0">
              <a:lnSpc>
                <a:spcPct val="100000"/>
              </a:lnSpc>
              <a:spcBef>
                <a:spcPts val="0"/>
              </a:spcBef>
              <a:spcAft>
                <a:spcPts val="600"/>
              </a:spcAft>
              <a:buSzPts val="2800"/>
              <a:buChar char="•"/>
            </a:pPr>
            <a:r>
              <a:rPr lang="en-US" sz="2800" dirty="0">
                <a:latin typeface="Arial"/>
                <a:ea typeface="Arial"/>
                <a:cs typeface="Arial"/>
                <a:sym typeface="Arial"/>
              </a:rPr>
              <a:t>Most options to work with data in </a:t>
            </a:r>
            <a:r>
              <a:rPr lang="en-US" sz="2800" dirty="0" err="1">
                <a:latin typeface="Arial"/>
                <a:ea typeface="Arial"/>
                <a:cs typeface="Arial"/>
                <a:sym typeface="Arial"/>
              </a:rPr>
              <a:t>OpenRefine</a:t>
            </a:r>
            <a:r>
              <a:rPr lang="en-US" sz="2800" dirty="0">
                <a:latin typeface="Arial"/>
                <a:ea typeface="Arial"/>
                <a:cs typeface="Arial"/>
                <a:sym typeface="Arial"/>
              </a:rPr>
              <a:t> are accessed through a drop down menu at the top of a data column</a:t>
            </a:r>
            <a:endParaRPr sz="2800" dirty="0">
              <a:latin typeface="Arial"/>
              <a:ea typeface="Arial"/>
              <a:cs typeface="Arial"/>
              <a:sym typeface="Arial"/>
            </a:endParaRPr>
          </a:p>
          <a:p>
            <a:pPr marL="457200" lvl="0" indent="-406400" algn="l" rtl="0">
              <a:lnSpc>
                <a:spcPct val="100000"/>
              </a:lnSpc>
              <a:spcBef>
                <a:spcPts val="0"/>
              </a:spcBef>
              <a:spcAft>
                <a:spcPts val="600"/>
              </a:spcAft>
              <a:buSzPts val="2800"/>
              <a:buChar char="•"/>
            </a:pPr>
            <a:r>
              <a:rPr lang="en-US" sz="2800" dirty="0">
                <a:latin typeface="Arial"/>
                <a:ea typeface="Arial"/>
                <a:cs typeface="Arial"/>
                <a:sym typeface="Arial"/>
              </a:rPr>
              <a:t>When you select an option in a particular column (e.g. to make a change to the data), it will affect all the cells in that column</a:t>
            </a:r>
            <a:endParaRPr sz="2800" dirty="0">
              <a:latin typeface="Arial"/>
              <a:ea typeface="Arial"/>
              <a:cs typeface="Arial"/>
              <a:sym typeface="Arial"/>
            </a:endParaRPr>
          </a:p>
          <a:p>
            <a:pPr marL="457200" lvl="0" indent="-406400" algn="l" rtl="0">
              <a:lnSpc>
                <a:spcPct val="100000"/>
              </a:lnSpc>
              <a:spcBef>
                <a:spcPts val="0"/>
              </a:spcBef>
              <a:spcAft>
                <a:spcPts val="600"/>
              </a:spcAft>
              <a:buSzPts val="2800"/>
              <a:buChar char="•"/>
            </a:pPr>
            <a:r>
              <a:rPr lang="en-US" sz="2800" dirty="0" err="1">
                <a:latin typeface="Arial"/>
                <a:ea typeface="Arial"/>
                <a:cs typeface="Arial"/>
                <a:sym typeface="Arial"/>
              </a:rPr>
              <a:t>OpenRefine</a:t>
            </a:r>
            <a:r>
              <a:rPr lang="en-US" sz="2800" dirty="0">
                <a:latin typeface="Arial"/>
                <a:ea typeface="Arial"/>
                <a:cs typeface="Arial"/>
                <a:sym typeface="Arial"/>
              </a:rPr>
              <a:t> has a Records mode which links together multiple rows into a single record</a:t>
            </a:r>
            <a:endParaRPr sz="28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838200" y="311337"/>
            <a:ext cx="10515600" cy="104412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Series Overview</a:t>
            </a:r>
            <a:endParaRPr>
              <a:solidFill>
                <a:schemeClr val="dk1"/>
              </a:solidFill>
              <a:latin typeface="Arial"/>
              <a:ea typeface="Arial"/>
              <a:cs typeface="Arial"/>
              <a:sym typeface="Arial"/>
            </a:endParaRPr>
          </a:p>
        </p:txBody>
      </p:sp>
      <p:sp>
        <p:nvSpPr>
          <p:cNvPr id="104" name="Google Shape;104;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sz="3200" dirty="0">
                <a:latin typeface="Arial"/>
                <a:ea typeface="Arial"/>
                <a:cs typeface="Arial"/>
                <a:sym typeface="Arial"/>
              </a:rPr>
              <a:t>Part 1: Introduction to </a:t>
            </a:r>
            <a:r>
              <a:rPr lang="en-US" sz="3200" dirty="0" err="1">
                <a:latin typeface="Arial"/>
                <a:ea typeface="Arial"/>
                <a:cs typeface="Arial"/>
                <a:sym typeface="Arial"/>
              </a:rPr>
              <a:t>OpenRefine</a:t>
            </a:r>
            <a:endParaRPr sz="3200" dirty="0">
              <a:latin typeface="Arial"/>
              <a:ea typeface="Arial"/>
              <a:cs typeface="Arial"/>
              <a:sym typeface="Arial"/>
            </a:endParaRPr>
          </a:p>
          <a:p>
            <a:pPr marL="0" lvl="0" indent="0" algn="l" rtl="0">
              <a:lnSpc>
                <a:spcPct val="90000"/>
              </a:lnSpc>
              <a:spcBef>
                <a:spcPts val="0"/>
              </a:spcBef>
              <a:spcAft>
                <a:spcPts val="0"/>
              </a:spcAft>
              <a:buSzPts val="2800"/>
              <a:buNone/>
            </a:pPr>
            <a:endParaRPr sz="3200" dirty="0">
              <a:latin typeface="Arial"/>
              <a:ea typeface="Arial"/>
              <a:cs typeface="Arial"/>
              <a:sym typeface="Arial"/>
            </a:endParaRPr>
          </a:p>
          <a:p>
            <a:pPr marL="0" lvl="0" indent="0" algn="l" rtl="0">
              <a:lnSpc>
                <a:spcPct val="90000"/>
              </a:lnSpc>
              <a:spcBef>
                <a:spcPts val="0"/>
              </a:spcBef>
              <a:spcAft>
                <a:spcPts val="0"/>
              </a:spcAft>
              <a:buSzPts val="2800"/>
              <a:buNone/>
            </a:pPr>
            <a:r>
              <a:rPr lang="en-US" sz="3200" dirty="0">
                <a:latin typeface="Arial"/>
                <a:ea typeface="Arial"/>
                <a:cs typeface="Arial"/>
                <a:sym typeface="Arial"/>
              </a:rPr>
              <a:t>Part 2: Transformations in </a:t>
            </a:r>
            <a:r>
              <a:rPr lang="en-US" sz="3200" dirty="0" err="1">
                <a:latin typeface="Arial"/>
                <a:ea typeface="Arial"/>
                <a:cs typeface="Arial"/>
                <a:sym typeface="Arial"/>
              </a:rPr>
              <a:t>OpenRefine</a:t>
            </a:r>
            <a:endParaRPr sz="3200" dirty="0">
              <a:latin typeface="Arial"/>
              <a:ea typeface="Arial"/>
              <a:cs typeface="Arial"/>
              <a:sym typeface="Arial"/>
            </a:endParaRPr>
          </a:p>
        </p:txBody>
      </p:sp>
      <p:pic>
        <p:nvPicPr>
          <p:cNvPr id="105" name="Google Shape;105;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46600" y="4535529"/>
            <a:ext cx="6807199" cy="1402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latin typeface="Arial"/>
                <a:ea typeface="Arial"/>
                <a:cs typeface="Arial"/>
                <a:sym typeface="Arial"/>
              </a:rPr>
              <a:t>Working with Columns</a:t>
            </a:r>
            <a:endParaRPr>
              <a:latin typeface="Arial"/>
              <a:ea typeface="Arial"/>
              <a:cs typeface="Arial"/>
              <a:sym typeface="Arial"/>
            </a:endParaRPr>
          </a:p>
        </p:txBody>
      </p:sp>
      <p:sp>
        <p:nvSpPr>
          <p:cNvPr id="232" name="Google Shape;232;p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600"/>
              </a:spcAft>
              <a:buSzPts val="2800"/>
              <a:buChar char="•"/>
            </a:pPr>
            <a:r>
              <a:rPr lang="en-US" sz="2800" dirty="0">
                <a:latin typeface="Arial"/>
                <a:ea typeface="Arial"/>
                <a:cs typeface="Arial"/>
                <a:sym typeface="Arial"/>
              </a:rPr>
              <a:t>You can reorder, rename and remove columns in </a:t>
            </a:r>
            <a:r>
              <a:rPr lang="en-US" sz="2800" dirty="0" err="1">
                <a:latin typeface="Arial"/>
                <a:ea typeface="Arial"/>
                <a:cs typeface="Arial"/>
                <a:sym typeface="Arial"/>
              </a:rPr>
              <a:t>OpenRefine</a:t>
            </a:r>
            <a:endParaRPr sz="2800" dirty="0">
              <a:latin typeface="Arial"/>
              <a:ea typeface="Arial"/>
              <a:cs typeface="Arial"/>
              <a:sym typeface="Arial"/>
            </a:endParaRPr>
          </a:p>
          <a:p>
            <a:pPr marL="457200" lvl="0" indent="-406400" algn="l" rtl="0">
              <a:lnSpc>
                <a:spcPct val="100000"/>
              </a:lnSpc>
              <a:spcBef>
                <a:spcPts val="0"/>
              </a:spcBef>
              <a:spcAft>
                <a:spcPts val="600"/>
              </a:spcAft>
              <a:buSzPts val="2800"/>
              <a:buFont typeface="Cambria"/>
              <a:buChar char="•"/>
            </a:pPr>
            <a:r>
              <a:rPr lang="en-US" sz="2800" dirty="0">
                <a:latin typeface="Arial"/>
                <a:ea typeface="Arial"/>
                <a:cs typeface="Arial"/>
                <a:sym typeface="Arial"/>
              </a:rPr>
              <a:t>Sorting in </a:t>
            </a:r>
            <a:r>
              <a:rPr lang="en-US" sz="2800" dirty="0" err="1">
                <a:latin typeface="Arial"/>
                <a:ea typeface="Arial"/>
                <a:cs typeface="Arial"/>
                <a:sym typeface="Arial"/>
              </a:rPr>
              <a:t>OpenRefine</a:t>
            </a:r>
            <a:r>
              <a:rPr lang="en-US" sz="2800" dirty="0">
                <a:latin typeface="Arial"/>
                <a:ea typeface="Arial"/>
                <a:cs typeface="Arial"/>
                <a:sym typeface="Arial"/>
              </a:rPr>
              <a:t> always sorts </a:t>
            </a:r>
            <a:r>
              <a:rPr lang="en-US" sz="2800" b="1" dirty="0">
                <a:latin typeface="Arial"/>
                <a:ea typeface="Arial"/>
                <a:cs typeface="Arial"/>
                <a:sym typeface="Arial"/>
              </a:rPr>
              <a:t>all</a:t>
            </a:r>
            <a:r>
              <a:rPr lang="en-US" sz="2800" dirty="0">
                <a:latin typeface="Arial"/>
                <a:ea typeface="Arial"/>
                <a:cs typeface="Arial"/>
                <a:sym typeface="Arial"/>
              </a:rPr>
              <a:t> rows</a:t>
            </a:r>
            <a:endParaRPr sz="2800" dirty="0">
              <a:latin typeface="Arial"/>
              <a:ea typeface="Arial"/>
              <a:cs typeface="Arial"/>
              <a:sym typeface="Arial"/>
            </a:endParaRPr>
          </a:p>
          <a:p>
            <a:pPr marL="457200" lvl="0" indent="-406400" algn="l" rtl="0">
              <a:lnSpc>
                <a:spcPct val="100000"/>
              </a:lnSpc>
              <a:spcBef>
                <a:spcPts val="0"/>
              </a:spcBef>
              <a:spcAft>
                <a:spcPts val="600"/>
              </a:spcAft>
              <a:buSzPts val="2800"/>
              <a:buChar char="•"/>
            </a:pPr>
            <a:r>
              <a:rPr lang="en-US" sz="2800" dirty="0">
                <a:latin typeface="Arial"/>
                <a:ea typeface="Arial"/>
                <a:cs typeface="Arial"/>
                <a:sym typeface="Arial"/>
              </a:rPr>
              <a:t>The original order of rows in </a:t>
            </a:r>
            <a:r>
              <a:rPr lang="en-US" sz="2800" dirty="0" err="1">
                <a:latin typeface="Arial"/>
                <a:ea typeface="Arial"/>
                <a:cs typeface="Arial"/>
                <a:sym typeface="Arial"/>
              </a:rPr>
              <a:t>OpenRefine</a:t>
            </a:r>
            <a:r>
              <a:rPr lang="en-US" sz="2800" dirty="0">
                <a:latin typeface="Arial"/>
                <a:ea typeface="Arial"/>
                <a:cs typeface="Arial"/>
                <a:sym typeface="Arial"/>
              </a:rPr>
              <a:t> is maintained during a sort until you use the option to Reorder Rows Permanently from the Sort drop-down menu</a:t>
            </a:r>
            <a:endParaRPr sz="2800"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Practice Question #1 Sort Language and Publisher Columns</a:t>
            </a:r>
            <a:endParaRPr sz="4000">
              <a:latin typeface="Arial"/>
              <a:ea typeface="Arial"/>
              <a:cs typeface="Arial"/>
              <a:sym typeface="Arial"/>
            </a:endParaRPr>
          </a:p>
        </p:txBody>
      </p:sp>
      <p:sp>
        <p:nvSpPr>
          <p:cNvPr id="239" name="Google Shape;239;p21"/>
          <p:cNvSpPr txBox="1">
            <a:spLocks noGrp="1"/>
          </p:cNvSpPr>
          <p:nvPr>
            <p:ph type="body" idx="1"/>
          </p:nvPr>
        </p:nvSpPr>
        <p:spPr>
          <a:xfrm>
            <a:off x="838200" y="1825625"/>
            <a:ext cx="105627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Clr>
                <a:schemeClr val="dk1"/>
              </a:buClr>
              <a:buSzPts val="1100"/>
              <a:buFont typeface="Arial"/>
              <a:buNone/>
            </a:pPr>
            <a:r>
              <a:rPr lang="en-US" sz="2800" dirty="0">
                <a:latin typeface="+mn-lt"/>
                <a:ea typeface="Arial"/>
                <a:cs typeface="Arial"/>
                <a:sym typeface="Arial"/>
              </a:rPr>
              <a:t>What is the first entry in the Publisher column? What is the last entry in the Language column? Did you Remove sort between checking each column?</a:t>
            </a:r>
            <a:endParaRPr sz="2800" dirty="0">
              <a:latin typeface="+mn-lt"/>
            </a:endParaRPr>
          </a:p>
          <a:p>
            <a:pPr marL="914400" lvl="0" indent="-406400" algn="l" rtl="0">
              <a:lnSpc>
                <a:spcPct val="100000"/>
              </a:lnSpc>
              <a:spcBef>
                <a:spcPts val="0"/>
              </a:spcBef>
              <a:spcAft>
                <a:spcPts val="1200"/>
              </a:spcAft>
              <a:buSzPts val="2000"/>
              <a:buFont typeface="Arial"/>
              <a:buChar char="•"/>
            </a:pPr>
            <a:r>
              <a:rPr lang="en-US" sz="2400" dirty="0">
                <a:latin typeface="+mn-lt"/>
                <a:ea typeface="Arial"/>
                <a:cs typeface="Arial"/>
                <a:sym typeface="Arial"/>
              </a:rPr>
              <a:t>What is the </a:t>
            </a:r>
            <a:r>
              <a:rPr lang="en-US" sz="2400" b="1" dirty="0">
                <a:latin typeface="+mn-lt"/>
                <a:ea typeface="Arial"/>
                <a:cs typeface="Arial"/>
                <a:sym typeface="Arial"/>
              </a:rPr>
              <a:t>first</a:t>
            </a:r>
            <a:r>
              <a:rPr lang="en-US" sz="2400" dirty="0">
                <a:latin typeface="+mn-lt"/>
                <a:ea typeface="Arial"/>
                <a:cs typeface="Arial"/>
                <a:sym typeface="Arial"/>
              </a:rPr>
              <a:t> value in the </a:t>
            </a:r>
            <a:r>
              <a:rPr lang="en-US" sz="2400" b="1" dirty="0">
                <a:latin typeface="+mn-lt"/>
                <a:ea typeface="Arial"/>
                <a:cs typeface="Arial"/>
                <a:sym typeface="Arial"/>
              </a:rPr>
              <a:t>Publisher</a:t>
            </a:r>
            <a:r>
              <a:rPr lang="en-US" sz="2400" dirty="0">
                <a:latin typeface="+mn-lt"/>
                <a:ea typeface="Arial"/>
                <a:cs typeface="Arial"/>
                <a:sym typeface="Arial"/>
              </a:rPr>
              <a:t> column?</a:t>
            </a:r>
            <a:endParaRPr sz="2400" dirty="0">
              <a:latin typeface="+mn-lt"/>
              <a:ea typeface="Arial"/>
              <a:cs typeface="Arial"/>
              <a:sym typeface="Arial"/>
            </a:endParaRPr>
          </a:p>
          <a:p>
            <a:pPr marL="914400" lvl="0" indent="-406400" algn="l" rtl="0">
              <a:lnSpc>
                <a:spcPct val="100000"/>
              </a:lnSpc>
              <a:spcBef>
                <a:spcPts val="0"/>
              </a:spcBef>
              <a:spcAft>
                <a:spcPts val="1200"/>
              </a:spcAft>
              <a:buSzPts val="2000"/>
              <a:buFont typeface="Arial"/>
              <a:buChar char="•"/>
            </a:pPr>
            <a:r>
              <a:rPr lang="en-US" sz="2400" dirty="0">
                <a:latin typeface="+mn-lt"/>
                <a:ea typeface="Arial"/>
                <a:cs typeface="Arial"/>
                <a:sym typeface="Arial"/>
              </a:rPr>
              <a:t>What is the </a:t>
            </a:r>
            <a:r>
              <a:rPr lang="en-US" sz="2400" b="1" dirty="0">
                <a:latin typeface="+mn-lt"/>
                <a:ea typeface="Arial"/>
                <a:cs typeface="Arial"/>
                <a:sym typeface="Arial"/>
              </a:rPr>
              <a:t>last</a:t>
            </a:r>
            <a:r>
              <a:rPr lang="en-US" sz="2400" dirty="0">
                <a:latin typeface="+mn-lt"/>
                <a:ea typeface="Arial"/>
                <a:cs typeface="Arial"/>
                <a:sym typeface="Arial"/>
              </a:rPr>
              <a:t> value in the </a:t>
            </a:r>
            <a:r>
              <a:rPr lang="en-US" sz="2400" b="1" dirty="0">
                <a:latin typeface="+mn-lt"/>
                <a:ea typeface="Arial"/>
                <a:cs typeface="Arial"/>
                <a:sym typeface="Arial"/>
              </a:rPr>
              <a:t>Language</a:t>
            </a:r>
            <a:r>
              <a:rPr lang="en-US" sz="2400" dirty="0">
                <a:latin typeface="+mn-lt"/>
                <a:ea typeface="Arial"/>
                <a:cs typeface="Arial"/>
                <a:sym typeface="Arial"/>
              </a:rPr>
              <a:t> column?</a:t>
            </a:r>
            <a:endParaRPr sz="2400" dirty="0">
              <a:latin typeface="+mn-lt"/>
              <a:ea typeface="Arial"/>
              <a:cs typeface="Arial"/>
              <a:sym typeface="Arial"/>
            </a:endParaRPr>
          </a:p>
          <a:p>
            <a:pPr marL="0" lvl="0" indent="0" algn="l" rtl="0">
              <a:lnSpc>
                <a:spcPct val="100000"/>
              </a:lnSpc>
              <a:spcBef>
                <a:spcPts val="0"/>
              </a:spcBef>
              <a:spcAft>
                <a:spcPts val="1200"/>
              </a:spcAft>
              <a:buSzPts val="2800"/>
              <a:buNone/>
            </a:pPr>
            <a:r>
              <a:rPr lang="en-US" sz="2800" b="1" dirty="0">
                <a:latin typeface="+mn-lt"/>
                <a:ea typeface="Arial"/>
                <a:cs typeface="Arial"/>
                <a:sym typeface="Arial"/>
              </a:rPr>
              <a:t>Hint</a:t>
            </a:r>
            <a:r>
              <a:rPr lang="en-US" sz="2800" dirty="0">
                <a:latin typeface="+mn-lt"/>
                <a:ea typeface="Arial"/>
                <a:cs typeface="Arial"/>
                <a:sym typeface="Arial"/>
              </a:rPr>
              <a:t>: Did you “Remove sort” between checking each column?</a:t>
            </a:r>
            <a:endParaRPr sz="2800" dirty="0">
              <a:latin typeface="+mn-lt"/>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Practice Question #1 Solution Steps</a:t>
            </a:r>
            <a:endParaRPr sz="4000">
              <a:latin typeface="Arial"/>
              <a:ea typeface="Arial"/>
              <a:cs typeface="Arial"/>
              <a:sym typeface="Arial"/>
            </a:endParaRPr>
          </a:p>
        </p:txBody>
      </p:sp>
      <p:sp>
        <p:nvSpPr>
          <p:cNvPr id="246" name="Google Shape;246;p22"/>
          <p:cNvSpPr txBox="1">
            <a:spLocks noGrp="1"/>
          </p:cNvSpPr>
          <p:nvPr>
            <p:ph type="body" idx="1"/>
          </p:nvPr>
        </p:nvSpPr>
        <p:spPr>
          <a:xfrm>
            <a:off x="838200" y="1825625"/>
            <a:ext cx="10706100" cy="4137025"/>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00"/>
              </a:spcBef>
              <a:spcAft>
                <a:spcPts val="0"/>
              </a:spcAft>
              <a:buSzPts val="2000"/>
              <a:buFont typeface="Arial"/>
              <a:buAutoNum type="arabicPeriod"/>
            </a:pPr>
            <a:r>
              <a:rPr lang="en-US" dirty="0">
                <a:latin typeface="+mn-lt"/>
                <a:ea typeface="Arial"/>
                <a:cs typeface="Arial"/>
                <a:sym typeface="Arial"/>
              </a:rPr>
              <a:t>Scroll to the Publisher column, and use the drop-down menu</a:t>
            </a:r>
            <a:endParaRPr dirty="0">
              <a:latin typeface="+mn-lt"/>
              <a:ea typeface="Arial"/>
              <a:cs typeface="Arial"/>
              <a:sym typeface="Arial"/>
            </a:endParaRPr>
          </a:p>
          <a:p>
            <a:pPr marL="457200" lvl="0" indent="-406400" algn="l" rtl="0">
              <a:lnSpc>
                <a:spcPct val="100000"/>
              </a:lnSpc>
              <a:spcBef>
                <a:spcPts val="600"/>
              </a:spcBef>
              <a:spcAft>
                <a:spcPts val="0"/>
              </a:spcAft>
              <a:buSzPts val="2000"/>
              <a:buFont typeface="Arial"/>
              <a:buAutoNum type="arabicPeriod"/>
            </a:pPr>
            <a:r>
              <a:rPr lang="en-US" dirty="0">
                <a:latin typeface="+mn-lt"/>
                <a:ea typeface="Arial"/>
                <a:cs typeface="Arial"/>
                <a:sym typeface="Arial"/>
              </a:rPr>
              <a:t>Click Sort…</a:t>
            </a:r>
            <a:endParaRPr dirty="0">
              <a:latin typeface="+mn-lt"/>
              <a:ea typeface="Arial"/>
              <a:cs typeface="Arial"/>
              <a:sym typeface="Arial"/>
            </a:endParaRPr>
          </a:p>
          <a:p>
            <a:pPr marL="457200" lvl="0" indent="-406400" algn="l" rtl="0">
              <a:lnSpc>
                <a:spcPct val="100000"/>
              </a:lnSpc>
              <a:spcBef>
                <a:spcPts val="600"/>
              </a:spcBef>
              <a:spcAft>
                <a:spcPts val="0"/>
              </a:spcAft>
              <a:buSzPts val="2000"/>
              <a:buFont typeface="Arial"/>
              <a:buAutoNum type="arabicPeriod"/>
            </a:pPr>
            <a:r>
              <a:rPr lang="en-US" dirty="0">
                <a:latin typeface="+mn-lt"/>
                <a:ea typeface="Arial"/>
                <a:cs typeface="Arial"/>
                <a:sym typeface="Arial"/>
              </a:rPr>
              <a:t>Under “Sort cell values as”, select </a:t>
            </a:r>
            <a:r>
              <a:rPr lang="en-US" dirty="0">
                <a:highlight>
                  <a:srgbClr val="FFFF00"/>
                </a:highlight>
                <a:latin typeface="+mn-lt"/>
                <a:ea typeface="Arial"/>
                <a:cs typeface="Arial"/>
                <a:sym typeface="Arial"/>
              </a:rPr>
              <a:t>text </a:t>
            </a:r>
            <a:r>
              <a:rPr lang="en-US" dirty="0">
                <a:latin typeface="+mn-lt"/>
                <a:ea typeface="Arial"/>
                <a:cs typeface="Arial"/>
                <a:sym typeface="Arial"/>
              </a:rPr>
              <a:t>and </a:t>
            </a:r>
            <a:r>
              <a:rPr lang="en-US" dirty="0">
                <a:highlight>
                  <a:srgbClr val="FFFF00"/>
                </a:highlight>
                <a:latin typeface="+mn-lt"/>
                <a:ea typeface="Arial"/>
                <a:cs typeface="Arial"/>
                <a:sym typeface="Arial"/>
              </a:rPr>
              <a:t>a - z</a:t>
            </a:r>
            <a:endParaRPr dirty="0">
              <a:latin typeface="+mn-lt"/>
              <a:ea typeface="Arial"/>
              <a:cs typeface="Arial"/>
              <a:sym typeface="Arial"/>
            </a:endParaRPr>
          </a:p>
          <a:p>
            <a:pPr marL="457200" lvl="0" indent="-406400" algn="l" rtl="0">
              <a:lnSpc>
                <a:spcPct val="100000"/>
              </a:lnSpc>
              <a:spcBef>
                <a:spcPts val="600"/>
              </a:spcBef>
              <a:spcAft>
                <a:spcPts val="0"/>
              </a:spcAft>
              <a:buSzPts val="2000"/>
              <a:buFont typeface="Arial"/>
              <a:buAutoNum type="arabicPeriod"/>
            </a:pPr>
            <a:r>
              <a:rPr lang="en-US" dirty="0">
                <a:latin typeface="+mn-lt"/>
                <a:ea typeface="Arial"/>
                <a:cs typeface="Arial"/>
                <a:sym typeface="Arial"/>
              </a:rPr>
              <a:t>Click OK</a:t>
            </a:r>
            <a:endParaRPr dirty="0">
              <a:latin typeface="+mn-lt"/>
            </a:endParaRPr>
          </a:p>
          <a:p>
            <a:pPr marL="914400" lvl="1" indent="-406400" algn="l" rtl="0">
              <a:lnSpc>
                <a:spcPct val="100000"/>
              </a:lnSpc>
              <a:spcBef>
                <a:spcPts val="600"/>
              </a:spcBef>
              <a:spcAft>
                <a:spcPts val="0"/>
              </a:spcAft>
              <a:buSzPts val="1800"/>
              <a:buChar char="•"/>
            </a:pPr>
            <a:r>
              <a:rPr lang="en-US" sz="2200" dirty="0">
                <a:latin typeface="+mn-lt"/>
                <a:ea typeface="Arial"/>
                <a:cs typeface="Arial"/>
                <a:sym typeface="Arial"/>
              </a:rPr>
              <a:t>The first value in Publisher column is </a:t>
            </a:r>
            <a:r>
              <a:rPr lang="en-US" sz="2200" b="1" dirty="0">
                <a:latin typeface="+mn-lt"/>
                <a:ea typeface="Arial"/>
                <a:cs typeface="Arial"/>
                <a:sym typeface="Arial"/>
              </a:rPr>
              <a:t>AANA Publishing Inc.</a:t>
            </a:r>
            <a:endParaRPr sz="2200" b="1" dirty="0">
              <a:latin typeface="+mn-lt"/>
              <a:ea typeface="Arial"/>
              <a:cs typeface="Arial"/>
              <a:sym typeface="Arial"/>
            </a:endParaRPr>
          </a:p>
          <a:p>
            <a:pPr marL="457200" lvl="0" indent="-406400" algn="l" rtl="0">
              <a:lnSpc>
                <a:spcPct val="100000"/>
              </a:lnSpc>
              <a:spcBef>
                <a:spcPts val="600"/>
              </a:spcBef>
              <a:spcAft>
                <a:spcPts val="0"/>
              </a:spcAft>
              <a:buSzPts val="2000"/>
              <a:buFont typeface="Arial"/>
              <a:buAutoNum type="arabicPeriod"/>
            </a:pPr>
            <a:r>
              <a:rPr lang="en-US" dirty="0">
                <a:latin typeface="+mn-lt"/>
                <a:ea typeface="Arial"/>
                <a:cs typeface="Arial"/>
                <a:sym typeface="Arial"/>
              </a:rPr>
              <a:t>Repeat these steps on the Language column</a:t>
            </a:r>
            <a:endParaRPr dirty="0">
              <a:latin typeface="+mn-lt"/>
              <a:ea typeface="Arial"/>
              <a:cs typeface="Arial"/>
              <a:sym typeface="Arial"/>
            </a:endParaRPr>
          </a:p>
          <a:p>
            <a:pPr marL="457200" lvl="0" indent="-406400" algn="l" rtl="0">
              <a:lnSpc>
                <a:spcPct val="100000"/>
              </a:lnSpc>
              <a:spcBef>
                <a:spcPts val="600"/>
              </a:spcBef>
              <a:spcAft>
                <a:spcPts val="0"/>
              </a:spcAft>
              <a:buSzPts val="2000"/>
              <a:buFont typeface="Arial"/>
              <a:buAutoNum type="arabicPeriod"/>
            </a:pPr>
            <a:r>
              <a:rPr lang="en-US" dirty="0">
                <a:latin typeface="+mn-lt"/>
                <a:ea typeface="Arial"/>
                <a:cs typeface="Arial"/>
                <a:sym typeface="Arial"/>
              </a:rPr>
              <a:t>Check the box for “sort by this column alone”</a:t>
            </a:r>
            <a:endParaRPr dirty="0">
              <a:latin typeface="+mn-lt"/>
              <a:ea typeface="Arial"/>
              <a:cs typeface="Arial"/>
              <a:sym typeface="Arial"/>
            </a:endParaRPr>
          </a:p>
          <a:p>
            <a:pPr marL="457200" lvl="0" indent="-406400" algn="l" rtl="0">
              <a:lnSpc>
                <a:spcPct val="100000"/>
              </a:lnSpc>
              <a:spcBef>
                <a:spcPts val="600"/>
              </a:spcBef>
              <a:spcAft>
                <a:spcPts val="0"/>
              </a:spcAft>
              <a:buSzPts val="2000"/>
              <a:buFont typeface="Arial"/>
              <a:buAutoNum type="arabicPeriod"/>
            </a:pPr>
            <a:r>
              <a:rPr lang="en-US" dirty="0">
                <a:latin typeface="+mn-lt"/>
                <a:ea typeface="Arial"/>
                <a:cs typeface="Arial"/>
                <a:sym typeface="Arial"/>
              </a:rPr>
              <a:t>From the Sort drop-down menu (next to rows), scroll down to By Language, and select Reverse</a:t>
            </a:r>
            <a:endParaRPr dirty="0">
              <a:latin typeface="+mn-lt"/>
            </a:endParaRPr>
          </a:p>
          <a:p>
            <a:pPr marL="914400" lvl="1" indent="-406400" algn="l" rtl="0">
              <a:lnSpc>
                <a:spcPct val="100000"/>
              </a:lnSpc>
              <a:spcBef>
                <a:spcPts val="600"/>
              </a:spcBef>
              <a:spcAft>
                <a:spcPts val="0"/>
              </a:spcAft>
              <a:buSzPts val="1800"/>
              <a:buChar char="•"/>
            </a:pPr>
            <a:r>
              <a:rPr lang="en-US" sz="2200" dirty="0">
                <a:latin typeface="+mn-lt"/>
                <a:ea typeface="Arial"/>
                <a:cs typeface="Arial"/>
                <a:sym typeface="Arial"/>
              </a:rPr>
              <a:t>The last value in the Language column is </a:t>
            </a:r>
            <a:r>
              <a:rPr lang="en-US" sz="2200" b="1" dirty="0">
                <a:latin typeface="+mn-lt"/>
                <a:ea typeface="Arial"/>
                <a:cs typeface="Arial"/>
                <a:sym typeface="Arial"/>
              </a:rPr>
              <a:t>Ukrainian</a:t>
            </a:r>
            <a:endParaRPr sz="2200" b="1" dirty="0">
              <a:latin typeface="+mn-lt"/>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Facets and Filters</a:t>
            </a:r>
            <a:endParaRPr sz="4000">
              <a:latin typeface="Arial"/>
              <a:ea typeface="Arial"/>
              <a:cs typeface="Arial"/>
              <a:sym typeface="Arial"/>
            </a:endParaRPr>
          </a:p>
        </p:txBody>
      </p:sp>
      <p:sp>
        <p:nvSpPr>
          <p:cNvPr id="253" name="Google Shape;253;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You can use facets and filters to explore your data</a:t>
            </a:r>
            <a:endParaRPr sz="2800"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You can use facets and filters work with a subset of data in </a:t>
            </a:r>
            <a:r>
              <a:rPr lang="en-US" sz="2800" dirty="0" err="1">
                <a:latin typeface="Arial"/>
                <a:ea typeface="Arial"/>
                <a:cs typeface="Arial"/>
                <a:sym typeface="Arial"/>
              </a:rPr>
              <a:t>OpenRefine</a:t>
            </a:r>
            <a:endParaRPr sz="2800"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You can correct common data issues from a Facet</a:t>
            </a:r>
            <a:endParaRPr sz="2800" dirty="0">
              <a:latin typeface="Arial"/>
              <a:ea typeface="Arial"/>
              <a:cs typeface="Arial"/>
              <a:sym typeface="Arial"/>
            </a:endParaRPr>
          </a:p>
          <a:p>
            <a:pPr marL="0" lvl="0" indent="0" algn="l" rtl="0">
              <a:lnSpc>
                <a:spcPct val="100000"/>
              </a:lnSpc>
              <a:spcBef>
                <a:spcPts val="0"/>
              </a:spcBef>
              <a:spcAft>
                <a:spcPts val="1200"/>
              </a:spcAft>
              <a:buSzPts val="2800"/>
              <a:buNone/>
            </a:pPr>
            <a:endParaRPr dirty="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Practice Question #2 Text Facet</a:t>
            </a:r>
            <a:endParaRPr sz="4000">
              <a:latin typeface="Arial"/>
              <a:ea typeface="Arial"/>
              <a:cs typeface="Arial"/>
              <a:sym typeface="Arial"/>
            </a:endParaRPr>
          </a:p>
        </p:txBody>
      </p:sp>
      <p:sp>
        <p:nvSpPr>
          <p:cNvPr id="260" name="Google Shape;260;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SzPts val="2800"/>
              <a:buNone/>
            </a:pPr>
            <a:r>
              <a:rPr lang="en-US" sz="2800" dirty="0">
                <a:latin typeface="Arial"/>
                <a:ea typeface="Arial"/>
                <a:cs typeface="Arial"/>
                <a:sym typeface="Arial"/>
              </a:rPr>
              <a:t>Use a text facet on the Country of Publication column and answer these questions:</a:t>
            </a:r>
            <a:endParaRPr sz="2800"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How many countries are represented in this dataset? </a:t>
            </a:r>
            <a:endParaRPr sz="2800"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How many articles were published in the United States?</a:t>
            </a:r>
            <a:endParaRPr sz="2800" dirty="0">
              <a:latin typeface="Arial"/>
              <a:ea typeface="Arial"/>
              <a:cs typeface="Arial"/>
              <a:sym typeface="Arial"/>
            </a:endParaRPr>
          </a:p>
          <a:p>
            <a:pPr marL="457200" lvl="0" indent="0" algn="l" rtl="0">
              <a:lnSpc>
                <a:spcPct val="90000"/>
              </a:lnSpc>
              <a:spcBef>
                <a:spcPts val="1000"/>
              </a:spcBef>
              <a:spcAft>
                <a:spcPts val="0"/>
              </a:spcAft>
              <a:buSzPts val="2800"/>
              <a:buNone/>
            </a:pPr>
            <a:endParaRPr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65"/>
        <p:cNvGrpSpPr/>
        <p:nvPr/>
      </p:nvGrpSpPr>
      <p:grpSpPr>
        <a:xfrm>
          <a:off x="0" y="0"/>
          <a:ext cx="0" cy="0"/>
          <a:chOff x="0" y="0"/>
          <a:chExt cx="0" cy="0"/>
        </a:xfrm>
      </p:grpSpPr>
      <p:sp>
        <p:nvSpPr>
          <p:cNvPr id="266" name="Google Shape;266;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Practice Question #2 Solution Steps</a:t>
            </a:r>
            <a:endParaRPr sz="4000">
              <a:latin typeface="Arial"/>
              <a:ea typeface="Arial"/>
              <a:cs typeface="Arial"/>
              <a:sym typeface="Arial"/>
            </a:endParaRPr>
          </a:p>
        </p:txBody>
      </p:sp>
      <p:sp>
        <p:nvSpPr>
          <p:cNvPr id="267" name="Google Shape;267;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508000" lvl="0" indent="-457200" algn="l" rtl="0">
              <a:lnSpc>
                <a:spcPct val="100000"/>
              </a:lnSpc>
              <a:spcBef>
                <a:spcPts val="0"/>
              </a:spcBef>
              <a:spcAft>
                <a:spcPts val="600"/>
              </a:spcAft>
              <a:buSzPts val="2200"/>
              <a:buFont typeface="Arial"/>
              <a:buAutoNum type="arabicPeriod"/>
            </a:pPr>
            <a:r>
              <a:rPr lang="en-US" sz="2800" dirty="0">
                <a:latin typeface="+mn-lt"/>
                <a:ea typeface="Arial"/>
                <a:cs typeface="Arial"/>
                <a:sym typeface="Arial"/>
              </a:rPr>
              <a:t>Create a Text facet on the Country of Publication column.</a:t>
            </a:r>
            <a:endParaRPr sz="2800" dirty="0">
              <a:latin typeface="+mn-lt"/>
              <a:ea typeface="Arial"/>
              <a:cs typeface="Arial"/>
              <a:sym typeface="Arial"/>
            </a:endParaRPr>
          </a:p>
          <a:p>
            <a:pPr marL="508000" lvl="0" indent="-457200" algn="l" rtl="0">
              <a:lnSpc>
                <a:spcPct val="100000"/>
              </a:lnSpc>
              <a:spcBef>
                <a:spcPts val="0"/>
              </a:spcBef>
              <a:spcAft>
                <a:spcPts val="600"/>
              </a:spcAft>
              <a:buSzPts val="2200"/>
              <a:buFont typeface="Arial"/>
              <a:buAutoNum type="arabicPeriod"/>
            </a:pPr>
            <a:r>
              <a:rPr lang="en-US" sz="2800" dirty="0">
                <a:latin typeface="+mn-lt"/>
                <a:ea typeface="Arial"/>
                <a:cs typeface="Arial"/>
                <a:sym typeface="Arial"/>
              </a:rPr>
              <a:t>At the top of the Facet/Filter menu, look at how many choices there are.</a:t>
            </a:r>
            <a:endParaRPr sz="2800" dirty="0">
              <a:latin typeface="+mn-lt"/>
              <a:ea typeface="Arial"/>
              <a:cs typeface="Arial"/>
              <a:sym typeface="Arial"/>
            </a:endParaRPr>
          </a:p>
          <a:p>
            <a:pPr marL="965200" lvl="1" indent="-457200">
              <a:lnSpc>
                <a:spcPct val="100000"/>
              </a:lnSpc>
              <a:spcBef>
                <a:spcPts val="0"/>
              </a:spcBef>
              <a:spcAft>
                <a:spcPts val="600"/>
              </a:spcAft>
              <a:buSzPts val="2200"/>
            </a:pPr>
            <a:r>
              <a:rPr lang="en-US" sz="2400" dirty="0">
                <a:latin typeface="+mn-lt"/>
                <a:ea typeface="Arial"/>
                <a:cs typeface="Arial"/>
                <a:sym typeface="Arial"/>
              </a:rPr>
              <a:t>The number of choices/countries is </a:t>
            </a:r>
            <a:r>
              <a:rPr lang="en-US" sz="2400" b="1" dirty="0">
                <a:latin typeface="+mn-lt"/>
                <a:ea typeface="Arial"/>
                <a:cs typeface="Arial"/>
                <a:sym typeface="Arial"/>
              </a:rPr>
              <a:t>64</a:t>
            </a:r>
            <a:endParaRPr lang="en-US" sz="2400" dirty="0">
              <a:latin typeface="+mn-lt"/>
            </a:endParaRPr>
          </a:p>
          <a:p>
            <a:pPr marL="508000" lvl="0" indent="-457200" algn="l" rtl="0">
              <a:lnSpc>
                <a:spcPct val="100000"/>
              </a:lnSpc>
              <a:spcBef>
                <a:spcPts val="0"/>
              </a:spcBef>
              <a:spcAft>
                <a:spcPts val="600"/>
              </a:spcAft>
              <a:buSzPts val="2200"/>
              <a:buFont typeface="Arial"/>
              <a:buAutoNum type="arabicPeriod"/>
            </a:pPr>
            <a:r>
              <a:rPr lang="en-US" sz="2800" dirty="0">
                <a:latin typeface="+mn-lt"/>
                <a:ea typeface="Arial"/>
                <a:cs typeface="Arial"/>
                <a:sym typeface="Arial"/>
              </a:rPr>
              <a:t>Order the facet by name and find the United States.</a:t>
            </a:r>
            <a:endParaRPr sz="2800" dirty="0">
              <a:latin typeface="+mn-lt"/>
              <a:ea typeface="Arial"/>
              <a:cs typeface="Arial"/>
              <a:sym typeface="Arial"/>
            </a:endParaRPr>
          </a:p>
          <a:p>
            <a:pPr lvl="1">
              <a:lnSpc>
                <a:spcPct val="100000"/>
              </a:lnSpc>
              <a:spcBef>
                <a:spcPts val="0"/>
              </a:spcBef>
              <a:spcAft>
                <a:spcPts val="600"/>
              </a:spcAft>
              <a:buFont typeface="Cambria"/>
              <a:buChar char="•"/>
            </a:pPr>
            <a:r>
              <a:rPr lang="en-US" sz="2400" dirty="0">
                <a:latin typeface="+mn-lt"/>
                <a:ea typeface="Arial"/>
                <a:cs typeface="Arial"/>
                <a:sym typeface="Arial"/>
              </a:rPr>
              <a:t>The number of articles published in the United States is </a:t>
            </a:r>
            <a:r>
              <a:rPr lang="en-US" sz="2400" b="1" dirty="0">
                <a:latin typeface="+mn-lt"/>
                <a:ea typeface="Arial"/>
                <a:cs typeface="Arial"/>
                <a:sym typeface="Arial"/>
              </a:rPr>
              <a:t>858</a:t>
            </a:r>
          </a:p>
          <a:p>
            <a:pPr marL="457200" lvl="0" indent="-228600" algn="l" rtl="0">
              <a:lnSpc>
                <a:spcPct val="90000"/>
              </a:lnSpc>
              <a:spcBef>
                <a:spcPts val="1000"/>
              </a:spcBef>
              <a:spcAft>
                <a:spcPts val="0"/>
              </a:spcAft>
              <a:buSzPts val="2800"/>
              <a:buFont typeface="Cambria"/>
              <a:buNone/>
            </a:pPr>
            <a:endParaRPr b="1"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Practice Question #3 Facet by Blank</a:t>
            </a:r>
            <a:endParaRPr sz="4000">
              <a:latin typeface="Arial"/>
              <a:ea typeface="Arial"/>
              <a:cs typeface="Arial"/>
              <a:sym typeface="Arial"/>
            </a:endParaRPr>
          </a:p>
        </p:txBody>
      </p:sp>
      <p:sp>
        <p:nvSpPr>
          <p:cNvPr id="274" name="Google Shape;274;p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SzPts val="2800"/>
              <a:buNone/>
            </a:pPr>
            <a:r>
              <a:rPr lang="en-US" sz="2800" dirty="0">
                <a:latin typeface="Arial"/>
                <a:ea typeface="Arial"/>
                <a:cs typeface="Arial"/>
                <a:sym typeface="Arial"/>
              </a:rPr>
              <a:t>Use the Facet by blank function to find all publications in this data set without an abstract.</a:t>
            </a:r>
            <a:endParaRPr sz="2800" dirty="0">
              <a:latin typeface="Arial"/>
              <a:ea typeface="Arial"/>
              <a:cs typeface="Arial"/>
              <a:sym typeface="Arial"/>
            </a:endParaRPr>
          </a:p>
          <a:p>
            <a:pPr marL="457200" lvl="0" indent="-406400" algn="l" rtl="0">
              <a:lnSpc>
                <a:spcPct val="100000"/>
              </a:lnSpc>
              <a:spcBef>
                <a:spcPts val="0"/>
              </a:spcBef>
              <a:spcAft>
                <a:spcPts val="600"/>
              </a:spcAft>
              <a:buSzPts val="2800"/>
              <a:buChar char="•"/>
            </a:pPr>
            <a:r>
              <a:rPr lang="en-US" sz="2800" dirty="0">
                <a:latin typeface="Arial"/>
                <a:ea typeface="Arial"/>
                <a:cs typeface="Arial"/>
                <a:sym typeface="Arial"/>
              </a:rPr>
              <a:t>How many records </a:t>
            </a:r>
            <a:r>
              <a:rPr lang="en-US" sz="2800" b="1" dirty="0">
                <a:latin typeface="Arial"/>
                <a:ea typeface="Arial"/>
                <a:cs typeface="Arial"/>
                <a:sym typeface="Arial"/>
              </a:rPr>
              <a:t>do not </a:t>
            </a:r>
            <a:r>
              <a:rPr lang="en-US" sz="2800" dirty="0">
                <a:latin typeface="Arial"/>
                <a:ea typeface="Arial"/>
                <a:cs typeface="Arial"/>
                <a:sym typeface="Arial"/>
              </a:rPr>
              <a:t>have an abstract? Or are marked “true”?</a:t>
            </a:r>
            <a:endParaRPr sz="2800"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79"/>
        <p:cNvGrpSpPr/>
        <p:nvPr/>
      </p:nvGrpSpPr>
      <p:grpSpPr>
        <a:xfrm>
          <a:off x="0" y="0"/>
          <a:ext cx="0" cy="0"/>
          <a:chOff x="0" y="0"/>
          <a:chExt cx="0" cy="0"/>
        </a:xfrm>
      </p:grpSpPr>
      <p:sp>
        <p:nvSpPr>
          <p:cNvPr id="280" name="Google Shape;280;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Practice Question #3 Solution Steps</a:t>
            </a:r>
            <a:endParaRPr sz="4000">
              <a:latin typeface="Arial"/>
              <a:ea typeface="Arial"/>
              <a:cs typeface="Arial"/>
              <a:sym typeface="Arial"/>
            </a:endParaRPr>
          </a:p>
        </p:txBody>
      </p:sp>
      <p:sp>
        <p:nvSpPr>
          <p:cNvPr id="281" name="Google Shape;281;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508000" lvl="0" indent="-457200" algn="l" rtl="0">
              <a:lnSpc>
                <a:spcPct val="100000"/>
              </a:lnSpc>
              <a:spcBef>
                <a:spcPts val="0"/>
              </a:spcBef>
              <a:spcAft>
                <a:spcPts val="600"/>
              </a:spcAft>
              <a:buSzPts val="2000"/>
              <a:buFont typeface="Arial"/>
              <a:buAutoNum type="arabicPeriod"/>
            </a:pPr>
            <a:r>
              <a:rPr lang="en-US" sz="2800" dirty="0">
                <a:latin typeface="+mn-lt"/>
                <a:ea typeface="Arial"/>
                <a:cs typeface="Arial"/>
                <a:sym typeface="Arial"/>
              </a:rPr>
              <a:t>For the Abstract column, select Facets &gt; Customized facets &gt; Facet by blank</a:t>
            </a:r>
            <a:endParaRPr sz="2800" dirty="0">
              <a:latin typeface="+mn-lt"/>
              <a:ea typeface="Arial"/>
              <a:cs typeface="Arial"/>
              <a:sym typeface="Arial"/>
            </a:endParaRPr>
          </a:p>
          <a:p>
            <a:pPr marL="914400" lvl="1" indent="-381000" algn="l" rtl="0">
              <a:lnSpc>
                <a:spcPct val="100000"/>
              </a:lnSpc>
              <a:spcBef>
                <a:spcPts val="0"/>
              </a:spcBef>
              <a:spcAft>
                <a:spcPts val="600"/>
              </a:spcAft>
              <a:buSzPts val="1800"/>
              <a:buFont typeface="Arial"/>
              <a:buChar char="•"/>
            </a:pPr>
            <a:r>
              <a:rPr lang="en-US" sz="2400" dirty="0">
                <a:latin typeface="+mn-lt"/>
                <a:ea typeface="Arial"/>
                <a:cs typeface="Arial"/>
                <a:sym typeface="Arial"/>
              </a:rPr>
              <a:t>How many are TRUE? Or how many are blank?</a:t>
            </a:r>
            <a:endParaRPr sz="2400" dirty="0">
              <a:latin typeface="+mn-lt"/>
              <a:ea typeface="Arial"/>
              <a:cs typeface="Arial"/>
              <a:sym typeface="Arial"/>
            </a:endParaRPr>
          </a:p>
          <a:p>
            <a:pPr marL="914400" lvl="1" indent="-381000" algn="l" rtl="0">
              <a:lnSpc>
                <a:spcPct val="100000"/>
              </a:lnSpc>
              <a:spcBef>
                <a:spcPts val="0"/>
              </a:spcBef>
              <a:spcAft>
                <a:spcPts val="600"/>
              </a:spcAft>
              <a:buSzPts val="1800"/>
              <a:buFont typeface="Arial"/>
              <a:buChar char="•"/>
            </a:pPr>
            <a:r>
              <a:rPr lang="en-US" sz="2400" dirty="0">
                <a:latin typeface="+mn-lt"/>
                <a:ea typeface="Arial"/>
                <a:cs typeface="Arial"/>
                <a:sym typeface="Arial"/>
              </a:rPr>
              <a:t>True means that it is blank. There should be </a:t>
            </a:r>
            <a:r>
              <a:rPr lang="en-US" sz="2400" b="1" dirty="0">
                <a:latin typeface="+mn-lt"/>
                <a:ea typeface="Arial"/>
                <a:cs typeface="Arial"/>
                <a:sym typeface="Arial"/>
              </a:rPr>
              <a:t>787 </a:t>
            </a:r>
            <a:r>
              <a:rPr lang="en-US" sz="2400" dirty="0">
                <a:latin typeface="+mn-lt"/>
                <a:ea typeface="Arial"/>
                <a:cs typeface="Arial"/>
                <a:sym typeface="Arial"/>
              </a:rPr>
              <a:t>“true” with no abstracts</a:t>
            </a:r>
            <a:endParaRPr sz="2400" dirty="0">
              <a:latin typeface="+mn-lt"/>
              <a:ea typeface="Arial"/>
              <a:cs typeface="Arial"/>
              <a:sym typeface="Arial"/>
            </a:endParaRPr>
          </a:p>
          <a:p>
            <a:pPr marL="508000" lvl="0" indent="-457200" algn="l" rtl="0">
              <a:lnSpc>
                <a:spcPct val="100000"/>
              </a:lnSpc>
              <a:spcBef>
                <a:spcPts val="0"/>
              </a:spcBef>
              <a:spcAft>
                <a:spcPts val="600"/>
              </a:spcAft>
              <a:buSzPts val="2000"/>
              <a:buFont typeface="Arial"/>
              <a:buAutoNum type="arabicPeriod"/>
            </a:pPr>
            <a:r>
              <a:rPr lang="en-US" sz="2800" dirty="0">
                <a:latin typeface="+mn-lt"/>
                <a:ea typeface="Arial"/>
                <a:cs typeface="Arial"/>
                <a:sym typeface="Arial"/>
              </a:rPr>
              <a:t>Select “include” on </a:t>
            </a:r>
            <a:r>
              <a:rPr lang="en-US" sz="2800" i="1" dirty="0">
                <a:latin typeface="+mn-lt"/>
                <a:ea typeface="Arial"/>
                <a:cs typeface="Arial"/>
                <a:sym typeface="Arial"/>
              </a:rPr>
              <a:t>true</a:t>
            </a:r>
            <a:r>
              <a:rPr lang="en-US" sz="2800" dirty="0">
                <a:latin typeface="+mn-lt"/>
                <a:ea typeface="Arial"/>
                <a:cs typeface="Arial"/>
                <a:sym typeface="Arial"/>
              </a:rPr>
              <a:t> in the facet to filter the list of publications to only those that don’t have an abstract.</a:t>
            </a:r>
            <a:endParaRPr sz="2800" dirty="0">
              <a:latin typeface="+mn-lt"/>
              <a:ea typeface="Arial"/>
              <a:cs typeface="Arial"/>
              <a:sym typeface="Arial"/>
            </a:endParaRPr>
          </a:p>
          <a:p>
            <a:pPr marL="508000" lvl="0" indent="-457200" algn="l" rtl="0">
              <a:lnSpc>
                <a:spcPct val="100000"/>
              </a:lnSpc>
              <a:spcBef>
                <a:spcPts val="0"/>
              </a:spcBef>
              <a:spcAft>
                <a:spcPts val="600"/>
              </a:spcAft>
              <a:buSzPts val="2000"/>
              <a:buFont typeface="Arial"/>
              <a:buAutoNum type="arabicPeriod"/>
            </a:pPr>
            <a:r>
              <a:rPr lang="en-US" sz="2800" dirty="0">
                <a:latin typeface="+mn-lt"/>
                <a:ea typeface="Arial"/>
                <a:cs typeface="Arial"/>
                <a:sym typeface="Arial"/>
              </a:rPr>
              <a:t>Make sure to reset so you are still looking at the entire dataset before moving on to the next step.</a:t>
            </a:r>
            <a:endParaRPr sz="2800" dirty="0">
              <a:latin typeface="+mn-lt"/>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Clustering</a:t>
            </a:r>
            <a:endParaRPr sz="4000">
              <a:latin typeface="Arial"/>
              <a:ea typeface="Arial"/>
              <a:cs typeface="Arial"/>
              <a:sym typeface="Arial"/>
            </a:endParaRPr>
          </a:p>
        </p:txBody>
      </p:sp>
      <p:sp>
        <p:nvSpPr>
          <p:cNvPr id="288" name="Google Shape;288;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Clustering is a way of finding variant forms of the same piece of data within a dataset (e.g. different spellings of a name)</a:t>
            </a:r>
            <a:endParaRPr sz="2800"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There are a number of different Clustering algorithms that work in different ways and will produce different results</a:t>
            </a:r>
            <a:endParaRPr sz="2800"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The best clustering algorithm to use will depend on the data</a:t>
            </a:r>
            <a:endParaRPr sz="2800"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Using clustering you can replace varying forms of the same data with a single consistent value</a:t>
            </a:r>
            <a:endParaRPr sz="2800" dirty="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Undo/Redo</a:t>
            </a:r>
            <a:endParaRPr sz="4000">
              <a:latin typeface="Arial"/>
              <a:ea typeface="Arial"/>
              <a:cs typeface="Arial"/>
              <a:sym typeface="Arial"/>
            </a:endParaRPr>
          </a:p>
        </p:txBody>
      </p:sp>
      <p:sp>
        <p:nvSpPr>
          <p:cNvPr id="295" name="Google Shape;295;p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You can use Undo and Redo to retrace ones’ steps</a:t>
            </a:r>
            <a:endParaRPr sz="2800"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You can save and apply a set of steps to a new set of data using the ‘Extract’ and ‘Apply’ features</a:t>
            </a:r>
            <a:endParaRPr sz="2800" dirty="0">
              <a:latin typeface="Arial"/>
              <a:ea typeface="Arial"/>
              <a:cs typeface="Arial"/>
              <a:sym typeface="Arial"/>
            </a:endParaRPr>
          </a:p>
          <a:p>
            <a:pPr marL="0" lvl="0" indent="0" algn="l" rtl="0">
              <a:lnSpc>
                <a:spcPct val="100000"/>
              </a:lnSpc>
              <a:spcBef>
                <a:spcPts val="0"/>
              </a:spcBef>
              <a:spcAft>
                <a:spcPts val="1200"/>
              </a:spcAft>
              <a:buSzPts val="2800"/>
              <a:buNone/>
            </a:pPr>
            <a:endParaRPr sz="2800"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838200" y="311337"/>
            <a:ext cx="10515600" cy="1044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Overview: Part 1</a:t>
            </a:r>
            <a:endParaRPr>
              <a:solidFill>
                <a:schemeClr val="dk1"/>
              </a:solidFill>
              <a:latin typeface="Arial"/>
              <a:ea typeface="Arial"/>
              <a:cs typeface="Arial"/>
              <a:sym typeface="Arial"/>
            </a:endParaRPr>
          </a:p>
        </p:txBody>
      </p:sp>
      <p:sp>
        <p:nvSpPr>
          <p:cNvPr id="112" name="Google Shape;112;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0"/>
              </a:spcBef>
              <a:spcAft>
                <a:spcPts val="1200"/>
              </a:spcAft>
              <a:buSzPts val="3200"/>
              <a:buChar char="•"/>
            </a:pPr>
            <a:r>
              <a:rPr lang="en-US" sz="2800" dirty="0">
                <a:latin typeface="Arial"/>
                <a:ea typeface="Arial"/>
                <a:cs typeface="Arial"/>
                <a:sym typeface="Arial"/>
              </a:rPr>
              <a:t>Introduction to </a:t>
            </a:r>
            <a:r>
              <a:rPr lang="en-US" sz="2800" dirty="0" err="1">
                <a:latin typeface="Arial"/>
                <a:ea typeface="Arial"/>
                <a:cs typeface="Arial"/>
                <a:sym typeface="Arial"/>
              </a:rPr>
              <a:t>OpenRefine</a:t>
            </a:r>
            <a:endParaRPr sz="2800" dirty="0">
              <a:latin typeface="Arial"/>
              <a:ea typeface="Arial"/>
              <a:cs typeface="Arial"/>
              <a:sym typeface="Arial"/>
            </a:endParaRPr>
          </a:p>
          <a:p>
            <a:pPr marL="457200" lvl="0" indent="-431800" algn="l" rtl="0">
              <a:lnSpc>
                <a:spcPct val="100000"/>
              </a:lnSpc>
              <a:spcBef>
                <a:spcPts val="0"/>
              </a:spcBef>
              <a:spcAft>
                <a:spcPts val="1200"/>
              </a:spcAft>
              <a:buSzPts val="3200"/>
              <a:buChar char="•"/>
            </a:pPr>
            <a:r>
              <a:rPr lang="en-US" sz="2800" dirty="0">
                <a:latin typeface="Arial"/>
                <a:ea typeface="Arial"/>
                <a:cs typeface="Arial"/>
                <a:sym typeface="Arial"/>
              </a:rPr>
              <a:t>Importing Data</a:t>
            </a:r>
            <a:endParaRPr sz="2800" dirty="0">
              <a:latin typeface="Arial"/>
              <a:ea typeface="Arial"/>
              <a:cs typeface="Arial"/>
              <a:sym typeface="Arial"/>
            </a:endParaRPr>
          </a:p>
          <a:p>
            <a:pPr marL="457200" lvl="0" indent="-431800" algn="l" rtl="0">
              <a:lnSpc>
                <a:spcPct val="100000"/>
              </a:lnSpc>
              <a:spcBef>
                <a:spcPts val="0"/>
              </a:spcBef>
              <a:spcAft>
                <a:spcPts val="1200"/>
              </a:spcAft>
              <a:buSzPts val="3200"/>
              <a:buChar char="•"/>
            </a:pPr>
            <a:r>
              <a:rPr lang="en-US" sz="2800" dirty="0">
                <a:latin typeface="Arial"/>
                <a:ea typeface="Arial"/>
                <a:cs typeface="Arial"/>
                <a:sym typeface="Arial"/>
              </a:rPr>
              <a:t>Layout and Menus</a:t>
            </a:r>
            <a:endParaRPr sz="2800" dirty="0">
              <a:latin typeface="Arial"/>
              <a:ea typeface="Arial"/>
              <a:cs typeface="Arial"/>
              <a:sym typeface="Arial"/>
            </a:endParaRPr>
          </a:p>
          <a:p>
            <a:pPr marL="457200" lvl="0" indent="-431800" algn="l" rtl="0">
              <a:lnSpc>
                <a:spcPct val="100000"/>
              </a:lnSpc>
              <a:spcBef>
                <a:spcPts val="0"/>
              </a:spcBef>
              <a:spcAft>
                <a:spcPts val="1200"/>
              </a:spcAft>
              <a:buSzPts val="3200"/>
              <a:buChar char="•"/>
            </a:pPr>
            <a:r>
              <a:rPr lang="en-US" sz="2800" dirty="0">
                <a:latin typeface="Arial"/>
                <a:ea typeface="Arial"/>
                <a:cs typeface="Arial"/>
                <a:sym typeface="Arial"/>
              </a:rPr>
              <a:t>Working with Columns</a:t>
            </a:r>
            <a:endParaRPr sz="2800" dirty="0">
              <a:latin typeface="Arial"/>
              <a:ea typeface="Arial"/>
              <a:cs typeface="Arial"/>
              <a:sym typeface="Arial"/>
            </a:endParaRPr>
          </a:p>
          <a:p>
            <a:pPr marL="457200" lvl="0" indent="-431800" algn="l" rtl="0">
              <a:lnSpc>
                <a:spcPct val="100000"/>
              </a:lnSpc>
              <a:spcBef>
                <a:spcPts val="0"/>
              </a:spcBef>
              <a:spcAft>
                <a:spcPts val="1200"/>
              </a:spcAft>
              <a:buSzPts val="3200"/>
              <a:buChar char="•"/>
            </a:pPr>
            <a:r>
              <a:rPr lang="en-US" sz="2800" dirty="0">
                <a:latin typeface="Arial"/>
                <a:ea typeface="Arial"/>
                <a:cs typeface="Arial"/>
                <a:sym typeface="Arial"/>
              </a:rPr>
              <a:t>Faceting and Filtering</a:t>
            </a:r>
            <a:endParaRPr sz="2800" dirty="0">
              <a:latin typeface="Arial"/>
              <a:ea typeface="Arial"/>
              <a:cs typeface="Arial"/>
              <a:sym typeface="Arial"/>
            </a:endParaRPr>
          </a:p>
          <a:p>
            <a:pPr marL="457200" lvl="0" indent="-431800" algn="l" rtl="0">
              <a:lnSpc>
                <a:spcPct val="100000"/>
              </a:lnSpc>
              <a:spcBef>
                <a:spcPts val="0"/>
              </a:spcBef>
              <a:spcAft>
                <a:spcPts val="1200"/>
              </a:spcAft>
              <a:buSzPts val="3200"/>
              <a:buChar char="•"/>
            </a:pPr>
            <a:r>
              <a:rPr lang="en-US" sz="2800" dirty="0">
                <a:latin typeface="Arial"/>
                <a:ea typeface="Arial"/>
                <a:cs typeface="Arial"/>
                <a:sym typeface="Arial"/>
              </a:rPr>
              <a:t>Clustering</a:t>
            </a:r>
            <a:endParaRPr sz="2800" dirty="0">
              <a:latin typeface="Arial"/>
              <a:ea typeface="Arial"/>
              <a:cs typeface="Arial"/>
              <a:sym typeface="Arial"/>
            </a:endParaRPr>
          </a:p>
          <a:p>
            <a:pPr marL="457200" lvl="0" indent="-431800" algn="l" rtl="0">
              <a:lnSpc>
                <a:spcPct val="100000"/>
              </a:lnSpc>
              <a:spcBef>
                <a:spcPts val="0"/>
              </a:spcBef>
              <a:spcAft>
                <a:spcPts val="1200"/>
              </a:spcAft>
              <a:buSzPts val="3200"/>
              <a:buChar char="•"/>
            </a:pPr>
            <a:r>
              <a:rPr lang="en-US" sz="2800" dirty="0">
                <a:latin typeface="Arial"/>
                <a:ea typeface="Arial"/>
                <a:cs typeface="Arial"/>
                <a:sym typeface="Arial"/>
              </a:rPr>
              <a:t>Exporting Data</a:t>
            </a:r>
            <a:endParaRPr sz="2800" dirty="0">
              <a:latin typeface="Arial"/>
              <a:ea typeface="Arial"/>
              <a:cs typeface="Arial"/>
              <a:sym typeface="Arial"/>
            </a:endParaRPr>
          </a:p>
          <a:p>
            <a:pPr marL="0" lvl="0" indent="0" algn="l" rtl="0">
              <a:lnSpc>
                <a:spcPct val="90000"/>
              </a:lnSpc>
              <a:spcBef>
                <a:spcPts val="0"/>
              </a:spcBef>
              <a:spcAft>
                <a:spcPts val="0"/>
              </a:spcAft>
              <a:buSzPts val="2800"/>
              <a:buNone/>
            </a:pPr>
            <a:endParaRPr sz="3200" dirty="0">
              <a:latin typeface="Arial"/>
              <a:ea typeface="Arial"/>
              <a:cs typeface="Arial"/>
              <a:sym typeface="Arial"/>
            </a:endParaRPr>
          </a:p>
        </p:txBody>
      </p:sp>
      <p:pic>
        <p:nvPicPr>
          <p:cNvPr id="113" name="Google Shape;113;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64497" y="4148650"/>
            <a:ext cx="6104474" cy="1257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Exporting Data</a:t>
            </a:r>
            <a:endParaRPr sz="4000">
              <a:latin typeface="Arial"/>
              <a:ea typeface="Arial"/>
              <a:cs typeface="Arial"/>
              <a:sym typeface="Arial"/>
            </a:endParaRPr>
          </a:p>
        </p:txBody>
      </p:sp>
      <p:sp>
        <p:nvSpPr>
          <p:cNvPr id="302" name="Google Shape;302;p30"/>
          <p:cNvSpPr txBox="1">
            <a:spLocks noGrp="1"/>
          </p:cNvSpPr>
          <p:nvPr>
            <p:ph type="body" idx="1"/>
          </p:nvPr>
        </p:nvSpPr>
        <p:spPr>
          <a:xfrm>
            <a:off x="838200" y="1825625"/>
            <a:ext cx="10515600" cy="4079875"/>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1200"/>
              </a:spcAft>
              <a:buClr>
                <a:schemeClr val="dk1"/>
              </a:buClr>
              <a:buSzPts val="2800"/>
              <a:buChar char="•"/>
            </a:pPr>
            <a:r>
              <a:rPr lang="en-US" sz="2800" dirty="0">
                <a:latin typeface="Arial"/>
                <a:ea typeface="Arial"/>
                <a:cs typeface="Arial"/>
                <a:sym typeface="Arial"/>
              </a:rPr>
              <a:t>You can export your data in a variety of formats</a:t>
            </a:r>
            <a:endParaRPr sz="2800" dirty="0">
              <a:latin typeface="Arial"/>
              <a:ea typeface="Arial"/>
              <a:cs typeface="Arial"/>
              <a:sym typeface="Arial"/>
            </a:endParaRPr>
          </a:p>
          <a:p>
            <a:pPr marL="914400" lvl="1" indent="-381000" algn="l" rtl="0">
              <a:lnSpc>
                <a:spcPct val="100000"/>
              </a:lnSpc>
              <a:spcBef>
                <a:spcPts val="0"/>
              </a:spcBef>
              <a:spcAft>
                <a:spcPts val="1200"/>
              </a:spcAft>
              <a:buSzPts val="2400"/>
              <a:buChar char="o"/>
            </a:pPr>
            <a:r>
              <a:rPr lang="en-US" sz="2800" dirty="0">
                <a:latin typeface="Arial"/>
                <a:ea typeface="Arial"/>
                <a:cs typeface="Arial"/>
                <a:sym typeface="Arial"/>
              </a:rPr>
              <a:t>Excel, CSV, TSV etc.</a:t>
            </a:r>
            <a:endParaRPr sz="2800" dirty="0">
              <a:latin typeface="Arial"/>
              <a:ea typeface="Arial"/>
              <a:cs typeface="Arial"/>
              <a:sym typeface="Arial"/>
            </a:endParaRPr>
          </a:p>
          <a:p>
            <a:pPr marL="457200" lvl="0" indent="-406400" algn="l" rtl="0">
              <a:lnSpc>
                <a:spcPct val="100000"/>
              </a:lnSpc>
              <a:spcBef>
                <a:spcPts val="0"/>
              </a:spcBef>
              <a:spcAft>
                <a:spcPts val="1200"/>
              </a:spcAft>
              <a:buSzPts val="2800"/>
              <a:buChar char="•"/>
            </a:pPr>
            <a:r>
              <a:rPr lang="en-US" sz="2800" dirty="0">
                <a:latin typeface="Arial"/>
                <a:ea typeface="Arial"/>
                <a:cs typeface="Arial"/>
                <a:sym typeface="Arial"/>
              </a:rPr>
              <a:t>You can export a portion of a dataset</a:t>
            </a:r>
            <a:endParaRPr sz="28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838200" y="311337"/>
            <a:ext cx="10515600" cy="1044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Session 1 Learning Objectives</a:t>
            </a:r>
            <a:endParaRPr>
              <a:solidFill>
                <a:schemeClr val="dk1"/>
              </a:solidFill>
              <a:latin typeface="Arial"/>
              <a:ea typeface="Arial"/>
              <a:cs typeface="Arial"/>
              <a:sym typeface="Arial"/>
            </a:endParaRPr>
          </a:p>
        </p:txBody>
      </p:sp>
      <p:sp>
        <p:nvSpPr>
          <p:cNvPr id="120" name="Google Shape;120;p4"/>
          <p:cNvSpPr txBox="1">
            <a:spLocks noGrp="1"/>
          </p:cNvSpPr>
          <p:nvPr>
            <p:ph type="body" idx="1"/>
          </p:nvPr>
        </p:nvSpPr>
        <p:spPr>
          <a:xfrm>
            <a:off x="1177871" y="1512675"/>
            <a:ext cx="9763932" cy="43512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0"/>
              </a:spcBef>
              <a:spcAft>
                <a:spcPts val="1200"/>
              </a:spcAft>
              <a:buSzPts val="3200"/>
              <a:buAutoNum type="arabicPeriod"/>
            </a:pPr>
            <a:r>
              <a:rPr lang="en-US" sz="2800" dirty="0">
                <a:latin typeface="Arial"/>
                <a:ea typeface="Arial"/>
                <a:cs typeface="Arial"/>
                <a:sym typeface="Arial"/>
              </a:rPr>
              <a:t>Summarize </a:t>
            </a:r>
            <a:r>
              <a:rPr lang="en-US" sz="2800" dirty="0" err="1">
                <a:latin typeface="Arial"/>
                <a:ea typeface="Arial"/>
                <a:cs typeface="Arial"/>
                <a:sym typeface="Arial"/>
              </a:rPr>
              <a:t>OpenRefine’s</a:t>
            </a:r>
            <a:r>
              <a:rPr lang="en-US" sz="2800" dirty="0">
                <a:latin typeface="Arial"/>
                <a:ea typeface="Arial"/>
                <a:cs typeface="Arial"/>
                <a:sym typeface="Arial"/>
              </a:rPr>
              <a:t> uses and applications</a:t>
            </a:r>
            <a:endParaRPr sz="2800" dirty="0">
              <a:latin typeface="Arial"/>
              <a:ea typeface="Arial"/>
              <a:cs typeface="Arial"/>
              <a:sym typeface="Arial"/>
            </a:endParaRPr>
          </a:p>
          <a:p>
            <a:pPr marL="457200" lvl="0" indent="-431800" algn="l" rtl="0">
              <a:lnSpc>
                <a:spcPct val="100000"/>
              </a:lnSpc>
              <a:spcBef>
                <a:spcPts val="0"/>
              </a:spcBef>
              <a:spcAft>
                <a:spcPts val="1200"/>
              </a:spcAft>
              <a:buSzPts val="3200"/>
              <a:buAutoNum type="arabicPeriod"/>
            </a:pPr>
            <a:r>
              <a:rPr lang="en-US" sz="2800" dirty="0">
                <a:latin typeface="Arial"/>
                <a:ea typeface="Arial"/>
                <a:cs typeface="Arial"/>
                <a:sym typeface="Arial"/>
              </a:rPr>
              <a:t>Import and export a data file successfully</a:t>
            </a:r>
            <a:endParaRPr sz="2800" dirty="0">
              <a:latin typeface="Arial"/>
              <a:ea typeface="Arial"/>
              <a:cs typeface="Arial"/>
              <a:sym typeface="Arial"/>
            </a:endParaRPr>
          </a:p>
          <a:p>
            <a:pPr marL="457200" lvl="0" indent="-431800" algn="l" rtl="0">
              <a:lnSpc>
                <a:spcPct val="100000"/>
              </a:lnSpc>
              <a:spcBef>
                <a:spcPts val="0"/>
              </a:spcBef>
              <a:spcAft>
                <a:spcPts val="1200"/>
              </a:spcAft>
              <a:buSzPts val="3200"/>
              <a:buAutoNum type="arabicPeriod"/>
            </a:pPr>
            <a:r>
              <a:rPr lang="en-US" sz="2800" dirty="0">
                <a:latin typeface="Arial"/>
                <a:ea typeface="Arial"/>
                <a:cs typeface="Arial"/>
                <a:sym typeface="Arial"/>
              </a:rPr>
              <a:t>Utilize data manipulation options available in </a:t>
            </a:r>
            <a:r>
              <a:rPr lang="en-US" sz="2800" dirty="0" err="1">
                <a:latin typeface="Arial"/>
                <a:ea typeface="Arial"/>
                <a:cs typeface="Arial"/>
                <a:sym typeface="Arial"/>
              </a:rPr>
              <a:t>OpenRefine’s</a:t>
            </a:r>
            <a:r>
              <a:rPr lang="en-US" sz="2800" dirty="0">
                <a:latin typeface="Arial"/>
                <a:ea typeface="Arial"/>
                <a:cs typeface="Arial"/>
                <a:sym typeface="Arial"/>
              </a:rPr>
              <a:t> dropdown menus, including facets, filters, and clustering</a:t>
            </a:r>
            <a:endParaRPr sz="2800" dirty="0">
              <a:latin typeface="Arial"/>
              <a:ea typeface="Arial"/>
              <a:cs typeface="Arial"/>
              <a:sym typeface="Arial"/>
            </a:endParaRPr>
          </a:p>
          <a:p>
            <a:pPr marL="457200" lvl="0" indent="-431800" algn="l" rtl="0">
              <a:lnSpc>
                <a:spcPct val="100000"/>
              </a:lnSpc>
              <a:spcBef>
                <a:spcPts val="0"/>
              </a:spcBef>
              <a:spcAft>
                <a:spcPts val="1200"/>
              </a:spcAft>
              <a:buSzPts val="3200"/>
              <a:buAutoNum type="arabicPeriod"/>
            </a:pPr>
            <a:r>
              <a:rPr lang="en-US" sz="2800" dirty="0">
                <a:latin typeface="Arial"/>
                <a:ea typeface="Arial"/>
                <a:cs typeface="Arial"/>
                <a:sym typeface="Arial"/>
              </a:rPr>
              <a:t>Apply Undo/Redo actions to data transformations</a:t>
            </a:r>
            <a:endParaRPr sz="28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800" dirty="0">
              <a:latin typeface="Arial"/>
              <a:ea typeface="Arial"/>
              <a:cs typeface="Arial"/>
              <a:sym typeface="Arial"/>
            </a:endParaRPr>
          </a:p>
          <a:p>
            <a:pPr marL="0" lvl="0" indent="0" algn="l" rtl="0">
              <a:lnSpc>
                <a:spcPct val="115000"/>
              </a:lnSpc>
              <a:spcBef>
                <a:spcPts val="0"/>
              </a:spcBef>
              <a:spcAft>
                <a:spcPts val="0"/>
              </a:spcAft>
              <a:buSzPts val="2800"/>
              <a:buNone/>
            </a:pPr>
            <a:endParaRPr sz="2800"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Introduction to OpenRefine</a:t>
            </a:r>
            <a:endParaRPr>
              <a:latin typeface="Arial"/>
              <a:ea typeface="Arial"/>
              <a:cs typeface="Arial"/>
              <a:sym typeface="Arial"/>
            </a:endParaRPr>
          </a:p>
        </p:txBody>
      </p:sp>
      <p:sp>
        <p:nvSpPr>
          <p:cNvPr id="127" name="Google Shape;127;p5"/>
          <p:cNvSpPr txBox="1">
            <a:spLocks noGrp="1"/>
          </p:cNvSpPr>
          <p:nvPr>
            <p:ph type="body" idx="1"/>
          </p:nvPr>
        </p:nvSpPr>
        <p:spPr>
          <a:xfrm>
            <a:off x="838200" y="1702325"/>
            <a:ext cx="8348700" cy="43512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1200"/>
              </a:spcAft>
              <a:buSzPts val="3000"/>
              <a:buChar char="•"/>
            </a:pPr>
            <a:r>
              <a:rPr lang="en-US" sz="2800" dirty="0">
                <a:latin typeface="Arial"/>
                <a:ea typeface="Arial"/>
                <a:cs typeface="Arial"/>
                <a:sym typeface="Arial"/>
              </a:rPr>
              <a:t>Used for tasks associated with data cleaning</a:t>
            </a:r>
            <a:endParaRPr sz="2800" dirty="0">
              <a:latin typeface="Arial"/>
              <a:ea typeface="Arial"/>
              <a:cs typeface="Arial"/>
              <a:sym typeface="Arial"/>
            </a:endParaRPr>
          </a:p>
          <a:p>
            <a:pPr marL="457200" lvl="0" indent="-419100" algn="l" rtl="0">
              <a:lnSpc>
                <a:spcPct val="100000"/>
              </a:lnSpc>
              <a:spcBef>
                <a:spcPts val="0"/>
              </a:spcBef>
              <a:spcAft>
                <a:spcPts val="1200"/>
              </a:spcAft>
              <a:buSzPts val="3000"/>
              <a:buChar char="•"/>
            </a:pPr>
            <a:r>
              <a:rPr lang="en-US" sz="2800" dirty="0">
                <a:latin typeface="Arial"/>
                <a:ea typeface="Arial"/>
                <a:cs typeface="Arial"/>
                <a:sym typeface="Arial"/>
              </a:rPr>
              <a:t>Runs locally (no need for internet connection)</a:t>
            </a:r>
            <a:endParaRPr sz="2800" dirty="0">
              <a:latin typeface="Arial"/>
              <a:ea typeface="Arial"/>
              <a:cs typeface="Arial"/>
              <a:sym typeface="Arial"/>
            </a:endParaRPr>
          </a:p>
          <a:p>
            <a:pPr marL="457200" lvl="0" indent="-419100" algn="l" rtl="0">
              <a:lnSpc>
                <a:spcPct val="100000"/>
              </a:lnSpc>
              <a:spcBef>
                <a:spcPts val="0"/>
              </a:spcBef>
              <a:spcAft>
                <a:spcPts val="1200"/>
              </a:spcAft>
              <a:buSzPts val="3000"/>
              <a:buChar char="•"/>
            </a:pPr>
            <a:r>
              <a:rPr lang="en-US" sz="2800" dirty="0">
                <a:latin typeface="Arial"/>
                <a:ea typeface="Arial"/>
                <a:cs typeface="Arial"/>
                <a:sym typeface="Arial"/>
              </a:rPr>
              <a:t>Saves your data cleaning workflows</a:t>
            </a:r>
            <a:endParaRPr sz="2800" dirty="0">
              <a:latin typeface="Arial"/>
              <a:ea typeface="Arial"/>
              <a:cs typeface="Arial"/>
              <a:sym typeface="Arial"/>
            </a:endParaRPr>
          </a:p>
        </p:txBody>
      </p:sp>
      <p:pic>
        <p:nvPicPr>
          <p:cNvPr id="128" name="Google Shape;128;p5" descr="Screenshot of OpenRefine’s preview screen upon dataset upload."/>
          <p:cNvPicPr preferRelativeResize="0"/>
          <p:nvPr/>
        </p:nvPicPr>
        <p:blipFill rotWithShape="1">
          <a:blip r:embed="rId3">
            <a:alphaModFix/>
          </a:blip>
          <a:srcRect/>
          <a:stretch/>
        </p:blipFill>
        <p:spPr>
          <a:xfrm>
            <a:off x="5581999" y="3560587"/>
            <a:ext cx="6171801" cy="3190176"/>
          </a:xfrm>
          <a:prstGeom prst="rect">
            <a:avLst/>
          </a:prstGeom>
          <a:noFill/>
          <a:ln>
            <a:noFill/>
          </a:ln>
          <a:effectLst>
            <a:outerShdw blurRad="57150" dist="19050" dir="5400000" algn="bl" rotWithShape="0">
              <a:srgbClr val="000000">
                <a:alpha val="49019"/>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latin typeface="Arial"/>
                <a:ea typeface="Arial"/>
                <a:cs typeface="Arial"/>
                <a:sym typeface="Arial"/>
              </a:rPr>
              <a:t>OpenRefine: What it does</a:t>
            </a:r>
            <a:endParaRPr>
              <a:latin typeface="Arial"/>
              <a:ea typeface="Arial"/>
              <a:cs typeface="Arial"/>
              <a:sym typeface="Arial"/>
            </a:endParaRPr>
          </a:p>
        </p:txBody>
      </p:sp>
      <p:sp>
        <p:nvSpPr>
          <p:cNvPr id="135" name="Google Shape;135;p6"/>
          <p:cNvSpPr txBox="1">
            <a:spLocks noGrp="1"/>
          </p:cNvSpPr>
          <p:nvPr>
            <p:ph type="body" idx="1"/>
          </p:nvPr>
        </p:nvSpPr>
        <p:spPr>
          <a:xfrm>
            <a:off x="838200" y="1825625"/>
            <a:ext cx="109341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1000"/>
              </a:spcBef>
              <a:spcAft>
                <a:spcPts val="0"/>
              </a:spcAft>
              <a:buSzPts val="2800"/>
              <a:buChar char="•"/>
            </a:pPr>
            <a:r>
              <a:rPr lang="en-US" sz="2800" dirty="0">
                <a:latin typeface="Arial"/>
                <a:ea typeface="Arial"/>
                <a:cs typeface="Arial"/>
                <a:sym typeface="Arial"/>
              </a:rPr>
              <a:t>Importing data files (csv, </a:t>
            </a:r>
            <a:r>
              <a:rPr lang="en-US" sz="2800" dirty="0" err="1">
                <a:latin typeface="Arial"/>
                <a:ea typeface="Arial"/>
                <a:cs typeface="Arial"/>
                <a:sym typeface="Arial"/>
              </a:rPr>
              <a:t>xls</a:t>
            </a:r>
            <a:r>
              <a:rPr lang="en-US" sz="2800" dirty="0">
                <a:latin typeface="Arial"/>
                <a:ea typeface="Arial"/>
                <a:cs typeface="Arial"/>
                <a:sym typeface="Arial"/>
              </a:rPr>
              <a:t>, etc.) and showing visual overview</a:t>
            </a:r>
            <a:endParaRPr sz="2800" dirty="0">
              <a:latin typeface="Arial"/>
              <a:ea typeface="Arial"/>
              <a:cs typeface="Arial"/>
              <a:sym typeface="Arial"/>
            </a:endParaRPr>
          </a:p>
          <a:p>
            <a:pPr marL="457200" lvl="0" indent="-406400" algn="l" rtl="0">
              <a:lnSpc>
                <a:spcPct val="150000"/>
              </a:lnSpc>
              <a:spcBef>
                <a:spcPts val="0"/>
              </a:spcBef>
              <a:spcAft>
                <a:spcPts val="0"/>
              </a:spcAft>
              <a:buSzPts val="2800"/>
              <a:buChar char="•"/>
            </a:pPr>
            <a:r>
              <a:rPr lang="en-US" sz="2800" dirty="0">
                <a:latin typeface="Arial"/>
                <a:ea typeface="Arial"/>
                <a:cs typeface="Arial"/>
                <a:sym typeface="Arial"/>
              </a:rPr>
              <a:t>Reconciling inconsistencies in data: 6/13/2024 vs. 13/6/2024</a:t>
            </a:r>
            <a:endParaRPr sz="2800" dirty="0">
              <a:latin typeface="Arial"/>
              <a:ea typeface="Arial"/>
              <a:cs typeface="Arial"/>
              <a:sym typeface="Arial"/>
            </a:endParaRPr>
          </a:p>
          <a:p>
            <a:pPr marL="457200" lvl="0" indent="-406400" algn="l" rtl="0">
              <a:lnSpc>
                <a:spcPct val="150000"/>
              </a:lnSpc>
              <a:spcBef>
                <a:spcPts val="0"/>
              </a:spcBef>
              <a:spcAft>
                <a:spcPts val="0"/>
              </a:spcAft>
              <a:buSzPts val="2800"/>
              <a:buChar char="•"/>
            </a:pPr>
            <a:r>
              <a:rPr lang="en-US" sz="2800" dirty="0">
                <a:latin typeface="Arial"/>
                <a:ea typeface="Arial"/>
                <a:cs typeface="Arial"/>
                <a:sym typeface="Arial"/>
              </a:rPr>
              <a:t>Splitting up data: [</a:t>
            </a:r>
            <a:r>
              <a:rPr lang="en-US" sz="2800" dirty="0" err="1">
                <a:latin typeface="Arial"/>
                <a:ea typeface="Arial"/>
                <a:cs typeface="Arial"/>
                <a:sym typeface="Arial"/>
              </a:rPr>
              <a:t>Firstname</a:t>
            </a:r>
            <a:r>
              <a:rPr lang="en-US" sz="2800" dirty="0">
                <a:latin typeface="Arial"/>
                <a:ea typeface="Arial"/>
                <a:cs typeface="Arial"/>
                <a:sym typeface="Arial"/>
              </a:rPr>
              <a:t> </a:t>
            </a:r>
            <a:r>
              <a:rPr lang="en-US" sz="2800" dirty="0" err="1">
                <a:latin typeface="Arial"/>
                <a:ea typeface="Arial"/>
                <a:cs typeface="Arial"/>
                <a:sym typeface="Arial"/>
              </a:rPr>
              <a:t>Lastname</a:t>
            </a:r>
            <a:r>
              <a:rPr lang="en-US" sz="2800" dirty="0">
                <a:latin typeface="Arial"/>
                <a:ea typeface="Arial"/>
                <a:cs typeface="Arial"/>
                <a:sym typeface="Arial"/>
              </a:rPr>
              <a:t>] =&gt; [</a:t>
            </a:r>
            <a:r>
              <a:rPr lang="en-US" sz="2800" dirty="0" err="1">
                <a:latin typeface="Arial"/>
                <a:ea typeface="Arial"/>
                <a:cs typeface="Arial"/>
                <a:sym typeface="Arial"/>
              </a:rPr>
              <a:t>Firstname</a:t>
            </a:r>
            <a:r>
              <a:rPr lang="en-US" sz="2800" dirty="0">
                <a:latin typeface="Arial"/>
                <a:ea typeface="Arial"/>
                <a:cs typeface="Arial"/>
                <a:sym typeface="Arial"/>
              </a:rPr>
              <a:t>] [</a:t>
            </a:r>
            <a:r>
              <a:rPr lang="en-US" sz="2800" dirty="0" err="1">
                <a:latin typeface="Arial"/>
                <a:ea typeface="Arial"/>
                <a:cs typeface="Arial"/>
                <a:sym typeface="Arial"/>
              </a:rPr>
              <a:t>Lastname</a:t>
            </a:r>
            <a:r>
              <a:rPr lang="en-US" sz="2800" dirty="0">
                <a:latin typeface="Arial"/>
                <a:ea typeface="Arial"/>
                <a:cs typeface="Arial"/>
                <a:sym typeface="Arial"/>
              </a:rPr>
              <a:t>]</a:t>
            </a:r>
            <a:endParaRPr sz="2800" dirty="0">
              <a:latin typeface="Arial"/>
              <a:ea typeface="Arial"/>
              <a:cs typeface="Arial"/>
              <a:sym typeface="Arial"/>
            </a:endParaRPr>
          </a:p>
          <a:p>
            <a:pPr marL="457200" lvl="0" indent="-406400" algn="l" rtl="0">
              <a:lnSpc>
                <a:spcPct val="150000"/>
              </a:lnSpc>
              <a:spcBef>
                <a:spcPts val="0"/>
              </a:spcBef>
              <a:spcAft>
                <a:spcPts val="0"/>
              </a:spcAft>
              <a:buSzPts val="2800"/>
              <a:buChar char="•"/>
            </a:pPr>
            <a:r>
              <a:rPr lang="en-US" sz="2800" dirty="0">
                <a:latin typeface="Arial"/>
                <a:ea typeface="Arial"/>
                <a:cs typeface="Arial"/>
                <a:sym typeface="Arial"/>
              </a:rPr>
              <a:t>Combining datasets</a:t>
            </a:r>
            <a:endParaRPr sz="2800" dirty="0">
              <a:latin typeface="Arial"/>
              <a:ea typeface="Arial"/>
              <a:cs typeface="Arial"/>
              <a:sym typeface="Arial"/>
            </a:endParaRPr>
          </a:p>
          <a:p>
            <a:pPr marL="457200" lvl="0" indent="-406400" algn="l" rtl="0">
              <a:lnSpc>
                <a:spcPct val="150000"/>
              </a:lnSpc>
              <a:spcBef>
                <a:spcPts val="0"/>
              </a:spcBef>
              <a:spcAft>
                <a:spcPts val="0"/>
              </a:spcAft>
              <a:buSzPts val="2800"/>
              <a:buChar char="•"/>
            </a:pPr>
            <a:r>
              <a:rPr lang="en-US" sz="2800" dirty="0">
                <a:latin typeface="Arial"/>
                <a:ea typeface="Arial"/>
                <a:cs typeface="Arial"/>
                <a:sym typeface="Arial"/>
              </a:rPr>
              <a:t>Saving your data cleaning steps</a:t>
            </a:r>
            <a:endParaRPr sz="2800"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latin typeface="Arial"/>
                <a:ea typeface="Arial"/>
                <a:cs typeface="Arial"/>
                <a:sym typeface="Arial"/>
              </a:rPr>
              <a:t>OpenRefine: What it doesn't do </a:t>
            </a:r>
            <a:endParaRPr>
              <a:latin typeface="Arial"/>
              <a:ea typeface="Arial"/>
              <a:cs typeface="Arial"/>
              <a:sym typeface="Arial"/>
            </a:endParaRPr>
          </a:p>
        </p:txBody>
      </p:sp>
      <p:sp>
        <p:nvSpPr>
          <p:cNvPr id="142" name="Google Shape;142;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1000"/>
              </a:spcBef>
              <a:spcAft>
                <a:spcPts val="0"/>
              </a:spcAft>
              <a:buSzPts val="2800"/>
              <a:buChar char="•"/>
            </a:pPr>
            <a:r>
              <a:rPr lang="en-US" sz="2800" dirty="0">
                <a:latin typeface="Arial"/>
                <a:ea typeface="Arial"/>
                <a:cs typeface="Arial"/>
                <a:sym typeface="Arial"/>
              </a:rPr>
              <a:t>Data collection</a:t>
            </a:r>
            <a:endParaRPr sz="2800" dirty="0">
              <a:latin typeface="Arial"/>
              <a:ea typeface="Arial"/>
              <a:cs typeface="Arial"/>
              <a:sym typeface="Arial"/>
            </a:endParaRPr>
          </a:p>
          <a:p>
            <a:pPr marL="457200" lvl="0" indent="-406400" algn="l" rtl="0">
              <a:lnSpc>
                <a:spcPct val="150000"/>
              </a:lnSpc>
              <a:spcBef>
                <a:spcPts val="0"/>
              </a:spcBef>
              <a:spcAft>
                <a:spcPts val="0"/>
              </a:spcAft>
              <a:buSzPts val="2800"/>
              <a:buChar char="•"/>
            </a:pPr>
            <a:r>
              <a:rPr lang="en-US" sz="2800" dirty="0">
                <a:latin typeface="Arial"/>
                <a:ea typeface="Arial"/>
                <a:cs typeface="Arial"/>
                <a:sym typeface="Arial"/>
              </a:rPr>
              <a:t>Adding data points (rows)</a:t>
            </a:r>
            <a:endParaRPr sz="2800" dirty="0">
              <a:latin typeface="Arial"/>
              <a:ea typeface="Arial"/>
              <a:cs typeface="Arial"/>
              <a:sym typeface="Arial"/>
            </a:endParaRPr>
          </a:p>
          <a:p>
            <a:pPr marL="457200" lvl="0" indent="-406400" algn="l" rtl="0">
              <a:lnSpc>
                <a:spcPct val="150000"/>
              </a:lnSpc>
              <a:spcBef>
                <a:spcPts val="0"/>
              </a:spcBef>
              <a:spcAft>
                <a:spcPts val="0"/>
              </a:spcAft>
              <a:buSzPts val="2800"/>
              <a:buChar char="•"/>
            </a:pPr>
            <a:r>
              <a:rPr lang="en-US" sz="2800" dirty="0">
                <a:latin typeface="Arial"/>
                <a:ea typeface="Arial"/>
                <a:cs typeface="Arial"/>
                <a:sym typeface="Arial"/>
              </a:rPr>
              <a:t>Data analysis</a:t>
            </a:r>
            <a:endParaRPr sz="2800" dirty="0">
              <a:latin typeface="Arial"/>
              <a:ea typeface="Arial"/>
              <a:cs typeface="Arial"/>
              <a:sym typeface="Arial"/>
            </a:endParaRPr>
          </a:p>
          <a:p>
            <a:pPr marL="457200" lvl="0" indent="-406400" algn="l" rtl="0">
              <a:lnSpc>
                <a:spcPct val="150000"/>
              </a:lnSpc>
              <a:spcBef>
                <a:spcPts val="0"/>
              </a:spcBef>
              <a:spcAft>
                <a:spcPts val="0"/>
              </a:spcAft>
              <a:buSzPts val="2800"/>
              <a:buChar char="•"/>
            </a:pPr>
            <a:r>
              <a:rPr lang="en-US" sz="2800" dirty="0">
                <a:latin typeface="Arial"/>
                <a:ea typeface="Arial"/>
                <a:cs typeface="Arial"/>
                <a:sym typeface="Arial"/>
              </a:rPr>
              <a:t>Data description</a:t>
            </a:r>
            <a:endParaRPr sz="2800" dirty="0">
              <a:latin typeface="Arial"/>
              <a:ea typeface="Arial"/>
              <a:cs typeface="Arial"/>
              <a:sym typeface="Arial"/>
            </a:endParaRPr>
          </a:p>
          <a:p>
            <a:pPr marL="457200" lvl="0" indent="-406400" algn="l" rtl="0">
              <a:lnSpc>
                <a:spcPct val="150000"/>
              </a:lnSpc>
              <a:spcBef>
                <a:spcPts val="0"/>
              </a:spcBef>
              <a:spcAft>
                <a:spcPts val="0"/>
              </a:spcAft>
              <a:buSzPts val="2800"/>
              <a:buChar char="•"/>
            </a:pPr>
            <a:r>
              <a:rPr lang="en-US" sz="2800" dirty="0">
                <a:latin typeface="Arial"/>
                <a:ea typeface="Arial"/>
                <a:cs typeface="Arial"/>
                <a:sym typeface="Arial"/>
              </a:rPr>
              <a:t>Data sharing</a:t>
            </a:r>
            <a:endParaRPr sz="2800" dirty="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831851" y="1709741"/>
            <a:ext cx="10515600" cy="1638600"/>
          </a:xfrm>
          <a:prstGeom prst="rect">
            <a:avLst/>
          </a:prstGeom>
          <a:noFill/>
          <a:ln>
            <a:noFill/>
          </a:ln>
        </p:spPr>
        <p:txBody>
          <a:bodyPr spcFirstLastPara="1" wrap="square" lIns="121900" tIns="121900" rIns="121900" bIns="121900" anchor="b" anchorCtr="0">
            <a:norm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OpenRefine Use Cases</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567800" y="365125"/>
            <a:ext cx="10954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Example 1: Data Cleaning and Standardization</a:t>
            </a:r>
            <a:endParaRPr sz="4000">
              <a:latin typeface="Arial"/>
              <a:ea typeface="Arial"/>
              <a:cs typeface="Arial"/>
              <a:sym typeface="Arial"/>
            </a:endParaRPr>
          </a:p>
        </p:txBody>
      </p:sp>
      <p:sp>
        <p:nvSpPr>
          <p:cNvPr id="153" name="Google Shape;15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1200"/>
              </a:spcAft>
              <a:buClr>
                <a:schemeClr val="dk1"/>
              </a:buClr>
              <a:buSzPts val="2800"/>
              <a:buChar char="•"/>
            </a:pPr>
            <a:r>
              <a:rPr lang="en-US" sz="2400" dirty="0">
                <a:latin typeface="Arial"/>
                <a:ea typeface="Arial"/>
                <a:cs typeface="Arial"/>
                <a:sym typeface="Arial"/>
              </a:rPr>
              <a:t>Problem: Messy data often includes inconsistent formatting, typographical errors, or variations in how values are recorded (e.g., inconsistent date formats, misspellings, or varying capitalization).</a:t>
            </a:r>
            <a:endParaRPr dirty="0">
              <a:latin typeface="Arial"/>
              <a:ea typeface="Arial"/>
              <a:cs typeface="Arial"/>
              <a:sym typeface="Arial"/>
            </a:endParaRPr>
          </a:p>
          <a:p>
            <a:pPr marL="457200" lvl="0" indent="-406400" algn="l" rtl="0">
              <a:lnSpc>
                <a:spcPct val="100000"/>
              </a:lnSpc>
              <a:spcBef>
                <a:spcPts val="0"/>
              </a:spcBef>
              <a:spcAft>
                <a:spcPts val="1200"/>
              </a:spcAft>
              <a:buClr>
                <a:schemeClr val="dk1"/>
              </a:buClr>
              <a:buSzPts val="2800"/>
              <a:buChar char="•"/>
            </a:pPr>
            <a:r>
              <a:rPr lang="en-US" sz="2400" dirty="0">
                <a:latin typeface="Arial"/>
                <a:ea typeface="Arial"/>
                <a:cs typeface="Arial"/>
                <a:sym typeface="Arial"/>
              </a:rPr>
              <a:t>Use Case: </a:t>
            </a:r>
            <a:r>
              <a:rPr lang="en-US" sz="2400" dirty="0" err="1">
                <a:latin typeface="Arial"/>
                <a:ea typeface="Arial"/>
                <a:cs typeface="Arial"/>
                <a:sym typeface="Arial"/>
              </a:rPr>
              <a:t>OpenRefine</a:t>
            </a:r>
            <a:r>
              <a:rPr lang="en-US" sz="2400" dirty="0">
                <a:latin typeface="Arial"/>
                <a:ea typeface="Arial"/>
                <a:cs typeface="Arial"/>
                <a:sym typeface="Arial"/>
              </a:rPr>
              <a:t> can help clean messy data by standardizing formats, fixing typos, and unifying inconsistent entries. It’s especially useful for dealing with variations in data that come from multiple sources or manual input.</a:t>
            </a:r>
            <a:endParaRPr dirty="0">
              <a:latin typeface="Arial"/>
              <a:ea typeface="Arial"/>
              <a:cs typeface="Arial"/>
              <a:sym typeface="Arial"/>
            </a:endParaRPr>
          </a:p>
          <a:p>
            <a:pPr marL="457200" lvl="0" indent="-406400" algn="l" rtl="0">
              <a:lnSpc>
                <a:spcPct val="100000"/>
              </a:lnSpc>
              <a:spcBef>
                <a:spcPts val="0"/>
              </a:spcBef>
              <a:spcAft>
                <a:spcPts val="1200"/>
              </a:spcAft>
              <a:buClr>
                <a:schemeClr val="dk1"/>
              </a:buClr>
              <a:buSzPts val="2800"/>
              <a:buChar char="•"/>
            </a:pPr>
            <a:r>
              <a:rPr lang="en-US" sz="2400" dirty="0">
                <a:latin typeface="Arial"/>
                <a:ea typeface="Arial"/>
                <a:cs typeface="Arial"/>
                <a:sym typeface="Arial"/>
              </a:rPr>
              <a:t>Example: You have a column of city names in inconsistent formats—"New York", "new </a:t>
            </a:r>
            <a:r>
              <a:rPr lang="en-US" sz="2400" dirty="0" err="1">
                <a:latin typeface="Arial"/>
                <a:ea typeface="Arial"/>
                <a:cs typeface="Arial"/>
                <a:sym typeface="Arial"/>
              </a:rPr>
              <a:t>york</a:t>
            </a:r>
            <a:r>
              <a:rPr lang="en-US" sz="2400" dirty="0">
                <a:latin typeface="Arial"/>
                <a:ea typeface="Arial"/>
                <a:cs typeface="Arial"/>
                <a:sym typeface="Arial"/>
              </a:rPr>
              <a:t>", "</a:t>
            </a:r>
            <a:r>
              <a:rPr lang="en-US" sz="2400" dirty="0" err="1">
                <a:latin typeface="Arial"/>
                <a:ea typeface="Arial"/>
                <a:cs typeface="Arial"/>
                <a:sym typeface="Arial"/>
              </a:rPr>
              <a:t>newyork</a:t>
            </a:r>
            <a:r>
              <a:rPr lang="en-US" sz="2400" dirty="0">
                <a:latin typeface="Arial"/>
                <a:ea typeface="Arial"/>
                <a:cs typeface="Arial"/>
                <a:sym typeface="Arial"/>
              </a:rPr>
              <a:t>", "NYC". </a:t>
            </a:r>
            <a:r>
              <a:rPr lang="en-US" sz="2400" dirty="0" err="1">
                <a:latin typeface="Arial"/>
                <a:ea typeface="Arial"/>
                <a:cs typeface="Arial"/>
                <a:sym typeface="Arial"/>
              </a:rPr>
              <a:t>OpenRefine</a:t>
            </a:r>
            <a:r>
              <a:rPr lang="en-US" sz="2400" dirty="0">
                <a:latin typeface="Arial"/>
                <a:ea typeface="Arial"/>
                <a:cs typeface="Arial"/>
                <a:sym typeface="Arial"/>
              </a:rPr>
              <a:t> can help you standardize them all to a consistent format ("New York").</a:t>
            </a:r>
            <a:endParaRPr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3537</Words>
  <Application>Microsoft Office PowerPoint</Application>
  <PresentationFormat>Widescreen</PresentationFormat>
  <Paragraphs>248</Paragraphs>
  <Slides>30</Slides>
  <Notes>30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Cambria</vt:lpstr>
      <vt:lpstr>Corbel</vt:lpstr>
      <vt:lpstr>Calibri</vt:lpstr>
      <vt:lpstr>Arial</vt:lpstr>
      <vt:lpstr>Basis</vt:lpstr>
      <vt:lpstr>OpenRefine for Health Sciences</vt:lpstr>
      <vt:lpstr>Series Overview</vt:lpstr>
      <vt:lpstr>Overview: Part 1</vt:lpstr>
      <vt:lpstr>Session 1 Learning Objectives</vt:lpstr>
      <vt:lpstr>Introduction to OpenRefine</vt:lpstr>
      <vt:lpstr>OpenRefine: What it does</vt:lpstr>
      <vt:lpstr>OpenRefine: What it doesn't do </vt:lpstr>
      <vt:lpstr>OpenRefine Use Cases</vt:lpstr>
      <vt:lpstr>Example 1: Data Cleaning and Standardization</vt:lpstr>
      <vt:lpstr>Use Case Example #1a</vt:lpstr>
      <vt:lpstr>Use Case Example #1b</vt:lpstr>
      <vt:lpstr>Example #2: Cleaning Messy Categorical Data</vt:lpstr>
      <vt:lpstr>Use Case Example #2a</vt:lpstr>
      <vt:lpstr>Use Case Example #2b</vt:lpstr>
      <vt:lpstr>Example #3: Messy Library Data </vt:lpstr>
      <vt:lpstr>Use Case Example #3: Our Dataset</vt:lpstr>
      <vt:lpstr>OpenRefine Key Points</vt:lpstr>
      <vt:lpstr>Importing Data</vt:lpstr>
      <vt:lpstr>Layout: Rows vs. Records</vt:lpstr>
      <vt:lpstr>Working with Columns</vt:lpstr>
      <vt:lpstr>Practice Question #1 Sort Language and Publisher Columns</vt:lpstr>
      <vt:lpstr>Practice Question #1 Solution Steps</vt:lpstr>
      <vt:lpstr>Facets and Filters</vt:lpstr>
      <vt:lpstr>Practice Question #2 Text Facet</vt:lpstr>
      <vt:lpstr>Practice Question #2 Solution Steps</vt:lpstr>
      <vt:lpstr>Practice Question #3 Facet by Blank</vt:lpstr>
      <vt:lpstr>Practice Question #3 Solution Steps</vt:lpstr>
      <vt:lpstr>Clustering</vt:lpstr>
      <vt:lpstr>Undo/Redo</vt:lpstr>
      <vt:lpstr>Exporting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Brown</dc:creator>
  <cp:lastModifiedBy>Rebecca Brown</cp:lastModifiedBy>
  <cp:revision>3</cp:revision>
  <dcterms:created xsi:type="dcterms:W3CDTF">2024-10-31T20:28:02Z</dcterms:created>
  <dcterms:modified xsi:type="dcterms:W3CDTF">2025-09-11T13:29:48Z</dcterms:modified>
</cp:coreProperties>
</file>