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 id="2147484005" r:id="rId2"/>
  </p:sldMasterIdLst>
  <p:notesMasterIdLst>
    <p:notesMasterId r:id="rId20"/>
  </p:notesMasterIdLst>
  <p:handoutMasterIdLst>
    <p:handoutMasterId r:id="rId21"/>
  </p:handoutMasterIdLst>
  <p:sldIdLst>
    <p:sldId id="310" r:id="rId3"/>
    <p:sldId id="329" r:id="rId4"/>
    <p:sldId id="303" r:id="rId5"/>
    <p:sldId id="330" r:id="rId6"/>
    <p:sldId id="331" r:id="rId7"/>
    <p:sldId id="340" r:id="rId8"/>
    <p:sldId id="333" r:id="rId9"/>
    <p:sldId id="334" r:id="rId10"/>
    <p:sldId id="335" r:id="rId11"/>
    <p:sldId id="336" r:id="rId12"/>
    <p:sldId id="337" r:id="rId13"/>
    <p:sldId id="338" r:id="rId14"/>
    <p:sldId id="339" r:id="rId15"/>
    <p:sldId id="343" r:id="rId16"/>
    <p:sldId id="298" r:id="rId17"/>
    <p:sldId id="342" r:id="rId18"/>
    <p:sldId id="323" r:id="rId19"/>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3A2"/>
    <a:srgbClr val="4263A4"/>
    <a:srgbClr val="415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70447" autoAdjust="0"/>
  </p:normalViewPr>
  <p:slideViewPr>
    <p:cSldViewPr snapToGrid="0">
      <p:cViewPr varScale="1">
        <p:scale>
          <a:sx n="64" d="100"/>
          <a:sy n="64" d="100"/>
        </p:scale>
        <p:origin x="1029" y="45"/>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3CA400-0E38-4557-9155-D9AE7B29BDA4}"/>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8196F60-D528-4AC9-A168-C38C5F35D184}"/>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978B803C-84D8-49A0-AB47-C4441D81FB00}" type="datetimeFigureOut">
              <a:rPr lang="en-US"/>
              <a:pPr>
                <a:defRPr/>
              </a:pPr>
              <a:t>6/9/2020</a:t>
            </a:fld>
            <a:endParaRPr lang="en-US" dirty="0"/>
          </a:p>
        </p:txBody>
      </p:sp>
      <p:sp>
        <p:nvSpPr>
          <p:cNvPr id="4" name="Footer Placeholder 3">
            <a:extLst>
              <a:ext uri="{FF2B5EF4-FFF2-40B4-BE49-F238E27FC236}">
                <a16:creationId xmlns:a16="http://schemas.microsoft.com/office/drawing/2014/main" id="{8DE96A71-493B-47AB-A7C7-F2D98A950CEF}"/>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3D3D33D-7E20-4457-B63D-7B88D5DD1A94}"/>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5BE4C448-26AB-4C2D-A977-99A4AA13BA45}"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286FE-62D9-4EBF-BB64-2523BA0D00EA}"/>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617FE1-D737-498E-9A43-D6243F0EEDD8}"/>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EC0DD10E-4ACF-4157-A3D0-8A6615B41D6D}" type="datetimeFigureOut">
              <a:rPr lang="en-US"/>
              <a:pPr>
                <a:defRPr/>
              </a:pPr>
              <a:t>6/9/2020</a:t>
            </a:fld>
            <a:endParaRPr lang="en-US" dirty="0"/>
          </a:p>
        </p:txBody>
      </p:sp>
      <p:sp>
        <p:nvSpPr>
          <p:cNvPr id="4" name="Slide Image Placeholder 3">
            <a:extLst>
              <a:ext uri="{FF2B5EF4-FFF2-40B4-BE49-F238E27FC236}">
                <a16:creationId xmlns:a16="http://schemas.microsoft.com/office/drawing/2014/main" id="{90817120-1C73-4F23-9FC9-09636B5E07BC}"/>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dirty="0"/>
          </a:p>
        </p:txBody>
      </p:sp>
      <p:sp>
        <p:nvSpPr>
          <p:cNvPr id="5" name="Notes Placeholder 4">
            <a:extLst>
              <a:ext uri="{FF2B5EF4-FFF2-40B4-BE49-F238E27FC236}">
                <a16:creationId xmlns:a16="http://schemas.microsoft.com/office/drawing/2014/main" id="{3DAFC5DE-17C6-497A-A664-173A018F7C8D}"/>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49B93F-981A-4AF2-AD94-01236F1601B9}"/>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51E0C0-9510-4BC7-9751-4526D679F4F6}"/>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10B6D52F-B296-4629-8656-CD0C85DE9E6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ACEDA3-4999-441A-BE1C-B03549E502C8}"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can we do to make spaces</a:t>
            </a:r>
            <a:r>
              <a:rPr lang="en-US" baseline="0" dirty="0" smtClean="0"/>
              <a:t> more affirming for our patients who are members of the LGBTQ community? </a:t>
            </a:r>
            <a:r>
              <a:rPr lang="en-US" b="1" baseline="0" dirty="0" smtClean="0"/>
              <a:t>[NOTE TO FACILITATOR: If you have the time, you can let the group offer ideas or things they already do in practice. If you do not have time, just use this as a intro slide and move on to the content.]</a:t>
            </a:r>
            <a:endParaRPr lang="en-US" b="1"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10</a:t>
            </a:fld>
            <a:endParaRPr lang="en-US" dirty="0"/>
          </a:p>
        </p:txBody>
      </p:sp>
    </p:spTree>
    <p:extLst>
      <p:ext uri="{BB962C8B-B14F-4D97-AF65-F5344CB8AC3E}">
        <p14:creationId xmlns:p14="http://schemas.microsoft.com/office/powerpoint/2010/main" val="263191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that we can do is ensure that we use our transgender patients’ preferred pronouns. State your own pronouns before asking them theirs. Remember that people do not have to choose just “he” or “she”. They/them is an acceptable singular pronoun. While the</a:t>
            </a:r>
            <a:r>
              <a:rPr lang="en-US" baseline="0" dirty="0"/>
              <a:t> most common p</a:t>
            </a:r>
            <a:r>
              <a:rPr lang="en-US" dirty="0"/>
              <a:t>ronouns are he/him/his, she/her/hers, and</a:t>
            </a:r>
            <a:r>
              <a:rPr lang="en-US" baseline="0" dirty="0"/>
              <a:t> t</a:t>
            </a:r>
            <a:r>
              <a:rPr lang="en-US" dirty="0"/>
              <a:t>hey/them/theirs, although many other pronouns</a:t>
            </a:r>
            <a:r>
              <a:rPr lang="en-US" baseline="0" dirty="0"/>
              <a:t> exist. It is also affirming to use a transgender patient’s chosen name. </a:t>
            </a:r>
            <a:r>
              <a:rPr lang="en-US" dirty="0"/>
              <a:t>Ask them what name they would like you to use, even if that’s not their legal name. Only use</a:t>
            </a:r>
            <a:r>
              <a:rPr lang="en-US" baseline="0" dirty="0"/>
              <a:t> someone’s legal name when absolutely necessary, including on forms. Only ever say their chosen name out loud; never say their legal name out loud. Similar to some of our other communication trainings, it is affirming to l</a:t>
            </a:r>
            <a:r>
              <a:rPr lang="en-US" dirty="0"/>
              <a:t>ook up from your computer when interacting with all patients. It shows a level</a:t>
            </a:r>
            <a:r>
              <a:rPr lang="en-US" baseline="0" dirty="0"/>
              <a:t> of respect. </a:t>
            </a:r>
            <a:r>
              <a:rPr lang="en-US" dirty="0"/>
              <a:t>Ask them what they call their body parts and mirror that language. If it’s necessary</a:t>
            </a:r>
            <a:r>
              <a:rPr lang="en-US" baseline="0" dirty="0"/>
              <a:t> to talk about a patient’s chest or genitals, for example, (and only if it’s necessary to discuss as part of the appointment), ask them what they call that body part and then mirror that. Mirroring their language is also important when it comes to their identity. If someone identifies as pansexual and gender non-conforming, it’s okay to identify them that way, too. But be sure to ask first.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0B6D52F-B296-4629-8656-CD0C85DE9E63}" type="slidenum">
              <a:rPr lang="en-US" smtClean="0"/>
              <a:pPr>
                <a:defRPr/>
              </a:pPr>
              <a:t>11</a:t>
            </a:fld>
            <a:endParaRPr lang="en-US" dirty="0"/>
          </a:p>
        </p:txBody>
      </p:sp>
    </p:spTree>
    <p:extLst>
      <p:ext uri="{BB962C8B-B14F-4D97-AF65-F5344CB8AC3E}">
        <p14:creationId xmlns:p14="http://schemas.microsoft.com/office/powerpoint/2010/main" val="413409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make your location affirming</a:t>
            </a:r>
            <a:r>
              <a:rPr lang="en-US" baseline="0" dirty="0" smtClean="0"/>
              <a:t> is to h</a:t>
            </a:r>
            <a:r>
              <a:rPr lang="en-US" dirty="0" smtClean="0"/>
              <a:t>ang the trans flag and/or pride flag in your office. The pink,</a:t>
            </a:r>
            <a:r>
              <a:rPr lang="en-US" baseline="0" dirty="0" smtClean="0"/>
              <a:t> blue and white flag is the transgender flag. The rainbow flag with the black and brown stripes is the pride flag. The black and brown stripes were added to be more inclusive to LGBTQ+ people of color. </a:t>
            </a:r>
            <a:r>
              <a:rPr lang="en-US" dirty="0" smtClean="0"/>
              <a:t>Have books/magazines on display that are inclusive to the LGBTQ+ community. Some magazines include Advocate</a:t>
            </a:r>
            <a:r>
              <a:rPr lang="en-US" baseline="0" dirty="0" smtClean="0"/>
              <a:t>, FTM, and </a:t>
            </a:r>
            <a:r>
              <a:rPr lang="en-US" baseline="0" dirty="0" err="1" smtClean="0"/>
              <a:t>Poz</a:t>
            </a:r>
            <a:r>
              <a:rPr lang="en-US" baseline="0" dirty="0" smtClean="0"/>
              <a:t> magazine. </a:t>
            </a:r>
            <a:r>
              <a:rPr lang="en-US" dirty="0" smtClean="0"/>
              <a:t>Include pronouns on your name tag and in your email signature, as well as on each of the staff biographies on your website.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12</a:t>
            </a:fld>
            <a:endParaRPr lang="en-US" dirty="0"/>
          </a:p>
        </p:txBody>
      </p:sp>
    </p:spTree>
    <p:extLst>
      <p:ext uri="{BB962C8B-B14F-4D97-AF65-F5344CB8AC3E}">
        <p14:creationId xmlns:p14="http://schemas.microsoft.com/office/powerpoint/2010/main" val="217265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Intake forms should ask for all the</a:t>
            </a:r>
            <a:r>
              <a:rPr lang="en-US" baseline="0" dirty="0" smtClean="0"/>
              <a:t> information you see here. </a:t>
            </a:r>
            <a:r>
              <a:rPr lang="en-US" dirty="0" smtClean="0"/>
              <a:t>Sexual orientation,</a:t>
            </a:r>
            <a:r>
              <a:rPr lang="en-US" baseline="0" dirty="0" smtClean="0"/>
              <a:t> as we have discussed previously, could be g</a:t>
            </a:r>
            <a:r>
              <a:rPr lang="en-US" dirty="0" smtClean="0"/>
              <a:t>ay, straight, lesbian, bisexual, pansexual, asexual, queer, or a write-In. Sex assigned at birth could</a:t>
            </a:r>
            <a:r>
              <a:rPr lang="en-US" baseline="0" dirty="0" smtClean="0"/>
              <a:t> include m</a:t>
            </a:r>
            <a:r>
              <a:rPr lang="en-US" dirty="0" smtClean="0"/>
              <a:t>ale, female, intersex, or a write-in. Current gender identity</a:t>
            </a:r>
            <a:r>
              <a:rPr lang="en-US" baseline="0" dirty="0" smtClean="0"/>
              <a:t> should include c</a:t>
            </a:r>
            <a:r>
              <a:rPr lang="en-US" dirty="0" smtClean="0"/>
              <a:t>heck all that apply</a:t>
            </a:r>
            <a:r>
              <a:rPr lang="en-US" baseline="0" dirty="0" smtClean="0"/>
              <a:t> and give options of </a:t>
            </a:r>
            <a:r>
              <a:rPr lang="en-US" dirty="0" smtClean="0"/>
              <a:t>Man/Male, Woman/Female, Trans man/FTM, Trans woman/MTF, Gender non-conforming, Non-binary, Genderqueer, or a Write-in. Chosen Name,</a:t>
            </a:r>
            <a:r>
              <a:rPr lang="en-US" baseline="0" dirty="0" smtClean="0"/>
              <a:t> i</a:t>
            </a:r>
            <a:r>
              <a:rPr lang="en-US" dirty="0" smtClean="0"/>
              <a:t>f different from legal name</a:t>
            </a:r>
            <a:r>
              <a:rPr lang="en-US" baseline="0" dirty="0" smtClean="0"/>
              <a:t> should also be included- b</a:t>
            </a:r>
            <a:r>
              <a:rPr lang="en-US" dirty="0" smtClean="0"/>
              <a:t>e sure to only ever say a patient’s chosen name aloud and only use their legal name when absolutely necessary. </a:t>
            </a:r>
            <a:r>
              <a:rPr lang="en-US" baseline="0" dirty="0" smtClean="0"/>
              <a:t> Forms should also ask for p</a:t>
            </a:r>
            <a:r>
              <a:rPr lang="en-US" dirty="0" smtClean="0"/>
              <a:t>ronouns</a:t>
            </a:r>
            <a:r>
              <a:rPr lang="en-US" baseline="0" dirty="0" smtClean="0"/>
              <a:t> such as </a:t>
            </a:r>
            <a:r>
              <a:rPr lang="en-US" dirty="0" smtClean="0"/>
              <a:t>He/him/his, she/her/hers, them/they, or </a:t>
            </a:r>
            <a:r>
              <a:rPr lang="en-US" dirty="0" err="1" smtClean="0"/>
              <a:t>ze</a:t>
            </a:r>
            <a:r>
              <a:rPr lang="en-US" dirty="0" smtClean="0"/>
              <a:t>/</a:t>
            </a:r>
            <a:r>
              <a:rPr lang="en-US" dirty="0" err="1" smtClean="0"/>
              <a:t>zir</a:t>
            </a:r>
            <a:r>
              <a:rPr lang="en-US" dirty="0" smtClean="0"/>
              <a:t>. More</a:t>
            </a:r>
            <a:r>
              <a:rPr lang="en-US" baseline="0" dirty="0" smtClean="0"/>
              <a:t> information about how to create intake forms that are inclusive, can be fond in a guide from the Fenway Institute titled, </a:t>
            </a:r>
            <a:r>
              <a:rPr lang="en-US" i="1" baseline="0" dirty="0" smtClean="0"/>
              <a:t>How to Gather Data on Sexual Orientation and Gender Identity in Clinical Settings</a:t>
            </a:r>
            <a:r>
              <a:rPr lang="en-US" baseline="0" dirty="0" smtClean="0"/>
              <a:t>. I can send a link to this guide out in the next week </a:t>
            </a:r>
            <a:r>
              <a:rPr lang="en-US" b="1" baseline="0" dirty="0" smtClean="0"/>
              <a:t>[NOTE TO FACILITATOR: only say this if you are going to send the ‘useful links’ e-mail for this module]</a:t>
            </a:r>
            <a:endParaRPr lang="en-US" b="1"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13</a:t>
            </a:fld>
            <a:endParaRPr lang="en-US" dirty="0"/>
          </a:p>
        </p:txBody>
      </p:sp>
    </p:spTree>
    <p:extLst>
      <p:ext uri="{BB962C8B-B14F-4D97-AF65-F5344CB8AC3E}">
        <p14:creationId xmlns:p14="http://schemas.microsoft.com/office/powerpoint/2010/main" val="216307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great place to learn more about LGBTQ+ health is MedlinePlus. The MedlinePlus topic page titled Gay,</a:t>
            </a:r>
            <a:r>
              <a:rPr lang="en-US" baseline="0" dirty="0" smtClean="0"/>
              <a:t> Lesbian, Bisexual and Transgender Health links to quality information on this population. You can also use this MedlinePlus topic page to find recent journal articles relating to the care of LGBTQ+ patients. You can find these by scrolling down to “Journal articles” and selecting “see </a:t>
            </a:r>
            <a:r>
              <a:rPr lang="en-US" baseline="0" smtClean="0"/>
              <a:t>more articles”.</a:t>
            </a:r>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14</a:t>
            </a:fld>
            <a:endParaRPr lang="en-US" dirty="0"/>
          </a:p>
        </p:txBody>
      </p:sp>
    </p:spTree>
    <p:extLst>
      <p:ext uri="{BB962C8B-B14F-4D97-AF65-F5344CB8AC3E}">
        <p14:creationId xmlns:p14="http://schemas.microsoft.com/office/powerpoint/2010/main" val="1648523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dirty="0">
                <a:solidFill>
                  <a:srgbClr val="FF0000"/>
                </a:solidFill>
              </a:rPr>
              <a:t>(Note: read the Take home message from the slide) Then say, please think about these two questions. This is where we are going to start at our next session. Please be prepared to share why you agree or disagree with the questions.</a:t>
            </a: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CA7EE7-83A3-4E29-A988-130F0868659F}"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TO FACILITATOR: if you choose not to have participants complete the knowledge assessment questions, delete this slide.]</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82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17</a:t>
            </a:fld>
            <a:endParaRPr lang="en-US" dirty="0"/>
          </a:p>
        </p:txBody>
      </p:sp>
    </p:spTree>
    <p:extLst>
      <p:ext uri="{BB962C8B-B14F-4D97-AF65-F5344CB8AC3E}">
        <p14:creationId xmlns:p14="http://schemas.microsoft.com/office/powerpoint/2010/main" val="194230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03870-3B90-42FA-8A3F-5416BA4D4C00}" type="slidenum">
              <a:rPr lang="en-US" altLang="en-US" smtClean="0"/>
              <a:pPr fontAlgn="base">
                <a:spcBef>
                  <a:spcPct val="0"/>
                </a:spcBef>
                <a:spcAft>
                  <a:spcPct val="0"/>
                </a:spcAft>
              </a:pPr>
              <a:t>2</a:t>
            </a:fld>
            <a:endParaRPr lang="en-US" altLang="en-US"/>
          </a:p>
        </p:txBody>
      </p:sp>
    </p:spTree>
    <p:extLst>
      <p:ext uri="{BB962C8B-B14F-4D97-AF65-F5344CB8AC3E}">
        <p14:creationId xmlns:p14="http://schemas.microsoft.com/office/powerpoint/2010/main" val="103304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Read the material from the slide) Ask by a show of hands, how many of you have heard of or read something about cultural humility? (If hands are raised, ask people to please share their knowledge and perspectives as we go through the training.) (If no hands are raised, say that you hope they will find this to be a valuable and interesting topic.) </a:t>
            </a:r>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D10620-A55E-49B1-92B1-BDBC61F54606}"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[NOTE to Facilitator: Ask the questions and give the audience a short time to respond before moving on]. </a:t>
            </a:r>
            <a:r>
              <a:rPr lang="en-US" baseline="0" dirty="0"/>
              <a:t>Some answers to the first question include higher rates of substance abuse, higher rates of mental health issues including depression, anxiety, and suicide ideation and attempts, higher rates of disordered eating, higher rates of breast cancer, etc. Some answers to the second question are forms that are inclusive, poster and magazines that are representative of LGBTQ+ communities, calling patients by their chosen name and pronouns, etc. </a:t>
            </a:r>
          </a:p>
          <a:p>
            <a:endParaRPr lang="en-US" baseline="0"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4</a:t>
            </a:fld>
            <a:endParaRPr lang="en-US" dirty="0"/>
          </a:p>
        </p:txBody>
      </p:sp>
    </p:spTree>
    <p:extLst>
      <p:ext uri="{BB962C8B-B14F-4D97-AF65-F5344CB8AC3E}">
        <p14:creationId xmlns:p14="http://schemas.microsoft.com/office/powerpoint/2010/main" val="344617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going to review health disparities experienced by the LGBTQ+ community. However, it is important to note that h</a:t>
            </a:r>
            <a:r>
              <a:rPr lang="en-US" dirty="0"/>
              <a:t>ealth disparities faced by sexual orientation and gender identity minorities are linked to stigma, discrimination, and denial of civil and human rights</a:t>
            </a:r>
            <a:r>
              <a:rPr lang="en-US" baseline="30000" dirty="0"/>
              <a:t>1</a:t>
            </a:r>
            <a:r>
              <a:rPr lang="en-US" dirty="0"/>
              <a:t>.</a:t>
            </a:r>
            <a:r>
              <a:rPr lang="en-US" baseline="0" dirty="0"/>
              <a:t> </a:t>
            </a:r>
            <a:r>
              <a:rPr lang="en-US" dirty="0"/>
              <a:t>Discrimination is associated with high rates of psychiatric disorders, substance abuse, and suicide</a:t>
            </a:r>
            <a:r>
              <a:rPr lang="en-US" baseline="30000" dirty="0"/>
              <a:t>1</a:t>
            </a:r>
            <a:r>
              <a:rPr lang="en-US" baseline="0" dirty="0"/>
              <a:t>. </a:t>
            </a:r>
            <a:r>
              <a:rPr lang="en-US" dirty="0"/>
              <a:t>Personal, family, and social acceptance affects the mental health and personal safety of LGBTQ+ individuals</a:t>
            </a:r>
            <a:r>
              <a:rPr lang="en-US" baseline="30000" dirty="0"/>
              <a:t>1</a:t>
            </a:r>
            <a:r>
              <a:rPr lang="en-US" baseline="0" dirty="0"/>
              <a:t>. </a:t>
            </a:r>
            <a:endParaRPr lang="en-US" baseline="30000" dirty="0"/>
          </a:p>
          <a:p>
            <a:endParaRPr lang="en-US" dirty="0"/>
          </a:p>
          <a:p>
            <a:r>
              <a:rPr lang="en-US" dirty="0"/>
              <a:t>I do want to recognize that in the cultural humility modules, there was a strong emphasis on avoiding the generalizations that often go along with the cultural competence model. However, these modules present some facts here about LGBTQ health disparities in an effort to highlight the need for affirming and supportive health care for these individuals that is also highlighted. Principles of cultural humility should still apply here as we interact with out LGBTQ patients and no assumptions should be made about the mental health, substance use or other lifestyle choices when it comes to working with LGBTQ patients. </a:t>
            </a:r>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5</a:t>
            </a:fld>
            <a:endParaRPr lang="en-US" dirty="0"/>
          </a:p>
        </p:txBody>
      </p:sp>
    </p:spTree>
    <p:extLst>
      <p:ext uri="{BB962C8B-B14F-4D97-AF65-F5344CB8AC3E}">
        <p14:creationId xmlns:p14="http://schemas.microsoft.com/office/powerpoint/2010/main" val="1273596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documented disparities in the LGBTQ community when it comes to mental health. A 2012 report from the Substance Abuse and Mental Health Services Administration reported that: </a:t>
            </a:r>
            <a:r>
              <a:rPr lang="en-US" dirty="0"/>
              <a:t>Lesbian and bisexual women who are out are 2 to 2.5 times more likely to experience suicidal ideation and more likely to have attempted suicide in the past 12 months when compared to heterosexual women</a:t>
            </a:r>
            <a:r>
              <a:rPr lang="en-US" baseline="30000" dirty="0"/>
              <a:t>1</a:t>
            </a:r>
            <a:r>
              <a:rPr lang="en-US" baseline="0" dirty="0"/>
              <a:t>. Similarly, d</a:t>
            </a:r>
            <a:r>
              <a:rPr lang="en-US" dirty="0"/>
              <a:t>epression and anxiety affected gay men at higher rates than the general population and were more severe for men who are “in the closet”</a:t>
            </a:r>
            <a:r>
              <a:rPr lang="en-US" baseline="30000" dirty="0"/>
              <a:t>1</a:t>
            </a:r>
            <a:r>
              <a:rPr lang="en-US" baseline="0" dirty="0"/>
              <a:t>. One of the contributors to suicide and suicide attempts among gay men when compared to other populations is v</a:t>
            </a:r>
            <a:r>
              <a:rPr lang="en-US" dirty="0"/>
              <a:t>erbal and physical harassment, negative experiences related to coming out, substance use, and isolation</a:t>
            </a:r>
            <a:r>
              <a:rPr lang="en-US" baseline="30000" dirty="0"/>
              <a:t>1</a:t>
            </a:r>
            <a:r>
              <a:rPr lang="en-US" baseline="0" dirty="0"/>
              <a:t>. Similar disparities are documented based on gender. In the 2015 Transgender Survey, </a:t>
            </a:r>
            <a:r>
              <a:rPr lang="en-US" dirty="0"/>
              <a:t>39% of transgender respondents were currently experiencing serious psychological distress, which is nearly 8x the rate in the U.S. population</a:t>
            </a:r>
            <a:r>
              <a:rPr lang="en-US" baseline="30000" dirty="0"/>
              <a:t>2</a:t>
            </a:r>
            <a:r>
              <a:rPr lang="en-US" baseline="0" dirty="0"/>
              <a:t>. A similar </a:t>
            </a:r>
            <a:r>
              <a:rPr lang="en-US" dirty="0"/>
              <a:t>40% of transgender respondents had attempted suicide at some point in their lives compared to 4.6% of the U.S. population</a:t>
            </a:r>
            <a:r>
              <a:rPr lang="en-US" baseline="30000" dirty="0"/>
              <a:t>2</a:t>
            </a:r>
            <a:r>
              <a:rPr lang="en-US" baseline="0" dirty="0"/>
              <a:t>. </a:t>
            </a:r>
            <a:endParaRPr lang="en-US" baseline="30000" dirty="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6</a:t>
            </a:fld>
            <a:endParaRPr lang="en-US" dirty="0"/>
          </a:p>
        </p:txBody>
      </p:sp>
    </p:spTree>
    <p:extLst>
      <p:ext uri="{BB962C8B-B14F-4D97-AF65-F5344CB8AC3E}">
        <p14:creationId xmlns:p14="http://schemas.microsoft.com/office/powerpoint/2010/main" val="266390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are also disparities when it comes to substance abuse. Lesbians are 1.5 to 2 time more likely to smoke than heterosexual women. Similarly, gay men are almost twice as likely to use tobacco than straight men</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Lesbians are significantly more likely to drink heavily than heterosexual women</a:t>
            </a:r>
            <a:r>
              <a:rPr kumimoji="0" lang="en-US" sz="1200" b="0" i="0" u="none" strike="noStrike" kern="1200" cap="none" spc="0" normalizeH="0" baseline="3000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and bisexual women report more hazardous drinking than heterosexual or lesbian women</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Similarly, some studies show that gay men use substances, including alcohol and illicit drugs at higher rates than the general population, and not just in larger communities like New York, San Francisco, and Los Angeles</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These disparities also appear to affect people who are transgender. In the 2015 Transgender Survey, 29% of transgender respondents reported illicit drug use, marijuana consumption, and/or nonmedical prescription drug use in the past month, nearly three times the rate in the U.S. population</a:t>
            </a:r>
            <a:r>
              <a:rPr kumimoji="0" lang="en-US" sz="1200" b="0" i="0" u="none" strike="noStrike" kern="1200" cap="none" spc="0" normalizeH="0" baseline="30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[NOTE TO FACILITATOR: When it comes to substance abuse, ask the participants to think about where LGBTQ+ socialize together. The most common answer will be gay bars. There are so few alcohol and substance-free spaces specific to the queer community. Ask the participants to name some LGBTQ+ specific spaces that are alcohol and substance free. Some places include LGBTQ+ Community Centers, Gay Straight Alliances in high schools and middle schools, some Pride events have alcohol and smoke-free spaces, and some queer cafes are popping up. Anything else?]</a:t>
            </a:r>
          </a:p>
          <a:p>
            <a:endParaRPr lang="en-US" dirty="0"/>
          </a:p>
        </p:txBody>
      </p:sp>
      <p:sp>
        <p:nvSpPr>
          <p:cNvPr id="4" name="Slide Number Placeholder 3"/>
          <p:cNvSpPr>
            <a:spLocks noGrp="1"/>
          </p:cNvSpPr>
          <p:nvPr>
            <p:ph type="sldNum" sz="quarter" idx="5"/>
          </p:nvPr>
        </p:nvSpPr>
        <p:spPr/>
        <p:txBody>
          <a:bodyPr/>
          <a:lstStyle/>
          <a:p>
            <a:pPr>
              <a:defRPr/>
            </a:pPr>
            <a:fld id="{10B6D52F-B296-4629-8656-CD0C85DE9E63}" type="slidenum">
              <a:rPr lang="en-US" smtClean="0"/>
              <a:pPr>
                <a:defRPr/>
              </a:pPr>
              <a:t>7</a:t>
            </a:fld>
            <a:endParaRPr lang="en-US" dirty="0"/>
          </a:p>
        </p:txBody>
      </p:sp>
    </p:spTree>
    <p:extLst>
      <p:ext uri="{BB962C8B-B14F-4D97-AF65-F5344CB8AC3E}">
        <p14:creationId xmlns:p14="http://schemas.microsoft.com/office/powerpoint/2010/main" val="761402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Gay men are more likely to experience an eating disorder such as bulimia or anorexia nervosa</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The pressures of being a gay man, often seen as effeminate no matter how masculine a gay man may be, in a masculine heteronormative society, sometimes leads gay men to feel like they need to be muscular or fit a certain norm to fit in, to feel better about themselves, and/or to protect themselves if they were to be attacked or to prevent an attack. Higher prevalence rates of obesity have been found among lesbians who are African-American; live in rural or urban areas; have lower levels of education; and are from a low socio-economic status</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Notice there is no information on transgender or gender non-conforming people and cancer. That’s because there isn’t enough data yet on this issue. </a:t>
            </a:r>
          </a:p>
          <a:p>
            <a:endParaRPr lang="en-US" dirty="0"/>
          </a:p>
        </p:txBody>
      </p:sp>
      <p:sp>
        <p:nvSpPr>
          <p:cNvPr id="4" name="Slide Number Placeholder 3"/>
          <p:cNvSpPr>
            <a:spLocks noGrp="1"/>
          </p:cNvSpPr>
          <p:nvPr>
            <p:ph type="sldNum" sz="quarter" idx="5"/>
          </p:nvPr>
        </p:nvSpPr>
        <p:spPr/>
        <p:txBody>
          <a:bodyPr/>
          <a:lstStyle/>
          <a:p>
            <a:pPr>
              <a:defRPr/>
            </a:pPr>
            <a:fld id="{10B6D52F-B296-4629-8656-CD0C85DE9E63}" type="slidenum">
              <a:rPr lang="en-US" smtClean="0"/>
              <a:pPr>
                <a:defRPr/>
              </a:pPr>
              <a:t>8</a:t>
            </a:fld>
            <a:endParaRPr lang="en-US" dirty="0"/>
          </a:p>
        </p:txBody>
      </p:sp>
    </p:spTree>
    <p:extLst>
      <p:ext uri="{BB962C8B-B14F-4D97-AF65-F5344CB8AC3E}">
        <p14:creationId xmlns:p14="http://schemas.microsoft.com/office/powerpoint/2010/main" val="371481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are also disparities when it comes to certain types of cancer. Gay men (or anyone who has receptive anal sex) are at higher risk for anal cancer</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HPV is the culprit. Screening for anal cancer is not yet routine, although it’s easier than a cervical pap smear. Lesbians are at significantly higher risk for developing breast cancer than heterosexual women. Risk factors include fewer full-term pregnancies, fewer mammograms, and being overweight</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Not enough research exists for data on cancer rates among transgender adults, however, some factors make trans people more susceptible to cancer such as higher rates of smoking and alcohol use, sexual risks, hormone use socio-economic marginalization, and late diagnosis</a:t>
            </a:r>
            <a:r>
              <a:rPr kumimoji="0" lang="en-US" sz="1200" b="0" i="0" u="none" strike="noStrike" kern="1200" cap="none" spc="0" normalizeH="0" baseline="30000" noProof="0" dirty="0">
                <a:ln>
                  <a:noFill/>
                </a:ln>
                <a:solidFill>
                  <a:prstClr val="black"/>
                </a:solidFill>
                <a:effectLst/>
                <a:uLnTx/>
                <a:uFillTx/>
                <a:latin typeface="+mn-lt"/>
                <a:ea typeface="+mn-ea"/>
                <a:cs typeface="+mn-cs"/>
              </a:rPr>
              <a:t>3</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10B6D52F-B296-4629-8656-CD0C85DE9E63}" type="slidenum">
              <a:rPr lang="en-US" smtClean="0"/>
              <a:pPr>
                <a:defRPr/>
              </a:pPr>
              <a:t>9</a:t>
            </a:fld>
            <a:endParaRPr lang="en-US" dirty="0"/>
          </a:p>
        </p:txBody>
      </p:sp>
    </p:spTree>
    <p:extLst>
      <p:ext uri="{BB962C8B-B14F-4D97-AF65-F5344CB8AC3E}">
        <p14:creationId xmlns:p14="http://schemas.microsoft.com/office/powerpoint/2010/main" val="3039908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3BDA122-05B9-446B-9B86-78D73C2D5A39}"/>
              </a:ext>
            </a:extLst>
          </p:cNvPr>
          <p:cNvSpPr>
            <a:spLocks noGrp="1"/>
          </p:cNvSpPr>
          <p:nvPr>
            <p:ph type="dt" sz="half" idx="10"/>
          </p:nvPr>
        </p:nvSpPr>
        <p:spPr/>
        <p:txBody>
          <a:bodyPr/>
          <a:lstStyle>
            <a:lvl1pPr>
              <a:defRPr/>
            </a:lvl1pPr>
          </a:lstStyle>
          <a:p>
            <a:pPr>
              <a:defRPr/>
            </a:pPr>
            <a:fld id="{95760D30-4098-4C26-9BD1-1067D339C502}" type="datetime1">
              <a:rPr lang="en-US"/>
              <a:pPr>
                <a:defRPr/>
              </a:pPr>
              <a:t>6/9/2020</a:t>
            </a:fld>
            <a:endParaRPr lang="en-US" dirty="0"/>
          </a:p>
        </p:txBody>
      </p:sp>
      <p:sp>
        <p:nvSpPr>
          <p:cNvPr id="6" name="Footer Placeholder 4">
            <a:extLst>
              <a:ext uri="{FF2B5EF4-FFF2-40B4-BE49-F238E27FC236}">
                <a16:creationId xmlns:a16="http://schemas.microsoft.com/office/drawing/2014/main" id="{CECED5D5-BB37-4070-8C51-B5B047586E7C}"/>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F3DBEF50-BC78-441D-BB0E-EA3AB08D83C0}"/>
              </a:ext>
            </a:extLst>
          </p:cNvPr>
          <p:cNvSpPr>
            <a:spLocks noGrp="1"/>
          </p:cNvSpPr>
          <p:nvPr>
            <p:ph type="sldNum" sz="quarter" idx="12"/>
          </p:nvPr>
        </p:nvSpPr>
        <p:spPr/>
        <p:txBody>
          <a:bodyPr/>
          <a:lstStyle>
            <a:lvl1pPr>
              <a:defRPr/>
            </a:lvl1pPr>
          </a:lstStyle>
          <a:p>
            <a:pPr>
              <a:defRPr/>
            </a:pPr>
            <a:fld id="{FB2DFFE4-041A-4264-87AD-F482C8EBFDF8}" type="slidenum">
              <a:rPr lang="en-US"/>
              <a:pPr>
                <a:defRPr/>
              </a:pPr>
              <a:t>‹#›</a:t>
            </a:fld>
            <a:endParaRPr lang="en-US" dirty="0"/>
          </a:p>
        </p:txBody>
      </p:sp>
    </p:spTree>
    <p:extLst>
      <p:ext uri="{BB962C8B-B14F-4D97-AF65-F5344CB8AC3E}">
        <p14:creationId xmlns:p14="http://schemas.microsoft.com/office/powerpoint/2010/main" val="213262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200384F1-4A30-4E1A-BC80-4C2FE4274AB3}" type="datetime1">
              <a:rPr lang="en-US"/>
              <a:pPr>
                <a:defRPr/>
              </a:pPr>
              <a:t>6/9/2020</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DBA8476-5819-4466-B6D0-8403EC54FAB8}" type="slidenum">
              <a:rPr lang="en-US"/>
              <a:pPr>
                <a:defRPr/>
              </a:pPr>
              <a:t>‹#›</a:t>
            </a:fld>
            <a:endParaRPr lang="en-US" dirty="0"/>
          </a:p>
        </p:txBody>
      </p:sp>
    </p:spTree>
    <p:extLst>
      <p:ext uri="{BB962C8B-B14F-4D97-AF65-F5344CB8AC3E}">
        <p14:creationId xmlns:p14="http://schemas.microsoft.com/office/powerpoint/2010/main" val="7590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6E73312A-8047-46E0-BF0F-B8E1798B41EF}" type="datetime1">
              <a:rPr lang="en-US"/>
              <a:pPr>
                <a:defRPr/>
              </a:pPr>
              <a:t>6/9/2020</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638D85A-6B55-437A-A810-9D17673157D8}" type="slidenum">
              <a:rPr lang="en-US"/>
              <a:pPr>
                <a:defRPr/>
              </a:pPr>
              <a:t>‹#›</a:t>
            </a:fld>
            <a:endParaRPr lang="en-US" dirty="0"/>
          </a:p>
        </p:txBody>
      </p:sp>
    </p:spTree>
    <p:extLst>
      <p:ext uri="{BB962C8B-B14F-4D97-AF65-F5344CB8AC3E}">
        <p14:creationId xmlns:p14="http://schemas.microsoft.com/office/powerpoint/2010/main" val="290971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6/9/2020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97078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6/9/2020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879674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6/9/2020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135583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6/9/2020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89592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6/9/2020</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19485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6/9/2020</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137557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6/9/2020</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001864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6/9/2020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637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1165651E-F158-47CB-883C-1FB9CCA6AE6E}" type="datetime1">
              <a:rPr lang="en-US"/>
              <a:pPr>
                <a:defRPr/>
              </a:pPr>
              <a:t>6/9/2020</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2DE3F9CF-CC96-4626-9709-E812AD3E7B38}" type="slidenum">
              <a:rPr lang="en-US"/>
              <a:pPr>
                <a:defRPr/>
              </a:pPr>
              <a:t>‹#›</a:t>
            </a:fld>
            <a:endParaRPr lang="en-US" dirty="0"/>
          </a:p>
        </p:txBody>
      </p:sp>
    </p:spTree>
    <p:extLst>
      <p:ext uri="{BB962C8B-B14F-4D97-AF65-F5344CB8AC3E}">
        <p14:creationId xmlns:p14="http://schemas.microsoft.com/office/powerpoint/2010/main" val="1401914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6/9/2020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9819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6/9/2020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06252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6/9/2020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88162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08E5C31C-0CD6-4E5E-9CBB-CB6A4419162A}" type="datetime1">
              <a:rPr lang="en-US"/>
              <a:pPr>
                <a:defRPr/>
              </a:pPr>
              <a:t>6/9/2020</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66A39501-09F1-4C95-876C-43E5A6DE0565}" type="slidenum">
              <a:rPr lang="en-US"/>
              <a:pPr>
                <a:defRPr/>
              </a:pPr>
              <a:t>‹#›</a:t>
            </a:fld>
            <a:endParaRPr lang="en-US" dirty="0"/>
          </a:p>
        </p:txBody>
      </p:sp>
    </p:spTree>
    <p:extLst>
      <p:ext uri="{BB962C8B-B14F-4D97-AF65-F5344CB8AC3E}">
        <p14:creationId xmlns:p14="http://schemas.microsoft.com/office/powerpoint/2010/main" val="118291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4236177-29BB-45A4-A836-7BC94B748F34}" type="datetime1">
              <a:rPr lang="en-US"/>
              <a:pPr>
                <a:defRPr/>
              </a:pPr>
              <a:t>6/9/2020</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3D7E22F7-DDA0-4EFB-A0AE-B7E802797E31}" type="slidenum">
              <a:rPr lang="en-US"/>
              <a:pPr>
                <a:defRPr/>
              </a:pPr>
              <a:t>‹#›</a:t>
            </a:fld>
            <a:endParaRPr lang="en-US" dirty="0"/>
          </a:p>
        </p:txBody>
      </p:sp>
    </p:spTree>
    <p:extLst>
      <p:ext uri="{BB962C8B-B14F-4D97-AF65-F5344CB8AC3E}">
        <p14:creationId xmlns:p14="http://schemas.microsoft.com/office/powerpoint/2010/main" val="31653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A68BF62-D2A9-446E-8544-D30831086BF7}" type="datetime1">
              <a:rPr lang="en-US"/>
              <a:pPr>
                <a:defRPr/>
              </a:pPr>
              <a:t>6/9/2020</a:t>
            </a:fld>
            <a:endParaRPr lang="en-US" dirty="0"/>
          </a:p>
        </p:txBody>
      </p:sp>
      <p:sp>
        <p:nvSpPr>
          <p:cNvPr id="8"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91F5A847-E391-417E-B046-8A614E067852}" type="slidenum">
              <a:rPr lang="en-US"/>
              <a:pPr>
                <a:defRPr/>
              </a:pPr>
              <a:t>‹#›</a:t>
            </a:fld>
            <a:endParaRPr lang="en-US" dirty="0"/>
          </a:p>
        </p:txBody>
      </p:sp>
    </p:spTree>
    <p:extLst>
      <p:ext uri="{BB962C8B-B14F-4D97-AF65-F5344CB8AC3E}">
        <p14:creationId xmlns:p14="http://schemas.microsoft.com/office/powerpoint/2010/main" val="211264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F9D5D81-2D34-4969-9FE3-5B3968481FF0}" type="datetime1">
              <a:rPr lang="en-US"/>
              <a:pPr>
                <a:defRPr/>
              </a:pPr>
              <a:t>6/9/2020</a:t>
            </a:fld>
            <a:endParaRPr lang="en-US" dirty="0"/>
          </a:p>
        </p:txBody>
      </p:sp>
      <p:sp>
        <p:nvSpPr>
          <p:cNvPr id="4"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C4B67AA-B756-4D94-9278-C09BAFC0F2A4}" type="slidenum">
              <a:rPr lang="en-US"/>
              <a:pPr>
                <a:defRPr/>
              </a:pPr>
              <a:t>‹#›</a:t>
            </a:fld>
            <a:endParaRPr lang="en-US" dirty="0"/>
          </a:p>
        </p:txBody>
      </p:sp>
    </p:spTree>
    <p:extLst>
      <p:ext uri="{BB962C8B-B14F-4D97-AF65-F5344CB8AC3E}">
        <p14:creationId xmlns:p14="http://schemas.microsoft.com/office/powerpoint/2010/main" val="37094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FD1E2896-4262-4661-AAA1-509956D7DC8E}" type="datetime1">
              <a:rPr lang="en-US"/>
              <a:pPr>
                <a:defRPr/>
              </a:pPr>
              <a:t>6/9/2020</a:t>
            </a:fld>
            <a:endParaRPr lang="en-US" dirty="0"/>
          </a:p>
        </p:txBody>
      </p:sp>
      <p:sp>
        <p:nvSpPr>
          <p:cNvPr id="3"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BF5A141-7AE9-4FC8-8EC3-645673BD1461}" type="slidenum">
              <a:rPr lang="en-US"/>
              <a:pPr>
                <a:defRPr/>
              </a:pPr>
              <a:t>‹#›</a:t>
            </a:fld>
            <a:endParaRPr lang="en-US" dirty="0"/>
          </a:p>
        </p:txBody>
      </p:sp>
    </p:spTree>
    <p:extLst>
      <p:ext uri="{BB962C8B-B14F-4D97-AF65-F5344CB8AC3E}">
        <p14:creationId xmlns:p14="http://schemas.microsoft.com/office/powerpoint/2010/main" val="254112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643C47D-FA46-4801-BAFA-641C196201C8}" type="datetime1">
              <a:rPr lang="en-US"/>
              <a:pPr>
                <a:defRPr/>
              </a:pPr>
              <a:t>6/9/2020</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D308186-6170-40CD-8892-ABFD69E003E7}" type="slidenum">
              <a:rPr lang="en-US"/>
              <a:pPr>
                <a:defRPr/>
              </a:pPr>
              <a:t>‹#›</a:t>
            </a:fld>
            <a:endParaRPr lang="en-US" dirty="0"/>
          </a:p>
        </p:txBody>
      </p:sp>
    </p:spTree>
    <p:extLst>
      <p:ext uri="{BB962C8B-B14F-4D97-AF65-F5344CB8AC3E}">
        <p14:creationId xmlns:p14="http://schemas.microsoft.com/office/powerpoint/2010/main" val="76609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E8E9BE7-D62C-4FDC-B441-BA218949F549}" type="datetime1">
              <a:rPr lang="en-US"/>
              <a:pPr>
                <a:defRPr/>
              </a:pPr>
              <a:t>6/9/2020</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7D9B11D-9042-470F-B7FA-E51D33D87F1B}" type="slidenum">
              <a:rPr lang="en-US"/>
              <a:pPr>
                <a:defRPr/>
              </a:pPr>
              <a:t>‹#›</a:t>
            </a:fld>
            <a:endParaRPr lang="en-US" dirty="0"/>
          </a:p>
        </p:txBody>
      </p:sp>
    </p:spTree>
    <p:extLst>
      <p:ext uri="{BB962C8B-B14F-4D97-AF65-F5344CB8AC3E}">
        <p14:creationId xmlns:p14="http://schemas.microsoft.com/office/powerpoint/2010/main" val="395032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9224EC3-CDE2-4768-899B-F7D48233FA6B}" type="datetime1">
              <a:rPr lang="en-US"/>
              <a:pPr>
                <a:defRPr/>
              </a:pPr>
              <a:t>6/9/2020</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9DD04B-AD54-4E5F-8935-49B7B2DB5154}" type="slidenum">
              <a:rPr lang="en-US"/>
              <a:pPr>
                <a:defRPr/>
              </a:pPr>
              <a:t>‹#›</a:t>
            </a:fld>
            <a:endParaRPr lang="en-US" dirty="0"/>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6/9/2020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957426968"/>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medlineplus.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dirty="0"/>
              <a:t>Health Disparities &amp;</a:t>
            </a:r>
            <a:br>
              <a:rPr lang="en-US" dirty="0"/>
            </a:br>
            <a:r>
              <a:rPr lang="en-US" dirty="0"/>
              <a:t>Affirming Interactions</a:t>
            </a:r>
            <a:endParaRPr lang="en-US" altLang="en-US" dirty="0"/>
          </a:p>
        </p:txBody>
      </p:sp>
      <p:sp>
        <p:nvSpPr>
          <p:cNvPr id="5123" name="Subtitle 4"/>
          <p:cNvSpPr>
            <a:spLocks noGrp="1" noChangeArrowheads="1"/>
          </p:cNvSpPr>
          <p:nvPr>
            <p:ph type="subTitle" idx="1"/>
          </p:nvPr>
        </p:nvSpPr>
        <p:spPr/>
        <p:txBody>
          <a:bodyPr/>
          <a:lstStyle/>
          <a:p>
            <a:pPr eaLnBrk="1" hangingPunct="1"/>
            <a:r>
              <a:rPr lang="en-US" altLang="en-US" i="1" dirty="0"/>
              <a:t>Support </a:t>
            </a:r>
            <a:r>
              <a:rPr lang="en-US" altLang="en-US" i="1" dirty="0" smtClean="0"/>
              <a:t>LGBTQ</a:t>
            </a:r>
            <a:r>
              <a:rPr lang="en-US" altLang="en-US" i="1" smtClean="0"/>
              <a:t>+ Patients…</a:t>
            </a:r>
            <a:endParaRPr lang="en-US" alt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863A2"/>
                </a:solidFill>
                <a:latin typeface="+mn-lt"/>
                <a:ea typeface="+mn-ea"/>
                <a:cs typeface="+mn-cs"/>
              </a:rPr>
              <a:t>What can we do?</a:t>
            </a:r>
          </a:p>
        </p:txBody>
      </p:sp>
      <p:sp>
        <p:nvSpPr>
          <p:cNvPr id="4" name="Cloud Callout 3"/>
          <p:cNvSpPr/>
          <p:nvPr/>
        </p:nvSpPr>
        <p:spPr>
          <a:xfrm>
            <a:off x="179881" y="497837"/>
            <a:ext cx="7944683" cy="5276538"/>
          </a:xfrm>
          <a:prstGeom prst="cloudCallout">
            <a:avLst>
              <a:gd name="adj1" fmla="val 31809"/>
              <a:gd name="adj2" fmla="val 596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155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 in Affirming Ways</a:t>
            </a:r>
          </a:p>
        </p:txBody>
      </p:sp>
      <p:sp>
        <p:nvSpPr>
          <p:cNvPr id="3" name="Content Placeholder 2"/>
          <p:cNvSpPr>
            <a:spLocks noGrp="1"/>
          </p:cNvSpPr>
          <p:nvPr>
            <p:ph idx="1"/>
          </p:nvPr>
        </p:nvSpPr>
        <p:spPr>
          <a:xfrm>
            <a:off x="838200" y="1559377"/>
            <a:ext cx="6671872" cy="4376727"/>
          </a:xfrm>
        </p:spPr>
        <p:txBody>
          <a:bodyPr/>
          <a:lstStyle/>
          <a:p>
            <a:pPr marL="0" indent="-274320" defTabSz="457200" eaLnBrk="1" fontAlgn="auto" hangingPunct="1">
              <a:spcBef>
                <a:spcPct val="20000"/>
              </a:spcBef>
              <a:spcAft>
                <a:spcPts val="0"/>
              </a:spcAft>
              <a:buNone/>
            </a:pPr>
            <a:r>
              <a:rPr lang="en-US" sz="2400" b="1" dirty="0">
                <a:solidFill>
                  <a:srgbClr val="3863A2"/>
                </a:solidFill>
              </a:rPr>
              <a:t>Pronouns Matter</a:t>
            </a:r>
          </a:p>
          <a:p>
            <a:pPr lvl="1"/>
            <a:r>
              <a:rPr lang="en-US" sz="2000" dirty="0"/>
              <a:t>State your own pronouns before asking them theirs</a:t>
            </a:r>
          </a:p>
          <a:p>
            <a:pPr lvl="1"/>
            <a:r>
              <a:rPr lang="en-US" sz="2000" dirty="0"/>
              <a:t>They/them/Theirs are acceptable singular pronouns</a:t>
            </a:r>
          </a:p>
          <a:p>
            <a:pPr marL="0" indent="-274320" defTabSz="457200" eaLnBrk="1" fontAlgn="auto" hangingPunct="1">
              <a:spcBef>
                <a:spcPct val="20000"/>
              </a:spcBef>
              <a:spcAft>
                <a:spcPts val="0"/>
              </a:spcAft>
              <a:buNone/>
            </a:pPr>
            <a:r>
              <a:rPr lang="en-US" sz="2400" b="1" dirty="0">
                <a:solidFill>
                  <a:srgbClr val="3863A2"/>
                </a:solidFill>
              </a:rPr>
              <a:t>Chosen name</a:t>
            </a:r>
          </a:p>
          <a:p>
            <a:pPr lvl="1"/>
            <a:r>
              <a:rPr lang="en-US" sz="2000" dirty="0"/>
              <a:t>Ask them what name they would like you to use</a:t>
            </a:r>
          </a:p>
          <a:p>
            <a:pPr marL="0" indent="-274320" defTabSz="457200" eaLnBrk="1" fontAlgn="auto" hangingPunct="1">
              <a:spcBef>
                <a:spcPct val="20000"/>
              </a:spcBef>
              <a:spcAft>
                <a:spcPts val="0"/>
              </a:spcAft>
              <a:buNone/>
            </a:pPr>
            <a:r>
              <a:rPr lang="en-US" sz="2400" b="1" dirty="0">
                <a:solidFill>
                  <a:srgbClr val="3863A2"/>
                </a:solidFill>
              </a:rPr>
              <a:t>Look them in the eye</a:t>
            </a:r>
          </a:p>
          <a:p>
            <a:pPr lvl="1"/>
            <a:r>
              <a:rPr lang="en-US" sz="2000" dirty="0"/>
              <a:t>Look up from your computer when interacting with patients</a:t>
            </a:r>
          </a:p>
          <a:p>
            <a:pPr marL="0" indent="-274320" defTabSz="457200" eaLnBrk="1" fontAlgn="auto" hangingPunct="1">
              <a:spcBef>
                <a:spcPct val="20000"/>
              </a:spcBef>
              <a:spcAft>
                <a:spcPts val="0"/>
              </a:spcAft>
              <a:buNone/>
            </a:pPr>
            <a:r>
              <a:rPr lang="en-US" sz="2400" b="1" dirty="0">
                <a:solidFill>
                  <a:srgbClr val="3863A2"/>
                </a:solidFill>
              </a:rPr>
              <a:t>Mirror their language	</a:t>
            </a:r>
          </a:p>
          <a:p>
            <a:pPr lvl="1"/>
            <a:r>
              <a:rPr lang="en-US" sz="2000" dirty="0"/>
              <a:t>Ask them what they call their body parts and mirror that language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170" y="2203552"/>
            <a:ext cx="4594486" cy="30629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9605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Visible Signage</a:t>
            </a:r>
          </a:p>
        </p:txBody>
      </p:sp>
      <p:sp>
        <p:nvSpPr>
          <p:cNvPr id="3" name="Content Placeholder 2"/>
          <p:cNvSpPr>
            <a:spLocks noGrp="1"/>
          </p:cNvSpPr>
          <p:nvPr>
            <p:ph idx="1"/>
          </p:nvPr>
        </p:nvSpPr>
        <p:spPr>
          <a:xfrm>
            <a:off x="838200" y="1825625"/>
            <a:ext cx="7346430" cy="4351338"/>
          </a:xfrm>
        </p:spPr>
        <p:txBody>
          <a:bodyPr/>
          <a:lstStyle/>
          <a:p>
            <a:r>
              <a:rPr lang="en-US" dirty="0"/>
              <a:t>Hang the trans flag and/or pride flag in your </a:t>
            </a:r>
            <a:r>
              <a:rPr lang="en-US" dirty="0" smtClean="0"/>
              <a:t>office</a:t>
            </a:r>
          </a:p>
          <a:p>
            <a:endParaRPr lang="en-US" sz="900" dirty="0" smtClean="0"/>
          </a:p>
          <a:p>
            <a:r>
              <a:rPr lang="en-US" dirty="0" smtClean="0"/>
              <a:t>Have </a:t>
            </a:r>
            <a:r>
              <a:rPr lang="en-US" dirty="0"/>
              <a:t>books/magazines on display that are inclusive to the LGBTQ+ </a:t>
            </a:r>
            <a:r>
              <a:rPr lang="en-US" dirty="0" smtClean="0"/>
              <a:t>community</a:t>
            </a:r>
          </a:p>
          <a:p>
            <a:endParaRPr lang="en-US" sz="900" dirty="0"/>
          </a:p>
          <a:p>
            <a:r>
              <a:rPr lang="en-US" dirty="0"/>
              <a:t>Include pronouns on your name tag and in your email signature, as well as on each of the staff biographies on your </a:t>
            </a:r>
            <a:r>
              <a:rPr lang="en-US" dirty="0" smtClean="0"/>
              <a:t>website</a:t>
            </a:r>
            <a:endParaRPr lang="en-US" dirty="0"/>
          </a:p>
        </p:txBody>
      </p:sp>
      <p:pic>
        <p:nvPicPr>
          <p:cNvPr id="4" name="Picture 3"/>
          <p:cNvPicPr>
            <a:picLocks noChangeAspect="1"/>
          </p:cNvPicPr>
          <p:nvPr/>
        </p:nvPicPr>
        <p:blipFill>
          <a:blip r:embed="rId3"/>
          <a:stretch>
            <a:fillRect/>
          </a:stretch>
        </p:blipFill>
        <p:spPr>
          <a:xfrm>
            <a:off x="8394492" y="3687581"/>
            <a:ext cx="3499397" cy="2099638"/>
          </a:xfrm>
          <a:prstGeom prst="rect">
            <a:avLst/>
          </a:prstGeom>
        </p:spPr>
      </p:pic>
      <p:pic>
        <p:nvPicPr>
          <p:cNvPr id="5" name="Picture 4"/>
          <p:cNvPicPr>
            <a:picLocks noChangeAspect="1"/>
          </p:cNvPicPr>
          <p:nvPr/>
        </p:nvPicPr>
        <p:blipFill>
          <a:blip r:embed="rId4"/>
          <a:stretch>
            <a:fillRect/>
          </a:stretch>
        </p:blipFill>
        <p:spPr>
          <a:xfrm>
            <a:off x="8394492" y="1527365"/>
            <a:ext cx="3499397" cy="2010292"/>
          </a:xfrm>
          <a:prstGeom prst="rect">
            <a:avLst/>
          </a:prstGeom>
        </p:spPr>
      </p:pic>
    </p:spTree>
    <p:extLst>
      <p:ext uri="{BB962C8B-B14F-4D97-AF65-F5344CB8AC3E}">
        <p14:creationId xmlns:p14="http://schemas.microsoft.com/office/powerpoint/2010/main" val="1797129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Forms</a:t>
            </a:r>
          </a:p>
        </p:txBody>
      </p:sp>
      <p:sp>
        <p:nvSpPr>
          <p:cNvPr id="3" name="Content Placeholder 2"/>
          <p:cNvSpPr>
            <a:spLocks noGrp="1"/>
          </p:cNvSpPr>
          <p:nvPr>
            <p:ph idx="1"/>
          </p:nvPr>
        </p:nvSpPr>
        <p:spPr>
          <a:xfrm>
            <a:off x="838200" y="2263514"/>
            <a:ext cx="11243872" cy="3642610"/>
          </a:xfrm>
        </p:spPr>
        <p:txBody>
          <a:bodyPr numCol="2"/>
          <a:lstStyle/>
          <a:p>
            <a:pPr marL="0" lvl="0" indent="-274320" defTabSz="457200" eaLnBrk="1" fontAlgn="auto" hangingPunct="1">
              <a:spcBef>
                <a:spcPct val="20000"/>
              </a:spcBef>
              <a:spcAft>
                <a:spcPts val="0"/>
              </a:spcAft>
              <a:buNone/>
            </a:pPr>
            <a:r>
              <a:rPr lang="en-US" sz="2200" b="1" dirty="0">
                <a:solidFill>
                  <a:srgbClr val="3863A2"/>
                </a:solidFill>
              </a:rPr>
              <a:t>Sexual Orientation</a:t>
            </a:r>
          </a:p>
          <a:p>
            <a:pPr marL="628650" lvl="1" indent="-274320" defTabSz="457200" eaLnBrk="1" fontAlgn="auto" hangingPunct="1">
              <a:spcBef>
                <a:spcPct val="20000"/>
              </a:spcBef>
              <a:spcAft>
                <a:spcPts val="0"/>
              </a:spcAft>
            </a:pPr>
            <a:r>
              <a:rPr lang="en-US" sz="2000" dirty="0">
                <a:solidFill>
                  <a:prstClr val="black"/>
                </a:solidFill>
              </a:rPr>
              <a:t>Gay, Straight, Lesbian, Bisexual, Pansexual, Asexual, Queer, Write-In</a:t>
            </a:r>
          </a:p>
          <a:p>
            <a:pPr marL="0" indent="-274320" defTabSz="457200" eaLnBrk="1" fontAlgn="auto" hangingPunct="1">
              <a:spcBef>
                <a:spcPct val="20000"/>
              </a:spcBef>
              <a:spcAft>
                <a:spcPts val="0"/>
              </a:spcAft>
              <a:buNone/>
            </a:pPr>
            <a:r>
              <a:rPr lang="en-US" sz="2200" b="1" dirty="0">
                <a:solidFill>
                  <a:srgbClr val="3863A2"/>
                </a:solidFill>
              </a:rPr>
              <a:t>Sex assigned at birth</a:t>
            </a:r>
          </a:p>
          <a:p>
            <a:pPr marL="628650" lvl="1" indent="-274320" defTabSz="457200" eaLnBrk="1" fontAlgn="auto" hangingPunct="1">
              <a:spcBef>
                <a:spcPct val="20000"/>
              </a:spcBef>
              <a:spcAft>
                <a:spcPts val="0"/>
              </a:spcAft>
            </a:pPr>
            <a:r>
              <a:rPr lang="en-US" sz="2000" dirty="0">
                <a:solidFill>
                  <a:prstClr val="black"/>
                </a:solidFill>
              </a:rPr>
              <a:t>Male, Female, Intersex, Write-in</a:t>
            </a:r>
          </a:p>
          <a:p>
            <a:pPr marL="0" lvl="0" indent="-274320" defTabSz="457200" eaLnBrk="1" fontAlgn="auto" hangingPunct="1">
              <a:spcBef>
                <a:spcPct val="20000"/>
              </a:spcBef>
              <a:spcAft>
                <a:spcPts val="0"/>
              </a:spcAft>
              <a:buNone/>
            </a:pPr>
            <a:r>
              <a:rPr lang="en-US" sz="2200" b="1" dirty="0">
                <a:solidFill>
                  <a:srgbClr val="3863A2"/>
                </a:solidFill>
              </a:rPr>
              <a:t>Current Gender Identity (Check all that apply)</a:t>
            </a:r>
          </a:p>
          <a:p>
            <a:pPr marL="628650" lvl="1" indent="-274320" defTabSz="457200" eaLnBrk="1" fontAlgn="auto" hangingPunct="1">
              <a:spcBef>
                <a:spcPct val="20000"/>
              </a:spcBef>
              <a:spcAft>
                <a:spcPts val="0"/>
              </a:spcAft>
            </a:pPr>
            <a:r>
              <a:rPr lang="en-US" sz="2000" dirty="0">
                <a:solidFill>
                  <a:prstClr val="black"/>
                </a:solidFill>
              </a:rPr>
              <a:t>Man/Male, Woman/Female, Trans man/FTM, Trans woman/MTF, Gender non-conforming, Non-binary, Genderqueer, </a:t>
            </a:r>
            <a:r>
              <a:rPr lang="en-US" sz="2000" dirty="0" smtClean="0">
                <a:solidFill>
                  <a:prstClr val="black"/>
                </a:solidFill>
              </a:rPr>
              <a:t>Write-in</a:t>
            </a:r>
          </a:p>
          <a:p>
            <a:pPr marL="457200" lvl="1" indent="-274320" defTabSz="457200" eaLnBrk="1" fontAlgn="auto" hangingPunct="1">
              <a:spcBef>
                <a:spcPct val="20000"/>
              </a:spcBef>
              <a:spcAft>
                <a:spcPts val="0"/>
              </a:spcAft>
              <a:buNone/>
            </a:pPr>
            <a:endParaRPr lang="en-US" sz="2000" dirty="0" smtClean="0">
              <a:solidFill>
                <a:prstClr val="black"/>
              </a:solidFill>
            </a:endParaRPr>
          </a:p>
          <a:p>
            <a:pPr marL="0" indent="-274320" defTabSz="457200" eaLnBrk="1" fontAlgn="auto" hangingPunct="1">
              <a:spcBef>
                <a:spcPct val="20000"/>
              </a:spcBef>
              <a:spcAft>
                <a:spcPts val="0"/>
              </a:spcAft>
              <a:buNone/>
            </a:pPr>
            <a:r>
              <a:rPr lang="en-US" sz="2200" b="1" dirty="0">
                <a:solidFill>
                  <a:srgbClr val="3863A2"/>
                </a:solidFill>
              </a:rPr>
              <a:t>Chosen Name</a:t>
            </a:r>
          </a:p>
          <a:p>
            <a:pPr marL="628650" lvl="1" indent="-274320" defTabSz="457200" eaLnBrk="1" fontAlgn="auto" hangingPunct="1">
              <a:spcBef>
                <a:spcPct val="20000"/>
              </a:spcBef>
              <a:spcAft>
                <a:spcPts val="0"/>
              </a:spcAft>
            </a:pPr>
            <a:r>
              <a:rPr lang="en-US" sz="2000" dirty="0" smtClean="0">
                <a:solidFill>
                  <a:prstClr val="black"/>
                </a:solidFill>
              </a:rPr>
              <a:t>If </a:t>
            </a:r>
            <a:r>
              <a:rPr lang="en-US" sz="2000" dirty="0">
                <a:solidFill>
                  <a:prstClr val="black"/>
                </a:solidFill>
              </a:rPr>
              <a:t>different from legal name</a:t>
            </a:r>
          </a:p>
          <a:p>
            <a:pPr marL="628650" lvl="1" indent="-274320" defTabSz="457200" eaLnBrk="1" fontAlgn="auto" hangingPunct="1">
              <a:spcBef>
                <a:spcPct val="20000"/>
              </a:spcBef>
              <a:spcAft>
                <a:spcPts val="0"/>
              </a:spcAft>
            </a:pPr>
            <a:r>
              <a:rPr lang="en-US" sz="2000" dirty="0">
                <a:solidFill>
                  <a:prstClr val="black"/>
                </a:solidFill>
              </a:rPr>
              <a:t>Be sure to only ever say their chosen name aloud and only use their legal name when absolutely </a:t>
            </a:r>
            <a:r>
              <a:rPr lang="en-US" sz="2000" dirty="0" smtClean="0">
                <a:solidFill>
                  <a:prstClr val="black"/>
                </a:solidFill>
              </a:rPr>
              <a:t>necessary</a:t>
            </a:r>
          </a:p>
          <a:p>
            <a:pPr marL="0" indent="-274320" defTabSz="457200" eaLnBrk="1" fontAlgn="auto" hangingPunct="1">
              <a:spcBef>
                <a:spcPct val="20000"/>
              </a:spcBef>
              <a:spcAft>
                <a:spcPts val="0"/>
              </a:spcAft>
              <a:buNone/>
            </a:pPr>
            <a:r>
              <a:rPr lang="en-US" sz="2200" b="1" dirty="0">
                <a:solidFill>
                  <a:srgbClr val="3863A2"/>
                </a:solidFill>
              </a:rPr>
              <a:t>Pronouns</a:t>
            </a:r>
          </a:p>
          <a:p>
            <a:pPr marL="628650" lvl="1" indent="-274320" defTabSz="457200" eaLnBrk="1" fontAlgn="auto" hangingPunct="1">
              <a:spcBef>
                <a:spcPct val="20000"/>
              </a:spcBef>
              <a:spcAft>
                <a:spcPts val="0"/>
              </a:spcAft>
            </a:pPr>
            <a:r>
              <a:rPr lang="en-US" sz="2000" dirty="0">
                <a:solidFill>
                  <a:prstClr val="black"/>
                </a:solidFill>
              </a:rPr>
              <a:t>He/him/his, she/her/hers, them/they, </a:t>
            </a:r>
            <a:r>
              <a:rPr lang="en-US" sz="2000" dirty="0" err="1">
                <a:solidFill>
                  <a:prstClr val="black"/>
                </a:solidFill>
              </a:rPr>
              <a:t>ze</a:t>
            </a:r>
            <a:r>
              <a:rPr lang="en-US" sz="2000" dirty="0">
                <a:solidFill>
                  <a:prstClr val="black"/>
                </a:solidFill>
              </a:rPr>
              <a:t>/</a:t>
            </a:r>
            <a:r>
              <a:rPr lang="en-US" sz="2000" dirty="0" err="1">
                <a:solidFill>
                  <a:prstClr val="black"/>
                </a:solidFill>
              </a:rPr>
              <a:t>zir</a:t>
            </a:r>
            <a:endParaRPr lang="en-US" sz="2000" dirty="0">
              <a:solidFill>
                <a:prstClr val="black"/>
              </a:solidFill>
            </a:endParaRPr>
          </a:p>
          <a:p>
            <a:pPr marL="0" indent="0">
              <a:buNone/>
            </a:pPr>
            <a:endParaRPr lang="en-US" dirty="0"/>
          </a:p>
        </p:txBody>
      </p:sp>
      <p:sp>
        <p:nvSpPr>
          <p:cNvPr id="4" name="TextBox 3"/>
          <p:cNvSpPr txBox="1"/>
          <p:nvPr/>
        </p:nvSpPr>
        <p:spPr>
          <a:xfrm>
            <a:off x="838200" y="1570767"/>
            <a:ext cx="8604354" cy="523220"/>
          </a:xfrm>
          <a:prstGeom prst="rect">
            <a:avLst/>
          </a:prstGeom>
          <a:noFill/>
        </p:spPr>
        <p:txBody>
          <a:bodyPr wrap="square" rtlCol="0">
            <a:spAutoFit/>
          </a:bodyPr>
          <a:lstStyle/>
          <a:p>
            <a:r>
              <a:rPr lang="en-US" sz="2800" b="1" i="1" dirty="0">
                <a:solidFill>
                  <a:prstClr val="black"/>
                </a:solidFill>
              </a:rPr>
              <a:t>Intake forms should ask for all this information</a:t>
            </a:r>
            <a:r>
              <a:rPr lang="en-US" sz="2800" b="1" i="1" dirty="0" smtClean="0">
                <a:solidFill>
                  <a:prstClr val="black"/>
                </a:solidFill>
              </a:rPr>
              <a:t>:</a:t>
            </a:r>
            <a:endParaRPr lang="en-US" sz="2800" b="1" i="1" dirty="0">
              <a:solidFill>
                <a:prstClr val="black"/>
              </a:solidFill>
            </a:endParaRPr>
          </a:p>
        </p:txBody>
      </p:sp>
    </p:spTree>
    <p:extLst>
      <p:ext uri="{BB962C8B-B14F-4D97-AF65-F5344CB8AC3E}">
        <p14:creationId xmlns:p14="http://schemas.microsoft.com/office/powerpoint/2010/main" val="4147336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LGBT Topic Page- MedlinePlus</a:t>
            </a:r>
            <a:endParaRPr lang="en-US" dirty="0"/>
          </a:p>
        </p:txBody>
      </p:sp>
      <p:pic>
        <p:nvPicPr>
          <p:cNvPr id="4" name="Picture 3" descr="Screenshot of the MedlinePlus topic page titled Gay, Lesbian, Bisexual and Transgender health"/>
          <p:cNvPicPr>
            <a:picLocks noChangeAspect="1"/>
          </p:cNvPicPr>
          <p:nvPr/>
        </p:nvPicPr>
        <p:blipFill rotWithShape="1">
          <a:blip r:embed="rId3"/>
          <a:srcRect l="1186" t="-186" r="73" b="6850"/>
          <a:stretch/>
        </p:blipFill>
        <p:spPr>
          <a:xfrm>
            <a:off x="0" y="0"/>
            <a:ext cx="10218859" cy="6857999"/>
          </a:xfrm>
          <a:prstGeom prst="rect">
            <a:avLst/>
          </a:prstGeom>
        </p:spPr>
      </p:pic>
      <p:pic>
        <p:nvPicPr>
          <p:cNvPr id="5" name="Picture 4" descr="MedlinePlus logo">
            <a:hlinkClick r:id="rId4"/>
          </p:cNvPr>
          <p:cNvPicPr>
            <a:picLocks noChangeAspect="1"/>
          </p:cNvPicPr>
          <p:nvPr/>
        </p:nvPicPr>
        <p:blipFill rotWithShape="1">
          <a:blip r:embed="rId5"/>
          <a:srcRect l="3222" t="14769" r="4929" b="9552"/>
          <a:stretch/>
        </p:blipFill>
        <p:spPr>
          <a:xfrm>
            <a:off x="5511177" y="5000443"/>
            <a:ext cx="6553444" cy="1475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1988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dirty="0"/>
              <a:t>Take home message</a:t>
            </a:r>
          </a:p>
        </p:txBody>
      </p:sp>
      <p:sp>
        <p:nvSpPr>
          <p:cNvPr id="3" name="Content Placeholder 2">
            <a:extLst>
              <a:ext uri="{FF2B5EF4-FFF2-40B4-BE49-F238E27FC236}">
                <a16:creationId xmlns:a16="http://schemas.microsoft.com/office/drawing/2014/main" id="{831521F1-A3AA-424E-ADD3-B358515AF8F8}"/>
              </a:ext>
            </a:extLst>
          </p:cNvPr>
          <p:cNvSpPr>
            <a:spLocks noGrp="1"/>
          </p:cNvSpPr>
          <p:nvPr>
            <p:ph idx="1"/>
          </p:nvPr>
        </p:nvSpPr>
        <p:spPr>
          <a:xfrm>
            <a:off x="688298" y="1690688"/>
            <a:ext cx="5757472" cy="4260407"/>
          </a:xfrm>
        </p:spPr>
        <p:txBody>
          <a:bodyPr rtlCol="0">
            <a:normAutofit lnSpcReduction="10000"/>
          </a:bodyPr>
          <a:lstStyle/>
          <a:p>
            <a:pPr marL="0" lvl="0" indent="0" defTabSz="457200" eaLnBrk="1" fontAlgn="auto" hangingPunct="1">
              <a:lnSpc>
                <a:spcPct val="100000"/>
              </a:lnSpc>
              <a:spcBef>
                <a:spcPct val="20000"/>
              </a:spcBef>
              <a:spcAft>
                <a:spcPts val="0"/>
              </a:spcAft>
              <a:buNone/>
            </a:pPr>
            <a:r>
              <a:rPr lang="en-US" sz="2400" i="1" dirty="0">
                <a:solidFill>
                  <a:prstClr val="black"/>
                </a:solidFill>
              </a:rPr>
              <a:t>Consider: </a:t>
            </a:r>
          </a:p>
          <a:p>
            <a:pPr marL="342900" lvl="0" indent="-342900" defTabSz="457200" eaLnBrk="1" fontAlgn="auto" hangingPunct="1">
              <a:lnSpc>
                <a:spcPct val="100000"/>
              </a:lnSpc>
              <a:spcBef>
                <a:spcPct val="20000"/>
              </a:spcBef>
              <a:spcAft>
                <a:spcPts val="0"/>
              </a:spcAft>
              <a:buFont typeface="Arial"/>
              <a:buChar char="•"/>
            </a:pPr>
            <a:r>
              <a:rPr lang="en-US" sz="2400" dirty="0">
                <a:solidFill>
                  <a:prstClr val="black"/>
                </a:solidFill>
              </a:rPr>
              <a:t>How could your office be more inclusive and affirming to members of the LGBTQ+ community? </a:t>
            </a:r>
          </a:p>
          <a:p>
            <a:pPr marL="0" lvl="0" indent="0" defTabSz="457200" eaLnBrk="1" fontAlgn="auto" hangingPunct="1">
              <a:lnSpc>
                <a:spcPct val="100000"/>
              </a:lnSpc>
              <a:spcBef>
                <a:spcPct val="20000"/>
              </a:spcBef>
              <a:spcAft>
                <a:spcPts val="0"/>
              </a:spcAft>
              <a:buNone/>
            </a:pPr>
            <a:r>
              <a:rPr lang="en-US" sz="2400" i="1" dirty="0">
                <a:solidFill>
                  <a:prstClr val="black"/>
                </a:solidFill>
              </a:rPr>
              <a:t>Remember:</a:t>
            </a:r>
          </a:p>
          <a:p>
            <a:pPr marL="342900" lvl="0" indent="-342900" defTabSz="457200" eaLnBrk="1" fontAlgn="auto" hangingPunct="1">
              <a:lnSpc>
                <a:spcPct val="100000"/>
              </a:lnSpc>
              <a:spcBef>
                <a:spcPct val="20000"/>
              </a:spcBef>
              <a:spcAft>
                <a:spcPts val="0"/>
              </a:spcAft>
              <a:buFont typeface="Arial"/>
              <a:buChar char="•"/>
            </a:pPr>
            <a:r>
              <a:rPr lang="en-US" sz="2400" dirty="0">
                <a:solidFill>
                  <a:prstClr val="black"/>
                </a:solidFill>
              </a:rPr>
              <a:t>Being a member of the LGBTQ+ community doesn’t automatically mean that LGBTQ+ people are more prone to specific health issues, but marginalization, discrimination, and stigma can lead to greater health disparities</a:t>
            </a:r>
          </a:p>
        </p:txBody>
      </p:sp>
      <p:pic>
        <p:nvPicPr>
          <p:cNvPr id="2" name="Picture 1"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Please complete the post-test questions</a:t>
            </a:r>
            <a:endParaRPr lang="en-US" dirty="0"/>
          </a:p>
        </p:txBody>
      </p:sp>
      <p:pic>
        <p:nvPicPr>
          <p:cNvPr id="5" name="Picture 4" descr="clipboar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645" y="1027906"/>
            <a:ext cx="5503653" cy="5503653"/>
          </a:xfrm>
          <a:prstGeom prst="rect">
            <a:avLst/>
          </a:prstGeom>
        </p:spPr>
      </p:pic>
    </p:spTree>
    <p:extLst>
      <p:ext uri="{BB962C8B-B14F-4D97-AF65-F5344CB8AC3E}">
        <p14:creationId xmlns:p14="http://schemas.microsoft.com/office/powerpoint/2010/main" val="1410902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38199" y="1510831"/>
            <a:ext cx="11168921" cy="4351338"/>
          </a:xfrm>
        </p:spPr>
        <p:txBody>
          <a:bodyPr/>
          <a:lstStyle/>
          <a:p>
            <a:pPr marL="514350" indent="-514350">
              <a:buFont typeface="+mj-lt"/>
              <a:buAutoNum type="arabicPeriod"/>
            </a:pPr>
            <a:r>
              <a:rPr lang="en-US" sz="1800" dirty="0"/>
              <a:t>Substance Abuse and Mental Health Services Administration, </a:t>
            </a:r>
            <a:r>
              <a:rPr lang="en-US" sz="1800" i="1" dirty="0"/>
              <a:t>Top Health Issues for LGBT Populations Information &amp; Resource Kit</a:t>
            </a:r>
            <a:r>
              <a:rPr lang="en-US" sz="1800" dirty="0"/>
              <a:t>. HHS Publication No. (SMA) 12-4684. Rockville, MD: Substance Abuse and Mental Health Services Administration, 2012. </a:t>
            </a:r>
          </a:p>
          <a:p>
            <a:pPr marL="514350" indent="-514350">
              <a:buFont typeface="+mj-lt"/>
              <a:buAutoNum type="arabicPeriod"/>
            </a:pPr>
            <a:r>
              <a:rPr lang="en-US" sz="1800" dirty="0"/>
              <a:t>James, S. E., Herman, J. L., Rankin, S., </a:t>
            </a:r>
            <a:r>
              <a:rPr lang="en-US" sz="1800" dirty="0" err="1"/>
              <a:t>Keisling</a:t>
            </a:r>
            <a:r>
              <a:rPr lang="en-US" sz="1800" dirty="0"/>
              <a:t>, M., </a:t>
            </a:r>
            <a:r>
              <a:rPr lang="en-US" sz="1800" dirty="0" err="1"/>
              <a:t>Mottet</a:t>
            </a:r>
            <a:r>
              <a:rPr lang="en-US" sz="1800" dirty="0"/>
              <a:t>, L., &amp; Anafi, M. (2016). </a:t>
            </a:r>
            <a:r>
              <a:rPr lang="en-US" sz="1800" i="1" dirty="0"/>
              <a:t>The Report of the 2015 U.S. Transgender Survey</a:t>
            </a:r>
            <a:r>
              <a:rPr lang="en-US" sz="1800" dirty="0"/>
              <a:t>. Washington, DC: National Center for Transgender Equality. </a:t>
            </a:r>
          </a:p>
          <a:p>
            <a:pPr marL="514350" indent="-514350">
              <a:buFont typeface="+mj-lt"/>
              <a:buAutoNum type="arabicPeriod"/>
            </a:pPr>
            <a:r>
              <a:rPr lang="en-US" sz="1800" dirty="0"/>
              <a:t>Ashbee, Olivia, and Joshua Mira Goldberg. “Trans People and Cancer.”</a:t>
            </a:r>
            <a:r>
              <a:rPr lang="en-US" sz="1800" i="1" dirty="0"/>
              <a:t> LGBT Cancer Information</a:t>
            </a:r>
            <a:r>
              <a:rPr lang="en-US" sz="1800" dirty="0"/>
              <a:t>, National LGBT Cancer Network, 2019, http://cancer-network.org/wp-content/uploads/2017/02/Trans_people_and_cancer.pdf</a:t>
            </a:r>
          </a:p>
          <a:p>
            <a:pPr marL="514350" indent="-514350">
              <a:buFont typeface="+mj-lt"/>
              <a:buAutoNum type="arabicPeriod"/>
            </a:pPr>
            <a:endParaRPr lang="en-US" altLang="en-US" sz="2000" dirty="0"/>
          </a:p>
          <a:p>
            <a:pPr marL="514350" indent="-514350">
              <a:buFont typeface="+mj-lt"/>
              <a:buAutoNum type="arabicPeriod"/>
            </a:pPr>
            <a:endParaRPr lang="en-US" altLang="en-US" sz="2000" dirty="0"/>
          </a:p>
          <a:p>
            <a:pPr marL="514350" indent="-514350">
              <a:buFont typeface="+mj-lt"/>
              <a:buAutoNum type="arabicPeriod"/>
            </a:pPr>
            <a:endParaRPr lang="en-US" altLang="en-US" sz="2000" dirty="0"/>
          </a:p>
          <a:p>
            <a:pPr marL="514350" indent="-514350">
              <a:buFont typeface="+mj-lt"/>
              <a:buAutoNum type="arabicPeriod"/>
            </a:pPr>
            <a:endParaRPr lang="en-US" dirty="0"/>
          </a:p>
        </p:txBody>
      </p:sp>
    </p:spTree>
    <p:extLst>
      <p:ext uri="{BB962C8B-B14F-4D97-AF65-F5344CB8AC3E}">
        <p14:creationId xmlns:p14="http://schemas.microsoft.com/office/powerpoint/2010/main" val="2259289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a:t>Discussion points from last module</a:t>
            </a:r>
          </a:p>
        </p:txBody>
      </p:sp>
      <p:sp>
        <p:nvSpPr>
          <p:cNvPr id="7171" name="Content Placeholder 2"/>
          <p:cNvSpPr>
            <a:spLocks noGrp="1" noChangeArrowheads="1"/>
          </p:cNvSpPr>
          <p:nvPr>
            <p:ph idx="1"/>
          </p:nvPr>
        </p:nvSpPr>
        <p:spPr>
          <a:xfrm>
            <a:off x="990600" y="2066925"/>
            <a:ext cx="4755107" cy="3279775"/>
          </a:xfrm>
        </p:spPr>
        <p:txBody>
          <a:bodyPr/>
          <a:lstStyle/>
          <a:p>
            <a:pPr marL="0" lvl="0" indent="0" defTabSz="457200" eaLnBrk="1" fontAlgn="auto" hangingPunct="1">
              <a:lnSpc>
                <a:spcPct val="100000"/>
              </a:lnSpc>
              <a:spcBef>
                <a:spcPct val="20000"/>
              </a:spcBef>
              <a:spcAft>
                <a:spcPts val="0"/>
              </a:spcAft>
              <a:buNone/>
            </a:pPr>
            <a:r>
              <a:rPr lang="en-US" sz="3000" dirty="0">
                <a:solidFill>
                  <a:prstClr val="black"/>
                </a:solidFill>
              </a:rPr>
              <a:t/>
            </a:r>
            <a:br>
              <a:rPr lang="en-US" sz="3000" dirty="0">
                <a:solidFill>
                  <a:prstClr val="black"/>
                </a:solidFill>
              </a:rPr>
            </a:br>
            <a:endParaRPr lang="en-US" sz="3000" dirty="0"/>
          </a:p>
        </p:txBody>
      </p:sp>
      <p:sp>
        <p:nvSpPr>
          <p:cNvPr id="3" name="TextBox 2"/>
          <p:cNvSpPr txBox="1"/>
          <p:nvPr/>
        </p:nvSpPr>
        <p:spPr>
          <a:xfrm>
            <a:off x="838200" y="2308485"/>
            <a:ext cx="4907507" cy="1255728"/>
          </a:xfrm>
          <a:prstGeom prst="rect">
            <a:avLst/>
          </a:prstGeom>
          <a:noFill/>
        </p:spPr>
        <p:txBody>
          <a:bodyPr wrap="square" rtlCol="0">
            <a:spAutoFit/>
          </a:bodyPr>
          <a:lstStyle/>
          <a:p>
            <a:pPr defTabSz="914400" eaLnBrk="1" hangingPunct="1">
              <a:lnSpc>
                <a:spcPct val="90000"/>
              </a:lnSpc>
              <a:spcBef>
                <a:spcPts val="1000"/>
              </a:spcBef>
            </a:pPr>
            <a:r>
              <a:rPr lang="en-US" sz="2800" dirty="0">
                <a:latin typeface="+mn-lt"/>
              </a:rPr>
              <a:t>How can we be more inclusive of people who are non-binary and/or gender non-conforming?</a:t>
            </a:r>
          </a:p>
        </p:txBody>
      </p:sp>
      <p:pic>
        <p:nvPicPr>
          <p:cNvPr id="6" name="Picture 5"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58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dirty="0"/>
              <a:t>Objectives</a:t>
            </a:r>
          </a:p>
        </p:txBody>
      </p:sp>
      <p:sp>
        <p:nvSpPr>
          <p:cNvPr id="3" name="Content Placeholder 2">
            <a:extLst>
              <a:ext uri="{FF2B5EF4-FFF2-40B4-BE49-F238E27FC236}">
                <a16:creationId xmlns:a16="http://schemas.microsoft.com/office/drawing/2014/main" id="{1067ECC1-DC4E-466C-B333-3CC988297A44}"/>
              </a:ext>
            </a:extLst>
          </p:cNvPr>
          <p:cNvSpPr>
            <a:spLocks noGrp="1"/>
          </p:cNvSpPr>
          <p:nvPr>
            <p:ph idx="1"/>
          </p:nvPr>
        </p:nvSpPr>
        <p:spPr>
          <a:xfrm>
            <a:off x="838200" y="1825625"/>
            <a:ext cx="6318250" cy="3633788"/>
          </a:xfrm>
        </p:spPr>
        <p:txBody>
          <a:bodyPr rtlCol="0">
            <a:normAutofit/>
          </a:bodyPr>
          <a:lstStyle/>
          <a:p>
            <a:pPr marL="0" indent="0">
              <a:buNone/>
            </a:pPr>
            <a:r>
              <a:rPr lang="en-US" dirty="0"/>
              <a:t>By the end of the program, participants will: </a:t>
            </a:r>
          </a:p>
          <a:p>
            <a:r>
              <a:rPr lang="en-US" dirty="0"/>
              <a:t>Identify health disparities specific to LGBTQ+ communities</a:t>
            </a:r>
          </a:p>
          <a:p>
            <a:r>
              <a:rPr lang="en-US" dirty="0"/>
              <a:t>Interact in affirming ways with members of the LGBTQ+ community</a:t>
            </a:r>
          </a:p>
          <a:p>
            <a:pPr eaLnBrk="1" fontAlgn="auto" hangingPunct="1">
              <a:spcAft>
                <a:spcPts val="0"/>
              </a:spcAft>
              <a:defRPr/>
            </a:pPr>
            <a:endParaRPr lang="en-US" dirty="0"/>
          </a:p>
        </p:txBody>
      </p:sp>
      <p:pic>
        <p:nvPicPr>
          <p:cNvPr id="7172" name="Picture 3" descr="Picture of a lightbulb with thought bubbl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pic>
        <p:nvPicPr>
          <p:cNvPr id="4" name="Picture 3" descr="Picture of a lightbulb inside a thought bubble. "/>
          <p:cNvPicPr>
            <a:picLocks noChangeAspect="1"/>
          </p:cNvPicPr>
          <p:nvPr/>
        </p:nvPicPr>
        <p:blipFill>
          <a:blip r:embed="rId3"/>
          <a:stretch>
            <a:fillRect/>
          </a:stretch>
        </p:blipFill>
        <p:spPr>
          <a:xfrm>
            <a:off x="838200" y="1690688"/>
            <a:ext cx="5506242" cy="3825692"/>
          </a:xfrm>
          <a:prstGeom prst="rect">
            <a:avLst/>
          </a:prstGeom>
          <a:ln>
            <a:noFill/>
          </a:ln>
          <a:effectLst>
            <a:softEdge rad="112500"/>
          </a:effectLst>
        </p:spPr>
      </p:pic>
      <p:sp>
        <p:nvSpPr>
          <p:cNvPr id="7" name="Content Placeholder 2"/>
          <p:cNvSpPr>
            <a:spLocks noGrp="1"/>
          </p:cNvSpPr>
          <p:nvPr>
            <p:ph sz="half" idx="1"/>
          </p:nvPr>
        </p:nvSpPr>
        <p:spPr>
          <a:xfrm>
            <a:off x="6460761" y="1858780"/>
            <a:ext cx="5546359" cy="4092315"/>
          </a:xfrm>
        </p:spPr>
        <p:txBody>
          <a:bodyPr/>
          <a:lstStyle/>
          <a:p>
            <a:pPr marL="514350" indent="-514350">
              <a:buAutoNum type="arabicPeriod"/>
            </a:pPr>
            <a:r>
              <a:rPr lang="en-US" dirty="0"/>
              <a:t>What do you think are some health disparities that affect members of the LGBTQ+ community?</a:t>
            </a:r>
          </a:p>
          <a:p>
            <a:pPr marL="514350" indent="-514350">
              <a:buAutoNum type="arabicPeriod"/>
            </a:pPr>
            <a:r>
              <a:rPr lang="en-US" dirty="0"/>
              <a:t>What is one way to genuinely welcome LGBTQ+ community members to your practice?</a:t>
            </a:r>
          </a:p>
          <a:p>
            <a:pPr marL="0" indent="0">
              <a:buNone/>
            </a:pPr>
            <a:endParaRPr lang="en-US" dirty="0"/>
          </a:p>
        </p:txBody>
      </p:sp>
    </p:spTree>
    <p:extLst>
      <p:ext uri="{BB962C8B-B14F-4D97-AF65-F5344CB8AC3E}">
        <p14:creationId xmlns:p14="http://schemas.microsoft.com/office/powerpoint/2010/main" val="1897869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Content Placeholder 4"/>
          <p:cNvSpPr>
            <a:spLocks noGrp="1"/>
          </p:cNvSpPr>
          <p:nvPr>
            <p:ph idx="1"/>
          </p:nvPr>
        </p:nvSpPr>
        <p:spPr>
          <a:xfrm>
            <a:off x="838199" y="1690688"/>
            <a:ext cx="6746823" cy="4351338"/>
          </a:xfrm>
        </p:spPr>
        <p:txBody>
          <a:bodyPr/>
          <a:lstStyle/>
          <a:p>
            <a:r>
              <a:rPr lang="en-US" sz="2400" dirty="0"/>
              <a:t>Health disparities faced by sexual orientation and gender identity minorities are linked to stigma, discrimination, and denial of civil and human rights</a:t>
            </a:r>
            <a:r>
              <a:rPr lang="en-US" sz="2400" baseline="30000" dirty="0"/>
              <a:t>1</a:t>
            </a:r>
          </a:p>
          <a:p>
            <a:r>
              <a:rPr lang="en-US" sz="2400" dirty="0"/>
              <a:t>Discrimination is associated with high rates of psychiatric disorders, substance abuse, and suicide</a:t>
            </a:r>
            <a:r>
              <a:rPr lang="en-US" sz="2400" baseline="30000" dirty="0"/>
              <a:t>1</a:t>
            </a:r>
          </a:p>
          <a:p>
            <a:r>
              <a:rPr lang="en-US" sz="2400" dirty="0"/>
              <a:t>Personal, family, and social acceptance affects the mental health and personal safety of LGBTQ+ individuals</a:t>
            </a:r>
            <a:r>
              <a:rPr lang="en-US" sz="2400" baseline="30000" dirty="0"/>
              <a:t>1</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8724"/>
          <a:stretch/>
        </p:blipFill>
        <p:spPr>
          <a:xfrm>
            <a:off x="7585022" y="1690688"/>
            <a:ext cx="4068580" cy="3527568"/>
          </a:xfrm>
          <a:prstGeom prst="rect">
            <a:avLst/>
          </a:prstGeom>
          <a:ln>
            <a:noFill/>
          </a:ln>
          <a:effectLst>
            <a:softEdge rad="112500"/>
          </a:effectLst>
        </p:spPr>
      </p:pic>
    </p:spTree>
    <p:extLst>
      <p:ext uri="{BB962C8B-B14F-4D97-AF65-F5344CB8AC3E}">
        <p14:creationId xmlns:p14="http://schemas.microsoft.com/office/powerpoint/2010/main" val="1341033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a:t>
            </a:r>
          </a:p>
        </p:txBody>
      </p:sp>
      <p:sp>
        <p:nvSpPr>
          <p:cNvPr id="5" name="Text Placeholder 4"/>
          <p:cNvSpPr>
            <a:spLocks noGrp="1"/>
          </p:cNvSpPr>
          <p:nvPr>
            <p:ph type="body" idx="1"/>
          </p:nvPr>
        </p:nvSpPr>
        <p:spPr>
          <a:xfrm>
            <a:off x="836612" y="1667688"/>
            <a:ext cx="5157787" cy="447440"/>
          </a:xfrm>
        </p:spPr>
        <p:txBody>
          <a:bodyPr anchor="t" anchorCtr="0"/>
          <a:lstStyle/>
          <a:p>
            <a:pPr lvl="0" indent="-274320" defTabSz="457200" eaLnBrk="1" fontAlgn="auto" hangingPunct="1">
              <a:spcBef>
                <a:spcPct val="20000"/>
              </a:spcBef>
              <a:spcAft>
                <a:spcPts val="0"/>
              </a:spcAft>
            </a:pPr>
            <a:r>
              <a:rPr lang="en-US" dirty="0" smtClean="0">
                <a:solidFill>
                  <a:srgbClr val="3863A2"/>
                </a:solidFill>
              </a:rPr>
              <a:t>Sexuality</a:t>
            </a:r>
          </a:p>
          <a:p>
            <a:pPr lvl="0" indent="-274320" defTabSz="457200" eaLnBrk="1" fontAlgn="auto" hangingPunct="1">
              <a:spcBef>
                <a:spcPct val="20000"/>
              </a:spcBef>
              <a:spcAft>
                <a:spcPts val="0"/>
              </a:spcAft>
            </a:pPr>
            <a:endParaRPr lang="en-US" sz="2200" dirty="0">
              <a:solidFill>
                <a:srgbClr val="3863A2"/>
              </a:solidFill>
            </a:endParaRPr>
          </a:p>
          <a:p>
            <a:endParaRPr lang="en-US" dirty="0"/>
          </a:p>
        </p:txBody>
      </p:sp>
      <p:sp>
        <p:nvSpPr>
          <p:cNvPr id="6" name="Content Placeholder 5"/>
          <p:cNvSpPr>
            <a:spLocks noGrp="1"/>
          </p:cNvSpPr>
          <p:nvPr>
            <p:ph sz="half" idx="2"/>
          </p:nvPr>
        </p:nvSpPr>
        <p:spPr>
          <a:xfrm>
            <a:off x="839788" y="2115128"/>
            <a:ext cx="5782118" cy="3684588"/>
          </a:xfrm>
        </p:spPr>
        <p:txBody>
          <a:bodyPr/>
          <a:lstStyle/>
          <a:p>
            <a:pPr marL="342900" lvl="0" indent="-342900" defTabSz="457200" eaLnBrk="1" fontAlgn="auto" hangingPunct="1">
              <a:spcBef>
                <a:spcPct val="20000"/>
              </a:spcBef>
              <a:spcAft>
                <a:spcPts val="0"/>
              </a:spcAft>
              <a:buFont typeface="Arial"/>
              <a:buChar char="•"/>
            </a:pPr>
            <a:r>
              <a:rPr lang="en-US" sz="2200" dirty="0">
                <a:solidFill>
                  <a:prstClr val="black"/>
                </a:solidFill>
              </a:rPr>
              <a:t>Lesbian and bisexual women who are out </a:t>
            </a:r>
            <a:r>
              <a:rPr lang="en-US" sz="2200" dirty="0" smtClean="0">
                <a:solidFill>
                  <a:prstClr val="black"/>
                </a:solidFill>
              </a:rPr>
              <a:t>are2- </a:t>
            </a:r>
            <a:r>
              <a:rPr lang="en-US" sz="2200" dirty="0">
                <a:solidFill>
                  <a:prstClr val="black"/>
                </a:solidFill>
              </a:rPr>
              <a:t>2.5 times more likely to experience suicidal ideation</a:t>
            </a:r>
            <a:r>
              <a:rPr lang="en-US" sz="2200" baseline="30000" dirty="0">
                <a:solidFill>
                  <a:prstClr val="black"/>
                </a:solidFill>
              </a:rPr>
              <a:t>1</a:t>
            </a:r>
          </a:p>
          <a:p>
            <a:pPr marL="342900" lvl="0" indent="-342900" defTabSz="457200" eaLnBrk="1" fontAlgn="auto" hangingPunct="1">
              <a:spcBef>
                <a:spcPct val="20000"/>
              </a:spcBef>
              <a:spcAft>
                <a:spcPts val="0"/>
              </a:spcAft>
              <a:buFont typeface="Arial"/>
              <a:buChar char="•"/>
            </a:pPr>
            <a:endParaRPr lang="en-US" sz="900" baseline="30000" dirty="0">
              <a:solidFill>
                <a:prstClr val="black"/>
              </a:solidFill>
            </a:endParaRPr>
          </a:p>
          <a:p>
            <a:pPr marL="342900" lvl="0" indent="-342900" defTabSz="457200" eaLnBrk="1" fontAlgn="auto" hangingPunct="1">
              <a:spcBef>
                <a:spcPct val="20000"/>
              </a:spcBef>
              <a:spcAft>
                <a:spcPts val="0"/>
              </a:spcAft>
              <a:buFont typeface="Arial"/>
              <a:buChar char="•"/>
            </a:pPr>
            <a:r>
              <a:rPr lang="en-US" sz="2200" dirty="0">
                <a:solidFill>
                  <a:prstClr val="black"/>
                </a:solidFill>
              </a:rPr>
              <a:t>Depression and anxiety affect gay men at higher rates and are more severe for men who are “in the closet”</a:t>
            </a:r>
            <a:r>
              <a:rPr lang="en-US" sz="2200" baseline="30000" dirty="0">
                <a:solidFill>
                  <a:prstClr val="black"/>
                </a:solidFill>
              </a:rPr>
              <a:t>1</a:t>
            </a:r>
          </a:p>
          <a:p>
            <a:pPr marL="342900" lvl="0" indent="-342900" defTabSz="457200" eaLnBrk="1" fontAlgn="auto" hangingPunct="1">
              <a:spcBef>
                <a:spcPct val="20000"/>
              </a:spcBef>
              <a:spcAft>
                <a:spcPts val="0"/>
              </a:spcAft>
              <a:buFont typeface="Arial"/>
              <a:buChar char="•"/>
            </a:pPr>
            <a:endParaRPr lang="en-US" sz="900" baseline="30000" dirty="0">
              <a:solidFill>
                <a:prstClr val="black"/>
              </a:solidFill>
            </a:endParaRPr>
          </a:p>
          <a:p>
            <a:pPr marL="342900" lvl="0" indent="-342900" defTabSz="457200" eaLnBrk="1" fontAlgn="auto" hangingPunct="1">
              <a:spcBef>
                <a:spcPct val="20000"/>
              </a:spcBef>
              <a:spcAft>
                <a:spcPts val="0"/>
              </a:spcAft>
              <a:buFont typeface="Arial"/>
              <a:buChar char="•"/>
            </a:pPr>
            <a:r>
              <a:rPr lang="en-US" sz="2200" dirty="0">
                <a:solidFill>
                  <a:prstClr val="black"/>
                </a:solidFill>
              </a:rPr>
              <a:t>Harassment, negative experiences, substance use, and isolation all contribute to higher rates of suicide and suicide attempts among gay men and youth</a:t>
            </a:r>
            <a:r>
              <a:rPr lang="en-US" sz="2200" baseline="30000" dirty="0">
                <a:solidFill>
                  <a:prstClr val="black"/>
                </a:solidFill>
              </a:rPr>
              <a:t>1</a:t>
            </a:r>
          </a:p>
          <a:p>
            <a:endParaRPr lang="en-US" dirty="0"/>
          </a:p>
        </p:txBody>
      </p:sp>
      <p:sp>
        <p:nvSpPr>
          <p:cNvPr id="7" name="Text Placeholder 6"/>
          <p:cNvSpPr>
            <a:spLocks noGrp="1"/>
          </p:cNvSpPr>
          <p:nvPr>
            <p:ph type="body" sz="quarter" idx="3"/>
          </p:nvPr>
        </p:nvSpPr>
        <p:spPr>
          <a:xfrm>
            <a:off x="6621906" y="1667688"/>
            <a:ext cx="5183188" cy="447440"/>
          </a:xfrm>
        </p:spPr>
        <p:txBody>
          <a:bodyPr anchor="t" anchorCtr="0"/>
          <a:lstStyle/>
          <a:p>
            <a:pPr indent="-274320" defTabSz="457200" eaLnBrk="1" fontAlgn="auto" hangingPunct="1">
              <a:spcBef>
                <a:spcPct val="20000"/>
              </a:spcBef>
              <a:spcAft>
                <a:spcPts val="0"/>
              </a:spcAft>
            </a:pPr>
            <a:r>
              <a:rPr lang="en-US" dirty="0">
                <a:solidFill>
                  <a:srgbClr val="3863A2"/>
                </a:solidFill>
              </a:rPr>
              <a:t>Gender</a:t>
            </a:r>
          </a:p>
        </p:txBody>
      </p:sp>
      <p:sp>
        <p:nvSpPr>
          <p:cNvPr id="8" name="Content Placeholder 7"/>
          <p:cNvSpPr>
            <a:spLocks noGrp="1"/>
          </p:cNvSpPr>
          <p:nvPr>
            <p:ph sz="quarter" idx="4"/>
          </p:nvPr>
        </p:nvSpPr>
        <p:spPr>
          <a:xfrm>
            <a:off x="6621906" y="2150396"/>
            <a:ext cx="5397500" cy="3684588"/>
          </a:xfrm>
        </p:spPr>
        <p:txBody>
          <a:bodyPr/>
          <a:lstStyle/>
          <a:p>
            <a:pPr marL="342900" lvl="0" indent="-342900" defTabSz="457200" eaLnBrk="1" fontAlgn="auto" hangingPunct="1">
              <a:spcBef>
                <a:spcPct val="20000"/>
              </a:spcBef>
              <a:spcAft>
                <a:spcPts val="0"/>
              </a:spcAft>
              <a:buFont typeface="Arial"/>
              <a:buChar char="•"/>
            </a:pPr>
            <a:r>
              <a:rPr lang="en-US" sz="2200" dirty="0">
                <a:solidFill>
                  <a:prstClr val="black"/>
                </a:solidFill>
              </a:rPr>
              <a:t>39% of transgender respondents were currently experiencing serious psychological distress</a:t>
            </a:r>
            <a:r>
              <a:rPr lang="en-US" sz="2200" baseline="30000" dirty="0">
                <a:solidFill>
                  <a:prstClr val="black"/>
                </a:solidFill>
              </a:rPr>
              <a:t>2</a:t>
            </a:r>
          </a:p>
          <a:p>
            <a:pPr marL="342900" lvl="0" indent="-342900" defTabSz="457200" eaLnBrk="1" fontAlgn="auto" hangingPunct="1">
              <a:spcBef>
                <a:spcPct val="20000"/>
              </a:spcBef>
              <a:spcAft>
                <a:spcPts val="0"/>
              </a:spcAft>
              <a:buFont typeface="Arial"/>
              <a:buChar char="•"/>
            </a:pPr>
            <a:endParaRPr lang="en-US" sz="900" baseline="30000" dirty="0">
              <a:solidFill>
                <a:prstClr val="black"/>
              </a:solidFill>
            </a:endParaRPr>
          </a:p>
          <a:p>
            <a:pPr marL="342900" lvl="0" indent="-342900" defTabSz="457200" eaLnBrk="1" fontAlgn="auto" hangingPunct="1">
              <a:spcBef>
                <a:spcPct val="20000"/>
              </a:spcBef>
              <a:spcAft>
                <a:spcPts val="0"/>
              </a:spcAft>
              <a:buFont typeface="Arial"/>
              <a:buChar char="•"/>
            </a:pPr>
            <a:r>
              <a:rPr lang="en-US" sz="2200" dirty="0">
                <a:solidFill>
                  <a:prstClr val="black"/>
                </a:solidFill>
              </a:rPr>
              <a:t>40% of transgender respondents had attempted suicide at some point in their lives</a:t>
            </a:r>
            <a:r>
              <a:rPr lang="en-US" sz="2200" baseline="30000" dirty="0">
                <a:solidFill>
                  <a:prstClr val="black"/>
                </a:solidFill>
              </a:rPr>
              <a:t>2</a:t>
            </a:r>
          </a:p>
        </p:txBody>
      </p:sp>
    </p:spTree>
    <p:extLst>
      <p:ext uri="{BB962C8B-B14F-4D97-AF65-F5344CB8AC3E}">
        <p14:creationId xmlns:p14="http://schemas.microsoft.com/office/powerpoint/2010/main" val="2297741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Substance Abuse</a:t>
            </a:r>
          </a:p>
        </p:txBody>
      </p:sp>
      <p:sp>
        <p:nvSpPr>
          <p:cNvPr id="3" name="Content Placeholder 2"/>
          <p:cNvSpPr>
            <a:spLocks noGrp="1"/>
          </p:cNvSpPr>
          <p:nvPr>
            <p:ph idx="1"/>
          </p:nvPr>
        </p:nvSpPr>
        <p:spPr>
          <a:xfrm>
            <a:off x="838200" y="1589088"/>
            <a:ext cx="10642600" cy="4351338"/>
          </a:xfrm>
        </p:spPr>
        <p:txBody>
          <a:bodyPr/>
          <a:lstStyle/>
          <a:p>
            <a:r>
              <a:rPr lang="en-US" sz="2400" dirty="0"/>
              <a:t>Lesbians are 1.5 to 2x more likely to smoke than heterosexual women. Gay men use tobacco at much higher rates than straight men </a:t>
            </a:r>
            <a:r>
              <a:rPr lang="mr-IN" sz="2400" dirty="0"/>
              <a:t>–</a:t>
            </a:r>
            <a:r>
              <a:rPr lang="en-US" sz="2400" dirty="0"/>
              <a:t> almost twice as likely</a:t>
            </a:r>
            <a:r>
              <a:rPr lang="en-US" sz="2400" baseline="30000" dirty="0"/>
              <a:t>1</a:t>
            </a:r>
          </a:p>
          <a:p>
            <a:endParaRPr lang="en-US" sz="900" baseline="30000" dirty="0"/>
          </a:p>
          <a:p>
            <a:r>
              <a:rPr lang="en-US" sz="2400" dirty="0"/>
              <a:t>Some studies show that gay men use substances, including alcohol and illicit drugs at higher rates than the general population, and not just in larger communities like New York, San Francisco, and Los Angeles</a:t>
            </a:r>
            <a:r>
              <a:rPr lang="en-US" sz="2400" baseline="30000" dirty="0"/>
              <a:t>1</a:t>
            </a:r>
          </a:p>
          <a:p>
            <a:endParaRPr lang="en-US" sz="900" baseline="30000" dirty="0"/>
          </a:p>
          <a:p>
            <a:r>
              <a:rPr lang="en-US" sz="2400" dirty="0"/>
              <a:t>29% of transgender respondents reported illicit drug use, marijuana consumption, and/or nonmedical prescription drug use in the past month, nearly three times the rate in the U.S. population</a:t>
            </a:r>
            <a:r>
              <a:rPr lang="en-US" sz="2400" baseline="30000" dirty="0"/>
              <a:t>2</a:t>
            </a:r>
            <a:endParaRPr lang="en-US" sz="2400" dirty="0"/>
          </a:p>
          <a:p>
            <a:pPr marL="0" indent="0">
              <a:buNone/>
            </a:pPr>
            <a:endParaRPr lang="en-US" dirty="0"/>
          </a:p>
        </p:txBody>
      </p:sp>
    </p:spTree>
    <p:extLst>
      <p:ext uri="{BB962C8B-B14F-4D97-AF65-F5344CB8AC3E}">
        <p14:creationId xmlns:p14="http://schemas.microsoft.com/office/powerpoint/2010/main" val="2834832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Concerns</a:t>
            </a:r>
          </a:p>
        </p:txBody>
      </p:sp>
      <p:sp>
        <p:nvSpPr>
          <p:cNvPr id="3" name="Content Placeholder 2"/>
          <p:cNvSpPr>
            <a:spLocks noGrp="1"/>
          </p:cNvSpPr>
          <p:nvPr>
            <p:ph idx="1"/>
          </p:nvPr>
        </p:nvSpPr>
        <p:spPr>
          <a:xfrm>
            <a:off x="838200" y="1690688"/>
            <a:ext cx="6986666" cy="4351338"/>
          </a:xfrm>
        </p:spPr>
        <p:txBody>
          <a:bodyPr/>
          <a:lstStyle/>
          <a:p>
            <a:r>
              <a:rPr lang="en-US" dirty="0"/>
              <a:t>Gay men are more likely to experience an eating disorder such as bulimia or anorexia nervosa</a:t>
            </a:r>
            <a:r>
              <a:rPr lang="en-US" baseline="30000" dirty="0"/>
              <a:t>1</a:t>
            </a:r>
          </a:p>
          <a:p>
            <a:endParaRPr lang="en-US" sz="900" dirty="0"/>
          </a:p>
          <a:p>
            <a:r>
              <a:rPr lang="en-US" dirty="0"/>
              <a:t>Higher prevalence rates of obesity have been found among lesbians who are African-American; live in rural or urban areas; have lower levels of education; and are from a low socio-economic status</a:t>
            </a:r>
            <a:r>
              <a:rPr lang="en-US" baseline="30000" dirty="0"/>
              <a:t>1</a:t>
            </a:r>
            <a:endParaRPr lang="en-US" dirty="0"/>
          </a:p>
          <a:p>
            <a:endParaRPr lang="en-US" dirty="0"/>
          </a:p>
        </p:txBody>
      </p:sp>
      <p:pic>
        <p:nvPicPr>
          <p:cNvPr id="4" name="Picture 3"/>
          <p:cNvPicPr>
            <a:picLocks noChangeAspect="1"/>
          </p:cNvPicPr>
          <p:nvPr/>
        </p:nvPicPr>
        <p:blipFill>
          <a:blip r:embed="rId3"/>
          <a:stretch>
            <a:fillRect/>
          </a:stretch>
        </p:blipFill>
        <p:spPr>
          <a:xfrm>
            <a:off x="8544393" y="1027906"/>
            <a:ext cx="2507516" cy="4836350"/>
          </a:xfrm>
          <a:prstGeom prst="rect">
            <a:avLst/>
          </a:prstGeom>
          <a:ln>
            <a:noFill/>
          </a:ln>
          <a:effectLst>
            <a:softEdge rad="112500"/>
          </a:effectLst>
        </p:spPr>
      </p:pic>
    </p:spTree>
    <p:extLst>
      <p:ext uri="{BB962C8B-B14F-4D97-AF65-F5344CB8AC3E}">
        <p14:creationId xmlns:p14="http://schemas.microsoft.com/office/powerpoint/2010/main" val="104889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Cancer</a:t>
            </a:r>
          </a:p>
        </p:txBody>
      </p:sp>
      <p:sp>
        <p:nvSpPr>
          <p:cNvPr id="3" name="Content Placeholder 2"/>
          <p:cNvSpPr>
            <a:spLocks noGrp="1"/>
          </p:cNvSpPr>
          <p:nvPr>
            <p:ph idx="1"/>
          </p:nvPr>
        </p:nvSpPr>
        <p:spPr>
          <a:xfrm>
            <a:off x="838200" y="1690688"/>
            <a:ext cx="6042285" cy="4351338"/>
          </a:xfrm>
        </p:spPr>
        <p:txBody>
          <a:bodyPr/>
          <a:lstStyle/>
          <a:p>
            <a:r>
              <a:rPr lang="en-US" dirty="0"/>
              <a:t>Gay men (or anyone who has receptive anal sex) are at higher risk for anal cancer</a:t>
            </a:r>
            <a:r>
              <a:rPr lang="en-US" baseline="30000" dirty="0"/>
              <a:t>1</a:t>
            </a:r>
          </a:p>
          <a:p>
            <a:endParaRPr lang="en-US" sz="900" dirty="0"/>
          </a:p>
          <a:p>
            <a:r>
              <a:rPr lang="en-US" dirty="0"/>
              <a:t>Lesbians are at significantly higher risk for developing breast cancer than heterosexual women. Risk factors include fewer full-term pregnancies, fewer mammograms, and being overweight</a:t>
            </a:r>
            <a:r>
              <a:rPr lang="en-US" baseline="30000" dirty="0"/>
              <a:t>1</a:t>
            </a:r>
          </a:p>
          <a:p>
            <a:pPr marL="0" indent="0">
              <a:buNone/>
            </a:pPr>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325" r="4651"/>
          <a:stretch/>
        </p:blipFill>
        <p:spPr>
          <a:xfrm>
            <a:off x="7307861" y="1825625"/>
            <a:ext cx="4384467" cy="3359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865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7543</TotalTime>
  <Words>2824</Words>
  <Application>Microsoft Office PowerPoint</Application>
  <PresentationFormat>Widescreen</PresentationFormat>
  <Paragraphs>121</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Mangal</vt:lpstr>
      <vt:lpstr>Office Theme</vt:lpstr>
      <vt:lpstr>1_Office Theme</vt:lpstr>
      <vt:lpstr>Health Disparities &amp; Affirming Interactions</vt:lpstr>
      <vt:lpstr>Discussion points from last module</vt:lpstr>
      <vt:lpstr>Objectives</vt:lpstr>
      <vt:lpstr>What do you think?</vt:lpstr>
      <vt:lpstr>Overview</vt:lpstr>
      <vt:lpstr>Mental Health</vt:lpstr>
      <vt:lpstr>Substance Abuse</vt:lpstr>
      <vt:lpstr>Weight Concerns</vt:lpstr>
      <vt:lpstr>Cancer</vt:lpstr>
      <vt:lpstr>What can we do?</vt:lpstr>
      <vt:lpstr>Interact in Affirming Ways</vt:lpstr>
      <vt:lpstr>Visible Signage</vt:lpstr>
      <vt:lpstr>Forms</vt:lpstr>
      <vt:lpstr>LGBT Topic Page- MedlinePlus</vt:lpstr>
      <vt:lpstr>Take home message</vt:lpstr>
      <vt:lpstr>Please complete the post-test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Windows User</cp:lastModifiedBy>
  <cp:revision>418</cp:revision>
  <cp:lastPrinted>2019-11-04T01:50:47Z</cp:lastPrinted>
  <dcterms:created xsi:type="dcterms:W3CDTF">2018-06-07T18:55:41Z</dcterms:created>
  <dcterms:modified xsi:type="dcterms:W3CDTF">2020-06-09T18:25:25Z</dcterms:modified>
</cp:coreProperties>
</file>