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82" r:id="rId2"/>
    <p:sldId id="283" r:id="rId3"/>
    <p:sldId id="258" r:id="rId4"/>
    <p:sldId id="262" r:id="rId5"/>
    <p:sldId id="263" r:id="rId6"/>
    <p:sldId id="264" r:id="rId7"/>
    <p:sldId id="256" r:id="rId8"/>
    <p:sldId id="257" r:id="rId9"/>
    <p:sldId id="267" r:id="rId10"/>
    <p:sldId id="269" r:id="rId11"/>
    <p:sldId id="265" r:id="rId12"/>
    <p:sldId id="259" r:id="rId13"/>
    <p:sldId id="260" r:id="rId14"/>
    <p:sldId id="261" r:id="rId15"/>
    <p:sldId id="292" r:id="rId16"/>
    <p:sldId id="293" r:id="rId17"/>
    <p:sldId id="294" r:id="rId18"/>
    <p:sldId id="295" r:id="rId19"/>
    <p:sldId id="266" r:id="rId20"/>
    <p:sldId id="273" r:id="rId21"/>
    <p:sldId id="274" r:id="rId22"/>
    <p:sldId id="297" r:id="rId23"/>
    <p:sldId id="296" r:id="rId24"/>
    <p:sldId id="276" r:id="rId25"/>
    <p:sldId id="275" r:id="rId26"/>
    <p:sldId id="280" r:id="rId27"/>
  </p:sldIdLst>
  <p:sldSz cx="18288000" cy="10287000"/>
  <p:notesSz cx="6858000" cy="9144000"/>
  <p:embeddedFontLst>
    <p:embeddedFont>
      <p:font typeface="Open Sans" panose="020B0606030504020204" pitchFamily="34" charset="0"/>
      <p:regular r:id="rId29"/>
      <p:bold r:id="rId30"/>
      <p:italic r:id="rId31"/>
      <p:boldItalic r:id="rId32"/>
    </p:embeddedFont>
    <p:embeddedFont>
      <p:font typeface="Open Sans Bold" panose="020B0806030504020204" charset="0"/>
      <p:regular r:id="rId33"/>
    </p:embeddedFont>
    <p:embeddedFont>
      <p:font typeface="Open Sans Light" panose="020B0306030504020204" pitchFamily="34" charset="0"/>
      <p:regular r:id="rId34"/>
      <p:italic r:id="rId35"/>
    </p:embeddedFont>
    <p:embeddedFont>
      <p:font typeface="Open Sans Medium" panose="020B0604020202020204" charset="0"/>
      <p:regular r:id="rId36"/>
    </p:embeddedFont>
    <p:embeddedFont>
      <p:font typeface="Open Sans Ultra-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577" autoAdjust="0"/>
  </p:normalViewPr>
  <p:slideViewPr>
    <p:cSldViewPr>
      <p:cViewPr varScale="1">
        <p:scale>
          <a:sx n="40" d="100"/>
          <a:sy n="40" d="100"/>
        </p:scale>
        <p:origin x="152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0DA58-9603-48C5-8636-A192DBBEA0C1}"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C982B-E266-4864-B022-517A38011DD0}" type="slidenum">
              <a:rPr lang="en-US" smtClean="0"/>
              <a:t>‹#›</a:t>
            </a:fld>
            <a:endParaRPr lang="en-US"/>
          </a:p>
        </p:txBody>
      </p:sp>
    </p:spTree>
    <p:extLst>
      <p:ext uri="{BB962C8B-B14F-4D97-AF65-F5344CB8AC3E}">
        <p14:creationId xmlns:p14="http://schemas.microsoft.com/office/powerpoint/2010/main" val="39442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comments: </a:t>
            </a: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“To not be afraid of asking questions instead of assuming what they may need.”</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“It can be a little awkward asking people if they need additional assistance if they appear to be struggling to read/hear. Having the AFN kits accessible to offer to patients would be really helpful!”</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“I loved the guidance around what questions can be asked of someone with a service animal and ways to support individuals with service animals.”</a:t>
            </a:r>
          </a:p>
          <a:p>
            <a:endParaRPr lang="en-US" dirty="0"/>
          </a:p>
        </p:txBody>
      </p:sp>
      <p:sp>
        <p:nvSpPr>
          <p:cNvPr id="4" name="Slide Number Placeholder 3"/>
          <p:cNvSpPr>
            <a:spLocks noGrp="1"/>
          </p:cNvSpPr>
          <p:nvPr>
            <p:ph type="sldNum" sz="quarter" idx="5"/>
          </p:nvPr>
        </p:nvSpPr>
        <p:spPr/>
        <p:txBody>
          <a:bodyPr/>
          <a:lstStyle/>
          <a:p>
            <a:fld id="{C52C982B-E266-4864-B022-517A38011DD0}" type="slidenum">
              <a:rPr lang="en-US" smtClean="0"/>
              <a:t>10</a:t>
            </a:fld>
            <a:endParaRPr lang="en-US"/>
          </a:p>
        </p:txBody>
      </p:sp>
    </p:spTree>
    <p:extLst>
      <p:ext uri="{BB962C8B-B14F-4D97-AF65-F5344CB8AC3E}">
        <p14:creationId xmlns:p14="http://schemas.microsoft.com/office/powerpoint/2010/main" val="325169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Link:</a:t>
            </a:r>
            <a:br>
              <a:rPr lang="en-US" dirty="0"/>
            </a:br>
            <a:r>
              <a:rPr lang="en-US" dirty="0"/>
              <a:t>https://youtu.be/Dg357lpXtYo?feature=shared </a:t>
            </a:r>
          </a:p>
          <a:p>
            <a:endParaRPr lang="en-US" dirty="0"/>
          </a:p>
          <a:p>
            <a:r>
              <a:rPr lang="en-US" dirty="0"/>
              <a:t>Embed link:</a:t>
            </a:r>
          </a:p>
          <a:p>
            <a:r>
              <a:rPr lang="en-US" dirty="0"/>
              <a:t>&lt;</a:t>
            </a:r>
            <a:r>
              <a:rPr lang="en-US" dirty="0" err="1"/>
              <a:t>iframe</a:t>
            </a:r>
            <a:r>
              <a:rPr lang="en-US" dirty="0"/>
              <a:t> width="560" height="315" </a:t>
            </a:r>
            <a:r>
              <a:rPr lang="en-US" dirty="0" err="1"/>
              <a:t>src</a:t>
            </a:r>
            <a:r>
              <a:rPr lang="en-US" dirty="0"/>
              <a:t>="https://www.youtube.com/embed/Dg357lpXtYo?si=CaIcW5ZY9olrtl7c" title="YouTube video player" frameborder="0" allow="accelerometer; autoplay; clipboard-write; encrypted-media; gyroscope; picture-in-picture; web-share" </a:t>
            </a:r>
            <a:r>
              <a:rPr lang="en-US" dirty="0" err="1"/>
              <a:t>referrerpolicy</a:t>
            </a:r>
            <a:r>
              <a:rPr lang="en-US" dirty="0"/>
              <a:t>="strict-origin-when-cross-origin" </a:t>
            </a:r>
            <a:r>
              <a:rPr lang="en-US" dirty="0" err="1"/>
              <a:t>allowfullscreen</a:t>
            </a:r>
            <a:r>
              <a:rPr lang="en-US" dirty="0"/>
              <a:t>&gt;&lt;/</a:t>
            </a:r>
            <a:r>
              <a:rPr lang="en-US" dirty="0" err="1"/>
              <a:t>iframe</a:t>
            </a:r>
            <a:r>
              <a:rPr lang="en-US" dirty="0"/>
              <a:t>&gt;</a:t>
            </a:r>
          </a:p>
          <a:p>
            <a:endParaRPr lang="en-US" dirty="0"/>
          </a:p>
          <a:p>
            <a:endParaRPr lang="en-US" dirty="0"/>
          </a:p>
        </p:txBody>
      </p:sp>
      <p:sp>
        <p:nvSpPr>
          <p:cNvPr id="4" name="Slide Number Placeholder 3"/>
          <p:cNvSpPr>
            <a:spLocks noGrp="1"/>
          </p:cNvSpPr>
          <p:nvPr>
            <p:ph type="sldNum" sz="quarter" idx="5"/>
          </p:nvPr>
        </p:nvSpPr>
        <p:spPr/>
        <p:txBody>
          <a:bodyPr/>
          <a:lstStyle/>
          <a:p>
            <a:fld id="{C52C982B-E266-4864-B022-517A38011DD0}" type="slidenum">
              <a:rPr lang="en-US" smtClean="0"/>
              <a:t>11</a:t>
            </a:fld>
            <a:endParaRPr lang="en-US"/>
          </a:p>
        </p:txBody>
      </p:sp>
    </p:spTree>
    <p:extLst>
      <p:ext uri="{BB962C8B-B14F-4D97-AF65-F5344CB8AC3E}">
        <p14:creationId xmlns:p14="http://schemas.microsoft.com/office/powerpoint/2010/main" val="388402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Dg357lpXtYo?feature=oembed" TargetMode="Externa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docs.google.com/spreadsheets/d/1nogpN5MayBSsR9Agw5PND7b7XIvl_wNnQT7EHX8OCPA/edit?gid=0#gid=0" TargetMode="External"/><Relationship Id="rId5" Type="http://schemas.openxmlformats.org/officeDocument/2006/relationships/image" Target="../media/image5.png"/><Relationship Id="rId10" Type="http://schemas.openxmlformats.org/officeDocument/2006/relationships/image" Target="../media/image32.jpeg"/><Relationship Id="rId4" Type="http://schemas.openxmlformats.org/officeDocument/2006/relationships/image" Target="../media/image4.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3.jpeg"/><Relationship Id="rId4" Type="http://schemas.openxmlformats.org/officeDocument/2006/relationships/image" Target="../media/image4.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37.jpeg"/><Relationship Id="rId4" Type="http://schemas.openxmlformats.org/officeDocument/2006/relationships/image" Target="../media/image4.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0.jpeg"/><Relationship Id="rId4" Type="http://schemas.openxmlformats.org/officeDocument/2006/relationships/image" Target="../media/image4.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png"/><Relationship Id="rId21" Type="http://schemas.openxmlformats.org/officeDocument/2006/relationships/hyperlink" Target="mailto:awilson@jeffco.us" TargetMode="External"/><Relationship Id="rId7" Type="http://schemas.openxmlformats.org/officeDocument/2006/relationships/image" Target="../media/image7.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png"/><Relationship Id="rId16" Type="http://schemas.openxmlformats.org/officeDocument/2006/relationships/image" Target="../media/image47.png"/><Relationship Id="rId20" Type="http://schemas.openxmlformats.org/officeDocument/2006/relationships/hyperlink" Target="mailto:healthepr@jeffco.us" TargetMode="Externa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2.svg"/><Relationship Id="rId5" Type="http://schemas.openxmlformats.org/officeDocument/2006/relationships/image" Target="../media/image5.pn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5.png"/><Relationship Id="rId22" Type="http://schemas.openxmlformats.org/officeDocument/2006/relationships/hyperlink" Target="https://docs.google.com/spreadsheets/d/1nogpN5MayBSsR9Agw5PND7b7XIvl_wNnQT7EHX8OCPA/edit?gid=0#gid=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Why Access &amp; Functional Needs Should be Everyone's Priority in Community Preparedness title with picture of hurricane from space behind the words. Allison Wilson presenter picture is a white woman with brown hair and glasses">
            <a:extLst>
              <a:ext uri="{FF2B5EF4-FFF2-40B4-BE49-F238E27FC236}">
                <a16:creationId xmlns:a16="http://schemas.microsoft.com/office/drawing/2014/main" id="{D6CDC173-F1D6-EA2A-708E-173DE4E2BEBF}"/>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923"/>
            <a:ext cx="18287980" cy="10285077"/>
          </a:xfrm>
          <a:prstGeom prst="rect">
            <a:avLst/>
          </a:prstGeom>
        </p:spPr>
      </p:pic>
    </p:spTree>
    <p:extLst>
      <p:ext uri="{BB962C8B-B14F-4D97-AF65-F5344CB8AC3E}">
        <p14:creationId xmlns:p14="http://schemas.microsoft.com/office/powerpoint/2010/main" val="30368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3">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4">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5">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6">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7">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10"/>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4" name="TextBox 24"/>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AFN Staff Training</a:t>
            </a:r>
          </a:p>
        </p:txBody>
      </p:sp>
      <p:sp>
        <p:nvSpPr>
          <p:cNvPr id="25" name="TextBox 25"/>
          <p:cNvSpPr txBox="1"/>
          <p:nvPr/>
        </p:nvSpPr>
        <p:spPr>
          <a:xfrm>
            <a:off x="1028700" y="2707390"/>
            <a:ext cx="8352722" cy="4490909"/>
          </a:xfrm>
          <a:prstGeom prst="rect">
            <a:avLst/>
          </a:prstGeom>
        </p:spPr>
        <p:txBody>
          <a:bodyPr lIns="0" tIns="0" rIns="0" bIns="0" rtlCol="0" anchor="t">
            <a:spAutoFit/>
          </a:bodyPr>
          <a:lstStyle/>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As of summer 2025, we have trained 100 of 159 staff.</a:t>
            </a:r>
          </a:p>
          <a:p>
            <a:pPr marL="518160" lvl="1" indent="-259080" algn="l">
              <a:lnSpc>
                <a:spcPts val="3240"/>
              </a:lnSpc>
              <a:buFont typeface="Arial"/>
              <a:buChar char="•"/>
            </a:pPr>
            <a:endParaRPr lang="en-US" sz="2400" dirty="0">
              <a:solidFill>
                <a:srgbClr val="3E5D58"/>
              </a:solidFill>
              <a:latin typeface="Open Sans"/>
              <a:ea typeface="Open Sans"/>
              <a:cs typeface="Open Sans"/>
              <a:sym typeface="Open Sans"/>
            </a:endParaRPr>
          </a:p>
          <a:p>
            <a:pPr marL="518160" lvl="1" indent="-259080">
              <a:lnSpc>
                <a:spcPts val="3240"/>
              </a:lnSpc>
              <a:buFont typeface="Arial"/>
              <a:buChar char="•"/>
            </a:pPr>
            <a:r>
              <a:rPr lang="en-US" sz="2400" dirty="0">
                <a:solidFill>
                  <a:srgbClr val="3E5D58"/>
                </a:solidFill>
                <a:latin typeface="Open Sans"/>
                <a:ea typeface="Open Sans"/>
                <a:cs typeface="Open Sans"/>
                <a:sym typeface="Open Sans"/>
              </a:rPr>
              <a:t>Post-training surveys show 95% of these staff could identify the correct definition of AFN and list one AFN item we have.</a:t>
            </a:r>
          </a:p>
          <a:p>
            <a:pPr marL="259080" lvl="1">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The training has been offered virtually and in-person.</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We are creating a self-guided version in Workday, making it accessible to all 3,000 Jefferson County staff (including libraries!)</a:t>
            </a:r>
          </a:p>
        </p:txBody>
      </p:sp>
      <p:pic>
        <p:nvPicPr>
          <p:cNvPr id="27" name="Picture 26" descr="25 staff members holding their blue go bags after the training">
            <a:extLst>
              <a:ext uri="{FF2B5EF4-FFF2-40B4-BE49-F238E27FC236}">
                <a16:creationId xmlns:a16="http://schemas.microsoft.com/office/drawing/2014/main" id="{0ABD8FD6-7E6A-725C-3A21-CA3192C797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92836" y="1962629"/>
            <a:ext cx="7699313" cy="57744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2" name="TextBox 22"/>
          <p:cNvSpPr txBox="1">
            <a:spLocks noGrp="1"/>
          </p:cNvSpPr>
          <p:nvPr>
            <p:ph type="title" idx="4294967295"/>
          </p:nvPr>
        </p:nvSpPr>
        <p:spPr>
          <a:xfrm>
            <a:off x="1033883" y="597427"/>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Our video</a:t>
            </a:r>
          </a:p>
        </p:txBody>
      </p:sp>
      <p:sp>
        <p:nvSpPr>
          <p:cNvPr id="23" name="TextBox 23">
            <a:extLst>
              <a:ext uri="{C183D7F6-B498-43B3-948B-1728B52AA6E4}">
                <adec:decorative xmlns:adec="http://schemas.microsoft.com/office/drawing/2017/decorative" val="1"/>
              </a:ext>
            </a:extLst>
          </p:cNvPr>
          <p:cNvSpPr txBox="1"/>
          <p:nvPr/>
        </p:nvSpPr>
        <p:spPr>
          <a:xfrm>
            <a:off x="1028700" y="2707390"/>
            <a:ext cx="8352722" cy="392430"/>
          </a:xfrm>
          <a:prstGeom prst="rect">
            <a:avLst/>
          </a:prstGeom>
        </p:spPr>
        <p:txBody>
          <a:bodyPr lIns="0" tIns="0" rIns="0" bIns="0" rtlCol="0" anchor="t">
            <a:spAutoFit/>
          </a:bodyPr>
          <a:lstStyle/>
          <a:p>
            <a:pPr algn="l">
              <a:lnSpc>
                <a:spcPts val="3240"/>
              </a:lnSpc>
            </a:pPr>
            <a:endParaRPr/>
          </a:p>
        </p:txBody>
      </p:sp>
      <p:pic>
        <p:nvPicPr>
          <p:cNvPr id="26" name="Online Media 25" descr="AFN Model Pratice Award Video [external link] https://youtu.be/Dg357lpXtYo?feature=shared&#10;">
            <a:hlinkClick r:id="" action="ppaction://media"/>
            <a:extLst>
              <a:ext uri="{FF2B5EF4-FFF2-40B4-BE49-F238E27FC236}">
                <a16:creationId xmlns:a16="http://schemas.microsoft.com/office/drawing/2014/main" id="{2C14C054-3A39-1F48-1383-1AD2DD1D7658}"/>
              </a:ext>
            </a:extLst>
          </p:cNvPr>
          <p:cNvPicPr>
            <a:picLocks noRot="1" noChangeAspect="1"/>
          </p:cNvPicPr>
          <p:nvPr>
            <a:videoFile r:link="rId1"/>
          </p:nvPr>
        </p:nvPicPr>
        <p:blipFill>
          <a:blip r:embed="rId6"/>
          <a:stretch>
            <a:fillRect/>
          </a:stretch>
        </p:blipFill>
        <p:spPr>
          <a:xfrm>
            <a:off x="3048000" y="1701800"/>
            <a:ext cx="12192000" cy="688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hand writing on a small whiteboard &quot;how can I help you?&quot;"/>
          <p:cNvSpPr/>
          <p:nvPr/>
        </p:nvSpPr>
        <p:spPr>
          <a:xfrm>
            <a:off x="1534203" y="788890"/>
            <a:ext cx="6352057" cy="8469410"/>
          </a:xfrm>
          <a:custGeom>
            <a:avLst/>
            <a:gdLst/>
            <a:ahLst/>
            <a:cxnLst/>
            <a:rect l="l" t="t" r="r" b="b"/>
            <a:pathLst>
              <a:path w="6352057" h="8469410">
                <a:moveTo>
                  <a:pt x="0" y="0"/>
                </a:moveTo>
                <a:lnTo>
                  <a:pt x="6352058" y="0"/>
                </a:lnTo>
                <a:lnTo>
                  <a:pt x="6352058" y="8469410"/>
                </a:lnTo>
                <a:lnTo>
                  <a:pt x="0" y="846941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722891" y="4871090"/>
            <a:ext cx="8367076" cy="1471985"/>
          </a:xfrm>
          <a:prstGeom prst="rect">
            <a:avLst/>
          </a:prstGeom>
        </p:spPr>
        <p:txBody>
          <a:bodyPr lIns="0" tIns="0" rIns="0" bIns="0" rtlCol="0" anchor="t">
            <a:spAutoFit/>
          </a:bodyPr>
          <a:lstStyle/>
          <a:p>
            <a:pPr algn="r">
              <a:lnSpc>
                <a:spcPts val="3916"/>
              </a:lnSpc>
            </a:pPr>
            <a:r>
              <a:rPr lang="en-US" sz="2797" b="1">
                <a:solidFill>
                  <a:srgbClr val="274541"/>
                </a:solidFill>
                <a:latin typeface="Open Sans Medium"/>
                <a:ea typeface="Open Sans Medium"/>
                <a:cs typeface="Open Sans Medium"/>
                <a:sym typeface="Open Sans Medium"/>
              </a:rPr>
              <a:t>Communication Boards</a:t>
            </a:r>
          </a:p>
          <a:p>
            <a:pPr algn="r">
              <a:lnSpc>
                <a:spcPts val="3916"/>
              </a:lnSpc>
            </a:pPr>
            <a:endParaRPr lang="en-US" sz="2797" b="1">
              <a:solidFill>
                <a:srgbClr val="274541"/>
              </a:solidFill>
              <a:latin typeface="Open Sans Medium"/>
              <a:ea typeface="Open Sans Medium"/>
              <a:cs typeface="Open Sans Medium"/>
              <a:sym typeface="Open Sans Medium"/>
            </a:endParaRPr>
          </a:p>
          <a:p>
            <a:pPr algn="r">
              <a:lnSpc>
                <a:spcPts val="3916"/>
              </a:lnSpc>
              <a:spcBef>
                <a:spcPct val="0"/>
              </a:spcBef>
            </a:pPr>
            <a:r>
              <a:rPr lang="en-US" sz="2797" b="1">
                <a:solidFill>
                  <a:srgbClr val="274541"/>
                </a:solidFill>
                <a:latin typeface="Open Sans Medium"/>
                <a:ea typeface="Open Sans Medium"/>
                <a:cs typeface="Open Sans Medium"/>
                <a:sym typeface="Open Sans Medium"/>
              </a:rPr>
              <a:t>Simple Dry-Erase Boards</a:t>
            </a:r>
          </a:p>
        </p:txBody>
      </p:sp>
      <p:sp>
        <p:nvSpPr>
          <p:cNvPr id="4" name="TextBox 4"/>
          <p:cNvSpPr txBox="1"/>
          <p:nvPr/>
        </p:nvSpPr>
        <p:spPr>
          <a:xfrm>
            <a:off x="9853844" y="-142875"/>
            <a:ext cx="8236124" cy="4229100"/>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399"/>
              </a:lnSpc>
            </a:pPr>
            <a:r>
              <a:rPr lang="en-US" sz="6999">
                <a:solidFill>
                  <a:srgbClr val="3E5D58"/>
                </a:solidFill>
                <a:latin typeface="Open Sans"/>
                <a:ea typeface="Open Sans"/>
                <a:cs typeface="Open Sans"/>
                <a:sym typeface="Open Sans"/>
              </a:rPr>
              <a:t>communication</a:t>
            </a:r>
          </a:p>
          <a:p>
            <a:pPr algn="r">
              <a:lnSpc>
                <a:spcPts val="8399"/>
              </a:lnSpc>
            </a:pPr>
            <a:endParaRPr lang="en-US" sz="6999">
              <a:solidFill>
                <a:srgbClr val="3E5D58"/>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rinted communication sheet with a picture of a human body and universal pain assessment tool"/>
          <p:cNvGrpSpPr>
            <a:grpSpLocks noChangeAspect="1"/>
          </p:cNvGrpSpPr>
          <p:nvPr/>
        </p:nvGrpSpPr>
        <p:grpSpPr>
          <a:xfrm>
            <a:off x="-1429937" y="-1829008"/>
            <a:ext cx="11563413" cy="11563367"/>
            <a:chOff x="0" y="0"/>
            <a:chExt cx="6350000" cy="6349975"/>
          </a:xfrm>
        </p:grpSpPr>
        <p:sp>
          <p:nvSpPr>
            <p:cNvPr id="3" name="Freeform 3" descr="universal pain assessment tool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747" b="-16747"/>
              </a:stretch>
            </a:blipFill>
          </p:spPr>
          <p:txBody>
            <a:bodyPr/>
            <a:lstStyle/>
            <a:p>
              <a:endParaRPr lang="en-US"/>
            </a:p>
          </p:txBody>
        </p:sp>
      </p:grpSp>
      <p:sp>
        <p:nvSpPr>
          <p:cNvPr id="4" name="TextBox 4"/>
          <p:cNvSpPr txBox="1"/>
          <p:nvPr/>
        </p:nvSpPr>
        <p:spPr>
          <a:xfrm>
            <a:off x="9722891" y="5086350"/>
            <a:ext cx="8367076" cy="4468787"/>
          </a:xfrm>
          <a:prstGeom prst="rect">
            <a:avLst/>
          </a:prstGeom>
        </p:spPr>
        <p:txBody>
          <a:bodyPr lIns="0" tIns="0" rIns="0" bIns="0" rtlCol="0" anchor="t">
            <a:spAutoFit/>
          </a:bodyPr>
          <a:lstStyle/>
          <a:p>
            <a:pPr algn="r">
              <a:lnSpc>
                <a:spcPts val="3916"/>
              </a:lnSpc>
            </a:pPr>
            <a:r>
              <a:rPr lang="en-US" sz="2797" dirty="0">
                <a:solidFill>
                  <a:srgbClr val="274541"/>
                </a:solidFill>
                <a:latin typeface="Open Sans"/>
                <a:ea typeface="Open Sans"/>
                <a:cs typeface="Open Sans"/>
                <a:sym typeface="Open Sans"/>
              </a:rPr>
              <a:t>Laminated Communication Sheets</a:t>
            </a:r>
          </a:p>
          <a:p>
            <a:pPr algn="r">
              <a:lnSpc>
                <a:spcPts val="3916"/>
              </a:lnSpc>
            </a:pPr>
            <a:endParaRPr lang="en-US" sz="2797" dirty="0">
              <a:solidFill>
                <a:srgbClr val="274541"/>
              </a:solidFill>
              <a:latin typeface="Open Sans"/>
              <a:ea typeface="Open Sans"/>
              <a:cs typeface="Open Sans"/>
              <a:sym typeface="Open Sans"/>
            </a:endParaRPr>
          </a:p>
          <a:p>
            <a:pPr algn="r">
              <a:lnSpc>
                <a:spcPts val="3916"/>
              </a:lnSpc>
            </a:pPr>
            <a:r>
              <a:rPr lang="en-US" sz="2797" dirty="0">
                <a:solidFill>
                  <a:srgbClr val="274541"/>
                </a:solidFill>
                <a:latin typeface="Open Sans"/>
                <a:ea typeface="Open Sans"/>
                <a:cs typeface="Open Sans"/>
                <a:sym typeface="Open Sans"/>
              </a:rPr>
              <a:t>Pictures to explain answers to how a person is feeling and what they need</a:t>
            </a:r>
          </a:p>
          <a:p>
            <a:pPr algn="r">
              <a:lnSpc>
                <a:spcPts val="3916"/>
              </a:lnSpc>
            </a:pPr>
            <a:endParaRPr lang="en-US" sz="2797" dirty="0">
              <a:solidFill>
                <a:srgbClr val="274541"/>
              </a:solidFill>
              <a:latin typeface="Open Sans"/>
              <a:ea typeface="Open Sans"/>
              <a:cs typeface="Open Sans"/>
              <a:sym typeface="Open Sans"/>
            </a:endParaRPr>
          </a:p>
          <a:p>
            <a:pPr algn="r">
              <a:lnSpc>
                <a:spcPts val="3916"/>
              </a:lnSpc>
            </a:pPr>
            <a:r>
              <a:rPr lang="en-US" sz="2797" dirty="0">
                <a:solidFill>
                  <a:srgbClr val="274541"/>
                </a:solidFill>
                <a:latin typeface="Open Sans"/>
                <a:ea typeface="Open Sans"/>
                <a:cs typeface="Open Sans"/>
                <a:sym typeface="Open Sans"/>
              </a:rPr>
              <a:t>Alphabet - English and Spanish</a:t>
            </a:r>
          </a:p>
          <a:p>
            <a:pPr algn="r">
              <a:lnSpc>
                <a:spcPts val="3916"/>
              </a:lnSpc>
            </a:pPr>
            <a:endParaRPr lang="en-US" sz="2797" dirty="0">
              <a:solidFill>
                <a:srgbClr val="274541"/>
              </a:solidFill>
              <a:latin typeface="Open Sans"/>
              <a:ea typeface="Open Sans"/>
              <a:cs typeface="Open Sans"/>
              <a:sym typeface="Open Sans"/>
            </a:endParaRPr>
          </a:p>
          <a:p>
            <a:pPr algn="r">
              <a:lnSpc>
                <a:spcPts val="3916"/>
              </a:lnSpc>
            </a:pPr>
            <a:endParaRPr lang="en-US" sz="2797" dirty="0">
              <a:solidFill>
                <a:srgbClr val="274541"/>
              </a:solidFill>
              <a:latin typeface="Open Sans"/>
              <a:ea typeface="Open Sans"/>
              <a:cs typeface="Open Sans"/>
              <a:sym typeface="Open Sans"/>
            </a:endParaRPr>
          </a:p>
          <a:p>
            <a:pPr algn="r">
              <a:lnSpc>
                <a:spcPts val="3916"/>
              </a:lnSpc>
              <a:spcBef>
                <a:spcPct val="0"/>
              </a:spcBef>
            </a:pPr>
            <a:endParaRPr lang="en-US" sz="2797" dirty="0">
              <a:solidFill>
                <a:srgbClr val="274541"/>
              </a:solidFill>
              <a:latin typeface="Open Sans"/>
              <a:ea typeface="Open Sans"/>
              <a:cs typeface="Open Sans"/>
              <a:sym typeface="Open Sans"/>
            </a:endParaRPr>
          </a:p>
        </p:txBody>
      </p:sp>
      <p:sp>
        <p:nvSpPr>
          <p:cNvPr id="5" name="TextBox 5"/>
          <p:cNvSpPr txBox="1"/>
          <p:nvPr/>
        </p:nvSpPr>
        <p:spPr>
          <a:xfrm>
            <a:off x="9853844" y="-142875"/>
            <a:ext cx="8236124" cy="4229100"/>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399"/>
              </a:lnSpc>
            </a:pPr>
            <a:r>
              <a:rPr lang="en-US" sz="6999">
                <a:solidFill>
                  <a:srgbClr val="3E5D58"/>
                </a:solidFill>
                <a:latin typeface="Open Sans"/>
                <a:ea typeface="Open Sans"/>
                <a:cs typeface="Open Sans"/>
                <a:sym typeface="Open Sans"/>
              </a:rPr>
              <a:t>communication</a:t>
            </a:r>
          </a:p>
          <a:p>
            <a:pPr algn="r">
              <a:lnSpc>
                <a:spcPts val="8399"/>
              </a:lnSpc>
            </a:pPr>
            <a:endParaRPr lang="en-US" sz="6999">
              <a:solidFill>
                <a:srgbClr val="3E5D58"/>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lue portable charger for wheelchair"/>
          <p:cNvGrpSpPr>
            <a:grpSpLocks noChangeAspect="1"/>
          </p:cNvGrpSpPr>
          <p:nvPr/>
        </p:nvGrpSpPr>
        <p:grpSpPr>
          <a:xfrm>
            <a:off x="-1429937" y="-1829008"/>
            <a:ext cx="11563413" cy="11563367"/>
            <a:chOff x="0" y="0"/>
            <a:chExt cx="6350000" cy="6349975"/>
          </a:xfrm>
        </p:grpSpPr>
        <p:sp>
          <p:nvSpPr>
            <p:cNvPr id="3" name="Freeform 3" descr="A battery charger for medical devices with the plug held up next to it"/>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747" b="-16747"/>
              </a:stretch>
            </a:blipFill>
          </p:spPr>
          <p:txBody>
            <a:bodyPr/>
            <a:lstStyle/>
            <a:p>
              <a:endParaRPr lang="en-US"/>
            </a:p>
          </p:txBody>
        </p:sp>
      </p:grpSp>
      <p:sp>
        <p:nvSpPr>
          <p:cNvPr id="4" name="TextBox 4"/>
          <p:cNvSpPr txBox="1"/>
          <p:nvPr/>
        </p:nvSpPr>
        <p:spPr>
          <a:xfrm>
            <a:off x="9722891" y="4871090"/>
            <a:ext cx="8367076" cy="2957885"/>
          </a:xfrm>
          <a:prstGeom prst="rect">
            <a:avLst/>
          </a:prstGeom>
        </p:spPr>
        <p:txBody>
          <a:bodyPr lIns="0" tIns="0" rIns="0" bIns="0" rtlCol="0" anchor="t">
            <a:spAutoFit/>
          </a:bodyPr>
          <a:lstStyle/>
          <a:p>
            <a:pPr algn="r">
              <a:lnSpc>
                <a:spcPts val="3916"/>
              </a:lnSpc>
            </a:pPr>
            <a:r>
              <a:rPr lang="en-US" sz="2797">
                <a:solidFill>
                  <a:srgbClr val="274541"/>
                </a:solidFill>
                <a:latin typeface="Open Sans"/>
                <a:ea typeface="Open Sans"/>
                <a:cs typeface="Open Sans"/>
                <a:sym typeface="Open Sans"/>
              </a:rPr>
              <a:t>Portable Wheelchair or scooter charger</a:t>
            </a:r>
          </a:p>
          <a:p>
            <a:pPr algn="r">
              <a:lnSpc>
                <a:spcPts val="3916"/>
              </a:lnSpc>
            </a:pPr>
            <a:endParaRPr lang="en-US" sz="2797">
              <a:solidFill>
                <a:srgbClr val="274541"/>
              </a:solidFill>
              <a:latin typeface="Open Sans"/>
              <a:ea typeface="Open Sans"/>
              <a:cs typeface="Open Sans"/>
              <a:sym typeface="Open Sans"/>
            </a:endParaRPr>
          </a:p>
          <a:p>
            <a:pPr algn="r">
              <a:lnSpc>
                <a:spcPts val="3916"/>
              </a:lnSpc>
            </a:pPr>
            <a:r>
              <a:rPr lang="en-US" sz="2797">
                <a:solidFill>
                  <a:srgbClr val="274541"/>
                </a:solidFill>
                <a:latin typeface="Open Sans"/>
                <a:ea typeface="Open Sans"/>
                <a:cs typeface="Open Sans"/>
                <a:sym typeface="Open Sans"/>
              </a:rPr>
              <a:t>Simply plug into wall and charge</a:t>
            </a:r>
          </a:p>
          <a:p>
            <a:pPr algn="r">
              <a:lnSpc>
                <a:spcPts val="3916"/>
              </a:lnSpc>
            </a:pPr>
            <a:endParaRPr lang="en-US" sz="2797">
              <a:solidFill>
                <a:srgbClr val="274541"/>
              </a:solidFill>
              <a:latin typeface="Open Sans"/>
              <a:ea typeface="Open Sans"/>
              <a:cs typeface="Open Sans"/>
              <a:sym typeface="Open Sans"/>
            </a:endParaRPr>
          </a:p>
          <a:p>
            <a:pPr algn="r">
              <a:lnSpc>
                <a:spcPts val="3916"/>
              </a:lnSpc>
            </a:pPr>
            <a:endParaRPr lang="en-US" sz="2797">
              <a:solidFill>
                <a:srgbClr val="274541"/>
              </a:solidFill>
              <a:latin typeface="Open Sans"/>
              <a:ea typeface="Open Sans"/>
              <a:cs typeface="Open Sans"/>
              <a:sym typeface="Open Sans"/>
            </a:endParaRPr>
          </a:p>
          <a:p>
            <a:pPr algn="r">
              <a:lnSpc>
                <a:spcPts val="3916"/>
              </a:lnSpc>
              <a:spcBef>
                <a:spcPct val="0"/>
              </a:spcBef>
            </a:pPr>
            <a:endParaRPr lang="en-US" sz="2797">
              <a:solidFill>
                <a:srgbClr val="274541"/>
              </a:solidFill>
              <a:latin typeface="Open Sans"/>
              <a:ea typeface="Open Sans"/>
              <a:cs typeface="Open Sans"/>
              <a:sym typeface="Open Sans"/>
            </a:endParaRPr>
          </a:p>
        </p:txBody>
      </p:sp>
      <p:sp>
        <p:nvSpPr>
          <p:cNvPr id="5" name="TextBox 5"/>
          <p:cNvSpPr txBox="1"/>
          <p:nvPr/>
        </p:nvSpPr>
        <p:spPr>
          <a:xfrm>
            <a:off x="9853844" y="-142875"/>
            <a:ext cx="8236124" cy="5286375"/>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399"/>
              </a:lnSpc>
            </a:pPr>
            <a:r>
              <a:rPr lang="en-US" sz="6999">
                <a:solidFill>
                  <a:srgbClr val="3E5D58"/>
                </a:solidFill>
                <a:latin typeface="Open Sans"/>
                <a:ea typeface="Open Sans"/>
                <a:cs typeface="Open Sans"/>
                <a:sym typeface="Open Sans"/>
              </a:rPr>
              <a:t>independence - mobility</a:t>
            </a:r>
          </a:p>
          <a:p>
            <a:pPr algn="r">
              <a:lnSpc>
                <a:spcPts val="8399"/>
              </a:lnSpc>
            </a:pPr>
            <a:endParaRPr lang="en-US" sz="6999">
              <a:solidFill>
                <a:srgbClr val="3E5D58"/>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hand holding a pen with a blue finger grip to fill out a medical form"/>
          <p:cNvSpPr/>
          <p:nvPr/>
        </p:nvSpPr>
        <p:spPr>
          <a:xfrm>
            <a:off x="188825" y="1689591"/>
            <a:ext cx="5067240" cy="6634684"/>
          </a:xfrm>
          <a:custGeom>
            <a:avLst/>
            <a:gdLst/>
            <a:ahLst/>
            <a:cxnLst/>
            <a:rect l="l" t="t" r="r" b="b"/>
            <a:pathLst>
              <a:path w="5067240" h="6634684">
                <a:moveTo>
                  <a:pt x="0" y="0"/>
                </a:moveTo>
                <a:lnTo>
                  <a:pt x="5067240" y="0"/>
                </a:lnTo>
                <a:lnTo>
                  <a:pt x="5067240" y="6634684"/>
                </a:lnTo>
                <a:lnTo>
                  <a:pt x="0" y="6634684"/>
                </a:lnTo>
                <a:lnTo>
                  <a:pt x="0" y="0"/>
                </a:lnTo>
                <a:close/>
              </a:path>
            </a:pathLst>
          </a:custGeom>
          <a:blipFill>
            <a:blip r:embed="rId2"/>
            <a:stretch>
              <a:fillRect/>
            </a:stretch>
          </a:blipFill>
        </p:spPr>
        <p:txBody>
          <a:bodyPr/>
          <a:lstStyle/>
          <a:p>
            <a:endParaRPr lang="en-US"/>
          </a:p>
        </p:txBody>
      </p:sp>
      <p:sp>
        <p:nvSpPr>
          <p:cNvPr id="3" name="Freeform 3" descr="A hand holding a pen with a blue egg grip to fill out a medical form"/>
          <p:cNvSpPr/>
          <p:nvPr/>
        </p:nvSpPr>
        <p:spPr>
          <a:xfrm>
            <a:off x="5715000" y="2883434"/>
            <a:ext cx="4976013" cy="6634684"/>
          </a:xfrm>
          <a:custGeom>
            <a:avLst/>
            <a:gdLst/>
            <a:ahLst/>
            <a:cxnLst/>
            <a:rect l="l" t="t" r="r" b="b"/>
            <a:pathLst>
              <a:path w="4976013" h="6634684">
                <a:moveTo>
                  <a:pt x="0" y="0"/>
                </a:moveTo>
                <a:lnTo>
                  <a:pt x="4976013" y="0"/>
                </a:lnTo>
                <a:lnTo>
                  <a:pt x="4976013" y="6634683"/>
                </a:lnTo>
                <a:lnTo>
                  <a:pt x="0" y="663468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824936" y="5327913"/>
            <a:ext cx="7265032" cy="3938160"/>
          </a:xfrm>
          <a:prstGeom prst="rect">
            <a:avLst/>
          </a:prstGeom>
        </p:spPr>
        <p:txBody>
          <a:bodyPr lIns="0" tIns="0" rIns="0" bIns="0" rtlCol="0" anchor="t">
            <a:spAutoFit/>
          </a:bodyPr>
          <a:lstStyle/>
          <a:p>
            <a:pPr algn="r">
              <a:lnSpc>
                <a:spcPts val="3961"/>
              </a:lnSpc>
            </a:pPr>
            <a:r>
              <a:rPr lang="en-US" sz="2829">
                <a:solidFill>
                  <a:srgbClr val="274541"/>
                </a:solidFill>
                <a:latin typeface="Open Sans"/>
                <a:ea typeface="Open Sans"/>
                <a:cs typeface="Open Sans"/>
                <a:sym typeface="Open Sans"/>
              </a:rPr>
              <a:t>Pen and Pencil grips </a:t>
            </a:r>
          </a:p>
          <a:p>
            <a:pPr algn="r">
              <a:lnSpc>
                <a:spcPts val="3961"/>
              </a:lnSpc>
            </a:pPr>
            <a:endParaRPr lang="en-US" sz="2829">
              <a:solidFill>
                <a:srgbClr val="274541"/>
              </a:solidFill>
              <a:latin typeface="Open Sans"/>
              <a:ea typeface="Open Sans"/>
              <a:cs typeface="Open Sans"/>
              <a:sym typeface="Open Sans"/>
            </a:endParaRPr>
          </a:p>
          <a:p>
            <a:pPr algn="r">
              <a:lnSpc>
                <a:spcPts val="3961"/>
              </a:lnSpc>
            </a:pPr>
            <a:r>
              <a:rPr lang="en-US" sz="2829">
                <a:solidFill>
                  <a:srgbClr val="274541"/>
                </a:solidFill>
                <a:latin typeface="Open Sans"/>
                <a:ea typeface="Open Sans"/>
                <a:cs typeface="Open Sans"/>
                <a:sym typeface="Open Sans"/>
              </a:rPr>
              <a:t>To make it easier for people to fill out forms</a:t>
            </a:r>
          </a:p>
          <a:p>
            <a:pPr algn="r">
              <a:lnSpc>
                <a:spcPts val="3961"/>
              </a:lnSpc>
            </a:pPr>
            <a:endParaRPr lang="en-US" sz="2829">
              <a:solidFill>
                <a:srgbClr val="274541"/>
              </a:solidFill>
              <a:latin typeface="Open Sans"/>
              <a:ea typeface="Open Sans"/>
              <a:cs typeface="Open Sans"/>
              <a:sym typeface="Open Sans"/>
            </a:endParaRPr>
          </a:p>
          <a:p>
            <a:pPr algn="r">
              <a:lnSpc>
                <a:spcPts val="3961"/>
              </a:lnSpc>
            </a:pPr>
            <a:r>
              <a:rPr lang="en-US" sz="2829">
                <a:solidFill>
                  <a:srgbClr val="274541"/>
                </a:solidFill>
                <a:latin typeface="Open Sans"/>
                <a:ea typeface="Open Sans"/>
                <a:cs typeface="Open Sans"/>
                <a:sym typeface="Open Sans"/>
              </a:rPr>
              <a:t>We will add these to pens at main desks</a:t>
            </a:r>
          </a:p>
          <a:p>
            <a:pPr algn="r">
              <a:lnSpc>
                <a:spcPts val="3961"/>
              </a:lnSpc>
            </a:pPr>
            <a:endParaRPr lang="en-US" sz="2829">
              <a:solidFill>
                <a:srgbClr val="274541"/>
              </a:solidFill>
              <a:latin typeface="Open Sans"/>
              <a:ea typeface="Open Sans"/>
              <a:cs typeface="Open Sans"/>
              <a:sym typeface="Open Sans"/>
            </a:endParaRPr>
          </a:p>
          <a:p>
            <a:pPr algn="r">
              <a:lnSpc>
                <a:spcPts val="3961"/>
              </a:lnSpc>
              <a:spcBef>
                <a:spcPct val="0"/>
              </a:spcBef>
            </a:pPr>
            <a:endParaRPr lang="en-US" sz="2829">
              <a:solidFill>
                <a:srgbClr val="274541"/>
              </a:solidFill>
              <a:latin typeface="Open Sans"/>
              <a:ea typeface="Open Sans"/>
              <a:cs typeface="Open Sans"/>
              <a:sym typeface="Open Sans"/>
            </a:endParaRPr>
          </a:p>
        </p:txBody>
      </p:sp>
      <p:sp>
        <p:nvSpPr>
          <p:cNvPr id="5" name="TextBox 5"/>
          <p:cNvSpPr txBox="1"/>
          <p:nvPr/>
        </p:nvSpPr>
        <p:spPr>
          <a:xfrm>
            <a:off x="9853844" y="-142875"/>
            <a:ext cx="8236124" cy="4229100"/>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399"/>
              </a:lnSpc>
            </a:pPr>
            <a:r>
              <a:rPr lang="en-US" sz="6999">
                <a:solidFill>
                  <a:srgbClr val="3E5D58"/>
                </a:solidFill>
                <a:latin typeface="Open Sans"/>
                <a:ea typeface="Open Sans"/>
                <a:cs typeface="Open Sans"/>
                <a:sym typeface="Open Sans"/>
              </a:rPr>
              <a:t>independence - mobility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a child wearing blue noise reducing headphones"/>
          <p:cNvGrpSpPr>
            <a:grpSpLocks noChangeAspect="1"/>
          </p:cNvGrpSpPr>
          <p:nvPr/>
        </p:nvGrpSpPr>
        <p:grpSpPr>
          <a:xfrm>
            <a:off x="-1429937" y="-1829008"/>
            <a:ext cx="11563413" cy="11563367"/>
            <a:chOff x="0" y="0"/>
            <a:chExt cx="6350000" cy="6349975"/>
          </a:xfrm>
        </p:grpSpPr>
        <p:sp>
          <p:nvSpPr>
            <p:cNvPr id="3" name="Freeform 3" descr="a child wearing blue noise reduction headphone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747" b="-16747"/>
              </a:stretch>
            </a:blipFill>
          </p:spPr>
          <p:txBody>
            <a:bodyPr/>
            <a:lstStyle/>
            <a:p>
              <a:endParaRPr lang="en-US"/>
            </a:p>
          </p:txBody>
        </p:sp>
      </p:grpSp>
      <p:sp>
        <p:nvSpPr>
          <p:cNvPr id="4" name="TextBox 4"/>
          <p:cNvSpPr txBox="1"/>
          <p:nvPr/>
        </p:nvSpPr>
        <p:spPr>
          <a:xfrm>
            <a:off x="9722891" y="4871090"/>
            <a:ext cx="8367076" cy="3453185"/>
          </a:xfrm>
          <a:prstGeom prst="rect">
            <a:avLst/>
          </a:prstGeom>
        </p:spPr>
        <p:txBody>
          <a:bodyPr lIns="0" tIns="0" rIns="0" bIns="0" rtlCol="0" anchor="t">
            <a:spAutoFit/>
          </a:bodyPr>
          <a:lstStyle/>
          <a:p>
            <a:pPr algn="r">
              <a:lnSpc>
                <a:spcPts val="3916"/>
              </a:lnSpc>
            </a:pPr>
            <a:r>
              <a:rPr lang="en-US" sz="2797">
                <a:solidFill>
                  <a:srgbClr val="274541"/>
                </a:solidFill>
                <a:latin typeface="Open Sans"/>
                <a:ea typeface="Open Sans"/>
                <a:cs typeface="Open Sans"/>
                <a:sym typeface="Open Sans"/>
              </a:rPr>
              <a:t>Noise reducing headphones</a:t>
            </a:r>
          </a:p>
          <a:p>
            <a:pPr algn="r">
              <a:lnSpc>
                <a:spcPts val="3916"/>
              </a:lnSpc>
            </a:pPr>
            <a:endParaRPr lang="en-US" sz="2797">
              <a:solidFill>
                <a:srgbClr val="274541"/>
              </a:solidFill>
              <a:latin typeface="Open Sans"/>
              <a:ea typeface="Open Sans"/>
              <a:cs typeface="Open Sans"/>
              <a:sym typeface="Open Sans"/>
            </a:endParaRPr>
          </a:p>
          <a:p>
            <a:pPr algn="r">
              <a:lnSpc>
                <a:spcPts val="3916"/>
              </a:lnSpc>
            </a:pPr>
            <a:r>
              <a:rPr lang="en-US" sz="2797">
                <a:solidFill>
                  <a:srgbClr val="274541"/>
                </a:solidFill>
                <a:latin typeface="Open Sans"/>
                <a:ea typeface="Open Sans"/>
                <a:cs typeface="Open Sans"/>
                <a:sym typeface="Open Sans"/>
              </a:rPr>
              <a:t>Sizes for kids and adults</a:t>
            </a:r>
          </a:p>
          <a:p>
            <a:pPr algn="r">
              <a:lnSpc>
                <a:spcPts val="3916"/>
              </a:lnSpc>
            </a:pPr>
            <a:endParaRPr lang="en-US" sz="2797">
              <a:solidFill>
                <a:srgbClr val="274541"/>
              </a:solidFill>
              <a:latin typeface="Open Sans"/>
              <a:ea typeface="Open Sans"/>
              <a:cs typeface="Open Sans"/>
              <a:sym typeface="Open Sans"/>
            </a:endParaRPr>
          </a:p>
          <a:p>
            <a:pPr algn="r">
              <a:lnSpc>
                <a:spcPts val="3916"/>
              </a:lnSpc>
              <a:spcBef>
                <a:spcPct val="0"/>
              </a:spcBef>
            </a:pPr>
            <a:r>
              <a:rPr lang="en-US" sz="2797">
                <a:solidFill>
                  <a:srgbClr val="274541"/>
                </a:solidFill>
                <a:latin typeface="Open Sans"/>
                <a:ea typeface="Open Sans"/>
                <a:cs typeface="Open Sans"/>
                <a:sym typeface="Open Sans"/>
              </a:rPr>
              <a:t>Also have figit toys and other items for children, youth &amp; adults with neurodivergent or behavioral health needs</a:t>
            </a:r>
          </a:p>
        </p:txBody>
      </p:sp>
      <p:sp>
        <p:nvSpPr>
          <p:cNvPr id="5" name="TextBox 5"/>
          <p:cNvSpPr txBox="1"/>
          <p:nvPr/>
        </p:nvSpPr>
        <p:spPr>
          <a:xfrm>
            <a:off x="9853844" y="-142875"/>
            <a:ext cx="8236124" cy="4000500"/>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7440"/>
              </a:lnSpc>
            </a:pPr>
            <a:r>
              <a:rPr lang="en-US" sz="6200">
                <a:solidFill>
                  <a:srgbClr val="3E5D58"/>
                </a:solidFill>
                <a:latin typeface="Open Sans"/>
                <a:ea typeface="Open Sans"/>
                <a:cs typeface="Open Sans"/>
                <a:sym typeface="Open Sans"/>
              </a:rPr>
              <a:t>independence -  cognitive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ersonal Amplifier box with the machine out of the box with batteries"/>
          <p:cNvGrpSpPr>
            <a:grpSpLocks noChangeAspect="1"/>
          </p:cNvGrpSpPr>
          <p:nvPr/>
        </p:nvGrpSpPr>
        <p:grpSpPr>
          <a:xfrm>
            <a:off x="-219700" y="-1672848"/>
            <a:ext cx="11563413" cy="1156336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9472" r="-19472"/>
              </a:stretch>
            </a:blipFill>
          </p:spPr>
          <p:txBody>
            <a:bodyPr/>
            <a:lstStyle/>
            <a:p>
              <a:endParaRPr lang="en-US"/>
            </a:p>
          </p:txBody>
        </p:sp>
      </p:grpSp>
      <p:sp>
        <p:nvSpPr>
          <p:cNvPr id="4" name="TextBox 4"/>
          <p:cNvSpPr txBox="1"/>
          <p:nvPr/>
        </p:nvSpPr>
        <p:spPr>
          <a:xfrm>
            <a:off x="9722891" y="4871090"/>
            <a:ext cx="8367076" cy="1471985"/>
          </a:xfrm>
          <a:prstGeom prst="rect">
            <a:avLst/>
          </a:prstGeom>
        </p:spPr>
        <p:txBody>
          <a:bodyPr lIns="0" tIns="0" rIns="0" bIns="0" rtlCol="0" anchor="t">
            <a:spAutoFit/>
          </a:bodyPr>
          <a:lstStyle/>
          <a:p>
            <a:pPr algn="r">
              <a:lnSpc>
                <a:spcPts val="3916"/>
              </a:lnSpc>
            </a:pPr>
            <a:r>
              <a:rPr lang="en-US" sz="2797">
                <a:solidFill>
                  <a:srgbClr val="274541"/>
                </a:solidFill>
                <a:latin typeface="Open Sans"/>
                <a:ea typeface="Open Sans"/>
                <a:cs typeface="Open Sans"/>
                <a:sym typeface="Open Sans"/>
              </a:rPr>
              <a:t>Pocket Talker</a:t>
            </a:r>
          </a:p>
          <a:p>
            <a:pPr algn="r">
              <a:lnSpc>
                <a:spcPts val="3916"/>
              </a:lnSpc>
            </a:pPr>
            <a:endParaRPr lang="en-US" sz="2797">
              <a:solidFill>
                <a:srgbClr val="274541"/>
              </a:solidFill>
              <a:latin typeface="Open Sans"/>
              <a:ea typeface="Open Sans"/>
              <a:cs typeface="Open Sans"/>
              <a:sym typeface="Open Sans"/>
            </a:endParaRPr>
          </a:p>
          <a:p>
            <a:pPr algn="r">
              <a:lnSpc>
                <a:spcPts val="3916"/>
              </a:lnSpc>
              <a:spcBef>
                <a:spcPct val="0"/>
              </a:spcBef>
            </a:pPr>
            <a:r>
              <a:rPr lang="en-US" sz="2797">
                <a:solidFill>
                  <a:srgbClr val="274541"/>
                </a:solidFill>
                <a:latin typeface="Open Sans"/>
                <a:ea typeface="Open Sans"/>
                <a:cs typeface="Open Sans"/>
                <a:sym typeface="Open Sans"/>
              </a:rPr>
              <a:t>Can be used with hearing aids</a:t>
            </a:r>
          </a:p>
        </p:txBody>
      </p:sp>
      <p:sp>
        <p:nvSpPr>
          <p:cNvPr id="5" name="TextBox 5"/>
          <p:cNvSpPr txBox="1"/>
          <p:nvPr/>
        </p:nvSpPr>
        <p:spPr>
          <a:xfrm>
            <a:off x="9853844" y="-142875"/>
            <a:ext cx="8236124" cy="5286375"/>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399"/>
              </a:lnSpc>
            </a:pPr>
            <a:r>
              <a:rPr lang="en-US" sz="6999">
                <a:solidFill>
                  <a:srgbClr val="3E5D58"/>
                </a:solidFill>
                <a:latin typeface="Open Sans"/>
                <a:ea typeface="Open Sans"/>
                <a:cs typeface="Open Sans"/>
                <a:sym typeface="Open Sans"/>
              </a:rPr>
              <a:t>independence - hearing</a:t>
            </a:r>
          </a:p>
          <a:p>
            <a:pPr algn="r">
              <a:lnSpc>
                <a:spcPts val="8399"/>
              </a:lnSpc>
            </a:pPr>
            <a:endParaRPr lang="en-US" sz="6999">
              <a:solidFill>
                <a:srgbClr val="3E5D58"/>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ommunication board of medical images with a blue magnifier being held over the board so the images are larger"/>
          <p:cNvSpPr/>
          <p:nvPr/>
        </p:nvSpPr>
        <p:spPr>
          <a:xfrm>
            <a:off x="1986597" y="965127"/>
            <a:ext cx="6342616" cy="8456821"/>
          </a:xfrm>
          <a:custGeom>
            <a:avLst/>
            <a:gdLst/>
            <a:ahLst/>
            <a:cxnLst/>
            <a:rect l="l" t="t" r="r" b="b"/>
            <a:pathLst>
              <a:path w="6342616" h="8456821">
                <a:moveTo>
                  <a:pt x="0" y="0"/>
                </a:moveTo>
                <a:lnTo>
                  <a:pt x="6342616" y="0"/>
                </a:lnTo>
                <a:lnTo>
                  <a:pt x="6342616" y="8456821"/>
                </a:lnTo>
                <a:lnTo>
                  <a:pt x="0" y="845682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722891" y="4871090"/>
            <a:ext cx="8367076" cy="2462585"/>
          </a:xfrm>
          <a:prstGeom prst="rect">
            <a:avLst/>
          </a:prstGeom>
        </p:spPr>
        <p:txBody>
          <a:bodyPr lIns="0" tIns="0" rIns="0" bIns="0" rtlCol="0" anchor="t">
            <a:spAutoFit/>
          </a:bodyPr>
          <a:lstStyle/>
          <a:p>
            <a:pPr algn="r">
              <a:lnSpc>
                <a:spcPts val="3916"/>
              </a:lnSpc>
            </a:pPr>
            <a:r>
              <a:rPr lang="en-US" sz="2797">
                <a:solidFill>
                  <a:srgbClr val="274541"/>
                </a:solidFill>
                <a:latin typeface="Open Sans"/>
                <a:ea typeface="Open Sans"/>
                <a:cs typeface="Open Sans"/>
                <a:sym typeface="Open Sans"/>
              </a:rPr>
              <a:t>Handheld LED Magnifier </a:t>
            </a:r>
          </a:p>
          <a:p>
            <a:pPr algn="r">
              <a:lnSpc>
                <a:spcPts val="3916"/>
              </a:lnSpc>
            </a:pPr>
            <a:endParaRPr lang="en-US" sz="2797">
              <a:solidFill>
                <a:srgbClr val="274541"/>
              </a:solidFill>
              <a:latin typeface="Open Sans"/>
              <a:ea typeface="Open Sans"/>
              <a:cs typeface="Open Sans"/>
              <a:sym typeface="Open Sans"/>
            </a:endParaRPr>
          </a:p>
          <a:p>
            <a:pPr algn="r">
              <a:lnSpc>
                <a:spcPts val="3916"/>
              </a:lnSpc>
            </a:pPr>
            <a:r>
              <a:rPr lang="en-US" sz="2797">
                <a:solidFill>
                  <a:srgbClr val="274541"/>
                </a:solidFill>
                <a:latin typeface="Open Sans"/>
                <a:ea typeface="Open Sans"/>
                <a:cs typeface="Open Sans"/>
                <a:sym typeface="Open Sans"/>
              </a:rPr>
              <a:t>Button on the base for 3 light settings</a:t>
            </a:r>
          </a:p>
          <a:p>
            <a:pPr algn="r">
              <a:lnSpc>
                <a:spcPts val="3916"/>
              </a:lnSpc>
            </a:pPr>
            <a:endParaRPr lang="en-US" sz="2797">
              <a:solidFill>
                <a:srgbClr val="274541"/>
              </a:solidFill>
              <a:latin typeface="Open Sans"/>
              <a:ea typeface="Open Sans"/>
              <a:cs typeface="Open Sans"/>
              <a:sym typeface="Open Sans"/>
            </a:endParaRPr>
          </a:p>
          <a:p>
            <a:pPr algn="r">
              <a:lnSpc>
                <a:spcPts val="3916"/>
              </a:lnSpc>
              <a:spcBef>
                <a:spcPct val="0"/>
              </a:spcBef>
            </a:pPr>
            <a:endParaRPr lang="en-US" sz="2797">
              <a:solidFill>
                <a:srgbClr val="274541"/>
              </a:solidFill>
              <a:latin typeface="Open Sans"/>
              <a:ea typeface="Open Sans"/>
              <a:cs typeface="Open Sans"/>
              <a:sym typeface="Open Sans"/>
            </a:endParaRPr>
          </a:p>
        </p:txBody>
      </p:sp>
      <p:sp>
        <p:nvSpPr>
          <p:cNvPr id="4" name="TextBox 4"/>
          <p:cNvSpPr txBox="1"/>
          <p:nvPr/>
        </p:nvSpPr>
        <p:spPr>
          <a:xfrm>
            <a:off x="9722891" y="0"/>
            <a:ext cx="8236124" cy="4152900"/>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8040"/>
              </a:lnSpc>
            </a:pPr>
            <a:r>
              <a:rPr lang="en-US" sz="6700">
                <a:solidFill>
                  <a:srgbClr val="3E5D58"/>
                </a:solidFill>
                <a:latin typeface="Open Sans"/>
                <a:ea typeface="Open Sans"/>
                <a:cs typeface="Open Sans"/>
                <a:sym typeface="Open Sans"/>
              </a:rPr>
              <a:t>independence - visual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A rectangle yellow highlighter strip over a form question"/>
          <p:cNvGrpSpPr>
            <a:grpSpLocks noChangeAspect="1"/>
          </p:cNvGrpSpPr>
          <p:nvPr/>
        </p:nvGrpSpPr>
        <p:grpSpPr>
          <a:xfrm>
            <a:off x="-1429937" y="-1829008"/>
            <a:ext cx="11563413" cy="11563367"/>
            <a:chOff x="0" y="0"/>
            <a:chExt cx="6350000" cy="6349975"/>
          </a:xfrm>
        </p:grpSpPr>
        <p:sp>
          <p:nvSpPr>
            <p:cNvPr id="3" name="Freeform 3" descr="A medical form with a yellow highlighter strip over one of the questions to make it easier to read"/>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747" b="-16747"/>
              </a:stretch>
            </a:blipFill>
          </p:spPr>
          <p:txBody>
            <a:bodyPr/>
            <a:lstStyle/>
            <a:p>
              <a:endParaRPr lang="en-US"/>
            </a:p>
          </p:txBody>
        </p:sp>
      </p:grpSp>
      <p:sp>
        <p:nvSpPr>
          <p:cNvPr id="4" name="TextBox 4"/>
          <p:cNvSpPr txBox="1"/>
          <p:nvPr/>
        </p:nvSpPr>
        <p:spPr>
          <a:xfrm>
            <a:off x="9722891" y="4871090"/>
            <a:ext cx="8367076" cy="1471985"/>
          </a:xfrm>
          <a:prstGeom prst="rect">
            <a:avLst/>
          </a:prstGeom>
        </p:spPr>
        <p:txBody>
          <a:bodyPr lIns="0" tIns="0" rIns="0" bIns="0" rtlCol="0" anchor="t">
            <a:spAutoFit/>
          </a:bodyPr>
          <a:lstStyle/>
          <a:p>
            <a:pPr algn="r">
              <a:lnSpc>
                <a:spcPts val="3916"/>
              </a:lnSpc>
            </a:pPr>
            <a:r>
              <a:rPr lang="en-US" sz="2797">
                <a:solidFill>
                  <a:srgbClr val="274541"/>
                </a:solidFill>
                <a:latin typeface="Open Sans"/>
                <a:ea typeface="Open Sans"/>
                <a:cs typeface="Open Sans"/>
                <a:sym typeface="Open Sans"/>
              </a:rPr>
              <a:t>Highlighted Reading Strips</a:t>
            </a:r>
          </a:p>
          <a:p>
            <a:pPr algn="r">
              <a:lnSpc>
                <a:spcPts val="3916"/>
              </a:lnSpc>
            </a:pPr>
            <a:endParaRPr lang="en-US" sz="2797">
              <a:solidFill>
                <a:srgbClr val="274541"/>
              </a:solidFill>
              <a:latin typeface="Open Sans"/>
              <a:ea typeface="Open Sans"/>
              <a:cs typeface="Open Sans"/>
              <a:sym typeface="Open Sans"/>
            </a:endParaRPr>
          </a:p>
          <a:p>
            <a:pPr algn="r">
              <a:lnSpc>
                <a:spcPts val="3916"/>
              </a:lnSpc>
              <a:spcBef>
                <a:spcPct val="0"/>
              </a:spcBef>
            </a:pPr>
            <a:endParaRPr lang="en-US" sz="2797">
              <a:solidFill>
                <a:srgbClr val="274541"/>
              </a:solidFill>
              <a:latin typeface="Open Sans"/>
              <a:ea typeface="Open Sans"/>
              <a:cs typeface="Open Sans"/>
              <a:sym typeface="Open Sans"/>
            </a:endParaRPr>
          </a:p>
        </p:txBody>
      </p:sp>
      <p:sp>
        <p:nvSpPr>
          <p:cNvPr id="5" name="TextBox 5"/>
          <p:cNvSpPr txBox="1"/>
          <p:nvPr/>
        </p:nvSpPr>
        <p:spPr>
          <a:xfrm>
            <a:off x="9853844" y="-142875"/>
            <a:ext cx="8236124" cy="5057775"/>
          </a:xfrm>
          <a:prstGeom prst="rect">
            <a:avLst/>
          </a:prstGeom>
        </p:spPr>
        <p:txBody>
          <a:bodyPr lIns="0" tIns="0" rIns="0" bIns="0" rtlCol="0" anchor="t">
            <a:spAutoFit/>
          </a:bodyPr>
          <a:lstStyle/>
          <a:p>
            <a:pPr algn="r">
              <a:lnSpc>
                <a:spcPts val="8399"/>
              </a:lnSpc>
            </a:pPr>
            <a:endParaRPr/>
          </a:p>
          <a:p>
            <a:pPr algn="r">
              <a:lnSpc>
                <a:spcPts val="8399"/>
              </a:lnSpc>
            </a:pPr>
            <a:r>
              <a:rPr lang="en-US" sz="6999" b="1">
                <a:solidFill>
                  <a:srgbClr val="3E5D58"/>
                </a:solidFill>
                <a:latin typeface="Open Sans Ultra-Bold"/>
                <a:ea typeface="Open Sans Ultra-Bold"/>
                <a:cs typeface="Open Sans Ultra-Bold"/>
                <a:sym typeface="Open Sans Ultra-Bold"/>
              </a:rPr>
              <a:t>AFN Bin: </a:t>
            </a:r>
          </a:p>
          <a:p>
            <a:pPr algn="r">
              <a:lnSpc>
                <a:spcPts val="7440"/>
              </a:lnSpc>
            </a:pPr>
            <a:r>
              <a:rPr lang="en-US" sz="6200">
                <a:solidFill>
                  <a:srgbClr val="3E5D58"/>
                </a:solidFill>
                <a:latin typeface="Open Sans"/>
                <a:ea typeface="Open Sans"/>
                <a:cs typeface="Open Sans"/>
                <a:sym typeface="Open Sans"/>
              </a:rPr>
              <a:t>independence - cognitive &amp; visual</a:t>
            </a:r>
          </a:p>
          <a:p>
            <a:pPr algn="r">
              <a:lnSpc>
                <a:spcPts val="8399"/>
              </a:lnSpc>
            </a:pPr>
            <a:endParaRPr lang="en-US" sz="6200">
              <a:solidFill>
                <a:srgbClr val="3E5D58"/>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DB29-AF99-96C7-34F8-1C1F25D36C4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697F231-F34B-88FA-D1DA-D85E28D7871A}"/>
              </a:ex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a:extLst>
                <a:ext uri="{FF2B5EF4-FFF2-40B4-BE49-F238E27FC236}">
                  <a16:creationId xmlns:a16="http://schemas.microsoft.com/office/drawing/2014/main" id="{0BD37D65-230B-5BEC-C1D2-3144AC8EB05A}"/>
                </a:ext>
              </a:extLst>
            </p:cNvPr>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a:extLst>
                <a:ext uri="{FF2B5EF4-FFF2-40B4-BE49-F238E27FC236}">
                  <a16:creationId xmlns:a16="http://schemas.microsoft.com/office/drawing/2014/main" id="{659F6523-D325-C793-8F5E-7F2138D6B415}"/>
                </a:ext>
              </a:extLst>
            </p:cNvPr>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a:extLst>
                <a:ext uri="{FF2B5EF4-FFF2-40B4-BE49-F238E27FC236}">
                  <a16:creationId xmlns:a16="http://schemas.microsoft.com/office/drawing/2014/main" id="{3387DDF3-7B3B-0358-0BDE-B1C1633AE35C}"/>
                </a:ext>
              </a:extLst>
            </p:cNvPr>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a:extLst>
                <a:ext uri="{FF2B5EF4-FFF2-40B4-BE49-F238E27FC236}">
                  <a16:creationId xmlns:a16="http://schemas.microsoft.com/office/drawing/2014/main" id="{3D090836-6CE4-FE31-F5CA-E9B640FE8E1D}"/>
                </a:ext>
              </a:extLst>
            </p:cNvPr>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a:extLst>
                <a:ext uri="{FF2B5EF4-FFF2-40B4-BE49-F238E27FC236}">
                  <a16:creationId xmlns:a16="http://schemas.microsoft.com/office/drawing/2014/main" id="{FCC486CD-171A-39B4-AC1D-75DFBCF0A395}"/>
                </a:ext>
              </a:extLst>
            </p:cNvPr>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FF2B5EF4-FFF2-40B4-BE49-F238E27FC236}">
                <a16:creationId xmlns:a16="http://schemas.microsoft.com/office/drawing/2014/main" id="{1919E599-215F-F2A3-349D-4FAEEA4293F0}"/>
              </a:ex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FF2B5EF4-FFF2-40B4-BE49-F238E27FC236}">
                <a16:creationId xmlns:a16="http://schemas.microsoft.com/office/drawing/2014/main" id="{BB3ACD9D-DBD2-C119-294B-2AB513A32EA5}"/>
              </a:ex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descr="Jefferson County Colorado Public Health Logo">
            <a:extLst>
              <a:ext uri="{FF2B5EF4-FFF2-40B4-BE49-F238E27FC236}">
                <a16:creationId xmlns:a16="http://schemas.microsoft.com/office/drawing/2014/main" id="{4D02481C-526B-DC5B-58F7-4C562997F19A}"/>
              </a:ext>
              <a:ext uri="{C183D7F6-B498-43B3-948B-1728B52AA6E4}">
                <adec:decorative xmlns:adec="http://schemas.microsoft.com/office/drawing/2017/decorative" val="0"/>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FF2B5EF4-FFF2-40B4-BE49-F238E27FC236}">
                <a16:creationId xmlns:a16="http://schemas.microsoft.com/office/drawing/2014/main" id="{7FF5E046-CC8B-E74E-3149-8C73A32184D8}"/>
              </a:ext>
              <a:ext uri="{C183D7F6-B498-43B3-948B-1728B52AA6E4}">
                <adec:decorative xmlns:adec="http://schemas.microsoft.com/office/drawing/2017/decorative" val="1"/>
              </a:ext>
            </a:extLst>
          </p:cNvPr>
          <p:cNvSpPr/>
          <p:nvPr/>
        </p:nvSpPr>
        <p:spPr>
          <a:xfrm>
            <a:off x="8358851"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6" name="TextBox 26">
            <a:extLst>
              <a:ext uri="{FF2B5EF4-FFF2-40B4-BE49-F238E27FC236}">
                <a16:creationId xmlns:a16="http://schemas.microsoft.com/office/drawing/2014/main" id="{5BC43230-FF6E-4A05-B252-46E1FF7BB4A9}"/>
              </a:ext>
            </a:extLst>
          </p:cNvPr>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09"/>
              </a:lnSpc>
              <a:spcBef>
                <a:spcPts val="0"/>
              </a:spcBef>
              <a:spcAft>
                <a:spcPts val="0"/>
              </a:spcAft>
              <a:buClrTx/>
              <a:buSzTx/>
              <a:buFontTx/>
              <a:buNone/>
              <a:tabLst/>
              <a:defRPr/>
            </a:pPr>
            <a:r>
              <a:rPr lang="en-US" sz="6999" b="1" dirty="0">
                <a:solidFill>
                  <a:srgbClr val="3E5D58"/>
                </a:solidFill>
                <a:latin typeface="Open Sans Ultra-Bold"/>
                <a:ea typeface="Open Sans Ultra-Bold"/>
                <a:cs typeface="Open Sans Ultra-Bold"/>
                <a:sym typeface="Open Sans Ultra-Bold"/>
              </a:rPr>
              <a:t>A</a:t>
            </a:r>
            <a:r>
              <a:rPr kumimoji="0" lang="en-US" sz="6999" b="1" i="0" u="none" strike="noStrike" kern="1200" cap="none" spc="0" normalizeH="0" baseline="0" noProof="0" dirty="0" err="1">
                <a:ln>
                  <a:noFill/>
                </a:ln>
                <a:solidFill>
                  <a:srgbClr val="3E5D58"/>
                </a:solidFill>
                <a:effectLst/>
                <a:uLnTx/>
                <a:uFillTx/>
                <a:latin typeface="Open Sans Ultra-Bold"/>
                <a:ea typeface="Open Sans Ultra-Bold"/>
                <a:cs typeface="Open Sans Ultra-Bold"/>
                <a:sym typeface="Open Sans Ultra-Bold"/>
              </a:rPr>
              <a:t>ccessibility</a:t>
            </a: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 Statement</a:t>
            </a:r>
          </a:p>
        </p:txBody>
      </p:sp>
      <p:sp>
        <p:nvSpPr>
          <p:cNvPr id="27" name="TextBox 27">
            <a:extLst>
              <a:ext uri="{FF2B5EF4-FFF2-40B4-BE49-F238E27FC236}">
                <a16:creationId xmlns:a16="http://schemas.microsoft.com/office/drawing/2014/main" id="{8724CB90-477C-D07B-94DF-9863A12B0D21}"/>
              </a:ext>
            </a:extLst>
          </p:cNvPr>
          <p:cNvSpPr txBox="1"/>
          <p:nvPr/>
        </p:nvSpPr>
        <p:spPr>
          <a:xfrm>
            <a:off x="1028700" y="2933700"/>
            <a:ext cx="16573500" cy="3282950"/>
          </a:xfrm>
          <a:prstGeom prst="rect">
            <a:avLst/>
          </a:prstGeom>
        </p:spPr>
        <p:txBody>
          <a:bodyPr wrap="square" lIns="0" tIns="0" rIns="0" bIns="0" rtlCol="0" anchor="t">
            <a:spAutoFit/>
          </a:bodyPr>
          <a:lstStyle/>
          <a:p>
            <a:pPr>
              <a:lnSpc>
                <a:spcPts val="3240"/>
              </a:lnSpc>
            </a:pPr>
            <a:r>
              <a:rPr lang="en-US" sz="2800" dirty="0">
                <a:solidFill>
                  <a:srgbClr val="3E5D58"/>
                </a:solidFill>
                <a:latin typeface="Open Sans"/>
                <a:ea typeface="Open Sans"/>
                <a:cs typeface="Open Sans"/>
                <a:sym typeface="Open Sans"/>
              </a:rPr>
              <a:t>Please exist in this space in ways that are most comfortable for you. You can stand up, sit down, lay down, stretch, walk around, leave the room, stim, use your electronics as needed. </a:t>
            </a:r>
          </a:p>
          <a:p>
            <a:pPr>
              <a:lnSpc>
                <a:spcPts val="3240"/>
              </a:lnSpc>
            </a:pPr>
            <a:endParaRPr lang="en-US" sz="2800" dirty="0">
              <a:solidFill>
                <a:srgbClr val="3E5D58"/>
              </a:solidFill>
              <a:latin typeface="Open Sans"/>
              <a:ea typeface="Open Sans"/>
              <a:cs typeface="Open Sans"/>
              <a:sym typeface="Open Sans"/>
            </a:endParaRPr>
          </a:p>
          <a:p>
            <a:pPr>
              <a:lnSpc>
                <a:spcPts val="3240"/>
              </a:lnSpc>
            </a:pPr>
            <a:r>
              <a:rPr lang="en-US" sz="2800" dirty="0">
                <a:solidFill>
                  <a:srgbClr val="3E5D58"/>
                </a:solidFill>
                <a:latin typeface="Open Sans"/>
                <a:ea typeface="Open Sans"/>
                <a:cs typeface="Open Sans"/>
                <a:sym typeface="Open Sans"/>
              </a:rPr>
              <a:t>Feel free to have your video on or off, and to speak as much or as little as you like. Understand that everyone exists in spaces in different ways, and how someone can best engage and listen might look different than how you do.</a:t>
            </a:r>
          </a:p>
          <a:p>
            <a:pPr>
              <a:lnSpc>
                <a:spcPts val="3240"/>
              </a:lnSpc>
            </a:pPr>
            <a:endParaRPr lang="en-US" sz="2800" dirty="0">
              <a:solidFill>
                <a:srgbClr val="3E5D58"/>
              </a:solidFill>
              <a:latin typeface="Open Sans"/>
              <a:ea typeface="Open Sans"/>
              <a:cs typeface="Open Sans"/>
              <a:sym typeface="Open Sans"/>
            </a:endParaRPr>
          </a:p>
          <a:p>
            <a:pPr>
              <a:lnSpc>
                <a:spcPts val="3240"/>
              </a:lnSpc>
            </a:pPr>
            <a:r>
              <a:rPr lang="en-US" sz="2800" dirty="0">
                <a:solidFill>
                  <a:srgbClr val="3E5D58"/>
                </a:solidFill>
                <a:latin typeface="Open Sans"/>
                <a:ea typeface="Open Sans"/>
                <a:cs typeface="Open Sans"/>
                <a:sym typeface="Open Sans"/>
              </a:rPr>
              <a:t>Please let us know if we need to slow down or repeat any information during this discussion.</a:t>
            </a:r>
          </a:p>
        </p:txBody>
      </p:sp>
    </p:spTree>
    <p:extLst>
      <p:ext uri="{BB962C8B-B14F-4D97-AF65-F5344CB8AC3E}">
        <p14:creationId xmlns:p14="http://schemas.microsoft.com/office/powerpoint/2010/main" val="260018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grpSp>
        <p:nvGrpSpPr>
          <p:cNvPr id="21" name="Group 21" descr="AFN items lying on a table, including sound amplifier, reading strips, pen grips, baby figit toy"/>
          <p:cNvGrpSpPr/>
          <p:nvPr/>
        </p:nvGrpSpPr>
        <p:grpSpPr>
          <a:xfrm>
            <a:off x="11403700" y="2173605"/>
            <a:ext cx="6299672" cy="6299672"/>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0620" r="-20620"/>
              </a:stretch>
            </a:blipFill>
          </p:spPr>
          <p:txBody>
            <a:bodyPr/>
            <a:lstStyle/>
            <a:p>
              <a:endParaRPr lang="en-US"/>
            </a:p>
          </p:txBody>
        </p:sp>
      </p:grpSp>
      <p:sp>
        <p:nvSpPr>
          <p:cNvPr id="24" name="TextBox 24"/>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A lot of items are low-cost</a:t>
            </a:r>
          </a:p>
        </p:txBody>
      </p:sp>
      <p:sp>
        <p:nvSpPr>
          <p:cNvPr id="25" name="TextBox 25"/>
          <p:cNvSpPr txBox="1"/>
          <p:nvPr/>
        </p:nvSpPr>
        <p:spPr>
          <a:xfrm>
            <a:off x="1028700" y="2554605"/>
            <a:ext cx="9468557" cy="5722016"/>
          </a:xfrm>
          <a:prstGeom prst="rect">
            <a:avLst/>
          </a:prstGeom>
        </p:spPr>
        <p:txBody>
          <a:bodyPr lIns="0" tIns="0" rIns="0" bIns="0" rtlCol="0" anchor="t">
            <a:spAutoFit/>
          </a:bodyPr>
          <a:lstStyle/>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Many items are less than $10 each. </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Reading strips, pen grips, fidgets, communication boards, magnifiers and noise-reducing headphones together cost less than $75 for a simple AFN bin of items.</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A list of all the items is available on our [external link] </a:t>
            </a:r>
            <a:r>
              <a:rPr lang="en-US" sz="2400" u="sng" dirty="0">
                <a:solidFill>
                  <a:srgbClr val="3E5D58"/>
                </a:solidFill>
                <a:latin typeface="Open Sans"/>
                <a:ea typeface="Open Sans"/>
                <a:cs typeface="Open Sans"/>
                <a:sym typeface="Open Sans"/>
                <a:hlinkClick r:id="rId11" tooltip="https://docs.google.com/spreadsheets/d/1nogpN5MayBSsR9Agw5PND7b7XIvl_wNnQT7EHX8OCPA/edit?gid=0#gid=0"/>
              </a:rPr>
              <a:t>Google Doc AFN Resource Page</a:t>
            </a:r>
            <a:r>
              <a:rPr lang="en-US" sz="2400" dirty="0">
                <a:solidFill>
                  <a:srgbClr val="3E5D58"/>
                </a:solidFill>
                <a:latin typeface="Open Sans"/>
                <a:ea typeface="Open Sans"/>
                <a:cs typeface="Open Sans"/>
                <a:sym typeface="Open Sans"/>
              </a:rPr>
              <a:t>.</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Pocket Talkers, $199 each, are more expensive, but we have a system to share and check them out between teams.</a:t>
            </a:r>
          </a:p>
          <a:p>
            <a:pPr marL="518160" lvl="1" indent="-259080" algn="l">
              <a:lnSpc>
                <a:spcPts val="3240"/>
              </a:lnSpc>
              <a:buFont typeface="Arial"/>
              <a:buChar char="•"/>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We can deploy these in an emergency along with our County AFN Trailer and Backup Batteries.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grpSp>
        <p:nvGrpSpPr>
          <p:cNvPr id="21" name="Group 21" descr="Two sets of hands typing on the Ubi-Duo machine which looks like two black laptop computers back to back to each other"/>
          <p:cNvGrpSpPr/>
          <p:nvPr/>
        </p:nvGrpSpPr>
        <p:grpSpPr>
          <a:xfrm>
            <a:off x="11390673" y="2063203"/>
            <a:ext cx="6312699" cy="6312699"/>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38888" r="-38888"/>
              </a:stretch>
            </a:blipFill>
          </p:spPr>
          <p:txBody>
            <a:bodyPr/>
            <a:lstStyle/>
            <a:p>
              <a:endParaRPr lang="en-US"/>
            </a:p>
          </p:txBody>
        </p:sp>
      </p:grpSp>
      <p:sp>
        <p:nvSpPr>
          <p:cNvPr id="24" name="TextBox 24"/>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Ubi-Duo Spotlight</a:t>
            </a:r>
          </a:p>
        </p:txBody>
      </p:sp>
      <p:sp>
        <p:nvSpPr>
          <p:cNvPr id="25" name="TextBox 25"/>
          <p:cNvSpPr txBox="1"/>
          <p:nvPr/>
        </p:nvSpPr>
        <p:spPr>
          <a:xfrm>
            <a:off x="1028700" y="2707390"/>
            <a:ext cx="8352722" cy="5306978"/>
          </a:xfrm>
          <a:prstGeom prst="rect">
            <a:avLst/>
          </a:prstGeom>
        </p:spPr>
        <p:txBody>
          <a:bodyPr lIns="0" tIns="0" rIns="0" bIns="0" rtlCol="0" anchor="t">
            <a:spAutoFit/>
          </a:bodyPr>
          <a:lstStyle/>
          <a:p>
            <a:pPr marL="518160" lvl="1" indent="-259080" algn="l">
              <a:lnSpc>
                <a:spcPts val="3240"/>
              </a:lnSpc>
              <a:buFont typeface="Arial"/>
              <a:buChar char="•"/>
            </a:pPr>
            <a:r>
              <a:rPr lang="en-US" sz="2400">
                <a:solidFill>
                  <a:srgbClr val="3E5D58"/>
                </a:solidFill>
                <a:latin typeface="Open Sans"/>
                <a:ea typeface="Open Sans"/>
                <a:cs typeface="Open Sans"/>
                <a:sym typeface="Open Sans"/>
              </a:rPr>
              <a:t>The Ubi-Duo two-way communication typing device is very simple to use and requires no internet.</a:t>
            </a:r>
          </a:p>
          <a:p>
            <a:pPr algn="l">
              <a:lnSpc>
                <a:spcPts val="3240"/>
              </a:lnSpc>
            </a:pPr>
            <a:endParaRPr lang="en-US" sz="240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a:solidFill>
                  <a:srgbClr val="3E5D58"/>
                </a:solidFill>
                <a:latin typeface="Open Sans"/>
                <a:ea typeface="Open Sans"/>
                <a:cs typeface="Open Sans"/>
                <a:sym typeface="Open Sans"/>
              </a:rPr>
              <a:t>Simple turn on and start typing.</a:t>
            </a:r>
          </a:p>
          <a:p>
            <a:pPr algn="l">
              <a:lnSpc>
                <a:spcPts val="3240"/>
              </a:lnSpc>
            </a:pPr>
            <a:endParaRPr lang="en-US" sz="240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a:solidFill>
                  <a:srgbClr val="3E5D58"/>
                </a:solidFill>
                <a:latin typeface="Open Sans"/>
                <a:ea typeface="Open Sans"/>
                <a:cs typeface="Open Sans"/>
                <a:sym typeface="Open Sans"/>
              </a:rPr>
              <a:t>It does not do translation. </a:t>
            </a:r>
          </a:p>
          <a:p>
            <a:pPr algn="l">
              <a:lnSpc>
                <a:spcPts val="3240"/>
              </a:lnSpc>
            </a:pPr>
            <a:endParaRPr lang="en-US" sz="240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a:solidFill>
                  <a:srgbClr val="3E5D58"/>
                </a:solidFill>
                <a:latin typeface="Open Sans"/>
                <a:ea typeface="Open Sans"/>
                <a:cs typeface="Open Sans"/>
                <a:sym typeface="Open Sans"/>
              </a:rPr>
              <a:t>It is great for deaf, hard of hearing, someone who can’t speak or someone who would simply prefer to type a conversation, especially if sensitive information.</a:t>
            </a:r>
          </a:p>
          <a:p>
            <a:pPr algn="l">
              <a:lnSpc>
                <a:spcPts val="3240"/>
              </a:lnSpc>
            </a:pPr>
            <a:endParaRPr lang="en-US" sz="240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a:solidFill>
                  <a:srgbClr val="3E5D58"/>
                </a:solidFill>
                <a:latin typeface="Open Sans"/>
                <a:ea typeface="Open Sans"/>
                <a:cs typeface="Open Sans"/>
                <a:sym typeface="Open Sans"/>
              </a:rPr>
              <a:t>We have one at our main front desk, with a checkout process for the others.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2B7EB-1566-49DD-0F3A-88C06530660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621A1E-CD48-7F20-DF85-05CEC412E452}"/>
              </a:ex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a:extLst>
                <a:ext uri="{FF2B5EF4-FFF2-40B4-BE49-F238E27FC236}">
                  <a16:creationId xmlns:a16="http://schemas.microsoft.com/office/drawing/2014/main" id="{036C9FA3-9AA7-6A4C-2237-A1AE994F78A3}"/>
                </a:ext>
              </a:extLst>
            </p:cNvPr>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a:extLst>
                <a:ext uri="{FF2B5EF4-FFF2-40B4-BE49-F238E27FC236}">
                  <a16:creationId xmlns:a16="http://schemas.microsoft.com/office/drawing/2014/main" id="{92E4D4EC-43FD-2C48-E281-04CED67C3148}"/>
                </a:ext>
              </a:extLst>
            </p:cNvPr>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a:extLst>
                <a:ext uri="{FF2B5EF4-FFF2-40B4-BE49-F238E27FC236}">
                  <a16:creationId xmlns:a16="http://schemas.microsoft.com/office/drawing/2014/main" id="{BA024220-1F11-64E4-0713-8D197134E4C1}"/>
                </a:ext>
              </a:extLst>
            </p:cNvPr>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a:extLst>
                <a:ext uri="{FF2B5EF4-FFF2-40B4-BE49-F238E27FC236}">
                  <a16:creationId xmlns:a16="http://schemas.microsoft.com/office/drawing/2014/main" id="{6A5F2E05-0103-304B-E575-B2FD490C8BD1}"/>
                </a:ext>
              </a:extLst>
            </p:cNvPr>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a:extLst>
                <a:ext uri="{FF2B5EF4-FFF2-40B4-BE49-F238E27FC236}">
                  <a16:creationId xmlns:a16="http://schemas.microsoft.com/office/drawing/2014/main" id="{3849AD09-292B-AC07-4834-6F948E3CAE29}"/>
                </a:ext>
              </a:extLst>
            </p:cNvPr>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FF2B5EF4-FFF2-40B4-BE49-F238E27FC236}">
                <a16:creationId xmlns:a16="http://schemas.microsoft.com/office/drawing/2014/main" id="{A6EC7258-15E7-A099-88F5-B1EBBC2DA597}"/>
              </a:ex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FF2B5EF4-FFF2-40B4-BE49-F238E27FC236}">
                <a16:creationId xmlns:a16="http://schemas.microsoft.com/office/drawing/2014/main" id="{1BC47C46-1499-3718-5AC7-F0858FBFB216}"/>
              </a:ex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A40CF326-0634-AD04-8AF8-A3FE3139E93B}"/>
              </a:ex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FF2B5EF4-FFF2-40B4-BE49-F238E27FC236}">
                <a16:creationId xmlns:a16="http://schemas.microsoft.com/office/drawing/2014/main" id="{0EB7AF4D-8621-D327-B064-416F4105082E}"/>
              </a:ex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05052544-C74D-DAA4-B2B5-90341109914C}"/>
              </a:ext>
            </a:extLst>
          </p:cNvPr>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lang="en-US" sz="6999" b="1" dirty="0">
                <a:solidFill>
                  <a:srgbClr val="3E5D58"/>
                </a:solidFill>
                <a:latin typeface="Open Sans Ultra-Bold"/>
                <a:ea typeface="Open Sans Ultra-Bold"/>
                <a:cs typeface="Open Sans Ultra-Bold"/>
                <a:sym typeface="Open Sans Ultra-Bold"/>
              </a:rPr>
              <a:t>Social media</a:t>
            </a:r>
            <a:endPar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endParaRPr>
          </a:p>
        </p:txBody>
      </p:sp>
      <p:pic>
        <p:nvPicPr>
          <p:cNvPr id="29" name="Picture 28" descr="extreme heat social media post in spanish ">
            <a:extLst>
              <a:ext uri="{FF2B5EF4-FFF2-40B4-BE49-F238E27FC236}">
                <a16:creationId xmlns:a16="http://schemas.microsoft.com/office/drawing/2014/main" id="{03CCF264-0D15-216F-54FE-377D95C6CE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372" y="2604952"/>
            <a:ext cx="7010801" cy="5877139"/>
          </a:xfrm>
          <a:prstGeom prst="rect">
            <a:avLst/>
          </a:prstGeom>
        </p:spPr>
      </p:pic>
      <p:pic>
        <p:nvPicPr>
          <p:cNvPr id="31" name="Picture 30" descr="extreme heat social media post english">
            <a:extLst>
              <a:ext uri="{FF2B5EF4-FFF2-40B4-BE49-F238E27FC236}">
                <a16:creationId xmlns:a16="http://schemas.microsoft.com/office/drawing/2014/main" id="{A1F0A69D-A3DE-D86E-D537-B2DEA5D45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9077" y="2617349"/>
            <a:ext cx="7010801" cy="5877140"/>
          </a:xfrm>
          <a:prstGeom prst="rect">
            <a:avLst/>
          </a:prstGeom>
        </p:spPr>
      </p:pic>
    </p:spTree>
    <p:extLst>
      <p:ext uri="{BB962C8B-B14F-4D97-AF65-F5344CB8AC3E}">
        <p14:creationId xmlns:p14="http://schemas.microsoft.com/office/powerpoint/2010/main" val="165888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685FC-13F2-08F4-B940-CEA4DAA468B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14C326-15F7-03A9-217D-0588E3712AAD}"/>
              </a:ex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a:extLst>
                <a:ext uri="{FF2B5EF4-FFF2-40B4-BE49-F238E27FC236}">
                  <a16:creationId xmlns:a16="http://schemas.microsoft.com/office/drawing/2014/main" id="{54259277-5CF6-FBFE-1D4C-2FD0CB87F6FA}"/>
                </a:ext>
              </a:extLst>
            </p:cNvPr>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a:extLst>
                <a:ext uri="{FF2B5EF4-FFF2-40B4-BE49-F238E27FC236}">
                  <a16:creationId xmlns:a16="http://schemas.microsoft.com/office/drawing/2014/main" id="{0995E73F-D5BF-CDC2-A455-D7B69BB98317}"/>
                </a:ext>
              </a:extLst>
            </p:cNvPr>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a:extLst>
                <a:ext uri="{FF2B5EF4-FFF2-40B4-BE49-F238E27FC236}">
                  <a16:creationId xmlns:a16="http://schemas.microsoft.com/office/drawing/2014/main" id="{65A6F80A-4F50-3095-B235-718B4DE952CB}"/>
                </a:ext>
              </a:extLst>
            </p:cNvPr>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a:extLst>
                <a:ext uri="{FF2B5EF4-FFF2-40B4-BE49-F238E27FC236}">
                  <a16:creationId xmlns:a16="http://schemas.microsoft.com/office/drawing/2014/main" id="{C736B916-602B-A126-D0C9-24F8E802A727}"/>
                </a:ext>
              </a:extLst>
            </p:cNvPr>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a:extLst>
                <a:ext uri="{FF2B5EF4-FFF2-40B4-BE49-F238E27FC236}">
                  <a16:creationId xmlns:a16="http://schemas.microsoft.com/office/drawing/2014/main" id="{3E18EF88-75CC-9972-A5C7-98DFF389F611}"/>
                </a:ext>
              </a:extLst>
            </p:cNvPr>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FF2B5EF4-FFF2-40B4-BE49-F238E27FC236}">
                <a16:creationId xmlns:a16="http://schemas.microsoft.com/office/drawing/2014/main" id="{740005FF-94AE-4C93-4983-07AD2FDDE956}"/>
              </a:ex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FF2B5EF4-FFF2-40B4-BE49-F238E27FC236}">
                <a16:creationId xmlns:a16="http://schemas.microsoft.com/office/drawing/2014/main" id="{17E99E2F-D194-8DF9-35FC-D0F59442643C}"/>
              </a:ex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6D0A8B3E-9922-1DDD-AE88-D0E08430B6DF}"/>
              </a:ex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FF2B5EF4-FFF2-40B4-BE49-F238E27FC236}">
                <a16:creationId xmlns:a16="http://schemas.microsoft.com/office/drawing/2014/main" id="{75484E13-2244-6572-7643-7D14E9FE752B}"/>
              </a:ext>
              <a:ext uri="{C183D7F6-B498-43B3-948B-1728B52AA6E4}">
                <adec:decorative xmlns:adec="http://schemas.microsoft.com/office/drawing/2017/decorative" val="1"/>
              </a:ext>
            </a:extLst>
          </p:cNvPr>
          <p:cNvSpPr/>
          <p:nvPr/>
        </p:nvSpPr>
        <p:spPr>
          <a:xfrm>
            <a:off x="1028700" y="2940367"/>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8455FE4D-C85C-18A6-6ECB-362A66737225}"/>
              </a:ext>
            </a:extLst>
          </p:cNvPr>
          <p:cNvSpPr txBox="1"/>
          <p:nvPr/>
        </p:nvSpPr>
        <p:spPr>
          <a:xfrm>
            <a:off x="792367" y="3384363"/>
            <a:ext cx="8352722" cy="3286284"/>
          </a:xfrm>
          <a:prstGeom prst="rect">
            <a:avLst/>
          </a:prstGeom>
        </p:spPr>
        <p:txBody>
          <a:bodyPr lIns="0" tIns="0" rIns="0" bIns="0" rtlCol="0" anchor="t">
            <a:spAutoFit/>
          </a:bodyPr>
          <a:lstStyle/>
          <a:p>
            <a:pPr marL="518160" lvl="1" indent="-259080">
              <a:lnSpc>
                <a:spcPts val="3240"/>
              </a:lnSpc>
              <a:buFont typeface="Arial"/>
              <a:buChar char="•"/>
            </a:pPr>
            <a:r>
              <a:rPr lang="en-US" sz="3200" dirty="0">
                <a:solidFill>
                  <a:srgbClr val="3E5D58"/>
                </a:solidFill>
                <a:latin typeface="Open Sans"/>
                <a:ea typeface="Open Sans"/>
                <a:cs typeface="Open Sans"/>
              </a:rPr>
              <a:t>Hosting AFN Advisory Group to embed top AFN resources into the County’s Emergency Plans and the Health Department Emergency Plans</a:t>
            </a:r>
            <a:br>
              <a:rPr lang="en-US" sz="3200" dirty="0">
                <a:solidFill>
                  <a:srgbClr val="3E5D58"/>
                </a:solidFill>
                <a:latin typeface="Open Sans"/>
                <a:ea typeface="Open Sans"/>
                <a:cs typeface="Open Sans"/>
              </a:rPr>
            </a:br>
            <a:r>
              <a:rPr lang="en-US" sz="3200" dirty="0">
                <a:solidFill>
                  <a:srgbClr val="3E5D58"/>
                </a:solidFill>
                <a:latin typeface="Open Sans"/>
                <a:ea typeface="Open Sans"/>
                <a:cs typeface="Open Sans"/>
              </a:rPr>
              <a:t> </a:t>
            </a:r>
          </a:p>
          <a:p>
            <a:pPr marL="518160" lvl="1" indent="-259080">
              <a:lnSpc>
                <a:spcPts val="3240"/>
              </a:lnSpc>
              <a:buFont typeface="Arial"/>
              <a:buChar char="•"/>
            </a:pPr>
            <a:r>
              <a:rPr lang="en-US" sz="3200" dirty="0">
                <a:solidFill>
                  <a:srgbClr val="3E5D58"/>
                </a:solidFill>
                <a:latin typeface="Open Sans"/>
                <a:ea typeface="Open Sans"/>
                <a:cs typeface="Open Sans"/>
              </a:rPr>
              <a:t>Support existing projects like safe infant feeding, older adult preparedness, and extreme weather needs </a:t>
            </a:r>
          </a:p>
        </p:txBody>
      </p:sp>
      <p:sp>
        <p:nvSpPr>
          <p:cNvPr id="25" name="TextBox 25">
            <a:extLst>
              <a:ext uri="{FF2B5EF4-FFF2-40B4-BE49-F238E27FC236}">
                <a16:creationId xmlns:a16="http://schemas.microsoft.com/office/drawing/2014/main" id="{498B74FC-B84B-08F7-25E7-817A7A7D5A9D}"/>
              </a:ext>
            </a:extLst>
          </p:cNvPr>
          <p:cNvSpPr txBox="1">
            <a:spLocks noGrp="1"/>
          </p:cNvSpPr>
          <p:nvPr>
            <p:ph type="title" idx="4294967295"/>
          </p:nvPr>
        </p:nvSpPr>
        <p:spPr>
          <a:xfrm>
            <a:off x="999309" y="1054001"/>
            <a:ext cx="16230600" cy="16904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lang="en-US" sz="6999" b="1" dirty="0">
                <a:solidFill>
                  <a:srgbClr val="3E5D58"/>
                </a:solidFill>
                <a:latin typeface="Open Sans Ultra-Bold"/>
                <a:ea typeface="Open Sans Ultra-Bold"/>
                <a:cs typeface="Open Sans Ultra-Bold"/>
                <a:sym typeface="Open Sans Ultra-Bold"/>
              </a:rPr>
              <a:t>Some of our next steps this year in emergency planning…</a:t>
            </a:r>
            <a:endPar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endParaRPr>
          </a:p>
        </p:txBody>
      </p:sp>
      <p:pic>
        <p:nvPicPr>
          <p:cNvPr id="11" name="Picture 10" descr="A plane carrying flame retardant flies over the Quarry fire in Jefferson County. July 31, 2024.">
            <a:extLst>
              <a:ext uri="{FF2B5EF4-FFF2-40B4-BE49-F238E27FC236}">
                <a16:creationId xmlns:a16="http://schemas.microsoft.com/office/drawing/2014/main" id="{D98AE106-D797-C0D2-75C1-0F40D53191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81046" y="2806884"/>
            <a:ext cx="7004336" cy="4571822"/>
          </a:xfrm>
          <a:prstGeom prst="rect">
            <a:avLst/>
          </a:prstGeom>
        </p:spPr>
      </p:pic>
    </p:spTree>
    <p:extLst>
      <p:ext uri="{BB962C8B-B14F-4D97-AF65-F5344CB8AC3E}">
        <p14:creationId xmlns:p14="http://schemas.microsoft.com/office/powerpoint/2010/main" val="213061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8358851" y="3020607"/>
            <a:ext cx="1570297" cy="0"/>
          </a:xfrm>
          <a:prstGeom prst="line">
            <a:avLst/>
          </a:prstGeom>
          <a:ln w="66675" cap="rnd">
            <a:solidFill>
              <a:srgbClr val="BA5624"/>
            </a:solidFill>
            <a:prstDash val="solid"/>
            <a:headEnd type="none" w="sm" len="sm"/>
            <a:tailEnd type="none" w="sm" len="sm"/>
          </a:ln>
        </p:spPr>
        <p:txBody>
          <a:bodyPr/>
          <a:lstStyle/>
          <a:p>
            <a:endParaRPr lang="en-US"/>
          </a:p>
        </p:txBody>
      </p:sp>
      <p:grpSp>
        <p:nvGrpSpPr>
          <p:cNvPr id="23" name="Group 23" descr="An Infant Ready kit bright yellow drawstring backpack with a manual in the front zip pocket"/>
          <p:cNvGrpSpPr/>
          <p:nvPr/>
        </p:nvGrpSpPr>
        <p:grpSpPr>
          <a:xfrm>
            <a:off x="2977515" y="5143500"/>
            <a:ext cx="2426970" cy="2426970"/>
            <a:chOff x="0" y="0"/>
            <a:chExt cx="812800" cy="812800"/>
          </a:xfrm>
        </p:grpSpPr>
        <p:sp>
          <p:nvSpPr>
            <p:cNvPr id="24" name="Freeform 2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6666" b="-16666"/>
              </a:stretch>
            </a:blipFill>
            <a:ln w="38100" cap="sq">
              <a:solidFill>
                <a:srgbClr val="BA5624"/>
              </a:solidFill>
              <a:prstDash val="solid"/>
              <a:miter/>
            </a:ln>
          </p:spPr>
          <p:txBody>
            <a:bodyPr/>
            <a:lstStyle/>
            <a:p>
              <a:endParaRPr lang="en-US"/>
            </a:p>
          </p:txBody>
        </p:sp>
      </p:grpSp>
      <p:sp>
        <p:nvSpPr>
          <p:cNvPr id="28" name="TextBox 28"/>
          <p:cNvSpPr txBox="1">
            <a:spLocks noGrp="1"/>
          </p:cNvSpPr>
          <p:nvPr>
            <p:ph type="title" idx="4294967295"/>
          </p:nvPr>
        </p:nvSpPr>
        <p:spPr>
          <a:xfrm>
            <a:off x="1028700" y="1200150"/>
            <a:ext cx="16230600" cy="16176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0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Libraries are a space for preparedness, response and recovery</a:t>
            </a:r>
          </a:p>
        </p:txBody>
      </p:sp>
      <p:sp>
        <p:nvSpPr>
          <p:cNvPr id="29" name="TextBox 29"/>
          <p:cNvSpPr txBox="1"/>
          <p:nvPr/>
        </p:nvSpPr>
        <p:spPr>
          <a:xfrm>
            <a:off x="1970674" y="3961522"/>
            <a:ext cx="4375785" cy="387222"/>
          </a:xfrm>
          <a:prstGeom prst="rect">
            <a:avLst/>
          </a:prstGeom>
        </p:spPr>
        <p:txBody>
          <a:bodyPr wrap="square" lIns="0" tIns="0" rIns="0" bIns="0" rtlCol="0" anchor="t">
            <a:spAutoFit/>
          </a:bodyPr>
          <a:lstStyle/>
          <a:p>
            <a:pPr marL="259080" lvl="1" algn="ctr">
              <a:lnSpc>
                <a:spcPts val="3240"/>
              </a:lnSpc>
            </a:pPr>
            <a:r>
              <a:rPr lang="en-US" sz="2400" dirty="0">
                <a:solidFill>
                  <a:srgbClr val="3E5D58"/>
                </a:solidFill>
                <a:latin typeface="Open Sans"/>
                <a:ea typeface="Open Sans"/>
                <a:cs typeface="Open Sans"/>
                <a:sym typeface="Open Sans"/>
              </a:rPr>
              <a:t>Pack a emergency kit class</a:t>
            </a:r>
          </a:p>
        </p:txBody>
      </p:sp>
      <p:grpSp>
        <p:nvGrpSpPr>
          <p:cNvPr id="30" name="Group 23" descr="Two green cooling towels">
            <a:extLst>
              <a:ext uri="{FF2B5EF4-FFF2-40B4-BE49-F238E27FC236}">
                <a16:creationId xmlns:a16="http://schemas.microsoft.com/office/drawing/2014/main" id="{65253632-705C-C722-5CD7-6570EA96BA37}"/>
              </a:ext>
            </a:extLst>
          </p:cNvPr>
          <p:cNvGrpSpPr/>
          <p:nvPr/>
        </p:nvGrpSpPr>
        <p:grpSpPr>
          <a:xfrm>
            <a:off x="8126900" y="5128506"/>
            <a:ext cx="2426970" cy="2426970"/>
            <a:chOff x="0" y="0"/>
            <a:chExt cx="812800" cy="812800"/>
          </a:xfrm>
        </p:grpSpPr>
        <p:sp>
          <p:nvSpPr>
            <p:cNvPr id="31" name="Freeform 24">
              <a:extLst>
                <a:ext uri="{FF2B5EF4-FFF2-40B4-BE49-F238E27FC236}">
                  <a16:creationId xmlns:a16="http://schemas.microsoft.com/office/drawing/2014/main" id="{67AEAA20-ADC8-03F7-692E-9A9DC6931E0E}"/>
                </a:ex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14148" r="-14148"/>
              </a:stretch>
            </a:blipFill>
            <a:ln w="38100" cap="sq">
              <a:solidFill>
                <a:srgbClr val="BA5624"/>
              </a:solidFill>
              <a:prstDash val="solid"/>
              <a:miter/>
            </a:ln>
          </p:spPr>
          <p:txBody>
            <a:bodyPr/>
            <a:lstStyle/>
            <a:p>
              <a:endParaRPr lang="en-US"/>
            </a:p>
          </p:txBody>
        </p:sp>
      </p:grpSp>
      <p:sp>
        <p:nvSpPr>
          <p:cNvPr id="32" name="TextBox 29">
            <a:extLst>
              <a:ext uri="{FF2B5EF4-FFF2-40B4-BE49-F238E27FC236}">
                <a16:creationId xmlns:a16="http://schemas.microsoft.com/office/drawing/2014/main" id="{1C686302-E124-8B5E-8376-1A56E70846B2}"/>
              </a:ext>
            </a:extLst>
          </p:cNvPr>
          <p:cNvSpPr txBox="1"/>
          <p:nvPr/>
        </p:nvSpPr>
        <p:spPr>
          <a:xfrm>
            <a:off x="7152492" y="3797341"/>
            <a:ext cx="4375785" cy="797591"/>
          </a:xfrm>
          <a:prstGeom prst="rect">
            <a:avLst/>
          </a:prstGeom>
        </p:spPr>
        <p:txBody>
          <a:bodyPr wrap="square" lIns="0" tIns="0" rIns="0" bIns="0" rtlCol="0" anchor="t">
            <a:spAutoFit/>
          </a:bodyPr>
          <a:lstStyle/>
          <a:p>
            <a:pPr marL="259080" lvl="1" algn="ctr">
              <a:lnSpc>
                <a:spcPts val="3240"/>
              </a:lnSpc>
            </a:pPr>
            <a:r>
              <a:rPr lang="en-US" sz="2400" dirty="0">
                <a:solidFill>
                  <a:srgbClr val="3E5D58"/>
                </a:solidFill>
                <a:latin typeface="Open Sans"/>
                <a:ea typeface="Open Sans"/>
                <a:cs typeface="Open Sans"/>
                <a:sym typeface="Open Sans"/>
              </a:rPr>
              <a:t>Provide water and cooling towels in extreme heat</a:t>
            </a:r>
          </a:p>
        </p:txBody>
      </p:sp>
      <p:sp>
        <p:nvSpPr>
          <p:cNvPr id="33" name="TextBox 29">
            <a:extLst>
              <a:ext uri="{FF2B5EF4-FFF2-40B4-BE49-F238E27FC236}">
                <a16:creationId xmlns:a16="http://schemas.microsoft.com/office/drawing/2014/main" id="{8974D067-742B-E5A7-0C8C-4A691AD0196D}"/>
              </a:ext>
            </a:extLst>
          </p:cNvPr>
          <p:cNvSpPr txBox="1"/>
          <p:nvPr/>
        </p:nvSpPr>
        <p:spPr>
          <a:xfrm>
            <a:off x="11988910" y="3828290"/>
            <a:ext cx="4375785" cy="797591"/>
          </a:xfrm>
          <a:prstGeom prst="rect">
            <a:avLst/>
          </a:prstGeom>
        </p:spPr>
        <p:txBody>
          <a:bodyPr wrap="square" lIns="0" tIns="0" rIns="0" bIns="0" rtlCol="0" anchor="t">
            <a:spAutoFit/>
          </a:bodyPr>
          <a:lstStyle/>
          <a:p>
            <a:pPr marL="259080" lvl="1" algn="ctr">
              <a:lnSpc>
                <a:spcPts val="3240"/>
              </a:lnSpc>
            </a:pPr>
            <a:r>
              <a:rPr lang="en-US" sz="2400" dirty="0">
                <a:solidFill>
                  <a:srgbClr val="3E5D58"/>
                </a:solidFill>
                <a:latin typeface="Open Sans"/>
                <a:ea typeface="Open Sans"/>
                <a:cs typeface="Open Sans"/>
                <a:sym typeface="Open Sans"/>
              </a:rPr>
              <a:t>A place to connect with others after a disaster</a:t>
            </a:r>
          </a:p>
        </p:txBody>
      </p:sp>
      <p:grpSp>
        <p:nvGrpSpPr>
          <p:cNvPr id="36" name="Group 25" descr="3 young volunteers">
            <a:extLst>
              <a:ext uri="{FF2B5EF4-FFF2-40B4-BE49-F238E27FC236}">
                <a16:creationId xmlns:a16="http://schemas.microsoft.com/office/drawing/2014/main" id="{1A2A4D37-E550-77E5-CAFE-558984559E0B}"/>
              </a:ext>
            </a:extLst>
          </p:cNvPr>
          <p:cNvGrpSpPr/>
          <p:nvPr/>
        </p:nvGrpSpPr>
        <p:grpSpPr>
          <a:xfrm>
            <a:off x="13004559" y="5135943"/>
            <a:ext cx="2426970" cy="2426970"/>
            <a:chOff x="0" y="0"/>
            <a:chExt cx="812800" cy="812800"/>
          </a:xfrm>
        </p:grpSpPr>
        <p:sp>
          <p:nvSpPr>
            <p:cNvPr id="37" name="Freeform 26">
              <a:extLst>
                <a:ext uri="{FF2B5EF4-FFF2-40B4-BE49-F238E27FC236}">
                  <a16:creationId xmlns:a16="http://schemas.microsoft.com/office/drawing/2014/main" id="{3A486643-4236-DD83-86F8-2F7464B8A9FE}"/>
                </a:ex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16666" r="-16666"/>
              </a:stretch>
            </a:blipFill>
            <a:ln w="38100" cap="sq">
              <a:solidFill>
                <a:srgbClr val="BA5624"/>
              </a:solidFill>
              <a:prstDash val="solid"/>
              <a:miter/>
            </a:ln>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940367"/>
            <a:ext cx="1570297" cy="0"/>
          </a:xfrm>
          <a:prstGeom prst="line">
            <a:avLst/>
          </a:prstGeom>
          <a:ln w="66675" cap="rnd">
            <a:solidFill>
              <a:srgbClr val="BA5624"/>
            </a:solidFill>
            <a:prstDash val="solid"/>
            <a:headEnd type="none" w="sm" len="sm"/>
            <a:tailEnd type="none" w="sm" len="sm"/>
          </a:ln>
        </p:spPr>
        <p:txBody>
          <a:bodyPr/>
          <a:lstStyle/>
          <a:p>
            <a:endParaRPr lang="en-US"/>
          </a:p>
        </p:txBody>
      </p:sp>
      <p:grpSp>
        <p:nvGrpSpPr>
          <p:cNvPr id="21" name="Group 21" descr="A picture of a chocolate lab dog service animal looking to the left with its owner holding the leash"/>
          <p:cNvGrpSpPr/>
          <p:nvPr/>
        </p:nvGrpSpPr>
        <p:grpSpPr>
          <a:xfrm>
            <a:off x="11390673" y="2050864"/>
            <a:ext cx="6337376" cy="6337376"/>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6622" r="-16622"/>
              </a:stretch>
            </a:blipFill>
          </p:spPr>
          <p:txBody>
            <a:bodyPr/>
            <a:lstStyle/>
            <a:p>
              <a:endParaRPr lang="en-US"/>
            </a:p>
          </p:txBody>
        </p:sp>
      </p:grpSp>
      <p:sp>
        <p:nvSpPr>
          <p:cNvPr id="24" name="TextBox 24"/>
          <p:cNvSpPr txBox="1"/>
          <p:nvPr/>
        </p:nvSpPr>
        <p:spPr>
          <a:xfrm>
            <a:off x="1028700" y="3313338"/>
            <a:ext cx="8352722" cy="4107022"/>
          </a:xfrm>
          <a:prstGeom prst="rect">
            <a:avLst/>
          </a:prstGeom>
        </p:spPr>
        <p:txBody>
          <a:bodyPr lIns="0" tIns="0" rIns="0" bIns="0" rtlCol="0" anchor="t">
            <a:spAutoFit/>
          </a:bodyPr>
          <a:lstStyle/>
          <a:p>
            <a:pPr marL="518160" lvl="1" indent="-259080">
              <a:lnSpc>
                <a:spcPts val="3240"/>
              </a:lnSpc>
              <a:buFont typeface="Arial"/>
              <a:buChar char="•"/>
            </a:pPr>
            <a:r>
              <a:rPr lang="en-US" sz="3200" dirty="0">
                <a:solidFill>
                  <a:srgbClr val="3E5D58"/>
                </a:solidFill>
                <a:latin typeface="Open Sans"/>
                <a:ea typeface="Open Sans"/>
                <a:cs typeface="Open Sans"/>
              </a:rPr>
              <a:t>How do you ask about accommodations – is there a sign?</a:t>
            </a:r>
            <a:br>
              <a:rPr lang="en-US" sz="3200" dirty="0">
                <a:solidFill>
                  <a:srgbClr val="3E5D58"/>
                </a:solidFill>
                <a:latin typeface="Open Sans"/>
                <a:ea typeface="Open Sans"/>
                <a:cs typeface="Open Sans"/>
              </a:rPr>
            </a:br>
            <a:r>
              <a:rPr lang="en-US" sz="3200" dirty="0">
                <a:solidFill>
                  <a:srgbClr val="3E5D58"/>
                </a:solidFill>
                <a:latin typeface="Open Sans"/>
                <a:ea typeface="Open Sans"/>
                <a:cs typeface="Open Sans"/>
              </a:rPr>
              <a:t> </a:t>
            </a:r>
          </a:p>
          <a:p>
            <a:pPr marL="518160" lvl="1" indent="-259080">
              <a:lnSpc>
                <a:spcPts val="3240"/>
              </a:lnSpc>
              <a:buFont typeface="Arial"/>
              <a:buChar char="•"/>
            </a:pPr>
            <a:r>
              <a:rPr lang="en-US" sz="3200" dirty="0">
                <a:solidFill>
                  <a:srgbClr val="3E5D58"/>
                </a:solidFill>
                <a:latin typeface="Open Sans"/>
                <a:ea typeface="Open Sans"/>
                <a:cs typeface="Open Sans"/>
              </a:rPr>
              <a:t>How does your staff know what to offer?</a:t>
            </a:r>
            <a:br>
              <a:rPr lang="en-US" sz="3200" dirty="0">
                <a:solidFill>
                  <a:srgbClr val="3E5D58"/>
                </a:solidFill>
                <a:latin typeface="Open Sans"/>
                <a:ea typeface="Open Sans"/>
                <a:cs typeface="Open Sans"/>
              </a:rPr>
            </a:br>
            <a:r>
              <a:rPr lang="en-US" sz="3200" dirty="0">
                <a:solidFill>
                  <a:srgbClr val="3E5D58"/>
                </a:solidFill>
                <a:latin typeface="Open Sans"/>
                <a:ea typeface="Open Sans"/>
                <a:cs typeface="Open Sans"/>
              </a:rPr>
              <a:t> </a:t>
            </a:r>
          </a:p>
          <a:p>
            <a:pPr marL="518160" lvl="1" indent="-259080">
              <a:lnSpc>
                <a:spcPts val="3240"/>
              </a:lnSpc>
              <a:buFont typeface="Arial"/>
              <a:buChar char="•"/>
            </a:pPr>
            <a:r>
              <a:rPr lang="en-US" sz="3200" dirty="0">
                <a:solidFill>
                  <a:srgbClr val="3E5D58"/>
                </a:solidFill>
                <a:latin typeface="Open Sans"/>
                <a:ea typeface="Open Sans"/>
                <a:cs typeface="Open Sans"/>
              </a:rPr>
              <a:t>Do you already have these items?</a:t>
            </a:r>
            <a:br>
              <a:rPr lang="en-US" sz="3200" dirty="0">
                <a:solidFill>
                  <a:srgbClr val="3E5D58"/>
                </a:solidFill>
                <a:latin typeface="Open Sans"/>
                <a:ea typeface="Open Sans"/>
                <a:cs typeface="Open Sans"/>
              </a:rPr>
            </a:br>
            <a:endParaRPr lang="en-US" sz="3200" dirty="0">
              <a:solidFill>
                <a:srgbClr val="3E5D58"/>
              </a:solidFill>
              <a:latin typeface="Open Sans"/>
              <a:ea typeface="Open Sans"/>
              <a:cs typeface="Open Sans"/>
            </a:endParaRPr>
          </a:p>
          <a:p>
            <a:pPr marL="518160" lvl="1" indent="-259080">
              <a:lnSpc>
                <a:spcPts val="3240"/>
              </a:lnSpc>
              <a:buFont typeface="Arial"/>
              <a:buChar char="•"/>
            </a:pPr>
            <a:r>
              <a:rPr lang="en-US" sz="3200" dirty="0">
                <a:solidFill>
                  <a:srgbClr val="3E5D58"/>
                </a:solidFill>
                <a:latin typeface="Open Sans"/>
                <a:ea typeface="Open Sans"/>
                <a:cs typeface="Open Sans"/>
              </a:rPr>
              <a:t>If so, can they be shared between locations or "checked out" for events or emergencies? </a:t>
            </a:r>
            <a:endParaRPr lang="en-US" sz="3200" dirty="0">
              <a:solidFill>
                <a:srgbClr val="3E5D58"/>
              </a:solidFill>
              <a:latin typeface="Open Sans"/>
              <a:ea typeface="Open Sans"/>
              <a:cs typeface="Open Sans"/>
              <a:sym typeface="Open Sans"/>
            </a:endParaRPr>
          </a:p>
        </p:txBody>
      </p:sp>
      <p:sp>
        <p:nvSpPr>
          <p:cNvPr id="25" name="TextBox 25"/>
          <p:cNvSpPr txBox="1">
            <a:spLocks noGrp="1"/>
          </p:cNvSpPr>
          <p:nvPr>
            <p:ph type="title" idx="4294967295"/>
          </p:nvPr>
        </p:nvSpPr>
        <p:spPr>
          <a:xfrm>
            <a:off x="999309" y="1054001"/>
            <a:ext cx="16230600" cy="16904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How can one thing from today apply to your location?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8" name="AutoShape 8">
            <a:extLst>
              <a:ext uri="{C183D7F6-B498-43B3-948B-1728B52AA6E4}">
                <adec:decorative xmlns:adec="http://schemas.microsoft.com/office/drawing/2017/decorative" val="1"/>
              </a:ext>
            </a:extLst>
          </p:cNvPr>
          <p:cNvSpPr/>
          <p:nvPr/>
        </p:nvSpPr>
        <p:spPr>
          <a:xfrm>
            <a:off x="1496060" y="2932292"/>
            <a:ext cx="1570297" cy="0"/>
          </a:xfrm>
          <a:prstGeom prst="line">
            <a:avLst/>
          </a:prstGeom>
          <a:ln w="85725" cap="rnd">
            <a:solidFill>
              <a:srgbClr val="BA5624"/>
            </a:solidFill>
            <a:prstDash val="solid"/>
            <a:headEnd type="none" w="sm" len="sm"/>
            <a:tailEnd type="none" w="sm" len="sm"/>
          </a:ln>
        </p:spPr>
        <p:txBody>
          <a:bodyPr/>
          <a:lstStyle/>
          <a:p>
            <a:endParaRPr lang="en-US"/>
          </a:p>
        </p:txBody>
      </p:sp>
      <p:sp>
        <p:nvSpPr>
          <p:cNvPr id="15" name="AutoShape 15">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1" name="TextBox 21"/>
          <p:cNvSpPr txBox="1">
            <a:spLocks noGrp="1"/>
          </p:cNvSpPr>
          <p:nvPr>
            <p:ph type="title" idx="4294967295"/>
          </p:nvPr>
        </p:nvSpPr>
        <p:spPr>
          <a:xfrm>
            <a:off x="1496060" y="1295400"/>
            <a:ext cx="9689051" cy="1425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64"/>
              </a:lnSpc>
              <a:spcBef>
                <a:spcPts val="0"/>
              </a:spcBef>
              <a:spcAft>
                <a:spcPts val="0"/>
              </a:spcAft>
              <a:buClrTx/>
              <a:buSzTx/>
              <a:buFontTx/>
              <a:buNone/>
              <a:tabLst/>
              <a:defRPr/>
            </a:pPr>
            <a:r>
              <a:rPr kumimoji="0" lang="en-US" sz="11251"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Thank you!</a:t>
            </a:r>
          </a:p>
        </p:txBody>
      </p:sp>
      <p:sp>
        <p:nvSpPr>
          <p:cNvPr id="23" name="TextBox 23">
            <a:extLst>
              <a:ext uri="{C183D7F6-B498-43B3-948B-1728B52AA6E4}">
                <adec:decorative xmlns:adec="http://schemas.microsoft.com/office/drawing/2017/decorative" val="1"/>
              </a:ext>
            </a:extLst>
          </p:cNvPr>
          <p:cNvSpPr txBox="1"/>
          <p:nvPr/>
        </p:nvSpPr>
        <p:spPr>
          <a:xfrm>
            <a:off x="1496060" y="3800153"/>
            <a:ext cx="8460738" cy="336474"/>
          </a:xfrm>
          <a:prstGeom prst="rect">
            <a:avLst/>
          </a:prstGeom>
        </p:spPr>
        <p:txBody>
          <a:bodyPr lIns="0" tIns="0" rIns="0" bIns="0" rtlCol="0" anchor="t">
            <a:spAutoFit/>
          </a:bodyPr>
          <a:lstStyle/>
          <a:p>
            <a:pPr algn="just">
              <a:lnSpc>
                <a:spcPts val="2409"/>
              </a:lnSpc>
            </a:pPr>
            <a:endParaRPr/>
          </a:p>
        </p:txBody>
      </p:sp>
      <p:grpSp>
        <p:nvGrpSpPr>
          <p:cNvPr id="24" name="Group 24" descr="Facebook @Jeffcopublichealth"/>
          <p:cNvGrpSpPr/>
          <p:nvPr/>
        </p:nvGrpSpPr>
        <p:grpSpPr>
          <a:xfrm>
            <a:off x="11092568" y="2094303"/>
            <a:ext cx="7847717" cy="934342"/>
            <a:chOff x="0" y="0"/>
            <a:chExt cx="10463623" cy="1245789"/>
          </a:xfrm>
        </p:grpSpPr>
        <p:grpSp>
          <p:nvGrpSpPr>
            <p:cNvPr id="25" name="Group 25"/>
            <p:cNvGrpSpPr/>
            <p:nvPr/>
          </p:nvGrpSpPr>
          <p:grpSpPr>
            <a:xfrm>
              <a:off x="0" y="0"/>
              <a:ext cx="10463623" cy="1245789"/>
              <a:chOff x="0" y="0"/>
              <a:chExt cx="3120581" cy="371533"/>
            </a:xfrm>
          </p:grpSpPr>
          <p:sp>
            <p:nvSpPr>
              <p:cNvPr id="26" name="Freeform 26"/>
              <p:cNvSpPr/>
              <p:nvPr/>
            </p:nvSpPr>
            <p:spPr>
              <a:xfrm>
                <a:off x="0" y="0"/>
                <a:ext cx="3120581" cy="371533"/>
              </a:xfrm>
              <a:custGeom>
                <a:avLst/>
                <a:gdLst/>
                <a:ahLst/>
                <a:cxnLst/>
                <a:rect l="l" t="t" r="r" b="b"/>
                <a:pathLst>
                  <a:path w="3120581" h="371533">
                    <a:moveTo>
                      <a:pt x="0" y="0"/>
                    </a:moveTo>
                    <a:lnTo>
                      <a:pt x="3120581" y="0"/>
                    </a:lnTo>
                    <a:lnTo>
                      <a:pt x="3120581" y="371533"/>
                    </a:lnTo>
                    <a:lnTo>
                      <a:pt x="0" y="371533"/>
                    </a:lnTo>
                    <a:close/>
                  </a:path>
                </a:pathLst>
              </a:custGeom>
              <a:solidFill>
                <a:srgbClr val="0866FF"/>
              </a:solidFill>
            </p:spPr>
            <p:txBody>
              <a:bodyPr/>
              <a:lstStyle/>
              <a:p>
                <a:endParaRPr lang="en-US"/>
              </a:p>
            </p:txBody>
          </p:sp>
        </p:grpSp>
        <p:sp>
          <p:nvSpPr>
            <p:cNvPr id="27" name="Freeform 27"/>
            <p:cNvSpPr/>
            <p:nvPr/>
          </p:nvSpPr>
          <p:spPr>
            <a:xfrm>
              <a:off x="617480" y="192803"/>
              <a:ext cx="860183" cy="860183"/>
            </a:xfrm>
            <a:custGeom>
              <a:avLst/>
              <a:gdLst/>
              <a:ahLst/>
              <a:cxnLst/>
              <a:rect l="l" t="t" r="r" b="b"/>
              <a:pathLst>
                <a:path w="860183" h="860183">
                  <a:moveTo>
                    <a:pt x="0" y="0"/>
                  </a:moveTo>
                  <a:lnTo>
                    <a:pt x="860183" y="0"/>
                  </a:lnTo>
                  <a:lnTo>
                    <a:pt x="860183" y="860183"/>
                  </a:lnTo>
                  <a:lnTo>
                    <a:pt x="0" y="860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TextBox 28" descr="Facebook @jeffcopublichealth"/>
            <p:cNvSpPr txBox="1"/>
            <p:nvPr/>
          </p:nvSpPr>
          <p:spPr>
            <a:xfrm>
              <a:off x="1814840" y="260310"/>
              <a:ext cx="6710135" cy="696595"/>
            </a:xfrm>
            <a:prstGeom prst="rect">
              <a:avLst/>
            </a:prstGeom>
          </p:spPr>
          <p:txBody>
            <a:bodyPr lIns="0" tIns="0" rIns="0" bIns="0" rtlCol="0" anchor="t">
              <a:spAutoFit/>
            </a:bodyPr>
            <a:lstStyle/>
            <a:p>
              <a:pPr algn="l">
                <a:lnSpc>
                  <a:spcPts val="4290"/>
                </a:lnSpc>
              </a:pPr>
              <a:r>
                <a:rPr lang="en-US" sz="3300" b="1" spc="165" dirty="0">
                  <a:solidFill>
                    <a:srgbClr val="F6FCFF"/>
                  </a:solidFill>
                  <a:latin typeface="Open Sans Bold"/>
                  <a:ea typeface="Open Sans Bold"/>
                  <a:cs typeface="Open Sans Bold"/>
                  <a:sym typeface="Open Sans Bold"/>
                </a:rPr>
                <a:t>@jeffcopublichealth</a:t>
              </a:r>
            </a:p>
          </p:txBody>
        </p:sp>
      </p:grpSp>
      <p:grpSp>
        <p:nvGrpSpPr>
          <p:cNvPr id="29" name="Group 29" descr="Instagram @jeffcoph"/>
          <p:cNvGrpSpPr/>
          <p:nvPr/>
        </p:nvGrpSpPr>
        <p:grpSpPr>
          <a:xfrm>
            <a:off x="11092568" y="3320347"/>
            <a:ext cx="7847717" cy="934342"/>
            <a:chOff x="0" y="0"/>
            <a:chExt cx="10463623" cy="1245789"/>
          </a:xfrm>
        </p:grpSpPr>
        <p:grpSp>
          <p:nvGrpSpPr>
            <p:cNvPr id="30" name="Group 30"/>
            <p:cNvGrpSpPr/>
            <p:nvPr/>
          </p:nvGrpSpPr>
          <p:grpSpPr>
            <a:xfrm>
              <a:off x="0" y="0"/>
              <a:ext cx="10463623" cy="1245789"/>
              <a:chOff x="0" y="0"/>
              <a:chExt cx="3120581" cy="371533"/>
            </a:xfrm>
          </p:grpSpPr>
          <p:sp>
            <p:nvSpPr>
              <p:cNvPr id="31" name="Freeform 31" descr="instagram @jeffcoph"/>
              <p:cNvSpPr/>
              <p:nvPr/>
            </p:nvSpPr>
            <p:spPr>
              <a:xfrm>
                <a:off x="0" y="0"/>
                <a:ext cx="3120581" cy="371533"/>
              </a:xfrm>
              <a:custGeom>
                <a:avLst/>
                <a:gdLst/>
                <a:ahLst/>
                <a:cxnLst/>
                <a:rect l="l" t="t" r="r" b="b"/>
                <a:pathLst>
                  <a:path w="3120581" h="371533">
                    <a:moveTo>
                      <a:pt x="0" y="0"/>
                    </a:moveTo>
                    <a:lnTo>
                      <a:pt x="3120581" y="0"/>
                    </a:lnTo>
                    <a:lnTo>
                      <a:pt x="3120581" y="371533"/>
                    </a:lnTo>
                    <a:lnTo>
                      <a:pt x="0" y="371533"/>
                    </a:lnTo>
                    <a:close/>
                  </a:path>
                </a:pathLst>
              </a:custGeom>
              <a:gradFill rotWithShape="1">
                <a:gsLst>
                  <a:gs pos="0">
                    <a:srgbClr val="FF8A00">
                      <a:alpha val="100000"/>
                    </a:srgbClr>
                  </a:gs>
                  <a:gs pos="50000">
                    <a:srgbClr val="FF00CF">
                      <a:alpha val="100000"/>
                    </a:srgbClr>
                  </a:gs>
                  <a:gs pos="100000">
                    <a:srgbClr val="590048">
                      <a:alpha val="100000"/>
                    </a:srgbClr>
                  </a:gs>
                </a:gsLst>
                <a:lin ang="0"/>
              </a:gradFill>
            </p:spPr>
            <p:txBody>
              <a:bodyPr/>
              <a:lstStyle/>
              <a:p>
                <a:endParaRPr lang="en-US"/>
              </a:p>
            </p:txBody>
          </p:sp>
        </p:grpSp>
        <p:sp>
          <p:nvSpPr>
            <p:cNvPr id="32" name="Freeform 32"/>
            <p:cNvSpPr/>
            <p:nvPr/>
          </p:nvSpPr>
          <p:spPr>
            <a:xfrm>
              <a:off x="617480" y="169490"/>
              <a:ext cx="860183" cy="860183"/>
            </a:xfrm>
            <a:custGeom>
              <a:avLst/>
              <a:gdLst/>
              <a:ahLst/>
              <a:cxnLst/>
              <a:rect l="l" t="t" r="r" b="b"/>
              <a:pathLst>
                <a:path w="860183" h="860183">
                  <a:moveTo>
                    <a:pt x="0" y="0"/>
                  </a:moveTo>
                  <a:lnTo>
                    <a:pt x="860183" y="0"/>
                  </a:lnTo>
                  <a:lnTo>
                    <a:pt x="860183" y="860183"/>
                  </a:lnTo>
                  <a:lnTo>
                    <a:pt x="0" y="860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TextBox 33"/>
            <p:cNvSpPr txBox="1"/>
            <p:nvPr/>
          </p:nvSpPr>
          <p:spPr>
            <a:xfrm>
              <a:off x="1814840" y="236996"/>
              <a:ext cx="6710135" cy="696595"/>
            </a:xfrm>
            <a:prstGeom prst="rect">
              <a:avLst/>
            </a:prstGeom>
          </p:spPr>
          <p:txBody>
            <a:bodyPr lIns="0" tIns="0" rIns="0" bIns="0" rtlCol="0" anchor="t">
              <a:spAutoFit/>
            </a:bodyPr>
            <a:lstStyle/>
            <a:p>
              <a:pPr algn="l">
                <a:lnSpc>
                  <a:spcPts val="4290"/>
                </a:lnSpc>
              </a:pPr>
              <a:r>
                <a:rPr lang="en-US" sz="3300" b="1" spc="165" dirty="0">
                  <a:solidFill>
                    <a:srgbClr val="F6FCFF"/>
                  </a:solidFill>
                  <a:latin typeface="Open Sans Bold"/>
                  <a:ea typeface="Open Sans Bold"/>
                  <a:cs typeface="Open Sans Bold"/>
                  <a:sym typeface="Open Sans Bold"/>
                </a:rPr>
                <a:t>@jeffcoph</a:t>
              </a:r>
            </a:p>
          </p:txBody>
        </p:sp>
      </p:grpSp>
      <p:grpSp>
        <p:nvGrpSpPr>
          <p:cNvPr id="34" name="Group 34" descr="LinkedIn /company/jefferson-county-public-health/"/>
          <p:cNvGrpSpPr/>
          <p:nvPr/>
        </p:nvGrpSpPr>
        <p:grpSpPr>
          <a:xfrm>
            <a:off x="11092568" y="4511422"/>
            <a:ext cx="7847717" cy="934342"/>
            <a:chOff x="0" y="0"/>
            <a:chExt cx="10463623" cy="1245789"/>
          </a:xfrm>
        </p:grpSpPr>
        <p:grpSp>
          <p:nvGrpSpPr>
            <p:cNvPr id="35" name="Group 35"/>
            <p:cNvGrpSpPr/>
            <p:nvPr/>
          </p:nvGrpSpPr>
          <p:grpSpPr>
            <a:xfrm>
              <a:off x="0" y="0"/>
              <a:ext cx="10463623" cy="1245789"/>
              <a:chOff x="0" y="0"/>
              <a:chExt cx="3120581" cy="371533"/>
            </a:xfrm>
          </p:grpSpPr>
          <p:sp>
            <p:nvSpPr>
              <p:cNvPr id="36" name="Freeform 36"/>
              <p:cNvSpPr/>
              <p:nvPr/>
            </p:nvSpPr>
            <p:spPr>
              <a:xfrm>
                <a:off x="0" y="0"/>
                <a:ext cx="3120581" cy="371533"/>
              </a:xfrm>
              <a:custGeom>
                <a:avLst/>
                <a:gdLst/>
                <a:ahLst/>
                <a:cxnLst/>
                <a:rect l="l" t="t" r="r" b="b"/>
                <a:pathLst>
                  <a:path w="3120581" h="371533">
                    <a:moveTo>
                      <a:pt x="0" y="0"/>
                    </a:moveTo>
                    <a:lnTo>
                      <a:pt x="3120581" y="0"/>
                    </a:lnTo>
                    <a:lnTo>
                      <a:pt x="3120581" y="371533"/>
                    </a:lnTo>
                    <a:lnTo>
                      <a:pt x="0" y="371533"/>
                    </a:lnTo>
                    <a:close/>
                  </a:path>
                </a:pathLst>
              </a:custGeom>
              <a:solidFill>
                <a:srgbClr val="0A66C2"/>
              </a:solidFill>
            </p:spPr>
            <p:txBody>
              <a:bodyPr/>
              <a:lstStyle/>
              <a:p>
                <a:endParaRPr lang="en-US"/>
              </a:p>
            </p:txBody>
          </p:sp>
        </p:grpSp>
        <p:sp>
          <p:nvSpPr>
            <p:cNvPr id="37" name="Freeform 37"/>
            <p:cNvSpPr/>
            <p:nvPr/>
          </p:nvSpPr>
          <p:spPr>
            <a:xfrm>
              <a:off x="652243" y="229107"/>
              <a:ext cx="854429" cy="854429"/>
            </a:xfrm>
            <a:custGeom>
              <a:avLst/>
              <a:gdLst/>
              <a:ahLst/>
              <a:cxnLst/>
              <a:rect l="l" t="t" r="r" b="b"/>
              <a:pathLst>
                <a:path w="854429" h="854429">
                  <a:moveTo>
                    <a:pt x="0" y="0"/>
                  </a:moveTo>
                  <a:lnTo>
                    <a:pt x="854429" y="0"/>
                  </a:lnTo>
                  <a:lnTo>
                    <a:pt x="854429" y="854429"/>
                  </a:lnTo>
                  <a:lnTo>
                    <a:pt x="0" y="8544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TextBox 38" descr="LinkedIn company/jefferson-county-public-health/"/>
            <p:cNvSpPr txBox="1"/>
            <p:nvPr/>
          </p:nvSpPr>
          <p:spPr>
            <a:xfrm>
              <a:off x="1814840" y="433032"/>
              <a:ext cx="8262695" cy="427530"/>
            </a:xfrm>
            <a:prstGeom prst="rect">
              <a:avLst/>
            </a:prstGeom>
          </p:spPr>
          <p:txBody>
            <a:bodyPr lIns="0" tIns="0" rIns="0" bIns="0" rtlCol="0" anchor="t">
              <a:spAutoFit/>
            </a:bodyPr>
            <a:lstStyle/>
            <a:p>
              <a:pPr algn="l">
                <a:lnSpc>
                  <a:spcPts val="2726"/>
                </a:lnSpc>
              </a:pPr>
              <a:r>
                <a:rPr lang="en-US" sz="2097" b="1" spc="8" dirty="0">
                  <a:solidFill>
                    <a:srgbClr val="F6FCFF"/>
                  </a:solidFill>
                  <a:latin typeface="Open Sans Bold"/>
                  <a:ea typeface="Open Sans Bold"/>
                  <a:cs typeface="Open Sans Bold"/>
                  <a:sym typeface="Open Sans Bold"/>
                </a:rPr>
                <a:t>/company/</a:t>
              </a:r>
              <a:r>
                <a:rPr lang="en-US" sz="2097" b="1" spc="8" dirty="0" err="1">
                  <a:solidFill>
                    <a:srgbClr val="F6FCFF"/>
                  </a:solidFill>
                  <a:latin typeface="Open Sans Bold"/>
                  <a:ea typeface="Open Sans Bold"/>
                  <a:cs typeface="Open Sans Bold"/>
                  <a:sym typeface="Open Sans Bold"/>
                </a:rPr>
                <a:t>jefferson</a:t>
              </a:r>
              <a:r>
                <a:rPr lang="en-US" sz="2097" b="1" spc="8" dirty="0">
                  <a:solidFill>
                    <a:srgbClr val="F6FCFF"/>
                  </a:solidFill>
                  <a:latin typeface="Open Sans Bold"/>
                  <a:ea typeface="Open Sans Bold"/>
                  <a:cs typeface="Open Sans Bold"/>
                  <a:sym typeface="Open Sans Bold"/>
                </a:rPr>
                <a:t>-county-public-health/</a:t>
              </a:r>
            </a:p>
          </p:txBody>
        </p:sp>
      </p:grpSp>
      <p:grpSp>
        <p:nvGrpSpPr>
          <p:cNvPr id="39" name="Group 39" descr="@jeffcoph.bsky.social"/>
          <p:cNvGrpSpPr/>
          <p:nvPr/>
        </p:nvGrpSpPr>
        <p:grpSpPr>
          <a:xfrm>
            <a:off x="11075567" y="5698194"/>
            <a:ext cx="7847717" cy="934342"/>
            <a:chOff x="0" y="0"/>
            <a:chExt cx="10463623" cy="1245789"/>
          </a:xfrm>
        </p:grpSpPr>
        <p:grpSp>
          <p:nvGrpSpPr>
            <p:cNvPr id="40" name="Group 40"/>
            <p:cNvGrpSpPr/>
            <p:nvPr/>
          </p:nvGrpSpPr>
          <p:grpSpPr>
            <a:xfrm>
              <a:off x="0" y="0"/>
              <a:ext cx="10463623" cy="1245789"/>
              <a:chOff x="0" y="0"/>
              <a:chExt cx="3120581" cy="371533"/>
            </a:xfrm>
          </p:grpSpPr>
          <p:sp>
            <p:nvSpPr>
              <p:cNvPr id="41" name="Freeform 41"/>
              <p:cNvSpPr/>
              <p:nvPr/>
            </p:nvSpPr>
            <p:spPr>
              <a:xfrm>
                <a:off x="0" y="0"/>
                <a:ext cx="3120581" cy="371533"/>
              </a:xfrm>
              <a:custGeom>
                <a:avLst/>
                <a:gdLst/>
                <a:ahLst/>
                <a:cxnLst/>
                <a:rect l="l" t="t" r="r" b="b"/>
                <a:pathLst>
                  <a:path w="3120581" h="371533">
                    <a:moveTo>
                      <a:pt x="0" y="0"/>
                    </a:moveTo>
                    <a:lnTo>
                      <a:pt x="3120581" y="0"/>
                    </a:lnTo>
                    <a:lnTo>
                      <a:pt x="3120581" y="371533"/>
                    </a:lnTo>
                    <a:lnTo>
                      <a:pt x="0" y="371533"/>
                    </a:lnTo>
                    <a:close/>
                  </a:path>
                </a:pathLst>
              </a:custGeom>
              <a:gradFill rotWithShape="1">
                <a:gsLst>
                  <a:gs pos="0">
                    <a:srgbClr val="0F7EFF">
                      <a:alpha val="100000"/>
                    </a:srgbClr>
                  </a:gs>
                  <a:gs pos="100000">
                    <a:srgbClr val="55B6FF">
                      <a:alpha val="100000"/>
                    </a:srgbClr>
                  </a:gs>
                </a:gsLst>
                <a:lin ang="0"/>
              </a:gradFill>
            </p:spPr>
            <p:txBody>
              <a:bodyPr/>
              <a:lstStyle/>
              <a:p>
                <a:endParaRPr lang="en-US"/>
              </a:p>
            </p:txBody>
          </p:sp>
        </p:grpSp>
        <p:sp>
          <p:nvSpPr>
            <p:cNvPr id="42" name="Freeform 42"/>
            <p:cNvSpPr/>
            <p:nvPr/>
          </p:nvSpPr>
          <p:spPr>
            <a:xfrm>
              <a:off x="572963" y="136378"/>
              <a:ext cx="1039888" cy="1039888"/>
            </a:xfrm>
            <a:custGeom>
              <a:avLst/>
              <a:gdLst/>
              <a:ahLst/>
              <a:cxnLst/>
              <a:rect l="l" t="t" r="r" b="b"/>
              <a:pathLst>
                <a:path w="1039888" h="1039888">
                  <a:moveTo>
                    <a:pt x="0" y="0"/>
                  </a:moveTo>
                  <a:lnTo>
                    <a:pt x="1039888" y="0"/>
                  </a:lnTo>
                  <a:lnTo>
                    <a:pt x="1039888" y="1039888"/>
                  </a:lnTo>
                  <a:lnTo>
                    <a:pt x="0" y="10398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3" name="TextBox 43" descr="@jeffcoph.bsky.social"/>
            <p:cNvSpPr txBox="1"/>
            <p:nvPr/>
          </p:nvSpPr>
          <p:spPr>
            <a:xfrm>
              <a:off x="1837508" y="293737"/>
              <a:ext cx="8415095" cy="696595"/>
            </a:xfrm>
            <a:prstGeom prst="rect">
              <a:avLst/>
            </a:prstGeom>
          </p:spPr>
          <p:txBody>
            <a:bodyPr lIns="0" tIns="0" rIns="0" bIns="0" rtlCol="0" anchor="t">
              <a:spAutoFit/>
            </a:bodyPr>
            <a:lstStyle/>
            <a:p>
              <a:pPr algn="l">
                <a:lnSpc>
                  <a:spcPts val="4290"/>
                </a:lnSpc>
              </a:pPr>
              <a:r>
                <a:rPr lang="en-US" sz="3300" b="1" spc="13" dirty="0">
                  <a:solidFill>
                    <a:srgbClr val="F6FCFF"/>
                  </a:solidFill>
                  <a:latin typeface="Open Sans Bold"/>
                  <a:ea typeface="Open Sans Bold"/>
                  <a:cs typeface="Open Sans Bold"/>
                  <a:sym typeface="Open Sans Bold"/>
                </a:rPr>
                <a:t>@jeffcoph.bsky.social</a:t>
              </a:r>
            </a:p>
          </p:txBody>
        </p:sp>
      </p:grpSp>
      <p:grpSp>
        <p:nvGrpSpPr>
          <p:cNvPr id="44" name="Group 44" descr="website www.jeffco.us/public-health"/>
          <p:cNvGrpSpPr/>
          <p:nvPr/>
        </p:nvGrpSpPr>
        <p:grpSpPr>
          <a:xfrm>
            <a:off x="11092568" y="6888736"/>
            <a:ext cx="7847717" cy="934342"/>
            <a:chOff x="0" y="0"/>
            <a:chExt cx="10463623" cy="1245789"/>
          </a:xfrm>
        </p:grpSpPr>
        <p:grpSp>
          <p:nvGrpSpPr>
            <p:cNvPr id="45" name="Group 45"/>
            <p:cNvGrpSpPr/>
            <p:nvPr/>
          </p:nvGrpSpPr>
          <p:grpSpPr>
            <a:xfrm>
              <a:off x="0" y="0"/>
              <a:ext cx="10463623" cy="1245789"/>
              <a:chOff x="0" y="0"/>
              <a:chExt cx="3120581" cy="371533"/>
            </a:xfrm>
          </p:grpSpPr>
          <p:sp>
            <p:nvSpPr>
              <p:cNvPr id="46" name="Freeform 46"/>
              <p:cNvSpPr/>
              <p:nvPr/>
            </p:nvSpPr>
            <p:spPr>
              <a:xfrm>
                <a:off x="0" y="0"/>
                <a:ext cx="3120581" cy="371533"/>
              </a:xfrm>
              <a:custGeom>
                <a:avLst/>
                <a:gdLst/>
                <a:ahLst/>
                <a:cxnLst/>
                <a:rect l="l" t="t" r="r" b="b"/>
                <a:pathLst>
                  <a:path w="3120581" h="371533">
                    <a:moveTo>
                      <a:pt x="0" y="0"/>
                    </a:moveTo>
                    <a:lnTo>
                      <a:pt x="3120581" y="0"/>
                    </a:lnTo>
                    <a:lnTo>
                      <a:pt x="3120581" y="371533"/>
                    </a:lnTo>
                    <a:lnTo>
                      <a:pt x="0" y="371533"/>
                    </a:lnTo>
                    <a:close/>
                  </a:path>
                </a:pathLst>
              </a:custGeom>
              <a:solidFill>
                <a:srgbClr val="BA5624"/>
              </a:solidFill>
            </p:spPr>
            <p:txBody>
              <a:bodyPr/>
              <a:lstStyle/>
              <a:p>
                <a:endParaRPr lang="en-US"/>
              </a:p>
            </p:txBody>
          </p:sp>
        </p:grpSp>
        <p:sp>
          <p:nvSpPr>
            <p:cNvPr id="47" name="Freeform 47"/>
            <p:cNvSpPr/>
            <p:nvPr/>
          </p:nvSpPr>
          <p:spPr>
            <a:xfrm>
              <a:off x="640148" y="224383"/>
              <a:ext cx="860183" cy="860183"/>
            </a:xfrm>
            <a:custGeom>
              <a:avLst/>
              <a:gdLst/>
              <a:ahLst/>
              <a:cxnLst/>
              <a:rect l="l" t="t" r="r" b="b"/>
              <a:pathLst>
                <a:path w="860183" h="860183">
                  <a:moveTo>
                    <a:pt x="0" y="0"/>
                  </a:moveTo>
                  <a:lnTo>
                    <a:pt x="860183" y="0"/>
                  </a:lnTo>
                  <a:lnTo>
                    <a:pt x="860183" y="860183"/>
                  </a:lnTo>
                  <a:lnTo>
                    <a:pt x="0" y="8601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8" name="TextBox 48"/>
            <p:cNvSpPr txBox="1"/>
            <p:nvPr/>
          </p:nvSpPr>
          <p:spPr>
            <a:xfrm>
              <a:off x="1814840" y="317443"/>
              <a:ext cx="8415095" cy="649182"/>
            </a:xfrm>
            <a:prstGeom prst="rect">
              <a:avLst/>
            </a:prstGeom>
          </p:spPr>
          <p:txBody>
            <a:bodyPr lIns="0" tIns="0" rIns="0" bIns="0" rtlCol="0" anchor="t">
              <a:spAutoFit/>
            </a:bodyPr>
            <a:lstStyle/>
            <a:p>
              <a:pPr algn="l">
                <a:lnSpc>
                  <a:spcPts val="4030"/>
                </a:lnSpc>
              </a:pPr>
              <a:r>
                <a:rPr lang="en-US" sz="3100" b="1" spc="12">
                  <a:solidFill>
                    <a:srgbClr val="F6FCFF"/>
                  </a:solidFill>
                  <a:latin typeface="Open Sans Bold"/>
                  <a:ea typeface="Open Sans Bold"/>
                  <a:cs typeface="Open Sans Bold"/>
                  <a:sym typeface="Open Sans Bold"/>
                </a:rPr>
                <a:t>www.jeffco.us/public-health</a:t>
              </a:r>
            </a:p>
          </p:txBody>
        </p:sp>
      </p:grpSp>
      <p:sp>
        <p:nvSpPr>
          <p:cNvPr id="49" name="TextBox 49" descr="Contact info for speaker Allison Wilson awilson@jeffco.us and [external link] Google Doc AFN Resource Page https://docs.google.com/spreadsheets/d/1nogpN5MayBSsR9Agw5PND7b7XIvl_wNnQT7EHX8OCPA/edit?gid=0#gid=0&#10;"/>
          <p:cNvSpPr txBox="1"/>
          <p:nvPr/>
        </p:nvSpPr>
        <p:spPr>
          <a:xfrm>
            <a:off x="1496060" y="3207041"/>
            <a:ext cx="5908038" cy="2936060"/>
          </a:xfrm>
          <a:prstGeom prst="rect">
            <a:avLst/>
          </a:prstGeom>
        </p:spPr>
        <p:txBody>
          <a:bodyPr lIns="0" tIns="0" rIns="0" bIns="0" rtlCol="0" anchor="t">
            <a:spAutoFit/>
          </a:bodyPr>
          <a:lstStyle/>
          <a:p>
            <a:pPr algn="l">
              <a:lnSpc>
                <a:spcPts val="2025"/>
              </a:lnSpc>
            </a:pPr>
            <a:endParaRPr lang="en-US" sz="2499" u="sng" dirty="0">
              <a:solidFill>
                <a:srgbClr val="BA5624"/>
              </a:solidFill>
              <a:latin typeface="Open Sans"/>
              <a:ea typeface="Open Sans"/>
              <a:cs typeface="Open Sans"/>
              <a:sym typeface="Open Sans"/>
              <a:hlinkClick r:id="rId20" tooltip="mailto:healthepr@jeffco.us"/>
            </a:endParaRPr>
          </a:p>
          <a:p>
            <a:pPr algn="l">
              <a:lnSpc>
                <a:spcPts val="4050"/>
              </a:lnSpc>
            </a:pPr>
            <a:r>
              <a:rPr lang="en-US" sz="3000" b="1" dirty="0">
                <a:solidFill>
                  <a:srgbClr val="BA5624"/>
                </a:solidFill>
                <a:latin typeface="Open Sans Bold"/>
                <a:ea typeface="Open Sans Bold"/>
                <a:cs typeface="Open Sans Bold"/>
                <a:sym typeface="Open Sans Bold"/>
              </a:rPr>
              <a:t>Allison Wilson </a:t>
            </a:r>
          </a:p>
          <a:p>
            <a:pPr algn="l">
              <a:lnSpc>
                <a:spcPts val="3374"/>
              </a:lnSpc>
            </a:pPr>
            <a:r>
              <a:rPr lang="en-US" sz="2499" dirty="0">
                <a:solidFill>
                  <a:srgbClr val="BA5624"/>
                </a:solidFill>
                <a:latin typeface="Open Sans Light"/>
                <a:ea typeface="Open Sans Light"/>
                <a:cs typeface="Open Sans Light"/>
                <a:sym typeface="Open Sans Light"/>
              </a:rPr>
              <a:t>AFN Specialist</a:t>
            </a:r>
          </a:p>
          <a:p>
            <a:pPr algn="l">
              <a:lnSpc>
                <a:spcPts val="3374"/>
              </a:lnSpc>
            </a:pPr>
            <a:r>
              <a:rPr lang="en-US" sz="2499" u="sng" dirty="0">
                <a:solidFill>
                  <a:srgbClr val="BA5624"/>
                </a:solidFill>
                <a:latin typeface="Open Sans"/>
                <a:ea typeface="Open Sans"/>
                <a:cs typeface="Open Sans"/>
                <a:sym typeface="Open Sans"/>
                <a:hlinkClick r:id="rId21" tooltip="mailto:awilson@jeffco.us"/>
              </a:rPr>
              <a:t>awilson@jeffco.us</a:t>
            </a:r>
            <a:endParaRPr lang="en-US" sz="2499" u="sng" dirty="0">
              <a:solidFill>
                <a:srgbClr val="BA5624"/>
              </a:solidFill>
              <a:latin typeface="Open Sans"/>
              <a:ea typeface="Open Sans"/>
              <a:cs typeface="Open Sans"/>
              <a:sym typeface="Open Sans"/>
            </a:endParaRPr>
          </a:p>
          <a:p>
            <a:pPr algn="l">
              <a:lnSpc>
                <a:spcPts val="3374"/>
              </a:lnSpc>
            </a:pPr>
            <a:endParaRPr lang="en-US" sz="2499" u="sng" dirty="0">
              <a:solidFill>
                <a:srgbClr val="BA5624"/>
              </a:solidFill>
              <a:latin typeface="Open Sans"/>
              <a:ea typeface="Open Sans"/>
              <a:cs typeface="Open Sans"/>
              <a:sym typeface="Open Sans"/>
            </a:endParaRPr>
          </a:p>
          <a:p>
            <a:pPr algn="l">
              <a:lnSpc>
                <a:spcPts val="3374"/>
              </a:lnSpc>
            </a:pPr>
            <a:r>
              <a:rPr lang="en-US" sz="2499" dirty="0">
                <a:solidFill>
                  <a:srgbClr val="BA5624"/>
                </a:solidFill>
                <a:latin typeface="Open Sans"/>
                <a:ea typeface="Open Sans"/>
                <a:cs typeface="Open Sans"/>
                <a:sym typeface="Open Sans"/>
              </a:rPr>
              <a:t>[external link] </a:t>
            </a:r>
            <a:r>
              <a:rPr lang="en-US" sz="2499" dirty="0">
                <a:solidFill>
                  <a:srgbClr val="BA5624"/>
                </a:solidFill>
                <a:latin typeface="Open Sans"/>
                <a:ea typeface="Open Sans"/>
                <a:cs typeface="Open Sans"/>
                <a:sym typeface="Open Sans"/>
                <a:hlinkClick r:id="rId22"/>
              </a:rPr>
              <a:t>Google Doc AFN Resource Page</a:t>
            </a:r>
            <a:endParaRPr lang="en-US" sz="2499" dirty="0">
              <a:solidFill>
                <a:srgbClr val="BA5624"/>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grpSp>
        <p:nvGrpSpPr>
          <p:cNvPr id="21" name="Group 21" descr="A child wearing noise reduction headphones">
            <a:extLst>
              <a:ext uri="{C183D7F6-B498-43B3-948B-1728B52AA6E4}">
                <adec:decorative xmlns:adec="http://schemas.microsoft.com/office/drawing/2017/decorative" val="0"/>
              </a:ext>
            </a:extLst>
          </p:cNvPr>
          <p:cNvGrpSpPr/>
          <p:nvPr/>
        </p:nvGrpSpPr>
        <p:grpSpPr>
          <a:xfrm>
            <a:off x="11758132" y="2309224"/>
            <a:ext cx="5955735" cy="5955735"/>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6666" b="-16666"/>
              </a:stretch>
            </a:blipFill>
          </p:spPr>
          <p:txBody>
            <a:bodyPr/>
            <a:lstStyle/>
            <a:p>
              <a:endParaRPr lang="en-US"/>
            </a:p>
          </p:txBody>
        </p:sp>
      </p:grpSp>
      <p:sp>
        <p:nvSpPr>
          <p:cNvPr id="24" name="TextBox 24"/>
          <p:cNvSpPr txBox="1">
            <a:spLocks noGrp="1"/>
          </p:cNvSpPr>
          <p:nvPr>
            <p:ph type="title" idx="4294967295"/>
          </p:nvPr>
        </p:nvSpPr>
        <p:spPr>
          <a:xfrm>
            <a:off x="1028700" y="1200150"/>
            <a:ext cx="16230600" cy="8877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Learning objectives</a:t>
            </a:r>
          </a:p>
        </p:txBody>
      </p:sp>
      <p:sp>
        <p:nvSpPr>
          <p:cNvPr id="25" name="TextBox 25"/>
          <p:cNvSpPr txBox="1"/>
          <p:nvPr/>
        </p:nvSpPr>
        <p:spPr>
          <a:xfrm>
            <a:off x="1028700" y="2707390"/>
            <a:ext cx="8352722" cy="4080541"/>
          </a:xfrm>
          <a:prstGeom prst="rect">
            <a:avLst/>
          </a:prstGeom>
        </p:spPr>
        <p:txBody>
          <a:bodyPr lIns="0" tIns="0" rIns="0" bIns="0" rtlCol="0" anchor="t">
            <a:spAutoFit/>
          </a:bodyPr>
          <a:lstStyle/>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Define access and functional needs (AFN).</a:t>
            </a:r>
            <a:br>
              <a:rPr lang="en-US" sz="2400" dirty="0">
                <a:solidFill>
                  <a:srgbClr val="3E5D58"/>
                </a:solidFill>
                <a:latin typeface="Open Sans"/>
                <a:ea typeface="Open Sans"/>
                <a:cs typeface="Open Sans"/>
                <a:sym typeface="Open Sans"/>
              </a:rPr>
            </a:b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Identify one or more accommodation item(s) that support AFN.</a:t>
            </a:r>
            <a:br>
              <a:rPr lang="en-US" sz="2400" dirty="0">
                <a:solidFill>
                  <a:srgbClr val="3E5D58"/>
                </a:solidFill>
                <a:latin typeface="Open Sans"/>
                <a:ea typeface="Open Sans"/>
                <a:cs typeface="Open Sans"/>
                <a:sym typeface="Open Sans"/>
              </a:rPr>
            </a:b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Describe the importance of access and functional needs in community preparedness. </a:t>
            </a:r>
            <a:br>
              <a:rPr lang="en-US" sz="2400" dirty="0">
                <a:solidFill>
                  <a:srgbClr val="3E5D58"/>
                </a:solidFill>
                <a:latin typeface="Open Sans"/>
                <a:ea typeface="Open Sans"/>
                <a:cs typeface="Open Sans"/>
                <a:sym typeface="Open Sans"/>
              </a:rPr>
            </a:b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Understand where to further find access and functional needs resources.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8083757" y="2759785"/>
            <a:ext cx="8491016" cy="4754969"/>
          </a:xfrm>
          <a:custGeom>
            <a:avLst/>
            <a:gdLst/>
            <a:ahLst/>
            <a:cxnLst/>
            <a:rect l="l" t="t" r="r" b="b"/>
            <a:pathLst>
              <a:path w="8491016" h="4754969">
                <a:moveTo>
                  <a:pt x="0" y="0"/>
                </a:moveTo>
                <a:lnTo>
                  <a:pt x="8491016" y="0"/>
                </a:lnTo>
                <a:lnTo>
                  <a:pt x="8491016" y="4754969"/>
                </a:lnTo>
                <a:lnTo>
                  <a:pt x="0" y="4754969"/>
                </a:lnTo>
                <a:lnTo>
                  <a:pt x="0" y="0"/>
                </a:lnTo>
                <a:close/>
              </a:path>
            </a:pathLst>
          </a:custGeom>
          <a:blipFill>
            <a:blip r:embed="rId10"/>
            <a:stretch>
              <a:fillRect/>
            </a:stretch>
          </a:blipFill>
        </p:spPr>
        <p:txBody>
          <a:bodyPr/>
          <a:lstStyle/>
          <a:p>
            <a:endParaRPr lang="en-US"/>
          </a:p>
        </p:txBody>
      </p:sp>
      <p:sp>
        <p:nvSpPr>
          <p:cNvPr id="23" name="TextBox 23"/>
          <p:cNvSpPr txBox="1">
            <a:spLocks noGrp="1"/>
          </p:cNvSpPr>
          <p:nvPr>
            <p:ph type="title" idx="4294967295"/>
          </p:nvPr>
        </p:nvSpPr>
        <p:spPr>
          <a:xfrm>
            <a:off x="1028700" y="1200150"/>
            <a:ext cx="16230600" cy="8876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Game: Have you ever?</a:t>
            </a:r>
          </a:p>
        </p:txBody>
      </p:sp>
      <p:sp>
        <p:nvSpPr>
          <p:cNvPr id="24" name="TextBox 24"/>
          <p:cNvSpPr txBox="1"/>
          <p:nvPr/>
        </p:nvSpPr>
        <p:spPr>
          <a:xfrm>
            <a:off x="1028700" y="3563373"/>
            <a:ext cx="6004657" cy="3670172"/>
          </a:xfrm>
          <a:prstGeom prst="rect">
            <a:avLst/>
          </a:prstGeom>
        </p:spPr>
        <p:txBody>
          <a:bodyPr lIns="0" tIns="0" rIns="0" bIns="0" rtlCol="0" anchor="t">
            <a:spAutoFit/>
          </a:bodyPr>
          <a:lstStyle/>
          <a:p>
            <a:pPr algn="l">
              <a:lnSpc>
                <a:spcPts val="3240"/>
              </a:lnSpc>
            </a:pPr>
            <a:r>
              <a:rPr lang="en-US" sz="3200" dirty="0">
                <a:solidFill>
                  <a:srgbClr val="3E5D58"/>
                </a:solidFill>
                <a:latin typeface="Open Sans"/>
                <a:ea typeface="Open Sans"/>
                <a:cs typeface="Open Sans"/>
                <a:sym typeface="Open Sans"/>
              </a:rPr>
              <a:t>Please complete the Zoom poll on your screen!</a:t>
            </a:r>
          </a:p>
          <a:p>
            <a:pPr algn="l">
              <a:lnSpc>
                <a:spcPts val="3240"/>
              </a:lnSpc>
            </a:pPr>
            <a:endParaRPr lang="en-US" sz="2400" dirty="0">
              <a:solidFill>
                <a:srgbClr val="3E5D58"/>
              </a:solidFill>
              <a:latin typeface="Open Sans"/>
              <a:ea typeface="Open Sans"/>
              <a:cs typeface="Open Sans"/>
              <a:sym typeface="Open Sans"/>
            </a:endParaRPr>
          </a:p>
          <a:p>
            <a:pPr algn="l">
              <a:lnSpc>
                <a:spcPts val="3240"/>
              </a:lnSpc>
            </a:pPr>
            <a:r>
              <a:rPr lang="en-US" sz="2400" dirty="0">
                <a:solidFill>
                  <a:srgbClr val="3E5D58"/>
                </a:solidFill>
                <a:latin typeface="Open Sans"/>
                <a:ea typeface="Open Sans"/>
                <a:cs typeface="Open Sans"/>
                <a:sym typeface="Open Sans"/>
              </a:rPr>
              <a:t>This is our favorite way to help someone understand that everyone will have an access and functional need at some point in life.</a:t>
            </a:r>
          </a:p>
          <a:p>
            <a:pPr algn="l">
              <a:lnSpc>
                <a:spcPts val="3240"/>
              </a:lnSpc>
            </a:pPr>
            <a:endParaRPr lang="en-US" sz="2400" dirty="0">
              <a:solidFill>
                <a:srgbClr val="3E5D58"/>
              </a:solidFill>
              <a:latin typeface="Open Sans"/>
              <a:ea typeface="Open Sans"/>
              <a:cs typeface="Open Sans"/>
              <a:sym typeface="Open Sans"/>
            </a:endParaRPr>
          </a:p>
          <a:p>
            <a:pPr algn="l">
              <a:lnSpc>
                <a:spcPts val="3240"/>
              </a:lnSpc>
            </a:pPr>
            <a:r>
              <a:rPr lang="en-US" sz="2400" dirty="0">
                <a:solidFill>
                  <a:srgbClr val="3E5D58"/>
                </a:solidFill>
                <a:latin typeface="Open Sans"/>
                <a:ea typeface="Open Sans"/>
                <a:cs typeface="Open Sans"/>
                <a:sym typeface="Open Sans"/>
              </a:rPr>
              <a:t>We start every training with this game!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AutoShape 20">
            <a:extLst>
              <a:ext uri="{C183D7F6-B498-43B3-948B-1728B52AA6E4}">
                <adec:decorative xmlns:adec="http://schemas.microsoft.com/office/drawing/2017/decorative" val="1"/>
              </a:ext>
            </a:extLst>
          </p:cNvPr>
          <p:cNvSpPr/>
          <p:nvPr/>
        </p:nvSpPr>
        <p:spPr>
          <a:xfrm>
            <a:off x="1028700" y="3103508"/>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1" name="Freeform 21" descr="[external link in QR Code] https://drive.google.com/file/d/1S_WJMWk2hTeMfyohnfxHv1t1rTEGS-iG/view?usp=drivesdk">
            <a:extLst>
              <a:ext uri="{C183D7F6-B498-43B3-948B-1728B52AA6E4}">
                <adec:decorative xmlns:adec="http://schemas.microsoft.com/office/drawing/2017/decorative" val="0"/>
              </a:ext>
            </a:extLst>
          </p:cNvPr>
          <p:cNvSpPr/>
          <p:nvPr/>
        </p:nvSpPr>
        <p:spPr>
          <a:xfrm>
            <a:off x="13411200" y="3479429"/>
            <a:ext cx="2667549" cy="3328141"/>
          </a:xfrm>
          <a:custGeom>
            <a:avLst/>
            <a:gdLst/>
            <a:ahLst/>
            <a:cxnLst/>
            <a:rect l="l" t="t" r="r" b="b"/>
            <a:pathLst>
              <a:path w="2667549" h="3328141">
                <a:moveTo>
                  <a:pt x="0" y="0"/>
                </a:moveTo>
                <a:lnTo>
                  <a:pt x="2667548" y="0"/>
                </a:lnTo>
                <a:lnTo>
                  <a:pt x="2667548" y="3328141"/>
                </a:lnTo>
                <a:lnTo>
                  <a:pt x="0" y="3328141"/>
                </a:lnTo>
                <a:lnTo>
                  <a:pt x="0" y="0"/>
                </a:lnTo>
                <a:close/>
              </a:path>
            </a:pathLst>
          </a:custGeom>
          <a:blipFill>
            <a:blip r:embed="rId10"/>
            <a:stretch>
              <a:fillRect l="-8103" t="-3247" r="-7293" b="-5845"/>
            </a:stretch>
          </a:blipFill>
        </p:spPr>
        <p:txBody>
          <a:bodyPr/>
          <a:lstStyle/>
          <a:p>
            <a:endParaRPr lang="en-US"/>
          </a:p>
        </p:txBody>
      </p:sp>
      <p:sp>
        <p:nvSpPr>
          <p:cNvPr id="23" name="TextBox 23"/>
          <p:cNvSpPr txBox="1"/>
          <p:nvPr/>
        </p:nvSpPr>
        <p:spPr>
          <a:xfrm>
            <a:off x="1028700" y="3704367"/>
            <a:ext cx="10263357" cy="3669030"/>
          </a:xfrm>
          <a:prstGeom prst="rect">
            <a:avLst/>
          </a:prstGeom>
        </p:spPr>
        <p:txBody>
          <a:bodyPr lIns="0" tIns="0" rIns="0" bIns="0" rtlCol="0" anchor="t">
            <a:spAutoFit/>
          </a:bodyPr>
          <a:lstStyle/>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The Access and Functional Needs (AFN) framework suggests there are resources EVERYONE needs during emergencies regardless of who we are.</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This means that everyone needs access to resources in order to function during emergencies. </a:t>
            </a:r>
          </a:p>
          <a:p>
            <a:pPr algn="l">
              <a:lnSpc>
                <a:spcPts val="3240"/>
              </a:lnSpc>
            </a:pPr>
            <a:endParaRPr lang="en-US" sz="2400" dirty="0">
              <a:solidFill>
                <a:srgbClr val="3E5D58"/>
              </a:solidFill>
              <a:latin typeface="Open Sans"/>
              <a:ea typeface="Open Sans"/>
              <a:cs typeface="Open Sans"/>
              <a:sym typeface="Open Sans"/>
            </a:endParaRPr>
          </a:p>
          <a:p>
            <a:pPr marL="518160" lvl="1" indent="-259080" algn="l">
              <a:lnSpc>
                <a:spcPts val="3240"/>
              </a:lnSpc>
              <a:buFont typeface="Arial"/>
              <a:buChar char="•"/>
            </a:pPr>
            <a:r>
              <a:rPr lang="en-US" sz="2400" dirty="0">
                <a:solidFill>
                  <a:srgbClr val="3E5D58"/>
                </a:solidFill>
                <a:latin typeface="Open Sans"/>
                <a:ea typeface="Open Sans"/>
                <a:cs typeface="Open Sans"/>
                <a:sym typeface="Open Sans"/>
              </a:rPr>
              <a:t>While this term was created for emergencies, our Colorado community prefers this term instead of disability.</a:t>
            </a:r>
          </a:p>
        </p:txBody>
      </p:sp>
      <p:sp>
        <p:nvSpPr>
          <p:cNvPr id="24" name="TextBox 24"/>
          <p:cNvSpPr txBox="1">
            <a:spLocks noGrp="1"/>
          </p:cNvSpPr>
          <p:nvPr>
            <p:ph type="title" idx="4294967295"/>
          </p:nvPr>
        </p:nvSpPr>
        <p:spPr>
          <a:xfrm>
            <a:off x="1028700" y="1200150"/>
            <a:ext cx="16230600" cy="17068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Access &amp; Functional Needs Definition</a:t>
            </a:r>
          </a:p>
        </p:txBody>
      </p:sp>
      <p:pic>
        <p:nvPicPr>
          <p:cNvPr id="25" name="Picture 24" descr="Colorado Division of Homeland Security and Emergency Management Logo ">
            <a:extLst>
              <a:ext uri="{FF2B5EF4-FFF2-40B4-BE49-F238E27FC236}">
                <a16:creationId xmlns:a16="http://schemas.microsoft.com/office/drawing/2014/main" id="{905C0A00-8098-AE29-FE9C-E27819E1CFCC}"/>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06400" y="8776582"/>
            <a:ext cx="4437679" cy="14964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0" name="Freeform 20" descr="CMIST Acronym again with resources labeled in numerical order:  1. Communication, 2. Maintaining Health, 3. Independence, 4. Support &amp; Safety, 5. Transportation.">
            <a:extLst>
              <a:ext uri="{C183D7F6-B498-43B3-948B-1728B52AA6E4}">
                <adec:decorative xmlns:adec="http://schemas.microsoft.com/office/drawing/2017/decorative" val="0"/>
              </a:ext>
            </a:extLst>
          </p:cNvPr>
          <p:cNvSpPr/>
          <p:nvPr/>
        </p:nvSpPr>
        <p:spPr>
          <a:xfrm>
            <a:off x="3269008" y="529250"/>
            <a:ext cx="11749983" cy="6011864"/>
          </a:xfrm>
          <a:custGeom>
            <a:avLst/>
            <a:gdLst/>
            <a:ahLst/>
            <a:cxnLst/>
            <a:rect l="l" t="t" r="r" b="b"/>
            <a:pathLst>
              <a:path w="11749983" h="6011864">
                <a:moveTo>
                  <a:pt x="0" y="0"/>
                </a:moveTo>
                <a:lnTo>
                  <a:pt x="11749984" y="0"/>
                </a:lnTo>
                <a:lnTo>
                  <a:pt x="11749984" y="6011865"/>
                </a:lnTo>
                <a:lnTo>
                  <a:pt x="0" y="6011865"/>
                </a:lnTo>
                <a:lnTo>
                  <a:pt x="0" y="0"/>
                </a:lnTo>
                <a:close/>
              </a:path>
            </a:pathLst>
          </a:custGeom>
          <a:blipFill>
            <a:blip r:embed="rId10"/>
            <a:stretch>
              <a:fillRect/>
            </a:stretch>
          </a:blipFill>
        </p:spPr>
        <p:txBody>
          <a:bodyPr/>
          <a:lstStyle/>
          <a:p>
            <a:endParaRPr lang="en-US"/>
          </a:p>
        </p:txBody>
      </p:sp>
      <p:sp>
        <p:nvSpPr>
          <p:cNvPr id="22" name="TextBox 22"/>
          <p:cNvSpPr txBox="1">
            <a:spLocks noGrp="1"/>
          </p:cNvSpPr>
          <p:nvPr>
            <p:ph type="title" idx="4294967295"/>
          </p:nvPr>
        </p:nvSpPr>
        <p:spPr>
          <a:xfrm>
            <a:off x="4572330" y="7029141"/>
            <a:ext cx="9927606" cy="11714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084"/>
              </a:lnSpc>
              <a:spcBef>
                <a:spcPts val="0"/>
              </a:spcBef>
              <a:spcAft>
                <a:spcPts val="0"/>
              </a:spcAft>
              <a:buClrTx/>
              <a:buSzTx/>
              <a:buFontTx/>
              <a:buNone/>
              <a:tabLst/>
              <a:defRPr/>
            </a:pPr>
            <a:r>
              <a:rPr kumimoji="0" lang="en-US" sz="2570" b="0" i="0" u="none" strike="noStrike" kern="1200" cap="none" spc="0" normalizeH="0" baseline="0" noProof="0" dirty="0">
                <a:ln>
                  <a:noFill/>
                </a:ln>
                <a:solidFill>
                  <a:srgbClr val="3E5D58"/>
                </a:solidFill>
                <a:effectLst/>
                <a:uLnTx/>
                <a:uFillTx/>
                <a:latin typeface="Open Sans"/>
                <a:ea typeface="Open Sans"/>
                <a:cs typeface="Open Sans"/>
                <a:sym typeface="Open Sans"/>
              </a:rPr>
              <a:t>This tool, developed by June Isaacson </a:t>
            </a:r>
            <a:r>
              <a:rPr kumimoji="0" lang="en-US" sz="2570" b="0" i="0" u="none" strike="noStrike" kern="1200" cap="none" spc="0" normalizeH="0" baseline="0" noProof="0" dirty="0" err="1">
                <a:ln>
                  <a:noFill/>
                </a:ln>
                <a:solidFill>
                  <a:srgbClr val="3E5D58"/>
                </a:solidFill>
                <a:effectLst/>
                <a:uLnTx/>
                <a:uFillTx/>
                <a:latin typeface="Open Sans"/>
                <a:ea typeface="Open Sans"/>
                <a:cs typeface="Open Sans"/>
                <a:sym typeface="Open Sans"/>
              </a:rPr>
              <a:t>Kailes</a:t>
            </a:r>
            <a:r>
              <a:rPr kumimoji="0" lang="en-US" sz="2570" b="0" i="0" u="none" strike="noStrike" kern="1200" cap="none" spc="0" normalizeH="0" baseline="0" noProof="0" dirty="0">
                <a:ln>
                  <a:noFill/>
                </a:ln>
                <a:solidFill>
                  <a:srgbClr val="3E5D58"/>
                </a:solidFill>
                <a:effectLst/>
                <a:uLnTx/>
                <a:uFillTx/>
                <a:latin typeface="Open Sans"/>
                <a:ea typeface="Open Sans"/>
                <a:cs typeface="Open Sans"/>
                <a:sym typeface="Open Sans"/>
              </a:rPr>
              <a:t>, focuses on identifying the resources a person needs to remain independent, rather than labeling them as vulnerable or having special needs.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40636" y="2978076"/>
            <a:ext cx="15006728" cy="1543050"/>
          </a:xfrm>
          <a:prstGeom prst="rect">
            <a:avLst/>
          </a:prstGeom>
        </p:spPr>
        <p:txBody>
          <a:bodyPr lIns="0" tIns="0" rIns="0" bIns="0" rtlCol="0" anchor="t">
            <a:spAutoFit/>
          </a:bodyPr>
          <a:lstStyle/>
          <a:p>
            <a:pPr algn="just">
              <a:lnSpc>
                <a:spcPts val="4104"/>
              </a:lnSpc>
            </a:pPr>
            <a:r>
              <a:rPr lang="en-US" sz="3420" b="1">
                <a:solidFill>
                  <a:srgbClr val="274541"/>
                </a:solidFill>
                <a:latin typeface="Open Sans Medium"/>
                <a:ea typeface="Open Sans Medium"/>
                <a:cs typeface="Open Sans Medium"/>
                <a:sym typeface="Open Sans Medium"/>
              </a:rPr>
              <a:t>Individuals with Disabilities – ADA Definition </a:t>
            </a:r>
          </a:p>
          <a:p>
            <a:pPr algn="just">
              <a:lnSpc>
                <a:spcPts val="4104"/>
              </a:lnSpc>
            </a:pPr>
            <a:endParaRPr lang="en-US" sz="3420" b="1">
              <a:solidFill>
                <a:srgbClr val="274541"/>
              </a:solidFill>
              <a:latin typeface="Open Sans Medium"/>
              <a:ea typeface="Open Sans Medium"/>
              <a:cs typeface="Open Sans Medium"/>
              <a:sym typeface="Open Sans Medium"/>
            </a:endParaRPr>
          </a:p>
          <a:p>
            <a:pPr algn="just">
              <a:lnSpc>
                <a:spcPts val="4104"/>
              </a:lnSpc>
            </a:pPr>
            <a:r>
              <a:rPr lang="en-US" sz="3420" b="1">
                <a:solidFill>
                  <a:srgbClr val="274541"/>
                </a:solidFill>
                <a:latin typeface="Open Sans Medium"/>
                <a:ea typeface="Open Sans Medium"/>
                <a:cs typeface="Open Sans Medium"/>
                <a:sym typeface="Open Sans Medium"/>
              </a:rPr>
              <a:t>The term “disability” means with respect to an individual:</a:t>
            </a:r>
          </a:p>
        </p:txBody>
      </p:sp>
      <p:sp>
        <p:nvSpPr>
          <p:cNvPr id="3" name="Freeform 3">
            <a:extLst>
              <a:ext uri="{C183D7F6-B498-43B3-948B-1728B52AA6E4}">
                <adec:decorative xmlns:adec="http://schemas.microsoft.com/office/drawing/2017/decorative" val="1"/>
              </a:ext>
            </a:extLst>
          </p:cNvPr>
          <p:cNvSpPr/>
          <p:nvPr/>
        </p:nvSpPr>
        <p:spPr>
          <a:xfrm>
            <a:off x="8571057" y="6461123"/>
            <a:ext cx="9716943" cy="3904444"/>
          </a:xfrm>
          <a:custGeom>
            <a:avLst/>
            <a:gdLst/>
            <a:ahLst/>
            <a:cxnLst/>
            <a:rect l="l" t="t" r="r" b="b"/>
            <a:pathLst>
              <a:path w="9716943" h="3904444">
                <a:moveTo>
                  <a:pt x="0" y="0"/>
                </a:moveTo>
                <a:lnTo>
                  <a:pt x="9716943" y="0"/>
                </a:lnTo>
                <a:lnTo>
                  <a:pt x="9716943" y="3904445"/>
                </a:lnTo>
                <a:lnTo>
                  <a:pt x="0" y="3904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2252572" y="4844749"/>
            <a:ext cx="1057740" cy="1065489"/>
          </a:xfrm>
          <a:custGeom>
            <a:avLst/>
            <a:gdLst/>
            <a:ahLst/>
            <a:cxnLst/>
            <a:rect l="l" t="t" r="r" b="b"/>
            <a:pathLst>
              <a:path w="1057740" h="1065489">
                <a:moveTo>
                  <a:pt x="0" y="0"/>
                </a:moveTo>
                <a:lnTo>
                  <a:pt x="1057739" y="0"/>
                </a:lnTo>
                <a:lnTo>
                  <a:pt x="1057739" y="1065489"/>
                </a:lnTo>
                <a:lnTo>
                  <a:pt x="0" y="1065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843111" y="758751"/>
            <a:ext cx="12601778" cy="1600200"/>
          </a:xfrm>
          <a:prstGeom prst="rect">
            <a:avLst/>
          </a:prstGeom>
        </p:spPr>
        <p:txBody>
          <a:bodyPr lIns="0" tIns="0" rIns="0" bIns="0" rtlCol="0" anchor="t">
            <a:spAutoFit/>
          </a:bodyPr>
          <a:lstStyle/>
          <a:p>
            <a:pPr algn="ctr">
              <a:lnSpc>
                <a:spcPts val="6360"/>
              </a:lnSpc>
            </a:pPr>
            <a:r>
              <a:rPr lang="en-US" sz="5300" b="1">
                <a:solidFill>
                  <a:srgbClr val="3E5D58"/>
                </a:solidFill>
                <a:latin typeface="Open Sans Ultra-Bold"/>
                <a:ea typeface="Open Sans Ultra-Bold"/>
                <a:cs typeface="Open Sans Ultra-Bold"/>
                <a:sym typeface="Open Sans Ultra-Bold"/>
              </a:rPr>
              <a:t>Access &amp; Functional Needs and Disability</a:t>
            </a:r>
          </a:p>
        </p:txBody>
      </p:sp>
      <p:sp>
        <p:nvSpPr>
          <p:cNvPr id="6" name="TextBox 6"/>
          <p:cNvSpPr txBox="1"/>
          <p:nvPr/>
        </p:nvSpPr>
        <p:spPr>
          <a:xfrm>
            <a:off x="3584859" y="4863143"/>
            <a:ext cx="15006728" cy="1028700"/>
          </a:xfrm>
          <a:prstGeom prst="rect">
            <a:avLst/>
          </a:prstGeom>
        </p:spPr>
        <p:txBody>
          <a:bodyPr lIns="0" tIns="0" rIns="0" bIns="0" rtlCol="0" anchor="t">
            <a:spAutoFit/>
          </a:bodyPr>
          <a:lstStyle/>
          <a:p>
            <a:pPr algn="l">
              <a:lnSpc>
                <a:spcPts val="4104"/>
              </a:lnSpc>
            </a:pPr>
            <a:r>
              <a:rPr lang="en-US" sz="3420" b="1">
                <a:solidFill>
                  <a:srgbClr val="274541"/>
                </a:solidFill>
                <a:latin typeface="Open Sans Medium"/>
                <a:ea typeface="Open Sans Medium"/>
                <a:cs typeface="Open Sans Medium"/>
                <a:sym typeface="Open Sans Medium"/>
              </a:rPr>
              <a:t>A physical or mental impairment that substantially limits one or more major life activities of such individual;</a:t>
            </a:r>
          </a:p>
        </p:txBody>
      </p:sp>
      <p:sp>
        <p:nvSpPr>
          <p:cNvPr id="7" name="TextBox 7"/>
          <p:cNvSpPr txBox="1"/>
          <p:nvPr/>
        </p:nvSpPr>
        <p:spPr>
          <a:xfrm>
            <a:off x="3584859" y="6509657"/>
            <a:ext cx="15006728" cy="514350"/>
          </a:xfrm>
          <a:prstGeom prst="rect">
            <a:avLst/>
          </a:prstGeom>
        </p:spPr>
        <p:txBody>
          <a:bodyPr lIns="0" tIns="0" rIns="0" bIns="0" rtlCol="0" anchor="t">
            <a:spAutoFit/>
          </a:bodyPr>
          <a:lstStyle/>
          <a:p>
            <a:pPr algn="just">
              <a:lnSpc>
                <a:spcPts val="4104"/>
              </a:lnSpc>
            </a:pPr>
            <a:r>
              <a:rPr lang="en-US" sz="3420" b="1">
                <a:solidFill>
                  <a:srgbClr val="274541"/>
                </a:solidFill>
                <a:latin typeface="Open Sans Medium"/>
                <a:ea typeface="Open Sans Medium"/>
                <a:cs typeface="Open Sans Medium"/>
                <a:sym typeface="Open Sans Medium"/>
              </a:rPr>
              <a:t>A record of such impairment; or </a:t>
            </a:r>
          </a:p>
        </p:txBody>
      </p:sp>
      <p:sp>
        <p:nvSpPr>
          <p:cNvPr id="8" name="TextBox 8"/>
          <p:cNvSpPr txBox="1"/>
          <p:nvPr/>
        </p:nvSpPr>
        <p:spPr>
          <a:xfrm>
            <a:off x="3584859" y="7898996"/>
            <a:ext cx="15006728" cy="514350"/>
          </a:xfrm>
          <a:prstGeom prst="rect">
            <a:avLst/>
          </a:prstGeom>
        </p:spPr>
        <p:txBody>
          <a:bodyPr lIns="0" tIns="0" rIns="0" bIns="0" rtlCol="0" anchor="t">
            <a:spAutoFit/>
          </a:bodyPr>
          <a:lstStyle/>
          <a:p>
            <a:pPr algn="just">
              <a:lnSpc>
                <a:spcPts val="4104"/>
              </a:lnSpc>
            </a:pPr>
            <a:r>
              <a:rPr lang="en-US" sz="3420" b="1">
                <a:solidFill>
                  <a:srgbClr val="274541"/>
                </a:solidFill>
                <a:latin typeface="Open Sans Medium"/>
                <a:ea typeface="Open Sans Medium"/>
                <a:cs typeface="Open Sans Medium"/>
                <a:sym typeface="Open Sans Medium"/>
              </a:rPr>
              <a:t>Being regarded as having such an impairment</a:t>
            </a:r>
          </a:p>
        </p:txBody>
      </p:sp>
      <p:sp>
        <p:nvSpPr>
          <p:cNvPr id="9" name="Freeform 9">
            <a:extLst>
              <a:ext uri="{C183D7F6-B498-43B3-948B-1728B52AA6E4}">
                <adec:decorative xmlns:adec="http://schemas.microsoft.com/office/drawing/2017/decorative" val="1"/>
              </a:ext>
            </a:extLst>
          </p:cNvPr>
          <p:cNvSpPr/>
          <p:nvPr/>
        </p:nvSpPr>
        <p:spPr>
          <a:xfrm>
            <a:off x="2252572" y="6234088"/>
            <a:ext cx="1057740" cy="1065489"/>
          </a:xfrm>
          <a:custGeom>
            <a:avLst/>
            <a:gdLst/>
            <a:ahLst/>
            <a:cxnLst/>
            <a:rect l="l" t="t" r="r" b="b"/>
            <a:pathLst>
              <a:path w="1057740" h="1065489">
                <a:moveTo>
                  <a:pt x="0" y="0"/>
                </a:moveTo>
                <a:lnTo>
                  <a:pt x="1057739" y="0"/>
                </a:lnTo>
                <a:lnTo>
                  <a:pt x="1057739" y="1065488"/>
                </a:lnTo>
                <a:lnTo>
                  <a:pt x="0" y="1065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2252572" y="7623426"/>
            <a:ext cx="1057740" cy="1065489"/>
          </a:xfrm>
          <a:custGeom>
            <a:avLst/>
            <a:gdLst/>
            <a:ahLst/>
            <a:cxnLst/>
            <a:rect l="l" t="t" r="r" b="b"/>
            <a:pathLst>
              <a:path w="1057740" h="1065489">
                <a:moveTo>
                  <a:pt x="0" y="0"/>
                </a:moveTo>
                <a:lnTo>
                  <a:pt x="1057739" y="0"/>
                </a:lnTo>
                <a:lnTo>
                  <a:pt x="1057739" y="1065489"/>
                </a:lnTo>
                <a:lnTo>
                  <a:pt x="0" y="1065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843111" y="752475"/>
            <a:ext cx="12601778" cy="1600200"/>
          </a:xfrm>
          <a:prstGeom prst="rect">
            <a:avLst/>
          </a:prstGeom>
        </p:spPr>
        <p:txBody>
          <a:bodyPr lIns="0" tIns="0" rIns="0" bIns="0" rtlCol="0" anchor="t">
            <a:spAutoFit/>
          </a:bodyPr>
          <a:lstStyle/>
          <a:p>
            <a:pPr algn="ctr">
              <a:lnSpc>
                <a:spcPts val="6360"/>
              </a:lnSpc>
            </a:pPr>
            <a:r>
              <a:rPr lang="en-US" sz="5300" b="1">
                <a:solidFill>
                  <a:srgbClr val="3E5D58"/>
                </a:solidFill>
                <a:latin typeface="Open Sans Ultra-Bold"/>
                <a:ea typeface="Open Sans Ultra-Bold"/>
                <a:cs typeface="Open Sans Ultra-Bold"/>
                <a:sym typeface="Open Sans Ultra-Bold"/>
              </a:rPr>
              <a:t>Access &amp; Functional Needs and Disability</a:t>
            </a:r>
          </a:p>
        </p:txBody>
      </p:sp>
      <p:grpSp>
        <p:nvGrpSpPr>
          <p:cNvPr id="2" name="Group 2">
            <a:extLst>
              <a:ext uri="{C183D7F6-B498-43B3-948B-1728B52AA6E4}">
                <adec:decorative xmlns:adec="http://schemas.microsoft.com/office/drawing/2017/decorative" val="1"/>
              </a:ext>
            </a:extLst>
          </p:cNvPr>
          <p:cNvGrpSpPr/>
          <p:nvPr/>
        </p:nvGrpSpPr>
        <p:grpSpPr>
          <a:xfrm>
            <a:off x="0" y="2839996"/>
            <a:ext cx="17729297" cy="1862985"/>
            <a:chOff x="0" y="0"/>
            <a:chExt cx="4669444" cy="490663"/>
          </a:xfrm>
        </p:grpSpPr>
        <p:sp>
          <p:nvSpPr>
            <p:cNvPr id="3" name="Freeform 3">
              <a:extLst>
                <a:ext uri="{C183D7F6-B498-43B3-948B-1728B52AA6E4}">
                  <adec:decorative xmlns:adec="http://schemas.microsoft.com/office/drawing/2017/decorative" val="1"/>
                </a:ext>
              </a:extLst>
            </p:cNvPr>
            <p:cNvSpPr/>
            <p:nvPr/>
          </p:nvSpPr>
          <p:spPr>
            <a:xfrm>
              <a:off x="0" y="0"/>
              <a:ext cx="4669444" cy="490663"/>
            </a:xfrm>
            <a:custGeom>
              <a:avLst/>
              <a:gdLst/>
              <a:ahLst/>
              <a:cxnLst/>
              <a:rect l="l" t="t" r="r" b="b"/>
              <a:pathLst>
                <a:path w="4669444" h="490663">
                  <a:moveTo>
                    <a:pt x="4466244" y="0"/>
                  </a:moveTo>
                  <a:lnTo>
                    <a:pt x="0" y="0"/>
                  </a:lnTo>
                  <a:lnTo>
                    <a:pt x="0" y="490663"/>
                  </a:lnTo>
                  <a:lnTo>
                    <a:pt x="4466244" y="490663"/>
                  </a:lnTo>
                  <a:lnTo>
                    <a:pt x="4669444" y="245331"/>
                  </a:lnTo>
                  <a:lnTo>
                    <a:pt x="4466244" y="0"/>
                  </a:lnTo>
                  <a:close/>
                </a:path>
              </a:pathLst>
            </a:custGeom>
            <a:solidFill>
              <a:srgbClr val="3E5D58"/>
            </a:solidFill>
          </p:spPr>
          <p:txBody>
            <a:bodyPr/>
            <a:lstStyle/>
            <a:p>
              <a:endParaRPr lang="en-US"/>
            </a:p>
          </p:txBody>
        </p:sp>
        <p:sp>
          <p:nvSpPr>
            <p:cNvPr id="4" name="TextBox 4"/>
            <p:cNvSpPr txBox="1"/>
            <p:nvPr/>
          </p:nvSpPr>
          <p:spPr>
            <a:xfrm>
              <a:off x="0" y="-38100"/>
              <a:ext cx="4555144" cy="528763"/>
            </a:xfrm>
            <a:prstGeom prst="rect">
              <a:avLst/>
            </a:prstGeom>
          </p:spPr>
          <p:txBody>
            <a:bodyPr lIns="50800" tIns="50800" rIns="50800" bIns="50800" rtlCol="0" anchor="ctr"/>
            <a:lstStyle/>
            <a:p>
              <a:pPr algn="ctr">
                <a:lnSpc>
                  <a:spcPts val="2659"/>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0800000">
            <a:off x="558703" y="4943011"/>
            <a:ext cx="17729297" cy="2297213"/>
            <a:chOff x="0" y="0"/>
            <a:chExt cx="4669444" cy="605027"/>
          </a:xfrm>
        </p:grpSpPr>
        <p:sp>
          <p:nvSpPr>
            <p:cNvPr id="9" name="Freeform 9">
              <a:extLst>
                <a:ext uri="{C183D7F6-B498-43B3-948B-1728B52AA6E4}">
                  <adec:decorative xmlns:adec="http://schemas.microsoft.com/office/drawing/2017/decorative" val="1"/>
                </a:ext>
              </a:extLst>
            </p:cNvPr>
            <p:cNvSpPr/>
            <p:nvPr/>
          </p:nvSpPr>
          <p:spPr>
            <a:xfrm>
              <a:off x="0" y="0"/>
              <a:ext cx="4669444" cy="605027"/>
            </a:xfrm>
            <a:custGeom>
              <a:avLst/>
              <a:gdLst/>
              <a:ahLst/>
              <a:cxnLst/>
              <a:rect l="l" t="t" r="r" b="b"/>
              <a:pathLst>
                <a:path w="4669444" h="605027">
                  <a:moveTo>
                    <a:pt x="4466244" y="0"/>
                  </a:moveTo>
                  <a:lnTo>
                    <a:pt x="0" y="0"/>
                  </a:lnTo>
                  <a:lnTo>
                    <a:pt x="0" y="605027"/>
                  </a:lnTo>
                  <a:lnTo>
                    <a:pt x="4466244" y="605027"/>
                  </a:lnTo>
                  <a:lnTo>
                    <a:pt x="4669444" y="302514"/>
                  </a:lnTo>
                  <a:lnTo>
                    <a:pt x="4466244" y="0"/>
                  </a:lnTo>
                  <a:close/>
                </a:path>
              </a:pathLst>
            </a:custGeom>
            <a:solidFill>
              <a:srgbClr val="773141"/>
            </a:solidFill>
          </p:spPr>
          <p:txBody>
            <a:bodyPr/>
            <a:lstStyle/>
            <a:p>
              <a:endParaRPr lang="en-US"/>
            </a:p>
          </p:txBody>
        </p:sp>
        <p:sp>
          <p:nvSpPr>
            <p:cNvPr id="10" name="TextBox 10"/>
            <p:cNvSpPr txBox="1"/>
            <p:nvPr/>
          </p:nvSpPr>
          <p:spPr>
            <a:xfrm>
              <a:off x="0" y="-38100"/>
              <a:ext cx="4555144" cy="643127"/>
            </a:xfrm>
            <a:prstGeom prst="rect">
              <a:avLst/>
            </a:prstGeom>
          </p:spPr>
          <p:txBody>
            <a:bodyPr lIns="50800" tIns="50800" rIns="50800" bIns="50800" rtlCol="0" anchor="ctr"/>
            <a:lstStyle/>
            <a:p>
              <a:pPr algn="ctr">
                <a:lnSpc>
                  <a:spcPts val="26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0" y="7603307"/>
            <a:ext cx="17729297" cy="1862985"/>
            <a:chOff x="0" y="0"/>
            <a:chExt cx="4669444" cy="490663"/>
          </a:xfrm>
        </p:grpSpPr>
        <p:sp>
          <p:nvSpPr>
            <p:cNvPr id="6" name="Freeform 6">
              <a:extLst>
                <a:ext uri="{C183D7F6-B498-43B3-948B-1728B52AA6E4}">
                  <adec:decorative xmlns:adec="http://schemas.microsoft.com/office/drawing/2017/decorative" val="1"/>
                </a:ext>
              </a:extLst>
            </p:cNvPr>
            <p:cNvSpPr/>
            <p:nvPr/>
          </p:nvSpPr>
          <p:spPr>
            <a:xfrm>
              <a:off x="0" y="0"/>
              <a:ext cx="4669444" cy="490663"/>
            </a:xfrm>
            <a:custGeom>
              <a:avLst/>
              <a:gdLst/>
              <a:ahLst/>
              <a:cxnLst/>
              <a:rect l="l" t="t" r="r" b="b"/>
              <a:pathLst>
                <a:path w="4669444" h="490663">
                  <a:moveTo>
                    <a:pt x="4466244" y="0"/>
                  </a:moveTo>
                  <a:lnTo>
                    <a:pt x="0" y="0"/>
                  </a:lnTo>
                  <a:lnTo>
                    <a:pt x="0" y="490663"/>
                  </a:lnTo>
                  <a:lnTo>
                    <a:pt x="4466244" y="490663"/>
                  </a:lnTo>
                  <a:lnTo>
                    <a:pt x="4669444" y="245331"/>
                  </a:lnTo>
                  <a:lnTo>
                    <a:pt x="4466244" y="0"/>
                  </a:lnTo>
                  <a:close/>
                </a:path>
              </a:pathLst>
            </a:custGeom>
            <a:solidFill>
              <a:srgbClr val="BA5624"/>
            </a:solidFill>
          </p:spPr>
          <p:txBody>
            <a:bodyPr/>
            <a:lstStyle/>
            <a:p>
              <a:endParaRPr lang="en-US"/>
            </a:p>
          </p:txBody>
        </p:sp>
        <p:sp>
          <p:nvSpPr>
            <p:cNvPr id="7" name="TextBox 7"/>
            <p:cNvSpPr txBox="1"/>
            <p:nvPr/>
          </p:nvSpPr>
          <p:spPr>
            <a:xfrm>
              <a:off x="0" y="-38100"/>
              <a:ext cx="4555144" cy="52876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545519" y="5124444"/>
            <a:ext cx="16501315" cy="1943100"/>
          </a:xfrm>
          <a:prstGeom prst="rect">
            <a:avLst/>
          </a:prstGeom>
        </p:spPr>
        <p:txBody>
          <a:bodyPr lIns="0" tIns="0" rIns="0" bIns="0" rtlCol="0" anchor="t">
            <a:spAutoFit/>
          </a:bodyPr>
          <a:lstStyle/>
          <a:p>
            <a:pPr algn="just">
              <a:lnSpc>
                <a:spcPts val="3840"/>
              </a:lnSpc>
            </a:pPr>
            <a:r>
              <a:rPr lang="en-US" sz="3200" b="1" dirty="0">
                <a:solidFill>
                  <a:srgbClr val="FEFEFE"/>
                </a:solidFill>
                <a:latin typeface="Open Sans Medium"/>
                <a:ea typeface="Open Sans Medium"/>
                <a:cs typeface="Open Sans Medium"/>
                <a:sym typeface="Open Sans Medium"/>
              </a:rPr>
              <a:t>This includes people who:</a:t>
            </a:r>
          </a:p>
          <a:p>
            <a:pPr marL="690881" lvl="1" indent="-345440" algn="just">
              <a:lnSpc>
                <a:spcPts val="3840"/>
              </a:lnSpc>
              <a:buFont typeface="Arial"/>
              <a:buChar char="•"/>
            </a:pPr>
            <a:r>
              <a:rPr lang="en-US" sz="3200" b="1" dirty="0">
                <a:solidFill>
                  <a:srgbClr val="FEFEFE"/>
                </a:solidFill>
                <a:latin typeface="Open Sans Medium"/>
                <a:ea typeface="Open Sans Medium"/>
                <a:cs typeface="Open Sans Medium"/>
                <a:sym typeface="Open Sans Medium"/>
              </a:rPr>
              <a:t>Have functional needs</a:t>
            </a:r>
          </a:p>
          <a:p>
            <a:pPr marL="690881" lvl="1" indent="-345440" algn="just">
              <a:lnSpc>
                <a:spcPts val="3840"/>
              </a:lnSpc>
              <a:buFont typeface="Arial"/>
              <a:buChar char="•"/>
            </a:pPr>
            <a:r>
              <a:rPr lang="en-US" sz="3200" b="1" dirty="0">
                <a:solidFill>
                  <a:srgbClr val="FEFEFE"/>
                </a:solidFill>
                <a:latin typeface="Open Sans Medium"/>
                <a:ea typeface="Open Sans Medium"/>
                <a:cs typeface="Open Sans Medium"/>
                <a:sym typeface="Open Sans Medium"/>
              </a:rPr>
              <a:t>May or may not meet civil rights laws definitions</a:t>
            </a:r>
          </a:p>
          <a:p>
            <a:pPr marL="690881" lvl="1" indent="-345440" algn="just">
              <a:lnSpc>
                <a:spcPts val="3840"/>
              </a:lnSpc>
              <a:buFont typeface="Arial"/>
              <a:buChar char="•"/>
            </a:pPr>
            <a:r>
              <a:rPr lang="en-US" sz="3200" b="1" dirty="0">
                <a:solidFill>
                  <a:srgbClr val="FEFEFE"/>
                </a:solidFill>
                <a:latin typeface="Open Sans Medium"/>
                <a:ea typeface="Open Sans Medium"/>
                <a:cs typeface="Open Sans Medium"/>
                <a:sym typeface="Open Sans Medium"/>
              </a:rPr>
              <a:t>Are part of other diverse and sometimes conflicting definitions of disability</a:t>
            </a:r>
          </a:p>
        </p:txBody>
      </p:sp>
      <p:sp>
        <p:nvSpPr>
          <p:cNvPr id="13" name="TextBox 13"/>
          <p:cNvSpPr txBox="1"/>
          <p:nvPr/>
        </p:nvSpPr>
        <p:spPr>
          <a:xfrm>
            <a:off x="620549" y="3210783"/>
            <a:ext cx="16638751" cy="1099821"/>
          </a:xfrm>
          <a:prstGeom prst="rect">
            <a:avLst/>
          </a:prstGeom>
        </p:spPr>
        <p:txBody>
          <a:bodyPr lIns="0" tIns="0" rIns="0" bIns="0" rtlCol="0" anchor="t">
            <a:spAutoFit/>
          </a:bodyPr>
          <a:lstStyle/>
          <a:p>
            <a:pPr algn="l">
              <a:lnSpc>
                <a:spcPts val="4479"/>
              </a:lnSpc>
            </a:pPr>
            <a:r>
              <a:rPr lang="en-US" sz="3199" dirty="0">
                <a:solidFill>
                  <a:srgbClr val="FFFFFF"/>
                </a:solidFill>
                <a:latin typeface="Open Sans"/>
                <a:ea typeface="Open Sans"/>
                <a:cs typeface="Open Sans"/>
                <a:sym typeface="Open Sans"/>
              </a:rPr>
              <a:t>Expanded Access and Functional Needs Definition - To include the broadest group of people who benefit from physical, communication and program access.</a:t>
            </a:r>
          </a:p>
        </p:txBody>
      </p:sp>
      <p:sp>
        <p:nvSpPr>
          <p:cNvPr id="14" name="TextBox 14"/>
          <p:cNvSpPr txBox="1"/>
          <p:nvPr/>
        </p:nvSpPr>
        <p:spPr>
          <a:xfrm>
            <a:off x="620549" y="7675327"/>
            <a:ext cx="16638751" cy="1661796"/>
          </a:xfrm>
          <a:prstGeom prst="rect">
            <a:avLst/>
          </a:prstGeom>
        </p:spPr>
        <p:txBody>
          <a:bodyPr lIns="0" tIns="0" rIns="0" bIns="0" rtlCol="0" anchor="t">
            <a:spAutoFit/>
          </a:bodyPr>
          <a:lstStyle/>
          <a:p>
            <a:pPr algn="l">
              <a:lnSpc>
                <a:spcPts val="4479"/>
              </a:lnSpc>
            </a:pPr>
            <a:r>
              <a:rPr lang="en-US" sz="3199" dirty="0">
                <a:solidFill>
                  <a:srgbClr val="FFFFFF"/>
                </a:solidFill>
                <a:latin typeface="Open Sans"/>
                <a:ea typeface="Open Sans"/>
                <a:cs typeface="Open Sans"/>
                <a:sym typeface="Open Sans"/>
              </a:rPr>
              <a:t>Physical and programmatic access, auxiliary aids and services, integration, and effective communication are often enough to enable individuals to maintain their health, safety, and independence.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717313" y="-2525510"/>
            <a:ext cx="20352291" cy="16568893"/>
            <a:chOff x="0" y="0"/>
            <a:chExt cx="27136388" cy="22091857"/>
          </a:xfrm>
        </p:grpSpPr>
        <p:sp>
          <p:nvSpPr>
            <p:cNvPr id="3" name="Freeform 3"/>
            <p:cNvSpPr/>
            <p:nvPr/>
          </p:nvSpPr>
          <p:spPr>
            <a:xfrm rot="-7783318">
              <a:off x="5941518" y="2051962"/>
              <a:ext cx="10053280" cy="10053280"/>
            </a:xfrm>
            <a:custGeom>
              <a:avLst/>
              <a:gdLst/>
              <a:ahLst/>
              <a:cxnLst/>
              <a:rect l="l" t="t" r="r" b="b"/>
              <a:pathLst>
                <a:path w="10053280" h="10053280">
                  <a:moveTo>
                    <a:pt x="0" y="0"/>
                  </a:moveTo>
                  <a:lnTo>
                    <a:pt x="10053279" y="0"/>
                  </a:lnTo>
                  <a:lnTo>
                    <a:pt x="10053279" y="10053279"/>
                  </a:lnTo>
                  <a:lnTo>
                    <a:pt x="0" y="10053279"/>
                  </a:lnTo>
                  <a:lnTo>
                    <a:pt x="0" y="0"/>
                  </a:lnTo>
                  <a:close/>
                </a:path>
              </a:pathLst>
            </a:custGeom>
            <a:blipFill>
              <a:blip r:embed="rId2">
                <a:alphaModFix amt="19999"/>
              </a:blip>
              <a:stretch>
                <a:fillRect/>
              </a:stretch>
            </a:blipFill>
          </p:spPr>
          <p:txBody>
            <a:bodyPr/>
            <a:lstStyle/>
            <a:p>
              <a:endParaRPr lang="en-US"/>
            </a:p>
          </p:txBody>
        </p:sp>
        <p:sp>
          <p:nvSpPr>
            <p:cNvPr id="4" name="Freeform 4"/>
            <p:cNvSpPr/>
            <p:nvPr/>
          </p:nvSpPr>
          <p:spPr>
            <a:xfrm rot="-7783318">
              <a:off x="2210642" y="5341751"/>
              <a:ext cx="10830710" cy="10830710"/>
            </a:xfrm>
            <a:custGeom>
              <a:avLst/>
              <a:gdLst/>
              <a:ahLst/>
              <a:cxnLst/>
              <a:rect l="l" t="t" r="r" b="b"/>
              <a:pathLst>
                <a:path w="10830710" h="10830710">
                  <a:moveTo>
                    <a:pt x="0" y="0"/>
                  </a:moveTo>
                  <a:lnTo>
                    <a:pt x="10830710" y="0"/>
                  </a:lnTo>
                  <a:lnTo>
                    <a:pt x="10830710" y="10830710"/>
                  </a:lnTo>
                  <a:lnTo>
                    <a:pt x="0" y="10830710"/>
                  </a:lnTo>
                  <a:lnTo>
                    <a:pt x="0" y="0"/>
                  </a:lnTo>
                  <a:close/>
                </a:path>
              </a:pathLst>
            </a:custGeom>
            <a:blipFill>
              <a:blip r:embed="rId3">
                <a:alphaModFix amt="13199"/>
              </a:blip>
              <a:stretch>
                <a:fillRect/>
              </a:stretch>
            </a:blipFill>
          </p:spPr>
          <p:txBody>
            <a:bodyPr/>
            <a:lstStyle/>
            <a:p>
              <a:endParaRPr lang="en-US"/>
            </a:p>
          </p:txBody>
        </p:sp>
        <p:sp>
          <p:nvSpPr>
            <p:cNvPr id="5" name="Freeform 5"/>
            <p:cNvSpPr/>
            <p:nvPr/>
          </p:nvSpPr>
          <p:spPr>
            <a:xfrm rot="-7783318">
              <a:off x="6963838" y="5882838"/>
              <a:ext cx="13461425" cy="13461425"/>
            </a:xfrm>
            <a:custGeom>
              <a:avLst/>
              <a:gdLst/>
              <a:ahLst/>
              <a:cxnLst/>
              <a:rect l="l" t="t" r="r" b="b"/>
              <a:pathLst>
                <a:path w="13461425" h="13461425">
                  <a:moveTo>
                    <a:pt x="0" y="0"/>
                  </a:moveTo>
                  <a:lnTo>
                    <a:pt x="13461425" y="0"/>
                  </a:lnTo>
                  <a:lnTo>
                    <a:pt x="13461425" y="13461425"/>
                  </a:lnTo>
                  <a:lnTo>
                    <a:pt x="0" y="13461425"/>
                  </a:lnTo>
                  <a:lnTo>
                    <a:pt x="0" y="0"/>
                  </a:lnTo>
                  <a:close/>
                </a:path>
              </a:pathLst>
            </a:custGeom>
            <a:blipFill>
              <a:blip r:embed="rId4">
                <a:alphaModFix amt="19999"/>
              </a:blip>
              <a:stretch>
                <a:fillRect/>
              </a:stretch>
            </a:blipFill>
          </p:spPr>
          <p:txBody>
            <a:bodyPr/>
            <a:lstStyle/>
            <a:p>
              <a:endParaRPr lang="en-US"/>
            </a:p>
          </p:txBody>
        </p:sp>
        <p:sp>
          <p:nvSpPr>
            <p:cNvPr id="6" name="Freeform 6"/>
            <p:cNvSpPr/>
            <p:nvPr/>
          </p:nvSpPr>
          <p:spPr>
            <a:xfrm>
              <a:off x="13340768" y="5456663"/>
              <a:ext cx="13082999" cy="13082999"/>
            </a:xfrm>
            <a:custGeom>
              <a:avLst/>
              <a:gdLst/>
              <a:ahLst/>
              <a:cxnLst/>
              <a:rect l="l" t="t" r="r" b="b"/>
              <a:pathLst>
                <a:path w="13082999" h="13082999">
                  <a:moveTo>
                    <a:pt x="0" y="0"/>
                  </a:moveTo>
                  <a:lnTo>
                    <a:pt x="13082998" y="0"/>
                  </a:lnTo>
                  <a:lnTo>
                    <a:pt x="13082998" y="13082999"/>
                  </a:lnTo>
                  <a:lnTo>
                    <a:pt x="0" y="13082999"/>
                  </a:lnTo>
                  <a:lnTo>
                    <a:pt x="0" y="0"/>
                  </a:lnTo>
                  <a:close/>
                </a:path>
              </a:pathLst>
            </a:custGeom>
            <a:blipFill>
              <a:blip r:embed="rId5">
                <a:alphaModFix amt="19999"/>
              </a:blip>
              <a:stretch>
                <a:fillRect/>
              </a:stretch>
            </a:blipFill>
          </p:spPr>
          <p:txBody>
            <a:bodyPr/>
            <a:lstStyle/>
            <a:p>
              <a:endParaRPr lang="en-US"/>
            </a:p>
          </p:txBody>
        </p:sp>
        <p:sp>
          <p:nvSpPr>
            <p:cNvPr id="7" name="Freeform 7"/>
            <p:cNvSpPr/>
            <p:nvPr/>
          </p:nvSpPr>
          <p:spPr>
            <a:xfrm>
              <a:off x="14053389" y="1201109"/>
              <a:ext cx="13082999" cy="13082999"/>
            </a:xfrm>
            <a:custGeom>
              <a:avLst/>
              <a:gdLst/>
              <a:ahLst/>
              <a:cxnLst/>
              <a:rect l="l" t="t" r="r" b="b"/>
              <a:pathLst>
                <a:path w="13082999" h="13082999">
                  <a:moveTo>
                    <a:pt x="0" y="0"/>
                  </a:moveTo>
                  <a:lnTo>
                    <a:pt x="13082999" y="0"/>
                  </a:lnTo>
                  <a:lnTo>
                    <a:pt x="13082999" y="13082998"/>
                  </a:lnTo>
                  <a:lnTo>
                    <a:pt x="0" y="13082998"/>
                  </a:lnTo>
                  <a:lnTo>
                    <a:pt x="0" y="0"/>
                  </a:lnTo>
                  <a:close/>
                </a:path>
              </a:pathLst>
            </a:custGeom>
            <a:blipFill>
              <a:blip r:embed="rId6">
                <a:alphaModFix amt="13199"/>
              </a:blip>
              <a:stretch>
                <a:fillRect/>
              </a:stretch>
            </a:blipFill>
          </p:spPr>
          <p:txBody>
            <a:bodyPr/>
            <a:lstStyle/>
            <a:p>
              <a:endParaRPr lang="en-US"/>
            </a:p>
          </p:txBody>
        </p:sp>
      </p:grpSp>
      <p:sp>
        <p:nvSpPr>
          <p:cNvPr id="14" name="AutoShape 14">
            <a:extLst>
              <a:ext uri="{C183D7F6-B498-43B3-948B-1728B52AA6E4}">
                <adec:decorative xmlns:adec="http://schemas.microsoft.com/office/drawing/2017/decorative" val="1"/>
              </a:ext>
            </a:extLst>
          </p:cNvPr>
          <p:cNvSpPr/>
          <p:nvPr/>
        </p:nvSpPr>
        <p:spPr>
          <a:xfrm>
            <a:off x="0" y="8704643"/>
            <a:ext cx="16834689" cy="0"/>
          </a:xfrm>
          <a:prstGeom prst="line">
            <a:avLst/>
          </a:prstGeom>
          <a:ln w="28575" cap="rnd">
            <a:solidFill>
              <a:srgbClr val="BA5624"/>
            </a:solidFill>
            <a:prstDash val="solid"/>
            <a:headEnd type="none" w="sm" len="sm"/>
            <a:tailEnd type="none" w="sm" len="sm"/>
          </a:ln>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11758132" y="8486304"/>
            <a:ext cx="6529868" cy="436679"/>
          </a:xfrm>
          <a:custGeom>
            <a:avLst/>
            <a:gdLst/>
            <a:ahLst/>
            <a:cxnLst/>
            <a:rect l="l" t="t" r="r" b="b"/>
            <a:pathLst>
              <a:path w="6529868" h="436679">
                <a:moveTo>
                  <a:pt x="0" y="0"/>
                </a:moveTo>
                <a:lnTo>
                  <a:pt x="6529868" y="0"/>
                </a:lnTo>
                <a:lnTo>
                  <a:pt x="6529868" y="436678"/>
                </a:lnTo>
                <a:lnTo>
                  <a:pt x="0" y="436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a:extLst>
              <a:ext uri="{C183D7F6-B498-43B3-948B-1728B52AA6E4}">
                <adec:decorative xmlns:adec="http://schemas.microsoft.com/office/drawing/2017/decorative" val="1"/>
              </a:ext>
            </a:extLst>
          </p:cNvPr>
          <p:cNvSpPr/>
          <p:nvPr/>
        </p:nvSpPr>
        <p:spPr>
          <a:xfrm>
            <a:off x="1496060" y="9007629"/>
            <a:ext cx="6847863" cy="961685"/>
          </a:xfrm>
          <a:custGeom>
            <a:avLst/>
            <a:gdLst/>
            <a:ahLst/>
            <a:cxnLst/>
            <a:rect l="l" t="t" r="r" b="b"/>
            <a:pathLst>
              <a:path w="6847863" h="961685">
                <a:moveTo>
                  <a:pt x="0" y="0"/>
                </a:moveTo>
                <a:lnTo>
                  <a:pt x="6847863" y="0"/>
                </a:lnTo>
                <a:lnTo>
                  <a:pt x="6847863" y="961685"/>
                </a:lnTo>
                <a:lnTo>
                  <a:pt x="0" y="961685"/>
                </a:lnTo>
                <a:lnTo>
                  <a:pt x="0" y="0"/>
                </a:lnTo>
                <a:close/>
              </a:path>
            </a:pathLst>
          </a:custGeom>
          <a:blipFill>
            <a:blip r:embed="rId9"/>
            <a:stretch>
              <a:fillRect l="-1136" t="-2211" b="-2211"/>
            </a:stretch>
          </a:blipFill>
        </p:spPr>
        <p:txBody>
          <a:bodyPr/>
          <a:lstStyle/>
          <a:p>
            <a:endParaRPr lang="en-US"/>
          </a:p>
        </p:txBody>
      </p:sp>
      <p:sp>
        <p:nvSpPr>
          <p:cNvPr id="21" name="AutoShape 21">
            <a:extLst>
              <a:ext uri="{C183D7F6-B498-43B3-948B-1728B52AA6E4}">
                <adec:decorative xmlns:adec="http://schemas.microsoft.com/office/drawing/2017/decorative" val="1"/>
              </a:ext>
            </a:extLst>
          </p:cNvPr>
          <p:cNvSpPr/>
          <p:nvPr/>
        </p:nvSpPr>
        <p:spPr>
          <a:xfrm>
            <a:off x="1028700" y="2302192"/>
            <a:ext cx="1570297" cy="0"/>
          </a:xfrm>
          <a:prstGeom prst="line">
            <a:avLst/>
          </a:prstGeom>
          <a:ln w="66675" cap="rnd">
            <a:solidFill>
              <a:srgbClr val="BA5624"/>
            </a:solidFill>
            <a:prstDash val="solid"/>
            <a:headEnd type="none" w="sm" len="sm"/>
            <a:tailEnd type="none" w="sm" len="sm"/>
          </a:ln>
        </p:spPr>
        <p:txBody>
          <a:bodyPr/>
          <a:lstStyle/>
          <a:p>
            <a:endParaRPr lang="en-US"/>
          </a:p>
        </p:txBody>
      </p:sp>
      <p:sp>
        <p:nvSpPr>
          <p:cNvPr id="22" name="TextBox 22"/>
          <p:cNvSpPr txBox="1">
            <a:spLocks noGrp="1"/>
          </p:cNvSpPr>
          <p:nvPr>
            <p:ph type="title" idx="4294967295"/>
          </p:nvPr>
        </p:nvSpPr>
        <p:spPr>
          <a:xfrm>
            <a:off x="1028700" y="1200150"/>
            <a:ext cx="16230600" cy="8436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9"/>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E5D58"/>
                </a:solidFill>
                <a:effectLst/>
                <a:uLnTx/>
                <a:uFillTx/>
                <a:latin typeface="Open Sans Ultra-Bold"/>
                <a:ea typeface="Open Sans Ultra-Bold"/>
                <a:cs typeface="Open Sans Ultra-Bold"/>
                <a:sym typeface="Open Sans Ultra-Bold"/>
              </a:rPr>
              <a:t>Results from JCPH staff survey, 2023</a:t>
            </a:r>
          </a:p>
        </p:txBody>
      </p:sp>
      <p:grpSp>
        <p:nvGrpSpPr>
          <p:cNvPr id="23" name="Group 23">
            <a:extLst>
              <a:ext uri="{C183D7F6-B498-43B3-948B-1728B52AA6E4}">
                <adec:decorative xmlns:adec="http://schemas.microsoft.com/office/drawing/2017/decorative" val="1"/>
              </a:ext>
            </a:extLst>
          </p:cNvPr>
          <p:cNvGrpSpPr/>
          <p:nvPr/>
        </p:nvGrpSpPr>
        <p:grpSpPr>
          <a:xfrm>
            <a:off x="1028700" y="2579853"/>
            <a:ext cx="1072295" cy="1072295"/>
            <a:chOff x="0" y="0"/>
            <a:chExt cx="1429727" cy="1429727"/>
          </a:xfrm>
        </p:grpSpPr>
        <p:grpSp>
          <p:nvGrpSpPr>
            <p:cNvPr id="24" name="Group 24"/>
            <p:cNvGrpSpPr/>
            <p:nvPr/>
          </p:nvGrpSpPr>
          <p:grpSpPr>
            <a:xfrm>
              <a:off x="0" y="0"/>
              <a:ext cx="1429727" cy="1429727"/>
              <a:chOff x="0" y="0"/>
              <a:chExt cx="812800" cy="812800"/>
            </a:xfrm>
          </p:grpSpPr>
          <p:sp>
            <p:nvSpPr>
              <p:cNvPr id="25" name="Freeform 25">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5624"/>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27">
              <a:extLst>
                <a:ext uri="{C183D7F6-B498-43B3-948B-1728B52AA6E4}">
                  <adec:decorative xmlns:adec="http://schemas.microsoft.com/office/drawing/2017/decorative" val="1"/>
                </a:ext>
              </a:extLst>
            </p:cNvPr>
            <p:cNvSpPr/>
            <p:nvPr/>
          </p:nvSpPr>
          <p:spPr>
            <a:xfrm>
              <a:off x="306715" y="276637"/>
              <a:ext cx="816297" cy="889697"/>
            </a:xfrm>
            <a:custGeom>
              <a:avLst/>
              <a:gdLst/>
              <a:ahLst/>
              <a:cxnLst/>
              <a:rect l="l" t="t" r="r" b="b"/>
              <a:pathLst>
                <a:path w="816297" h="889697">
                  <a:moveTo>
                    <a:pt x="0" y="0"/>
                  </a:moveTo>
                  <a:lnTo>
                    <a:pt x="816297" y="0"/>
                  </a:lnTo>
                  <a:lnTo>
                    <a:pt x="816297" y="889697"/>
                  </a:lnTo>
                  <a:lnTo>
                    <a:pt x="0" y="8896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8" name="Group 28">
            <a:extLst>
              <a:ext uri="{C183D7F6-B498-43B3-948B-1728B52AA6E4}">
                <adec:decorative xmlns:adec="http://schemas.microsoft.com/office/drawing/2017/decorative" val="1"/>
              </a:ext>
            </a:extLst>
          </p:cNvPr>
          <p:cNvGrpSpPr/>
          <p:nvPr/>
        </p:nvGrpSpPr>
        <p:grpSpPr>
          <a:xfrm>
            <a:off x="1028700" y="3961501"/>
            <a:ext cx="1072295" cy="1072295"/>
            <a:chOff x="0" y="0"/>
            <a:chExt cx="1429727" cy="1429727"/>
          </a:xfrm>
        </p:grpSpPr>
        <p:grpSp>
          <p:nvGrpSpPr>
            <p:cNvPr id="29" name="Group 29"/>
            <p:cNvGrpSpPr/>
            <p:nvPr/>
          </p:nvGrpSpPr>
          <p:grpSpPr>
            <a:xfrm>
              <a:off x="0" y="0"/>
              <a:ext cx="1429727" cy="1429727"/>
              <a:chOff x="0" y="0"/>
              <a:chExt cx="812800" cy="812800"/>
            </a:xfrm>
          </p:grpSpPr>
          <p:sp>
            <p:nvSpPr>
              <p:cNvPr id="30" name="Freeform 3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5624"/>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32">
              <a:extLst>
                <a:ext uri="{C183D7F6-B498-43B3-948B-1728B52AA6E4}">
                  <adec:decorative xmlns:adec="http://schemas.microsoft.com/office/drawing/2017/decorative" val="1"/>
                </a:ext>
              </a:extLst>
            </p:cNvPr>
            <p:cNvSpPr/>
            <p:nvPr/>
          </p:nvSpPr>
          <p:spPr>
            <a:xfrm>
              <a:off x="306715" y="308881"/>
              <a:ext cx="816297" cy="889697"/>
            </a:xfrm>
            <a:custGeom>
              <a:avLst/>
              <a:gdLst/>
              <a:ahLst/>
              <a:cxnLst/>
              <a:rect l="l" t="t" r="r" b="b"/>
              <a:pathLst>
                <a:path w="816297" h="889697">
                  <a:moveTo>
                    <a:pt x="0" y="0"/>
                  </a:moveTo>
                  <a:lnTo>
                    <a:pt x="816297" y="0"/>
                  </a:lnTo>
                  <a:lnTo>
                    <a:pt x="816297" y="889696"/>
                  </a:lnTo>
                  <a:lnTo>
                    <a:pt x="0" y="8896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3" name="Group 33">
            <a:extLst>
              <a:ext uri="{C183D7F6-B498-43B3-948B-1728B52AA6E4}">
                <adec:decorative xmlns:adec="http://schemas.microsoft.com/office/drawing/2017/decorative" val="1"/>
              </a:ext>
            </a:extLst>
          </p:cNvPr>
          <p:cNvGrpSpPr/>
          <p:nvPr/>
        </p:nvGrpSpPr>
        <p:grpSpPr>
          <a:xfrm>
            <a:off x="1028700" y="5338596"/>
            <a:ext cx="1072295" cy="1072295"/>
            <a:chOff x="0" y="0"/>
            <a:chExt cx="1429727" cy="1429727"/>
          </a:xfrm>
        </p:grpSpPr>
        <p:grpSp>
          <p:nvGrpSpPr>
            <p:cNvPr id="34" name="Group 34"/>
            <p:cNvGrpSpPr/>
            <p:nvPr/>
          </p:nvGrpSpPr>
          <p:grpSpPr>
            <a:xfrm>
              <a:off x="0" y="0"/>
              <a:ext cx="1429727" cy="1429727"/>
              <a:chOff x="0" y="0"/>
              <a:chExt cx="812800" cy="812800"/>
            </a:xfrm>
          </p:grpSpPr>
          <p:sp>
            <p:nvSpPr>
              <p:cNvPr id="35" name="Freeform 35">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5624"/>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37">
              <a:extLst>
                <a:ext uri="{C183D7F6-B498-43B3-948B-1728B52AA6E4}">
                  <adec:decorative xmlns:adec="http://schemas.microsoft.com/office/drawing/2017/decorative" val="1"/>
                </a:ext>
              </a:extLst>
            </p:cNvPr>
            <p:cNvSpPr/>
            <p:nvPr/>
          </p:nvSpPr>
          <p:spPr>
            <a:xfrm>
              <a:off x="306715" y="317500"/>
              <a:ext cx="816297" cy="889697"/>
            </a:xfrm>
            <a:custGeom>
              <a:avLst/>
              <a:gdLst/>
              <a:ahLst/>
              <a:cxnLst/>
              <a:rect l="l" t="t" r="r" b="b"/>
              <a:pathLst>
                <a:path w="816297" h="889697">
                  <a:moveTo>
                    <a:pt x="0" y="0"/>
                  </a:moveTo>
                  <a:lnTo>
                    <a:pt x="816297" y="0"/>
                  </a:lnTo>
                  <a:lnTo>
                    <a:pt x="816297" y="889697"/>
                  </a:lnTo>
                  <a:lnTo>
                    <a:pt x="0" y="8896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8" name="Group 38">
            <a:extLst>
              <a:ext uri="{C183D7F6-B498-43B3-948B-1728B52AA6E4}">
                <adec:decorative xmlns:adec="http://schemas.microsoft.com/office/drawing/2017/decorative" val="1"/>
              </a:ext>
            </a:extLst>
          </p:cNvPr>
          <p:cNvGrpSpPr/>
          <p:nvPr/>
        </p:nvGrpSpPr>
        <p:grpSpPr>
          <a:xfrm>
            <a:off x="1028700" y="6808413"/>
            <a:ext cx="1072295" cy="1072295"/>
            <a:chOff x="0" y="0"/>
            <a:chExt cx="1429727" cy="1429727"/>
          </a:xfrm>
        </p:grpSpPr>
        <p:grpSp>
          <p:nvGrpSpPr>
            <p:cNvPr id="39" name="Group 39"/>
            <p:cNvGrpSpPr/>
            <p:nvPr/>
          </p:nvGrpSpPr>
          <p:grpSpPr>
            <a:xfrm>
              <a:off x="0" y="0"/>
              <a:ext cx="1429727" cy="1429727"/>
              <a:chOff x="0" y="0"/>
              <a:chExt cx="812800" cy="812800"/>
            </a:xfrm>
          </p:grpSpPr>
          <p:sp>
            <p:nvSpPr>
              <p:cNvPr id="40" name="Freeform 4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A5624"/>
              </a:solidFill>
            </p:spPr>
            <p:txBody>
              <a:bodyPr/>
              <a:lstStyle/>
              <a:p>
                <a:endParaRPr lang="en-US"/>
              </a:p>
            </p:txBody>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Freeform 42">
              <a:extLst>
                <a:ext uri="{C183D7F6-B498-43B3-948B-1728B52AA6E4}">
                  <adec:decorative xmlns:adec="http://schemas.microsoft.com/office/drawing/2017/decorative" val="1"/>
                </a:ext>
              </a:extLst>
            </p:cNvPr>
            <p:cNvSpPr/>
            <p:nvPr/>
          </p:nvSpPr>
          <p:spPr>
            <a:xfrm>
              <a:off x="306715" y="310950"/>
              <a:ext cx="816297" cy="889697"/>
            </a:xfrm>
            <a:custGeom>
              <a:avLst/>
              <a:gdLst/>
              <a:ahLst/>
              <a:cxnLst/>
              <a:rect l="l" t="t" r="r" b="b"/>
              <a:pathLst>
                <a:path w="816297" h="889697">
                  <a:moveTo>
                    <a:pt x="0" y="0"/>
                  </a:moveTo>
                  <a:lnTo>
                    <a:pt x="816297" y="0"/>
                  </a:lnTo>
                  <a:lnTo>
                    <a:pt x="816297" y="889697"/>
                  </a:lnTo>
                  <a:lnTo>
                    <a:pt x="0" y="8896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3" name="TextBox 43"/>
          <p:cNvSpPr txBox="1"/>
          <p:nvPr/>
        </p:nvSpPr>
        <p:spPr>
          <a:xfrm>
            <a:off x="2382152" y="2637003"/>
            <a:ext cx="8388490" cy="419154"/>
          </a:xfrm>
          <a:prstGeom prst="rect">
            <a:avLst/>
          </a:prstGeom>
        </p:spPr>
        <p:txBody>
          <a:bodyPr lIns="0" tIns="0" rIns="0" bIns="0" rtlCol="0" anchor="t">
            <a:spAutoFit/>
          </a:bodyPr>
          <a:lstStyle/>
          <a:p>
            <a:pPr algn="l">
              <a:lnSpc>
                <a:spcPts val="3324"/>
              </a:lnSpc>
            </a:pPr>
            <a:r>
              <a:rPr lang="en-US" sz="2770" b="1">
                <a:solidFill>
                  <a:srgbClr val="3E5D58"/>
                </a:solidFill>
                <a:latin typeface="Open Sans Ultra-Bold"/>
                <a:ea typeface="Open Sans Ultra-Bold"/>
                <a:cs typeface="Open Sans Ultra-Bold"/>
                <a:sym typeface="Open Sans Ultra-Bold"/>
              </a:rPr>
              <a:t>Can you define Access and Functional Needs?</a:t>
            </a:r>
          </a:p>
        </p:txBody>
      </p:sp>
      <p:sp>
        <p:nvSpPr>
          <p:cNvPr id="44" name="TextBox 44"/>
          <p:cNvSpPr txBox="1"/>
          <p:nvPr/>
        </p:nvSpPr>
        <p:spPr>
          <a:xfrm>
            <a:off x="2382152" y="4018508"/>
            <a:ext cx="8388490" cy="419154"/>
          </a:xfrm>
          <a:prstGeom prst="rect">
            <a:avLst/>
          </a:prstGeom>
        </p:spPr>
        <p:txBody>
          <a:bodyPr lIns="0" tIns="0" rIns="0" bIns="0" rtlCol="0" anchor="t">
            <a:spAutoFit/>
          </a:bodyPr>
          <a:lstStyle/>
          <a:p>
            <a:pPr algn="l">
              <a:lnSpc>
                <a:spcPts val="3324"/>
              </a:lnSpc>
            </a:pPr>
            <a:r>
              <a:rPr lang="en-US" sz="2770" b="1">
                <a:solidFill>
                  <a:srgbClr val="3E5D58"/>
                </a:solidFill>
                <a:latin typeface="Open Sans Ultra-Bold"/>
                <a:ea typeface="Open Sans Ultra-Bold"/>
                <a:cs typeface="Open Sans Ultra-Bold"/>
                <a:sym typeface="Open Sans Ultra-Bold"/>
              </a:rPr>
              <a:t>24.6% of staff wanted....</a:t>
            </a:r>
          </a:p>
        </p:txBody>
      </p:sp>
      <p:sp>
        <p:nvSpPr>
          <p:cNvPr id="45" name="TextBox 45"/>
          <p:cNvSpPr txBox="1"/>
          <p:nvPr/>
        </p:nvSpPr>
        <p:spPr>
          <a:xfrm>
            <a:off x="2382152" y="3063056"/>
            <a:ext cx="14877148" cy="396294"/>
          </a:xfrm>
          <a:prstGeom prst="rect">
            <a:avLst/>
          </a:prstGeom>
        </p:spPr>
        <p:txBody>
          <a:bodyPr lIns="0" tIns="0" rIns="0" bIns="0" rtlCol="0" anchor="t">
            <a:spAutoFit/>
          </a:bodyPr>
          <a:lstStyle/>
          <a:p>
            <a:pPr algn="l">
              <a:lnSpc>
                <a:spcPts val="3359"/>
              </a:lnSpc>
              <a:spcBef>
                <a:spcPct val="0"/>
              </a:spcBef>
            </a:pPr>
            <a:r>
              <a:rPr lang="en-US" sz="2400" b="1" dirty="0">
                <a:solidFill>
                  <a:srgbClr val="274541"/>
                </a:solidFill>
                <a:latin typeface="Open Sans Medium"/>
                <a:ea typeface="Open Sans Medium"/>
                <a:cs typeface="Open Sans Medium"/>
                <a:sym typeface="Open Sans Medium"/>
              </a:rPr>
              <a:t>Only 31% of respondents could define access and functional needs or give an example.</a:t>
            </a:r>
          </a:p>
        </p:txBody>
      </p:sp>
      <p:sp>
        <p:nvSpPr>
          <p:cNvPr id="46" name="TextBox 46"/>
          <p:cNvSpPr txBox="1"/>
          <p:nvPr/>
        </p:nvSpPr>
        <p:spPr>
          <a:xfrm>
            <a:off x="2382152" y="4434526"/>
            <a:ext cx="14877148" cy="396294"/>
          </a:xfrm>
          <a:prstGeom prst="rect">
            <a:avLst/>
          </a:prstGeom>
        </p:spPr>
        <p:txBody>
          <a:bodyPr lIns="0" tIns="0" rIns="0" bIns="0" rtlCol="0" anchor="t">
            <a:spAutoFit/>
          </a:bodyPr>
          <a:lstStyle/>
          <a:p>
            <a:pPr algn="l">
              <a:lnSpc>
                <a:spcPts val="3359"/>
              </a:lnSpc>
              <a:spcBef>
                <a:spcPct val="0"/>
              </a:spcBef>
            </a:pPr>
            <a:r>
              <a:rPr lang="en-US" sz="2400" b="1">
                <a:solidFill>
                  <a:srgbClr val="274541"/>
                </a:solidFill>
                <a:latin typeface="Open Sans Medium"/>
                <a:ea typeface="Open Sans Medium"/>
                <a:cs typeface="Open Sans Medium"/>
                <a:sym typeface="Open Sans Medium"/>
              </a:rPr>
              <a:t>Do’s and Don’ts for interacting with people with access and functional needs. </a:t>
            </a:r>
          </a:p>
        </p:txBody>
      </p:sp>
      <p:sp>
        <p:nvSpPr>
          <p:cNvPr id="47" name="TextBox 47"/>
          <p:cNvSpPr txBox="1"/>
          <p:nvPr/>
        </p:nvSpPr>
        <p:spPr>
          <a:xfrm>
            <a:off x="2382152" y="5914199"/>
            <a:ext cx="14877148" cy="396294"/>
          </a:xfrm>
          <a:prstGeom prst="rect">
            <a:avLst/>
          </a:prstGeom>
        </p:spPr>
        <p:txBody>
          <a:bodyPr lIns="0" tIns="0" rIns="0" bIns="0" rtlCol="0" anchor="t">
            <a:spAutoFit/>
          </a:bodyPr>
          <a:lstStyle/>
          <a:p>
            <a:pPr algn="l">
              <a:lnSpc>
                <a:spcPts val="3359"/>
              </a:lnSpc>
            </a:pPr>
            <a:r>
              <a:rPr lang="en-US" sz="2400" b="1">
                <a:solidFill>
                  <a:srgbClr val="274541"/>
                </a:solidFill>
                <a:latin typeface="Open Sans Medium"/>
                <a:ea typeface="Open Sans Medium"/>
                <a:cs typeface="Open Sans Medium"/>
                <a:sym typeface="Open Sans Medium"/>
              </a:rPr>
              <a:t>Creating accessible materials. </a:t>
            </a:r>
          </a:p>
        </p:txBody>
      </p:sp>
      <p:sp>
        <p:nvSpPr>
          <p:cNvPr id="48" name="TextBox 48"/>
          <p:cNvSpPr txBox="1"/>
          <p:nvPr/>
        </p:nvSpPr>
        <p:spPr>
          <a:xfrm>
            <a:off x="2382152" y="7295376"/>
            <a:ext cx="14877148" cy="396294"/>
          </a:xfrm>
          <a:prstGeom prst="rect">
            <a:avLst/>
          </a:prstGeom>
        </p:spPr>
        <p:txBody>
          <a:bodyPr lIns="0" tIns="0" rIns="0" bIns="0" rtlCol="0" anchor="t">
            <a:spAutoFit/>
          </a:bodyPr>
          <a:lstStyle/>
          <a:p>
            <a:pPr algn="l">
              <a:lnSpc>
                <a:spcPts val="3359"/>
              </a:lnSpc>
              <a:spcBef>
                <a:spcPct val="0"/>
              </a:spcBef>
            </a:pPr>
            <a:r>
              <a:rPr lang="en-US" sz="2400">
                <a:solidFill>
                  <a:srgbClr val="274541"/>
                </a:solidFill>
                <a:latin typeface="Open Sans"/>
                <a:ea typeface="Open Sans"/>
                <a:cs typeface="Open Sans"/>
                <a:sym typeface="Open Sans"/>
              </a:rPr>
              <a:t>How do I request accommodation support for someone? </a:t>
            </a:r>
          </a:p>
        </p:txBody>
      </p:sp>
      <p:sp>
        <p:nvSpPr>
          <p:cNvPr id="49" name="TextBox 49"/>
          <p:cNvSpPr txBox="1"/>
          <p:nvPr/>
        </p:nvSpPr>
        <p:spPr>
          <a:xfrm>
            <a:off x="2382152" y="5474694"/>
            <a:ext cx="8388490" cy="419154"/>
          </a:xfrm>
          <a:prstGeom prst="rect">
            <a:avLst/>
          </a:prstGeom>
        </p:spPr>
        <p:txBody>
          <a:bodyPr lIns="0" tIns="0" rIns="0" bIns="0" rtlCol="0" anchor="t">
            <a:spAutoFit/>
          </a:bodyPr>
          <a:lstStyle/>
          <a:p>
            <a:pPr algn="l">
              <a:lnSpc>
                <a:spcPts val="3324"/>
              </a:lnSpc>
            </a:pPr>
            <a:r>
              <a:rPr lang="en-US" sz="2770" b="1" dirty="0">
                <a:solidFill>
                  <a:srgbClr val="3E5D58"/>
                </a:solidFill>
                <a:latin typeface="Open Sans Ultra-Bold"/>
                <a:ea typeface="Open Sans Ultra-Bold"/>
                <a:cs typeface="Open Sans Ultra-Bold"/>
                <a:sym typeface="Open Sans Ultra-Bold"/>
              </a:rPr>
              <a:t>22.7% of staff wanted...</a:t>
            </a:r>
          </a:p>
        </p:txBody>
      </p:sp>
      <p:sp>
        <p:nvSpPr>
          <p:cNvPr id="50" name="TextBox 50"/>
          <p:cNvSpPr txBox="1"/>
          <p:nvPr/>
        </p:nvSpPr>
        <p:spPr>
          <a:xfrm>
            <a:off x="2382152" y="6857172"/>
            <a:ext cx="8388490" cy="419154"/>
          </a:xfrm>
          <a:prstGeom prst="rect">
            <a:avLst/>
          </a:prstGeom>
        </p:spPr>
        <p:txBody>
          <a:bodyPr lIns="0" tIns="0" rIns="0" bIns="0" rtlCol="0" anchor="t">
            <a:spAutoFit/>
          </a:bodyPr>
          <a:lstStyle/>
          <a:p>
            <a:pPr algn="l">
              <a:lnSpc>
                <a:spcPts val="3324"/>
              </a:lnSpc>
            </a:pPr>
            <a:r>
              <a:rPr lang="en-US" sz="2770" b="1">
                <a:solidFill>
                  <a:srgbClr val="3E5D58"/>
                </a:solidFill>
                <a:latin typeface="Open Sans Ultra-Bold"/>
                <a:ea typeface="Open Sans Ultra-Bold"/>
                <a:cs typeface="Open Sans Ultra-Bold"/>
                <a:sym typeface="Open Sans Ultra-Bold"/>
              </a:rPr>
              <a:t>22.7% of staff wanted...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3374</TotalTime>
  <Words>1286</Words>
  <Application>Microsoft Office PowerPoint</Application>
  <PresentationFormat>Custom</PresentationFormat>
  <Paragraphs>167</Paragraphs>
  <Slides>26</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Open Sans Medium</vt:lpstr>
      <vt:lpstr>Aptos</vt:lpstr>
      <vt:lpstr>Open Sans Light</vt:lpstr>
      <vt:lpstr>Open Sans Ultra-Bold</vt:lpstr>
      <vt:lpstr>Open Sans Bold</vt:lpstr>
      <vt:lpstr>Calibri</vt:lpstr>
      <vt:lpstr>Arial</vt:lpstr>
      <vt:lpstr>Open Sans</vt:lpstr>
      <vt:lpstr>Office Theme</vt:lpstr>
      <vt:lpstr>PowerPoint Presentation</vt:lpstr>
      <vt:lpstr>Accessibility Statement</vt:lpstr>
      <vt:lpstr>Learning objectives</vt:lpstr>
      <vt:lpstr>Game: Have you ever?</vt:lpstr>
      <vt:lpstr>Access &amp; Functional Needs Definition</vt:lpstr>
      <vt:lpstr>This tool, developed by June Isaacson Kailes, focuses on identifying the resources a person needs to remain independent, rather than labeling them as vulnerable or having special needs.</vt:lpstr>
      <vt:lpstr>PowerPoint Presentation</vt:lpstr>
      <vt:lpstr>PowerPoint Presentation</vt:lpstr>
      <vt:lpstr>Results from JCPH staff survey, 2023</vt:lpstr>
      <vt:lpstr>AFN Staff Training</vt:lpstr>
      <vt:lpstr>Our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lot of items are low-cost</vt:lpstr>
      <vt:lpstr>Ubi-Duo Spotlight</vt:lpstr>
      <vt:lpstr>Social media</vt:lpstr>
      <vt:lpstr>Some of our next steps this year in emergency planning…</vt:lpstr>
      <vt:lpstr>Libraries are a space for preparedness, response and recovery</vt:lpstr>
      <vt:lpstr>How can one thing from today apply to your location?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Illuminating AFN 2025 NACCHO360 Recorded Presentation</dc:title>
  <dc:creator>Allison Wilson</dc:creator>
  <cp:lastModifiedBy>Lauren Wittek</cp:lastModifiedBy>
  <cp:revision>12</cp:revision>
  <dcterms:created xsi:type="dcterms:W3CDTF">2006-08-16T00:00:00Z</dcterms:created>
  <dcterms:modified xsi:type="dcterms:W3CDTF">2025-09-10T20:42:25Z</dcterms:modified>
  <dc:identifier>DAGqoUrQKnw</dc:identifier>
</cp:coreProperties>
</file>