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6" r:id="rId6"/>
  </p:sldMasterIdLst>
  <p:notesMasterIdLst>
    <p:notesMasterId r:id="rId50"/>
  </p:notesMasterIdLst>
  <p:sldIdLst>
    <p:sldId id="437" r:id="rId7"/>
    <p:sldId id="438" r:id="rId8"/>
    <p:sldId id="439" r:id="rId9"/>
    <p:sldId id="440" r:id="rId10"/>
    <p:sldId id="441" r:id="rId11"/>
    <p:sldId id="442" r:id="rId12"/>
    <p:sldId id="443" r:id="rId13"/>
    <p:sldId id="444" r:id="rId14"/>
    <p:sldId id="257" r:id="rId15"/>
    <p:sldId id="258" r:id="rId16"/>
    <p:sldId id="259" r:id="rId17"/>
    <p:sldId id="260" r:id="rId18"/>
    <p:sldId id="272" r:id="rId19"/>
    <p:sldId id="269" r:id="rId20"/>
    <p:sldId id="263" r:id="rId21"/>
    <p:sldId id="261" r:id="rId22"/>
    <p:sldId id="417" r:id="rId23"/>
    <p:sldId id="418" r:id="rId24"/>
    <p:sldId id="419" r:id="rId25"/>
    <p:sldId id="421" r:id="rId26"/>
    <p:sldId id="266" r:id="rId27"/>
    <p:sldId id="413" r:id="rId28"/>
    <p:sldId id="414" r:id="rId29"/>
    <p:sldId id="425" r:id="rId30"/>
    <p:sldId id="426" r:id="rId31"/>
    <p:sldId id="427" r:id="rId32"/>
    <p:sldId id="422" r:id="rId33"/>
    <p:sldId id="423" r:id="rId34"/>
    <p:sldId id="428" r:id="rId35"/>
    <p:sldId id="429" r:id="rId36"/>
    <p:sldId id="432" r:id="rId37"/>
    <p:sldId id="294" r:id="rId38"/>
    <p:sldId id="297" r:id="rId39"/>
    <p:sldId id="292" r:id="rId40"/>
    <p:sldId id="291" r:id="rId41"/>
    <p:sldId id="290" r:id="rId42"/>
    <p:sldId id="293" r:id="rId43"/>
    <p:sldId id="431" r:id="rId44"/>
    <p:sldId id="433" r:id="rId45"/>
    <p:sldId id="434" r:id="rId46"/>
    <p:sldId id="435" r:id="rId47"/>
    <p:sldId id="436" r:id="rId48"/>
    <p:sldId id="44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899E2E-A674-5526-051A-0BD39FE74AA2}" name="Howarth, Thomas" initials="TH" userId="S::thowarth@rx.umaryland.edu::a95e907a-2b5b-4708-9051-bac97a88e8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835EF-3F56-4FA4-9A2C-3951EB35B384}" v="2" dt="2024-01-29T17:30:59.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7" autoAdjust="0"/>
    <p:restoredTop sz="82206" autoAdjust="0"/>
  </p:normalViewPr>
  <p:slideViewPr>
    <p:cSldViewPr snapToGrid="0">
      <p:cViewPr varScale="1">
        <p:scale>
          <a:sx n="71" d="100"/>
          <a:sy n="71" d="100"/>
        </p:scale>
        <p:origin x="1042"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Hillary" userId="3596edfc-7ff3-4bcf-bbd9-f541a26245ab" providerId="ADAL" clId="{FA1835EF-3F56-4FA4-9A2C-3951EB35B384}"/>
    <pc:docChg chg="undo custSel addSld delSld modSld sldOrd">
      <pc:chgData name="Edwards, Hillary" userId="3596edfc-7ff3-4bcf-bbd9-f541a26245ab" providerId="ADAL" clId="{FA1835EF-3F56-4FA4-9A2C-3951EB35B384}" dt="2024-01-29T17:31:18.533" v="263"/>
      <pc:docMkLst>
        <pc:docMk/>
      </pc:docMkLst>
      <pc:sldChg chg="mod modShow">
        <pc:chgData name="Edwards, Hillary" userId="3596edfc-7ff3-4bcf-bbd9-f541a26245ab" providerId="ADAL" clId="{FA1835EF-3F56-4FA4-9A2C-3951EB35B384}" dt="2024-01-29T17:22:35.181" v="0" actId="729"/>
        <pc:sldMkLst>
          <pc:docMk/>
          <pc:sldMk cId="3471616260" sldId="259"/>
        </pc:sldMkLst>
      </pc:sldChg>
      <pc:sldChg chg="mod modShow">
        <pc:chgData name="Edwards, Hillary" userId="3596edfc-7ff3-4bcf-bbd9-f541a26245ab" providerId="ADAL" clId="{FA1835EF-3F56-4FA4-9A2C-3951EB35B384}" dt="2024-01-29T17:22:35.181" v="0" actId="729"/>
        <pc:sldMkLst>
          <pc:docMk/>
          <pc:sldMk cId="1587659287" sldId="260"/>
        </pc:sldMkLst>
      </pc:sldChg>
      <pc:sldChg chg="delCm">
        <pc:chgData name="Edwards, Hillary" userId="3596edfc-7ff3-4bcf-bbd9-f541a26245ab" providerId="ADAL" clId="{FA1835EF-3F56-4FA4-9A2C-3951EB35B384}" dt="2024-01-29T17:24:07.698" v="5"/>
        <pc:sldMkLst>
          <pc:docMk/>
          <pc:sldMk cId="2090042148" sldId="266"/>
        </pc:sldMkLst>
      </pc:sldChg>
      <pc:sldChg chg="delCm">
        <pc:chgData name="Edwards, Hillary" userId="3596edfc-7ff3-4bcf-bbd9-f541a26245ab" providerId="ADAL" clId="{FA1835EF-3F56-4FA4-9A2C-3951EB35B384}" dt="2024-01-29T17:27:36.327" v="23"/>
        <pc:sldMkLst>
          <pc:docMk/>
          <pc:sldMk cId="3320765089" sldId="294"/>
        </pc:sldMkLst>
      </pc:sldChg>
      <pc:sldChg chg="modSp mod delCm">
        <pc:chgData name="Edwards, Hillary" userId="3596edfc-7ff3-4bcf-bbd9-f541a26245ab" providerId="ADAL" clId="{FA1835EF-3F56-4FA4-9A2C-3951EB35B384}" dt="2024-01-29T17:25:46.747" v="11" actId="1076"/>
        <pc:sldMkLst>
          <pc:docMk/>
          <pc:sldMk cId="2243068897" sldId="414"/>
        </pc:sldMkLst>
        <pc:spChg chg="mod">
          <ac:chgData name="Edwards, Hillary" userId="3596edfc-7ff3-4bcf-bbd9-f541a26245ab" providerId="ADAL" clId="{FA1835EF-3F56-4FA4-9A2C-3951EB35B384}" dt="2024-01-29T17:25:46.747" v="11" actId="1076"/>
          <ac:spMkLst>
            <pc:docMk/>
            <pc:sldMk cId="2243068897" sldId="414"/>
            <ac:spMk id="3" creationId="{00000000-0000-0000-0000-000000000000}"/>
          </ac:spMkLst>
        </pc:spChg>
        <pc:picChg chg="mod">
          <ac:chgData name="Edwards, Hillary" userId="3596edfc-7ff3-4bcf-bbd9-f541a26245ab" providerId="ADAL" clId="{FA1835EF-3F56-4FA4-9A2C-3951EB35B384}" dt="2024-01-29T17:25:40.984" v="10" actId="1076"/>
          <ac:picMkLst>
            <pc:docMk/>
            <pc:sldMk cId="2243068897" sldId="414"/>
            <ac:picMk id="5" creationId="{00000000-0000-0000-0000-000000000000}"/>
          </ac:picMkLst>
        </pc:picChg>
      </pc:sldChg>
      <pc:sldChg chg="del delCm">
        <pc:chgData name="Edwards, Hillary" userId="3596edfc-7ff3-4bcf-bbd9-f541a26245ab" providerId="ADAL" clId="{FA1835EF-3F56-4FA4-9A2C-3951EB35B384}" dt="2024-01-29T17:23:02.370" v="2" actId="47"/>
        <pc:sldMkLst>
          <pc:docMk/>
          <pc:sldMk cId="377343066" sldId="420"/>
        </pc:sldMkLst>
      </pc:sldChg>
      <pc:sldChg chg="ord">
        <pc:chgData name="Edwards, Hillary" userId="3596edfc-7ff3-4bcf-bbd9-f541a26245ab" providerId="ADAL" clId="{FA1835EF-3F56-4FA4-9A2C-3951EB35B384}" dt="2024-01-29T17:27:01.801" v="22"/>
        <pc:sldMkLst>
          <pc:docMk/>
          <pc:sldMk cId="436138984" sldId="422"/>
        </pc:sldMkLst>
      </pc:sldChg>
      <pc:sldChg chg="ord">
        <pc:chgData name="Edwards, Hillary" userId="3596edfc-7ff3-4bcf-bbd9-f541a26245ab" providerId="ADAL" clId="{FA1835EF-3F56-4FA4-9A2C-3951EB35B384}" dt="2024-01-29T17:27:01.801" v="22"/>
        <pc:sldMkLst>
          <pc:docMk/>
          <pc:sldMk cId="2886300375" sldId="423"/>
        </pc:sldMkLst>
      </pc:sldChg>
      <pc:sldChg chg="delSp del mod modCm">
        <pc:chgData name="Edwards, Hillary" userId="3596edfc-7ff3-4bcf-bbd9-f541a26245ab" providerId="ADAL" clId="{FA1835EF-3F56-4FA4-9A2C-3951EB35B384}" dt="2024-01-29T17:26:27.470" v="14" actId="47"/>
        <pc:sldMkLst>
          <pc:docMk/>
          <pc:sldMk cId="2913130372" sldId="424"/>
        </pc:sldMkLst>
        <pc:graphicFrameChg chg="del">
          <ac:chgData name="Edwards, Hillary" userId="3596edfc-7ff3-4bcf-bbd9-f541a26245ab" providerId="ADAL" clId="{FA1835EF-3F56-4FA4-9A2C-3951EB35B384}" dt="2024-01-29T17:26:22.891" v="12" actId="478"/>
          <ac:graphicFrameMkLst>
            <pc:docMk/>
            <pc:sldMk cId="2913130372" sldId="424"/>
            <ac:graphicFrameMk id="7" creationId="{402696C0-8E83-FAA6-9EEF-12EEA53EA6A1}"/>
          </ac:graphicFrameMkLst>
        </pc:graphicFrameChg>
      </pc:sldChg>
      <pc:sldChg chg="add del">
        <pc:chgData name="Edwards, Hillary" userId="3596edfc-7ff3-4bcf-bbd9-f541a26245ab" providerId="ADAL" clId="{FA1835EF-3F56-4FA4-9A2C-3951EB35B384}" dt="2024-01-29T17:26:43.024" v="20" actId="47"/>
        <pc:sldMkLst>
          <pc:docMk/>
          <pc:sldMk cId="3362703729" sldId="425"/>
        </pc:sldMkLst>
      </pc:sldChg>
      <pc:sldChg chg="add del">
        <pc:chgData name="Edwards, Hillary" userId="3596edfc-7ff3-4bcf-bbd9-f541a26245ab" providerId="ADAL" clId="{FA1835EF-3F56-4FA4-9A2C-3951EB35B384}" dt="2024-01-29T17:26:42.680" v="19" actId="47"/>
        <pc:sldMkLst>
          <pc:docMk/>
          <pc:sldMk cId="390232672" sldId="426"/>
        </pc:sldMkLst>
      </pc:sldChg>
      <pc:sldChg chg="add del">
        <pc:chgData name="Edwards, Hillary" userId="3596edfc-7ff3-4bcf-bbd9-f541a26245ab" providerId="ADAL" clId="{FA1835EF-3F56-4FA4-9A2C-3951EB35B384}" dt="2024-01-29T17:26:42.363" v="18" actId="47"/>
        <pc:sldMkLst>
          <pc:docMk/>
          <pc:sldMk cId="2383589834" sldId="427"/>
        </pc:sldMkLst>
      </pc:sldChg>
      <pc:sldChg chg="ord delCm modCm">
        <pc:chgData name="Edwards, Hillary" userId="3596edfc-7ff3-4bcf-bbd9-f541a26245ab" providerId="ADAL" clId="{FA1835EF-3F56-4FA4-9A2C-3951EB35B384}" dt="2024-01-29T17:27:01.801" v="22"/>
        <pc:sldMkLst>
          <pc:docMk/>
          <pc:sldMk cId="501161823" sldId="428"/>
        </pc:sldMkLst>
      </pc:sldChg>
      <pc:sldChg chg="modSp mod delCm">
        <pc:chgData name="Edwards, Hillary" userId="3596edfc-7ff3-4bcf-bbd9-f541a26245ab" providerId="ADAL" clId="{FA1835EF-3F56-4FA4-9A2C-3951EB35B384}" dt="2024-01-29T17:31:18.533" v="263"/>
        <pc:sldMkLst>
          <pc:docMk/>
          <pc:sldMk cId="3246986623" sldId="431"/>
        </pc:sldMkLst>
        <pc:spChg chg="mod">
          <ac:chgData name="Edwards, Hillary" userId="3596edfc-7ff3-4bcf-bbd9-f541a26245ab" providerId="ADAL" clId="{FA1835EF-3F56-4FA4-9A2C-3951EB35B384}" dt="2024-01-29T17:31:11.449" v="262" actId="20577"/>
          <ac:spMkLst>
            <pc:docMk/>
            <pc:sldMk cId="3246986623" sldId="431"/>
            <ac:spMk id="3" creationId="{3029ACDB-41CA-A799-4D02-D06BC7A625A3}"/>
          </ac:spMkLst>
        </pc:spChg>
      </pc:sldChg>
      <pc:sldChg chg="delCm">
        <pc:chgData name="Edwards, Hillary" userId="3596edfc-7ff3-4bcf-bbd9-f541a26245ab" providerId="ADAL" clId="{FA1835EF-3F56-4FA4-9A2C-3951EB35B384}" dt="2024-01-29T17:27:43.545" v="24"/>
        <pc:sldMkLst>
          <pc:docMk/>
          <pc:sldMk cId="4148971910" sldId="432"/>
        </pc:sldMkLst>
      </pc:sldChg>
      <pc:sldChg chg="modSp mod">
        <pc:chgData name="Edwards, Hillary" userId="3596edfc-7ff3-4bcf-bbd9-f541a26245ab" providerId="ADAL" clId="{FA1835EF-3F56-4FA4-9A2C-3951EB35B384}" dt="2024-01-29T17:28:19.206" v="60" actId="6549"/>
        <pc:sldMkLst>
          <pc:docMk/>
          <pc:sldMk cId="2778360638" sldId="434"/>
        </pc:sldMkLst>
        <pc:spChg chg="mod">
          <ac:chgData name="Edwards, Hillary" userId="3596edfc-7ff3-4bcf-bbd9-f541a26245ab" providerId="ADAL" clId="{FA1835EF-3F56-4FA4-9A2C-3951EB35B384}" dt="2024-01-29T17:28:19.206" v="60" actId="6549"/>
          <ac:spMkLst>
            <pc:docMk/>
            <pc:sldMk cId="2778360638" sldId="434"/>
            <ac:spMk id="3" creationId="{F69030EC-850F-FF6C-464A-79350B6467A2}"/>
          </ac:spMkLst>
        </pc:spChg>
      </pc:sldChg>
      <pc:sldChg chg="modSp mod">
        <pc:chgData name="Edwards, Hillary" userId="3596edfc-7ff3-4bcf-bbd9-f541a26245ab" providerId="ADAL" clId="{FA1835EF-3F56-4FA4-9A2C-3951EB35B384}" dt="2024-01-29T17:28:10.926" v="59" actId="20577"/>
        <pc:sldMkLst>
          <pc:docMk/>
          <pc:sldMk cId="4286961788" sldId="436"/>
        </pc:sldMkLst>
        <pc:spChg chg="mod">
          <ac:chgData name="Edwards, Hillary" userId="3596edfc-7ff3-4bcf-bbd9-f541a26245ab" providerId="ADAL" clId="{FA1835EF-3F56-4FA4-9A2C-3951EB35B384}" dt="2024-01-29T17:28:10.926" v="59" actId="20577"/>
          <ac:spMkLst>
            <pc:docMk/>
            <pc:sldMk cId="4286961788" sldId="436"/>
            <ac:spMk id="5" creationId="{4DC14A91-E80F-B7CB-D70D-D48AD62D544D}"/>
          </ac:spMkLst>
        </pc:spChg>
      </pc:sldChg>
    </pc:docChg>
  </pc:docChgLst>
  <pc:docChgLst>
    <pc:chgData name="Steele, Faith" userId="e8c6103f-998a-4307-9969-d879b042b927" providerId="ADAL" clId="{014CC0DC-0B90-4392-8AD5-3B04A7696187}"/>
    <pc:docChg chg="custSel modSld">
      <pc:chgData name="Steele, Faith" userId="e8c6103f-998a-4307-9969-d879b042b927" providerId="ADAL" clId="{014CC0DC-0B90-4392-8AD5-3B04A7696187}" dt="2024-01-30T16:57:23.144" v="471" actId="20577"/>
      <pc:docMkLst>
        <pc:docMk/>
      </pc:docMkLst>
      <pc:sldChg chg="modNotesTx">
        <pc:chgData name="Steele, Faith" userId="e8c6103f-998a-4307-9969-d879b042b927" providerId="ADAL" clId="{014CC0DC-0B90-4392-8AD5-3B04A7696187}" dt="2024-01-30T16:57:23.144" v="471" actId="20577"/>
        <pc:sldMkLst>
          <pc:docMk/>
          <pc:sldMk cId="3687079270" sldId="257"/>
        </pc:sldMkLst>
      </pc:sldChg>
      <pc:sldChg chg="modNotes modNotesTx">
        <pc:chgData name="Steele, Faith" userId="e8c6103f-998a-4307-9969-d879b042b927" providerId="ADAL" clId="{014CC0DC-0B90-4392-8AD5-3B04A7696187}" dt="2024-01-30T16:36:13.263" v="434"/>
        <pc:sldMkLst>
          <pc:docMk/>
          <pc:sldMk cId="246648855" sldId="440"/>
        </pc:sldMkLst>
      </pc:sldChg>
      <pc:sldChg chg="modNotesTx">
        <pc:chgData name="Steele, Faith" userId="e8c6103f-998a-4307-9969-d879b042b927" providerId="ADAL" clId="{014CC0DC-0B90-4392-8AD5-3B04A7696187}" dt="2024-01-30T16:29:49.330" v="429" actId="20577"/>
        <pc:sldMkLst>
          <pc:docMk/>
          <pc:sldMk cId="2031238104" sldId="4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AF090-9994-408F-AFF5-12C700063D6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C3133C4-81AC-4745-9427-47DFE0BB64B1}">
      <dgm:prSet phldrT="[Text]"/>
      <dgm:spPr/>
      <dgm:t>
        <a:bodyPr/>
        <a:lstStyle/>
        <a:p>
          <a:r>
            <a:rPr lang="en-US">
              <a:solidFill>
                <a:srgbClr val="002060"/>
              </a:solidFill>
            </a:rPr>
            <a:t>NIH</a:t>
          </a:r>
        </a:p>
      </dgm:t>
    </dgm:pt>
    <dgm:pt modelId="{F63C68DB-1243-456A-ACE9-CABC781BC4FF}" type="parTrans" cxnId="{A2504A72-5304-4391-A948-5BF3353B9184}">
      <dgm:prSet/>
      <dgm:spPr/>
      <dgm:t>
        <a:bodyPr/>
        <a:lstStyle/>
        <a:p>
          <a:endParaRPr lang="en-US"/>
        </a:p>
      </dgm:t>
    </dgm:pt>
    <dgm:pt modelId="{8E512E11-F3E7-4AE8-9B01-D5DA8F1C6EFE}" type="sibTrans" cxnId="{A2504A72-5304-4391-A948-5BF3353B9184}">
      <dgm:prSet/>
      <dgm:spPr/>
      <dgm:t>
        <a:bodyPr/>
        <a:lstStyle/>
        <a:p>
          <a:endParaRPr lang="en-US"/>
        </a:p>
      </dgm:t>
    </dgm:pt>
    <dgm:pt modelId="{4E68FA2D-A0E5-424A-96D7-D3D8B972A686}">
      <dgm:prSet phldrT="[Text]"/>
      <dgm:spPr/>
      <dgm:t>
        <a:bodyPr/>
        <a:lstStyle/>
        <a:p>
          <a:r>
            <a:rPr lang="en-US">
              <a:solidFill>
                <a:srgbClr val="002060"/>
              </a:solidFill>
            </a:rPr>
            <a:t>NNLM</a:t>
          </a:r>
        </a:p>
      </dgm:t>
    </dgm:pt>
    <dgm:pt modelId="{A41696B6-AC34-4D00-BDEE-651089179413}" type="parTrans" cxnId="{A551DE63-9D4B-40DB-A5DA-65E03B799B3A}">
      <dgm:prSet/>
      <dgm:spPr/>
      <dgm:t>
        <a:bodyPr/>
        <a:lstStyle/>
        <a:p>
          <a:endParaRPr lang="en-US"/>
        </a:p>
      </dgm:t>
    </dgm:pt>
    <dgm:pt modelId="{C1D557E9-4FDA-4011-9E59-F926DDC573EE}" type="sibTrans" cxnId="{A551DE63-9D4B-40DB-A5DA-65E03B799B3A}">
      <dgm:prSet/>
      <dgm:spPr/>
      <dgm:t>
        <a:bodyPr/>
        <a:lstStyle/>
        <a:p>
          <a:endParaRPr lang="en-US"/>
        </a:p>
      </dgm:t>
    </dgm:pt>
    <dgm:pt modelId="{D27C32ED-8C8B-4D3B-8D34-2B68B246EB82}">
      <dgm:prSet phldrT="[Text]"/>
      <dgm:spPr/>
      <dgm:t>
        <a:bodyPr/>
        <a:lstStyle/>
        <a:p>
          <a:r>
            <a:rPr lang="en-US">
              <a:solidFill>
                <a:srgbClr val="002060"/>
              </a:solidFill>
            </a:rPr>
            <a:t>RMLs</a:t>
          </a:r>
        </a:p>
      </dgm:t>
    </dgm:pt>
    <dgm:pt modelId="{037BAB82-5C2B-483B-BA87-EA7D3872418F}" type="parTrans" cxnId="{2E64B9F7-C2D8-47F2-B31F-8C584C57B8E0}">
      <dgm:prSet/>
      <dgm:spPr/>
      <dgm:t>
        <a:bodyPr/>
        <a:lstStyle/>
        <a:p>
          <a:endParaRPr lang="en-US"/>
        </a:p>
      </dgm:t>
    </dgm:pt>
    <dgm:pt modelId="{9EA09A9A-C3B6-487F-879A-0BE0A17EAAF3}" type="sibTrans" cxnId="{2E64B9F7-C2D8-47F2-B31F-8C584C57B8E0}">
      <dgm:prSet/>
      <dgm:spPr/>
      <dgm:t>
        <a:bodyPr/>
        <a:lstStyle/>
        <a:p>
          <a:endParaRPr lang="en-US"/>
        </a:p>
      </dgm:t>
    </dgm:pt>
    <dgm:pt modelId="{E3098E42-C385-487B-9C1E-ED9197E5604F}">
      <dgm:prSet/>
      <dgm:spPr/>
      <dgm:t>
        <a:bodyPr/>
        <a:lstStyle/>
        <a:p>
          <a:r>
            <a:rPr lang="en-US">
              <a:solidFill>
                <a:srgbClr val="002060"/>
              </a:solidFill>
            </a:rPr>
            <a:t>NLM</a:t>
          </a:r>
        </a:p>
      </dgm:t>
    </dgm:pt>
    <dgm:pt modelId="{E1AF6105-7064-48F3-8ED9-4A3499D30626}" type="parTrans" cxnId="{28833471-1CD4-40C9-BBAF-CB2489EB7FAD}">
      <dgm:prSet/>
      <dgm:spPr/>
      <dgm:t>
        <a:bodyPr/>
        <a:lstStyle/>
        <a:p>
          <a:endParaRPr lang="en-US"/>
        </a:p>
      </dgm:t>
    </dgm:pt>
    <dgm:pt modelId="{21C3ED35-773E-4CD9-B299-4946308CA35B}" type="sibTrans" cxnId="{28833471-1CD4-40C9-BBAF-CB2489EB7FAD}">
      <dgm:prSet/>
      <dgm:spPr/>
      <dgm:t>
        <a:bodyPr/>
        <a:lstStyle/>
        <a:p>
          <a:endParaRPr lang="en-US"/>
        </a:p>
      </dgm:t>
    </dgm:pt>
    <dgm:pt modelId="{202A24C9-6D83-486F-B111-8D0709B5DFC5}" type="pres">
      <dgm:prSet presAssocID="{137AF090-9994-408F-AFF5-12C700063D6A}" presName="Name0" presStyleCnt="0">
        <dgm:presLayoutVars>
          <dgm:chMax val="7"/>
          <dgm:chPref val="7"/>
          <dgm:dir/>
          <dgm:animLvl val="lvl"/>
        </dgm:presLayoutVars>
      </dgm:prSet>
      <dgm:spPr/>
      <dgm:t>
        <a:bodyPr/>
        <a:lstStyle/>
        <a:p>
          <a:endParaRPr lang="en-US"/>
        </a:p>
      </dgm:t>
    </dgm:pt>
    <dgm:pt modelId="{51D2C091-E1A0-48BE-AA6E-67905A90B3F5}" type="pres">
      <dgm:prSet presAssocID="{AC3133C4-81AC-4745-9427-47DFE0BB64B1}" presName="Accent1" presStyleCnt="0"/>
      <dgm:spPr/>
    </dgm:pt>
    <dgm:pt modelId="{A73E6E87-8A17-4223-9E9B-CF14C7B683F0}" type="pres">
      <dgm:prSet presAssocID="{AC3133C4-81AC-4745-9427-47DFE0BB64B1}" presName="Accent" presStyleLbl="node1" presStyleIdx="0" presStyleCnt="4"/>
      <dgm:spPr/>
    </dgm:pt>
    <dgm:pt modelId="{683CE10C-867D-4ED8-B47F-74C3C8B893E7}" type="pres">
      <dgm:prSet presAssocID="{AC3133C4-81AC-4745-9427-47DFE0BB64B1}" presName="Parent1" presStyleLbl="revTx" presStyleIdx="0" presStyleCnt="4">
        <dgm:presLayoutVars>
          <dgm:chMax val="1"/>
          <dgm:chPref val="1"/>
          <dgm:bulletEnabled val="1"/>
        </dgm:presLayoutVars>
      </dgm:prSet>
      <dgm:spPr/>
      <dgm:t>
        <a:bodyPr/>
        <a:lstStyle/>
        <a:p>
          <a:endParaRPr lang="en-US"/>
        </a:p>
      </dgm:t>
    </dgm:pt>
    <dgm:pt modelId="{5AE968C0-1D8B-42A2-80CD-552F2AA37216}" type="pres">
      <dgm:prSet presAssocID="{E3098E42-C385-487B-9C1E-ED9197E5604F}" presName="Accent2" presStyleCnt="0"/>
      <dgm:spPr/>
    </dgm:pt>
    <dgm:pt modelId="{DA4E79A0-CAF7-4EAD-8DCA-9913A5D37F91}" type="pres">
      <dgm:prSet presAssocID="{E3098E42-C385-487B-9C1E-ED9197E5604F}" presName="Accent" presStyleLbl="node1" presStyleIdx="1" presStyleCnt="4"/>
      <dgm:spPr/>
    </dgm:pt>
    <dgm:pt modelId="{50DC4463-5EB9-4917-B026-51B89F33B0EB}" type="pres">
      <dgm:prSet presAssocID="{E3098E42-C385-487B-9C1E-ED9197E5604F}" presName="Parent2" presStyleLbl="revTx" presStyleIdx="1" presStyleCnt="4">
        <dgm:presLayoutVars>
          <dgm:chMax val="1"/>
          <dgm:chPref val="1"/>
          <dgm:bulletEnabled val="1"/>
        </dgm:presLayoutVars>
      </dgm:prSet>
      <dgm:spPr/>
      <dgm:t>
        <a:bodyPr/>
        <a:lstStyle/>
        <a:p>
          <a:endParaRPr lang="en-US"/>
        </a:p>
      </dgm:t>
    </dgm:pt>
    <dgm:pt modelId="{D77689EE-A753-4159-ADF0-5B46890BE49E}" type="pres">
      <dgm:prSet presAssocID="{4E68FA2D-A0E5-424A-96D7-D3D8B972A686}" presName="Accent3" presStyleCnt="0"/>
      <dgm:spPr/>
    </dgm:pt>
    <dgm:pt modelId="{47853B10-8DEA-4FFB-B89A-6AFD63D26F88}" type="pres">
      <dgm:prSet presAssocID="{4E68FA2D-A0E5-424A-96D7-D3D8B972A686}" presName="Accent" presStyleLbl="node1" presStyleIdx="2" presStyleCnt="4"/>
      <dgm:spPr/>
    </dgm:pt>
    <dgm:pt modelId="{9AF57756-91A2-4BBD-957F-D37E90DDB4C4}" type="pres">
      <dgm:prSet presAssocID="{4E68FA2D-A0E5-424A-96D7-D3D8B972A686}" presName="Parent3" presStyleLbl="revTx" presStyleIdx="2" presStyleCnt="4">
        <dgm:presLayoutVars>
          <dgm:chMax val="1"/>
          <dgm:chPref val="1"/>
          <dgm:bulletEnabled val="1"/>
        </dgm:presLayoutVars>
      </dgm:prSet>
      <dgm:spPr/>
      <dgm:t>
        <a:bodyPr/>
        <a:lstStyle/>
        <a:p>
          <a:endParaRPr lang="en-US"/>
        </a:p>
      </dgm:t>
    </dgm:pt>
    <dgm:pt modelId="{15078503-1C0D-41C1-B48A-1809D7E81250}" type="pres">
      <dgm:prSet presAssocID="{D27C32ED-8C8B-4D3B-8D34-2B68B246EB82}" presName="Accent4" presStyleCnt="0"/>
      <dgm:spPr/>
    </dgm:pt>
    <dgm:pt modelId="{6EDA9668-5028-4FC8-BC3C-4EC2D549ABC3}" type="pres">
      <dgm:prSet presAssocID="{D27C32ED-8C8B-4D3B-8D34-2B68B246EB82}" presName="Accent" presStyleLbl="node1" presStyleIdx="3" presStyleCnt="4"/>
      <dgm:spPr/>
    </dgm:pt>
    <dgm:pt modelId="{31607D11-730F-442E-AA52-FC5361A37753}" type="pres">
      <dgm:prSet presAssocID="{D27C32ED-8C8B-4D3B-8D34-2B68B246EB82}" presName="Parent4" presStyleLbl="revTx" presStyleIdx="3" presStyleCnt="4">
        <dgm:presLayoutVars>
          <dgm:chMax val="1"/>
          <dgm:chPref val="1"/>
          <dgm:bulletEnabled val="1"/>
        </dgm:presLayoutVars>
      </dgm:prSet>
      <dgm:spPr/>
      <dgm:t>
        <a:bodyPr/>
        <a:lstStyle/>
        <a:p>
          <a:endParaRPr lang="en-US"/>
        </a:p>
      </dgm:t>
    </dgm:pt>
  </dgm:ptLst>
  <dgm:cxnLst>
    <dgm:cxn modelId="{DC50F277-C2FC-406F-BEBF-A14D50140E51}" type="presOf" srcId="{4E68FA2D-A0E5-424A-96D7-D3D8B972A686}" destId="{9AF57756-91A2-4BBD-957F-D37E90DDB4C4}" srcOrd="0" destOrd="0" presId="urn:microsoft.com/office/officeart/2009/layout/CircleArrowProcess"/>
    <dgm:cxn modelId="{2230122A-3BB7-4167-9241-27285C3DE1C5}" type="presOf" srcId="{AC3133C4-81AC-4745-9427-47DFE0BB64B1}" destId="{683CE10C-867D-4ED8-B47F-74C3C8B893E7}" srcOrd="0" destOrd="0" presId="urn:microsoft.com/office/officeart/2009/layout/CircleArrowProcess"/>
    <dgm:cxn modelId="{181EF749-1FBB-4933-891D-B488F6521718}" type="presOf" srcId="{D27C32ED-8C8B-4D3B-8D34-2B68B246EB82}" destId="{31607D11-730F-442E-AA52-FC5361A37753}" srcOrd="0" destOrd="0" presId="urn:microsoft.com/office/officeart/2009/layout/CircleArrowProcess"/>
    <dgm:cxn modelId="{28833471-1CD4-40C9-BBAF-CB2489EB7FAD}" srcId="{137AF090-9994-408F-AFF5-12C700063D6A}" destId="{E3098E42-C385-487B-9C1E-ED9197E5604F}" srcOrd="1" destOrd="0" parTransId="{E1AF6105-7064-48F3-8ED9-4A3499D30626}" sibTransId="{21C3ED35-773E-4CD9-B299-4946308CA35B}"/>
    <dgm:cxn modelId="{2E64B9F7-C2D8-47F2-B31F-8C584C57B8E0}" srcId="{137AF090-9994-408F-AFF5-12C700063D6A}" destId="{D27C32ED-8C8B-4D3B-8D34-2B68B246EB82}" srcOrd="3" destOrd="0" parTransId="{037BAB82-5C2B-483B-BA87-EA7D3872418F}" sibTransId="{9EA09A9A-C3B6-487F-879A-0BE0A17EAAF3}"/>
    <dgm:cxn modelId="{D87A65AE-DC56-4017-8CC3-C3AA66A68422}" type="presOf" srcId="{137AF090-9994-408F-AFF5-12C700063D6A}" destId="{202A24C9-6D83-486F-B111-8D0709B5DFC5}" srcOrd="0" destOrd="0" presId="urn:microsoft.com/office/officeart/2009/layout/CircleArrowProcess"/>
    <dgm:cxn modelId="{ED4A912C-105A-4D6C-8545-84F8C97B8801}" type="presOf" srcId="{E3098E42-C385-487B-9C1E-ED9197E5604F}" destId="{50DC4463-5EB9-4917-B026-51B89F33B0EB}" srcOrd="0" destOrd="0" presId="urn:microsoft.com/office/officeart/2009/layout/CircleArrowProcess"/>
    <dgm:cxn modelId="{A551DE63-9D4B-40DB-A5DA-65E03B799B3A}" srcId="{137AF090-9994-408F-AFF5-12C700063D6A}" destId="{4E68FA2D-A0E5-424A-96D7-D3D8B972A686}" srcOrd="2" destOrd="0" parTransId="{A41696B6-AC34-4D00-BDEE-651089179413}" sibTransId="{C1D557E9-4FDA-4011-9E59-F926DDC573EE}"/>
    <dgm:cxn modelId="{A2504A72-5304-4391-A948-5BF3353B9184}" srcId="{137AF090-9994-408F-AFF5-12C700063D6A}" destId="{AC3133C4-81AC-4745-9427-47DFE0BB64B1}" srcOrd="0" destOrd="0" parTransId="{F63C68DB-1243-456A-ACE9-CABC781BC4FF}" sibTransId="{8E512E11-F3E7-4AE8-9B01-D5DA8F1C6EFE}"/>
    <dgm:cxn modelId="{B0ED8034-FC13-4A1B-8267-7661A7AA1F4C}" type="presParOf" srcId="{202A24C9-6D83-486F-B111-8D0709B5DFC5}" destId="{51D2C091-E1A0-48BE-AA6E-67905A90B3F5}" srcOrd="0" destOrd="0" presId="urn:microsoft.com/office/officeart/2009/layout/CircleArrowProcess"/>
    <dgm:cxn modelId="{89052F58-D0C2-4013-AF09-75F3C46C123A}" type="presParOf" srcId="{51D2C091-E1A0-48BE-AA6E-67905A90B3F5}" destId="{A73E6E87-8A17-4223-9E9B-CF14C7B683F0}" srcOrd="0" destOrd="0" presId="urn:microsoft.com/office/officeart/2009/layout/CircleArrowProcess"/>
    <dgm:cxn modelId="{B6461F67-8925-4A44-920E-AA74628081FE}" type="presParOf" srcId="{202A24C9-6D83-486F-B111-8D0709B5DFC5}" destId="{683CE10C-867D-4ED8-B47F-74C3C8B893E7}" srcOrd="1" destOrd="0" presId="urn:microsoft.com/office/officeart/2009/layout/CircleArrowProcess"/>
    <dgm:cxn modelId="{39F89598-D294-4437-9983-F4FE34C83224}" type="presParOf" srcId="{202A24C9-6D83-486F-B111-8D0709B5DFC5}" destId="{5AE968C0-1D8B-42A2-80CD-552F2AA37216}" srcOrd="2" destOrd="0" presId="urn:microsoft.com/office/officeart/2009/layout/CircleArrowProcess"/>
    <dgm:cxn modelId="{FDAA4071-3695-4537-ABDE-6D9A225682FD}" type="presParOf" srcId="{5AE968C0-1D8B-42A2-80CD-552F2AA37216}" destId="{DA4E79A0-CAF7-4EAD-8DCA-9913A5D37F91}" srcOrd="0" destOrd="0" presId="urn:microsoft.com/office/officeart/2009/layout/CircleArrowProcess"/>
    <dgm:cxn modelId="{C93F23AB-3E92-4617-9B5F-80E6A47A1573}" type="presParOf" srcId="{202A24C9-6D83-486F-B111-8D0709B5DFC5}" destId="{50DC4463-5EB9-4917-B026-51B89F33B0EB}" srcOrd="3" destOrd="0" presId="urn:microsoft.com/office/officeart/2009/layout/CircleArrowProcess"/>
    <dgm:cxn modelId="{EE5BE5D1-737F-4D13-B876-1ED9F398B476}" type="presParOf" srcId="{202A24C9-6D83-486F-B111-8D0709B5DFC5}" destId="{D77689EE-A753-4159-ADF0-5B46890BE49E}" srcOrd="4" destOrd="0" presId="urn:microsoft.com/office/officeart/2009/layout/CircleArrowProcess"/>
    <dgm:cxn modelId="{5F5BD6BD-C70A-47CD-860A-5CF3B5964057}" type="presParOf" srcId="{D77689EE-A753-4159-ADF0-5B46890BE49E}" destId="{47853B10-8DEA-4FFB-B89A-6AFD63D26F88}" srcOrd="0" destOrd="0" presId="urn:microsoft.com/office/officeart/2009/layout/CircleArrowProcess"/>
    <dgm:cxn modelId="{D55C5054-572B-4899-AA26-CB2174C9636C}" type="presParOf" srcId="{202A24C9-6D83-486F-B111-8D0709B5DFC5}" destId="{9AF57756-91A2-4BBD-957F-D37E90DDB4C4}" srcOrd="5" destOrd="0" presId="urn:microsoft.com/office/officeart/2009/layout/CircleArrowProcess"/>
    <dgm:cxn modelId="{151DDD06-198A-4A2B-92B9-2DE9DD856B1F}" type="presParOf" srcId="{202A24C9-6D83-486F-B111-8D0709B5DFC5}" destId="{15078503-1C0D-41C1-B48A-1809D7E81250}" srcOrd="6" destOrd="0" presId="urn:microsoft.com/office/officeart/2009/layout/CircleArrowProcess"/>
    <dgm:cxn modelId="{E32C6213-7B55-4E50-B53A-3AF905947240}" type="presParOf" srcId="{15078503-1C0D-41C1-B48A-1809D7E81250}" destId="{6EDA9668-5028-4FC8-BC3C-4EC2D549ABC3}" srcOrd="0" destOrd="0" presId="urn:microsoft.com/office/officeart/2009/layout/CircleArrowProcess"/>
    <dgm:cxn modelId="{BAAE97F8-2C5E-4F55-8DDC-251F772E61E0}" type="presParOf" srcId="{202A24C9-6D83-486F-B111-8D0709B5DFC5}" destId="{31607D11-730F-442E-AA52-FC5361A3775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6E87-8A17-4223-9E9B-CF14C7B683F0}">
      <dsp:nvSpPr>
        <dsp:cNvPr id="0" name=""/>
        <dsp:cNvSpPr/>
      </dsp:nvSpPr>
      <dsp:spPr>
        <a:xfrm>
          <a:off x="2638718" y="0"/>
          <a:ext cx="1471083" cy="147123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CE10C-867D-4ED8-B47F-74C3C8B893E7}">
      <dsp:nvSpPr>
        <dsp:cNvPr id="0" name=""/>
        <dsp:cNvSpPr/>
      </dsp:nvSpPr>
      <dsp:spPr>
        <a:xfrm>
          <a:off x="2963510" y="532546"/>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rgbClr val="002060"/>
              </a:solidFill>
            </a:rPr>
            <a:t>NIH</a:t>
          </a:r>
        </a:p>
      </dsp:txBody>
      <dsp:txXfrm>
        <a:off x="2963510" y="532546"/>
        <a:ext cx="820947" cy="410431"/>
      </dsp:txXfrm>
    </dsp:sp>
    <dsp:sp modelId="{DA4E79A0-CAF7-4EAD-8DCA-9913A5D37F91}">
      <dsp:nvSpPr>
        <dsp:cNvPr id="0" name=""/>
        <dsp:cNvSpPr/>
      </dsp:nvSpPr>
      <dsp:spPr>
        <a:xfrm>
          <a:off x="2230038" y="845442"/>
          <a:ext cx="1471083" cy="147123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C4463-5EB9-4917-B026-51B89F33B0EB}">
      <dsp:nvSpPr>
        <dsp:cNvPr id="0" name=""/>
        <dsp:cNvSpPr/>
      </dsp:nvSpPr>
      <dsp:spPr>
        <a:xfrm>
          <a:off x="2553174" y="1379549"/>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rgbClr val="002060"/>
              </a:solidFill>
            </a:rPr>
            <a:t>NLM</a:t>
          </a:r>
        </a:p>
      </dsp:txBody>
      <dsp:txXfrm>
        <a:off x="2553174" y="1379549"/>
        <a:ext cx="820947" cy="410431"/>
      </dsp:txXfrm>
    </dsp:sp>
    <dsp:sp modelId="{47853B10-8DEA-4FFB-B89A-6AFD63D26F88}">
      <dsp:nvSpPr>
        <dsp:cNvPr id="0" name=""/>
        <dsp:cNvSpPr/>
      </dsp:nvSpPr>
      <dsp:spPr>
        <a:xfrm>
          <a:off x="2638718" y="1694005"/>
          <a:ext cx="1471083" cy="1471233"/>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57756-91A2-4BBD-957F-D37E90DDB4C4}">
      <dsp:nvSpPr>
        <dsp:cNvPr id="0" name=""/>
        <dsp:cNvSpPr/>
      </dsp:nvSpPr>
      <dsp:spPr>
        <a:xfrm>
          <a:off x="2963510" y="2226551"/>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rgbClr val="002060"/>
              </a:solidFill>
            </a:rPr>
            <a:t>NNLM</a:t>
          </a:r>
        </a:p>
      </dsp:txBody>
      <dsp:txXfrm>
        <a:off x="2963510" y="2226551"/>
        <a:ext cx="820947" cy="410431"/>
      </dsp:txXfrm>
    </dsp:sp>
    <dsp:sp modelId="{6EDA9668-5028-4FC8-BC3C-4EC2D549ABC3}">
      <dsp:nvSpPr>
        <dsp:cNvPr id="0" name=""/>
        <dsp:cNvSpPr/>
      </dsp:nvSpPr>
      <dsp:spPr>
        <a:xfrm>
          <a:off x="2334898" y="2636983"/>
          <a:ext cx="1263845" cy="1264456"/>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07D11-730F-442E-AA52-FC5361A37753}">
      <dsp:nvSpPr>
        <dsp:cNvPr id="0" name=""/>
        <dsp:cNvSpPr/>
      </dsp:nvSpPr>
      <dsp:spPr>
        <a:xfrm>
          <a:off x="2553174" y="3073554"/>
          <a:ext cx="820947" cy="41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rgbClr val="002060"/>
              </a:solidFill>
            </a:rPr>
            <a:t>RMLs</a:t>
          </a:r>
        </a:p>
      </dsp:txBody>
      <dsp:txXfrm>
        <a:off x="2553174" y="3073554"/>
        <a:ext cx="820947" cy="41043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6DFAC-7702-4330-83C1-177FDFE0CF1F}" type="datetimeFigureOut">
              <a:rPr lang="en-US" smtClean="0"/>
              <a:t>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417EE-04FB-48FB-AAC2-4BB3F9610760}" type="slidenum">
              <a:rPr lang="en-US" smtClean="0"/>
              <a:t>‹#›</a:t>
            </a:fld>
            <a:endParaRPr lang="en-US"/>
          </a:p>
        </p:txBody>
      </p:sp>
    </p:spTree>
    <p:extLst>
      <p:ext uri="{BB962C8B-B14F-4D97-AF65-F5344CB8AC3E}">
        <p14:creationId xmlns:p14="http://schemas.microsoft.com/office/powerpoint/2010/main" val="407387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unable to hear, select the small up arrow next to audio controls to adjust settings. Select your audio source, or select Test Speaker &amp; Microphone.</a:t>
            </a:r>
          </a:p>
          <a:p>
            <a:r>
              <a:rPr lang="en-US" sz="1200" kern="1200" dirty="0">
                <a:solidFill>
                  <a:schemeClr val="tx1"/>
                </a:solidFill>
                <a:effectLst/>
                <a:latin typeface="+mn-lt"/>
                <a:ea typeface="+mn-ea"/>
                <a:cs typeface="+mn-cs"/>
              </a:rPr>
              <a:t>Respond to the questions that pop up and Zoom should guide you through selecting the appropriate speaker.</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Captions are turned on. Select the Captions button to hide or show captions. </a:t>
            </a: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a:p>
            <a:r>
              <a:rPr lang="en-US" sz="1200" kern="1200" dirty="0">
                <a:solidFill>
                  <a:schemeClr val="tx1"/>
                </a:solidFill>
                <a:effectLst/>
                <a:latin typeface="+mn-lt"/>
                <a:ea typeface="+mn-ea"/>
                <a:cs typeface="+mn-cs"/>
              </a:rPr>
              <a:t>In the meeting controls toolbar, click the Captions icon, indicated by a gray box with the letters CC, to show or hide captions.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4B8F73-30F4-4419-A04D-7A62BED1A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74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transfer content to new slide deck template</a:t>
            </a:r>
          </a:p>
        </p:txBody>
      </p:sp>
      <p:sp>
        <p:nvSpPr>
          <p:cNvPr id="4" name="Slide Number Placeholder 3"/>
          <p:cNvSpPr>
            <a:spLocks noGrp="1"/>
          </p:cNvSpPr>
          <p:nvPr>
            <p:ph type="sldNum" sz="quarter" idx="5"/>
          </p:nvPr>
        </p:nvSpPr>
        <p:spPr/>
        <p:txBody>
          <a:bodyPr/>
          <a:lstStyle/>
          <a:p>
            <a:fld id="{6C23074F-4C9F-40D1-8CD9-8746DBE95F50}" type="slidenum">
              <a:rPr lang="en-US" smtClean="0"/>
              <a:t>13</a:t>
            </a:fld>
            <a:endParaRPr lang="en-US"/>
          </a:p>
        </p:txBody>
      </p:sp>
    </p:spTree>
    <p:extLst>
      <p:ext uri="{BB962C8B-B14F-4D97-AF65-F5344CB8AC3E}">
        <p14:creationId xmlns:p14="http://schemas.microsoft.com/office/powerpoint/2010/main" val="294688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57737-9B66-442B-ADCD-F061366DA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13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Describe the 10-Step Framework developed by C. Daniel Mullins for patient and stakeholder engagement in research</a:t>
            </a:r>
          </a:p>
          <a:p>
            <a:r>
              <a:rPr lang="en-US" sz="1200" kern="1200" dirty="0">
                <a:solidFill>
                  <a:schemeClr val="tx1"/>
                </a:solidFill>
                <a:effectLst/>
                <a:latin typeface="+mn-lt"/>
                <a:ea typeface="+mn-ea"/>
                <a:cs typeface="+mn-cs"/>
              </a:rPr>
              <a:t>Explain the steps taken to develop the framework</a:t>
            </a:r>
            <a:endParaRPr lang="en-US" dirty="0"/>
          </a:p>
        </p:txBody>
      </p:sp>
      <p:sp>
        <p:nvSpPr>
          <p:cNvPr id="4" name="Slide Number Placeholder 3"/>
          <p:cNvSpPr>
            <a:spLocks noGrp="1"/>
          </p:cNvSpPr>
          <p:nvPr>
            <p:ph type="sldNum" sz="quarter" idx="10"/>
          </p:nvPr>
        </p:nvSpPr>
        <p:spPr/>
        <p:txBody>
          <a:bodyPr/>
          <a:lstStyle/>
          <a:p>
            <a:fld id="{CD0417EE-04FB-48FB-AAC2-4BB3F9610760}" type="slidenum">
              <a:rPr lang="en-US" smtClean="0"/>
              <a:pPr/>
              <a:t>22</a:t>
            </a:fld>
            <a:endParaRPr lang="en-US" dirty="0"/>
          </a:p>
        </p:txBody>
      </p:sp>
    </p:spTree>
    <p:extLst>
      <p:ext uri="{BB962C8B-B14F-4D97-AF65-F5344CB8AC3E}">
        <p14:creationId xmlns:p14="http://schemas.microsoft.com/office/powerpoint/2010/main" val="152859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highlight patients AND stakeholders when speaking about this slide</a:t>
            </a:r>
          </a:p>
        </p:txBody>
      </p:sp>
      <p:sp>
        <p:nvSpPr>
          <p:cNvPr id="4" name="Slide Number Placeholder 3"/>
          <p:cNvSpPr>
            <a:spLocks noGrp="1"/>
          </p:cNvSpPr>
          <p:nvPr>
            <p:ph type="sldNum" sz="quarter" idx="5"/>
          </p:nvPr>
        </p:nvSpPr>
        <p:spPr/>
        <p:txBody>
          <a:bodyPr/>
          <a:lstStyle/>
          <a:p>
            <a:fld id="{6C23074F-4C9F-40D1-8CD9-8746DBE95F50}" type="slidenum">
              <a:rPr lang="en-US" smtClean="0"/>
              <a:t>23</a:t>
            </a:fld>
            <a:endParaRPr lang="en-US"/>
          </a:p>
        </p:txBody>
      </p:sp>
    </p:spTree>
    <p:extLst>
      <p:ext uri="{BB962C8B-B14F-4D97-AF65-F5344CB8AC3E}">
        <p14:creationId xmlns:p14="http://schemas.microsoft.com/office/powerpoint/2010/main" val="16312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8CDFA2-4389-41FD-BE44-6B5B72699101}" type="slidenum">
              <a:rPr lang="en-US" smtClean="0"/>
              <a:t>43</a:t>
            </a:fld>
            <a:endParaRPr lang="en-US"/>
          </a:p>
        </p:txBody>
      </p:sp>
    </p:spTree>
    <p:extLst>
      <p:ext uri="{BB962C8B-B14F-4D97-AF65-F5344CB8AC3E}">
        <p14:creationId xmlns:p14="http://schemas.microsoft.com/office/powerpoint/2010/main" val="139004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any questions or comments, please enter them into the chat, located on the lower right hand corner of your screen. Also, remember to select “Everyone” in the chat for comments intended for everyone. Finally, this webinar offers closed captioning. </a:t>
            </a:r>
          </a:p>
          <a:p>
            <a:endParaRPr lang="en-US" dirty="0"/>
          </a:p>
        </p:txBody>
      </p:sp>
      <p:sp>
        <p:nvSpPr>
          <p:cNvPr id="4" name="Slide Number Placeholder 3"/>
          <p:cNvSpPr>
            <a:spLocks noGrp="1"/>
          </p:cNvSpPr>
          <p:nvPr>
            <p:ph type="sldNum" sz="quarter" idx="10"/>
          </p:nvPr>
        </p:nvSpPr>
        <p:spPr/>
        <p:txBody>
          <a:bodyPr/>
          <a:lstStyle/>
          <a:p>
            <a:fld id="{D06738FA-153B-4A01-8FF5-458879AD9547}" type="slidenum">
              <a:rPr lang="en-US" smtClean="0"/>
              <a:t>2</a:t>
            </a:fld>
            <a:endParaRPr lang="en-US"/>
          </a:p>
        </p:txBody>
      </p:sp>
    </p:spTree>
    <p:extLst>
      <p:ext uri="{BB962C8B-B14F-4D97-AF65-F5344CB8AC3E}">
        <p14:creationId xmlns:p14="http://schemas.microsoft.com/office/powerpoint/2010/main" val="266238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NNLM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get into our class today, I’d like to take a minute to share a few words about who we are!</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a:t>
            </a:fld>
            <a:endParaRPr lang="en-US"/>
          </a:p>
        </p:txBody>
      </p:sp>
    </p:spTree>
    <p:extLst>
      <p:ext uri="{BB962C8B-B14F-4D97-AF65-F5344CB8AC3E}">
        <p14:creationId xmlns:p14="http://schemas.microsoft.com/office/powerpoint/2010/main" val="212173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85800"/>
            <a:ext cx="4572000" cy="3429000"/>
          </a:xfrm>
        </p:spPr>
      </p:sp>
      <p:sp>
        <p:nvSpPr>
          <p:cNvPr id="3" name="Notes Placeholder 2"/>
          <p:cNvSpPr>
            <a:spLocks noGrp="1"/>
          </p:cNvSpPr>
          <p:nvPr>
            <p:ph type="body" idx="1"/>
          </p:nvPr>
        </p:nvSpPr>
        <p:spPr/>
        <p:txBody>
          <a:bodyPr/>
          <a:lstStyle/>
          <a:p>
            <a:pPr marL="158750" lvl="0" indent="0" algn="l">
              <a:buNone/>
            </a:pPr>
            <a:r>
              <a:rPr lang="en-US" sz="1800" b="0" i="0" dirty="0">
                <a:solidFill>
                  <a:srgbClr val="000000"/>
                </a:solidFill>
                <a:effectLst/>
                <a:latin typeface="Calibri" panose="020F0502020204030204" pitchFamily="34" charset="0"/>
              </a:rPr>
              <a:t>The National Institutes of Health is the nation’s leading medical research agency. The National Library of Medicine is an institute at the NIH. NLM is the world’s largest biomedical library which produces information resources such as PubMed, ClinicalTrials.gov, and MedlinePlus. NNLM is the Network of the National Library of Medicine. We are the outreach program of NLM. The Network operates out of seven regional medical libraries, or RMLs. The RMLs offer training and funding opportunities to support equal access to biomedical information, </a:t>
            </a:r>
            <a:r>
              <a:rPr lang="en-US" sz="1200" b="0" i="0" dirty="0">
                <a:solidFill>
                  <a:srgbClr val="000000"/>
                </a:solidFill>
                <a:effectLst/>
                <a:latin typeface="Calibri" panose="020F0502020204030204" pitchFamily="34" charset="0"/>
              </a:rPr>
              <a:t>supporting the mission of NNLM. </a:t>
            </a:r>
            <a:endParaRPr lang="en-US" sz="1200" dirty="0"/>
          </a:p>
        </p:txBody>
      </p:sp>
    </p:spTree>
    <p:extLst>
      <p:ext uri="{BB962C8B-B14F-4D97-AF65-F5344CB8AC3E}">
        <p14:creationId xmlns:p14="http://schemas.microsoft.com/office/powerpoint/2010/main" val="203840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The NNLM is made up of 7 geographic regions.  </a:t>
            </a:r>
          </a:p>
          <a:p>
            <a:pPr marL="0" indent="0">
              <a:buFont typeface="Arial" panose="020B0604020202020204" pitchFamily="34" charset="0"/>
              <a:buNone/>
            </a:pPr>
            <a:endParaRPr lang="en-US" baseline="0" dirty="0"/>
          </a:p>
          <a:p>
            <a:r>
              <a:rPr lang="en-US" sz="1200" kern="1200" dirty="0">
                <a:solidFill>
                  <a:schemeClr val="tx1"/>
                </a:solidFill>
                <a:effectLst/>
                <a:latin typeface="+mn-lt"/>
                <a:ea typeface="+mn-ea"/>
                <a:cs typeface="+mn-cs"/>
              </a:rPr>
              <a:t>Here is a map of RML service areas. We cover the US states and territories including Puerto Rico, US Virgin Islands and Freely Associated States of the Pacific, you can visit nnlm.gov to find your RML.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A4AE5B-1EAA-4907-9E55-1251C9845438}" type="slidenum">
              <a:rPr lang="en-US" smtClean="0"/>
              <a:t>5</a:t>
            </a:fld>
            <a:endParaRPr lang="en-US"/>
          </a:p>
        </p:txBody>
      </p:sp>
    </p:spTree>
    <p:extLst>
      <p:ext uri="{BB962C8B-B14F-4D97-AF65-F5344CB8AC3E}">
        <p14:creationId xmlns:p14="http://schemas.microsoft.com/office/powerpoint/2010/main" val="347070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NNLM provides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funding for health outreach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webinars and classes,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access to a network of public and academic libraries, community- and faith-based organizations, and universities.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67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today’s agenda we will</a:t>
            </a:r>
            <a:r>
              <a:rPr lang="en-US" baseline="0" dirty="0"/>
              <a:t>: </a:t>
            </a:r>
          </a:p>
          <a:p>
            <a:pPr marL="171450" indent="-171450">
              <a:buFont typeface="Arial" panose="020B0604020202020204" pitchFamily="34" charset="0"/>
              <a:buChar char="•"/>
            </a:pPr>
            <a:r>
              <a:rPr lang="en-US" baseline="0" dirty="0"/>
              <a:t>Describe how the PATIENTS Program’s 10-Step Continuous Engagement Framework aligns evidence-based engagement methods throughout and across research projects</a:t>
            </a:r>
          </a:p>
          <a:p>
            <a:pPr marL="171450" indent="-171450">
              <a:buFont typeface="Arial" panose="020B0604020202020204" pitchFamily="34" charset="0"/>
              <a:buChar char="•"/>
            </a:pPr>
            <a:r>
              <a:rPr lang="en-US" baseline="0" dirty="0"/>
              <a:t>Explain patient-centered outcomes research (PCOR) and distinguish between patient-centered and patient-targeted practices</a:t>
            </a:r>
          </a:p>
          <a:p>
            <a:pPr marL="171450" indent="-171450">
              <a:buFont typeface="Arial" panose="020B0604020202020204" pitchFamily="34" charset="0"/>
              <a:buChar char="•"/>
            </a:pPr>
            <a:r>
              <a:rPr lang="en-US" baseline="0" dirty="0"/>
              <a:t>Identify and value the contributions of credible messengers and community-based research partners</a:t>
            </a:r>
            <a:endParaRPr lang="en-US" dirty="0"/>
          </a:p>
        </p:txBody>
      </p:sp>
      <p:sp>
        <p:nvSpPr>
          <p:cNvPr id="4" name="Slide Number Placeholder 3"/>
          <p:cNvSpPr>
            <a:spLocks noGrp="1"/>
          </p:cNvSpPr>
          <p:nvPr>
            <p:ph type="sldNum" sz="quarter" idx="10"/>
          </p:nvPr>
        </p:nvSpPr>
        <p:spPr/>
        <p:txBody>
          <a:bodyPr/>
          <a:lstStyle/>
          <a:p>
            <a:fld id="{CAA4AE5B-1EAA-4907-9E55-1251C9845438}" type="slidenum">
              <a:rPr lang="en-US" smtClean="0"/>
              <a:t>7</a:t>
            </a:fld>
            <a:endParaRPr lang="en-US"/>
          </a:p>
        </p:txBody>
      </p:sp>
    </p:spTree>
    <p:extLst>
      <p:ext uri="{BB962C8B-B14F-4D97-AF65-F5344CB8AC3E}">
        <p14:creationId xmlns:p14="http://schemas.microsoft.com/office/powerpoint/2010/main" val="282024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my pleasure to welcome our featured speakers.</a:t>
            </a:r>
            <a:r>
              <a:rPr lang="en-US" sz="1200" kern="1200" baseline="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Hillary A. Edwards, MPH, is a director of research with the University of Maryland, Baltimore PATIENTS Program, with expertise in continuous patient engagement and leads several capacity building and training initiatives at the university, including the PATIENTS Professors Academy.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Tanisha Armstrong is Patients Professors, educator, advocate, and leader who has found health advocacy to truly be the difference between life and death for herself and loved ones.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Jennie Flanagan is</a:t>
            </a:r>
            <a:r>
              <a:rPr lang="en-US" sz="1200" kern="1200" baseline="0" dirty="0">
                <a:solidFill>
                  <a:schemeClr val="tx1"/>
                </a:solidFill>
                <a:effectLst/>
                <a:latin typeface="+mn-lt"/>
                <a:ea typeface="+mn-ea"/>
                <a:cs typeface="+mn-cs"/>
              </a:rPr>
              <a:t> Patients Professor, registered nurse and working as a</a:t>
            </a:r>
            <a:r>
              <a:rPr lang="en-US" sz="1200" kern="1200" dirty="0">
                <a:solidFill>
                  <a:schemeClr val="tx1"/>
                </a:solidFill>
                <a:effectLst/>
                <a:latin typeface="+mn-lt"/>
                <a:ea typeface="+mn-ea"/>
                <a:cs typeface="+mn-cs"/>
              </a:rPr>
              <a:t> Clinical Research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Nurse Coordinator.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Jennie actively participates as an Advisory Member with the University of Maryland through the Patient Centered Outcomes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Research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Institute network.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Brian Gutierrez is a PATIENTS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Professor, patient advocate and serves on the </a:t>
            </a:r>
            <a:r>
              <a:rPr lang="en-US" sz="1200" kern="1200" dirty="0" err="1">
                <a:solidFill>
                  <a:schemeClr val="tx1"/>
                </a:solidFill>
                <a:effectLst/>
                <a:latin typeface="+mn-lt"/>
                <a:ea typeface="+mn-ea"/>
                <a:cs typeface="+mn-cs"/>
              </a:rPr>
              <a:t>Spina</a:t>
            </a:r>
            <a:r>
              <a:rPr lang="en-US" sz="1200" kern="1200" dirty="0">
                <a:solidFill>
                  <a:schemeClr val="tx1"/>
                </a:solidFill>
                <a:effectLst/>
                <a:latin typeface="+mn-lt"/>
                <a:ea typeface="+mn-ea"/>
                <a:cs typeface="+mn-cs"/>
              </a:rPr>
              <a:t> Bifida Association Adults’ Healthcare Advisory Committee and Research Advisory Council.</a:t>
            </a:r>
            <a:r>
              <a:rPr lang="en-US" sz="1200" kern="1200" baseline="0" dirty="0">
                <a:solidFill>
                  <a:schemeClr val="tx1"/>
                </a:solidFill>
                <a:effectLst/>
                <a:latin typeface="+mn-lt"/>
                <a:ea typeface="+mn-ea"/>
                <a:cs typeface="+mn-cs"/>
              </a:rPr>
              <a:t> In that role, </a:t>
            </a:r>
            <a:r>
              <a:rPr lang="en-US" sz="1200" kern="1200" dirty="0">
                <a:solidFill>
                  <a:schemeClr val="tx1"/>
                </a:solidFill>
                <a:effectLst/>
                <a:latin typeface="+mn-lt"/>
                <a:ea typeface="+mn-ea"/>
                <a:cs typeface="+mn-cs"/>
              </a:rPr>
              <a:t>he collaborates and engages with community members, including patient advocates, in identifying essential health services and decreasing health information deficits through advocacy, education, and research for adults living with </a:t>
            </a:r>
            <a:r>
              <a:rPr lang="en-US" sz="1200" kern="1200" dirty="0" err="1">
                <a:solidFill>
                  <a:schemeClr val="tx1"/>
                </a:solidFill>
                <a:effectLst/>
                <a:latin typeface="+mn-lt"/>
                <a:ea typeface="+mn-ea"/>
                <a:cs typeface="+mn-cs"/>
              </a:rPr>
              <a:t>Spina</a:t>
            </a:r>
            <a:r>
              <a:rPr lang="en-US" sz="1200" kern="1200" dirty="0">
                <a:solidFill>
                  <a:schemeClr val="tx1"/>
                </a:solidFill>
                <a:effectLst/>
                <a:latin typeface="+mn-lt"/>
                <a:ea typeface="+mn-ea"/>
                <a:cs typeface="+mn-cs"/>
              </a:rPr>
              <a:t> Bifida.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Donald Young is a Baltimore City Native, a US Navy Veteran and Certified Community Health Worker. He’s currently employed by Johns Hopkins Institute for Clinical &amp; Translational Research and serves on the Board of Directors for Historic East Baltimore Action Coalition.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all,</a:t>
            </a:r>
            <a:r>
              <a:rPr lang="en-US" sz="1200" kern="1200" baseline="0" dirty="0">
                <a:solidFill>
                  <a:schemeClr val="tx1"/>
                </a:solidFill>
                <a:effectLst/>
                <a:latin typeface="+mn-lt"/>
                <a:ea typeface="+mn-ea"/>
                <a:cs typeface="+mn-cs"/>
              </a:rPr>
              <a:t> I’ll turn it </a:t>
            </a:r>
            <a:r>
              <a:rPr lang="en-US" sz="1200" kern="1200" dirty="0">
                <a:solidFill>
                  <a:schemeClr val="tx1"/>
                </a:solidFill>
                <a:effectLst/>
                <a:latin typeface="+mn-lt"/>
                <a:ea typeface="+mn-ea"/>
                <a:cs typeface="+mn-cs"/>
              </a:rPr>
              <a:t>over to you! </a:t>
            </a:r>
          </a:p>
        </p:txBody>
      </p:sp>
      <p:sp>
        <p:nvSpPr>
          <p:cNvPr id="4" name="Slide Number Placeholder 3"/>
          <p:cNvSpPr>
            <a:spLocks noGrp="1"/>
          </p:cNvSpPr>
          <p:nvPr>
            <p:ph type="sldNum" sz="quarter" idx="10"/>
          </p:nvPr>
        </p:nvSpPr>
        <p:spPr/>
        <p:txBody>
          <a:bodyPr/>
          <a:lstStyle/>
          <a:p>
            <a:fld id="{CAA4AE5B-1EAA-4907-9E55-1251C9845438}" type="slidenum">
              <a:rPr lang="en-US" smtClean="0"/>
              <a:t>8</a:t>
            </a:fld>
            <a:endParaRPr lang="en-US"/>
          </a:p>
        </p:txBody>
      </p:sp>
    </p:spTree>
    <p:extLst>
      <p:ext uri="{BB962C8B-B14F-4D97-AF65-F5344CB8AC3E}">
        <p14:creationId xmlns:p14="http://schemas.microsoft.com/office/powerpoint/2010/main" val="122184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my pleasure to welcome today’s speakers.</a:t>
            </a:r>
            <a:r>
              <a:rPr lang="en-US" sz="1200" kern="1200" baseline="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Hillary A. Edwards, MPH, is a director of research with the University of Maryland, Baltimore PATIENTS Program, she has expertise in continuous patient engagement and leads several capacity building and training initiatives at the university, including the PATIENTS Professors Academy.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Tanisha Armstrong is Patients Professors, educator, advocate, and leader who has found health advocacy to truly be the difference between life and death for herself and loved ones.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Jennie Flanagan is</a:t>
            </a:r>
            <a:r>
              <a:rPr lang="en-US" sz="1200" kern="1200" baseline="0" dirty="0">
                <a:solidFill>
                  <a:schemeClr val="tx1"/>
                </a:solidFill>
                <a:effectLst/>
                <a:latin typeface="+mn-lt"/>
                <a:ea typeface="+mn-ea"/>
                <a:cs typeface="+mn-cs"/>
              </a:rPr>
              <a:t> Patients Professor and registered </a:t>
            </a:r>
            <a:r>
              <a:rPr lang="en-US" sz="1200" kern="1200" baseline="0">
                <a:solidFill>
                  <a:schemeClr val="tx1"/>
                </a:solidFill>
                <a:effectLst/>
                <a:latin typeface="+mn-lt"/>
                <a:ea typeface="+mn-ea"/>
                <a:cs typeface="+mn-cs"/>
              </a:rPr>
              <a:t>nurse working </a:t>
            </a:r>
            <a:r>
              <a:rPr lang="en-US" sz="1200" kern="1200" baseline="0" dirty="0">
                <a:solidFill>
                  <a:schemeClr val="tx1"/>
                </a:solidFill>
                <a:effectLst/>
                <a:latin typeface="+mn-lt"/>
                <a:ea typeface="+mn-ea"/>
                <a:cs typeface="+mn-cs"/>
              </a:rPr>
              <a:t>as a</a:t>
            </a:r>
            <a:r>
              <a:rPr lang="en-US" sz="1200" kern="1200" dirty="0">
                <a:solidFill>
                  <a:schemeClr val="tx1"/>
                </a:solidFill>
                <a:effectLst/>
                <a:latin typeface="+mn-lt"/>
                <a:ea typeface="+mn-ea"/>
                <a:cs typeface="+mn-cs"/>
              </a:rPr>
              <a:t> Clinical Research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Nurse Coordinator.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Jennie actively participates as an Advisory Member with the University of Maryland through the Patient Centered Outcomes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Research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Institute network.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Brian Gutierrez is a PATIENTS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Professor, patient advocate and serves on the Spina Bifida Association Adults’ Healthcare Advisory Committee and Research Advisory Council.</a:t>
            </a:r>
            <a:r>
              <a:rPr lang="en-US" sz="1200" kern="1200" baseline="0" dirty="0">
                <a:solidFill>
                  <a:schemeClr val="tx1"/>
                </a:solidFill>
                <a:effectLst/>
                <a:latin typeface="+mn-lt"/>
                <a:ea typeface="+mn-ea"/>
                <a:cs typeface="+mn-cs"/>
              </a:rPr>
              <a:t> In that role, </a:t>
            </a:r>
            <a:r>
              <a:rPr lang="en-US" sz="1200" kern="1200" dirty="0">
                <a:solidFill>
                  <a:schemeClr val="tx1"/>
                </a:solidFill>
                <a:effectLst/>
                <a:latin typeface="+mn-lt"/>
                <a:ea typeface="+mn-ea"/>
                <a:cs typeface="+mn-cs"/>
              </a:rPr>
              <a:t>he collaborates and engages with community members, including patient advocates, in identifying essential health services and decreasing health information deficits through advocacy, education, and research for adults living with Spina Bifida.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Donald Young is a Baltimore City Native, a US Navy Veteran and Certified Community Health Worker. He’s currently employed by Johns Hopkins Institute for Clinical &amp; Translational Research and serves on the Board of Directors for Historic East Baltimore Action Coalition.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all,</a:t>
            </a:r>
            <a:r>
              <a:rPr lang="en-US" sz="1200" kern="1200" baseline="0" dirty="0">
                <a:solidFill>
                  <a:schemeClr val="tx1"/>
                </a:solidFill>
                <a:effectLst/>
                <a:latin typeface="+mn-lt"/>
                <a:ea typeface="+mn-ea"/>
                <a:cs typeface="+mn-cs"/>
              </a:rPr>
              <a:t> I’ll turn it </a:t>
            </a:r>
            <a:r>
              <a:rPr lang="en-US" sz="1200" kern="1200" dirty="0">
                <a:solidFill>
                  <a:schemeClr val="tx1"/>
                </a:solidFill>
                <a:effectLst/>
                <a:latin typeface="+mn-lt"/>
                <a:ea typeface="+mn-ea"/>
                <a:cs typeface="+mn-cs"/>
              </a:rPr>
              <a:t>over to you! </a:t>
            </a:r>
          </a:p>
          <a:p>
            <a:endParaRPr lang="en-US" dirty="0"/>
          </a:p>
        </p:txBody>
      </p:sp>
      <p:sp>
        <p:nvSpPr>
          <p:cNvPr id="4" name="Slide Number Placeholder 3"/>
          <p:cNvSpPr>
            <a:spLocks noGrp="1"/>
          </p:cNvSpPr>
          <p:nvPr>
            <p:ph type="sldNum" sz="quarter" idx="5"/>
          </p:nvPr>
        </p:nvSpPr>
        <p:spPr/>
        <p:txBody>
          <a:bodyPr/>
          <a:lstStyle/>
          <a:p>
            <a:fld id="{CD0417EE-04FB-48FB-AAC2-4BB3F9610760}" type="slidenum">
              <a:rPr lang="en-US" smtClean="0"/>
              <a:t>9</a:t>
            </a:fld>
            <a:endParaRPr lang="en-US"/>
          </a:p>
        </p:txBody>
      </p:sp>
    </p:spTree>
    <p:extLst>
      <p:ext uri="{BB962C8B-B14F-4D97-AF65-F5344CB8AC3E}">
        <p14:creationId xmlns:p14="http://schemas.microsoft.com/office/powerpoint/2010/main" val="246636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570" y="1177386"/>
            <a:ext cx="8202930" cy="1578514"/>
          </a:xfrm>
        </p:spPr>
        <p:txBody>
          <a:bodyPr anchor="b"/>
          <a:lstStyle>
            <a:lvl1pPr algn="ctr">
              <a:defRPr sz="4500" b="1"/>
            </a:lvl1pPr>
          </a:lstStyle>
          <a:p>
            <a:r>
              <a:rPr lang="en-US" dirty="0"/>
              <a:t>Title Goes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70" y="305325"/>
            <a:ext cx="3947160" cy="673608"/>
          </a:xfrm>
          <a:prstGeom prst="rect">
            <a:avLst/>
          </a:prstGeom>
        </p:spPr>
      </p:pic>
      <p:sp>
        <p:nvSpPr>
          <p:cNvPr id="11" name="Rectangle 10"/>
          <p:cNvSpPr/>
          <p:nvPr userDrawn="1"/>
        </p:nvSpPr>
        <p:spPr>
          <a:xfrm>
            <a:off x="0" y="6429376"/>
            <a:ext cx="9144000" cy="428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570" y="5630055"/>
            <a:ext cx="1485900" cy="8001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47606" y="3873632"/>
            <a:ext cx="3580952" cy="2577778"/>
          </a:xfrm>
          <a:prstGeom prst="rect">
            <a:avLst/>
          </a:prstGeom>
        </p:spPr>
      </p:pic>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18087385"/>
      </p:ext>
    </p:extLst>
  </p:cSld>
  <p:clrMapOvr>
    <a:masterClrMapping/>
  </p:clrMapOvr>
  <p:extLst>
    <p:ext uri="{DCECCB84-F9BA-43D5-87BE-67443E8EF086}">
      <p15:sldGuideLst xmlns:p15="http://schemas.microsoft.com/office/powerpoint/2012/main">
        <p15:guide id="1" orient="horz" pos="2160">
          <p15:clr>
            <a:srgbClr val="FBAE40"/>
          </p15:clr>
        </p15:guide>
        <p15:guide id="2" pos="1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formation Slide 2_Title &amp; 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41884D-2A03-3A24-9B02-2BF3CB9683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039" y="5442555"/>
            <a:ext cx="1194662" cy="1012675"/>
          </a:xfrm>
          <a:prstGeom prst="rect">
            <a:avLst/>
          </a:prstGeom>
        </p:spPr>
      </p:pic>
      <p:sp>
        <p:nvSpPr>
          <p:cNvPr id="7" name="TextBox 6">
            <a:extLst>
              <a:ext uri="{FF2B5EF4-FFF2-40B4-BE49-F238E27FC236}">
                <a16:creationId xmlns:a16="http://schemas.microsoft.com/office/drawing/2014/main" id="{9A32BE63-111E-5CAB-BF71-1EA32AB5BE8D}"/>
              </a:ext>
            </a:extLst>
          </p:cNvPr>
          <p:cNvSpPr txBox="1"/>
          <p:nvPr userDrawn="1"/>
        </p:nvSpPr>
        <p:spPr>
          <a:xfrm>
            <a:off x="556042" y="6520419"/>
            <a:ext cx="7340600" cy="219291"/>
          </a:xfrm>
          <a:prstGeom prst="rect">
            <a:avLst/>
          </a:prstGeom>
          <a:noFill/>
        </p:spPr>
        <p:txBody>
          <a:bodyPr wrap="square" rtlCol="0">
            <a:spAutoFit/>
          </a:bodyPr>
          <a:lstStyle/>
          <a:p>
            <a:r>
              <a:rPr lang="en-US" sz="825" dirty="0">
                <a:solidFill>
                  <a:schemeClr val="tx1"/>
                </a:solidFill>
                <a:latin typeface="Arial" panose="020B0604020202020204" pitchFamily="34" charset="0"/>
                <a:cs typeface="Arial" panose="020B0604020202020204" pitchFamily="34" charset="0"/>
              </a:rPr>
              <a:t>www.patients.umaryland.edu</a:t>
            </a:r>
            <a:r>
              <a:rPr lang="en-US" sz="825" baseline="0" dirty="0">
                <a:solidFill>
                  <a:schemeClr val="tx1"/>
                </a:solidFill>
                <a:latin typeface="Arial" panose="020B0604020202020204" pitchFamily="34" charset="0"/>
                <a:cs typeface="Arial" panose="020B0604020202020204" pitchFamily="34" charset="0"/>
              </a:rPr>
              <a:t>  </a:t>
            </a:r>
            <a:r>
              <a:rPr lang="en-US" sz="825" dirty="0">
                <a:solidFill>
                  <a:schemeClr val="tx1"/>
                </a:solidFill>
                <a:latin typeface="Arial" panose="020B0604020202020204" pitchFamily="34" charset="0"/>
                <a:cs typeface="Arial" panose="020B0604020202020204" pitchFamily="34" charset="0"/>
              </a:rPr>
              <a:t>	patients@rx.umaryland.edu 		410.706.3839</a:t>
            </a:r>
          </a:p>
        </p:txBody>
      </p:sp>
      <p:sp>
        <p:nvSpPr>
          <p:cNvPr id="10" name="Rectangle 9">
            <a:extLst>
              <a:ext uri="{FF2B5EF4-FFF2-40B4-BE49-F238E27FC236}">
                <a16:creationId xmlns:a16="http://schemas.microsoft.com/office/drawing/2014/main" id="{7C5DEFF8-FCCF-F8DD-A40E-33CB1928812C}"/>
              </a:ext>
            </a:extLst>
          </p:cNvPr>
          <p:cNvSpPr/>
          <p:nvPr userDrawn="1"/>
        </p:nvSpPr>
        <p:spPr>
          <a:xfrm flipV="1">
            <a:off x="0" y="6433504"/>
            <a:ext cx="9144000" cy="45719"/>
          </a:xfrm>
          <a:prstGeom prst="rect">
            <a:avLst/>
          </a:prstGeom>
          <a:solidFill>
            <a:srgbClr val="69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181EE4A4-AF7E-1C9D-2F0F-EA911327E3A1}"/>
              </a:ext>
            </a:extLst>
          </p:cNvPr>
          <p:cNvSpPr/>
          <p:nvPr userDrawn="1"/>
        </p:nvSpPr>
        <p:spPr>
          <a:xfrm>
            <a:off x="0" y="1"/>
            <a:ext cx="9144000" cy="168039"/>
          </a:xfrm>
          <a:prstGeom prst="rect">
            <a:avLst/>
          </a:prstGeom>
          <a:solidFill>
            <a:srgbClr val="B6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7">
            <a:extLst>
              <a:ext uri="{FF2B5EF4-FFF2-40B4-BE49-F238E27FC236}">
                <a16:creationId xmlns:a16="http://schemas.microsoft.com/office/drawing/2014/main" id="{ACDA2841-40F2-85A2-964E-1FF09D6B7CC3}"/>
              </a:ext>
            </a:extLst>
          </p:cNvPr>
          <p:cNvSpPr>
            <a:spLocks noGrp="1"/>
          </p:cNvSpPr>
          <p:nvPr>
            <p:ph type="title" hasCustomPrompt="1"/>
          </p:nvPr>
        </p:nvSpPr>
        <p:spPr>
          <a:xfrm>
            <a:off x="819652" y="419945"/>
            <a:ext cx="7504697" cy="1325563"/>
          </a:xfrm>
        </p:spPr>
        <p:txBody>
          <a:bodyPr/>
          <a:lstStyle>
            <a:lvl1pPr>
              <a:defRPr>
                <a:latin typeface="Arial" panose="020B0604020202020204" pitchFamily="34" charset="0"/>
                <a:cs typeface="Arial" panose="020B0604020202020204" pitchFamily="34" charset="0"/>
              </a:defRPr>
            </a:lvl1pPr>
          </a:lstStyle>
          <a:p>
            <a:r>
              <a:rPr lang="en-US" dirty="0">
                <a:solidFill>
                  <a:srgbClr val="C00000"/>
                </a:solidFill>
              </a:rPr>
              <a:t>Title</a:t>
            </a:r>
          </a:p>
        </p:txBody>
      </p:sp>
      <p:sp>
        <p:nvSpPr>
          <p:cNvPr id="13" name="Content Placeholder 8">
            <a:extLst>
              <a:ext uri="{FF2B5EF4-FFF2-40B4-BE49-F238E27FC236}">
                <a16:creationId xmlns:a16="http://schemas.microsoft.com/office/drawing/2014/main" id="{4E1DABBC-FA21-7AC5-4C27-793D4CEFCB62}"/>
              </a:ext>
            </a:extLst>
          </p:cNvPr>
          <p:cNvSpPr>
            <a:spLocks noGrp="1"/>
          </p:cNvSpPr>
          <p:nvPr>
            <p:ph idx="1" hasCustomPrompt="1"/>
          </p:nvPr>
        </p:nvSpPr>
        <p:spPr>
          <a:xfrm>
            <a:off x="941131" y="1891076"/>
            <a:ext cx="7261737" cy="339571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a:lnSpc>
                <a:spcPct val="100000"/>
              </a:lnSpc>
            </a:pPr>
            <a:r>
              <a:rPr lang="en-US" dirty="0"/>
              <a:t>Main bullet point</a:t>
            </a:r>
          </a:p>
          <a:p>
            <a:pPr lvl="1">
              <a:lnSpc>
                <a:spcPct val="100000"/>
              </a:lnSpc>
            </a:pPr>
            <a:r>
              <a:rPr lang="en-US" dirty="0"/>
              <a:t>Point 1</a:t>
            </a:r>
          </a:p>
          <a:p>
            <a:pPr lvl="1">
              <a:lnSpc>
                <a:spcPct val="100000"/>
              </a:lnSpc>
            </a:pPr>
            <a:r>
              <a:rPr lang="en-US" dirty="0"/>
              <a:t>Point 2</a:t>
            </a:r>
          </a:p>
          <a:p>
            <a:pPr lvl="1">
              <a:lnSpc>
                <a:spcPct val="100000"/>
              </a:lnSpc>
            </a:pPr>
            <a:r>
              <a:rPr lang="en-US" dirty="0"/>
              <a:t>Point 3</a:t>
            </a:r>
          </a:p>
          <a:p>
            <a:pPr>
              <a:lnSpc>
                <a:spcPct val="100000"/>
              </a:lnSpc>
            </a:pPr>
            <a:endParaRPr lang="en-US" dirty="0"/>
          </a:p>
          <a:p>
            <a:pPr>
              <a:lnSpc>
                <a:spcPct val="100000"/>
              </a:lnSpc>
            </a:pPr>
            <a:r>
              <a:rPr lang="en-US" dirty="0"/>
              <a:t>Main bullet point</a:t>
            </a:r>
          </a:p>
        </p:txBody>
      </p:sp>
      <p:sp>
        <p:nvSpPr>
          <p:cNvPr id="9" name="Slide Number Placeholder 15">
            <a:extLst>
              <a:ext uri="{FF2B5EF4-FFF2-40B4-BE49-F238E27FC236}">
                <a16:creationId xmlns:a16="http://schemas.microsoft.com/office/drawing/2014/main" id="{0698BD21-53C3-AC06-C7E9-6C4D15C2FC4E}"/>
              </a:ext>
            </a:extLst>
          </p:cNvPr>
          <p:cNvSpPr>
            <a:spLocks noGrp="1"/>
          </p:cNvSpPr>
          <p:nvPr>
            <p:ph type="sldNum" sz="quarter" idx="12"/>
          </p:nvPr>
        </p:nvSpPr>
        <p:spPr>
          <a:xfrm>
            <a:off x="7302500" y="6456364"/>
            <a:ext cx="1314450" cy="365125"/>
          </a:xfrm>
          <a:prstGeom prst="rect">
            <a:avLst/>
          </a:prstGeom>
        </p:spPr>
        <p:txBody>
          <a:bodyPr/>
          <a:lstStyle>
            <a:lvl1pPr>
              <a:defRPr>
                <a:solidFill>
                  <a:schemeClr val="tx1"/>
                </a:solidFill>
              </a:defRPr>
            </a:lvl1pPr>
          </a:lstStyle>
          <a:p>
            <a:fld id="{0AFE23D2-3828-4A4C-9BCE-E0E9B589699A}" type="slidenum">
              <a:rPr lang="en-US" smtClean="0"/>
              <a:pPr/>
              <a:t>‹#›</a:t>
            </a:fld>
            <a:endParaRPr lang="en-US" dirty="0"/>
          </a:p>
        </p:txBody>
      </p:sp>
    </p:spTree>
    <p:extLst>
      <p:ext uri="{BB962C8B-B14F-4D97-AF65-F5344CB8AC3E}">
        <p14:creationId xmlns:p14="http://schemas.microsoft.com/office/powerpoint/2010/main" val="124812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a:t>Click to edit Master title style</a:t>
            </a:r>
          </a:p>
        </p:txBody>
      </p:sp>
      <p:sp>
        <p:nvSpPr>
          <p:cNvPr id="3" name="Content Placeholder 2"/>
          <p:cNvSpPr>
            <a:spLocks noGrp="1"/>
          </p:cNvSpPr>
          <p:nvPr>
            <p:ph sz="half" idx="1"/>
          </p:nvPr>
        </p:nvSpPr>
        <p:spPr>
          <a:xfrm>
            <a:off x="628650" y="1825625"/>
            <a:ext cx="183319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93718" y="1870075"/>
            <a:ext cx="1970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4572000" y="1870075"/>
            <a:ext cx="200244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6682154" y="1847850"/>
            <a:ext cx="183319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99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1802-FA1E-4D57-90AB-97ED84476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374BA-7A0C-4BE2-B87C-1FA65B5E31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DD848-9F2A-4339-977D-672B7A0B51F1}"/>
              </a:ext>
            </a:extLst>
          </p:cNvPr>
          <p:cNvSpPr>
            <a:spLocks noGrp="1"/>
          </p:cNvSpPr>
          <p:nvPr>
            <p:ph type="dt" sz="half" idx="10"/>
          </p:nvPr>
        </p:nvSpPr>
        <p:spPr/>
        <p:txBody>
          <a:bodyPr/>
          <a:lstStyle/>
          <a:p>
            <a:fld id="{74B1E944-1130-446A-A651-2898CE4BDD10}" type="datetimeFigureOut">
              <a:rPr lang="en-US" smtClean="0"/>
              <a:t>2/5/2024</a:t>
            </a:fld>
            <a:endParaRPr lang="en-US"/>
          </a:p>
        </p:txBody>
      </p:sp>
      <p:sp>
        <p:nvSpPr>
          <p:cNvPr id="5" name="Footer Placeholder 4">
            <a:extLst>
              <a:ext uri="{FF2B5EF4-FFF2-40B4-BE49-F238E27FC236}">
                <a16:creationId xmlns:a16="http://schemas.microsoft.com/office/drawing/2014/main" id="{4DDD10F9-AE95-451D-B440-E4315F5B2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ABE6F-7D4D-49AD-A655-E61CB35678D4}"/>
              </a:ext>
            </a:extLst>
          </p:cNvPr>
          <p:cNvSpPr>
            <a:spLocks noGrp="1"/>
          </p:cNvSpPr>
          <p:nvPr>
            <p:ph type="sldNum" sz="quarter" idx="12"/>
          </p:nvPr>
        </p:nvSpPr>
        <p:spPr/>
        <p:txBody>
          <a:bodyPr/>
          <a:lstStyle/>
          <a:p>
            <a:fld id="{EFED6E49-BB8B-49B5-A507-02BFEB3FBD3A}" type="slidenum">
              <a:rPr lang="en-US" smtClean="0"/>
              <a:t>‹#›</a:t>
            </a:fld>
            <a:endParaRPr lang="en-US"/>
          </a:p>
        </p:txBody>
      </p:sp>
    </p:spTree>
    <p:extLst>
      <p:ext uri="{BB962C8B-B14F-4D97-AF65-F5344CB8AC3E}">
        <p14:creationId xmlns:p14="http://schemas.microsoft.com/office/powerpoint/2010/main" val="39782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0F61E-A2B0-4482-A794-4D33604E897C}"/>
              </a:ext>
            </a:extLst>
          </p:cNvPr>
          <p:cNvSpPr>
            <a:spLocks noGrp="1"/>
          </p:cNvSpPr>
          <p:nvPr>
            <p:ph type="dt" sz="half" idx="10"/>
          </p:nvPr>
        </p:nvSpPr>
        <p:spPr/>
        <p:txBody>
          <a:bodyPr/>
          <a:lstStyle/>
          <a:p>
            <a:fld id="{6D60F4BE-D4BE-4144-9AB1-D994CC8D9FE1}" type="datetimeFigureOut">
              <a:rPr lang="en-US" smtClean="0"/>
              <a:t>2/5/2024</a:t>
            </a:fld>
            <a:endParaRPr lang="en-US"/>
          </a:p>
        </p:txBody>
      </p:sp>
      <p:sp>
        <p:nvSpPr>
          <p:cNvPr id="3" name="Footer Placeholder 2">
            <a:extLst>
              <a:ext uri="{FF2B5EF4-FFF2-40B4-BE49-F238E27FC236}">
                <a16:creationId xmlns:a16="http://schemas.microsoft.com/office/drawing/2014/main" id="{960B796A-605F-410D-BA88-1F7BA67087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1F05F4-BD93-4791-82C8-19EBA2A39838}"/>
              </a:ext>
            </a:extLst>
          </p:cNvPr>
          <p:cNvSpPr>
            <a:spLocks noGrp="1"/>
          </p:cNvSpPr>
          <p:nvPr>
            <p:ph type="sldNum" sz="quarter" idx="12"/>
          </p:nvPr>
        </p:nvSpPr>
        <p:spPr/>
        <p:txBody>
          <a:bodyPr/>
          <a:lstStyle/>
          <a:p>
            <a:fld id="{A0B46B52-67EC-4662-9C60-8E089600C4A5}" type="slidenum">
              <a:rPr lang="en-US" smtClean="0"/>
              <a:t>‹#›</a:t>
            </a:fld>
            <a:endParaRPr lang="en-US"/>
          </a:p>
        </p:txBody>
      </p:sp>
    </p:spTree>
    <p:extLst>
      <p:ext uri="{BB962C8B-B14F-4D97-AF65-F5344CB8AC3E}">
        <p14:creationId xmlns:p14="http://schemas.microsoft.com/office/powerpoint/2010/main" val="197379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54818"/>
            <a:ext cx="7886700" cy="977107"/>
          </a:xfrm>
        </p:spPr>
        <p:txBody>
          <a:bodyPr/>
          <a:lstStyle>
            <a:lvl1pPr>
              <a:defRPr/>
            </a:lvl1pPr>
          </a:lstStyle>
          <a:p>
            <a:r>
              <a:rPr lang="en-US" dirty="0"/>
              <a:t>Title</a:t>
            </a:r>
          </a:p>
        </p:txBody>
      </p:sp>
      <p:sp>
        <p:nvSpPr>
          <p:cNvPr id="9" name="Rectangle 8"/>
          <p:cNvSpPr/>
          <p:nvPr userDrawn="1"/>
        </p:nvSpPr>
        <p:spPr>
          <a:xfrm>
            <a:off x="0" y="6464300"/>
            <a:ext cx="9144000" cy="393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365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6042" y="6520418"/>
            <a:ext cx="7340600" cy="261610"/>
          </a:xfrm>
          <a:prstGeom prst="rect">
            <a:avLst/>
          </a:prstGeom>
          <a:noFill/>
        </p:spPr>
        <p:txBody>
          <a:bodyPr wrap="square" rtlCol="0">
            <a:spAutoFit/>
          </a:bodyPr>
          <a:lstStyle/>
          <a:p>
            <a:r>
              <a:rPr lang="en-US" sz="1100" dirty="0">
                <a:solidFill>
                  <a:schemeClr val="bg1"/>
                </a:solidFill>
              </a:rPr>
              <a:t>www.patients.umaryland.edu</a:t>
            </a:r>
            <a:r>
              <a:rPr lang="en-US" sz="1100" baseline="0" dirty="0">
                <a:solidFill>
                  <a:schemeClr val="bg1"/>
                </a:solidFill>
              </a:rPr>
              <a:t>  </a:t>
            </a:r>
            <a:r>
              <a:rPr lang="en-US" sz="1100" dirty="0">
                <a:solidFill>
                  <a:schemeClr val="bg1"/>
                </a:solidFill>
              </a:rPr>
              <a:t>		patients@rx.umaryland.edu 		410.706.3839</a:t>
            </a:r>
          </a:p>
        </p:txBody>
      </p:sp>
      <p:sp>
        <p:nvSpPr>
          <p:cNvPr id="16" name="Slide Number Placeholder 15"/>
          <p:cNvSpPr>
            <a:spLocks noGrp="1"/>
          </p:cNvSpPr>
          <p:nvPr>
            <p:ph type="sldNum" sz="quarter" idx="12"/>
          </p:nvPr>
        </p:nvSpPr>
        <p:spPr>
          <a:xfrm>
            <a:off x="7302500" y="6456362"/>
            <a:ext cx="1314450" cy="365125"/>
          </a:xfrm>
        </p:spPr>
        <p:txBody>
          <a:bodyPr/>
          <a:lstStyle>
            <a:lvl1pPr>
              <a:defRPr>
                <a:solidFill>
                  <a:schemeClr val="bg1"/>
                </a:solidFill>
              </a:defRPr>
            </a:lvl1pPr>
          </a:lstStyle>
          <a:p>
            <a:fld id="{54B5AA67-ED8A-4041-9A13-7888F3B4490F}" type="slidenum">
              <a:rPr lang="en-US" smtClean="0"/>
              <a:pPr/>
              <a:t>‹#›</a:t>
            </a:fld>
            <a:endParaRPr lang="en-US" dirty="0"/>
          </a:p>
        </p:txBody>
      </p:sp>
    </p:spTree>
    <p:extLst>
      <p:ext uri="{BB962C8B-B14F-4D97-AF65-F5344CB8AC3E}">
        <p14:creationId xmlns:p14="http://schemas.microsoft.com/office/powerpoint/2010/main" val="266040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570" y="1177386"/>
            <a:ext cx="8202930" cy="1578514"/>
          </a:xfrm>
        </p:spPr>
        <p:txBody>
          <a:bodyPr anchor="b"/>
          <a:lstStyle>
            <a:lvl1pPr algn="ctr">
              <a:defRPr sz="3375" b="1"/>
            </a:lvl1pPr>
          </a:lstStyle>
          <a:p>
            <a:r>
              <a:rPr lang="en-US" dirty="0"/>
              <a:t>Title Goes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70" y="305325"/>
            <a:ext cx="3947160" cy="673608"/>
          </a:xfrm>
          <a:prstGeom prst="rect">
            <a:avLst/>
          </a:prstGeom>
        </p:spPr>
      </p:pic>
      <p:sp>
        <p:nvSpPr>
          <p:cNvPr id="11" name="Rectangle 10"/>
          <p:cNvSpPr/>
          <p:nvPr userDrawn="1"/>
        </p:nvSpPr>
        <p:spPr>
          <a:xfrm>
            <a:off x="0" y="6429376"/>
            <a:ext cx="9144000" cy="428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570" y="5630055"/>
            <a:ext cx="1485900" cy="8001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47607" y="3873632"/>
            <a:ext cx="3580952" cy="2577778"/>
          </a:xfrm>
          <a:prstGeom prst="rect">
            <a:avLst/>
          </a:prstGeom>
        </p:spPr>
      </p:pic>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1388039"/>
      </p:ext>
    </p:extLst>
  </p:cSld>
  <p:clrMapOvr>
    <a:masterClrMapping/>
  </p:clrMapOvr>
  <p:extLst>
    <p:ext uri="{DCECCB84-F9BA-43D5-87BE-67443E8EF086}">
      <p15:sldGuideLst xmlns:p15="http://schemas.microsoft.com/office/powerpoint/2012/main">
        <p15:guide id="1" orient="horz" pos="2160">
          <p15:clr>
            <a:srgbClr val="FBAE40"/>
          </p15:clr>
        </p15:guide>
        <p15:guide id="2" pos="1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alphaModFix amt="17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60563"/>
            <a:ext cx="6858000" cy="2387600"/>
          </a:xfrm>
        </p:spPr>
        <p:txBody>
          <a:bodyPr anchor="b"/>
          <a:lstStyle>
            <a:lvl1pPr algn="ctr">
              <a:defRPr sz="6000" baseline="0"/>
            </a:lvl1pPr>
          </a:lstStyle>
          <a:p>
            <a:r>
              <a:rPr lang="en-US" dirty="0"/>
              <a:t>Section title</a:t>
            </a:r>
          </a:p>
        </p:txBody>
      </p:sp>
      <p:sp>
        <p:nvSpPr>
          <p:cNvPr id="7" name="Rectangle 6"/>
          <p:cNvSpPr/>
          <p:nvPr userDrawn="1"/>
        </p:nvSpPr>
        <p:spPr>
          <a:xfrm>
            <a:off x="0" y="0"/>
            <a:ext cx="9144000" cy="317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426200"/>
            <a:ext cx="9144000"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56042" y="6520418"/>
            <a:ext cx="7340600" cy="261610"/>
          </a:xfrm>
          <a:prstGeom prst="rect">
            <a:avLst/>
          </a:prstGeom>
          <a:noFill/>
        </p:spPr>
        <p:txBody>
          <a:bodyPr wrap="square" rtlCol="0">
            <a:spAutoFit/>
          </a:bodyPr>
          <a:lstStyle/>
          <a:p>
            <a:r>
              <a:rPr lang="en-US" sz="1100" dirty="0">
                <a:solidFill>
                  <a:schemeClr val="bg1"/>
                </a:solidFill>
              </a:rPr>
              <a:t>www.patients.umaryland.edu</a:t>
            </a:r>
            <a:r>
              <a:rPr lang="en-US" sz="1100" baseline="0" dirty="0">
                <a:solidFill>
                  <a:schemeClr val="bg1"/>
                </a:solidFill>
              </a:rPr>
              <a:t>  </a:t>
            </a:r>
            <a:r>
              <a:rPr lang="en-US" sz="1100" dirty="0">
                <a:solidFill>
                  <a:schemeClr val="bg1"/>
                </a:solidFill>
              </a:rPr>
              <a:t>		patients@rx.umaryland.edu 		410.706.3839</a:t>
            </a:r>
          </a:p>
        </p:txBody>
      </p:sp>
      <p:sp>
        <p:nvSpPr>
          <p:cNvPr id="3" name="Date Placeholder 2"/>
          <p:cNvSpPr>
            <a:spLocks noGrp="1"/>
          </p:cNvSpPr>
          <p:nvPr>
            <p:ph type="dt" sz="half" idx="10"/>
          </p:nvPr>
        </p:nvSpPr>
        <p:spPr>
          <a:xfrm>
            <a:off x="556042" y="6407379"/>
            <a:ext cx="2057400" cy="365125"/>
          </a:xfrm>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8696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54818"/>
            <a:ext cx="7886700" cy="977107"/>
          </a:xfrm>
        </p:spPr>
        <p:txBody>
          <a:bodyPr/>
          <a:lstStyle>
            <a:lvl1pPr>
              <a:defRPr/>
            </a:lvl1pPr>
          </a:lstStyle>
          <a:p>
            <a:r>
              <a:rPr lang="en-US" dirty="0"/>
              <a:t>Title</a:t>
            </a:r>
          </a:p>
        </p:txBody>
      </p:sp>
      <p:sp>
        <p:nvSpPr>
          <p:cNvPr id="9" name="Rectangle 8"/>
          <p:cNvSpPr/>
          <p:nvPr userDrawn="1"/>
        </p:nvSpPr>
        <p:spPr>
          <a:xfrm>
            <a:off x="0" y="6464300"/>
            <a:ext cx="9144000" cy="393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365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6042" y="6520418"/>
            <a:ext cx="7340600" cy="261610"/>
          </a:xfrm>
          <a:prstGeom prst="rect">
            <a:avLst/>
          </a:prstGeom>
          <a:noFill/>
        </p:spPr>
        <p:txBody>
          <a:bodyPr wrap="square" rtlCol="0">
            <a:spAutoFit/>
          </a:bodyPr>
          <a:lstStyle/>
          <a:p>
            <a:r>
              <a:rPr lang="en-US" sz="1100" dirty="0">
                <a:solidFill>
                  <a:schemeClr val="bg1"/>
                </a:solidFill>
              </a:rPr>
              <a:t>www.patients.umaryland.edu</a:t>
            </a:r>
            <a:r>
              <a:rPr lang="en-US" sz="1100" baseline="0" dirty="0">
                <a:solidFill>
                  <a:schemeClr val="bg1"/>
                </a:solidFill>
              </a:rPr>
              <a:t>  </a:t>
            </a:r>
            <a:r>
              <a:rPr lang="en-US" sz="1100" dirty="0">
                <a:solidFill>
                  <a:schemeClr val="bg1"/>
                </a:solidFill>
              </a:rPr>
              <a:t>		patients@rx.umaryland.edu 		410.706.3839</a:t>
            </a:r>
          </a:p>
        </p:txBody>
      </p:sp>
      <p:sp>
        <p:nvSpPr>
          <p:cNvPr id="16" name="Slide Number Placeholder 15"/>
          <p:cNvSpPr>
            <a:spLocks noGrp="1"/>
          </p:cNvSpPr>
          <p:nvPr>
            <p:ph type="sldNum" sz="quarter" idx="12"/>
          </p:nvPr>
        </p:nvSpPr>
        <p:spPr>
          <a:xfrm>
            <a:off x="7302500" y="6456362"/>
            <a:ext cx="1314450" cy="365125"/>
          </a:xfrm>
        </p:spPr>
        <p:txBody>
          <a:bodyPr/>
          <a:lstStyle>
            <a:lvl1pPr>
              <a:defRPr>
                <a:solidFill>
                  <a:schemeClr val="bg1"/>
                </a:solidFill>
              </a:defRPr>
            </a:lvl1pPr>
          </a:lstStyle>
          <a:p>
            <a:fld id="{54B5AA67-ED8A-4041-9A13-7888F3B4490F}" type="slidenum">
              <a:rPr lang="en-US" smtClean="0"/>
              <a:pPr/>
              <a:t>‹#›</a:t>
            </a:fld>
            <a:endParaRPr lang="en-US" dirty="0"/>
          </a:p>
        </p:txBody>
      </p:sp>
    </p:spTree>
    <p:extLst>
      <p:ext uri="{BB962C8B-B14F-4D97-AF65-F5344CB8AC3E}">
        <p14:creationId xmlns:p14="http://schemas.microsoft.com/office/powerpoint/2010/main" val="1981048434"/>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DF5416-FB42-3BEB-95FA-F73FC362D685}"/>
              </a:ext>
            </a:extLst>
          </p:cNvPr>
          <p:cNvPicPr>
            <a:picLocks noChangeAspect="1"/>
          </p:cNvPicPr>
          <p:nvPr userDrawn="1"/>
        </p:nvPicPr>
        <p:blipFill rotWithShape="1">
          <a:blip r:embed="rId2">
            <a:alphaModFix amt="4000"/>
            <a:extLst>
              <a:ext uri="{28A0092B-C50C-407E-A947-70E740481C1C}">
                <a14:useLocalDpi xmlns:a14="http://schemas.microsoft.com/office/drawing/2010/main" val="0"/>
              </a:ext>
            </a:extLst>
          </a:blip>
          <a:srcRect l="-3636" t="-5521" r="-607"/>
          <a:stretch/>
        </p:blipFill>
        <p:spPr>
          <a:xfrm>
            <a:off x="829049" y="84019"/>
            <a:ext cx="7444958" cy="6388314"/>
          </a:xfrm>
          <a:prstGeom prst="rect">
            <a:avLst/>
          </a:prstGeom>
        </p:spPr>
      </p:pic>
      <p:sp>
        <p:nvSpPr>
          <p:cNvPr id="13" name="Title 1">
            <a:extLst>
              <a:ext uri="{FF2B5EF4-FFF2-40B4-BE49-F238E27FC236}">
                <a16:creationId xmlns:a16="http://schemas.microsoft.com/office/drawing/2014/main" id="{BBB0FD4F-F571-701A-0C2A-22CDAAF00C7E}"/>
              </a:ext>
            </a:extLst>
          </p:cNvPr>
          <p:cNvSpPr>
            <a:spLocks noGrp="1"/>
          </p:cNvSpPr>
          <p:nvPr>
            <p:ph type="ctrTitle" hasCustomPrompt="1"/>
          </p:nvPr>
        </p:nvSpPr>
        <p:spPr>
          <a:xfrm>
            <a:off x="1143000" y="1960563"/>
            <a:ext cx="6858000" cy="2387600"/>
          </a:xfrm>
        </p:spPr>
        <p:txBody>
          <a:bodyPr anchor="ctr"/>
          <a:lstStyle>
            <a:lvl1pPr algn="ctr">
              <a:defRPr sz="4500" baseline="0">
                <a:latin typeface="Arial" panose="020B0604020202020204" pitchFamily="34" charset="0"/>
                <a:cs typeface="Arial" panose="020B0604020202020204" pitchFamily="34" charset="0"/>
              </a:defRPr>
            </a:lvl1pPr>
          </a:lstStyle>
          <a:p>
            <a:r>
              <a:rPr lang="en-US" dirty="0"/>
              <a:t>Section Title</a:t>
            </a:r>
          </a:p>
        </p:txBody>
      </p:sp>
      <p:sp>
        <p:nvSpPr>
          <p:cNvPr id="14" name="Rectangle 13">
            <a:extLst>
              <a:ext uri="{FF2B5EF4-FFF2-40B4-BE49-F238E27FC236}">
                <a16:creationId xmlns:a16="http://schemas.microsoft.com/office/drawing/2014/main" id="{693F40E0-28AA-C5CF-69D2-7AB960BAC462}"/>
              </a:ext>
            </a:extLst>
          </p:cNvPr>
          <p:cNvSpPr/>
          <p:nvPr userDrawn="1"/>
        </p:nvSpPr>
        <p:spPr>
          <a:xfrm>
            <a:off x="0" y="1"/>
            <a:ext cx="9144000" cy="168039"/>
          </a:xfrm>
          <a:prstGeom prst="rect">
            <a:avLst/>
          </a:prstGeom>
          <a:solidFill>
            <a:srgbClr val="B6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D7A4C9A4-DFBF-8E28-8002-9039F9A8E0A2}"/>
              </a:ext>
            </a:extLst>
          </p:cNvPr>
          <p:cNvSpPr txBox="1"/>
          <p:nvPr userDrawn="1"/>
        </p:nvSpPr>
        <p:spPr>
          <a:xfrm>
            <a:off x="556042" y="6520419"/>
            <a:ext cx="7340600" cy="219291"/>
          </a:xfrm>
          <a:prstGeom prst="rect">
            <a:avLst/>
          </a:prstGeom>
          <a:noFill/>
        </p:spPr>
        <p:txBody>
          <a:bodyPr wrap="square" rtlCol="0">
            <a:spAutoFit/>
          </a:bodyPr>
          <a:lstStyle/>
          <a:p>
            <a:r>
              <a:rPr lang="en-US" sz="825" dirty="0">
                <a:solidFill>
                  <a:schemeClr val="tx1"/>
                </a:solidFill>
                <a:latin typeface="Arial" panose="020B0604020202020204" pitchFamily="34" charset="0"/>
                <a:cs typeface="Arial" panose="020B0604020202020204" pitchFamily="34" charset="0"/>
              </a:rPr>
              <a:t>www.patients.umaryland.edu</a:t>
            </a:r>
            <a:r>
              <a:rPr lang="en-US" sz="825" baseline="0" dirty="0">
                <a:solidFill>
                  <a:schemeClr val="tx1"/>
                </a:solidFill>
                <a:latin typeface="Arial" panose="020B0604020202020204" pitchFamily="34" charset="0"/>
                <a:cs typeface="Arial" panose="020B0604020202020204" pitchFamily="34" charset="0"/>
              </a:rPr>
              <a:t>  </a:t>
            </a:r>
            <a:r>
              <a:rPr lang="en-US" sz="825" dirty="0">
                <a:solidFill>
                  <a:schemeClr val="tx1"/>
                </a:solidFill>
                <a:latin typeface="Arial" panose="020B0604020202020204" pitchFamily="34" charset="0"/>
                <a:cs typeface="Arial" panose="020B0604020202020204" pitchFamily="34" charset="0"/>
              </a:rPr>
              <a:t>	patients@rx.umaryland.edu 		410.706.3839</a:t>
            </a:r>
          </a:p>
        </p:txBody>
      </p:sp>
      <p:sp>
        <p:nvSpPr>
          <p:cNvPr id="9" name="Slide Number Placeholder 15">
            <a:extLst>
              <a:ext uri="{FF2B5EF4-FFF2-40B4-BE49-F238E27FC236}">
                <a16:creationId xmlns:a16="http://schemas.microsoft.com/office/drawing/2014/main" id="{78E0C5F2-C3EA-4603-92B9-48318F1054DE}"/>
              </a:ext>
            </a:extLst>
          </p:cNvPr>
          <p:cNvSpPr>
            <a:spLocks noGrp="1"/>
          </p:cNvSpPr>
          <p:nvPr>
            <p:ph type="sldNum" sz="quarter" idx="12"/>
          </p:nvPr>
        </p:nvSpPr>
        <p:spPr>
          <a:xfrm>
            <a:off x="7302500" y="6456364"/>
            <a:ext cx="1314450" cy="365125"/>
          </a:xfrm>
          <a:prstGeom prst="rect">
            <a:avLst/>
          </a:prstGeom>
        </p:spPr>
        <p:txBody>
          <a:bodyPr/>
          <a:lstStyle>
            <a:lvl1pPr>
              <a:defRPr>
                <a:solidFill>
                  <a:schemeClr val="tx1"/>
                </a:solidFill>
              </a:defRPr>
            </a:lvl1pPr>
          </a:lstStyle>
          <a:p>
            <a:fld id="{AED13A2C-925A-40F9-BA8E-CC51998EB309}" type="slidenum">
              <a:rPr lang="en-US" smtClean="0"/>
              <a:pPr/>
              <a:t>‹#›</a:t>
            </a:fld>
            <a:endParaRPr lang="en-US" dirty="0"/>
          </a:p>
        </p:txBody>
      </p:sp>
      <p:sp>
        <p:nvSpPr>
          <p:cNvPr id="10" name="Rectangle 9">
            <a:extLst>
              <a:ext uri="{FF2B5EF4-FFF2-40B4-BE49-F238E27FC236}">
                <a16:creationId xmlns:a16="http://schemas.microsoft.com/office/drawing/2014/main" id="{8D219C13-96F4-D389-BAE9-1AC066860B4C}"/>
              </a:ext>
            </a:extLst>
          </p:cNvPr>
          <p:cNvSpPr/>
          <p:nvPr userDrawn="1"/>
        </p:nvSpPr>
        <p:spPr>
          <a:xfrm flipV="1">
            <a:off x="0" y="6433504"/>
            <a:ext cx="9144000"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84802517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D12C5-3125-453B-945C-461E70DBBE43}" type="slidenum">
              <a:rPr lang="en-US" smtClean="0"/>
              <a:t>‹#›</a:t>
            </a:fld>
            <a:endParaRPr lang="en-US"/>
          </a:p>
        </p:txBody>
      </p:sp>
    </p:spTree>
    <p:extLst>
      <p:ext uri="{BB962C8B-B14F-4D97-AF65-F5344CB8AC3E}">
        <p14:creationId xmlns:p14="http://schemas.microsoft.com/office/powerpoint/2010/main" val="1819962035"/>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83" r:id="rId3"/>
    <p:sldLayoutId id="214748368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5AA67-ED8A-4041-9A13-7888F3B4490F}" type="slidenum">
              <a:rPr lang="en-US" smtClean="0"/>
              <a:t>‹#›</a:t>
            </a:fld>
            <a:endParaRPr lang="en-US"/>
          </a:p>
        </p:txBody>
      </p:sp>
    </p:spTree>
    <p:extLst>
      <p:ext uri="{BB962C8B-B14F-4D97-AF65-F5344CB8AC3E}">
        <p14:creationId xmlns:p14="http://schemas.microsoft.com/office/powerpoint/2010/main" val="3730655757"/>
      </p:ext>
    </p:extLst>
  </p:cSld>
  <p:clrMap bg1="lt1" tx1="dk1" bg2="lt2" tx2="dk2" accent1="accent1" accent2="accent2" accent3="accent3" accent4="accent4" accent5="accent5" accent6="accent6" hlink="hlink" folHlink="folHlink"/>
  <p:sldLayoutIdLst>
    <p:sldLayoutId id="2147483675" r:id="rId1"/>
    <p:sldLayoutId id="214748367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46C12-08CF-4517-BDBB-EE795DEB6A36}" type="slidenum">
              <a:rPr lang="en-US" smtClean="0"/>
              <a:t>‹#›</a:t>
            </a:fld>
            <a:endParaRPr lang="en-US"/>
          </a:p>
        </p:txBody>
      </p:sp>
    </p:spTree>
    <p:extLst>
      <p:ext uri="{BB962C8B-B14F-4D97-AF65-F5344CB8AC3E}">
        <p14:creationId xmlns:p14="http://schemas.microsoft.com/office/powerpoint/2010/main" val="1450141429"/>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nnlm.gov/about/code-of-conduc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pharmacy.umaryland.edu/programs/the-patients-program/patients-academy/summer-roundtable-series/"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nnlm.gov/training/class/patients-program-part-2-continuous-engagement-after-patients-professors-academy"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mailto:hedwards@rx.umaryland.edu"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nnlm.gov/roi-jan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creenshot of Zoom captions option" title="Zoom Captions">
            <a:extLst>
              <a:ext uri="{FF2B5EF4-FFF2-40B4-BE49-F238E27FC236}">
                <a16:creationId xmlns:a16="http://schemas.microsoft.com/office/drawing/2014/main" id="{717AF3BA-05AE-403D-9C60-1F44FC9A6AE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5953422" y="3754064"/>
            <a:ext cx="1476799" cy="692658"/>
          </a:xfrm>
          <a:prstGeom prst="rect">
            <a:avLst/>
          </a:prstGeom>
        </p:spPr>
      </p:pic>
      <p:sp>
        <p:nvSpPr>
          <p:cNvPr id="6" name="TextBox 5" descr="Captions are turned on. Select the Captions button to hide or show captions. &#10;" title="Text box">
            <a:extLst>
              <a:ext uri="{FF2B5EF4-FFF2-40B4-BE49-F238E27FC236}">
                <a16:creationId xmlns:a16="http://schemas.microsoft.com/office/drawing/2014/main" id="{5286B434-98A9-47AB-9CB3-10A103FAFD31}"/>
              </a:ext>
            </a:extLst>
          </p:cNvPr>
          <p:cNvSpPr txBox="1"/>
          <p:nvPr/>
        </p:nvSpPr>
        <p:spPr>
          <a:xfrm>
            <a:off x="5953421" y="1907615"/>
            <a:ext cx="2649951" cy="1708160"/>
          </a:xfrm>
          <a:prstGeom prst="rect">
            <a:avLst/>
          </a:prstGeom>
          <a:noFill/>
        </p:spPr>
        <p:txBody>
          <a:bodyPr wrap="square" rtlCol="0">
            <a:spAutoFit/>
          </a:bodyPr>
          <a:lstStyle/>
          <a:p>
            <a:pPr defTabSz="685800" eaLnBrk="0" fontAlgn="base" hangingPunct="0">
              <a:spcBef>
                <a:spcPct val="0"/>
              </a:spcBef>
              <a:spcAft>
                <a:spcPct val="0"/>
              </a:spcAft>
              <a:defRPr/>
            </a:pPr>
            <a:r>
              <a:rPr lang="en-US" sz="2100" dirty="0">
                <a:solidFill>
                  <a:prstClr val="black"/>
                </a:solidFill>
                <a:latin typeface="Arial" panose="020B0604020202020204"/>
              </a:rPr>
              <a:t>Captions are turned on. Select the Captions button to hide or show captions. </a:t>
            </a:r>
            <a:endParaRPr lang="en-US" sz="2100" b="1" dirty="0">
              <a:solidFill>
                <a:prstClr val="black"/>
              </a:solidFill>
              <a:latin typeface="Arial" panose="020B0604020202020204"/>
            </a:endParaRPr>
          </a:p>
        </p:txBody>
      </p:sp>
      <p:cxnSp>
        <p:nvCxnSpPr>
          <p:cNvPr id="3" name="Straight Connector 2" descr="smart art connector line" hidden="1" title="SmartArt">
            <a:extLst>
              <a:ext uri="{FF2B5EF4-FFF2-40B4-BE49-F238E27FC236}">
                <a16:creationId xmlns:a16="http://schemas.microsoft.com/office/drawing/2014/main" id="{EB665307-B367-427D-A022-DB683ACCE168}"/>
              </a:ext>
              <a:ext uri="{C183D7F6-B498-43B3-948B-1728B52AA6E4}">
                <adec:decorative xmlns:adec="http://schemas.microsoft.com/office/drawing/2017/decorative" xmlns="" val="1"/>
              </a:ext>
            </a:extLst>
          </p:cNvPr>
          <p:cNvCxnSpPr>
            <a:cxnSpLocks/>
          </p:cNvCxnSpPr>
          <p:nvPr/>
        </p:nvCxnSpPr>
        <p:spPr>
          <a:xfrm>
            <a:off x="2716129" y="1985494"/>
            <a:ext cx="0" cy="3426587"/>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Screenshot from Zoom demonstrating how to test microphone and speaker" title="Zoom Audio">
            <a:extLst>
              <a:ext uri="{FF2B5EF4-FFF2-40B4-BE49-F238E27FC236}">
                <a16:creationId xmlns:a16="http://schemas.microsoft.com/office/drawing/2014/main" id="{03732A8D-76B0-471B-8CDC-282DD1EFA95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926457" y="2768893"/>
            <a:ext cx="2692857" cy="2464286"/>
          </a:xfrm>
          <a:prstGeom prst="rect">
            <a:avLst/>
          </a:prstGeom>
        </p:spPr>
      </p:pic>
      <p:sp>
        <p:nvSpPr>
          <p:cNvPr id="17" name="Content Placeholder 16" descr="Select a speaker or test your audio" title="Text box">
            <a:extLst>
              <a:ext uri="{FF2B5EF4-FFF2-40B4-BE49-F238E27FC236}">
                <a16:creationId xmlns:a16="http://schemas.microsoft.com/office/drawing/2014/main" id="{18AD477E-A248-491A-815F-691B9DA43967}"/>
              </a:ext>
            </a:extLst>
          </p:cNvPr>
          <p:cNvSpPr>
            <a:spLocks noGrp="1"/>
          </p:cNvSpPr>
          <p:nvPr>
            <p:ph sz="half" idx="13"/>
          </p:nvPr>
        </p:nvSpPr>
        <p:spPr>
          <a:xfrm>
            <a:off x="2894542" y="1984806"/>
            <a:ext cx="2482421" cy="784087"/>
          </a:xfrm>
        </p:spPr>
        <p:txBody>
          <a:bodyPr>
            <a:normAutofit fontScale="85000" lnSpcReduction="10000"/>
          </a:bodyPr>
          <a:lstStyle/>
          <a:p>
            <a:pPr marL="0" indent="0" algn="ctr">
              <a:buNone/>
            </a:pPr>
            <a:r>
              <a:rPr lang="en-US" dirty="0"/>
              <a:t>Select a speaker or test your audio.</a:t>
            </a:r>
          </a:p>
          <a:p>
            <a:pPr marL="0" indent="0">
              <a:buNone/>
            </a:pPr>
            <a:endParaRPr lang="en-US" dirty="0"/>
          </a:p>
          <a:p>
            <a:pPr marL="0" indent="0">
              <a:buNone/>
            </a:pPr>
            <a:endParaRPr lang="en-US" dirty="0"/>
          </a:p>
        </p:txBody>
      </p:sp>
      <p:cxnSp>
        <p:nvCxnSpPr>
          <p:cNvPr id="26" name="Straight Connector 25" descr="SmartArt decorative line" hidden="1" title="Smart Art">
            <a:extLst>
              <a:ext uri="{FF2B5EF4-FFF2-40B4-BE49-F238E27FC236}">
                <a16:creationId xmlns:a16="http://schemas.microsoft.com/office/drawing/2014/main" id="{6050121C-FC59-4A49-AE59-BF38100A629A}"/>
              </a:ext>
              <a:ext uri="{C183D7F6-B498-43B3-948B-1728B52AA6E4}">
                <adec:decorative xmlns:adec="http://schemas.microsoft.com/office/drawing/2017/decorative" xmlns="" val="1"/>
              </a:ext>
            </a:extLst>
          </p:cNvPr>
          <p:cNvCxnSpPr>
            <a:cxnSpLocks/>
          </p:cNvCxnSpPr>
          <p:nvPr/>
        </p:nvCxnSpPr>
        <p:spPr>
          <a:xfrm>
            <a:off x="5861665" y="1985494"/>
            <a:ext cx="0" cy="3426587"/>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picture of zoom mute option" title="Zoom Mute">
            <a:extLst>
              <a:ext uri="{FF2B5EF4-FFF2-40B4-BE49-F238E27FC236}">
                <a16:creationId xmlns:a16="http://schemas.microsoft.com/office/drawing/2014/main" id="{C0B43923-5871-4BD7-B447-B59CE5C3409E}"/>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695207" y="4886749"/>
            <a:ext cx="1185714" cy="692858"/>
          </a:xfrm>
          <a:prstGeom prst="rect">
            <a:avLst/>
          </a:prstGeom>
        </p:spPr>
      </p:pic>
      <p:sp>
        <p:nvSpPr>
          <p:cNvPr id="15" name="Content Placeholder 14" descr="If you are unable to hear, select the small up arrow next to audio controls to adjust settings" title="Text box">
            <a:extLst>
              <a:ext uri="{FF2B5EF4-FFF2-40B4-BE49-F238E27FC236}">
                <a16:creationId xmlns:a16="http://schemas.microsoft.com/office/drawing/2014/main" id="{1CE1A974-8A89-4588-91C2-50DF5C673BBD}"/>
              </a:ext>
            </a:extLst>
          </p:cNvPr>
          <p:cNvSpPr>
            <a:spLocks noGrp="1"/>
          </p:cNvSpPr>
          <p:nvPr>
            <p:ph sz="half" idx="2"/>
          </p:nvPr>
        </p:nvSpPr>
        <p:spPr>
          <a:xfrm>
            <a:off x="388191" y="1985494"/>
            <a:ext cx="1970575" cy="2733893"/>
          </a:xfrm>
        </p:spPr>
        <p:txBody>
          <a:bodyPr>
            <a:noAutofit/>
          </a:bodyPr>
          <a:lstStyle/>
          <a:p>
            <a:pPr marL="0" indent="0">
              <a:buNone/>
            </a:pPr>
            <a:r>
              <a:rPr lang="en-US" sz="2100" dirty="0"/>
              <a:t>If you are unable to hear:</a:t>
            </a:r>
            <a:br>
              <a:rPr lang="en-US" sz="2100" dirty="0"/>
            </a:br>
            <a:endParaRPr lang="en-US" sz="2100" dirty="0"/>
          </a:p>
          <a:p>
            <a:pPr marL="0" indent="0">
              <a:buNone/>
            </a:pPr>
            <a:r>
              <a:rPr lang="en-US" sz="2100" dirty="0"/>
              <a:t>Select the small up arrow next to Audio controls to adjust settings.</a:t>
            </a:r>
          </a:p>
        </p:txBody>
      </p:sp>
      <p:sp>
        <p:nvSpPr>
          <p:cNvPr id="12" name="Title 11" descr="Welcome" title="Title Slide">
            <a:extLst>
              <a:ext uri="{FF2B5EF4-FFF2-40B4-BE49-F238E27FC236}">
                <a16:creationId xmlns:a16="http://schemas.microsoft.com/office/drawing/2014/main" id="{9CF9E4AF-9227-4D08-93D8-743A146C89D8}"/>
              </a:ext>
            </a:extLst>
          </p:cNvPr>
          <p:cNvSpPr>
            <a:spLocks noGrp="1"/>
          </p:cNvSpPr>
          <p:nvPr>
            <p:ph type="title"/>
          </p:nvPr>
        </p:nvSpPr>
        <p:spPr>
          <a:xfrm>
            <a:off x="548684" y="883538"/>
            <a:ext cx="7886700" cy="692498"/>
          </a:xfrm>
        </p:spPr>
        <p:txBody>
          <a:bodyPr>
            <a:normAutofit fontScale="90000"/>
          </a:bodyPr>
          <a:lstStyle/>
          <a:p>
            <a:pPr algn="ctr"/>
            <a:r>
              <a:rPr lang="en-US" dirty="0">
                <a:solidFill>
                  <a:schemeClr val="tx1"/>
                </a:solidFill>
                <a:latin typeface="+mn-lt"/>
              </a:rPr>
              <a:t>WELCOME</a:t>
            </a:r>
          </a:p>
        </p:txBody>
      </p:sp>
    </p:spTree>
    <p:extLst>
      <p:ext uri="{BB962C8B-B14F-4D97-AF65-F5344CB8AC3E}">
        <p14:creationId xmlns:p14="http://schemas.microsoft.com/office/powerpoint/2010/main" val="723693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1448AF-C706-90DF-6271-373A42B51A7D}"/>
              </a:ext>
            </a:extLst>
          </p:cNvPr>
          <p:cNvSpPr>
            <a:spLocks noGrp="1"/>
          </p:cNvSpPr>
          <p:nvPr>
            <p:ph type="ctrTitle"/>
          </p:nvPr>
        </p:nvSpPr>
        <p:spPr/>
        <p:txBody>
          <a:bodyPr/>
          <a:lstStyle/>
          <a:p>
            <a:r>
              <a:rPr lang="en-US" dirty="0"/>
              <a:t>Voice of the </a:t>
            </a:r>
            <a:br>
              <a:rPr lang="en-US" dirty="0"/>
            </a:br>
            <a:r>
              <a:rPr lang="en-US" dirty="0"/>
              <a:t>PATIENTS Professor</a:t>
            </a:r>
          </a:p>
        </p:txBody>
      </p:sp>
    </p:spTree>
    <p:extLst>
      <p:ext uri="{BB962C8B-B14F-4D97-AF65-F5344CB8AC3E}">
        <p14:creationId xmlns:p14="http://schemas.microsoft.com/office/powerpoint/2010/main" val="80204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1B739-FFE7-AACB-5154-3D4BA3B9D734}"/>
              </a:ext>
            </a:extLst>
          </p:cNvPr>
          <p:cNvSpPr>
            <a:spLocks noGrp="1"/>
          </p:cNvSpPr>
          <p:nvPr>
            <p:ph type="title"/>
          </p:nvPr>
        </p:nvSpPr>
        <p:spPr/>
        <p:txBody>
          <a:bodyPr>
            <a:normAutofit/>
          </a:bodyPr>
          <a:lstStyle/>
          <a:p>
            <a:r>
              <a:rPr lang="en-US" dirty="0"/>
              <a:t>Welcome and Learning Objectives</a:t>
            </a:r>
          </a:p>
        </p:txBody>
      </p:sp>
      <p:sp>
        <p:nvSpPr>
          <p:cNvPr id="4" name="Content Placeholder 3">
            <a:extLst>
              <a:ext uri="{FF2B5EF4-FFF2-40B4-BE49-F238E27FC236}">
                <a16:creationId xmlns:a16="http://schemas.microsoft.com/office/drawing/2014/main" id="{97988826-670D-F01E-FE8D-7792EC542278}"/>
              </a:ext>
            </a:extLst>
          </p:cNvPr>
          <p:cNvSpPr>
            <a:spLocks noGrp="1"/>
          </p:cNvSpPr>
          <p:nvPr>
            <p:ph idx="1"/>
          </p:nvPr>
        </p:nvSpPr>
        <p:spPr>
          <a:xfrm>
            <a:off x="628650" y="1825625"/>
            <a:ext cx="7886700" cy="4428368"/>
          </a:xfrm>
        </p:spPr>
        <p:txBody>
          <a:bodyPr>
            <a:normAutofit fontScale="70000" lnSpcReduction="20000"/>
          </a:bodyPr>
          <a:lstStyle/>
          <a:p>
            <a:pPr algn="l">
              <a:lnSpc>
                <a:spcPct val="120000"/>
              </a:lnSpc>
            </a:pPr>
            <a:r>
              <a:rPr lang="en-US" dirty="0"/>
              <a:t>This webinar focuses on how to increase health equity through community engagement and the NNLM initiative of environmental determinants of health. Together, we will increase knowledge and skills for fostering authentic community engagement. </a:t>
            </a:r>
          </a:p>
          <a:p>
            <a:pPr algn="l">
              <a:lnSpc>
                <a:spcPct val="120000"/>
              </a:lnSpc>
            </a:pPr>
            <a:r>
              <a:rPr lang="en-US" dirty="0"/>
              <a:t>Learning Objectives:</a:t>
            </a:r>
          </a:p>
          <a:p>
            <a:pPr marL="914400" lvl="1" indent="-457200">
              <a:lnSpc>
                <a:spcPct val="120000"/>
              </a:lnSpc>
              <a:buFont typeface="+mj-lt"/>
              <a:buAutoNum type="arabicPeriod"/>
            </a:pPr>
            <a:r>
              <a:rPr lang="en-US" dirty="0"/>
              <a:t>Describe how the PATIENTS Program’s 10-Step Continuous Engagement Framework aligns evidence-based engagement methods throughout and across research projects</a:t>
            </a:r>
          </a:p>
          <a:p>
            <a:pPr marL="914400" lvl="1" indent="-457200">
              <a:lnSpc>
                <a:spcPct val="120000"/>
              </a:lnSpc>
              <a:buFont typeface="+mj-lt"/>
              <a:buAutoNum type="arabicPeriod"/>
            </a:pPr>
            <a:r>
              <a:rPr lang="en-US" dirty="0"/>
              <a:t>Explain patient-centered outcomes research (PCOR) and distinguish between patient-centered and patient-targeted practices</a:t>
            </a:r>
          </a:p>
          <a:p>
            <a:pPr marL="914400" lvl="1" indent="-457200">
              <a:lnSpc>
                <a:spcPct val="120000"/>
              </a:lnSpc>
              <a:buFont typeface="+mj-lt"/>
              <a:buAutoNum type="arabicPeriod"/>
            </a:pPr>
            <a:r>
              <a:rPr lang="en-US" dirty="0"/>
              <a:t>Identify and value the contributions of credible messengers and community-based research partners</a:t>
            </a:r>
          </a:p>
          <a:p>
            <a:pPr marL="914400" lvl="1" indent="-457200">
              <a:lnSpc>
                <a:spcPct val="120000"/>
              </a:lnSpc>
              <a:buFont typeface="+mj-lt"/>
              <a:buAutoNum type="arabicPeriod"/>
            </a:pPr>
            <a:r>
              <a:rPr lang="en-US" b="1" dirty="0">
                <a:solidFill>
                  <a:srgbClr val="FF0000"/>
                </a:solidFill>
              </a:rPr>
              <a:t>Please share in the chat what you hope to learn!</a:t>
            </a:r>
          </a:p>
        </p:txBody>
      </p:sp>
    </p:spTree>
    <p:extLst>
      <p:ext uri="{BB962C8B-B14F-4D97-AF65-F5344CB8AC3E}">
        <p14:creationId xmlns:p14="http://schemas.microsoft.com/office/powerpoint/2010/main" val="3471616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60E-56B0-2887-91FF-C98D056DC3F4}"/>
              </a:ext>
            </a:extLst>
          </p:cNvPr>
          <p:cNvSpPr>
            <a:spLocks noGrp="1"/>
          </p:cNvSpPr>
          <p:nvPr>
            <p:ph type="title"/>
          </p:nvPr>
        </p:nvSpPr>
        <p:spPr/>
        <p:txBody>
          <a:bodyPr/>
          <a:lstStyle/>
          <a:p>
            <a:r>
              <a:rPr lang="en-US" dirty="0"/>
              <a:t>Our Agreements</a:t>
            </a:r>
          </a:p>
        </p:txBody>
      </p:sp>
      <p:sp>
        <p:nvSpPr>
          <p:cNvPr id="3" name="Content Placeholder 2">
            <a:extLst>
              <a:ext uri="{FF2B5EF4-FFF2-40B4-BE49-F238E27FC236}">
                <a16:creationId xmlns:a16="http://schemas.microsoft.com/office/drawing/2014/main" id="{C69C79E5-350A-5052-D9D4-04EC742660C1}"/>
              </a:ext>
            </a:extLst>
          </p:cNvPr>
          <p:cNvSpPr>
            <a:spLocks noGrp="1"/>
          </p:cNvSpPr>
          <p:nvPr>
            <p:ph idx="1"/>
          </p:nvPr>
        </p:nvSpPr>
        <p:spPr>
          <a:xfrm>
            <a:off x="628650" y="1431925"/>
            <a:ext cx="7886700" cy="4351338"/>
          </a:xfrm>
        </p:spPr>
        <p:txBody>
          <a:bodyPr>
            <a:normAutofit lnSpcReduction="10000"/>
          </a:bodyPr>
          <a:lstStyle/>
          <a:p>
            <a:r>
              <a:rPr lang="en-US" sz="2400" dirty="0"/>
              <a:t>By registering for this class, you have agreed to the </a:t>
            </a:r>
            <a:r>
              <a:rPr lang="en-US" sz="2400" dirty="0">
                <a:hlinkClick r:id="rId2"/>
              </a:rPr>
              <a:t>NNLM Code of Conduct</a:t>
            </a:r>
            <a:endParaRPr lang="en-US" sz="2400" dirty="0"/>
          </a:p>
          <a:p>
            <a:r>
              <a:rPr lang="en-US" sz="2400" dirty="0"/>
              <a:t>We are committed to learning from each other in the PATIENTS Professors Academy. We all have wisdom we can share, and we are experts of our own experiences. To help us all learn, we agree to the following:</a:t>
            </a:r>
          </a:p>
          <a:p>
            <a:endParaRPr lang="en-US" sz="2400" dirty="0"/>
          </a:p>
          <a:p>
            <a:pPr marL="514350" indent="-514350">
              <a:buFont typeface="+mj-lt"/>
              <a:buAutoNum type="arabicPeriod"/>
            </a:pPr>
            <a:r>
              <a:rPr lang="en-US" sz="2400" dirty="0"/>
              <a:t>Show courtesy and respect towards community members</a:t>
            </a:r>
          </a:p>
          <a:p>
            <a:pPr marL="514350" indent="-514350">
              <a:buFont typeface="+mj-lt"/>
              <a:buAutoNum type="arabicPeriod"/>
            </a:pPr>
            <a:r>
              <a:rPr lang="en-US" sz="2400" dirty="0"/>
              <a:t>Be respectful of different viewpoints and experiences</a:t>
            </a:r>
          </a:p>
          <a:p>
            <a:pPr marL="514350" indent="-514350">
              <a:buFont typeface="+mj-lt"/>
              <a:buAutoNum type="arabicPeriod"/>
            </a:pPr>
            <a:r>
              <a:rPr lang="en-US" sz="2400" dirty="0"/>
              <a:t>Use welcoming and inclusive language</a:t>
            </a:r>
          </a:p>
          <a:p>
            <a:pPr marL="514350" indent="-514350">
              <a:buFont typeface="+mj-lt"/>
              <a:buAutoNum type="arabicPeriod"/>
            </a:pPr>
            <a:r>
              <a:rPr lang="en-US" sz="2400" dirty="0"/>
              <a:t>Gracefully accept constructive criticism</a:t>
            </a:r>
          </a:p>
        </p:txBody>
      </p:sp>
      <p:sp>
        <p:nvSpPr>
          <p:cNvPr id="4" name="Slide Number Placeholder 3">
            <a:extLst>
              <a:ext uri="{FF2B5EF4-FFF2-40B4-BE49-F238E27FC236}">
                <a16:creationId xmlns:a16="http://schemas.microsoft.com/office/drawing/2014/main" id="{AFE04E65-C364-F4CD-606D-7D272AF6CE4B}"/>
              </a:ext>
            </a:extLst>
          </p:cNvPr>
          <p:cNvSpPr>
            <a:spLocks noGrp="1"/>
          </p:cNvSpPr>
          <p:nvPr>
            <p:ph type="sldNum" sz="quarter" idx="12"/>
          </p:nvPr>
        </p:nvSpPr>
        <p:spPr/>
        <p:txBody>
          <a:bodyPr/>
          <a:lstStyle/>
          <a:p>
            <a:fld id="{54B5AA67-ED8A-4041-9A13-7888F3B4490F}" type="slidenum">
              <a:rPr lang="en-US" smtClean="0"/>
              <a:pPr/>
              <a:t>12</a:t>
            </a:fld>
            <a:endParaRPr lang="en-US" dirty="0"/>
          </a:p>
        </p:txBody>
      </p:sp>
    </p:spTree>
    <p:extLst>
      <p:ext uri="{BB962C8B-B14F-4D97-AF65-F5344CB8AC3E}">
        <p14:creationId xmlns:p14="http://schemas.microsoft.com/office/powerpoint/2010/main" val="1587659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4294967295"/>
          </p:nvPr>
        </p:nvSpPr>
        <p:spPr>
          <a:xfrm>
            <a:off x="8158163" y="5699125"/>
            <a:ext cx="985837" cy="274638"/>
          </a:xfrm>
        </p:spPr>
        <p:txBody>
          <a:bodyPr/>
          <a:lstStyle/>
          <a:p>
            <a:pPr defTabSz="514350">
              <a:defRPr/>
            </a:pPr>
            <a:fld id="{54B5AA67-ED8A-4041-9A13-7888F3B4490F}" type="slidenum">
              <a:rPr lang="en-US" sz="675">
                <a:solidFill>
                  <a:prstClr val="white"/>
                </a:solidFill>
                <a:latin typeface="Calibri" panose="020F0502020204030204"/>
              </a:rPr>
              <a:pPr defTabSz="514350">
                <a:defRPr/>
              </a:pPr>
              <a:t>13</a:t>
            </a:fld>
            <a:endParaRPr lang="en-US" sz="675" dirty="0">
              <a:solidFill>
                <a:prstClr val="white"/>
              </a:solidFill>
              <a:latin typeface="Calibri" panose="020F0502020204030204"/>
            </a:endParaRPr>
          </a:p>
        </p:txBody>
      </p:sp>
      <p:pic>
        <p:nvPicPr>
          <p:cNvPr id="11" name="Picture 10" descr="various pictures of people with wording The Patients Program at the University of Maryland School or Pharmacy" hidden="1" title="Patients Program Background ">
            <a:extLst>
              <a:ext uri="{FF2B5EF4-FFF2-40B4-BE49-F238E27FC236}">
                <a16:creationId xmlns:a16="http://schemas.microsoft.com/office/drawing/2014/main" id="{95F7CC23-83CE-B043-8995-92642416C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7" y="-19880"/>
            <a:ext cx="9249765" cy="7096541"/>
          </a:xfrm>
          <a:prstGeom prst="rect">
            <a:avLst/>
          </a:prstGeom>
        </p:spPr>
      </p:pic>
    </p:spTree>
    <p:extLst>
      <p:ext uri="{BB962C8B-B14F-4D97-AF65-F5344CB8AC3E}">
        <p14:creationId xmlns:p14="http://schemas.microsoft.com/office/powerpoint/2010/main" val="1296917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Two Men looking a computer tablet" title="Two Men">
            <a:extLst>
              <a:ext uri="{FF2B5EF4-FFF2-40B4-BE49-F238E27FC236}">
                <a16:creationId xmlns:a16="http://schemas.microsoft.com/office/drawing/2014/main" id="{0FE36022-CF1C-0C48-9AB9-271506DE0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580" y="1898374"/>
            <a:ext cx="3873770" cy="3881024"/>
          </a:xfrm>
          <a:prstGeom prst="rect">
            <a:avLst/>
          </a:prstGeom>
        </p:spPr>
      </p:pic>
      <p:sp>
        <p:nvSpPr>
          <p:cNvPr id="2" name="Content Placeholder 1" descr="Initially funded by $5M grant from Agency for Healthcare Research and Quality (AHRQ), PATIENTS encourages patients, caregivers and other stakeholders to be involved in every aspect of research studies:&#10;The study design (planning it)&#10;The study conduct (doing it)&#10;The study results (sharing it) &#10;" title="Text Box"/>
          <p:cNvSpPr>
            <a:spLocks noGrp="1"/>
          </p:cNvSpPr>
          <p:nvPr>
            <p:ph idx="1"/>
          </p:nvPr>
        </p:nvSpPr>
        <p:spPr>
          <a:xfrm>
            <a:off x="628649" y="1825625"/>
            <a:ext cx="3814141" cy="4351338"/>
          </a:xfrm>
        </p:spPr>
        <p:txBody>
          <a:bodyPr>
            <a:noAutofit/>
          </a:bodyPr>
          <a:lstStyle/>
          <a:p>
            <a:pPr marL="0" indent="0">
              <a:buNone/>
            </a:pPr>
            <a:r>
              <a:rPr lang="en-US" sz="2400" dirty="0"/>
              <a:t>Initially funded by </a:t>
            </a:r>
            <a:r>
              <a:rPr lang="en-US" sz="2400" b="1" dirty="0">
                <a:solidFill>
                  <a:srgbClr val="C8202E"/>
                </a:solidFill>
              </a:rPr>
              <a:t>$5M grant </a:t>
            </a:r>
            <a:r>
              <a:rPr lang="en-US" sz="2400" dirty="0"/>
              <a:t>from</a:t>
            </a:r>
            <a:r>
              <a:rPr lang="en-US" sz="2400" b="1" dirty="0">
                <a:solidFill>
                  <a:srgbClr val="C8202E"/>
                </a:solidFill>
              </a:rPr>
              <a:t> </a:t>
            </a:r>
            <a:r>
              <a:rPr lang="en-US" sz="2400" dirty="0"/>
              <a:t>Agency for Healthcare Research and Quality (AHRQ), PATIENTS encourages patients, caregivers and other stakeholders to be involved in every aspect of research studies:</a:t>
            </a:r>
          </a:p>
          <a:p>
            <a:pPr lvl="1"/>
            <a:r>
              <a:rPr lang="en-US" sz="1800" dirty="0"/>
              <a:t>The study design (planning it)</a:t>
            </a:r>
          </a:p>
          <a:p>
            <a:pPr lvl="1"/>
            <a:r>
              <a:rPr lang="en-US" sz="1800" dirty="0"/>
              <a:t>The study conduct (doing it)</a:t>
            </a:r>
          </a:p>
          <a:p>
            <a:pPr lvl="1"/>
            <a:r>
              <a:rPr lang="en-US" sz="1800" dirty="0"/>
              <a:t>The study results (sharing it) </a:t>
            </a:r>
            <a:endParaRPr lang="en-US" sz="2000" b="1" dirty="0"/>
          </a:p>
        </p:txBody>
      </p:sp>
      <p:sp>
        <p:nvSpPr>
          <p:cNvPr id="4" name="Title 3" descr="Who We Are" title="Title Slide "/>
          <p:cNvSpPr>
            <a:spLocks noGrp="1"/>
          </p:cNvSpPr>
          <p:nvPr>
            <p:ph type="title"/>
          </p:nvPr>
        </p:nvSpPr>
        <p:spPr/>
        <p:txBody>
          <a:bodyPr>
            <a:noAutofit/>
          </a:bodyPr>
          <a:lstStyle/>
          <a:p>
            <a:r>
              <a:rPr lang="en-US" dirty="0"/>
              <a:t>Who We Are</a:t>
            </a:r>
          </a:p>
        </p:txBody>
      </p:sp>
    </p:spTree>
    <p:extLst>
      <p:ext uri="{BB962C8B-B14F-4D97-AF65-F5344CB8AC3E}">
        <p14:creationId xmlns:p14="http://schemas.microsoft.com/office/powerpoint/2010/main" val="2687951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and Mission</a:t>
            </a:r>
          </a:p>
        </p:txBody>
      </p:sp>
      <p:sp>
        <p:nvSpPr>
          <p:cNvPr id="3" name="Content Placeholder 2"/>
          <p:cNvSpPr>
            <a:spLocks noGrp="1"/>
          </p:cNvSpPr>
          <p:nvPr>
            <p:ph idx="1"/>
          </p:nvPr>
        </p:nvSpPr>
        <p:spPr>
          <a:xfrm>
            <a:off x="714562" y="1690689"/>
            <a:ext cx="7714876" cy="4360794"/>
          </a:xfrm>
        </p:spPr>
        <p:txBody>
          <a:bodyPr>
            <a:noAutofit/>
          </a:bodyPr>
          <a:lstStyle/>
          <a:p>
            <a:pPr marL="0" indent="0">
              <a:buNone/>
            </a:pPr>
            <a:r>
              <a:rPr lang="en-US" sz="1800" b="1" dirty="0"/>
              <a:t>Our Vision</a:t>
            </a:r>
          </a:p>
          <a:p>
            <a:pPr marL="0" indent="0">
              <a:buNone/>
            </a:pPr>
            <a:r>
              <a:rPr lang="en-US" sz="1800" dirty="0"/>
              <a:t>Patients and stakeholders are heard, inspired, and empowered to co-develop patient-centered outcomes research (PCOR).</a:t>
            </a:r>
          </a:p>
          <a:p>
            <a:pPr marL="0" indent="0">
              <a:buNone/>
            </a:pPr>
            <a:r>
              <a:rPr lang="en-US" sz="1800" b="1" dirty="0"/>
              <a:t>Our Mission</a:t>
            </a:r>
          </a:p>
          <a:p>
            <a:pPr marL="0" indent="0">
              <a:buNone/>
            </a:pPr>
            <a:r>
              <a:rPr lang="en-US" sz="1800" dirty="0"/>
              <a:t>The PATIENTS Program partners with patients and care providers to answer questions about the best treatment options to improve health and quality of life. We engage people from all communities, especially those from underserved and minority populations, in every step of the patient-centered outcomes research (PCOR) process. Through our collective efforts, we create an effective learning health care community.</a:t>
            </a:r>
          </a:p>
          <a:p>
            <a:pPr lvl="1"/>
            <a:r>
              <a:rPr lang="en-US" sz="1800" dirty="0"/>
              <a:t>We </a:t>
            </a:r>
            <a:r>
              <a:rPr lang="en-US" sz="1800" dirty="0">
                <a:solidFill>
                  <a:srgbClr val="C00000"/>
                </a:solidFill>
              </a:rPr>
              <a:t>listen to patients’ voices </a:t>
            </a:r>
            <a:r>
              <a:rPr lang="en-US" sz="1800" dirty="0"/>
              <a:t>so that we ask relevant and meaningful questions</a:t>
            </a:r>
          </a:p>
          <a:p>
            <a:pPr lvl="1"/>
            <a:r>
              <a:rPr lang="en-US" sz="1800" dirty="0"/>
              <a:t>We </a:t>
            </a:r>
            <a:r>
              <a:rPr lang="en-US" sz="1800" dirty="0">
                <a:solidFill>
                  <a:srgbClr val="C00000"/>
                </a:solidFill>
              </a:rPr>
              <a:t>align research priorities </a:t>
            </a:r>
            <a:r>
              <a:rPr lang="en-US" sz="1800" dirty="0"/>
              <a:t>with the values of patients and communities</a:t>
            </a:r>
          </a:p>
          <a:p>
            <a:pPr lvl="1"/>
            <a:r>
              <a:rPr lang="en-US" sz="1800" dirty="0"/>
              <a:t>We </a:t>
            </a:r>
            <a:r>
              <a:rPr lang="en-US" sz="1800" dirty="0">
                <a:solidFill>
                  <a:srgbClr val="C00000"/>
                </a:solidFill>
              </a:rPr>
              <a:t>transform research </a:t>
            </a:r>
            <a:r>
              <a:rPr lang="en-US" sz="1800" dirty="0"/>
              <a:t>to make it more relevant and patient-centered</a:t>
            </a:r>
          </a:p>
          <a:p>
            <a:pPr lvl="1"/>
            <a:r>
              <a:rPr lang="en-US" sz="1800" dirty="0"/>
              <a:t>We </a:t>
            </a:r>
            <a:r>
              <a:rPr lang="en-US" sz="1800" dirty="0">
                <a:solidFill>
                  <a:srgbClr val="C00000"/>
                </a:solidFill>
              </a:rPr>
              <a:t>train patients, stakeholders, and researchers </a:t>
            </a:r>
            <a:r>
              <a:rPr lang="en-US" sz="1800" dirty="0"/>
              <a:t>to co-develop of PCOR</a:t>
            </a:r>
          </a:p>
        </p:txBody>
      </p:sp>
    </p:spTree>
    <p:extLst>
      <p:ext uri="{BB962C8B-B14F-4D97-AF65-F5344CB8AC3E}">
        <p14:creationId xmlns:p14="http://schemas.microsoft.com/office/powerpoint/2010/main" val="77665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E219B2-8BFA-4DC9-D741-5623C631A9D9}"/>
              </a:ext>
            </a:extLst>
          </p:cNvPr>
          <p:cNvSpPr>
            <a:spLocks noGrp="1"/>
          </p:cNvSpPr>
          <p:nvPr>
            <p:ph type="sldNum" sz="quarter" idx="12"/>
          </p:nvPr>
        </p:nvSpPr>
        <p:spPr>
          <a:xfrm>
            <a:off x="7302500" y="6456362"/>
            <a:ext cx="1314450" cy="365125"/>
          </a:xfrm>
        </p:spPr>
        <p:txBody>
          <a:bodyPr/>
          <a:lstStyle/>
          <a:p>
            <a:fld id="{54B5AA67-ED8A-4041-9A13-7888F3B4490F}" type="slidenum">
              <a:rPr lang="en-US" smtClean="0"/>
              <a:pPr/>
              <a:t>16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285D62DE-413D-5B49-A16B-E2AD92B4D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89" y="2837376"/>
            <a:ext cx="9143999" cy="3409949"/>
          </a:xfrm>
          <a:prstGeom prst="rect">
            <a:avLst/>
          </a:prstGeom>
        </p:spPr>
      </p:pic>
      <p:sp>
        <p:nvSpPr>
          <p:cNvPr id="16" name="Content Placeholder 15">
            <a:extLst>
              <a:ext uri="{FF2B5EF4-FFF2-40B4-BE49-F238E27FC236}">
                <a16:creationId xmlns:a16="http://schemas.microsoft.com/office/drawing/2014/main" id="{BFFBF857-0053-0966-A6B9-54E5D00577A2}"/>
              </a:ext>
            </a:extLst>
          </p:cNvPr>
          <p:cNvSpPr>
            <a:spLocks noGrp="1"/>
          </p:cNvSpPr>
          <p:nvPr>
            <p:ph idx="1"/>
          </p:nvPr>
        </p:nvSpPr>
        <p:spPr>
          <a:xfrm>
            <a:off x="628650" y="1640963"/>
            <a:ext cx="7886700" cy="1285930"/>
          </a:xfrm>
        </p:spPr>
        <p:txBody>
          <a:bodyPr/>
          <a:lstStyle/>
          <a:p>
            <a:r>
              <a:rPr lang="en-US" dirty="0"/>
              <a:t>Our 10-Step Framework is the baseline across all our funded research and programs  </a:t>
            </a:r>
          </a:p>
        </p:txBody>
      </p:sp>
      <p:sp>
        <p:nvSpPr>
          <p:cNvPr id="10" name="Title 9">
            <a:extLst>
              <a:ext uri="{FF2B5EF4-FFF2-40B4-BE49-F238E27FC236}">
                <a16:creationId xmlns:a16="http://schemas.microsoft.com/office/drawing/2014/main" id="{E1652F7F-49E2-4899-9ACA-F306B3CE90C0}"/>
              </a:ext>
            </a:extLst>
          </p:cNvPr>
          <p:cNvSpPr>
            <a:spLocks noGrp="1"/>
          </p:cNvSpPr>
          <p:nvPr>
            <p:ph type="title"/>
          </p:nvPr>
        </p:nvSpPr>
        <p:spPr>
          <a:xfrm>
            <a:off x="628650" y="454818"/>
            <a:ext cx="7886700" cy="977107"/>
          </a:xfrm>
        </p:spPr>
        <p:txBody>
          <a:bodyPr/>
          <a:lstStyle/>
          <a:p>
            <a:r>
              <a:rPr lang="en-US" dirty="0"/>
              <a:t>Our Research</a:t>
            </a:r>
          </a:p>
        </p:txBody>
      </p:sp>
    </p:spTree>
    <p:extLst>
      <p:ext uri="{BB962C8B-B14F-4D97-AF65-F5344CB8AC3E}">
        <p14:creationId xmlns:p14="http://schemas.microsoft.com/office/powerpoint/2010/main" val="2299761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chart&#10;&#10;Description automatically generated" title="Mission Chart">
            <a:extLst>
              <a:ext uri="{FF2B5EF4-FFF2-40B4-BE49-F238E27FC236}">
                <a16:creationId xmlns:a16="http://schemas.microsoft.com/office/drawing/2014/main" id="{476F8ED5-A10D-61D5-D4B7-5421227C62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15" y="3473043"/>
            <a:ext cx="8774290" cy="2734298"/>
          </a:xfrm>
        </p:spPr>
      </p:pic>
      <p:sp>
        <p:nvSpPr>
          <p:cNvPr id="7" name="TextBox 6" descr="The 2024 PATIENTS Professors Academy is a free five-week, virtual program that brings together patients, caregivers, government representatives, researchers, industry representatives, and others to learn these patient-centered and community-engagement research skills together.&#10;The Academy is produced by PATIENTS in shared governance with a Steering Committee&#10;The Academy grew out of the desire to build upon the PATIENTS Program’s success in authentically and continuously engaging patients and other stakeholders in conducting patient-centered and community-engaged research.  &#10;" title="Text Box">
            <a:extLst>
              <a:ext uri="{FF2B5EF4-FFF2-40B4-BE49-F238E27FC236}">
                <a16:creationId xmlns:a16="http://schemas.microsoft.com/office/drawing/2014/main" id="{3A36B928-5E6A-3C11-DB6D-169D01CDD974}"/>
              </a:ext>
            </a:extLst>
          </p:cNvPr>
          <p:cNvSpPr txBox="1"/>
          <p:nvPr/>
        </p:nvSpPr>
        <p:spPr>
          <a:xfrm>
            <a:off x="195045" y="1431925"/>
            <a:ext cx="8510630" cy="1815882"/>
          </a:xfrm>
          <a:prstGeom prst="rect">
            <a:avLst/>
          </a:prstGeom>
          <a:noFill/>
        </p:spPr>
        <p:txBody>
          <a:bodyPr wrap="square">
            <a:spAutoFit/>
          </a:bodyPr>
          <a:lstStyle/>
          <a:p>
            <a:pPr marL="171450" marR="0" indent="-171450">
              <a:spcBef>
                <a:spcPts val="0"/>
              </a:spcBef>
              <a:spcAft>
                <a:spcPts val="0"/>
              </a:spcAft>
              <a:buFont typeface="Arial" panose="020B0604020202020204" pitchFamily="34" charset="0"/>
              <a:buChar char="•"/>
            </a:pPr>
            <a:r>
              <a:rPr lang="en-US" sz="1600" dirty="0">
                <a:hlinkClick r:id="rId3"/>
              </a:rPr>
              <a:t>The 2024 PATIENTS Professors Academy </a:t>
            </a:r>
            <a:r>
              <a:rPr lang="en-US" sz="1600" dirty="0"/>
              <a:t>is a free five-week, virtual program that brings together patients, caregivers, government representatives, researchers, industry representatives, and others to learn these patient-centered and community-engagement research skills together.</a:t>
            </a:r>
          </a:p>
          <a:p>
            <a:pPr marL="171450" indent="-171450">
              <a:buFont typeface="Arial" panose="020B0604020202020204" pitchFamily="34" charset="0"/>
              <a:buChar char="•"/>
            </a:pPr>
            <a:r>
              <a:rPr lang="en-US" sz="1600" dirty="0"/>
              <a:t>The Academy is produced by PATIENTS in shared governance with a Steering Committee</a:t>
            </a:r>
          </a:p>
          <a:p>
            <a:pPr marL="171450" marR="139700" indent="-171450">
              <a:buFont typeface="Arial" panose="020B0604020202020204" pitchFamily="34" charset="0"/>
              <a:buChar char="•"/>
            </a:pPr>
            <a:r>
              <a:rPr lang="en-US" sz="1600" dirty="0"/>
              <a:t>The Academy grew out of the desire to build upon the PATIENTS Program’s success in authentically and continuously engaging patients and other stakeholders in conducting patient-centered and community-engaged research.  </a:t>
            </a:r>
          </a:p>
        </p:txBody>
      </p:sp>
      <p:sp>
        <p:nvSpPr>
          <p:cNvPr id="3" name="Title 2">
            <a:extLst>
              <a:ext uri="{FF2B5EF4-FFF2-40B4-BE49-F238E27FC236}">
                <a16:creationId xmlns:a16="http://schemas.microsoft.com/office/drawing/2014/main" id="{4BB69B29-EACC-2EAC-1C65-E8FACA680918}"/>
              </a:ext>
            </a:extLst>
          </p:cNvPr>
          <p:cNvSpPr>
            <a:spLocks noGrp="1"/>
          </p:cNvSpPr>
          <p:nvPr>
            <p:ph type="title"/>
          </p:nvPr>
        </p:nvSpPr>
        <p:spPr>
          <a:xfrm>
            <a:off x="628650" y="454818"/>
            <a:ext cx="7886700" cy="977107"/>
          </a:xfrm>
        </p:spPr>
        <p:txBody>
          <a:bodyPr>
            <a:normAutofit/>
          </a:bodyPr>
          <a:lstStyle/>
          <a:p>
            <a:r>
              <a:rPr lang="en-US" dirty="0"/>
              <a:t>Our Academy</a:t>
            </a:r>
          </a:p>
        </p:txBody>
      </p:sp>
    </p:spTree>
    <p:extLst>
      <p:ext uri="{BB962C8B-B14F-4D97-AF65-F5344CB8AC3E}">
        <p14:creationId xmlns:p14="http://schemas.microsoft.com/office/powerpoint/2010/main" val="366230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F26D5-2D56-5255-F1EF-6F043922FBF6}"/>
              </a:ext>
            </a:extLst>
          </p:cNvPr>
          <p:cNvSpPr>
            <a:spLocks noGrp="1"/>
          </p:cNvSpPr>
          <p:nvPr>
            <p:ph type="title"/>
          </p:nvPr>
        </p:nvSpPr>
        <p:spPr/>
        <p:txBody>
          <a:bodyPr/>
          <a:lstStyle/>
          <a:p>
            <a:r>
              <a:rPr lang="en-US" dirty="0"/>
              <a:t>Who Are PATIENTS Professors?</a:t>
            </a:r>
          </a:p>
        </p:txBody>
      </p:sp>
      <p:sp>
        <p:nvSpPr>
          <p:cNvPr id="4" name="Content Placeholder 3">
            <a:extLst>
              <a:ext uri="{FF2B5EF4-FFF2-40B4-BE49-F238E27FC236}">
                <a16:creationId xmlns:a16="http://schemas.microsoft.com/office/drawing/2014/main" id="{EC120B96-06CE-CD56-EC68-8198B3758580}"/>
              </a:ext>
            </a:extLst>
          </p:cNvPr>
          <p:cNvSpPr>
            <a:spLocks noGrp="1"/>
          </p:cNvSpPr>
          <p:nvPr>
            <p:ph idx="1"/>
          </p:nvPr>
        </p:nvSpPr>
        <p:spPr/>
        <p:txBody>
          <a:bodyPr>
            <a:normAutofit fontScale="92500" lnSpcReduction="20000"/>
          </a:bodyPr>
          <a:lstStyle/>
          <a:p>
            <a:pPr marL="12700" marR="5080" lvl="0" indent="0" algn="l" defTabSz="914400" rtl="0" eaLnBrk="1" fontAlgn="auto" latinLnBrk="0" hangingPunct="1">
              <a:lnSpc>
                <a:spcPct val="110000"/>
              </a:lnSpc>
              <a:spcBef>
                <a:spcPts val="105"/>
              </a:spcBef>
              <a:spcAft>
                <a:spcPts val="0"/>
              </a:spcAft>
              <a:buClrTx/>
              <a:buSzTx/>
              <a:buFontTx/>
              <a:buNone/>
              <a:tabLst/>
              <a:defRPr/>
            </a:pPr>
            <a:r>
              <a:rPr kumimoji="0" lang="en-US" sz="2800" u="none" strike="noStrike" kern="1200" cap="none" spc="-10" normalizeH="0" baseline="0" noProof="0" dirty="0">
                <a:ln>
                  <a:noFill/>
                </a:ln>
                <a:solidFill>
                  <a:prstClr val="black"/>
                </a:solidFill>
                <a:effectLst/>
                <a:uLnTx/>
                <a:uFillTx/>
                <a:latin typeface="Gotham Book" pitchFamily="2" charset="0"/>
                <a:cs typeface="Gotham Book" pitchFamily="2" charset="0"/>
              </a:rPr>
              <a:t>They</a:t>
            </a:r>
            <a:r>
              <a:rPr kumimoji="0" lang="en-US" sz="2800" u="none" strike="noStrike" kern="1200" cap="none" spc="-5" normalizeH="0" baseline="0" noProof="0" dirty="0">
                <a:ln>
                  <a:noFill/>
                </a:ln>
                <a:solidFill>
                  <a:prstClr val="black"/>
                </a:solidFill>
                <a:effectLst/>
                <a:uLnTx/>
                <a:uFillTx/>
                <a:latin typeface="Gotham Book" pitchFamily="2" charset="0"/>
                <a:cs typeface="Gotham Book" pitchFamily="2" charset="0"/>
              </a:rPr>
              <a:t> </a:t>
            </a:r>
            <a:r>
              <a:rPr kumimoji="0" lang="en-US" sz="2800" u="none" strike="noStrike" kern="1200" cap="none" spc="-15" normalizeH="0" baseline="0" noProof="0" dirty="0">
                <a:ln>
                  <a:noFill/>
                </a:ln>
                <a:solidFill>
                  <a:prstClr val="black"/>
                </a:solidFill>
                <a:effectLst/>
                <a:uLnTx/>
                <a:uFillTx/>
                <a:latin typeface="Gotham Book" pitchFamily="2" charset="0"/>
                <a:cs typeface="Gotham Book" pitchFamily="2" charset="0"/>
              </a:rPr>
              <a:t>are</a:t>
            </a:r>
            <a:r>
              <a:rPr kumimoji="0" lang="en-US" sz="2800" u="none" strike="noStrike" kern="1200" cap="none" spc="-20" normalizeH="0" baseline="0" noProof="0" dirty="0">
                <a:ln>
                  <a:noFill/>
                </a:ln>
                <a:solidFill>
                  <a:prstClr val="black"/>
                </a:solidFill>
                <a:effectLst/>
                <a:uLnTx/>
                <a:uFillTx/>
                <a:latin typeface="Gotham Book" pitchFamily="2" charset="0"/>
                <a:cs typeface="Gotham Book" pitchFamily="2" charset="0"/>
              </a:rPr>
              <a:t> </a:t>
            </a:r>
            <a:r>
              <a:rPr kumimoji="0" lang="en-US" sz="2800" u="none" strike="noStrike" kern="1200" cap="none" spc="-10" normalizeH="0" baseline="0" noProof="0" dirty="0">
                <a:ln>
                  <a:noFill/>
                </a:ln>
                <a:solidFill>
                  <a:prstClr val="black"/>
                </a:solidFill>
                <a:effectLst/>
                <a:uLnTx/>
                <a:uFillTx/>
                <a:latin typeface="Gotham Book" pitchFamily="2" charset="0"/>
                <a:cs typeface="Gotham Book" pitchFamily="2" charset="0"/>
              </a:rPr>
              <a:t>patients, caregivers, and </a:t>
            </a:r>
            <a:r>
              <a:rPr kumimoji="0" lang="en-US" sz="2800" u="none" strike="noStrike" kern="1200" cap="none" spc="-5" normalizeH="0" baseline="0" noProof="0" dirty="0">
                <a:ln>
                  <a:noFill/>
                </a:ln>
                <a:solidFill>
                  <a:prstClr val="black"/>
                </a:solidFill>
                <a:effectLst/>
                <a:uLnTx/>
                <a:uFillTx/>
                <a:latin typeface="Gotham Book" pitchFamily="2" charset="0"/>
                <a:cs typeface="Gotham Book" pitchFamily="2" charset="0"/>
              </a:rPr>
              <a:t>community</a:t>
            </a:r>
            <a:r>
              <a:rPr kumimoji="0" lang="en-US" sz="2800" u="none" strike="noStrike" kern="1200" cap="none" spc="25" normalizeH="0" baseline="0" noProof="0" dirty="0">
                <a:ln>
                  <a:noFill/>
                </a:ln>
                <a:solidFill>
                  <a:prstClr val="black"/>
                </a:solidFill>
                <a:effectLst/>
                <a:uLnTx/>
                <a:uFillTx/>
                <a:latin typeface="Gotham Book" pitchFamily="2" charset="0"/>
                <a:cs typeface="Gotham Book" pitchFamily="2" charset="0"/>
              </a:rPr>
              <a:t> leaders </a:t>
            </a:r>
            <a:r>
              <a:rPr kumimoji="0" lang="en-US" sz="2800" u="none" strike="noStrike" kern="1200" cap="none" spc="0" normalizeH="0" baseline="0" noProof="0" dirty="0">
                <a:ln>
                  <a:noFill/>
                </a:ln>
                <a:solidFill>
                  <a:prstClr val="black"/>
                </a:solidFill>
                <a:effectLst/>
                <a:uLnTx/>
                <a:uFillTx/>
                <a:latin typeface="Gotham Book" pitchFamily="2" charset="0"/>
                <a:cs typeface="Gotham Book" pitchFamily="2" charset="0"/>
              </a:rPr>
              <a:t>who</a:t>
            </a:r>
            <a:r>
              <a:rPr kumimoji="0" lang="en-US" sz="2800" u="none" strike="noStrike" kern="1200" cap="none" spc="-10" normalizeH="0" baseline="0" noProof="0" dirty="0">
                <a:ln>
                  <a:noFill/>
                </a:ln>
                <a:solidFill>
                  <a:prstClr val="black"/>
                </a:solidFill>
                <a:effectLst/>
                <a:uLnTx/>
                <a:uFillTx/>
                <a:latin typeface="Gotham Book" pitchFamily="2" charset="0"/>
                <a:cs typeface="Gotham Book" pitchFamily="2" charset="0"/>
              </a:rPr>
              <a:t> instruct</a:t>
            </a:r>
            <a:r>
              <a:rPr kumimoji="0" lang="en-US" sz="2800" u="none" strike="noStrike" kern="1200" cap="none" spc="20" normalizeH="0" baseline="0" noProof="0" dirty="0">
                <a:ln>
                  <a:noFill/>
                </a:ln>
                <a:solidFill>
                  <a:prstClr val="black"/>
                </a:solidFill>
                <a:effectLst/>
                <a:uLnTx/>
                <a:uFillTx/>
                <a:latin typeface="Gotham Book" pitchFamily="2" charset="0"/>
                <a:cs typeface="Gotham Book" pitchFamily="2" charset="0"/>
              </a:rPr>
              <a:t> </a:t>
            </a:r>
            <a:r>
              <a:rPr kumimoji="0" lang="en-US" sz="2800" u="none" strike="noStrike" kern="1200" cap="none" spc="-15" normalizeH="0" baseline="0" noProof="0" dirty="0">
                <a:ln>
                  <a:noFill/>
                </a:ln>
                <a:solidFill>
                  <a:prstClr val="black"/>
                </a:solidFill>
                <a:effectLst/>
                <a:uLnTx/>
                <a:uFillTx/>
                <a:latin typeface="Gotham Book" pitchFamily="2" charset="0"/>
                <a:cs typeface="Gotham Book" pitchFamily="2" charset="0"/>
              </a:rPr>
              <a:t>researchers</a:t>
            </a:r>
            <a:r>
              <a:rPr kumimoji="0" lang="en-US" sz="2800" u="none" strike="noStrike" kern="1200" cap="none" spc="-30" normalizeH="0" baseline="0" noProof="0" dirty="0">
                <a:ln>
                  <a:noFill/>
                </a:ln>
                <a:solidFill>
                  <a:prstClr val="black"/>
                </a:solidFill>
                <a:effectLst/>
                <a:uLnTx/>
                <a:uFillTx/>
                <a:latin typeface="Gotham Book" pitchFamily="2" charset="0"/>
                <a:cs typeface="Gotham Book" pitchFamily="2" charset="0"/>
              </a:rPr>
              <a:t> </a:t>
            </a:r>
            <a:r>
              <a:rPr kumimoji="0" lang="en-US" sz="2800" u="none" strike="noStrike" kern="1200" cap="none" spc="-5" normalizeH="0" baseline="0" noProof="0" dirty="0">
                <a:ln>
                  <a:noFill/>
                </a:ln>
                <a:solidFill>
                  <a:prstClr val="black"/>
                </a:solidFill>
                <a:effectLst/>
                <a:uLnTx/>
                <a:uFillTx/>
                <a:latin typeface="Gotham Book" pitchFamily="2" charset="0"/>
                <a:cs typeface="Gotham Book" pitchFamily="2" charset="0"/>
              </a:rPr>
              <a:t>on:</a:t>
            </a:r>
            <a:endParaRPr kumimoji="0" lang="en-US" sz="2800" u="none" strike="noStrike" kern="1200" cap="none" spc="0" normalizeH="0" baseline="0" noProof="0" dirty="0">
              <a:ln>
                <a:noFill/>
              </a:ln>
              <a:solidFill>
                <a:prstClr val="black"/>
              </a:solidFill>
              <a:effectLst/>
              <a:uLnTx/>
              <a:uFillTx/>
              <a:latin typeface="Gotham Book" pitchFamily="2" charset="0"/>
              <a:cs typeface="Gotham Book" pitchFamily="2" charset="0"/>
            </a:endParaRPr>
          </a:p>
          <a:p>
            <a:pPr marL="355600" marR="0" lvl="0" indent="-342900" algn="l" defTabSz="914400" rtl="0" eaLnBrk="1" fontAlgn="auto" latinLnBrk="0" hangingPunct="1">
              <a:lnSpc>
                <a:spcPct val="110000"/>
              </a:lnSpc>
              <a:spcBef>
                <a:spcPts val="1195"/>
              </a:spcBef>
              <a:spcAft>
                <a:spcPts val="0"/>
              </a:spcAft>
              <a:buClrTx/>
              <a:buSzTx/>
              <a:buFont typeface="Arial"/>
              <a:buChar char="•"/>
              <a:tabLst>
                <a:tab pos="354965" algn="l"/>
                <a:tab pos="355600" algn="l"/>
              </a:tabLst>
              <a:defRPr/>
            </a:pPr>
            <a:r>
              <a:rPr kumimoji="0" lang="en-US" u="none" strike="noStrike" kern="1200" cap="none" spc="-10" normalizeH="0" baseline="0" noProof="0" dirty="0">
                <a:ln>
                  <a:noFill/>
                </a:ln>
                <a:solidFill>
                  <a:prstClr val="black"/>
                </a:solidFill>
                <a:effectLst/>
                <a:uLnTx/>
                <a:uFillTx/>
                <a:latin typeface="Gotham Book" pitchFamily="2" charset="0"/>
                <a:cs typeface="Gotham Book" pitchFamily="2" charset="0"/>
              </a:rPr>
              <a:t>What</a:t>
            </a:r>
            <a:r>
              <a:rPr kumimoji="0" lang="en-US" u="none" strike="noStrike" kern="1200" cap="none" spc="-5" normalizeH="0" baseline="0" noProof="0" dirty="0">
                <a:ln>
                  <a:noFill/>
                </a:ln>
                <a:solidFill>
                  <a:prstClr val="black"/>
                </a:solidFill>
                <a:effectLst/>
                <a:uLnTx/>
                <a:uFillTx/>
                <a:latin typeface="Gotham Book" pitchFamily="2" charset="0"/>
                <a:cs typeface="Gotham Book" pitchFamily="2" charset="0"/>
              </a:rPr>
              <a:t> is </a:t>
            </a:r>
            <a:r>
              <a:rPr kumimoji="0" lang="en-US" u="none" strike="noStrike" kern="1200" cap="none" spc="-10" normalizeH="0" baseline="0" noProof="0" dirty="0">
                <a:ln>
                  <a:noFill/>
                </a:ln>
                <a:solidFill>
                  <a:prstClr val="black"/>
                </a:solidFill>
                <a:effectLst/>
                <a:uLnTx/>
                <a:uFillTx/>
                <a:latin typeface="Gotham Book" pitchFamily="2" charset="0"/>
                <a:cs typeface="Gotham Book" pitchFamily="2" charset="0"/>
              </a:rPr>
              <a:t>important</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25" normalizeH="0" baseline="0" noProof="0" dirty="0">
                <a:ln>
                  <a:noFill/>
                </a:ln>
                <a:solidFill>
                  <a:prstClr val="black"/>
                </a:solidFill>
                <a:effectLst/>
                <a:uLnTx/>
                <a:uFillTx/>
                <a:latin typeface="Gotham Book" pitchFamily="2" charset="0"/>
                <a:cs typeface="Gotham Book" pitchFamily="2" charset="0"/>
              </a:rPr>
              <a:t>to</a:t>
            </a:r>
            <a:r>
              <a:rPr kumimoji="0" lang="en-US" u="none" strike="noStrike" kern="1200" cap="none" spc="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patients</a:t>
            </a:r>
            <a:endParaRPr kumimoji="0" lang="en-US" u="none" strike="noStrike" kern="1200" cap="none" spc="0" normalizeH="0" baseline="0" noProof="0" dirty="0">
              <a:ln>
                <a:noFill/>
              </a:ln>
              <a:solidFill>
                <a:prstClr val="black"/>
              </a:solidFill>
              <a:effectLst/>
              <a:uLnTx/>
              <a:uFillTx/>
              <a:latin typeface="Gotham Book" pitchFamily="2" charset="0"/>
              <a:cs typeface="Gotham Book" pitchFamily="2" charset="0"/>
            </a:endParaRPr>
          </a:p>
          <a:p>
            <a:pPr marL="355600" marR="0" lvl="0" indent="-342900" algn="l" defTabSz="914400" rtl="0" eaLnBrk="1" fontAlgn="auto" latinLnBrk="0" hangingPunct="1">
              <a:lnSpc>
                <a:spcPct val="110000"/>
              </a:lnSpc>
              <a:spcBef>
                <a:spcPts val="5"/>
              </a:spcBef>
              <a:spcAft>
                <a:spcPts val="0"/>
              </a:spcAft>
              <a:buClrTx/>
              <a:buSzTx/>
              <a:buFont typeface="Arial"/>
              <a:buChar char="•"/>
              <a:tabLst>
                <a:tab pos="354965" algn="l"/>
                <a:tab pos="355600" algn="l"/>
              </a:tabLst>
              <a:defRPr/>
            </a:pPr>
            <a:r>
              <a:rPr kumimoji="0" lang="en-US" u="none" strike="noStrike" kern="1200" cap="none" spc="-5" normalizeH="0" baseline="0" noProof="0" dirty="0">
                <a:ln>
                  <a:noFill/>
                </a:ln>
                <a:solidFill>
                  <a:prstClr val="black"/>
                </a:solidFill>
                <a:effectLst/>
                <a:uLnTx/>
                <a:uFillTx/>
                <a:latin typeface="Gotham Book" pitchFamily="2" charset="0"/>
                <a:cs typeface="Gotham Book" pitchFamily="2" charset="0"/>
              </a:rPr>
              <a:t>How</a:t>
            </a:r>
            <a:r>
              <a:rPr kumimoji="0" lang="en-US" u="none" strike="noStrike" kern="1200" cap="none" spc="-1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best</a:t>
            </a:r>
            <a:r>
              <a:rPr kumimoji="0" lang="en-US" u="none" strike="noStrike" kern="1200" cap="none" spc="-5"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25" normalizeH="0" baseline="0" noProof="0" dirty="0">
                <a:ln>
                  <a:noFill/>
                </a:ln>
                <a:solidFill>
                  <a:prstClr val="black"/>
                </a:solidFill>
                <a:effectLst/>
                <a:uLnTx/>
                <a:uFillTx/>
                <a:latin typeface="Gotham Book" pitchFamily="2" charset="0"/>
                <a:cs typeface="Gotham Book" pitchFamily="2" charset="0"/>
              </a:rPr>
              <a:t>to</a:t>
            </a:r>
            <a:r>
              <a:rPr kumimoji="0" lang="en-US" u="none" strike="noStrike" kern="1200" cap="none" spc="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engage</a:t>
            </a:r>
            <a:r>
              <a:rPr kumimoji="0" lang="en-US" u="none" strike="noStrike" kern="1200" cap="none" spc="-5"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patients and communities</a:t>
            </a:r>
            <a:endParaRPr kumimoji="0" lang="en-US" u="none" strike="noStrike" kern="1200" cap="none" spc="0" normalizeH="0" baseline="0" noProof="0" dirty="0">
              <a:ln>
                <a:noFill/>
              </a:ln>
              <a:solidFill>
                <a:prstClr val="black"/>
              </a:solidFill>
              <a:effectLst/>
              <a:uLnTx/>
              <a:uFillTx/>
              <a:latin typeface="Gotham Book" pitchFamily="2" charset="0"/>
              <a:cs typeface="Gotham Book" pitchFamily="2" charset="0"/>
            </a:endParaRPr>
          </a:p>
          <a:p>
            <a:pPr marL="355600" marR="528320" lvl="0" indent="-342900" algn="l" defTabSz="914400" rtl="0" eaLnBrk="1" fontAlgn="auto" latinLnBrk="0" hangingPunct="1">
              <a:lnSpc>
                <a:spcPct val="110000"/>
              </a:lnSpc>
              <a:spcBef>
                <a:spcPts val="0"/>
              </a:spcBef>
              <a:spcAft>
                <a:spcPts val="0"/>
              </a:spcAft>
              <a:buClrTx/>
              <a:buSzTx/>
              <a:buFont typeface="Arial"/>
              <a:buChar char="•"/>
              <a:tabLst>
                <a:tab pos="354965" algn="l"/>
                <a:tab pos="355600" algn="l"/>
              </a:tabLst>
              <a:defRPr/>
            </a:pPr>
            <a:r>
              <a:rPr kumimoji="0" lang="en-US" u="none" strike="noStrike" kern="1200" cap="none" spc="-5" normalizeH="0" baseline="0" noProof="0" dirty="0">
                <a:ln>
                  <a:noFill/>
                </a:ln>
                <a:solidFill>
                  <a:prstClr val="black"/>
                </a:solidFill>
                <a:effectLst/>
                <a:uLnTx/>
                <a:uFillTx/>
                <a:latin typeface="Gotham Book" pitchFamily="2" charset="0"/>
                <a:cs typeface="Gotham Book" pitchFamily="2" charset="0"/>
              </a:rPr>
              <a:t>How</a:t>
            </a:r>
            <a:r>
              <a:rPr kumimoji="0" lang="en-US" u="none" strike="noStrike" kern="1200" cap="none" spc="-1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25" normalizeH="0" baseline="0" noProof="0" dirty="0">
                <a:ln>
                  <a:noFill/>
                </a:ln>
                <a:solidFill>
                  <a:prstClr val="black"/>
                </a:solidFill>
                <a:effectLst/>
                <a:uLnTx/>
                <a:uFillTx/>
                <a:latin typeface="Gotham Book" pitchFamily="2" charset="0"/>
                <a:cs typeface="Gotham Book" pitchFamily="2" charset="0"/>
              </a:rPr>
              <a:t>to</a:t>
            </a:r>
            <a:r>
              <a:rPr kumimoji="0" lang="en-US" u="none" strike="noStrike" kern="1200" cap="none" spc="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20" normalizeH="0" baseline="0" noProof="0" dirty="0">
                <a:ln>
                  <a:noFill/>
                </a:ln>
                <a:solidFill>
                  <a:prstClr val="black"/>
                </a:solidFill>
                <a:effectLst/>
                <a:uLnTx/>
                <a:uFillTx/>
                <a:latin typeface="Gotham Book" pitchFamily="2" charset="0"/>
                <a:cs typeface="Gotham Book" pitchFamily="2" charset="0"/>
              </a:rPr>
              <a:t>translate</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5" normalizeH="0" baseline="0" noProof="0" dirty="0">
                <a:ln>
                  <a:noFill/>
                </a:ln>
                <a:solidFill>
                  <a:prstClr val="black"/>
                </a:solidFill>
                <a:effectLst/>
                <a:uLnTx/>
                <a:uFillTx/>
                <a:latin typeface="Gotham Book" pitchFamily="2" charset="0"/>
                <a:cs typeface="Gotham Book" pitchFamily="2" charset="0"/>
              </a:rPr>
              <a:t>and </a:t>
            </a:r>
            <a:r>
              <a:rPr kumimoji="0" lang="en-US" u="none" strike="noStrike" kern="1200" cap="none" spc="-10" normalizeH="0" baseline="0" noProof="0" dirty="0">
                <a:ln>
                  <a:noFill/>
                </a:ln>
                <a:solidFill>
                  <a:prstClr val="black"/>
                </a:solidFill>
                <a:effectLst/>
                <a:uLnTx/>
                <a:uFillTx/>
                <a:latin typeface="Gotham Book" pitchFamily="2" charset="0"/>
                <a:cs typeface="Gotham Book" pitchFamily="2" charset="0"/>
              </a:rPr>
              <a:t>disseminate</a:t>
            </a:r>
            <a:r>
              <a:rPr kumimoji="0" lang="en-US" u="none" strike="noStrike" kern="1200" cap="none" spc="25"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5" normalizeH="0" baseline="0" noProof="0" dirty="0">
                <a:ln>
                  <a:noFill/>
                </a:ln>
                <a:solidFill>
                  <a:prstClr val="black"/>
                </a:solidFill>
                <a:effectLst/>
                <a:uLnTx/>
                <a:uFillTx/>
                <a:latin typeface="Gotham Book" pitchFamily="2" charset="0"/>
                <a:cs typeface="Gotham Book" pitchFamily="2" charset="0"/>
              </a:rPr>
              <a:t>critical </a:t>
            </a:r>
            <a:r>
              <a:rPr kumimoji="0" lang="en-US" u="none" strike="noStrike" kern="1200" cap="none" spc="-71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information</a:t>
            </a:r>
            <a:r>
              <a:rPr kumimoji="0" lang="en-US" u="none" strike="noStrike" kern="1200" cap="none" spc="2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25" normalizeH="0" baseline="0" noProof="0" dirty="0">
                <a:ln>
                  <a:noFill/>
                </a:ln>
                <a:solidFill>
                  <a:prstClr val="black"/>
                </a:solidFill>
                <a:effectLst/>
                <a:uLnTx/>
                <a:uFillTx/>
                <a:latin typeface="Gotham Book" pitchFamily="2" charset="0"/>
                <a:cs typeface="Gotham Book" pitchFamily="2" charset="0"/>
              </a:rPr>
              <a:t>to</a:t>
            </a:r>
            <a:r>
              <a:rPr kumimoji="0" lang="en-US" u="none" strike="noStrike" kern="1200" cap="none" spc="10" normalizeH="0" baseline="0" noProof="0" dirty="0">
                <a:ln>
                  <a:noFill/>
                </a:ln>
                <a:solidFill>
                  <a:prstClr val="black"/>
                </a:solidFill>
                <a:effectLst/>
                <a:uLnTx/>
                <a:uFillTx/>
                <a:latin typeface="Gotham Book" pitchFamily="2" charset="0"/>
                <a:cs typeface="Gotham Book" pitchFamily="2" charset="0"/>
              </a:rPr>
              <a:t> </a:t>
            </a:r>
            <a:r>
              <a:rPr kumimoji="0" lang="en-US" u="none" strike="noStrike" kern="1200" cap="none" spc="-15" normalizeH="0" baseline="0" noProof="0" dirty="0">
                <a:ln>
                  <a:noFill/>
                </a:ln>
                <a:solidFill>
                  <a:prstClr val="black"/>
                </a:solidFill>
                <a:effectLst/>
                <a:uLnTx/>
                <a:uFillTx/>
                <a:latin typeface="Gotham Book" pitchFamily="2" charset="0"/>
                <a:cs typeface="Gotham Book" pitchFamily="2" charset="0"/>
              </a:rPr>
              <a:t>patients</a:t>
            </a:r>
            <a:endParaRPr kumimoji="0" lang="en-US" u="none" strike="noStrike" kern="1200" cap="none" spc="0" normalizeH="0" baseline="0" noProof="0" dirty="0">
              <a:ln>
                <a:noFill/>
              </a:ln>
              <a:solidFill>
                <a:prstClr val="black"/>
              </a:solidFill>
              <a:effectLst/>
              <a:uLnTx/>
              <a:uFillTx/>
              <a:latin typeface="Gotham Book" pitchFamily="2" charset="0"/>
              <a:cs typeface="Gotham Book" pitchFamily="2" charset="0"/>
            </a:endParaRPr>
          </a:p>
          <a:p>
            <a:pPr marL="0" indent="0">
              <a:lnSpc>
                <a:spcPct val="110000"/>
              </a:lnSpc>
              <a:buNone/>
            </a:pPr>
            <a:endParaRPr lang="en-US" dirty="0"/>
          </a:p>
          <a:p>
            <a:pPr marL="0" indent="0">
              <a:lnSpc>
                <a:spcPct val="110000"/>
              </a:lnSpc>
              <a:buNone/>
            </a:pPr>
            <a:r>
              <a:rPr lang="en-US" sz="2800" spc="-20" dirty="0">
                <a:solidFill>
                  <a:srgbClr val="C00000"/>
                </a:solidFill>
                <a:latin typeface="Gotham Book" pitchFamily="2" charset="0"/>
                <a:cs typeface="Gotham Book" pitchFamily="2" charset="0"/>
              </a:rPr>
              <a:t>G</a:t>
            </a:r>
            <a:r>
              <a:rPr kumimoji="0" lang="en-US" sz="2800" u="none" strike="noStrike" kern="1200" cap="none" spc="-20" normalizeH="0" baseline="0" noProof="0" dirty="0" err="1">
                <a:ln>
                  <a:noFill/>
                </a:ln>
                <a:solidFill>
                  <a:srgbClr val="C00000"/>
                </a:solidFill>
                <a:effectLst/>
                <a:uLnTx/>
                <a:uFillTx/>
                <a:latin typeface="Gotham Book" pitchFamily="2" charset="0"/>
                <a:cs typeface="Gotham Book" pitchFamily="2" charset="0"/>
              </a:rPr>
              <a:t>raduates</a:t>
            </a:r>
            <a:r>
              <a:rPr kumimoji="0" lang="en-US" sz="2800" u="none" strike="noStrike" kern="1200" cap="none" spc="-20"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0" normalizeH="0" baseline="0" noProof="0" dirty="0">
                <a:ln>
                  <a:noFill/>
                </a:ln>
                <a:solidFill>
                  <a:srgbClr val="C00000"/>
                </a:solidFill>
                <a:effectLst/>
                <a:uLnTx/>
                <a:uFillTx/>
                <a:latin typeface="Gotham Book" pitchFamily="2" charset="0"/>
                <a:cs typeface="Gotham Book" pitchFamily="2" charset="0"/>
              </a:rPr>
              <a:t>of</a:t>
            </a:r>
            <a:r>
              <a:rPr kumimoji="0" lang="en-US" sz="2800" u="none" strike="noStrike" kern="1200" cap="none" spc="-10"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5" normalizeH="0" baseline="0" noProof="0" dirty="0">
                <a:ln>
                  <a:noFill/>
                </a:ln>
                <a:solidFill>
                  <a:srgbClr val="C00000"/>
                </a:solidFill>
                <a:effectLst/>
                <a:uLnTx/>
                <a:uFillTx/>
                <a:latin typeface="Gotham Book" pitchFamily="2" charset="0"/>
                <a:cs typeface="Gotham Book" pitchFamily="2" charset="0"/>
              </a:rPr>
              <a:t>the</a:t>
            </a:r>
            <a:r>
              <a:rPr kumimoji="0" lang="en-US" sz="2800" u="none" strike="noStrike" kern="1200" cap="none" spc="5"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15" normalizeH="0" baseline="0" noProof="0" dirty="0">
                <a:ln>
                  <a:noFill/>
                </a:ln>
                <a:solidFill>
                  <a:srgbClr val="C00000"/>
                </a:solidFill>
                <a:effectLst/>
                <a:uLnTx/>
                <a:uFillTx/>
                <a:latin typeface="Gotham Book" pitchFamily="2" charset="0"/>
                <a:cs typeface="Gotham Book" pitchFamily="2" charset="0"/>
              </a:rPr>
              <a:t>Academy</a:t>
            </a:r>
            <a:r>
              <a:rPr kumimoji="0" lang="en-US" sz="2800" u="none" strike="noStrike" kern="1200" cap="none" spc="-5"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0" normalizeH="0" baseline="0" noProof="0" dirty="0">
                <a:ln>
                  <a:noFill/>
                </a:ln>
                <a:solidFill>
                  <a:srgbClr val="C00000"/>
                </a:solidFill>
                <a:effectLst/>
                <a:uLnTx/>
                <a:uFillTx/>
                <a:latin typeface="Gotham Book" pitchFamily="2" charset="0"/>
                <a:cs typeface="Gotham Book" pitchFamily="2" charset="0"/>
              </a:rPr>
              <a:t>earn</a:t>
            </a:r>
            <a:r>
              <a:rPr kumimoji="0" lang="en-US" sz="2800" u="none" strike="noStrike" kern="1200" cap="none" spc="-10"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5" normalizeH="0" baseline="0" noProof="0" dirty="0">
                <a:ln>
                  <a:noFill/>
                </a:ln>
                <a:solidFill>
                  <a:srgbClr val="C00000"/>
                </a:solidFill>
                <a:effectLst/>
                <a:uLnTx/>
                <a:uFillTx/>
                <a:latin typeface="Gotham Book" pitchFamily="2" charset="0"/>
                <a:cs typeface="Gotham Book" pitchFamily="2" charset="0"/>
              </a:rPr>
              <a:t>the</a:t>
            </a:r>
            <a:r>
              <a:rPr kumimoji="0" lang="en-US" sz="2800" u="none" strike="noStrike" kern="1200" cap="none" spc="5"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5" normalizeH="0" baseline="0" noProof="0" dirty="0">
                <a:ln>
                  <a:noFill/>
                </a:ln>
                <a:solidFill>
                  <a:srgbClr val="C00000"/>
                </a:solidFill>
                <a:effectLst/>
                <a:uLnTx/>
                <a:uFillTx/>
                <a:latin typeface="Gotham Book" pitchFamily="2" charset="0"/>
                <a:cs typeface="Gotham Book" pitchFamily="2" charset="0"/>
              </a:rPr>
              <a:t>title</a:t>
            </a:r>
            <a:r>
              <a:rPr kumimoji="0" lang="en-US" sz="2800" u="none" strike="noStrike" kern="1200" cap="none" spc="20"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0" normalizeH="0" baseline="0" noProof="0" dirty="0">
                <a:ln>
                  <a:noFill/>
                </a:ln>
                <a:solidFill>
                  <a:srgbClr val="C00000"/>
                </a:solidFill>
                <a:effectLst/>
                <a:uLnTx/>
                <a:uFillTx/>
                <a:latin typeface="Gotham Book" pitchFamily="2" charset="0"/>
                <a:cs typeface="Gotham Book" pitchFamily="2" charset="0"/>
              </a:rPr>
              <a:t>of</a:t>
            </a:r>
            <a:r>
              <a:rPr kumimoji="0" lang="en-US" sz="2800" u="none" strike="noStrike" kern="1200" cap="none" spc="-10" normalizeH="0" baseline="0" noProof="0" dirty="0">
                <a:ln>
                  <a:noFill/>
                </a:ln>
                <a:solidFill>
                  <a:srgbClr val="C00000"/>
                </a:solidFill>
                <a:effectLst/>
                <a:uLnTx/>
                <a:uFillTx/>
                <a:latin typeface="Gotham Book" pitchFamily="2" charset="0"/>
                <a:cs typeface="Gotham Book" pitchFamily="2" charset="0"/>
              </a:rPr>
              <a:t> </a:t>
            </a:r>
            <a:r>
              <a:rPr kumimoji="0" lang="en-US" sz="2800" u="none" strike="noStrike" kern="1200" cap="none" spc="-710" normalizeH="0" baseline="0" noProof="0" dirty="0">
                <a:ln>
                  <a:noFill/>
                </a:ln>
                <a:solidFill>
                  <a:srgbClr val="C00000"/>
                </a:solidFill>
                <a:effectLst/>
                <a:uLnTx/>
                <a:uFillTx/>
                <a:latin typeface="Gotham Book" pitchFamily="2" charset="0"/>
                <a:cs typeface="Gotham Book" pitchFamily="2" charset="0"/>
              </a:rPr>
              <a:t> </a:t>
            </a:r>
            <a:r>
              <a:rPr kumimoji="0" lang="en-US" sz="2800" i="1" u="none" strike="noStrike" kern="1200" cap="none" spc="-70" normalizeH="0" baseline="0" noProof="0" dirty="0">
                <a:ln>
                  <a:noFill/>
                </a:ln>
                <a:effectLst/>
                <a:uLnTx/>
                <a:uFillTx/>
                <a:latin typeface="Gotham Book" pitchFamily="2" charset="0"/>
                <a:cs typeface="Gotham Book" pitchFamily="2" charset="0"/>
              </a:rPr>
              <a:t>PATIENTS</a:t>
            </a:r>
            <a:r>
              <a:rPr kumimoji="0" lang="en-US" sz="2800" i="1" u="none" strike="noStrike" kern="1200" cap="none" spc="5" normalizeH="0" baseline="0" noProof="0" dirty="0">
                <a:ln>
                  <a:noFill/>
                </a:ln>
                <a:effectLst/>
                <a:uLnTx/>
                <a:uFillTx/>
                <a:latin typeface="Gotham Book" pitchFamily="2" charset="0"/>
                <a:cs typeface="Gotham Book" pitchFamily="2" charset="0"/>
              </a:rPr>
              <a:t> </a:t>
            </a:r>
            <a:r>
              <a:rPr kumimoji="0" lang="en-US" sz="2800" i="1" u="none" strike="noStrike" kern="1200" cap="none" spc="-50" normalizeH="0" baseline="0" noProof="0" dirty="0">
                <a:ln>
                  <a:noFill/>
                </a:ln>
                <a:effectLst/>
                <a:uLnTx/>
                <a:uFillTx/>
                <a:latin typeface="Gotham Book" pitchFamily="2" charset="0"/>
                <a:cs typeface="Gotham Book" pitchFamily="2" charset="0"/>
              </a:rPr>
              <a:t>Professor </a:t>
            </a:r>
            <a:r>
              <a:rPr kumimoji="0" lang="en-US" sz="2800" u="none" strike="noStrike" kern="1200" cap="none" spc="-50" normalizeH="0" baseline="0" noProof="0" dirty="0">
                <a:ln>
                  <a:noFill/>
                </a:ln>
                <a:solidFill>
                  <a:srgbClr val="C00000"/>
                </a:solidFill>
                <a:effectLst/>
                <a:uLnTx/>
                <a:uFillTx/>
                <a:latin typeface="Gotham Book" pitchFamily="2" charset="0"/>
                <a:cs typeface="Gotham Book" pitchFamily="2" charset="0"/>
              </a:rPr>
              <a:t>because they teach us how to be better researchers.</a:t>
            </a:r>
            <a:endParaRPr kumimoji="0" lang="en-US" sz="2800" u="none" strike="noStrike" kern="1200" cap="none" spc="0" normalizeH="0" baseline="0" noProof="0" dirty="0">
              <a:ln>
                <a:noFill/>
              </a:ln>
              <a:solidFill>
                <a:srgbClr val="C00000"/>
              </a:solidFill>
              <a:effectLst/>
              <a:uLnTx/>
              <a:uFillTx/>
              <a:latin typeface="Gotham Book" pitchFamily="2" charset="0"/>
              <a:cs typeface="Gotham Book" pitchFamily="2" charset="0"/>
            </a:endParaRPr>
          </a:p>
        </p:txBody>
      </p:sp>
    </p:spTree>
    <p:extLst>
      <p:ext uri="{BB962C8B-B14F-4D97-AF65-F5344CB8AC3E}">
        <p14:creationId xmlns:p14="http://schemas.microsoft.com/office/powerpoint/2010/main" val="238001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Dr. Bruce Jarrell MD President of University of Maryland Baltimore" title="Presidents Profile">
            <a:extLst>
              <a:ext uri="{FF2B5EF4-FFF2-40B4-BE49-F238E27FC236}">
                <a16:creationId xmlns:a16="http://schemas.microsoft.com/office/drawing/2014/main" id="{0E133AD2-49CA-AF0E-0251-C002CA606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 y="3323502"/>
            <a:ext cx="9144000" cy="3117923"/>
          </a:xfrm>
          <a:prstGeom prst="rect">
            <a:avLst/>
          </a:prstGeom>
        </p:spPr>
      </p:pic>
      <p:pic>
        <p:nvPicPr>
          <p:cNvPr id="5" name="Picture 4" descr="Picture of student Patrick Gee Patients Student" title="Student Profile Picture">
            <a:extLst>
              <a:ext uri="{FF2B5EF4-FFF2-40B4-BE49-F238E27FC236}">
                <a16:creationId xmlns:a16="http://schemas.microsoft.com/office/drawing/2014/main" id="{D6FC99E6-BE85-FB0A-5389-4FCAFEA6C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257175"/>
            <a:ext cx="9144000" cy="3171825"/>
          </a:xfrm>
          <a:prstGeom prst="rect">
            <a:avLst/>
          </a:prstGeom>
        </p:spPr>
      </p:pic>
      <p:sp>
        <p:nvSpPr>
          <p:cNvPr id="2" name="Title 1" hidden="1"/>
          <p:cNvSpPr>
            <a:spLocks noGrp="1"/>
          </p:cNvSpPr>
          <p:nvPr>
            <p:ph type="ctrTitle"/>
          </p:nvPr>
        </p:nvSpPr>
        <p:spPr/>
        <p:txBody>
          <a:bodyPr/>
          <a:lstStyle/>
          <a:p>
            <a:endParaRPr lang="en-US"/>
          </a:p>
        </p:txBody>
      </p:sp>
    </p:spTree>
    <p:extLst>
      <p:ext uri="{BB962C8B-B14F-4D97-AF65-F5344CB8AC3E}">
        <p14:creationId xmlns:p14="http://schemas.microsoft.com/office/powerpoint/2010/main" val="228041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descr="smart art decorative line" hidden="1" title="Decorative line">
            <a:extLst>
              <a:ext uri="{FF2B5EF4-FFF2-40B4-BE49-F238E27FC236}">
                <a16:creationId xmlns:a16="http://schemas.microsoft.com/office/drawing/2014/main" id="{6C6B207E-4930-4E43-969F-BFA4914BF30D}"/>
              </a:ext>
              <a:ext uri="{C183D7F6-B498-43B3-948B-1728B52AA6E4}">
                <adec:decorative xmlns:adec="http://schemas.microsoft.com/office/drawing/2017/decorative" xmlns="" val="1"/>
              </a:ext>
            </a:extLst>
          </p:cNvPr>
          <p:cNvCxnSpPr>
            <a:cxnSpLocks/>
          </p:cNvCxnSpPr>
          <p:nvPr/>
        </p:nvCxnSpPr>
        <p:spPr>
          <a:xfrm>
            <a:off x="5585665" y="1978131"/>
            <a:ext cx="0" cy="3499245"/>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screenshot of Zoom chat box" title="Zoom Chat"/>
          <p:cNvPicPr>
            <a:picLocks noChangeAspect="1"/>
          </p:cNvPicPr>
          <p:nvPr/>
        </p:nvPicPr>
        <p:blipFill>
          <a:blip r:embed="rId3"/>
          <a:stretch>
            <a:fillRect/>
          </a:stretch>
        </p:blipFill>
        <p:spPr>
          <a:xfrm>
            <a:off x="4273336" y="2071058"/>
            <a:ext cx="4690190" cy="3775509"/>
          </a:xfrm>
          <a:prstGeom prst="rect">
            <a:avLst/>
          </a:prstGeom>
        </p:spPr>
      </p:pic>
      <p:sp>
        <p:nvSpPr>
          <p:cNvPr id="10" name="Right Arrow 9" descr="SmartArt graphic right arrow pointing towards zoom chat box&#10;" title="Right Arrow"/>
          <p:cNvSpPr/>
          <p:nvPr/>
        </p:nvSpPr>
        <p:spPr>
          <a:xfrm>
            <a:off x="2513101" y="5303844"/>
            <a:ext cx="1184849" cy="54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Content Placeholder 16" descr="chat box located in the lower right hand corner" title="Text box">
            <a:extLst>
              <a:ext uri="{FF2B5EF4-FFF2-40B4-BE49-F238E27FC236}">
                <a16:creationId xmlns:a16="http://schemas.microsoft.com/office/drawing/2014/main" id="{18AD477E-A248-491A-815F-691B9DA43967}"/>
              </a:ext>
            </a:extLst>
          </p:cNvPr>
          <p:cNvSpPr>
            <a:spLocks noGrp="1"/>
          </p:cNvSpPr>
          <p:nvPr>
            <p:ph sz="half" idx="13"/>
          </p:nvPr>
        </p:nvSpPr>
        <p:spPr>
          <a:xfrm>
            <a:off x="338066" y="3096191"/>
            <a:ext cx="3359884" cy="831561"/>
          </a:xfrm>
        </p:spPr>
        <p:txBody>
          <a:bodyPr>
            <a:normAutofit/>
          </a:bodyPr>
          <a:lstStyle/>
          <a:p>
            <a:pPr marL="0" indent="0" algn="ctr">
              <a:buNone/>
            </a:pPr>
            <a:r>
              <a:rPr lang="en-US" sz="2100" dirty="0"/>
              <a:t>Chat box located in the lower right hand corner</a:t>
            </a:r>
          </a:p>
          <a:p>
            <a:pPr marL="0" indent="0">
              <a:buNone/>
            </a:pPr>
            <a:endParaRPr lang="en-US" sz="2100" dirty="0"/>
          </a:p>
          <a:p>
            <a:pPr marL="0" indent="0">
              <a:buNone/>
            </a:pPr>
            <a:endParaRPr lang="en-US" sz="2100" dirty="0"/>
          </a:p>
        </p:txBody>
      </p:sp>
      <p:sp>
        <p:nvSpPr>
          <p:cNvPr id="12" name="Title 11" descr="Chat your questions" title="Title Slide">
            <a:extLst>
              <a:ext uri="{FF2B5EF4-FFF2-40B4-BE49-F238E27FC236}">
                <a16:creationId xmlns:a16="http://schemas.microsoft.com/office/drawing/2014/main" id="{9CF9E4AF-9227-4D08-93D8-743A146C89D8}"/>
              </a:ext>
            </a:extLst>
          </p:cNvPr>
          <p:cNvSpPr>
            <a:spLocks noGrp="1"/>
          </p:cNvSpPr>
          <p:nvPr>
            <p:ph type="title"/>
          </p:nvPr>
        </p:nvSpPr>
        <p:spPr>
          <a:xfrm>
            <a:off x="548684" y="883538"/>
            <a:ext cx="7886700" cy="692498"/>
          </a:xfrm>
        </p:spPr>
        <p:txBody>
          <a:bodyPr>
            <a:normAutofit fontScale="90000"/>
          </a:bodyPr>
          <a:lstStyle/>
          <a:p>
            <a:pPr algn="ctr"/>
            <a:r>
              <a:rPr lang="en-US" dirty="0">
                <a:solidFill>
                  <a:schemeClr val="tx1"/>
                </a:solidFill>
                <a:latin typeface="+mn-lt"/>
              </a:rPr>
              <a:t>Chat Your Questions</a:t>
            </a:r>
          </a:p>
        </p:txBody>
      </p:sp>
    </p:spTree>
    <p:extLst>
      <p:ext uri="{BB962C8B-B14F-4D97-AF65-F5344CB8AC3E}">
        <p14:creationId xmlns:p14="http://schemas.microsoft.com/office/powerpoint/2010/main" val="357286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4937-D1E0-59FA-03FF-65E24B150AB9}"/>
              </a:ext>
            </a:extLst>
          </p:cNvPr>
          <p:cNvSpPr>
            <a:spLocks noGrp="1"/>
          </p:cNvSpPr>
          <p:nvPr>
            <p:ph type="title"/>
          </p:nvPr>
        </p:nvSpPr>
        <p:spPr/>
        <p:txBody>
          <a:bodyPr/>
          <a:lstStyle/>
          <a:p>
            <a:r>
              <a:rPr lang="en-US" dirty="0"/>
              <a:t>Part I: 10-Step and PCOR</a:t>
            </a:r>
          </a:p>
        </p:txBody>
      </p:sp>
      <p:sp>
        <p:nvSpPr>
          <p:cNvPr id="3" name="Content Placeholder 2">
            <a:extLst>
              <a:ext uri="{FF2B5EF4-FFF2-40B4-BE49-F238E27FC236}">
                <a16:creationId xmlns:a16="http://schemas.microsoft.com/office/drawing/2014/main" id="{8533A94D-0677-494E-A480-3D3BD7B87637}"/>
              </a:ext>
            </a:extLst>
          </p:cNvPr>
          <p:cNvSpPr>
            <a:spLocks noGrp="1"/>
          </p:cNvSpPr>
          <p:nvPr>
            <p:ph idx="1"/>
          </p:nvPr>
        </p:nvSpPr>
        <p:spPr/>
        <p:txBody>
          <a:bodyPr/>
          <a:lstStyle/>
          <a:p>
            <a:r>
              <a:rPr lang="en-US" dirty="0"/>
              <a:t>Describe how the PATIENTS Program’s 10-Step Continuous Engagement Framework aligns evidence-based engagement methods throughout and across research projects</a:t>
            </a:r>
          </a:p>
          <a:p>
            <a:r>
              <a:rPr lang="en-US" dirty="0"/>
              <a:t>Explain patient-centered outcomes research (PCOR) and distinguish between patient-centered and patient-targeted practices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AB312A8-F973-F4CE-5B5C-AB8029255723}"/>
              </a:ext>
            </a:extLst>
          </p:cNvPr>
          <p:cNvSpPr>
            <a:spLocks noGrp="1"/>
          </p:cNvSpPr>
          <p:nvPr>
            <p:ph type="sldNum" sz="quarter" idx="12"/>
          </p:nvPr>
        </p:nvSpPr>
        <p:spPr/>
        <p:txBody>
          <a:bodyPr/>
          <a:lstStyle/>
          <a:p>
            <a:fld id="{54B5AA67-ED8A-4041-9A13-7888F3B4490F}" type="slidenum">
              <a:rPr lang="en-US" smtClean="0"/>
              <a:pPr/>
              <a:t>20</a:t>
            </a:fld>
            <a:endParaRPr lang="en-US" dirty="0"/>
          </a:p>
        </p:txBody>
      </p:sp>
    </p:spTree>
    <p:extLst>
      <p:ext uri="{BB962C8B-B14F-4D97-AF65-F5344CB8AC3E}">
        <p14:creationId xmlns:p14="http://schemas.microsoft.com/office/powerpoint/2010/main" val="696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12"/>
          </p:nvPr>
        </p:nvSpPr>
        <p:spPr/>
        <p:txBody>
          <a:bodyPr/>
          <a:lstStyle/>
          <a:p>
            <a:fld id="{54B5AA67-ED8A-4041-9A13-7888F3B4490F}" type="slidenum">
              <a:rPr lang="en-US" smtClean="0"/>
              <a:pPr/>
              <a:t>21</a:t>
            </a:fld>
            <a:endParaRPr lang="en-US" dirty="0"/>
          </a:p>
        </p:txBody>
      </p:sp>
      <p:pic>
        <p:nvPicPr>
          <p:cNvPr id="6" name="Picture 5" descr="graphic of trust cycle. building/maintaing trust and respect, identifying, partnering, explaining, doing and updating. " title="Trust Graphic"/>
          <p:cNvPicPr>
            <a:picLocks noChangeAspect="1"/>
          </p:cNvPicPr>
          <p:nvPr/>
        </p:nvPicPr>
        <p:blipFill>
          <a:blip r:embed="rId2" cstate="print"/>
          <a:stretch>
            <a:fillRect/>
          </a:stretch>
        </p:blipFill>
        <p:spPr>
          <a:xfrm>
            <a:off x="1681161" y="3676889"/>
            <a:ext cx="5781676" cy="2493484"/>
          </a:xfrm>
          <a:prstGeom prst="rect">
            <a:avLst/>
          </a:prstGeom>
        </p:spPr>
      </p:pic>
      <p:sp>
        <p:nvSpPr>
          <p:cNvPr id="3" name="Content Placeholder 2"/>
          <p:cNvSpPr>
            <a:spLocks noGrp="1"/>
          </p:cNvSpPr>
          <p:nvPr>
            <p:ph idx="1"/>
          </p:nvPr>
        </p:nvSpPr>
        <p:spPr>
          <a:xfrm>
            <a:off x="628650" y="1825625"/>
            <a:ext cx="7886699" cy="1851264"/>
          </a:xfrm>
        </p:spPr>
        <p:txBody>
          <a:bodyPr>
            <a:normAutofit fontScale="77500" lnSpcReduction="20000"/>
          </a:bodyPr>
          <a:lstStyle/>
          <a:p>
            <a:r>
              <a:rPr lang="en-US" dirty="0"/>
              <a:t>Community-academic partnerships need to build and maintain trust, achieved through pre-engagement and then through continuous community partnering</a:t>
            </a:r>
          </a:p>
          <a:p>
            <a:r>
              <a:rPr lang="en-US" dirty="0"/>
              <a:t>The goal is to foster full and meaningful partnering between researchers and participants (i.e. patients and their communities and health care providers) throughout the research process</a:t>
            </a:r>
          </a:p>
        </p:txBody>
      </p:sp>
      <p:sp>
        <p:nvSpPr>
          <p:cNvPr id="2" name="Title 1"/>
          <p:cNvSpPr>
            <a:spLocks noGrp="1"/>
          </p:cNvSpPr>
          <p:nvPr>
            <p:ph type="title"/>
          </p:nvPr>
        </p:nvSpPr>
        <p:spPr/>
        <p:txBody>
          <a:bodyPr/>
          <a:lstStyle/>
          <a:p>
            <a:r>
              <a:rPr lang="en-US" dirty="0"/>
              <a:t>Trust Must be Built</a:t>
            </a:r>
          </a:p>
        </p:txBody>
      </p:sp>
    </p:spTree>
    <p:extLst>
      <p:ext uri="{BB962C8B-B14F-4D97-AF65-F5344CB8AC3E}">
        <p14:creationId xmlns:p14="http://schemas.microsoft.com/office/powerpoint/2010/main" val="209004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12"/>
          </p:nvPr>
        </p:nvSpPr>
        <p:spPr/>
        <p:txBody>
          <a:bodyPr/>
          <a:lstStyle/>
          <a:p>
            <a:fld id="{54B5AA67-ED8A-4041-9A13-7888F3B4490F}" type="slidenum">
              <a:rPr lang="en-US" smtClean="0"/>
              <a:pPr/>
              <a:t>22</a:t>
            </a:fld>
            <a:endParaRPr lang="en-US" dirty="0"/>
          </a:p>
        </p:txBody>
      </p:sp>
      <p:pic>
        <p:nvPicPr>
          <p:cNvPr id="7" name="Picture 6" descr="screenshot of picture from Journal of the American Medical Association titled, Continous Patient Engagement in Comparative Effectiveness Research" title="JAMA Artic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958" y="1431925"/>
            <a:ext cx="4050499" cy="4745038"/>
          </a:xfrm>
          <a:prstGeom prst="rect">
            <a:avLst/>
          </a:prstGeom>
        </p:spPr>
      </p:pic>
      <p:sp>
        <p:nvSpPr>
          <p:cNvPr id="3" name="Content Placeholder 2"/>
          <p:cNvSpPr>
            <a:spLocks noGrp="1"/>
          </p:cNvSpPr>
          <p:nvPr>
            <p:ph idx="1"/>
          </p:nvPr>
        </p:nvSpPr>
        <p:spPr>
          <a:xfrm>
            <a:off x="628650" y="1737359"/>
            <a:ext cx="4126230" cy="4439603"/>
          </a:xfrm>
        </p:spPr>
        <p:txBody>
          <a:bodyPr>
            <a:normAutofit fontScale="92500" lnSpcReduction="10000"/>
          </a:bodyPr>
          <a:lstStyle/>
          <a:p>
            <a:r>
              <a:rPr lang="en-US" dirty="0"/>
              <a:t>In 2011, PCORI awarded C. Daniel Mullins one of their first contracts, </a:t>
            </a:r>
            <a:r>
              <a:rPr lang="en-US" i="1" dirty="0"/>
              <a:t>Integrating patients’ voices in study design elements with a focus on hard-to-reach populations</a:t>
            </a:r>
            <a:endParaRPr lang="en-US" dirty="0"/>
          </a:p>
          <a:p>
            <a:r>
              <a:rPr lang="en-US" dirty="0"/>
              <a:t>In 2012, Dr. Mullins and colleagues published the 10-Step Framework in the  Journal of the American Medical Association (JAMA)</a:t>
            </a:r>
          </a:p>
        </p:txBody>
      </p:sp>
      <p:sp>
        <p:nvSpPr>
          <p:cNvPr id="2" name="Title 1" descr="The 10 Step Framework" title="Slide Title"/>
          <p:cNvSpPr>
            <a:spLocks noGrp="1"/>
          </p:cNvSpPr>
          <p:nvPr>
            <p:ph type="title"/>
          </p:nvPr>
        </p:nvSpPr>
        <p:spPr/>
        <p:txBody>
          <a:bodyPr/>
          <a:lstStyle/>
          <a:p>
            <a:r>
              <a:rPr lang="en-US" dirty="0"/>
              <a:t>The 10-Step Framework</a:t>
            </a:r>
          </a:p>
        </p:txBody>
      </p:sp>
    </p:spTree>
    <p:extLst>
      <p:ext uri="{BB962C8B-B14F-4D97-AF65-F5344CB8AC3E}">
        <p14:creationId xmlns:p14="http://schemas.microsoft.com/office/powerpoint/2010/main" val="3625882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7580" y="1671230"/>
            <a:ext cx="4229370" cy="4351338"/>
          </a:xfrm>
        </p:spPr>
        <p:txBody>
          <a:bodyPr/>
          <a:lstStyle/>
          <a:p>
            <a:r>
              <a:rPr lang="en-US" dirty="0"/>
              <a:t>The framework spans the entire “life cycle” of a research project</a:t>
            </a:r>
          </a:p>
          <a:p>
            <a:r>
              <a:rPr lang="en-US" dirty="0"/>
              <a:t>Each step has different purposes, advantages and disadvantages, and implications for time and resources</a:t>
            </a:r>
          </a:p>
          <a:p>
            <a:r>
              <a:rPr lang="en-US" dirty="0"/>
              <a:t>Stakeholder engagement is critical at every step</a:t>
            </a:r>
          </a:p>
        </p:txBody>
      </p:sp>
      <p:sp>
        <p:nvSpPr>
          <p:cNvPr id="4" name="Slide Number Placeholder 3" hidden="1"/>
          <p:cNvSpPr>
            <a:spLocks noGrp="1"/>
          </p:cNvSpPr>
          <p:nvPr>
            <p:ph type="sldNum" sz="quarter" idx="12"/>
          </p:nvPr>
        </p:nvSpPr>
        <p:spPr/>
        <p:txBody>
          <a:bodyPr/>
          <a:lstStyle/>
          <a:p>
            <a:fld id="{54B5AA67-ED8A-4041-9A13-7888F3B4490F}" type="slidenum">
              <a:rPr lang="en-US" smtClean="0"/>
              <a:pPr/>
              <a:t>23</a:t>
            </a:fld>
            <a:endParaRPr lang="en-US" dirty="0"/>
          </a:p>
        </p:txBody>
      </p:sp>
      <p:pic>
        <p:nvPicPr>
          <p:cNvPr id="5" name="Picture 4" descr="picture of patient engagment model, focus group, survey, storytelling and media" title="Patient Engagement Graphic"/>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9824" y="1431925"/>
            <a:ext cx="4217756" cy="4857078"/>
          </a:xfrm>
          <a:prstGeom prst="rect">
            <a:avLst/>
          </a:prstGeom>
        </p:spPr>
      </p:pic>
      <p:sp>
        <p:nvSpPr>
          <p:cNvPr id="2" name="Title 1"/>
          <p:cNvSpPr>
            <a:spLocks noGrp="1"/>
          </p:cNvSpPr>
          <p:nvPr>
            <p:ph type="title"/>
          </p:nvPr>
        </p:nvSpPr>
        <p:spPr/>
        <p:txBody>
          <a:bodyPr/>
          <a:lstStyle/>
          <a:p>
            <a:r>
              <a:rPr lang="en-US" dirty="0"/>
              <a:t>Patient Engagement as the Guide</a:t>
            </a:r>
          </a:p>
        </p:txBody>
      </p:sp>
    </p:spTree>
    <p:extLst>
      <p:ext uri="{BB962C8B-B14F-4D97-AF65-F5344CB8AC3E}">
        <p14:creationId xmlns:p14="http://schemas.microsoft.com/office/powerpoint/2010/main" val="2243068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E241801B-19F3-8C33-7A4C-21642119A168}"/>
              </a:ext>
            </a:extLst>
          </p:cNvPr>
          <p:cNvSpPr>
            <a:spLocks noGrp="1"/>
          </p:cNvSpPr>
          <p:nvPr>
            <p:ph type="sldNum" sz="quarter" idx="12"/>
          </p:nvPr>
        </p:nvSpPr>
        <p:spPr/>
        <p:txBody>
          <a:bodyPr/>
          <a:lstStyle/>
          <a:p>
            <a:fld id="{54B5AA67-ED8A-4041-9A13-7888F3B4490F}" type="slidenum">
              <a:rPr lang="en-US" smtClean="0"/>
              <a:pPr/>
              <a:t>24</a:t>
            </a:fld>
            <a:endParaRPr lang="en-US" dirty="0"/>
          </a:p>
        </p:txBody>
      </p:sp>
      <p:pic>
        <p:nvPicPr>
          <p:cNvPr id="5" name="Picture 4" descr="picture of patient engagement model for steps focus and survey" title="planning engagement model">
            <a:extLst>
              <a:ext uri="{FF2B5EF4-FFF2-40B4-BE49-F238E27FC236}">
                <a16:creationId xmlns:a16="http://schemas.microsoft.com/office/drawing/2014/main" id="{E4FA5BC2-2519-9187-00E5-3EA1784F5B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2228"/>
          <a:stretch/>
        </p:blipFill>
        <p:spPr>
          <a:xfrm>
            <a:off x="578839" y="1656826"/>
            <a:ext cx="7863840" cy="4326197"/>
          </a:xfrm>
          <a:prstGeom prst="rect">
            <a:avLst/>
          </a:prstGeom>
        </p:spPr>
      </p:pic>
      <p:sp>
        <p:nvSpPr>
          <p:cNvPr id="2" name="Title 1">
            <a:extLst>
              <a:ext uri="{FF2B5EF4-FFF2-40B4-BE49-F238E27FC236}">
                <a16:creationId xmlns:a16="http://schemas.microsoft.com/office/drawing/2014/main" id="{A3357073-D5E2-85FB-F031-5AC407BF1C9C}"/>
              </a:ext>
            </a:extLst>
          </p:cNvPr>
          <p:cNvSpPr>
            <a:spLocks noGrp="1"/>
          </p:cNvSpPr>
          <p:nvPr>
            <p:ph type="title"/>
          </p:nvPr>
        </p:nvSpPr>
        <p:spPr/>
        <p:txBody>
          <a:bodyPr/>
          <a:lstStyle/>
          <a:p>
            <a:r>
              <a:rPr lang="en-US" dirty="0"/>
              <a:t>Planning it</a:t>
            </a:r>
          </a:p>
        </p:txBody>
      </p:sp>
    </p:spTree>
    <p:extLst>
      <p:ext uri="{BB962C8B-B14F-4D97-AF65-F5344CB8AC3E}">
        <p14:creationId xmlns:p14="http://schemas.microsoft.com/office/powerpoint/2010/main" val="336270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E241801B-19F3-8C33-7A4C-21642119A168}"/>
              </a:ext>
            </a:extLst>
          </p:cNvPr>
          <p:cNvSpPr>
            <a:spLocks noGrp="1"/>
          </p:cNvSpPr>
          <p:nvPr>
            <p:ph type="sldNum" sz="quarter" idx="12"/>
          </p:nvPr>
        </p:nvSpPr>
        <p:spPr/>
        <p:txBody>
          <a:bodyPr/>
          <a:lstStyle/>
          <a:p>
            <a:fld id="{54B5AA67-ED8A-4041-9A13-7888F3B4490F}" type="slidenum">
              <a:rPr lang="en-US" smtClean="0"/>
              <a:pPr/>
              <a:t>25</a:t>
            </a:fld>
            <a:endParaRPr lang="en-US" dirty="0"/>
          </a:p>
        </p:txBody>
      </p:sp>
      <p:pic>
        <p:nvPicPr>
          <p:cNvPr id="3" name="Picture 6" descr="picture of patient engagement model for doing it step" title="Doing engagement model">
            <a:extLst>
              <a:ext uri="{FF2B5EF4-FFF2-40B4-BE49-F238E27FC236}">
                <a16:creationId xmlns:a16="http://schemas.microsoft.com/office/drawing/2014/main" id="{5C397AAA-20B1-1CC9-CEE4-9C26BF1353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 t="48414" r="-5" b="34074"/>
          <a:stretch/>
        </p:blipFill>
        <p:spPr>
          <a:xfrm>
            <a:off x="640080" y="2635294"/>
            <a:ext cx="7863840" cy="1587411"/>
          </a:xfrm>
          <a:prstGeom prst="rect">
            <a:avLst/>
          </a:prstGeom>
        </p:spPr>
      </p:pic>
      <p:sp>
        <p:nvSpPr>
          <p:cNvPr id="2" name="Title 1">
            <a:extLst>
              <a:ext uri="{FF2B5EF4-FFF2-40B4-BE49-F238E27FC236}">
                <a16:creationId xmlns:a16="http://schemas.microsoft.com/office/drawing/2014/main" id="{A3357073-D5E2-85FB-F031-5AC407BF1C9C}"/>
              </a:ext>
            </a:extLst>
          </p:cNvPr>
          <p:cNvSpPr>
            <a:spLocks noGrp="1"/>
          </p:cNvSpPr>
          <p:nvPr>
            <p:ph type="title"/>
          </p:nvPr>
        </p:nvSpPr>
        <p:spPr/>
        <p:txBody>
          <a:bodyPr/>
          <a:lstStyle/>
          <a:p>
            <a:r>
              <a:rPr lang="en-US" dirty="0"/>
              <a:t>Doing it</a:t>
            </a:r>
          </a:p>
        </p:txBody>
      </p:sp>
    </p:spTree>
    <p:extLst>
      <p:ext uri="{BB962C8B-B14F-4D97-AF65-F5344CB8AC3E}">
        <p14:creationId xmlns:p14="http://schemas.microsoft.com/office/powerpoint/2010/main" val="390232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E241801B-19F3-8C33-7A4C-21642119A168}"/>
              </a:ext>
            </a:extLst>
          </p:cNvPr>
          <p:cNvSpPr>
            <a:spLocks noGrp="1"/>
          </p:cNvSpPr>
          <p:nvPr>
            <p:ph type="sldNum" sz="quarter" idx="12"/>
          </p:nvPr>
        </p:nvSpPr>
        <p:spPr/>
        <p:txBody>
          <a:bodyPr/>
          <a:lstStyle/>
          <a:p>
            <a:fld id="{54B5AA67-ED8A-4041-9A13-7888F3B4490F}" type="slidenum">
              <a:rPr lang="en-US" smtClean="0"/>
              <a:pPr/>
              <a:t>26</a:t>
            </a:fld>
            <a:endParaRPr lang="en-US" dirty="0"/>
          </a:p>
        </p:txBody>
      </p:sp>
      <p:pic>
        <p:nvPicPr>
          <p:cNvPr id="5" name="Picture 6" descr="picture of patient engagement model for step media" title="Delivering solutions patient engagement">
            <a:extLst>
              <a:ext uri="{FF2B5EF4-FFF2-40B4-BE49-F238E27FC236}">
                <a16:creationId xmlns:a16="http://schemas.microsoft.com/office/drawing/2014/main" id="{8A3160FA-9C27-F76C-F59D-D81D11A33E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84" b="-1332"/>
          <a:stretch/>
        </p:blipFill>
        <p:spPr>
          <a:xfrm>
            <a:off x="640080" y="2524853"/>
            <a:ext cx="7863840" cy="3191964"/>
          </a:xfrm>
          <a:prstGeom prst="rect">
            <a:avLst/>
          </a:prstGeom>
        </p:spPr>
      </p:pic>
      <p:sp>
        <p:nvSpPr>
          <p:cNvPr id="2" name="Title 1">
            <a:extLst>
              <a:ext uri="{FF2B5EF4-FFF2-40B4-BE49-F238E27FC236}">
                <a16:creationId xmlns:a16="http://schemas.microsoft.com/office/drawing/2014/main" id="{A3357073-D5E2-85FB-F031-5AC407BF1C9C}"/>
              </a:ext>
            </a:extLst>
          </p:cNvPr>
          <p:cNvSpPr>
            <a:spLocks noGrp="1"/>
          </p:cNvSpPr>
          <p:nvPr>
            <p:ph type="title"/>
          </p:nvPr>
        </p:nvSpPr>
        <p:spPr/>
        <p:txBody>
          <a:bodyPr/>
          <a:lstStyle/>
          <a:p>
            <a:r>
              <a:rPr lang="en-US" dirty="0"/>
              <a:t>Delivering Solutions</a:t>
            </a:r>
          </a:p>
        </p:txBody>
      </p:sp>
    </p:spTree>
    <p:extLst>
      <p:ext uri="{BB962C8B-B14F-4D97-AF65-F5344CB8AC3E}">
        <p14:creationId xmlns:p14="http://schemas.microsoft.com/office/powerpoint/2010/main" val="2383589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ABC7-D13B-D849-F7B4-7F4316339FBD}"/>
              </a:ext>
            </a:extLst>
          </p:cNvPr>
          <p:cNvSpPr>
            <a:spLocks noGrp="1"/>
          </p:cNvSpPr>
          <p:nvPr>
            <p:ph type="title"/>
          </p:nvPr>
        </p:nvSpPr>
        <p:spPr>
          <a:xfrm>
            <a:off x="527050" y="454818"/>
            <a:ext cx="8089900" cy="977107"/>
          </a:xfrm>
        </p:spPr>
        <p:txBody>
          <a:bodyPr>
            <a:noAutofit/>
          </a:bodyPr>
          <a:lstStyle/>
          <a:p>
            <a:r>
              <a:rPr lang="en-US" sz="3600" dirty="0"/>
              <a:t>10-Step Framework = </a:t>
            </a:r>
            <a:br>
              <a:rPr lang="en-US" sz="3600" dirty="0"/>
            </a:br>
            <a:r>
              <a:rPr lang="en-US" sz="3600" dirty="0"/>
              <a:t>Transformational Change: </a:t>
            </a:r>
            <a:r>
              <a:rPr lang="en-US" sz="3600" dirty="0">
                <a:solidFill>
                  <a:srgbClr val="C00000"/>
                </a:solidFill>
              </a:rPr>
              <a:t>Caring</a:t>
            </a:r>
            <a:endParaRPr lang="en-US" sz="3600" dirty="0"/>
          </a:p>
        </p:txBody>
      </p:sp>
      <p:sp>
        <p:nvSpPr>
          <p:cNvPr id="3" name="Content Placeholder 2">
            <a:extLst>
              <a:ext uri="{FF2B5EF4-FFF2-40B4-BE49-F238E27FC236}">
                <a16:creationId xmlns:a16="http://schemas.microsoft.com/office/drawing/2014/main" id="{A060EA06-424A-A4BC-64B1-89AF5E77AB42}"/>
              </a:ext>
            </a:extLst>
          </p:cNvPr>
          <p:cNvSpPr>
            <a:spLocks noGrp="1"/>
          </p:cNvSpPr>
          <p:nvPr>
            <p:ph idx="1"/>
          </p:nvPr>
        </p:nvSpPr>
        <p:spPr/>
        <p:txBody>
          <a:bodyPr>
            <a:normAutofit lnSpcReduction="10000"/>
          </a:bodyPr>
          <a:lstStyle/>
          <a:p>
            <a:r>
              <a:rPr lang="en-US" dirty="0"/>
              <a:t>Meeting people where they are</a:t>
            </a:r>
          </a:p>
          <a:p>
            <a:pPr lvl="1"/>
            <a:r>
              <a:rPr lang="en-US" dirty="0"/>
              <a:t>Physically:  both geography and health-wise</a:t>
            </a:r>
          </a:p>
          <a:p>
            <a:pPr lvl="1"/>
            <a:r>
              <a:rPr lang="en-US" dirty="0"/>
              <a:t>Emotionally:  ready v. not ready for participation</a:t>
            </a:r>
          </a:p>
          <a:p>
            <a:pPr lvl="1"/>
            <a:r>
              <a:rPr lang="en-US" dirty="0"/>
              <a:t>Spiritually:  ready v. not ready to trust</a:t>
            </a:r>
          </a:p>
          <a:p>
            <a:r>
              <a:rPr lang="en-US" dirty="0"/>
              <a:t>Being there</a:t>
            </a:r>
          </a:p>
          <a:p>
            <a:pPr lvl="1"/>
            <a:r>
              <a:rPr lang="en-US" dirty="0"/>
              <a:t>Not just for your project</a:t>
            </a:r>
          </a:p>
          <a:p>
            <a:pPr lvl="1"/>
            <a:r>
              <a:rPr lang="en-US" dirty="0"/>
              <a:t>Being there for what is important to the community, what your partners care about</a:t>
            </a:r>
          </a:p>
          <a:p>
            <a:pPr lvl="1"/>
            <a:r>
              <a:rPr lang="en-US" dirty="0"/>
              <a:t>Examples of “being there”</a:t>
            </a:r>
          </a:p>
          <a:p>
            <a:pPr lvl="2"/>
            <a:r>
              <a:rPr lang="en-US" dirty="0"/>
              <a:t>Coming back to share results</a:t>
            </a:r>
          </a:p>
          <a:p>
            <a:pPr lvl="2"/>
            <a:r>
              <a:rPr lang="en-US" dirty="0"/>
              <a:t>Supporting community activities and events</a:t>
            </a:r>
          </a:p>
          <a:p>
            <a:pPr lvl="2"/>
            <a:r>
              <a:rPr lang="en-US" dirty="0"/>
              <a:t>Introducing partners to your network</a:t>
            </a:r>
          </a:p>
        </p:txBody>
      </p:sp>
      <p:sp>
        <p:nvSpPr>
          <p:cNvPr id="4" name="Slide Number Placeholder 3">
            <a:extLst>
              <a:ext uri="{FF2B5EF4-FFF2-40B4-BE49-F238E27FC236}">
                <a16:creationId xmlns:a16="http://schemas.microsoft.com/office/drawing/2014/main" id="{C724378F-A8DF-4753-1432-296FB0B371C8}"/>
              </a:ext>
            </a:extLst>
          </p:cNvPr>
          <p:cNvSpPr>
            <a:spLocks noGrp="1"/>
          </p:cNvSpPr>
          <p:nvPr>
            <p:ph type="sldNum" sz="quarter" idx="12"/>
          </p:nvPr>
        </p:nvSpPr>
        <p:spPr/>
        <p:txBody>
          <a:bodyPr/>
          <a:lstStyle/>
          <a:p>
            <a:fld id="{54B5AA67-ED8A-4041-9A13-7888F3B4490F}" type="slidenum">
              <a:rPr lang="en-US" smtClean="0"/>
              <a:pPr/>
              <a:t>27</a:t>
            </a:fld>
            <a:endParaRPr lang="en-US" dirty="0"/>
          </a:p>
        </p:txBody>
      </p:sp>
    </p:spTree>
    <p:extLst>
      <p:ext uri="{BB962C8B-B14F-4D97-AF65-F5344CB8AC3E}">
        <p14:creationId xmlns:p14="http://schemas.microsoft.com/office/powerpoint/2010/main" val="43613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ABC7-D13B-D849-F7B4-7F4316339FBD}"/>
              </a:ext>
            </a:extLst>
          </p:cNvPr>
          <p:cNvSpPr>
            <a:spLocks noGrp="1"/>
          </p:cNvSpPr>
          <p:nvPr>
            <p:ph type="title"/>
          </p:nvPr>
        </p:nvSpPr>
        <p:spPr>
          <a:xfrm>
            <a:off x="527050" y="454818"/>
            <a:ext cx="8089900" cy="977107"/>
          </a:xfrm>
        </p:spPr>
        <p:txBody>
          <a:bodyPr>
            <a:noAutofit/>
          </a:bodyPr>
          <a:lstStyle/>
          <a:p>
            <a:r>
              <a:rPr lang="en-US" sz="3600" dirty="0"/>
              <a:t>10-Step Framework = </a:t>
            </a:r>
            <a:br>
              <a:rPr lang="en-US" sz="3600" dirty="0"/>
            </a:br>
            <a:r>
              <a:rPr lang="en-US" sz="3600" dirty="0"/>
              <a:t>Transformational Change: </a:t>
            </a:r>
            <a:r>
              <a:rPr lang="en-US" sz="3600" dirty="0">
                <a:solidFill>
                  <a:srgbClr val="C00000"/>
                </a:solidFill>
              </a:rPr>
              <a:t>Meaningfulness</a:t>
            </a:r>
            <a:endParaRPr lang="en-US" sz="3600" dirty="0"/>
          </a:p>
        </p:txBody>
      </p:sp>
      <p:sp>
        <p:nvSpPr>
          <p:cNvPr id="3" name="Content Placeholder 2">
            <a:extLst>
              <a:ext uri="{FF2B5EF4-FFF2-40B4-BE49-F238E27FC236}">
                <a16:creationId xmlns:a16="http://schemas.microsoft.com/office/drawing/2014/main" id="{A060EA06-424A-A4BC-64B1-89AF5E77AB42}"/>
              </a:ext>
            </a:extLst>
          </p:cNvPr>
          <p:cNvSpPr>
            <a:spLocks noGrp="1"/>
          </p:cNvSpPr>
          <p:nvPr>
            <p:ph idx="1"/>
          </p:nvPr>
        </p:nvSpPr>
        <p:spPr/>
        <p:txBody>
          <a:bodyPr>
            <a:normAutofit/>
          </a:bodyPr>
          <a:lstStyle/>
          <a:p>
            <a:pPr lvl="1"/>
            <a:r>
              <a:rPr lang="en-US" dirty="0"/>
              <a:t>Framing the </a:t>
            </a:r>
            <a:r>
              <a:rPr lang="en-US" b="1" i="1" dirty="0"/>
              <a:t>question</a:t>
            </a:r>
            <a:r>
              <a:rPr lang="en-US" dirty="0"/>
              <a:t> so it is understood</a:t>
            </a:r>
          </a:p>
          <a:p>
            <a:pPr lvl="1"/>
            <a:r>
              <a:rPr lang="en-US" dirty="0"/>
              <a:t>Framing the </a:t>
            </a:r>
            <a:r>
              <a:rPr lang="en-US" b="1" i="1" dirty="0"/>
              <a:t>answer</a:t>
            </a:r>
            <a:r>
              <a:rPr lang="en-US" dirty="0"/>
              <a:t> so it is understood</a:t>
            </a:r>
          </a:p>
          <a:p>
            <a:pPr lvl="1"/>
            <a:r>
              <a:rPr lang="en-US" dirty="0"/>
              <a:t>Framing for </a:t>
            </a:r>
            <a:r>
              <a:rPr lang="en-US" b="1" i="1" dirty="0"/>
              <a:t>cultural resonance and appropriateness</a:t>
            </a:r>
          </a:p>
        </p:txBody>
      </p:sp>
      <p:sp>
        <p:nvSpPr>
          <p:cNvPr id="4" name="Slide Number Placeholder 3">
            <a:extLst>
              <a:ext uri="{FF2B5EF4-FFF2-40B4-BE49-F238E27FC236}">
                <a16:creationId xmlns:a16="http://schemas.microsoft.com/office/drawing/2014/main" id="{C724378F-A8DF-4753-1432-296FB0B371C8}"/>
              </a:ext>
            </a:extLst>
          </p:cNvPr>
          <p:cNvSpPr>
            <a:spLocks noGrp="1"/>
          </p:cNvSpPr>
          <p:nvPr>
            <p:ph type="sldNum" sz="quarter" idx="12"/>
          </p:nvPr>
        </p:nvSpPr>
        <p:spPr/>
        <p:txBody>
          <a:bodyPr/>
          <a:lstStyle/>
          <a:p>
            <a:fld id="{54B5AA67-ED8A-4041-9A13-7888F3B4490F}" type="slidenum">
              <a:rPr lang="en-US" smtClean="0"/>
              <a:pPr/>
              <a:t>28</a:t>
            </a:fld>
            <a:endParaRPr lang="en-US" dirty="0"/>
          </a:p>
        </p:txBody>
      </p:sp>
    </p:spTree>
    <p:extLst>
      <p:ext uri="{BB962C8B-B14F-4D97-AF65-F5344CB8AC3E}">
        <p14:creationId xmlns:p14="http://schemas.microsoft.com/office/powerpoint/2010/main" val="288630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ABC7-D13B-D849-F7B4-7F4316339FBD}"/>
              </a:ext>
            </a:extLst>
          </p:cNvPr>
          <p:cNvSpPr>
            <a:spLocks noGrp="1"/>
          </p:cNvSpPr>
          <p:nvPr>
            <p:ph type="title"/>
          </p:nvPr>
        </p:nvSpPr>
        <p:spPr>
          <a:xfrm>
            <a:off x="527050" y="454818"/>
            <a:ext cx="8089900" cy="977107"/>
          </a:xfrm>
        </p:spPr>
        <p:txBody>
          <a:bodyPr>
            <a:noAutofit/>
          </a:bodyPr>
          <a:lstStyle/>
          <a:p>
            <a:r>
              <a:rPr lang="en-US" sz="3600" dirty="0"/>
              <a:t>10-Step Framework = </a:t>
            </a:r>
            <a:br>
              <a:rPr lang="en-US" sz="3600" dirty="0"/>
            </a:br>
            <a:r>
              <a:rPr lang="en-US" sz="3600" dirty="0"/>
              <a:t>Transformational Change: </a:t>
            </a:r>
            <a:r>
              <a:rPr lang="en-US" sz="3600" dirty="0">
                <a:solidFill>
                  <a:srgbClr val="C00000"/>
                </a:solidFill>
              </a:rPr>
              <a:t>Authenticity</a:t>
            </a:r>
            <a:endParaRPr lang="en-US" sz="3600" dirty="0"/>
          </a:p>
        </p:txBody>
      </p:sp>
      <p:sp>
        <p:nvSpPr>
          <p:cNvPr id="3" name="Content Placeholder 2">
            <a:extLst>
              <a:ext uri="{FF2B5EF4-FFF2-40B4-BE49-F238E27FC236}">
                <a16:creationId xmlns:a16="http://schemas.microsoft.com/office/drawing/2014/main" id="{A060EA06-424A-A4BC-64B1-89AF5E77AB42}"/>
              </a:ext>
            </a:extLst>
          </p:cNvPr>
          <p:cNvSpPr>
            <a:spLocks noGrp="1"/>
          </p:cNvSpPr>
          <p:nvPr>
            <p:ph idx="1"/>
          </p:nvPr>
        </p:nvSpPr>
        <p:spPr/>
        <p:txBody>
          <a:bodyPr>
            <a:normAutofit/>
          </a:bodyPr>
          <a:lstStyle/>
          <a:p>
            <a:r>
              <a:rPr lang="en-US" dirty="0"/>
              <a:t>No helicopter research!</a:t>
            </a:r>
          </a:p>
          <a:p>
            <a:r>
              <a:rPr lang="en-US" dirty="0"/>
              <a:t>Authentic partnerships, not check-the-box application of the 10-Step Framework</a:t>
            </a:r>
          </a:p>
        </p:txBody>
      </p:sp>
      <p:sp>
        <p:nvSpPr>
          <p:cNvPr id="4" name="Slide Number Placeholder 3">
            <a:extLst>
              <a:ext uri="{FF2B5EF4-FFF2-40B4-BE49-F238E27FC236}">
                <a16:creationId xmlns:a16="http://schemas.microsoft.com/office/drawing/2014/main" id="{C724378F-A8DF-4753-1432-296FB0B371C8}"/>
              </a:ext>
            </a:extLst>
          </p:cNvPr>
          <p:cNvSpPr>
            <a:spLocks noGrp="1"/>
          </p:cNvSpPr>
          <p:nvPr>
            <p:ph type="sldNum" sz="quarter" idx="12"/>
          </p:nvPr>
        </p:nvSpPr>
        <p:spPr/>
        <p:txBody>
          <a:bodyPr/>
          <a:lstStyle/>
          <a:p>
            <a:fld id="{54B5AA67-ED8A-4041-9A13-7888F3B4490F}" type="slidenum">
              <a:rPr lang="en-US" smtClean="0"/>
              <a:pPr/>
              <a:t>29</a:t>
            </a:fld>
            <a:endParaRPr lang="en-US" dirty="0"/>
          </a:p>
        </p:txBody>
      </p:sp>
    </p:spTree>
    <p:extLst>
      <p:ext uri="{BB962C8B-B14F-4D97-AF65-F5344CB8AC3E}">
        <p14:creationId xmlns:p14="http://schemas.microsoft.com/office/powerpoint/2010/main" val="50116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Network of the National Library of Medicine. " hidden="1" title="NNLM TItle Slide"/>
          <p:cNvSpPr>
            <a:spLocks noGrp="1"/>
          </p:cNvSpPr>
          <p:nvPr>
            <p:ph type="title"/>
          </p:nvPr>
        </p:nvSpPr>
        <p:spPr>
          <a:xfrm>
            <a:off x="1707403" y="2701801"/>
            <a:ext cx="5915025" cy="994172"/>
          </a:xfrm>
        </p:spPr>
        <p:txBody>
          <a:bodyPr/>
          <a:lstStyle/>
          <a:p>
            <a:r>
              <a:rPr lang="en-US" dirty="0"/>
              <a:t>NNLM</a:t>
            </a:r>
          </a:p>
        </p:txBody>
      </p:sp>
      <p:pic>
        <p:nvPicPr>
          <p:cNvPr id="3" name="Picture 2" descr="A young boy at a school desk writing with a pencil." title="Picture 7"/>
          <p:cNvPicPr>
            <a:picLocks noChangeAspect="1"/>
          </p:cNvPicPr>
          <p:nvPr/>
        </p:nvPicPr>
        <p:blipFill>
          <a:blip r:embed="rId3"/>
          <a:stretch>
            <a:fillRect/>
          </a:stretch>
        </p:blipFill>
        <p:spPr>
          <a:xfrm>
            <a:off x="3597917" y="4190974"/>
            <a:ext cx="2714664" cy="1809776"/>
          </a:xfrm>
          <a:prstGeom prst="rect">
            <a:avLst/>
          </a:prstGeom>
        </p:spPr>
      </p:pic>
      <p:pic>
        <p:nvPicPr>
          <p:cNvPr id="11" name="Picture 10" descr="elderly woman sitting near flowers" titl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55934" y="3814380"/>
            <a:ext cx="2345066" cy="2186371"/>
          </a:xfrm>
          <a:prstGeom prst="rect">
            <a:avLst/>
          </a:prstGeom>
        </p:spPr>
      </p:pic>
      <p:pic>
        <p:nvPicPr>
          <p:cNvPr id="6" name="Picture 5" descr="Woman standing in a library smiling" titl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683" y="857251"/>
            <a:ext cx="2438403" cy="3657604"/>
          </a:xfrm>
          <a:prstGeom prst="rect">
            <a:avLst/>
          </a:prstGeom>
        </p:spPr>
      </p:pic>
      <p:pic>
        <p:nvPicPr>
          <p:cNvPr id="7" name="Picture 6" descr="a businesswoman in a red suit" titl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78099" y="858898"/>
            <a:ext cx="1822901" cy="3203934"/>
          </a:xfrm>
          <a:prstGeom prst="rect">
            <a:avLst/>
          </a:prstGeom>
        </p:spPr>
      </p:pic>
      <p:pic>
        <p:nvPicPr>
          <p:cNvPr id="9" name="Picture 8" descr="Man in a park looking at a tablet" titl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1359" y="872224"/>
            <a:ext cx="2586742" cy="1724494"/>
          </a:xfrm>
          <a:prstGeom prst="rect">
            <a:avLst/>
          </a:prstGeom>
        </p:spPr>
      </p:pic>
      <p:pic>
        <p:nvPicPr>
          <p:cNvPr id="10" name="Picture 9" descr="Man and his baby looking at books" title="Picture 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43000" y="4024543"/>
            <a:ext cx="2518742" cy="1976207"/>
          </a:xfrm>
          <a:prstGeom prst="rect">
            <a:avLst/>
          </a:prstGeom>
        </p:spPr>
      </p:pic>
      <p:pic>
        <p:nvPicPr>
          <p:cNvPr id="5" name="Picture 4" descr="Logo for the Network of the National Library of Medicine." title="NNLM Logo "/>
          <p:cNvPicPr>
            <a:picLocks noChangeAspect="1"/>
          </p:cNvPicPr>
          <p:nvPr/>
        </p:nvPicPr>
        <p:blipFill>
          <a:blip r:embed="rId9"/>
          <a:stretch>
            <a:fillRect/>
          </a:stretch>
        </p:blipFill>
        <p:spPr>
          <a:xfrm>
            <a:off x="1707404" y="2591970"/>
            <a:ext cx="5739964" cy="1586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188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A2E5-C184-EB63-FC82-9FF8E41DE6A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029ACDB-41CA-A799-4D02-D06BC7A625A3}"/>
              </a:ext>
            </a:extLst>
          </p:cNvPr>
          <p:cNvSpPr>
            <a:spLocks noGrp="1"/>
          </p:cNvSpPr>
          <p:nvPr>
            <p:ph idx="1"/>
          </p:nvPr>
        </p:nvSpPr>
        <p:spPr/>
        <p:txBody>
          <a:bodyPr/>
          <a:lstStyle/>
          <a:p>
            <a:r>
              <a:rPr lang="en-US" dirty="0"/>
              <a:t>What are the differences between patient-</a:t>
            </a:r>
            <a:r>
              <a:rPr lang="en-US" i="1" dirty="0"/>
              <a:t>centered</a:t>
            </a:r>
            <a:r>
              <a:rPr lang="en-US" dirty="0"/>
              <a:t> and patient-</a:t>
            </a:r>
            <a:r>
              <a:rPr lang="en-US" i="1" dirty="0"/>
              <a:t>targeted</a:t>
            </a:r>
            <a:r>
              <a:rPr lang="en-US" dirty="0"/>
              <a:t> practices?</a:t>
            </a:r>
          </a:p>
          <a:p>
            <a:endParaRPr lang="en-US" dirty="0"/>
          </a:p>
          <a:p>
            <a:endParaRPr lang="en-US" dirty="0"/>
          </a:p>
          <a:p>
            <a:r>
              <a:rPr lang="en-US" dirty="0"/>
              <a:t>What are the similarities?</a:t>
            </a:r>
          </a:p>
          <a:p>
            <a:pPr marL="0" indent="0">
              <a:buNone/>
            </a:pPr>
            <a:endParaRPr lang="en-US" dirty="0"/>
          </a:p>
        </p:txBody>
      </p:sp>
      <p:sp>
        <p:nvSpPr>
          <p:cNvPr id="4" name="Slide Number Placeholder 3">
            <a:extLst>
              <a:ext uri="{FF2B5EF4-FFF2-40B4-BE49-F238E27FC236}">
                <a16:creationId xmlns:a16="http://schemas.microsoft.com/office/drawing/2014/main" id="{D0C7FD50-E33C-801D-4229-BBC876849330}"/>
              </a:ext>
            </a:extLst>
          </p:cNvPr>
          <p:cNvSpPr>
            <a:spLocks noGrp="1"/>
          </p:cNvSpPr>
          <p:nvPr>
            <p:ph type="sldNum" sz="quarter" idx="12"/>
          </p:nvPr>
        </p:nvSpPr>
        <p:spPr/>
        <p:txBody>
          <a:bodyPr/>
          <a:lstStyle/>
          <a:p>
            <a:fld id="{54B5AA67-ED8A-4041-9A13-7888F3B4490F}" type="slidenum">
              <a:rPr lang="en-US" smtClean="0"/>
              <a:pPr/>
              <a:t>30</a:t>
            </a:fld>
            <a:endParaRPr lang="en-US" dirty="0"/>
          </a:p>
        </p:txBody>
      </p:sp>
    </p:spTree>
    <p:extLst>
      <p:ext uri="{BB962C8B-B14F-4D97-AF65-F5344CB8AC3E}">
        <p14:creationId xmlns:p14="http://schemas.microsoft.com/office/powerpoint/2010/main" val="831002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4937-D1E0-59FA-03FF-65E24B150AB9}"/>
              </a:ext>
            </a:extLst>
          </p:cNvPr>
          <p:cNvSpPr>
            <a:spLocks noGrp="1"/>
          </p:cNvSpPr>
          <p:nvPr>
            <p:ph type="title"/>
          </p:nvPr>
        </p:nvSpPr>
        <p:spPr>
          <a:xfrm>
            <a:off x="628650" y="454818"/>
            <a:ext cx="7886700" cy="977107"/>
          </a:xfrm>
        </p:spPr>
        <p:txBody>
          <a:bodyPr>
            <a:normAutofit fontScale="90000"/>
          </a:bodyPr>
          <a:lstStyle/>
          <a:p>
            <a:r>
              <a:rPr lang="en-US"/>
              <a:t>Part II: Credible Messengers and Community Partners</a:t>
            </a:r>
            <a:endParaRPr lang="en-US" dirty="0"/>
          </a:p>
        </p:txBody>
      </p:sp>
      <p:sp>
        <p:nvSpPr>
          <p:cNvPr id="3" name="Content Placeholder 2">
            <a:extLst>
              <a:ext uri="{FF2B5EF4-FFF2-40B4-BE49-F238E27FC236}">
                <a16:creationId xmlns:a16="http://schemas.microsoft.com/office/drawing/2014/main" id="{8533A94D-0677-494E-A480-3D3BD7B87637}"/>
              </a:ext>
            </a:extLst>
          </p:cNvPr>
          <p:cNvSpPr>
            <a:spLocks noGrp="1"/>
          </p:cNvSpPr>
          <p:nvPr>
            <p:ph idx="1"/>
          </p:nvPr>
        </p:nvSpPr>
        <p:spPr>
          <a:xfrm>
            <a:off x="628650" y="1825625"/>
            <a:ext cx="7886700" cy="4351338"/>
          </a:xfrm>
        </p:spPr>
        <p:txBody>
          <a:bodyPr/>
          <a:lstStyle/>
          <a:p>
            <a:r>
              <a:rPr lang="en-US"/>
              <a:t>Identify and value the contributions of credible messengers and community-based research partners</a:t>
            </a:r>
            <a:endParaRPr lang="en-US" dirty="0"/>
          </a:p>
        </p:txBody>
      </p:sp>
      <p:sp>
        <p:nvSpPr>
          <p:cNvPr id="4" name="Slide Number Placeholder 3">
            <a:extLst>
              <a:ext uri="{FF2B5EF4-FFF2-40B4-BE49-F238E27FC236}">
                <a16:creationId xmlns:a16="http://schemas.microsoft.com/office/drawing/2014/main" id="{4AB312A8-F973-F4CE-5B5C-AB8029255723}"/>
              </a:ext>
            </a:extLst>
          </p:cNvPr>
          <p:cNvSpPr>
            <a:spLocks noGrp="1"/>
          </p:cNvSpPr>
          <p:nvPr>
            <p:ph type="sldNum" sz="quarter" idx="12"/>
          </p:nvPr>
        </p:nvSpPr>
        <p:spPr>
          <a:xfrm>
            <a:off x="7302500" y="6456362"/>
            <a:ext cx="1314450" cy="365125"/>
          </a:xfrm>
        </p:spPr>
        <p:txBody>
          <a:bodyPr/>
          <a:lstStyle/>
          <a:p>
            <a:fld id="{54B5AA67-ED8A-4041-9A13-7888F3B4490F}" type="slidenum">
              <a:rPr lang="en-US" smtClean="0"/>
              <a:pPr/>
              <a:t>31</a:t>
            </a:fld>
            <a:endParaRPr lang="en-US" dirty="0"/>
          </a:p>
        </p:txBody>
      </p:sp>
    </p:spTree>
    <p:extLst>
      <p:ext uri="{BB962C8B-B14F-4D97-AF65-F5344CB8AC3E}">
        <p14:creationId xmlns:p14="http://schemas.microsoft.com/office/powerpoint/2010/main" val="4148971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9BBDF7-9D23-2756-AB90-90D9D3828EF3}"/>
              </a:ext>
            </a:extLst>
          </p:cNvPr>
          <p:cNvSpPr>
            <a:spLocks noGrp="1"/>
          </p:cNvSpPr>
          <p:nvPr>
            <p:ph type="title"/>
          </p:nvPr>
        </p:nvSpPr>
        <p:spPr>
          <a:xfrm>
            <a:off x="628650" y="454818"/>
            <a:ext cx="7886700" cy="977107"/>
          </a:xfrm>
        </p:spPr>
        <p:txBody>
          <a:bodyPr>
            <a:noAutofit/>
          </a:bodyPr>
          <a:lstStyle/>
          <a:p>
            <a:r>
              <a:rPr lang="en-US" dirty="0"/>
              <a:t>Who are Credible Messengers?</a:t>
            </a:r>
          </a:p>
        </p:txBody>
      </p:sp>
      <p:sp>
        <p:nvSpPr>
          <p:cNvPr id="6" name="Content Placeholder 2">
            <a:extLst>
              <a:ext uri="{FF2B5EF4-FFF2-40B4-BE49-F238E27FC236}">
                <a16:creationId xmlns:a16="http://schemas.microsoft.com/office/drawing/2014/main" id="{277FBB9E-9106-1C43-C19C-4C938BC22532}"/>
              </a:ext>
            </a:extLst>
          </p:cNvPr>
          <p:cNvSpPr>
            <a:spLocks noGrp="1"/>
          </p:cNvSpPr>
          <p:nvPr>
            <p:ph idx="1"/>
          </p:nvPr>
        </p:nvSpPr>
        <p:spPr>
          <a:xfrm>
            <a:off x="628650" y="1825625"/>
            <a:ext cx="7886700" cy="4351338"/>
          </a:xfrm>
        </p:spPr>
        <p:txBody>
          <a:bodyPr>
            <a:normAutofit/>
          </a:bodyPr>
          <a:lstStyle/>
          <a:p>
            <a:endParaRPr lang="en-US" dirty="0"/>
          </a:p>
        </p:txBody>
      </p:sp>
      <p:sp>
        <p:nvSpPr>
          <p:cNvPr id="4" name="Slide Number Placeholder 3">
            <a:extLst>
              <a:ext uri="{FF2B5EF4-FFF2-40B4-BE49-F238E27FC236}">
                <a16:creationId xmlns:a16="http://schemas.microsoft.com/office/drawing/2014/main" id="{48D41DD5-386C-5CF2-FE25-E85AE4A87795}"/>
              </a:ext>
            </a:extLst>
          </p:cNvPr>
          <p:cNvSpPr>
            <a:spLocks noGrp="1"/>
          </p:cNvSpPr>
          <p:nvPr>
            <p:ph type="sldNum" sz="quarter" idx="12"/>
          </p:nvPr>
        </p:nvSpPr>
        <p:spPr>
          <a:xfrm>
            <a:off x="7302500" y="6456362"/>
            <a:ext cx="1314450" cy="365125"/>
          </a:xfrm>
        </p:spPr>
        <p:txBody>
          <a:bodyPr/>
          <a:lstStyle/>
          <a:p>
            <a:fld id="{0AFE23D2-3828-4A4C-9BCE-E0E9B589699A}" type="slidenum">
              <a:rPr lang="en-US" smtClean="0"/>
              <a:pPr/>
              <a:t>32</a:t>
            </a:fld>
            <a:endParaRPr lang="en-US" dirty="0"/>
          </a:p>
        </p:txBody>
      </p:sp>
    </p:spTree>
    <p:extLst>
      <p:ext uri="{BB962C8B-B14F-4D97-AF65-F5344CB8AC3E}">
        <p14:creationId xmlns:p14="http://schemas.microsoft.com/office/powerpoint/2010/main" val="332076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0947-0389-171F-2F9B-B667D335AE0D}"/>
              </a:ext>
            </a:extLst>
          </p:cNvPr>
          <p:cNvSpPr>
            <a:spLocks noGrp="1"/>
          </p:cNvSpPr>
          <p:nvPr>
            <p:ph type="ctrTitle"/>
          </p:nvPr>
        </p:nvSpPr>
        <p:spPr>
          <a:xfrm>
            <a:off x="821267" y="1960563"/>
            <a:ext cx="7501466" cy="2387600"/>
          </a:xfrm>
        </p:spPr>
        <p:txBody>
          <a:bodyPr>
            <a:normAutofit/>
          </a:bodyPr>
          <a:lstStyle/>
          <a:p>
            <a:r>
              <a:rPr lang="en-US" sz="4400" dirty="0">
                <a:latin typeface="+mn-lt"/>
              </a:rPr>
              <a:t>Making your Research Relevant and Mutually Beneficial</a:t>
            </a:r>
          </a:p>
        </p:txBody>
      </p:sp>
      <p:sp>
        <p:nvSpPr>
          <p:cNvPr id="3" name="Slide Number Placeholder 2">
            <a:extLst>
              <a:ext uri="{FF2B5EF4-FFF2-40B4-BE49-F238E27FC236}">
                <a16:creationId xmlns:a16="http://schemas.microsoft.com/office/drawing/2014/main" id="{38EAEE45-33CB-D650-E842-7D54832452DD}"/>
              </a:ext>
            </a:extLst>
          </p:cNvPr>
          <p:cNvSpPr>
            <a:spLocks noGrp="1"/>
          </p:cNvSpPr>
          <p:nvPr>
            <p:ph type="sldNum" sz="quarter" idx="4294967295"/>
          </p:nvPr>
        </p:nvSpPr>
        <p:spPr>
          <a:xfrm>
            <a:off x="7829550" y="6456363"/>
            <a:ext cx="1314450" cy="365125"/>
          </a:xfrm>
        </p:spPr>
        <p:txBody>
          <a:bodyPr/>
          <a:lstStyle/>
          <a:p>
            <a:fld id="{AED13A2C-925A-40F9-BA8E-CC51998EB309}" type="slidenum">
              <a:rPr lang="en-US" smtClean="0"/>
              <a:pPr/>
              <a:t>33</a:t>
            </a:fld>
            <a:endParaRPr lang="en-US" dirty="0"/>
          </a:p>
        </p:txBody>
      </p:sp>
    </p:spTree>
    <p:extLst>
      <p:ext uri="{BB962C8B-B14F-4D97-AF65-F5344CB8AC3E}">
        <p14:creationId xmlns:p14="http://schemas.microsoft.com/office/powerpoint/2010/main" val="2961686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9BBDF7-9D23-2756-AB90-90D9D3828EF3}"/>
              </a:ext>
            </a:extLst>
          </p:cNvPr>
          <p:cNvSpPr>
            <a:spLocks noGrp="1"/>
          </p:cNvSpPr>
          <p:nvPr>
            <p:ph type="title"/>
          </p:nvPr>
        </p:nvSpPr>
        <p:spPr/>
        <p:txBody>
          <a:bodyPr>
            <a:normAutofit/>
          </a:bodyPr>
          <a:lstStyle/>
          <a:p>
            <a:r>
              <a:rPr lang="en-US" dirty="0"/>
              <a:t>The Credibility Challenge</a:t>
            </a:r>
          </a:p>
        </p:txBody>
      </p:sp>
      <p:sp>
        <p:nvSpPr>
          <p:cNvPr id="6" name="Content Placeholder 2">
            <a:extLst>
              <a:ext uri="{FF2B5EF4-FFF2-40B4-BE49-F238E27FC236}">
                <a16:creationId xmlns:a16="http://schemas.microsoft.com/office/drawing/2014/main" id="{277FBB9E-9106-1C43-C19C-4C938BC22532}"/>
              </a:ext>
            </a:extLst>
          </p:cNvPr>
          <p:cNvSpPr>
            <a:spLocks noGrp="1"/>
          </p:cNvSpPr>
          <p:nvPr>
            <p:ph idx="1"/>
          </p:nvPr>
        </p:nvSpPr>
        <p:spPr/>
        <p:txBody>
          <a:bodyPr>
            <a:normAutofit/>
          </a:bodyPr>
          <a:lstStyle/>
          <a:p>
            <a:r>
              <a:rPr lang="en-US" dirty="0"/>
              <a:t>Scenario: A credible messenger says that the benefit isn’t relevant or beneficial to their community</a:t>
            </a:r>
          </a:p>
          <a:p>
            <a:r>
              <a:rPr lang="en-US" dirty="0"/>
              <a:t>Question: "How do you respond as a researcher?"</a:t>
            </a:r>
          </a:p>
          <a:p>
            <a:r>
              <a:rPr lang="en-US" dirty="0"/>
              <a:t>Emphasize the need for adaptability and flexibility in research protocols</a:t>
            </a:r>
          </a:p>
        </p:txBody>
      </p:sp>
      <p:sp>
        <p:nvSpPr>
          <p:cNvPr id="4" name="Slide Number Placeholder 3">
            <a:extLst>
              <a:ext uri="{FF2B5EF4-FFF2-40B4-BE49-F238E27FC236}">
                <a16:creationId xmlns:a16="http://schemas.microsoft.com/office/drawing/2014/main" id="{48D41DD5-386C-5CF2-FE25-E85AE4A87795}"/>
              </a:ext>
            </a:extLst>
          </p:cNvPr>
          <p:cNvSpPr>
            <a:spLocks noGrp="1"/>
          </p:cNvSpPr>
          <p:nvPr>
            <p:ph type="sldNum" sz="quarter" idx="12"/>
          </p:nvPr>
        </p:nvSpPr>
        <p:spPr/>
        <p:txBody>
          <a:bodyPr/>
          <a:lstStyle/>
          <a:p>
            <a:fld id="{0AFE23D2-3828-4A4C-9BCE-E0E9B589699A}" type="slidenum">
              <a:rPr lang="en-US" smtClean="0"/>
              <a:pPr/>
              <a:t>34</a:t>
            </a:fld>
            <a:endParaRPr lang="en-US" dirty="0"/>
          </a:p>
        </p:txBody>
      </p:sp>
    </p:spTree>
    <p:extLst>
      <p:ext uri="{BB962C8B-B14F-4D97-AF65-F5344CB8AC3E}">
        <p14:creationId xmlns:p14="http://schemas.microsoft.com/office/powerpoint/2010/main" val="2759895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9BBDF7-9D23-2756-AB90-90D9D3828EF3}"/>
              </a:ext>
            </a:extLst>
          </p:cNvPr>
          <p:cNvSpPr>
            <a:spLocks noGrp="1"/>
          </p:cNvSpPr>
          <p:nvPr>
            <p:ph type="title"/>
          </p:nvPr>
        </p:nvSpPr>
        <p:spPr/>
        <p:txBody>
          <a:bodyPr>
            <a:normAutofit/>
          </a:bodyPr>
          <a:lstStyle/>
          <a:p>
            <a:r>
              <a:rPr lang="en-US" dirty="0"/>
              <a:t>Research Adaptability</a:t>
            </a:r>
          </a:p>
        </p:txBody>
      </p:sp>
      <p:sp>
        <p:nvSpPr>
          <p:cNvPr id="6" name="Content Placeholder 2">
            <a:extLst>
              <a:ext uri="{FF2B5EF4-FFF2-40B4-BE49-F238E27FC236}">
                <a16:creationId xmlns:a16="http://schemas.microsoft.com/office/drawing/2014/main" id="{277FBB9E-9106-1C43-C19C-4C938BC22532}"/>
              </a:ext>
            </a:extLst>
          </p:cNvPr>
          <p:cNvSpPr>
            <a:spLocks noGrp="1"/>
          </p:cNvSpPr>
          <p:nvPr>
            <p:ph idx="1"/>
          </p:nvPr>
        </p:nvSpPr>
        <p:spPr/>
        <p:txBody>
          <a:bodyPr>
            <a:normAutofit/>
          </a:bodyPr>
          <a:lstStyle/>
          <a:p>
            <a:r>
              <a:rPr lang="en-US" dirty="0"/>
              <a:t>Importance of willingness to change research protocols based on community feedback</a:t>
            </a:r>
          </a:p>
          <a:p>
            <a:r>
              <a:rPr lang="en-US" dirty="0"/>
              <a:t>Case study example where a change in protocol led to better community outcomes</a:t>
            </a:r>
          </a:p>
          <a:p>
            <a:r>
              <a:rPr lang="en-US" dirty="0"/>
              <a:t>Question: "How adaptable is your research plan?"</a:t>
            </a:r>
          </a:p>
        </p:txBody>
      </p:sp>
      <p:sp>
        <p:nvSpPr>
          <p:cNvPr id="4" name="Slide Number Placeholder 3">
            <a:extLst>
              <a:ext uri="{FF2B5EF4-FFF2-40B4-BE49-F238E27FC236}">
                <a16:creationId xmlns:a16="http://schemas.microsoft.com/office/drawing/2014/main" id="{48D41DD5-386C-5CF2-FE25-E85AE4A87795}"/>
              </a:ext>
            </a:extLst>
          </p:cNvPr>
          <p:cNvSpPr>
            <a:spLocks noGrp="1"/>
          </p:cNvSpPr>
          <p:nvPr>
            <p:ph type="sldNum" sz="quarter" idx="12"/>
          </p:nvPr>
        </p:nvSpPr>
        <p:spPr/>
        <p:txBody>
          <a:bodyPr/>
          <a:lstStyle/>
          <a:p>
            <a:fld id="{0AFE23D2-3828-4A4C-9BCE-E0E9B589699A}" type="slidenum">
              <a:rPr lang="en-US" smtClean="0"/>
              <a:pPr/>
              <a:t>35</a:t>
            </a:fld>
            <a:endParaRPr lang="en-US" dirty="0"/>
          </a:p>
        </p:txBody>
      </p:sp>
    </p:spTree>
    <p:extLst>
      <p:ext uri="{BB962C8B-B14F-4D97-AF65-F5344CB8AC3E}">
        <p14:creationId xmlns:p14="http://schemas.microsoft.com/office/powerpoint/2010/main" val="5406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9BBDF7-9D23-2756-AB90-90D9D3828EF3}"/>
              </a:ext>
            </a:extLst>
          </p:cNvPr>
          <p:cNvSpPr>
            <a:spLocks noGrp="1"/>
          </p:cNvSpPr>
          <p:nvPr>
            <p:ph type="title"/>
          </p:nvPr>
        </p:nvSpPr>
        <p:spPr/>
        <p:txBody>
          <a:bodyPr>
            <a:normAutofit fontScale="90000"/>
          </a:bodyPr>
          <a:lstStyle/>
          <a:p>
            <a:r>
              <a:rPr lang="en-US" dirty="0"/>
              <a:t>Towards Mutually Beneficial Research</a:t>
            </a:r>
          </a:p>
        </p:txBody>
      </p:sp>
      <p:sp>
        <p:nvSpPr>
          <p:cNvPr id="6" name="Content Placeholder 2">
            <a:extLst>
              <a:ext uri="{FF2B5EF4-FFF2-40B4-BE49-F238E27FC236}">
                <a16:creationId xmlns:a16="http://schemas.microsoft.com/office/drawing/2014/main" id="{277FBB9E-9106-1C43-C19C-4C938BC22532}"/>
              </a:ext>
            </a:extLst>
          </p:cNvPr>
          <p:cNvSpPr>
            <a:spLocks noGrp="1"/>
          </p:cNvSpPr>
          <p:nvPr>
            <p:ph idx="1"/>
          </p:nvPr>
        </p:nvSpPr>
        <p:spPr/>
        <p:txBody>
          <a:bodyPr>
            <a:normAutofit/>
          </a:bodyPr>
          <a:lstStyle/>
          <a:p>
            <a:r>
              <a:rPr lang="en-US" dirty="0"/>
              <a:t>Discuss the value of collaboration between researchers and communities</a:t>
            </a:r>
          </a:p>
          <a:p>
            <a:r>
              <a:rPr lang="en-US" dirty="0"/>
              <a:t>Highlight the importance of bi-directional communication for successful, beneficial research</a:t>
            </a:r>
          </a:p>
          <a:p>
            <a:r>
              <a:rPr lang="en-US" dirty="0"/>
              <a:t>Call to action: Strive to make research more beneficial, relevant, and adaptable to community needs.</a:t>
            </a:r>
          </a:p>
        </p:txBody>
      </p:sp>
      <p:sp>
        <p:nvSpPr>
          <p:cNvPr id="4" name="Slide Number Placeholder 3">
            <a:extLst>
              <a:ext uri="{FF2B5EF4-FFF2-40B4-BE49-F238E27FC236}">
                <a16:creationId xmlns:a16="http://schemas.microsoft.com/office/drawing/2014/main" id="{48D41DD5-386C-5CF2-FE25-E85AE4A87795}"/>
              </a:ext>
            </a:extLst>
          </p:cNvPr>
          <p:cNvSpPr>
            <a:spLocks noGrp="1"/>
          </p:cNvSpPr>
          <p:nvPr>
            <p:ph type="sldNum" sz="quarter" idx="12"/>
          </p:nvPr>
        </p:nvSpPr>
        <p:spPr/>
        <p:txBody>
          <a:bodyPr/>
          <a:lstStyle/>
          <a:p>
            <a:fld id="{0AFE23D2-3828-4A4C-9BCE-E0E9B589699A}" type="slidenum">
              <a:rPr lang="en-US" smtClean="0"/>
              <a:pPr/>
              <a:t>36</a:t>
            </a:fld>
            <a:endParaRPr lang="en-US" dirty="0"/>
          </a:p>
        </p:txBody>
      </p:sp>
    </p:spTree>
    <p:extLst>
      <p:ext uri="{BB962C8B-B14F-4D97-AF65-F5344CB8AC3E}">
        <p14:creationId xmlns:p14="http://schemas.microsoft.com/office/powerpoint/2010/main" val="3873604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9BBDF7-9D23-2756-AB90-90D9D3828EF3}"/>
              </a:ext>
            </a:extLst>
          </p:cNvPr>
          <p:cNvSpPr>
            <a:spLocks noGrp="1"/>
          </p:cNvSpPr>
          <p:nvPr>
            <p:ph type="title"/>
          </p:nvPr>
        </p:nvSpPr>
        <p:spPr/>
        <p:txBody>
          <a:bodyPr>
            <a:normAutofit/>
          </a:bodyPr>
          <a:lstStyle/>
          <a:p>
            <a:r>
              <a:rPr lang="en-US" dirty="0"/>
              <a:t>Discussion</a:t>
            </a:r>
          </a:p>
        </p:txBody>
      </p:sp>
      <p:sp>
        <p:nvSpPr>
          <p:cNvPr id="6" name="Content Placeholder 2">
            <a:extLst>
              <a:ext uri="{FF2B5EF4-FFF2-40B4-BE49-F238E27FC236}">
                <a16:creationId xmlns:a16="http://schemas.microsoft.com/office/drawing/2014/main" id="{277FBB9E-9106-1C43-C19C-4C938BC22532}"/>
              </a:ext>
            </a:extLst>
          </p:cNvPr>
          <p:cNvSpPr>
            <a:spLocks noGrp="1"/>
          </p:cNvSpPr>
          <p:nvPr>
            <p:ph idx="1"/>
          </p:nvPr>
        </p:nvSpPr>
        <p:spPr/>
        <p:txBody>
          <a:bodyPr>
            <a:normAutofit/>
          </a:bodyPr>
          <a:lstStyle/>
          <a:p>
            <a:r>
              <a:rPr lang="en-US" dirty="0"/>
              <a:t>How can credible messengers help identify importance of research benefiting the community?</a:t>
            </a:r>
          </a:p>
          <a:p>
            <a:r>
              <a:rPr lang="en-US" dirty="0"/>
              <a:t>What role can credible messengers play in determining these benefits?</a:t>
            </a:r>
          </a:p>
          <a:p>
            <a:r>
              <a:rPr lang="en-US" dirty="0"/>
              <a:t>What if the research is not beneficial from a community’s perspective?</a:t>
            </a:r>
          </a:p>
        </p:txBody>
      </p:sp>
      <p:sp>
        <p:nvSpPr>
          <p:cNvPr id="4" name="Slide Number Placeholder 3">
            <a:extLst>
              <a:ext uri="{FF2B5EF4-FFF2-40B4-BE49-F238E27FC236}">
                <a16:creationId xmlns:a16="http://schemas.microsoft.com/office/drawing/2014/main" id="{48D41DD5-386C-5CF2-FE25-E85AE4A87795}"/>
              </a:ext>
            </a:extLst>
          </p:cNvPr>
          <p:cNvSpPr>
            <a:spLocks noGrp="1"/>
          </p:cNvSpPr>
          <p:nvPr>
            <p:ph type="sldNum" sz="quarter" idx="12"/>
          </p:nvPr>
        </p:nvSpPr>
        <p:spPr/>
        <p:txBody>
          <a:bodyPr/>
          <a:lstStyle/>
          <a:p>
            <a:fld id="{0AFE23D2-3828-4A4C-9BCE-E0E9B589699A}" type="slidenum">
              <a:rPr lang="en-US" smtClean="0"/>
              <a:pPr/>
              <a:t>37</a:t>
            </a:fld>
            <a:endParaRPr lang="en-US" dirty="0"/>
          </a:p>
        </p:txBody>
      </p:sp>
    </p:spTree>
    <p:extLst>
      <p:ext uri="{BB962C8B-B14F-4D97-AF65-F5344CB8AC3E}">
        <p14:creationId xmlns:p14="http://schemas.microsoft.com/office/powerpoint/2010/main" val="1981371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A2E5-C184-EB63-FC82-9FF8E41DE6A6}"/>
              </a:ext>
            </a:extLst>
          </p:cNvPr>
          <p:cNvSpPr>
            <a:spLocks noGrp="1"/>
          </p:cNvSpPr>
          <p:nvPr>
            <p:ph type="title"/>
          </p:nvPr>
        </p:nvSpPr>
        <p:spPr/>
        <p:txBody>
          <a:bodyPr/>
          <a:lstStyle/>
          <a:p>
            <a:r>
              <a:rPr lang="en-US" dirty="0"/>
              <a:t>Concluding Thoughts</a:t>
            </a:r>
          </a:p>
        </p:txBody>
      </p:sp>
      <p:sp>
        <p:nvSpPr>
          <p:cNvPr id="3" name="Content Placeholder 2">
            <a:extLst>
              <a:ext uri="{FF2B5EF4-FFF2-40B4-BE49-F238E27FC236}">
                <a16:creationId xmlns:a16="http://schemas.microsoft.com/office/drawing/2014/main" id="{3029ACDB-41CA-A799-4D02-D06BC7A625A3}"/>
              </a:ext>
            </a:extLst>
          </p:cNvPr>
          <p:cNvSpPr>
            <a:spLocks noGrp="1"/>
          </p:cNvSpPr>
          <p:nvPr>
            <p:ph idx="1"/>
          </p:nvPr>
        </p:nvSpPr>
        <p:spPr/>
        <p:txBody>
          <a:bodyPr>
            <a:normAutofit/>
          </a:bodyPr>
          <a:lstStyle/>
          <a:p>
            <a:r>
              <a:rPr lang="en-US" sz="2400" dirty="0"/>
              <a:t>Engage community partners early and continuously and do it for mutually beneficial reasons</a:t>
            </a:r>
          </a:p>
          <a:p>
            <a:r>
              <a:rPr lang="en-US" sz="2400" dirty="0"/>
              <a:t>Credible messengers are critical to build relationships over time and improving research, trustworthiness, and outcomes for community partners</a:t>
            </a:r>
          </a:p>
          <a:p>
            <a:r>
              <a:rPr lang="en-US" sz="2400" dirty="0"/>
              <a:t>Emphasize the importance of research that is adaptable and mutually beneficial</a:t>
            </a:r>
          </a:p>
          <a:p>
            <a:r>
              <a:rPr lang="en-US" sz="2400" dirty="0"/>
              <a:t>Encourage open-mindedness towards feedback and the need for creating true value for the community</a:t>
            </a:r>
          </a:p>
          <a:p>
            <a:r>
              <a:rPr lang="en-US" sz="2400" dirty="0"/>
              <a:t>Other thoughts?</a:t>
            </a:r>
          </a:p>
        </p:txBody>
      </p:sp>
      <p:sp>
        <p:nvSpPr>
          <p:cNvPr id="4" name="Slide Number Placeholder 3">
            <a:extLst>
              <a:ext uri="{FF2B5EF4-FFF2-40B4-BE49-F238E27FC236}">
                <a16:creationId xmlns:a16="http://schemas.microsoft.com/office/drawing/2014/main" id="{D0C7FD50-E33C-801D-4229-BBC876849330}"/>
              </a:ext>
            </a:extLst>
          </p:cNvPr>
          <p:cNvSpPr>
            <a:spLocks noGrp="1"/>
          </p:cNvSpPr>
          <p:nvPr>
            <p:ph type="sldNum" sz="quarter" idx="12"/>
          </p:nvPr>
        </p:nvSpPr>
        <p:spPr/>
        <p:txBody>
          <a:bodyPr/>
          <a:lstStyle/>
          <a:p>
            <a:fld id="{54B5AA67-ED8A-4041-9A13-7888F3B4490F}" type="slidenum">
              <a:rPr lang="en-US" smtClean="0"/>
              <a:pPr/>
              <a:t>38</a:t>
            </a:fld>
            <a:endParaRPr lang="en-US" dirty="0"/>
          </a:p>
        </p:txBody>
      </p:sp>
    </p:spTree>
    <p:extLst>
      <p:ext uri="{BB962C8B-B14F-4D97-AF65-F5344CB8AC3E}">
        <p14:creationId xmlns:p14="http://schemas.microsoft.com/office/powerpoint/2010/main" val="3246986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C750-14A2-0DE4-DEBC-BBA2E64480D6}"/>
              </a:ext>
            </a:extLst>
          </p:cNvPr>
          <p:cNvSpPr>
            <a:spLocks noGrp="1"/>
          </p:cNvSpPr>
          <p:nvPr>
            <p:ph type="title"/>
          </p:nvPr>
        </p:nvSpPr>
        <p:spPr/>
        <p:txBody>
          <a:bodyPr/>
          <a:lstStyle/>
          <a:p>
            <a:r>
              <a:rPr lang="en-US" dirty="0"/>
              <a:t>Open Discussion</a:t>
            </a:r>
          </a:p>
        </p:txBody>
      </p:sp>
      <p:sp>
        <p:nvSpPr>
          <p:cNvPr id="3" name="Content Placeholder 2">
            <a:extLst>
              <a:ext uri="{FF2B5EF4-FFF2-40B4-BE49-F238E27FC236}">
                <a16:creationId xmlns:a16="http://schemas.microsoft.com/office/drawing/2014/main" id="{D74857BC-6A93-F030-B14E-FE18DAA43571}"/>
              </a:ext>
            </a:extLst>
          </p:cNvPr>
          <p:cNvSpPr>
            <a:spLocks noGrp="1"/>
          </p:cNvSpPr>
          <p:nvPr>
            <p:ph idx="1"/>
          </p:nvPr>
        </p:nvSpPr>
        <p:spPr/>
        <p:txBody>
          <a:bodyPr/>
          <a:lstStyle/>
          <a:p>
            <a:r>
              <a:rPr lang="en-US" dirty="0"/>
              <a:t>Where do we go from here?</a:t>
            </a:r>
          </a:p>
        </p:txBody>
      </p:sp>
      <p:sp>
        <p:nvSpPr>
          <p:cNvPr id="4" name="Slide Number Placeholder 3">
            <a:extLst>
              <a:ext uri="{FF2B5EF4-FFF2-40B4-BE49-F238E27FC236}">
                <a16:creationId xmlns:a16="http://schemas.microsoft.com/office/drawing/2014/main" id="{5006DC35-1A42-DECC-81D7-B7495870701F}"/>
              </a:ext>
            </a:extLst>
          </p:cNvPr>
          <p:cNvSpPr>
            <a:spLocks noGrp="1"/>
          </p:cNvSpPr>
          <p:nvPr>
            <p:ph type="sldNum" sz="quarter" idx="12"/>
          </p:nvPr>
        </p:nvSpPr>
        <p:spPr/>
        <p:txBody>
          <a:bodyPr/>
          <a:lstStyle/>
          <a:p>
            <a:fld id="{54B5AA67-ED8A-4041-9A13-7888F3B4490F}" type="slidenum">
              <a:rPr lang="en-US" smtClean="0"/>
              <a:pPr/>
              <a:t>39</a:t>
            </a:fld>
            <a:endParaRPr lang="en-US" dirty="0"/>
          </a:p>
        </p:txBody>
      </p:sp>
    </p:spTree>
    <p:extLst>
      <p:ext uri="{BB962C8B-B14F-4D97-AF65-F5344CB8AC3E}">
        <p14:creationId xmlns:p14="http://schemas.microsoft.com/office/powerpoint/2010/main" val="4057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solidFill>
                  <a:schemeClr val="bg1"/>
                </a:solidFill>
              </a:rPr>
              <a:t>NNL..huh?</a:t>
            </a:r>
          </a:p>
        </p:txBody>
      </p:sp>
      <p:sp>
        <p:nvSpPr>
          <p:cNvPr id="11" name="TextBox 10" descr="Supports equal access to biomedical information" title="Text Box Education and Funding"/>
          <p:cNvSpPr txBox="1"/>
          <p:nvPr/>
        </p:nvSpPr>
        <p:spPr>
          <a:xfrm>
            <a:off x="5017157" y="4418369"/>
            <a:ext cx="3595026" cy="530915"/>
          </a:xfrm>
          <a:prstGeom prst="rect">
            <a:avLst/>
          </a:prstGeom>
          <a:noFill/>
        </p:spPr>
        <p:txBody>
          <a:bodyPr wrap="square" rtlCol="0">
            <a:spAutoFit/>
          </a:bodyPr>
          <a:lstStyle/>
          <a:p>
            <a:pPr lvl="0" algn="ctr"/>
            <a:r>
              <a:rPr lang="en-US" sz="1500" b="1">
                <a:solidFill>
                  <a:srgbClr val="002060"/>
                </a:solidFill>
              </a:rPr>
              <a:t>Education and Funding Opportunities</a:t>
            </a:r>
          </a:p>
          <a:p>
            <a:pPr lvl="0" algn="ctr"/>
            <a:r>
              <a:rPr lang="en-US" sz="1350">
                <a:solidFill>
                  <a:srgbClr val="002060"/>
                </a:solidFill>
              </a:rPr>
              <a:t>Supports equal access to biomedical information</a:t>
            </a:r>
          </a:p>
        </p:txBody>
      </p:sp>
      <p:sp>
        <p:nvSpPr>
          <p:cNvPr id="9" name="TextBox 8" descr="World's largest biomedical library" title="National Library of Medicine"/>
          <p:cNvSpPr txBox="1"/>
          <p:nvPr/>
        </p:nvSpPr>
        <p:spPr>
          <a:xfrm>
            <a:off x="5017157" y="2699521"/>
            <a:ext cx="3129027" cy="530915"/>
          </a:xfrm>
          <a:prstGeom prst="rect">
            <a:avLst/>
          </a:prstGeom>
          <a:noFill/>
        </p:spPr>
        <p:txBody>
          <a:bodyPr wrap="square" rtlCol="0">
            <a:spAutoFit/>
          </a:bodyPr>
          <a:lstStyle/>
          <a:p>
            <a:pPr lvl="0" algn="ctr"/>
            <a:r>
              <a:rPr lang="en-US" sz="1500" b="1">
                <a:solidFill>
                  <a:srgbClr val="002060"/>
                </a:solidFill>
              </a:rPr>
              <a:t>National Library of Medicine</a:t>
            </a:r>
          </a:p>
          <a:p>
            <a:pPr lvl="0" algn="ctr"/>
            <a:r>
              <a:rPr lang="en-US" sz="1350">
                <a:solidFill>
                  <a:srgbClr val="002060"/>
                </a:solidFill>
              </a:rPr>
              <a:t>World’s largest biomedical library</a:t>
            </a:r>
          </a:p>
        </p:txBody>
      </p:sp>
      <p:sp>
        <p:nvSpPr>
          <p:cNvPr id="10" name="TextBox 9" descr="Program of the NLM comprises 7 Regional Medical Libraries (RMLs), Offices and Centers &#10;" title="Network of the National Library of Medicine"/>
          <p:cNvSpPr txBox="1"/>
          <p:nvPr/>
        </p:nvSpPr>
        <p:spPr>
          <a:xfrm>
            <a:off x="622554" y="3329081"/>
            <a:ext cx="3426310" cy="969496"/>
          </a:xfrm>
          <a:prstGeom prst="rect">
            <a:avLst/>
          </a:prstGeom>
          <a:noFill/>
        </p:spPr>
        <p:txBody>
          <a:bodyPr wrap="square" rtlCol="0">
            <a:spAutoFit/>
          </a:bodyPr>
          <a:lstStyle/>
          <a:p>
            <a:pPr lvl="0" algn="ctr"/>
            <a:r>
              <a:rPr lang="en-US" sz="1500" b="1" dirty="0">
                <a:solidFill>
                  <a:srgbClr val="002060"/>
                </a:solidFill>
              </a:rPr>
              <a:t>Network of the National </a:t>
            </a:r>
          </a:p>
          <a:p>
            <a:pPr lvl="0" algn="ctr"/>
            <a:r>
              <a:rPr lang="en-US" sz="1500" b="1" dirty="0">
                <a:solidFill>
                  <a:srgbClr val="002060"/>
                </a:solidFill>
              </a:rPr>
              <a:t>Library of Medicine</a:t>
            </a:r>
          </a:p>
          <a:p>
            <a:pPr lvl="0" algn="ctr"/>
            <a:r>
              <a:rPr lang="en-US" sz="1350" dirty="0">
                <a:solidFill>
                  <a:srgbClr val="002060"/>
                </a:solidFill>
              </a:rPr>
              <a:t>Program of the NLM comprises 7 Regional Medical Libraries (RMLs), Offices and Centers </a:t>
            </a:r>
          </a:p>
        </p:txBody>
      </p:sp>
      <p:sp>
        <p:nvSpPr>
          <p:cNvPr id="5" name="TextBox 4" descr="Nation’s research agency&#10;27 institutes and offices &#10;" title="National Institutes of Health"/>
          <p:cNvSpPr txBox="1"/>
          <p:nvPr/>
        </p:nvSpPr>
        <p:spPr>
          <a:xfrm>
            <a:off x="1183342" y="1495234"/>
            <a:ext cx="3489828" cy="738664"/>
          </a:xfrm>
          <a:prstGeom prst="rect">
            <a:avLst/>
          </a:prstGeom>
          <a:noFill/>
        </p:spPr>
        <p:txBody>
          <a:bodyPr wrap="square" rtlCol="0">
            <a:spAutoFit/>
          </a:bodyPr>
          <a:lstStyle/>
          <a:p>
            <a:pPr algn="ctr"/>
            <a:r>
              <a:rPr lang="en-US" sz="1500" b="1" dirty="0">
                <a:solidFill>
                  <a:srgbClr val="002060"/>
                </a:solidFill>
              </a:rPr>
              <a:t>National Institutes of Health</a:t>
            </a:r>
          </a:p>
          <a:p>
            <a:pPr algn="ctr"/>
            <a:r>
              <a:rPr lang="en-US" sz="1350" dirty="0">
                <a:solidFill>
                  <a:srgbClr val="002060"/>
                </a:solidFill>
              </a:rPr>
              <a:t>Nation’s research agency</a:t>
            </a:r>
          </a:p>
          <a:p>
            <a:pPr algn="ctr"/>
            <a:r>
              <a:rPr lang="en-US" sz="1350" dirty="0">
                <a:solidFill>
                  <a:srgbClr val="002060"/>
                </a:solidFill>
              </a:rPr>
              <a:t>27 institutes and offices </a:t>
            </a:r>
          </a:p>
        </p:txBody>
      </p:sp>
      <p:graphicFrame>
        <p:nvGraphicFramePr>
          <p:cNvPr id="4" name="Content Placeholder 3" descr="Chart with definitions of NIH, NLM, NNLM, and RLM" title="Organizational Chart"/>
          <p:cNvGraphicFramePr>
            <a:graphicFrameLocks noGrp="1"/>
          </p:cNvGraphicFramePr>
          <p:nvPr>
            <p:ph idx="1"/>
            <p:extLst>
              <p:ext uri="{D42A27DB-BD31-4B8C-83A1-F6EECF244321}">
                <p14:modId xmlns:p14="http://schemas.microsoft.com/office/powerpoint/2010/main" val="1676088950"/>
              </p:ext>
            </p:extLst>
          </p:nvPr>
        </p:nvGraphicFramePr>
        <p:xfrm>
          <a:off x="1399032" y="1357122"/>
          <a:ext cx="6339840" cy="3901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48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51F9-5344-53A1-ECBF-ABB3BD77290F}"/>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F69030EC-850F-FF6C-464A-79350B6467A2}"/>
              </a:ext>
            </a:extLst>
          </p:cNvPr>
          <p:cNvSpPr>
            <a:spLocks noGrp="1"/>
          </p:cNvSpPr>
          <p:nvPr>
            <p:ph idx="1"/>
          </p:nvPr>
        </p:nvSpPr>
        <p:spPr/>
        <p:txBody>
          <a:bodyPr/>
          <a:lstStyle/>
          <a:p>
            <a:pPr marL="0" indent="0">
              <a:buNone/>
            </a:pPr>
            <a:r>
              <a:rPr lang="en-US" dirty="0"/>
              <a:t>Join us next month for the second half of this </a:t>
            </a:r>
            <a:r>
              <a:rPr lang="en-US" sz="2800" dirty="0"/>
              <a:t>NNLM Region One Insights Webinar Series!</a:t>
            </a:r>
          </a:p>
          <a:p>
            <a:pPr marL="0" indent="0">
              <a:buNone/>
            </a:pPr>
            <a:endParaRPr lang="en-US" sz="2800" dirty="0"/>
          </a:p>
          <a:p>
            <a:pPr marL="0" indent="0" algn="ctr">
              <a:buNone/>
            </a:pPr>
            <a:r>
              <a:rPr lang="en-US" i="1" dirty="0"/>
              <a:t>PATIENTS Program Part 2: </a:t>
            </a:r>
          </a:p>
          <a:p>
            <a:pPr marL="0" indent="0" algn="ctr">
              <a:buNone/>
            </a:pPr>
            <a:r>
              <a:rPr lang="en-US" i="1" dirty="0"/>
              <a:t>Continuous Engagement after the PATIENTS Professors Academy: Methods and Pathways</a:t>
            </a:r>
          </a:p>
          <a:p>
            <a:pPr marL="0" indent="0" algn="ctr">
              <a:buNone/>
            </a:pPr>
            <a:r>
              <a:rPr lang="en-US" b="0" i="0" dirty="0">
                <a:solidFill>
                  <a:srgbClr val="333333"/>
                </a:solidFill>
                <a:effectLst/>
                <a:latin typeface="system-ui"/>
              </a:rPr>
              <a:t>February 27, 2024</a:t>
            </a:r>
            <a:r>
              <a:rPr lang="en-US" sz="2800" dirty="0"/>
              <a:t>, 1:00 PM - 2:00 PM ET</a:t>
            </a:r>
          </a:p>
          <a:p>
            <a:pPr marL="0" indent="0">
              <a:buNone/>
            </a:pPr>
            <a:endParaRPr lang="en-US" dirty="0">
              <a:hlinkClick r:id="rId2"/>
            </a:endParaRPr>
          </a:p>
          <a:p>
            <a:pPr marL="0" indent="0">
              <a:buNone/>
            </a:pPr>
            <a:r>
              <a:rPr lang="en-US" dirty="0">
                <a:hlinkClick r:id="rId2"/>
              </a:rPr>
              <a:t>Register here</a:t>
            </a:r>
            <a:endParaRPr lang="en-US" dirty="0"/>
          </a:p>
        </p:txBody>
      </p:sp>
      <p:sp>
        <p:nvSpPr>
          <p:cNvPr id="4" name="Slide Number Placeholder 3">
            <a:extLst>
              <a:ext uri="{FF2B5EF4-FFF2-40B4-BE49-F238E27FC236}">
                <a16:creationId xmlns:a16="http://schemas.microsoft.com/office/drawing/2014/main" id="{99020769-0C55-44E8-C56F-3DAF6B548184}"/>
              </a:ext>
            </a:extLst>
          </p:cNvPr>
          <p:cNvSpPr>
            <a:spLocks noGrp="1"/>
          </p:cNvSpPr>
          <p:nvPr>
            <p:ph type="sldNum" sz="quarter" idx="12"/>
          </p:nvPr>
        </p:nvSpPr>
        <p:spPr/>
        <p:txBody>
          <a:bodyPr/>
          <a:lstStyle/>
          <a:p>
            <a:fld id="{54B5AA67-ED8A-4041-9A13-7888F3B4490F}" type="slidenum">
              <a:rPr lang="en-US" smtClean="0"/>
              <a:pPr/>
              <a:t>40</a:t>
            </a:fld>
            <a:endParaRPr lang="en-US" dirty="0"/>
          </a:p>
        </p:txBody>
      </p:sp>
    </p:spTree>
    <p:extLst>
      <p:ext uri="{BB962C8B-B14F-4D97-AF65-F5344CB8AC3E}">
        <p14:creationId xmlns:p14="http://schemas.microsoft.com/office/powerpoint/2010/main" val="2778360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304D-903C-39B2-F71F-98D334717D2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94B872B-530A-F958-05E4-AD94D889B6B7}"/>
              </a:ext>
            </a:extLst>
          </p:cNvPr>
          <p:cNvSpPr>
            <a:spLocks noGrp="1"/>
          </p:cNvSpPr>
          <p:nvPr>
            <p:ph idx="1"/>
          </p:nvPr>
        </p:nvSpPr>
        <p:spPr/>
        <p:txBody>
          <a:bodyPr>
            <a:normAutofit lnSpcReduction="10000"/>
          </a:bodyPr>
          <a:lstStyle/>
          <a:p>
            <a:pPr marL="285750" indent="-285750" algn="l">
              <a:lnSpc>
                <a:spcPct val="100000"/>
              </a:lnSpc>
              <a:buFont typeface="Arial" panose="020B0604020202020204" pitchFamily="34" charset="0"/>
              <a:buChar char="•"/>
            </a:pPr>
            <a:r>
              <a:rPr lang="en-US" sz="2800" b="0" dirty="0">
                <a:latin typeface="+mn-lt"/>
              </a:rPr>
              <a:t>Thank you to the NNLM and </a:t>
            </a:r>
            <a:r>
              <a:rPr lang="en-US" dirty="0"/>
              <a:t>especially Tony and Faith for having us today!</a:t>
            </a:r>
          </a:p>
          <a:p>
            <a:pPr marL="285750" indent="-285750" algn="l">
              <a:lnSpc>
                <a:spcPct val="100000"/>
              </a:lnSpc>
              <a:buFont typeface="Arial" panose="020B0604020202020204" pitchFamily="34" charset="0"/>
              <a:buChar char="•"/>
            </a:pPr>
            <a:endParaRPr lang="en-US" sz="2800" b="0" dirty="0">
              <a:latin typeface="+mn-lt"/>
            </a:endParaRPr>
          </a:p>
          <a:p>
            <a:pPr marL="285750" indent="-285750" algn="l">
              <a:lnSpc>
                <a:spcPct val="100000"/>
              </a:lnSpc>
              <a:buFont typeface="Arial" panose="020B0604020202020204" pitchFamily="34" charset="0"/>
              <a:buChar char="•"/>
            </a:pPr>
            <a:r>
              <a:rPr lang="en-US" dirty="0"/>
              <a:t>Thank you to today’s PATIENTS Professors: </a:t>
            </a:r>
            <a:r>
              <a:rPr lang="en-US" sz="2800" b="0" dirty="0">
                <a:latin typeface="+mn-lt"/>
              </a:rPr>
              <a:t>Tanisha Armstrong, Jennie Flanagan, Brian Gutierrez, and Donald Young</a:t>
            </a:r>
          </a:p>
          <a:p>
            <a:pPr marL="285750" indent="-285750" algn="l">
              <a:lnSpc>
                <a:spcPct val="100000"/>
              </a:lnSpc>
              <a:buFont typeface="Arial" panose="020B0604020202020204" pitchFamily="34" charset="0"/>
              <a:buChar char="•"/>
            </a:pPr>
            <a:endParaRPr lang="en-US" dirty="0"/>
          </a:p>
          <a:p>
            <a:pPr marL="285750" indent="-285750" algn="l">
              <a:lnSpc>
                <a:spcPct val="100000"/>
              </a:lnSpc>
              <a:buFont typeface="Arial" panose="020B0604020202020204" pitchFamily="34" charset="0"/>
              <a:buChar char="•"/>
            </a:pPr>
            <a:r>
              <a:rPr lang="en-US" sz="2800" b="0" dirty="0">
                <a:latin typeface="+mn-lt"/>
              </a:rPr>
              <a:t>Thank you to our participants for joining and engaging in today’s session!</a:t>
            </a:r>
          </a:p>
        </p:txBody>
      </p:sp>
      <p:sp>
        <p:nvSpPr>
          <p:cNvPr id="4" name="Slide Number Placeholder 3">
            <a:extLst>
              <a:ext uri="{FF2B5EF4-FFF2-40B4-BE49-F238E27FC236}">
                <a16:creationId xmlns:a16="http://schemas.microsoft.com/office/drawing/2014/main" id="{4BD2851E-B92B-1FB9-CE57-8EBBC643DB5D}"/>
              </a:ext>
            </a:extLst>
          </p:cNvPr>
          <p:cNvSpPr>
            <a:spLocks noGrp="1"/>
          </p:cNvSpPr>
          <p:nvPr>
            <p:ph type="sldNum" sz="quarter" idx="12"/>
          </p:nvPr>
        </p:nvSpPr>
        <p:spPr/>
        <p:txBody>
          <a:bodyPr/>
          <a:lstStyle/>
          <a:p>
            <a:fld id="{54B5AA67-ED8A-4041-9A13-7888F3B4490F}" type="slidenum">
              <a:rPr lang="en-US" smtClean="0"/>
              <a:pPr/>
              <a:t>41</a:t>
            </a:fld>
            <a:endParaRPr lang="en-US" dirty="0"/>
          </a:p>
        </p:txBody>
      </p:sp>
    </p:spTree>
    <p:extLst>
      <p:ext uri="{BB962C8B-B14F-4D97-AF65-F5344CB8AC3E}">
        <p14:creationId xmlns:p14="http://schemas.microsoft.com/office/powerpoint/2010/main" val="399203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C14A91-E80F-B7CB-D70D-D48AD62D544D}"/>
              </a:ext>
            </a:extLst>
          </p:cNvPr>
          <p:cNvSpPr>
            <a:spLocks noGrp="1"/>
          </p:cNvSpPr>
          <p:nvPr>
            <p:ph type="ctrTitle"/>
          </p:nvPr>
        </p:nvSpPr>
        <p:spPr>
          <a:xfrm>
            <a:off x="262467" y="1960563"/>
            <a:ext cx="8619066" cy="2387600"/>
          </a:xfrm>
        </p:spPr>
        <p:txBody>
          <a:bodyPr>
            <a:normAutofit/>
          </a:bodyPr>
          <a:lstStyle/>
          <a:p>
            <a:r>
              <a:rPr lang="en-US" sz="4000" dirty="0"/>
              <a:t>For more information, contact the PATIENTS Program at</a:t>
            </a:r>
            <a:br>
              <a:rPr lang="en-US" sz="4000" dirty="0"/>
            </a:br>
            <a:r>
              <a:rPr lang="en-US" sz="4000" dirty="0">
                <a:hlinkClick r:id="rId2"/>
              </a:rPr>
              <a:t>patients@rx.umaryland.edu</a:t>
            </a:r>
            <a:r>
              <a:rPr lang="en-US" sz="4000" dirty="0"/>
              <a:t> </a:t>
            </a:r>
          </a:p>
        </p:txBody>
      </p:sp>
      <p:sp>
        <p:nvSpPr>
          <p:cNvPr id="4" name="Slide Number Placeholder 3">
            <a:extLst>
              <a:ext uri="{FF2B5EF4-FFF2-40B4-BE49-F238E27FC236}">
                <a16:creationId xmlns:a16="http://schemas.microsoft.com/office/drawing/2014/main" id="{CAC58798-815B-729B-A479-6629A473C514}"/>
              </a:ext>
            </a:extLst>
          </p:cNvPr>
          <p:cNvSpPr>
            <a:spLocks noGrp="1"/>
          </p:cNvSpPr>
          <p:nvPr>
            <p:ph type="sldNum" sz="quarter" idx="4294967295"/>
          </p:nvPr>
        </p:nvSpPr>
        <p:spPr>
          <a:xfrm>
            <a:off x="7829550" y="6456363"/>
            <a:ext cx="1314450" cy="365125"/>
          </a:xfrm>
        </p:spPr>
        <p:txBody>
          <a:bodyPr/>
          <a:lstStyle/>
          <a:p>
            <a:fld id="{54B5AA67-ED8A-4041-9A13-7888F3B4490F}" type="slidenum">
              <a:rPr lang="en-US" smtClean="0"/>
              <a:pPr/>
              <a:t>42</a:t>
            </a:fld>
            <a:endParaRPr lang="en-US" dirty="0"/>
          </a:p>
        </p:txBody>
      </p:sp>
    </p:spTree>
    <p:extLst>
      <p:ext uri="{BB962C8B-B14F-4D97-AF65-F5344CB8AC3E}">
        <p14:creationId xmlns:p14="http://schemas.microsoft.com/office/powerpoint/2010/main" val="4286961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National Library of Medicine Logo" title="Logo Image"/>
          <p:cNvGrpSpPr/>
          <p:nvPr/>
        </p:nvGrpSpPr>
        <p:grpSpPr>
          <a:xfrm>
            <a:off x="0" y="5567670"/>
            <a:ext cx="9144000" cy="433081"/>
            <a:chOff x="0" y="0"/>
            <a:chExt cx="6186311" cy="292998"/>
          </a:xfrm>
        </p:grpSpPr>
        <p:sp>
          <p:nvSpPr>
            <p:cNvPr id="4" name="Freeform 4" descr="decorative box" title="Decorative Box"/>
            <p:cNvSpPr/>
            <p:nvPr/>
          </p:nvSpPr>
          <p:spPr>
            <a:xfrm>
              <a:off x="0" y="0"/>
              <a:ext cx="6186311" cy="292998"/>
            </a:xfrm>
            <a:custGeom>
              <a:avLst/>
              <a:gdLst/>
              <a:ahLst/>
              <a:cxnLst/>
              <a:rect l="l" t="t" r="r" b="b"/>
              <a:pathLst>
                <a:path w="6186311" h="292998">
                  <a:moveTo>
                    <a:pt x="0" y="0"/>
                  </a:moveTo>
                  <a:lnTo>
                    <a:pt x="6186311" y="0"/>
                  </a:lnTo>
                  <a:lnTo>
                    <a:pt x="6186311" y="292998"/>
                  </a:lnTo>
                  <a:lnTo>
                    <a:pt x="0" y="292998"/>
                  </a:lnTo>
                  <a:close/>
                </a:path>
              </a:pathLst>
            </a:custGeom>
            <a:solidFill>
              <a:srgbClr val="172F54"/>
            </a:solidFill>
          </p:spPr>
        </p:sp>
      </p:grpSp>
      <p:pic>
        <p:nvPicPr>
          <p:cNvPr id="5" name="Picture 5" descr="NLM logo" title="Logo"/>
          <p:cNvPicPr>
            <a:picLocks noChangeAspect="1"/>
          </p:cNvPicPr>
          <p:nvPr/>
        </p:nvPicPr>
        <p:blipFill>
          <a:blip r:embed="rId3"/>
          <a:srcRect/>
          <a:stretch>
            <a:fillRect/>
          </a:stretch>
        </p:blipFill>
        <p:spPr>
          <a:xfrm>
            <a:off x="139652" y="5671984"/>
            <a:ext cx="1672457" cy="268290"/>
          </a:xfrm>
          <a:prstGeom prst="rect">
            <a:avLst/>
          </a:prstGeom>
        </p:spPr>
      </p:pic>
      <p:sp>
        <p:nvSpPr>
          <p:cNvPr id="8" name="TextBox 8" descr="Please use the following link to access the MLA Survey: If you would like an MLA CE certificate, it will be available after you finish the survey https://www.nnlm.gov/roi-jan30 &#10;" title="Evaluation Text Box"/>
          <p:cNvSpPr txBox="1"/>
          <p:nvPr/>
        </p:nvSpPr>
        <p:spPr>
          <a:xfrm>
            <a:off x="514351" y="2462062"/>
            <a:ext cx="7847597" cy="884858"/>
          </a:xfrm>
          <a:prstGeom prst="rect">
            <a:avLst/>
          </a:prstGeom>
        </p:spPr>
        <p:txBody>
          <a:bodyPr wrap="square" lIns="0" tIns="0" rIns="0" bIns="0" rtlCol="0" anchor="t">
            <a:spAutoFit/>
          </a:bodyPr>
          <a:lstStyle/>
          <a:p>
            <a:pPr>
              <a:lnSpc>
                <a:spcPts val="2310"/>
              </a:lnSpc>
            </a:pPr>
            <a:r>
              <a:rPr lang="en-US" sz="2400" dirty="0">
                <a:solidFill>
                  <a:srgbClr val="000000"/>
                </a:solidFill>
                <a:latin typeface="Helveticish"/>
              </a:rPr>
              <a:t>Please use the following link to access the MLA Survey: If you would like an MLA CE certificate, it will be available after you finish the survey </a:t>
            </a:r>
            <a:r>
              <a:rPr lang="en-US" sz="2400" dirty="0">
                <a:solidFill>
                  <a:srgbClr val="000000"/>
                </a:solidFill>
                <a:latin typeface="Helveticish"/>
                <a:hlinkClick r:id="rId4"/>
              </a:rPr>
              <a:t>https://www.nnlm.gov/roi-jan30</a:t>
            </a:r>
            <a:r>
              <a:rPr lang="en-US" sz="2400" dirty="0">
                <a:solidFill>
                  <a:srgbClr val="000000"/>
                </a:solidFill>
                <a:latin typeface="Helveticish"/>
              </a:rPr>
              <a:t> </a:t>
            </a:r>
          </a:p>
        </p:txBody>
      </p:sp>
      <p:sp>
        <p:nvSpPr>
          <p:cNvPr id="7" name="TextBox 7" descr="Evaluation Surveys for Continuing Education" title="Title Text"/>
          <p:cNvSpPr txBox="1"/>
          <p:nvPr/>
        </p:nvSpPr>
        <p:spPr>
          <a:xfrm>
            <a:off x="514350" y="1300163"/>
            <a:ext cx="7667124" cy="500137"/>
          </a:xfrm>
          <a:prstGeom prst="rect">
            <a:avLst/>
          </a:prstGeom>
        </p:spPr>
        <p:txBody>
          <a:bodyPr wrap="square" lIns="0" tIns="0" rIns="0" bIns="0" rtlCol="0" anchor="t">
            <a:spAutoFit/>
          </a:bodyPr>
          <a:lstStyle/>
          <a:p>
            <a:pPr>
              <a:lnSpc>
                <a:spcPts val="3920"/>
              </a:lnSpc>
            </a:pPr>
            <a:r>
              <a:rPr lang="en-US" sz="2801" dirty="0">
                <a:solidFill>
                  <a:srgbClr val="000000"/>
                </a:solidFill>
                <a:latin typeface="Helveticish Bold"/>
              </a:rPr>
              <a:t>Evaluation Surveys for Continuing Education </a:t>
            </a:r>
          </a:p>
        </p:txBody>
      </p:sp>
    </p:spTree>
    <p:extLst>
      <p:ext uri="{BB962C8B-B14F-4D97-AF65-F5344CB8AC3E}">
        <p14:creationId xmlns:p14="http://schemas.microsoft.com/office/powerpoint/2010/main" val="326782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053193"/>
            <a:ext cx="7406640" cy="813163"/>
          </a:xfrm>
        </p:spPr>
        <p:txBody>
          <a:bodyPr>
            <a:normAutofit fontScale="90000"/>
          </a:bodyPr>
          <a:lstStyle/>
          <a:p>
            <a:pPr algn="ctr"/>
            <a:r>
              <a:rPr lang="en-US">
                <a:latin typeface="Calibri" panose="020F0502020204030204" pitchFamily="34" charset="0"/>
                <a:cs typeface="Calibri" panose="020F0502020204030204" pitchFamily="34" charset="0"/>
              </a:rPr>
              <a:t>Network of the National Library of Medicine</a:t>
            </a:r>
            <a:endParaRPr lang="en-US"/>
          </a:p>
        </p:txBody>
      </p:sp>
      <p:pic>
        <p:nvPicPr>
          <p:cNvPr id="4" name="Content Placeholder 3" descr="Map of NNLM Regional state coverage, region 1-7" title="NNLM Region Ma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485" y="1915342"/>
            <a:ext cx="5995852" cy="3448594"/>
          </a:xfrm>
        </p:spPr>
      </p:pic>
    </p:spTree>
    <p:extLst>
      <p:ext uri="{BB962C8B-B14F-4D97-AF65-F5344CB8AC3E}">
        <p14:creationId xmlns:p14="http://schemas.microsoft.com/office/powerpoint/2010/main" val="203123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NNLM Does</a:t>
            </a:r>
          </a:p>
        </p:txBody>
      </p:sp>
      <p:sp>
        <p:nvSpPr>
          <p:cNvPr id="3" name="Content Placeholder 2"/>
          <p:cNvSpPr>
            <a:spLocks noGrp="1"/>
          </p:cNvSpPr>
          <p:nvPr>
            <p:ph idx="1"/>
          </p:nvPr>
        </p:nvSpPr>
        <p:spPr>
          <a:xfrm>
            <a:off x="857251" y="2250622"/>
            <a:ext cx="7404653" cy="3178628"/>
          </a:xfrm>
        </p:spPr>
        <p:txBody>
          <a:bodyPr>
            <a:normAutofit/>
          </a:bodyPr>
          <a:lstStyle/>
          <a:p>
            <a:r>
              <a:rPr lang="en-US" sz="2700" dirty="0"/>
              <a:t>Offers free webinars &amp; classes to librarians, health professionals and the general public</a:t>
            </a:r>
          </a:p>
          <a:p>
            <a:r>
              <a:rPr lang="en-US" sz="2700" dirty="0">
                <a:solidFill>
                  <a:srgbClr val="0070C0"/>
                </a:solidFill>
              </a:rPr>
              <a:t>Access</a:t>
            </a:r>
            <a:r>
              <a:rPr lang="en-US" sz="2700" dirty="0"/>
              <a:t> to a network of libraries and other organizations</a:t>
            </a:r>
          </a:p>
          <a:p>
            <a:r>
              <a:rPr lang="en-US" sz="2700" dirty="0">
                <a:solidFill>
                  <a:srgbClr val="0070C0"/>
                </a:solidFill>
              </a:rPr>
              <a:t>Funding</a:t>
            </a:r>
            <a:r>
              <a:rPr lang="en-US" sz="2700" dirty="0"/>
              <a:t> for health information outreach, digital equity, and data services projects and even professional development.</a:t>
            </a:r>
          </a:p>
        </p:txBody>
      </p:sp>
    </p:spTree>
    <p:extLst>
      <p:ext uri="{BB962C8B-B14F-4D97-AF65-F5344CB8AC3E}">
        <p14:creationId xmlns:p14="http://schemas.microsoft.com/office/powerpoint/2010/main" val="419807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628650" y="2226469"/>
            <a:ext cx="7886700" cy="3647950"/>
          </a:xfrm>
        </p:spPr>
        <p:txBody>
          <a:bodyPr>
            <a:noAutofit/>
          </a:bodyPr>
          <a:lstStyle/>
          <a:p>
            <a:pPr marL="428625" indent="-428625">
              <a:lnSpc>
                <a:spcPct val="107000"/>
              </a:lnSpc>
              <a:spcBef>
                <a:spcPts val="0"/>
              </a:spcBef>
            </a:pPr>
            <a:r>
              <a:rPr lang="en-US" sz="2400" dirty="0">
                <a:latin typeface="Calibri" panose="020F0502020204030204" pitchFamily="34" charset="0"/>
                <a:ea typeface="MS Mincho"/>
                <a:cs typeface="Times New Roman" panose="02020603050405020304" pitchFamily="18" charset="0"/>
              </a:rPr>
              <a:t>Describe how the PATIENTS Program’s 10-Step Continuous Engagement Framework aligns evidence-based engagement methods throughout and across research projects</a:t>
            </a:r>
          </a:p>
          <a:p>
            <a:pPr marL="428625" indent="-428625">
              <a:lnSpc>
                <a:spcPct val="107000"/>
              </a:lnSpc>
              <a:spcBef>
                <a:spcPts val="0"/>
              </a:spcBef>
            </a:pPr>
            <a:r>
              <a:rPr lang="en-US" sz="2400" dirty="0">
                <a:latin typeface="Calibri" panose="020F0502020204030204" pitchFamily="34" charset="0"/>
                <a:ea typeface="MS Mincho"/>
                <a:cs typeface="Times New Roman" panose="02020603050405020304" pitchFamily="18" charset="0"/>
              </a:rPr>
              <a:t>Explain patient-centered outcomes research (PCOR) and distinguish between patient-centered and patient-targeted practices</a:t>
            </a:r>
          </a:p>
          <a:p>
            <a:pPr marL="428625" indent="-428625">
              <a:lnSpc>
                <a:spcPct val="107000"/>
              </a:lnSpc>
              <a:spcBef>
                <a:spcPts val="0"/>
              </a:spcBef>
            </a:pPr>
            <a:r>
              <a:rPr lang="en-US" sz="2400" dirty="0">
                <a:latin typeface="Calibri" panose="020F0502020204030204" pitchFamily="34" charset="0"/>
                <a:ea typeface="MS Mincho"/>
                <a:cs typeface="Times New Roman" panose="02020603050405020304" pitchFamily="18" charset="0"/>
              </a:rPr>
              <a:t>Identify and value the contributions of credible messengers and community-based research partners</a:t>
            </a:r>
          </a:p>
        </p:txBody>
      </p:sp>
    </p:spTree>
    <p:extLst>
      <p:ext uri="{BB962C8B-B14F-4D97-AF65-F5344CB8AC3E}">
        <p14:creationId xmlns:p14="http://schemas.microsoft.com/office/powerpoint/2010/main" val="423696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Presenters </a:t>
            </a:r>
          </a:p>
        </p:txBody>
      </p:sp>
      <p:sp>
        <p:nvSpPr>
          <p:cNvPr id="3" name="Content Placeholder 2"/>
          <p:cNvSpPr>
            <a:spLocks noGrp="1"/>
          </p:cNvSpPr>
          <p:nvPr>
            <p:ph idx="1"/>
          </p:nvPr>
        </p:nvSpPr>
        <p:spPr>
          <a:xfrm>
            <a:off x="628650" y="2226469"/>
            <a:ext cx="7886700" cy="3647950"/>
          </a:xfrm>
        </p:spPr>
        <p:txBody>
          <a:bodyPr>
            <a:noAutofit/>
          </a:bodyPr>
          <a:lstStyle/>
          <a:p>
            <a:pPr>
              <a:spcAft>
                <a:spcPts val="750"/>
              </a:spcAft>
            </a:pPr>
            <a:r>
              <a:rPr lang="en-US" sz="2700" dirty="0">
                <a:latin typeface="DM Serif Display" pitchFamily="2" charset="0"/>
                <a:ea typeface="+mj-ea"/>
                <a:cs typeface="+mj-cs"/>
              </a:rPr>
              <a:t>Hillary Edwards, PATIENTS Program</a:t>
            </a:r>
          </a:p>
          <a:p>
            <a:pPr>
              <a:spcAft>
                <a:spcPts val="750"/>
              </a:spcAft>
            </a:pPr>
            <a:r>
              <a:rPr lang="en-US" sz="2700" dirty="0">
                <a:latin typeface="DM Serif Display" pitchFamily="2" charset="0"/>
                <a:ea typeface="+mj-ea"/>
                <a:cs typeface="+mj-cs"/>
              </a:rPr>
              <a:t>Tanisha Armstrong, PATIENTS Professor</a:t>
            </a:r>
          </a:p>
          <a:p>
            <a:pPr>
              <a:spcAft>
                <a:spcPts val="750"/>
              </a:spcAft>
            </a:pPr>
            <a:r>
              <a:rPr lang="en-US" sz="2700" dirty="0">
                <a:latin typeface="DM Serif Display" pitchFamily="2" charset="0"/>
                <a:ea typeface="+mj-ea"/>
                <a:cs typeface="+mj-cs"/>
              </a:rPr>
              <a:t>Jennie Flanagan, PATIENTS Professor</a:t>
            </a:r>
          </a:p>
          <a:p>
            <a:pPr>
              <a:spcAft>
                <a:spcPts val="750"/>
              </a:spcAft>
            </a:pPr>
            <a:r>
              <a:rPr lang="en-US" sz="2700" dirty="0">
                <a:latin typeface="DM Serif Display" pitchFamily="2" charset="0"/>
                <a:ea typeface="+mj-ea"/>
                <a:cs typeface="+mj-cs"/>
              </a:rPr>
              <a:t>Brian Gutierrez, PATIENTS Professor</a:t>
            </a:r>
          </a:p>
          <a:p>
            <a:pPr>
              <a:spcAft>
                <a:spcPts val="750"/>
              </a:spcAft>
            </a:pPr>
            <a:r>
              <a:rPr lang="en-US" sz="2700" dirty="0">
                <a:latin typeface="DM Serif Display" pitchFamily="2" charset="0"/>
                <a:ea typeface="+mj-ea"/>
                <a:cs typeface="+mj-cs"/>
              </a:rPr>
              <a:t>Donald Young, PATIENTS Professor</a:t>
            </a:r>
          </a:p>
          <a:p>
            <a:pPr>
              <a:spcAft>
                <a:spcPts val="750"/>
              </a:spcAft>
            </a:pPr>
            <a:endParaRPr lang="en-US" sz="2700" dirty="0">
              <a:latin typeface="DM Serif Display" pitchFamily="2" charset="0"/>
              <a:ea typeface="+mj-ea"/>
              <a:cs typeface="+mj-cs"/>
            </a:endParaRPr>
          </a:p>
        </p:txBody>
      </p:sp>
    </p:spTree>
    <p:extLst>
      <p:ext uri="{BB962C8B-B14F-4D97-AF65-F5344CB8AC3E}">
        <p14:creationId xmlns:p14="http://schemas.microsoft.com/office/powerpoint/2010/main" val="10046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Webinar Speakers Hillary Edwards, PATIENTS Program, Tanisha Armstrong, PATIENTS Professor, Jennie Flanagan, PATIENTS Professor, Brian Gutierrez, PATIENTS Professor, Donald Young, PATIENTS Professor&#10;" title="Text Box">
            <a:extLst>
              <a:ext uri="{FF2B5EF4-FFF2-40B4-BE49-F238E27FC236}">
                <a16:creationId xmlns:a16="http://schemas.microsoft.com/office/drawing/2014/main" id="{347B8322-BA15-E57B-8128-C077E0FAB12E}"/>
              </a:ext>
            </a:extLst>
          </p:cNvPr>
          <p:cNvSpPr txBox="1">
            <a:spLocks/>
          </p:cNvSpPr>
          <p:nvPr/>
        </p:nvSpPr>
        <p:spPr>
          <a:xfrm>
            <a:off x="470535" y="3720516"/>
            <a:ext cx="3866639" cy="18917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500" b="1" kern="1200">
                <a:solidFill>
                  <a:schemeClr val="tx1"/>
                </a:solidFill>
                <a:latin typeface="+mj-lt"/>
                <a:ea typeface="+mj-ea"/>
                <a:cs typeface="+mj-cs"/>
              </a:defRPr>
            </a:lvl1pPr>
          </a:lstStyle>
          <a:p>
            <a:pPr algn="l">
              <a:lnSpc>
                <a:spcPct val="120000"/>
              </a:lnSpc>
            </a:pPr>
            <a:r>
              <a:rPr lang="en-US" sz="1600" b="0" dirty="0">
                <a:latin typeface="+mn-lt"/>
              </a:rPr>
              <a:t>Speakers:</a:t>
            </a:r>
          </a:p>
          <a:p>
            <a:pPr marL="285750" indent="-285750" algn="l">
              <a:lnSpc>
                <a:spcPct val="120000"/>
              </a:lnSpc>
              <a:buFont typeface="Arial" panose="020B0604020202020204" pitchFamily="34" charset="0"/>
              <a:buChar char="•"/>
            </a:pPr>
            <a:r>
              <a:rPr lang="en-US" sz="1600" b="0" dirty="0">
                <a:latin typeface="+mn-lt"/>
              </a:rPr>
              <a:t>Hillary Edwards, PATIENTS Program</a:t>
            </a:r>
          </a:p>
          <a:p>
            <a:pPr marL="285750" indent="-285750" algn="l">
              <a:lnSpc>
                <a:spcPct val="120000"/>
              </a:lnSpc>
              <a:buFont typeface="Arial" panose="020B0604020202020204" pitchFamily="34" charset="0"/>
              <a:buChar char="•"/>
            </a:pPr>
            <a:r>
              <a:rPr lang="en-US" sz="1600" b="0" dirty="0">
                <a:latin typeface="+mn-lt"/>
              </a:rPr>
              <a:t>Tanisha Armstrong, PATIENTS Professor</a:t>
            </a:r>
          </a:p>
          <a:p>
            <a:pPr marL="285750" indent="-285750" algn="l">
              <a:lnSpc>
                <a:spcPct val="120000"/>
              </a:lnSpc>
              <a:buFont typeface="Arial" panose="020B0604020202020204" pitchFamily="34" charset="0"/>
              <a:buChar char="•"/>
            </a:pPr>
            <a:r>
              <a:rPr lang="en-US" sz="1600" b="0" dirty="0">
                <a:latin typeface="+mn-lt"/>
              </a:rPr>
              <a:t>Jennie Flanagan, PATIENTS Professor</a:t>
            </a:r>
          </a:p>
          <a:p>
            <a:pPr marL="285750" indent="-285750" algn="l">
              <a:lnSpc>
                <a:spcPct val="120000"/>
              </a:lnSpc>
              <a:buFont typeface="Arial" panose="020B0604020202020204" pitchFamily="34" charset="0"/>
              <a:buChar char="•"/>
            </a:pPr>
            <a:r>
              <a:rPr lang="en-US" sz="1600" b="0" dirty="0">
                <a:latin typeface="+mn-lt"/>
              </a:rPr>
              <a:t>Brian Gutierrez, PATIENTS Professor</a:t>
            </a:r>
          </a:p>
          <a:p>
            <a:pPr marL="285750" indent="-285750" algn="l">
              <a:lnSpc>
                <a:spcPct val="120000"/>
              </a:lnSpc>
              <a:buFont typeface="Arial" panose="020B0604020202020204" pitchFamily="34" charset="0"/>
              <a:buChar char="•"/>
            </a:pPr>
            <a:r>
              <a:rPr lang="en-US" sz="1600" b="0" dirty="0">
                <a:latin typeface="+mn-lt"/>
              </a:rPr>
              <a:t>Donald Young, PATIENTS Professor</a:t>
            </a:r>
          </a:p>
        </p:txBody>
      </p:sp>
      <p:sp>
        <p:nvSpPr>
          <p:cNvPr id="2" name="Title 1" descr="The Patients 10-Step Framework as a community engagement tool" title="Slide Title"/>
          <p:cNvSpPr>
            <a:spLocks noGrp="1"/>
          </p:cNvSpPr>
          <p:nvPr>
            <p:ph type="ctrTitle"/>
          </p:nvPr>
        </p:nvSpPr>
        <p:spPr>
          <a:xfrm>
            <a:off x="470535" y="1245767"/>
            <a:ext cx="8202930" cy="2437001"/>
          </a:xfrm>
        </p:spPr>
        <p:txBody>
          <a:bodyPr>
            <a:noAutofit/>
          </a:bodyPr>
          <a:lstStyle/>
          <a:p>
            <a:pPr>
              <a:lnSpc>
                <a:spcPct val="100000"/>
              </a:lnSpc>
            </a:pPr>
            <a:r>
              <a:rPr lang="en-US" sz="4000" dirty="0"/>
              <a:t>The PATIENTS 10-Step Framework as a Community Engagement Tool</a:t>
            </a:r>
            <a:r>
              <a:rPr lang="en-US" sz="3200" dirty="0"/>
              <a:t/>
            </a:r>
            <a:br>
              <a:rPr lang="en-US" sz="3200" dirty="0"/>
            </a:br>
            <a:r>
              <a:rPr lang="en-US" sz="3200" dirty="0"/>
              <a:t/>
            </a:r>
            <a:br>
              <a:rPr lang="en-US" sz="3200" dirty="0"/>
            </a:br>
            <a:r>
              <a:rPr lang="en-US" sz="2000" dirty="0"/>
              <a:t>NNLM Region One Insights Webinar Series</a:t>
            </a:r>
            <a:br>
              <a:rPr lang="en-US" sz="2000" dirty="0"/>
            </a:br>
            <a:r>
              <a:rPr lang="en-US" sz="2000" dirty="0"/>
              <a:t>January 30, 2024, 1:00 PM - 2:00 PM ET</a:t>
            </a:r>
            <a:endParaRPr lang="en-US" sz="3200" dirty="0"/>
          </a:p>
        </p:txBody>
      </p:sp>
    </p:spTree>
    <p:extLst>
      <p:ext uri="{BB962C8B-B14F-4D97-AF65-F5344CB8AC3E}">
        <p14:creationId xmlns:p14="http://schemas.microsoft.com/office/powerpoint/2010/main" val="3687079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71280d-95b8-4558-8349-61f3253e33f5"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D163F8D4C6DD4D855473C959240D21" ma:contentTypeVersion="18" ma:contentTypeDescription="Create a new document." ma:contentTypeScope="" ma:versionID="dcbd15e2a6a70143f0023d206e58fd85">
  <xsd:schema xmlns:xsd="http://www.w3.org/2001/XMLSchema" xmlns:xs="http://www.w3.org/2001/XMLSchema" xmlns:p="http://schemas.microsoft.com/office/2006/metadata/properties" xmlns:ns1="http://schemas.microsoft.com/sharepoint/v3" xmlns:ns3="5b71280d-95b8-4558-8349-61f3253e33f5" xmlns:ns4="d9ac32ba-fde7-4635-8e28-1d1d7dc528fd" targetNamespace="http://schemas.microsoft.com/office/2006/metadata/properties" ma:root="true" ma:fieldsID="77a4c39d428d4bc70d772549c0b894fd" ns1:_="" ns3:_="" ns4:_="">
    <xsd:import namespace="http://schemas.microsoft.com/sharepoint/v3"/>
    <xsd:import namespace="5b71280d-95b8-4558-8349-61f3253e33f5"/>
    <xsd:import namespace="d9ac32ba-fde7-4635-8e28-1d1d7dc528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1280d-95b8-4558-8349-61f3253e33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ac32ba-fde7-4635-8e28-1d1d7dc528f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C15F4-B9ED-4717-B7DC-96956C5F703E}">
  <ds:schemaRefs>
    <ds:schemaRef ds:uri="http://purl.org/dc/terms/"/>
    <ds:schemaRef ds:uri="http://schemas.microsoft.com/office/2006/documentManagement/types"/>
    <ds:schemaRef ds:uri="5b71280d-95b8-4558-8349-61f3253e33f5"/>
    <ds:schemaRef ds:uri="d9ac32ba-fde7-4635-8e28-1d1d7dc528fd"/>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BB13323-5A77-46EF-87DC-8C9EEFB94866}">
  <ds:schemaRefs>
    <ds:schemaRef ds:uri="http://schemas.microsoft.com/sharepoint/v3/contenttype/forms"/>
  </ds:schemaRefs>
</ds:datastoreItem>
</file>

<file path=customXml/itemProps3.xml><?xml version="1.0" encoding="utf-8"?>
<ds:datastoreItem xmlns:ds="http://schemas.openxmlformats.org/officeDocument/2006/customXml" ds:itemID="{FC583C40-2059-45DE-BB94-9286AB813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71280d-95b8-4558-8349-61f3253e33f5"/>
    <ds:schemaRef ds:uri="d9ac32ba-fde7-4635-8e28-1d1d7dc52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515</TotalTime>
  <Words>2578</Words>
  <Application>Microsoft Office PowerPoint</Application>
  <PresentationFormat>On-screen Show (4:3)</PresentationFormat>
  <Paragraphs>266</Paragraphs>
  <Slides>43</Slides>
  <Notes>14</Notes>
  <HiddenSlides>2</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43</vt:i4>
      </vt:variant>
    </vt:vector>
  </HeadingPairs>
  <TitlesOfParts>
    <vt:vector size="56" baseType="lpstr">
      <vt:lpstr>Arial</vt:lpstr>
      <vt:lpstr>Calibri</vt:lpstr>
      <vt:lpstr>Calibri Light</vt:lpstr>
      <vt:lpstr>DM Serif Display</vt:lpstr>
      <vt:lpstr>Gotham Book</vt:lpstr>
      <vt:lpstr>Helveticish</vt:lpstr>
      <vt:lpstr>Helveticish Bold</vt:lpstr>
      <vt:lpstr>MS Mincho</vt:lpstr>
      <vt:lpstr>system-ui</vt:lpstr>
      <vt:lpstr>Times New Roman</vt:lpstr>
      <vt:lpstr>Office Theme</vt:lpstr>
      <vt:lpstr>Custom Design</vt:lpstr>
      <vt:lpstr>1_Custom Design</vt:lpstr>
      <vt:lpstr>WELCOME</vt:lpstr>
      <vt:lpstr>Chat Your Questions</vt:lpstr>
      <vt:lpstr>NNLM</vt:lpstr>
      <vt:lpstr>NNL..huh?</vt:lpstr>
      <vt:lpstr>Network of the National Library of Medicine</vt:lpstr>
      <vt:lpstr>What NNLM Does</vt:lpstr>
      <vt:lpstr>Today’s agenda:</vt:lpstr>
      <vt:lpstr>Today’s Presenters </vt:lpstr>
      <vt:lpstr>The PATIENTS 10-Step Framework as a Community Engagement Tool  NNLM Region One Insights Webinar Series January 30, 2024, 1:00 PM - 2:00 PM ET</vt:lpstr>
      <vt:lpstr>Voice of the  PATIENTS Professor</vt:lpstr>
      <vt:lpstr>Welcome and Learning Objectives</vt:lpstr>
      <vt:lpstr>Our Agreements</vt:lpstr>
      <vt:lpstr>PowerPoint Presentation</vt:lpstr>
      <vt:lpstr>Who We Are</vt:lpstr>
      <vt:lpstr>Vision and Mission</vt:lpstr>
      <vt:lpstr>Our Research</vt:lpstr>
      <vt:lpstr>Our Academy</vt:lpstr>
      <vt:lpstr>Who Are PATIENTS Professors?</vt:lpstr>
      <vt:lpstr>PowerPoint Presentation</vt:lpstr>
      <vt:lpstr>Part I: 10-Step and PCOR</vt:lpstr>
      <vt:lpstr>Trust Must be Built</vt:lpstr>
      <vt:lpstr>The 10-Step Framework</vt:lpstr>
      <vt:lpstr>Patient Engagement as the Guide</vt:lpstr>
      <vt:lpstr>Planning it</vt:lpstr>
      <vt:lpstr>Doing it</vt:lpstr>
      <vt:lpstr>Delivering Solutions</vt:lpstr>
      <vt:lpstr>10-Step Framework =  Transformational Change: Caring</vt:lpstr>
      <vt:lpstr>10-Step Framework =  Transformational Change: Meaningfulness</vt:lpstr>
      <vt:lpstr>10-Step Framework =  Transformational Change: Authenticity</vt:lpstr>
      <vt:lpstr>Discussion</vt:lpstr>
      <vt:lpstr>Part II: Credible Messengers and Community Partners</vt:lpstr>
      <vt:lpstr>Who are Credible Messengers?</vt:lpstr>
      <vt:lpstr>Making your Research Relevant and Mutually Beneficial</vt:lpstr>
      <vt:lpstr>The Credibility Challenge</vt:lpstr>
      <vt:lpstr>Research Adaptability</vt:lpstr>
      <vt:lpstr>Towards Mutually Beneficial Research</vt:lpstr>
      <vt:lpstr>Discussion</vt:lpstr>
      <vt:lpstr>Concluding Thoughts</vt:lpstr>
      <vt:lpstr>Open Discussion</vt:lpstr>
      <vt:lpstr>Wrap Up</vt:lpstr>
      <vt:lpstr>Thank You</vt:lpstr>
      <vt:lpstr>For more information, contact the PATIENTS Program at patients@rx.umaryland.edu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Myeisha</dc:creator>
  <cp:lastModifiedBy>Steele, Faith</cp:lastModifiedBy>
  <cp:revision>63</cp:revision>
  <dcterms:created xsi:type="dcterms:W3CDTF">2018-01-26T12:26:38Z</dcterms:created>
  <dcterms:modified xsi:type="dcterms:W3CDTF">2024-02-05T22:19:51Z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0x01010084D163F8D4C6DD4D855473C959240D21</vt:lpwstr>
  </property>
</Properties>
</file>