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2"/>
  </p:notesMasterIdLst>
  <p:sldIdLst>
    <p:sldId id="256" r:id="rId2"/>
    <p:sldId id="257" r:id="rId3"/>
    <p:sldId id="277" r:id="rId4"/>
    <p:sldId id="271" r:id="rId5"/>
    <p:sldId id="258" r:id="rId6"/>
    <p:sldId id="262" r:id="rId7"/>
    <p:sldId id="265" r:id="rId8"/>
    <p:sldId id="263" r:id="rId9"/>
    <p:sldId id="259" r:id="rId10"/>
    <p:sldId id="260" r:id="rId11"/>
    <p:sldId id="272" r:id="rId12"/>
    <p:sldId id="266" r:id="rId13"/>
    <p:sldId id="264" r:id="rId14"/>
    <p:sldId id="273" r:id="rId15"/>
    <p:sldId id="274" r:id="rId16"/>
    <p:sldId id="275" r:id="rId17"/>
    <p:sldId id="268" r:id="rId18"/>
    <p:sldId id="276" r:id="rId19"/>
    <p:sldId id="267"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4641" autoAdjust="0"/>
  </p:normalViewPr>
  <p:slideViewPr>
    <p:cSldViewPr snapToGrid="0">
      <p:cViewPr varScale="1">
        <p:scale>
          <a:sx n="61" d="100"/>
          <a:sy n="61" d="100"/>
        </p:scale>
        <p:origin x="66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68B007-A9C9-452B-AA1F-1C60D9A228F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51CAE18-E420-436C-8465-FAE499F19192}">
      <dgm:prSet/>
      <dgm:spPr/>
      <dgm:t>
        <a:bodyPr/>
        <a:lstStyle/>
        <a:p>
          <a:r>
            <a:rPr lang="en-US"/>
            <a:t>Understand the importance of creating data management plans to improve research practices</a:t>
          </a:r>
          <a:br>
            <a:rPr lang="en-US"/>
          </a:br>
          <a:endParaRPr lang="en-US"/>
        </a:p>
      </dgm:t>
      <dgm:extLst>
        <a:ext uri="{E40237B7-FDA0-4F09-8148-C483321AD2D9}">
          <dgm14:cNvPr xmlns:dgm14="http://schemas.microsoft.com/office/drawing/2010/diagram" id="0" name="" descr="Chart showing objectives with small icons."/>
        </a:ext>
      </dgm:extLst>
    </dgm:pt>
    <dgm:pt modelId="{87E0FA2A-A5FC-4855-945F-81C7930FB38A}" type="parTrans" cxnId="{9AC86482-FD0D-4D26-9A96-10CBC4F788B5}">
      <dgm:prSet/>
      <dgm:spPr/>
      <dgm:t>
        <a:bodyPr/>
        <a:lstStyle/>
        <a:p>
          <a:endParaRPr lang="en-US"/>
        </a:p>
      </dgm:t>
    </dgm:pt>
    <dgm:pt modelId="{1B247422-F512-4A94-83F5-4239FD76D0E8}" type="sibTrans" cxnId="{9AC86482-FD0D-4D26-9A96-10CBC4F788B5}">
      <dgm:prSet/>
      <dgm:spPr/>
      <dgm:t>
        <a:bodyPr/>
        <a:lstStyle/>
        <a:p>
          <a:endParaRPr lang="en-US"/>
        </a:p>
      </dgm:t>
    </dgm:pt>
    <dgm:pt modelId="{DED42B12-DA22-4721-BF43-12447D0CD31D}">
      <dgm:prSet/>
      <dgm:spPr/>
      <dgm:t>
        <a:bodyPr/>
        <a:lstStyle/>
        <a:p>
          <a:r>
            <a:rPr lang="en-US" dirty="0"/>
            <a:t>Describe what a data management plan is and its components.</a:t>
          </a:r>
          <a:br>
            <a:rPr lang="en-US" dirty="0"/>
          </a:br>
          <a:endParaRPr lang="en-US" dirty="0"/>
        </a:p>
      </dgm:t>
    </dgm:pt>
    <dgm:pt modelId="{60015E5C-93B3-49D6-9812-0BCF110F87CE}" type="parTrans" cxnId="{B9257150-7528-40FE-9F59-7AF06C6A8EC2}">
      <dgm:prSet/>
      <dgm:spPr/>
      <dgm:t>
        <a:bodyPr/>
        <a:lstStyle/>
        <a:p>
          <a:endParaRPr lang="en-US"/>
        </a:p>
      </dgm:t>
    </dgm:pt>
    <dgm:pt modelId="{421A3689-7C84-4DE5-B3F0-AD1FF70A16C1}" type="sibTrans" cxnId="{B9257150-7528-40FE-9F59-7AF06C6A8EC2}">
      <dgm:prSet/>
      <dgm:spPr/>
      <dgm:t>
        <a:bodyPr/>
        <a:lstStyle/>
        <a:p>
          <a:endParaRPr lang="en-US"/>
        </a:p>
      </dgm:t>
    </dgm:pt>
    <dgm:pt modelId="{6ABB2FC5-EA85-4584-BA25-84E7BE2CF2CA}">
      <dgm:prSet/>
      <dgm:spPr/>
      <dgm:t>
        <a:bodyPr/>
        <a:lstStyle/>
        <a:p>
          <a:r>
            <a:rPr lang="en-US" dirty="0"/>
            <a:t>Navigate the DMP Tool website to create a profile, explore templates, and find help guides.</a:t>
          </a:r>
          <a:br>
            <a:rPr lang="en-US" dirty="0"/>
          </a:br>
          <a:endParaRPr lang="en-US" dirty="0"/>
        </a:p>
      </dgm:t>
    </dgm:pt>
    <dgm:pt modelId="{56BC1519-DD77-41A4-B149-037D257260D8}" type="parTrans" cxnId="{3A8B8C6B-C3EF-4050-BED3-4B1B4C0C1917}">
      <dgm:prSet/>
      <dgm:spPr/>
      <dgm:t>
        <a:bodyPr/>
        <a:lstStyle/>
        <a:p>
          <a:endParaRPr lang="en-US"/>
        </a:p>
      </dgm:t>
    </dgm:pt>
    <dgm:pt modelId="{76B89FD5-14DF-4FE7-9FF1-8C86EF02EEF6}" type="sibTrans" cxnId="{3A8B8C6B-C3EF-4050-BED3-4B1B4C0C1917}">
      <dgm:prSet/>
      <dgm:spPr/>
      <dgm:t>
        <a:bodyPr/>
        <a:lstStyle/>
        <a:p>
          <a:endParaRPr lang="en-US"/>
        </a:p>
      </dgm:t>
    </dgm:pt>
    <dgm:pt modelId="{C37BEA80-A6AC-4688-98A3-5698E642BB0E}">
      <dgm:prSet/>
      <dgm:spPr/>
      <dgm:t>
        <a:bodyPr/>
        <a:lstStyle/>
        <a:p>
          <a:r>
            <a:rPr lang="en-US" dirty="0"/>
            <a:t>Walk through creating a “test” DMP using the DMP Tool</a:t>
          </a:r>
        </a:p>
      </dgm:t>
    </dgm:pt>
    <dgm:pt modelId="{9EB36125-BF8C-4C3B-AD20-F8E153329EFF}" type="parTrans" cxnId="{0CF996F8-EEF8-42F0-84FC-75B4F477851F}">
      <dgm:prSet/>
      <dgm:spPr/>
      <dgm:t>
        <a:bodyPr/>
        <a:lstStyle/>
        <a:p>
          <a:endParaRPr lang="en-US"/>
        </a:p>
      </dgm:t>
    </dgm:pt>
    <dgm:pt modelId="{E32243C8-510C-4713-9E2C-61D92332EE39}" type="sibTrans" cxnId="{0CF996F8-EEF8-42F0-84FC-75B4F477851F}">
      <dgm:prSet/>
      <dgm:spPr/>
      <dgm:t>
        <a:bodyPr/>
        <a:lstStyle/>
        <a:p>
          <a:endParaRPr lang="en-US"/>
        </a:p>
      </dgm:t>
    </dgm:pt>
    <dgm:pt modelId="{BF481F95-405B-4D6D-B550-2C8AC4195185}" type="pres">
      <dgm:prSet presAssocID="{9C68B007-A9C9-452B-AA1F-1C60D9A228F2}" presName="root" presStyleCnt="0">
        <dgm:presLayoutVars>
          <dgm:dir/>
          <dgm:resizeHandles val="exact"/>
        </dgm:presLayoutVars>
      </dgm:prSet>
      <dgm:spPr/>
    </dgm:pt>
    <dgm:pt modelId="{38500818-4C92-4DE2-B55A-DA5CB8C57F16}" type="pres">
      <dgm:prSet presAssocID="{A51CAE18-E420-436C-8465-FAE499F19192}" presName="compNode" presStyleCnt="0"/>
      <dgm:spPr/>
    </dgm:pt>
    <dgm:pt modelId="{68795771-9F04-46FC-8E51-21E19975C5E2}" type="pres">
      <dgm:prSet presAssocID="{A51CAE18-E420-436C-8465-FAE499F19192}" presName="bgRect" presStyleLbl="bgShp" presStyleIdx="0" presStyleCnt="4"/>
      <dgm:spPr/>
    </dgm:pt>
    <dgm:pt modelId="{2F3E34B9-65D8-4E74-9B1E-2C53E9405C64}" type="pres">
      <dgm:prSet presAssocID="{A51CAE18-E420-436C-8465-FAE499F1919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79BD70B7-10C2-4894-87F7-BEBA2544FE15}" type="pres">
      <dgm:prSet presAssocID="{A51CAE18-E420-436C-8465-FAE499F19192}" presName="spaceRect" presStyleCnt="0"/>
      <dgm:spPr/>
    </dgm:pt>
    <dgm:pt modelId="{0783D65C-5AD3-4C66-B9BD-0777AD367FCE}" type="pres">
      <dgm:prSet presAssocID="{A51CAE18-E420-436C-8465-FAE499F19192}" presName="parTx" presStyleLbl="revTx" presStyleIdx="0" presStyleCnt="4">
        <dgm:presLayoutVars>
          <dgm:chMax val="0"/>
          <dgm:chPref val="0"/>
        </dgm:presLayoutVars>
      </dgm:prSet>
      <dgm:spPr/>
    </dgm:pt>
    <dgm:pt modelId="{B490B5C8-7AE0-4AC8-8587-429BFAAAF142}" type="pres">
      <dgm:prSet presAssocID="{1B247422-F512-4A94-83F5-4239FD76D0E8}" presName="sibTrans" presStyleCnt="0"/>
      <dgm:spPr/>
    </dgm:pt>
    <dgm:pt modelId="{56A99557-9F1E-4323-8A77-86C24A65D529}" type="pres">
      <dgm:prSet presAssocID="{DED42B12-DA22-4721-BF43-12447D0CD31D}" presName="compNode" presStyleCnt="0"/>
      <dgm:spPr/>
    </dgm:pt>
    <dgm:pt modelId="{7FD7D956-0326-44E9-AF8C-3E8206A893F6}" type="pres">
      <dgm:prSet presAssocID="{DED42B12-DA22-4721-BF43-12447D0CD31D}" presName="bgRect" presStyleLbl="bgShp" presStyleIdx="1" presStyleCnt="4"/>
      <dgm:spPr/>
    </dgm:pt>
    <dgm:pt modelId="{98267114-A7A4-4C76-B623-91CE4E95F1EA}" type="pres">
      <dgm:prSet presAssocID="{DED42B12-DA22-4721-BF43-12447D0CD31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D8689327-5CE1-4956-A920-76BE5E4EC452}" type="pres">
      <dgm:prSet presAssocID="{DED42B12-DA22-4721-BF43-12447D0CD31D}" presName="spaceRect" presStyleCnt="0"/>
      <dgm:spPr/>
    </dgm:pt>
    <dgm:pt modelId="{A0C82450-0CED-482E-A17B-7D4D17F0D5E7}" type="pres">
      <dgm:prSet presAssocID="{DED42B12-DA22-4721-BF43-12447D0CD31D}" presName="parTx" presStyleLbl="revTx" presStyleIdx="1" presStyleCnt="4">
        <dgm:presLayoutVars>
          <dgm:chMax val="0"/>
          <dgm:chPref val="0"/>
        </dgm:presLayoutVars>
      </dgm:prSet>
      <dgm:spPr/>
    </dgm:pt>
    <dgm:pt modelId="{4BD81AAE-31D1-4A23-8C3B-E116E7C7F62B}" type="pres">
      <dgm:prSet presAssocID="{421A3689-7C84-4DE5-B3F0-AD1FF70A16C1}" presName="sibTrans" presStyleCnt="0"/>
      <dgm:spPr/>
    </dgm:pt>
    <dgm:pt modelId="{5F2F6391-BE65-4838-BBBB-9E12810D8E2E}" type="pres">
      <dgm:prSet presAssocID="{6ABB2FC5-EA85-4584-BA25-84E7BE2CF2CA}" presName="compNode" presStyleCnt="0"/>
      <dgm:spPr/>
    </dgm:pt>
    <dgm:pt modelId="{362DAAE0-7807-4C91-9F4F-954CE77DAE35}" type="pres">
      <dgm:prSet presAssocID="{6ABB2FC5-EA85-4584-BA25-84E7BE2CF2CA}" presName="bgRect" presStyleLbl="bgShp" presStyleIdx="2" presStyleCnt="4"/>
      <dgm:spPr/>
    </dgm:pt>
    <dgm:pt modelId="{6A9678A8-145B-405A-BCFF-CF376B4CD5F8}" type="pres">
      <dgm:prSet presAssocID="{6ABB2FC5-EA85-4584-BA25-84E7BE2CF2C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1EB0C495-BFAF-469E-99F4-051500209F75}" type="pres">
      <dgm:prSet presAssocID="{6ABB2FC5-EA85-4584-BA25-84E7BE2CF2CA}" presName="spaceRect" presStyleCnt="0"/>
      <dgm:spPr/>
    </dgm:pt>
    <dgm:pt modelId="{93DB0F8B-980B-4FF7-BE5F-5EFF11FB86B5}" type="pres">
      <dgm:prSet presAssocID="{6ABB2FC5-EA85-4584-BA25-84E7BE2CF2CA}" presName="parTx" presStyleLbl="revTx" presStyleIdx="2" presStyleCnt="4">
        <dgm:presLayoutVars>
          <dgm:chMax val="0"/>
          <dgm:chPref val="0"/>
        </dgm:presLayoutVars>
      </dgm:prSet>
      <dgm:spPr/>
    </dgm:pt>
    <dgm:pt modelId="{06E0778F-E430-4739-AEF4-CE1B0A484317}" type="pres">
      <dgm:prSet presAssocID="{76B89FD5-14DF-4FE7-9FF1-8C86EF02EEF6}" presName="sibTrans" presStyleCnt="0"/>
      <dgm:spPr/>
    </dgm:pt>
    <dgm:pt modelId="{22CEE60C-24CC-4B53-9ADE-596ADD44DACF}" type="pres">
      <dgm:prSet presAssocID="{C37BEA80-A6AC-4688-98A3-5698E642BB0E}" presName="compNode" presStyleCnt="0"/>
      <dgm:spPr/>
    </dgm:pt>
    <dgm:pt modelId="{76624B73-3848-44A7-B786-E5A7B2D0B079}" type="pres">
      <dgm:prSet presAssocID="{C37BEA80-A6AC-4688-98A3-5698E642BB0E}" presName="bgRect" presStyleLbl="bgShp" presStyleIdx="3" presStyleCnt="4"/>
      <dgm:spPr/>
    </dgm:pt>
    <dgm:pt modelId="{A0F7898F-AC90-47FB-B866-F4B2AC565632}" type="pres">
      <dgm:prSet presAssocID="{C37BEA80-A6AC-4688-98A3-5698E642BB0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nce Steps"/>
        </a:ext>
      </dgm:extLst>
    </dgm:pt>
    <dgm:pt modelId="{882AE114-2755-4FA7-A766-6F288F950CC3}" type="pres">
      <dgm:prSet presAssocID="{C37BEA80-A6AC-4688-98A3-5698E642BB0E}" presName="spaceRect" presStyleCnt="0"/>
      <dgm:spPr/>
    </dgm:pt>
    <dgm:pt modelId="{EFC9BBE4-365C-4960-8731-8788B39EA7B2}" type="pres">
      <dgm:prSet presAssocID="{C37BEA80-A6AC-4688-98A3-5698E642BB0E}" presName="parTx" presStyleLbl="revTx" presStyleIdx="3" presStyleCnt="4">
        <dgm:presLayoutVars>
          <dgm:chMax val="0"/>
          <dgm:chPref val="0"/>
        </dgm:presLayoutVars>
      </dgm:prSet>
      <dgm:spPr/>
    </dgm:pt>
  </dgm:ptLst>
  <dgm:cxnLst>
    <dgm:cxn modelId="{E9E4FD60-F4DE-43BB-B66E-BAD2F6214EEB}" type="presOf" srcId="{A51CAE18-E420-436C-8465-FAE499F19192}" destId="{0783D65C-5AD3-4C66-B9BD-0777AD367FCE}" srcOrd="0" destOrd="0" presId="urn:microsoft.com/office/officeart/2018/2/layout/IconVerticalSolidList"/>
    <dgm:cxn modelId="{3A8B8C6B-C3EF-4050-BED3-4B1B4C0C1917}" srcId="{9C68B007-A9C9-452B-AA1F-1C60D9A228F2}" destId="{6ABB2FC5-EA85-4584-BA25-84E7BE2CF2CA}" srcOrd="2" destOrd="0" parTransId="{56BC1519-DD77-41A4-B149-037D257260D8}" sibTransId="{76B89FD5-14DF-4FE7-9FF1-8C86EF02EEF6}"/>
    <dgm:cxn modelId="{B9257150-7528-40FE-9F59-7AF06C6A8EC2}" srcId="{9C68B007-A9C9-452B-AA1F-1C60D9A228F2}" destId="{DED42B12-DA22-4721-BF43-12447D0CD31D}" srcOrd="1" destOrd="0" parTransId="{60015E5C-93B3-49D6-9812-0BCF110F87CE}" sibTransId="{421A3689-7C84-4DE5-B3F0-AD1FF70A16C1}"/>
    <dgm:cxn modelId="{8169DB75-8918-457F-A73C-DE7FC5132502}" type="presOf" srcId="{6ABB2FC5-EA85-4584-BA25-84E7BE2CF2CA}" destId="{93DB0F8B-980B-4FF7-BE5F-5EFF11FB86B5}" srcOrd="0" destOrd="0" presId="urn:microsoft.com/office/officeart/2018/2/layout/IconVerticalSolidList"/>
    <dgm:cxn modelId="{9AC86482-FD0D-4D26-9A96-10CBC4F788B5}" srcId="{9C68B007-A9C9-452B-AA1F-1C60D9A228F2}" destId="{A51CAE18-E420-436C-8465-FAE499F19192}" srcOrd="0" destOrd="0" parTransId="{87E0FA2A-A5FC-4855-945F-81C7930FB38A}" sibTransId="{1B247422-F512-4A94-83F5-4239FD76D0E8}"/>
    <dgm:cxn modelId="{5C7CDD97-3C7D-465C-A3E5-44D5C5636652}" type="presOf" srcId="{DED42B12-DA22-4721-BF43-12447D0CD31D}" destId="{A0C82450-0CED-482E-A17B-7D4D17F0D5E7}" srcOrd="0" destOrd="0" presId="urn:microsoft.com/office/officeart/2018/2/layout/IconVerticalSolidList"/>
    <dgm:cxn modelId="{6C8DEA97-8EC3-45AB-836C-453EEC9C1890}" type="presOf" srcId="{C37BEA80-A6AC-4688-98A3-5698E642BB0E}" destId="{EFC9BBE4-365C-4960-8731-8788B39EA7B2}" srcOrd="0" destOrd="0" presId="urn:microsoft.com/office/officeart/2018/2/layout/IconVerticalSolidList"/>
    <dgm:cxn modelId="{4F5292CE-6B8C-4909-AEF9-4936A1A1554E}" type="presOf" srcId="{9C68B007-A9C9-452B-AA1F-1C60D9A228F2}" destId="{BF481F95-405B-4D6D-B550-2C8AC4195185}" srcOrd="0" destOrd="0" presId="urn:microsoft.com/office/officeart/2018/2/layout/IconVerticalSolidList"/>
    <dgm:cxn modelId="{0CF996F8-EEF8-42F0-84FC-75B4F477851F}" srcId="{9C68B007-A9C9-452B-AA1F-1C60D9A228F2}" destId="{C37BEA80-A6AC-4688-98A3-5698E642BB0E}" srcOrd="3" destOrd="0" parTransId="{9EB36125-BF8C-4C3B-AD20-F8E153329EFF}" sibTransId="{E32243C8-510C-4713-9E2C-61D92332EE39}"/>
    <dgm:cxn modelId="{74919377-7AD4-4782-A2F7-B43FEF774BFF}" type="presParOf" srcId="{BF481F95-405B-4D6D-B550-2C8AC4195185}" destId="{38500818-4C92-4DE2-B55A-DA5CB8C57F16}" srcOrd="0" destOrd="0" presId="urn:microsoft.com/office/officeart/2018/2/layout/IconVerticalSolidList"/>
    <dgm:cxn modelId="{B38DE011-0778-4BFF-8D34-A5F29124111D}" type="presParOf" srcId="{38500818-4C92-4DE2-B55A-DA5CB8C57F16}" destId="{68795771-9F04-46FC-8E51-21E19975C5E2}" srcOrd="0" destOrd="0" presId="urn:microsoft.com/office/officeart/2018/2/layout/IconVerticalSolidList"/>
    <dgm:cxn modelId="{54DBDA22-232D-4CD5-902F-9E6CB28579CE}" type="presParOf" srcId="{38500818-4C92-4DE2-B55A-DA5CB8C57F16}" destId="{2F3E34B9-65D8-4E74-9B1E-2C53E9405C64}" srcOrd="1" destOrd="0" presId="urn:microsoft.com/office/officeart/2018/2/layout/IconVerticalSolidList"/>
    <dgm:cxn modelId="{5A0AA74E-FAA3-42F1-9269-91335E93FD06}" type="presParOf" srcId="{38500818-4C92-4DE2-B55A-DA5CB8C57F16}" destId="{79BD70B7-10C2-4894-87F7-BEBA2544FE15}" srcOrd="2" destOrd="0" presId="urn:microsoft.com/office/officeart/2018/2/layout/IconVerticalSolidList"/>
    <dgm:cxn modelId="{C2308C7C-4CD9-45B2-B5E2-1F21AE360A34}" type="presParOf" srcId="{38500818-4C92-4DE2-B55A-DA5CB8C57F16}" destId="{0783D65C-5AD3-4C66-B9BD-0777AD367FCE}" srcOrd="3" destOrd="0" presId="urn:microsoft.com/office/officeart/2018/2/layout/IconVerticalSolidList"/>
    <dgm:cxn modelId="{3A77FCEB-574E-4906-88E4-F09F2A98785F}" type="presParOf" srcId="{BF481F95-405B-4D6D-B550-2C8AC4195185}" destId="{B490B5C8-7AE0-4AC8-8587-429BFAAAF142}" srcOrd="1" destOrd="0" presId="urn:microsoft.com/office/officeart/2018/2/layout/IconVerticalSolidList"/>
    <dgm:cxn modelId="{910B3BFE-4168-473A-8105-1C202AD4F3A6}" type="presParOf" srcId="{BF481F95-405B-4D6D-B550-2C8AC4195185}" destId="{56A99557-9F1E-4323-8A77-86C24A65D529}" srcOrd="2" destOrd="0" presId="urn:microsoft.com/office/officeart/2018/2/layout/IconVerticalSolidList"/>
    <dgm:cxn modelId="{B6B1A948-65D7-4ADC-B9BB-E76C1A12811F}" type="presParOf" srcId="{56A99557-9F1E-4323-8A77-86C24A65D529}" destId="{7FD7D956-0326-44E9-AF8C-3E8206A893F6}" srcOrd="0" destOrd="0" presId="urn:microsoft.com/office/officeart/2018/2/layout/IconVerticalSolidList"/>
    <dgm:cxn modelId="{6091F6B8-D729-4FC4-8BEE-83CF0419FF80}" type="presParOf" srcId="{56A99557-9F1E-4323-8A77-86C24A65D529}" destId="{98267114-A7A4-4C76-B623-91CE4E95F1EA}" srcOrd="1" destOrd="0" presId="urn:microsoft.com/office/officeart/2018/2/layout/IconVerticalSolidList"/>
    <dgm:cxn modelId="{5F994A1A-3E56-47E3-9896-086CA185D597}" type="presParOf" srcId="{56A99557-9F1E-4323-8A77-86C24A65D529}" destId="{D8689327-5CE1-4956-A920-76BE5E4EC452}" srcOrd="2" destOrd="0" presId="urn:microsoft.com/office/officeart/2018/2/layout/IconVerticalSolidList"/>
    <dgm:cxn modelId="{326635FE-E0CC-4432-BA70-6B18653E9547}" type="presParOf" srcId="{56A99557-9F1E-4323-8A77-86C24A65D529}" destId="{A0C82450-0CED-482E-A17B-7D4D17F0D5E7}" srcOrd="3" destOrd="0" presId="urn:microsoft.com/office/officeart/2018/2/layout/IconVerticalSolidList"/>
    <dgm:cxn modelId="{E4FDEDAE-41BD-46F4-9EFF-0626BF0149BF}" type="presParOf" srcId="{BF481F95-405B-4D6D-B550-2C8AC4195185}" destId="{4BD81AAE-31D1-4A23-8C3B-E116E7C7F62B}" srcOrd="3" destOrd="0" presId="urn:microsoft.com/office/officeart/2018/2/layout/IconVerticalSolidList"/>
    <dgm:cxn modelId="{C040D102-AD25-4A07-8341-9A0E349A451A}" type="presParOf" srcId="{BF481F95-405B-4D6D-B550-2C8AC4195185}" destId="{5F2F6391-BE65-4838-BBBB-9E12810D8E2E}" srcOrd="4" destOrd="0" presId="urn:microsoft.com/office/officeart/2018/2/layout/IconVerticalSolidList"/>
    <dgm:cxn modelId="{586578CB-91AC-413A-89A7-EC763DF4A091}" type="presParOf" srcId="{5F2F6391-BE65-4838-BBBB-9E12810D8E2E}" destId="{362DAAE0-7807-4C91-9F4F-954CE77DAE35}" srcOrd="0" destOrd="0" presId="urn:microsoft.com/office/officeart/2018/2/layout/IconVerticalSolidList"/>
    <dgm:cxn modelId="{977A1A97-C20F-429E-94C0-0CEEFD7EA0AB}" type="presParOf" srcId="{5F2F6391-BE65-4838-BBBB-9E12810D8E2E}" destId="{6A9678A8-145B-405A-BCFF-CF376B4CD5F8}" srcOrd="1" destOrd="0" presId="urn:microsoft.com/office/officeart/2018/2/layout/IconVerticalSolidList"/>
    <dgm:cxn modelId="{9F9DAE19-066E-4485-B13F-99491485D67D}" type="presParOf" srcId="{5F2F6391-BE65-4838-BBBB-9E12810D8E2E}" destId="{1EB0C495-BFAF-469E-99F4-051500209F75}" srcOrd="2" destOrd="0" presId="urn:microsoft.com/office/officeart/2018/2/layout/IconVerticalSolidList"/>
    <dgm:cxn modelId="{6D499D41-70D3-4AA4-89AD-9CF7DA66EAE1}" type="presParOf" srcId="{5F2F6391-BE65-4838-BBBB-9E12810D8E2E}" destId="{93DB0F8B-980B-4FF7-BE5F-5EFF11FB86B5}" srcOrd="3" destOrd="0" presId="urn:microsoft.com/office/officeart/2018/2/layout/IconVerticalSolidList"/>
    <dgm:cxn modelId="{DC04E8FE-2006-44F6-89AA-8AFACCE26A36}" type="presParOf" srcId="{BF481F95-405B-4D6D-B550-2C8AC4195185}" destId="{06E0778F-E430-4739-AEF4-CE1B0A484317}" srcOrd="5" destOrd="0" presId="urn:microsoft.com/office/officeart/2018/2/layout/IconVerticalSolidList"/>
    <dgm:cxn modelId="{58183C90-B2B6-43D1-96E4-01D00009179F}" type="presParOf" srcId="{BF481F95-405B-4D6D-B550-2C8AC4195185}" destId="{22CEE60C-24CC-4B53-9ADE-596ADD44DACF}" srcOrd="6" destOrd="0" presId="urn:microsoft.com/office/officeart/2018/2/layout/IconVerticalSolidList"/>
    <dgm:cxn modelId="{4DFA9716-AE10-4EA9-930C-468BE3F90321}" type="presParOf" srcId="{22CEE60C-24CC-4B53-9ADE-596ADD44DACF}" destId="{76624B73-3848-44A7-B786-E5A7B2D0B079}" srcOrd="0" destOrd="0" presId="urn:microsoft.com/office/officeart/2018/2/layout/IconVerticalSolidList"/>
    <dgm:cxn modelId="{8BDBF455-1F40-41FA-ABCC-93865C920D5D}" type="presParOf" srcId="{22CEE60C-24CC-4B53-9ADE-596ADD44DACF}" destId="{A0F7898F-AC90-47FB-B866-F4B2AC565632}" srcOrd="1" destOrd="0" presId="urn:microsoft.com/office/officeart/2018/2/layout/IconVerticalSolidList"/>
    <dgm:cxn modelId="{8A7F207A-A916-460B-95EB-907D6D577A22}" type="presParOf" srcId="{22CEE60C-24CC-4B53-9ADE-596ADD44DACF}" destId="{882AE114-2755-4FA7-A766-6F288F950CC3}" srcOrd="2" destOrd="0" presId="urn:microsoft.com/office/officeart/2018/2/layout/IconVerticalSolidList"/>
    <dgm:cxn modelId="{38E0F725-2F76-4DCD-B457-F32F211B6FD1}" type="presParOf" srcId="{22CEE60C-24CC-4B53-9ADE-596ADD44DACF}" destId="{EFC9BBE4-365C-4960-8731-8788B39EA7B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95771-9F04-46FC-8E51-21E19975C5E2}">
      <dsp:nvSpPr>
        <dsp:cNvPr id="0" name=""/>
        <dsp:cNvSpPr/>
      </dsp:nvSpPr>
      <dsp:spPr>
        <a:xfrm>
          <a:off x="0" y="1806"/>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E34B9-65D8-4E74-9B1E-2C53E9405C64}">
      <dsp:nvSpPr>
        <dsp:cNvPr id="0" name=""/>
        <dsp:cNvSpPr/>
      </dsp:nvSpPr>
      <dsp:spPr>
        <a:xfrm>
          <a:off x="276958" y="207808"/>
          <a:ext cx="503560" cy="503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83D65C-5AD3-4C66-B9BD-0777AD367FCE}">
      <dsp:nvSpPr>
        <dsp:cNvPr id="0" name=""/>
        <dsp:cNvSpPr/>
      </dsp:nvSpPr>
      <dsp:spPr>
        <a:xfrm>
          <a:off x="1057476" y="1806"/>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00100">
            <a:lnSpc>
              <a:spcPct val="90000"/>
            </a:lnSpc>
            <a:spcBef>
              <a:spcPct val="0"/>
            </a:spcBef>
            <a:spcAft>
              <a:spcPct val="35000"/>
            </a:spcAft>
            <a:buNone/>
          </a:pPr>
          <a:r>
            <a:rPr lang="en-US" sz="1800" kern="1200"/>
            <a:t>Understand the importance of creating data management plans to improve research practices</a:t>
          </a:r>
          <a:br>
            <a:rPr lang="en-US" sz="1800" kern="1200"/>
          </a:br>
          <a:endParaRPr lang="en-US" sz="1800" kern="1200"/>
        </a:p>
      </dsp:txBody>
      <dsp:txXfrm>
        <a:off x="1057476" y="1806"/>
        <a:ext cx="9458123" cy="915564"/>
      </dsp:txXfrm>
    </dsp:sp>
    <dsp:sp modelId="{7FD7D956-0326-44E9-AF8C-3E8206A893F6}">
      <dsp:nvSpPr>
        <dsp:cNvPr id="0" name=""/>
        <dsp:cNvSpPr/>
      </dsp:nvSpPr>
      <dsp:spPr>
        <a:xfrm>
          <a:off x="0" y="1146262"/>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67114-A7A4-4C76-B623-91CE4E95F1EA}">
      <dsp:nvSpPr>
        <dsp:cNvPr id="0" name=""/>
        <dsp:cNvSpPr/>
      </dsp:nvSpPr>
      <dsp:spPr>
        <a:xfrm>
          <a:off x="276958" y="1352264"/>
          <a:ext cx="503560" cy="503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C82450-0CED-482E-A17B-7D4D17F0D5E7}">
      <dsp:nvSpPr>
        <dsp:cNvPr id="0" name=""/>
        <dsp:cNvSpPr/>
      </dsp:nvSpPr>
      <dsp:spPr>
        <a:xfrm>
          <a:off x="1057476" y="1146262"/>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00100">
            <a:lnSpc>
              <a:spcPct val="90000"/>
            </a:lnSpc>
            <a:spcBef>
              <a:spcPct val="0"/>
            </a:spcBef>
            <a:spcAft>
              <a:spcPct val="35000"/>
            </a:spcAft>
            <a:buNone/>
          </a:pPr>
          <a:r>
            <a:rPr lang="en-US" sz="1800" kern="1200" dirty="0"/>
            <a:t>Describe what a data management plan is and its components.</a:t>
          </a:r>
          <a:br>
            <a:rPr lang="en-US" sz="1800" kern="1200" dirty="0"/>
          </a:br>
          <a:endParaRPr lang="en-US" sz="1800" kern="1200" dirty="0"/>
        </a:p>
      </dsp:txBody>
      <dsp:txXfrm>
        <a:off x="1057476" y="1146262"/>
        <a:ext cx="9458123" cy="915564"/>
      </dsp:txXfrm>
    </dsp:sp>
    <dsp:sp modelId="{362DAAE0-7807-4C91-9F4F-954CE77DAE35}">
      <dsp:nvSpPr>
        <dsp:cNvPr id="0" name=""/>
        <dsp:cNvSpPr/>
      </dsp:nvSpPr>
      <dsp:spPr>
        <a:xfrm>
          <a:off x="0" y="2290717"/>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678A8-145B-405A-BCFF-CF376B4CD5F8}">
      <dsp:nvSpPr>
        <dsp:cNvPr id="0" name=""/>
        <dsp:cNvSpPr/>
      </dsp:nvSpPr>
      <dsp:spPr>
        <a:xfrm>
          <a:off x="276958" y="2496719"/>
          <a:ext cx="503560" cy="503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DB0F8B-980B-4FF7-BE5F-5EFF11FB86B5}">
      <dsp:nvSpPr>
        <dsp:cNvPr id="0" name=""/>
        <dsp:cNvSpPr/>
      </dsp:nvSpPr>
      <dsp:spPr>
        <a:xfrm>
          <a:off x="1057476" y="2290717"/>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00100">
            <a:lnSpc>
              <a:spcPct val="90000"/>
            </a:lnSpc>
            <a:spcBef>
              <a:spcPct val="0"/>
            </a:spcBef>
            <a:spcAft>
              <a:spcPct val="35000"/>
            </a:spcAft>
            <a:buNone/>
          </a:pPr>
          <a:r>
            <a:rPr lang="en-US" sz="1800" kern="1200" dirty="0"/>
            <a:t>Navigate the DMP Tool website to create a profile, explore templates, and find help guides.</a:t>
          </a:r>
          <a:br>
            <a:rPr lang="en-US" sz="1800" kern="1200" dirty="0"/>
          </a:br>
          <a:endParaRPr lang="en-US" sz="1800" kern="1200" dirty="0"/>
        </a:p>
      </dsp:txBody>
      <dsp:txXfrm>
        <a:off x="1057476" y="2290717"/>
        <a:ext cx="9458123" cy="915564"/>
      </dsp:txXfrm>
    </dsp:sp>
    <dsp:sp modelId="{76624B73-3848-44A7-B786-E5A7B2D0B079}">
      <dsp:nvSpPr>
        <dsp:cNvPr id="0" name=""/>
        <dsp:cNvSpPr/>
      </dsp:nvSpPr>
      <dsp:spPr>
        <a:xfrm>
          <a:off x="0" y="3435173"/>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F7898F-AC90-47FB-B866-F4B2AC565632}">
      <dsp:nvSpPr>
        <dsp:cNvPr id="0" name=""/>
        <dsp:cNvSpPr/>
      </dsp:nvSpPr>
      <dsp:spPr>
        <a:xfrm>
          <a:off x="276958" y="3641175"/>
          <a:ext cx="503560" cy="503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C9BBE4-365C-4960-8731-8788B39EA7B2}">
      <dsp:nvSpPr>
        <dsp:cNvPr id="0" name=""/>
        <dsp:cNvSpPr/>
      </dsp:nvSpPr>
      <dsp:spPr>
        <a:xfrm>
          <a:off x="1057476" y="3435173"/>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00100">
            <a:lnSpc>
              <a:spcPct val="90000"/>
            </a:lnSpc>
            <a:spcBef>
              <a:spcPct val="0"/>
            </a:spcBef>
            <a:spcAft>
              <a:spcPct val="35000"/>
            </a:spcAft>
            <a:buNone/>
          </a:pPr>
          <a:r>
            <a:rPr lang="en-US" sz="1800" kern="1200" dirty="0"/>
            <a:t>Walk through creating a “test” DMP using the DMP Tool</a:t>
          </a:r>
        </a:p>
      </dsp:txBody>
      <dsp:txXfrm>
        <a:off x="1057476" y="3435173"/>
        <a:ext cx="9458123" cy="9155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5T22:40:44.670"/>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AF16E-C25F-8B44-8FF5-9F233EC8D8E5}"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D67BA-3F5B-F14E-A04C-9101DDB78EC4}" type="slidenum">
              <a:rPr lang="en-US" smtClean="0"/>
              <a:t>‹#›</a:t>
            </a:fld>
            <a:endParaRPr lang="en-US"/>
          </a:p>
        </p:txBody>
      </p:sp>
    </p:spTree>
    <p:extLst>
      <p:ext uri="{BB962C8B-B14F-4D97-AF65-F5344CB8AC3E}">
        <p14:creationId xmlns:p14="http://schemas.microsoft.com/office/powerpoint/2010/main" val="172733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ogle.com/search?q=DMP+Tool&amp;rlz=1C5GCCM_en&amp;oq=dmp+is+free&amp;gs_lcrp=EgZjaHJvbWUyBggAEEUYOTIICAEQABgWGB4yCAgCEAAYFhgeMggIAxAAGBYYHjINCAQQABiGAxiABBiKBTINCAUQABiGAxiABBiKBTINCAYQABiGAxiABBiKBTINCAcQABiGAxiABBiKBTIKCAgQABiABBiiBDIHCAkQABjvBdIBCDE4ODdqMGo3qAIAsAIA&amp;sourceid=chrome&amp;ie=UTF-8&amp;mstk=AUtExfC7wBEhGhEz0SO0qaI-n1eojUq7dh9T-1qRIS6n-K5zJs4k4V7jXnr_0XinL5qo3bwRKkHOuPlKlNRw4MHJdLGLrKuVnYs4C7eSpzC0VpCme2qhBGdk4bNXBCzGinrvreE&amp;csui=3&amp;ved=2ahUKEwiS_czmiN6QAxXaIUQIHbEwI5EQgK4QegQIAxAB"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what data needs to be shared? In general terms, share the data needed to validate and replicate the research findings</a:t>
            </a:r>
            <a:r>
              <a:rPr lang="en-US">
                <a:effectLst/>
              </a:rPr>
              <a:t> </a:t>
            </a:r>
            <a:endParaRPr lang="en-US"/>
          </a:p>
        </p:txBody>
      </p:sp>
      <p:sp>
        <p:nvSpPr>
          <p:cNvPr id="4" name="Slide Number Placeholder 3"/>
          <p:cNvSpPr>
            <a:spLocks noGrp="1"/>
          </p:cNvSpPr>
          <p:nvPr>
            <p:ph type="sldNum" sz="quarter" idx="5"/>
          </p:nvPr>
        </p:nvSpPr>
        <p:spPr/>
        <p:txBody>
          <a:bodyPr/>
          <a:lstStyle/>
          <a:p>
            <a:fld id="{DC9D67BA-3F5B-F14E-A04C-9101DDB78EC4}" type="slidenum">
              <a:rPr lang="en-US" smtClean="0"/>
              <a:t>5</a:t>
            </a:fld>
            <a:endParaRPr lang="en-US"/>
          </a:p>
        </p:txBody>
      </p:sp>
    </p:spTree>
    <p:extLst>
      <p:ext uri="{BB962C8B-B14F-4D97-AF65-F5344CB8AC3E}">
        <p14:creationId xmlns:p14="http://schemas.microsoft.com/office/powerpoint/2010/main" val="266438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principles aim to ensure that data can be easily discovered, accessed, integrated with other data, and reused for further research</a:t>
            </a:r>
          </a:p>
        </p:txBody>
      </p:sp>
      <p:sp>
        <p:nvSpPr>
          <p:cNvPr id="4" name="Slide Number Placeholder 3"/>
          <p:cNvSpPr>
            <a:spLocks noGrp="1"/>
          </p:cNvSpPr>
          <p:nvPr>
            <p:ph type="sldNum" sz="quarter" idx="5"/>
          </p:nvPr>
        </p:nvSpPr>
        <p:spPr/>
        <p:txBody>
          <a:bodyPr/>
          <a:lstStyle/>
          <a:p>
            <a:fld id="{DC9D67BA-3F5B-F14E-A04C-9101DDB78EC4}" type="slidenum">
              <a:rPr lang="en-US" smtClean="0"/>
              <a:t>6</a:t>
            </a:fld>
            <a:endParaRPr lang="en-US"/>
          </a:p>
        </p:txBody>
      </p:sp>
    </p:spTree>
    <p:extLst>
      <p:ext uri="{BB962C8B-B14F-4D97-AF65-F5344CB8AC3E}">
        <p14:creationId xmlns:p14="http://schemas.microsoft.com/office/powerpoint/2010/main" val="4651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D67BA-3F5B-F14E-A04C-9101DDB78EC4}" type="slidenum">
              <a:rPr lang="en-US" smtClean="0"/>
              <a:t>7</a:t>
            </a:fld>
            <a:endParaRPr lang="en-US"/>
          </a:p>
        </p:txBody>
      </p:sp>
    </p:spTree>
    <p:extLst>
      <p:ext uri="{BB962C8B-B14F-4D97-AF65-F5344CB8AC3E}">
        <p14:creationId xmlns:p14="http://schemas.microsoft.com/office/powerpoint/2010/main" val="323779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D67BA-3F5B-F14E-A04C-9101DDB78EC4}" type="slidenum">
              <a:rPr lang="en-US" smtClean="0"/>
              <a:t>10</a:t>
            </a:fld>
            <a:endParaRPr lang="en-US"/>
          </a:p>
        </p:txBody>
      </p:sp>
    </p:spTree>
    <p:extLst>
      <p:ext uri="{BB962C8B-B14F-4D97-AF65-F5344CB8AC3E}">
        <p14:creationId xmlns:p14="http://schemas.microsoft.com/office/powerpoint/2010/main" val="52816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solidFill>
                  <a:srgbClr val="0A0A0A"/>
                </a:solidFill>
              </a:rPr>
              <a:t>The </a:t>
            </a:r>
            <a:r>
              <a:rPr lang="en-US" b="1" u="sng" dirty="0">
                <a:hlinkClick r:id="rId3"/>
              </a:rPr>
              <a:t>DMP Tool</a:t>
            </a:r>
            <a:r>
              <a:rPr lang="en-US" dirty="0">
                <a:solidFill>
                  <a:srgbClr val="0A0A0A"/>
                </a:solidFill>
              </a:rPr>
              <a:t> is a free, open-source service that helps researchers create data management plans, often required for grant proposals.</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C9D67BA-3F5B-F14E-A04C-9101DDB78EC4}" type="slidenum">
              <a:rPr lang="en-US" smtClean="0"/>
              <a:t>13</a:t>
            </a:fld>
            <a:endParaRPr lang="en-US"/>
          </a:p>
        </p:txBody>
      </p:sp>
    </p:spTree>
    <p:extLst>
      <p:ext uri="{BB962C8B-B14F-4D97-AF65-F5344CB8AC3E}">
        <p14:creationId xmlns:p14="http://schemas.microsoft.com/office/powerpoint/2010/main" val="864909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rPr>
              <a:t>The DMP Tool is free to use for both individual users and organizational accounts. Participating institutions can incorporate information about their resources and services to aid researchers. Additionally, DMP Tool administrators can provide customized help and suggest answers to the funder templates available in the tool.</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C9D67BA-3F5B-F14E-A04C-9101DDB78EC4}" type="slidenum">
              <a:rPr lang="en-US" smtClean="0"/>
              <a:t>14</a:t>
            </a:fld>
            <a:endParaRPr lang="en-US"/>
          </a:p>
        </p:txBody>
      </p:sp>
    </p:spTree>
    <p:extLst>
      <p:ext uri="{BB962C8B-B14F-4D97-AF65-F5344CB8AC3E}">
        <p14:creationId xmlns:p14="http://schemas.microsoft.com/office/powerpoint/2010/main" val="261494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1051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6349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5353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5494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8740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3436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8804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7376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53447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0024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267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11/11/2025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016807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jmartin@arizon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cdluc3/dmptool/wiki/Help-for-Administrators"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dmptool.org/faq" TargetMode="External"/><Relationship Id="rId7" Type="http://schemas.openxmlformats.org/officeDocument/2006/relationships/image" Target="../media/image23.png"/><Relationship Id="rId2" Type="http://schemas.openxmlformats.org/officeDocument/2006/relationships/hyperlink" Target="dmptool.org" TargetMode="External"/><Relationship Id="rId1" Type="http://schemas.openxmlformats.org/officeDocument/2006/relationships/slideLayout" Target="../slideLayouts/slideLayout2.xml"/><Relationship Id="rId6" Type="http://schemas.openxmlformats.org/officeDocument/2006/relationships/hyperlink" Target="https://github.com/cdluc3/dmptool/wiki/Help-for-Administrators" TargetMode="External"/><Relationship Id="rId5" Type="http://schemas.openxmlformats.org/officeDocument/2006/relationships/hyperlink" Target="dmptool.org/join_us" TargetMode="External"/><Relationship Id="rId4" Type="http://schemas.openxmlformats.org/officeDocument/2006/relationships/hyperlink" Target="dmptool.org/about_u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nlm.nih.gov/oet/ed/cde/tutorial/02-200.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data.library.arizona.edu/data-management/best-practices/data-sharing-archiving#archiving" TargetMode="External"/><Relationship Id="rId3" Type="http://schemas.openxmlformats.org/officeDocument/2006/relationships/hyperlink" Target="https://data.library.arizona.edu/data-management/best-practices/data-project-organization" TargetMode="External"/><Relationship Id="rId7" Type="http://schemas.openxmlformats.org/officeDocument/2006/relationships/hyperlink" Target="https://data.library.arizona.edu/best-practices/copyrigh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data.library.arizona.edu/data-management/best-practices/data-sharing-archiving#confidentiality" TargetMode="External"/><Relationship Id="rId5" Type="http://schemas.openxmlformats.org/officeDocument/2006/relationships/hyperlink" Target="https://data.library.arizona.edu/data-management/best-practices/storage-back-ups-security" TargetMode="External"/><Relationship Id="rId4" Type="http://schemas.openxmlformats.org/officeDocument/2006/relationships/hyperlink" Target="https://data.library.arizona.edu/data-management/best-practices/data-documentation-readme-metadat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DB75-46CE-131B-66C3-4D77A1371534}"/>
              </a:ext>
            </a:extLst>
          </p:cNvPr>
          <p:cNvSpPr>
            <a:spLocks noGrp="1"/>
          </p:cNvSpPr>
          <p:nvPr>
            <p:ph type="ctrTitle"/>
          </p:nvPr>
        </p:nvSpPr>
        <p:spPr/>
        <p:txBody>
          <a:bodyPr/>
          <a:lstStyle/>
          <a:p>
            <a:r>
              <a:rPr lang="en-US"/>
              <a:t>Creating Data Management Plans with DMP Tool</a:t>
            </a:r>
          </a:p>
        </p:txBody>
      </p:sp>
      <p:sp>
        <p:nvSpPr>
          <p:cNvPr id="3" name="Subtitle 2">
            <a:extLst>
              <a:ext uri="{FF2B5EF4-FFF2-40B4-BE49-F238E27FC236}">
                <a16:creationId xmlns:a16="http://schemas.microsoft.com/office/drawing/2014/main" id="{4923E279-6AE5-2C64-1DD6-0BC257863858}"/>
              </a:ext>
            </a:extLst>
          </p:cNvPr>
          <p:cNvSpPr>
            <a:spLocks noGrp="1"/>
          </p:cNvSpPr>
          <p:nvPr>
            <p:ph type="subTitle" idx="1"/>
          </p:nvPr>
        </p:nvSpPr>
        <p:spPr/>
        <p:txBody>
          <a:bodyPr vert="horz" lIns="91440" tIns="45720" rIns="91440" bIns="45720" rtlCol="0" anchor="t">
            <a:normAutofit fontScale="70000" lnSpcReduction="20000"/>
          </a:bodyPr>
          <a:lstStyle/>
          <a:p>
            <a:endParaRPr lang="en-US"/>
          </a:p>
          <a:p>
            <a:r>
              <a:rPr lang="en-US"/>
              <a:t>Jim Martin, Associate Librarian</a:t>
            </a:r>
            <a:br>
              <a:rPr lang="en-US"/>
            </a:br>
            <a:r>
              <a:rPr lang="en-US"/>
              <a:t>University of Arizona Libraries</a:t>
            </a:r>
            <a:br>
              <a:rPr lang="en-US"/>
            </a:br>
            <a:r>
              <a:rPr lang="en-US">
                <a:hlinkClick r:id="rId2"/>
              </a:rPr>
              <a:t>djmartin@arizona.edu</a:t>
            </a:r>
            <a:endParaRPr lang="en-US"/>
          </a:p>
          <a:p>
            <a:endParaRPr lang="en-US"/>
          </a:p>
          <a:p>
            <a:r>
              <a:rPr lang="en-US"/>
              <a:t>November 6, 2025</a:t>
            </a:r>
          </a:p>
        </p:txBody>
      </p:sp>
    </p:spTree>
    <p:extLst>
      <p:ext uri="{BB962C8B-B14F-4D97-AF65-F5344CB8AC3E}">
        <p14:creationId xmlns:p14="http://schemas.microsoft.com/office/powerpoint/2010/main" val="76718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AFE2F-F625-7A9C-ED20-B2197E87F727}"/>
              </a:ext>
            </a:extLst>
          </p:cNvPr>
          <p:cNvSpPr>
            <a:spLocks noGrp="1"/>
          </p:cNvSpPr>
          <p:nvPr>
            <p:ph type="title"/>
          </p:nvPr>
        </p:nvSpPr>
        <p:spPr>
          <a:xfrm>
            <a:off x="477555" y="207590"/>
            <a:ext cx="11236890" cy="1035029"/>
          </a:xfrm>
        </p:spPr>
        <p:txBody>
          <a:bodyPr/>
          <a:lstStyle/>
          <a:p>
            <a:pPr algn="ctr"/>
            <a:r>
              <a:rPr lang="en-US" dirty="0"/>
              <a:t>NIH Data Management  Plan Required Elements</a:t>
            </a:r>
          </a:p>
        </p:txBody>
      </p:sp>
      <p:sp>
        <p:nvSpPr>
          <p:cNvPr id="3" name="Content Placeholder 2">
            <a:extLst>
              <a:ext uri="{FF2B5EF4-FFF2-40B4-BE49-F238E27FC236}">
                <a16:creationId xmlns:a16="http://schemas.microsoft.com/office/drawing/2014/main" id="{D5C81C27-8969-150E-6F18-087B8D9D3C13}"/>
              </a:ext>
            </a:extLst>
          </p:cNvPr>
          <p:cNvSpPr>
            <a:spLocks noGrp="1"/>
          </p:cNvSpPr>
          <p:nvPr>
            <p:ph idx="1"/>
          </p:nvPr>
        </p:nvSpPr>
        <p:spPr>
          <a:xfrm>
            <a:off x="337908" y="1387921"/>
            <a:ext cx="10584788" cy="4351338"/>
          </a:xfrm>
        </p:spPr>
        <p:txBody>
          <a:bodyPr>
            <a:normAutofit lnSpcReduction="10000"/>
          </a:bodyPr>
          <a:lstStyle/>
          <a:p>
            <a:r>
              <a:rPr lang="en-US" b="1" dirty="0"/>
              <a:t>Data Type </a:t>
            </a:r>
          </a:p>
          <a:p>
            <a:pPr lvl="1"/>
            <a:r>
              <a:rPr lang="en-US" dirty="0"/>
              <a:t>Type/amount, what will be shared, documentation</a:t>
            </a:r>
            <a:br>
              <a:rPr lang="en-US" dirty="0"/>
            </a:br>
            <a:endParaRPr lang="en-US" dirty="0"/>
          </a:p>
          <a:p>
            <a:r>
              <a:rPr lang="en-US" b="1" dirty="0"/>
              <a:t>Related Tools, Software and/or Code</a:t>
            </a:r>
            <a:br>
              <a:rPr lang="en-US" b="1" dirty="0"/>
            </a:br>
            <a:endParaRPr lang="en-US" dirty="0"/>
          </a:p>
          <a:p>
            <a:r>
              <a:rPr lang="en-US" b="1" dirty="0"/>
              <a:t>Standards</a:t>
            </a:r>
            <a:br>
              <a:rPr lang="en-US" b="1" dirty="0"/>
            </a:br>
            <a:endParaRPr lang="en-US" dirty="0"/>
          </a:p>
          <a:p>
            <a:r>
              <a:rPr lang="en-US" b="1" dirty="0"/>
              <a:t>Data Preservation, Access, and Associated Timelines</a:t>
            </a:r>
          </a:p>
          <a:p>
            <a:pPr lvl="1"/>
            <a:r>
              <a:rPr lang="en-US" dirty="0"/>
              <a:t>What repository will be used</a:t>
            </a:r>
          </a:p>
          <a:p>
            <a:pPr lvl="1"/>
            <a:r>
              <a:rPr lang="en-US" dirty="0"/>
              <a:t>How will data be findable and identifiable</a:t>
            </a:r>
          </a:p>
          <a:p>
            <a:pPr lvl="1"/>
            <a:r>
              <a:rPr lang="en-US" dirty="0"/>
              <a:t>When and how long will data be available </a:t>
            </a:r>
          </a:p>
          <a:p>
            <a:endParaRPr lang="en-US" dirty="0"/>
          </a:p>
          <a:p>
            <a:endParaRPr lang="en-US" dirty="0"/>
          </a:p>
        </p:txBody>
      </p:sp>
      <p:pic>
        <p:nvPicPr>
          <p:cNvPr id="4" name="Picture 3" descr="Logo showing NIH Grants &amp; Funding.">
            <a:extLst>
              <a:ext uri="{FF2B5EF4-FFF2-40B4-BE49-F238E27FC236}">
                <a16:creationId xmlns:a16="http://schemas.microsoft.com/office/drawing/2014/main" id="{FA66E422-7139-9E8E-F6F7-41646D13CBC5}"/>
              </a:ext>
            </a:extLst>
          </p:cNvPr>
          <p:cNvPicPr>
            <a:picLocks noChangeAspect="1"/>
          </p:cNvPicPr>
          <p:nvPr/>
        </p:nvPicPr>
        <p:blipFill>
          <a:blip r:embed="rId3"/>
          <a:stretch>
            <a:fillRect/>
          </a:stretch>
        </p:blipFill>
        <p:spPr>
          <a:xfrm>
            <a:off x="7456584" y="5739259"/>
            <a:ext cx="4067362" cy="911151"/>
          </a:xfrm>
          <a:prstGeom prst="rect">
            <a:avLst/>
          </a:prstGeom>
        </p:spPr>
      </p:pic>
    </p:spTree>
    <p:extLst>
      <p:ext uri="{BB962C8B-B14F-4D97-AF65-F5344CB8AC3E}">
        <p14:creationId xmlns:p14="http://schemas.microsoft.com/office/powerpoint/2010/main" val="47317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8E17C-DFBB-0F3E-6446-07FBC9833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C6657-8BB8-3801-3885-2005AC860E0E}"/>
              </a:ext>
            </a:extLst>
          </p:cNvPr>
          <p:cNvSpPr>
            <a:spLocks noGrp="1"/>
          </p:cNvSpPr>
          <p:nvPr>
            <p:ph type="title"/>
          </p:nvPr>
        </p:nvSpPr>
        <p:spPr>
          <a:xfrm>
            <a:off x="0" y="167809"/>
            <a:ext cx="12192000" cy="1325563"/>
          </a:xfrm>
        </p:spPr>
        <p:txBody>
          <a:bodyPr/>
          <a:lstStyle/>
          <a:p>
            <a:r>
              <a:rPr lang="en-US" sz="4200" dirty="0"/>
              <a:t>NIH Data Management Plan Required Elements </a:t>
            </a:r>
            <a:r>
              <a:rPr lang="en-US" dirty="0"/>
              <a:t>(Part 2)</a:t>
            </a:r>
          </a:p>
        </p:txBody>
      </p:sp>
      <p:sp>
        <p:nvSpPr>
          <p:cNvPr id="3" name="Content Placeholder 2">
            <a:extLst>
              <a:ext uri="{FF2B5EF4-FFF2-40B4-BE49-F238E27FC236}">
                <a16:creationId xmlns:a16="http://schemas.microsoft.com/office/drawing/2014/main" id="{8B7C114F-7482-0542-1A6D-5A6E5F9221F1}"/>
              </a:ext>
            </a:extLst>
          </p:cNvPr>
          <p:cNvSpPr>
            <a:spLocks noGrp="1"/>
          </p:cNvSpPr>
          <p:nvPr>
            <p:ph idx="1"/>
          </p:nvPr>
        </p:nvSpPr>
        <p:spPr>
          <a:xfrm>
            <a:off x="374737" y="1775521"/>
            <a:ext cx="8105383" cy="3047000"/>
          </a:xfrm>
        </p:spPr>
        <p:txBody>
          <a:bodyPr>
            <a:normAutofit/>
          </a:bodyPr>
          <a:lstStyle/>
          <a:p>
            <a:r>
              <a:rPr lang="en-US" b="1" dirty="0"/>
              <a:t>Access, Distribution, or Reuse Considerations</a:t>
            </a:r>
          </a:p>
          <a:p>
            <a:pPr lvl="1"/>
            <a:r>
              <a:rPr lang="en-US" dirty="0"/>
              <a:t>Describe any limits to data sharing </a:t>
            </a:r>
          </a:p>
          <a:p>
            <a:pPr lvl="1"/>
            <a:r>
              <a:rPr lang="en-US" dirty="0"/>
              <a:t>Will access to shared data be controlled</a:t>
            </a:r>
          </a:p>
          <a:p>
            <a:pPr lvl="1"/>
            <a:r>
              <a:rPr lang="en-US" dirty="0"/>
              <a:t>Protection for human subjects</a:t>
            </a:r>
            <a:br>
              <a:rPr lang="en-US" dirty="0"/>
            </a:br>
            <a:endParaRPr lang="en-US" dirty="0"/>
          </a:p>
          <a:p>
            <a:r>
              <a:rPr lang="en-US" b="1" dirty="0"/>
              <a:t>Oversight of Data Management and Sharing</a:t>
            </a:r>
          </a:p>
          <a:p>
            <a:pPr lvl="1"/>
            <a:r>
              <a:rPr lang="en-US" dirty="0"/>
              <a:t>Who will be responsible for each part of the plan?</a:t>
            </a:r>
          </a:p>
          <a:p>
            <a:pPr marL="0" indent="0">
              <a:buNone/>
            </a:pPr>
            <a:endParaRPr lang="en-US" dirty="0"/>
          </a:p>
        </p:txBody>
      </p:sp>
      <p:pic>
        <p:nvPicPr>
          <p:cNvPr id="5" name="Picture 4" descr="Logo showing NIH Grants and Funding.">
            <a:extLst>
              <a:ext uri="{FF2B5EF4-FFF2-40B4-BE49-F238E27FC236}">
                <a16:creationId xmlns:a16="http://schemas.microsoft.com/office/drawing/2014/main" id="{C0DA91D9-B9DD-CB6A-AE13-39523D4CDC2F}"/>
              </a:ext>
            </a:extLst>
          </p:cNvPr>
          <p:cNvPicPr>
            <a:picLocks noChangeAspect="1"/>
          </p:cNvPicPr>
          <p:nvPr/>
        </p:nvPicPr>
        <p:blipFill>
          <a:blip r:embed="rId2"/>
          <a:stretch>
            <a:fillRect/>
          </a:stretch>
        </p:blipFill>
        <p:spPr>
          <a:xfrm>
            <a:off x="7143433" y="5648962"/>
            <a:ext cx="4648029" cy="1041229"/>
          </a:xfrm>
          <a:prstGeom prst="rect">
            <a:avLst/>
          </a:prstGeom>
        </p:spPr>
      </p:pic>
    </p:spTree>
    <p:extLst>
      <p:ext uri="{BB962C8B-B14F-4D97-AF65-F5344CB8AC3E}">
        <p14:creationId xmlns:p14="http://schemas.microsoft.com/office/powerpoint/2010/main" val="213376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A19A-1EE6-AB8D-BB48-F7A77EB5D2E9}"/>
              </a:ext>
            </a:extLst>
          </p:cNvPr>
          <p:cNvSpPr>
            <a:spLocks noGrp="1"/>
          </p:cNvSpPr>
          <p:nvPr>
            <p:ph type="title"/>
          </p:nvPr>
        </p:nvSpPr>
        <p:spPr/>
        <p:txBody>
          <a:bodyPr/>
          <a:lstStyle/>
          <a:p>
            <a:pPr algn="ctr"/>
            <a:r>
              <a:rPr lang="en-US"/>
              <a:t>Variations among Funder Requirements</a:t>
            </a:r>
          </a:p>
        </p:txBody>
      </p:sp>
      <p:pic>
        <p:nvPicPr>
          <p:cNvPr id="4" name="Content Placeholder 3" descr="List of DMSPs Elements, including description, data access, oversight.">
            <a:extLst>
              <a:ext uri="{FF2B5EF4-FFF2-40B4-BE49-F238E27FC236}">
                <a16:creationId xmlns:a16="http://schemas.microsoft.com/office/drawing/2014/main" id="{778404B2-5C36-31E7-AB20-D1B119681FC7}"/>
              </a:ext>
            </a:extLst>
          </p:cNvPr>
          <p:cNvPicPr>
            <a:picLocks noGrp="1" noChangeAspect="1"/>
          </p:cNvPicPr>
          <p:nvPr>
            <p:ph idx="1"/>
          </p:nvPr>
        </p:nvPicPr>
        <p:blipFill>
          <a:blip r:embed="rId2"/>
          <a:srcRect t="33274" b="-4106"/>
          <a:stretch>
            <a:fillRect/>
          </a:stretch>
        </p:blipFill>
        <p:spPr>
          <a:xfrm>
            <a:off x="1465545" y="1805439"/>
            <a:ext cx="9446666" cy="3965166"/>
          </a:xfrm>
          <a:prstGeom prst="rect">
            <a:avLst/>
          </a:prstGeom>
          <a:effectLst>
            <a:outerShdw blurRad="677485" dist="50800" dir="5400000" algn="ctr" rotWithShape="0">
              <a:srgbClr val="000000">
                <a:alpha val="53000"/>
              </a:srgbClr>
            </a:outerShdw>
          </a:effectLst>
        </p:spPr>
      </p:pic>
      <p:sp>
        <p:nvSpPr>
          <p:cNvPr id="5" name="TextBox 4">
            <a:extLst>
              <a:ext uri="{FF2B5EF4-FFF2-40B4-BE49-F238E27FC236}">
                <a16:creationId xmlns:a16="http://schemas.microsoft.com/office/drawing/2014/main" id="{E477C5DB-CDB1-52CD-BC33-71266CF41911}"/>
              </a:ext>
            </a:extLst>
          </p:cNvPr>
          <p:cNvSpPr txBox="1"/>
          <p:nvPr/>
        </p:nvSpPr>
        <p:spPr>
          <a:xfrm>
            <a:off x="1465545" y="6363222"/>
            <a:ext cx="8631017" cy="369332"/>
          </a:xfrm>
          <a:prstGeom prst="rect">
            <a:avLst/>
          </a:prstGeom>
          <a:noFill/>
        </p:spPr>
        <p:txBody>
          <a:bodyPr wrap="none" rtlCol="0">
            <a:spAutoFit/>
          </a:bodyPr>
          <a:lstStyle/>
          <a:p>
            <a:r>
              <a:rPr lang="en-US"/>
              <a:t>Source: SPARC Webinar, Federal Agency Data Sharing Policy Overview &amp; FAQ, 8/19/25</a:t>
            </a:r>
          </a:p>
        </p:txBody>
      </p:sp>
    </p:spTree>
    <p:extLst>
      <p:ext uri="{BB962C8B-B14F-4D97-AF65-F5344CB8AC3E}">
        <p14:creationId xmlns:p14="http://schemas.microsoft.com/office/powerpoint/2010/main" val="271600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F1142-766C-ABBC-9936-47BD006185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FC1392-7E4D-EEED-75ED-878A8F27C0F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How does the DMP Tool work?</a:t>
            </a:r>
          </a:p>
        </p:txBody>
      </p:sp>
      <p:pic>
        <p:nvPicPr>
          <p:cNvPr id="4" name="Content Placeholder 3" descr="A screenshot from dmptool.org describing how the tool works, with icons and short summaries.">
            <a:extLst>
              <a:ext uri="{FF2B5EF4-FFF2-40B4-BE49-F238E27FC236}">
                <a16:creationId xmlns:a16="http://schemas.microsoft.com/office/drawing/2014/main" id="{7708D13F-E868-53BD-49DA-4375082149E8}"/>
              </a:ext>
            </a:extLst>
          </p:cNvPr>
          <p:cNvPicPr>
            <a:picLocks noGrp="1" noChangeAspect="1"/>
          </p:cNvPicPr>
          <p:nvPr>
            <p:ph idx="1"/>
          </p:nvPr>
        </p:nvPicPr>
        <p:blipFill>
          <a:blip r:embed="rId3"/>
          <a:stretch>
            <a:fillRect/>
          </a:stretch>
        </p:blipFill>
        <p:spPr>
          <a:xfrm>
            <a:off x="1019460" y="1586346"/>
            <a:ext cx="10284574" cy="5118757"/>
          </a:xfrm>
          <a:prstGeom prst="rect">
            <a:avLst/>
          </a:prstGeom>
        </p:spPr>
      </p:pic>
      <p:pic>
        <p:nvPicPr>
          <p:cNvPr id="5" name="Picture 4" descr="A logo for DMP Tool.">
            <a:extLst>
              <a:ext uri="{FF2B5EF4-FFF2-40B4-BE49-F238E27FC236}">
                <a16:creationId xmlns:a16="http://schemas.microsoft.com/office/drawing/2014/main" id="{60E83577-0838-D1DA-2E45-5241796FAEA4}"/>
              </a:ext>
            </a:extLst>
          </p:cNvPr>
          <p:cNvPicPr>
            <a:picLocks noChangeAspect="1"/>
          </p:cNvPicPr>
          <p:nvPr/>
        </p:nvPicPr>
        <p:blipFill>
          <a:blip r:embed="rId4"/>
          <a:stretch>
            <a:fillRect/>
          </a:stretch>
        </p:blipFill>
        <p:spPr>
          <a:xfrm>
            <a:off x="2785630" y="7121"/>
            <a:ext cx="6521208" cy="1457120"/>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0E509857-517C-9A64-ABAD-ADD1A58AAD82}"/>
                  </a:ext>
                  <a:ext uri="{C183D7F6-B498-43B3-948B-1728B52AA6E4}">
                    <adec:decorative xmlns:adec="http://schemas.microsoft.com/office/drawing/2017/decorative" val="1"/>
                  </a:ext>
                </a:extLst>
              </p14:cNvPr>
              <p14:cNvContentPartPr/>
              <p14:nvPr/>
            </p14:nvContentPartPr>
            <p14:xfrm>
              <a:off x="702173" y="887306"/>
              <a:ext cx="360" cy="360"/>
            </p14:xfrm>
          </p:contentPart>
        </mc:Choice>
        <mc:Fallback xmlns="">
          <p:pic>
            <p:nvPicPr>
              <p:cNvPr id="7" name="Ink 6">
                <a:extLst>
                  <a:ext uri="{FF2B5EF4-FFF2-40B4-BE49-F238E27FC236}">
                    <a16:creationId xmlns:a16="http://schemas.microsoft.com/office/drawing/2014/main" id="{0E509857-517C-9A64-ABAD-ADD1A58AAD82}"/>
                  </a:ext>
                  <a:ext uri="{C183D7F6-B498-43B3-948B-1728B52AA6E4}">
                    <adec:decorative xmlns:adec="http://schemas.microsoft.com/office/drawing/2017/decorative" val="1"/>
                  </a:ext>
                </a:extLst>
              </p:cNvPr>
              <p:cNvPicPr/>
              <p:nvPr/>
            </p:nvPicPr>
            <p:blipFill>
              <a:blip r:embed="rId6"/>
              <a:stretch>
                <a:fillRect/>
              </a:stretch>
            </p:blipFill>
            <p:spPr>
              <a:xfrm>
                <a:off x="696053" y="881186"/>
                <a:ext cx="12600" cy="12600"/>
              </a:xfrm>
              <a:prstGeom prst="rect">
                <a:avLst/>
              </a:prstGeom>
            </p:spPr>
          </p:pic>
        </mc:Fallback>
      </mc:AlternateContent>
      <p:sp>
        <p:nvSpPr>
          <p:cNvPr id="12" name="Oval 11">
            <a:extLst>
              <a:ext uri="{FF2B5EF4-FFF2-40B4-BE49-F238E27FC236}">
                <a16:creationId xmlns:a16="http://schemas.microsoft.com/office/drawing/2014/main" id="{561D6445-831D-D9B7-7458-7BFEF12C6F90}"/>
              </a:ext>
              <a:ext uri="{C183D7F6-B498-43B3-948B-1728B52AA6E4}">
                <adec:decorative xmlns:adec="http://schemas.microsoft.com/office/drawing/2017/decorative" val="1"/>
              </a:ext>
            </a:extLst>
          </p:cNvPr>
          <p:cNvSpPr/>
          <p:nvPr/>
        </p:nvSpPr>
        <p:spPr>
          <a:xfrm>
            <a:off x="4602271" y="4216336"/>
            <a:ext cx="2987458" cy="21106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B023D20-E550-BF82-D2F5-E963E5468ACA}"/>
              </a:ext>
              <a:ext uri="{C183D7F6-B498-43B3-948B-1728B52AA6E4}">
                <adec:decorative xmlns:adec="http://schemas.microsoft.com/office/drawing/2017/decorative" val="1"/>
              </a:ext>
            </a:extLst>
          </p:cNvPr>
          <p:cNvSpPr/>
          <p:nvPr/>
        </p:nvSpPr>
        <p:spPr>
          <a:xfrm>
            <a:off x="8061941" y="4216336"/>
            <a:ext cx="2987458" cy="21106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5C61E2F-8657-4A08-F5EF-5036F50793B9}"/>
              </a:ext>
              <a:ext uri="{C183D7F6-B498-43B3-948B-1728B52AA6E4}">
                <adec:decorative xmlns:adec="http://schemas.microsoft.com/office/drawing/2017/decorative" val="1"/>
              </a:ext>
            </a:extLst>
          </p:cNvPr>
          <p:cNvSpPr/>
          <p:nvPr/>
        </p:nvSpPr>
        <p:spPr>
          <a:xfrm>
            <a:off x="1291901" y="4216336"/>
            <a:ext cx="2987458" cy="21106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4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2" grpId="1"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97D1-F40C-2961-CFFF-B78F4DC9E337}"/>
              </a:ext>
            </a:extLst>
          </p:cNvPr>
          <p:cNvSpPr>
            <a:spLocks noGrp="1"/>
          </p:cNvSpPr>
          <p:nvPr>
            <p:ph type="title"/>
          </p:nvPr>
        </p:nvSpPr>
        <p:spPr>
          <a:xfrm>
            <a:off x="838200" y="202286"/>
            <a:ext cx="10515600" cy="1325563"/>
          </a:xfrm>
        </p:spPr>
        <p:txBody>
          <a:bodyPr/>
          <a:lstStyle/>
          <a:p>
            <a:pPr algn="ctr"/>
            <a:r>
              <a:rPr lang="en-US" dirty="0"/>
              <a:t>Request Feedback Option </a:t>
            </a:r>
            <a:br>
              <a:rPr lang="en-US" dirty="0"/>
            </a:br>
            <a:r>
              <a:rPr lang="en-US" dirty="0"/>
              <a:t>for Institutional Members</a:t>
            </a:r>
          </a:p>
        </p:txBody>
      </p:sp>
      <p:pic>
        <p:nvPicPr>
          <p:cNvPr id="4" name="Content Placeholder 3" descr="A screenshot from dmptool.org showing the “Request Feedback” tab of their website form.">
            <a:extLst>
              <a:ext uri="{FF2B5EF4-FFF2-40B4-BE49-F238E27FC236}">
                <a16:creationId xmlns:a16="http://schemas.microsoft.com/office/drawing/2014/main" id="{ED21D9BD-64E0-F2D2-3ED3-18AE6CE376E5}"/>
              </a:ext>
            </a:extLst>
          </p:cNvPr>
          <p:cNvPicPr>
            <a:picLocks noGrp="1" noChangeAspect="1"/>
          </p:cNvPicPr>
          <p:nvPr>
            <p:ph idx="1"/>
          </p:nvPr>
        </p:nvPicPr>
        <p:blipFill>
          <a:blip r:embed="rId3"/>
          <a:stretch>
            <a:fillRect/>
          </a:stretch>
        </p:blipFill>
        <p:spPr>
          <a:xfrm>
            <a:off x="1483954" y="2089289"/>
            <a:ext cx="9249146" cy="4351338"/>
          </a:xfrm>
          <a:prstGeom prst="rect">
            <a:avLst/>
          </a:prstGeom>
          <a:ln w="15875">
            <a:solidFill>
              <a:schemeClr val="tx1"/>
            </a:solidFill>
          </a:ln>
        </p:spPr>
      </p:pic>
    </p:spTree>
    <p:extLst>
      <p:ext uri="{BB962C8B-B14F-4D97-AF65-F5344CB8AC3E}">
        <p14:creationId xmlns:p14="http://schemas.microsoft.com/office/powerpoint/2010/main" val="287662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5A37B8-601C-9C4F-9C88-60337BC230AB}"/>
              </a:ext>
            </a:extLst>
          </p:cNvPr>
          <p:cNvSpPr txBox="1">
            <a:spLocks noGrp="1"/>
          </p:cNvSpPr>
          <p:nvPr>
            <p:ph type="title" idx="4294967295"/>
          </p:nvPr>
        </p:nvSpPr>
        <p:spPr>
          <a:xfrm>
            <a:off x="601097" y="305932"/>
            <a:ext cx="1098417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Request goes to an Inbox you Designate as </a:t>
            </a:r>
            <a:r>
              <a:rPr kumimoji="0" lang="en-US" sz="2800" b="1" i="0" u="none" strike="noStrike" kern="1200" cap="none" spc="0" normalizeH="0" baseline="0" noProof="0" dirty="0" err="1">
                <a:ln>
                  <a:noFill/>
                </a:ln>
                <a:solidFill>
                  <a:schemeClr val="tx1"/>
                </a:solidFill>
                <a:effectLst/>
                <a:uLnTx/>
                <a:uFillTx/>
                <a:latin typeface="+mn-lt"/>
                <a:ea typeface="+mn-ea"/>
                <a:cs typeface="+mn-cs"/>
              </a:rPr>
              <a:t>DMPTool</a:t>
            </a:r>
            <a:r>
              <a:rPr kumimoji="0" lang="en-US" sz="2800" b="1" i="0" u="none" strike="noStrike" kern="1200" cap="none" spc="0" normalizeH="0" baseline="0" noProof="0" dirty="0">
                <a:ln>
                  <a:noFill/>
                </a:ln>
                <a:solidFill>
                  <a:schemeClr val="tx1"/>
                </a:solidFill>
                <a:effectLst/>
                <a:uLnTx/>
                <a:uFillTx/>
                <a:latin typeface="+mn-lt"/>
                <a:ea typeface="+mn-ea"/>
                <a:cs typeface="+mn-cs"/>
              </a:rPr>
              <a:t> Administrator</a:t>
            </a:r>
          </a:p>
        </p:txBody>
      </p:sp>
      <p:pic>
        <p:nvPicPr>
          <p:cNvPr id="4" name="Content Placeholder 3" descr="A screenshot of an email sent to the presenter that reads “Dear Data Management Services Team, a user has submitted a request for feedback on their data management plan.” This is an automated email that is generated from the system.">
            <a:extLst>
              <a:ext uri="{FF2B5EF4-FFF2-40B4-BE49-F238E27FC236}">
                <a16:creationId xmlns:a16="http://schemas.microsoft.com/office/drawing/2014/main" id="{8E0D3D6D-72D8-E281-00BD-F78B0FB65AE9}"/>
              </a:ext>
            </a:extLst>
          </p:cNvPr>
          <p:cNvPicPr>
            <a:picLocks noGrp="1" noChangeAspect="1"/>
          </p:cNvPicPr>
          <p:nvPr>
            <p:ph idx="1"/>
          </p:nvPr>
        </p:nvPicPr>
        <p:blipFill>
          <a:blip r:embed="rId2"/>
          <a:stretch>
            <a:fillRect/>
          </a:stretch>
        </p:blipFill>
        <p:spPr>
          <a:xfrm>
            <a:off x="601097" y="1334142"/>
            <a:ext cx="10984170" cy="5217926"/>
          </a:xfrm>
          <a:prstGeom prst="rect">
            <a:avLst/>
          </a:prstGeom>
          <a:ln>
            <a:solidFill>
              <a:schemeClr val="tx1"/>
            </a:solidFill>
          </a:ln>
        </p:spPr>
      </p:pic>
    </p:spTree>
    <p:extLst>
      <p:ext uri="{BB962C8B-B14F-4D97-AF65-F5344CB8AC3E}">
        <p14:creationId xmlns:p14="http://schemas.microsoft.com/office/powerpoint/2010/main" val="55433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EC036-4325-41A9-8838-AD27C6B7A4D3}"/>
              </a:ext>
            </a:extLst>
          </p:cNvPr>
          <p:cNvSpPr>
            <a:spLocks noGrp="1"/>
          </p:cNvSpPr>
          <p:nvPr>
            <p:ph type="title"/>
          </p:nvPr>
        </p:nvSpPr>
        <p:spPr>
          <a:xfrm>
            <a:off x="838200" y="-934"/>
            <a:ext cx="10515600" cy="1325563"/>
          </a:xfrm>
        </p:spPr>
        <p:txBody>
          <a:bodyPr/>
          <a:lstStyle/>
          <a:p>
            <a:r>
              <a:rPr lang="en-US"/>
              <a:t>Email Links to DMP and a Downloadable PDF</a:t>
            </a:r>
          </a:p>
        </p:txBody>
      </p:sp>
      <p:pic>
        <p:nvPicPr>
          <p:cNvPr id="4" name="Content Placeholder 3" descr="Screenshot of a sample data management plan showing different elements.">
            <a:extLst>
              <a:ext uri="{FF2B5EF4-FFF2-40B4-BE49-F238E27FC236}">
                <a16:creationId xmlns:a16="http://schemas.microsoft.com/office/drawing/2014/main" id="{9849E703-A6E2-E525-BB59-F7D004CB7189}"/>
              </a:ext>
            </a:extLst>
          </p:cNvPr>
          <p:cNvPicPr>
            <a:picLocks noGrp="1" noChangeAspect="1"/>
          </p:cNvPicPr>
          <p:nvPr>
            <p:ph idx="1"/>
          </p:nvPr>
        </p:nvPicPr>
        <p:blipFill>
          <a:blip r:embed="rId2"/>
          <a:stretch>
            <a:fillRect/>
          </a:stretch>
        </p:blipFill>
        <p:spPr>
          <a:xfrm>
            <a:off x="3460312" y="1083172"/>
            <a:ext cx="5070958" cy="5460720"/>
          </a:xfrm>
          <a:prstGeom prst="rect">
            <a:avLst/>
          </a:prstGeom>
        </p:spPr>
      </p:pic>
    </p:spTree>
    <p:extLst>
      <p:ext uri="{BB962C8B-B14F-4D97-AF65-F5344CB8AC3E}">
        <p14:creationId xmlns:p14="http://schemas.microsoft.com/office/powerpoint/2010/main" val="1163622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7163-90C9-F542-A632-A3717D3AAD12}"/>
              </a:ext>
            </a:extLst>
          </p:cNvPr>
          <p:cNvSpPr>
            <a:spLocks noGrp="1"/>
          </p:cNvSpPr>
          <p:nvPr>
            <p:ph type="title"/>
          </p:nvPr>
        </p:nvSpPr>
        <p:spPr>
          <a:xfrm>
            <a:off x="838200" y="106219"/>
            <a:ext cx="10515600" cy="1325563"/>
          </a:xfrm>
        </p:spPr>
        <p:txBody>
          <a:bodyPr>
            <a:normAutofit fontScale="90000"/>
          </a:bodyPr>
          <a:lstStyle/>
          <a:p>
            <a:pPr algn="ctr"/>
            <a:br>
              <a:rPr lang="en-US" b="1" dirty="0"/>
            </a:br>
            <a:r>
              <a:rPr lang="en-US" dirty="0"/>
              <a:t>Where can I find help customizing the </a:t>
            </a:r>
            <a:br>
              <a:rPr lang="en-US" dirty="0"/>
            </a:br>
            <a:r>
              <a:rPr lang="en-US" dirty="0"/>
              <a:t>DMP Tool for my institution or organization?</a:t>
            </a:r>
            <a:br>
              <a:rPr lang="en-US" b="1" dirty="0"/>
            </a:br>
            <a:endParaRPr lang="en-US" dirty="0"/>
          </a:p>
        </p:txBody>
      </p:sp>
      <p:pic>
        <p:nvPicPr>
          <p:cNvPr id="4" name="Content Placeholder 3" descr="Screenshot from DMP Tool’s Github page, showing a help page for administrators.">
            <a:extLst>
              <a:ext uri="{FF2B5EF4-FFF2-40B4-BE49-F238E27FC236}">
                <a16:creationId xmlns:a16="http://schemas.microsoft.com/office/drawing/2014/main" id="{1D702EDE-7486-903F-247F-05BDB86CDC94}"/>
              </a:ext>
            </a:extLst>
          </p:cNvPr>
          <p:cNvPicPr>
            <a:picLocks noGrp="1" noChangeAspect="1"/>
          </p:cNvPicPr>
          <p:nvPr>
            <p:ph idx="1"/>
          </p:nvPr>
        </p:nvPicPr>
        <p:blipFill>
          <a:blip r:embed="rId2"/>
          <a:stretch>
            <a:fillRect/>
          </a:stretch>
        </p:blipFill>
        <p:spPr>
          <a:xfrm>
            <a:off x="2045685" y="2036575"/>
            <a:ext cx="6021076" cy="4351338"/>
          </a:xfrm>
          <a:prstGeom prst="rect">
            <a:avLst/>
          </a:prstGeom>
        </p:spPr>
      </p:pic>
      <p:sp>
        <p:nvSpPr>
          <p:cNvPr id="3" name="TextBox 2">
            <a:extLst>
              <a:ext uri="{FF2B5EF4-FFF2-40B4-BE49-F238E27FC236}">
                <a16:creationId xmlns:a16="http://schemas.microsoft.com/office/drawing/2014/main" id="{DE4066A9-8A2E-8E77-2031-5BD36C14FBBA}"/>
              </a:ext>
            </a:extLst>
          </p:cNvPr>
          <p:cNvSpPr txBox="1"/>
          <p:nvPr/>
        </p:nvSpPr>
        <p:spPr>
          <a:xfrm>
            <a:off x="8066761" y="6187858"/>
            <a:ext cx="4221271" cy="400110"/>
          </a:xfrm>
          <a:prstGeom prst="rect">
            <a:avLst/>
          </a:prstGeom>
          <a:noFill/>
        </p:spPr>
        <p:txBody>
          <a:bodyPr wrap="square" rtlCol="0">
            <a:spAutoFit/>
          </a:bodyPr>
          <a:lstStyle/>
          <a:p>
            <a:pPr algn="ctr"/>
            <a:r>
              <a:rPr lang="en-US" sz="2000" b="1" dirty="0">
                <a:hlinkClick r:id="rId3">
                  <a:extLst>
                    <a:ext uri="{A12FA001-AC4F-418D-AE19-62706E023703}">
                      <ahyp:hlinkClr xmlns:ahyp="http://schemas.microsoft.com/office/drawing/2018/hyperlinkcolor" val="tx"/>
                    </a:ext>
                  </a:extLst>
                </a:hlinkClick>
              </a:rPr>
              <a:t>Where can I find help?</a:t>
            </a:r>
            <a:endParaRPr lang="en-US" sz="2000" b="1" dirty="0"/>
          </a:p>
        </p:txBody>
      </p:sp>
    </p:spTree>
    <p:extLst>
      <p:ext uri="{BB962C8B-B14F-4D97-AF65-F5344CB8AC3E}">
        <p14:creationId xmlns:p14="http://schemas.microsoft.com/office/powerpoint/2010/main" val="1265785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F45552-D57B-7D82-6783-A0E76AB9C3E3}"/>
              </a:ext>
              <a:ext uri="{C183D7F6-B498-43B3-948B-1728B52AA6E4}">
                <adec:decorative xmlns:adec="http://schemas.microsoft.com/office/drawing/2017/decorative" val="1"/>
              </a:ext>
            </a:extLst>
          </p:cNvPr>
          <p:cNvSpPr/>
          <p:nvPr/>
        </p:nvSpPr>
        <p:spPr>
          <a:xfrm>
            <a:off x="407772" y="1297459"/>
            <a:ext cx="11294075" cy="50539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77B7A-4047-6FA5-2650-3C5F28C87BB9}"/>
              </a:ext>
            </a:extLst>
          </p:cNvPr>
          <p:cNvSpPr>
            <a:spLocks noGrp="1"/>
          </p:cNvSpPr>
          <p:nvPr>
            <p:ph type="title"/>
          </p:nvPr>
        </p:nvSpPr>
        <p:spPr>
          <a:xfrm>
            <a:off x="948038" y="1287"/>
            <a:ext cx="10515600" cy="1325563"/>
          </a:xfrm>
        </p:spPr>
        <p:txBody>
          <a:bodyPr/>
          <a:lstStyle/>
          <a:p>
            <a:pPr algn="ctr"/>
            <a:r>
              <a:rPr lang="en-US">
                <a:ea typeface="+mj-lt"/>
                <a:cs typeface="+mj-lt"/>
              </a:rPr>
              <a:t>https://dmptool.org/join_us</a:t>
            </a:r>
            <a:endParaRPr lang="en-US"/>
          </a:p>
        </p:txBody>
      </p:sp>
      <p:pic>
        <p:nvPicPr>
          <p:cNvPr id="7" name="Content Placeholder 6" descr="Screenshot from dmptool.org showing their Join Us page.">
            <a:extLst>
              <a:ext uri="{FF2B5EF4-FFF2-40B4-BE49-F238E27FC236}">
                <a16:creationId xmlns:a16="http://schemas.microsoft.com/office/drawing/2014/main" id="{6A92A5BB-8A13-292C-F0EB-7AC8E707B4E0}"/>
              </a:ext>
            </a:extLst>
          </p:cNvPr>
          <p:cNvPicPr>
            <a:picLocks noGrp="1" noChangeAspect="1"/>
          </p:cNvPicPr>
          <p:nvPr>
            <p:ph idx="1"/>
          </p:nvPr>
        </p:nvPicPr>
        <p:blipFill>
          <a:blip r:embed="rId2"/>
          <a:stretch>
            <a:fillRect/>
          </a:stretch>
        </p:blipFill>
        <p:spPr>
          <a:xfrm>
            <a:off x="599184" y="1406868"/>
            <a:ext cx="10986766" cy="4770094"/>
          </a:xfrm>
          <a:prstGeom prst="rect">
            <a:avLst/>
          </a:prstGeom>
        </p:spPr>
      </p:pic>
    </p:spTree>
    <p:extLst>
      <p:ext uri="{BB962C8B-B14F-4D97-AF65-F5344CB8AC3E}">
        <p14:creationId xmlns:p14="http://schemas.microsoft.com/office/powerpoint/2010/main" val="125819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4351-C3BF-46BC-821F-1E39B553E5CB}"/>
              </a:ext>
            </a:extLst>
          </p:cNvPr>
          <p:cNvSpPr>
            <a:spLocks noGrp="1"/>
          </p:cNvSpPr>
          <p:nvPr>
            <p:ph type="title"/>
          </p:nvPr>
        </p:nvSpPr>
        <p:spPr>
          <a:xfrm>
            <a:off x="838200" y="365126"/>
            <a:ext cx="10515600" cy="849900"/>
          </a:xfrm>
        </p:spPr>
        <p:txBody>
          <a:bodyPr/>
          <a:lstStyle/>
          <a:p>
            <a:pPr algn="ctr"/>
            <a:r>
              <a:rPr lang="en-US" dirty="0"/>
              <a:t>Live Demo</a:t>
            </a:r>
          </a:p>
        </p:txBody>
      </p:sp>
      <p:pic>
        <p:nvPicPr>
          <p:cNvPr id="4" name="Picture 3" descr="Screenshot from the homepage of dmptool.org.">
            <a:extLst>
              <a:ext uri="{FF2B5EF4-FFF2-40B4-BE49-F238E27FC236}">
                <a16:creationId xmlns:a16="http://schemas.microsoft.com/office/drawing/2014/main" id="{A5B58F4C-796B-FC43-B80D-4B98A12D2850}"/>
              </a:ext>
            </a:extLst>
          </p:cNvPr>
          <p:cNvPicPr>
            <a:picLocks noChangeAspect="1"/>
          </p:cNvPicPr>
          <p:nvPr/>
        </p:nvPicPr>
        <p:blipFill>
          <a:blip r:embed="rId2"/>
          <a:stretch>
            <a:fillRect/>
          </a:stretch>
        </p:blipFill>
        <p:spPr>
          <a:xfrm>
            <a:off x="1894565" y="1897693"/>
            <a:ext cx="8402869" cy="4252796"/>
          </a:xfrm>
          <a:prstGeom prst="rect">
            <a:avLst/>
          </a:prstGeom>
        </p:spPr>
      </p:pic>
    </p:spTree>
    <p:extLst>
      <p:ext uri="{BB962C8B-B14F-4D97-AF65-F5344CB8AC3E}">
        <p14:creationId xmlns:p14="http://schemas.microsoft.com/office/powerpoint/2010/main" val="118800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D215-2B7C-8A01-ED9E-A048ED303F29}"/>
              </a:ext>
            </a:extLst>
          </p:cNvPr>
          <p:cNvSpPr>
            <a:spLocks noGrp="1"/>
          </p:cNvSpPr>
          <p:nvPr>
            <p:ph type="title"/>
          </p:nvPr>
        </p:nvSpPr>
        <p:spPr>
          <a:xfrm>
            <a:off x="838200" y="557188"/>
            <a:ext cx="10515600" cy="1133499"/>
          </a:xfrm>
        </p:spPr>
        <p:txBody>
          <a:bodyPr>
            <a:normAutofit/>
          </a:bodyPr>
          <a:lstStyle/>
          <a:p>
            <a:pPr algn="ctr"/>
            <a:r>
              <a:rPr lang="en-US" sz="5200"/>
              <a:t>Today’s Objectives </a:t>
            </a:r>
          </a:p>
        </p:txBody>
      </p:sp>
      <p:graphicFrame>
        <p:nvGraphicFramePr>
          <p:cNvPr id="5" name="Content Placeholder 2" descr="Chat with objectives showing small icons.">
            <a:extLst>
              <a:ext uri="{FF2B5EF4-FFF2-40B4-BE49-F238E27FC236}">
                <a16:creationId xmlns:a16="http://schemas.microsoft.com/office/drawing/2014/main" id="{601E48CE-22CB-F6A3-002C-F0E519BFC5FD}"/>
              </a:ext>
            </a:extLst>
          </p:cNvPr>
          <p:cNvGraphicFramePr>
            <a:graphicFrameLocks noGrp="1"/>
          </p:cNvGraphicFramePr>
          <p:nvPr>
            <p:ph idx="1"/>
            <p:extLst>
              <p:ext uri="{D42A27DB-BD31-4B8C-83A1-F6EECF244321}">
                <p14:modId xmlns:p14="http://schemas.microsoft.com/office/powerpoint/2010/main" val="118995860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2241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92A1C-FDFF-3E97-88C2-6F66051DD071}"/>
              </a:ext>
            </a:extLst>
          </p:cNvPr>
          <p:cNvSpPr>
            <a:spLocks noGrp="1"/>
          </p:cNvSpPr>
          <p:nvPr>
            <p:ph type="title"/>
          </p:nvPr>
        </p:nvSpPr>
        <p:spPr>
          <a:xfrm>
            <a:off x="838200" y="388578"/>
            <a:ext cx="10515600" cy="1325563"/>
          </a:xfrm>
        </p:spPr>
        <p:txBody>
          <a:bodyPr/>
          <a:lstStyle/>
          <a:p>
            <a:pPr algn="ctr"/>
            <a:r>
              <a:rPr lang="en-US" dirty="0"/>
              <a:t>Helpful Links</a:t>
            </a:r>
          </a:p>
        </p:txBody>
      </p:sp>
      <p:sp>
        <p:nvSpPr>
          <p:cNvPr id="3" name="Content Placeholder 2">
            <a:extLst>
              <a:ext uri="{FF2B5EF4-FFF2-40B4-BE49-F238E27FC236}">
                <a16:creationId xmlns:a16="http://schemas.microsoft.com/office/drawing/2014/main" id="{80F0CC22-1D3F-8102-F1E1-984C7B3E43A9}"/>
              </a:ext>
            </a:extLst>
          </p:cNvPr>
          <p:cNvSpPr>
            <a:spLocks noGrp="1"/>
          </p:cNvSpPr>
          <p:nvPr>
            <p:ph idx="1"/>
          </p:nvPr>
        </p:nvSpPr>
        <p:spPr>
          <a:xfrm>
            <a:off x="838200" y="2389296"/>
            <a:ext cx="6351740" cy="2934265"/>
          </a:xfrm>
        </p:spPr>
        <p:txBody>
          <a:bodyPr vert="horz" lIns="91440" tIns="45720" rIns="91440" bIns="45720" rtlCol="0" anchor="t">
            <a:normAutofit/>
          </a:bodyPr>
          <a:lstStyle/>
          <a:p>
            <a:r>
              <a:rPr lang="en-US" dirty="0">
                <a:hlinkClick r:id="rId2" action="ppaction://hlinkfile"/>
              </a:rPr>
              <a:t>DMP Tool</a:t>
            </a:r>
            <a:endParaRPr lang="en-US" dirty="0"/>
          </a:p>
          <a:p>
            <a:r>
              <a:rPr lang="en-US" dirty="0">
                <a:hlinkClick r:id="rId3" action="ppaction://hlinkfile"/>
              </a:rPr>
              <a:t>DMP Tool FAQ</a:t>
            </a:r>
            <a:endParaRPr lang="en-US" dirty="0"/>
          </a:p>
          <a:p>
            <a:r>
              <a:rPr lang="en-US" dirty="0">
                <a:hlinkClick r:id="rId4" action="ppaction://hlinkfile"/>
              </a:rPr>
              <a:t>DMP Tool Background Info</a:t>
            </a:r>
            <a:endParaRPr lang="en-US" dirty="0"/>
          </a:p>
          <a:p>
            <a:r>
              <a:rPr lang="en-US" dirty="0">
                <a:hlinkClick r:id="rId5" action="ppaction://hlinkfile"/>
              </a:rPr>
              <a:t>DMP Tool Institutional Membership</a:t>
            </a:r>
            <a:endParaRPr lang="en-US" dirty="0"/>
          </a:p>
          <a:p>
            <a:r>
              <a:rPr lang="en-US" dirty="0">
                <a:hlinkClick r:id="rId6"/>
              </a:rPr>
              <a:t>DMP Tool Administrator Guide</a:t>
            </a:r>
            <a:endParaRPr lang="en-US" dirty="0"/>
          </a:p>
        </p:txBody>
      </p:sp>
      <p:pic>
        <p:nvPicPr>
          <p:cNvPr id="4" name="Picture 4" descr="Logo for DMP Tool that reads “Making best practice easier.”">
            <a:extLst>
              <a:ext uri="{FF2B5EF4-FFF2-40B4-BE49-F238E27FC236}">
                <a16:creationId xmlns:a16="http://schemas.microsoft.com/office/drawing/2014/main" id="{037BDCB9-B5E6-7DCC-80E8-9DD32E5975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6070" y="2414044"/>
            <a:ext cx="3973182" cy="101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143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ED56B-3657-2308-C8FD-B0B20BA232FF}"/>
            </a:ext>
          </a:extLst>
        </p:cNvPr>
        <p:cNvGrpSpPr/>
        <p:nvPr/>
      </p:nvGrpSpPr>
      <p:grpSpPr>
        <a:xfrm>
          <a:off x="0" y="0"/>
          <a:ext cx="0" cy="0"/>
          <a:chOff x="0" y="0"/>
          <a:chExt cx="0" cy="0"/>
        </a:xfrm>
      </p:grpSpPr>
      <p:sp>
        <p:nvSpPr>
          <p:cNvPr id="8" name="Rectangle 7" descr="Screenshot of dmptool.org showing the “Join Us” page.">
            <a:extLst>
              <a:ext uri="{FF2B5EF4-FFF2-40B4-BE49-F238E27FC236}">
                <a16:creationId xmlns:a16="http://schemas.microsoft.com/office/drawing/2014/main" id="{9C4136FE-6CA4-0207-DDEB-157374C41607}"/>
              </a:ext>
            </a:extLst>
          </p:cNvPr>
          <p:cNvSpPr/>
          <p:nvPr/>
        </p:nvSpPr>
        <p:spPr>
          <a:xfrm>
            <a:off x="407772" y="1297459"/>
            <a:ext cx="11294075" cy="50539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E16C3D-BCC2-76F4-A1F3-5E584F670E27}"/>
              </a:ext>
            </a:extLst>
          </p:cNvPr>
          <p:cNvSpPr>
            <a:spLocks noGrp="1"/>
          </p:cNvSpPr>
          <p:nvPr>
            <p:ph type="title"/>
          </p:nvPr>
        </p:nvSpPr>
        <p:spPr>
          <a:xfrm>
            <a:off x="948038" y="1287"/>
            <a:ext cx="10515600" cy="1325563"/>
          </a:xfrm>
        </p:spPr>
        <p:txBody>
          <a:bodyPr/>
          <a:lstStyle/>
          <a:p>
            <a:pPr algn="ctr"/>
            <a:r>
              <a:rPr lang="en-US">
                <a:ea typeface="+mj-lt"/>
                <a:cs typeface="+mj-lt"/>
              </a:rPr>
              <a:t>Joining the </a:t>
            </a:r>
            <a:r>
              <a:rPr lang="en-US" err="1">
                <a:ea typeface="+mj-lt"/>
                <a:cs typeface="+mj-lt"/>
              </a:rPr>
              <a:t>DMPTool</a:t>
            </a:r>
            <a:r>
              <a:rPr lang="en-US">
                <a:ea typeface="+mj-lt"/>
                <a:cs typeface="+mj-lt"/>
              </a:rPr>
              <a:t> Community</a:t>
            </a:r>
            <a:endParaRPr lang="en-US"/>
          </a:p>
        </p:txBody>
      </p:sp>
      <p:pic>
        <p:nvPicPr>
          <p:cNvPr id="7" name="Content Placeholder 6" descr="Screenshot of dmptool.org showing the Join Us page.">
            <a:extLst>
              <a:ext uri="{FF2B5EF4-FFF2-40B4-BE49-F238E27FC236}">
                <a16:creationId xmlns:a16="http://schemas.microsoft.com/office/drawing/2014/main" id="{3CDC4F94-08A1-8723-F584-69F8336CA498}"/>
              </a:ext>
            </a:extLst>
          </p:cNvPr>
          <p:cNvPicPr>
            <a:picLocks noGrp="1" noChangeAspect="1"/>
          </p:cNvPicPr>
          <p:nvPr>
            <p:ph idx="1"/>
          </p:nvPr>
        </p:nvPicPr>
        <p:blipFill>
          <a:blip r:embed="rId2"/>
          <a:stretch>
            <a:fillRect/>
          </a:stretch>
        </p:blipFill>
        <p:spPr>
          <a:xfrm>
            <a:off x="599184" y="1406868"/>
            <a:ext cx="10986766" cy="4770094"/>
          </a:xfrm>
          <a:prstGeom prst="rect">
            <a:avLst/>
          </a:prstGeom>
        </p:spPr>
      </p:pic>
    </p:spTree>
    <p:extLst>
      <p:ext uri="{BB962C8B-B14F-4D97-AF65-F5344CB8AC3E}">
        <p14:creationId xmlns:p14="http://schemas.microsoft.com/office/powerpoint/2010/main" val="374101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A09A-608B-C38F-958B-002E15D5372E}"/>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The Research Data Lifecycle</a:t>
            </a:r>
          </a:p>
        </p:txBody>
      </p:sp>
      <p:sp>
        <p:nvSpPr>
          <p:cNvPr id="4" name="TextBox 3">
            <a:extLst>
              <a:ext uri="{FF2B5EF4-FFF2-40B4-BE49-F238E27FC236}">
                <a16:creationId xmlns:a16="http://schemas.microsoft.com/office/drawing/2014/main" id="{F0613F13-9316-8026-A7CE-93626621627B}"/>
              </a:ext>
            </a:extLst>
          </p:cNvPr>
          <p:cNvSpPr txBox="1"/>
          <p:nvPr/>
        </p:nvSpPr>
        <p:spPr>
          <a:xfrm>
            <a:off x="0" y="6091881"/>
            <a:ext cx="6227805" cy="1200329"/>
          </a:xfrm>
          <a:prstGeom prst="rect">
            <a:avLst/>
          </a:prstGeom>
          <a:noFill/>
        </p:spPr>
        <p:txBody>
          <a:bodyPr wrap="square" rtlCol="0">
            <a:spAutoFit/>
          </a:bodyPr>
          <a:lstStyle/>
          <a:p>
            <a:r>
              <a:rPr lang="en-US" i="1"/>
              <a:t>Harvard Longwood Medical Area Research Data Management Working Group, CC By-NC</a:t>
            </a:r>
          </a:p>
          <a:p>
            <a:r>
              <a:rPr lang="en-US"/>
              <a:t> </a:t>
            </a:r>
          </a:p>
          <a:p>
            <a:endParaRPr lang="en-US"/>
          </a:p>
        </p:txBody>
      </p:sp>
      <p:pic>
        <p:nvPicPr>
          <p:cNvPr id="4098" name="Picture 2" descr="Research data lifecycle">
            <a:extLst>
              <a:ext uri="{FF2B5EF4-FFF2-40B4-BE49-F238E27FC236}">
                <a16:creationId xmlns:a16="http://schemas.microsoft.com/office/drawing/2014/main" id="{780BB406-592C-CED3-9973-5CEEE2135F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303"/>
          <a:stretch>
            <a:fillRect/>
          </a:stretch>
        </p:blipFill>
        <p:spPr bwMode="auto">
          <a:xfrm>
            <a:off x="4967264"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37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130A-CBEC-BCE8-F5F2-372FF117740C}"/>
              </a:ext>
            </a:extLst>
          </p:cNvPr>
          <p:cNvSpPr>
            <a:spLocks noGrp="1"/>
          </p:cNvSpPr>
          <p:nvPr>
            <p:ph type="title"/>
          </p:nvPr>
        </p:nvSpPr>
        <p:spPr/>
        <p:txBody>
          <a:bodyPr/>
          <a:lstStyle/>
          <a:p>
            <a:r>
              <a:rPr lang="en-US"/>
              <a:t>Why Data Management Plans? </a:t>
            </a:r>
          </a:p>
        </p:txBody>
      </p:sp>
      <p:sp>
        <p:nvSpPr>
          <p:cNvPr id="3" name="Content Placeholder 2">
            <a:extLst>
              <a:ext uri="{FF2B5EF4-FFF2-40B4-BE49-F238E27FC236}">
                <a16:creationId xmlns:a16="http://schemas.microsoft.com/office/drawing/2014/main" id="{F4E69071-C9D2-2956-BF55-EA74EB59F5DC}"/>
              </a:ext>
            </a:extLst>
          </p:cNvPr>
          <p:cNvSpPr>
            <a:spLocks noGrp="1"/>
          </p:cNvSpPr>
          <p:nvPr>
            <p:ph idx="1"/>
          </p:nvPr>
        </p:nvSpPr>
        <p:spPr/>
        <p:txBody>
          <a:bodyPr vert="horz" lIns="91440" tIns="45720" rIns="91440" bIns="45720" rtlCol="0" anchor="t">
            <a:normAutofit fontScale="85000" lnSpcReduction="20000"/>
          </a:bodyPr>
          <a:lstStyle/>
          <a:p>
            <a:pPr fontAlgn="base"/>
            <a:r>
              <a:rPr lang="en-US" b="1"/>
              <a:t>A data management plan documents the lifecycle of your data before a research project begins – planning ahead</a:t>
            </a:r>
            <a:br>
              <a:rPr lang="en-US" b="1"/>
            </a:br>
            <a:endParaRPr lang="en-US"/>
          </a:p>
          <a:p>
            <a:pPr fontAlgn="base"/>
            <a:r>
              <a:rPr lang="en-US" b="1"/>
              <a:t>The plan provides details on data collection for storage, access, sharing, preservation, and reproducibility of your results </a:t>
            </a:r>
            <a:br>
              <a:rPr lang="en-US"/>
            </a:br>
            <a:endParaRPr lang="en-US"/>
          </a:p>
          <a:p>
            <a:pPr fontAlgn="base"/>
            <a:r>
              <a:rPr lang="en-US" b="1"/>
              <a:t>Ensures the availability and accessibility of your research results after your project is complete and you have published the results</a:t>
            </a:r>
          </a:p>
          <a:p>
            <a:pPr fontAlgn="base"/>
            <a:endParaRPr lang="en-US" b="1"/>
          </a:p>
          <a:p>
            <a:pPr fontAlgn="base"/>
            <a:r>
              <a:rPr lang="en-US" b="1"/>
              <a:t>Increases the value of your research and possible reuse by other researchers</a:t>
            </a:r>
            <a:br>
              <a:rPr lang="en-US" b="1"/>
            </a:br>
            <a:endParaRPr lang="en-US" b="1"/>
          </a:p>
          <a:p>
            <a:pPr fontAlgn="base"/>
            <a:r>
              <a:rPr lang="en-US" b="1"/>
              <a:t>Required by all federal grant funders and many private foundations</a:t>
            </a:r>
          </a:p>
        </p:txBody>
      </p:sp>
    </p:spTree>
    <p:extLst>
      <p:ext uri="{BB962C8B-B14F-4D97-AF65-F5344CB8AC3E}">
        <p14:creationId xmlns:p14="http://schemas.microsoft.com/office/powerpoint/2010/main" val="131270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51C5-42A3-0CF2-FD79-83721EF822BF}"/>
              </a:ext>
            </a:extLst>
          </p:cNvPr>
          <p:cNvSpPr>
            <a:spLocks noGrp="1"/>
          </p:cNvSpPr>
          <p:nvPr>
            <p:ph type="title"/>
          </p:nvPr>
        </p:nvSpPr>
        <p:spPr/>
        <p:txBody>
          <a:bodyPr/>
          <a:lstStyle/>
          <a:p>
            <a:r>
              <a:rPr lang="en-US"/>
              <a:t>The FAIR Principles</a:t>
            </a:r>
          </a:p>
        </p:txBody>
      </p:sp>
      <p:pic>
        <p:nvPicPr>
          <p:cNvPr id="4" name="Content Placeholder 3" descr="A logo showing FAIR: Findable, Accessible, Interoperable, and Reusable, with related logos (file folder, computer, nodes, arrows).">
            <a:extLst>
              <a:ext uri="{FF2B5EF4-FFF2-40B4-BE49-F238E27FC236}">
                <a16:creationId xmlns:a16="http://schemas.microsoft.com/office/drawing/2014/main" id="{410E02C4-76EA-BB8E-A2E7-CBC9163153B4}"/>
              </a:ext>
            </a:extLst>
          </p:cNvPr>
          <p:cNvPicPr>
            <a:picLocks noGrp="1" noChangeAspect="1"/>
          </p:cNvPicPr>
          <p:nvPr>
            <p:ph idx="1"/>
          </p:nvPr>
        </p:nvPicPr>
        <p:blipFill>
          <a:blip r:embed="rId3"/>
          <a:stretch>
            <a:fillRect/>
          </a:stretch>
        </p:blipFill>
        <p:spPr>
          <a:xfrm>
            <a:off x="1919436" y="1582241"/>
            <a:ext cx="8095123" cy="3951014"/>
          </a:xfrm>
          <a:prstGeom prst="rect">
            <a:avLst/>
          </a:prstGeom>
        </p:spPr>
      </p:pic>
      <p:sp>
        <p:nvSpPr>
          <p:cNvPr id="5" name="TextBox 4">
            <a:extLst>
              <a:ext uri="{FF2B5EF4-FFF2-40B4-BE49-F238E27FC236}">
                <a16:creationId xmlns:a16="http://schemas.microsoft.com/office/drawing/2014/main" id="{D09D4AFD-8DA4-24CD-CFAB-09E3F13F2C49}"/>
              </a:ext>
            </a:extLst>
          </p:cNvPr>
          <p:cNvSpPr txBox="1"/>
          <p:nvPr/>
        </p:nvSpPr>
        <p:spPr>
          <a:xfrm>
            <a:off x="4944752" y="6369485"/>
            <a:ext cx="1597938" cy="369332"/>
          </a:xfrm>
          <a:prstGeom prst="rect">
            <a:avLst/>
          </a:prstGeom>
          <a:noFill/>
        </p:spPr>
        <p:txBody>
          <a:bodyPr wrap="none" rtlCol="0">
            <a:spAutoFit/>
          </a:bodyPr>
          <a:lstStyle/>
          <a:p>
            <a:pPr algn="ctr"/>
            <a:r>
              <a:rPr lang="en-US" b="1" dirty="0">
                <a:hlinkClick r:id="rId4">
                  <a:extLst>
                    <a:ext uri="{A12FA001-AC4F-418D-AE19-62706E023703}">
                      <ahyp:hlinkClr xmlns:ahyp="http://schemas.microsoft.com/office/drawing/2018/hyperlinkcolor" val="tx"/>
                    </a:ext>
                  </a:extLst>
                </a:hlinkClick>
              </a:rPr>
              <a:t>Image source</a:t>
            </a:r>
            <a:endParaRPr lang="en-US" b="1" dirty="0"/>
          </a:p>
        </p:txBody>
      </p:sp>
    </p:spTree>
    <p:extLst>
      <p:ext uri="{BB962C8B-B14F-4D97-AF65-F5344CB8AC3E}">
        <p14:creationId xmlns:p14="http://schemas.microsoft.com/office/powerpoint/2010/main" val="157389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C4B1B-3153-BE3A-63A3-520DD04C4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4DC2D-3543-2A55-E87B-7155184F95AC}"/>
              </a:ext>
            </a:extLst>
          </p:cNvPr>
          <p:cNvSpPr>
            <a:spLocks noGrp="1"/>
          </p:cNvSpPr>
          <p:nvPr>
            <p:ph type="title"/>
          </p:nvPr>
        </p:nvSpPr>
        <p:spPr/>
        <p:txBody>
          <a:bodyPr/>
          <a:lstStyle/>
          <a:p>
            <a:r>
              <a:rPr lang="en-US"/>
              <a:t>Five major questions any DMP should answer</a:t>
            </a:r>
          </a:p>
        </p:txBody>
      </p:sp>
      <p:sp>
        <p:nvSpPr>
          <p:cNvPr id="3" name="Content Placeholder 2">
            <a:extLst>
              <a:ext uri="{FF2B5EF4-FFF2-40B4-BE49-F238E27FC236}">
                <a16:creationId xmlns:a16="http://schemas.microsoft.com/office/drawing/2014/main" id="{727C3D66-FA85-E6B3-2396-1C561DBC0588}"/>
              </a:ext>
            </a:extLst>
          </p:cNvPr>
          <p:cNvSpPr>
            <a:spLocks noGrp="1"/>
          </p:cNvSpPr>
          <p:nvPr>
            <p:ph idx="1"/>
          </p:nvPr>
        </p:nvSpPr>
        <p:spPr/>
        <p:txBody>
          <a:bodyPr>
            <a:normAutofit/>
          </a:bodyPr>
          <a:lstStyle/>
          <a:p>
            <a:pPr marL="514350" indent="-514350">
              <a:buFont typeface="+mj-lt"/>
              <a:buAutoNum type="arabicPeriod"/>
            </a:pPr>
            <a:r>
              <a:rPr lang="en-US" dirty="0"/>
              <a:t>What </a:t>
            </a:r>
            <a:r>
              <a:rPr lang="en-US" b="1" u="sng" dirty="0"/>
              <a:t>type of data</a:t>
            </a:r>
            <a:r>
              <a:rPr lang="en-US" u="sng" dirty="0"/>
              <a:t> </a:t>
            </a:r>
            <a:r>
              <a:rPr lang="en-US" dirty="0"/>
              <a:t>will be produced?</a:t>
            </a:r>
          </a:p>
          <a:p>
            <a:pPr marL="514350" indent="-514350">
              <a:buFont typeface="+mj-lt"/>
              <a:buAutoNum type="arabicPeriod"/>
            </a:pPr>
            <a:r>
              <a:rPr lang="en-US" dirty="0"/>
              <a:t>How will it be </a:t>
            </a:r>
            <a:r>
              <a:rPr lang="en-US" b="1" dirty="0">
                <a:hlinkClick r:id="rId3">
                  <a:extLst>
                    <a:ext uri="{A12FA001-AC4F-418D-AE19-62706E023703}">
                      <ahyp:hlinkClr xmlns:ahyp="http://schemas.microsoft.com/office/drawing/2018/hyperlinkcolor" val="tx"/>
                    </a:ext>
                  </a:extLst>
                </a:hlinkClick>
              </a:rPr>
              <a:t>organized</a:t>
            </a:r>
            <a:r>
              <a:rPr lang="en-US" b="1" dirty="0"/>
              <a:t>?</a:t>
            </a:r>
            <a:r>
              <a:rPr lang="en-US" dirty="0">
                <a:hlinkClick r:id="rId3"/>
              </a:rPr>
              <a:t> </a:t>
            </a:r>
            <a:endParaRPr lang="en-US" dirty="0"/>
          </a:p>
          <a:p>
            <a:pPr marL="514350" indent="-514350">
              <a:buFont typeface="+mj-lt"/>
              <a:buAutoNum type="arabicPeriod"/>
            </a:pPr>
            <a:r>
              <a:rPr lang="en-US" dirty="0"/>
              <a:t>What standards will be used for </a:t>
            </a:r>
            <a:r>
              <a:rPr lang="en-US" b="1" dirty="0">
                <a:hlinkClick r:id="rId4">
                  <a:extLst>
                    <a:ext uri="{A12FA001-AC4F-418D-AE19-62706E023703}">
                      <ahyp:hlinkClr xmlns:ahyp="http://schemas.microsoft.com/office/drawing/2018/hyperlinkcolor" val="tx"/>
                    </a:ext>
                  </a:extLst>
                </a:hlinkClick>
              </a:rPr>
              <a:t>documentation and metadata</a:t>
            </a:r>
            <a:r>
              <a:rPr lang="en-US" dirty="0"/>
              <a:t>?</a:t>
            </a:r>
          </a:p>
          <a:p>
            <a:pPr marL="514350" indent="-514350">
              <a:buFont typeface="+mj-lt"/>
              <a:buAutoNum type="arabicPeriod"/>
            </a:pPr>
            <a:r>
              <a:rPr lang="en-US" dirty="0"/>
              <a:t>What steps will be taken to protect privacy, </a:t>
            </a:r>
            <a:r>
              <a:rPr lang="en-US" b="1" dirty="0">
                <a:hlinkClick r:id="rId5">
                  <a:extLst>
                    <a:ext uri="{A12FA001-AC4F-418D-AE19-62706E023703}">
                      <ahyp:hlinkClr xmlns:ahyp="http://schemas.microsoft.com/office/drawing/2018/hyperlinkcolor" val="tx"/>
                    </a:ext>
                  </a:extLst>
                </a:hlinkClick>
              </a:rPr>
              <a:t>security</a:t>
            </a:r>
            <a:r>
              <a:rPr lang="en-US" b="1" dirty="0"/>
              <a:t>, </a:t>
            </a:r>
            <a:r>
              <a:rPr lang="en-US" b="1" dirty="0">
                <a:hlinkClick r:id="rId6">
                  <a:extLst>
                    <a:ext uri="{A12FA001-AC4F-418D-AE19-62706E023703}">
                      <ahyp:hlinkClr xmlns:ahyp="http://schemas.microsoft.com/office/drawing/2018/hyperlinkcolor" val="tx"/>
                    </a:ext>
                  </a:extLst>
                </a:hlinkClick>
              </a:rPr>
              <a:t>confidentiality</a:t>
            </a:r>
            <a:r>
              <a:rPr lang="en-US" b="1" dirty="0"/>
              <a:t>, </a:t>
            </a:r>
            <a:r>
              <a:rPr lang="en-US" b="1" dirty="0">
                <a:hlinkClick r:id="rId7">
                  <a:extLst>
                    <a:ext uri="{A12FA001-AC4F-418D-AE19-62706E023703}">
                      <ahyp:hlinkClr xmlns:ahyp="http://schemas.microsoft.com/office/drawing/2018/hyperlinkcolor" val="tx"/>
                    </a:ext>
                  </a:extLst>
                </a:hlinkClick>
              </a:rPr>
              <a:t>intellectual property</a:t>
            </a:r>
            <a:r>
              <a:rPr lang="en-US" dirty="0"/>
              <a:t> or other rights?</a:t>
            </a:r>
          </a:p>
          <a:p>
            <a:pPr marL="514350" indent="-514350">
              <a:buFont typeface="+mj-lt"/>
              <a:buAutoNum type="arabicPeriod"/>
            </a:pPr>
            <a:r>
              <a:rPr lang="en-US" dirty="0"/>
              <a:t>Where will the data be </a:t>
            </a:r>
            <a:r>
              <a:rPr lang="en-US" b="1" dirty="0">
                <a:hlinkClick r:id="rId8">
                  <a:extLst>
                    <a:ext uri="{A12FA001-AC4F-418D-AE19-62706E023703}">
                      <ahyp:hlinkClr xmlns:ahyp="http://schemas.microsoft.com/office/drawing/2018/hyperlinkcolor" val="tx"/>
                    </a:ext>
                  </a:extLst>
                </a:hlinkClick>
              </a:rPr>
              <a:t>archived and preserved</a:t>
            </a:r>
            <a:r>
              <a:rPr lang="en-US" dirty="0"/>
              <a:t> and for how long?</a:t>
            </a:r>
          </a:p>
          <a:p>
            <a:endParaRPr lang="en-US" dirty="0"/>
          </a:p>
          <a:p>
            <a:endParaRPr lang="en-US" dirty="0"/>
          </a:p>
        </p:txBody>
      </p:sp>
      <p:sp>
        <p:nvSpPr>
          <p:cNvPr id="4" name="TextBox 3">
            <a:extLst>
              <a:ext uri="{FF2B5EF4-FFF2-40B4-BE49-F238E27FC236}">
                <a16:creationId xmlns:a16="http://schemas.microsoft.com/office/drawing/2014/main" id="{FA522BCC-14AC-BE79-5FD0-F64C8E52A6DC}"/>
              </a:ext>
            </a:extLst>
          </p:cNvPr>
          <p:cNvSpPr txBox="1"/>
          <p:nvPr/>
        </p:nvSpPr>
        <p:spPr>
          <a:xfrm>
            <a:off x="2847394" y="6311900"/>
            <a:ext cx="7106946" cy="646331"/>
          </a:xfrm>
          <a:prstGeom prst="rect">
            <a:avLst/>
          </a:prstGeom>
          <a:noFill/>
        </p:spPr>
        <p:txBody>
          <a:bodyPr wrap="none" rtlCol="0">
            <a:spAutoFit/>
          </a:bodyPr>
          <a:lstStyle/>
          <a:p>
            <a:r>
              <a:rPr lang="en-US" dirty="0"/>
              <a:t>Adapted from the NSF General Guidelines for data management plans</a:t>
            </a:r>
          </a:p>
          <a:p>
            <a:endParaRPr lang="en-US" dirty="0"/>
          </a:p>
        </p:txBody>
      </p:sp>
    </p:spTree>
    <p:extLst>
      <p:ext uri="{BB962C8B-B14F-4D97-AF65-F5344CB8AC3E}">
        <p14:creationId xmlns:p14="http://schemas.microsoft.com/office/powerpoint/2010/main" val="100838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6819-11D5-9718-950C-A424E4368B46}"/>
              </a:ext>
            </a:extLst>
          </p:cNvPr>
          <p:cNvSpPr>
            <a:spLocks noGrp="1"/>
          </p:cNvSpPr>
          <p:nvPr>
            <p:ph type="title"/>
          </p:nvPr>
        </p:nvSpPr>
        <p:spPr>
          <a:xfrm>
            <a:off x="100209" y="365125"/>
            <a:ext cx="11862148" cy="1325563"/>
          </a:xfrm>
        </p:spPr>
        <p:txBody>
          <a:bodyPr/>
          <a:lstStyle/>
          <a:p>
            <a:r>
              <a:rPr lang="en-US" sz="4300" dirty="0"/>
              <a:t>Five major questions any DMP should answer </a:t>
            </a:r>
            <a:r>
              <a:rPr lang="en-US" dirty="0"/>
              <a:t>(Part 2)</a:t>
            </a:r>
          </a:p>
        </p:txBody>
      </p:sp>
      <p:sp>
        <p:nvSpPr>
          <p:cNvPr id="3" name="Content Placeholder 2">
            <a:extLst>
              <a:ext uri="{FF2B5EF4-FFF2-40B4-BE49-F238E27FC236}">
                <a16:creationId xmlns:a16="http://schemas.microsoft.com/office/drawing/2014/main" id="{49611671-2093-228C-1B11-E26BD3069355}"/>
              </a:ext>
            </a:extLst>
          </p:cNvPr>
          <p:cNvSpPr>
            <a:spLocks noGrp="1"/>
          </p:cNvSpPr>
          <p:nvPr>
            <p:ph idx="1"/>
          </p:nvPr>
        </p:nvSpPr>
        <p:spPr>
          <a:xfrm>
            <a:off x="773483" y="1441221"/>
            <a:ext cx="10515600" cy="4351338"/>
          </a:xfrm>
        </p:spPr>
        <p:txBody>
          <a:bodyPr>
            <a:normAutofit/>
          </a:bodyPr>
          <a:lstStyle/>
          <a:p>
            <a:endParaRPr lang="en-US" dirty="0"/>
          </a:p>
          <a:p>
            <a:r>
              <a:rPr lang="en-US" b="1" dirty="0"/>
              <a:t>ALSO IMPORTANT:</a:t>
            </a:r>
            <a:br>
              <a:rPr lang="en-US" b="1" dirty="0"/>
            </a:br>
            <a:endParaRPr lang="en-US" b="1" dirty="0"/>
          </a:p>
          <a:p>
            <a:pPr lvl="1"/>
            <a:r>
              <a:rPr lang="en-US" sz="2800" dirty="0"/>
              <a:t>The individual(s) responsible for each part of the data management plan should be listed</a:t>
            </a:r>
            <a:br>
              <a:rPr lang="en-US" sz="2800" dirty="0"/>
            </a:br>
            <a:endParaRPr lang="en-US" sz="2800" dirty="0"/>
          </a:p>
          <a:p>
            <a:pPr lvl="1"/>
            <a:r>
              <a:rPr lang="en-US" sz="2800" dirty="0"/>
              <a:t>Funding agencies allow you to include data management and preservation costs in the budget proposal</a:t>
            </a:r>
          </a:p>
          <a:p>
            <a:endParaRPr lang="en-US" dirty="0"/>
          </a:p>
        </p:txBody>
      </p:sp>
      <p:sp>
        <p:nvSpPr>
          <p:cNvPr id="4" name="TextBox 3">
            <a:extLst>
              <a:ext uri="{FF2B5EF4-FFF2-40B4-BE49-F238E27FC236}">
                <a16:creationId xmlns:a16="http://schemas.microsoft.com/office/drawing/2014/main" id="{8C175DE4-B4B5-6543-FE07-4B614634436F}"/>
              </a:ext>
            </a:extLst>
          </p:cNvPr>
          <p:cNvSpPr txBox="1"/>
          <p:nvPr/>
        </p:nvSpPr>
        <p:spPr>
          <a:xfrm>
            <a:off x="2634452" y="6308209"/>
            <a:ext cx="7106946" cy="369332"/>
          </a:xfrm>
          <a:prstGeom prst="rect">
            <a:avLst/>
          </a:prstGeom>
          <a:noFill/>
        </p:spPr>
        <p:txBody>
          <a:bodyPr wrap="none" rtlCol="0">
            <a:spAutoFit/>
          </a:bodyPr>
          <a:lstStyle/>
          <a:p>
            <a:r>
              <a:rPr lang="en-US" dirty="0"/>
              <a:t>Adapted from the NSF General Guidelines for data management plans</a:t>
            </a:r>
          </a:p>
        </p:txBody>
      </p:sp>
    </p:spTree>
    <p:extLst>
      <p:ext uri="{BB962C8B-B14F-4D97-AF65-F5344CB8AC3E}">
        <p14:creationId xmlns:p14="http://schemas.microsoft.com/office/powerpoint/2010/main" val="1396509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CDF39-C708-AB00-61C4-8CEE064DD17D}"/>
              </a:ext>
            </a:extLst>
          </p:cNvPr>
          <p:cNvSpPr>
            <a:spLocks noGrp="1"/>
          </p:cNvSpPr>
          <p:nvPr>
            <p:ph type="title"/>
          </p:nvPr>
        </p:nvSpPr>
        <p:spPr/>
        <p:txBody>
          <a:bodyPr/>
          <a:lstStyle/>
          <a:p>
            <a:r>
              <a:rPr lang="en-US"/>
              <a:t>Common Data Management Plan Elements</a:t>
            </a:r>
          </a:p>
        </p:txBody>
      </p:sp>
      <p:sp>
        <p:nvSpPr>
          <p:cNvPr id="3" name="Content Placeholder 2">
            <a:extLst>
              <a:ext uri="{FF2B5EF4-FFF2-40B4-BE49-F238E27FC236}">
                <a16:creationId xmlns:a16="http://schemas.microsoft.com/office/drawing/2014/main" id="{31AB441B-CD5B-ADAD-01CA-FD4A4D9D676D}"/>
              </a:ext>
            </a:extLst>
          </p:cNvPr>
          <p:cNvSpPr>
            <a:spLocks noGrp="1"/>
          </p:cNvSpPr>
          <p:nvPr>
            <p:ph idx="1"/>
          </p:nvPr>
        </p:nvSpPr>
        <p:spPr/>
        <p:txBody>
          <a:bodyPr/>
          <a:lstStyle/>
          <a:p>
            <a:r>
              <a:rPr lang="en-US"/>
              <a:t>Data Description</a:t>
            </a:r>
          </a:p>
          <a:p>
            <a:r>
              <a:rPr lang="en-US"/>
              <a:t>Access and Sharing</a:t>
            </a:r>
          </a:p>
          <a:p>
            <a:r>
              <a:rPr lang="en-US"/>
              <a:t>Metadata</a:t>
            </a:r>
          </a:p>
          <a:p>
            <a:r>
              <a:rPr lang="en-US"/>
              <a:t>Intellectual Property Rights</a:t>
            </a:r>
          </a:p>
          <a:p>
            <a:r>
              <a:rPr lang="en-US"/>
              <a:t>Ethics and Privacy</a:t>
            </a:r>
          </a:p>
          <a:p>
            <a:r>
              <a:rPr lang="en-US"/>
              <a:t>Format</a:t>
            </a:r>
          </a:p>
          <a:p>
            <a:r>
              <a:rPr lang="en-US"/>
              <a:t>Archiving and Preservation</a:t>
            </a:r>
          </a:p>
          <a:p>
            <a:r>
              <a:rPr lang="en-US"/>
              <a:t>Storage and Backup</a:t>
            </a:r>
          </a:p>
        </p:txBody>
      </p:sp>
      <p:pic>
        <p:nvPicPr>
          <p:cNvPr id="4" name="Picture 6" descr="A chart of icons showing a beaker, gears, pages, a cloud, and some basic non-descript charts. Logos are small and black and white.">
            <a:extLst>
              <a:ext uri="{FF2B5EF4-FFF2-40B4-BE49-F238E27FC236}">
                <a16:creationId xmlns:a16="http://schemas.microsoft.com/office/drawing/2014/main" id="{4DEC3BE1-B39C-BC6C-587D-2D552DD29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031" y="2136013"/>
            <a:ext cx="2965269" cy="274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5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TotalTime>
  <Words>695</Words>
  <Application>Microsoft Office PowerPoint</Application>
  <PresentationFormat>Widescreen</PresentationFormat>
  <Paragraphs>87</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Creating Data Management Plans with DMP Tool</vt:lpstr>
      <vt:lpstr>Today’s Objectives </vt:lpstr>
      <vt:lpstr>Joining the DMPTool Community</vt:lpstr>
      <vt:lpstr>The Research Data Lifecycle</vt:lpstr>
      <vt:lpstr>Why Data Management Plans? </vt:lpstr>
      <vt:lpstr>The FAIR Principles</vt:lpstr>
      <vt:lpstr>Five major questions any DMP should answer</vt:lpstr>
      <vt:lpstr>Five major questions any DMP should answer (Part 2)</vt:lpstr>
      <vt:lpstr>Common Data Management Plan Elements</vt:lpstr>
      <vt:lpstr>NIH Data Management  Plan Required Elements</vt:lpstr>
      <vt:lpstr>NIH Data Management Plan Required Elements (Part 2)</vt:lpstr>
      <vt:lpstr>Variations among Funder Requirements</vt:lpstr>
      <vt:lpstr>How does the DMP Tool work?</vt:lpstr>
      <vt:lpstr>Request Feedback Option  for Institutional Members</vt:lpstr>
      <vt:lpstr>Request goes to an Inbox you Designate as DMPTool Administrator</vt:lpstr>
      <vt:lpstr>Email Links to DMP and a Downloadable PDF</vt:lpstr>
      <vt:lpstr> Where can I find help customizing the  DMP Tool for my institution or organization? </vt:lpstr>
      <vt:lpstr>https://dmptool.org/join_us</vt:lpstr>
      <vt:lpstr>Live Demo</vt:lpstr>
      <vt:lpstr>Helpful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Jim - (djmartin)</dc:creator>
  <cp:lastModifiedBy>Rebecca 'Librarian' Brown</cp:lastModifiedBy>
  <cp:revision>13</cp:revision>
  <dcterms:created xsi:type="dcterms:W3CDTF">2025-08-15T19:43:38Z</dcterms:created>
  <dcterms:modified xsi:type="dcterms:W3CDTF">2025-11-11T13:54:52Z</dcterms:modified>
</cp:coreProperties>
</file>