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16"/>
  </p:notesMasterIdLst>
  <p:handoutMasterIdLst>
    <p:handoutMasterId r:id="rId17"/>
  </p:handoutMasterIdLst>
  <p:sldIdLst>
    <p:sldId id="316" r:id="rId2"/>
    <p:sldId id="317" r:id="rId3"/>
    <p:sldId id="318" r:id="rId4"/>
    <p:sldId id="341" r:id="rId5"/>
    <p:sldId id="355" r:id="rId6"/>
    <p:sldId id="356" r:id="rId7"/>
    <p:sldId id="348" r:id="rId8"/>
    <p:sldId id="358" r:id="rId9"/>
    <p:sldId id="359" r:id="rId10"/>
    <p:sldId id="362" r:id="rId11"/>
    <p:sldId id="361" r:id="rId12"/>
    <p:sldId id="363" r:id="rId13"/>
    <p:sldId id="329" r:id="rId14"/>
    <p:sldId id="336"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0" autoAdjust="0"/>
    <p:restoredTop sz="67273" autoAdjust="0"/>
  </p:normalViewPr>
  <p:slideViewPr>
    <p:cSldViewPr snapToGrid="0">
      <p:cViewPr varScale="1">
        <p:scale>
          <a:sx n="61" d="100"/>
          <a:sy n="61" d="100"/>
        </p:scale>
        <p:origin x="1710" y="66"/>
      </p:cViewPr>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52" d="100"/>
          <a:sy n="52" d="100"/>
        </p:scale>
        <p:origin x="28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9F2B456-C019-42D4-A873-AAA9222EE12E}" type="datetimeFigureOut">
              <a:rPr lang="en-US" smtClean="0"/>
              <a:t>11/21/2019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BED46D0-6B82-4917-838B-105AD16B2FBB}" type="slidenum">
              <a:rPr lang="en-US" smtClean="0"/>
              <a:t>‹#›</a:t>
            </a:fld>
            <a:endParaRPr lang="en-US"/>
          </a:p>
        </p:txBody>
      </p:sp>
    </p:spTree>
    <p:extLst>
      <p:ext uri="{BB962C8B-B14F-4D97-AF65-F5344CB8AC3E}">
        <p14:creationId xmlns:p14="http://schemas.microsoft.com/office/powerpoint/2010/main" val="3699392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08B5077-A931-4E73-9321-0D1EA016C1DE}" type="datetimeFigureOut">
              <a:rPr lang="en-US" smtClean="0"/>
              <a:t>11/21/2019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EAC25A-0787-4250-9F5D-D1D38B63B3EB}" type="slidenum">
              <a:rPr lang="en-US" smtClean="0"/>
              <a:t>‹#›</a:t>
            </a:fld>
            <a:endParaRPr lang="en-US"/>
          </a:p>
        </p:txBody>
      </p:sp>
    </p:spTree>
    <p:extLst>
      <p:ext uri="{BB962C8B-B14F-4D97-AF65-F5344CB8AC3E}">
        <p14:creationId xmlns:p14="http://schemas.microsoft.com/office/powerpoint/2010/main" val="335722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For this module we are going to be exploring</a:t>
            </a:r>
            <a:r>
              <a:rPr lang="en-US" sz="1200" b="0" i="0" kern="1200" baseline="0" dirty="0" smtClean="0">
                <a:solidFill>
                  <a:schemeClr val="tx1"/>
                </a:solidFill>
                <a:effectLst/>
                <a:latin typeface="+mn-lt"/>
                <a:ea typeface="+mn-ea"/>
                <a:cs typeface="+mn-cs"/>
              </a:rPr>
              <a:t> scarcity, and in particular the psychology of this reality and its impact on health. Much of this discussion will largely focus on people who are disproportionately experiencing health disparities related to SDOH.</a:t>
            </a:r>
          </a:p>
        </p:txBody>
      </p:sp>
      <p:sp>
        <p:nvSpPr>
          <p:cNvPr id="4" name="Slide Number Placeholder 3"/>
          <p:cNvSpPr>
            <a:spLocks noGrp="1"/>
          </p:cNvSpPr>
          <p:nvPr>
            <p:ph type="sldNum" sz="quarter" idx="10"/>
          </p:nvPr>
        </p:nvSpPr>
        <p:spPr/>
        <p:txBody>
          <a:bodyPr/>
          <a:lstStyle/>
          <a:p>
            <a:fld id="{82EAC25A-0787-4250-9F5D-D1D38B63B3EB}" type="slidenum">
              <a:rPr lang="en-US" smtClean="0"/>
              <a:t>1</a:t>
            </a:fld>
            <a:endParaRPr lang="en-US"/>
          </a:p>
        </p:txBody>
      </p:sp>
    </p:spTree>
    <p:extLst>
      <p:ext uri="{BB962C8B-B14F-4D97-AF65-F5344CB8AC3E}">
        <p14:creationId xmlns:p14="http://schemas.microsoft.com/office/powerpoint/2010/main" val="3172592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There is a term,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allostasis</a:t>
            </a:r>
            <a:r>
              <a:rPr lang="en-US" sz="1200" b="0" i="0" kern="1200" baseline="0" dirty="0" smtClean="0">
                <a:solidFill>
                  <a:schemeClr val="tx1"/>
                </a:solidFill>
                <a:effectLst/>
                <a:latin typeface="+mn-lt"/>
                <a:ea typeface="+mn-ea"/>
                <a:cs typeface="+mn-cs"/>
              </a:rPr>
              <a:t>, that refers to someone’s ability to respond to psychological demands and adapt to stress</a:t>
            </a:r>
            <a:r>
              <a:rPr lang="en-US" sz="1200" b="0" i="0" kern="1200" baseline="30000" dirty="0" smtClean="0">
                <a:solidFill>
                  <a:schemeClr val="tx1"/>
                </a:solidFill>
                <a:effectLst/>
                <a:latin typeface="+mn-lt"/>
                <a:ea typeface="+mn-ea"/>
                <a:cs typeface="+mn-cs"/>
              </a:rPr>
              <a:t>5,6</a:t>
            </a:r>
            <a:r>
              <a:rPr lang="en-US" sz="1200" b="0" i="0" kern="1200" baseline="0" dirty="0" smtClean="0">
                <a:solidFill>
                  <a:schemeClr val="tx1"/>
                </a:solidFill>
                <a:effectLst/>
                <a:latin typeface="+mn-lt"/>
                <a:ea typeface="+mn-ea"/>
                <a:cs typeface="+mn-cs"/>
              </a:rPr>
              <a:t>. However, repeatedly activating our bodies to engage in </a:t>
            </a:r>
            <a:r>
              <a:rPr lang="en-US" sz="1200" b="0" i="0" kern="1200" baseline="0" dirty="0" err="1" smtClean="0">
                <a:solidFill>
                  <a:schemeClr val="tx1"/>
                </a:solidFill>
                <a:effectLst/>
                <a:latin typeface="+mn-lt"/>
                <a:ea typeface="+mn-ea"/>
                <a:cs typeface="+mn-cs"/>
              </a:rPr>
              <a:t>allostatis</a:t>
            </a:r>
            <a:r>
              <a:rPr lang="en-US" sz="1200" b="0" i="0" kern="1200" baseline="0" dirty="0" smtClean="0">
                <a:solidFill>
                  <a:schemeClr val="tx1"/>
                </a:solidFill>
                <a:effectLst/>
                <a:latin typeface="+mn-lt"/>
                <a:ea typeface="+mn-ea"/>
                <a:cs typeface="+mn-cs"/>
              </a:rPr>
              <a:t> in response to psychological demands can contribute to allostatic load</a:t>
            </a:r>
            <a:r>
              <a:rPr lang="en-US" sz="1200" b="0" i="0" kern="1200" baseline="30000" dirty="0" smtClean="0">
                <a:solidFill>
                  <a:schemeClr val="tx1"/>
                </a:solidFill>
                <a:effectLst/>
                <a:latin typeface="+mn-lt"/>
                <a:ea typeface="+mn-ea"/>
                <a:cs typeface="+mn-cs"/>
              </a:rPr>
              <a:t>6</a:t>
            </a:r>
            <a:r>
              <a:rPr lang="en-US" sz="1200" b="0" i="0" kern="1200" baseline="0" dirty="0" smtClean="0">
                <a:solidFill>
                  <a:schemeClr val="tx1"/>
                </a:solidFill>
                <a:effectLst/>
                <a:latin typeface="+mn-lt"/>
                <a:ea typeface="+mn-ea"/>
                <a:cs typeface="+mn-cs"/>
              </a:rPr>
              <a:t>. Allostatic load is “…the cumulative biological burden exacted on the body through daily adaptation to physical and emotional stress”</a:t>
            </a:r>
            <a:r>
              <a:rPr lang="en-US" sz="1200" b="0" i="0" kern="1200" baseline="30000" dirty="0" smtClean="0">
                <a:solidFill>
                  <a:schemeClr val="tx1"/>
                </a:solidFill>
                <a:effectLst/>
                <a:latin typeface="+mn-lt"/>
                <a:ea typeface="+mn-ea"/>
                <a:cs typeface="+mn-cs"/>
              </a:rPr>
              <a:t>5</a:t>
            </a:r>
            <a:r>
              <a:rPr lang="en-US" sz="1200" b="0" i="0" kern="1200" baseline="0" dirty="0" smtClean="0">
                <a:solidFill>
                  <a:schemeClr val="tx1"/>
                </a:solidFill>
                <a:effectLst/>
                <a:latin typeface="+mn-lt"/>
                <a:ea typeface="+mn-ea"/>
                <a:cs typeface="+mn-cs"/>
              </a:rPr>
              <a:t>. Another way to think of this is “wear and tear” on the body after being stressed for a long time</a:t>
            </a:r>
            <a:r>
              <a:rPr lang="en-US" sz="1200" b="0" i="0" kern="1200" baseline="30000" dirty="0" smtClean="0">
                <a:solidFill>
                  <a:schemeClr val="tx1"/>
                </a:solidFill>
                <a:effectLst/>
                <a:latin typeface="+mn-lt"/>
                <a:ea typeface="+mn-ea"/>
                <a:cs typeface="+mn-cs"/>
              </a:rPr>
              <a:t>6</a:t>
            </a:r>
            <a:r>
              <a:rPr lang="en-US" sz="1200" b="0" i="0" kern="1200" baseline="0" dirty="0" smtClean="0">
                <a:solidFill>
                  <a:schemeClr val="tx1"/>
                </a:solidFill>
                <a:effectLst/>
                <a:latin typeface="+mn-lt"/>
                <a:ea typeface="+mn-ea"/>
                <a:cs typeface="+mn-cs"/>
              </a:rPr>
              <a:t>. Allostatic load can contribute to increased risk for: Depression, cognitive impairment, inflammatory and autoimmune disorders, coronary vascular disease, obesity, Diabetes</a:t>
            </a:r>
            <a:r>
              <a:rPr lang="en-US" sz="1200" b="0" i="0" kern="1200" baseline="30000" dirty="0" smtClean="0">
                <a:solidFill>
                  <a:schemeClr val="tx1"/>
                </a:solidFill>
                <a:effectLst/>
                <a:latin typeface="+mn-lt"/>
                <a:ea typeface="+mn-ea"/>
                <a:cs typeface="+mn-cs"/>
              </a:rPr>
              <a:t>5</a:t>
            </a: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It’s important to note that we are not blaming the person for their inability to cope. The brain is literally wired differently through the experience of chronic stress. It’s not as if someone is consciously saying, “I’m going to keep eating McDonald’s or highly-processed foods from the corner store and increase my risk factors for diabetes or heart disease.” No, this is an example of long-term thinking/planning unavailable to their brain. The thinking goes more like, “I’m hungry. McDonald’s is over there. I only have two dollars.” The hippocampus - the region of the brain responsible for planning, decision making, memory, etc. – becomes damaged as a result of chronic stress</a:t>
            </a:r>
            <a:r>
              <a:rPr lang="en-US" sz="1200" b="0" i="0" kern="1200" baseline="30000" dirty="0" smtClean="0">
                <a:solidFill>
                  <a:schemeClr val="tx1"/>
                </a:solidFill>
                <a:effectLst/>
                <a:latin typeface="+mn-lt"/>
                <a:ea typeface="+mn-ea"/>
                <a:cs typeface="+mn-cs"/>
              </a:rPr>
              <a:t>5</a:t>
            </a:r>
            <a:r>
              <a:rPr lang="en-US" sz="1200" b="0" i="0" kern="1200" baseline="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2EAC25A-0787-4250-9F5D-D1D38B63B3EB}" type="slidenum">
              <a:rPr lang="en-US" smtClean="0"/>
              <a:t>10</a:t>
            </a:fld>
            <a:endParaRPr lang="en-US"/>
          </a:p>
        </p:txBody>
      </p:sp>
    </p:spTree>
    <p:extLst>
      <p:ext uri="{BB962C8B-B14F-4D97-AF65-F5344CB8AC3E}">
        <p14:creationId xmlns:p14="http://schemas.microsoft.com/office/powerpoint/2010/main" val="176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11</a:t>
            </a:fld>
            <a:endParaRPr lang="en-US"/>
          </a:p>
        </p:txBody>
      </p:sp>
    </p:spTree>
    <p:extLst>
      <p:ext uri="{BB962C8B-B14F-4D97-AF65-F5344CB8AC3E}">
        <p14:creationId xmlns:p14="http://schemas.microsoft.com/office/powerpoint/2010/main" val="306943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not only social work. It is for anyone who works directly with people, and it cannot be overstated: genuinely listening to people is easily communicated, and the lack of this is immediately felt. It doesn’t mean we can solve everyone’s problems all the time. But truly listening, and sharing our capacity to problem solve and plan opens an opportunity for those who have become boxed in by overlapping SDOH, resulting chronic stress, and experiencing cycles that perpetuate compromised health. </a:t>
            </a:r>
          </a:p>
          <a:p>
            <a:endParaRPr lang="en-US" baseline="0" dirty="0" smtClean="0"/>
          </a:p>
          <a:p>
            <a:r>
              <a:rPr lang="en-US" baseline="0" dirty="0" smtClean="0"/>
              <a:t>This is also not solely your responsibility as a provider, either. An effective way of sharing this responsibility with the patient while sharing your bandwidth is through shared decision making! We will talk about this in the next module and there are three other shared decision making modules in Clinical Conversations. </a:t>
            </a:r>
          </a:p>
        </p:txBody>
      </p:sp>
      <p:sp>
        <p:nvSpPr>
          <p:cNvPr id="4" name="Slide Number Placeholder 3"/>
          <p:cNvSpPr>
            <a:spLocks noGrp="1"/>
          </p:cNvSpPr>
          <p:nvPr>
            <p:ph type="sldNum" sz="quarter" idx="10"/>
          </p:nvPr>
        </p:nvSpPr>
        <p:spPr/>
        <p:txBody>
          <a:bodyPr/>
          <a:lstStyle/>
          <a:p>
            <a:fld id="{82EAC25A-0787-4250-9F5D-D1D38B63B3EB}" type="slidenum">
              <a:rPr lang="en-US" smtClean="0"/>
              <a:t>12</a:t>
            </a:fld>
            <a:endParaRPr lang="en-US"/>
          </a:p>
        </p:txBody>
      </p:sp>
    </p:spTree>
    <p:extLst>
      <p:ext uri="{BB962C8B-B14F-4D97-AF65-F5344CB8AC3E}">
        <p14:creationId xmlns:p14="http://schemas.microsoft.com/office/powerpoint/2010/main" val="1091576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solidFill>
                  <a:srgbClr val="FF0000"/>
                </a:solidFill>
              </a:rPr>
              <a:t>NOTE TO FACILITATOR: If combining modules or using them out of suggested sequence, delete this slide or rearrange for your needs. This is Module 4 of the Social Determinants of Health (SDOH) Track. </a:t>
            </a:r>
          </a:p>
        </p:txBody>
      </p:sp>
      <p:sp>
        <p:nvSpPr>
          <p:cNvPr id="4" name="Slide Number Placeholder 3"/>
          <p:cNvSpPr>
            <a:spLocks noGrp="1"/>
          </p:cNvSpPr>
          <p:nvPr>
            <p:ph type="sldNum" sz="quarter" idx="10"/>
          </p:nvPr>
        </p:nvSpPr>
        <p:spPr/>
        <p:txBody>
          <a:bodyPr/>
          <a:lstStyle/>
          <a:p>
            <a:fld id="{82EAC25A-0787-4250-9F5D-D1D38B63B3EB}" type="slidenum">
              <a:rPr lang="en-US" smtClean="0"/>
              <a:t>13</a:t>
            </a:fld>
            <a:endParaRPr lang="en-US"/>
          </a:p>
        </p:txBody>
      </p:sp>
    </p:spTree>
    <p:extLst>
      <p:ext uri="{BB962C8B-B14F-4D97-AF65-F5344CB8AC3E}">
        <p14:creationId xmlns:p14="http://schemas.microsoft.com/office/powerpoint/2010/main" val="3396974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C25A-0787-4250-9F5D-D1D38B63B3EB}" type="slidenum">
              <a:rPr lang="en-US" smtClean="0"/>
              <a:t>14</a:t>
            </a:fld>
            <a:endParaRPr lang="en-US"/>
          </a:p>
        </p:txBody>
      </p:sp>
    </p:spTree>
    <p:extLst>
      <p:ext uri="{BB962C8B-B14F-4D97-AF65-F5344CB8AC3E}">
        <p14:creationId xmlns:p14="http://schemas.microsoft.com/office/powerpoint/2010/main" val="2513942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EAC25A-0787-4250-9F5D-D1D38B63B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99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6EF3F-9985-492F-93A6-079BCEA05E17}" type="slidenum">
              <a:rPr lang="en-US" smtClean="0"/>
              <a:t>3</a:t>
            </a:fld>
            <a:endParaRPr lang="en-US"/>
          </a:p>
        </p:txBody>
      </p:sp>
    </p:spTree>
    <p:extLst>
      <p:ext uri="{BB962C8B-B14F-4D97-AF65-F5344CB8AC3E}">
        <p14:creationId xmlns:p14="http://schemas.microsoft.com/office/powerpoint/2010/main" val="53763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Opening question: How many people have lost/misplaced their cell phone or car/house/apartment keys (maybe while trying to get out the door for work)? What were you feeling? What did you do?</a:t>
            </a:r>
          </a:p>
          <a:p>
            <a:endParaRPr lang="en-US" dirty="0" smtClean="0"/>
          </a:p>
          <a:p>
            <a:r>
              <a:rPr lang="en-US" b="1" baseline="0" dirty="0" smtClean="0"/>
              <a:t>[NOTE to FACILITATOR: Answers will likely include stressed, frantic, etc. The purpose of the question is draw more closely into the present moment those affective responses and reflect upon the felt experience. The heightened stress and the narrowed focus of getting this immediate need met, almost as if we have blinders on. This is an acute experience of the stress common when experiencing scarcity. Feel free to refer back to this through this module.] </a:t>
            </a:r>
          </a:p>
        </p:txBody>
      </p:sp>
      <p:sp>
        <p:nvSpPr>
          <p:cNvPr id="4" name="Slide Number Placeholder 3"/>
          <p:cNvSpPr>
            <a:spLocks noGrp="1"/>
          </p:cNvSpPr>
          <p:nvPr>
            <p:ph type="sldNum" sz="quarter" idx="10"/>
          </p:nvPr>
        </p:nvSpPr>
        <p:spPr/>
        <p:txBody>
          <a:bodyPr/>
          <a:lstStyle/>
          <a:p>
            <a:fld id="{82EAC25A-0787-4250-9F5D-D1D38B63B3EB}" type="slidenum">
              <a:rPr lang="en-US" smtClean="0"/>
              <a:t>4</a:t>
            </a:fld>
            <a:endParaRPr lang="en-US"/>
          </a:p>
        </p:txBody>
      </p:sp>
    </p:spTree>
    <p:extLst>
      <p:ext uri="{BB962C8B-B14F-4D97-AF65-F5344CB8AC3E}">
        <p14:creationId xmlns:p14="http://schemas.microsoft.com/office/powerpoint/2010/main" val="412942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Today we will discuss the psychology of scarcity. Scarcity automatically makes us focus on our immediate needs and challenges</a:t>
            </a:r>
            <a:r>
              <a:rPr lang="en-US" sz="1200" baseline="30000" dirty="0" smtClean="0"/>
              <a:t>7,8</a:t>
            </a:r>
            <a:r>
              <a:rPr lang="en-US" sz="1200" b="0" i="0" kern="1200" baseline="0" dirty="0" smtClean="0">
                <a:solidFill>
                  <a:schemeClr val="tx1"/>
                </a:solidFill>
                <a:effectLst/>
                <a:latin typeface="+mn-lt"/>
                <a:ea typeface="+mn-ea"/>
                <a:cs typeface="+mn-cs"/>
              </a:rPr>
              <a:t>. Increased scarcity reduces someone’s capacity to focus on other things like planning ahead or making decisions</a:t>
            </a:r>
            <a:r>
              <a:rPr lang="en-US" sz="1200" baseline="30000" dirty="0" smtClean="0"/>
              <a:t>7,8</a:t>
            </a:r>
            <a:r>
              <a:rPr lang="en-US" sz="1200" b="0" i="0" kern="1200" baseline="0" dirty="0" smtClean="0">
                <a:solidFill>
                  <a:schemeClr val="tx1"/>
                </a:solidFill>
                <a:effectLst/>
                <a:latin typeface="+mn-lt"/>
                <a:ea typeface="+mn-ea"/>
                <a:cs typeface="+mn-cs"/>
              </a:rPr>
              <a:t>. So for example, someone who is hungry will tend to focus on food, perhaps expend quite a bit of energy in pursuit of finding some (resource scarcity). Those living in poverty stretch their budget to make ends meet, perhaps making tradeoffs between food and medication (financial scarcity)</a:t>
            </a:r>
            <a:r>
              <a:rPr lang="en-US" sz="1200" baseline="30000" dirty="0" smtClean="0"/>
              <a:t> 7,8</a:t>
            </a:r>
            <a:r>
              <a:rPr lang="en-US" sz="1200" b="0" i="0" kern="1200" baseline="0" dirty="0" smtClean="0">
                <a:solidFill>
                  <a:schemeClr val="tx1"/>
                </a:solidFill>
                <a:effectLst/>
                <a:latin typeface="+mn-lt"/>
                <a:ea typeface="+mn-ea"/>
                <a:cs typeface="+mn-cs"/>
              </a:rPr>
              <a:t>. Studying for an exam or meeting a deadline can highlight scarcity of time. When we are experiencing scarcity, stress increases and our capacity for cognitive processing (aka: cognitive capacity or mental bandwidth) narrows.</a:t>
            </a:r>
            <a:r>
              <a:rPr lang="en-US" sz="1200" b="0" i="0" kern="1200" baseline="30000" dirty="0" smtClean="0">
                <a:solidFill>
                  <a:schemeClr val="tx1"/>
                </a:solidFill>
                <a:effectLst/>
                <a:latin typeface="+mn-lt"/>
                <a:ea typeface="+mn-ea"/>
                <a:cs typeface="+mn-cs"/>
              </a:rPr>
              <a:t>1</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Even though we included scarcity in the SDOH track, scarcity itself, is not considered a SDOH. Think of it more as a set of neurological and cognitive reactions that inform behavior. And for purposes here, how it is particularly related to experiencing challenges when faced with overlapping and often competing social determinants. </a:t>
            </a:r>
          </a:p>
          <a:p>
            <a:endParaRPr lang="en-US" sz="1200" b="0" i="0" kern="1200" baseline="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5</a:t>
            </a:fld>
            <a:endParaRPr lang="en-US"/>
          </a:p>
        </p:txBody>
      </p:sp>
    </p:spTree>
    <p:extLst>
      <p:ext uri="{BB962C8B-B14F-4D97-AF65-F5344CB8AC3E}">
        <p14:creationId xmlns:p14="http://schemas.microsoft.com/office/powerpoint/2010/main" val="2450659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University of Pennsylvania economist </a:t>
            </a:r>
            <a:r>
              <a:rPr lang="en-US" sz="1200" b="0" i="0" u="none" strike="noStrike" kern="1200" dirty="0" smtClean="0">
                <a:solidFill>
                  <a:schemeClr val="tx1"/>
                </a:solidFill>
                <a:effectLst/>
                <a:latin typeface="+mn-lt"/>
                <a:ea typeface="+mn-ea"/>
                <a:cs typeface="+mn-cs"/>
              </a:rPr>
              <a:t>Heath Schofield</a:t>
            </a:r>
            <a:r>
              <a:rPr lang="en-US" sz="1200" b="0" i="0" u="none" strike="noStrike" kern="1200" baseline="0" dirty="0" smtClean="0">
                <a:solidFill>
                  <a:schemeClr val="tx1"/>
                </a:solidFill>
                <a:effectLst/>
                <a:latin typeface="+mn-lt"/>
                <a:ea typeface="+mn-ea"/>
                <a:cs typeface="+mn-cs"/>
              </a:rPr>
              <a:t> explained the phenomenon of cognitive capacity as </a:t>
            </a:r>
            <a:r>
              <a:rPr lang="en-US" sz="1200" b="0" i="0" kern="1200" dirty="0" smtClean="0">
                <a:solidFill>
                  <a:schemeClr val="tx1"/>
                </a:solidFill>
                <a:effectLst/>
                <a:latin typeface="+mn-lt"/>
                <a:ea typeface="+mn-ea"/>
                <a:cs typeface="+mn-cs"/>
              </a:rPr>
              <a:t>the capacity of “the brain’s ability to perform basic functions that underlie both higher-order behavior and decision-making”</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When bandwidth is taxed, there’s less of it available for use in other judgements or decisions, leading to some potentially undesirable choices.</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Undesirable in this sense means they may</a:t>
            </a:r>
            <a:r>
              <a:rPr lang="en-US" sz="1200" b="0" i="0" kern="1200" baseline="0" dirty="0" smtClean="0">
                <a:solidFill>
                  <a:schemeClr val="tx1"/>
                </a:solidFill>
                <a:effectLst/>
                <a:latin typeface="+mn-lt"/>
                <a:ea typeface="+mn-ea"/>
                <a:cs typeface="+mn-cs"/>
              </a:rPr>
              <a:t> have long-term health consequences when enacted over time, but effectively meet short-term need (e.g., hunger).</a:t>
            </a:r>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 let’s imagine in this slide that each circle represents a particular need, something generally accepted as fairly vital to live in our society - social determinants of health, right? Now, let’s imagine that someone is experiencing scarcity around money and food. Where the circles overlap - the orange area in the middle – let’s say this represents the person’s available mental bandwidth. As more and more needs overlap, and as stress increases, this bandwidth narrows. </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6</a:t>
            </a:fld>
            <a:endParaRPr lang="en-US"/>
          </a:p>
        </p:txBody>
      </p:sp>
    </p:spTree>
    <p:extLst>
      <p:ext uri="{BB962C8B-B14F-4D97-AF65-F5344CB8AC3E}">
        <p14:creationId xmlns:p14="http://schemas.microsoft.com/office/powerpoint/2010/main" val="870190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When we add another social determinant, we can see that the orange spot in the middle narrows further. Now, obviously, this is symbolic. It does not take into consideration a number of factors, such as individual resiliency, social support systems, etc. Nonetheless, we can begin to see a potential effect of more and overlapping social determinants. </a:t>
            </a:r>
          </a:p>
        </p:txBody>
      </p:sp>
      <p:sp>
        <p:nvSpPr>
          <p:cNvPr id="4" name="Slide Number Placeholder 3"/>
          <p:cNvSpPr>
            <a:spLocks noGrp="1"/>
          </p:cNvSpPr>
          <p:nvPr>
            <p:ph type="sldNum" sz="quarter" idx="10"/>
          </p:nvPr>
        </p:nvSpPr>
        <p:spPr/>
        <p:txBody>
          <a:bodyPr/>
          <a:lstStyle/>
          <a:p>
            <a:fld id="{82EAC25A-0787-4250-9F5D-D1D38B63B3EB}" type="slidenum">
              <a:rPr lang="en-US" smtClean="0"/>
              <a:t>7</a:t>
            </a:fld>
            <a:endParaRPr lang="en-US"/>
          </a:p>
        </p:txBody>
      </p:sp>
    </p:spTree>
    <p:extLst>
      <p:ext uri="{BB962C8B-B14F-4D97-AF65-F5344CB8AC3E}">
        <p14:creationId xmlns:p14="http://schemas.microsoft.com/office/powerpoint/2010/main" val="272603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Add several more SDOH to the mix, and the capacity to consider, let alone make, long-term plans slides and can become non-existent. It’s survival. The amount of bandwidth a person has available to them is most efficiently focused on meeting immediate needs. This understandably increases the amount and frequency of stress a person experiences. </a:t>
            </a:r>
            <a:r>
              <a:rPr lang="en-US" sz="1200" b="0" i="0" kern="1200" baseline="0" dirty="0" smtClean="0">
                <a:solidFill>
                  <a:schemeClr val="tx1"/>
                </a:solidFill>
                <a:effectLst/>
                <a:latin typeface="+mn-lt"/>
                <a:ea typeface="+mn-ea"/>
                <a:cs typeface="+mn-cs"/>
              </a:rPr>
              <a:t>This is crucial for short-term survival, but such an adaptation comes at a cost in the longer-term by fostering ongoing cognitive deficits and reinforcing a cycle of self-defeating actions (e.g., health behaviors). This is the scarcity mindset. It is an adaptation to long-term challenges and chronic stress, not a personal fault or shortcoming. </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8</a:t>
            </a:fld>
            <a:endParaRPr lang="en-US"/>
          </a:p>
        </p:txBody>
      </p:sp>
    </p:spTree>
    <p:extLst>
      <p:ext uri="{BB962C8B-B14F-4D97-AF65-F5344CB8AC3E}">
        <p14:creationId xmlns:p14="http://schemas.microsoft.com/office/powerpoint/2010/main" val="815774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Open question: What are the biological and physiological responses to stress? </a:t>
            </a:r>
            <a:r>
              <a:rPr lang="en-US" sz="1200" b="1" i="0" kern="1200" baseline="0" dirty="0" smtClean="0">
                <a:solidFill>
                  <a:schemeClr val="tx1"/>
                </a:solidFill>
                <a:effectLst/>
                <a:latin typeface="+mn-lt"/>
                <a:ea typeface="+mn-ea"/>
                <a:cs typeface="+mn-cs"/>
              </a:rPr>
              <a:t>[NOTE to FACILITATOR: let people answer briefly, you can also remind them what they said in response to the missing phone/keys question. Answers: increased cortisol and adrenaline, increased heart rate, rapid, shallow breathing, muscle tension, dilation or constriction of key blood vessels, activation of the autonomic nervous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As perhaps you are aware, or could imagine, many of those SDOH factors are not acute issues. They tend to be day-to-day realities over the long-term which often lead to chronic stress. This experience of chronic stress is where a connection with health problems has been noticed. As you can see here, long-term activation of the stress-response system can disrupt almost all of the body’s processes and increase the risk for numerous health problems</a:t>
            </a:r>
            <a:r>
              <a:rPr lang="en-US" sz="1200" b="0" i="0" kern="1200" baseline="30000" dirty="0" smtClean="0">
                <a:solidFill>
                  <a:schemeClr val="tx1"/>
                </a:solidFill>
                <a:effectLst/>
                <a:latin typeface="+mn-lt"/>
                <a:ea typeface="+mn-ea"/>
                <a:cs typeface="+mn-cs"/>
              </a:rPr>
              <a:t>3</a:t>
            </a:r>
            <a:r>
              <a:rPr lang="en-US" sz="1200" b="0" i="0" kern="1200" baseline="0" dirty="0" smtClean="0">
                <a:solidFill>
                  <a:schemeClr val="tx1"/>
                </a:solidFill>
                <a:effectLst/>
                <a:latin typeface="+mn-lt"/>
                <a:ea typeface="+mn-ea"/>
                <a:cs typeface="+mn-cs"/>
              </a:rPr>
              <a:t>.</a:t>
            </a:r>
            <a:r>
              <a:rPr lang="en-US" sz="1200" b="0" i="0" kern="1200" baseline="300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That this process can begin in utero is an important consideration, but beyond this scope of this module. The applicable consideration for purposes here is that even before birth, chronic activation of the stress-response system of the mother has been shown to influence health and disease of children as they develop (e.g., increased rates of asthma)</a:t>
            </a:r>
            <a:r>
              <a:rPr lang="en-US" sz="1200" b="0" i="0" kern="1200" baseline="30000" dirty="0" smtClean="0">
                <a:solidFill>
                  <a:schemeClr val="tx1"/>
                </a:solidFill>
                <a:effectLst/>
                <a:latin typeface="+mn-lt"/>
                <a:ea typeface="+mn-ea"/>
                <a:cs typeface="+mn-cs"/>
              </a:rPr>
              <a:t>4</a:t>
            </a:r>
            <a:r>
              <a:rPr lang="en-US" sz="1200" b="0" i="0" kern="1200" baseline="0" dirty="0" smtClean="0">
                <a:solidFill>
                  <a:schemeClr val="tx1"/>
                </a:solidFill>
                <a:effectLst/>
                <a:latin typeface="+mn-lt"/>
                <a:ea typeface="+mn-ea"/>
                <a:cs typeface="+mn-cs"/>
              </a:rPr>
              <a:t>. Over time, the biological burden can accumulate, which is where allostatic load comes in</a:t>
            </a:r>
            <a:r>
              <a:rPr lang="en-US" sz="1200" b="0" i="0" kern="1200" baseline="30000" dirty="0" smtClean="0">
                <a:solidFill>
                  <a:schemeClr val="tx1"/>
                </a:solidFill>
                <a:effectLst/>
                <a:latin typeface="+mn-lt"/>
                <a:ea typeface="+mn-ea"/>
                <a:cs typeface="+mn-cs"/>
              </a:rPr>
              <a:t>1</a:t>
            </a:r>
            <a:r>
              <a:rPr lang="en-US" sz="1200" b="0" i="0" kern="1200" baseline="0" dirty="0" smtClean="0">
                <a:solidFill>
                  <a:schemeClr val="tx1"/>
                </a:solidFill>
                <a:effectLst/>
                <a:latin typeface="+mn-lt"/>
                <a:ea typeface="+mn-ea"/>
                <a:cs typeface="+mn-cs"/>
              </a:rPr>
              <a:t>. This is the burden on the body from daily adaptation to stress</a:t>
            </a:r>
            <a:r>
              <a:rPr lang="en-US" sz="1200" b="0" i="0" kern="1200" baseline="30000" dirty="0" smtClean="0">
                <a:solidFill>
                  <a:schemeClr val="tx1"/>
                </a:solidFill>
                <a:effectLst/>
                <a:latin typeface="+mn-lt"/>
                <a:ea typeface="+mn-ea"/>
                <a:cs typeface="+mn-cs"/>
              </a:rPr>
              <a:t>1</a:t>
            </a:r>
            <a:r>
              <a:rPr lang="en-US" sz="1200" b="0" i="0" kern="1200" baseline="0" dirty="0" smtClean="0">
                <a:solidFill>
                  <a:schemeClr val="tx1"/>
                </a:solidFill>
                <a:effectLst/>
                <a:latin typeface="+mn-lt"/>
                <a:ea typeface="+mn-ea"/>
                <a:cs typeface="+mn-cs"/>
              </a:rPr>
              <a:t>. As we think about this accumulation, it is easy to understand how the social determinants of health link in 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82EAC25A-0787-4250-9F5D-D1D38B63B3EB}" type="slidenum">
              <a:rPr lang="en-US" smtClean="0"/>
              <a:t>9</a:t>
            </a:fld>
            <a:endParaRPr lang="en-US"/>
          </a:p>
        </p:txBody>
      </p:sp>
    </p:spTree>
    <p:extLst>
      <p:ext uri="{BB962C8B-B14F-4D97-AF65-F5344CB8AC3E}">
        <p14:creationId xmlns:p14="http://schemas.microsoft.com/office/powerpoint/2010/main" val="3970804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080A4DE-6818-475B-875B-F1B097A76FF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277562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1C81C0-A3CD-4853-B4B6-89DA5B4E756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07439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D6AA23-DCCF-4796-8855-B1CAEC5E9727}"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20760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6AB652-D7D3-4BE5-8959-22A79339576C}"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49480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F63677-35BB-46A6-9FB4-3CB3AD375170}" type="datetime1">
              <a:rPr lang="en-US" smtClean="0"/>
              <a:t>11/21/2019</a:t>
            </a:fld>
            <a:endParaRPr lang="en-US"/>
          </a:p>
        </p:txBody>
      </p:sp>
      <p:sp>
        <p:nvSpPr>
          <p:cNvPr id="5" name="Footer Placeholder 4"/>
          <p:cNvSpPr>
            <a:spLocks noGrp="1"/>
          </p:cNvSpPr>
          <p:nvPr>
            <p:ph type="ftr" sz="quarter" idx="11"/>
          </p:nvPr>
        </p:nvSpPr>
        <p:spPr/>
        <p:txBody>
          <a:bodyPr/>
          <a:lstStyle/>
          <a:p>
            <a:r>
              <a:rPr lang="en-US" smtClean="0"/>
              <a:t>#citeNLM2018</a:t>
            </a:r>
            <a:endParaRPr lang="en-US"/>
          </a:p>
        </p:txBody>
      </p:sp>
      <p:sp>
        <p:nvSpPr>
          <p:cNvPr id="6" name="Slide Number Placeholder 5"/>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98712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CACB96-07DF-4428-A372-9A2D95347F31}"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83415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884E31-53D2-41FB-ACF8-9FCB45513930}" type="datetime1">
              <a:rPr lang="en-US" smtClean="0"/>
              <a:t>11/21/2019</a:t>
            </a:fld>
            <a:endParaRPr lang="en-US"/>
          </a:p>
        </p:txBody>
      </p:sp>
      <p:sp>
        <p:nvSpPr>
          <p:cNvPr id="8" name="Footer Placeholder 7"/>
          <p:cNvSpPr>
            <a:spLocks noGrp="1"/>
          </p:cNvSpPr>
          <p:nvPr>
            <p:ph type="ftr" sz="quarter" idx="11"/>
          </p:nvPr>
        </p:nvSpPr>
        <p:spPr/>
        <p:txBody>
          <a:bodyPr/>
          <a:lstStyle/>
          <a:p>
            <a:r>
              <a:rPr lang="en-US" smtClean="0"/>
              <a:t>#citeNLM2018</a:t>
            </a:r>
            <a:endParaRPr lang="en-US"/>
          </a:p>
        </p:txBody>
      </p:sp>
      <p:sp>
        <p:nvSpPr>
          <p:cNvPr id="9" name="Slide Number Placeholder 8"/>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93212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64AF7D-6CC6-4473-8654-20CC26F6EABC}" type="datetime1">
              <a:rPr lang="en-US" smtClean="0"/>
              <a:t>11/21/2019</a:t>
            </a:fld>
            <a:endParaRPr lang="en-US"/>
          </a:p>
        </p:txBody>
      </p:sp>
      <p:sp>
        <p:nvSpPr>
          <p:cNvPr id="4" name="Footer Placeholder 3"/>
          <p:cNvSpPr>
            <a:spLocks noGrp="1"/>
          </p:cNvSpPr>
          <p:nvPr>
            <p:ph type="ftr" sz="quarter" idx="11"/>
          </p:nvPr>
        </p:nvSpPr>
        <p:spPr/>
        <p:txBody>
          <a:bodyPr/>
          <a:lstStyle/>
          <a:p>
            <a:r>
              <a:rPr lang="en-US" smtClean="0"/>
              <a:t>#citeNLM2018</a:t>
            </a:r>
            <a:endParaRPr lang="en-US"/>
          </a:p>
        </p:txBody>
      </p:sp>
      <p:sp>
        <p:nvSpPr>
          <p:cNvPr id="5" name="Slide Number Placeholder 4"/>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398881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C0126-D094-4D08-A8E6-5F270869623A}" type="datetime1">
              <a:rPr lang="en-US" smtClean="0"/>
              <a:t>11/21/2019</a:t>
            </a:fld>
            <a:endParaRPr lang="en-US"/>
          </a:p>
        </p:txBody>
      </p:sp>
      <p:sp>
        <p:nvSpPr>
          <p:cNvPr id="3" name="Footer Placeholder 2"/>
          <p:cNvSpPr>
            <a:spLocks noGrp="1"/>
          </p:cNvSpPr>
          <p:nvPr>
            <p:ph type="ftr" sz="quarter" idx="11"/>
          </p:nvPr>
        </p:nvSpPr>
        <p:spPr/>
        <p:txBody>
          <a:bodyPr/>
          <a:lstStyle/>
          <a:p>
            <a:r>
              <a:rPr lang="en-US" smtClean="0"/>
              <a:t>#citeNLM2018</a:t>
            </a:r>
            <a:endParaRPr lang="en-US"/>
          </a:p>
        </p:txBody>
      </p:sp>
      <p:sp>
        <p:nvSpPr>
          <p:cNvPr id="4" name="Slide Number Placeholder 3"/>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427566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F4601-E258-4342-A106-5FE953FCF198}"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215349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1542A-B01E-4275-9B01-74B67EDB5415}" type="datetime1">
              <a:rPr lang="en-US" smtClean="0"/>
              <a:t>11/21/2019</a:t>
            </a:fld>
            <a:endParaRPr lang="en-US"/>
          </a:p>
        </p:txBody>
      </p:sp>
      <p:sp>
        <p:nvSpPr>
          <p:cNvPr id="6" name="Footer Placeholder 5"/>
          <p:cNvSpPr>
            <a:spLocks noGrp="1"/>
          </p:cNvSpPr>
          <p:nvPr>
            <p:ph type="ftr" sz="quarter" idx="11"/>
          </p:nvPr>
        </p:nvSpPr>
        <p:spPr/>
        <p:txBody>
          <a:bodyPr/>
          <a:lstStyle/>
          <a:p>
            <a:r>
              <a:rPr lang="en-US" smtClean="0"/>
              <a:t>#citeNLM2018</a:t>
            </a:r>
            <a:endParaRPr lang="en-US"/>
          </a:p>
        </p:txBody>
      </p:sp>
      <p:sp>
        <p:nvSpPr>
          <p:cNvPr id="7" name="Slide Number Placeholder 6"/>
          <p:cNvSpPr>
            <a:spLocks noGrp="1"/>
          </p:cNvSpPr>
          <p:nvPr>
            <p:ph type="sldNum" sz="quarter" idx="12"/>
          </p:nvPr>
        </p:nvSpPr>
        <p:spPr/>
        <p:txBody>
          <a:bodyPr/>
          <a:lstStyle/>
          <a:p>
            <a:fld id="{BD9F92CD-A15F-4D01-A8C0-709E6596AA4B}" type="slidenum">
              <a:rPr lang="en-US" smtClean="0"/>
              <a:t>‹#›</a:t>
            </a:fld>
            <a:endParaRPr lang="en-US"/>
          </a:p>
        </p:txBody>
      </p:sp>
    </p:spTree>
    <p:extLst>
      <p:ext uri="{BB962C8B-B14F-4D97-AF65-F5344CB8AC3E}">
        <p14:creationId xmlns:p14="http://schemas.microsoft.com/office/powerpoint/2010/main" val="175353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6AA23-DCCF-4796-8855-B1CAEC5E9727}" type="datetime1">
              <a:rPr lang="en-US" smtClean="0"/>
              <a:t>11/21/2019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#citeNLM2018</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92CD-A15F-4D01-A8C0-709E6596AA4B}"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9316" y="5963433"/>
            <a:ext cx="3218688" cy="621792"/>
          </a:xfrm>
          <a:prstGeom prst="rect">
            <a:avLst/>
          </a:prstGeom>
        </p:spPr>
      </p:pic>
    </p:spTree>
    <p:extLst>
      <p:ext uri="{BB962C8B-B14F-4D97-AF65-F5344CB8AC3E}">
        <p14:creationId xmlns:p14="http://schemas.microsoft.com/office/powerpoint/2010/main" val="337358696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mc/articles/PMC284140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apa.org/monitor/2014/02/scarcity" TargetMode="External"/><Relationship Id="rId4" Type="http://schemas.openxmlformats.org/officeDocument/2006/relationships/hyperlink" Target="https://harvardmagazine.com/2015/05/the-science-of-scarcit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latin typeface="+mn-lt"/>
              </a:rPr>
              <a:t>The Scarcity Mindset</a:t>
            </a:r>
            <a:endParaRPr lang="en-US" sz="4400" dirty="0">
              <a:latin typeface="+mn-lt"/>
            </a:endParaRPr>
          </a:p>
        </p:txBody>
      </p:sp>
      <p:sp>
        <p:nvSpPr>
          <p:cNvPr id="2" name="Subtitle 1"/>
          <p:cNvSpPr>
            <a:spLocks noGrp="1"/>
          </p:cNvSpPr>
          <p:nvPr>
            <p:ph type="subTitle" idx="1"/>
          </p:nvPr>
        </p:nvSpPr>
        <p:spPr/>
        <p:txBody>
          <a:bodyPr/>
          <a:lstStyle/>
          <a:p>
            <a:r>
              <a:rPr lang="en-US" i="1" dirty="0" smtClean="0"/>
              <a:t>Social Determinants of Health</a:t>
            </a:r>
            <a:endParaRPr lang="en-US" i="1" dirty="0"/>
          </a:p>
        </p:txBody>
      </p:sp>
    </p:spTree>
    <p:extLst>
      <p:ext uri="{BB962C8B-B14F-4D97-AF65-F5344CB8AC3E}">
        <p14:creationId xmlns:p14="http://schemas.microsoft.com/office/powerpoint/2010/main" val="496183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Allostatic Overload</a:t>
            </a:r>
            <a:endParaRPr lang="en-US" dirty="0"/>
          </a:p>
        </p:txBody>
      </p:sp>
      <p:sp>
        <p:nvSpPr>
          <p:cNvPr id="6" name="Up Arrow 5" descr="arrow indicating &quot;increase&quot;"/>
          <p:cNvSpPr/>
          <p:nvPr/>
        </p:nvSpPr>
        <p:spPr>
          <a:xfrm>
            <a:off x="1461389" y="2263415"/>
            <a:ext cx="701842" cy="771182"/>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23142" y="2117780"/>
            <a:ext cx="2008178" cy="1200329"/>
          </a:xfrm>
          <a:prstGeom prst="rect">
            <a:avLst/>
          </a:prstGeom>
          <a:noFill/>
        </p:spPr>
        <p:txBody>
          <a:bodyPr wrap="none" rtlCol="0">
            <a:spAutoFit/>
          </a:bodyPr>
          <a:lstStyle/>
          <a:p>
            <a:r>
              <a:rPr lang="en-US" sz="3600" dirty="0" smtClean="0"/>
              <a:t>Allostatic </a:t>
            </a:r>
          </a:p>
          <a:p>
            <a:r>
              <a:rPr lang="en-US" sz="3600" dirty="0" smtClean="0"/>
              <a:t>Load:</a:t>
            </a:r>
            <a:endParaRPr lang="en-US" sz="3600" dirty="0"/>
          </a:p>
        </p:txBody>
      </p:sp>
      <p:sp>
        <p:nvSpPr>
          <p:cNvPr id="8" name="TextBox 7"/>
          <p:cNvSpPr txBox="1"/>
          <p:nvPr/>
        </p:nvSpPr>
        <p:spPr>
          <a:xfrm>
            <a:off x="5107462" y="2048842"/>
            <a:ext cx="721671" cy="1200329"/>
          </a:xfrm>
          <a:prstGeom prst="rect">
            <a:avLst/>
          </a:prstGeom>
          <a:noFill/>
        </p:spPr>
        <p:txBody>
          <a:bodyPr wrap="square" rtlCol="0">
            <a:spAutoFit/>
          </a:bodyPr>
          <a:lstStyle/>
          <a:p>
            <a:r>
              <a:rPr lang="en-US" sz="7200" b="1" dirty="0" smtClean="0"/>
              <a:t>=</a:t>
            </a:r>
            <a:endParaRPr lang="en-US" sz="7200" b="1" dirty="0"/>
          </a:p>
        </p:txBody>
      </p:sp>
      <p:sp>
        <p:nvSpPr>
          <p:cNvPr id="7" name="Up Arrow 6" descr="arrow indicating &quot;increase&quot;"/>
          <p:cNvSpPr/>
          <p:nvPr/>
        </p:nvSpPr>
        <p:spPr>
          <a:xfrm>
            <a:off x="6605275" y="2263415"/>
            <a:ext cx="701842" cy="771182"/>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67028" y="2117780"/>
            <a:ext cx="2862002" cy="1200329"/>
          </a:xfrm>
          <a:prstGeom prst="rect">
            <a:avLst/>
          </a:prstGeom>
          <a:noFill/>
        </p:spPr>
        <p:txBody>
          <a:bodyPr wrap="none" rtlCol="0">
            <a:spAutoFit/>
          </a:bodyPr>
          <a:lstStyle/>
          <a:p>
            <a:r>
              <a:rPr lang="en-US" sz="3600" dirty="0" smtClean="0"/>
              <a:t>Increased risk </a:t>
            </a:r>
          </a:p>
          <a:p>
            <a:r>
              <a:rPr lang="en-US" sz="3600" dirty="0" smtClean="0"/>
              <a:t>factors for: </a:t>
            </a:r>
          </a:p>
        </p:txBody>
      </p:sp>
      <p:sp>
        <p:nvSpPr>
          <p:cNvPr id="3" name="Rectangle 2"/>
          <p:cNvSpPr/>
          <p:nvPr/>
        </p:nvSpPr>
        <p:spPr>
          <a:xfrm>
            <a:off x="1743964" y="3483690"/>
            <a:ext cx="4085169" cy="2246769"/>
          </a:xfrm>
          <a:prstGeom prst="rect">
            <a:avLst/>
          </a:prstGeom>
        </p:spPr>
        <p:txBody>
          <a:bodyPr wrap="square">
            <a:spAutoFit/>
          </a:bodyPr>
          <a:lstStyle/>
          <a:p>
            <a:r>
              <a:rPr lang="en-US" sz="2800" dirty="0">
                <a:solidFill>
                  <a:srgbClr val="000000"/>
                </a:solidFill>
                <a:latin typeface="Calibri" panose="020F0502020204030204" pitchFamily="34" charset="0"/>
                <a:ea typeface="Times New Roman" panose="02020603050405020304" pitchFamily="18" charset="0"/>
              </a:rPr>
              <a:t>“…the cumulative biological burden exacted on the body through daily adaptation to physical and emotional stress”</a:t>
            </a:r>
            <a:r>
              <a:rPr lang="en-US" sz="2800" baseline="30000" dirty="0">
                <a:solidFill>
                  <a:srgbClr val="000000"/>
                </a:solidFill>
                <a:latin typeface="Calibri" panose="020F0502020204030204" pitchFamily="34" charset="0"/>
                <a:ea typeface="Times New Roman" panose="02020603050405020304" pitchFamily="18" charset="0"/>
              </a:rPr>
              <a:t>5</a:t>
            </a:r>
          </a:p>
        </p:txBody>
      </p:sp>
      <p:sp>
        <p:nvSpPr>
          <p:cNvPr id="10" name="Rectangle 9"/>
          <p:cNvSpPr/>
          <p:nvPr/>
        </p:nvSpPr>
        <p:spPr>
          <a:xfrm>
            <a:off x="7467028" y="3483690"/>
            <a:ext cx="4606742" cy="3108543"/>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000000"/>
                </a:solidFill>
                <a:latin typeface="Calibri" panose="020F0502020204030204" pitchFamily="34" charset="0"/>
                <a:ea typeface="Times New Roman" panose="02020603050405020304" pitchFamily="18" charset="0"/>
              </a:rPr>
              <a:t>D</a:t>
            </a:r>
            <a:r>
              <a:rPr lang="en-US" sz="2800" dirty="0" smtClean="0">
                <a:solidFill>
                  <a:srgbClr val="000000"/>
                </a:solidFill>
                <a:latin typeface="Calibri" panose="020F0502020204030204" pitchFamily="34" charset="0"/>
                <a:ea typeface="Times New Roman" panose="02020603050405020304" pitchFamily="18" charset="0"/>
              </a:rPr>
              <a:t>epression</a:t>
            </a:r>
          </a:p>
          <a:p>
            <a:pPr marL="342900" indent="-342900">
              <a:buFont typeface="Arial" panose="020B0604020202020204" pitchFamily="34" charset="0"/>
              <a:buChar char="•"/>
            </a:pPr>
            <a:r>
              <a:rPr lang="en-US" sz="2800" dirty="0">
                <a:solidFill>
                  <a:srgbClr val="000000"/>
                </a:solidFill>
                <a:latin typeface="Calibri" panose="020F0502020204030204" pitchFamily="34" charset="0"/>
                <a:ea typeface="Times New Roman" panose="02020603050405020304" pitchFamily="18" charset="0"/>
              </a:rPr>
              <a:t>C</a:t>
            </a:r>
            <a:r>
              <a:rPr lang="en-US" sz="2800" dirty="0" smtClean="0">
                <a:solidFill>
                  <a:srgbClr val="000000"/>
                </a:solidFill>
                <a:latin typeface="Calibri" panose="020F0502020204030204" pitchFamily="34" charset="0"/>
                <a:ea typeface="Times New Roman" panose="02020603050405020304" pitchFamily="18" charset="0"/>
              </a:rPr>
              <a:t>ognitive </a:t>
            </a:r>
            <a:r>
              <a:rPr lang="en-US" sz="2800" dirty="0">
                <a:solidFill>
                  <a:srgbClr val="000000"/>
                </a:solidFill>
                <a:latin typeface="Calibri" panose="020F0502020204030204" pitchFamily="34" charset="0"/>
                <a:ea typeface="Times New Roman" panose="02020603050405020304" pitchFamily="18" charset="0"/>
              </a:rPr>
              <a:t>impairment </a:t>
            </a:r>
            <a:endParaRPr lang="en-US" sz="2800" dirty="0" smtClean="0">
              <a:solidFill>
                <a:srgbClr val="000000"/>
              </a:solidFill>
              <a:latin typeface="Calibri" panose="020F0502020204030204" pitchFamily="34" charset="0"/>
              <a:ea typeface="Times New Roman" panose="02020603050405020304" pitchFamily="18" charset="0"/>
            </a:endParaRPr>
          </a:p>
          <a:p>
            <a:pPr marL="342900" indent="-342900">
              <a:buFont typeface="Arial" panose="020B0604020202020204" pitchFamily="34" charset="0"/>
              <a:buChar char="•"/>
            </a:pPr>
            <a:r>
              <a:rPr lang="en-US" sz="2800" dirty="0">
                <a:solidFill>
                  <a:srgbClr val="000000"/>
                </a:solidFill>
                <a:latin typeface="Calibri" panose="020F0502020204030204" pitchFamily="34" charset="0"/>
                <a:ea typeface="Times New Roman" panose="02020603050405020304" pitchFamily="18" charset="0"/>
              </a:rPr>
              <a:t>I</a:t>
            </a:r>
            <a:r>
              <a:rPr lang="en-US" sz="2800" dirty="0" smtClean="0">
                <a:solidFill>
                  <a:srgbClr val="000000"/>
                </a:solidFill>
                <a:latin typeface="Calibri" panose="020F0502020204030204" pitchFamily="34" charset="0"/>
                <a:ea typeface="Times New Roman" panose="02020603050405020304" pitchFamily="18" charset="0"/>
              </a:rPr>
              <a:t>nflammatory </a:t>
            </a:r>
            <a:r>
              <a:rPr lang="en-US" sz="2800" dirty="0">
                <a:solidFill>
                  <a:srgbClr val="000000"/>
                </a:solidFill>
                <a:latin typeface="Calibri" panose="020F0502020204030204" pitchFamily="34" charset="0"/>
                <a:ea typeface="Times New Roman" panose="02020603050405020304" pitchFamily="18" charset="0"/>
              </a:rPr>
              <a:t>and autoimmune </a:t>
            </a:r>
            <a:r>
              <a:rPr lang="en-US" sz="2800" dirty="0" smtClean="0">
                <a:solidFill>
                  <a:srgbClr val="000000"/>
                </a:solidFill>
                <a:latin typeface="Calibri" panose="020F0502020204030204" pitchFamily="34" charset="0"/>
                <a:ea typeface="Times New Roman" panose="02020603050405020304" pitchFamily="18" charset="0"/>
              </a:rPr>
              <a:t>disorders</a:t>
            </a:r>
          </a:p>
          <a:p>
            <a:pPr marL="342900" indent="-342900">
              <a:buFont typeface="Arial" panose="020B0604020202020204" pitchFamily="34" charset="0"/>
              <a:buChar char="•"/>
            </a:pPr>
            <a:r>
              <a:rPr lang="en-US" sz="2800" dirty="0" smtClean="0">
                <a:solidFill>
                  <a:srgbClr val="000000"/>
                </a:solidFill>
                <a:latin typeface="Calibri" panose="020F0502020204030204" pitchFamily="34" charset="0"/>
                <a:ea typeface="Times New Roman" panose="02020603050405020304" pitchFamily="18" charset="0"/>
              </a:rPr>
              <a:t>Coronary </a:t>
            </a:r>
            <a:r>
              <a:rPr lang="en-US" sz="2800" dirty="0">
                <a:solidFill>
                  <a:srgbClr val="000000"/>
                </a:solidFill>
                <a:latin typeface="Calibri" panose="020F0502020204030204" pitchFamily="34" charset="0"/>
                <a:ea typeface="Times New Roman" panose="02020603050405020304" pitchFamily="18" charset="0"/>
              </a:rPr>
              <a:t>vascular </a:t>
            </a:r>
            <a:r>
              <a:rPr lang="en-US" sz="2800" dirty="0" smtClean="0">
                <a:solidFill>
                  <a:srgbClr val="000000"/>
                </a:solidFill>
                <a:latin typeface="Calibri" panose="020F0502020204030204" pitchFamily="34" charset="0"/>
                <a:ea typeface="Times New Roman" panose="02020603050405020304" pitchFamily="18" charset="0"/>
              </a:rPr>
              <a:t>disease</a:t>
            </a:r>
            <a:endParaRPr lang="en-US" sz="2800" dirty="0">
              <a:solidFill>
                <a:srgbClr val="000000"/>
              </a:solidFill>
              <a:latin typeface="Calibri" panose="020F0502020204030204" pitchFamily="34" charset="0"/>
              <a:ea typeface="Times New Roman" panose="02020603050405020304" pitchFamily="18" charset="0"/>
            </a:endParaRPr>
          </a:p>
          <a:p>
            <a:pPr marL="342900" indent="-342900">
              <a:buFont typeface="Arial" panose="020B0604020202020204" pitchFamily="34" charset="0"/>
              <a:buChar char="•"/>
            </a:pPr>
            <a:r>
              <a:rPr lang="en-US" sz="2800" dirty="0" smtClean="0">
                <a:solidFill>
                  <a:srgbClr val="000000"/>
                </a:solidFill>
                <a:latin typeface="Calibri" panose="020F0502020204030204" pitchFamily="34" charset="0"/>
                <a:ea typeface="Times New Roman" panose="02020603050405020304" pitchFamily="18" charset="0"/>
              </a:rPr>
              <a:t>Obesity </a:t>
            </a:r>
            <a:endParaRPr lang="en-US" sz="2800" dirty="0">
              <a:solidFill>
                <a:srgbClr val="000000"/>
              </a:solidFill>
              <a:latin typeface="Calibri" panose="020F0502020204030204" pitchFamily="34" charset="0"/>
              <a:ea typeface="Times New Roman" panose="02020603050405020304" pitchFamily="18" charset="0"/>
            </a:endParaRPr>
          </a:p>
          <a:p>
            <a:pPr marL="342900" indent="-342900">
              <a:buFont typeface="Arial" panose="020B0604020202020204" pitchFamily="34" charset="0"/>
              <a:buChar char="•"/>
            </a:pPr>
            <a:r>
              <a:rPr lang="en-US" sz="2800" dirty="0" smtClean="0">
                <a:solidFill>
                  <a:srgbClr val="000000"/>
                </a:solidFill>
                <a:latin typeface="Calibri" panose="020F0502020204030204" pitchFamily="34" charset="0"/>
                <a:ea typeface="Times New Roman" panose="02020603050405020304" pitchFamily="18" charset="0"/>
              </a:rPr>
              <a:t>Diabetes</a:t>
            </a:r>
            <a:r>
              <a:rPr lang="en-US" sz="2800" baseline="30000" dirty="0" smtClean="0">
                <a:solidFill>
                  <a:srgbClr val="000000"/>
                </a:solidFill>
                <a:latin typeface="Calibri" panose="020F0502020204030204" pitchFamily="34" charset="0"/>
                <a:ea typeface="Times New Roman" panose="02020603050405020304" pitchFamily="18" charset="0"/>
              </a:rPr>
              <a:t>5</a:t>
            </a:r>
            <a:endParaRPr lang="en-US" sz="2800" baseline="30000"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121178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18" y="2256270"/>
            <a:ext cx="10515600" cy="1325563"/>
          </a:xfrm>
        </p:spPr>
        <p:txBody>
          <a:bodyPr>
            <a:normAutofit/>
          </a:bodyPr>
          <a:lstStyle/>
          <a:p>
            <a:pPr algn="ctr"/>
            <a:r>
              <a:rPr lang="en-US" b="1" i="1" dirty="0" smtClean="0">
                <a:solidFill>
                  <a:srgbClr val="3863A2"/>
                </a:solidFill>
                <a:latin typeface="+mn-lt"/>
                <a:ea typeface="+mn-ea"/>
                <a:cs typeface="+mn-cs"/>
              </a:rPr>
              <a:t>“So </a:t>
            </a:r>
            <a:r>
              <a:rPr lang="en-US" b="1" i="1" dirty="0">
                <a:solidFill>
                  <a:srgbClr val="3863A2"/>
                </a:solidFill>
                <a:latin typeface="+mn-lt"/>
                <a:ea typeface="+mn-ea"/>
                <a:cs typeface="+mn-cs"/>
              </a:rPr>
              <a:t>what do I do with this information as a provider</a:t>
            </a:r>
            <a:r>
              <a:rPr lang="en-US" b="1" i="1" dirty="0" smtClean="0">
                <a:solidFill>
                  <a:srgbClr val="3863A2"/>
                </a:solidFill>
                <a:latin typeface="+mn-lt"/>
                <a:ea typeface="+mn-ea"/>
                <a:cs typeface="+mn-cs"/>
              </a:rPr>
              <a:t>?”</a:t>
            </a:r>
            <a:endParaRPr lang="en-US" b="1" i="1" dirty="0">
              <a:solidFill>
                <a:srgbClr val="3863A2"/>
              </a:solidFill>
              <a:latin typeface="+mn-lt"/>
              <a:ea typeface="+mn-ea"/>
              <a:cs typeface="+mn-cs"/>
            </a:endParaRPr>
          </a:p>
        </p:txBody>
      </p:sp>
    </p:spTree>
    <p:extLst>
      <p:ext uri="{BB962C8B-B14F-4D97-AF65-F5344CB8AC3E}">
        <p14:creationId xmlns:p14="http://schemas.microsoft.com/office/powerpoint/2010/main" val="1980350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Your Bandwidth</a:t>
            </a:r>
            <a:endParaRPr lang="en-US" dirty="0"/>
          </a:p>
        </p:txBody>
      </p:sp>
      <p:sp>
        <p:nvSpPr>
          <p:cNvPr id="3" name="Content Placeholder 2"/>
          <p:cNvSpPr>
            <a:spLocks noGrp="1"/>
          </p:cNvSpPr>
          <p:nvPr>
            <p:ph idx="1"/>
          </p:nvPr>
        </p:nvSpPr>
        <p:spPr>
          <a:xfrm>
            <a:off x="990600" y="1690688"/>
            <a:ext cx="6362700" cy="4100512"/>
          </a:xfrm>
        </p:spPr>
        <p:txBody>
          <a:bodyPr>
            <a:normAutofit fontScale="92500" lnSpcReduction="20000"/>
          </a:bodyPr>
          <a:lstStyle/>
          <a:p>
            <a:pPr>
              <a:lnSpc>
                <a:spcPct val="100000"/>
              </a:lnSpc>
            </a:pPr>
            <a:r>
              <a:rPr lang="en-US" sz="3200" dirty="0" smtClean="0"/>
              <a:t>Genuinely, actively listening to people begins the process of helping people address areas of scarcity in their lives. </a:t>
            </a:r>
          </a:p>
          <a:p>
            <a:pPr>
              <a:lnSpc>
                <a:spcPct val="100000"/>
              </a:lnSpc>
            </a:pPr>
            <a:endParaRPr lang="en-US" sz="1100" dirty="0" smtClean="0"/>
          </a:p>
          <a:p>
            <a:pPr>
              <a:lnSpc>
                <a:spcPct val="100000"/>
              </a:lnSpc>
            </a:pPr>
            <a:r>
              <a:rPr lang="en-US" sz="3200" dirty="0" smtClean="0"/>
              <a:t>Taking the time to connect them with resources that address urgent needs not only helps meet those needs, but also (briefly) helps expand their cognitive capacity to consider other things.</a:t>
            </a:r>
            <a:endParaRPr lang="en-US" sz="3200" dirty="0"/>
          </a:p>
        </p:txBody>
      </p:sp>
      <p:pic>
        <p:nvPicPr>
          <p:cNvPr id="4" name="Picture 3" descr="Picture of a person holding a heart image"/>
          <p:cNvPicPr>
            <a:picLocks noChangeAspect="1"/>
          </p:cNvPicPr>
          <p:nvPr/>
        </p:nvPicPr>
        <p:blipFill rotWithShape="1">
          <a:blip r:embed="rId3"/>
          <a:srcRect l="27179" t="8768" r="6536" b="10399"/>
          <a:stretch/>
        </p:blipFill>
        <p:spPr>
          <a:xfrm>
            <a:off x="7781604" y="1690688"/>
            <a:ext cx="4124645" cy="3348038"/>
          </a:xfrm>
          <a:prstGeom prst="rect">
            <a:avLst/>
          </a:prstGeom>
        </p:spPr>
      </p:pic>
    </p:spTree>
    <p:extLst>
      <p:ext uri="{BB962C8B-B14F-4D97-AF65-F5344CB8AC3E}">
        <p14:creationId xmlns:p14="http://schemas.microsoft.com/office/powerpoint/2010/main" val="1096838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a:xfrm>
            <a:off x="976563" y="1690688"/>
            <a:ext cx="5600700" cy="4351338"/>
          </a:xfrm>
        </p:spPr>
        <p:txBody>
          <a:bodyPr>
            <a:normAutofit/>
          </a:bodyPr>
          <a:lstStyle/>
          <a:p>
            <a:pPr marL="0" indent="0">
              <a:buNone/>
            </a:pPr>
            <a:r>
              <a:rPr lang="en-US" i="1" dirty="0" smtClean="0"/>
              <a:t>Consider: </a:t>
            </a:r>
          </a:p>
          <a:p>
            <a:r>
              <a:rPr lang="en-US" sz="2600" dirty="0" smtClean="0"/>
              <a:t>How do you currently work with patients who are struggling with multiple SDOH issues?</a:t>
            </a:r>
          </a:p>
          <a:p>
            <a:r>
              <a:rPr lang="en-US" sz="2600" dirty="0" smtClean="0"/>
              <a:t>What community resources are available for them in your area?</a:t>
            </a:r>
          </a:p>
          <a:p>
            <a:pPr marL="0" indent="0">
              <a:buNone/>
            </a:pPr>
            <a:r>
              <a:rPr lang="en-US" i="1" dirty="0" smtClean="0"/>
              <a:t>Practice:</a:t>
            </a:r>
          </a:p>
          <a:p>
            <a:pPr lvl="0"/>
            <a:r>
              <a:rPr lang="en-US" sz="2600" dirty="0" smtClean="0">
                <a:solidFill>
                  <a:prstClr val="black"/>
                </a:solidFill>
              </a:rPr>
              <a:t>Consider how </a:t>
            </a:r>
            <a:r>
              <a:rPr lang="en-US" sz="2600" dirty="0">
                <a:solidFill>
                  <a:prstClr val="black"/>
                </a:solidFill>
              </a:rPr>
              <a:t>many SDOH factors are impacting a person’s </a:t>
            </a:r>
            <a:r>
              <a:rPr lang="en-US" sz="2600" dirty="0" smtClean="0">
                <a:solidFill>
                  <a:prstClr val="black"/>
                </a:solidFill>
              </a:rPr>
              <a:t>life</a:t>
            </a:r>
            <a:r>
              <a:rPr lang="en-US" sz="2600" dirty="0">
                <a:solidFill>
                  <a:prstClr val="black"/>
                </a:solidFill>
              </a:rPr>
              <a:t>.</a:t>
            </a:r>
          </a:p>
          <a:p>
            <a:pPr lvl="0"/>
            <a:endParaRPr lang="en-US" dirty="0"/>
          </a:p>
        </p:txBody>
      </p:sp>
      <p:pic>
        <p:nvPicPr>
          <p:cNvPr id="6" name="Picture 5"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extLst>
      <p:ext uri="{BB962C8B-B14F-4D97-AF65-F5344CB8AC3E}">
        <p14:creationId xmlns:p14="http://schemas.microsoft.com/office/powerpoint/2010/main" val="2547537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descr="References list"/>
          <p:cNvSpPr>
            <a:spLocks noGrp="1"/>
          </p:cNvSpPr>
          <p:nvPr>
            <p:ph idx="1"/>
          </p:nvPr>
        </p:nvSpPr>
        <p:spPr>
          <a:xfrm>
            <a:off x="977461" y="1400377"/>
            <a:ext cx="11072649" cy="4677229"/>
          </a:xfrm>
        </p:spPr>
        <p:txBody>
          <a:bodyPr>
            <a:noAutofit/>
          </a:bodyPr>
          <a:lstStyle/>
          <a:p>
            <a:pPr marL="514350" indent="-514350">
              <a:lnSpc>
                <a:spcPct val="110000"/>
              </a:lnSpc>
              <a:spcBef>
                <a:spcPts val="0"/>
              </a:spcBef>
              <a:buAutoNum type="arabicPeriod"/>
              <a:defRPr/>
            </a:pPr>
            <a:r>
              <a:rPr lang="en-US" sz="1800" dirty="0" smtClean="0"/>
              <a:t>Conrad</a:t>
            </a:r>
            <a:r>
              <a:rPr lang="en-US" sz="1800" dirty="0"/>
              <a:t>, </a:t>
            </a:r>
            <a:r>
              <a:rPr lang="en-US" sz="1800" dirty="0" smtClean="0"/>
              <a:t>CD </a:t>
            </a:r>
            <a:r>
              <a:rPr lang="en-US" sz="1800" dirty="0"/>
              <a:t>(2008). Chronic Stress-Induced Hippocampal Vulnerability: The Glucocorticoid Vulnerability Hypothesis. Reviews in the Neurosciences, 19(6), 395–411</a:t>
            </a:r>
            <a:r>
              <a:rPr lang="en-US" sz="1800" dirty="0" smtClean="0"/>
              <a:t>.</a:t>
            </a:r>
          </a:p>
          <a:p>
            <a:pPr marL="514350" indent="-514350">
              <a:lnSpc>
                <a:spcPct val="110000"/>
              </a:lnSpc>
              <a:spcBef>
                <a:spcPts val="0"/>
              </a:spcBef>
              <a:buFont typeface="Arial" panose="020B0604020202020204" pitchFamily="34" charset="0"/>
              <a:buAutoNum type="arabicPeriod"/>
              <a:defRPr/>
            </a:pPr>
            <a:r>
              <a:rPr lang="en-US" sz="1800" dirty="0" smtClean="0"/>
              <a:t>Schofield</a:t>
            </a:r>
            <a:r>
              <a:rPr lang="en-US" sz="1800" dirty="0"/>
              <a:t>, </a:t>
            </a:r>
            <a:r>
              <a:rPr lang="en-US" sz="1800" dirty="0" smtClean="0"/>
              <a:t>H, </a:t>
            </a:r>
            <a:r>
              <a:rPr lang="en-US" sz="1800" dirty="0" err="1"/>
              <a:t>Schilbach</a:t>
            </a:r>
            <a:r>
              <a:rPr lang="en-US" sz="1800" dirty="0"/>
              <a:t>, </a:t>
            </a:r>
            <a:r>
              <a:rPr lang="en-US" sz="1800" dirty="0" smtClean="0"/>
              <a:t>F, and </a:t>
            </a:r>
            <a:r>
              <a:rPr lang="en-US" sz="1800" dirty="0" err="1"/>
              <a:t>Sendhil</a:t>
            </a:r>
            <a:r>
              <a:rPr lang="en-US" sz="1800" dirty="0"/>
              <a:t> </a:t>
            </a:r>
            <a:r>
              <a:rPr lang="en-US" sz="1800" dirty="0" smtClean="0"/>
              <a:t>M.</a:t>
            </a:r>
            <a:r>
              <a:rPr lang="en-US" sz="1800" dirty="0"/>
              <a:t> 2016. "The Psychological Lives of the Poor." </a:t>
            </a:r>
            <a:r>
              <a:rPr lang="en-US" sz="1800" i="1" dirty="0"/>
              <a:t>American Economic Review</a:t>
            </a:r>
            <a:r>
              <a:rPr lang="en-US" sz="1800" dirty="0"/>
              <a:t>, 106 (5): 435-40.DOI: 10.1257/aer.p20161101</a:t>
            </a:r>
          </a:p>
          <a:p>
            <a:pPr marL="514350" indent="-514350">
              <a:lnSpc>
                <a:spcPct val="110000"/>
              </a:lnSpc>
              <a:spcBef>
                <a:spcPts val="0"/>
              </a:spcBef>
              <a:buFont typeface="Arial" panose="020B0604020202020204" pitchFamily="34" charset="0"/>
              <a:buAutoNum type="arabicPeriod"/>
              <a:defRPr/>
            </a:pPr>
            <a:r>
              <a:rPr lang="en-US" sz="1800" dirty="0"/>
              <a:t>McEwen, </a:t>
            </a:r>
            <a:r>
              <a:rPr lang="en-US" sz="1800" dirty="0" smtClean="0"/>
              <a:t>B</a:t>
            </a:r>
            <a:r>
              <a:rPr lang="en-US" sz="1800" dirty="0"/>
              <a:t>S</a:t>
            </a:r>
            <a:r>
              <a:rPr lang="en-US" sz="1800" dirty="0" smtClean="0"/>
              <a:t> </a:t>
            </a:r>
            <a:r>
              <a:rPr lang="en-US" sz="1800" dirty="0"/>
              <a:t>(2017). Neurobiological and Systemic Effects of Chronic Stress. </a:t>
            </a:r>
            <a:r>
              <a:rPr lang="en-US" sz="1800" i="1" dirty="0"/>
              <a:t>Chronic Stress (Thousand Oaks, Calif.)</a:t>
            </a:r>
            <a:r>
              <a:rPr lang="en-US" sz="1800" dirty="0"/>
              <a:t>, </a:t>
            </a:r>
            <a:r>
              <a:rPr lang="en-US" sz="1800" i="1" dirty="0"/>
              <a:t>1</a:t>
            </a:r>
            <a:r>
              <a:rPr lang="en-US" sz="1800" dirty="0"/>
              <a:t>, 10.1177/2470547017692328.</a:t>
            </a:r>
          </a:p>
          <a:p>
            <a:pPr marL="514350" indent="-514350">
              <a:lnSpc>
                <a:spcPct val="110000"/>
              </a:lnSpc>
              <a:spcBef>
                <a:spcPts val="0"/>
              </a:spcBef>
              <a:buFont typeface="Arial" panose="020B0604020202020204" pitchFamily="34" charset="0"/>
              <a:buAutoNum type="arabicPeriod"/>
              <a:defRPr/>
            </a:pPr>
            <a:r>
              <a:rPr lang="en-US" sz="1800" dirty="0" smtClean="0"/>
              <a:t>Lu, MC, </a:t>
            </a:r>
            <a:r>
              <a:rPr lang="en-US" sz="1800" dirty="0" err="1"/>
              <a:t>Halfon</a:t>
            </a:r>
            <a:r>
              <a:rPr lang="en-US" sz="1800" dirty="0"/>
              <a:t> N. Racial and ethnic disparities in birth outcomes: A life-course perspective. Maternal and Child Health Journal. 2003;7(1):13–30.</a:t>
            </a:r>
          </a:p>
          <a:p>
            <a:pPr marL="514350" indent="-514350">
              <a:lnSpc>
                <a:spcPct val="110000"/>
              </a:lnSpc>
              <a:spcBef>
                <a:spcPts val="0"/>
              </a:spcBef>
              <a:buFont typeface="Arial" panose="020B0604020202020204" pitchFamily="34" charset="0"/>
              <a:buAutoNum type="arabicPeriod"/>
              <a:defRPr/>
            </a:pPr>
            <a:r>
              <a:rPr lang="en-US" sz="1800" dirty="0" err="1"/>
              <a:t>Djuric</a:t>
            </a:r>
            <a:r>
              <a:rPr lang="en-US" sz="1800" dirty="0"/>
              <a:t>, Z., Bird, C., </a:t>
            </a:r>
            <a:r>
              <a:rPr lang="en-US" sz="1800" dirty="0" err="1"/>
              <a:t>Furumoto</a:t>
            </a:r>
            <a:r>
              <a:rPr lang="en-US" sz="1800" dirty="0"/>
              <a:t>-Dawson, A., Rauscher, G., Ruffin, M., Stowe, R., Tucker, K., &amp; </a:t>
            </a:r>
            <a:r>
              <a:rPr lang="en-US" sz="1800" dirty="0" err="1"/>
              <a:t>Masi</a:t>
            </a:r>
            <a:r>
              <a:rPr lang="en-US" sz="1800" dirty="0"/>
              <a:t>, C. (2008). Biomarkers of psychological stress in health disparities research. Open </a:t>
            </a:r>
            <a:r>
              <a:rPr lang="en-US" sz="1800" dirty="0" err="1"/>
              <a:t>Biomark</a:t>
            </a:r>
            <a:r>
              <a:rPr lang="en-US" sz="1800" dirty="0"/>
              <a:t> Journal, January 1: 7-19. Available at: </a:t>
            </a:r>
            <a:r>
              <a:rPr lang="en-US" sz="1800" dirty="0" smtClean="0">
                <a:hlinkClick r:id="rId3"/>
              </a:rPr>
              <a:t>URL to Source</a:t>
            </a:r>
            <a:endParaRPr lang="en-US" sz="1800" dirty="0"/>
          </a:p>
          <a:p>
            <a:pPr marL="514350" indent="-514350">
              <a:lnSpc>
                <a:spcPct val="110000"/>
              </a:lnSpc>
              <a:spcBef>
                <a:spcPts val="0"/>
              </a:spcBef>
              <a:buFont typeface="Arial" panose="020B0604020202020204" pitchFamily="34" charset="0"/>
              <a:buAutoNum type="arabicPeriod"/>
              <a:defRPr/>
            </a:pPr>
            <a:r>
              <a:rPr lang="en-US" sz="1800" dirty="0"/>
              <a:t>McEwen BS. Stressed or stressed out: what is the difference?. </a:t>
            </a:r>
            <a:r>
              <a:rPr lang="en-US" sz="1800" i="1" dirty="0"/>
              <a:t>J Psychiatry </a:t>
            </a:r>
            <a:r>
              <a:rPr lang="en-US" sz="1800" i="1" dirty="0" err="1"/>
              <a:t>Neurosci</a:t>
            </a:r>
            <a:r>
              <a:rPr lang="en-US" sz="1800" dirty="0"/>
              <a:t>. 2005;30(5):315–318</a:t>
            </a:r>
            <a:r>
              <a:rPr lang="en-US" sz="1800" dirty="0" smtClean="0"/>
              <a:t>.</a:t>
            </a:r>
          </a:p>
          <a:p>
            <a:pPr marL="514350" indent="-514350">
              <a:lnSpc>
                <a:spcPct val="110000"/>
              </a:lnSpc>
              <a:spcBef>
                <a:spcPts val="0"/>
              </a:spcBef>
              <a:buFont typeface="Arial" panose="020B0604020202020204" pitchFamily="34" charset="0"/>
              <a:buAutoNum type="arabicPeriod"/>
              <a:defRPr/>
            </a:pPr>
            <a:r>
              <a:rPr lang="en-US" sz="1800" dirty="0" smtClean="0"/>
              <a:t>Feinberg, C. (May-June 2015). The Science of Scarcity. </a:t>
            </a:r>
            <a:r>
              <a:rPr lang="en-US" sz="1800" i="1" dirty="0" smtClean="0"/>
              <a:t>Harvard Magazine</a:t>
            </a:r>
            <a:r>
              <a:rPr lang="en-US" sz="1800" dirty="0" smtClean="0"/>
              <a:t>. </a:t>
            </a:r>
            <a:r>
              <a:rPr lang="en-US" sz="1800" dirty="0"/>
              <a:t>Retrieved from: </a:t>
            </a:r>
            <a:r>
              <a:rPr lang="en-US" sz="1800" dirty="0" smtClean="0">
                <a:hlinkClick r:id="rId4"/>
              </a:rPr>
              <a:t>URL to Source</a:t>
            </a:r>
            <a:endParaRPr lang="en-US" sz="1800" dirty="0" smtClean="0"/>
          </a:p>
          <a:p>
            <a:pPr marL="514350" indent="-514350">
              <a:lnSpc>
                <a:spcPct val="110000"/>
              </a:lnSpc>
              <a:spcBef>
                <a:spcPts val="0"/>
              </a:spcBef>
              <a:buFont typeface="Arial" panose="020B0604020202020204" pitchFamily="34" charset="0"/>
              <a:buAutoNum type="arabicPeriod"/>
              <a:defRPr/>
            </a:pPr>
            <a:r>
              <a:rPr lang="en-US" sz="1800" dirty="0" err="1" smtClean="0"/>
              <a:t>Novotney</a:t>
            </a:r>
            <a:r>
              <a:rPr lang="en-US" sz="1800" dirty="0" smtClean="0"/>
              <a:t>, A. (February 2014). The Psychology of Scarcity. </a:t>
            </a:r>
            <a:r>
              <a:rPr lang="en-US" sz="1800" i="1" dirty="0" smtClean="0"/>
              <a:t>Monitor on Psychology</a:t>
            </a:r>
            <a:r>
              <a:rPr lang="en-US" sz="1800" dirty="0" smtClean="0"/>
              <a:t>. </a:t>
            </a:r>
            <a:r>
              <a:rPr lang="en-US" sz="1800" dirty="0"/>
              <a:t>Retrieved from: </a:t>
            </a:r>
            <a:r>
              <a:rPr lang="en-US" sz="1800" dirty="0" smtClean="0">
                <a:hlinkClick r:id="rId5"/>
              </a:rPr>
              <a:t>URL to Source</a:t>
            </a:r>
            <a:endParaRPr lang="en-US" sz="1800" dirty="0"/>
          </a:p>
          <a:p>
            <a:pPr marL="514350" indent="-514350">
              <a:lnSpc>
                <a:spcPct val="100000"/>
              </a:lnSpc>
              <a:spcBef>
                <a:spcPts val="0"/>
              </a:spcBef>
              <a:buAutoNum type="arabicPeriod"/>
              <a:defRPr/>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smtClean="0"/>
          </a:p>
        </p:txBody>
      </p:sp>
    </p:spTree>
    <p:extLst>
      <p:ext uri="{BB962C8B-B14F-4D97-AF65-F5344CB8AC3E}">
        <p14:creationId xmlns:p14="http://schemas.microsoft.com/office/powerpoint/2010/main" val="837088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838200" y="1825625"/>
            <a:ext cx="6116782" cy="3633479"/>
          </a:xfrm>
        </p:spPr>
        <p:txBody>
          <a:bodyPr/>
          <a:lstStyle/>
          <a:p>
            <a:pPr marL="0" indent="0">
              <a:buNone/>
            </a:pPr>
            <a:r>
              <a:rPr lang="en-US" dirty="0" smtClean="0"/>
              <a:t>By the end of this track, participants will be able to: </a:t>
            </a:r>
          </a:p>
          <a:p>
            <a:r>
              <a:rPr lang="en-US" dirty="0" smtClean="0"/>
              <a:t>Describe the psychology of scarcity</a:t>
            </a:r>
          </a:p>
          <a:p>
            <a:r>
              <a:rPr lang="en-US" dirty="0" smtClean="0"/>
              <a:t>Discuss allostatic load</a:t>
            </a:r>
          </a:p>
          <a:p>
            <a:pPr marL="0" indent="0">
              <a:buNone/>
            </a:pPr>
            <a:endParaRPr lang="en-US" dirty="0" smtClean="0"/>
          </a:p>
          <a:p>
            <a:endParaRPr lang="en-US" dirty="0"/>
          </a:p>
        </p:txBody>
      </p:sp>
      <p:pic>
        <p:nvPicPr>
          <p:cNvPr id="4" name="Picture 3" descr="Representing thinking/ideas" title="Image: Light bul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396" y="1825625"/>
            <a:ext cx="4499702" cy="2734975"/>
          </a:xfrm>
          <a:prstGeom prst="rect">
            <a:avLst/>
          </a:prstGeom>
        </p:spPr>
      </p:pic>
    </p:spTree>
    <p:extLst>
      <p:ext uri="{BB962C8B-B14F-4D97-AF65-F5344CB8AC3E}">
        <p14:creationId xmlns:p14="http://schemas.microsoft.com/office/powerpoint/2010/main" val="1756053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3" name="Content Placeholder 2"/>
          <p:cNvSpPr>
            <a:spLocks noGrp="1"/>
          </p:cNvSpPr>
          <p:nvPr>
            <p:ph idx="1"/>
          </p:nvPr>
        </p:nvSpPr>
        <p:spPr>
          <a:xfrm>
            <a:off x="838200" y="2238703"/>
            <a:ext cx="4884684" cy="3367618"/>
          </a:xfrm>
        </p:spPr>
        <p:txBody>
          <a:bodyPr>
            <a:normAutofit/>
          </a:bodyPr>
          <a:lstStyle/>
          <a:p>
            <a:r>
              <a:rPr lang="en-US" dirty="0"/>
              <a:t>What assumptions have you made about patients and their diet? </a:t>
            </a:r>
          </a:p>
          <a:p>
            <a:r>
              <a:rPr lang="en-US" dirty="0"/>
              <a:t>What are the barriers to accessing healthful food for people in your community?</a:t>
            </a:r>
          </a:p>
          <a:p>
            <a:pPr marL="0" indent="0">
              <a:buNone/>
            </a:pPr>
            <a:endParaRPr lang="en-US" sz="3200" dirty="0"/>
          </a:p>
        </p:txBody>
      </p:sp>
      <p:pic>
        <p:nvPicPr>
          <p:cNvPr id="5" name="Picture 4"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1145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Scarcity</a:t>
            </a:r>
            <a:endParaRPr lang="en-US" dirty="0"/>
          </a:p>
        </p:txBody>
      </p:sp>
      <p:pic>
        <p:nvPicPr>
          <p:cNvPr id="4" name="Picture 3" descr="Cell phone"/>
          <p:cNvPicPr>
            <a:picLocks noChangeAspect="1"/>
          </p:cNvPicPr>
          <p:nvPr/>
        </p:nvPicPr>
        <p:blipFill>
          <a:blip r:embed="rId3"/>
          <a:stretch>
            <a:fillRect/>
          </a:stretch>
        </p:blipFill>
        <p:spPr>
          <a:xfrm>
            <a:off x="6666516" y="1690688"/>
            <a:ext cx="3927912" cy="4009353"/>
          </a:xfrm>
          <a:prstGeom prst="rect">
            <a:avLst/>
          </a:prstGeom>
        </p:spPr>
      </p:pic>
      <p:pic>
        <p:nvPicPr>
          <p:cNvPr id="9" name="Picture 8" descr="Key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
            <a:off x="3033549" y="1479065"/>
            <a:ext cx="2004677" cy="4009353"/>
          </a:xfrm>
          <a:prstGeom prst="rect">
            <a:avLst/>
          </a:prstGeom>
        </p:spPr>
      </p:pic>
    </p:spTree>
    <p:extLst>
      <p:ext uri="{BB962C8B-B14F-4D97-AF65-F5344CB8AC3E}">
        <p14:creationId xmlns:p14="http://schemas.microsoft.com/office/powerpoint/2010/main" val="2052588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Psychology of Scarcity</a:t>
            </a:r>
            <a:endParaRPr lang="en-US" dirty="0"/>
          </a:p>
        </p:txBody>
      </p:sp>
      <p:sp>
        <p:nvSpPr>
          <p:cNvPr id="3" name="Content Placeholder 2"/>
          <p:cNvSpPr>
            <a:spLocks noGrp="1"/>
          </p:cNvSpPr>
          <p:nvPr>
            <p:ph idx="1"/>
          </p:nvPr>
        </p:nvSpPr>
        <p:spPr>
          <a:xfrm>
            <a:off x="984628" y="1725995"/>
            <a:ext cx="5242751" cy="4016429"/>
          </a:xfrm>
        </p:spPr>
        <p:txBody>
          <a:bodyPr>
            <a:normAutofit lnSpcReduction="10000"/>
          </a:bodyPr>
          <a:lstStyle/>
          <a:p>
            <a:r>
              <a:rPr lang="en-US" sz="2900" dirty="0" smtClean="0"/>
              <a:t>Scarcity focuses the mind automatically and powerfully on immediate needs and challenges</a:t>
            </a:r>
            <a:r>
              <a:rPr lang="en-US" sz="2900" baseline="30000" dirty="0" smtClean="0"/>
              <a:t>7,8</a:t>
            </a:r>
          </a:p>
          <a:p>
            <a:pPr marL="0" indent="0">
              <a:buNone/>
            </a:pPr>
            <a:endParaRPr lang="en-US" sz="900" dirty="0"/>
          </a:p>
          <a:p>
            <a:r>
              <a:rPr lang="en-US" sz="2900" dirty="0" smtClean="0"/>
              <a:t>Increased scarcity reduces the capacity </a:t>
            </a:r>
            <a:r>
              <a:rPr lang="en-US" sz="2900" dirty="0"/>
              <a:t>available to us to perform basic functions such as decision-making, problem-solving, and planning </a:t>
            </a:r>
            <a:r>
              <a:rPr lang="en-US" sz="2900" dirty="0" smtClean="0"/>
              <a:t>ahead</a:t>
            </a:r>
            <a:r>
              <a:rPr lang="en-US" sz="2900" baseline="30000" dirty="0" smtClean="0"/>
              <a:t>7,8</a:t>
            </a:r>
            <a:endParaRPr lang="en-US" sz="2900" baseline="30000" dirty="0"/>
          </a:p>
          <a:p>
            <a:pPr marL="0" indent="0" algn="ctr">
              <a:buNone/>
            </a:pPr>
            <a:endParaRPr lang="en-US" sz="3600" dirty="0"/>
          </a:p>
        </p:txBody>
      </p:sp>
      <p:pic>
        <p:nvPicPr>
          <p:cNvPr id="4" name="Picture 3" descr="Person who is sad or stressed"/>
          <p:cNvPicPr>
            <a:picLocks noChangeAspect="1"/>
          </p:cNvPicPr>
          <p:nvPr/>
        </p:nvPicPr>
        <p:blipFill rotWithShape="1">
          <a:blip r:embed="rId3"/>
          <a:srcRect r="4536"/>
          <a:stretch/>
        </p:blipFill>
        <p:spPr>
          <a:xfrm>
            <a:off x="6555592" y="1725995"/>
            <a:ext cx="5205484" cy="3626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7758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Capacity (“Mental Bandwidth”)</a:t>
            </a:r>
            <a:endParaRPr lang="en-US" dirty="0"/>
          </a:p>
        </p:txBody>
      </p:sp>
      <p:pic>
        <p:nvPicPr>
          <p:cNvPr id="3" name="Picture 2" descr="venn diagram showing the overlap of money and food stressors"/>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610" t="29451" r="58264" b="21022"/>
          <a:stretch/>
        </p:blipFill>
        <p:spPr>
          <a:xfrm>
            <a:off x="838200" y="2128345"/>
            <a:ext cx="4522076" cy="3487244"/>
          </a:xfrm>
          <a:prstGeom prst="rect">
            <a:avLst/>
          </a:prstGeom>
        </p:spPr>
      </p:pic>
      <p:pic>
        <p:nvPicPr>
          <p:cNvPr id="4" name="Picture 3" descr="venn diagram showing the overlap of money, utilities, employment and food stressors"/>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0488" t="2797" r="4894"/>
          <a:stretch/>
        </p:blipFill>
        <p:spPr>
          <a:xfrm>
            <a:off x="6520793" y="1690688"/>
            <a:ext cx="4833007" cy="4885492"/>
          </a:xfrm>
          <a:prstGeom prst="rect">
            <a:avLst/>
          </a:prstGeom>
        </p:spPr>
      </p:pic>
      <p:cxnSp>
        <p:nvCxnSpPr>
          <p:cNvPr id="13" name="Straight Connector 12" descr="Line separating two diagrams"/>
          <p:cNvCxnSpPr/>
          <p:nvPr/>
        </p:nvCxnSpPr>
        <p:spPr>
          <a:xfrm flipH="1">
            <a:off x="5940129" y="1778931"/>
            <a:ext cx="270" cy="432136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4659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3829050" cy="3178175"/>
          </a:xfrm>
        </p:spPr>
        <p:txBody>
          <a:bodyPr>
            <a:normAutofit/>
          </a:bodyPr>
          <a:lstStyle/>
          <a:p>
            <a:r>
              <a:rPr lang="en-US" dirty="0" smtClean="0"/>
              <a:t>Add Another Determinant (Socioeconomic Status)</a:t>
            </a:r>
            <a:endParaRPr lang="en-US" dirty="0"/>
          </a:p>
        </p:txBody>
      </p:sp>
      <p:pic>
        <p:nvPicPr>
          <p:cNvPr id="2" name="Picture 1" descr="venn diagram showing the overlap of money, food, employment, utilities, housing, SES and food stressors"/>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39484" t="9775" b="7477"/>
          <a:stretch/>
        </p:blipFill>
        <p:spPr>
          <a:xfrm>
            <a:off x="4835053" y="914399"/>
            <a:ext cx="7052148" cy="5424105"/>
          </a:xfrm>
          <a:prstGeom prst="rect">
            <a:avLst/>
          </a:prstGeom>
        </p:spPr>
      </p:pic>
    </p:spTree>
    <p:extLst>
      <p:ext uri="{BB962C8B-B14F-4D97-AF65-F5344CB8AC3E}">
        <p14:creationId xmlns:p14="http://schemas.microsoft.com/office/powerpoint/2010/main" val="2512688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0181" y="191065"/>
            <a:ext cx="3829050" cy="2078379"/>
          </a:xfrm>
        </p:spPr>
        <p:txBody>
          <a:bodyPr>
            <a:normAutofit/>
          </a:bodyPr>
          <a:lstStyle/>
          <a:p>
            <a:r>
              <a:rPr lang="en-US" dirty="0" smtClean="0"/>
              <a:t>Add Several More SDOH</a:t>
            </a:r>
            <a:endParaRPr lang="en-US" dirty="0"/>
          </a:p>
        </p:txBody>
      </p:sp>
      <p:pic>
        <p:nvPicPr>
          <p:cNvPr id="2" name="Picture 1" descr="image showing that once so many SDOH issues are added that people run out of ability to hand the stress of them"/>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28365" t="8282"/>
          <a:stretch/>
        </p:blipFill>
        <p:spPr>
          <a:xfrm>
            <a:off x="3720662" y="520434"/>
            <a:ext cx="8471338" cy="6101083"/>
          </a:xfrm>
          <a:prstGeom prst="rect">
            <a:avLst/>
          </a:prstGeom>
        </p:spPr>
      </p:pic>
    </p:spTree>
    <p:extLst>
      <p:ext uri="{BB962C8B-B14F-4D97-AF65-F5344CB8AC3E}">
        <p14:creationId xmlns:p14="http://schemas.microsoft.com/office/powerpoint/2010/main" val="911474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Scarcity &amp; Chronic Stress</a:t>
            </a:r>
            <a:endParaRPr lang="en-US" dirty="0"/>
          </a:p>
        </p:txBody>
      </p:sp>
      <p:sp>
        <p:nvSpPr>
          <p:cNvPr id="3" name="Content Placeholder 2"/>
          <p:cNvSpPr>
            <a:spLocks noGrp="1"/>
          </p:cNvSpPr>
          <p:nvPr>
            <p:ph idx="1"/>
          </p:nvPr>
        </p:nvSpPr>
        <p:spPr>
          <a:xfrm>
            <a:off x="838199" y="1690688"/>
            <a:ext cx="6765048" cy="4264189"/>
          </a:xfrm>
        </p:spPr>
        <p:txBody>
          <a:bodyPr>
            <a:normAutofit lnSpcReduction="10000"/>
          </a:bodyPr>
          <a:lstStyle/>
          <a:p>
            <a:pPr>
              <a:lnSpc>
                <a:spcPct val="100000"/>
              </a:lnSpc>
            </a:pPr>
            <a:r>
              <a:rPr lang="en-US" dirty="0"/>
              <a:t>Long-term activation of the stress-response system can disrupt almost all of the body’s processes and increase the risk for numerous health </a:t>
            </a:r>
            <a:r>
              <a:rPr lang="en-US" dirty="0" smtClean="0"/>
              <a:t>problems</a:t>
            </a:r>
            <a:r>
              <a:rPr lang="en-US" baseline="30000" dirty="0" smtClean="0"/>
              <a:t>3</a:t>
            </a:r>
          </a:p>
          <a:p>
            <a:pPr lvl="1">
              <a:lnSpc>
                <a:spcPct val="100000"/>
              </a:lnSpc>
            </a:pPr>
            <a:r>
              <a:rPr lang="en-US" sz="2500" dirty="0" smtClean="0"/>
              <a:t>this </a:t>
            </a:r>
            <a:r>
              <a:rPr lang="en-US" sz="2500" dirty="0"/>
              <a:t>process of long-term activation can begin in </a:t>
            </a:r>
            <a:r>
              <a:rPr lang="en-US" sz="2500" dirty="0" smtClean="0"/>
              <a:t>utero</a:t>
            </a:r>
            <a:r>
              <a:rPr lang="en-US" sz="2500" baseline="30000" dirty="0" smtClean="0"/>
              <a:t>4</a:t>
            </a:r>
            <a:endParaRPr lang="en-US" sz="2500" dirty="0"/>
          </a:p>
          <a:p>
            <a:pPr lvl="1">
              <a:lnSpc>
                <a:spcPct val="100000"/>
              </a:lnSpc>
            </a:pPr>
            <a:endParaRPr lang="en-US" sz="1000" i="1" dirty="0"/>
          </a:p>
          <a:p>
            <a:r>
              <a:rPr lang="en-US" dirty="0"/>
              <a:t>Allostatic load </a:t>
            </a:r>
            <a:r>
              <a:rPr lang="en-US" dirty="0" smtClean="0"/>
              <a:t>is “…</a:t>
            </a:r>
            <a:r>
              <a:rPr lang="en-US" dirty="0" smtClean="0">
                <a:solidFill>
                  <a:srgbClr val="000000"/>
                </a:solidFill>
                <a:latin typeface="Calibri" panose="020F0502020204030204" pitchFamily="34" charset="0"/>
                <a:ea typeface="Times New Roman" panose="02020603050405020304" pitchFamily="18" charset="0"/>
              </a:rPr>
              <a:t>the </a:t>
            </a:r>
            <a:r>
              <a:rPr lang="en-US" dirty="0">
                <a:solidFill>
                  <a:srgbClr val="000000"/>
                </a:solidFill>
                <a:latin typeface="Calibri" panose="020F0502020204030204" pitchFamily="34" charset="0"/>
                <a:ea typeface="Times New Roman" panose="02020603050405020304" pitchFamily="18" charset="0"/>
              </a:rPr>
              <a:t>cumulative biological burden exacted on the body through daily adaptation to physical and emotional stress”</a:t>
            </a:r>
            <a:r>
              <a:rPr lang="en-US" baseline="30000" dirty="0">
                <a:solidFill>
                  <a:srgbClr val="000000"/>
                </a:solidFill>
                <a:latin typeface="Calibri" panose="020F0502020204030204" pitchFamily="34" charset="0"/>
                <a:ea typeface="Times New Roman" panose="02020603050405020304" pitchFamily="18" charset="0"/>
              </a:rPr>
              <a:t>5</a:t>
            </a:r>
          </a:p>
          <a:p>
            <a:pPr marL="0" indent="0">
              <a:buNone/>
            </a:pPr>
            <a:endParaRPr lang="en-US" i="1" dirty="0"/>
          </a:p>
        </p:txBody>
      </p:sp>
      <p:pic>
        <p:nvPicPr>
          <p:cNvPr id="4" name="Picture 3" descr="sad old woman"/>
          <p:cNvPicPr>
            <a:picLocks noChangeAspect="1"/>
          </p:cNvPicPr>
          <p:nvPr/>
        </p:nvPicPr>
        <p:blipFill>
          <a:blip r:embed="rId3"/>
          <a:stretch>
            <a:fillRect/>
          </a:stretch>
        </p:blipFill>
        <p:spPr>
          <a:xfrm>
            <a:off x="8741068" y="4763"/>
            <a:ext cx="3277017" cy="3371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man feeling despair"/>
          <p:cNvPicPr>
            <a:picLocks noChangeAspect="1"/>
          </p:cNvPicPr>
          <p:nvPr/>
        </p:nvPicPr>
        <p:blipFill>
          <a:blip r:embed="rId4"/>
          <a:stretch>
            <a:fillRect/>
          </a:stretch>
        </p:blipFill>
        <p:spPr>
          <a:xfrm>
            <a:off x="7691686" y="4098271"/>
            <a:ext cx="3853845" cy="2569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three children outdoors in mismatched clothes, they look upset"/>
          <p:cNvPicPr>
            <a:picLocks noChangeAspect="1"/>
          </p:cNvPicPr>
          <p:nvPr/>
        </p:nvPicPr>
        <p:blipFill rotWithShape="1">
          <a:blip r:embed="rId5"/>
          <a:srcRect l="16363" r="14442"/>
          <a:stretch/>
        </p:blipFill>
        <p:spPr>
          <a:xfrm>
            <a:off x="9745933" y="3161300"/>
            <a:ext cx="2348352" cy="2262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8545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39879</TotalTime>
  <Words>1675</Words>
  <Application>Microsoft Office PowerPoint</Application>
  <PresentationFormat>Widescreen</PresentationFormat>
  <Paragraphs>99</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The Scarcity Mindset</vt:lpstr>
      <vt:lpstr>Objectives</vt:lpstr>
      <vt:lpstr>Discussion question</vt:lpstr>
      <vt:lpstr>Scarcity</vt:lpstr>
      <vt:lpstr>Psychology of Scarcity</vt:lpstr>
      <vt:lpstr>Cognitive Capacity (“Mental Bandwidth”)</vt:lpstr>
      <vt:lpstr>Add Another Determinant (Socioeconomic Status)</vt:lpstr>
      <vt:lpstr>Add Several More SDOH</vt:lpstr>
      <vt:lpstr>Scarcity &amp; Chronic Stress</vt:lpstr>
      <vt:lpstr>Allostatic Overload</vt:lpstr>
      <vt:lpstr>“So what do I do with this information as a provider?”</vt:lpstr>
      <vt:lpstr>Share Your Bandwidth</vt:lpstr>
      <vt:lpstr>Take home message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Seger, Erin</cp:lastModifiedBy>
  <cp:revision>486</cp:revision>
  <cp:lastPrinted>2019-07-12T16:33:52Z</cp:lastPrinted>
  <dcterms:created xsi:type="dcterms:W3CDTF">2018-06-07T18:55:41Z</dcterms:created>
  <dcterms:modified xsi:type="dcterms:W3CDTF">2019-11-21T19:20:14Z</dcterms:modified>
</cp:coreProperties>
</file>