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77"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7315200" cy="9601200"/>
  <p:embeddedFontLst>
    <p:embeddedFont>
      <p:font typeface="Corbel" panose="020B0503020204020204" pitchFamily="3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Roboto"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0">
          <p15:clr>
            <a:srgbClr val="A4A3A4"/>
          </p15:clr>
        </p15:guide>
        <p15:guide id="2" pos="408">
          <p15:clr>
            <a:srgbClr val="A4A3A4"/>
          </p15:clr>
        </p15:guide>
        <p15:guide id="3" orient="horz" pos="1092">
          <p15:clr>
            <a:srgbClr val="A4A3A4"/>
          </p15:clr>
        </p15:guide>
        <p15:guide id="4" pos="5496">
          <p15:clr>
            <a:srgbClr val="A4A3A4"/>
          </p15:clr>
        </p15:guide>
        <p15:guide id="5" pos="1464">
          <p15:clr>
            <a:srgbClr val="A4A3A4"/>
          </p15:clr>
        </p15:guide>
        <p15:guide id="6" pos="1680">
          <p15:clr>
            <a:srgbClr val="A4A3A4"/>
          </p15:clr>
        </p15:guide>
        <p15:guide id="7" pos="2736">
          <p15:clr>
            <a:srgbClr val="A4A3A4"/>
          </p15:clr>
        </p15:guide>
        <p15:guide id="8" pos="2976">
          <p15:clr>
            <a:srgbClr val="A4A3A4"/>
          </p15:clr>
        </p15:guide>
        <p15:guide id="9" pos="4032">
          <p15:clr>
            <a:srgbClr val="A4A3A4"/>
          </p15:clr>
        </p15:guide>
        <p15:guide id="10" pos="4296">
          <p15:clr>
            <a:srgbClr val="A4A3A4"/>
          </p15:clr>
        </p15:guide>
        <p15:guide id="11" pos="5352">
          <p15:clr>
            <a:srgbClr val="A4A3A4"/>
          </p15:clr>
        </p15:guide>
        <p15:guide id="12" orient="horz" pos="1380">
          <p15:clr>
            <a:srgbClr val="A4A3A4"/>
          </p15:clr>
        </p15:guide>
        <p15:guide id="13" orient="horz" pos="2628">
          <p15:clr>
            <a:srgbClr val="A4A3A4"/>
          </p15:clr>
        </p15:guide>
        <p15:guide id="14" orient="horz" pos="540">
          <p15:clr>
            <a:srgbClr val="A4A3A4"/>
          </p15:clr>
        </p15:guide>
        <p15:guide id="15" orient="horz" pos="210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i5lS65536xzktyVAauJVP+QVnx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3CCFD2-00C6-4525-9E8E-E20329E1DDD9}">
  <a:tblStyle styleId="{0D3CCFD2-00C6-4525-9E8E-E20329E1DDD9}"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font>
          <a:latin typeface="Arial"/>
          <a:ea typeface="Arial"/>
          <a:cs typeface="Arial"/>
        </a:font>
        <a:schemeClr val="lt1"/>
      </a:tcTxStyle>
      <a:tcStyle>
        <a:tcBdr/>
        <a:fill>
          <a:solidFill>
            <a:schemeClr val="accent5"/>
          </a:solidFill>
        </a:fill>
      </a:tcStyle>
    </a:lastCol>
    <a:firstCol>
      <a:tcTxStyle b="on" i="off">
        <a:font>
          <a:latin typeface="Arial"/>
          <a:ea typeface="Arial"/>
          <a:cs typeface="Arial"/>
        </a:font>
        <a:schemeClr val="lt1"/>
      </a:tcTxStyle>
      <a:tcStyle>
        <a:tcBdr/>
        <a:fill>
          <a:solidFill>
            <a:schemeClr val="accent5"/>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Arial"/>
          <a:ea typeface="Arial"/>
          <a:cs typeface="Arial"/>
        </a:font>
        <a:schemeClr val="dk1"/>
      </a:tcTxStyle>
      <a:tcStyle>
        <a:tcBdr/>
      </a:tcStyle>
    </a:seCell>
    <a:swCell>
      <a:tcTxStyle b="on" i="off">
        <a:font>
          <a:latin typeface="Arial"/>
          <a:ea typeface="Arial"/>
          <a:cs typeface="Arial"/>
        </a:font>
        <a:schemeClr val="dk1"/>
      </a:tcTxStyle>
      <a:tcStyle>
        <a:tcBdr/>
      </a:tcStyle>
    </a:swCell>
    <a:firstRow>
      <a:tcTxStyle b="on" i="off">
        <a:font>
          <a:latin typeface="Arial"/>
          <a:ea typeface="Arial"/>
          <a:cs typeface="Arial"/>
        </a:font>
        <a:schemeClr val="lt1"/>
      </a:tcTxStyle>
      <a:tcStyle>
        <a:tcBdr>
          <a:bottom>
            <a:ln w="25400" cap="flat" cmpd="sng">
              <a:solidFill>
                <a:schemeClr val="dk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 styleId="{67A95877-40D3-432B-A488-B1F8068A8671}"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DD1D8"/>
          </a:solidFill>
        </a:fill>
      </a:tcStyle>
    </a:band1H>
    <a:band2H>
      <a:tcTxStyle/>
      <a:tcStyle>
        <a:tcBdr/>
      </a:tcStyle>
    </a:band2H>
    <a:band1V>
      <a:tcTxStyle/>
      <a:tcStyle>
        <a:tcBdr/>
        <a:fill>
          <a:solidFill>
            <a:srgbClr val="CDD1D8"/>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CE5248E6-1E4E-4193-A738-7D2330AFB402}" styleName="Table_2">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726" y="-78"/>
      </p:cViewPr>
      <p:guideLst>
        <p:guide orient="horz" pos="300"/>
        <p:guide pos="408"/>
        <p:guide orient="horz" pos="1092"/>
        <p:guide pos="5496"/>
        <p:guide pos="1464"/>
        <p:guide pos="1680"/>
        <p:guide pos="2736"/>
        <p:guide pos="2976"/>
        <p:guide pos="4032"/>
        <p:guide pos="4296"/>
        <p:guide pos="5352"/>
        <p:guide orient="horz" pos="1380"/>
        <p:guide orient="horz" pos="2628"/>
        <p:guide orient="horz" pos="540"/>
        <p:guide orient="horz" pos="21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earn.nlm.nih.gov/documentation/training-packets/T0042010P/"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lor.nnlm.gov/op/op.Download_Share.php?documentid=2989" TargetMode="External"/><Relationship Id="rId3" Type="http://schemas.openxmlformats.org/officeDocument/2006/relationships/hyperlink" Target="https://lor.nnlm.gov/op/op.Download_Share.php?documentid=2986" TargetMode="External"/><Relationship Id="rId7" Type="http://schemas.openxmlformats.org/officeDocument/2006/relationships/hyperlink" Target="https://lor.nnlm.gov/op/op.Download_Share.php?documentid=2990"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lor.nnlm.gov/op/op.Download_Share.php?documentid=4489" TargetMode="External"/><Relationship Id="rId5" Type="http://schemas.openxmlformats.org/officeDocument/2006/relationships/hyperlink" Target="https://lor.nnlm.gov/op/op.Download_Share.php?documentid=2988" TargetMode="External"/><Relationship Id="rId4" Type="http://schemas.openxmlformats.org/officeDocument/2006/relationships/hyperlink" Target="https://lor.nnlm.gov/op/op.Download_Share.php?documentid=2987"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nnlm.gov/training/class-catalog/nnlm-region-1-4-part-funding-webinar-series"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nnlm.gov/training/class/nnlm-region-1-funding-webinar-part-3-go"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or.nnlm.gov/op/op.Download_Share.php?documentid=449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lor.nnlm.gov/op/op.Download_Share.php?documentid=4499"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llofus.nih.gov/"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 name="Google Shape;44;p1: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u="sng"/>
              <a:t>Nancy</a:t>
            </a:r>
            <a:endParaRPr u="sng"/>
          </a:p>
          <a:p>
            <a:pPr marL="0" marR="0" lvl="0" indent="0" algn="l" rtl="0">
              <a:lnSpc>
                <a:spcPct val="100000"/>
              </a:lnSpc>
              <a:spcBef>
                <a:spcPts val="0"/>
              </a:spcBef>
              <a:spcAft>
                <a:spcPts val="0"/>
              </a:spcAft>
              <a:buClr>
                <a:srgbClr val="000000"/>
              </a:buClr>
              <a:buSzPts val="1100"/>
              <a:buFont typeface="Arial"/>
              <a:buNone/>
            </a:pPr>
            <a:endParaRPr u="sng"/>
          </a:p>
          <a:p>
            <a:pPr marL="0" marR="0" lvl="0" indent="0" algn="l" rtl="0">
              <a:lnSpc>
                <a:spcPct val="100000"/>
              </a:lnSpc>
              <a:spcBef>
                <a:spcPts val="0"/>
              </a:spcBef>
              <a:spcAft>
                <a:spcPts val="0"/>
              </a:spcAft>
              <a:buClr>
                <a:srgbClr val="000000"/>
              </a:buClr>
              <a:buSzPts val="1100"/>
              <a:buFont typeface="Arial"/>
              <a:buNone/>
            </a:pPr>
            <a:endParaRPr u="sng"/>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52e16ab5bd_1_95:notes"/>
          <p:cNvSpPr txBox="1">
            <a:spLocks noGrp="1"/>
          </p:cNvSpPr>
          <p:nvPr>
            <p:ph type="body" idx="1"/>
          </p:nvPr>
        </p:nvSpPr>
        <p:spPr>
          <a:xfrm>
            <a:off x="731520" y="4560570"/>
            <a:ext cx="5852100" cy="432060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r>
              <a:rPr lang="en-US"/>
              <a:t>Nancy - </a:t>
            </a:r>
            <a:endParaRPr/>
          </a:p>
          <a:p>
            <a:pPr marL="0" lvl="0" indent="0" algn="l" rtl="0">
              <a:spcBef>
                <a:spcPts val="0"/>
              </a:spcBef>
              <a:spcAft>
                <a:spcPts val="0"/>
              </a:spcAft>
              <a:buNone/>
            </a:pPr>
            <a:r>
              <a:rPr lang="en-US"/>
              <a:t>In February Academic Institutions may need to get IRB determination if awarded. </a:t>
            </a:r>
            <a:endParaRPr/>
          </a:p>
        </p:txBody>
      </p:sp>
      <p:sp>
        <p:nvSpPr>
          <p:cNvPr id="110" name="Google Shape;110;g152e16ab5bd_1_9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52e16ab5bd_1_13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52e16ab5bd_1_132:notes"/>
          <p:cNvSpPr txBox="1">
            <a:spLocks noGrp="1"/>
          </p:cNvSpPr>
          <p:nvPr>
            <p:ph type="body" idx="1"/>
          </p:nvPr>
        </p:nvSpPr>
        <p:spPr>
          <a:xfrm>
            <a:off x="731520" y="4560570"/>
            <a:ext cx="5852100" cy="4320600"/>
          </a:xfrm>
          <a:prstGeom prst="rect">
            <a:avLst/>
          </a:prstGeom>
        </p:spPr>
        <p:txBody>
          <a:bodyPr spcFirstLastPara="1" wrap="square" lIns="96625" tIns="96625" rIns="96625" bIns="966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solidFill>
                  <a:srgbClr val="595959"/>
                </a:solidFill>
              </a:rPr>
              <a:t>Tony</a:t>
            </a:r>
            <a:endParaRPr sz="1400">
              <a:solidFill>
                <a:srgbClr val="595959"/>
              </a:solidFill>
            </a:endParaRPr>
          </a:p>
          <a:p>
            <a:pPr marL="0" lvl="0" indent="0" algn="l" rtl="0">
              <a:lnSpc>
                <a:spcPct val="115000"/>
              </a:lnSpc>
              <a:spcBef>
                <a:spcPts val="0"/>
              </a:spcBef>
              <a:spcAft>
                <a:spcPts val="0"/>
              </a:spcAft>
              <a:buClr>
                <a:schemeClr val="dk1"/>
              </a:buClr>
              <a:buSzPts val="1100"/>
              <a:buFont typeface="Arial"/>
              <a:buNone/>
            </a:pPr>
            <a:r>
              <a:rPr lang="en-US" sz="1400">
                <a:solidFill>
                  <a:srgbClr val="595959"/>
                </a:solidFill>
              </a:rPr>
              <a:t>Quick Intro - More detail next week</a:t>
            </a:r>
            <a:endParaRPr sz="1400">
              <a:solidFill>
                <a:srgbClr val="595959"/>
              </a:solidFill>
            </a:endParaRPr>
          </a:p>
          <a:p>
            <a:pPr marL="0" lvl="0" indent="0" algn="l" rtl="0">
              <a:lnSpc>
                <a:spcPct val="115000"/>
              </a:lnSpc>
              <a:spcBef>
                <a:spcPts val="0"/>
              </a:spcBef>
              <a:spcAft>
                <a:spcPts val="0"/>
              </a:spcAft>
              <a:buClr>
                <a:schemeClr val="dk1"/>
              </a:buClr>
              <a:buSzPts val="1100"/>
              <a:buFont typeface="Arial"/>
              <a:buNone/>
            </a:pPr>
            <a:r>
              <a:rPr lang="en-US" sz="1400">
                <a:solidFill>
                  <a:srgbClr val="595959"/>
                </a:solidFill>
              </a:rPr>
              <a:t>Covering SMART Goals and Logic Models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731520" y="4560570"/>
            <a:ext cx="5852160" cy="43205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r>
              <a:rPr lang="en-US"/>
              <a:t>Nancy</a:t>
            </a:r>
            <a:endParaRPr/>
          </a:p>
          <a:p>
            <a:pPr marL="0" lvl="0" indent="0" algn="l" rtl="0">
              <a:spcBef>
                <a:spcPts val="0"/>
              </a:spcBef>
              <a:spcAft>
                <a:spcPts val="0"/>
              </a:spcAft>
              <a:buNone/>
            </a:pPr>
            <a:r>
              <a:rPr lang="en-US"/>
              <a:t>2-5 (based on time)</a:t>
            </a:r>
            <a:endParaRPr/>
          </a:p>
        </p:txBody>
      </p:sp>
      <p:sp>
        <p:nvSpPr>
          <p:cNvPr id="185" name="Google Shape;185;p1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596b5f75ac_0_3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596b5f75ac_0_39:notes"/>
          <p:cNvSpPr txBox="1">
            <a:spLocks noGrp="1"/>
          </p:cNvSpPr>
          <p:nvPr>
            <p:ph type="body" idx="1"/>
          </p:nvPr>
        </p:nvSpPr>
        <p:spPr>
          <a:xfrm>
            <a:off x="731520" y="4560570"/>
            <a:ext cx="5852100" cy="432060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r>
              <a:rPr lang="en-US"/>
              <a:t>Nancy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596b5f75ac_0_4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596b5f75ac_0_46:notes"/>
          <p:cNvSpPr txBox="1">
            <a:spLocks noGrp="1"/>
          </p:cNvSpPr>
          <p:nvPr>
            <p:ph type="body" idx="1"/>
          </p:nvPr>
        </p:nvSpPr>
        <p:spPr>
          <a:xfrm>
            <a:off x="731520" y="4560570"/>
            <a:ext cx="5852100" cy="432060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r>
              <a:rPr lang="en-US"/>
              <a:t>Nancy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596b5f75ac_0_5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596b5f75ac_0_55:notes"/>
          <p:cNvSpPr txBox="1">
            <a:spLocks noGrp="1"/>
          </p:cNvSpPr>
          <p:nvPr>
            <p:ph type="body" idx="1"/>
          </p:nvPr>
        </p:nvSpPr>
        <p:spPr>
          <a:xfrm>
            <a:off x="731520" y="4560570"/>
            <a:ext cx="5852100" cy="432060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r>
              <a:rPr lang="en-US"/>
              <a:t>Nancy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3:notes"/>
          <p:cNvSpPr txBox="1">
            <a:spLocks noGrp="1"/>
          </p:cNvSpPr>
          <p:nvPr>
            <p:ph type="body" idx="1"/>
          </p:nvPr>
        </p:nvSpPr>
        <p:spPr>
          <a:xfrm>
            <a:off x="731520" y="4560570"/>
            <a:ext cx="5852160" cy="43205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r>
              <a:rPr lang="en-US"/>
              <a:t>Nancy</a:t>
            </a:r>
            <a:endParaRPr/>
          </a:p>
          <a:p>
            <a:pPr marL="0" lvl="0" indent="0" algn="l" rtl="0">
              <a:spcBef>
                <a:spcPts val="0"/>
              </a:spcBef>
              <a:spcAft>
                <a:spcPts val="0"/>
              </a:spcAft>
              <a:buNone/>
            </a:pPr>
            <a:r>
              <a:rPr lang="en-US"/>
              <a:t>2-4</a:t>
            </a:r>
            <a:endParaRPr/>
          </a:p>
          <a:p>
            <a:pPr marL="0" lvl="0" indent="0" algn="l" rtl="0">
              <a:spcBef>
                <a:spcPts val="0"/>
              </a:spcBef>
              <a:spcAft>
                <a:spcPts val="0"/>
              </a:spcAft>
              <a:buNone/>
            </a:pPr>
            <a:r>
              <a:rPr lang="en-US" u="sng">
                <a:solidFill>
                  <a:schemeClr val="hlink"/>
                </a:solidFill>
                <a:hlinkClick r:id="rId3"/>
              </a:rPr>
              <a:t>https://learn.nlm.nih.gov/documentation/training-packets/T0042010P/</a:t>
            </a:r>
            <a:endParaRPr/>
          </a:p>
          <a:p>
            <a:pPr marL="0" lvl="0" indent="0" algn="l" rtl="0">
              <a:spcBef>
                <a:spcPts val="0"/>
              </a:spcBef>
              <a:spcAft>
                <a:spcPts val="0"/>
              </a:spcAft>
              <a:buNone/>
            </a:pPr>
            <a:endParaRPr/>
          </a:p>
        </p:txBody>
      </p:sp>
      <p:sp>
        <p:nvSpPr>
          <p:cNvPr id="212" name="Google Shape;212;p1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532a6fe483_0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532a6fe483_0_0:notes"/>
          <p:cNvSpPr txBox="1">
            <a:spLocks noGrp="1"/>
          </p:cNvSpPr>
          <p:nvPr>
            <p:ph type="body" idx="1"/>
          </p:nvPr>
        </p:nvSpPr>
        <p:spPr>
          <a:xfrm>
            <a:off x="731520" y="4560570"/>
            <a:ext cx="5852100" cy="432060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r>
              <a:rPr lang="en-US"/>
              <a:t>Nancy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4:notes"/>
          <p:cNvSpPr txBox="1">
            <a:spLocks noGrp="1"/>
          </p:cNvSpPr>
          <p:nvPr>
            <p:ph type="body" idx="1"/>
          </p:nvPr>
        </p:nvSpPr>
        <p:spPr>
          <a:xfrm>
            <a:off x="731520" y="4560570"/>
            <a:ext cx="5852160" cy="4320540"/>
          </a:xfrm>
          <a:prstGeom prst="rect">
            <a:avLst/>
          </a:prstGeom>
        </p:spPr>
        <p:txBody>
          <a:bodyPr spcFirstLastPara="1" wrap="square" lIns="96625" tIns="96625" rIns="96625" bIns="96625" anchor="t" anchorCtr="0">
            <a:noAutofit/>
          </a:bodyPr>
          <a:lstStyle/>
          <a:p>
            <a:pPr marL="0" lvl="0" indent="0" algn="l" rtl="0">
              <a:lnSpc>
                <a:spcPct val="115000"/>
              </a:lnSpc>
              <a:spcBef>
                <a:spcPts val="0"/>
              </a:spcBef>
              <a:spcAft>
                <a:spcPts val="0"/>
              </a:spcAft>
              <a:buNone/>
            </a:pPr>
            <a:r>
              <a:rPr lang="en-US"/>
              <a:t>Tony</a:t>
            </a:r>
            <a:endParaRPr/>
          </a:p>
          <a:p>
            <a:pPr marL="457200" lvl="0" indent="-301625" algn="l" rtl="0">
              <a:lnSpc>
                <a:spcPct val="115000"/>
              </a:lnSpc>
              <a:spcBef>
                <a:spcPts val="1200"/>
              </a:spcBef>
              <a:spcAft>
                <a:spcPts val="0"/>
              </a:spcAft>
              <a:buClr>
                <a:srgbClr val="666666"/>
              </a:buClr>
              <a:buSzPts val="1150"/>
              <a:buFont typeface="Roboto"/>
              <a:buChar char="●"/>
            </a:pPr>
            <a:r>
              <a:rPr lang="en-US" sz="1150" u="sng">
                <a:solidFill>
                  <a:srgbClr val="294668"/>
                </a:solidFill>
                <a:highlight>
                  <a:srgbClr val="FFFFFF"/>
                </a:highlight>
                <a:latin typeface="Roboto"/>
                <a:ea typeface="Roboto"/>
                <a:cs typeface="Roboto"/>
                <a:sym typeface="Robo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Significance</a:t>
            </a:r>
            <a:endParaRPr sz="1150" u="sng">
              <a:solidFill>
                <a:srgbClr val="294668"/>
              </a:solidFill>
              <a:highlight>
                <a:srgbClr val="FFFFFF"/>
              </a:highlight>
              <a:latin typeface="Roboto"/>
              <a:ea typeface="Roboto"/>
              <a:cs typeface="Roboto"/>
              <a:sym typeface="Roboto"/>
            </a:endParaRPr>
          </a:p>
          <a:p>
            <a:pPr marL="457200" lvl="0" indent="-301625" algn="l" rtl="0">
              <a:lnSpc>
                <a:spcPct val="115000"/>
              </a:lnSpc>
              <a:spcBef>
                <a:spcPts val="0"/>
              </a:spcBef>
              <a:spcAft>
                <a:spcPts val="0"/>
              </a:spcAft>
              <a:buClr>
                <a:srgbClr val="666666"/>
              </a:buClr>
              <a:buSzPts val="1150"/>
              <a:buFont typeface="Roboto"/>
              <a:buChar char="●"/>
            </a:pPr>
            <a:r>
              <a:rPr lang="en-US" sz="1150" u="sng">
                <a:solidFill>
                  <a:srgbClr val="294668"/>
                </a:solidFill>
                <a:highlight>
                  <a:srgbClr val="FFFFFF"/>
                </a:highlight>
                <a:latin typeface="Roboto"/>
                <a:ea typeface="Roboto"/>
                <a:cs typeface="Roboto"/>
                <a:sym typeface="Robo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Methodology/Approach</a:t>
            </a:r>
            <a:endParaRPr sz="1150" u="sng">
              <a:solidFill>
                <a:srgbClr val="294668"/>
              </a:solidFill>
              <a:highlight>
                <a:srgbClr val="FFFFFF"/>
              </a:highlight>
              <a:latin typeface="Roboto"/>
              <a:ea typeface="Roboto"/>
              <a:cs typeface="Roboto"/>
              <a:sym typeface="Roboto"/>
            </a:endParaRPr>
          </a:p>
          <a:p>
            <a:pPr marL="457200" lvl="0" indent="-301625" algn="l" rtl="0">
              <a:lnSpc>
                <a:spcPct val="115000"/>
              </a:lnSpc>
              <a:spcBef>
                <a:spcPts val="0"/>
              </a:spcBef>
              <a:spcAft>
                <a:spcPts val="0"/>
              </a:spcAft>
              <a:buClr>
                <a:srgbClr val="666666"/>
              </a:buClr>
              <a:buSzPts val="1150"/>
              <a:buFont typeface="Roboto"/>
              <a:buChar char="●"/>
            </a:pPr>
            <a:r>
              <a:rPr lang="en-US" sz="1150" u="sng">
                <a:solidFill>
                  <a:srgbClr val="294668"/>
                </a:solidFill>
                <a:highlight>
                  <a:srgbClr val="FFFFFF"/>
                </a:highlight>
                <a:latin typeface="Roboto"/>
                <a:ea typeface="Roboto"/>
                <a:cs typeface="Roboto"/>
                <a:sym typeface="Roboto"/>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Evaluation</a:t>
            </a:r>
            <a:endParaRPr sz="1150" u="sng">
              <a:solidFill>
                <a:srgbClr val="294668"/>
              </a:solidFill>
              <a:highlight>
                <a:srgbClr val="FFFFFF"/>
              </a:highlight>
              <a:latin typeface="Roboto"/>
              <a:ea typeface="Roboto"/>
              <a:cs typeface="Roboto"/>
              <a:sym typeface="Roboto"/>
            </a:endParaRPr>
          </a:p>
          <a:p>
            <a:pPr marL="457200" lvl="0" indent="-301625" algn="l" rtl="0">
              <a:lnSpc>
                <a:spcPct val="115000"/>
              </a:lnSpc>
              <a:spcBef>
                <a:spcPts val="0"/>
              </a:spcBef>
              <a:spcAft>
                <a:spcPts val="0"/>
              </a:spcAft>
              <a:buClr>
                <a:srgbClr val="666666"/>
              </a:buClr>
              <a:buSzPts val="1150"/>
              <a:buFont typeface="Roboto"/>
              <a:buChar char="●"/>
            </a:pPr>
            <a:r>
              <a:rPr lang="en-US" sz="1150" u="sng">
                <a:solidFill>
                  <a:srgbClr val="294668"/>
                </a:solidFill>
                <a:highlight>
                  <a:srgbClr val="FFFFFF"/>
                </a:highlight>
                <a:latin typeface="Roboto"/>
                <a:ea typeface="Roboto"/>
                <a:cs typeface="Roboto"/>
                <a:sym typeface="Roboto"/>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Project Staff</a:t>
            </a:r>
            <a:endParaRPr sz="1150" u="sng">
              <a:solidFill>
                <a:srgbClr val="294668"/>
              </a:solidFill>
              <a:highlight>
                <a:srgbClr val="FFFFFF"/>
              </a:highlight>
              <a:latin typeface="Roboto"/>
              <a:ea typeface="Roboto"/>
              <a:cs typeface="Roboto"/>
              <a:sym typeface="Roboto"/>
            </a:endParaRPr>
          </a:p>
          <a:p>
            <a:pPr marL="457200" lvl="0" indent="-301625" algn="l" rtl="0">
              <a:lnSpc>
                <a:spcPct val="115000"/>
              </a:lnSpc>
              <a:spcBef>
                <a:spcPts val="0"/>
              </a:spcBef>
              <a:spcAft>
                <a:spcPts val="0"/>
              </a:spcAft>
              <a:buClr>
                <a:srgbClr val="666666"/>
              </a:buClr>
              <a:buSzPts val="1150"/>
              <a:buFont typeface="Roboto"/>
              <a:buChar char="●"/>
            </a:pPr>
            <a:r>
              <a:rPr lang="en-US" sz="1150" u="sng">
                <a:solidFill>
                  <a:srgbClr val="294668"/>
                </a:solidFill>
                <a:highlight>
                  <a:srgbClr val="FFFFFF"/>
                </a:highlight>
                <a:latin typeface="Roboto"/>
                <a:ea typeface="Roboto"/>
                <a:cs typeface="Roboto"/>
                <a:sym typeface="Roboto"/>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Budget</a:t>
            </a:r>
            <a:endParaRPr sz="1150" u="sng">
              <a:solidFill>
                <a:srgbClr val="294668"/>
              </a:solidFill>
              <a:highlight>
                <a:srgbClr val="FFFFFF"/>
              </a:highlight>
              <a:latin typeface="Roboto"/>
              <a:ea typeface="Roboto"/>
              <a:cs typeface="Roboto"/>
              <a:sym typeface="Roboto"/>
            </a:endParaRPr>
          </a:p>
          <a:p>
            <a:pPr marL="457200" lvl="0" indent="-301625" algn="l" rtl="0">
              <a:lnSpc>
                <a:spcPct val="115000"/>
              </a:lnSpc>
              <a:spcBef>
                <a:spcPts val="0"/>
              </a:spcBef>
              <a:spcAft>
                <a:spcPts val="0"/>
              </a:spcAft>
              <a:buClr>
                <a:srgbClr val="666666"/>
              </a:buClr>
              <a:buSzPts val="1150"/>
              <a:buFont typeface="Roboto"/>
              <a:buChar char="●"/>
            </a:pPr>
            <a:r>
              <a:rPr lang="en-US" sz="1150" u="sng">
                <a:solidFill>
                  <a:srgbClr val="294668"/>
                </a:solidFill>
                <a:highlight>
                  <a:srgbClr val="FFFFFF"/>
                </a:highlight>
                <a:latin typeface="Roboto"/>
                <a:ea typeface="Roboto"/>
                <a:cs typeface="Roboto"/>
                <a:sym typeface="Roboto"/>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Diversity, Equity and Inclusion</a:t>
            </a:r>
            <a:endParaRPr sz="1150" u="sng">
              <a:solidFill>
                <a:srgbClr val="294668"/>
              </a:solidFill>
              <a:highlight>
                <a:srgbClr val="FFFFFF"/>
              </a:highlight>
              <a:latin typeface="Roboto"/>
              <a:ea typeface="Roboto"/>
              <a:cs typeface="Roboto"/>
              <a:sym typeface="Roboto"/>
            </a:endParaRPr>
          </a:p>
          <a:p>
            <a:pPr marL="457200" lvl="0" indent="0" algn="l" rtl="0">
              <a:lnSpc>
                <a:spcPct val="115000"/>
              </a:lnSpc>
              <a:spcBef>
                <a:spcPts val="1200"/>
              </a:spcBef>
              <a:spcAft>
                <a:spcPts val="0"/>
              </a:spcAft>
              <a:buNone/>
            </a:pPr>
            <a:endParaRPr sz="1150" u="sng">
              <a:solidFill>
                <a:srgbClr val="294668"/>
              </a:solidFill>
              <a:highlight>
                <a:srgbClr val="FFFFFF"/>
              </a:highlight>
              <a:latin typeface="Roboto"/>
              <a:ea typeface="Roboto"/>
              <a:cs typeface="Roboto"/>
              <a:sym typeface="Roboto"/>
            </a:endParaRPr>
          </a:p>
          <a:p>
            <a:pPr marL="0" lvl="0" indent="0" algn="l" rtl="0">
              <a:spcBef>
                <a:spcPts val="1200"/>
              </a:spcBef>
              <a:spcAft>
                <a:spcPts val="0"/>
              </a:spcAft>
              <a:buNone/>
            </a:pPr>
            <a:endParaRPr/>
          </a:p>
        </p:txBody>
      </p:sp>
      <p:sp>
        <p:nvSpPr>
          <p:cNvPr id="226" name="Google Shape;226;p1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52e16ab5bd_1_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52e16ab5bd_1_1:notes"/>
          <p:cNvSpPr txBox="1">
            <a:spLocks noGrp="1"/>
          </p:cNvSpPr>
          <p:nvPr>
            <p:ph type="body" idx="1"/>
          </p:nvPr>
        </p:nvSpPr>
        <p:spPr>
          <a:xfrm>
            <a:off x="731520" y="4560570"/>
            <a:ext cx="5852100" cy="432060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r>
              <a:rPr lang="en-US"/>
              <a:t>Nancy</a:t>
            </a:r>
            <a:endParaRPr/>
          </a:p>
          <a:p>
            <a:pPr marL="0" lvl="0" indent="0" algn="l" rtl="0">
              <a:spcBef>
                <a:spcPts val="0"/>
              </a:spcBef>
              <a:spcAft>
                <a:spcPts val="0"/>
              </a:spcAft>
              <a:buNone/>
            </a:pPr>
            <a:r>
              <a:rPr lang="en-US" u="sng">
                <a:solidFill>
                  <a:schemeClr val="hlink"/>
                </a:solidFill>
                <a:hlinkClick r:id="rId3"/>
              </a:rPr>
              <a:t>https://nnlm.gov/training/class-catalog/nnlm-region-1-4-part-funding-webinar-series</a:t>
            </a:r>
            <a:r>
              <a:rPr lang="en-US"/>
              <a:t> </a:t>
            </a:r>
            <a:endParaRPr/>
          </a:p>
          <a:p>
            <a:pPr marL="0" lvl="0" indent="0" algn="l" rtl="0">
              <a:spcBef>
                <a:spcPts val="0"/>
              </a:spcBef>
              <a:spcAft>
                <a:spcPts val="0"/>
              </a:spcAft>
              <a:buNone/>
            </a:pPr>
            <a:r>
              <a:rPr lang="en-US" u="sng">
                <a:solidFill>
                  <a:schemeClr val="hlink"/>
                </a:solidFill>
                <a:hlinkClick r:id="rId4"/>
              </a:rPr>
              <a:t>https://nnlm.gov/training/class/nnlm-region-1-funding-webinar-part-3-go</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731520" y="4560570"/>
            <a:ext cx="5852160" cy="43205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Clr>
                <a:schemeClr val="dk1"/>
              </a:buClr>
              <a:buSzPts val="1100"/>
              <a:buFont typeface="Arial"/>
              <a:buNone/>
            </a:pPr>
            <a:r>
              <a:rPr lang="en-US" u="sng">
                <a:solidFill>
                  <a:schemeClr val="dk1"/>
                </a:solidFill>
              </a:rPr>
              <a:t>Nancy</a:t>
            </a:r>
            <a:endParaRPr u="sng">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Handout: </a:t>
            </a:r>
            <a:r>
              <a:rPr lang="en-US" u="sng">
                <a:solidFill>
                  <a:schemeClr val="hlink"/>
                </a:solidFill>
                <a:hlinkClick r:id="rId3"/>
              </a:rPr>
              <a:t>https://lor.nnlm.gov/op/op.Download_Share.php?documentid=4499</a:t>
            </a:r>
            <a:r>
              <a:rPr lang="en-US">
                <a:solidFill>
                  <a:schemeClr val="dk1"/>
                </a:solidFill>
              </a:rPr>
              <a:t>   </a:t>
            </a:r>
            <a:endParaRPr u="sng">
              <a:solidFill>
                <a:schemeClr val="dk1"/>
              </a:solidFill>
            </a:endParaRPr>
          </a:p>
        </p:txBody>
      </p:sp>
      <p:sp>
        <p:nvSpPr>
          <p:cNvPr id="52" name="Google Shape;52;p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52e16ab5bd_1_7:notes"/>
          <p:cNvSpPr txBox="1">
            <a:spLocks noGrp="1"/>
          </p:cNvSpPr>
          <p:nvPr>
            <p:ph type="body" idx="1"/>
          </p:nvPr>
        </p:nvSpPr>
        <p:spPr>
          <a:xfrm>
            <a:off x="731520" y="4560570"/>
            <a:ext cx="5852100" cy="432060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r>
              <a:rPr lang="en-US"/>
              <a:t>Nancy </a:t>
            </a:r>
            <a:endParaRPr/>
          </a:p>
          <a:p>
            <a:pPr marL="0" lvl="0" indent="0" algn="l" rtl="0">
              <a:spcBef>
                <a:spcPts val="0"/>
              </a:spcBef>
              <a:spcAft>
                <a:spcPts val="0"/>
              </a:spcAft>
              <a:buNone/>
            </a:pPr>
            <a:r>
              <a:rPr lang="en-US"/>
              <a:t>Handout: </a:t>
            </a:r>
            <a:r>
              <a:rPr lang="en-US" u="sng">
                <a:solidFill>
                  <a:schemeClr val="hlink"/>
                </a:solidFill>
                <a:hlinkClick r:id="rId3"/>
              </a:rPr>
              <a:t>https://lor.nnlm.gov/op/op.Download_Share.php?documentid=4499</a:t>
            </a:r>
            <a:r>
              <a:rPr lang="en-US"/>
              <a:t>   </a:t>
            </a:r>
            <a:endParaRPr/>
          </a:p>
        </p:txBody>
      </p:sp>
      <p:sp>
        <p:nvSpPr>
          <p:cNvPr id="240" name="Google Shape;240;g152e16ab5bd_1_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57db7ac4cf_0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g157db7ac4cf_0_0:notes"/>
          <p:cNvSpPr txBox="1">
            <a:spLocks noGrp="1"/>
          </p:cNvSpPr>
          <p:nvPr>
            <p:ph type="body" idx="1"/>
          </p:nvPr>
        </p:nvSpPr>
        <p:spPr>
          <a:xfrm>
            <a:off x="731520" y="4560570"/>
            <a:ext cx="5852100" cy="432060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r>
              <a:rPr lang="en-US"/>
              <a:t>Nancy</a:t>
            </a:r>
            <a:endParaRPr/>
          </a:p>
          <a:p>
            <a:pPr marL="0" lvl="0" indent="0" algn="l" rtl="0">
              <a:lnSpc>
                <a:spcPct val="100000"/>
              </a:lnSpc>
              <a:spcBef>
                <a:spcPts val="0"/>
              </a:spcBef>
              <a:spcAft>
                <a:spcPts val="0"/>
              </a:spcAft>
              <a:buSzPts val="1100"/>
              <a:buNone/>
            </a:pPr>
            <a:r>
              <a:rPr lang="en-US" u="sng">
                <a:solidFill>
                  <a:schemeClr val="hlink"/>
                </a:solidFill>
                <a:hlinkClick r:id="rId3"/>
              </a:rPr>
              <a:t>https://allofus.nih.gov/</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596b5f75ac_0_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g1596b5f75ac_0_1:notes"/>
          <p:cNvSpPr txBox="1">
            <a:spLocks noGrp="1"/>
          </p:cNvSpPr>
          <p:nvPr>
            <p:ph type="body" idx="1"/>
          </p:nvPr>
        </p:nvSpPr>
        <p:spPr>
          <a:xfrm>
            <a:off x="731520" y="4560570"/>
            <a:ext cx="5852100" cy="4320600"/>
          </a:xfrm>
          <a:prstGeom prst="rect">
            <a:avLst/>
          </a:prstGeom>
          <a:noFill/>
          <a:ln>
            <a:noFill/>
          </a:ln>
        </p:spPr>
        <p:txBody>
          <a:bodyPr spcFirstLastPara="1" wrap="square" lIns="96625" tIns="96625" rIns="96625" bIns="96625" anchor="t" anchorCtr="0">
            <a:noAutofit/>
          </a:bodyPr>
          <a:lstStyle/>
          <a:p>
            <a:pPr marL="158750" lvl="0" indent="0" algn="l" rtl="0">
              <a:lnSpc>
                <a:spcPct val="100000"/>
              </a:lnSpc>
              <a:spcBef>
                <a:spcPts val="0"/>
              </a:spcBef>
              <a:spcAft>
                <a:spcPts val="0"/>
              </a:spcAft>
              <a:buSzPts val="1100"/>
              <a:buNone/>
            </a:pPr>
            <a:r>
              <a:rPr lang="en-US"/>
              <a:t>Nancy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528c8eeca5_0_4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1528c8eeca5_0_44:notes"/>
          <p:cNvSpPr txBox="1">
            <a:spLocks noGrp="1"/>
          </p:cNvSpPr>
          <p:nvPr>
            <p:ph type="body" idx="1"/>
          </p:nvPr>
        </p:nvSpPr>
        <p:spPr>
          <a:xfrm>
            <a:off x="731520" y="4560570"/>
            <a:ext cx="5852100" cy="432060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None/>
            </a:pPr>
            <a:r>
              <a:rPr lang="en-US"/>
              <a:t>Tony</a:t>
            </a:r>
            <a:endParaRPr/>
          </a:p>
          <a:p>
            <a:pPr marL="457200" lvl="0" indent="-298450" algn="l" rtl="0">
              <a:lnSpc>
                <a:spcPct val="100000"/>
              </a:lnSpc>
              <a:spcBef>
                <a:spcPts val="0"/>
              </a:spcBef>
              <a:spcAft>
                <a:spcPts val="0"/>
              </a:spcAft>
              <a:buSzPts val="1100"/>
              <a:buChar char="●"/>
            </a:pPr>
            <a:r>
              <a:rPr lang="en-US"/>
              <a:t>Data:  </a:t>
            </a:r>
            <a:r>
              <a:rPr lang="en-US" b="0" i="0">
                <a:solidFill>
                  <a:srgbClr val="000000"/>
                </a:solidFill>
                <a:latin typeface="Times New Roman"/>
                <a:ea typeface="Times New Roman"/>
                <a:cs typeface="Times New Roman"/>
                <a:sym typeface="Times New Roman"/>
              </a:rPr>
              <a:t>The award’s primary aim is to focus on projects that stimulate innovations in biomedical knowledge collection, organization, and management or data science, information, or research services</a:t>
            </a:r>
            <a:endParaRPr/>
          </a:p>
          <a:p>
            <a:pPr marL="158750" lvl="0" indent="0" algn="l" rtl="0">
              <a:lnSpc>
                <a:spcPct val="100000"/>
              </a:lnSpc>
              <a:spcBef>
                <a:spcPts val="0"/>
              </a:spcBef>
              <a:spcAft>
                <a:spcPts val="0"/>
              </a:spcAft>
              <a:buSzPts val="1100"/>
              <a:buNone/>
            </a:pPr>
            <a:endParaRPr b="0" i="0">
              <a:solidFill>
                <a:srgbClr val="000000"/>
              </a:solidFill>
              <a:latin typeface="Times New Roman"/>
              <a:ea typeface="Times New Roman"/>
              <a:cs typeface="Times New Roman"/>
              <a:sym typeface="Times New Roman"/>
            </a:endParaRPr>
          </a:p>
          <a:p>
            <a:pPr marL="457200" lvl="0" indent="-298450" algn="l" rtl="0">
              <a:lnSpc>
                <a:spcPct val="100000"/>
              </a:lnSpc>
              <a:spcBef>
                <a:spcPts val="0"/>
              </a:spcBef>
              <a:spcAft>
                <a:spcPts val="0"/>
              </a:spcAft>
              <a:buSzPts val="1100"/>
              <a:buChar char="●"/>
            </a:pPr>
            <a:r>
              <a:rPr lang="en-US" b="0" i="0">
                <a:solidFill>
                  <a:srgbClr val="000000"/>
                </a:solidFill>
                <a:latin typeface="Times New Roman"/>
                <a:ea typeface="Times New Roman"/>
                <a:cs typeface="Times New Roman"/>
                <a:sym typeface="Times New Roman"/>
              </a:rPr>
              <a:t>Health Outreach: The purpose of the Health Information Outreach Award is to provide support for projects that improve health information literacy and increase the ability of patients, family members, students, and members of the public to find and use health information; or improve health professionals’ access to, awareness of, and skills for locating high-quality biomedical and health information.</a:t>
            </a:r>
            <a:endParaRPr/>
          </a:p>
          <a:p>
            <a:pPr marL="158750" lvl="0" indent="0" algn="l" rtl="0">
              <a:lnSpc>
                <a:spcPct val="100000"/>
              </a:lnSpc>
              <a:spcBef>
                <a:spcPts val="0"/>
              </a:spcBef>
              <a:spcAft>
                <a:spcPts val="0"/>
              </a:spcAft>
              <a:buSzPts val="1100"/>
              <a:buNone/>
            </a:pPr>
            <a:endParaRPr b="0" i="0">
              <a:solidFill>
                <a:srgbClr val="000000"/>
              </a:solidFill>
              <a:latin typeface="Times New Roman"/>
              <a:ea typeface="Times New Roman"/>
              <a:cs typeface="Times New Roman"/>
              <a:sym typeface="Times New Roman"/>
            </a:endParaRPr>
          </a:p>
          <a:p>
            <a:pPr marL="457200" lvl="0" indent="-298450" algn="l" rtl="0">
              <a:lnSpc>
                <a:spcPct val="100000"/>
              </a:lnSpc>
              <a:spcBef>
                <a:spcPts val="0"/>
              </a:spcBef>
              <a:spcAft>
                <a:spcPts val="0"/>
              </a:spcAft>
              <a:buSzPts val="1100"/>
              <a:buChar char="●"/>
            </a:pPr>
            <a:r>
              <a:rPr lang="en-US" b="0" i="0">
                <a:solidFill>
                  <a:srgbClr val="000000"/>
                </a:solidFill>
                <a:latin typeface="Times New Roman"/>
                <a:ea typeface="Times New Roman"/>
                <a:cs typeface="Times New Roman"/>
                <a:sym typeface="Times New Roman"/>
              </a:rPr>
              <a:t>Tech Improvement: The Purpose of the Technology Improvement Project Award is to deliver technology improvement and health and digital equity to underserved communities impacted by the digital divide via technology funding and online resource training.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txBox="1">
            <a:spLocks noGrp="1"/>
          </p:cNvSpPr>
          <p:nvPr>
            <p:ph type="body" idx="1"/>
          </p:nvPr>
        </p:nvSpPr>
        <p:spPr>
          <a:xfrm>
            <a:off x="731520" y="4560570"/>
            <a:ext cx="5852160" cy="4320540"/>
          </a:xfrm>
          <a:prstGeom prst="rect">
            <a:avLst/>
          </a:prstGeom>
        </p:spPr>
        <p:txBody>
          <a:bodyPr spcFirstLastPara="1" wrap="square" lIns="96625" tIns="96625" rIns="96625" bIns="966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solidFill>
                  <a:schemeClr val="dk1"/>
                </a:solidFill>
              </a:rPr>
              <a:t>Tony</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400">
                <a:solidFill>
                  <a:schemeClr val="dk1"/>
                </a:solidFill>
              </a:rPr>
              <a:t>Does anyone have a question about this RFA?</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400">
                <a:solidFill>
                  <a:schemeClr val="dk1"/>
                </a:solidFill>
              </a:rPr>
              <a:t>Consult with us in advance with your idea! </a:t>
            </a:r>
            <a:endParaRPr sz="1400">
              <a:solidFill>
                <a:schemeClr val="dk1"/>
              </a:solidFill>
            </a:endParaRPr>
          </a:p>
          <a:p>
            <a:pPr marL="0" lvl="0" indent="0" algn="l" rtl="0">
              <a:spcBef>
                <a:spcPts val="0"/>
              </a:spcBef>
              <a:spcAft>
                <a:spcPts val="0"/>
              </a:spcAft>
              <a:buNone/>
            </a:pPr>
            <a:endParaRPr/>
          </a:p>
        </p:txBody>
      </p:sp>
      <p:sp>
        <p:nvSpPr>
          <p:cNvPr id="83" name="Google Shape;83;p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7:notes"/>
          <p:cNvSpPr txBox="1">
            <a:spLocks noGrp="1"/>
          </p:cNvSpPr>
          <p:nvPr>
            <p:ph type="body" idx="1"/>
          </p:nvPr>
        </p:nvSpPr>
        <p:spPr>
          <a:xfrm>
            <a:off x="731520" y="4560570"/>
            <a:ext cx="5852160" cy="43205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r>
              <a:rPr lang="en-US"/>
              <a:t>Tony</a:t>
            </a:r>
            <a:endParaRPr/>
          </a:p>
          <a:p>
            <a:pPr marL="0" lvl="0" indent="0" algn="l" rtl="0">
              <a:lnSpc>
                <a:spcPct val="115000"/>
              </a:lnSpc>
              <a:spcBef>
                <a:spcPts val="0"/>
              </a:spcBef>
              <a:spcAft>
                <a:spcPts val="0"/>
              </a:spcAft>
              <a:buClr>
                <a:schemeClr val="dk1"/>
              </a:buClr>
              <a:buSzPts val="1100"/>
              <a:buFont typeface="Arial"/>
              <a:buNone/>
            </a:pPr>
            <a:r>
              <a:rPr lang="en-US" sz="1400">
                <a:solidFill>
                  <a:schemeClr val="dk1"/>
                </a:solidFill>
              </a:rPr>
              <a:t>Does anyone have a question about this RFA?</a:t>
            </a:r>
            <a:endParaRPr/>
          </a:p>
        </p:txBody>
      </p:sp>
      <p:sp>
        <p:nvSpPr>
          <p:cNvPr id="90" name="Google Shape;90;p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9:notes"/>
          <p:cNvSpPr txBox="1">
            <a:spLocks noGrp="1"/>
          </p:cNvSpPr>
          <p:nvPr>
            <p:ph type="body" idx="1"/>
          </p:nvPr>
        </p:nvSpPr>
        <p:spPr>
          <a:xfrm>
            <a:off x="731520" y="4560570"/>
            <a:ext cx="5852160" cy="43205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r>
              <a:rPr lang="en-US"/>
              <a:t>Tony</a:t>
            </a:r>
            <a:endParaRPr/>
          </a:p>
          <a:p>
            <a:pPr marL="0" lvl="0" indent="0" algn="l" rtl="0">
              <a:lnSpc>
                <a:spcPct val="115000"/>
              </a:lnSpc>
              <a:spcBef>
                <a:spcPts val="0"/>
              </a:spcBef>
              <a:spcAft>
                <a:spcPts val="0"/>
              </a:spcAft>
              <a:buClr>
                <a:schemeClr val="dk1"/>
              </a:buClr>
              <a:buSzPts val="1100"/>
              <a:buFont typeface="Arial"/>
              <a:buNone/>
            </a:pPr>
            <a:r>
              <a:rPr lang="en-US" sz="1400">
                <a:solidFill>
                  <a:schemeClr val="dk1"/>
                </a:solidFill>
              </a:rPr>
              <a:t>Does anyone have a question about this RFA?</a:t>
            </a:r>
            <a:endParaRPr/>
          </a:p>
        </p:txBody>
      </p:sp>
      <p:sp>
        <p:nvSpPr>
          <p:cNvPr id="97" name="Google Shape;97;p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57db7ac4cf_0_4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57db7ac4cf_0_40:notes"/>
          <p:cNvSpPr txBox="1">
            <a:spLocks noGrp="1"/>
          </p:cNvSpPr>
          <p:nvPr>
            <p:ph type="body" idx="1"/>
          </p:nvPr>
        </p:nvSpPr>
        <p:spPr>
          <a:xfrm>
            <a:off x="731520" y="4560570"/>
            <a:ext cx="5852100" cy="432060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r>
              <a:rPr lang="en-US"/>
              <a:t>Nancy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263183" y="1326850"/>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 name="Google Shape;13;p20"/>
          <p:cNvSpPr txBox="1">
            <a:spLocks noGrp="1"/>
          </p:cNvSpPr>
          <p:nvPr>
            <p:ph type="subTitle" idx="1"/>
          </p:nvPr>
        </p:nvSpPr>
        <p:spPr>
          <a:xfrm>
            <a:off x="311700" y="34649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2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 name="Google Shape;17;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
        <p:cNvGrpSpPr/>
        <p:nvPr/>
      </p:nvGrpSpPr>
      <p:grpSpPr>
        <a:xfrm>
          <a:off x="0" y="0"/>
          <a:ext cx="0" cy="0"/>
          <a:chOff x="0" y="0"/>
          <a:chExt cx="0" cy="0"/>
        </a:xfrm>
      </p:grpSpPr>
      <p:sp>
        <p:nvSpPr>
          <p:cNvPr id="19" name="Google Shape;19;p2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0" name="Google Shape;20;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
        <p:cNvGrpSpPr/>
        <p:nvPr/>
      </p:nvGrpSpPr>
      <p:grpSpPr>
        <a:xfrm>
          <a:off x="0" y="0"/>
          <a:ext cx="0" cy="0"/>
          <a:chOff x="0" y="0"/>
          <a:chExt cx="0" cy="0"/>
        </a:xfrm>
      </p:grpSpPr>
      <p:sp>
        <p:nvSpPr>
          <p:cNvPr id="22" name="Google Shape;22;p2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23" name="Google Shape;23;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
        <p:cNvGrpSpPr/>
        <p:nvPr/>
      </p:nvGrpSpPr>
      <p:grpSpPr>
        <a:xfrm>
          <a:off x="0" y="0"/>
          <a:ext cx="0" cy="0"/>
          <a:chOff x="0" y="0"/>
          <a:chExt cx="0" cy="0"/>
        </a:xfrm>
      </p:grpSpPr>
      <p:sp>
        <p:nvSpPr>
          <p:cNvPr id="25" name="Google Shape;25;p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6" name="Google Shape;26;p2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27" name="Google Shape;27;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g1528c8eeca5_0_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2" name="Google Shape;32;g1528c8eeca5_0_3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33" name="Google Shape;33;g1528c8eeca5_0_3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34" name="Google Shape;34;g1528c8eeca5_0_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g1528c8eeca5_0_37"/>
          <p:cNvSpPr/>
          <p:nvPr/>
        </p:nvSpPr>
        <p:spPr>
          <a:xfrm>
            <a:off x="-260400" y="6650096"/>
            <a:ext cx="9144000" cy="544500"/>
          </a:xfrm>
          <a:prstGeom prst="rect">
            <a:avLst/>
          </a:prstGeom>
          <a:solidFill>
            <a:srgbClr val="192841"/>
          </a:solidFill>
          <a:ln w="19050" cap="flat" cmpd="sng">
            <a:solidFill>
              <a:srgbClr val="19284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orbel"/>
              <a:ea typeface="Corbel"/>
              <a:cs typeface="Corbel"/>
              <a:sym typeface="Corbel"/>
            </a:endParaRPr>
          </a:p>
        </p:txBody>
      </p:sp>
      <p:pic>
        <p:nvPicPr>
          <p:cNvPr id="36" name="Google Shape;36;g1528c8eeca5_0_37" descr="Logo for the Network of the National Library of Medicine"/>
          <p:cNvPicPr preferRelativeResize="0"/>
          <p:nvPr/>
        </p:nvPicPr>
        <p:blipFill rotWithShape="1">
          <a:blip r:embed="rId2">
            <a:alphaModFix/>
          </a:blip>
          <a:srcRect/>
          <a:stretch/>
        </p:blipFill>
        <p:spPr>
          <a:xfrm>
            <a:off x="0" y="5965354"/>
            <a:ext cx="2453244" cy="3936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rgbClr val="EFEDEE"/>
            </a:gs>
            <a:gs pos="52999">
              <a:srgbClr val="F1EFF0"/>
            </a:gs>
            <a:gs pos="77000">
              <a:srgbClr val="EFEDEE"/>
            </a:gs>
            <a:gs pos="100000">
              <a:srgbClr val="EFEBEC"/>
            </a:gs>
          </a:gsLst>
          <a:lin ang="5400012" scaled="0"/>
        </a:gradFill>
        <a:effectLst/>
      </p:bgPr>
    </p:bg>
    <p:spTree>
      <p:nvGrpSpPr>
        <p:cNvPr id="1" name="Shape 37"/>
        <p:cNvGrpSpPr/>
        <p:nvPr/>
      </p:nvGrpSpPr>
      <p:grpSpPr>
        <a:xfrm>
          <a:off x="0" y="0"/>
          <a:ext cx="0" cy="0"/>
          <a:chOff x="0" y="0"/>
          <a:chExt cx="0" cy="0"/>
        </a:xfrm>
      </p:grpSpPr>
      <p:sp>
        <p:nvSpPr>
          <p:cNvPr id="38" name="Google Shape;38;g1532a6fe483_0_89"/>
          <p:cNvSpPr txBox="1">
            <a:spLocks noGrp="1"/>
          </p:cNvSpPr>
          <p:nvPr>
            <p:ph type="title"/>
          </p:nvPr>
        </p:nvSpPr>
        <p:spPr>
          <a:xfrm>
            <a:off x="628650" y="122611"/>
            <a:ext cx="7886700" cy="554400"/>
          </a:xfrm>
          <a:prstGeom prst="rect">
            <a:avLst/>
          </a:prstGeom>
          <a:noFill/>
          <a:ln>
            <a:noFill/>
          </a:ln>
        </p:spPr>
        <p:txBody>
          <a:bodyPr spcFirstLastPara="1" wrap="square" lIns="68575" tIns="34275" rIns="0" bIns="34275" anchor="t" anchorCtr="0">
            <a:normAutofit/>
          </a:bodyPr>
          <a:lstStyle>
            <a:lvl1pPr lvl="0" algn="l" rtl="0">
              <a:lnSpc>
                <a:spcPct val="90000"/>
              </a:lnSpc>
              <a:spcBef>
                <a:spcPts val="0"/>
              </a:spcBef>
              <a:spcAft>
                <a:spcPts val="0"/>
              </a:spcAft>
              <a:buClr>
                <a:schemeClr val="dk1"/>
              </a:buClr>
              <a:buSzPts val="2700"/>
              <a:buFont typeface="Helvetica Neue"/>
              <a:buNone/>
              <a:defRPr sz="2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9" name="Google Shape;39;g1532a6fe483_0_89"/>
          <p:cNvGrpSpPr/>
          <p:nvPr/>
        </p:nvGrpSpPr>
        <p:grpSpPr>
          <a:xfrm>
            <a:off x="9415915" y="1"/>
            <a:ext cx="1235642" cy="1362150"/>
            <a:chOff x="12554553" y="1"/>
            <a:chExt cx="1647523" cy="1816200"/>
          </a:xfrm>
        </p:grpSpPr>
        <p:sp>
          <p:nvSpPr>
            <p:cNvPr id="40" name="Google Shape;40;g1532a6fe483_0_89"/>
            <p:cNvSpPr/>
            <p:nvPr/>
          </p:nvSpPr>
          <p:spPr>
            <a:xfrm>
              <a:off x="12554553" y="1"/>
              <a:ext cx="1644000" cy="1816200"/>
            </a:xfrm>
            <a:prstGeom prst="foldedCorner">
              <a:avLst>
                <a:gd name="adj" fmla="val 16667"/>
              </a:avLst>
            </a:prstGeom>
            <a:solidFill>
              <a:schemeClr val="accent4"/>
            </a:solidFill>
            <a:ln>
              <a:noFill/>
            </a:ln>
            <a:effectLst>
              <a:outerShdw blurRad="101600" dist="63500" dir="2700000" algn="tl" rotWithShape="0">
                <a:srgbClr val="000000">
                  <a:alpha val="40000"/>
                </a:srgbClr>
              </a:outerShdw>
            </a:effectLst>
          </p:spPr>
          <p:txBody>
            <a:bodyPr spcFirstLastPara="1" wrap="square" lIns="68575" tIns="34275" rIns="0" bIns="34275" anchor="t" anchorCtr="0">
              <a:noAutofit/>
            </a:bodyPr>
            <a:lstStyle/>
            <a:p>
              <a:pPr marL="0" marR="0" lvl="0" indent="0" algn="l" rtl="0">
                <a:spcBef>
                  <a:spcPts val="0"/>
                </a:spcBef>
                <a:spcAft>
                  <a:spcPts val="0"/>
                </a:spcAft>
                <a:buNone/>
              </a:pPr>
              <a:r>
                <a:rPr lang="en-US" sz="1100">
                  <a:solidFill>
                    <a:srgbClr val="864A04"/>
                  </a:solidFill>
                  <a:latin typeface="Calibri"/>
                  <a:ea typeface="Calibri"/>
                  <a:cs typeface="Calibri"/>
                  <a:sym typeface="Calibri"/>
                </a:rPr>
                <a:t>To insert your own icons*:</a:t>
              </a:r>
              <a:endParaRPr sz="1100"/>
            </a:p>
            <a:p>
              <a:pPr marL="0" marR="0" lvl="0" indent="0" algn="l" rtl="0">
                <a:spcBef>
                  <a:spcPts val="0"/>
                </a:spcBef>
                <a:spcAft>
                  <a:spcPts val="0"/>
                </a:spcAft>
                <a:buNone/>
              </a:pPr>
              <a:endParaRPr sz="1100">
                <a:solidFill>
                  <a:srgbClr val="864A04"/>
                </a:solidFill>
                <a:latin typeface="Calibri"/>
                <a:ea typeface="Calibri"/>
                <a:cs typeface="Calibri"/>
                <a:sym typeface="Calibri"/>
              </a:endParaRPr>
            </a:p>
            <a:p>
              <a:pPr marL="0" marR="0" lvl="0" indent="0" algn="l" rtl="0">
                <a:spcBef>
                  <a:spcPts val="0"/>
                </a:spcBef>
                <a:spcAft>
                  <a:spcPts val="0"/>
                </a:spcAft>
                <a:buNone/>
              </a:pPr>
              <a:r>
                <a:rPr lang="en-US" sz="1100" b="1">
                  <a:solidFill>
                    <a:srgbClr val="864A04"/>
                  </a:solidFill>
                  <a:latin typeface="Calibri"/>
                  <a:ea typeface="Calibri"/>
                  <a:cs typeface="Calibri"/>
                  <a:sym typeface="Calibri"/>
                </a:rPr>
                <a:t>Insert</a:t>
              </a:r>
              <a:r>
                <a:rPr lang="en-US" sz="1100">
                  <a:solidFill>
                    <a:srgbClr val="864A04"/>
                  </a:solidFill>
                  <a:latin typeface="Calibri"/>
                  <a:ea typeface="Calibri"/>
                  <a:cs typeface="Calibri"/>
                  <a:sym typeface="Calibri"/>
                </a:rPr>
                <a:t> &gt;&gt; </a:t>
              </a:r>
              <a:r>
                <a:rPr lang="en-US" sz="1100" b="1">
                  <a:solidFill>
                    <a:srgbClr val="864A04"/>
                  </a:solidFill>
                  <a:latin typeface="Calibri"/>
                  <a:ea typeface="Calibri"/>
                  <a:cs typeface="Calibri"/>
                  <a:sym typeface="Calibri"/>
                </a:rPr>
                <a:t>Icons</a:t>
              </a:r>
              <a:endParaRPr sz="1100"/>
            </a:p>
            <a:p>
              <a:pPr marL="0" marR="0" lvl="0" indent="0" algn="l" rtl="0">
                <a:spcBef>
                  <a:spcPts val="0"/>
                </a:spcBef>
                <a:spcAft>
                  <a:spcPts val="0"/>
                </a:spcAft>
                <a:buNone/>
              </a:pPr>
              <a:endParaRPr sz="1100">
                <a:solidFill>
                  <a:srgbClr val="864A04"/>
                </a:solidFill>
                <a:latin typeface="Calibri"/>
                <a:ea typeface="Calibri"/>
                <a:cs typeface="Calibri"/>
                <a:sym typeface="Calibri"/>
              </a:endParaRPr>
            </a:p>
            <a:p>
              <a:pPr marL="0" marR="0" lvl="0" indent="0" algn="l" rtl="0">
                <a:spcBef>
                  <a:spcPts val="0"/>
                </a:spcBef>
                <a:spcAft>
                  <a:spcPts val="0"/>
                </a:spcAft>
                <a:buNone/>
              </a:pPr>
              <a:r>
                <a:rPr lang="en-US" sz="900" i="1">
                  <a:solidFill>
                    <a:srgbClr val="864A04"/>
                  </a:solidFill>
                  <a:latin typeface="Calibri"/>
                  <a:ea typeface="Calibri"/>
                  <a:cs typeface="Calibri"/>
                  <a:sym typeface="Calibri"/>
                </a:rPr>
                <a:t>(*Only available to Office 365 subscribers)</a:t>
              </a:r>
              <a:endParaRPr sz="1100"/>
            </a:p>
          </p:txBody>
        </p:sp>
        <p:pic>
          <p:nvPicPr>
            <p:cNvPr id="41" name="Google Shape;41;g1532a6fe483_0_89"/>
            <p:cNvPicPr preferRelativeResize="0"/>
            <p:nvPr/>
          </p:nvPicPr>
          <p:blipFill rotWithShape="1">
            <a:blip r:embed="rId2">
              <a:alphaModFix/>
            </a:blip>
            <a:srcRect/>
            <a:stretch/>
          </p:blipFill>
          <p:spPr>
            <a:xfrm>
              <a:off x="13802026" y="424090"/>
              <a:ext cx="400050" cy="657225"/>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 name="Google Shape;9;p19"/>
          <p:cNvSpPr/>
          <p:nvPr/>
        </p:nvSpPr>
        <p:spPr>
          <a:xfrm>
            <a:off x="0" y="4600467"/>
            <a:ext cx="9144000" cy="544500"/>
          </a:xfrm>
          <a:prstGeom prst="rect">
            <a:avLst/>
          </a:prstGeom>
          <a:solidFill>
            <a:srgbClr val="192841"/>
          </a:solidFill>
          <a:ln w="19050" cap="flat" cmpd="sng">
            <a:solidFill>
              <a:srgbClr val="19284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orbel"/>
              <a:ea typeface="Corbel"/>
              <a:cs typeface="Corbel"/>
              <a:sym typeface="Corbel"/>
            </a:endParaRPr>
          </a:p>
        </p:txBody>
      </p:sp>
      <p:pic>
        <p:nvPicPr>
          <p:cNvPr id="10" name="Google Shape;10;p19" descr="Logo, company name&#10;&#10;Description automatically generated"/>
          <p:cNvPicPr preferRelativeResize="0"/>
          <p:nvPr/>
        </p:nvPicPr>
        <p:blipFill rotWithShape="1">
          <a:blip r:embed="rId10">
            <a:alphaModFix/>
          </a:blip>
          <a:srcRect/>
          <a:stretch/>
        </p:blipFill>
        <p:spPr>
          <a:xfrm>
            <a:off x="457200" y="4654173"/>
            <a:ext cx="3218900" cy="5164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nnlm.gov/nec/evaldesign"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countyhealthrankings.org/" TargetMode="External"/><Relationship Id="rId3" Type="http://schemas.openxmlformats.org/officeDocument/2006/relationships/hyperlink" Target="https://www.cdc.gov/nchs/index.htm" TargetMode="External"/><Relationship Id="rId7" Type="http://schemas.openxmlformats.org/officeDocument/2006/relationships/hyperlink" Target="https://www.cityhealthdashboard.com/"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www.kff.org/statedata/" TargetMode="External"/><Relationship Id="rId5" Type="http://schemas.openxmlformats.org/officeDocument/2006/relationships/hyperlink" Target="https://data.census.gov/cedsci/" TargetMode="External"/><Relationship Id="rId4" Type="http://schemas.openxmlformats.org/officeDocument/2006/relationships/hyperlink" Target="https://www.nimhd.nih.gov/resources/reports-data.html" TargetMode="External"/><Relationship Id="rId9" Type="http://schemas.openxmlformats.org/officeDocument/2006/relationships/hyperlink" Target="https://www.ruralhealthinfo.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nnlm.gov/training/class-catalog" TargetMode="External"/><Relationship Id="rId13" Type="http://schemas.openxmlformats.org/officeDocument/2006/relationships/hyperlink" Target="https://learn.nlm.nih.gov/" TargetMode="External"/><Relationship Id="rId3" Type="http://schemas.openxmlformats.org/officeDocument/2006/relationships/hyperlink" Target="https://www.nih.gov/health-information" TargetMode="External"/><Relationship Id="rId7" Type="http://schemas.openxmlformats.org/officeDocument/2006/relationships/hyperlink" Target="https://nnlm.gov/guides/order" TargetMode="External"/><Relationship Id="rId12" Type="http://schemas.openxmlformats.org/officeDocument/2006/relationships/hyperlink" Target="https://clinicaltrials.gov/"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allofus.nih.gov/" TargetMode="External"/><Relationship Id="rId11" Type="http://schemas.openxmlformats.org/officeDocument/2006/relationships/hyperlink" Target="https://pubmed.ncbi.nlm.nih.gov/" TargetMode="External"/><Relationship Id="rId5" Type="http://schemas.openxmlformats.org/officeDocument/2006/relationships/hyperlink" Target="https://librarycarpentry.org/" TargetMode="External"/><Relationship Id="rId10" Type="http://schemas.openxmlformats.org/officeDocument/2006/relationships/hyperlink" Target="https://medlineplus.gov/" TargetMode="External"/><Relationship Id="rId4" Type="http://schemas.openxmlformats.org/officeDocument/2006/relationships/hyperlink" Target="https://www.nih.gov/institutes-nih/list-institutes-centers" TargetMode="External"/><Relationship Id="rId9" Type="http://schemas.openxmlformats.org/officeDocument/2006/relationships/hyperlink" Target="https://eresources.nlm.nih.gov/nlm_eresourc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hyperlink" Target="https://nnlm.gov/guides/nnlm-proposal-writing-toolki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nnlm.gov/training/schedule"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nnlm.gov/training/class/nnlm-region-1-funding-webinar-part-1-ready"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ttnguyen@hshsl.umaryland.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calendly.com/nancy-nnlm" TargetMode="External"/><Relationship Id="rId5" Type="http://schemas.openxmlformats.org/officeDocument/2006/relationships/hyperlink" Target="mailto:npatters@hshsl.umaryland.edu" TargetMode="External"/><Relationship Id="rId4" Type="http://schemas.openxmlformats.org/officeDocument/2006/relationships/hyperlink" Target="https://calendly.com/ttnguyen-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nnlm.gov/about/about-nnl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nnlm.gov/guides/nnlm-proposal-writing-toolki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nnlm.gov/funding/rfa/technology-improvement-project-award" TargetMode="External"/><Relationship Id="rId5" Type="http://schemas.openxmlformats.org/officeDocument/2006/relationships/hyperlink" Target="https://nnlm.gov/funding/rfa/health-information-outreach-award" TargetMode="External"/><Relationship Id="rId4" Type="http://schemas.openxmlformats.org/officeDocument/2006/relationships/hyperlink" Target="https://nnlm.gov/funding/rfa/data-science-and-services-project-award"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8" name="Google Shape;48;p1"/>
          <p:cNvSpPr txBox="1"/>
          <p:nvPr/>
        </p:nvSpPr>
        <p:spPr>
          <a:xfrm>
            <a:off x="5472267" y="3377828"/>
            <a:ext cx="2683748"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Tony Nguyen</a:t>
            </a:r>
            <a:endParaRPr/>
          </a:p>
          <a:p>
            <a:pPr marL="0" marR="0" lvl="0" indent="0" algn="ctr"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Executive Director</a:t>
            </a:r>
            <a:endParaRPr/>
          </a:p>
        </p:txBody>
      </p:sp>
      <p:sp>
        <p:nvSpPr>
          <p:cNvPr id="47" name="Google Shape;47;p1"/>
          <p:cNvSpPr txBox="1"/>
          <p:nvPr/>
        </p:nvSpPr>
        <p:spPr>
          <a:xfrm>
            <a:off x="1161421" y="3420823"/>
            <a:ext cx="2736648"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Nancy Patterson</a:t>
            </a:r>
            <a:endParaRPr/>
          </a:p>
          <a:p>
            <a:pPr marL="0" marR="0" lvl="0" indent="0" algn="ctr"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Outreach Librarian</a:t>
            </a:r>
            <a:endParaRPr/>
          </a:p>
        </p:txBody>
      </p:sp>
      <p:sp>
        <p:nvSpPr>
          <p:cNvPr id="46" name="Google Shape;46;p1"/>
          <p:cNvSpPr txBox="1">
            <a:spLocks noGrp="1"/>
          </p:cNvSpPr>
          <p:nvPr>
            <p:ph type="subTitle" idx="1"/>
          </p:nvPr>
        </p:nvSpPr>
        <p:spPr>
          <a:xfrm>
            <a:off x="311600" y="2427441"/>
            <a:ext cx="8520600" cy="792600"/>
          </a:xfrm>
          <a:prstGeom prst="rect">
            <a:avLst/>
          </a:prstGeom>
          <a:noFill/>
          <a:ln>
            <a:noFill/>
          </a:ln>
        </p:spPr>
        <p:txBody>
          <a:bodyPr spcFirstLastPara="1" wrap="square" lIns="91425" tIns="91425" rIns="91425" bIns="91425" anchor="t" anchorCtr="0">
            <a:normAutofit fontScale="85000" lnSpcReduction="20000"/>
          </a:bodyPr>
          <a:lstStyle/>
          <a:p>
            <a:pPr marL="457200" lvl="0" indent="-342900" algn="ctr" rtl="0">
              <a:lnSpc>
                <a:spcPct val="100000"/>
              </a:lnSpc>
              <a:spcBef>
                <a:spcPts val="0"/>
              </a:spcBef>
              <a:spcAft>
                <a:spcPts val="0"/>
              </a:spcAft>
              <a:buSzPts val="2800"/>
              <a:buNone/>
            </a:pPr>
            <a:r>
              <a:rPr lang="en-US">
                <a:solidFill>
                  <a:schemeClr val="dk1"/>
                </a:solidFill>
              </a:rPr>
              <a:t>Part 2: Set…</a:t>
            </a:r>
            <a:endParaRPr>
              <a:solidFill>
                <a:schemeClr val="dk1"/>
              </a:solidFill>
            </a:endParaRPr>
          </a:p>
          <a:p>
            <a:pPr marL="457200" lvl="0" indent="-342900" algn="ctr" rtl="0">
              <a:lnSpc>
                <a:spcPct val="100000"/>
              </a:lnSpc>
              <a:spcBef>
                <a:spcPts val="0"/>
              </a:spcBef>
              <a:spcAft>
                <a:spcPts val="0"/>
              </a:spcAft>
              <a:buSzPts val="2800"/>
              <a:buNone/>
            </a:pPr>
            <a:r>
              <a:rPr lang="en-US">
                <a:solidFill>
                  <a:schemeClr val="dk1"/>
                </a:solidFill>
              </a:rPr>
              <a:t>September 27, 2022</a:t>
            </a:r>
            <a:endParaRPr>
              <a:solidFill>
                <a:schemeClr val="dk1"/>
              </a:solidFill>
            </a:endParaRPr>
          </a:p>
        </p:txBody>
      </p:sp>
      <p:sp>
        <p:nvSpPr>
          <p:cNvPr id="2" name="Title 1"/>
          <p:cNvSpPr>
            <a:spLocks noGrp="1"/>
          </p:cNvSpPr>
          <p:nvPr>
            <p:ph type="ctrTitle"/>
          </p:nvPr>
        </p:nvSpPr>
        <p:spPr>
          <a:xfrm>
            <a:off x="311600" y="999066"/>
            <a:ext cx="8520600" cy="1313583"/>
          </a:xfrm>
        </p:spPr>
        <p:txBody>
          <a:bodyPr>
            <a:normAutofit/>
          </a:bodyPr>
          <a:lstStyle/>
          <a:p>
            <a:pPr lvl="0"/>
            <a:r>
              <a:rPr lang="en-US" sz="3600" b="1" dirty="0">
                <a:solidFill>
                  <a:srgbClr val="000000"/>
                </a:solidFill>
              </a:rPr>
              <a:t>Writing and Submitting Your </a:t>
            </a:r>
            <a:br>
              <a:rPr lang="en-US" sz="3600" b="1" dirty="0">
                <a:solidFill>
                  <a:srgbClr val="000000"/>
                </a:solidFill>
              </a:rPr>
            </a:br>
            <a:r>
              <a:rPr lang="en-US" sz="3600" b="1" dirty="0">
                <a:solidFill>
                  <a:srgbClr val="000000"/>
                </a:solidFill>
              </a:rPr>
              <a:t>NNLM Proposal for Region 1 </a:t>
            </a:r>
            <a:r>
              <a:rPr lang="en-US" sz="3600" b="1" dirty="0" smtClean="0">
                <a:solidFill>
                  <a:srgbClr val="000000"/>
                </a:solidFill>
              </a:rPr>
              <a:t>Grants</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graphicFrame>
        <p:nvGraphicFramePr>
          <p:cNvPr id="113" name="Google Shape;113;g152e16ab5bd_1_95" descr="Table timeline of all of the activities that take place prior to the start of the project. Major dates include November 4th as the deadline to submit your application, award decision announcements from January 9 to January 13th and when we expect projects to start May 1, 2023." title="Awards Process and Timeline"/>
          <p:cNvGraphicFramePr/>
          <p:nvPr>
            <p:extLst>
              <p:ext uri="{D42A27DB-BD31-4B8C-83A1-F6EECF244321}">
                <p14:modId xmlns:p14="http://schemas.microsoft.com/office/powerpoint/2010/main" val="766794006"/>
              </p:ext>
            </p:extLst>
          </p:nvPr>
        </p:nvGraphicFramePr>
        <p:xfrm>
          <a:off x="2" y="453960"/>
          <a:ext cx="9181625" cy="4689475"/>
        </p:xfrm>
        <a:graphic>
          <a:graphicData uri="http://schemas.openxmlformats.org/drawingml/2006/table">
            <a:tbl>
              <a:tblPr firstRow="1" bandRow="1">
                <a:noFill/>
                <a:tableStyleId>{0D3CCFD2-00C6-4525-9E8E-E20329E1DDD9}</a:tableStyleId>
              </a:tblPr>
              <a:tblGrid>
                <a:gridCol w="2313500">
                  <a:extLst>
                    <a:ext uri="{9D8B030D-6E8A-4147-A177-3AD203B41FA5}">
                      <a16:colId xmlns:a16="http://schemas.microsoft.com/office/drawing/2014/main" val="20000"/>
                    </a:ext>
                  </a:extLst>
                </a:gridCol>
                <a:gridCol w="6868125">
                  <a:extLst>
                    <a:ext uri="{9D8B030D-6E8A-4147-A177-3AD203B41FA5}">
                      <a16:colId xmlns:a16="http://schemas.microsoft.com/office/drawing/2014/main" val="20001"/>
                    </a:ext>
                  </a:extLst>
                </a:gridCol>
              </a:tblGrid>
              <a:tr h="322750">
                <a:tc>
                  <a:txBody>
                    <a:bodyPr/>
                    <a:lstStyle/>
                    <a:p>
                      <a:pPr marL="0" marR="0" lvl="0" indent="0" algn="ctr" rtl="0">
                        <a:lnSpc>
                          <a:spcPct val="100000"/>
                        </a:lnSpc>
                        <a:spcBef>
                          <a:spcPts val="0"/>
                        </a:spcBef>
                        <a:spcAft>
                          <a:spcPts val="0"/>
                        </a:spcAft>
                        <a:buNone/>
                      </a:pPr>
                      <a:r>
                        <a:rPr lang="en-US" sz="1400" u="none" strike="noStrike" cap="none" dirty="0">
                          <a:solidFill>
                            <a:schemeClr val="dk1"/>
                          </a:solidFill>
                        </a:rPr>
                        <a:t>Date</a:t>
                      </a:r>
                      <a:endParaRPr sz="1400" u="none" strike="noStrike" cap="none" dirty="0">
                        <a:solidFill>
                          <a:schemeClr val="dk1"/>
                        </a:solidFill>
                      </a:endParaRPr>
                    </a:p>
                  </a:txBody>
                  <a:tcPr marL="91450" marR="91450" marT="45725" marB="45725">
                    <a:solidFill>
                      <a:srgbClr val="A4C2F4"/>
                    </a:solidFill>
                  </a:tcPr>
                </a:tc>
                <a:tc>
                  <a:txBody>
                    <a:bodyPr/>
                    <a:lstStyle/>
                    <a:p>
                      <a:pPr marL="0" marR="0" lvl="4" indent="0" algn="l" rtl="0">
                        <a:lnSpc>
                          <a:spcPct val="100000"/>
                        </a:lnSpc>
                        <a:spcBef>
                          <a:spcPts val="0"/>
                        </a:spcBef>
                        <a:spcAft>
                          <a:spcPts val="0"/>
                        </a:spcAft>
                        <a:buNone/>
                      </a:pPr>
                      <a:r>
                        <a:rPr lang="en-US" dirty="0">
                          <a:solidFill>
                            <a:schemeClr val="dk1"/>
                          </a:solidFill>
                        </a:rPr>
                        <a:t>                                 </a:t>
                      </a:r>
                      <a:r>
                        <a:rPr lang="en-US" sz="1400" u="none" strike="noStrike" cap="none" dirty="0">
                          <a:solidFill>
                            <a:schemeClr val="dk1"/>
                          </a:solidFill>
                        </a:rPr>
                        <a:t>Activity</a:t>
                      </a:r>
                      <a:endParaRPr sz="1400" u="none" strike="noStrike" cap="none" dirty="0">
                        <a:solidFill>
                          <a:schemeClr val="dk1"/>
                        </a:solidFill>
                      </a:endParaRPr>
                    </a:p>
                  </a:txBody>
                  <a:tcPr marL="91450" marR="91450" marT="45725" marB="45725">
                    <a:solidFill>
                      <a:srgbClr val="A4C2F4"/>
                    </a:solidFill>
                  </a:tcPr>
                </a:tc>
                <a:extLst>
                  <a:ext uri="{0D108BD9-81ED-4DB2-BD59-A6C34878D82A}">
                    <a16:rowId xmlns:a16="http://schemas.microsoft.com/office/drawing/2014/main" val="10000"/>
                  </a:ext>
                </a:extLst>
              </a:tr>
              <a:tr h="266275">
                <a:tc gridSpan="2">
                  <a:txBody>
                    <a:bodyPr/>
                    <a:lstStyle/>
                    <a:p>
                      <a:pPr marL="0" marR="0" lvl="0" indent="0" algn="ctr" rtl="0">
                        <a:lnSpc>
                          <a:spcPct val="100000"/>
                        </a:lnSpc>
                        <a:spcBef>
                          <a:spcPts val="0"/>
                        </a:spcBef>
                        <a:spcAft>
                          <a:spcPts val="0"/>
                        </a:spcAft>
                        <a:buNone/>
                      </a:pPr>
                      <a:r>
                        <a:rPr lang="en-US" sz="1050" b="1" u="none" strike="noStrike" cap="none" dirty="0"/>
                        <a:t>2022</a:t>
                      </a:r>
                      <a:endParaRPr sz="1050" b="1" u="none" strike="noStrike" cap="none" dirty="0"/>
                    </a:p>
                  </a:txBody>
                  <a:tcPr marL="91450" marR="91450" marT="45725" marB="45725">
                    <a:solidFill>
                      <a:srgbClr val="C9DAF8"/>
                    </a:solidFill>
                  </a:tcPr>
                </a:tc>
                <a:tc hMerge="1">
                  <a:txBody>
                    <a:bodyPr/>
                    <a:lstStyle/>
                    <a:p>
                      <a:endParaRPr lang="en-US"/>
                    </a:p>
                  </a:txBody>
                  <a:tcPr/>
                </a:tc>
                <a:extLst>
                  <a:ext uri="{0D108BD9-81ED-4DB2-BD59-A6C34878D82A}">
                    <a16:rowId xmlns:a16="http://schemas.microsoft.com/office/drawing/2014/main" val="10001"/>
                  </a:ext>
                </a:extLst>
              </a:tr>
              <a:tr h="266275">
                <a:tc>
                  <a:txBody>
                    <a:bodyPr/>
                    <a:lstStyle/>
                    <a:p>
                      <a:pPr marL="0" marR="0" lvl="0" indent="0" algn="ctr" rtl="0">
                        <a:lnSpc>
                          <a:spcPct val="100000"/>
                        </a:lnSpc>
                        <a:spcBef>
                          <a:spcPts val="0"/>
                        </a:spcBef>
                        <a:spcAft>
                          <a:spcPts val="0"/>
                        </a:spcAft>
                        <a:buNone/>
                      </a:pPr>
                      <a:r>
                        <a:rPr lang="en-US" sz="1100" u="none" strike="noStrike" cap="none" dirty="0"/>
                        <a:t>9/12 – </a:t>
                      </a:r>
                      <a:r>
                        <a:rPr lang="en-US" sz="1100" b="1" u="none" strike="noStrike" cap="none" dirty="0">
                          <a:highlight>
                            <a:srgbClr val="FFFF00"/>
                          </a:highlight>
                        </a:rPr>
                        <a:t>11/4</a:t>
                      </a:r>
                      <a:endParaRPr sz="1100" b="1" u="none" strike="noStrike" cap="none" dirty="0">
                        <a:highlight>
                          <a:srgbClr val="FFFF00"/>
                        </a:highlight>
                      </a:endParaRPr>
                    </a:p>
                  </a:txBody>
                  <a:tcPr marL="91450" marR="91450" marT="45725" marB="45725"/>
                </a:tc>
                <a:tc>
                  <a:txBody>
                    <a:bodyPr/>
                    <a:lstStyle/>
                    <a:p>
                      <a:pPr marL="0" marR="0" lvl="0" indent="0" algn="l" rtl="0">
                        <a:lnSpc>
                          <a:spcPct val="100000"/>
                        </a:lnSpc>
                        <a:spcBef>
                          <a:spcPts val="0"/>
                        </a:spcBef>
                        <a:spcAft>
                          <a:spcPts val="0"/>
                        </a:spcAft>
                        <a:buNone/>
                      </a:pPr>
                      <a:r>
                        <a:rPr lang="en-US" sz="1100" dirty="0"/>
                        <a:t>Application for awards </a:t>
                      </a:r>
                      <a:r>
                        <a:rPr lang="en-US" sz="1100" u="none" strike="noStrike" cap="none" dirty="0"/>
                        <a:t>on NNLM.gov</a:t>
                      </a:r>
                      <a:endParaRPr sz="1100" u="none" strike="noStrike" cap="none" dirty="0"/>
                    </a:p>
                  </a:txBody>
                  <a:tcPr marL="91450" marR="91450" marT="45725" marB="45725"/>
                </a:tc>
                <a:extLst>
                  <a:ext uri="{0D108BD9-81ED-4DB2-BD59-A6C34878D82A}">
                    <a16:rowId xmlns:a16="http://schemas.microsoft.com/office/drawing/2014/main" val="10002"/>
                  </a:ext>
                </a:extLst>
              </a:tr>
              <a:tr h="266275">
                <a:tc>
                  <a:txBody>
                    <a:bodyPr/>
                    <a:lstStyle/>
                    <a:p>
                      <a:pPr marL="0" marR="0" lvl="0" indent="0" algn="ctr" rtl="0">
                        <a:lnSpc>
                          <a:spcPct val="100000"/>
                        </a:lnSpc>
                        <a:spcBef>
                          <a:spcPts val="0"/>
                        </a:spcBef>
                        <a:spcAft>
                          <a:spcPts val="0"/>
                        </a:spcAft>
                        <a:buNone/>
                      </a:pPr>
                      <a:r>
                        <a:rPr lang="en-US" sz="1100" u="none" strike="noStrike" cap="none" dirty="0"/>
                        <a:t>11/7 – 11/11</a:t>
                      </a:r>
                      <a:endParaRPr sz="11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US" sz="1100" u="none" strike="noStrike" cap="none" dirty="0"/>
                        <a:t>Region 1 staff reviews applications for completeness and eligibility</a:t>
                      </a:r>
                      <a:endParaRPr sz="1100" u="none" strike="noStrike" cap="none" dirty="0"/>
                    </a:p>
                  </a:txBody>
                  <a:tcPr marL="91450" marR="91450" marT="45725" marB="45725"/>
                </a:tc>
                <a:extLst>
                  <a:ext uri="{0D108BD9-81ED-4DB2-BD59-A6C34878D82A}">
                    <a16:rowId xmlns:a16="http://schemas.microsoft.com/office/drawing/2014/main" val="10003"/>
                  </a:ext>
                </a:extLst>
              </a:tr>
              <a:tr h="266275">
                <a:tc>
                  <a:txBody>
                    <a:bodyPr/>
                    <a:lstStyle/>
                    <a:p>
                      <a:pPr marL="0" marR="0" lvl="0" indent="0" algn="ctr" rtl="0">
                        <a:lnSpc>
                          <a:spcPct val="100000"/>
                        </a:lnSpc>
                        <a:spcBef>
                          <a:spcPts val="0"/>
                        </a:spcBef>
                        <a:spcAft>
                          <a:spcPts val="0"/>
                        </a:spcAft>
                        <a:buNone/>
                      </a:pPr>
                      <a:r>
                        <a:rPr lang="en-US" sz="1100" u="none" strike="noStrike" cap="none" dirty="0"/>
                        <a:t>11/14 – 12/9</a:t>
                      </a:r>
                      <a:endParaRPr sz="11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US" sz="1100" u="none" strike="noStrike" cap="none" dirty="0"/>
                        <a:t>Peer review period</a:t>
                      </a:r>
                      <a:endParaRPr sz="1100" u="none" strike="noStrike" cap="none" dirty="0"/>
                    </a:p>
                  </a:txBody>
                  <a:tcPr marL="91450" marR="91450" marT="45725" marB="45725"/>
                </a:tc>
                <a:extLst>
                  <a:ext uri="{0D108BD9-81ED-4DB2-BD59-A6C34878D82A}">
                    <a16:rowId xmlns:a16="http://schemas.microsoft.com/office/drawing/2014/main" val="10004"/>
                  </a:ext>
                </a:extLst>
              </a:tr>
              <a:tr h="435725">
                <a:tc>
                  <a:txBody>
                    <a:bodyPr/>
                    <a:lstStyle/>
                    <a:p>
                      <a:pPr marL="0" marR="0" lvl="0" indent="0" algn="ctr" rtl="0">
                        <a:lnSpc>
                          <a:spcPct val="100000"/>
                        </a:lnSpc>
                        <a:spcBef>
                          <a:spcPts val="0"/>
                        </a:spcBef>
                        <a:spcAft>
                          <a:spcPts val="0"/>
                        </a:spcAft>
                        <a:buNone/>
                      </a:pPr>
                      <a:r>
                        <a:rPr lang="en-US" sz="1100" u="none" strike="noStrike" cap="none" dirty="0"/>
                        <a:t>12/12 – 12/23</a:t>
                      </a:r>
                      <a:endParaRPr sz="11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US" sz="1100" u="none" strike="noStrike" cap="none" dirty="0"/>
                        <a:t>Regional Medical Library (RML) staff synthesizes peer review feedback </a:t>
                      </a:r>
                      <a:endParaRPr sz="1100" dirty="0"/>
                    </a:p>
                    <a:p>
                      <a:pPr marL="0" marR="0" lvl="0" indent="0" algn="l" rtl="0">
                        <a:lnSpc>
                          <a:spcPct val="100000"/>
                        </a:lnSpc>
                        <a:spcBef>
                          <a:spcPts val="0"/>
                        </a:spcBef>
                        <a:spcAft>
                          <a:spcPts val="0"/>
                        </a:spcAft>
                        <a:buNone/>
                      </a:pPr>
                      <a:r>
                        <a:rPr lang="en-US" sz="1100" u="none" strike="noStrike" cap="none" dirty="0"/>
                        <a:t>RML Executive Director makes final decisions</a:t>
                      </a:r>
                      <a:endParaRPr sz="1100" u="none" strike="noStrike" cap="none" dirty="0"/>
                    </a:p>
                  </a:txBody>
                  <a:tcPr marL="91450" marR="91450" marT="45725" marB="45725"/>
                </a:tc>
                <a:extLst>
                  <a:ext uri="{0D108BD9-81ED-4DB2-BD59-A6C34878D82A}">
                    <a16:rowId xmlns:a16="http://schemas.microsoft.com/office/drawing/2014/main" val="10005"/>
                  </a:ext>
                </a:extLst>
              </a:tr>
              <a:tr h="266275">
                <a:tc gridSpan="2">
                  <a:txBody>
                    <a:bodyPr/>
                    <a:lstStyle/>
                    <a:p>
                      <a:pPr marL="0" marR="0" lvl="0" indent="0" algn="ctr" rtl="0">
                        <a:lnSpc>
                          <a:spcPct val="100000"/>
                        </a:lnSpc>
                        <a:spcBef>
                          <a:spcPts val="0"/>
                        </a:spcBef>
                        <a:spcAft>
                          <a:spcPts val="0"/>
                        </a:spcAft>
                        <a:buNone/>
                      </a:pPr>
                      <a:r>
                        <a:rPr lang="en-US" sz="1100" b="1" u="none" strike="noStrike" cap="none" dirty="0"/>
                        <a:t>2023</a:t>
                      </a:r>
                      <a:endParaRPr sz="1100" b="1" u="none" strike="noStrike" cap="none" dirty="0"/>
                    </a:p>
                  </a:txBody>
                  <a:tcPr marL="91450" marR="91450" marT="45725" marB="45725">
                    <a:solidFill>
                      <a:srgbClr val="C9DAF8"/>
                    </a:solidFill>
                  </a:tcPr>
                </a:tc>
                <a:tc hMerge="1">
                  <a:txBody>
                    <a:bodyPr/>
                    <a:lstStyle/>
                    <a:p>
                      <a:endParaRPr lang="en-US"/>
                    </a:p>
                  </a:txBody>
                  <a:tcPr/>
                </a:tc>
                <a:extLst>
                  <a:ext uri="{0D108BD9-81ED-4DB2-BD59-A6C34878D82A}">
                    <a16:rowId xmlns:a16="http://schemas.microsoft.com/office/drawing/2014/main" val="10006"/>
                  </a:ext>
                </a:extLst>
              </a:tr>
              <a:tr h="435725">
                <a:tc>
                  <a:txBody>
                    <a:bodyPr/>
                    <a:lstStyle/>
                    <a:p>
                      <a:pPr marL="0" marR="0" lvl="0" indent="0" algn="ctr" rtl="0">
                        <a:lnSpc>
                          <a:spcPct val="100000"/>
                        </a:lnSpc>
                        <a:spcBef>
                          <a:spcPts val="0"/>
                        </a:spcBef>
                        <a:spcAft>
                          <a:spcPts val="0"/>
                        </a:spcAft>
                        <a:buNone/>
                      </a:pPr>
                      <a:r>
                        <a:rPr lang="en-US" sz="1100" b="1" u="none" strike="noStrike" cap="none" dirty="0">
                          <a:highlight>
                            <a:srgbClr val="FFFF00"/>
                          </a:highlight>
                        </a:rPr>
                        <a:t>1/9 – 1/13</a:t>
                      </a:r>
                      <a:endParaRPr sz="1100" b="1" u="none" strike="noStrike" cap="none" dirty="0">
                        <a:highlight>
                          <a:srgbClr val="FFFF00"/>
                        </a:highlight>
                      </a:endParaRPr>
                    </a:p>
                  </a:txBody>
                  <a:tcPr marL="91450" marR="91450" marT="45725" marB="45725"/>
                </a:tc>
                <a:tc>
                  <a:txBody>
                    <a:bodyPr/>
                    <a:lstStyle/>
                    <a:p>
                      <a:pPr marL="0" marR="0" lvl="0" indent="0" algn="l" rtl="0">
                        <a:lnSpc>
                          <a:spcPct val="100000"/>
                        </a:lnSpc>
                        <a:spcBef>
                          <a:spcPts val="0"/>
                        </a:spcBef>
                        <a:spcAft>
                          <a:spcPts val="0"/>
                        </a:spcAft>
                        <a:buNone/>
                      </a:pPr>
                      <a:r>
                        <a:rPr lang="en-US" sz="1100" u="none" strike="noStrike" cap="none" dirty="0"/>
                        <a:t>RML notifies all applicants of funding decisions</a:t>
                      </a:r>
                      <a:endParaRPr sz="1100" dirty="0"/>
                    </a:p>
                    <a:p>
                      <a:pPr marL="0" marR="0" lvl="0" indent="0" algn="l" rtl="0">
                        <a:lnSpc>
                          <a:spcPct val="100000"/>
                        </a:lnSpc>
                        <a:spcBef>
                          <a:spcPts val="0"/>
                        </a:spcBef>
                        <a:spcAft>
                          <a:spcPts val="0"/>
                        </a:spcAft>
                        <a:buNone/>
                      </a:pPr>
                      <a:r>
                        <a:rPr lang="en-US" sz="1100" u="none" strike="noStrike" cap="none" dirty="0"/>
                        <a:t>RML provides review feedback to applicants</a:t>
                      </a:r>
                      <a:endParaRPr sz="1100" u="none" strike="noStrike" cap="none" dirty="0"/>
                    </a:p>
                  </a:txBody>
                  <a:tcPr marL="91450" marR="91450" marT="45725" marB="45725"/>
                </a:tc>
                <a:extLst>
                  <a:ext uri="{0D108BD9-81ED-4DB2-BD59-A6C34878D82A}">
                    <a16:rowId xmlns:a16="http://schemas.microsoft.com/office/drawing/2014/main" val="10007"/>
                  </a:ext>
                </a:extLst>
              </a:tr>
              <a:tr h="396800">
                <a:tc>
                  <a:txBody>
                    <a:bodyPr/>
                    <a:lstStyle/>
                    <a:p>
                      <a:pPr marL="0" marR="0" lvl="0" indent="0" algn="ctr" rtl="0">
                        <a:lnSpc>
                          <a:spcPct val="100000"/>
                        </a:lnSpc>
                        <a:spcBef>
                          <a:spcPts val="0"/>
                        </a:spcBef>
                        <a:spcAft>
                          <a:spcPts val="0"/>
                        </a:spcAft>
                        <a:buNone/>
                      </a:pPr>
                      <a:r>
                        <a:rPr lang="en-US" sz="1100" dirty="0"/>
                        <a:t>1/16 - 1/31</a:t>
                      </a:r>
                      <a:endParaRPr sz="11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US" sz="1100" dirty="0"/>
                        <a:t>Awardees complete required UMB documents</a:t>
                      </a:r>
                      <a:endParaRPr sz="1100" u="none" strike="noStrike" cap="none" dirty="0"/>
                    </a:p>
                  </a:txBody>
                  <a:tcPr marL="91450" marR="91450" marT="45725" marB="45725"/>
                </a:tc>
                <a:extLst>
                  <a:ext uri="{0D108BD9-81ED-4DB2-BD59-A6C34878D82A}">
                    <a16:rowId xmlns:a16="http://schemas.microsoft.com/office/drawing/2014/main" val="10008"/>
                  </a:ext>
                </a:extLst>
              </a:tr>
              <a:tr h="435725">
                <a:tc>
                  <a:txBody>
                    <a:bodyPr/>
                    <a:lstStyle/>
                    <a:p>
                      <a:pPr marL="0" marR="0" lvl="0" indent="0" algn="ctr" rtl="0">
                        <a:lnSpc>
                          <a:spcPct val="100000"/>
                        </a:lnSpc>
                        <a:spcBef>
                          <a:spcPts val="0"/>
                        </a:spcBef>
                        <a:spcAft>
                          <a:spcPts val="0"/>
                        </a:spcAft>
                        <a:buNone/>
                      </a:pPr>
                      <a:r>
                        <a:rPr lang="en-US" sz="1100" dirty="0"/>
                        <a:t>2</a:t>
                      </a:r>
                      <a:r>
                        <a:rPr lang="en-US" sz="1100" u="none" strike="noStrike" cap="none" dirty="0"/>
                        <a:t>/1 – 4/30 </a:t>
                      </a:r>
                      <a:endParaRPr sz="11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US" sz="1100" u="none" strike="noStrike" cap="none" dirty="0"/>
                        <a:t>RML begins IRB process through UMB and obtains approval from NLM. </a:t>
                      </a:r>
                      <a:endParaRPr sz="1100" u="none" strike="noStrike" cap="none" dirty="0"/>
                    </a:p>
                    <a:p>
                      <a:pPr marL="0" marR="0" lvl="0" indent="0" algn="l" rtl="0">
                        <a:lnSpc>
                          <a:spcPct val="100000"/>
                        </a:lnSpc>
                        <a:spcBef>
                          <a:spcPts val="0"/>
                        </a:spcBef>
                        <a:spcAft>
                          <a:spcPts val="0"/>
                        </a:spcAft>
                        <a:buNone/>
                      </a:pPr>
                      <a:r>
                        <a:rPr lang="en-US" sz="1100" u="none" strike="noStrike" cap="none" dirty="0"/>
                        <a:t>RML works with UMB to </a:t>
                      </a:r>
                      <a:r>
                        <a:rPr lang="en-US" sz="1100" dirty="0"/>
                        <a:t>process</a:t>
                      </a:r>
                      <a:r>
                        <a:rPr lang="en-US" sz="1100" u="none" strike="noStrike" cap="none" dirty="0"/>
                        <a:t> administrative paperwork </a:t>
                      </a:r>
                      <a:endParaRPr sz="1100" dirty="0"/>
                    </a:p>
                  </a:txBody>
                  <a:tcPr marL="91450" marR="91450" marT="45725" marB="45725"/>
                </a:tc>
                <a:extLst>
                  <a:ext uri="{0D108BD9-81ED-4DB2-BD59-A6C34878D82A}">
                    <a16:rowId xmlns:a16="http://schemas.microsoft.com/office/drawing/2014/main" val="10009"/>
                  </a:ext>
                </a:extLst>
              </a:tr>
              <a:tr h="266275">
                <a:tc>
                  <a:txBody>
                    <a:bodyPr/>
                    <a:lstStyle/>
                    <a:p>
                      <a:pPr marL="0" marR="0" lvl="0" indent="0" algn="ctr" rtl="0">
                        <a:lnSpc>
                          <a:spcPct val="100000"/>
                        </a:lnSpc>
                        <a:spcBef>
                          <a:spcPts val="0"/>
                        </a:spcBef>
                        <a:spcAft>
                          <a:spcPts val="0"/>
                        </a:spcAft>
                        <a:buNone/>
                      </a:pPr>
                      <a:r>
                        <a:rPr lang="en-US" sz="1100" b="1" u="none" strike="noStrike" cap="none" dirty="0">
                          <a:highlight>
                            <a:srgbClr val="FFFF00"/>
                          </a:highlight>
                        </a:rPr>
                        <a:t>5/1</a:t>
                      </a:r>
                      <a:endParaRPr sz="1100" b="1" u="none" strike="noStrike" cap="none" dirty="0">
                        <a:highlight>
                          <a:srgbClr val="FFFF00"/>
                        </a:highlight>
                      </a:endParaRPr>
                    </a:p>
                  </a:txBody>
                  <a:tcPr marL="91450" marR="91450" marT="45725" marB="45725"/>
                </a:tc>
                <a:tc>
                  <a:txBody>
                    <a:bodyPr/>
                    <a:lstStyle/>
                    <a:p>
                      <a:pPr marL="0" marR="0" lvl="0" indent="0" algn="l" rtl="0">
                        <a:lnSpc>
                          <a:spcPct val="100000"/>
                        </a:lnSpc>
                        <a:spcBef>
                          <a:spcPts val="0"/>
                        </a:spcBef>
                        <a:spcAft>
                          <a:spcPts val="0"/>
                        </a:spcAft>
                        <a:buNone/>
                      </a:pPr>
                      <a:r>
                        <a:rPr lang="en-US" sz="1100" u="none" strike="noStrike" cap="none" dirty="0"/>
                        <a:t>RML informs Awardee when they will be able to begin project</a:t>
                      </a:r>
                      <a:endParaRPr sz="1100" u="none" strike="noStrike" cap="none" dirty="0"/>
                    </a:p>
                  </a:txBody>
                  <a:tcPr marL="91450" marR="91450" marT="45725" marB="45725"/>
                </a:tc>
                <a:extLst>
                  <a:ext uri="{0D108BD9-81ED-4DB2-BD59-A6C34878D82A}">
                    <a16:rowId xmlns:a16="http://schemas.microsoft.com/office/drawing/2014/main" val="10010"/>
                  </a:ext>
                </a:extLst>
              </a:tr>
              <a:tr h="266275">
                <a:tc gridSpan="2">
                  <a:txBody>
                    <a:bodyPr/>
                    <a:lstStyle/>
                    <a:p>
                      <a:pPr marL="0" marR="0" lvl="0" indent="0" algn="ctr" rtl="0">
                        <a:lnSpc>
                          <a:spcPct val="100000"/>
                        </a:lnSpc>
                        <a:spcBef>
                          <a:spcPts val="0"/>
                        </a:spcBef>
                        <a:spcAft>
                          <a:spcPts val="0"/>
                        </a:spcAft>
                        <a:buNone/>
                      </a:pPr>
                      <a:r>
                        <a:rPr lang="en-US" sz="1100" b="1" i="0" u="none" strike="noStrike" cap="none" dirty="0">
                          <a:solidFill>
                            <a:schemeClr val="dk1"/>
                          </a:solidFill>
                          <a:latin typeface="Arial"/>
                          <a:ea typeface="Arial"/>
                          <a:cs typeface="Arial"/>
                          <a:sym typeface="Arial"/>
                        </a:rPr>
                        <a:t>2024</a:t>
                      </a:r>
                      <a:endParaRPr sz="1100" b="1" i="0" u="none" strike="noStrike" cap="none" dirty="0">
                        <a:solidFill>
                          <a:schemeClr val="dk1"/>
                        </a:solidFill>
                        <a:latin typeface="Arial"/>
                        <a:ea typeface="Arial"/>
                        <a:cs typeface="Arial"/>
                        <a:sym typeface="Arial"/>
                      </a:endParaRPr>
                    </a:p>
                  </a:txBody>
                  <a:tcPr marL="91450" marR="91450" marT="45725" marB="45725">
                    <a:solidFill>
                      <a:srgbClr val="C9DAF8"/>
                    </a:solidFill>
                  </a:tcPr>
                </a:tc>
                <a:tc hMerge="1">
                  <a:txBody>
                    <a:bodyPr/>
                    <a:lstStyle/>
                    <a:p>
                      <a:endParaRPr lang="en-US"/>
                    </a:p>
                  </a:txBody>
                  <a:tcPr/>
                </a:tc>
                <a:extLst>
                  <a:ext uri="{0D108BD9-81ED-4DB2-BD59-A6C34878D82A}">
                    <a16:rowId xmlns:a16="http://schemas.microsoft.com/office/drawing/2014/main" val="10011"/>
                  </a:ext>
                </a:extLst>
              </a:tr>
              <a:tr h="266275">
                <a:tc>
                  <a:txBody>
                    <a:bodyPr/>
                    <a:lstStyle/>
                    <a:p>
                      <a:pPr marL="0" marR="0" lvl="0" indent="0" algn="ctr" rtl="0">
                        <a:lnSpc>
                          <a:spcPct val="100000"/>
                        </a:lnSpc>
                        <a:spcBef>
                          <a:spcPts val="0"/>
                        </a:spcBef>
                        <a:spcAft>
                          <a:spcPts val="0"/>
                        </a:spcAft>
                        <a:buNone/>
                      </a:pPr>
                      <a:r>
                        <a:rPr lang="en-US" sz="1100" u="none" strike="noStrike" cap="none" dirty="0"/>
                        <a:t>4/30</a:t>
                      </a:r>
                      <a:endParaRPr sz="11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US" sz="1100" u="none" strike="noStrike" cap="none" dirty="0"/>
                        <a:t>Awarded project is completed and all expenses must be completed</a:t>
                      </a:r>
                      <a:endParaRPr sz="1100" u="none" strike="noStrike" cap="none" dirty="0"/>
                    </a:p>
                  </a:txBody>
                  <a:tcPr marL="91450" marR="91450" marT="45725" marB="45725"/>
                </a:tc>
                <a:extLst>
                  <a:ext uri="{0D108BD9-81ED-4DB2-BD59-A6C34878D82A}">
                    <a16:rowId xmlns:a16="http://schemas.microsoft.com/office/drawing/2014/main" val="10012"/>
                  </a:ext>
                </a:extLst>
              </a:tr>
              <a:tr h="266275">
                <a:tc>
                  <a:txBody>
                    <a:bodyPr/>
                    <a:lstStyle/>
                    <a:p>
                      <a:pPr marL="0" marR="0" lvl="0" indent="0" algn="ctr" rtl="0">
                        <a:lnSpc>
                          <a:spcPct val="100000"/>
                        </a:lnSpc>
                        <a:spcBef>
                          <a:spcPts val="0"/>
                        </a:spcBef>
                        <a:spcAft>
                          <a:spcPts val="0"/>
                        </a:spcAft>
                        <a:buNone/>
                      </a:pPr>
                      <a:r>
                        <a:rPr lang="en-US" sz="1100" u="none" strike="noStrike" cap="none" dirty="0"/>
                        <a:t>5/31</a:t>
                      </a:r>
                      <a:endParaRPr sz="11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US" sz="1100" u="none" strike="noStrike" cap="none" dirty="0"/>
                        <a:t>Final Invoice and Final Report are submitted to RML</a:t>
                      </a:r>
                      <a:endParaRPr sz="1100" u="none" strike="noStrike" cap="none" dirty="0"/>
                    </a:p>
                  </a:txBody>
                  <a:tcPr marL="91450" marR="91450" marT="45725" marB="45725"/>
                </a:tc>
                <a:extLst>
                  <a:ext uri="{0D108BD9-81ED-4DB2-BD59-A6C34878D82A}">
                    <a16:rowId xmlns:a16="http://schemas.microsoft.com/office/drawing/2014/main" val="10013"/>
                  </a:ext>
                </a:extLst>
              </a:tr>
              <a:tr h="266275">
                <a:tc>
                  <a:txBody>
                    <a:bodyPr/>
                    <a:lstStyle/>
                    <a:p>
                      <a:pPr marL="0" marR="0" lvl="0" indent="0" algn="ctr" rtl="0">
                        <a:lnSpc>
                          <a:spcPct val="100000"/>
                        </a:lnSpc>
                        <a:spcBef>
                          <a:spcPts val="0"/>
                        </a:spcBef>
                        <a:spcAft>
                          <a:spcPts val="0"/>
                        </a:spcAft>
                        <a:buNone/>
                      </a:pPr>
                      <a:r>
                        <a:rPr lang="en-US" sz="1100" u="none" strike="noStrike" cap="none" dirty="0"/>
                        <a:t>6/30</a:t>
                      </a:r>
                      <a:endParaRPr sz="11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US" sz="1100" u="none" strike="noStrike" cap="none" dirty="0"/>
                        <a:t>Accounting financial records close and awarded projects are marked as complete</a:t>
                      </a:r>
                      <a:endParaRPr sz="1100" u="none" strike="noStrike" cap="none" dirty="0"/>
                    </a:p>
                  </a:txBody>
                  <a:tcPr marL="91450" marR="91450" marT="45725" marB="45725"/>
                </a:tc>
                <a:extLst>
                  <a:ext uri="{0D108BD9-81ED-4DB2-BD59-A6C34878D82A}">
                    <a16:rowId xmlns:a16="http://schemas.microsoft.com/office/drawing/2014/main" val="10014"/>
                  </a:ext>
                </a:extLst>
              </a:tr>
            </a:tbl>
          </a:graphicData>
        </a:graphic>
      </p:graphicFrame>
      <p:sp>
        <p:nvSpPr>
          <p:cNvPr id="112" name="Google Shape;112;g152e16ab5bd_1_95"/>
          <p:cNvSpPr txBox="1">
            <a:spLocks noGrp="1"/>
          </p:cNvSpPr>
          <p:nvPr>
            <p:ph type="title"/>
          </p:nvPr>
        </p:nvSpPr>
        <p:spPr>
          <a:xfrm>
            <a:off x="25" y="0"/>
            <a:ext cx="91440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US"/>
              <a:t>Awards Process and Timeline</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ample of a project timeline draft to start at the end of the project where you will begin evaluating your measures to where the project begins its implementation." title="Project Timeline"/>
          <p:cNvPicPr>
            <a:picLocks noChangeAspect="1"/>
          </p:cNvPicPr>
          <p:nvPr/>
        </p:nvPicPr>
        <p:blipFill>
          <a:blip r:embed="rId2"/>
          <a:stretch>
            <a:fillRect/>
          </a:stretch>
        </p:blipFill>
        <p:spPr>
          <a:xfrm>
            <a:off x="0" y="772199"/>
            <a:ext cx="9144000" cy="3791621"/>
          </a:xfrm>
          <a:prstGeom prst="rect">
            <a:avLst/>
          </a:prstGeom>
        </p:spPr>
      </p:pic>
      <p:sp>
        <p:nvSpPr>
          <p:cNvPr id="2" name="Title 1"/>
          <p:cNvSpPr>
            <a:spLocks noGrp="1"/>
          </p:cNvSpPr>
          <p:nvPr>
            <p:ph type="title"/>
          </p:nvPr>
        </p:nvSpPr>
        <p:spPr/>
        <p:txBody>
          <a:bodyPr>
            <a:normAutofit/>
          </a:bodyPr>
          <a:lstStyle/>
          <a:p>
            <a:pPr algn="ctr"/>
            <a:r>
              <a:rPr lang="en-US" sz="3200" dirty="0" smtClean="0"/>
              <a:t>Draft a Project Timeline</a:t>
            </a:r>
            <a:endParaRPr lang="en-US" sz="3200" dirty="0"/>
          </a:p>
        </p:txBody>
      </p:sp>
    </p:spTree>
    <p:extLst>
      <p:ext uri="{BB962C8B-B14F-4D97-AF65-F5344CB8AC3E}">
        <p14:creationId xmlns:p14="http://schemas.microsoft.com/office/powerpoint/2010/main" val="2524882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2" name="Google Shape;182;g152e16ab5bd_1_132" descr="The NNLM Evaluation Center's Pathways to Evaluation focused on 5 steps: Community Assessment, Logic Models, Indicators, Evaluation Plan, and Data Collection." title="Pathways to Evaluation"/>
          <p:cNvPicPr preferRelativeResize="0"/>
          <p:nvPr/>
        </p:nvPicPr>
        <p:blipFill>
          <a:blip r:embed="rId3">
            <a:alphaModFix/>
          </a:blip>
          <a:stretch>
            <a:fillRect/>
          </a:stretch>
        </p:blipFill>
        <p:spPr>
          <a:xfrm>
            <a:off x="703625" y="857252"/>
            <a:ext cx="7736751" cy="3687876"/>
          </a:xfrm>
          <a:prstGeom prst="rect">
            <a:avLst/>
          </a:prstGeom>
          <a:noFill/>
          <a:ln>
            <a:noFill/>
          </a:ln>
        </p:spPr>
      </p:pic>
      <p:sp>
        <p:nvSpPr>
          <p:cNvPr id="181" name="Google Shape;181;g152e16ab5bd_1_132"/>
          <p:cNvSpPr txBox="1"/>
          <p:nvPr/>
        </p:nvSpPr>
        <p:spPr>
          <a:xfrm>
            <a:off x="-143875" y="476250"/>
            <a:ext cx="9144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u="sng" dirty="0">
                <a:solidFill>
                  <a:schemeClr val="hlink"/>
                </a:solidFill>
                <a:hlinkClick r:id="rId4" tooltip="NNLM Evaluation Resources"/>
              </a:rPr>
              <a:t>https://nnlm.gov/nec/evaldesign</a:t>
            </a:r>
            <a:r>
              <a:rPr lang="en-US" dirty="0"/>
              <a:t> </a:t>
            </a:r>
            <a:endParaRPr dirty="0"/>
          </a:p>
        </p:txBody>
      </p:sp>
      <p:sp>
        <p:nvSpPr>
          <p:cNvPr id="180" name="Google Shape;180;g152e16ab5bd_1_132"/>
          <p:cNvSpPr txBox="1">
            <a:spLocks noGrp="1"/>
          </p:cNvSpPr>
          <p:nvPr>
            <p:ph type="title"/>
          </p:nvPr>
        </p:nvSpPr>
        <p:spPr>
          <a:xfrm>
            <a:off x="0" y="82375"/>
            <a:ext cx="91440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US"/>
              <a:t>Evaluation Resources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128571"/>
              <a:buNone/>
            </a:pPr>
            <a:r>
              <a:rPr lang="en-US"/>
              <a:t>Health Statistics</a:t>
            </a:r>
            <a:endParaRPr/>
          </a:p>
        </p:txBody>
      </p:sp>
      <p:sp>
        <p:nvSpPr>
          <p:cNvPr id="188" name="Google Shape;188;p1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rgbClr val="666666"/>
              </a:buClr>
              <a:buSzPts val="1400"/>
              <a:buFont typeface="Roboto"/>
              <a:buChar char="●"/>
            </a:pPr>
            <a:r>
              <a:rPr lang="en-US" u="sng">
                <a:solidFill>
                  <a:srgbClr val="294668"/>
                </a:solidFill>
                <a:highlight>
                  <a:srgbClr val="FFFFFF"/>
                </a:highlight>
                <a:latin typeface="Roboto"/>
                <a:ea typeface="Roboto"/>
                <a:cs typeface="Roboto"/>
                <a:sym typeface="Robo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National Center for Health Data Statistics</a:t>
            </a:r>
            <a:r>
              <a:rPr lang="en-US">
                <a:solidFill>
                  <a:srgbClr val="666666"/>
                </a:solidFill>
                <a:highlight>
                  <a:srgbClr val="FFFFFF"/>
                </a:highlight>
                <a:latin typeface="Roboto"/>
                <a:ea typeface="Roboto"/>
                <a:cs typeface="Roboto"/>
                <a:sym typeface="Roboto"/>
              </a:rPr>
              <a:t> </a:t>
            </a:r>
            <a:r>
              <a:rPr lang="en-US">
                <a:solidFill>
                  <a:schemeClr val="dk1"/>
                </a:solidFill>
                <a:highlight>
                  <a:srgbClr val="FFFFFF"/>
                </a:highlight>
                <a:latin typeface="Roboto"/>
                <a:ea typeface="Roboto"/>
                <a:cs typeface="Roboto"/>
                <a:sym typeface="Roboto"/>
              </a:rPr>
              <a:t>from the Centers for Disease Control (CDC)</a:t>
            </a:r>
            <a:endParaRPr>
              <a:solidFill>
                <a:schemeClr val="dk1"/>
              </a:solidFill>
              <a:highlight>
                <a:srgbClr val="FFFFFF"/>
              </a:highlight>
              <a:latin typeface="Roboto"/>
              <a:ea typeface="Roboto"/>
              <a:cs typeface="Roboto"/>
              <a:sym typeface="Roboto"/>
            </a:endParaRPr>
          </a:p>
          <a:p>
            <a:pPr marL="457200" lvl="0" indent="-317500" algn="l" rtl="0">
              <a:spcBef>
                <a:spcPts val="0"/>
              </a:spcBef>
              <a:spcAft>
                <a:spcPts val="0"/>
              </a:spcAft>
              <a:buClr>
                <a:srgbClr val="666666"/>
              </a:buClr>
              <a:buSzPts val="1400"/>
              <a:buFont typeface="Roboto"/>
              <a:buChar char="●"/>
            </a:pPr>
            <a:r>
              <a:rPr lang="en-US" u="sng">
                <a:solidFill>
                  <a:srgbClr val="294668"/>
                </a:solidFill>
                <a:highlight>
                  <a:srgbClr val="FFFFFF"/>
                </a:highlight>
                <a:latin typeface="Roboto"/>
                <a:ea typeface="Roboto"/>
                <a:cs typeface="Roboto"/>
                <a:sym typeface="Robo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Reports and Data Resources</a:t>
            </a:r>
            <a:r>
              <a:rPr lang="en-US">
                <a:solidFill>
                  <a:srgbClr val="666666"/>
                </a:solidFill>
                <a:highlight>
                  <a:srgbClr val="FFFFFF"/>
                </a:highlight>
                <a:latin typeface="Roboto"/>
                <a:ea typeface="Roboto"/>
                <a:cs typeface="Roboto"/>
                <a:sym typeface="Roboto"/>
              </a:rPr>
              <a:t> </a:t>
            </a:r>
            <a:r>
              <a:rPr lang="en-US">
                <a:solidFill>
                  <a:schemeClr val="dk1"/>
                </a:solidFill>
                <a:highlight>
                  <a:srgbClr val="FFFFFF"/>
                </a:highlight>
                <a:latin typeface="Roboto"/>
                <a:ea typeface="Roboto"/>
                <a:cs typeface="Roboto"/>
                <a:sym typeface="Roboto"/>
              </a:rPr>
              <a:t>from the National Institute on Minority Health and Health Disparities</a:t>
            </a:r>
            <a:endParaRPr>
              <a:solidFill>
                <a:schemeClr val="dk1"/>
              </a:solidFill>
              <a:highlight>
                <a:srgbClr val="FFFFFF"/>
              </a:highlight>
              <a:latin typeface="Roboto"/>
              <a:ea typeface="Roboto"/>
              <a:cs typeface="Roboto"/>
              <a:sym typeface="Roboto"/>
            </a:endParaRPr>
          </a:p>
          <a:p>
            <a:pPr marL="457200" lvl="0" indent="-317500" algn="l" rtl="0">
              <a:spcBef>
                <a:spcPts val="0"/>
              </a:spcBef>
              <a:spcAft>
                <a:spcPts val="0"/>
              </a:spcAft>
              <a:buClr>
                <a:srgbClr val="666666"/>
              </a:buClr>
              <a:buSzPts val="1400"/>
              <a:buFont typeface="Roboto"/>
              <a:buChar char="●"/>
            </a:pPr>
            <a:r>
              <a:rPr lang="en-US" u="sng">
                <a:solidFill>
                  <a:srgbClr val="294668"/>
                </a:solidFill>
                <a:highlight>
                  <a:srgbClr val="FFFFFF"/>
                </a:highlight>
                <a:latin typeface="Roboto"/>
                <a:ea typeface="Roboto"/>
                <a:cs typeface="Roboto"/>
                <a:sym typeface="Roboto"/>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Census Data</a:t>
            </a:r>
            <a:r>
              <a:rPr lang="en-US">
                <a:solidFill>
                  <a:srgbClr val="666666"/>
                </a:solidFill>
                <a:highlight>
                  <a:srgbClr val="FFFFFF"/>
                </a:highlight>
                <a:latin typeface="Roboto"/>
                <a:ea typeface="Roboto"/>
                <a:cs typeface="Roboto"/>
                <a:sym typeface="Roboto"/>
              </a:rPr>
              <a:t> </a:t>
            </a:r>
            <a:r>
              <a:rPr lang="en-US">
                <a:solidFill>
                  <a:schemeClr val="dk1"/>
                </a:solidFill>
                <a:highlight>
                  <a:srgbClr val="FFFFFF"/>
                </a:highlight>
                <a:latin typeface="Roboto"/>
                <a:ea typeface="Roboto"/>
                <a:cs typeface="Roboto"/>
                <a:sym typeface="Roboto"/>
              </a:rPr>
              <a:t>from the U.S. Census Bureau</a:t>
            </a:r>
            <a:endParaRPr>
              <a:solidFill>
                <a:schemeClr val="dk1"/>
              </a:solidFill>
              <a:highlight>
                <a:srgbClr val="FFFFFF"/>
              </a:highlight>
              <a:latin typeface="Roboto"/>
              <a:ea typeface="Roboto"/>
              <a:cs typeface="Roboto"/>
              <a:sym typeface="Roboto"/>
            </a:endParaRPr>
          </a:p>
          <a:p>
            <a:pPr marL="457200" lvl="0" indent="-317500" algn="l" rtl="0">
              <a:spcBef>
                <a:spcPts val="0"/>
              </a:spcBef>
              <a:spcAft>
                <a:spcPts val="0"/>
              </a:spcAft>
              <a:buClr>
                <a:srgbClr val="666666"/>
              </a:buClr>
              <a:buSzPts val="1400"/>
              <a:buFont typeface="Roboto"/>
              <a:buChar char="●"/>
            </a:pPr>
            <a:r>
              <a:rPr lang="en-US" u="sng">
                <a:solidFill>
                  <a:srgbClr val="294668"/>
                </a:solidFill>
                <a:highlight>
                  <a:srgbClr val="FFFFFF"/>
                </a:highlight>
                <a:latin typeface="Roboto"/>
                <a:ea typeface="Roboto"/>
                <a:cs typeface="Roboto"/>
                <a:sym typeface="Roboto"/>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State Health Facts</a:t>
            </a:r>
            <a:r>
              <a:rPr lang="en-US">
                <a:solidFill>
                  <a:srgbClr val="666666"/>
                </a:solidFill>
                <a:highlight>
                  <a:srgbClr val="FFFFFF"/>
                </a:highlight>
                <a:latin typeface="Roboto"/>
                <a:ea typeface="Roboto"/>
                <a:cs typeface="Roboto"/>
                <a:sym typeface="Roboto"/>
              </a:rPr>
              <a:t> </a:t>
            </a:r>
            <a:r>
              <a:rPr lang="en-US">
                <a:solidFill>
                  <a:schemeClr val="dk1"/>
                </a:solidFill>
                <a:highlight>
                  <a:srgbClr val="FFFFFF"/>
                </a:highlight>
                <a:latin typeface="Roboto"/>
                <a:ea typeface="Roboto"/>
                <a:cs typeface="Roboto"/>
                <a:sym typeface="Roboto"/>
              </a:rPr>
              <a:t>from the Kaiser Family Foundation</a:t>
            </a:r>
            <a:endParaRPr>
              <a:solidFill>
                <a:schemeClr val="dk1"/>
              </a:solidFill>
              <a:highlight>
                <a:srgbClr val="FFFFFF"/>
              </a:highlight>
              <a:latin typeface="Roboto"/>
              <a:ea typeface="Roboto"/>
              <a:cs typeface="Roboto"/>
              <a:sym typeface="Roboto"/>
            </a:endParaRPr>
          </a:p>
          <a:p>
            <a:pPr marL="0" lvl="0" indent="0" algn="l" rtl="0">
              <a:spcBef>
                <a:spcPts val="1200"/>
              </a:spcBef>
              <a:spcAft>
                <a:spcPts val="0"/>
              </a:spcAft>
              <a:buNone/>
            </a:pPr>
            <a:endParaRPr/>
          </a:p>
        </p:txBody>
      </p:sp>
      <p:sp>
        <p:nvSpPr>
          <p:cNvPr id="189" name="Google Shape;189;p1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rgbClr val="666666"/>
              </a:buClr>
              <a:buSzPts val="1400"/>
              <a:buFont typeface="Roboto"/>
              <a:buChar char="●"/>
            </a:pPr>
            <a:r>
              <a:rPr lang="en-US" u="sng">
                <a:solidFill>
                  <a:srgbClr val="073763"/>
                </a:solidFill>
                <a:highlight>
                  <a:schemeClr val="lt1"/>
                </a:highlight>
                <a:latin typeface="Roboto"/>
                <a:ea typeface="Roboto"/>
                <a:cs typeface="Roboto"/>
                <a:sym typeface="Roboto"/>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City Health Dashboard</a:t>
            </a:r>
            <a:r>
              <a:rPr lang="en-US">
                <a:solidFill>
                  <a:srgbClr val="666666"/>
                </a:solidFill>
                <a:highlight>
                  <a:schemeClr val="lt1"/>
                </a:highlight>
                <a:latin typeface="Roboto"/>
                <a:ea typeface="Roboto"/>
                <a:cs typeface="Roboto"/>
                <a:sym typeface="Roboto"/>
              </a:rPr>
              <a:t> </a:t>
            </a:r>
            <a:r>
              <a:rPr lang="en-US">
                <a:solidFill>
                  <a:schemeClr val="dk1"/>
                </a:solidFill>
                <a:highlight>
                  <a:schemeClr val="lt1"/>
                </a:highlight>
                <a:latin typeface="Roboto"/>
                <a:ea typeface="Roboto"/>
                <a:cs typeface="Roboto"/>
                <a:sym typeface="Roboto"/>
              </a:rPr>
              <a:t>from the Robert Wood Johnson Foundation </a:t>
            </a:r>
            <a:endParaRPr>
              <a:solidFill>
                <a:schemeClr val="dk1"/>
              </a:solidFill>
              <a:highlight>
                <a:schemeClr val="lt1"/>
              </a:highlight>
              <a:latin typeface="Roboto"/>
              <a:ea typeface="Roboto"/>
              <a:cs typeface="Roboto"/>
              <a:sym typeface="Roboto"/>
            </a:endParaRPr>
          </a:p>
          <a:p>
            <a:pPr marL="457200" lvl="0" indent="-317500" algn="l" rtl="0">
              <a:spcBef>
                <a:spcPts val="0"/>
              </a:spcBef>
              <a:spcAft>
                <a:spcPts val="0"/>
              </a:spcAft>
              <a:buClr>
                <a:srgbClr val="666666"/>
              </a:buClr>
              <a:buSzPts val="1400"/>
              <a:buFont typeface="Roboto"/>
              <a:buChar char="●"/>
            </a:pPr>
            <a:r>
              <a:rPr lang="en-US" u="sng">
                <a:solidFill>
                  <a:srgbClr val="294668"/>
                </a:solidFill>
                <a:highlight>
                  <a:schemeClr val="lt1"/>
                </a:highlight>
                <a:latin typeface="Roboto"/>
                <a:ea typeface="Roboto"/>
                <a:cs typeface="Roboto"/>
                <a:sym typeface="Roboto"/>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County Health Rankings &amp; Roadmaps</a:t>
            </a:r>
            <a:r>
              <a:rPr lang="en-US">
                <a:solidFill>
                  <a:srgbClr val="666666"/>
                </a:solidFill>
                <a:highlight>
                  <a:schemeClr val="lt1"/>
                </a:highlight>
                <a:latin typeface="Roboto"/>
                <a:ea typeface="Roboto"/>
                <a:cs typeface="Roboto"/>
                <a:sym typeface="Roboto"/>
              </a:rPr>
              <a:t> </a:t>
            </a:r>
            <a:r>
              <a:rPr lang="en-US">
                <a:solidFill>
                  <a:schemeClr val="dk1"/>
                </a:solidFill>
                <a:highlight>
                  <a:schemeClr val="lt1"/>
                </a:highlight>
                <a:latin typeface="Roboto"/>
                <a:ea typeface="Roboto"/>
                <a:cs typeface="Roboto"/>
                <a:sym typeface="Roboto"/>
              </a:rPr>
              <a:t>from the Robert Wood Johnson Foundation</a:t>
            </a:r>
            <a:endParaRPr>
              <a:solidFill>
                <a:schemeClr val="dk1"/>
              </a:solidFill>
              <a:highlight>
                <a:schemeClr val="lt1"/>
              </a:highlight>
              <a:latin typeface="Roboto"/>
              <a:ea typeface="Roboto"/>
              <a:cs typeface="Roboto"/>
              <a:sym typeface="Roboto"/>
            </a:endParaRPr>
          </a:p>
          <a:p>
            <a:pPr marL="457200" lvl="0" indent="-317500" algn="l" rtl="0">
              <a:spcBef>
                <a:spcPts val="0"/>
              </a:spcBef>
              <a:spcAft>
                <a:spcPts val="0"/>
              </a:spcAft>
              <a:buClr>
                <a:srgbClr val="666666"/>
              </a:buClr>
              <a:buSzPts val="1400"/>
              <a:buFont typeface="Roboto"/>
              <a:buChar char="●"/>
            </a:pPr>
            <a:r>
              <a:rPr lang="en-US" u="sng">
                <a:solidFill>
                  <a:srgbClr val="294668"/>
                </a:solidFill>
                <a:highlight>
                  <a:schemeClr val="lt1"/>
                </a:highlight>
                <a:latin typeface="Roboto"/>
                <a:ea typeface="Roboto"/>
                <a:cs typeface="Roboto"/>
                <a:sym typeface="Roboto"/>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Rural Health Information Hub</a:t>
            </a:r>
            <a:r>
              <a:rPr lang="en-US">
                <a:solidFill>
                  <a:srgbClr val="666666"/>
                </a:solidFill>
                <a:highlight>
                  <a:schemeClr val="lt1"/>
                </a:highlight>
                <a:latin typeface="Roboto"/>
                <a:ea typeface="Roboto"/>
                <a:cs typeface="Roboto"/>
                <a:sym typeface="Roboto"/>
              </a:rPr>
              <a:t> </a:t>
            </a:r>
            <a:r>
              <a:rPr lang="en-US">
                <a:solidFill>
                  <a:schemeClr val="dk1"/>
                </a:solidFill>
                <a:highlight>
                  <a:schemeClr val="lt1"/>
                </a:highlight>
                <a:latin typeface="Roboto"/>
                <a:ea typeface="Roboto"/>
                <a:cs typeface="Roboto"/>
                <a:sym typeface="Roboto"/>
              </a:rPr>
              <a:t>(RHIHUB), supported by the Health Resources and Services Administration (HRSA)</a:t>
            </a:r>
            <a:endParaRPr>
              <a:solidFill>
                <a:schemeClr val="dk1"/>
              </a:solidFill>
              <a:highlight>
                <a:schemeClr val="lt1"/>
              </a:highlight>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US">
                <a:solidFill>
                  <a:schemeClr val="dk1"/>
                </a:solidFill>
                <a:highlight>
                  <a:schemeClr val="lt1"/>
                </a:highlight>
                <a:latin typeface="Roboto"/>
                <a:ea typeface="Roboto"/>
                <a:cs typeface="Roboto"/>
                <a:sym typeface="Roboto"/>
              </a:rPr>
              <a:t>Local Departments of Health (Health, Public Health, Rural Health)</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5" name="Google Shape;195;g1596b5f75ac_0_39" descr="2022 County Health Rankings for the 24 Ranked Counties in Maryland" title="County Health Rankings and Roadmaps"/>
          <p:cNvPicPr preferRelativeResize="0"/>
          <p:nvPr/>
        </p:nvPicPr>
        <p:blipFill rotWithShape="1">
          <a:blip r:embed="rId3">
            <a:alphaModFix/>
          </a:blip>
          <a:srcRect l="12867" t="26016" r="14636" b="4233"/>
          <a:stretch/>
        </p:blipFill>
        <p:spPr>
          <a:xfrm>
            <a:off x="1734475" y="857238"/>
            <a:ext cx="5966049" cy="3587574"/>
          </a:xfrm>
          <a:prstGeom prst="rect">
            <a:avLst/>
          </a:prstGeom>
          <a:noFill/>
          <a:ln w="9525" cap="flat" cmpd="sng">
            <a:solidFill>
              <a:srgbClr val="1155CC"/>
            </a:solidFill>
            <a:prstDash val="solid"/>
            <a:round/>
            <a:headEnd type="none" w="sm" len="sm"/>
            <a:tailEnd type="none" w="sm" len="sm"/>
          </a:ln>
        </p:spPr>
      </p:pic>
      <p:sp>
        <p:nvSpPr>
          <p:cNvPr id="194" name="Google Shape;194;g1596b5f75ac_0_39"/>
          <p:cNvSpPr txBox="1">
            <a:spLocks noGrp="1"/>
          </p:cNvSpPr>
          <p:nvPr>
            <p:ph type="title"/>
          </p:nvPr>
        </p:nvSpPr>
        <p:spPr>
          <a:xfrm>
            <a:off x="457200" y="28455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US"/>
              <a:t>County Health Rankings and Roadmaps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2" name="Google Shape;202;g1596b5f75ac_0_46" descr="Detailed information comparing the social and economic factors, and Physical Environment of the county compared to the rest of the state." title="County Health Rankings "/>
          <p:cNvPicPr preferRelativeResize="0"/>
          <p:nvPr/>
        </p:nvPicPr>
        <p:blipFill rotWithShape="1">
          <a:blip r:embed="rId3">
            <a:alphaModFix/>
          </a:blip>
          <a:srcRect l="17561" t="15358" r="19942" b="7031"/>
          <a:stretch/>
        </p:blipFill>
        <p:spPr>
          <a:xfrm>
            <a:off x="4610024" y="1060750"/>
            <a:ext cx="4060227" cy="3150899"/>
          </a:xfrm>
          <a:prstGeom prst="rect">
            <a:avLst/>
          </a:prstGeom>
          <a:noFill/>
          <a:ln w="9525" cap="flat" cmpd="sng">
            <a:solidFill>
              <a:srgbClr val="0B5394"/>
            </a:solidFill>
            <a:prstDash val="solid"/>
            <a:round/>
            <a:headEnd type="none" w="sm" len="sm"/>
            <a:tailEnd type="none" w="sm" len="sm"/>
          </a:ln>
        </p:spPr>
      </p:pic>
      <p:sp>
        <p:nvSpPr>
          <p:cNvPr id="203" name="Google Shape;203;g1596b5f75ac_0_46" descr="Access to find more tools, guidance, and resources. " title="Action Center"/>
          <p:cNvSpPr/>
          <p:nvPr/>
        </p:nvSpPr>
        <p:spPr>
          <a:xfrm>
            <a:off x="4546500" y="3843750"/>
            <a:ext cx="4320900" cy="485700"/>
          </a:xfrm>
          <a:prstGeom prst="rect">
            <a:avLst/>
          </a:prstGeom>
          <a:no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1" name="Google Shape;201;g1596b5f75ac_0_46" descr="Detailed information on Length of Life, Quality of Life, Health Behaviors, and Clinical Care of one particular county compared to the state." title="County Health Rankings"/>
          <p:cNvPicPr preferRelativeResize="0"/>
          <p:nvPr/>
        </p:nvPicPr>
        <p:blipFill rotWithShape="1">
          <a:blip r:embed="rId4">
            <a:alphaModFix/>
          </a:blip>
          <a:srcRect l="18356" t="15104" r="19712" b="6837"/>
          <a:stretch/>
        </p:blipFill>
        <p:spPr>
          <a:xfrm>
            <a:off x="457200" y="1060750"/>
            <a:ext cx="3999898" cy="3150912"/>
          </a:xfrm>
          <a:prstGeom prst="rect">
            <a:avLst/>
          </a:prstGeom>
          <a:noFill/>
          <a:ln w="9525" cap="flat" cmpd="sng">
            <a:solidFill>
              <a:srgbClr val="0B5394"/>
            </a:solidFill>
            <a:prstDash val="solid"/>
            <a:round/>
            <a:headEnd type="none" w="sm" len="sm"/>
            <a:tailEnd type="none" w="sm" len="sm"/>
          </a:ln>
        </p:spPr>
      </p:pic>
      <p:sp>
        <p:nvSpPr>
          <p:cNvPr id="200" name="Google Shape;200;g1596b5f75ac_0_46"/>
          <p:cNvSpPr txBox="1">
            <a:spLocks noGrp="1"/>
          </p:cNvSpPr>
          <p:nvPr>
            <p:ph type="title"/>
          </p:nvPr>
        </p:nvSpPr>
        <p:spPr>
          <a:xfrm>
            <a:off x="311700" y="28455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US" dirty="0"/>
              <a:t>County Health Rankings and </a:t>
            </a:r>
            <a:r>
              <a:rPr lang="en-US" dirty="0" smtClean="0"/>
              <a:t>Roadmaps</a:t>
            </a:r>
            <a:r>
              <a:rPr lang="en-US" dirty="0" smtClean="0">
                <a:solidFill>
                  <a:schemeClr val="bg1"/>
                </a:solidFill>
              </a:rPr>
              <a:t> 2</a:t>
            </a:r>
            <a:endParaRPr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9" name="Google Shape;209;g1596b5f75ac_0_55" descr="Screen shot of rural data focused on health disparities of a specific county in Kentucky." title="Rural Data Explorer"/>
          <p:cNvPicPr preferRelativeResize="0"/>
          <p:nvPr/>
        </p:nvPicPr>
        <p:blipFill rotWithShape="1">
          <a:blip r:embed="rId3">
            <a:alphaModFix/>
          </a:blip>
          <a:srcRect l="8412" t="14449" r="8379" b="2507"/>
          <a:stretch/>
        </p:blipFill>
        <p:spPr>
          <a:xfrm>
            <a:off x="1574100" y="762600"/>
            <a:ext cx="5995802" cy="3739802"/>
          </a:xfrm>
          <a:prstGeom prst="rect">
            <a:avLst/>
          </a:prstGeom>
          <a:noFill/>
          <a:ln w="19050" cap="flat" cmpd="sng">
            <a:solidFill>
              <a:srgbClr val="0B5394"/>
            </a:solidFill>
            <a:prstDash val="solid"/>
            <a:round/>
            <a:headEnd type="none" w="sm" len="sm"/>
            <a:tailEnd type="none" w="sm" len="sm"/>
          </a:ln>
        </p:spPr>
      </p:pic>
      <p:sp>
        <p:nvSpPr>
          <p:cNvPr id="208" name="Google Shape;208;g1596b5f75ac_0_55"/>
          <p:cNvSpPr txBox="1">
            <a:spLocks noGrp="1"/>
          </p:cNvSpPr>
          <p:nvPr>
            <p:ph type="title"/>
          </p:nvPr>
        </p:nvSpPr>
        <p:spPr>
          <a:xfrm>
            <a:off x="204300" y="189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Rural Health Information Hub (RHIhub)- </a:t>
            </a:r>
            <a:r>
              <a:rPr lang="en-US" sz="2577"/>
              <a:t>Rural Data Explorer</a:t>
            </a:r>
            <a:endParaRPr sz="2577"/>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128571"/>
              <a:buNone/>
            </a:pPr>
            <a:r>
              <a:rPr lang="en-US"/>
              <a:t>NIH&gt;NLM&gt;NNLM Resources</a:t>
            </a:r>
            <a:endParaRPr/>
          </a:p>
        </p:txBody>
      </p:sp>
      <p:sp>
        <p:nvSpPr>
          <p:cNvPr id="215" name="Google Shape;215;p1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rgbClr val="666666"/>
              </a:buClr>
              <a:buSzPts val="1400"/>
              <a:buFont typeface="Arial"/>
              <a:buChar char="●"/>
            </a:pPr>
            <a:r>
              <a:rPr lang="en-US" u="sng">
                <a:solidFill>
                  <a:srgbClr val="294668"/>
                </a:solidFill>
                <a:highlight>
                  <a:schemeClr val="lt1"/>
                </a:high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Health Information</a:t>
            </a:r>
            <a:r>
              <a:rPr lang="en-US">
                <a:solidFill>
                  <a:srgbClr val="666666"/>
                </a:solidFill>
                <a:highlight>
                  <a:schemeClr val="lt1"/>
                </a:highlight>
              </a:rPr>
              <a:t> </a:t>
            </a:r>
            <a:r>
              <a:rPr lang="en-US">
                <a:solidFill>
                  <a:schemeClr val="dk1"/>
                </a:solidFill>
                <a:highlight>
                  <a:schemeClr val="lt1"/>
                </a:highlight>
              </a:rPr>
              <a:t>from the National Institutes of Health (NIH)</a:t>
            </a:r>
            <a:endParaRPr>
              <a:solidFill>
                <a:schemeClr val="dk1"/>
              </a:solidFill>
              <a:highlight>
                <a:schemeClr val="lt1"/>
              </a:highlight>
            </a:endParaRPr>
          </a:p>
          <a:p>
            <a:pPr marL="457200" lvl="0" indent="-317500" algn="l" rtl="0">
              <a:spcBef>
                <a:spcPts val="0"/>
              </a:spcBef>
              <a:spcAft>
                <a:spcPts val="0"/>
              </a:spcAft>
              <a:buClr>
                <a:srgbClr val="073763"/>
              </a:buClr>
              <a:buSzPts val="1400"/>
              <a:buFont typeface="Arial"/>
              <a:buChar char="●"/>
            </a:pPr>
            <a:r>
              <a:rPr lang="en-US" u="sng">
                <a:solidFill>
                  <a:srgbClr val="073763"/>
                </a:solidFill>
                <a:highlight>
                  <a:schemeClr val="lt1"/>
                </a:highligh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NIH Institutes Directory</a:t>
            </a:r>
            <a:endParaRPr>
              <a:solidFill>
                <a:srgbClr val="073763"/>
              </a:solidFill>
              <a:highlight>
                <a:schemeClr val="lt1"/>
              </a:highlight>
            </a:endParaRPr>
          </a:p>
          <a:p>
            <a:pPr marL="457200" lvl="0" indent="-317500" algn="l" rtl="0">
              <a:spcBef>
                <a:spcPts val="0"/>
              </a:spcBef>
              <a:spcAft>
                <a:spcPts val="0"/>
              </a:spcAft>
              <a:buClr>
                <a:srgbClr val="073763"/>
              </a:buClr>
              <a:buSzPts val="1400"/>
              <a:buFont typeface="Arial"/>
              <a:buChar char="●"/>
            </a:pPr>
            <a:r>
              <a:rPr lang="en-US" u="sng">
                <a:solidFill>
                  <a:srgbClr val="073763"/>
                </a:solidFill>
                <a:highlight>
                  <a:schemeClr val="lt1"/>
                </a:highlight>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Library Carpentry</a:t>
            </a:r>
            <a:endParaRPr/>
          </a:p>
          <a:p>
            <a:pPr marL="457200" lvl="0" indent="-317500" algn="l" rtl="0">
              <a:spcBef>
                <a:spcPts val="0"/>
              </a:spcBef>
              <a:spcAft>
                <a:spcPts val="0"/>
              </a:spcAft>
              <a:buClr>
                <a:srgbClr val="073763"/>
              </a:buClr>
              <a:buSzPts val="1400"/>
              <a:buFont typeface="Arial"/>
              <a:buChar char="●"/>
            </a:pPr>
            <a:r>
              <a:rPr lang="en-US" i="1" u="sng">
                <a:solidFill>
                  <a:srgbClr val="073763"/>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All of Us</a:t>
            </a:r>
            <a:r>
              <a:rPr lang="en-US" u="sng">
                <a:solidFill>
                  <a:srgbClr val="073763"/>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Research Program</a:t>
            </a:r>
            <a:endParaRPr>
              <a:solidFill>
                <a:srgbClr val="666666"/>
              </a:solidFill>
              <a:highlight>
                <a:schemeClr val="lt1"/>
              </a:highlight>
            </a:endParaRPr>
          </a:p>
          <a:p>
            <a:pPr marL="0" lvl="0" indent="0" algn="l" rtl="0">
              <a:spcBef>
                <a:spcPts val="1200"/>
              </a:spcBef>
              <a:spcAft>
                <a:spcPts val="0"/>
              </a:spcAft>
              <a:buNone/>
            </a:pPr>
            <a:endParaRPr>
              <a:solidFill>
                <a:srgbClr val="666666"/>
              </a:solidFill>
              <a:highlight>
                <a:schemeClr val="lt1"/>
              </a:highlight>
            </a:endParaRPr>
          </a:p>
          <a:p>
            <a:pPr marL="457200" lvl="0" indent="-317500" algn="l" rtl="0">
              <a:spcBef>
                <a:spcPts val="1200"/>
              </a:spcBef>
              <a:spcAft>
                <a:spcPts val="0"/>
              </a:spcAft>
              <a:buClr>
                <a:srgbClr val="666666"/>
              </a:buClr>
              <a:buSzPts val="1400"/>
              <a:buFont typeface="Arial"/>
              <a:buChar char="●"/>
            </a:pPr>
            <a:r>
              <a:rPr lang="en-US" u="sng">
                <a:solidFill>
                  <a:srgbClr val="294668"/>
                </a:solidFill>
                <a:highlight>
                  <a:schemeClr val="lt1"/>
                </a:highlight>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NNLM Informational and Printed Materials</a:t>
            </a:r>
            <a:r>
              <a:rPr lang="en-US">
                <a:solidFill>
                  <a:srgbClr val="666666"/>
                </a:solidFill>
                <a:highlight>
                  <a:schemeClr val="lt1"/>
                </a:highlight>
              </a:rPr>
              <a:t>: </a:t>
            </a:r>
            <a:r>
              <a:rPr lang="en-US">
                <a:solidFill>
                  <a:schemeClr val="dk1"/>
                </a:solidFill>
                <a:highlight>
                  <a:schemeClr val="lt1"/>
                </a:highlight>
              </a:rPr>
              <a:t>order or download free materials from your Regional Medical Library</a:t>
            </a:r>
            <a:endParaRPr>
              <a:solidFill>
                <a:schemeClr val="dk1"/>
              </a:solidFill>
              <a:highlight>
                <a:schemeClr val="lt1"/>
              </a:highlight>
            </a:endParaRPr>
          </a:p>
          <a:p>
            <a:pPr marL="457200" lvl="0" indent="-317500" algn="l" rtl="0">
              <a:spcBef>
                <a:spcPts val="0"/>
              </a:spcBef>
              <a:spcAft>
                <a:spcPts val="0"/>
              </a:spcAft>
              <a:buClr>
                <a:schemeClr val="dk1"/>
              </a:buClr>
              <a:buSzPts val="1400"/>
              <a:buFont typeface="Arial"/>
              <a:buChar char="●"/>
            </a:pPr>
            <a:r>
              <a:rPr lang="en-US" u="sng">
                <a:solidFill>
                  <a:schemeClr val="hlink"/>
                </a:solidFill>
                <a:highlight>
                  <a:schemeClr val="lt1"/>
                </a:highlight>
                <a:hlinkClick r:id="rId8"/>
              </a:rPr>
              <a:t>NNLM Training Workshops</a:t>
            </a:r>
            <a:r>
              <a:rPr lang="en-US">
                <a:solidFill>
                  <a:schemeClr val="dk1"/>
                </a:solidFill>
                <a:highlight>
                  <a:schemeClr val="lt1"/>
                </a:highlight>
              </a:rPr>
              <a:t> PPT, Scripts, and Handouts</a:t>
            </a:r>
            <a:endParaRPr>
              <a:solidFill>
                <a:srgbClr val="666666"/>
              </a:solidFill>
              <a:highlight>
                <a:schemeClr val="lt1"/>
              </a:highlight>
            </a:endParaRPr>
          </a:p>
        </p:txBody>
      </p:sp>
      <p:sp>
        <p:nvSpPr>
          <p:cNvPr id="216" name="Google Shape;216;p13"/>
          <p:cNvSpPr txBox="1">
            <a:spLocks noGrp="1"/>
          </p:cNvSpPr>
          <p:nvPr>
            <p:ph type="body" idx="2"/>
          </p:nvPr>
        </p:nvSpPr>
        <p:spPr>
          <a:xfrm>
            <a:off x="4616850" y="1152475"/>
            <a:ext cx="42156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rgbClr val="666666"/>
              </a:buClr>
              <a:buSzPts val="1400"/>
              <a:buFont typeface="Arial"/>
              <a:buChar char="●"/>
            </a:pPr>
            <a:r>
              <a:rPr lang="en-US" u="sng">
                <a:solidFill>
                  <a:srgbClr val="294668"/>
                </a:solidFill>
                <a:highlight>
                  <a:schemeClr val="lt1"/>
                </a:highlight>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Products and Services</a:t>
            </a:r>
            <a:r>
              <a:rPr lang="en-US">
                <a:solidFill>
                  <a:srgbClr val="666666"/>
                </a:solidFill>
                <a:highlight>
                  <a:schemeClr val="lt1"/>
                </a:highlight>
              </a:rPr>
              <a:t> </a:t>
            </a:r>
            <a:r>
              <a:rPr lang="en-US">
                <a:solidFill>
                  <a:schemeClr val="dk1"/>
                </a:solidFill>
                <a:highlight>
                  <a:schemeClr val="lt1"/>
                </a:highlight>
              </a:rPr>
              <a:t>from the National Library of Medicine</a:t>
            </a:r>
            <a:endParaRPr>
              <a:solidFill>
                <a:schemeClr val="dk1"/>
              </a:solidFill>
              <a:highlight>
                <a:schemeClr val="lt1"/>
              </a:highlight>
            </a:endParaRPr>
          </a:p>
          <a:p>
            <a:pPr marL="914400" lvl="1" indent="-317500" algn="l" rtl="0">
              <a:spcBef>
                <a:spcPts val="0"/>
              </a:spcBef>
              <a:spcAft>
                <a:spcPts val="0"/>
              </a:spcAft>
              <a:buClr>
                <a:schemeClr val="dk1"/>
              </a:buClr>
              <a:buSzPts val="1400"/>
              <a:buAutoNum type="alphaLcPeriod"/>
            </a:pPr>
            <a:r>
              <a:rPr lang="en-US" sz="1400" u="sng">
                <a:solidFill>
                  <a:srgbClr val="294668"/>
                </a:solidFill>
                <a:highlight>
                  <a:schemeClr val="lt1"/>
                </a:highlight>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MedlinePlus</a:t>
            </a:r>
            <a:r>
              <a:rPr lang="en-US" sz="1400">
                <a:solidFill>
                  <a:srgbClr val="666666"/>
                </a:solidFill>
                <a:highlight>
                  <a:schemeClr val="lt1"/>
                </a:highlight>
              </a:rPr>
              <a:t> </a:t>
            </a:r>
            <a:r>
              <a:rPr lang="en-US" sz="1400">
                <a:solidFill>
                  <a:schemeClr val="dk1"/>
                </a:solidFill>
                <a:highlight>
                  <a:schemeClr val="lt1"/>
                </a:highlight>
              </a:rPr>
              <a:t>for consumer health information resources</a:t>
            </a:r>
            <a:endParaRPr sz="1400">
              <a:solidFill>
                <a:schemeClr val="dk1"/>
              </a:solidFill>
              <a:highlight>
                <a:schemeClr val="lt1"/>
              </a:highlight>
            </a:endParaRPr>
          </a:p>
          <a:p>
            <a:pPr marL="914400" lvl="1" indent="-317500" algn="l" rtl="0">
              <a:spcBef>
                <a:spcPts val="0"/>
              </a:spcBef>
              <a:spcAft>
                <a:spcPts val="0"/>
              </a:spcAft>
              <a:buClr>
                <a:srgbClr val="073763"/>
              </a:buClr>
              <a:buSzPts val="1400"/>
              <a:buAutoNum type="alphaLcPeriod"/>
            </a:pPr>
            <a:r>
              <a:rPr lang="en-US" sz="1400" u="sng">
                <a:solidFill>
                  <a:srgbClr val="073763"/>
                </a:solidFill>
                <a:highlight>
                  <a:schemeClr val="lt1"/>
                </a:highlight>
                <a:hlinkClick r:id="rId1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PubMed.gov</a:t>
            </a:r>
            <a:endParaRPr sz="1400">
              <a:solidFill>
                <a:srgbClr val="073763"/>
              </a:solidFill>
              <a:highlight>
                <a:schemeClr val="lt1"/>
              </a:highlight>
            </a:endParaRPr>
          </a:p>
          <a:p>
            <a:pPr marL="914400" lvl="1" indent="-317500" algn="l" rtl="0">
              <a:spcBef>
                <a:spcPts val="0"/>
              </a:spcBef>
              <a:spcAft>
                <a:spcPts val="0"/>
              </a:spcAft>
              <a:buClr>
                <a:srgbClr val="073763"/>
              </a:buClr>
              <a:buSzPts val="1400"/>
              <a:buAutoNum type="alphaLcPeriod"/>
            </a:pPr>
            <a:r>
              <a:rPr lang="en-US" sz="1400" u="sng">
                <a:solidFill>
                  <a:srgbClr val="073763"/>
                </a:solidFill>
                <a:highlight>
                  <a:schemeClr val="lt1"/>
                </a:highlight>
                <a:hlinkClick r:id="rId1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ClinicalTrials.gov</a:t>
            </a:r>
            <a:endParaRPr sz="1400">
              <a:solidFill>
                <a:srgbClr val="073763"/>
              </a:solidFill>
              <a:highlight>
                <a:schemeClr val="lt1"/>
              </a:highlight>
            </a:endParaRPr>
          </a:p>
          <a:p>
            <a:pPr marL="914400" lvl="1" indent="-311150" algn="l" rtl="0">
              <a:spcBef>
                <a:spcPts val="0"/>
              </a:spcBef>
              <a:spcAft>
                <a:spcPts val="0"/>
              </a:spcAft>
              <a:buClr>
                <a:srgbClr val="073763"/>
              </a:buClr>
              <a:buSzPts val="1300"/>
              <a:buAutoNum type="alphaLcPeriod"/>
            </a:pPr>
            <a:r>
              <a:rPr lang="en-US" sz="1400" u="sng">
                <a:solidFill>
                  <a:srgbClr val="073763"/>
                </a:solidFill>
                <a:highlight>
                  <a:schemeClr val="lt1"/>
                </a:highlight>
                <a:hlinkClick r:id="rId1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NLM Learn Database</a:t>
            </a:r>
            <a:endParaRPr sz="1400">
              <a:solidFill>
                <a:srgbClr val="073763"/>
              </a:solidFill>
            </a:endParaRPr>
          </a:p>
          <a:p>
            <a:pPr marL="0" lvl="0" indent="0" algn="l" rtl="0">
              <a:spcBef>
                <a:spcPts val="1200"/>
              </a:spcBef>
              <a:spcAft>
                <a:spcPts val="0"/>
              </a:spcAft>
              <a:buNone/>
            </a:pPr>
            <a:endParaRPr>
              <a:solidFill>
                <a:srgbClr val="073763"/>
              </a:solidFill>
            </a:endParaRPr>
          </a:p>
          <a:p>
            <a:pPr marL="0" lvl="0" indent="0" algn="l" rtl="0">
              <a:spcBef>
                <a:spcPts val="1200"/>
              </a:spcBef>
              <a:spcAft>
                <a:spcPts val="0"/>
              </a:spcAft>
              <a:buNone/>
            </a:pPr>
            <a:endParaRPr>
              <a:solidFill>
                <a:srgbClr val="073763"/>
              </a:solidFill>
            </a:endParaRPr>
          </a:p>
          <a:p>
            <a:pPr marL="0" lvl="0" indent="0" algn="l" rtl="0">
              <a:spcBef>
                <a:spcPts val="1200"/>
              </a:spcBef>
              <a:spcAft>
                <a:spcPts val="0"/>
              </a:spcAft>
              <a:buNone/>
            </a:pPr>
            <a:r>
              <a:rPr lang="en-US">
                <a:solidFill>
                  <a:schemeClr val="dk1"/>
                </a:solidFill>
              </a:rPr>
              <a:t>Cite Your References, Statistics, etc.</a:t>
            </a:r>
            <a:endParaRPr>
              <a:solidFill>
                <a:srgbClr val="07376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3" name="Google Shape;223;g1532a6fe483_0_0" title="Resume"/>
          <p:cNvPicPr preferRelativeResize="0"/>
          <p:nvPr/>
        </p:nvPicPr>
        <p:blipFill>
          <a:blip r:embed="rId3">
            <a:alphaModFix/>
          </a:blip>
          <a:stretch>
            <a:fillRect/>
          </a:stretch>
        </p:blipFill>
        <p:spPr>
          <a:xfrm>
            <a:off x="152400" y="1170125"/>
            <a:ext cx="4395317" cy="2908665"/>
          </a:xfrm>
          <a:prstGeom prst="rect">
            <a:avLst/>
          </a:prstGeom>
          <a:noFill/>
          <a:ln>
            <a:noFill/>
          </a:ln>
        </p:spPr>
      </p:pic>
      <p:pic>
        <p:nvPicPr>
          <p:cNvPr id="222" name="Google Shape;222;g1532a6fe483_0_0" title="Curriculum Vitae"/>
          <p:cNvPicPr preferRelativeResize="0"/>
          <p:nvPr/>
        </p:nvPicPr>
        <p:blipFill>
          <a:blip r:embed="rId4">
            <a:alphaModFix/>
          </a:blip>
          <a:stretch>
            <a:fillRect/>
          </a:stretch>
        </p:blipFill>
        <p:spPr>
          <a:xfrm>
            <a:off x="4637850" y="1170125"/>
            <a:ext cx="4364104" cy="2908675"/>
          </a:xfrm>
          <a:prstGeom prst="rect">
            <a:avLst/>
          </a:prstGeom>
          <a:noFill/>
          <a:ln>
            <a:noFill/>
          </a:ln>
        </p:spPr>
      </p:pic>
      <p:sp>
        <p:nvSpPr>
          <p:cNvPr id="221" name="Google Shape;221;g1532a6fe483_0_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US"/>
              <a:t>Update Your Resume or CV</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30" name="Google Shape;230;p14"/>
          <p:cNvSpPr txBox="1"/>
          <p:nvPr/>
        </p:nvSpPr>
        <p:spPr>
          <a:xfrm>
            <a:off x="2667000" y="4090225"/>
            <a:ext cx="4441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dirty="0">
                <a:solidFill>
                  <a:schemeClr val="hlink"/>
                </a:solidFill>
                <a:hlinkClick r:id="rId3" tooltip="Proposal Writing Toolkit"/>
              </a:rPr>
              <a:t>https://nnlm.gov/guides/nnlm-proposal-writing-toolkit</a:t>
            </a:r>
            <a:r>
              <a:rPr lang="en-US" dirty="0"/>
              <a:t> </a:t>
            </a:r>
            <a:endParaRPr dirty="0"/>
          </a:p>
        </p:txBody>
      </p:sp>
      <p:pic>
        <p:nvPicPr>
          <p:cNvPr id="229" name="Google Shape;229;p14" descr="Blue Ribbon Award Isolated on White Background. 3D Illustration. Stock  Illustration - Illustration of success, wreath: 126832014"/>
          <p:cNvPicPr preferRelativeResize="0"/>
          <p:nvPr/>
        </p:nvPicPr>
        <p:blipFill rotWithShape="1">
          <a:blip r:embed="rId4">
            <a:alphaModFix/>
          </a:blip>
          <a:srcRect/>
          <a:stretch/>
        </p:blipFill>
        <p:spPr>
          <a:xfrm>
            <a:off x="4035623" y="1544116"/>
            <a:ext cx="1235095" cy="1856017"/>
          </a:xfrm>
          <a:prstGeom prst="rect">
            <a:avLst/>
          </a:prstGeom>
          <a:noFill/>
          <a:ln>
            <a:noFill/>
          </a:ln>
        </p:spPr>
      </p:pic>
      <p:sp>
        <p:nvSpPr>
          <p:cNvPr id="228" name="Google Shape;228;p14"/>
          <p:cNvSpPr txBox="1">
            <a:spLocks noGrp="1"/>
          </p:cNvSpPr>
          <p:nvPr>
            <p:ph type="title"/>
          </p:nvPr>
        </p:nvSpPr>
        <p:spPr>
          <a:xfrm>
            <a:off x="0" y="436350"/>
            <a:ext cx="9144000" cy="841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600"/>
              <a:buNone/>
            </a:pPr>
            <a:r>
              <a:rPr lang="en-US"/>
              <a:t>Exemplary Proposal Sections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2"/>
          <p:cNvSpPr txBox="1"/>
          <p:nvPr/>
        </p:nvSpPr>
        <p:spPr>
          <a:xfrm>
            <a:off x="3060371" y="1059739"/>
            <a:ext cx="5148300" cy="30939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600"/>
              </a:spcBef>
              <a:spcAft>
                <a:spcPts val="0"/>
              </a:spcAft>
              <a:buClr>
                <a:srgbClr val="000000"/>
              </a:buClr>
              <a:buSzPts val="2000"/>
              <a:buFont typeface="Arial"/>
              <a:buChar char="•"/>
            </a:pPr>
            <a:r>
              <a:rPr lang="en-US" sz="2000"/>
              <a:t>2023-2024 </a:t>
            </a:r>
            <a:r>
              <a:rPr lang="en-US" sz="2000" b="0" i="0" u="none" strike="noStrike" cap="none">
                <a:solidFill>
                  <a:srgbClr val="000000"/>
                </a:solidFill>
                <a:latin typeface="Arial"/>
                <a:ea typeface="Arial"/>
                <a:cs typeface="Arial"/>
                <a:sym typeface="Arial"/>
              </a:rPr>
              <a:t>Grant </a:t>
            </a:r>
            <a:r>
              <a:rPr lang="en-US" sz="2000"/>
              <a:t>Opportunities</a:t>
            </a:r>
            <a:endParaRPr/>
          </a:p>
          <a:p>
            <a:pPr marL="0" marR="0" lvl="4" indent="0" algn="l" rtl="0">
              <a:lnSpc>
                <a:spcPct val="100000"/>
              </a:lnSpc>
              <a:spcBef>
                <a:spcPts val="600"/>
              </a:spcBef>
              <a:spcAft>
                <a:spcPts val="0"/>
              </a:spcAft>
              <a:buNone/>
            </a:pPr>
            <a:r>
              <a:rPr lang="en-US" sz="2000" b="0" i="0" u="none" strike="noStrike" cap="none">
                <a:solidFill>
                  <a:srgbClr val="000000"/>
                </a:solidFill>
                <a:latin typeface="Arial"/>
                <a:ea typeface="Arial"/>
                <a:cs typeface="Arial"/>
                <a:sym typeface="Arial"/>
              </a:rPr>
              <a:t>      * Data Science and Services</a:t>
            </a:r>
            <a:endParaRPr/>
          </a:p>
          <a:p>
            <a:pPr marL="0" marR="0" lvl="4" indent="0" algn="l" rtl="0">
              <a:lnSpc>
                <a:spcPct val="100000"/>
              </a:lnSpc>
              <a:spcBef>
                <a:spcPts val="600"/>
              </a:spcBef>
              <a:spcAft>
                <a:spcPts val="0"/>
              </a:spcAft>
              <a:buNone/>
            </a:pPr>
            <a:r>
              <a:rPr lang="en-US" sz="2000" b="0" i="0" u="none" strike="noStrike" cap="none">
                <a:solidFill>
                  <a:srgbClr val="000000"/>
                </a:solidFill>
                <a:latin typeface="Arial"/>
                <a:ea typeface="Arial"/>
                <a:cs typeface="Arial"/>
                <a:sym typeface="Arial"/>
              </a:rPr>
              <a:t>      * Health Information Outreach</a:t>
            </a:r>
            <a:endParaRPr/>
          </a:p>
          <a:p>
            <a:pPr marL="0" marR="0" lvl="4" indent="0" algn="l" rtl="0">
              <a:lnSpc>
                <a:spcPct val="100000"/>
              </a:lnSpc>
              <a:spcBef>
                <a:spcPts val="600"/>
              </a:spcBef>
              <a:spcAft>
                <a:spcPts val="0"/>
              </a:spcAft>
              <a:buNone/>
            </a:pPr>
            <a:r>
              <a:rPr lang="en-US" sz="2000" b="0" i="0" u="none" strike="noStrike" cap="none">
                <a:solidFill>
                  <a:srgbClr val="000000"/>
                </a:solidFill>
                <a:latin typeface="Arial"/>
                <a:ea typeface="Arial"/>
                <a:cs typeface="Arial"/>
                <a:sym typeface="Arial"/>
              </a:rPr>
              <a:t>      * Technology Improvement</a:t>
            </a:r>
            <a:endParaRPr/>
          </a:p>
          <a:p>
            <a:pPr marL="285750" marR="0" lvl="0" indent="-285750" algn="l" rtl="0">
              <a:lnSpc>
                <a:spcPct val="100000"/>
              </a:lnSpc>
              <a:spcBef>
                <a:spcPts val="6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Funding Process and Timeline</a:t>
            </a:r>
            <a:endParaRPr/>
          </a:p>
          <a:p>
            <a:pPr marL="285750" marR="0" lvl="0" indent="-285750" algn="l" rtl="0">
              <a:lnSpc>
                <a:spcPct val="100000"/>
              </a:lnSpc>
              <a:spcBef>
                <a:spcPts val="600"/>
              </a:spcBef>
              <a:spcAft>
                <a:spcPts val="0"/>
              </a:spcAft>
              <a:buClr>
                <a:srgbClr val="000000"/>
              </a:buClr>
              <a:buSzPts val="2000"/>
              <a:buFont typeface="Arial"/>
              <a:buChar char="•"/>
            </a:pPr>
            <a:r>
              <a:rPr lang="en-US" sz="2000"/>
              <a:t>Pre-writing Nitty Gritty</a:t>
            </a:r>
            <a:endParaRPr/>
          </a:p>
          <a:p>
            <a:pPr marL="285750" marR="0" lvl="0" indent="-285750" algn="l" rtl="0">
              <a:lnSpc>
                <a:spcPct val="100000"/>
              </a:lnSpc>
              <a:spcBef>
                <a:spcPts val="6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Examples of Strong Proposal </a:t>
            </a:r>
            <a:r>
              <a:rPr lang="en-US" sz="2000"/>
              <a:t>Sections </a:t>
            </a:r>
            <a:endParaRPr/>
          </a:p>
          <a:p>
            <a:pPr marL="285750" marR="0" lvl="0" indent="-285750" algn="l" rtl="0">
              <a:lnSpc>
                <a:spcPct val="100000"/>
              </a:lnSpc>
              <a:spcBef>
                <a:spcPts val="6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Q&amp;A</a:t>
            </a:r>
            <a:endParaRPr/>
          </a:p>
        </p:txBody>
      </p:sp>
      <p:pic>
        <p:nvPicPr>
          <p:cNvPr id="56" name="Google Shape;56;p2" descr="Human chain in a circle of different colors" title="Human Chain"/>
          <p:cNvPicPr preferRelativeResize="0"/>
          <p:nvPr/>
        </p:nvPicPr>
        <p:blipFill rotWithShape="1">
          <a:blip r:embed="rId3">
            <a:alphaModFix/>
          </a:blip>
          <a:srcRect/>
          <a:stretch/>
        </p:blipFill>
        <p:spPr>
          <a:xfrm>
            <a:off x="749148" y="1434232"/>
            <a:ext cx="2506964" cy="1946045"/>
          </a:xfrm>
          <a:prstGeom prst="rect">
            <a:avLst/>
          </a:prstGeom>
          <a:noFill/>
          <a:ln>
            <a:noFill/>
          </a:ln>
        </p:spPr>
      </p:pic>
      <p:sp>
        <p:nvSpPr>
          <p:cNvPr id="54" name="Google Shape;54;p2"/>
          <p:cNvSpPr txBox="1">
            <a:spLocks noGrp="1"/>
          </p:cNvSpPr>
          <p:nvPr>
            <p:ph type="title"/>
          </p:nvPr>
        </p:nvSpPr>
        <p:spPr>
          <a:xfrm>
            <a:off x="311700" y="73660"/>
            <a:ext cx="8520600" cy="841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600"/>
              <a:buNone/>
            </a:pPr>
            <a:r>
              <a:rPr lang="en-US"/>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152e16ab5bd_1_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a:t>Part 3 of this Webinar Series: “Go…”</a:t>
            </a:r>
            <a:endParaRPr sz="3600"/>
          </a:p>
        </p:txBody>
      </p:sp>
      <p:sp>
        <p:nvSpPr>
          <p:cNvPr id="236" name="Google Shape;236;g152e16ab5bd_1_1"/>
          <p:cNvSpPr txBox="1">
            <a:spLocks noGrp="1"/>
          </p:cNvSpPr>
          <p:nvPr>
            <p:ph type="body" idx="1"/>
          </p:nvPr>
        </p:nvSpPr>
        <p:spPr>
          <a:xfrm>
            <a:off x="324150" y="1525800"/>
            <a:ext cx="3999900" cy="2788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sz="2000" b="1" dirty="0">
                <a:solidFill>
                  <a:schemeClr val="dk1"/>
                </a:solidFill>
              </a:rPr>
              <a:t>October 4, 2022, 12 PM ET</a:t>
            </a:r>
            <a:endParaRPr sz="2000" b="1" dirty="0">
              <a:solidFill>
                <a:schemeClr val="dk1"/>
              </a:solidFill>
            </a:endParaRPr>
          </a:p>
          <a:p>
            <a:pPr marL="0" lvl="0" indent="0" algn="ctr" rtl="0">
              <a:spcBef>
                <a:spcPts val="0"/>
              </a:spcBef>
              <a:spcAft>
                <a:spcPts val="0"/>
              </a:spcAft>
              <a:buNone/>
            </a:pPr>
            <a:endParaRPr sz="1600" dirty="0">
              <a:solidFill>
                <a:schemeClr val="dk1"/>
              </a:solidFill>
            </a:endParaRPr>
          </a:p>
          <a:p>
            <a:pPr marL="0" lvl="0" indent="0" algn="ctr" rtl="0">
              <a:spcBef>
                <a:spcPts val="0"/>
              </a:spcBef>
              <a:spcAft>
                <a:spcPts val="0"/>
              </a:spcAft>
              <a:buNone/>
            </a:pPr>
            <a:r>
              <a:rPr lang="en-US" sz="1800" dirty="0">
                <a:solidFill>
                  <a:schemeClr val="dk1"/>
                </a:solidFill>
              </a:rPr>
              <a:t>Register: </a:t>
            </a:r>
            <a:r>
              <a:rPr lang="en-US" sz="1800" u="sng" dirty="0">
                <a:solidFill>
                  <a:schemeClr val="hlink"/>
                </a:solidFill>
                <a:hlinkClick r:id="rId3" tooltip="NNLM Training Schedule"/>
              </a:rPr>
              <a:t>https://nnlm.gov/training/schedule</a:t>
            </a:r>
            <a:endParaRPr sz="1800" dirty="0">
              <a:solidFill>
                <a:schemeClr val="dk1"/>
              </a:solidFill>
            </a:endParaRPr>
          </a:p>
          <a:p>
            <a:pPr marL="0" lvl="0" indent="0" algn="ctr" rtl="0">
              <a:spcBef>
                <a:spcPts val="0"/>
              </a:spcBef>
              <a:spcAft>
                <a:spcPts val="0"/>
              </a:spcAft>
              <a:buNone/>
            </a:pPr>
            <a:endParaRPr sz="1800" dirty="0">
              <a:solidFill>
                <a:schemeClr val="dk1"/>
              </a:solidFill>
            </a:endParaRPr>
          </a:p>
          <a:p>
            <a:pPr marL="0" lvl="0" indent="0" algn="ctr" rtl="0">
              <a:spcBef>
                <a:spcPts val="0"/>
              </a:spcBef>
              <a:spcAft>
                <a:spcPts val="0"/>
              </a:spcAft>
              <a:buNone/>
            </a:pPr>
            <a:r>
              <a:rPr lang="en-US" sz="1800" dirty="0">
                <a:solidFill>
                  <a:schemeClr val="dk1"/>
                </a:solidFill>
              </a:rPr>
              <a:t>Watch </a:t>
            </a:r>
            <a:r>
              <a:rPr lang="en-US" sz="1800" u="sng" dirty="0">
                <a:solidFill>
                  <a:schemeClr val="hlink"/>
                </a:solidFill>
                <a:hlinkClick r:id="rId4"/>
              </a:rPr>
              <a:t>Part 1</a:t>
            </a:r>
            <a:r>
              <a:rPr lang="en-US" sz="1800" dirty="0">
                <a:solidFill>
                  <a:schemeClr val="dk1"/>
                </a:solidFill>
              </a:rPr>
              <a:t> </a:t>
            </a:r>
            <a:endParaRPr sz="1800" dirty="0">
              <a:solidFill>
                <a:schemeClr val="dk1"/>
              </a:solidFill>
            </a:endParaRPr>
          </a:p>
        </p:txBody>
      </p:sp>
      <p:sp>
        <p:nvSpPr>
          <p:cNvPr id="237" name="Google Shape;237;g152e16ab5bd_1_1"/>
          <p:cNvSpPr txBox="1">
            <a:spLocks noGrp="1"/>
          </p:cNvSpPr>
          <p:nvPr>
            <p:ph type="body" idx="2"/>
          </p:nvPr>
        </p:nvSpPr>
        <p:spPr>
          <a:xfrm>
            <a:off x="4832400" y="1525800"/>
            <a:ext cx="3999900" cy="304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sz="2000" b="1">
                <a:solidFill>
                  <a:schemeClr val="dk1"/>
                </a:solidFill>
              </a:rPr>
              <a:t>Agenda</a:t>
            </a:r>
            <a:endParaRPr sz="2000" b="1">
              <a:solidFill>
                <a:schemeClr val="dk1"/>
              </a:solidFill>
            </a:endParaRPr>
          </a:p>
          <a:p>
            <a:pPr marL="457200" lvl="0" indent="-342900" algn="l" rtl="0">
              <a:lnSpc>
                <a:spcPct val="100000"/>
              </a:lnSpc>
              <a:spcBef>
                <a:spcPts val="600"/>
              </a:spcBef>
              <a:spcAft>
                <a:spcPts val="0"/>
              </a:spcAft>
              <a:buClr>
                <a:schemeClr val="dk1"/>
              </a:buClr>
              <a:buSzPts val="1800"/>
              <a:buChar char="•"/>
            </a:pPr>
            <a:r>
              <a:rPr lang="en-US" sz="1800">
                <a:solidFill>
                  <a:schemeClr val="dk1"/>
                </a:solidFill>
              </a:rPr>
              <a:t>Telling the Story</a:t>
            </a:r>
            <a:endParaRPr sz="1200">
              <a:solidFill>
                <a:schemeClr val="dk1"/>
              </a:solidFill>
            </a:endParaRPr>
          </a:p>
          <a:p>
            <a:pPr marL="457200" lvl="0" indent="-342900" algn="l" rtl="0">
              <a:lnSpc>
                <a:spcPct val="100000"/>
              </a:lnSpc>
              <a:spcBef>
                <a:spcPts val="600"/>
              </a:spcBef>
              <a:spcAft>
                <a:spcPts val="0"/>
              </a:spcAft>
              <a:buClr>
                <a:schemeClr val="dk1"/>
              </a:buClr>
              <a:buSzPts val="1800"/>
              <a:buChar char="•"/>
            </a:pPr>
            <a:r>
              <a:rPr lang="en-US" sz="1800">
                <a:solidFill>
                  <a:schemeClr val="dk1"/>
                </a:solidFill>
              </a:rPr>
              <a:t>Logic Models</a:t>
            </a:r>
            <a:endParaRPr sz="1200">
              <a:solidFill>
                <a:schemeClr val="dk1"/>
              </a:solidFill>
            </a:endParaRPr>
          </a:p>
          <a:p>
            <a:pPr marL="457200" lvl="0" indent="-342900" algn="l" rtl="0">
              <a:lnSpc>
                <a:spcPct val="100000"/>
              </a:lnSpc>
              <a:spcBef>
                <a:spcPts val="600"/>
              </a:spcBef>
              <a:spcAft>
                <a:spcPts val="0"/>
              </a:spcAft>
              <a:buClr>
                <a:schemeClr val="dk1"/>
              </a:buClr>
              <a:buSzPts val="1800"/>
              <a:buChar char="•"/>
            </a:pPr>
            <a:r>
              <a:rPr lang="en-US" sz="1800">
                <a:solidFill>
                  <a:schemeClr val="dk1"/>
                </a:solidFill>
              </a:rPr>
              <a:t>SMART Goals</a:t>
            </a:r>
            <a:endParaRPr sz="1200">
              <a:solidFill>
                <a:schemeClr val="dk1"/>
              </a:solidFill>
            </a:endParaRPr>
          </a:p>
          <a:p>
            <a:pPr marL="457200" lvl="0" indent="-342900" algn="l" rtl="0">
              <a:lnSpc>
                <a:spcPct val="100000"/>
              </a:lnSpc>
              <a:spcBef>
                <a:spcPts val="600"/>
              </a:spcBef>
              <a:spcAft>
                <a:spcPts val="0"/>
              </a:spcAft>
              <a:buClr>
                <a:schemeClr val="dk1"/>
              </a:buClr>
              <a:buSzPts val="1800"/>
              <a:buChar char="•"/>
            </a:pPr>
            <a:r>
              <a:rPr lang="en-US" sz="1800">
                <a:solidFill>
                  <a:schemeClr val="dk1"/>
                </a:solidFill>
              </a:rPr>
              <a:t>Connections</a:t>
            </a:r>
            <a:endParaRPr sz="1200">
              <a:solidFill>
                <a:schemeClr val="dk1"/>
              </a:solidFill>
            </a:endParaRPr>
          </a:p>
          <a:p>
            <a:pPr marL="457200" lvl="0" indent="-342900" algn="l" rtl="0">
              <a:lnSpc>
                <a:spcPct val="100000"/>
              </a:lnSpc>
              <a:spcBef>
                <a:spcPts val="600"/>
              </a:spcBef>
              <a:spcAft>
                <a:spcPts val="0"/>
              </a:spcAft>
              <a:buClr>
                <a:schemeClr val="dk1"/>
              </a:buClr>
              <a:buSzPts val="1800"/>
              <a:buChar char="•"/>
            </a:pPr>
            <a:r>
              <a:rPr lang="en-US" sz="1800">
                <a:solidFill>
                  <a:schemeClr val="dk1"/>
                </a:solidFill>
              </a:rPr>
              <a:t>Tying it All Together</a:t>
            </a:r>
            <a:endParaRPr sz="1600">
              <a:solidFill>
                <a:schemeClr val="dk1"/>
              </a:solidFill>
            </a:endParaRPr>
          </a:p>
          <a:p>
            <a:pPr marL="457200" lvl="0" indent="0" algn="l" rtl="0">
              <a:lnSpc>
                <a:spcPct val="100000"/>
              </a:lnSpc>
              <a:spcBef>
                <a:spcPts val="600"/>
              </a:spcBef>
              <a:spcAft>
                <a:spcPts val="0"/>
              </a:spcAft>
              <a:buNone/>
            </a:pPr>
            <a:endParaRPr sz="1600">
              <a:solidFill>
                <a:schemeClr val="dk1"/>
              </a:solidFill>
            </a:endParaRPr>
          </a:p>
          <a:p>
            <a:pPr marL="0" lvl="0" indent="0" algn="l" rtl="0">
              <a:spcBef>
                <a:spcPts val="0"/>
              </a:spcBef>
              <a:spcAft>
                <a:spcPts val="0"/>
              </a:spcAft>
              <a:buNone/>
            </a:pP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g152e16ab5bd_1_7"/>
          <p:cNvSpPr txBox="1"/>
          <p:nvPr/>
        </p:nvSpPr>
        <p:spPr>
          <a:xfrm>
            <a:off x="4955500" y="2045785"/>
            <a:ext cx="38862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Tony Nguyen​</a:t>
            </a:r>
            <a:endParaRPr dirty="0"/>
          </a:p>
          <a:p>
            <a:pPr marL="0" marR="0" lvl="0" indent="0" algn="ctr"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Executive Director</a:t>
            </a:r>
            <a:endParaRPr dirty="0"/>
          </a:p>
          <a:p>
            <a:pPr marL="0" marR="0" lvl="0" indent="0" algn="ctr" rtl="0">
              <a:lnSpc>
                <a:spcPct val="100000"/>
              </a:lnSpc>
              <a:spcBef>
                <a:spcPts val="0"/>
              </a:spcBef>
              <a:spcAft>
                <a:spcPts val="0"/>
              </a:spcAft>
              <a:buNone/>
            </a:pPr>
            <a:r>
              <a:rPr lang="en-US" sz="2000" b="0" i="0" u="sng" strike="noStrike" cap="none" dirty="0">
                <a:solidFill>
                  <a:schemeClr val="hlink"/>
                </a:solidFill>
                <a:latin typeface="Arial"/>
                <a:ea typeface="Arial"/>
                <a:cs typeface="Arial"/>
                <a:sym typeface="Arial"/>
                <a:hlinkClick r:id="rId3" tooltip="Email"/>
              </a:rPr>
              <a:t>ttnguyen@hshsl.umaryland.edu</a:t>
            </a:r>
            <a:endParaRPr sz="2000" dirty="0"/>
          </a:p>
          <a:p>
            <a:pPr marL="0" marR="0" lvl="0" indent="0" algn="ctr"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 </a:t>
            </a:r>
            <a:r>
              <a:rPr lang="en-US" sz="2000" b="0" i="0" u="sng" strike="noStrike" cap="none" dirty="0">
                <a:solidFill>
                  <a:schemeClr val="hlink"/>
                </a:solidFill>
                <a:latin typeface="Arial"/>
                <a:ea typeface="Arial"/>
                <a:cs typeface="Arial"/>
                <a:sym typeface="Arial"/>
                <a:hlinkClick r:id="rId4" tooltip="Scheduler"/>
              </a:rPr>
              <a:t>https://calendly.com/ttnguyen-1</a:t>
            </a:r>
            <a:r>
              <a:rPr lang="en-US" sz="2000" b="0" i="0" u="none" strike="noStrike" cap="none" dirty="0">
                <a:solidFill>
                  <a:srgbClr val="000000"/>
                </a:solidFill>
                <a:latin typeface="Arial"/>
                <a:ea typeface="Arial"/>
                <a:cs typeface="Arial"/>
                <a:sym typeface="Arial"/>
              </a:rPr>
              <a:t> </a:t>
            </a:r>
            <a:endParaRPr dirty="0"/>
          </a:p>
        </p:txBody>
      </p:sp>
      <p:sp>
        <p:nvSpPr>
          <p:cNvPr id="244" name="Google Shape;244;g152e16ab5bd_1_7"/>
          <p:cNvSpPr txBox="1"/>
          <p:nvPr/>
        </p:nvSpPr>
        <p:spPr>
          <a:xfrm>
            <a:off x="137400" y="2045775"/>
            <a:ext cx="45870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Nancy Patterson​</a:t>
            </a:r>
            <a:endParaRPr dirty="0"/>
          </a:p>
          <a:p>
            <a:pPr marL="0" marR="0" lvl="0" indent="0" algn="ctr"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Outreach Librarian</a:t>
            </a:r>
            <a:endParaRPr dirty="0"/>
          </a:p>
          <a:p>
            <a:pPr marL="0" marR="0" lvl="0" indent="0" algn="ctr" rtl="0">
              <a:lnSpc>
                <a:spcPct val="100000"/>
              </a:lnSpc>
              <a:spcBef>
                <a:spcPts val="0"/>
              </a:spcBef>
              <a:spcAft>
                <a:spcPts val="0"/>
              </a:spcAft>
              <a:buNone/>
            </a:pPr>
            <a:r>
              <a:rPr lang="en-US" sz="2000" b="0" i="0" u="sng" strike="noStrike" cap="none" dirty="0">
                <a:solidFill>
                  <a:schemeClr val="hlink"/>
                </a:solidFill>
                <a:latin typeface="Arial"/>
                <a:ea typeface="Arial"/>
                <a:cs typeface="Arial"/>
                <a:sym typeface="Arial"/>
                <a:hlinkClick r:id="rId5" tooltip="Email"/>
              </a:rPr>
              <a:t>npatters@hshsl.umaryland.edu</a:t>
            </a:r>
            <a:endParaRPr sz="2000" dirty="0"/>
          </a:p>
          <a:p>
            <a:pPr marL="0" marR="0" lvl="0" indent="0" algn="ctr" rtl="0">
              <a:lnSpc>
                <a:spcPct val="100000"/>
              </a:lnSpc>
              <a:spcBef>
                <a:spcPts val="0"/>
              </a:spcBef>
              <a:spcAft>
                <a:spcPts val="0"/>
              </a:spcAft>
              <a:buNone/>
            </a:pPr>
            <a:r>
              <a:rPr lang="en-US" sz="2000" u="sng" dirty="0">
                <a:solidFill>
                  <a:schemeClr val="hlink"/>
                </a:solidFill>
                <a:hlinkClick r:id="rId6" tooltip="Scheduler"/>
              </a:rPr>
              <a:t>https://www.calendly.com/nancy-nnlm</a:t>
            </a:r>
            <a:r>
              <a:rPr lang="en-US" sz="2000" dirty="0"/>
              <a:t> </a:t>
            </a:r>
            <a:r>
              <a:rPr lang="en-US" sz="2000" b="0" i="0" u="none" strike="noStrike" cap="none" dirty="0">
                <a:solidFill>
                  <a:srgbClr val="000000"/>
                </a:solidFill>
                <a:latin typeface="Arial"/>
                <a:ea typeface="Arial"/>
                <a:cs typeface="Arial"/>
                <a:sym typeface="Arial"/>
              </a:rPr>
              <a:t> </a:t>
            </a:r>
            <a:endParaRPr dirty="0"/>
          </a:p>
        </p:txBody>
      </p:sp>
      <p:sp>
        <p:nvSpPr>
          <p:cNvPr id="242" name="Google Shape;242;g152e16ab5bd_1_7"/>
          <p:cNvSpPr txBox="1">
            <a:spLocks noGrp="1"/>
          </p:cNvSpPr>
          <p:nvPr>
            <p:ph type="title"/>
          </p:nvPr>
        </p:nvSpPr>
        <p:spPr>
          <a:xfrm>
            <a:off x="0" y="364925"/>
            <a:ext cx="9144000" cy="841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600"/>
              <a:buNone/>
            </a:pPr>
            <a:r>
              <a:rPr lang="en-US"/>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3" name="Google Shape;63;g157db7ac4cf_0_0" title="The NNLM's 7 Regions"/>
          <p:cNvPicPr preferRelativeResize="0"/>
          <p:nvPr/>
        </p:nvPicPr>
        <p:blipFill rotWithShape="1">
          <a:blip r:embed="rId3">
            <a:alphaModFix/>
          </a:blip>
          <a:srcRect/>
          <a:stretch/>
        </p:blipFill>
        <p:spPr>
          <a:xfrm>
            <a:off x="3668708" y="188353"/>
            <a:ext cx="5676294" cy="4386227"/>
          </a:xfrm>
          <a:prstGeom prst="rect">
            <a:avLst/>
          </a:prstGeom>
          <a:noFill/>
          <a:ln>
            <a:noFill/>
          </a:ln>
        </p:spPr>
      </p:pic>
      <p:sp>
        <p:nvSpPr>
          <p:cNvPr id="64" name="Google Shape;64;g157db7ac4cf_0_0" descr="Decorative placement" title="Blank"/>
          <p:cNvSpPr/>
          <p:nvPr/>
        </p:nvSpPr>
        <p:spPr>
          <a:xfrm>
            <a:off x="4206300" y="3960825"/>
            <a:ext cx="4689300" cy="446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g157db7ac4cf_0_0"/>
          <p:cNvSpPr txBox="1"/>
          <p:nvPr/>
        </p:nvSpPr>
        <p:spPr>
          <a:xfrm>
            <a:off x="4267650" y="3960825"/>
            <a:ext cx="44784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600" b="1" dirty="0">
                <a:solidFill>
                  <a:schemeClr val="dk1"/>
                </a:solidFill>
              </a:rPr>
              <a:t>About Us: </a:t>
            </a:r>
            <a:r>
              <a:rPr lang="en-US" sz="1600" u="sng" dirty="0">
                <a:solidFill>
                  <a:schemeClr val="dk1"/>
                </a:solidFill>
                <a:hlinkClick r:id="rId4" tooltip="NNLM About Us"/>
              </a:rPr>
              <a:t>https://nnlm.gov/about/about-nnlm</a:t>
            </a:r>
            <a:endParaRPr sz="1600" dirty="0">
              <a:solidFill>
                <a:schemeClr val="dk1"/>
              </a:solidFill>
            </a:endParaRPr>
          </a:p>
        </p:txBody>
      </p:sp>
      <p:sp>
        <p:nvSpPr>
          <p:cNvPr id="62" name="Google Shape;62;g157db7ac4cf_0_0"/>
          <p:cNvSpPr txBox="1">
            <a:spLocks noGrp="1"/>
          </p:cNvSpPr>
          <p:nvPr>
            <p:ph type="body" idx="1"/>
          </p:nvPr>
        </p:nvSpPr>
        <p:spPr>
          <a:xfrm>
            <a:off x="206400" y="991126"/>
            <a:ext cx="3999900" cy="3726000"/>
          </a:xfrm>
          <a:prstGeom prst="rect">
            <a:avLst/>
          </a:prstGeom>
          <a:noFill/>
          <a:ln>
            <a:noFill/>
          </a:ln>
        </p:spPr>
        <p:txBody>
          <a:bodyPr spcFirstLastPara="1" wrap="square" lIns="91425" tIns="91425" rIns="91425" bIns="91425" anchor="t" anchorCtr="0">
            <a:normAutofit/>
          </a:bodyPr>
          <a:lstStyle/>
          <a:p>
            <a:pPr marL="0" lvl="0" indent="0" algn="l" rtl="0">
              <a:lnSpc>
                <a:spcPct val="114999"/>
              </a:lnSpc>
              <a:spcBef>
                <a:spcPts val="0"/>
              </a:spcBef>
              <a:spcAft>
                <a:spcPts val="0"/>
              </a:spcAft>
              <a:buNone/>
            </a:pPr>
            <a:r>
              <a:rPr lang="en-US" sz="1400" b="1">
                <a:solidFill>
                  <a:schemeClr val="dk1"/>
                </a:solidFill>
              </a:rPr>
              <a:t>Region</a:t>
            </a:r>
            <a:r>
              <a:rPr lang="en-US" b="1">
                <a:solidFill>
                  <a:schemeClr val="dk1"/>
                </a:solidFill>
              </a:rPr>
              <a:t>al Medical Libraries</a:t>
            </a:r>
            <a:r>
              <a:rPr lang="en-US">
                <a:solidFill>
                  <a:schemeClr val="dk1"/>
                </a:solidFill>
              </a:rPr>
              <a:t>:</a:t>
            </a:r>
            <a:r>
              <a:rPr lang="en-US" sz="1400">
                <a:solidFill>
                  <a:schemeClr val="dk1"/>
                </a:solidFill>
              </a:rPr>
              <a:t> 1-7</a:t>
            </a:r>
            <a:endParaRPr>
              <a:solidFill>
                <a:schemeClr val="dk1"/>
              </a:solidFill>
            </a:endParaRPr>
          </a:p>
          <a:p>
            <a:pPr marL="457200" lvl="0" indent="0" algn="l" rtl="0">
              <a:lnSpc>
                <a:spcPct val="114999"/>
              </a:lnSpc>
              <a:spcBef>
                <a:spcPts val="0"/>
              </a:spcBef>
              <a:spcAft>
                <a:spcPts val="0"/>
              </a:spcAft>
              <a:buNone/>
            </a:pPr>
            <a:endParaRPr>
              <a:solidFill>
                <a:schemeClr val="dk1"/>
              </a:solidFill>
            </a:endParaRPr>
          </a:p>
          <a:p>
            <a:pPr marL="0" lvl="0" indent="0" algn="l" rtl="0">
              <a:lnSpc>
                <a:spcPct val="114999"/>
              </a:lnSpc>
              <a:spcBef>
                <a:spcPts val="0"/>
              </a:spcBef>
              <a:spcAft>
                <a:spcPts val="0"/>
              </a:spcAft>
              <a:buNone/>
            </a:pPr>
            <a:r>
              <a:rPr lang="en-US" sz="1400" b="1">
                <a:solidFill>
                  <a:schemeClr val="dk1"/>
                </a:solidFill>
              </a:rPr>
              <a:t>Offices</a:t>
            </a:r>
            <a:r>
              <a:rPr lang="en-US" sz="1400">
                <a:solidFill>
                  <a:schemeClr val="dk1"/>
                </a:solidFill>
              </a:rPr>
              <a:t>:</a:t>
            </a:r>
            <a:endParaRPr>
              <a:solidFill>
                <a:schemeClr val="dk1"/>
              </a:solidFill>
            </a:endParaRPr>
          </a:p>
          <a:p>
            <a:pPr marL="457200" lvl="0" indent="-317500" algn="l" rtl="0">
              <a:lnSpc>
                <a:spcPct val="114999"/>
              </a:lnSpc>
              <a:spcBef>
                <a:spcPts val="0"/>
              </a:spcBef>
              <a:spcAft>
                <a:spcPts val="0"/>
              </a:spcAft>
              <a:buClr>
                <a:schemeClr val="dk1"/>
              </a:buClr>
              <a:buSzPts val="1400"/>
              <a:buChar char="●"/>
            </a:pPr>
            <a:r>
              <a:rPr lang="en-US" sz="1400">
                <a:solidFill>
                  <a:schemeClr val="dk1"/>
                </a:solidFill>
              </a:rPr>
              <a:t>Office of Engagement and Training (OET)</a:t>
            </a:r>
            <a:endParaRPr>
              <a:solidFill>
                <a:schemeClr val="dk1"/>
              </a:solidFill>
            </a:endParaRPr>
          </a:p>
          <a:p>
            <a:pPr marL="457200" lvl="0" indent="-317500" algn="l" rtl="0">
              <a:lnSpc>
                <a:spcPct val="114999"/>
              </a:lnSpc>
              <a:spcBef>
                <a:spcPts val="0"/>
              </a:spcBef>
              <a:spcAft>
                <a:spcPts val="0"/>
              </a:spcAft>
              <a:buClr>
                <a:schemeClr val="dk1"/>
              </a:buClr>
              <a:buSzPts val="1400"/>
              <a:buChar char="●"/>
            </a:pPr>
            <a:r>
              <a:rPr lang="en-US" sz="1400">
                <a:solidFill>
                  <a:schemeClr val="dk1"/>
                </a:solidFill>
              </a:rPr>
              <a:t>Public Health Coordination Office (PHCO)</a:t>
            </a:r>
            <a:endParaRPr>
              <a:solidFill>
                <a:schemeClr val="dk1"/>
              </a:solidFill>
            </a:endParaRPr>
          </a:p>
          <a:p>
            <a:pPr marL="457200" lvl="0" indent="-317500" algn="l" rtl="0">
              <a:lnSpc>
                <a:spcPct val="114999"/>
              </a:lnSpc>
              <a:spcBef>
                <a:spcPts val="0"/>
              </a:spcBef>
              <a:spcAft>
                <a:spcPts val="0"/>
              </a:spcAft>
              <a:buClr>
                <a:schemeClr val="dk1"/>
              </a:buClr>
              <a:buSzPts val="1400"/>
              <a:buChar char="●"/>
            </a:pPr>
            <a:r>
              <a:rPr lang="en-US" sz="1400">
                <a:solidFill>
                  <a:schemeClr val="dk1"/>
                </a:solidFill>
              </a:rPr>
              <a:t>Training Office (NTO)</a:t>
            </a:r>
            <a:endParaRPr>
              <a:solidFill>
                <a:schemeClr val="dk1"/>
              </a:solidFill>
            </a:endParaRPr>
          </a:p>
          <a:p>
            <a:pPr marL="457200" lvl="0" indent="-317500" algn="l" rtl="0">
              <a:lnSpc>
                <a:spcPct val="114999"/>
              </a:lnSpc>
              <a:spcBef>
                <a:spcPts val="0"/>
              </a:spcBef>
              <a:spcAft>
                <a:spcPts val="0"/>
              </a:spcAft>
              <a:buClr>
                <a:schemeClr val="dk1"/>
              </a:buClr>
              <a:buSzPts val="1400"/>
              <a:buChar char="●"/>
            </a:pPr>
            <a:r>
              <a:rPr lang="en-US" sz="1400">
                <a:solidFill>
                  <a:schemeClr val="dk1"/>
                </a:solidFill>
              </a:rPr>
              <a:t>Web Services Office (NWSO)</a:t>
            </a:r>
            <a:endParaRPr>
              <a:solidFill>
                <a:schemeClr val="dk1"/>
              </a:solidFill>
            </a:endParaRPr>
          </a:p>
          <a:p>
            <a:pPr marL="457200" lvl="0" indent="0" algn="l" rtl="0">
              <a:lnSpc>
                <a:spcPct val="114999"/>
              </a:lnSpc>
              <a:spcBef>
                <a:spcPts val="0"/>
              </a:spcBef>
              <a:spcAft>
                <a:spcPts val="0"/>
              </a:spcAft>
              <a:buNone/>
            </a:pPr>
            <a:endParaRPr>
              <a:solidFill>
                <a:schemeClr val="dk1"/>
              </a:solidFill>
            </a:endParaRPr>
          </a:p>
          <a:p>
            <a:pPr marL="0" lvl="0" indent="0" algn="l" rtl="0">
              <a:lnSpc>
                <a:spcPct val="114999"/>
              </a:lnSpc>
              <a:spcBef>
                <a:spcPts val="0"/>
              </a:spcBef>
              <a:spcAft>
                <a:spcPts val="0"/>
              </a:spcAft>
              <a:buNone/>
            </a:pPr>
            <a:r>
              <a:rPr lang="en-US" sz="1400" b="1">
                <a:solidFill>
                  <a:schemeClr val="dk1"/>
                </a:solidFill>
              </a:rPr>
              <a:t>Centers</a:t>
            </a:r>
            <a:r>
              <a:rPr lang="en-US" sz="1400">
                <a:solidFill>
                  <a:schemeClr val="dk1"/>
                </a:solidFill>
              </a:rPr>
              <a:t>:</a:t>
            </a:r>
            <a:endParaRPr>
              <a:solidFill>
                <a:schemeClr val="dk1"/>
              </a:solidFill>
            </a:endParaRPr>
          </a:p>
          <a:p>
            <a:pPr marL="457200" lvl="0" indent="-317500" algn="l" rtl="0">
              <a:lnSpc>
                <a:spcPct val="114999"/>
              </a:lnSpc>
              <a:spcBef>
                <a:spcPts val="0"/>
              </a:spcBef>
              <a:spcAft>
                <a:spcPts val="0"/>
              </a:spcAft>
              <a:buClr>
                <a:schemeClr val="dk1"/>
              </a:buClr>
              <a:buSzPts val="1400"/>
              <a:buChar char="●"/>
            </a:pPr>
            <a:r>
              <a:rPr lang="en-US">
                <a:solidFill>
                  <a:schemeClr val="dk1"/>
                </a:solidFill>
              </a:rPr>
              <a:t>National</a:t>
            </a:r>
            <a:r>
              <a:rPr lang="en-US" i="1">
                <a:solidFill>
                  <a:schemeClr val="dk1"/>
                </a:solidFill>
              </a:rPr>
              <a:t> All of Us </a:t>
            </a:r>
            <a:r>
              <a:rPr lang="en-US">
                <a:solidFill>
                  <a:schemeClr val="dk1"/>
                </a:solidFill>
              </a:rPr>
              <a:t>Program Center (NAPC)</a:t>
            </a:r>
            <a:endParaRPr>
              <a:solidFill>
                <a:schemeClr val="dk1"/>
              </a:solidFill>
            </a:endParaRPr>
          </a:p>
          <a:p>
            <a:pPr marL="457200" lvl="0" indent="-317500" algn="l" rtl="0">
              <a:lnSpc>
                <a:spcPct val="114999"/>
              </a:lnSpc>
              <a:spcBef>
                <a:spcPts val="0"/>
              </a:spcBef>
              <a:spcAft>
                <a:spcPts val="0"/>
              </a:spcAft>
              <a:buClr>
                <a:schemeClr val="dk1"/>
              </a:buClr>
              <a:buSzPts val="1400"/>
              <a:buChar char="●"/>
            </a:pPr>
            <a:r>
              <a:rPr lang="en-US" sz="1400">
                <a:solidFill>
                  <a:schemeClr val="dk1"/>
                </a:solidFill>
              </a:rPr>
              <a:t>Center for Data Services (NCDS)</a:t>
            </a:r>
            <a:endParaRPr>
              <a:solidFill>
                <a:schemeClr val="dk1"/>
              </a:solidFill>
            </a:endParaRPr>
          </a:p>
          <a:p>
            <a:pPr marL="457200" lvl="0" indent="-317500" algn="l" rtl="0">
              <a:lnSpc>
                <a:spcPct val="114999"/>
              </a:lnSpc>
              <a:spcBef>
                <a:spcPts val="0"/>
              </a:spcBef>
              <a:spcAft>
                <a:spcPts val="0"/>
              </a:spcAft>
              <a:buClr>
                <a:schemeClr val="dk1"/>
              </a:buClr>
              <a:buSzPts val="1400"/>
              <a:buChar char="●"/>
            </a:pPr>
            <a:r>
              <a:rPr lang="en-US" sz="1400">
                <a:solidFill>
                  <a:schemeClr val="dk1"/>
                </a:solidFill>
              </a:rPr>
              <a:t>Evaluation Center (NEC)</a:t>
            </a:r>
            <a:endParaRPr>
              <a:solidFill>
                <a:schemeClr val="dk1"/>
              </a:solidFill>
            </a:endParaRPr>
          </a:p>
        </p:txBody>
      </p:sp>
      <p:sp>
        <p:nvSpPr>
          <p:cNvPr id="61" name="Google Shape;61;g157db7ac4cf_0_0"/>
          <p:cNvSpPr txBox="1">
            <a:spLocks noGrp="1"/>
          </p:cNvSpPr>
          <p:nvPr>
            <p:ph type="title"/>
          </p:nvPr>
        </p:nvSpPr>
        <p:spPr>
          <a:xfrm>
            <a:off x="0" y="127175"/>
            <a:ext cx="9144000" cy="572700"/>
          </a:xfrm>
          <a:prstGeom prst="rect">
            <a:avLst/>
          </a:prstGeom>
          <a:noFill/>
          <a:ln>
            <a:noFill/>
          </a:ln>
        </p:spPr>
        <p:txBody>
          <a:bodyPr spcFirstLastPara="1" wrap="square" lIns="91425" tIns="91425" rIns="91425" bIns="91425" anchor="t" anchorCtr="0">
            <a:noAutofit/>
          </a:bodyPr>
          <a:lstStyle/>
          <a:p>
            <a:pPr marL="0" lvl="0" indent="0" algn="ctr" rtl="0">
              <a:lnSpc>
                <a:spcPct val="114999"/>
              </a:lnSpc>
              <a:spcBef>
                <a:spcPts val="0"/>
              </a:spcBef>
              <a:spcAft>
                <a:spcPts val="0"/>
              </a:spcAft>
              <a:buSzPts val="1100"/>
              <a:buNone/>
            </a:pPr>
            <a:r>
              <a:rPr lang="en-US" sz="3600"/>
              <a:t>Regions, Offices and Centers (ROC)</a:t>
            </a:r>
            <a:endParaRPr sz="3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1" name="Google Shape;71;g1596b5f75ac_0_1"/>
          <p:cNvSpPr txBox="1"/>
          <p:nvPr/>
        </p:nvSpPr>
        <p:spPr>
          <a:xfrm>
            <a:off x="0" y="4018600"/>
            <a:ext cx="91440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u="sng" dirty="0">
                <a:solidFill>
                  <a:schemeClr val="accent5"/>
                </a:solidFill>
                <a:hlinkClick r:id="rId3" tooltip="Proposal Writing Toolkit"/>
              </a:rPr>
              <a:t>https://nnlm.gov/guides/nnlm-proposal-writing-toolkit</a:t>
            </a:r>
            <a:endParaRPr dirty="0"/>
          </a:p>
        </p:txBody>
      </p:sp>
      <p:pic>
        <p:nvPicPr>
          <p:cNvPr id="72" name="Google Shape;72;g1596b5f75ac_0_1" descr="Home page to NNLM Proposal Writing Toolkit guide" title="NNLM Proposal Writing Toolkit"/>
          <p:cNvPicPr preferRelativeResize="0"/>
          <p:nvPr/>
        </p:nvPicPr>
        <p:blipFill>
          <a:blip r:embed="rId4">
            <a:alphaModFix/>
          </a:blip>
          <a:stretch>
            <a:fillRect/>
          </a:stretch>
        </p:blipFill>
        <p:spPr>
          <a:xfrm>
            <a:off x="1580150" y="705150"/>
            <a:ext cx="5983698" cy="3361525"/>
          </a:xfrm>
          <a:prstGeom prst="rect">
            <a:avLst/>
          </a:prstGeom>
          <a:noFill/>
          <a:ln>
            <a:noFill/>
          </a:ln>
          <a:effectLst>
            <a:outerShdw blurRad="57150" dist="19050" dir="5400000" algn="bl" rotWithShape="0">
              <a:srgbClr val="000000">
                <a:alpha val="50000"/>
              </a:srgbClr>
            </a:outerShdw>
          </a:effectLst>
        </p:spPr>
      </p:pic>
      <p:sp>
        <p:nvSpPr>
          <p:cNvPr id="70" name="Google Shape;70;g1596b5f75ac_0_1"/>
          <p:cNvSpPr txBox="1">
            <a:spLocks noGrp="1"/>
          </p:cNvSpPr>
          <p:nvPr>
            <p:ph type="title"/>
          </p:nvPr>
        </p:nvSpPr>
        <p:spPr>
          <a:xfrm>
            <a:off x="0" y="276900"/>
            <a:ext cx="9144000" cy="8418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100000"/>
              <a:buNone/>
            </a:pPr>
            <a:r>
              <a:rPr lang="en-US" sz="4000"/>
              <a:t>NNLM Proposal Writing Toolkit </a:t>
            </a:r>
            <a:br>
              <a:rPr lang="en-US" sz="4000"/>
            </a:br>
            <a:r>
              <a:rPr lang="en-US" sz="2000"/>
              <a:t/>
            </a:r>
            <a:br>
              <a:rPr lang="en-US" sz="2000"/>
            </a:b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9" name="Google Shape;79;g1528c8eeca5_0_44" descr="Kapow Clipart Image with Fireworks in the background" title="Pow!"/>
          <p:cNvPicPr preferRelativeResize="0"/>
          <p:nvPr/>
        </p:nvPicPr>
        <p:blipFill rotWithShape="1">
          <a:blip r:embed="rId3">
            <a:alphaModFix/>
          </a:blip>
          <a:srcRect/>
          <a:stretch/>
        </p:blipFill>
        <p:spPr>
          <a:xfrm rot="-1000500">
            <a:off x="52381" y="-152990"/>
            <a:ext cx="2006450" cy="2006450"/>
          </a:xfrm>
          <a:prstGeom prst="rect">
            <a:avLst/>
          </a:prstGeom>
          <a:noFill/>
          <a:ln>
            <a:noFill/>
          </a:ln>
        </p:spPr>
      </p:pic>
      <p:sp>
        <p:nvSpPr>
          <p:cNvPr id="80" name="Google Shape;80;g1528c8eeca5_0_44"/>
          <p:cNvSpPr txBox="1"/>
          <p:nvPr/>
        </p:nvSpPr>
        <p:spPr>
          <a:xfrm>
            <a:off x="0" y="4171950"/>
            <a:ext cx="9144000" cy="648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i="1">
                <a:solidFill>
                  <a:schemeClr val="dk1"/>
                </a:solidFill>
              </a:rPr>
              <a:t>All projects awarded are cost-reimbursable to an institution, not an individual.</a:t>
            </a:r>
            <a:endParaRPr i="1">
              <a:solidFill>
                <a:schemeClr val="dk2"/>
              </a:solidFill>
            </a:endParaRPr>
          </a:p>
          <a:p>
            <a:pPr marL="139700" lvl="0" indent="0" algn="l" rtl="0">
              <a:lnSpc>
                <a:spcPct val="115000"/>
              </a:lnSpc>
              <a:spcBef>
                <a:spcPts val="0"/>
              </a:spcBef>
              <a:spcAft>
                <a:spcPts val="0"/>
              </a:spcAft>
              <a:buNone/>
            </a:pPr>
            <a:endParaRPr>
              <a:solidFill>
                <a:schemeClr val="dk2"/>
              </a:solidFill>
            </a:endParaRPr>
          </a:p>
        </p:txBody>
      </p:sp>
      <p:sp>
        <p:nvSpPr>
          <p:cNvPr id="77" name="Google Shape;77;g1528c8eeca5_0_44"/>
          <p:cNvSpPr txBox="1">
            <a:spLocks noGrp="1"/>
          </p:cNvSpPr>
          <p:nvPr>
            <p:ph type="title"/>
          </p:nvPr>
        </p:nvSpPr>
        <p:spPr>
          <a:xfrm>
            <a:off x="1245654" y="1917704"/>
            <a:ext cx="7898400" cy="1761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sz="2400" u="sng">
                <a:solidFill>
                  <a:schemeClr val="hlink"/>
                </a:solidFill>
                <a:hlinkClick r:id="rId4"/>
              </a:rPr>
              <a:t>Data Science and Services Project</a:t>
            </a:r>
            <a:r>
              <a:rPr lang="en-US" sz="2400"/>
              <a:t>    - $30K (1)</a:t>
            </a:r>
            <a:br>
              <a:rPr lang="en-US" sz="2400"/>
            </a:br>
            <a:r>
              <a:rPr lang="en-US" sz="2400"/>
              <a:t/>
            </a:r>
            <a:br>
              <a:rPr lang="en-US" sz="2400"/>
            </a:br>
            <a:r>
              <a:rPr lang="en-US" sz="2400" u="sng">
                <a:solidFill>
                  <a:schemeClr val="hlink"/>
                </a:solidFill>
                <a:hlinkClick r:id="rId5"/>
              </a:rPr>
              <a:t>Health Information Outreach Project</a:t>
            </a:r>
            <a:r>
              <a:rPr lang="en-US" sz="2400"/>
              <a:t>  - $30K (3)</a:t>
            </a:r>
            <a:br>
              <a:rPr lang="en-US" sz="2400"/>
            </a:br>
            <a:r>
              <a:rPr lang="en-US" sz="2400"/>
              <a:t/>
            </a:r>
            <a:br>
              <a:rPr lang="en-US" sz="2400"/>
            </a:br>
            <a:r>
              <a:rPr lang="en-US" sz="2400" u="sng">
                <a:solidFill>
                  <a:schemeClr val="hlink"/>
                </a:solidFill>
                <a:hlinkClick r:id="rId6"/>
              </a:rPr>
              <a:t>Technology Improvement Project</a:t>
            </a:r>
            <a:r>
              <a:rPr lang="en-US" sz="2400"/>
              <a:t>       - $30K (1)</a:t>
            </a:r>
            <a:endParaRPr/>
          </a:p>
        </p:txBody>
      </p:sp>
      <p:sp>
        <p:nvSpPr>
          <p:cNvPr id="78" name="Google Shape;78;g1528c8eeca5_0_44"/>
          <p:cNvSpPr txBox="1"/>
          <p:nvPr/>
        </p:nvSpPr>
        <p:spPr>
          <a:xfrm>
            <a:off x="2077567" y="666025"/>
            <a:ext cx="5330400" cy="800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   Grants for the 23-24 Cycle</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rmAutofit fontScale="90000"/>
          </a:bodyPr>
          <a:lstStyle/>
          <a:p>
            <a:pPr marL="0" lvl="0" indent="0" algn="ctr" rtl="0">
              <a:spcBef>
                <a:spcPts val="0"/>
              </a:spcBef>
              <a:spcAft>
                <a:spcPts val="0"/>
              </a:spcAft>
              <a:buClr>
                <a:schemeClr val="dk1"/>
              </a:buClr>
              <a:buSzPct val="100000"/>
              <a:buFont typeface="Arial"/>
              <a:buNone/>
            </a:pPr>
            <a:r>
              <a:rPr lang="en-US" sz="3600"/>
              <a:t>Data Science and Services</a:t>
            </a:r>
            <a:endParaRPr/>
          </a:p>
        </p:txBody>
      </p:sp>
      <p:sp>
        <p:nvSpPr>
          <p:cNvPr id="86" name="Google Shape;8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highlight>
                  <a:srgbClr val="FFFFFF"/>
                </a:highlight>
              </a:rPr>
              <a:t>Focus on projects that stimulate innovations in biomedical knowledge collection, organization, and management or data science, information, or research services. </a:t>
            </a:r>
            <a:endParaRPr sz="1200">
              <a:solidFill>
                <a:schemeClr val="dk1"/>
              </a:solidFill>
              <a:highlight>
                <a:srgbClr val="FFFFFF"/>
              </a:highlight>
            </a:endParaRPr>
          </a:p>
          <a:p>
            <a:pPr marL="0" lvl="0" indent="0" algn="l" rtl="0">
              <a:spcBef>
                <a:spcPts val="1200"/>
              </a:spcBef>
              <a:spcAft>
                <a:spcPts val="0"/>
              </a:spcAft>
              <a:buClr>
                <a:schemeClr val="dk1"/>
              </a:buClr>
              <a:buSzPts val="1100"/>
              <a:buFont typeface="Arial"/>
              <a:buNone/>
            </a:pPr>
            <a:r>
              <a:rPr lang="en-US" sz="1200">
                <a:solidFill>
                  <a:schemeClr val="dk1"/>
                </a:solidFill>
                <a:highlight>
                  <a:srgbClr val="FFFFFF"/>
                </a:highlight>
              </a:rPr>
              <a:t>Incorporate one or more of the following:</a:t>
            </a:r>
            <a:endParaRPr sz="1200">
              <a:solidFill>
                <a:schemeClr val="dk1"/>
              </a:solidFill>
              <a:highlight>
                <a:srgbClr val="FFFFFF"/>
              </a:highlight>
            </a:endParaRPr>
          </a:p>
          <a:p>
            <a:pPr marL="457200" lvl="0" indent="-304800" algn="l" rtl="0">
              <a:spcBef>
                <a:spcPts val="1200"/>
              </a:spcBef>
              <a:spcAft>
                <a:spcPts val="0"/>
              </a:spcAft>
              <a:buClr>
                <a:schemeClr val="dk1"/>
              </a:buClr>
              <a:buSzPts val="1200"/>
              <a:buFont typeface="Arial"/>
              <a:buChar char="●"/>
            </a:pPr>
            <a:r>
              <a:rPr lang="en-US" sz="1200">
                <a:solidFill>
                  <a:schemeClr val="dk1"/>
                </a:solidFill>
                <a:highlight>
                  <a:srgbClr val="FFFFFF"/>
                </a:highlight>
              </a:rPr>
              <a:t>Increase awareness of and skills for locating high quality biomedical and health data information</a:t>
            </a:r>
            <a:endParaRPr sz="1200">
              <a:solidFill>
                <a:schemeClr val="dk1"/>
              </a:solidFill>
              <a:highlight>
                <a:srgbClr val="FFFFFF"/>
              </a:highlight>
            </a:endParaRPr>
          </a:p>
          <a:p>
            <a:pPr marL="457200" lvl="0" indent="-304800" algn="l" rtl="0">
              <a:spcBef>
                <a:spcPts val="0"/>
              </a:spcBef>
              <a:spcAft>
                <a:spcPts val="0"/>
              </a:spcAft>
              <a:buClr>
                <a:schemeClr val="dk1"/>
              </a:buClr>
              <a:buSzPts val="1200"/>
              <a:buFont typeface="Arial"/>
              <a:buChar char="●"/>
            </a:pPr>
            <a:r>
              <a:rPr lang="en-US" sz="1200">
                <a:solidFill>
                  <a:schemeClr val="dk1"/>
                </a:solidFill>
                <a:highlight>
                  <a:srgbClr val="FFFFFF"/>
                </a:highlight>
              </a:rPr>
              <a:t>Promote data literacy in health and science education</a:t>
            </a:r>
            <a:endParaRPr sz="1200">
              <a:solidFill>
                <a:schemeClr val="dk1"/>
              </a:solidFill>
              <a:highlight>
                <a:srgbClr val="FFFFFF"/>
              </a:highlight>
            </a:endParaRPr>
          </a:p>
          <a:p>
            <a:pPr marL="457200" lvl="0" indent="-304800" algn="l" rtl="0">
              <a:spcBef>
                <a:spcPts val="0"/>
              </a:spcBef>
              <a:spcAft>
                <a:spcPts val="0"/>
              </a:spcAft>
              <a:buClr>
                <a:schemeClr val="dk1"/>
              </a:buClr>
              <a:buSzPts val="1200"/>
              <a:buFont typeface="Arial"/>
              <a:buChar char="●"/>
            </a:pPr>
            <a:r>
              <a:rPr lang="en-US" sz="1200">
                <a:solidFill>
                  <a:schemeClr val="dk1"/>
                </a:solidFill>
                <a:highlight>
                  <a:srgbClr val="FFFFFF"/>
                </a:highlight>
              </a:rPr>
              <a:t>Increase data management skills and awareness</a:t>
            </a:r>
            <a:endParaRPr sz="1200">
              <a:solidFill>
                <a:schemeClr val="dk1"/>
              </a:solidFill>
              <a:highlight>
                <a:srgbClr val="FFFFFF"/>
              </a:highlight>
            </a:endParaRPr>
          </a:p>
          <a:p>
            <a:pPr marL="457200" lvl="0" indent="-304800" algn="l" rtl="0">
              <a:spcBef>
                <a:spcPts val="0"/>
              </a:spcBef>
              <a:spcAft>
                <a:spcPts val="0"/>
              </a:spcAft>
              <a:buClr>
                <a:schemeClr val="dk1"/>
              </a:buClr>
              <a:buSzPts val="1200"/>
              <a:buFont typeface="Arial"/>
              <a:buChar char="●"/>
            </a:pPr>
            <a:r>
              <a:rPr lang="en-US" sz="1200">
                <a:solidFill>
                  <a:schemeClr val="dk1"/>
                </a:solidFill>
                <a:highlight>
                  <a:srgbClr val="FFFFFF"/>
                </a:highlight>
              </a:rPr>
              <a:t>Encourage interdepartmental partnerships, including clinical and translational science research departments.</a:t>
            </a:r>
            <a:endParaRPr sz="1200"/>
          </a:p>
        </p:txBody>
      </p:sp>
      <p:sp>
        <p:nvSpPr>
          <p:cNvPr id="87" name="Google Shape;8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chemeClr val="dk1"/>
              </a:buClr>
              <a:buSzPts val="1100"/>
              <a:buFont typeface="Arial"/>
              <a:buNone/>
            </a:pPr>
            <a:r>
              <a:rPr lang="en-US" sz="1200" u="sng">
                <a:solidFill>
                  <a:schemeClr val="dk1"/>
                </a:solidFill>
              </a:rPr>
              <a:t>Recent &amp; Past Projects Funded</a:t>
            </a:r>
            <a:endParaRPr sz="1200" u="sng">
              <a:solidFill>
                <a:schemeClr val="dk1"/>
              </a:solidFill>
            </a:endParaRPr>
          </a:p>
          <a:p>
            <a:pPr marL="0" lvl="0" indent="0" algn="l" rtl="0">
              <a:spcBef>
                <a:spcPts val="0"/>
              </a:spcBef>
              <a:spcAft>
                <a:spcPts val="0"/>
              </a:spcAft>
              <a:buClr>
                <a:schemeClr val="dk1"/>
              </a:buClr>
              <a:buSzPts val="1100"/>
              <a:buFont typeface="Arial"/>
              <a:buNone/>
            </a:pPr>
            <a:endParaRPr sz="1200" u="sng">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Utilize AI to analyze health status and literacy of Chronic Kidney Disease patients to identify gaps in evidence-based care.</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Develop a program to teach data literacy through an escape room.</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Provide a training symposia covering topics related to research data management.</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Develop a data catalog to improve research data discoverability</a:t>
            </a:r>
            <a:endParaRPr sz="12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rmAutofit fontScale="90000"/>
          </a:bodyPr>
          <a:lstStyle/>
          <a:p>
            <a:pPr marL="0" lvl="0" indent="0" algn="ctr" rtl="0">
              <a:spcBef>
                <a:spcPts val="0"/>
              </a:spcBef>
              <a:spcAft>
                <a:spcPts val="0"/>
              </a:spcAft>
              <a:buClr>
                <a:schemeClr val="dk1"/>
              </a:buClr>
              <a:buSzPct val="100000"/>
              <a:buFont typeface="Arial"/>
              <a:buNone/>
            </a:pPr>
            <a:r>
              <a:rPr lang="en-US" sz="3600" dirty="0"/>
              <a:t>Health Information Outreach</a:t>
            </a:r>
            <a:endParaRPr dirty="0"/>
          </a:p>
        </p:txBody>
      </p:sp>
      <p:sp>
        <p:nvSpPr>
          <p:cNvPr id="93" name="Google Shape;93;p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highlight>
                  <a:srgbClr val="FFFFFF"/>
                </a:highlight>
              </a:rPr>
              <a:t>Support projects that: </a:t>
            </a:r>
            <a:endParaRPr sz="1200">
              <a:solidFill>
                <a:schemeClr val="dk1"/>
              </a:solidFill>
              <a:highlight>
                <a:srgbClr val="FFFFFF"/>
              </a:highlight>
            </a:endParaRPr>
          </a:p>
          <a:p>
            <a:pPr marL="457200" lvl="0" indent="-304800" algn="l" rtl="0">
              <a:spcBef>
                <a:spcPts val="0"/>
              </a:spcBef>
              <a:spcAft>
                <a:spcPts val="0"/>
              </a:spcAft>
              <a:buClr>
                <a:schemeClr val="dk1"/>
              </a:buClr>
              <a:buSzPts val="1200"/>
              <a:buChar char="●"/>
            </a:pPr>
            <a:r>
              <a:rPr lang="en-US" sz="1200">
                <a:solidFill>
                  <a:schemeClr val="dk1"/>
                </a:solidFill>
                <a:highlight>
                  <a:srgbClr val="FFFFFF"/>
                </a:highlight>
              </a:rPr>
              <a:t>Improve health information literacy and increase the ability of patients, family members, students, and members of the public to find and use health information</a:t>
            </a:r>
            <a:endParaRPr sz="1200">
              <a:solidFill>
                <a:schemeClr val="dk1"/>
              </a:solidFill>
              <a:highlight>
                <a:srgbClr val="FFFFFF"/>
              </a:highlight>
            </a:endParaRPr>
          </a:p>
          <a:p>
            <a:pPr marL="457200" lvl="0" indent="-304800" algn="l" rtl="0">
              <a:spcBef>
                <a:spcPts val="0"/>
              </a:spcBef>
              <a:spcAft>
                <a:spcPts val="0"/>
              </a:spcAft>
              <a:buClr>
                <a:schemeClr val="dk1"/>
              </a:buClr>
              <a:buSzPts val="1200"/>
              <a:buChar char="●"/>
            </a:pPr>
            <a:r>
              <a:rPr lang="en-US" sz="1200">
                <a:solidFill>
                  <a:schemeClr val="dk1"/>
                </a:solidFill>
                <a:highlight>
                  <a:srgbClr val="FFFFFF"/>
                </a:highlight>
              </a:rPr>
              <a:t>Improve health professionals’ access to, awareness of, and skills for locating high-quality biomedical and health information. </a:t>
            </a:r>
            <a:endParaRPr sz="1200">
              <a:solidFill>
                <a:schemeClr val="dk1"/>
              </a:solidFill>
              <a:highlight>
                <a:srgbClr val="FFFFFF"/>
              </a:highlight>
            </a:endParaRPr>
          </a:p>
          <a:p>
            <a:pPr marL="457200" lvl="0" indent="-304800" algn="l" rtl="0">
              <a:spcBef>
                <a:spcPts val="0"/>
              </a:spcBef>
              <a:spcAft>
                <a:spcPts val="0"/>
              </a:spcAft>
              <a:buClr>
                <a:schemeClr val="dk1"/>
              </a:buClr>
              <a:buSzPts val="1200"/>
              <a:buChar char="●"/>
            </a:pPr>
            <a:r>
              <a:rPr lang="en-US" sz="1200">
                <a:solidFill>
                  <a:schemeClr val="dk1"/>
                </a:solidFill>
                <a:highlight>
                  <a:srgbClr val="FFFFFF"/>
                </a:highlight>
              </a:rPr>
              <a:t>Focus on building partnerships to reach underserved populations in the region with health information outreach projects.</a:t>
            </a:r>
            <a:endParaRPr sz="1200">
              <a:solidFill>
                <a:schemeClr val="dk1"/>
              </a:solidFill>
            </a:endParaRPr>
          </a:p>
        </p:txBody>
      </p:sp>
      <p:sp>
        <p:nvSpPr>
          <p:cNvPr id="94" name="Google Shape;94;p7"/>
          <p:cNvSpPr txBox="1">
            <a:spLocks noGrp="1"/>
          </p:cNvSpPr>
          <p:nvPr>
            <p:ph type="body" idx="2"/>
          </p:nvPr>
        </p:nvSpPr>
        <p:spPr>
          <a:xfrm>
            <a:off x="4819950" y="11524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200" u="sng">
                <a:solidFill>
                  <a:schemeClr val="dk1"/>
                </a:solidFill>
              </a:rPr>
              <a:t>Recently Funded Projects</a:t>
            </a:r>
            <a:endParaRPr sz="1200" u="sng">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Design and implement training on the CDC’s updated guidance on PrEP with inclusive and affirming practices for treating LGBTQ+ patients</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Determine the underlying causes for post-traumatic stress in college students &amp; develop a curriculum utilizing the Trauma Symptom Checklist</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Increase access to health and human services for patrons by installing telehealth booths in rural public libraries</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Launch a “healthy garden to market” program for your youth to provide nutrition education, gardening and plant-based cooking skills,  and commerce at farmers markets.</a:t>
            </a:r>
            <a:endParaRPr sz="12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rmAutofit fontScale="90000"/>
          </a:bodyPr>
          <a:lstStyle/>
          <a:p>
            <a:pPr marL="0" lvl="0" indent="0" algn="ctr" rtl="0">
              <a:spcBef>
                <a:spcPts val="0"/>
              </a:spcBef>
              <a:spcAft>
                <a:spcPts val="0"/>
              </a:spcAft>
              <a:buSzPct val="100000"/>
              <a:buNone/>
            </a:pPr>
            <a:r>
              <a:rPr lang="en-US" sz="3600"/>
              <a:t>Technology Improvement</a:t>
            </a:r>
            <a:endParaRPr/>
          </a:p>
        </p:txBody>
      </p:sp>
      <p:sp>
        <p:nvSpPr>
          <p:cNvPr id="100" name="Google Shape;100;p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rPr>
              <a:t>Deliver technology improvement and health and digital equity to underserved communities impacted by the digital divide via technology funding and online resource training.</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Partnering with diverse organizations are encouraged to provide internet access across populations. </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Supports the purchase, installation, and upgrading of hardware or software </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Provides trainings to find, retrieve, evaluate, interpret, utilize, and share reliable online health information and understand related issues such as personal privacy online and the stewardship of health information. </a:t>
            </a:r>
            <a:endParaRPr sz="1200">
              <a:solidFill>
                <a:schemeClr val="dk1"/>
              </a:solidFill>
            </a:endParaRPr>
          </a:p>
        </p:txBody>
      </p:sp>
      <p:sp>
        <p:nvSpPr>
          <p:cNvPr id="101" name="Google Shape;101;p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sz="1200" u="sng">
                <a:solidFill>
                  <a:schemeClr val="dk1"/>
                </a:solidFill>
              </a:rPr>
              <a:t>Past Project Ideas</a:t>
            </a:r>
            <a:endParaRPr sz="1200" u="sng">
              <a:solidFill>
                <a:schemeClr val="dk1"/>
              </a:solidFill>
            </a:endParaRPr>
          </a:p>
          <a:p>
            <a:pPr marL="457200" lvl="0" indent="-317500" algn="l" rtl="0">
              <a:spcBef>
                <a:spcPts val="0"/>
              </a:spcBef>
              <a:spcAft>
                <a:spcPts val="0"/>
              </a:spcAft>
              <a:buClr>
                <a:schemeClr val="dk1"/>
              </a:buClr>
              <a:buSzPts val="1400"/>
              <a:buChar char="●"/>
            </a:pPr>
            <a:r>
              <a:rPr lang="en-US" sz="1200">
                <a:solidFill>
                  <a:schemeClr val="dk1"/>
                </a:solidFill>
                <a:highlight>
                  <a:srgbClr val="FFFFFF"/>
                </a:highlight>
              </a:rPr>
              <a:t>Enable experiential health sciences education and well-being through virtual reality Programming</a:t>
            </a:r>
            <a:endParaRPr sz="1200">
              <a:solidFill>
                <a:schemeClr val="dk1"/>
              </a:solidFill>
              <a:highlight>
                <a:srgbClr val="FFFFFF"/>
              </a:highlight>
            </a:endParaRPr>
          </a:p>
          <a:p>
            <a:pPr marL="457200" lvl="0" indent="-304800" algn="l" rtl="0">
              <a:spcBef>
                <a:spcPts val="0"/>
              </a:spcBef>
              <a:spcAft>
                <a:spcPts val="0"/>
              </a:spcAft>
              <a:buClr>
                <a:schemeClr val="dk1"/>
              </a:buClr>
              <a:buSzPts val="1200"/>
              <a:buChar char="●"/>
            </a:pPr>
            <a:r>
              <a:rPr lang="en-US" sz="1200">
                <a:solidFill>
                  <a:schemeClr val="dk1"/>
                </a:solidFill>
                <a:highlight>
                  <a:srgbClr val="FFFFFF"/>
                </a:highlight>
              </a:rPr>
              <a:t>Provide new computers to a community center in a medically underserved community to access online health information</a:t>
            </a:r>
            <a:endParaRPr sz="1200">
              <a:solidFill>
                <a:schemeClr val="dk1"/>
              </a:solidFill>
              <a:highlight>
                <a:srgbClr val="FFFFFF"/>
              </a:highlight>
            </a:endParaRPr>
          </a:p>
          <a:p>
            <a:pPr marL="457200" lvl="0" indent="-304800" algn="l" rtl="0">
              <a:spcBef>
                <a:spcPts val="0"/>
              </a:spcBef>
              <a:spcAft>
                <a:spcPts val="0"/>
              </a:spcAft>
              <a:buClr>
                <a:schemeClr val="dk1"/>
              </a:buClr>
              <a:buSzPts val="1200"/>
              <a:buChar char="●"/>
            </a:pPr>
            <a:r>
              <a:rPr lang="en-US" sz="1200">
                <a:solidFill>
                  <a:schemeClr val="dk1"/>
                </a:solidFill>
                <a:highlight>
                  <a:srgbClr val="FFFFFF"/>
                </a:highlight>
              </a:rPr>
              <a:t>Provide technology to a library following a natural disaster to allow the community to access health information and communicate with others</a:t>
            </a:r>
            <a:endParaRPr sz="1200">
              <a:solidFill>
                <a:schemeClr val="dk1"/>
              </a:solidFill>
              <a:highlight>
                <a:srgbClr val="FFFFFF"/>
              </a:highlight>
            </a:endParaRPr>
          </a:p>
          <a:p>
            <a:pPr marL="457200" lvl="0" indent="-304800" algn="l" rtl="0">
              <a:spcBef>
                <a:spcPts val="0"/>
              </a:spcBef>
              <a:spcAft>
                <a:spcPts val="0"/>
              </a:spcAft>
              <a:buClr>
                <a:schemeClr val="dk1"/>
              </a:buClr>
              <a:buSzPts val="1200"/>
              <a:buChar char="●"/>
            </a:pPr>
            <a:r>
              <a:rPr lang="en-US" sz="1200">
                <a:solidFill>
                  <a:schemeClr val="dk1"/>
                </a:solidFill>
                <a:highlight>
                  <a:srgbClr val="FFFFFF"/>
                </a:highlight>
              </a:rPr>
              <a:t>Provide technology to support in the development of a health and wellness podcast series for underserved population</a:t>
            </a:r>
            <a:endParaRPr sz="1200">
              <a:solidFill>
                <a:schemeClr val="dk1"/>
              </a:solidFill>
              <a:highlight>
                <a:srgbClr val="FF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g157db7ac4cf_0_40" descr="Image of two people. One person has multiple questions while the other is facing them with light bulbs signifying answers or ideas." title="Questions and Ideas"/>
          <p:cNvPicPr preferRelativeResize="0"/>
          <p:nvPr/>
        </p:nvPicPr>
        <p:blipFill>
          <a:blip r:embed="rId3">
            <a:alphaModFix/>
          </a:blip>
          <a:stretch>
            <a:fillRect/>
          </a:stretch>
        </p:blipFill>
        <p:spPr>
          <a:xfrm>
            <a:off x="2579825" y="661263"/>
            <a:ext cx="3820975" cy="3820975"/>
          </a:xfrm>
          <a:prstGeom prst="rect">
            <a:avLst/>
          </a:prstGeom>
          <a:noFill/>
          <a:ln>
            <a:noFill/>
          </a:ln>
        </p:spPr>
      </p:pic>
      <p:sp>
        <p:nvSpPr>
          <p:cNvPr id="106" name="Google Shape;106;g157db7ac4cf_0_40"/>
          <p:cNvSpPr txBox="1">
            <a:spLocks noGrp="1"/>
          </p:cNvSpPr>
          <p:nvPr>
            <p:ph type="title"/>
          </p:nvPr>
        </p:nvSpPr>
        <p:spPr>
          <a:xfrm>
            <a:off x="311700" y="8857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US"/>
              <a:t>Consult with Us on Your Ideas!</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1333</Words>
  <Application>Microsoft Office PowerPoint</Application>
  <PresentationFormat>On-screen Show (16:9)</PresentationFormat>
  <Paragraphs>202</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Corbel</vt:lpstr>
      <vt:lpstr>Arial</vt:lpstr>
      <vt:lpstr>Calibri</vt:lpstr>
      <vt:lpstr>Helvetica Neue</vt:lpstr>
      <vt:lpstr>Roboto</vt:lpstr>
      <vt:lpstr>Times New Roman</vt:lpstr>
      <vt:lpstr>Simple Light</vt:lpstr>
      <vt:lpstr>Writing and Submitting Your  NNLM Proposal for Region 1 Grants</vt:lpstr>
      <vt:lpstr>Agenda</vt:lpstr>
      <vt:lpstr>Regions, Offices and Centers (ROC)</vt:lpstr>
      <vt:lpstr>NNLM Proposal Writing Toolkit   </vt:lpstr>
      <vt:lpstr>Data Science and Services Project    - $30K (1)  Health Information Outreach Project  - $30K (3)  Technology Improvement Project       - $30K (1)</vt:lpstr>
      <vt:lpstr>Data Science and Services</vt:lpstr>
      <vt:lpstr>Health Information Outreach</vt:lpstr>
      <vt:lpstr>Technology Improvement</vt:lpstr>
      <vt:lpstr>Consult with Us on Your Ideas!</vt:lpstr>
      <vt:lpstr>Awards Process and Timeline</vt:lpstr>
      <vt:lpstr>Draft a Project Timeline</vt:lpstr>
      <vt:lpstr>Evaluation Resources</vt:lpstr>
      <vt:lpstr>Health Statistics</vt:lpstr>
      <vt:lpstr>County Health Rankings and Roadmaps</vt:lpstr>
      <vt:lpstr>County Health Rankings and Roadmaps 2</vt:lpstr>
      <vt:lpstr>Rural Health Information Hub (RHIhub)- Rural Data Explorer</vt:lpstr>
      <vt:lpstr>NIH&gt;NLM&gt;NNLM Resources</vt:lpstr>
      <vt:lpstr>Update Your Resume or CV</vt:lpstr>
      <vt:lpstr>Exemplary Proposal Sections</vt:lpstr>
      <vt:lpstr>Part 3 of this Webinar Series: “Go…”</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Patterson</dc:creator>
  <cp:lastModifiedBy>Nguyen, Tony</cp:lastModifiedBy>
  <cp:revision>3</cp:revision>
  <dcterms:modified xsi:type="dcterms:W3CDTF">2022-09-27T18:58:02Z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0x01010050C145FB1248B341BCED66222DC33F37</vt:lpwstr>
  </property>
</Properties>
</file>