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42"/>
  </p:notesMasterIdLst>
  <p:sldIdLst>
    <p:sldId id="256" r:id="rId2"/>
    <p:sldId id="258" r:id="rId3"/>
    <p:sldId id="300" r:id="rId4"/>
    <p:sldId id="259" r:id="rId5"/>
    <p:sldId id="264" r:id="rId6"/>
    <p:sldId id="265" r:id="rId7"/>
    <p:sldId id="284" r:id="rId8"/>
    <p:sldId id="301" r:id="rId9"/>
    <p:sldId id="274" r:id="rId10"/>
    <p:sldId id="270" r:id="rId11"/>
    <p:sldId id="271" r:id="rId12"/>
    <p:sldId id="302" r:id="rId13"/>
    <p:sldId id="267" r:id="rId14"/>
    <p:sldId id="282" r:id="rId15"/>
    <p:sldId id="285" r:id="rId16"/>
    <p:sldId id="286" r:id="rId17"/>
    <p:sldId id="287" r:id="rId18"/>
    <p:sldId id="295" r:id="rId19"/>
    <p:sldId id="296" r:id="rId20"/>
    <p:sldId id="297" r:id="rId21"/>
    <p:sldId id="279" r:id="rId22"/>
    <p:sldId id="288" r:id="rId23"/>
    <p:sldId id="289" r:id="rId24"/>
    <p:sldId id="290" r:id="rId25"/>
    <p:sldId id="291" r:id="rId26"/>
    <p:sldId id="280" r:id="rId27"/>
    <p:sldId id="292" r:id="rId28"/>
    <p:sldId id="293" r:id="rId29"/>
    <p:sldId id="294" r:id="rId30"/>
    <p:sldId id="308" r:id="rId31"/>
    <p:sldId id="307" r:id="rId32"/>
    <p:sldId id="303" r:id="rId33"/>
    <p:sldId id="278" r:id="rId34"/>
    <p:sldId id="304" r:id="rId35"/>
    <p:sldId id="281" r:id="rId36"/>
    <p:sldId id="306" r:id="rId37"/>
    <p:sldId id="283" r:id="rId38"/>
    <p:sldId id="305" r:id="rId39"/>
    <p:sldId id="266" r:id="rId40"/>
    <p:sldId id="299" r:id="rId41"/>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2C"/>
    <a:srgbClr val="FF3B95"/>
    <a:srgbClr val="1D78A5"/>
    <a:srgbClr val="03B3B9"/>
    <a:srgbClr val="32BEC3"/>
    <a:srgbClr val="2A2985"/>
    <a:srgbClr val="00855F"/>
    <a:srgbClr val="0E1F2B"/>
    <a:srgbClr val="33BFE7"/>
    <a:srgbClr val="00C0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76642" autoAdjust="0"/>
  </p:normalViewPr>
  <p:slideViewPr>
    <p:cSldViewPr snapToGrid="0" snapToObjects="1">
      <p:cViewPr varScale="1">
        <p:scale>
          <a:sx n="112" d="100"/>
          <a:sy n="112" d="100"/>
        </p:scale>
        <p:origin x="183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37172-E4B4-426C-BC88-123DC9767B37}" type="doc">
      <dgm:prSet loTypeId="urn:microsoft.com/office/officeart/2005/8/layout/venn1" loCatId="relationship" qsTypeId="urn:microsoft.com/office/officeart/2005/8/quickstyle/simple4" qsCatId="simple" csTypeId="urn:microsoft.com/office/officeart/2005/8/colors/colorful5" csCatId="colorful" phldr="1"/>
      <dgm:spPr/>
    </dgm:pt>
    <dgm:pt modelId="{BA2B428D-4D18-4C24-B63B-F6872AE7CC49}">
      <dgm:prSet phldrT="[Text]"/>
      <dgm:spPr/>
      <dgm:t>
        <a:bodyPr/>
        <a:lstStyle/>
        <a:p>
          <a:r>
            <a:rPr lang="en-US" dirty="0"/>
            <a:t>Aging</a:t>
          </a:r>
        </a:p>
      </dgm:t>
    </dgm:pt>
    <dgm:pt modelId="{DC793910-300D-4B9B-A7FA-3383B13F2A16}" type="parTrans" cxnId="{103157A7-D3E5-4486-8992-117D39D6C496}">
      <dgm:prSet/>
      <dgm:spPr/>
      <dgm:t>
        <a:bodyPr/>
        <a:lstStyle/>
        <a:p>
          <a:endParaRPr lang="en-US"/>
        </a:p>
      </dgm:t>
    </dgm:pt>
    <dgm:pt modelId="{B3A41668-6728-4179-9EC1-E0DB0B9DC4C3}" type="sibTrans" cxnId="{103157A7-D3E5-4486-8992-117D39D6C496}">
      <dgm:prSet/>
      <dgm:spPr/>
      <dgm:t>
        <a:bodyPr/>
        <a:lstStyle/>
        <a:p>
          <a:endParaRPr lang="en-US"/>
        </a:p>
      </dgm:t>
    </dgm:pt>
    <dgm:pt modelId="{D8A96991-3707-4FCD-9DAD-E6DB53786B19}">
      <dgm:prSet phldrT="[Text]"/>
      <dgm:spPr/>
      <dgm:t>
        <a:bodyPr/>
        <a:lstStyle/>
        <a:p>
          <a:r>
            <a:rPr lang="en-US" dirty="0"/>
            <a:t>Social Justice</a:t>
          </a:r>
        </a:p>
      </dgm:t>
    </dgm:pt>
    <dgm:pt modelId="{67F49598-53E5-4798-A202-6F7538619A09}" type="parTrans" cxnId="{22C7852A-B547-4FAF-BAA3-39E12CE5135C}">
      <dgm:prSet/>
      <dgm:spPr/>
      <dgm:t>
        <a:bodyPr/>
        <a:lstStyle/>
        <a:p>
          <a:endParaRPr lang="en-US"/>
        </a:p>
      </dgm:t>
    </dgm:pt>
    <dgm:pt modelId="{BC0C2C5C-7FD0-4693-AD4C-0C7E9D62162C}" type="sibTrans" cxnId="{22C7852A-B547-4FAF-BAA3-39E12CE5135C}">
      <dgm:prSet/>
      <dgm:spPr/>
      <dgm:t>
        <a:bodyPr/>
        <a:lstStyle/>
        <a:p>
          <a:endParaRPr lang="en-US"/>
        </a:p>
      </dgm:t>
    </dgm:pt>
    <dgm:pt modelId="{694EBAED-14F4-4829-8F3C-8D0886F6DB89}">
      <dgm:prSet phldrT="[Text]"/>
      <dgm:spPr/>
      <dgm:t>
        <a:bodyPr/>
        <a:lstStyle/>
        <a:p>
          <a:r>
            <a:rPr lang="en-US" dirty="0"/>
            <a:t>Libraries</a:t>
          </a:r>
        </a:p>
      </dgm:t>
    </dgm:pt>
    <dgm:pt modelId="{AF0B37B6-01BC-4028-AD3E-3E5C240B27F3}" type="parTrans" cxnId="{A807348F-03EF-42A4-9F78-8A733E1DBDE3}">
      <dgm:prSet/>
      <dgm:spPr/>
      <dgm:t>
        <a:bodyPr/>
        <a:lstStyle/>
        <a:p>
          <a:endParaRPr lang="en-US"/>
        </a:p>
      </dgm:t>
    </dgm:pt>
    <dgm:pt modelId="{86B2A690-781A-4819-AB9C-FE394D73DDCE}" type="sibTrans" cxnId="{A807348F-03EF-42A4-9F78-8A733E1DBDE3}">
      <dgm:prSet/>
      <dgm:spPr/>
      <dgm:t>
        <a:bodyPr/>
        <a:lstStyle/>
        <a:p>
          <a:endParaRPr lang="en-US"/>
        </a:p>
      </dgm:t>
    </dgm:pt>
    <dgm:pt modelId="{707BBF74-63BE-4983-A845-996E0C0C9CBD}" type="pres">
      <dgm:prSet presAssocID="{6AD37172-E4B4-426C-BC88-123DC9767B37}" presName="compositeShape" presStyleCnt="0">
        <dgm:presLayoutVars>
          <dgm:chMax val="7"/>
          <dgm:dir/>
          <dgm:resizeHandles val="exact"/>
        </dgm:presLayoutVars>
      </dgm:prSet>
      <dgm:spPr/>
    </dgm:pt>
    <dgm:pt modelId="{88AAF9F1-90AA-4DE6-96B7-87228FFFE1C4}" type="pres">
      <dgm:prSet presAssocID="{BA2B428D-4D18-4C24-B63B-F6872AE7CC49}" presName="circ1" presStyleLbl="vennNode1" presStyleIdx="0" presStyleCnt="3"/>
      <dgm:spPr/>
    </dgm:pt>
    <dgm:pt modelId="{A75BC418-5AFF-497A-86E8-280015618A43}" type="pres">
      <dgm:prSet presAssocID="{BA2B428D-4D18-4C24-B63B-F6872AE7CC49}" presName="circ1Tx" presStyleLbl="revTx" presStyleIdx="0" presStyleCnt="0">
        <dgm:presLayoutVars>
          <dgm:chMax val="0"/>
          <dgm:chPref val="0"/>
          <dgm:bulletEnabled val="1"/>
        </dgm:presLayoutVars>
      </dgm:prSet>
      <dgm:spPr/>
    </dgm:pt>
    <dgm:pt modelId="{7A278C03-5557-4C75-B6EA-F9DB5660C0BC}" type="pres">
      <dgm:prSet presAssocID="{D8A96991-3707-4FCD-9DAD-E6DB53786B19}" presName="circ2" presStyleLbl="vennNode1" presStyleIdx="1" presStyleCnt="3"/>
      <dgm:spPr/>
    </dgm:pt>
    <dgm:pt modelId="{1D990B16-B775-4FF5-8C91-B95353023C9A}" type="pres">
      <dgm:prSet presAssocID="{D8A96991-3707-4FCD-9DAD-E6DB53786B19}" presName="circ2Tx" presStyleLbl="revTx" presStyleIdx="0" presStyleCnt="0">
        <dgm:presLayoutVars>
          <dgm:chMax val="0"/>
          <dgm:chPref val="0"/>
          <dgm:bulletEnabled val="1"/>
        </dgm:presLayoutVars>
      </dgm:prSet>
      <dgm:spPr/>
    </dgm:pt>
    <dgm:pt modelId="{7F7A7E9B-1DF1-4FBA-8946-2A2F8B991967}" type="pres">
      <dgm:prSet presAssocID="{694EBAED-14F4-4829-8F3C-8D0886F6DB89}" presName="circ3" presStyleLbl="vennNode1" presStyleIdx="2" presStyleCnt="3"/>
      <dgm:spPr/>
    </dgm:pt>
    <dgm:pt modelId="{4AA4E3D4-248C-448A-89EB-6A250E8AE74D}" type="pres">
      <dgm:prSet presAssocID="{694EBAED-14F4-4829-8F3C-8D0886F6DB89}" presName="circ3Tx" presStyleLbl="revTx" presStyleIdx="0" presStyleCnt="0">
        <dgm:presLayoutVars>
          <dgm:chMax val="0"/>
          <dgm:chPref val="0"/>
          <dgm:bulletEnabled val="1"/>
        </dgm:presLayoutVars>
      </dgm:prSet>
      <dgm:spPr/>
    </dgm:pt>
  </dgm:ptLst>
  <dgm:cxnLst>
    <dgm:cxn modelId="{F530CC22-181A-40A7-8EE5-257AC1C95433}" type="presOf" srcId="{694EBAED-14F4-4829-8F3C-8D0886F6DB89}" destId="{7F7A7E9B-1DF1-4FBA-8946-2A2F8B991967}" srcOrd="0" destOrd="0" presId="urn:microsoft.com/office/officeart/2005/8/layout/venn1"/>
    <dgm:cxn modelId="{22C7852A-B547-4FAF-BAA3-39E12CE5135C}" srcId="{6AD37172-E4B4-426C-BC88-123DC9767B37}" destId="{D8A96991-3707-4FCD-9DAD-E6DB53786B19}" srcOrd="1" destOrd="0" parTransId="{67F49598-53E5-4798-A202-6F7538619A09}" sibTransId="{BC0C2C5C-7FD0-4693-AD4C-0C7E9D62162C}"/>
    <dgm:cxn modelId="{CFAD435F-7A08-4588-90F9-77FA8F464760}" type="presOf" srcId="{BA2B428D-4D18-4C24-B63B-F6872AE7CC49}" destId="{A75BC418-5AFF-497A-86E8-280015618A43}" srcOrd="1" destOrd="0" presId="urn:microsoft.com/office/officeart/2005/8/layout/venn1"/>
    <dgm:cxn modelId="{FC53E94A-D7D6-4AC5-81A5-B44530193A42}" type="presOf" srcId="{6AD37172-E4B4-426C-BC88-123DC9767B37}" destId="{707BBF74-63BE-4983-A845-996E0C0C9CBD}" srcOrd="0" destOrd="0" presId="urn:microsoft.com/office/officeart/2005/8/layout/venn1"/>
    <dgm:cxn modelId="{2CF5A68E-69B0-4373-8653-BC4A0CBA7185}" type="presOf" srcId="{D8A96991-3707-4FCD-9DAD-E6DB53786B19}" destId="{1D990B16-B775-4FF5-8C91-B95353023C9A}" srcOrd="1" destOrd="0" presId="urn:microsoft.com/office/officeart/2005/8/layout/venn1"/>
    <dgm:cxn modelId="{A807348F-03EF-42A4-9F78-8A733E1DBDE3}" srcId="{6AD37172-E4B4-426C-BC88-123DC9767B37}" destId="{694EBAED-14F4-4829-8F3C-8D0886F6DB89}" srcOrd="2" destOrd="0" parTransId="{AF0B37B6-01BC-4028-AD3E-3E5C240B27F3}" sibTransId="{86B2A690-781A-4819-AB9C-FE394D73DDCE}"/>
    <dgm:cxn modelId="{103157A7-D3E5-4486-8992-117D39D6C496}" srcId="{6AD37172-E4B4-426C-BC88-123DC9767B37}" destId="{BA2B428D-4D18-4C24-B63B-F6872AE7CC49}" srcOrd="0" destOrd="0" parTransId="{DC793910-300D-4B9B-A7FA-3383B13F2A16}" sibTransId="{B3A41668-6728-4179-9EC1-E0DB0B9DC4C3}"/>
    <dgm:cxn modelId="{EB5A76DC-D6D6-48D4-A345-9642FF23DFB9}" type="presOf" srcId="{BA2B428D-4D18-4C24-B63B-F6872AE7CC49}" destId="{88AAF9F1-90AA-4DE6-96B7-87228FFFE1C4}" srcOrd="0" destOrd="0" presId="urn:microsoft.com/office/officeart/2005/8/layout/venn1"/>
    <dgm:cxn modelId="{529352F2-7109-44ED-B726-3E5CF333CB32}" type="presOf" srcId="{D8A96991-3707-4FCD-9DAD-E6DB53786B19}" destId="{7A278C03-5557-4C75-B6EA-F9DB5660C0BC}" srcOrd="0" destOrd="0" presId="urn:microsoft.com/office/officeart/2005/8/layout/venn1"/>
    <dgm:cxn modelId="{33E72FFA-B719-45FF-A98F-B5F54807A55B}" type="presOf" srcId="{694EBAED-14F4-4829-8F3C-8D0886F6DB89}" destId="{4AA4E3D4-248C-448A-89EB-6A250E8AE74D}" srcOrd="1" destOrd="0" presId="urn:microsoft.com/office/officeart/2005/8/layout/venn1"/>
    <dgm:cxn modelId="{560FD5D5-228D-4250-B35D-B02A4DF00769}" type="presParOf" srcId="{707BBF74-63BE-4983-A845-996E0C0C9CBD}" destId="{88AAF9F1-90AA-4DE6-96B7-87228FFFE1C4}" srcOrd="0" destOrd="0" presId="urn:microsoft.com/office/officeart/2005/8/layout/venn1"/>
    <dgm:cxn modelId="{46813EFB-762D-452B-BBA0-441522E672B5}" type="presParOf" srcId="{707BBF74-63BE-4983-A845-996E0C0C9CBD}" destId="{A75BC418-5AFF-497A-86E8-280015618A43}" srcOrd="1" destOrd="0" presId="urn:microsoft.com/office/officeart/2005/8/layout/venn1"/>
    <dgm:cxn modelId="{5DBBCD63-4E2E-4401-AD99-30CBD52B71CA}" type="presParOf" srcId="{707BBF74-63BE-4983-A845-996E0C0C9CBD}" destId="{7A278C03-5557-4C75-B6EA-F9DB5660C0BC}" srcOrd="2" destOrd="0" presId="urn:microsoft.com/office/officeart/2005/8/layout/venn1"/>
    <dgm:cxn modelId="{5C8E6498-9018-4C4B-90EB-83A6F62378B1}" type="presParOf" srcId="{707BBF74-63BE-4983-A845-996E0C0C9CBD}" destId="{1D990B16-B775-4FF5-8C91-B95353023C9A}" srcOrd="3" destOrd="0" presId="urn:microsoft.com/office/officeart/2005/8/layout/venn1"/>
    <dgm:cxn modelId="{96A018C1-89E2-464F-9942-B6D241D7358E}" type="presParOf" srcId="{707BBF74-63BE-4983-A845-996E0C0C9CBD}" destId="{7F7A7E9B-1DF1-4FBA-8946-2A2F8B991967}" srcOrd="4" destOrd="0" presId="urn:microsoft.com/office/officeart/2005/8/layout/venn1"/>
    <dgm:cxn modelId="{DAD81548-1C81-4F88-B6E9-79A945FB9A87}" type="presParOf" srcId="{707BBF74-63BE-4983-A845-996E0C0C9CBD}" destId="{4AA4E3D4-248C-448A-89EB-6A250E8AE74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B834E-6BC7-4FB3-909F-3BA2E3304095}"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1830FDE-92A6-48D8-B4B9-A711B66D1C61}">
      <dgm:prSet/>
      <dgm:spPr/>
      <dgm:t>
        <a:bodyPr/>
        <a:lstStyle/>
        <a:p>
          <a:pPr>
            <a:defRPr b="1"/>
          </a:pPr>
          <a:r>
            <a:rPr lang="en-US"/>
            <a:t>Personal gratification in retirement</a:t>
          </a:r>
        </a:p>
      </dgm:t>
    </dgm:pt>
    <dgm:pt modelId="{64E9D0AB-73FE-48CE-8599-CCA1F3A422F5}" type="parTrans" cxnId="{78983E4E-36CE-4EE7-9FFE-FD1C06BB59A0}">
      <dgm:prSet/>
      <dgm:spPr/>
      <dgm:t>
        <a:bodyPr/>
        <a:lstStyle/>
        <a:p>
          <a:endParaRPr lang="en-US"/>
        </a:p>
      </dgm:t>
    </dgm:pt>
    <dgm:pt modelId="{D3D8BC06-631D-4FA8-8BC3-AEB3CFB08047}" type="sibTrans" cxnId="{78983E4E-36CE-4EE7-9FFE-FD1C06BB59A0}">
      <dgm:prSet/>
      <dgm:spPr/>
      <dgm:t>
        <a:bodyPr/>
        <a:lstStyle/>
        <a:p>
          <a:endParaRPr lang="en-US"/>
        </a:p>
      </dgm:t>
    </dgm:pt>
    <dgm:pt modelId="{231F0670-ADBF-45E7-9CD2-0696C6F132D6}">
      <dgm:prSet/>
      <dgm:spPr/>
      <dgm:t>
        <a:bodyPr/>
        <a:lstStyle/>
        <a:p>
          <a:pPr>
            <a:defRPr b="1"/>
          </a:pPr>
          <a:r>
            <a:rPr lang="en-US"/>
            <a:t>Career Change</a:t>
          </a:r>
        </a:p>
      </dgm:t>
    </dgm:pt>
    <dgm:pt modelId="{81B24F6A-284C-4DCE-B1A5-D193E49393F1}" type="parTrans" cxnId="{52DBCA8E-CF92-4A2C-B4E6-7CE250CADC66}">
      <dgm:prSet/>
      <dgm:spPr/>
      <dgm:t>
        <a:bodyPr/>
        <a:lstStyle/>
        <a:p>
          <a:endParaRPr lang="en-US"/>
        </a:p>
      </dgm:t>
    </dgm:pt>
    <dgm:pt modelId="{F5336C84-F121-4B70-8A82-7673D335CD35}" type="sibTrans" cxnId="{52DBCA8E-CF92-4A2C-B4E6-7CE250CADC66}">
      <dgm:prSet/>
      <dgm:spPr/>
      <dgm:t>
        <a:bodyPr/>
        <a:lstStyle/>
        <a:p>
          <a:endParaRPr lang="en-US"/>
        </a:p>
      </dgm:t>
    </dgm:pt>
    <dgm:pt modelId="{F84BC88E-56ED-469B-BA7A-56B81FF82DE1}">
      <dgm:prSet/>
      <dgm:spPr/>
      <dgm:t>
        <a:bodyPr/>
        <a:lstStyle/>
        <a:p>
          <a:pPr>
            <a:defRPr b="1"/>
          </a:pPr>
          <a:r>
            <a:rPr lang="en-US"/>
            <a:t>Economic Necessity</a:t>
          </a:r>
        </a:p>
      </dgm:t>
    </dgm:pt>
    <dgm:pt modelId="{0FADC082-A311-45CE-8662-96759680EADC}" type="parTrans" cxnId="{8E7D6EDA-7022-45A7-BF83-0C1F88385001}">
      <dgm:prSet/>
      <dgm:spPr/>
      <dgm:t>
        <a:bodyPr/>
        <a:lstStyle/>
        <a:p>
          <a:endParaRPr lang="en-US"/>
        </a:p>
      </dgm:t>
    </dgm:pt>
    <dgm:pt modelId="{0516B9AE-032A-49C8-95AB-6FC0B41569AB}" type="sibTrans" cxnId="{8E7D6EDA-7022-45A7-BF83-0C1F88385001}">
      <dgm:prSet/>
      <dgm:spPr/>
      <dgm:t>
        <a:bodyPr/>
        <a:lstStyle/>
        <a:p>
          <a:endParaRPr lang="en-US"/>
        </a:p>
      </dgm:t>
    </dgm:pt>
    <dgm:pt modelId="{BB913B67-CCEC-4FEE-9FFB-68621DC42F73}">
      <dgm:prSet/>
      <dgm:spPr/>
      <dgm:t>
        <a:bodyPr/>
        <a:lstStyle/>
        <a:p>
          <a:r>
            <a:rPr lang="en-US" baseline="0"/>
            <a:t>Financial need to work longer</a:t>
          </a:r>
          <a:endParaRPr lang="en-US"/>
        </a:p>
      </dgm:t>
    </dgm:pt>
    <dgm:pt modelId="{B4CF469E-88B9-4430-B6F1-100271A5B865}" type="parTrans" cxnId="{9D8AC2F4-BB85-41F1-A5A0-B2E9598A03AE}">
      <dgm:prSet/>
      <dgm:spPr/>
      <dgm:t>
        <a:bodyPr/>
        <a:lstStyle/>
        <a:p>
          <a:endParaRPr lang="en-US"/>
        </a:p>
      </dgm:t>
    </dgm:pt>
    <dgm:pt modelId="{D79C6BB5-A602-458E-B8B1-B3C6D1DA8897}" type="sibTrans" cxnId="{9D8AC2F4-BB85-41F1-A5A0-B2E9598A03AE}">
      <dgm:prSet/>
      <dgm:spPr/>
      <dgm:t>
        <a:bodyPr/>
        <a:lstStyle/>
        <a:p>
          <a:endParaRPr lang="en-US"/>
        </a:p>
      </dgm:t>
    </dgm:pt>
    <dgm:pt modelId="{BD1741C6-4144-4647-A84B-D4DFC0C05D6E}">
      <dgm:prSet/>
      <dgm:spPr/>
      <dgm:t>
        <a:bodyPr/>
        <a:lstStyle/>
        <a:p>
          <a:r>
            <a:rPr lang="en-US" baseline="0"/>
            <a:t>Ageism in the workplace </a:t>
          </a:r>
          <a:endParaRPr lang="en-US"/>
        </a:p>
      </dgm:t>
    </dgm:pt>
    <dgm:pt modelId="{E0F179DF-CD88-4BA3-8BDF-0A5B9A78D1EA}" type="parTrans" cxnId="{9B44F7BB-AB43-44DB-9065-E248936D590A}">
      <dgm:prSet/>
      <dgm:spPr/>
      <dgm:t>
        <a:bodyPr/>
        <a:lstStyle/>
        <a:p>
          <a:endParaRPr lang="en-US"/>
        </a:p>
      </dgm:t>
    </dgm:pt>
    <dgm:pt modelId="{7DC2FF10-EF7D-461C-890C-FB115F35894B}" type="sibTrans" cxnId="{9B44F7BB-AB43-44DB-9065-E248936D590A}">
      <dgm:prSet/>
      <dgm:spPr/>
      <dgm:t>
        <a:bodyPr/>
        <a:lstStyle/>
        <a:p>
          <a:endParaRPr lang="en-US"/>
        </a:p>
      </dgm:t>
    </dgm:pt>
    <dgm:pt modelId="{879C2860-90FC-445B-85C6-9F337A5AC958}" type="pres">
      <dgm:prSet presAssocID="{D07B834E-6BC7-4FB3-909F-3BA2E3304095}" presName="root" presStyleCnt="0">
        <dgm:presLayoutVars>
          <dgm:dir/>
          <dgm:resizeHandles val="exact"/>
        </dgm:presLayoutVars>
      </dgm:prSet>
      <dgm:spPr/>
    </dgm:pt>
    <dgm:pt modelId="{17631D43-58E2-421A-A7E2-D11378F5B4F4}" type="pres">
      <dgm:prSet presAssocID="{C1830FDE-92A6-48D8-B4B9-A711B66D1C61}" presName="compNode" presStyleCnt="0"/>
      <dgm:spPr/>
    </dgm:pt>
    <dgm:pt modelId="{9991F741-1DE1-4C05-B04D-49DC709337CA}" type="pres">
      <dgm:prSet presAssocID="{C1830FDE-92A6-48D8-B4B9-A711B66D1C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A8A7F268-8084-4513-B09D-C2A6F2ED2A33}" type="pres">
      <dgm:prSet presAssocID="{C1830FDE-92A6-48D8-B4B9-A711B66D1C61}" presName="iconSpace" presStyleCnt="0"/>
      <dgm:spPr/>
    </dgm:pt>
    <dgm:pt modelId="{A5305C79-D4CB-4C26-AB8C-0083B4EC1368}" type="pres">
      <dgm:prSet presAssocID="{C1830FDE-92A6-48D8-B4B9-A711B66D1C61}" presName="parTx" presStyleLbl="revTx" presStyleIdx="0" presStyleCnt="6">
        <dgm:presLayoutVars>
          <dgm:chMax val="0"/>
          <dgm:chPref val="0"/>
        </dgm:presLayoutVars>
      </dgm:prSet>
      <dgm:spPr/>
    </dgm:pt>
    <dgm:pt modelId="{259DAA1D-FF4F-499E-BFCD-E9508135FA5C}" type="pres">
      <dgm:prSet presAssocID="{C1830FDE-92A6-48D8-B4B9-A711B66D1C61}" presName="txSpace" presStyleCnt="0"/>
      <dgm:spPr/>
    </dgm:pt>
    <dgm:pt modelId="{22385581-B7D0-4435-ABA9-9B6E6404E430}" type="pres">
      <dgm:prSet presAssocID="{C1830FDE-92A6-48D8-B4B9-A711B66D1C61}" presName="desTx" presStyleLbl="revTx" presStyleIdx="1" presStyleCnt="6">
        <dgm:presLayoutVars/>
      </dgm:prSet>
      <dgm:spPr/>
    </dgm:pt>
    <dgm:pt modelId="{7C59F486-EDA5-4207-B836-4AF64097E8E3}" type="pres">
      <dgm:prSet presAssocID="{D3D8BC06-631D-4FA8-8BC3-AEB3CFB08047}" presName="sibTrans" presStyleCnt="0"/>
      <dgm:spPr/>
    </dgm:pt>
    <dgm:pt modelId="{B1ED4CDC-C8C5-476A-B5B5-E7EF315CB929}" type="pres">
      <dgm:prSet presAssocID="{231F0670-ADBF-45E7-9CD2-0696C6F132D6}" presName="compNode" presStyleCnt="0"/>
      <dgm:spPr/>
    </dgm:pt>
    <dgm:pt modelId="{09A3AE68-804E-445F-A34D-B363992E6504}" type="pres">
      <dgm:prSet presAssocID="{231F0670-ADBF-45E7-9CD2-0696C6F132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34D6A39-7DFA-40D1-AE85-5D927550E025}" type="pres">
      <dgm:prSet presAssocID="{231F0670-ADBF-45E7-9CD2-0696C6F132D6}" presName="iconSpace" presStyleCnt="0"/>
      <dgm:spPr/>
    </dgm:pt>
    <dgm:pt modelId="{A129658F-1B10-457A-BF57-7798A015BED1}" type="pres">
      <dgm:prSet presAssocID="{231F0670-ADBF-45E7-9CD2-0696C6F132D6}" presName="parTx" presStyleLbl="revTx" presStyleIdx="2" presStyleCnt="6">
        <dgm:presLayoutVars>
          <dgm:chMax val="0"/>
          <dgm:chPref val="0"/>
        </dgm:presLayoutVars>
      </dgm:prSet>
      <dgm:spPr/>
    </dgm:pt>
    <dgm:pt modelId="{A505D7B2-BDA2-4E0B-8B6F-DA5F0A911C78}" type="pres">
      <dgm:prSet presAssocID="{231F0670-ADBF-45E7-9CD2-0696C6F132D6}" presName="txSpace" presStyleCnt="0"/>
      <dgm:spPr/>
    </dgm:pt>
    <dgm:pt modelId="{7E5AED22-3BE5-456D-805E-EC99EE798AB0}" type="pres">
      <dgm:prSet presAssocID="{231F0670-ADBF-45E7-9CD2-0696C6F132D6}" presName="desTx" presStyleLbl="revTx" presStyleIdx="3" presStyleCnt="6">
        <dgm:presLayoutVars/>
      </dgm:prSet>
      <dgm:spPr/>
    </dgm:pt>
    <dgm:pt modelId="{39271961-8E4E-4E9B-8F69-34E3C5CEC5E8}" type="pres">
      <dgm:prSet presAssocID="{F5336C84-F121-4B70-8A82-7673D335CD35}" presName="sibTrans" presStyleCnt="0"/>
      <dgm:spPr/>
    </dgm:pt>
    <dgm:pt modelId="{F3E8C377-C5E0-4909-85CE-B7C063FC3433}" type="pres">
      <dgm:prSet presAssocID="{F84BC88E-56ED-469B-BA7A-56B81FF82DE1}" presName="compNode" presStyleCnt="0"/>
      <dgm:spPr/>
    </dgm:pt>
    <dgm:pt modelId="{BC9292D0-96E7-45B2-ABF2-E6F284970F53}" type="pres">
      <dgm:prSet presAssocID="{F84BC88E-56ED-469B-BA7A-56B81FF82D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60E5883-573E-4824-92E0-14E59E5DFBD5}" type="pres">
      <dgm:prSet presAssocID="{F84BC88E-56ED-469B-BA7A-56B81FF82DE1}" presName="iconSpace" presStyleCnt="0"/>
      <dgm:spPr/>
    </dgm:pt>
    <dgm:pt modelId="{E559C65F-0607-4CB4-9D29-EB99BD4BB93A}" type="pres">
      <dgm:prSet presAssocID="{F84BC88E-56ED-469B-BA7A-56B81FF82DE1}" presName="parTx" presStyleLbl="revTx" presStyleIdx="4" presStyleCnt="6">
        <dgm:presLayoutVars>
          <dgm:chMax val="0"/>
          <dgm:chPref val="0"/>
        </dgm:presLayoutVars>
      </dgm:prSet>
      <dgm:spPr/>
    </dgm:pt>
    <dgm:pt modelId="{3D6A5FEA-5B8B-4D71-96CE-11E063F5FBC2}" type="pres">
      <dgm:prSet presAssocID="{F84BC88E-56ED-469B-BA7A-56B81FF82DE1}" presName="txSpace" presStyleCnt="0"/>
      <dgm:spPr/>
    </dgm:pt>
    <dgm:pt modelId="{7E8992FC-9878-4C06-AF7C-2BD951D608DB}" type="pres">
      <dgm:prSet presAssocID="{F84BC88E-56ED-469B-BA7A-56B81FF82DE1}" presName="desTx" presStyleLbl="revTx" presStyleIdx="5" presStyleCnt="6">
        <dgm:presLayoutVars/>
      </dgm:prSet>
      <dgm:spPr/>
    </dgm:pt>
  </dgm:ptLst>
  <dgm:cxnLst>
    <dgm:cxn modelId="{CF94BC1D-8E52-430E-9013-2A871B71DACD}" type="presOf" srcId="{C1830FDE-92A6-48D8-B4B9-A711B66D1C61}" destId="{A5305C79-D4CB-4C26-AB8C-0083B4EC1368}" srcOrd="0" destOrd="0" presId="urn:microsoft.com/office/officeart/2018/5/layout/CenteredIconLabelDescriptionList"/>
    <dgm:cxn modelId="{002B9A67-3320-4E43-B3AF-90AC41C6594B}" type="presOf" srcId="{BB913B67-CCEC-4FEE-9FFB-68621DC42F73}" destId="{7E8992FC-9878-4C06-AF7C-2BD951D608DB}" srcOrd="0" destOrd="0" presId="urn:microsoft.com/office/officeart/2018/5/layout/CenteredIconLabelDescriptionList"/>
    <dgm:cxn modelId="{78983E4E-36CE-4EE7-9FFE-FD1C06BB59A0}" srcId="{D07B834E-6BC7-4FB3-909F-3BA2E3304095}" destId="{C1830FDE-92A6-48D8-B4B9-A711B66D1C61}" srcOrd="0" destOrd="0" parTransId="{64E9D0AB-73FE-48CE-8599-CCA1F3A422F5}" sibTransId="{D3D8BC06-631D-4FA8-8BC3-AEB3CFB08047}"/>
    <dgm:cxn modelId="{7E79B070-3163-4B0B-AA62-9C0F62DA5CD0}" type="presOf" srcId="{231F0670-ADBF-45E7-9CD2-0696C6F132D6}" destId="{A129658F-1B10-457A-BF57-7798A015BED1}" srcOrd="0" destOrd="0" presId="urn:microsoft.com/office/officeart/2018/5/layout/CenteredIconLabelDescriptionList"/>
    <dgm:cxn modelId="{52DBCA8E-CF92-4A2C-B4E6-7CE250CADC66}" srcId="{D07B834E-6BC7-4FB3-909F-3BA2E3304095}" destId="{231F0670-ADBF-45E7-9CD2-0696C6F132D6}" srcOrd="1" destOrd="0" parTransId="{81B24F6A-284C-4DCE-B1A5-D193E49393F1}" sibTransId="{F5336C84-F121-4B70-8A82-7673D335CD35}"/>
    <dgm:cxn modelId="{B96A039B-7C81-41AB-876C-13A2BA9B51D7}" type="presOf" srcId="{F84BC88E-56ED-469B-BA7A-56B81FF82DE1}" destId="{E559C65F-0607-4CB4-9D29-EB99BD4BB93A}" srcOrd="0" destOrd="0" presId="urn:microsoft.com/office/officeart/2018/5/layout/CenteredIconLabelDescriptionList"/>
    <dgm:cxn modelId="{9B44F7BB-AB43-44DB-9065-E248936D590A}" srcId="{F84BC88E-56ED-469B-BA7A-56B81FF82DE1}" destId="{BD1741C6-4144-4647-A84B-D4DFC0C05D6E}" srcOrd="1" destOrd="0" parTransId="{E0F179DF-CD88-4BA3-8BDF-0A5B9A78D1EA}" sibTransId="{7DC2FF10-EF7D-461C-890C-FB115F35894B}"/>
    <dgm:cxn modelId="{14F756CE-67D0-474F-BF60-FB1E6214B469}" type="presOf" srcId="{D07B834E-6BC7-4FB3-909F-3BA2E3304095}" destId="{879C2860-90FC-445B-85C6-9F337A5AC958}" srcOrd="0" destOrd="0" presId="urn:microsoft.com/office/officeart/2018/5/layout/CenteredIconLabelDescriptionList"/>
    <dgm:cxn modelId="{F6029DD7-06B9-4E73-8185-B2834F58A9E5}" type="presOf" srcId="{BD1741C6-4144-4647-A84B-D4DFC0C05D6E}" destId="{7E8992FC-9878-4C06-AF7C-2BD951D608DB}" srcOrd="0" destOrd="1" presId="urn:microsoft.com/office/officeart/2018/5/layout/CenteredIconLabelDescriptionList"/>
    <dgm:cxn modelId="{8E7D6EDA-7022-45A7-BF83-0C1F88385001}" srcId="{D07B834E-6BC7-4FB3-909F-3BA2E3304095}" destId="{F84BC88E-56ED-469B-BA7A-56B81FF82DE1}" srcOrd="2" destOrd="0" parTransId="{0FADC082-A311-45CE-8662-96759680EADC}" sibTransId="{0516B9AE-032A-49C8-95AB-6FC0B41569AB}"/>
    <dgm:cxn modelId="{9D8AC2F4-BB85-41F1-A5A0-B2E9598A03AE}" srcId="{F84BC88E-56ED-469B-BA7A-56B81FF82DE1}" destId="{BB913B67-CCEC-4FEE-9FFB-68621DC42F73}" srcOrd="0" destOrd="0" parTransId="{B4CF469E-88B9-4430-B6F1-100271A5B865}" sibTransId="{D79C6BB5-A602-458E-B8B1-B3C6D1DA8897}"/>
    <dgm:cxn modelId="{B1B1342D-E1E5-4B72-971F-0DCE413B7CBE}" type="presParOf" srcId="{879C2860-90FC-445B-85C6-9F337A5AC958}" destId="{17631D43-58E2-421A-A7E2-D11378F5B4F4}" srcOrd="0" destOrd="0" presId="urn:microsoft.com/office/officeart/2018/5/layout/CenteredIconLabelDescriptionList"/>
    <dgm:cxn modelId="{E6F7E70B-5059-43BE-80D2-314C36D80975}" type="presParOf" srcId="{17631D43-58E2-421A-A7E2-D11378F5B4F4}" destId="{9991F741-1DE1-4C05-B04D-49DC709337CA}" srcOrd="0" destOrd="0" presId="urn:microsoft.com/office/officeart/2018/5/layout/CenteredIconLabelDescriptionList"/>
    <dgm:cxn modelId="{24C74F8E-C5E6-4E7A-BE6A-EF37CBE93E58}" type="presParOf" srcId="{17631D43-58E2-421A-A7E2-D11378F5B4F4}" destId="{A8A7F268-8084-4513-B09D-C2A6F2ED2A33}" srcOrd="1" destOrd="0" presId="urn:microsoft.com/office/officeart/2018/5/layout/CenteredIconLabelDescriptionList"/>
    <dgm:cxn modelId="{E1E468E8-88C1-4ACE-AD9A-45EFB1CA9926}" type="presParOf" srcId="{17631D43-58E2-421A-A7E2-D11378F5B4F4}" destId="{A5305C79-D4CB-4C26-AB8C-0083B4EC1368}" srcOrd="2" destOrd="0" presId="urn:microsoft.com/office/officeart/2018/5/layout/CenteredIconLabelDescriptionList"/>
    <dgm:cxn modelId="{01829239-6496-428C-ABB0-47D68D771F92}" type="presParOf" srcId="{17631D43-58E2-421A-A7E2-D11378F5B4F4}" destId="{259DAA1D-FF4F-499E-BFCD-E9508135FA5C}" srcOrd="3" destOrd="0" presId="urn:microsoft.com/office/officeart/2018/5/layout/CenteredIconLabelDescriptionList"/>
    <dgm:cxn modelId="{B92B4A78-2A9F-419F-B844-2A6FDC70C30C}" type="presParOf" srcId="{17631D43-58E2-421A-A7E2-D11378F5B4F4}" destId="{22385581-B7D0-4435-ABA9-9B6E6404E430}" srcOrd="4" destOrd="0" presId="urn:microsoft.com/office/officeart/2018/5/layout/CenteredIconLabelDescriptionList"/>
    <dgm:cxn modelId="{1380621B-B578-4A85-97E7-FDF03C81474C}" type="presParOf" srcId="{879C2860-90FC-445B-85C6-9F337A5AC958}" destId="{7C59F486-EDA5-4207-B836-4AF64097E8E3}" srcOrd="1" destOrd="0" presId="urn:microsoft.com/office/officeart/2018/5/layout/CenteredIconLabelDescriptionList"/>
    <dgm:cxn modelId="{CF7C3176-4211-43BC-B011-B2D979B1130A}" type="presParOf" srcId="{879C2860-90FC-445B-85C6-9F337A5AC958}" destId="{B1ED4CDC-C8C5-476A-B5B5-E7EF315CB929}" srcOrd="2" destOrd="0" presId="urn:microsoft.com/office/officeart/2018/5/layout/CenteredIconLabelDescriptionList"/>
    <dgm:cxn modelId="{B8254003-B905-40EE-B58D-86C53CBE9953}" type="presParOf" srcId="{B1ED4CDC-C8C5-476A-B5B5-E7EF315CB929}" destId="{09A3AE68-804E-445F-A34D-B363992E6504}" srcOrd="0" destOrd="0" presId="urn:microsoft.com/office/officeart/2018/5/layout/CenteredIconLabelDescriptionList"/>
    <dgm:cxn modelId="{14E66567-522C-4282-876A-0E2CB9C072D6}" type="presParOf" srcId="{B1ED4CDC-C8C5-476A-B5B5-E7EF315CB929}" destId="{034D6A39-7DFA-40D1-AE85-5D927550E025}" srcOrd="1" destOrd="0" presId="urn:microsoft.com/office/officeart/2018/5/layout/CenteredIconLabelDescriptionList"/>
    <dgm:cxn modelId="{ECEC3209-EF7D-45DE-BDED-FB559969EAD0}" type="presParOf" srcId="{B1ED4CDC-C8C5-476A-B5B5-E7EF315CB929}" destId="{A129658F-1B10-457A-BF57-7798A015BED1}" srcOrd="2" destOrd="0" presId="urn:microsoft.com/office/officeart/2018/5/layout/CenteredIconLabelDescriptionList"/>
    <dgm:cxn modelId="{01DF0ABC-FAF1-4588-9F66-FEFE846CE910}" type="presParOf" srcId="{B1ED4CDC-C8C5-476A-B5B5-E7EF315CB929}" destId="{A505D7B2-BDA2-4E0B-8B6F-DA5F0A911C78}" srcOrd="3" destOrd="0" presId="urn:microsoft.com/office/officeart/2018/5/layout/CenteredIconLabelDescriptionList"/>
    <dgm:cxn modelId="{9A6048CE-114D-42F0-AB6A-66237A2D11F3}" type="presParOf" srcId="{B1ED4CDC-C8C5-476A-B5B5-E7EF315CB929}" destId="{7E5AED22-3BE5-456D-805E-EC99EE798AB0}" srcOrd="4" destOrd="0" presId="urn:microsoft.com/office/officeart/2018/5/layout/CenteredIconLabelDescriptionList"/>
    <dgm:cxn modelId="{949AF70B-1C26-4F28-B6FC-E64ACE3D3729}" type="presParOf" srcId="{879C2860-90FC-445B-85C6-9F337A5AC958}" destId="{39271961-8E4E-4E9B-8F69-34E3C5CEC5E8}" srcOrd="3" destOrd="0" presId="urn:microsoft.com/office/officeart/2018/5/layout/CenteredIconLabelDescriptionList"/>
    <dgm:cxn modelId="{99AFCDE5-6C33-457B-9541-03D0A5654122}" type="presParOf" srcId="{879C2860-90FC-445B-85C6-9F337A5AC958}" destId="{F3E8C377-C5E0-4909-85CE-B7C063FC3433}" srcOrd="4" destOrd="0" presId="urn:microsoft.com/office/officeart/2018/5/layout/CenteredIconLabelDescriptionList"/>
    <dgm:cxn modelId="{3EFB2EEC-A027-4F03-8F23-DB8B8F5E5DA8}" type="presParOf" srcId="{F3E8C377-C5E0-4909-85CE-B7C063FC3433}" destId="{BC9292D0-96E7-45B2-ABF2-E6F284970F53}" srcOrd="0" destOrd="0" presId="urn:microsoft.com/office/officeart/2018/5/layout/CenteredIconLabelDescriptionList"/>
    <dgm:cxn modelId="{205A3392-8326-4950-B725-3D4C881C5DD0}" type="presParOf" srcId="{F3E8C377-C5E0-4909-85CE-B7C063FC3433}" destId="{160E5883-573E-4824-92E0-14E59E5DFBD5}" srcOrd="1" destOrd="0" presId="urn:microsoft.com/office/officeart/2018/5/layout/CenteredIconLabelDescriptionList"/>
    <dgm:cxn modelId="{F06D77BC-D520-43CB-8615-E317111D6CCB}" type="presParOf" srcId="{F3E8C377-C5E0-4909-85CE-B7C063FC3433}" destId="{E559C65F-0607-4CB4-9D29-EB99BD4BB93A}" srcOrd="2" destOrd="0" presId="urn:microsoft.com/office/officeart/2018/5/layout/CenteredIconLabelDescriptionList"/>
    <dgm:cxn modelId="{46143E20-8D9F-4304-ADBE-A7E507EA7BD0}" type="presParOf" srcId="{F3E8C377-C5E0-4909-85CE-B7C063FC3433}" destId="{3D6A5FEA-5B8B-4D71-96CE-11E063F5FBC2}" srcOrd="3" destOrd="0" presId="urn:microsoft.com/office/officeart/2018/5/layout/CenteredIconLabelDescriptionList"/>
    <dgm:cxn modelId="{8B30B034-A23B-4008-8088-FB354DBC6A99}" type="presParOf" srcId="{F3E8C377-C5E0-4909-85CE-B7C063FC3433}" destId="{7E8992FC-9878-4C06-AF7C-2BD951D608D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F9F1-90AA-4DE6-96B7-87228FFFE1C4}">
      <dsp:nvSpPr>
        <dsp:cNvPr id="0" name=""/>
        <dsp:cNvSpPr/>
      </dsp:nvSpPr>
      <dsp:spPr>
        <a:xfrm>
          <a:off x="2917107" y="33285"/>
          <a:ext cx="1597710" cy="1597710"/>
        </a:xfrm>
        <a:prstGeom prst="ellipse">
          <a:avLst/>
        </a:prstGeom>
        <a:gradFill rotWithShape="0">
          <a:gsLst>
            <a:gs pos="0">
              <a:schemeClr val="accent5">
                <a:alpha val="50000"/>
                <a:hueOff val="0"/>
                <a:satOff val="0"/>
                <a:lumOff val="0"/>
                <a:alphaOff val="0"/>
                <a:tint val="98000"/>
                <a:satMod val="110000"/>
                <a:lumMod val="104000"/>
              </a:schemeClr>
            </a:gs>
            <a:gs pos="69000">
              <a:schemeClr val="accent5">
                <a:alpha val="50000"/>
                <a:hueOff val="0"/>
                <a:satOff val="0"/>
                <a:lumOff val="0"/>
                <a:alphaOff val="0"/>
                <a:shade val="88000"/>
                <a:satMod val="130000"/>
                <a:lumMod val="92000"/>
              </a:schemeClr>
            </a:gs>
            <a:gs pos="100000">
              <a:schemeClr val="accent5">
                <a:alpha val="5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Aging</a:t>
          </a:r>
        </a:p>
      </dsp:txBody>
      <dsp:txXfrm>
        <a:off x="3130136" y="312884"/>
        <a:ext cx="1171654" cy="718969"/>
      </dsp:txXfrm>
    </dsp:sp>
    <dsp:sp modelId="{7A278C03-5557-4C75-B6EA-F9DB5660C0BC}">
      <dsp:nvSpPr>
        <dsp:cNvPr id="0" name=""/>
        <dsp:cNvSpPr/>
      </dsp:nvSpPr>
      <dsp:spPr>
        <a:xfrm>
          <a:off x="3493615" y="1031854"/>
          <a:ext cx="1597710" cy="1597710"/>
        </a:xfrm>
        <a:prstGeom prst="ellipse">
          <a:avLst/>
        </a:prstGeom>
        <a:gradFill rotWithShape="0">
          <a:gsLst>
            <a:gs pos="0">
              <a:schemeClr val="accent5">
                <a:alpha val="50000"/>
                <a:hueOff val="-842315"/>
                <a:satOff val="-3972"/>
                <a:lumOff val="980"/>
                <a:alphaOff val="0"/>
                <a:tint val="98000"/>
                <a:satMod val="110000"/>
                <a:lumMod val="104000"/>
              </a:schemeClr>
            </a:gs>
            <a:gs pos="69000">
              <a:schemeClr val="accent5">
                <a:alpha val="50000"/>
                <a:hueOff val="-842315"/>
                <a:satOff val="-3972"/>
                <a:lumOff val="980"/>
                <a:alphaOff val="0"/>
                <a:shade val="88000"/>
                <a:satMod val="130000"/>
                <a:lumMod val="92000"/>
              </a:schemeClr>
            </a:gs>
            <a:gs pos="100000">
              <a:schemeClr val="accent5">
                <a:alpha val="50000"/>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Social Justice</a:t>
          </a:r>
        </a:p>
      </dsp:txBody>
      <dsp:txXfrm>
        <a:off x="3982248" y="1444596"/>
        <a:ext cx="958626" cy="878740"/>
      </dsp:txXfrm>
    </dsp:sp>
    <dsp:sp modelId="{7F7A7E9B-1DF1-4FBA-8946-2A2F8B991967}">
      <dsp:nvSpPr>
        <dsp:cNvPr id="0" name=""/>
        <dsp:cNvSpPr/>
      </dsp:nvSpPr>
      <dsp:spPr>
        <a:xfrm>
          <a:off x="2340600" y="1031854"/>
          <a:ext cx="1597710" cy="1597710"/>
        </a:xfrm>
        <a:prstGeom prst="ellipse">
          <a:avLst/>
        </a:prstGeom>
        <a:gradFill rotWithShape="0">
          <a:gsLst>
            <a:gs pos="0">
              <a:schemeClr val="accent5">
                <a:alpha val="50000"/>
                <a:hueOff val="-1684631"/>
                <a:satOff val="-7944"/>
                <a:lumOff val="1960"/>
                <a:alphaOff val="0"/>
                <a:tint val="98000"/>
                <a:satMod val="110000"/>
                <a:lumMod val="104000"/>
              </a:schemeClr>
            </a:gs>
            <a:gs pos="69000">
              <a:schemeClr val="accent5">
                <a:alpha val="50000"/>
                <a:hueOff val="-1684631"/>
                <a:satOff val="-7944"/>
                <a:lumOff val="1960"/>
                <a:alphaOff val="0"/>
                <a:shade val="88000"/>
                <a:satMod val="130000"/>
                <a:lumMod val="92000"/>
              </a:schemeClr>
            </a:gs>
            <a:gs pos="100000">
              <a:schemeClr val="accent5">
                <a:alpha val="50000"/>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Libraries</a:t>
          </a:r>
        </a:p>
      </dsp:txBody>
      <dsp:txXfrm>
        <a:off x="2491052" y="1444596"/>
        <a:ext cx="958626" cy="878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1F741-1DE1-4C05-B04D-49DC709337CA}">
      <dsp:nvSpPr>
        <dsp:cNvPr id="0" name=""/>
        <dsp:cNvSpPr/>
      </dsp:nvSpPr>
      <dsp:spPr>
        <a:xfrm>
          <a:off x="702712" y="599797"/>
          <a:ext cx="751573" cy="7515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305C79-D4CB-4C26-AB8C-0083B4EC1368}">
      <dsp:nvSpPr>
        <dsp:cNvPr id="0" name=""/>
        <dsp:cNvSpPr/>
      </dsp:nvSpPr>
      <dsp:spPr>
        <a:xfrm>
          <a:off x="4822" y="1419863"/>
          <a:ext cx="2147354" cy="37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Personal gratification in retirement</a:t>
          </a:r>
        </a:p>
      </dsp:txBody>
      <dsp:txXfrm>
        <a:off x="4822" y="1419863"/>
        <a:ext cx="2147354" cy="372431"/>
      </dsp:txXfrm>
    </dsp:sp>
    <dsp:sp modelId="{22385581-B7D0-4435-ABA9-9B6E6404E430}">
      <dsp:nvSpPr>
        <dsp:cNvPr id="0" name=""/>
        <dsp:cNvSpPr/>
      </dsp:nvSpPr>
      <dsp:spPr>
        <a:xfrm>
          <a:off x="4822" y="1824151"/>
          <a:ext cx="2147354" cy="368471"/>
        </a:xfrm>
        <a:prstGeom prst="rect">
          <a:avLst/>
        </a:prstGeom>
        <a:noFill/>
        <a:ln>
          <a:noFill/>
        </a:ln>
        <a:effectLst/>
      </dsp:spPr>
      <dsp:style>
        <a:lnRef idx="0">
          <a:scrgbClr r="0" g="0" b="0"/>
        </a:lnRef>
        <a:fillRef idx="0">
          <a:scrgbClr r="0" g="0" b="0"/>
        </a:fillRef>
        <a:effectRef idx="0">
          <a:scrgbClr r="0" g="0" b="0"/>
        </a:effectRef>
        <a:fontRef idx="minor"/>
      </dsp:style>
    </dsp:sp>
    <dsp:sp modelId="{09A3AE68-804E-445F-A34D-B363992E6504}">
      <dsp:nvSpPr>
        <dsp:cNvPr id="0" name=""/>
        <dsp:cNvSpPr/>
      </dsp:nvSpPr>
      <dsp:spPr>
        <a:xfrm>
          <a:off x="3225853" y="599797"/>
          <a:ext cx="751573" cy="7515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29658F-1B10-457A-BF57-7798A015BED1}">
      <dsp:nvSpPr>
        <dsp:cNvPr id="0" name=""/>
        <dsp:cNvSpPr/>
      </dsp:nvSpPr>
      <dsp:spPr>
        <a:xfrm>
          <a:off x="2527963" y="1419863"/>
          <a:ext cx="2147354" cy="37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Career Change</a:t>
          </a:r>
        </a:p>
      </dsp:txBody>
      <dsp:txXfrm>
        <a:off x="2527963" y="1419863"/>
        <a:ext cx="2147354" cy="372431"/>
      </dsp:txXfrm>
    </dsp:sp>
    <dsp:sp modelId="{7E5AED22-3BE5-456D-805E-EC99EE798AB0}">
      <dsp:nvSpPr>
        <dsp:cNvPr id="0" name=""/>
        <dsp:cNvSpPr/>
      </dsp:nvSpPr>
      <dsp:spPr>
        <a:xfrm>
          <a:off x="2527963" y="1824151"/>
          <a:ext cx="2147354" cy="368471"/>
        </a:xfrm>
        <a:prstGeom prst="rect">
          <a:avLst/>
        </a:prstGeom>
        <a:noFill/>
        <a:ln>
          <a:noFill/>
        </a:ln>
        <a:effectLst/>
      </dsp:spPr>
      <dsp:style>
        <a:lnRef idx="0">
          <a:scrgbClr r="0" g="0" b="0"/>
        </a:lnRef>
        <a:fillRef idx="0">
          <a:scrgbClr r="0" g="0" b="0"/>
        </a:fillRef>
        <a:effectRef idx="0">
          <a:scrgbClr r="0" g="0" b="0"/>
        </a:effectRef>
        <a:fontRef idx="minor"/>
      </dsp:style>
    </dsp:sp>
    <dsp:sp modelId="{BC9292D0-96E7-45B2-ABF2-E6F284970F53}">
      <dsp:nvSpPr>
        <dsp:cNvPr id="0" name=""/>
        <dsp:cNvSpPr/>
      </dsp:nvSpPr>
      <dsp:spPr>
        <a:xfrm>
          <a:off x="5748994" y="599797"/>
          <a:ext cx="751573" cy="7515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59C65F-0607-4CB4-9D29-EB99BD4BB93A}">
      <dsp:nvSpPr>
        <dsp:cNvPr id="0" name=""/>
        <dsp:cNvSpPr/>
      </dsp:nvSpPr>
      <dsp:spPr>
        <a:xfrm>
          <a:off x="5051104" y="1419863"/>
          <a:ext cx="2147354" cy="37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Economic Necessity</a:t>
          </a:r>
        </a:p>
      </dsp:txBody>
      <dsp:txXfrm>
        <a:off x="5051104" y="1419863"/>
        <a:ext cx="2147354" cy="372431"/>
      </dsp:txXfrm>
    </dsp:sp>
    <dsp:sp modelId="{7E8992FC-9878-4C06-AF7C-2BD951D608DB}">
      <dsp:nvSpPr>
        <dsp:cNvPr id="0" name=""/>
        <dsp:cNvSpPr/>
      </dsp:nvSpPr>
      <dsp:spPr>
        <a:xfrm>
          <a:off x="5051104" y="1824151"/>
          <a:ext cx="2147354" cy="36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baseline="0"/>
            <a:t>Financial need to work longer</a:t>
          </a:r>
          <a:endParaRPr lang="en-US" sz="1100" kern="1200"/>
        </a:p>
        <a:p>
          <a:pPr marL="0" lvl="0" indent="0" algn="ctr" defTabSz="488950">
            <a:lnSpc>
              <a:spcPct val="90000"/>
            </a:lnSpc>
            <a:spcBef>
              <a:spcPct val="0"/>
            </a:spcBef>
            <a:spcAft>
              <a:spcPct val="35000"/>
            </a:spcAft>
            <a:buNone/>
          </a:pPr>
          <a:r>
            <a:rPr lang="en-US" sz="1100" kern="1200" baseline="0"/>
            <a:t>Ageism in the workplace </a:t>
          </a:r>
          <a:endParaRPr lang="en-US" sz="1100" kern="1200"/>
        </a:p>
      </dsp:txBody>
      <dsp:txXfrm>
        <a:off x="5051104" y="1824151"/>
        <a:ext cx="2147354" cy="3684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639ECB-CEF6-4ACF-8FDF-FB88376C8DED}" type="datetimeFigureOut">
              <a:rPr lang="en-US" smtClean="0"/>
              <a:t>9/25/2024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FD8A823-9BBD-47EA-BC36-37C174BE5E81}" type="slidenum">
              <a:rPr lang="en-US" smtClean="0"/>
              <a:t>‹#›</a:t>
            </a:fld>
            <a:endParaRPr lang="en-US"/>
          </a:p>
        </p:txBody>
      </p:sp>
    </p:spTree>
    <p:extLst>
      <p:ext uri="{BB962C8B-B14F-4D97-AF65-F5344CB8AC3E}">
        <p14:creationId xmlns:p14="http://schemas.microsoft.com/office/powerpoint/2010/main" val="52522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la.org/aboutala/diversity/interest-group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ala.org/rusa/contact/rosters/rss/rus-mouaging"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here. </a:t>
            </a:r>
          </a:p>
        </p:txBody>
      </p:sp>
      <p:sp>
        <p:nvSpPr>
          <p:cNvPr id="4" name="Slide Number Placeholder 3"/>
          <p:cNvSpPr>
            <a:spLocks noGrp="1"/>
          </p:cNvSpPr>
          <p:nvPr>
            <p:ph type="sldNum" sz="quarter" idx="5"/>
          </p:nvPr>
        </p:nvSpPr>
        <p:spPr/>
        <p:txBody>
          <a:bodyPr/>
          <a:lstStyle/>
          <a:p>
            <a:fld id="{EFD8A823-9BBD-47EA-BC36-37C174BE5E81}" type="slidenum">
              <a:rPr lang="en-US" smtClean="0"/>
              <a:t>1</a:t>
            </a:fld>
            <a:endParaRPr lang="en-US"/>
          </a:p>
        </p:txBody>
      </p:sp>
    </p:spTree>
    <p:extLst>
      <p:ext uri="{BB962C8B-B14F-4D97-AF65-F5344CB8AC3E}">
        <p14:creationId xmlns:p14="http://schemas.microsoft.com/office/powerpoint/2010/main" val="301489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our definition, what makes older adults a marginalized group who deserve social justice? </a:t>
            </a:r>
          </a:p>
          <a:p>
            <a:endParaRPr lang="en-US" dirty="0"/>
          </a:p>
          <a:p>
            <a:r>
              <a:rPr lang="en-US" dirty="0"/>
              <a:t>First, ageism which is stigma and/or discrimination against someone because they are older. Research shows that women experience ageism in the workplace as young as 35. You don’t have to be a media or economics scholar to see that our society champions youth in advertisement, in entertainment, and in the marketplace. Many older people report feeling “invisible” in society. Ageism is one reason why we need social justice for older adults.</a:t>
            </a:r>
          </a:p>
          <a:p>
            <a:endParaRPr lang="en-US" dirty="0"/>
          </a:p>
          <a:p>
            <a:r>
              <a:rPr lang="en-US" dirty="0"/>
              <a:t>A second reason is elder abuse which is harm that might be physical, emotional, financial, and sexual among other forms perpetuated because of hatred of or perceived vulnerability among older adults. Studies indicate that about 1 in 10 people 60 and older have experienced some form of elder abuse. Other research has indicated that ageism may be a precursor to elder abuse. As someone who has worked on these issues as a practitioner, I can say that a society protects what it values. In many countries around the world, elder abuse is not the issue that it is here. </a:t>
            </a:r>
          </a:p>
          <a:p>
            <a:endParaRPr lang="en-US" dirty="0"/>
          </a:p>
          <a:p>
            <a:r>
              <a:rPr lang="en-US" dirty="0"/>
              <a:t>Some of you may be familiar with the work of Professor </a:t>
            </a:r>
            <a:r>
              <a:rPr lang="en-US" b="0" i="0" dirty="0" err="1">
                <a:solidFill>
                  <a:srgbClr val="202124"/>
                </a:solidFill>
                <a:effectLst/>
                <a:latin typeface="Google Sans"/>
              </a:rPr>
              <a:t>Kimberlé</a:t>
            </a:r>
            <a:r>
              <a:rPr lang="en-US" b="0" i="0" dirty="0">
                <a:solidFill>
                  <a:srgbClr val="202124"/>
                </a:solidFill>
                <a:effectLst/>
                <a:latin typeface="Google Sans"/>
              </a:rPr>
              <a:t> Crenshaw on intersectionality. She argued that people might have multiple elements of their identity which are marginalized. An older adult who is also a person of color or has a disability may experience both ageism and racism or ableism. This idea is also recognized in gerontology research as double jeopardy. Not sure how Alex </a:t>
            </a:r>
            <a:r>
              <a:rPr lang="en-US" b="0" i="0" dirty="0" err="1">
                <a:solidFill>
                  <a:srgbClr val="202124"/>
                </a:solidFill>
                <a:effectLst/>
                <a:latin typeface="Google Sans"/>
              </a:rPr>
              <a:t>Trebek</a:t>
            </a:r>
            <a:r>
              <a:rPr lang="en-US" b="0" i="0" dirty="0">
                <a:solidFill>
                  <a:srgbClr val="202124"/>
                </a:solidFill>
                <a:effectLst/>
                <a:latin typeface="Google Sans"/>
              </a:rPr>
              <a:t> or Ken Jennings would feel about that, but these are some of the key reasons that social justice is needed for older adults. </a:t>
            </a:r>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10</a:t>
            </a:fld>
            <a:endParaRPr lang="en-US"/>
          </a:p>
        </p:txBody>
      </p:sp>
    </p:spTree>
    <p:extLst>
      <p:ext uri="{BB962C8B-B14F-4D97-AF65-F5344CB8AC3E}">
        <p14:creationId xmlns:p14="http://schemas.microsoft.com/office/powerpoint/2010/main" val="163968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these issues, there will be some who do not think addressing marginalization among older adults is important. If you are a numbers person you can see that in this chart from the National Center on Elder Abuse that over the next few decades, the number of people 65 and older are going to grow precipitously. The share that people 65 and older make up of the population will also rise. People 65 and older are already the fastest growing population in the US and people 85 and older are the fastest growing sub-group. Worldwide, the United Nations found that in 2018 for the first-time people 65 and older outnumbered those 5 and younger. The numbers of older adults will grow and by reality their needs will become more and more the responsibilities of libraries. It is better to start early than for our field to be caught behind. </a:t>
            </a:r>
          </a:p>
        </p:txBody>
      </p:sp>
      <p:sp>
        <p:nvSpPr>
          <p:cNvPr id="4" name="Slide Number Placeholder 3"/>
          <p:cNvSpPr>
            <a:spLocks noGrp="1"/>
          </p:cNvSpPr>
          <p:nvPr>
            <p:ph type="sldNum" sz="quarter" idx="5"/>
          </p:nvPr>
        </p:nvSpPr>
        <p:spPr/>
        <p:txBody>
          <a:bodyPr/>
          <a:lstStyle/>
          <a:p>
            <a:fld id="{EFD8A823-9BBD-47EA-BC36-37C174BE5E81}" type="slidenum">
              <a:rPr lang="en-US" smtClean="0"/>
              <a:t>11</a:t>
            </a:fld>
            <a:endParaRPr lang="en-US"/>
          </a:p>
        </p:txBody>
      </p:sp>
    </p:spTree>
    <p:extLst>
      <p:ext uri="{BB962C8B-B14F-4D97-AF65-F5344CB8AC3E}">
        <p14:creationId xmlns:p14="http://schemas.microsoft.com/office/powerpoint/2010/main" val="384105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12</a:t>
            </a:fld>
            <a:endParaRPr lang="en-US"/>
          </a:p>
        </p:txBody>
      </p:sp>
    </p:spTree>
    <p:extLst>
      <p:ext uri="{BB962C8B-B14F-4D97-AF65-F5344CB8AC3E}">
        <p14:creationId xmlns:p14="http://schemas.microsoft.com/office/powerpoint/2010/main" val="142748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13</a:t>
            </a:fld>
            <a:endParaRPr lang="en-US"/>
          </a:p>
        </p:txBody>
      </p:sp>
    </p:spTree>
    <p:extLst>
      <p:ext uri="{BB962C8B-B14F-4D97-AF65-F5344CB8AC3E}">
        <p14:creationId xmlns:p14="http://schemas.microsoft.com/office/powerpoint/2010/main" val="54076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reasons that someone may go to college later in life. </a:t>
            </a:r>
          </a:p>
        </p:txBody>
      </p:sp>
      <p:sp>
        <p:nvSpPr>
          <p:cNvPr id="4" name="Slide Number Placeholder 3"/>
          <p:cNvSpPr>
            <a:spLocks noGrp="1"/>
          </p:cNvSpPr>
          <p:nvPr>
            <p:ph type="sldNum" sz="quarter" idx="5"/>
          </p:nvPr>
        </p:nvSpPr>
        <p:spPr/>
        <p:txBody>
          <a:bodyPr/>
          <a:lstStyle/>
          <a:p>
            <a:fld id="{EFD8A823-9BBD-47EA-BC36-37C174BE5E81}" type="slidenum">
              <a:rPr lang="en-US" smtClean="0"/>
              <a:t>14</a:t>
            </a:fld>
            <a:endParaRPr lang="en-US"/>
          </a:p>
        </p:txBody>
      </p:sp>
    </p:spTree>
    <p:extLst>
      <p:ext uri="{BB962C8B-B14F-4D97-AF65-F5344CB8AC3E}">
        <p14:creationId xmlns:p14="http://schemas.microsoft.com/office/powerpoint/2010/main" val="167666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15</a:t>
            </a:fld>
            <a:endParaRPr lang="en-US"/>
          </a:p>
        </p:txBody>
      </p:sp>
    </p:spTree>
    <p:extLst>
      <p:ext uri="{BB962C8B-B14F-4D97-AF65-F5344CB8AC3E}">
        <p14:creationId xmlns:p14="http://schemas.microsoft.com/office/powerpoint/2010/main" val="255269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16</a:t>
            </a:fld>
            <a:endParaRPr lang="en-US"/>
          </a:p>
        </p:txBody>
      </p:sp>
    </p:spTree>
    <p:extLst>
      <p:ext uri="{BB962C8B-B14F-4D97-AF65-F5344CB8AC3E}">
        <p14:creationId xmlns:p14="http://schemas.microsoft.com/office/powerpoint/2010/main" val="379575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8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D8A823-9BBD-47EA-BC36-37C174BE5E81}" type="slidenum">
              <a:rPr lang="en-US" smtClean="0"/>
              <a:t>17</a:t>
            </a:fld>
            <a:endParaRPr lang="en-US"/>
          </a:p>
        </p:txBody>
      </p:sp>
    </p:spTree>
    <p:extLst>
      <p:ext uri="{BB962C8B-B14F-4D97-AF65-F5344CB8AC3E}">
        <p14:creationId xmlns:p14="http://schemas.microsoft.com/office/powerpoint/2010/main" val="355959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Times New Roman" panose="02020603050405020304" pitchFamily="18" charset="0"/>
                <a:ea typeface="Times New Roman" panose="02020603050405020304" pitchFamily="18" charset="0"/>
              </a:rPr>
              <a:t>The first theme is broad inclusion. As expected, all of the institutions had some collections related to older adults; several of them even had resources for older adult students specifically. But very few institutions “spotlighted” collections on older adults, meaning that patrons already looking for these resources could find them in the catalog but patrons who may unknowingly benefit from the information were less likely to stumble upon any examples on the website. In the same way, many of the institutions did have a diversity committee or participated in a university-wide diversity committee. Some, such as the University of Missouri, mention age in their diversity statement. However, there was no identification of purposeful representation of older adults in diversity committees. </a:t>
            </a:r>
          </a:p>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18</a:t>
            </a:fld>
            <a:endParaRPr lang="en-US"/>
          </a:p>
        </p:txBody>
      </p:sp>
    </p:spTree>
    <p:extLst>
      <p:ext uri="{BB962C8B-B14F-4D97-AF65-F5344CB8AC3E}">
        <p14:creationId xmlns:p14="http://schemas.microsoft.com/office/powerpoint/2010/main" val="136107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Times New Roman" panose="02020603050405020304" pitchFamily="18" charset="0"/>
                <a:ea typeface="Times New Roman" panose="02020603050405020304" pitchFamily="18" charset="0"/>
              </a:rPr>
              <a:t>The second theme is community engagement. There were several examples of engagement with internal and external audiences on aging issues. [Note the pictures.] This includes examples like the University of Minnesota’s Bio-Medical Library which provided a health literacy program for Minnesota seniors </a:t>
            </a:r>
            <a:r>
              <a:rPr lang="en-US" dirty="0">
                <a:highlight>
                  <a:srgbClr val="FFFFFF"/>
                </a:highlight>
                <a:latin typeface="Times New Roman" panose="02020603050405020304" pitchFamily="18" charset="0"/>
                <a:ea typeface="Times New Roman" panose="02020603050405020304" pitchFamily="18" charset="0"/>
              </a:rPr>
              <a:t>or the University of Rhode Island Libraries which hosted a panel on health and libraries which included at least one representative who provides health information services to older adults. These examples reinforce the role that land grant institutional libraries can and do play as centers of civic engagement and discussion, a trait essential for public libraries but important for publicly funded academic libraries as well.</a:t>
            </a:r>
          </a:p>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19</a:t>
            </a:fld>
            <a:endParaRPr lang="en-US"/>
          </a:p>
        </p:txBody>
      </p:sp>
    </p:spTree>
    <p:extLst>
      <p:ext uri="{BB962C8B-B14F-4D97-AF65-F5344CB8AC3E}">
        <p14:creationId xmlns:p14="http://schemas.microsoft.com/office/powerpoint/2010/main" val="358163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us some structure and reminds me. A version of this presentation was delivered on July 1</a:t>
            </a:r>
            <a:r>
              <a:rPr lang="en-US" baseline="30000" dirty="0"/>
              <a:t>st</a:t>
            </a:r>
            <a:r>
              <a:rPr lang="en-US" dirty="0"/>
              <a:t> at the American Library Association annual conference in San Diego. The outline here reflects some of the particular needs of the R4 Connections and provides me some additional time to expand on the medical library applications of my research and recommendations. </a:t>
            </a:r>
          </a:p>
        </p:txBody>
      </p:sp>
      <p:sp>
        <p:nvSpPr>
          <p:cNvPr id="4" name="Slide Number Placeholder 3"/>
          <p:cNvSpPr>
            <a:spLocks noGrp="1"/>
          </p:cNvSpPr>
          <p:nvPr>
            <p:ph type="sldNum" sz="quarter" idx="5"/>
          </p:nvPr>
        </p:nvSpPr>
        <p:spPr/>
        <p:txBody>
          <a:bodyPr/>
          <a:lstStyle/>
          <a:p>
            <a:fld id="{EFD8A823-9BBD-47EA-BC36-37C174BE5E81}" type="slidenum">
              <a:rPr lang="en-US" smtClean="0"/>
              <a:t>2</a:t>
            </a:fld>
            <a:endParaRPr lang="en-US"/>
          </a:p>
        </p:txBody>
      </p:sp>
    </p:spTree>
    <p:extLst>
      <p:ext uri="{BB962C8B-B14F-4D97-AF65-F5344CB8AC3E}">
        <p14:creationId xmlns:p14="http://schemas.microsoft.com/office/powerpoint/2010/main" val="1901293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highlight>
                  <a:srgbClr val="FFFFFF"/>
                </a:highlight>
                <a:latin typeface="Times New Roman" panose="02020603050405020304" pitchFamily="18" charset="0"/>
                <a:ea typeface="Times New Roman" panose="02020603050405020304" pitchFamily="18" charset="0"/>
              </a:rPr>
              <a:t>A third theme is older adult representation. The researchers agreed that certain resources such as </a:t>
            </a:r>
            <a:r>
              <a:rPr lang="en-US" dirty="0" err="1">
                <a:highlight>
                  <a:srgbClr val="FFFFFF"/>
                </a:highlight>
                <a:latin typeface="Times New Roman" panose="02020603050405020304" pitchFamily="18" charset="0"/>
                <a:ea typeface="Times New Roman" panose="02020603050405020304" pitchFamily="18" charset="0"/>
              </a:rPr>
              <a:t>libguides</a:t>
            </a:r>
            <a:r>
              <a:rPr lang="en-US" dirty="0">
                <a:highlight>
                  <a:srgbClr val="FFFFFF"/>
                </a:highlight>
                <a:latin typeface="Times New Roman" panose="02020603050405020304" pitchFamily="18" charset="0"/>
                <a:ea typeface="Times New Roman" panose="02020603050405020304" pitchFamily="18" charset="0"/>
              </a:rPr>
              <a:t> or databases are more specifically curated as they require more human and financial capital to produce or obtain than individual books. A search of internal resources suggested that materials on older adults are available in the library. However, these are often related to the health of older adults and the role of students in caring for them. The University of Florida had a few examples of these. These are important tools for students of all ages. There were also resources in which older adults were represented as students rather than patients, such as Texas A&amp;M’s </a:t>
            </a:r>
            <a:r>
              <a:rPr lang="en-US" dirty="0" err="1">
                <a:highlight>
                  <a:srgbClr val="FFFFFF"/>
                </a:highlight>
                <a:latin typeface="Times New Roman" panose="02020603050405020304" pitchFamily="18" charset="0"/>
                <a:ea typeface="Times New Roman" panose="02020603050405020304" pitchFamily="18" charset="0"/>
              </a:rPr>
              <a:t>libguide</a:t>
            </a:r>
            <a:r>
              <a:rPr lang="en-US" dirty="0">
                <a:highlight>
                  <a:srgbClr val="FFFFFF"/>
                </a:highlight>
                <a:latin typeface="Times New Roman" panose="02020603050405020304" pitchFamily="18" charset="0"/>
                <a:ea typeface="Times New Roman" panose="02020603050405020304" pitchFamily="18" charset="0"/>
              </a:rPr>
              <a:t> on education for older adults or as part of a larger social justice effort in the </a:t>
            </a:r>
            <a:r>
              <a:rPr lang="en-US" dirty="0" err="1">
                <a:highlight>
                  <a:srgbClr val="FFFFFF"/>
                </a:highlight>
                <a:latin typeface="Times New Roman" panose="02020603050405020304" pitchFamily="18" charset="0"/>
                <a:ea typeface="Times New Roman" panose="02020603050405020304" pitchFamily="18" charset="0"/>
              </a:rPr>
              <a:t>libguides</a:t>
            </a:r>
            <a:r>
              <a:rPr lang="en-US" dirty="0">
                <a:highlight>
                  <a:srgbClr val="FFFFFF"/>
                </a:highlight>
                <a:latin typeface="Times New Roman" panose="02020603050405020304" pitchFamily="18" charset="0"/>
                <a:ea typeface="Times New Roman" panose="02020603050405020304" pitchFamily="18" charset="0"/>
              </a:rPr>
              <a:t> of institutions like Purdue University. </a:t>
            </a:r>
            <a:r>
              <a:rPr lang="en-US" dirty="0">
                <a:latin typeface="Times New Roman" panose="02020603050405020304" pitchFamily="18" charset="0"/>
                <a:ea typeface="Times New Roman" panose="02020603050405020304" pitchFamily="18" charset="0"/>
              </a:rPr>
              <a:t>The representation of older adults as patients as well as students and as members of marginalized populations provides a more diverse and complex representation of the role of older adults in society. </a:t>
            </a:r>
          </a:p>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20</a:t>
            </a:fld>
            <a:endParaRPr lang="en-US"/>
          </a:p>
        </p:txBody>
      </p:sp>
    </p:spTree>
    <p:extLst>
      <p:ext uri="{BB962C8B-B14F-4D97-AF65-F5344CB8AC3E}">
        <p14:creationId xmlns:p14="http://schemas.microsoft.com/office/powerpoint/2010/main" val="94678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21</a:t>
            </a:fld>
            <a:endParaRPr lang="en-US"/>
          </a:p>
        </p:txBody>
      </p:sp>
    </p:spTree>
    <p:extLst>
      <p:ext uri="{BB962C8B-B14F-4D97-AF65-F5344CB8AC3E}">
        <p14:creationId xmlns:p14="http://schemas.microsoft.com/office/powerpoint/2010/main" val="379363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brought major risks to everyone and additional risks to older adults. Social isolation was compounded by the pandemic and those without digital access which included many older adults could not transition to the “Zoom economy” to the degree that many others did during this period. Up to this point, many libraries—especially public libraries in rural communities—have served as de facto senior centers for older adults.</a:t>
            </a:r>
          </a:p>
        </p:txBody>
      </p:sp>
      <p:sp>
        <p:nvSpPr>
          <p:cNvPr id="4" name="Slide Number Placeholder 3"/>
          <p:cNvSpPr>
            <a:spLocks noGrp="1"/>
          </p:cNvSpPr>
          <p:nvPr>
            <p:ph type="sldNum" sz="quarter" idx="5"/>
          </p:nvPr>
        </p:nvSpPr>
        <p:spPr/>
        <p:txBody>
          <a:bodyPr/>
          <a:lstStyle/>
          <a:p>
            <a:fld id="{EFD8A823-9BBD-47EA-BC36-37C174BE5E81}" type="slidenum">
              <a:rPr lang="en-US" smtClean="0"/>
              <a:t>22</a:t>
            </a:fld>
            <a:endParaRPr lang="en-US"/>
          </a:p>
        </p:txBody>
      </p:sp>
    </p:spTree>
    <p:extLst>
      <p:ext uri="{BB962C8B-B14F-4D97-AF65-F5344CB8AC3E}">
        <p14:creationId xmlns:p14="http://schemas.microsoft.com/office/powerpoint/2010/main" val="1689749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Libraries had to consider to what degree and what ways it could continue to serve during COVID via innovation. It’s important to note that innovation is a library-to-library phenomenon. In other words, what is innovative for one library, might be routine for another. </a:t>
            </a:r>
          </a:p>
        </p:txBody>
      </p:sp>
      <p:sp>
        <p:nvSpPr>
          <p:cNvPr id="4" name="Slide Number Placeholder 3"/>
          <p:cNvSpPr>
            <a:spLocks noGrp="1"/>
          </p:cNvSpPr>
          <p:nvPr>
            <p:ph type="sldNum" sz="quarter" idx="5"/>
          </p:nvPr>
        </p:nvSpPr>
        <p:spPr/>
        <p:txBody>
          <a:bodyPr/>
          <a:lstStyle/>
          <a:p>
            <a:fld id="{EFD8A823-9BBD-47EA-BC36-37C174BE5E81}" type="slidenum">
              <a:rPr lang="en-US" smtClean="0"/>
              <a:t>23</a:t>
            </a:fld>
            <a:endParaRPr lang="en-US"/>
          </a:p>
        </p:txBody>
      </p:sp>
    </p:spTree>
    <p:extLst>
      <p:ext uri="{BB962C8B-B14F-4D97-AF65-F5344CB8AC3E}">
        <p14:creationId xmlns:p14="http://schemas.microsoft.com/office/powerpoint/2010/main" val="3977715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24</a:t>
            </a:fld>
            <a:endParaRPr lang="en-US"/>
          </a:p>
        </p:txBody>
      </p:sp>
    </p:spTree>
    <p:extLst>
      <p:ext uri="{BB962C8B-B14F-4D97-AF65-F5344CB8AC3E}">
        <p14:creationId xmlns:p14="http://schemas.microsoft.com/office/powerpoint/2010/main" val="195467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were some of the key innovations that came up. </a:t>
            </a:r>
          </a:p>
        </p:txBody>
      </p:sp>
      <p:sp>
        <p:nvSpPr>
          <p:cNvPr id="4" name="Slide Number Placeholder 3"/>
          <p:cNvSpPr>
            <a:spLocks noGrp="1"/>
          </p:cNvSpPr>
          <p:nvPr>
            <p:ph type="sldNum" sz="quarter" idx="5"/>
          </p:nvPr>
        </p:nvSpPr>
        <p:spPr/>
        <p:txBody>
          <a:bodyPr/>
          <a:lstStyle/>
          <a:p>
            <a:fld id="{EFD8A823-9BBD-47EA-BC36-37C174BE5E81}" type="slidenum">
              <a:rPr lang="en-US" smtClean="0"/>
              <a:t>25</a:t>
            </a:fld>
            <a:endParaRPr lang="en-US"/>
          </a:p>
        </p:txBody>
      </p:sp>
    </p:spTree>
    <p:extLst>
      <p:ext uri="{BB962C8B-B14F-4D97-AF65-F5344CB8AC3E}">
        <p14:creationId xmlns:p14="http://schemas.microsoft.com/office/powerpoint/2010/main" val="3412275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26</a:t>
            </a:fld>
            <a:endParaRPr lang="en-US"/>
          </a:p>
        </p:txBody>
      </p:sp>
    </p:spTree>
    <p:extLst>
      <p:ext uri="{BB962C8B-B14F-4D97-AF65-F5344CB8AC3E}">
        <p14:creationId xmlns:p14="http://schemas.microsoft.com/office/powerpoint/2010/main" val="149618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27</a:t>
            </a:fld>
            <a:endParaRPr lang="en-US"/>
          </a:p>
        </p:txBody>
      </p:sp>
    </p:spTree>
    <p:extLst>
      <p:ext uri="{BB962C8B-B14F-4D97-AF65-F5344CB8AC3E}">
        <p14:creationId xmlns:p14="http://schemas.microsoft.com/office/powerpoint/2010/main" val="2350361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28</a:t>
            </a:fld>
            <a:endParaRPr lang="en-US"/>
          </a:p>
        </p:txBody>
      </p:sp>
    </p:spTree>
    <p:extLst>
      <p:ext uri="{BB962C8B-B14F-4D97-AF65-F5344CB8AC3E}">
        <p14:creationId xmlns:p14="http://schemas.microsoft.com/office/powerpoint/2010/main" val="4184572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29</a:t>
            </a:fld>
            <a:endParaRPr lang="en-US"/>
          </a:p>
        </p:txBody>
      </p:sp>
    </p:spTree>
    <p:extLst>
      <p:ext uri="{BB962C8B-B14F-4D97-AF65-F5344CB8AC3E}">
        <p14:creationId xmlns:p14="http://schemas.microsoft.com/office/powerpoint/2010/main" val="365984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if you are going to dedicate an hour of your time to listening to me, I feel it right to share a bit more about who I am and what I have to offer you. </a:t>
            </a:r>
          </a:p>
        </p:txBody>
      </p:sp>
      <p:sp>
        <p:nvSpPr>
          <p:cNvPr id="4" name="Slide Number Placeholder 3"/>
          <p:cNvSpPr>
            <a:spLocks noGrp="1"/>
          </p:cNvSpPr>
          <p:nvPr>
            <p:ph type="sldNum" sz="quarter" idx="5"/>
          </p:nvPr>
        </p:nvSpPr>
        <p:spPr/>
        <p:txBody>
          <a:bodyPr/>
          <a:lstStyle/>
          <a:p>
            <a:fld id="{EFD8A823-9BBD-47EA-BC36-37C174BE5E81}" type="slidenum">
              <a:rPr lang="en-US" smtClean="0"/>
              <a:t>3</a:t>
            </a:fld>
            <a:endParaRPr lang="en-US"/>
          </a:p>
        </p:txBody>
      </p:sp>
    </p:spTree>
    <p:extLst>
      <p:ext uri="{BB962C8B-B14F-4D97-AF65-F5344CB8AC3E}">
        <p14:creationId xmlns:p14="http://schemas.microsoft.com/office/powerpoint/2010/main" val="294883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research studies which could emerge at the intersection of older adults and medical libraries. There are various ways to identify the social justice connection in these.</a:t>
            </a:r>
          </a:p>
        </p:txBody>
      </p:sp>
      <p:sp>
        <p:nvSpPr>
          <p:cNvPr id="4" name="Slide Number Placeholder 3"/>
          <p:cNvSpPr>
            <a:spLocks noGrp="1"/>
          </p:cNvSpPr>
          <p:nvPr>
            <p:ph type="sldNum" sz="quarter" idx="5"/>
          </p:nvPr>
        </p:nvSpPr>
        <p:spPr/>
        <p:txBody>
          <a:bodyPr/>
          <a:lstStyle/>
          <a:p>
            <a:fld id="{EFD8A823-9BBD-47EA-BC36-37C174BE5E81}" type="slidenum">
              <a:rPr lang="en-US" smtClean="0"/>
              <a:t>31</a:t>
            </a:fld>
            <a:endParaRPr lang="en-US"/>
          </a:p>
        </p:txBody>
      </p:sp>
    </p:spTree>
    <p:extLst>
      <p:ext uri="{BB962C8B-B14F-4D97-AF65-F5344CB8AC3E}">
        <p14:creationId xmlns:p14="http://schemas.microsoft.com/office/powerpoint/2010/main" val="3571002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32</a:t>
            </a:fld>
            <a:endParaRPr lang="en-US"/>
          </a:p>
        </p:txBody>
      </p:sp>
    </p:spTree>
    <p:extLst>
      <p:ext uri="{BB962C8B-B14F-4D97-AF65-F5344CB8AC3E}">
        <p14:creationId xmlns:p14="http://schemas.microsoft.com/office/powerpoint/2010/main" val="1545623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staff have finite resources. However, if the cause of elder justice is one that has gotten your attention, you create and act on a plan to implement it in your library. Depending on your library, it might make sense to make the case first with administration or by engaging with older adults directly. Let’s talk through these components.</a:t>
            </a:r>
          </a:p>
        </p:txBody>
      </p:sp>
      <p:sp>
        <p:nvSpPr>
          <p:cNvPr id="4" name="Slide Number Placeholder 3"/>
          <p:cNvSpPr>
            <a:spLocks noGrp="1"/>
          </p:cNvSpPr>
          <p:nvPr>
            <p:ph type="sldNum" sz="quarter" idx="5"/>
          </p:nvPr>
        </p:nvSpPr>
        <p:spPr/>
        <p:txBody>
          <a:bodyPr/>
          <a:lstStyle/>
          <a:p>
            <a:fld id="{EFD8A823-9BBD-47EA-BC36-37C174BE5E81}" type="slidenum">
              <a:rPr lang="en-US" smtClean="0"/>
              <a:t>33</a:t>
            </a:fld>
            <a:endParaRPr lang="en-US"/>
          </a:p>
        </p:txBody>
      </p:sp>
    </p:spTree>
    <p:extLst>
      <p:ext uri="{BB962C8B-B14F-4D97-AF65-F5344CB8AC3E}">
        <p14:creationId xmlns:p14="http://schemas.microsoft.com/office/powerpoint/2010/main" val="3318593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one bottom-up plan you could implement. </a:t>
            </a:r>
          </a:p>
        </p:txBody>
      </p:sp>
      <p:sp>
        <p:nvSpPr>
          <p:cNvPr id="4" name="Slide Number Placeholder 3"/>
          <p:cNvSpPr>
            <a:spLocks noGrp="1"/>
          </p:cNvSpPr>
          <p:nvPr>
            <p:ph type="sldNum" sz="quarter" idx="5"/>
          </p:nvPr>
        </p:nvSpPr>
        <p:spPr/>
        <p:txBody>
          <a:bodyPr/>
          <a:lstStyle/>
          <a:p>
            <a:fld id="{EFD8A823-9BBD-47EA-BC36-37C174BE5E81}" type="slidenum">
              <a:rPr lang="en-US" smtClean="0"/>
              <a:t>34</a:t>
            </a:fld>
            <a:endParaRPr lang="en-US"/>
          </a:p>
        </p:txBody>
      </p:sp>
    </p:spTree>
    <p:extLst>
      <p:ext uri="{BB962C8B-B14F-4D97-AF65-F5344CB8AC3E}">
        <p14:creationId xmlns:p14="http://schemas.microsoft.com/office/powerpoint/2010/main" val="35775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some innovations you could consider in your library. Let’s go through them in more details. I ask innovate as a question because innovation is different for each library. </a:t>
            </a:r>
          </a:p>
        </p:txBody>
      </p:sp>
      <p:sp>
        <p:nvSpPr>
          <p:cNvPr id="4" name="Slide Number Placeholder 3"/>
          <p:cNvSpPr>
            <a:spLocks noGrp="1"/>
          </p:cNvSpPr>
          <p:nvPr>
            <p:ph type="sldNum" sz="quarter" idx="5"/>
          </p:nvPr>
        </p:nvSpPr>
        <p:spPr/>
        <p:txBody>
          <a:bodyPr/>
          <a:lstStyle/>
          <a:p>
            <a:fld id="{EFD8A823-9BBD-47EA-BC36-37C174BE5E81}" type="slidenum">
              <a:rPr lang="en-US" smtClean="0"/>
              <a:t>35</a:t>
            </a:fld>
            <a:endParaRPr lang="en-US"/>
          </a:p>
        </p:txBody>
      </p:sp>
    </p:spTree>
    <p:extLst>
      <p:ext uri="{BB962C8B-B14F-4D97-AF65-F5344CB8AC3E}">
        <p14:creationId xmlns:p14="http://schemas.microsoft.com/office/powerpoint/2010/main" val="468703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36</a:t>
            </a:fld>
            <a:endParaRPr lang="en-US"/>
          </a:p>
        </p:txBody>
      </p:sp>
    </p:spTree>
    <p:extLst>
      <p:ext uri="{BB962C8B-B14F-4D97-AF65-F5344CB8AC3E}">
        <p14:creationId xmlns:p14="http://schemas.microsoft.com/office/powerpoint/2010/main" val="2800260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If we want to bring more attention to the needs of older adults, we will have to engage—even change—the systems we work within. This means bringing these issues to the administration, making them evident in our day-to-day work, and challenging library boards where necessary.</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Within the ALA, there exists already a few groups who focus on older adults. I believe there is an opportunity to do a wider analysis of what the ALA has to offer for serving the needs of older adults. Perhaps they would be better served by a united entity within the organization or perhaps focusing on different aspects (such as dementia, older adults as users in general, etc.) But either way, I think we need to do more investigation to know. I propose a task force on elder justice under the Social Responsibilities Round Table. The SRRT has been the leading entity for social justice issues in the ALA going back to the late 1960s. We should do more to focus on the needs of older adults as a social justice imperative. If you agree and want to be part of those efforts, please take a moment to click on the QR code or write down the tiny URL to fill out the survey later. </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ALA </a:t>
            </a:r>
            <a:r>
              <a:rPr lang="en-US" b="1" i="0" dirty="0">
                <a:solidFill>
                  <a:srgbClr val="5F6368"/>
                </a:solidFill>
                <a:effectLst/>
                <a:latin typeface="Roboto" panose="02000000000000000000" pitchFamily="2" charset="0"/>
              </a:rPr>
              <a:t>Office for Diversity, Literacy, and Outreach Services </a:t>
            </a:r>
            <a:r>
              <a:rPr lang="en-US" dirty="0">
                <a:hlinkClick r:id="rId3"/>
              </a:rPr>
              <a:t>ODLOS Interest Groups | ALA</a:t>
            </a:r>
            <a:endParaRPr lang="en-US" dirty="0"/>
          </a:p>
          <a:p>
            <a:endParaRPr lang="en-US" dirty="0"/>
          </a:p>
          <a:p>
            <a:r>
              <a:rPr lang="en-US" dirty="0">
                <a:hlinkClick r:id="rId4"/>
              </a:rPr>
              <a:t>RSS: Library Service to Aging Population | Reference and User Services Association (ala.org)</a:t>
            </a:r>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37</a:t>
            </a:fld>
            <a:endParaRPr lang="en-US"/>
          </a:p>
        </p:txBody>
      </p:sp>
    </p:spTree>
    <p:extLst>
      <p:ext uri="{BB962C8B-B14F-4D97-AF65-F5344CB8AC3E}">
        <p14:creationId xmlns:p14="http://schemas.microsoft.com/office/powerpoint/2010/main" val="3800174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Medical Library Association there is an interest group for those who are pediatric librarians. This is important and valuable. It would also be important and valuable to see a group serving the need of older people. The term “geriatrics” is outdated and doesn’t center the person, but you often still see it in clinical spaces. But apparently not within the Medical Library Association interest groups. There are other identity-based groups visible such as those serving LGBT+ and Black communities. I am working on a paper right now on how which shows how there is much less professionals (librarians or clinicians) saying they like to work with older people over children. However, the literature suggests this is because of a lack of avenues for learning about the needs of older people and the related career opportunities less than disinterest in serving them.</a:t>
            </a:r>
          </a:p>
        </p:txBody>
      </p:sp>
      <p:sp>
        <p:nvSpPr>
          <p:cNvPr id="4" name="Slide Number Placeholder 3"/>
          <p:cNvSpPr>
            <a:spLocks noGrp="1"/>
          </p:cNvSpPr>
          <p:nvPr>
            <p:ph type="sldNum" sz="quarter" idx="5"/>
          </p:nvPr>
        </p:nvSpPr>
        <p:spPr/>
        <p:txBody>
          <a:bodyPr/>
          <a:lstStyle/>
          <a:p>
            <a:fld id="{EFD8A823-9BBD-47EA-BC36-37C174BE5E81}" type="slidenum">
              <a:rPr lang="en-US" smtClean="0"/>
              <a:t>38</a:t>
            </a:fld>
            <a:endParaRPr lang="en-US"/>
          </a:p>
        </p:txBody>
      </p:sp>
    </p:spTree>
    <p:extLst>
      <p:ext uri="{BB962C8B-B14F-4D97-AF65-F5344CB8AC3E}">
        <p14:creationId xmlns:p14="http://schemas.microsoft.com/office/powerpoint/2010/main" val="2542926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A823-9BBD-47EA-BC36-37C174BE5E81}" type="slidenum">
              <a:rPr lang="en-US" smtClean="0"/>
              <a:t>39</a:t>
            </a:fld>
            <a:endParaRPr lang="en-US"/>
          </a:p>
        </p:txBody>
      </p:sp>
    </p:spTree>
    <p:extLst>
      <p:ext uri="{BB962C8B-B14F-4D97-AF65-F5344CB8AC3E}">
        <p14:creationId xmlns:p14="http://schemas.microsoft.com/office/powerpoint/2010/main" val="2018505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8A823-9BBD-47EA-BC36-37C174BE5E81}" type="slidenum">
              <a:rPr lang="en-US" smtClean="0"/>
              <a:t>40</a:t>
            </a:fld>
            <a:endParaRPr lang="en-US"/>
          </a:p>
        </p:txBody>
      </p:sp>
    </p:spTree>
    <p:extLst>
      <p:ext uri="{BB962C8B-B14F-4D97-AF65-F5344CB8AC3E}">
        <p14:creationId xmlns:p14="http://schemas.microsoft.com/office/powerpoint/2010/main" val="39909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I want to share elements of my background that shapes my approach to our topic today. </a:t>
            </a:r>
          </a:p>
        </p:txBody>
      </p:sp>
      <p:sp>
        <p:nvSpPr>
          <p:cNvPr id="4" name="Slide Number Placeholder 3"/>
          <p:cNvSpPr>
            <a:spLocks noGrp="1"/>
          </p:cNvSpPr>
          <p:nvPr>
            <p:ph type="sldNum" sz="quarter" idx="5"/>
          </p:nvPr>
        </p:nvSpPr>
        <p:spPr/>
        <p:txBody>
          <a:bodyPr/>
          <a:lstStyle/>
          <a:p>
            <a:fld id="{EFD8A823-9BBD-47EA-BC36-37C174BE5E81}" type="slidenum">
              <a:rPr lang="en-US" smtClean="0"/>
              <a:t>4</a:t>
            </a:fld>
            <a:endParaRPr lang="en-US"/>
          </a:p>
        </p:txBody>
      </p:sp>
    </p:spTree>
    <p:extLst>
      <p:ext uri="{BB962C8B-B14F-4D97-AF65-F5344CB8AC3E}">
        <p14:creationId xmlns:p14="http://schemas.microsoft.com/office/powerpoint/2010/main" val="151769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approach to this topic is shaped in part by my relationships with my grandparents. I like these images which show my Granny and I from my high school graduation in 2009 through my Ph.D. graduation in 2023. We’ve moved across the life span together and now that she’s 94 Granny would love to go skydiving again…something we did for her 80</a:t>
            </a:r>
            <a:r>
              <a:rPr lang="en-US" baseline="30000" dirty="0"/>
              <a:t>th</a:t>
            </a:r>
            <a:r>
              <a:rPr lang="en-US" dirty="0"/>
              <a:t> birthday. </a:t>
            </a:r>
          </a:p>
        </p:txBody>
      </p:sp>
      <p:sp>
        <p:nvSpPr>
          <p:cNvPr id="4" name="Slide Number Placeholder 3"/>
          <p:cNvSpPr>
            <a:spLocks noGrp="1"/>
          </p:cNvSpPr>
          <p:nvPr>
            <p:ph type="sldNum" sz="quarter" idx="5"/>
          </p:nvPr>
        </p:nvSpPr>
        <p:spPr/>
        <p:txBody>
          <a:bodyPr/>
          <a:lstStyle/>
          <a:p>
            <a:fld id="{EFD8A823-9BBD-47EA-BC36-37C174BE5E81}" type="slidenum">
              <a:rPr lang="en-US" smtClean="0"/>
              <a:t>5</a:t>
            </a:fld>
            <a:endParaRPr lang="en-US"/>
          </a:p>
        </p:txBody>
      </p:sp>
    </p:spTree>
    <p:extLst>
      <p:ext uri="{BB962C8B-B14F-4D97-AF65-F5344CB8AC3E}">
        <p14:creationId xmlns:p14="http://schemas.microsoft.com/office/powerpoint/2010/main" val="188077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also someone who believes in justice for all. When a county commissioner in the East Tennessee county I was living in mocked then presidential candidate Pete Buttigieg for being gay, I wanted to show that people like my husband and I were residents of the county just as much as him. Librarians (and library professors) are humans too. Inevitably we bring our identities into the work we do. </a:t>
            </a:r>
          </a:p>
        </p:txBody>
      </p:sp>
      <p:sp>
        <p:nvSpPr>
          <p:cNvPr id="4" name="Slide Number Placeholder 3"/>
          <p:cNvSpPr>
            <a:spLocks noGrp="1"/>
          </p:cNvSpPr>
          <p:nvPr>
            <p:ph type="sldNum" sz="quarter" idx="5"/>
          </p:nvPr>
        </p:nvSpPr>
        <p:spPr/>
        <p:txBody>
          <a:bodyPr/>
          <a:lstStyle/>
          <a:p>
            <a:fld id="{EFD8A823-9BBD-47EA-BC36-37C174BE5E81}" type="slidenum">
              <a:rPr lang="en-US" smtClean="0"/>
              <a:t>6</a:t>
            </a:fld>
            <a:endParaRPr lang="en-US"/>
          </a:p>
        </p:txBody>
      </p:sp>
    </p:spTree>
    <p:extLst>
      <p:ext uri="{BB962C8B-B14F-4D97-AF65-F5344CB8AC3E}">
        <p14:creationId xmlns:p14="http://schemas.microsoft.com/office/powerpoint/2010/main" val="404944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elements of my identity and life experience brought me to be interested in today’s topic and perhaps it does the same for you. </a:t>
            </a:r>
          </a:p>
        </p:txBody>
      </p:sp>
      <p:sp>
        <p:nvSpPr>
          <p:cNvPr id="4" name="Slide Number Placeholder 3"/>
          <p:cNvSpPr>
            <a:spLocks noGrp="1"/>
          </p:cNvSpPr>
          <p:nvPr>
            <p:ph type="sldNum" sz="quarter" idx="5"/>
          </p:nvPr>
        </p:nvSpPr>
        <p:spPr/>
        <p:txBody>
          <a:bodyPr/>
          <a:lstStyle/>
          <a:p>
            <a:fld id="{EFD8A823-9BBD-47EA-BC36-37C174BE5E81}" type="slidenum">
              <a:rPr lang="en-US" smtClean="0"/>
              <a:t>7</a:t>
            </a:fld>
            <a:endParaRPr lang="en-US"/>
          </a:p>
        </p:txBody>
      </p:sp>
    </p:spTree>
    <p:extLst>
      <p:ext uri="{BB962C8B-B14F-4D97-AF65-F5344CB8AC3E}">
        <p14:creationId xmlns:p14="http://schemas.microsoft.com/office/powerpoint/2010/main" val="118990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 are not a problem. The system we have built around them, however, often is. </a:t>
            </a:r>
          </a:p>
        </p:txBody>
      </p:sp>
      <p:sp>
        <p:nvSpPr>
          <p:cNvPr id="4" name="Slide Number Placeholder 3"/>
          <p:cNvSpPr>
            <a:spLocks noGrp="1"/>
          </p:cNvSpPr>
          <p:nvPr>
            <p:ph type="sldNum" sz="quarter" idx="5"/>
          </p:nvPr>
        </p:nvSpPr>
        <p:spPr/>
        <p:txBody>
          <a:bodyPr/>
          <a:lstStyle/>
          <a:p>
            <a:fld id="{EFD8A823-9BBD-47EA-BC36-37C174BE5E81}" type="slidenum">
              <a:rPr lang="en-US" smtClean="0"/>
              <a:t>8</a:t>
            </a:fld>
            <a:endParaRPr lang="en-US"/>
          </a:p>
        </p:txBody>
      </p:sp>
    </p:spTree>
    <p:extLst>
      <p:ext uri="{BB962C8B-B14F-4D97-AF65-F5344CB8AC3E}">
        <p14:creationId xmlns:p14="http://schemas.microsoft.com/office/powerpoint/2010/main" val="57250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worked in libraries for 10 years? 20 years? More? Have you noticed an increase in reference to social justice during this time? If so, your experience is backed by the literature. Since 2000, social justice has been increasingly visible in library and information science research. For the sake of time, I suggest a definition for social justice which will guide our discussion. My research has indicated that despite social justice references increasing in LIS, one major gap has been around older adults. </a:t>
            </a:r>
          </a:p>
        </p:txBody>
      </p:sp>
      <p:sp>
        <p:nvSpPr>
          <p:cNvPr id="4" name="Slide Number Placeholder 3"/>
          <p:cNvSpPr>
            <a:spLocks noGrp="1"/>
          </p:cNvSpPr>
          <p:nvPr>
            <p:ph type="sldNum" sz="quarter" idx="5"/>
          </p:nvPr>
        </p:nvSpPr>
        <p:spPr/>
        <p:txBody>
          <a:bodyPr/>
          <a:lstStyle/>
          <a:p>
            <a:fld id="{EFD8A823-9BBD-47EA-BC36-37C174BE5E81}" type="slidenum">
              <a:rPr lang="en-US" smtClean="0"/>
              <a:t>9</a:t>
            </a:fld>
            <a:endParaRPr lang="en-US"/>
          </a:p>
        </p:txBody>
      </p:sp>
    </p:spTree>
    <p:extLst>
      <p:ext uri="{BB962C8B-B14F-4D97-AF65-F5344CB8AC3E}">
        <p14:creationId xmlns:p14="http://schemas.microsoft.com/office/powerpoint/2010/main" val="286832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6D22F896-40B5-4ADD-8801-0D06FADFA095}" type="slidenum">
              <a:rPr lang="en-US" smtClean="0"/>
              <a:t>‹#›</a:t>
            </a:fld>
            <a:endParaRPr lang="en-US" dirty="0"/>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BE6F464D-699D-197D-2E93-ACF5A25FE316}"/>
              </a:ext>
            </a:extLst>
          </p:cNvPr>
          <p:cNvCxnSpPr>
            <a:cxnSpLocks/>
          </p:cNvCxnSpPr>
          <p:nvPr userDrawn="1"/>
        </p:nvCxnSpPr>
        <p:spPr>
          <a:xfrm>
            <a:off x="1517442" y="3452021"/>
            <a:ext cx="6890913"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D454DC9-A23F-4154-B1B9-CC06162BB8A8}"/>
              </a:ext>
            </a:extLst>
          </p:cNvPr>
          <p:cNvCxnSpPr>
            <a:cxnSpLocks/>
          </p:cNvCxnSpPr>
          <p:nvPr userDrawn="1"/>
        </p:nvCxnSpPr>
        <p:spPr>
          <a:xfrm>
            <a:off x="1517442" y="1584538"/>
            <a:ext cx="6890912"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2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78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275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91403" y="205979"/>
            <a:ext cx="7688522" cy="857250"/>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
        <p:nvSpPr>
          <p:cNvPr id="21" name="Text Placeholder 2"/>
          <p:cNvSpPr>
            <a:spLocks noGrp="1"/>
          </p:cNvSpPr>
          <p:nvPr>
            <p:ph idx="1"/>
          </p:nvPr>
        </p:nvSpPr>
        <p:spPr>
          <a:xfrm>
            <a:off x="991403" y="1200151"/>
            <a:ext cx="7688522" cy="3289347"/>
          </a:xfrm>
          <a:prstGeom prst="rect">
            <a:avLst/>
          </a:prstGeom>
        </p:spPr>
        <p:txBody>
          <a:bodyPr vert="horz" lIns="91440" tIns="45720" rIns="91440" bIns="45720" rtlCol="0">
            <a:normAutofit/>
          </a:bodyPr>
          <a:lstStyle>
            <a:lvl1pPr>
              <a:defRPr>
                <a:solidFill>
                  <a:srgbClr val="0E1F2B"/>
                </a:solidFill>
              </a:defRPr>
            </a:lvl1pPr>
            <a:lvl2pPr>
              <a:defRPr>
                <a:solidFill>
                  <a:srgbClr val="0E1F2B"/>
                </a:solidFill>
              </a:defRPr>
            </a:lvl2pPr>
            <a:lvl3pPr>
              <a:defRPr>
                <a:solidFill>
                  <a:srgbClr val="0E1F2B"/>
                </a:solidFill>
              </a:defRPr>
            </a:lvl3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9FD04038-F082-28BC-C44E-96AE438AB8D7}"/>
              </a:ext>
            </a:extLst>
          </p:cNvPr>
          <p:cNvCxnSpPr>
            <a:cxnSpLocks/>
          </p:cNvCxnSpPr>
          <p:nvPr userDrawn="1"/>
        </p:nvCxnSpPr>
        <p:spPr>
          <a:xfrm>
            <a:off x="1003777" y="1066474"/>
            <a:ext cx="76761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19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0945" y="412511"/>
            <a:ext cx="8642111" cy="3444469"/>
          </a:xfrm>
          <a:noFill/>
          <a:effectLst/>
        </p:spPr>
        <p:txBody>
          <a:bodyPr>
            <a:noAutofit/>
          </a:bodyPr>
          <a:lstStyle>
            <a:lvl1pPr algn="ctr">
              <a:defRPr sz="4800" b="0" i="0" baseline="0">
                <a:solidFill>
                  <a:srgbClr val="2A2985"/>
                </a:solidFill>
                <a:latin typeface="Arial"/>
                <a:cs typeface="Arial"/>
              </a:defRPr>
            </a:lvl1pPr>
          </a:lstStyle>
          <a:p>
            <a:r>
              <a:rPr lang="en-US" dirty="0"/>
              <a:t>Click to edit Section Title</a:t>
            </a:r>
          </a:p>
        </p:txBody>
      </p:sp>
      <p:cxnSp>
        <p:nvCxnSpPr>
          <p:cNvPr id="3" name="Straight Connector 2">
            <a:extLst>
              <a:ext uri="{FF2B5EF4-FFF2-40B4-BE49-F238E27FC236}">
                <a16:creationId xmlns:a16="http://schemas.microsoft.com/office/drawing/2014/main" id="{87F30A79-D639-E025-EFB4-D32E96384EFF}"/>
              </a:ext>
            </a:extLst>
          </p:cNvPr>
          <p:cNvCxnSpPr>
            <a:cxnSpLocks/>
          </p:cNvCxnSpPr>
          <p:nvPr userDrawn="1"/>
        </p:nvCxnSpPr>
        <p:spPr>
          <a:xfrm>
            <a:off x="505326" y="422631"/>
            <a:ext cx="81333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03055F3-79F9-64B5-96EE-7BD01426FDA3}"/>
              </a:ext>
            </a:extLst>
          </p:cNvPr>
          <p:cNvCxnSpPr>
            <a:cxnSpLocks/>
          </p:cNvCxnSpPr>
          <p:nvPr userDrawn="1"/>
        </p:nvCxnSpPr>
        <p:spPr>
          <a:xfrm>
            <a:off x="505326" y="3853349"/>
            <a:ext cx="81333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482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0" hasCustomPrompt="1"/>
          </p:nvPr>
        </p:nvSpPr>
        <p:spPr>
          <a:xfrm>
            <a:off x="991403" y="1067958"/>
            <a:ext cx="7688520" cy="454864"/>
          </a:xfrm>
        </p:spPr>
        <p:txBody>
          <a:bodyPr>
            <a:normAutofit/>
          </a:bodyPr>
          <a:lstStyle>
            <a:lvl1pPr marL="0" indent="0">
              <a:buFontTx/>
              <a:buNone/>
              <a:defRPr sz="2400" baseline="0">
                <a:solidFill>
                  <a:srgbClr val="1D78A5"/>
                </a:solidFill>
              </a:defRPr>
            </a:lvl1pPr>
          </a:lstStyle>
          <a:p>
            <a:pPr lvl="0"/>
            <a:r>
              <a:rPr lang="en-US" dirty="0"/>
              <a:t>Click to edit Subhead</a:t>
            </a:r>
          </a:p>
        </p:txBody>
      </p:sp>
      <p:sp>
        <p:nvSpPr>
          <p:cNvPr id="25" name="Title Placeholder 1"/>
          <p:cNvSpPr>
            <a:spLocks noGrp="1"/>
          </p:cNvSpPr>
          <p:nvPr>
            <p:ph type="title"/>
          </p:nvPr>
        </p:nvSpPr>
        <p:spPr>
          <a:xfrm>
            <a:off x="991403" y="209224"/>
            <a:ext cx="7688522" cy="857250"/>
          </a:xfrm>
          <a:prstGeom prst="rect">
            <a:avLst/>
          </a:prstGeom>
        </p:spPr>
        <p:txBody>
          <a:bodyPr vert="horz" lIns="91440" tIns="45720" rIns="91440" bIns="45720" rtlCol="0" anchor="ctr">
            <a:normAutofit/>
          </a:bodyPr>
          <a:lstStyle>
            <a:lvl1pPr>
              <a:defRPr sz="4000"/>
            </a:lvl1pPr>
          </a:lstStyle>
          <a:p>
            <a:r>
              <a:rPr lang="en-US" dirty="0"/>
              <a:t>Click to edit Master title style</a:t>
            </a:r>
          </a:p>
        </p:txBody>
      </p:sp>
      <p:sp>
        <p:nvSpPr>
          <p:cNvPr id="27" name="Content Placeholder 2"/>
          <p:cNvSpPr>
            <a:spLocks noGrp="1"/>
          </p:cNvSpPr>
          <p:nvPr>
            <p:ph idx="1" hasCustomPrompt="1"/>
          </p:nvPr>
        </p:nvSpPr>
        <p:spPr>
          <a:xfrm>
            <a:off x="991402" y="1677581"/>
            <a:ext cx="7688523" cy="2763790"/>
          </a:xfrm>
        </p:spPr>
        <p:txBody>
          <a:bodyPr/>
          <a:lstStyle>
            <a:lvl1pPr>
              <a:defRPr baseline="0"/>
            </a:lvl1pPr>
          </a:lstStyle>
          <a:p>
            <a:pPr lvl="0"/>
            <a:r>
              <a:rPr lang="en-US" dirty="0"/>
              <a:t>Click to edit Bullets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14DB51DB-BDCA-93D0-72DA-03F17838445F}"/>
              </a:ext>
            </a:extLst>
          </p:cNvPr>
          <p:cNvCxnSpPr>
            <a:cxnSpLocks/>
          </p:cNvCxnSpPr>
          <p:nvPr userDrawn="1"/>
        </p:nvCxnSpPr>
        <p:spPr>
          <a:xfrm>
            <a:off x="1003777" y="1066474"/>
            <a:ext cx="76761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075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
          <p:cNvSpPr>
            <a:spLocks noGrp="1"/>
          </p:cNvSpPr>
          <p:nvPr>
            <p:ph idx="1" hasCustomPrompt="1"/>
          </p:nvPr>
        </p:nvSpPr>
        <p:spPr>
          <a:xfrm>
            <a:off x="991403" y="1205023"/>
            <a:ext cx="3774558" cy="3311975"/>
          </a:xfrm>
        </p:spPr>
        <p:txBody>
          <a:bodyPr/>
          <a:lstStyle>
            <a:lvl1pPr>
              <a:defRPr baseline="0"/>
            </a:lvl1pPr>
          </a:lstStyle>
          <a:p>
            <a:pPr lvl="0"/>
            <a:r>
              <a:rPr lang="en-US" dirty="0"/>
              <a:t>Click to edit Bullets</a:t>
            </a:r>
          </a:p>
          <a:p>
            <a:pPr lvl="1"/>
            <a:r>
              <a:rPr lang="en-US" dirty="0"/>
              <a:t>Second level</a:t>
            </a:r>
          </a:p>
          <a:p>
            <a:pPr lvl="2"/>
            <a:r>
              <a:rPr lang="en-US" dirty="0"/>
              <a:t>Third level</a:t>
            </a:r>
          </a:p>
        </p:txBody>
      </p:sp>
      <p:sp>
        <p:nvSpPr>
          <p:cNvPr id="25" name="Content Placeholder 2"/>
          <p:cNvSpPr>
            <a:spLocks noGrp="1"/>
          </p:cNvSpPr>
          <p:nvPr>
            <p:ph idx="10" hasCustomPrompt="1"/>
          </p:nvPr>
        </p:nvSpPr>
        <p:spPr>
          <a:xfrm>
            <a:off x="4905365" y="1205023"/>
            <a:ext cx="3774558" cy="3311975"/>
          </a:xfrm>
        </p:spPr>
        <p:txBody>
          <a:bodyPr/>
          <a:lstStyle>
            <a:lvl1pPr>
              <a:defRPr baseline="0"/>
            </a:lvl1pPr>
          </a:lstStyle>
          <a:p>
            <a:pPr lvl="0"/>
            <a:r>
              <a:rPr lang="en-US" dirty="0"/>
              <a:t>Click to edit Bullets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B0558CAC-A7F5-1C4C-AB15-7D05D6E85969}"/>
              </a:ext>
            </a:extLst>
          </p:cNvPr>
          <p:cNvSpPr>
            <a:spLocks noGrp="1"/>
          </p:cNvSpPr>
          <p:nvPr>
            <p:ph type="title"/>
          </p:nvPr>
        </p:nvSpPr>
        <p:spPr>
          <a:xfrm>
            <a:off x="991403" y="205979"/>
            <a:ext cx="7688522" cy="857250"/>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B61CC7C5-77B4-6C51-E009-A7E32A7F0977}"/>
              </a:ext>
            </a:extLst>
          </p:cNvPr>
          <p:cNvCxnSpPr>
            <a:cxnSpLocks/>
          </p:cNvCxnSpPr>
          <p:nvPr userDrawn="1"/>
        </p:nvCxnSpPr>
        <p:spPr>
          <a:xfrm>
            <a:off x="1003777" y="1066474"/>
            <a:ext cx="76761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03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7443" y="1605165"/>
            <a:ext cx="6890912" cy="1729302"/>
          </a:xfrm>
          <a:ln>
            <a:noFill/>
          </a:ln>
        </p:spPr>
        <p:txBody>
          <a:bodyPr lIns="0" tIns="0" rIns="0" bIns="0">
            <a:normAutofit/>
          </a:bodyPr>
          <a:lstStyle>
            <a:lvl1pPr algn="l">
              <a:lnSpc>
                <a:spcPts val="5200"/>
              </a:lnSpc>
              <a:defRPr sz="4000" b="0" i="0" baseline="0">
                <a:solidFill>
                  <a:srgbClr val="2A2985"/>
                </a:solidFill>
                <a:latin typeface="Arial"/>
                <a:cs typeface="Arial"/>
              </a:defRPr>
            </a:lvl1pPr>
          </a:lstStyle>
          <a:p>
            <a:r>
              <a:rPr lang="en-US" dirty="0"/>
              <a:t>Your Presentation Title Here</a:t>
            </a:r>
          </a:p>
        </p:txBody>
      </p:sp>
      <p:sp>
        <p:nvSpPr>
          <p:cNvPr id="3" name="Subtitle 2"/>
          <p:cNvSpPr>
            <a:spLocks noGrp="1"/>
          </p:cNvSpPr>
          <p:nvPr>
            <p:ph type="subTitle" idx="1" hasCustomPrompt="1"/>
          </p:nvPr>
        </p:nvSpPr>
        <p:spPr>
          <a:xfrm>
            <a:off x="1517443" y="3431395"/>
            <a:ext cx="6890912" cy="611881"/>
          </a:xfrm>
        </p:spPr>
        <p:txBody>
          <a:bodyPr lIns="0" rIns="0" anchor="ctr">
            <a:noAutofit/>
          </a:bodyPr>
          <a:lstStyle>
            <a:lvl1pPr marL="0" indent="0" algn="l">
              <a:buNone/>
              <a:defRPr sz="2400" b="1" i="0" cap="none">
                <a:solidFill>
                  <a:srgbClr val="15652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cxnSp>
        <p:nvCxnSpPr>
          <p:cNvPr id="8" name="Straight Connector 7">
            <a:extLst>
              <a:ext uri="{FF2B5EF4-FFF2-40B4-BE49-F238E27FC236}">
                <a16:creationId xmlns:a16="http://schemas.microsoft.com/office/drawing/2014/main" id="{EFC1C0AB-9EDC-FE4E-A7AB-E39973BACC57}"/>
              </a:ext>
            </a:extLst>
          </p:cNvPr>
          <p:cNvCxnSpPr>
            <a:cxnSpLocks/>
          </p:cNvCxnSpPr>
          <p:nvPr userDrawn="1"/>
        </p:nvCxnSpPr>
        <p:spPr>
          <a:xfrm>
            <a:off x="1517442" y="3452021"/>
            <a:ext cx="6890913"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C1A3974-F205-FB64-9454-2B426729365C}"/>
              </a:ext>
            </a:extLst>
          </p:cNvPr>
          <p:cNvCxnSpPr>
            <a:cxnSpLocks/>
          </p:cNvCxnSpPr>
          <p:nvPr userDrawn="1"/>
        </p:nvCxnSpPr>
        <p:spPr>
          <a:xfrm>
            <a:off x="1517442" y="1584538"/>
            <a:ext cx="6890912"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66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5959172" y="1210876"/>
            <a:ext cx="2720751" cy="2989859"/>
          </a:xfrm>
        </p:spPr>
        <p:txBody>
          <a:bodyPr>
            <a:normAutofit/>
          </a:bodyPr>
          <a:lstStyle>
            <a:lvl1pPr marL="0" indent="0">
              <a:buFontTx/>
              <a:buNone/>
              <a:defRPr sz="2400" baseline="0">
                <a:solidFill>
                  <a:srgbClr val="0E1F2B"/>
                </a:solidFill>
              </a:defRPr>
            </a:lvl1pPr>
          </a:lstStyle>
          <a:p>
            <a:pPr lvl="0"/>
            <a:r>
              <a:rPr lang="en-US" dirty="0"/>
              <a:t>Click to edit Caption</a:t>
            </a:r>
          </a:p>
        </p:txBody>
      </p:sp>
      <p:sp>
        <p:nvSpPr>
          <p:cNvPr id="13" name="Picture Placeholder 2"/>
          <p:cNvSpPr>
            <a:spLocks noGrp="1"/>
          </p:cNvSpPr>
          <p:nvPr>
            <p:ph type="pic" idx="1" hasCustomPrompt="1"/>
          </p:nvPr>
        </p:nvSpPr>
        <p:spPr>
          <a:xfrm>
            <a:off x="1017506" y="1210876"/>
            <a:ext cx="4578897" cy="3237367"/>
          </a:xfrm>
          <a:solidFill>
            <a:schemeClr val="tx2">
              <a:lumMod val="20000"/>
              <a:lumOff val="80000"/>
            </a:schemeClr>
          </a:solidFill>
          <a:ln w="79375" cap="flat">
            <a:noFill/>
            <a:miter lim="800000"/>
          </a:ln>
          <a:effectLst>
            <a:outerShdw blurRad="50800" dir="27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a:t>
            </a:r>
          </a:p>
        </p:txBody>
      </p:sp>
      <p:sp>
        <p:nvSpPr>
          <p:cNvPr id="22" name="Title Placeholder 1"/>
          <p:cNvSpPr>
            <a:spLocks noGrp="1"/>
          </p:cNvSpPr>
          <p:nvPr>
            <p:ph type="title"/>
          </p:nvPr>
        </p:nvSpPr>
        <p:spPr>
          <a:xfrm>
            <a:off x="991403" y="205979"/>
            <a:ext cx="7688522" cy="857250"/>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461AFA96-3AB8-46C3-D714-79D9214EA596}"/>
              </a:ext>
            </a:extLst>
          </p:cNvPr>
          <p:cNvCxnSpPr>
            <a:cxnSpLocks/>
          </p:cNvCxnSpPr>
          <p:nvPr userDrawn="1"/>
        </p:nvCxnSpPr>
        <p:spPr>
          <a:xfrm>
            <a:off x="1003777" y="1066474"/>
            <a:ext cx="76761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13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Placeholder 1"/>
          <p:cNvSpPr>
            <a:spLocks noGrp="1"/>
          </p:cNvSpPr>
          <p:nvPr>
            <p:ph type="title" hasCustomPrompt="1"/>
          </p:nvPr>
        </p:nvSpPr>
        <p:spPr>
          <a:xfrm>
            <a:off x="991403" y="205979"/>
            <a:ext cx="7688522" cy="857250"/>
          </a:xfrm>
          <a:prstGeom prst="rect">
            <a:avLst/>
          </a:prstGeom>
        </p:spPr>
        <p:txBody>
          <a:bodyPr vert="horz" lIns="91440" tIns="45720" rIns="91440" bIns="45720" rtlCol="0" anchor="ctr">
            <a:normAutofit/>
          </a:bodyPr>
          <a:lstStyle>
            <a:lvl1pPr>
              <a:defRPr sz="4000"/>
            </a:lvl1pPr>
          </a:lstStyle>
          <a:p>
            <a:r>
              <a:rPr lang="en-US" dirty="0"/>
              <a:t>Click to edit About Us</a:t>
            </a:r>
          </a:p>
        </p:txBody>
      </p:sp>
      <p:sp>
        <p:nvSpPr>
          <p:cNvPr id="6" name="Content Placeholder 2"/>
          <p:cNvSpPr>
            <a:spLocks noGrp="1"/>
          </p:cNvSpPr>
          <p:nvPr>
            <p:ph idx="11" hasCustomPrompt="1"/>
          </p:nvPr>
        </p:nvSpPr>
        <p:spPr>
          <a:xfrm>
            <a:off x="2906232" y="1258187"/>
            <a:ext cx="5780568" cy="3231311"/>
          </a:xfrm>
        </p:spPr>
        <p:txBody>
          <a:bodyPr>
            <a:normAutofit/>
          </a:bodyPr>
          <a:lstStyle>
            <a:lvl1pPr marL="0" indent="0">
              <a:buFontTx/>
              <a:buNone/>
              <a:defRPr sz="2400"/>
            </a:lvl1pPr>
          </a:lstStyle>
          <a:p>
            <a:pPr lvl="0"/>
            <a:r>
              <a:rPr lang="en-US" dirty="0"/>
              <a:t>Click to add Presenter Bio/Info</a:t>
            </a:r>
          </a:p>
        </p:txBody>
      </p:sp>
      <p:sp>
        <p:nvSpPr>
          <p:cNvPr id="15" name="Picture Placeholder 2"/>
          <p:cNvSpPr>
            <a:spLocks noGrp="1"/>
          </p:cNvSpPr>
          <p:nvPr>
            <p:ph type="pic" idx="1" hasCustomPrompt="1"/>
          </p:nvPr>
        </p:nvSpPr>
        <p:spPr>
          <a:xfrm>
            <a:off x="998278" y="1187498"/>
            <a:ext cx="1681014" cy="1576421"/>
          </a:xfrm>
          <a:solidFill>
            <a:schemeClr val="tx2">
              <a:lumMod val="20000"/>
              <a:lumOff val="80000"/>
            </a:schemeClr>
          </a:solidFill>
          <a:ln w="28575" cap="flat" cmpd="sng">
            <a:solidFill>
              <a:schemeClr val="bg2"/>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a:t>
            </a:r>
          </a:p>
        </p:txBody>
      </p:sp>
      <p:sp>
        <p:nvSpPr>
          <p:cNvPr id="17" name="Picture Placeholder 2"/>
          <p:cNvSpPr>
            <a:spLocks noGrp="1"/>
          </p:cNvSpPr>
          <p:nvPr>
            <p:ph type="pic" idx="12" hasCustomPrompt="1"/>
          </p:nvPr>
        </p:nvSpPr>
        <p:spPr>
          <a:xfrm>
            <a:off x="998278" y="2913077"/>
            <a:ext cx="1681014" cy="1576421"/>
          </a:xfrm>
          <a:solidFill>
            <a:schemeClr val="tx2">
              <a:lumMod val="20000"/>
              <a:lumOff val="80000"/>
            </a:schemeClr>
          </a:solidFill>
          <a:ln w="28575" cap="flat" cmpd="sng">
            <a:solidFill>
              <a:schemeClr val="bg2"/>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a:t>
            </a:r>
          </a:p>
        </p:txBody>
      </p:sp>
      <p:cxnSp>
        <p:nvCxnSpPr>
          <p:cNvPr id="5" name="Straight Connector 4">
            <a:extLst>
              <a:ext uri="{FF2B5EF4-FFF2-40B4-BE49-F238E27FC236}">
                <a16:creationId xmlns:a16="http://schemas.microsoft.com/office/drawing/2014/main" id="{616C639F-A5DE-BA80-32A9-03DCDF4A7CC1}"/>
              </a:ext>
            </a:extLst>
          </p:cNvPr>
          <p:cNvCxnSpPr>
            <a:cxnSpLocks/>
          </p:cNvCxnSpPr>
          <p:nvPr userDrawn="1"/>
        </p:nvCxnSpPr>
        <p:spPr>
          <a:xfrm>
            <a:off x="1003777" y="1066474"/>
            <a:ext cx="7676148" cy="0"/>
          </a:xfrm>
          <a:prstGeom prst="line">
            <a:avLst/>
          </a:prstGeom>
          <a:ln>
            <a:solidFill>
              <a:srgbClr val="FF3B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2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761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01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903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497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93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168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305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smtClean="0"/>
              <a:pPr/>
              <a:t>9/25/2024</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769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smtClean="0"/>
              <a:pPr/>
              <a:t>9/25/2024</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4139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649" r:id="rId16"/>
    <p:sldLayoutId id="2147483656" r:id="rId17"/>
    <p:sldLayoutId id="2147483659" r:id="rId18"/>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abc-clio.com/products/a6054p/"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pinterest.com/pin/209839663866773214/"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ww.abc-clio.com/products/a6464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imls.gov/grants/awarded/re-256568-ols-24" TargetMode="External"/><Relationship Id="rId2" Type="http://schemas.openxmlformats.org/officeDocument/2006/relationships/hyperlink" Target="https://www.knoxseniors.org/arc/"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2.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s://ncea.acl.gov/About-Us/What-We-Do/Research/Statistics-and-Data.aspx" TargetMode="External"/><Relationship Id="rId5" Type="http://schemas.openxmlformats.org/officeDocument/2006/relationships/hyperlink" Target="https://doi.org/10.1108/JD-08-2020-0136" TargetMode="External"/><Relationship Id="rId4" Type="http://schemas.openxmlformats.org/officeDocument/2006/relationships/hyperlink" Target="https://www.agewithoutlimits.org/image-libra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mailto:jwinber@unc.edu"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hyperlink" Target="https://go.unc.edu/ALA" TargetMode="External"/><Relationship Id="rId4" Type="http://schemas.openxmlformats.org/officeDocument/2006/relationships/hyperlink" Target="https://sils.unc.edu/people/joseph-winber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67803" y="1188414"/>
            <a:ext cx="6824441" cy="1902938"/>
          </a:xfrm>
        </p:spPr>
        <p:txBody>
          <a:bodyPr anchor="ctr">
            <a:normAutofit/>
          </a:bodyPr>
          <a:lstStyle/>
          <a:p>
            <a:pPr algn="ctr"/>
            <a:r>
              <a:rPr lang="en-US" sz="3800">
                <a:solidFill>
                  <a:srgbClr val="454545"/>
                </a:solidFill>
              </a:rPr>
              <a:t>The Role of Libraries </a:t>
            </a:r>
            <a:br>
              <a:rPr lang="en-US" sz="3800">
                <a:solidFill>
                  <a:srgbClr val="454545"/>
                </a:solidFill>
              </a:rPr>
            </a:br>
            <a:r>
              <a:rPr lang="en-US" sz="3800">
                <a:solidFill>
                  <a:srgbClr val="454545"/>
                </a:solidFill>
              </a:rPr>
              <a:t> in an Aging Society: </a:t>
            </a:r>
            <a:br>
              <a:rPr lang="en-US" sz="3800">
                <a:solidFill>
                  <a:srgbClr val="454545"/>
                </a:solidFill>
              </a:rPr>
            </a:br>
            <a:r>
              <a:rPr lang="en-US" sz="3800">
                <a:solidFill>
                  <a:srgbClr val="454545"/>
                </a:solidFill>
              </a:rPr>
              <a:t>A Social Justice Imperative</a:t>
            </a:r>
          </a:p>
        </p:txBody>
      </p:sp>
      <p:sp>
        <p:nvSpPr>
          <p:cNvPr id="3" name="Subtitle 2"/>
          <p:cNvSpPr>
            <a:spLocks noGrp="1"/>
          </p:cNvSpPr>
          <p:nvPr>
            <p:ph type="subTitle" idx="1"/>
          </p:nvPr>
        </p:nvSpPr>
        <p:spPr>
          <a:xfrm>
            <a:off x="1151529" y="3099925"/>
            <a:ext cx="6840715" cy="558280"/>
          </a:xfrm>
        </p:spPr>
        <p:txBody>
          <a:bodyPr>
            <a:normAutofit/>
          </a:bodyPr>
          <a:lstStyle/>
          <a:p>
            <a:pPr algn="ctr">
              <a:lnSpc>
                <a:spcPct val="110000"/>
              </a:lnSpc>
            </a:pPr>
            <a:r>
              <a:rPr lang="en-US" sz="800">
                <a:solidFill>
                  <a:schemeClr val="accent1"/>
                </a:solidFill>
              </a:rPr>
              <a:t>Joseph Winberry, Ph.D.</a:t>
            </a:r>
          </a:p>
          <a:p>
            <a:pPr algn="ctr">
              <a:lnSpc>
                <a:spcPct val="110000"/>
              </a:lnSpc>
            </a:pPr>
            <a:r>
              <a:rPr lang="en-US" sz="800">
                <a:solidFill>
                  <a:schemeClr val="accent1"/>
                </a:solidFill>
              </a:rPr>
              <a:t>University of North Carolina at Chapel Hill</a:t>
            </a: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52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Elder Justice</a:t>
            </a:r>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Ageism</a:t>
            </a:r>
          </a:p>
          <a:p>
            <a:pPr indent="-228600" defTabSz="914400"/>
            <a:r>
              <a:rPr lang="en-US">
                <a:solidFill>
                  <a:schemeClr val="tx1"/>
                </a:solidFill>
              </a:rPr>
              <a:t>Elder Abuse</a:t>
            </a:r>
          </a:p>
          <a:p>
            <a:pPr indent="-228600" defTabSz="914400"/>
            <a:r>
              <a:rPr lang="en-US">
                <a:solidFill>
                  <a:schemeClr val="tx1"/>
                </a:solidFill>
              </a:rPr>
              <a:t>Intersectional Discrimination </a:t>
            </a:r>
          </a:p>
        </p:txBody>
      </p:sp>
      <p:pic>
        <p:nvPicPr>
          <p:cNvPr id="30" name="Picture 29">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428590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Numbers</a:t>
            </a:r>
          </a:p>
        </p:txBody>
      </p:sp>
      <p:pic>
        <p:nvPicPr>
          <p:cNvPr id="2050" name="Picture 2" descr="Image preview">
            <a:extLst>
              <a:ext uri="{FF2B5EF4-FFF2-40B4-BE49-F238E27FC236}">
                <a16:creationId xmlns:a16="http://schemas.microsoft.com/office/drawing/2014/main" id="{C2671086-679D-9E73-F912-2F15127B00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2916" y="1095113"/>
            <a:ext cx="5506805" cy="328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574995-2B80-4D7F-0F7C-3E4DCC41EA7E}"/>
              </a:ext>
            </a:extLst>
          </p:cNvPr>
          <p:cNvSpPr txBox="1"/>
          <p:nvPr/>
        </p:nvSpPr>
        <p:spPr>
          <a:xfrm>
            <a:off x="3121480" y="4367870"/>
            <a:ext cx="3445459" cy="307777"/>
          </a:xfrm>
          <a:prstGeom prst="rect">
            <a:avLst/>
          </a:prstGeom>
          <a:noFill/>
        </p:spPr>
        <p:txBody>
          <a:bodyPr wrap="square" rtlCol="0">
            <a:spAutoFit/>
          </a:bodyPr>
          <a:lstStyle/>
          <a:p>
            <a:r>
              <a:rPr lang="en-US" sz="1400" dirty="0"/>
              <a:t>National Center on Elder Abuse, 2020</a:t>
            </a:r>
          </a:p>
        </p:txBody>
      </p:sp>
    </p:spTree>
    <p:extLst>
      <p:ext uri="{BB962C8B-B14F-4D97-AF65-F5344CB8AC3E}">
        <p14:creationId xmlns:p14="http://schemas.microsoft.com/office/powerpoint/2010/main" val="393152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C4D2-4D5C-5890-F3DD-23F3EF233128}"/>
              </a:ext>
            </a:extLst>
          </p:cNvPr>
          <p:cNvSpPr>
            <a:spLocks noGrp="1"/>
          </p:cNvSpPr>
          <p:nvPr>
            <p:ph type="ctrTitle"/>
          </p:nvPr>
        </p:nvSpPr>
        <p:spPr>
          <a:xfrm>
            <a:off x="1167803" y="1188414"/>
            <a:ext cx="6824441" cy="1902938"/>
          </a:xfrm>
        </p:spPr>
        <p:txBody>
          <a:bodyPr vert="horz" lIns="91440" tIns="45720" rIns="91440" bIns="0" rtlCol="0" anchor="ctr">
            <a:normAutofit/>
          </a:bodyPr>
          <a:lstStyle/>
          <a:p>
            <a:pPr defTabSz="914400"/>
            <a:r>
              <a:rPr lang="en-US" sz="5400" dirty="0">
                <a:solidFill>
                  <a:srgbClr val="454545"/>
                </a:solidFill>
                <a:latin typeface="+mj-lt"/>
                <a:cs typeface="+mj-cs"/>
              </a:rPr>
              <a:t>The research</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5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Project 1</a:t>
            </a:r>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spcBef>
                <a:spcPts val="0"/>
              </a:spcBef>
              <a:spcAft>
                <a:spcPts val="600"/>
              </a:spcAft>
            </a:pPr>
            <a:r>
              <a:rPr lang="en-US">
                <a:solidFill>
                  <a:schemeClr val="tx1"/>
                </a:solidFill>
              </a:rPr>
              <a:t>Winberry, J., &amp; Mehra, B. (2021). The ivory tower’s gray library: Evaluating services for older adult students in academic libraries. In J. Skinner &amp; M. Gross (Eds.). </a:t>
            </a:r>
            <a:r>
              <a:rPr lang="en-US" i="1">
                <a:solidFill>
                  <a:schemeClr val="tx1"/>
                </a:solidFill>
              </a:rPr>
              <a:t>Underserved patrons in university libraries: Assisting students facing trauma, abuse, and discrimination. </a:t>
            </a:r>
            <a:r>
              <a:rPr lang="en-US">
                <a:solidFill>
                  <a:schemeClr val="tx1"/>
                </a:solidFill>
              </a:rPr>
              <a:t>Santa Barbara, CA: Libraries Unlimited. </a:t>
            </a:r>
            <a:r>
              <a:rPr lang="en-US" u="sng">
                <a:solidFill>
                  <a:schemeClr val="tx1"/>
                </a:solidFill>
                <a:hlinkClick r:id="rId4"/>
              </a:rPr>
              <a:t>https://www.abc-clio.com/products/a6054p/</a:t>
            </a:r>
            <a:r>
              <a:rPr lang="en-US">
                <a:solidFill>
                  <a:schemeClr val="tx1"/>
                </a:solidFill>
              </a:rPr>
              <a:t> </a:t>
            </a:r>
          </a:p>
        </p:txBody>
      </p:sp>
      <p:pic>
        <p:nvPicPr>
          <p:cNvPr id="30" name="Picture 29">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06849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3" name="Straight Connector 1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EA912-3952-F42F-EE60-CC9E7FA25677}"/>
              </a:ext>
            </a:extLst>
          </p:cNvPr>
          <p:cNvSpPr>
            <a:spLocks noGrp="1"/>
          </p:cNvSpPr>
          <p:nvPr>
            <p:ph type="title"/>
          </p:nvPr>
        </p:nvSpPr>
        <p:spPr>
          <a:xfrm>
            <a:off x="1088684" y="603389"/>
            <a:ext cx="7202456" cy="786926"/>
          </a:xfrm>
        </p:spPr>
        <p:txBody>
          <a:bodyPr vert="horz" lIns="91440" tIns="45720" rIns="91440" bIns="45720" rtlCol="0" anchor="t">
            <a:normAutofit/>
          </a:bodyPr>
          <a:lstStyle/>
          <a:p>
            <a:pPr defTabSz="914400"/>
            <a:r>
              <a:rPr lang="en-US" sz="2700"/>
              <a:t>Older Students in Academic Libraries</a:t>
            </a:r>
          </a:p>
        </p:txBody>
      </p:sp>
      <p:cxnSp>
        <p:nvCxnSpPr>
          <p:cNvPr id="19" name="Straight Connector 18">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390315"/>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62889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AF3ED4DC-F1F3-2FAA-75E1-1A6F1F752C67}"/>
              </a:ext>
            </a:extLst>
          </p:cNvPr>
          <p:cNvGraphicFramePr>
            <a:graphicFrameLocks noGrp="1"/>
          </p:cNvGraphicFramePr>
          <p:nvPr>
            <p:ph idx="1"/>
            <p:extLst>
              <p:ext uri="{D42A27DB-BD31-4B8C-83A1-F6EECF244321}">
                <p14:modId xmlns:p14="http://schemas.microsoft.com/office/powerpoint/2010/main" val="3460233871"/>
              </p:ext>
            </p:extLst>
          </p:nvPr>
        </p:nvGraphicFramePr>
        <p:xfrm>
          <a:off x="1088231" y="1748622"/>
          <a:ext cx="7203281" cy="2792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477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8" name="Straight Connector 27">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352BB3D1-FC10-43EE-8114-34C0EBA6F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6449B-D359-8FB7-F227-CC5851EC31C4}"/>
              </a:ext>
            </a:extLst>
          </p:cNvPr>
          <p:cNvSpPr>
            <a:spLocks noGrp="1"/>
          </p:cNvSpPr>
          <p:nvPr>
            <p:ph type="title"/>
          </p:nvPr>
        </p:nvSpPr>
        <p:spPr>
          <a:xfrm>
            <a:off x="3732477" y="744165"/>
            <a:ext cx="4685481" cy="3655169"/>
          </a:xfrm>
        </p:spPr>
        <p:txBody>
          <a:bodyPr vert="horz" lIns="91440" tIns="45720" rIns="91440" bIns="0" rtlCol="0" anchor="ctr">
            <a:normAutofit/>
          </a:bodyPr>
          <a:lstStyle/>
          <a:p>
            <a:pPr defTabSz="914400"/>
            <a:r>
              <a:rPr lang="en-US" sz="3600"/>
              <a:t>Research Question</a:t>
            </a:r>
          </a:p>
        </p:txBody>
      </p:sp>
      <p:sp>
        <p:nvSpPr>
          <p:cNvPr id="3" name="Content Placeholder 2">
            <a:extLst>
              <a:ext uri="{FF2B5EF4-FFF2-40B4-BE49-F238E27FC236}">
                <a16:creationId xmlns:a16="http://schemas.microsoft.com/office/drawing/2014/main" id="{D60D9D9F-4F9E-F3DE-068A-4412960FD40F}"/>
              </a:ext>
            </a:extLst>
          </p:cNvPr>
          <p:cNvSpPr>
            <a:spLocks noGrp="1"/>
          </p:cNvSpPr>
          <p:nvPr>
            <p:ph idx="1"/>
          </p:nvPr>
        </p:nvSpPr>
        <p:spPr>
          <a:xfrm>
            <a:off x="726042" y="747457"/>
            <a:ext cx="2522925" cy="3648585"/>
          </a:xfrm>
        </p:spPr>
        <p:txBody>
          <a:bodyPr vert="horz" lIns="91440" tIns="91440" rIns="91440" bIns="91440" rtlCol="0" anchor="ctr">
            <a:normAutofit/>
          </a:bodyPr>
          <a:lstStyle/>
          <a:p>
            <a:pPr marL="0" indent="0" algn="r" defTabSz="914400">
              <a:spcBef>
                <a:spcPts val="1000"/>
              </a:spcBef>
              <a:buNone/>
            </a:pPr>
            <a:r>
              <a:rPr lang="en-US" cap="all" dirty="0">
                <a:solidFill>
                  <a:schemeClr val="tx2"/>
                </a:solidFill>
              </a:rPr>
              <a:t>How are older adults represented in academic library websites?</a:t>
            </a:r>
          </a:p>
        </p:txBody>
      </p:sp>
      <p:cxnSp>
        <p:nvCxnSpPr>
          <p:cNvPr id="31" name="Straight Connector 30">
            <a:extLst>
              <a:ext uri="{FF2B5EF4-FFF2-40B4-BE49-F238E27FC236}">
                <a16:creationId xmlns:a16="http://schemas.microsoft.com/office/drawing/2014/main" id="{7766695C-9F91-4225-8954-E3288BC513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200150"/>
            <a:ext cx="0" cy="27432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44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DD9CE-3B92-403B-C92C-0772D6A6B42F}"/>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Methods</a:t>
            </a:r>
          </a:p>
        </p:txBody>
      </p:sp>
      <p:sp>
        <p:nvSpPr>
          <p:cNvPr id="3" name="Content Placeholder 2">
            <a:extLst>
              <a:ext uri="{FF2B5EF4-FFF2-40B4-BE49-F238E27FC236}">
                <a16:creationId xmlns:a16="http://schemas.microsoft.com/office/drawing/2014/main" id="{E8EBEE5C-1AB0-85EE-7DA2-9133654A8311}"/>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Content analysis of websites of academic libraries in 25 land grant universities with highest number of students 50+</a:t>
            </a:r>
          </a:p>
          <a:p>
            <a:pPr indent="-228600" defTabSz="914400"/>
            <a:r>
              <a:rPr lang="en-US">
                <a:solidFill>
                  <a:schemeClr val="tx1"/>
                </a:solidFill>
              </a:rPr>
              <a:t>Newest IPEDS data at the time</a:t>
            </a:r>
          </a:p>
          <a:p>
            <a:pPr indent="-228600" defTabSz="914400"/>
            <a:r>
              <a:rPr lang="en-US">
                <a:solidFill>
                  <a:schemeClr val="tx1"/>
                </a:solidFill>
              </a:rPr>
              <a:t>Considering information sources, information policies, and external/internal connections</a:t>
            </a:r>
          </a:p>
          <a:p>
            <a:pPr indent="-228600" defTabSz="914400"/>
            <a:endParaRPr lang="en-US">
              <a:solidFill>
                <a:schemeClr val="tx1"/>
              </a:solidFill>
            </a:endParaRPr>
          </a:p>
          <a:p>
            <a:pPr indent="-228600" defTabSz="914400"/>
            <a:endParaRPr lang="en-US">
              <a:solidFill>
                <a:schemeClr val="tx1"/>
              </a:solidFill>
            </a:endParaRP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433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5D96D-FFB9-02ED-6DB5-49F89E9D6B23}"/>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Findings: Themes</a:t>
            </a:r>
          </a:p>
        </p:txBody>
      </p:sp>
      <p:sp>
        <p:nvSpPr>
          <p:cNvPr id="3" name="Content Placeholder 2">
            <a:extLst>
              <a:ext uri="{FF2B5EF4-FFF2-40B4-BE49-F238E27FC236}">
                <a16:creationId xmlns:a16="http://schemas.microsoft.com/office/drawing/2014/main" id="{B3656869-146D-CAE6-765F-19084E3EFCAD}"/>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Broad Inclusion</a:t>
            </a:r>
          </a:p>
          <a:p>
            <a:pPr indent="-228600" defTabSz="914400"/>
            <a:r>
              <a:rPr lang="en-US">
                <a:solidFill>
                  <a:schemeClr val="tx1"/>
                </a:solidFill>
              </a:rPr>
              <a:t>Community Engagement</a:t>
            </a:r>
          </a:p>
          <a:p>
            <a:pPr indent="-228600" defTabSz="914400"/>
            <a:r>
              <a:rPr lang="en-US">
                <a:solidFill>
                  <a:schemeClr val="tx1"/>
                </a:solidFill>
              </a:rPr>
              <a:t>Older Adult Representation </a:t>
            </a: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263340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3C9E-700E-8C87-A38C-53B6EC9A485E}"/>
              </a:ext>
            </a:extLst>
          </p:cNvPr>
          <p:cNvSpPr>
            <a:spLocks noGrp="1"/>
          </p:cNvSpPr>
          <p:nvPr>
            <p:ph type="title"/>
          </p:nvPr>
        </p:nvSpPr>
        <p:spPr/>
        <p:txBody>
          <a:bodyPr>
            <a:normAutofit/>
          </a:bodyPr>
          <a:lstStyle/>
          <a:p>
            <a:r>
              <a:rPr lang="en-US" dirty="0"/>
              <a:t>Theme: Broad Inclusion</a:t>
            </a:r>
          </a:p>
        </p:txBody>
      </p:sp>
      <p:pic>
        <p:nvPicPr>
          <p:cNvPr id="5" name="Content Placeholder 4" descr="Books on shelf with solid fill">
            <a:extLst>
              <a:ext uri="{FF2B5EF4-FFF2-40B4-BE49-F238E27FC236}">
                <a16:creationId xmlns:a16="http://schemas.microsoft.com/office/drawing/2014/main" id="{15D9F702-6620-14D9-DE15-579E233FCFB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525851" y="1772574"/>
            <a:ext cx="1776149" cy="1776149"/>
          </a:xfrm>
        </p:spPr>
      </p:pic>
      <p:pic>
        <p:nvPicPr>
          <p:cNvPr id="7" name="Graphic 6" descr="Flashlight with solid fill">
            <a:extLst>
              <a:ext uri="{FF2B5EF4-FFF2-40B4-BE49-F238E27FC236}">
                <a16:creationId xmlns:a16="http://schemas.microsoft.com/office/drawing/2014/main" id="{FCFE1FAB-17AB-2384-C854-29751ED86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8696" y="1774787"/>
            <a:ext cx="1773936" cy="1773936"/>
          </a:xfrm>
          <a:prstGeom prst="rect">
            <a:avLst/>
          </a:prstGeom>
        </p:spPr>
      </p:pic>
      <p:pic>
        <p:nvPicPr>
          <p:cNvPr id="9" name="Graphic 8" descr="Meeting with solid fill">
            <a:extLst>
              <a:ext uri="{FF2B5EF4-FFF2-40B4-BE49-F238E27FC236}">
                <a16:creationId xmlns:a16="http://schemas.microsoft.com/office/drawing/2014/main" id="{BE834FE9-C4E0-CCD9-DFC5-2B8CB54776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9328" y="1774787"/>
            <a:ext cx="1773936" cy="1773936"/>
          </a:xfrm>
          <a:prstGeom prst="rect">
            <a:avLst/>
          </a:prstGeom>
        </p:spPr>
      </p:pic>
      <p:sp>
        <p:nvSpPr>
          <p:cNvPr id="10" name="TextBox 9">
            <a:extLst>
              <a:ext uri="{FF2B5EF4-FFF2-40B4-BE49-F238E27FC236}">
                <a16:creationId xmlns:a16="http://schemas.microsoft.com/office/drawing/2014/main" id="{EFC3F8C3-236B-315D-B9B2-2D8335032403}"/>
              </a:ext>
            </a:extLst>
          </p:cNvPr>
          <p:cNvSpPr txBox="1"/>
          <p:nvPr/>
        </p:nvSpPr>
        <p:spPr>
          <a:xfrm>
            <a:off x="1571491" y="3479801"/>
            <a:ext cx="1684867" cy="923330"/>
          </a:xfrm>
          <a:prstGeom prst="rect">
            <a:avLst/>
          </a:prstGeom>
          <a:noFill/>
        </p:spPr>
        <p:txBody>
          <a:bodyPr wrap="square" rtlCol="0">
            <a:spAutoFit/>
          </a:bodyPr>
          <a:lstStyle/>
          <a:p>
            <a:pPr algn="ctr"/>
            <a:r>
              <a:rPr lang="en-US" dirty="0"/>
              <a:t>Older adults, older students in collections </a:t>
            </a:r>
          </a:p>
        </p:txBody>
      </p:sp>
      <p:sp>
        <p:nvSpPr>
          <p:cNvPr id="11" name="TextBox 10">
            <a:extLst>
              <a:ext uri="{FF2B5EF4-FFF2-40B4-BE49-F238E27FC236}">
                <a16:creationId xmlns:a16="http://schemas.microsoft.com/office/drawing/2014/main" id="{38ABF343-6B63-A723-9655-818523A5F7C9}"/>
              </a:ext>
            </a:extLst>
          </p:cNvPr>
          <p:cNvSpPr txBox="1"/>
          <p:nvPr/>
        </p:nvSpPr>
        <p:spPr>
          <a:xfrm>
            <a:off x="3832091" y="3479801"/>
            <a:ext cx="1684867" cy="923330"/>
          </a:xfrm>
          <a:prstGeom prst="rect">
            <a:avLst/>
          </a:prstGeom>
          <a:noFill/>
        </p:spPr>
        <p:txBody>
          <a:bodyPr wrap="square" rtlCol="0">
            <a:spAutoFit/>
          </a:bodyPr>
          <a:lstStyle/>
          <a:p>
            <a:pPr algn="ctr"/>
            <a:r>
              <a:rPr lang="en-US" dirty="0"/>
              <a:t>Older adult collections not spotlighted</a:t>
            </a:r>
          </a:p>
        </p:txBody>
      </p:sp>
      <p:sp>
        <p:nvSpPr>
          <p:cNvPr id="12" name="TextBox 11">
            <a:extLst>
              <a:ext uri="{FF2B5EF4-FFF2-40B4-BE49-F238E27FC236}">
                <a16:creationId xmlns:a16="http://schemas.microsoft.com/office/drawing/2014/main" id="{6B458B77-5D4D-7E54-8033-1834F84E48A1}"/>
              </a:ext>
            </a:extLst>
          </p:cNvPr>
          <p:cNvSpPr txBox="1"/>
          <p:nvPr/>
        </p:nvSpPr>
        <p:spPr>
          <a:xfrm>
            <a:off x="6369327" y="3403601"/>
            <a:ext cx="1953405" cy="923330"/>
          </a:xfrm>
          <a:prstGeom prst="rect">
            <a:avLst/>
          </a:prstGeom>
          <a:noFill/>
        </p:spPr>
        <p:txBody>
          <a:bodyPr wrap="square" rtlCol="0">
            <a:spAutoFit/>
          </a:bodyPr>
          <a:lstStyle/>
          <a:p>
            <a:pPr algn="ctr"/>
            <a:r>
              <a:rPr lang="en-US" dirty="0"/>
              <a:t>Age and diversity statements, committees</a:t>
            </a:r>
          </a:p>
        </p:txBody>
      </p:sp>
    </p:spTree>
    <p:extLst>
      <p:ext uri="{BB962C8B-B14F-4D97-AF65-F5344CB8AC3E}">
        <p14:creationId xmlns:p14="http://schemas.microsoft.com/office/powerpoint/2010/main" val="152148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74CE-876C-4F52-6D91-233991E8D9A7}"/>
              </a:ext>
            </a:extLst>
          </p:cNvPr>
          <p:cNvSpPr>
            <a:spLocks noGrp="1"/>
          </p:cNvSpPr>
          <p:nvPr>
            <p:ph type="title"/>
          </p:nvPr>
        </p:nvSpPr>
        <p:spPr/>
        <p:txBody>
          <a:bodyPr>
            <a:normAutofit fontScale="90000"/>
          </a:bodyPr>
          <a:lstStyle/>
          <a:p>
            <a:r>
              <a:rPr lang="en-US" dirty="0"/>
              <a:t>Theme: Community Engagement</a:t>
            </a:r>
          </a:p>
        </p:txBody>
      </p:sp>
      <p:pic>
        <p:nvPicPr>
          <p:cNvPr id="1026" name="Picture 2">
            <a:extLst>
              <a:ext uri="{FF2B5EF4-FFF2-40B4-BE49-F238E27FC236}">
                <a16:creationId xmlns:a16="http://schemas.microsoft.com/office/drawing/2014/main" id="{987227B8-4D0C-3A10-9383-C9065EA07C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5664" y="1204031"/>
            <a:ext cx="4031109" cy="2642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7D05C5-6C2B-0F8C-D6FC-1EB978F35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36" y="1181892"/>
            <a:ext cx="3968496" cy="2645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79F36D-D54F-1F55-961A-D24B07814324}"/>
              </a:ext>
            </a:extLst>
          </p:cNvPr>
          <p:cNvSpPr txBox="1"/>
          <p:nvPr/>
        </p:nvSpPr>
        <p:spPr>
          <a:xfrm>
            <a:off x="1634067" y="3915967"/>
            <a:ext cx="2079491" cy="646331"/>
          </a:xfrm>
          <a:prstGeom prst="rect">
            <a:avLst/>
          </a:prstGeom>
          <a:noFill/>
        </p:spPr>
        <p:txBody>
          <a:bodyPr wrap="square" rtlCol="0">
            <a:spAutoFit/>
          </a:bodyPr>
          <a:lstStyle/>
          <a:p>
            <a:pPr algn="ctr"/>
            <a:r>
              <a:rPr lang="en-US" dirty="0"/>
              <a:t>Health literacy programming</a:t>
            </a:r>
          </a:p>
        </p:txBody>
      </p:sp>
      <p:sp>
        <p:nvSpPr>
          <p:cNvPr id="5" name="TextBox 4">
            <a:extLst>
              <a:ext uri="{FF2B5EF4-FFF2-40B4-BE49-F238E27FC236}">
                <a16:creationId xmlns:a16="http://schemas.microsoft.com/office/drawing/2014/main" id="{DB85396D-BAB6-5ABB-CFD1-53E91B6BC1DD}"/>
              </a:ext>
            </a:extLst>
          </p:cNvPr>
          <p:cNvSpPr txBox="1"/>
          <p:nvPr/>
        </p:nvSpPr>
        <p:spPr>
          <a:xfrm>
            <a:off x="5257800" y="3946218"/>
            <a:ext cx="3422125" cy="369332"/>
          </a:xfrm>
          <a:prstGeom prst="rect">
            <a:avLst/>
          </a:prstGeom>
          <a:noFill/>
        </p:spPr>
        <p:txBody>
          <a:bodyPr wrap="square" rtlCol="0">
            <a:spAutoFit/>
          </a:bodyPr>
          <a:lstStyle/>
          <a:p>
            <a:pPr algn="ctr"/>
            <a:r>
              <a:rPr lang="en-US" dirty="0"/>
              <a:t>Health Information Reference</a:t>
            </a:r>
          </a:p>
        </p:txBody>
      </p:sp>
    </p:spTree>
    <p:extLst>
      <p:ext uri="{BB962C8B-B14F-4D97-AF65-F5344CB8AC3E}">
        <p14:creationId xmlns:p14="http://schemas.microsoft.com/office/powerpoint/2010/main" val="79147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9" name="Straight Connector 3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5" y="603390"/>
            <a:ext cx="4162766" cy="786926"/>
          </a:xfrm>
        </p:spPr>
        <p:txBody>
          <a:bodyPr vert="horz" lIns="91440" tIns="45720" rIns="91440" bIns="45720" rtlCol="0" anchor="t">
            <a:normAutofit/>
          </a:bodyPr>
          <a:lstStyle/>
          <a:p>
            <a:pPr defTabSz="914400"/>
            <a:r>
              <a:rPr lang="en-US" sz="3200"/>
              <a:t>Outline</a:t>
            </a:r>
          </a:p>
        </p:txBody>
      </p:sp>
      <p:sp>
        <p:nvSpPr>
          <p:cNvPr id="47" name="Rectangle 46">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1088685" y="1511799"/>
            <a:ext cx="4162766" cy="2587959"/>
          </a:xfrm>
        </p:spPr>
        <p:txBody>
          <a:bodyPr vert="horz" lIns="91440" tIns="45720" rIns="91440" bIns="45720" rtlCol="0" anchor="t">
            <a:normAutofit/>
          </a:bodyPr>
          <a:lstStyle/>
          <a:p>
            <a:pPr indent="-228600" defTabSz="914400"/>
            <a:r>
              <a:rPr lang="en-US" dirty="0">
                <a:solidFill>
                  <a:schemeClr val="tx1"/>
                </a:solidFill>
              </a:rPr>
              <a:t>Who I Am (5 Minutes)</a:t>
            </a:r>
            <a:endParaRPr lang="en-US">
              <a:solidFill>
                <a:schemeClr val="tx1"/>
              </a:solidFill>
            </a:endParaRPr>
          </a:p>
          <a:p>
            <a:pPr indent="-228600" defTabSz="914400"/>
            <a:r>
              <a:rPr lang="en-US" dirty="0">
                <a:solidFill>
                  <a:schemeClr val="tx1"/>
                </a:solidFill>
              </a:rPr>
              <a:t>The Problem (5 Minutes)</a:t>
            </a:r>
            <a:endParaRPr lang="en-US">
              <a:solidFill>
                <a:schemeClr val="tx1"/>
              </a:solidFill>
            </a:endParaRPr>
          </a:p>
          <a:p>
            <a:pPr indent="-228600" defTabSz="914400"/>
            <a:r>
              <a:rPr lang="en-US" dirty="0">
                <a:solidFill>
                  <a:schemeClr val="tx1"/>
                </a:solidFill>
              </a:rPr>
              <a:t>The Research (20 Minutes)</a:t>
            </a:r>
            <a:endParaRPr lang="en-US">
              <a:solidFill>
                <a:schemeClr val="tx1"/>
              </a:solidFill>
            </a:endParaRPr>
          </a:p>
          <a:p>
            <a:pPr indent="-228600" defTabSz="914400"/>
            <a:r>
              <a:rPr lang="en-US" dirty="0">
                <a:solidFill>
                  <a:schemeClr val="tx1"/>
                </a:solidFill>
              </a:rPr>
              <a:t>The Recommendations (15 Minutes)</a:t>
            </a:r>
            <a:endParaRPr lang="en-US">
              <a:solidFill>
                <a:schemeClr val="tx1"/>
              </a:solidFill>
            </a:endParaRPr>
          </a:p>
          <a:p>
            <a:pPr indent="-228600" defTabSz="914400"/>
            <a:r>
              <a:rPr lang="en-US" dirty="0">
                <a:solidFill>
                  <a:schemeClr val="tx1"/>
                </a:solidFill>
              </a:rPr>
              <a:t>Q&amp; A (10 Minutes)</a:t>
            </a:r>
            <a:endParaRPr lang="en-US">
              <a:solidFill>
                <a:schemeClr val="tx1"/>
              </a:solidFill>
            </a:endParaRPr>
          </a:p>
          <a:p>
            <a:pPr marL="0" indent="-228600" defTabSz="914400"/>
            <a:endParaRPr lang="en-US">
              <a:solidFill>
                <a:schemeClr val="tx1"/>
              </a:solidFill>
            </a:endParaRPr>
          </a:p>
        </p:txBody>
      </p:sp>
      <p:grpSp>
        <p:nvGrpSpPr>
          <p:cNvPr id="49" name="Group 48">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361628"/>
            <a:ext cx="3055899" cy="3861826"/>
            <a:chOff x="7477388" y="482171"/>
            <a:chExt cx="4074533" cy="5149101"/>
          </a:xfrm>
        </p:grpSpPr>
        <p:sp>
          <p:nvSpPr>
            <p:cNvPr id="50" name="Rectangle 49">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733473"/>
            <a:ext cx="2339583"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toon of a person holding a medical record and looking at a person in a library&#10;&#10;Description automatically generated">
            <a:extLst>
              <a:ext uri="{FF2B5EF4-FFF2-40B4-BE49-F238E27FC236}">
                <a16:creationId xmlns:a16="http://schemas.microsoft.com/office/drawing/2014/main" id="{B4409291-594A-532F-D2EA-8C4B426FAB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87279" y="873384"/>
            <a:ext cx="2099328" cy="2827377"/>
          </a:xfrm>
          <a:prstGeom prst="rect">
            <a:avLst/>
          </a:prstGeom>
        </p:spPr>
      </p:pic>
      <p:pic>
        <p:nvPicPr>
          <p:cNvPr id="55" name="Picture 54">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57" name="Straight Connector 56">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00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3C9972-7467-6F7E-CB64-B6CBE314365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215" r="11709" b="-3"/>
          <a:stretch/>
        </p:blipFill>
        <p:spPr bwMode="auto">
          <a:xfrm>
            <a:off x="991403" y="1063229"/>
            <a:ext cx="3774558" cy="3311975"/>
          </a:xfrm>
          <a:prstGeom prst="rect">
            <a:avLst/>
          </a:prstGeom>
          <a:solidFill>
            <a:srgbClr val="FFFFFF"/>
          </a:solidFill>
        </p:spPr>
      </p:pic>
      <p:sp>
        <p:nvSpPr>
          <p:cNvPr id="2" name="Title 1">
            <a:extLst>
              <a:ext uri="{FF2B5EF4-FFF2-40B4-BE49-F238E27FC236}">
                <a16:creationId xmlns:a16="http://schemas.microsoft.com/office/drawing/2014/main" id="{8863B205-65AC-8D34-1066-4D86431FD365}"/>
              </a:ext>
            </a:extLst>
          </p:cNvPr>
          <p:cNvSpPr>
            <a:spLocks noGrp="1"/>
          </p:cNvSpPr>
          <p:nvPr>
            <p:ph type="title"/>
          </p:nvPr>
        </p:nvSpPr>
        <p:spPr/>
        <p:txBody>
          <a:bodyPr anchor="ctr">
            <a:normAutofit fontScale="90000"/>
          </a:bodyPr>
          <a:lstStyle/>
          <a:p>
            <a:r>
              <a:rPr lang="en-US" sz="3700"/>
              <a:t>Theme: Older Adult Representation</a:t>
            </a:r>
          </a:p>
        </p:txBody>
      </p:sp>
      <p:pic>
        <p:nvPicPr>
          <p:cNvPr id="2052" name="Picture 4">
            <a:extLst>
              <a:ext uri="{FF2B5EF4-FFF2-40B4-BE49-F238E27FC236}">
                <a16:creationId xmlns:a16="http://schemas.microsoft.com/office/drawing/2014/main" id="{EDC93401-B26B-DBA7-BF21-29EB7CFDC5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380" t="16533" r="15200" b="-3"/>
          <a:stretch/>
        </p:blipFill>
        <p:spPr bwMode="auto">
          <a:xfrm>
            <a:off x="5156201" y="1063229"/>
            <a:ext cx="3114300" cy="3310128"/>
          </a:xfrm>
          <a:prstGeom prst="rect">
            <a:avLst/>
          </a:prstGeom>
          <a:solidFill>
            <a:srgbClr val="FFFFFF"/>
          </a:solidFill>
        </p:spPr>
      </p:pic>
    </p:spTree>
    <p:extLst>
      <p:ext uri="{BB962C8B-B14F-4D97-AF65-F5344CB8AC3E}">
        <p14:creationId xmlns:p14="http://schemas.microsoft.com/office/powerpoint/2010/main" val="202574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Project 2</a:t>
            </a:r>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spcBef>
                <a:spcPts val="0"/>
              </a:spcBef>
              <a:spcAft>
                <a:spcPts val="600"/>
              </a:spcAft>
            </a:pPr>
            <a:r>
              <a:rPr lang="en-US">
                <a:solidFill>
                  <a:schemeClr val="tx1"/>
                </a:solidFill>
              </a:rPr>
              <a:t>Lenstra, N., Winberry, J., &amp; Oguz, F. (2022). Finding new ways to support social connections for older adults: Rural public libraries innovate during the pandemic. </a:t>
            </a:r>
            <a:r>
              <a:rPr lang="en-US" i="1">
                <a:solidFill>
                  <a:schemeClr val="tx1"/>
                </a:solidFill>
              </a:rPr>
              <a:t>In</a:t>
            </a:r>
            <a:r>
              <a:rPr lang="en-US">
                <a:solidFill>
                  <a:schemeClr val="tx1"/>
                </a:solidFill>
              </a:rPr>
              <a:t> Chakraborty, M., Harlow, S., Moorefield-Lang, H. (Eds.).</a:t>
            </a:r>
            <a:r>
              <a:rPr lang="en-US" i="1">
                <a:solidFill>
                  <a:schemeClr val="tx1"/>
                </a:solidFill>
              </a:rPr>
              <a:t> Sustainable Online Library Services and Resources: Learning from the Pandemic</a:t>
            </a:r>
            <a:r>
              <a:rPr lang="en-US">
                <a:solidFill>
                  <a:schemeClr val="tx1"/>
                </a:solidFill>
              </a:rPr>
              <a:t>. Santa Barbara, CA: ABC-CLIO. </a:t>
            </a:r>
            <a:r>
              <a:rPr lang="en-US" u="sng">
                <a:solidFill>
                  <a:schemeClr val="tx1"/>
                </a:solidFill>
                <a:hlinkClick r:id="rId4"/>
              </a:rPr>
              <a:t>https://www.abc-clio.com/products/a6464p/</a:t>
            </a:r>
            <a:endParaRPr lang="en-US">
              <a:solidFill>
                <a:schemeClr val="tx1"/>
              </a:solidFill>
            </a:endParaRPr>
          </a:p>
        </p:txBody>
      </p:sp>
      <p:pic>
        <p:nvPicPr>
          <p:cNvPr id="30" name="Picture 29">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427326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9" y="361628"/>
            <a:ext cx="3055900" cy="3861826"/>
            <a:chOff x="632239" y="482171"/>
            <a:chExt cx="4074533" cy="5149101"/>
          </a:xfrm>
        </p:grpSpPr>
        <p:sp>
          <p:nvSpPr>
            <p:cNvPr id="23" name="Rectangle 22">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281" y="733473"/>
            <a:ext cx="23433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2769" y="1385316"/>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6154C92-BA35-D314-53B2-A970BE43A484}"/>
              </a:ext>
            </a:extLst>
          </p:cNvPr>
          <p:cNvSpPr>
            <a:spLocks noGrp="1"/>
          </p:cNvSpPr>
          <p:nvPr>
            <p:ph type="title"/>
          </p:nvPr>
        </p:nvSpPr>
        <p:spPr>
          <a:xfrm>
            <a:off x="3891032" y="603390"/>
            <a:ext cx="4162766" cy="786926"/>
          </a:xfrm>
        </p:spPr>
        <p:txBody>
          <a:bodyPr vert="horz" lIns="91440" tIns="45720" rIns="91440" bIns="45720" rtlCol="0" anchor="t">
            <a:normAutofit/>
          </a:bodyPr>
          <a:lstStyle/>
          <a:p>
            <a:pPr defTabSz="914400"/>
            <a:r>
              <a:rPr lang="en-US" sz="2500"/>
              <a:t>Older Adults and COVID-19</a:t>
            </a:r>
          </a:p>
        </p:txBody>
      </p:sp>
      <p:pic>
        <p:nvPicPr>
          <p:cNvPr id="5" name="Graphic 4" descr="Farm scene with solid fill">
            <a:extLst>
              <a:ext uri="{FF2B5EF4-FFF2-40B4-BE49-F238E27FC236}">
                <a16:creationId xmlns:a16="http://schemas.microsoft.com/office/drawing/2014/main" id="{912711D4-5960-7AAA-58E1-0C0DFD8BE7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078" y="1237409"/>
            <a:ext cx="2099327" cy="2099327"/>
          </a:xfrm>
          <a:prstGeom prst="rect">
            <a:avLst/>
          </a:prstGeom>
        </p:spPr>
      </p:pic>
      <p:sp>
        <p:nvSpPr>
          <p:cNvPr id="3" name="Content Placeholder 2">
            <a:extLst>
              <a:ext uri="{FF2B5EF4-FFF2-40B4-BE49-F238E27FC236}">
                <a16:creationId xmlns:a16="http://schemas.microsoft.com/office/drawing/2014/main" id="{8483F9FA-313E-033C-6F22-3A614423F7BC}"/>
              </a:ext>
            </a:extLst>
          </p:cNvPr>
          <p:cNvSpPr>
            <a:spLocks noGrp="1"/>
          </p:cNvSpPr>
          <p:nvPr>
            <p:ph idx="1"/>
          </p:nvPr>
        </p:nvSpPr>
        <p:spPr>
          <a:xfrm>
            <a:off x="3891032" y="1511799"/>
            <a:ext cx="4162766" cy="2587959"/>
          </a:xfrm>
        </p:spPr>
        <p:txBody>
          <a:bodyPr vert="horz" lIns="91440" tIns="45720" rIns="91440" bIns="45720" rtlCol="0" anchor="t">
            <a:normAutofit/>
          </a:bodyPr>
          <a:lstStyle/>
          <a:p>
            <a:pPr indent="-228600" defTabSz="914400"/>
            <a:r>
              <a:rPr lang="en-US"/>
              <a:t>Increased Health Risks</a:t>
            </a:r>
          </a:p>
          <a:p>
            <a:pPr indent="-228600" defTabSz="914400"/>
            <a:r>
              <a:rPr lang="en-US"/>
              <a:t>Isolation: Social and Digital</a:t>
            </a:r>
          </a:p>
          <a:p>
            <a:pPr indent="-228600" defTabSz="914400"/>
            <a:r>
              <a:rPr lang="en-US"/>
              <a:t>Libraries as Senior Centers in Rural Areas</a:t>
            </a:r>
          </a:p>
        </p:txBody>
      </p:sp>
      <p:pic>
        <p:nvPicPr>
          <p:cNvPr id="30" name="Picture 29">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2" name="Straight Connector 31">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5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C868E56-A838-3E72-AB7C-B433308B45ED}"/>
              </a:ext>
            </a:extLst>
          </p:cNvPr>
          <p:cNvSpPr>
            <a:spLocks noGrp="1"/>
          </p:cNvSpPr>
          <p:nvPr>
            <p:ph type="title"/>
          </p:nvPr>
        </p:nvSpPr>
        <p:spPr>
          <a:xfrm>
            <a:off x="1473740" y="601723"/>
            <a:ext cx="6817399" cy="2866747"/>
          </a:xfrm>
        </p:spPr>
        <p:txBody>
          <a:bodyPr vert="horz" lIns="91440" tIns="45720" rIns="91440" bIns="0" rtlCol="0" anchor="b">
            <a:normAutofit/>
          </a:bodyPr>
          <a:lstStyle/>
          <a:p>
            <a:pPr defTabSz="914400"/>
            <a:r>
              <a:rPr lang="en-US" sz="6600"/>
              <a:t>Research Question</a:t>
            </a:r>
          </a:p>
        </p:txBody>
      </p:sp>
      <p:sp>
        <p:nvSpPr>
          <p:cNvPr id="3" name="Content Placeholder 2">
            <a:extLst>
              <a:ext uri="{FF2B5EF4-FFF2-40B4-BE49-F238E27FC236}">
                <a16:creationId xmlns:a16="http://schemas.microsoft.com/office/drawing/2014/main" id="{879B6A5D-1F2F-A893-3077-E1FDDADEF8CB}"/>
              </a:ext>
            </a:extLst>
          </p:cNvPr>
          <p:cNvSpPr>
            <a:spLocks noGrp="1"/>
          </p:cNvSpPr>
          <p:nvPr>
            <p:ph idx="1"/>
          </p:nvPr>
        </p:nvSpPr>
        <p:spPr>
          <a:xfrm>
            <a:off x="1473741" y="3706246"/>
            <a:ext cx="6817398" cy="733216"/>
          </a:xfrm>
        </p:spPr>
        <p:txBody>
          <a:bodyPr vert="horz" lIns="91440" tIns="91440" rIns="91440" bIns="91440" rtlCol="0">
            <a:normAutofit/>
          </a:bodyPr>
          <a:lstStyle/>
          <a:p>
            <a:pPr marL="0" indent="0" defTabSz="914400">
              <a:lnSpc>
                <a:spcPct val="110000"/>
              </a:lnSpc>
              <a:spcBef>
                <a:spcPts val="1000"/>
              </a:spcBef>
              <a:buNone/>
            </a:pPr>
            <a:r>
              <a:rPr lang="en-US" sz="1700" cap="all">
                <a:solidFill>
                  <a:schemeClr val="tx1"/>
                </a:solidFill>
              </a:rPr>
              <a:t>How did rural and small libraries innovate to better serve older patrons during the pandemic?</a:t>
            </a:r>
          </a:p>
        </p:txBody>
      </p:sp>
      <p:cxnSp>
        <p:nvCxnSpPr>
          <p:cNvPr id="20" name="Straight Connector 1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3551646"/>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87306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314F-00B3-8F1E-8A23-D5C9F1CB4735}"/>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8CCD5B4-5295-96E9-01BB-43CB7B859C5A}"/>
              </a:ext>
            </a:extLst>
          </p:cNvPr>
          <p:cNvSpPr>
            <a:spLocks noGrp="1"/>
          </p:cNvSpPr>
          <p:nvPr>
            <p:ph idx="1"/>
          </p:nvPr>
        </p:nvSpPr>
        <p:spPr/>
        <p:txBody>
          <a:bodyPr>
            <a:normAutofit/>
          </a:bodyPr>
          <a:lstStyle/>
          <a:p>
            <a:r>
              <a:rPr lang="en-US" sz="2500" dirty="0">
                <a:latin typeface="+mj-lt"/>
              </a:rPr>
              <a:t>Qualitative responses from a mixed-methods survey </a:t>
            </a:r>
          </a:p>
          <a:p>
            <a:r>
              <a:rPr lang="en-US" sz="2500" dirty="0">
                <a:effectLst/>
                <a:latin typeface="+mj-lt"/>
                <a:ea typeface="Times New Roman" panose="02020603050405020304" pitchFamily="18" charset="0"/>
              </a:rPr>
              <a:t>Sample drawn from the IMLS Fiscal Year 2018 Public Libraries Survey (PLS) dataset using a cluster sampling method</a:t>
            </a:r>
            <a:endParaRPr lang="en-US" sz="2500" dirty="0">
              <a:latin typeface="+mj-lt"/>
            </a:endParaRPr>
          </a:p>
          <a:p>
            <a:r>
              <a:rPr lang="en-US" sz="2500" dirty="0">
                <a:latin typeface="+mj-lt"/>
              </a:rPr>
              <a:t>Analyzed responses from 173 librarians in sampled rural and public libraries</a:t>
            </a:r>
          </a:p>
        </p:txBody>
      </p:sp>
    </p:spTree>
    <p:extLst>
      <p:ext uri="{BB962C8B-B14F-4D97-AF65-F5344CB8AC3E}">
        <p14:creationId xmlns:p14="http://schemas.microsoft.com/office/powerpoint/2010/main" val="191312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A5740-F295-AD43-21C7-5E30794786D2}"/>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000" b="0" i="0" kern="1200" cap="all" dirty="0">
                <a:solidFill>
                  <a:schemeClr val="tx1"/>
                </a:solidFill>
                <a:effectLst/>
                <a:latin typeface="+mj-lt"/>
                <a:ea typeface="+mj-ea"/>
                <a:cs typeface="+mj-cs"/>
              </a:rPr>
              <a:t>Findings: Examples of Innovation</a:t>
            </a:r>
          </a:p>
        </p:txBody>
      </p:sp>
      <p:sp>
        <p:nvSpPr>
          <p:cNvPr id="3" name="Content Placeholder 2">
            <a:extLst>
              <a:ext uri="{FF2B5EF4-FFF2-40B4-BE49-F238E27FC236}">
                <a16:creationId xmlns:a16="http://schemas.microsoft.com/office/drawing/2014/main" id="{D08CE630-A739-E437-784A-95952B9D187E}"/>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Creating and Hosting website for community response group</a:t>
            </a:r>
          </a:p>
          <a:p>
            <a:pPr indent="-228600" defTabSz="914400"/>
            <a:r>
              <a:rPr lang="en-US">
                <a:solidFill>
                  <a:schemeClr val="tx1"/>
                </a:solidFill>
              </a:rPr>
              <a:t>Partnerships with aging services providers</a:t>
            </a:r>
          </a:p>
          <a:p>
            <a:pPr indent="-228600" defTabSz="914400"/>
            <a:r>
              <a:rPr lang="en-US">
                <a:solidFill>
                  <a:schemeClr val="tx1"/>
                </a:solidFill>
              </a:rPr>
              <a:t>Expanded online programming</a:t>
            </a:r>
          </a:p>
          <a:p>
            <a:pPr indent="-228600" defTabSz="914400"/>
            <a:r>
              <a:rPr lang="en-US">
                <a:solidFill>
                  <a:schemeClr val="tx1"/>
                </a:solidFill>
              </a:rPr>
              <a:t>Check-In Calls</a:t>
            </a:r>
          </a:p>
          <a:p>
            <a:pPr indent="-228600" defTabSz="914400"/>
            <a:endParaRPr lang="en-US">
              <a:solidFill>
                <a:schemeClr val="tx1"/>
              </a:solidFill>
            </a:endParaRP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2143083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Project 3</a:t>
            </a:r>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Winberry, J. (2023). “People have died to get us to where we are”: Combating aging services information marginalization alongside LGBT+ older adults. [Doctoral Dissertation, University of Tennessee-Knoxville]</a:t>
            </a:r>
          </a:p>
          <a:p>
            <a:pPr marL="0" indent="-228600" defTabSz="914400"/>
            <a:endParaRPr lang="en-US">
              <a:solidFill>
                <a:schemeClr val="tx1"/>
              </a:solidFill>
            </a:endParaRPr>
          </a:p>
        </p:txBody>
      </p:sp>
      <p:pic>
        <p:nvPicPr>
          <p:cNvPr id="30" name="Picture 29">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243786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3DA0A-E149-5822-AEDE-8EAF55F515A7}"/>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Aging While LGBT+</a:t>
            </a:r>
          </a:p>
        </p:txBody>
      </p:sp>
      <p:sp>
        <p:nvSpPr>
          <p:cNvPr id="3" name="Content Placeholder 2">
            <a:extLst>
              <a:ext uri="{FF2B5EF4-FFF2-40B4-BE49-F238E27FC236}">
                <a16:creationId xmlns:a16="http://schemas.microsoft.com/office/drawing/2014/main" id="{184C56EC-1091-5A0D-1791-95C1AA3CDD26}"/>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Information Marginalization</a:t>
            </a:r>
          </a:p>
          <a:p>
            <a:pPr indent="-228600" defTabSz="914400"/>
            <a:r>
              <a:rPr lang="en-US">
                <a:solidFill>
                  <a:schemeClr val="tx1"/>
                </a:solidFill>
              </a:rPr>
              <a:t>LGBT+ and Non-LGBT+ Older Adults</a:t>
            </a:r>
          </a:p>
          <a:p>
            <a:pPr indent="-228600" defTabSz="914400"/>
            <a:r>
              <a:rPr lang="en-US">
                <a:solidFill>
                  <a:schemeClr val="tx1"/>
                </a:solidFill>
              </a:rPr>
              <a:t>Older Americans Act and LGBT+ Aging</a:t>
            </a:r>
          </a:p>
          <a:p>
            <a:pPr indent="-228600" defTabSz="914400"/>
            <a:r>
              <a:rPr lang="en-US">
                <a:solidFill>
                  <a:schemeClr val="tx1"/>
                </a:solidFill>
              </a:rPr>
              <a:t>“What is going to happen to me as I get old?”</a:t>
            </a:r>
          </a:p>
          <a:p>
            <a:pPr indent="-228600" defTabSz="914400"/>
            <a:endParaRPr lang="en-US">
              <a:solidFill>
                <a:schemeClr val="tx1"/>
              </a:solidFill>
            </a:endParaRPr>
          </a:p>
          <a:p>
            <a:pPr indent="-228600" defTabSz="914400"/>
            <a:endParaRPr lang="en-US">
              <a:solidFill>
                <a:schemeClr val="tx1"/>
              </a:solidFill>
            </a:endParaRPr>
          </a:p>
          <a:p>
            <a:pPr indent="-228600" defTabSz="914400"/>
            <a:endParaRPr lang="en-US">
              <a:solidFill>
                <a:schemeClr val="tx1"/>
              </a:solidFill>
            </a:endParaRP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271391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D5F30-D137-5159-CE8A-D9B33DBF822E}"/>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Methods</a:t>
            </a:r>
          </a:p>
        </p:txBody>
      </p:sp>
      <p:sp>
        <p:nvSpPr>
          <p:cNvPr id="3" name="Content Placeholder 2">
            <a:extLst>
              <a:ext uri="{FF2B5EF4-FFF2-40B4-BE49-F238E27FC236}">
                <a16:creationId xmlns:a16="http://schemas.microsoft.com/office/drawing/2014/main" id="{B2634163-7086-8DDE-C63F-F100805B4327}"/>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Community-Based Participatory Research project with LGBT+ older adults and community organizations in Knoxville, TN</a:t>
            </a:r>
          </a:p>
          <a:p>
            <a:pPr lvl="1" indent="-228600" defTabSz="914400"/>
            <a:r>
              <a:rPr lang="en-US">
                <a:solidFill>
                  <a:schemeClr val="tx1"/>
                </a:solidFill>
              </a:rPr>
              <a:t>Interviews, surveys, focus groups, etc.</a:t>
            </a:r>
          </a:p>
          <a:p>
            <a:pPr indent="-228600" defTabSz="914400"/>
            <a:r>
              <a:rPr lang="en-US">
                <a:solidFill>
                  <a:schemeClr val="tx1"/>
                </a:solidFill>
              </a:rPr>
              <a:t>Participation from academic, not public librarians</a:t>
            </a: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645699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8" name="Picture 10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040" name="Straight Connector 10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44" name="Rectangle 1043">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6" name="Straight Connector 1045">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7B4F65A-E859-0968-14FB-059531E25EF2}"/>
              </a:ext>
            </a:extLst>
          </p:cNvPr>
          <p:cNvSpPr>
            <a:spLocks noGrp="1"/>
          </p:cNvSpPr>
          <p:nvPr>
            <p:ph type="title"/>
          </p:nvPr>
        </p:nvSpPr>
        <p:spPr>
          <a:xfrm>
            <a:off x="1088685" y="603390"/>
            <a:ext cx="4162766" cy="786926"/>
          </a:xfrm>
        </p:spPr>
        <p:txBody>
          <a:bodyPr vert="horz" lIns="91440" tIns="45720" rIns="91440" bIns="45720" rtlCol="0" anchor="t">
            <a:normAutofit/>
          </a:bodyPr>
          <a:lstStyle/>
          <a:p>
            <a:pPr defTabSz="914400"/>
            <a:r>
              <a:rPr lang="en-US" sz="3200"/>
              <a:t>Findings</a:t>
            </a:r>
          </a:p>
        </p:txBody>
      </p:sp>
      <p:sp>
        <p:nvSpPr>
          <p:cNvPr id="1048" name="Rectangle 1047">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1" name="Content Placeholder 1">
            <a:extLst>
              <a:ext uri="{FF2B5EF4-FFF2-40B4-BE49-F238E27FC236}">
                <a16:creationId xmlns:a16="http://schemas.microsoft.com/office/drawing/2014/main" id="{76794C44-05FF-45B4-F6EF-2AFDECE41A16}"/>
              </a:ext>
            </a:extLst>
          </p:cNvPr>
          <p:cNvSpPr>
            <a:spLocks noGrp="1"/>
          </p:cNvSpPr>
          <p:nvPr>
            <p:ph idx="1"/>
          </p:nvPr>
        </p:nvSpPr>
        <p:spPr>
          <a:xfrm>
            <a:off x="1088685" y="1511799"/>
            <a:ext cx="4162766" cy="2587959"/>
          </a:xfrm>
        </p:spPr>
        <p:txBody>
          <a:bodyPr vert="horz" lIns="91440" tIns="45720" rIns="91440" bIns="45720" rtlCol="0" anchor="t">
            <a:normAutofit/>
          </a:bodyPr>
          <a:lstStyle/>
          <a:p>
            <a:pPr indent="-228600" defTabSz="914400">
              <a:lnSpc>
                <a:spcPct val="110000"/>
              </a:lnSpc>
            </a:pPr>
            <a:r>
              <a:rPr lang="en-US"/>
              <a:t>“We do not have that population in our community.” – Rural Library Director</a:t>
            </a:r>
          </a:p>
          <a:p>
            <a:pPr indent="-228600" defTabSz="914400">
              <a:lnSpc>
                <a:spcPct val="110000"/>
              </a:lnSpc>
            </a:pPr>
            <a:r>
              <a:rPr lang="en-US"/>
              <a:t>“I am E. TN, but probably should not share [where] - my open mindedness is not shared by coworkers...”                     – Frontline Worker</a:t>
            </a:r>
          </a:p>
          <a:p>
            <a:pPr indent="-228600" defTabSz="914400">
              <a:lnSpc>
                <a:spcPct val="110000"/>
              </a:lnSpc>
            </a:pPr>
            <a:r>
              <a:rPr lang="en-US"/>
              <a:t>“Thank you for this survey. It has not occurred to our staff that there are specific needs of the older LGBT+ that we should be attempting to meet.”           – Frontline Worker</a:t>
            </a:r>
          </a:p>
          <a:p>
            <a:pPr indent="-228600" defTabSz="914400">
              <a:lnSpc>
                <a:spcPct val="110000"/>
              </a:lnSpc>
            </a:pPr>
            <a:endParaRPr lang="en-US"/>
          </a:p>
        </p:txBody>
      </p:sp>
      <p:grpSp>
        <p:nvGrpSpPr>
          <p:cNvPr id="1050" name="Group 1049">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361628"/>
            <a:ext cx="3055899" cy="3861826"/>
            <a:chOff x="7463259" y="583365"/>
            <a:chExt cx="4074533" cy="5181928"/>
          </a:xfrm>
        </p:grpSpPr>
        <p:sp>
          <p:nvSpPr>
            <p:cNvPr id="1051" name="Rectangle 1050">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89702D14-2925-EE03-B91A-F70A61A31B25}"/>
              </a:ext>
            </a:extLst>
          </p:cNvPr>
          <p:cNvPicPr>
            <a:picLocks noGrp="1" noChangeAspect="1" noChangeArrowheads="1"/>
          </p:cNvPicPr>
          <p:nvPr>
            <p:ph idx="10"/>
          </p:nvPr>
        </p:nvPicPr>
        <p:blipFill rotWithShape="1">
          <a:blip r:embed="rId4">
            <a:extLst>
              <a:ext uri="{28A0092B-C50C-407E-A947-70E740481C1C}">
                <a14:useLocalDpi xmlns:a14="http://schemas.microsoft.com/office/drawing/2010/main" val="0"/>
              </a:ext>
            </a:extLst>
          </a:blip>
          <a:srcRect l="3724" r="2553" b="-1"/>
          <a:stretch/>
        </p:blipFill>
        <p:spPr bwMode="auto">
          <a:xfrm>
            <a:off x="6087279" y="837258"/>
            <a:ext cx="2099328" cy="2899629"/>
          </a:xfrm>
          <a:prstGeom prst="rect">
            <a:avLst/>
          </a:prstGeom>
          <a:solidFill>
            <a:srgbClr val="FFFFFF"/>
          </a:solidFill>
        </p:spPr>
      </p:pic>
      <p:pic>
        <p:nvPicPr>
          <p:cNvPr id="1054" name="Picture 1053">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056" name="Straight Connector 1055">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4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C4D2-4D5C-5890-F3DD-23F3EF233128}"/>
              </a:ext>
            </a:extLst>
          </p:cNvPr>
          <p:cNvSpPr>
            <a:spLocks noGrp="1"/>
          </p:cNvSpPr>
          <p:nvPr>
            <p:ph type="ctrTitle"/>
          </p:nvPr>
        </p:nvSpPr>
        <p:spPr>
          <a:xfrm>
            <a:off x="1167803" y="1188414"/>
            <a:ext cx="6824441" cy="1902938"/>
          </a:xfrm>
        </p:spPr>
        <p:txBody>
          <a:bodyPr vert="horz" lIns="91440" tIns="45720" rIns="91440" bIns="0" rtlCol="0" anchor="ctr">
            <a:normAutofit/>
          </a:bodyPr>
          <a:lstStyle/>
          <a:p>
            <a:pPr defTabSz="914400"/>
            <a:r>
              <a:rPr lang="en-US" sz="5400">
                <a:solidFill>
                  <a:srgbClr val="454545"/>
                </a:solidFill>
                <a:latin typeface="+mj-lt"/>
                <a:cs typeface="+mj-cs"/>
              </a:rPr>
              <a:t>Who I Am</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0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92F34-E7FD-620F-E03D-54B1E51E2AA8}"/>
              </a:ext>
            </a:extLst>
          </p:cNvPr>
          <p:cNvSpPr>
            <a:spLocks noGrp="1"/>
          </p:cNvSpPr>
          <p:nvPr>
            <p:ph type="title"/>
          </p:nvPr>
        </p:nvSpPr>
        <p:spPr>
          <a:xfrm>
            <a:off x="1088684" y="1032039"/>
            <a:ext cx="7054418" cy="752243"/>
          </a:xfrm>
        </p:spPr>
        <p:txBody>
          <a:bodyPr anchor="ctr">
            <a:normAutofit/>
          </a:bodyPr>
          <a:lstStyle/>
          <a:p>
            <a:r>
              <a:rPr lang="en-US" dirty="0"/>
              <a:t>Ongoing research</a:t>
            </a:r>
          </a:p>
        </p:txBody>
      </p:sp>
      <p:sp>
        <p:nvSpPr>
          <p:cNvPr id="3" name="Content Placeholder 2">
            <a:extLst>
              <a:ext uri="{FF2B5EF4-FFF2-40B4-BE49-F238E27FC236}">
                <a16:creationId xmlns:a16="http://schemas.microsoft.com/office/drawing/2014/main" id="{7253CFD7-7FCA-2743-D418-6BC1D63AFEA5}"/>
              </a:ext>
            </a:extLst>
          </p:cNvPr>
          <p:cNvSpPr>
            <a:spLocks noGrp="1"/>
          </p:cNvSpPr>
          <p:nvPr>
            <p:ph idx="1"/>
          </p:nvPr>
        </p:nvSpPr>
        <p:spPr>
          <a:xfrm>
            <a:off x="1088684" y="1848743"/>
            <a:ext cx="7054418" cy="1802678"/>
          </a:xfrm>
        </p:spPr>
        <p:txBody>
          <a:bodyPr>
            <a:normAutofit/>
          </a:bodyPr>
          <a:lstStyle/>
          <a:p>
            <a:r>
              <a:rPr lang="en-US" dirty="0">
                <a:hlinkClick r:id="rId2"/>
              </a:rPr>
              <a:t>Aging Rainbow Coalition </a:t>
            </a:r>
            <a:r>
              <a:rPr lang="en-US" dirty="0"/>
              <a:t>continues</a:t>
            </a:r>
          </a:p>
          <a:p>
            <a:r>
              <a:rPr lang="en-US" dirty="0">
                <a:hlinkClick r:id="rId3"/>
              </a:rPr>
              <a:t>Institute of Museum and Library Services Study</a:t>
            </a:r>
            <a:endParaRPr lang="en-US" dirty="0"/>
          </a:p>
          <a:p>
            <a:endParaRPr lang="en-US" dirty="0"/>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45146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94E284-B2DA-357D-63EB-ADA665CFB864}"/>
              </a:ext>
            </a:extLst>
          </p:cNvPr>
          <p:cNvSpPr>
            <a:spLocks noGrp="1"/>
          </p:cNvSpPr>
          <p:nvPr>
            <p:ph type="title"/>
          </p:nvPr>
        </p:nvSpPr>
        <p:spPr>
          <a:xfrm>
            <a:off x="1088684" y="1032039"/>
            <a:ext cx="7054418" cy="752243"/>
          </a:xfrm>
        </p:spPr>
        <p:txBody>
          <a:bodyPr anchor="ctr">
            <a:normAutofit/>
          </a:bodyPr>
          <a:lstStyle/>
          <a:p>
            <a:r>
              <a:rPr lang="en-US" dirty="0"/>
              <a:t>Future research ideas</a:t>
            </a:r>
          </a:p>
        </p:txBody>
      </p:sp>
      <p:sp>
        <p:nvSpPr>
          <p:cNvPr id="4" name="Content Placeholder 3">
            <a:extLst>
              <a:ext uri="{FF2B5EF4-FFF2-40B4-BE49-F238E27FC236}">
                <a16:creationId xmlns:a16="http://schemas.microsoft.com/office/drawing/2014/main" id="{9C15CF07-F0BF-E0EB-5B85-ADBB1E041AC9}"/>
              </a:ext>
            </a:extLst>
          </p:cNvPr>
          <p:cNvSpPr>
            <a:spLocks noGrp="1"/>
          </p:cNvSpPr>
          <p:nvPr>
            <p:ph idx="1"/>
          </p:nvPr>
        </p:nvSpPr>
        <p:spPr>
          <a:xfrm>
            <a:off x="1088684" y="1848743"/>
            <a:ext cx="7054418" cy="1802678"/>
          </a:xfrm>
        </p:spPr>
        <p:txBody>
          <a:bodyPr>
            <a:normAutofit/>
          </a:bodyPr>
          <a:lstStyle/>
          <a:p>
            <a:r>
              <a:rPr lang="en-US" dirty="0"/>
              <a:t>Medical Library Ideas</a:t>
            </a:r>
          </a:p>
          <a:p>
            <a:pPr lvl="1"/>
            <a:r>
              <a:rPr lang="en-US" dirty="0"/>
              <a:t>Audit of serving older adults in medical libraries</a:t>
            </a:r>
          </a:p>
          <a:p>
            <a:pPr lvl="1"/>
            <a:r>
              <a:rPr lang="en-US" dirty="0"/>
              <a:t>Information needs of older adults in medical libraries</a:t>
            </a:r>
          </a:p>
          <a:p>
            <a:pPr lvl="1"/>
            <a:r>
              <a:rPr lang="en-US" dirty="0"/>
              <a:t>Interviews of medical librarians on their experiences with older adults</a:t>
            </a:r>
          </a:p>
          <a:p>
            <a:pPr marL="0" indent="0">
              <a:buNone/>
            </a:pPr>
            <a:endParaRPr lang="en-US" dirty="0"/>
          </a:p>
        </p:txBody>
      </p:sp>
      <p:pic>
        <p:nvPicPr>
          <p:cNvPr id="19" name="Picture 18">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578096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C4D2-4D5C-5890-F3DD-23F3EF233128}"/>
              </a:ext>
            </a:extLst>
          </p:cNvPr>
          <p:cNvSpPr>
            <a:spLocks noGrp="1"/>
          </p:cNvSpPr>
          <p:nvPr>
            <p:ph type="ctrTitle"/>
          </p:nvPr>
        </p:nvSpPr>
        <p:spPr>
          <a:xfrm>
            <a:off x="1167803" y="1188414"/>
            <a:ext cx="6824441" cy="1902938"/>
          </a:xfrm>
        </p:spPr>
        <p:txBody>
          <a:bodyPr vert="horz" lIns="91440" tIns="45720" rIns="91440" bIns="0" rtlCol="0" anchor="ctr">
            <a:normAutofit/>
          </a:bodyPr>
          <a:lstStyle/>
          <a:p>
            <a:pPr defTabSz="914400"/>
            <a:r>
              <a:rPr lang="en-US" sz="5400" dirty="0">
                <a:solidFill>
                  <a:srgbClr val="454545"/>
                </a:solidFill>
                <a:latin typeface="+mj-lt"/>
                <a:cs typeface="+mj-cs"/>
              </a:rPr>
              <a:t>Recommendations</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84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4"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F45214A-7E27-4FBD-9626-4FB63E184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48B8F-BEF9-411A-AFF5-EB8682D23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332546" y="3459898"/>
            <a:ext cx="6490891" cy="633523"/>
          </a:xfrm>
        </p:spPr>
        <p:txBody>
          <a:bodyPr vert="horz" lIns="91440" tIns="45720" rIns="91440" bIns="45720" rtlCol="0" anchor="t">
            <a:normAutofit/>
          </a:bodyPr>
          <a:lstStyle/>
          <a:p>
            <a:pPr defTabSz="914400"/>
            <a:r>
              <a:rPr lang="en-US" sz="1800"/>
              <a:t>Recommendation 1: </a:t>
            </a:r>
            <a:br>
              <a:rPr lang="en-US" sz="1800"/>
            </a:br>
            <a:r>
              <a:rPr lang="en-US" sz="1800"/>
              <a:t>work a Plan!</a:t>
            </a:r>
          </a:p>
        </p:txBody>
      </p:sp>
      <p:grpSp>
        <p:nvGrpSpPr>
          <p:cNvPr id="22" name="Group 21">
            <a:extLst>
              <a:ext uri="{FF2B5EF4-FFF2-40B4-BE49-F238E27FC236}">
                <a16:creationId xmlns:a16="http://schemas.microsoft.com/office/drawing/2014/main" id="{656E9442-4072-4A0B-B37D-0B5BFCEED0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4666" y="242878"/>
            <a:ext cx="5064822" cy="2739593"/>
            <a:chOff x="8170453" y="600024"/>
            <a:chExt cx="2830906" cy="5222486"/>
          </a:xfrm>
        </p:grpSpPr>
        <p:sp>
          <p:nvSpPr>
            <p:cNvPr id="23" name="Rectangle 22">
              <a:extLst>
                <a:ext uri="{FF2B5EF4-FFF2-40B4-BE49-F238E27FC236}">
                  <a16:creationId xmlns:a16="http://schemas.microsoft.com/office/drawing/2014/main" id="{8ED24DB1-81C7-424C-8473-A0037A405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0453" y="600024"/>
              <a:ext cx="2830906"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87F533B-5070-45AE-A893-2DC9DC729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1079" y="1062693"/>
              <a:ext cx="2566189"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descr="A diagram of a community engagement&#10;&#10;Description automatically generated">
            <a:extLst>
              <a:ext uri="{FF2B5EF4-FFF2-40B4-BE49-F238E27FC236}">
                <a16:creationId xmlns:a16="http://schemas.microsoft.com/office/drawing/2014/main" id="{3DA990E9-CD45-4AC5-4CE9-343CB7071D9D}"/>
              </a:ext>
            </a:extLst>
          </p:cNvPr>
          <p:cNvPicPr>
            <a:picLocks noGrp="1" noChangeAspect="1"/>
          </p:cNvPicPr>
          <p:nvPr>
            <p:ph idx="1"/>
          </p:nvPr>
        </p:nvPicPr>
        <p:blipFill>
          <a:blip r:embed="rId4"/>
          <a:stretch>
            <a:fillRect/>
          </a:stretch>
        </p:blipFill>
        <p:spPr>
          <a:xfrm>
            <a:off x="2533738" y="722804"/>
            <a:ext cx="4061524" cy="1776917"/>
          </a:xfrm>
          <a:prstGeom prst="rect">
            <a:avLst/>
          </a:prstGeom>
        </p:spPr>
      </p:pic>
      <p:cxnSp>
        <p:nvCxnSpPr>
          <p:cNvPr id="26" name="Straight Connector 25">
            <a:extLst>
              <a:ext uri="{FF2B5EF4-FFF2-40B4-BE49-F238E27FC236}">
                <a16:creationId xmlns:a16="http://schemas.microsoft.com/office/drawing/2014/main" id="{B3512805-6A13-4DEE-95A1-C67719E74F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334559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975557E8-F310-43E6-9E6B-DA46918212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0" name="Straight Connector 29">
            <a:extLst>
              <a:ext uri="{FF2B5EF4-FFF2-40B4-BE49-F238E27FC236}">
                <a16:creationId xmlns:a16="http://schemas.microsoft.com/office/drawing/2014/main" id="{A672E9A2-3D4F-4010-A5D0-72E72775A3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92C9606-D709-37FC-E2F5-6B2F5D637576}"/>
              </a:ext>
            </a:extLst>
          </p:cNvPr>
          <p:cNvSpPr txBox="1"/>
          <p:nvPr/>
        </p:nvSpPr>
        <p:spPr>
          <a:xfrm>
            <a:off x="2841247" y="3037821"/>
            <a:ext cx="3445459" cy="307777"/>
          </a:xfrm>
          <a:prstGeom prst="rect">
            <a:avLst/>
          </a:prstGeom>
          <a:noFill/>
        </p:spPr>
        <p:txBody>
          <a:bodyPr wrap="square" rtlCol="0">
            <a:spAutoFit/>
          </a:bodyPr>
          <a:lstStyle/>
          <a:p>
            <a:pPr algn="ctr">
              <a:spcAft>
                <a:spcPts val="600"/>
              </a:spcAft>
            </a:pPr>
            <a:r>
              <a:rPr lang="en-US" sz="1400" dirty="0"/>
              <a:t>Winberry and Mehra, 2021</a:t>
            </a:r>
            <a:endParaRPr lang="en-US" sz="1400"/>
          </a:p>
        </p:txBody>
      </p:sp>
    </p:spTree>
    <p:extLst>
      <p:ext uri="{BB962C8B-B14F-4D97-AF65-F5344CB8AC3E}">
        <p14:creationId xmlns:p14="http://schemas.microsoft.com/office/powerpoint/2010/main" val="49032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68140-71D4-C48E-3EC7-4CA596CE943F}"/>
              </a:ext>
            </a:extLst>
          </p:cNvPr>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Recommendation 1: Con.</a:t>
            </a:r>
          </a:p>
        </p:txBody>
      </p:sp>
      <p:sp>
        <p:nvSpPr>
          <p:cNvPr id="3" name="Content Placeholder 2">
            <a:extLst>
              <a:ext uri="{FF2B5EF4-FFF2-40B4-BE49-F238E27FC236}">
                <a16:creationId xmlns:a16="http://schemas.microsoft.com/office/drawing/2014/main" id="{E078C3E2-D281-41E9-DFD7-AFD7F3B15312}"/>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Survey: Older Patron Ages, Interests, and Recommendations</a:t>
            </a:r>
          </a:p>
          <a:p>
            <a:pPr indent="-228600" defTabSz="914400"/>
            <a:r>
              <a:rPr lang="en-US">
                <a:solidFill>
                  <a:schemeClr val="tx1"/>
                </a:solidFill>
              </a:rPr>
              <a:t>Community Event Based on Recommendations</a:t>
            </a:r>
          </a:p>
          <a:p>
            <a:pPr indent="-228600" defTabSz="914400"/>
            <a:r>
              <a:rPr lang="en-US">
                <a:solidFill>
                  <a:schemeClr val="tx1"/>
                </a:solidFill>
              </a:rPr>
              <a:t>Report of findings submitted to leadership with next steps listed</a:t>
            </a: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402209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DD8D9F9-7F77-913C-AC34-3E076E1BF0D4}"/>
              </a:ext>
            </a:extLst>
          </p:cNvPr>
          <p:cNvSpPr>
            <a:spLocks noGrp="1"/>
          </p:cNvSpPr>
          <p:nvPr>
            <p:ph type="title"/>
          </p:nvPr>
        </p:nvSpPr>
        <p:spPr>
          <a:xfrm>
            <a:off x="645459" y="853671"/>
            <a:ext cx="2939655" cy="2894075"/>
          </a:xfrm>
        </p:spPr>
        <p:txBody>
          <a:bodyPr vert="horz" lIns="91440" tIns="45720" rIns="91440" bIns="45720" rtlCol="0" anchor="ctr">
            <a:normAutofit/>
          </a:bodyPr>
          <a:lstStyle/>
          <a:p>
            <a:pPr defTabSz="914400"/>
            <a:r>
              <a:rPr lang="en-US" sz="2100" b="0" i="0" kern="1200" cap="all" dirty="0">
                <a:solidFill>
                  <a:schemeClr val="tx1"/>
                </a:solidFill>
                <a:effectLst/>
                <a:latin typeface="+mj-lt"/>
                <a:ea typeface="+mj-ea"/>
                <a:cs typeface="+mj-cs"/>
              </a:rPr>
              <a:t>Recommendation 2: Innovate</a:t>
            </a:r>
            <a:r>
              <a:rPr lang="en-US" sz="2100" dirty="0"/>
              <a:t>?</a:t>
            </a:r>
            <a:endParaRPr lang="en-US" sz="2100" b="0" i="0" kern="1200" cap="all" dirty="0">
              <a:solidFill>
                <a:schemeClr val="tx1"/>
              </a:solidFill>
              <a:effectLst/>
              <a:latin typeface="+mj-lt"/>
              <a:ea typeface="+mj-ea"/>
              <a:cs typeface="+mj-cs"/>
            </a:endParaRPr>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478725"/>
            <a:ext cx="4807204" cy="3643968"/>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730227"/>
            <a:ext cx="4327398" cy="3140964"/>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F2B5DF-D872-0C78-D2EA-B5371EBBE1A4}"/>
              </a:ext>
            </a:extLst>
          </p:cNvPr>
          <p:cNvSpPr>
            <a:spLocks noGrp="1"/>
          </p:cNvSpPr>
          <p:nvPr>
            <p:ph idx="1"/>
          </p:nvPr>
        </p:nvSpPr>
        <p:spPr>
          <a:xfrm>
            <a:off x="4188362" y="853671"/>
            <a:ext cx="4080510" cy="2894076"/>
          </a:xfrm>
        </p:spPr>
        <p:txBody>
          <a:bodyPr vert="horz" lIns="91440" tIns="45720" rIns="91440" bIns="45720" rtlCol="0" anchor="ctr">
            <a:normAutofit/>
          </a:bodyPr>
          <a:lstStyle/>
          <a:p>
            <a:pPr indent="-228600" defTabSz="914400"/>
            <a:r>
              <a:rPr lang="en-US">
                <a:solidFill>
                  <a:srgbClr val="000000"/>
                </a:solidFill>
              </a:rPr>
              <a:t>Some examples:</a:t>
            </a:r>
          </a:p>
          <a:p>
            <a:pPr lvl="1" indent="-228600" defTabSz="914400"/>
            <a:r>
              <a:rPr lang="en-US">
                <a:solidFill>
                  <a:srgbClr val="000000"/>
                </a:solidFill>
              </a:rPr>
              <a:t>Older Adult Librarian Position</a:t>
            </a:r>
          </a:p>
          <a:p>
            <a:pPr lvl="1" indent="-228600" defTabSz="914400"/>
            <a:r>
              <a:rPr lang="en-US">
                <a:solidFill>
                  <a:srgbClr val="000000"/>
                </a:solidFill>
              </a:rPr>
              <a:t>Long Term Care/Homebound Outreach</a:t>
            </a:r>
          </a:p>
          <a:p>
            <a:pPr lvl="1" indent="-228600" defTabSz="914400"/>
            <a:r>
              <a:rPr lang="en-US">
                <a:solidFill>
                  <a:srgbClr val="000000"/>
                </a:solidFill>
              </a:rPr>
              <a:t>Intergenerational Programming</a:t>
            </a:r>
          </a:p>
          <a:p>
            <a:pPr lvl="1" indent="-228600" defTabSz="914400"/>
            <a:r>
              <a:rPr lang="en-US">
                <a:solidFill>
                  <a:srgbClr val="000000"/>
                </a:solidFill>
              </a:rPr>
              <a:t>Demographic Responsive Funding </a:t>
            </a:r>
          </a:p>
          <a:p>
            <a:pPr lvl="1" indent="-228600" defTabSz="914400"/>
            <a:r>
              <a:rPr lang="en-US">
                <a:solidFill>
                  <a:srgbClr val="000000"/>
                </a:solidFill>
              </a:rPr>
              <a:t>Artificial Intelligence and Other Technology</a:t>
            </a: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7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12F82ED-9008-5BA2-F51F-1991BBA6909F}"/>
              </a:ext>
            </a:extLst>
          </p:cNvPr>
          <p:cNvSpPr>
            <a:spLocks noGrp="1"/>
          </p:cNvSpPr>
          <p:nvPr>
            <p:ph type="title"/>
          </p:nvPr>
        </p:nvSpPr>
        <p:spPr>
          <a:xfrm>
            <a:off x="1088685" y="603390"/>
            <a:ext cx="4162766" cy="786926"/>
          </a:xfrm>
        </p:spPr>
        <p:txBody>
          <a:bodyPr vert="horz" lIns="91440" tIns="45720" rIns="91440" bIns="45720" rtlCol="0" anchor="t">
            <a:normAutofit/>
          </a:bodyPr>
          <a:lstStyle/>
          <a:p>
            <a:pPr defTabSz="914400"/>
            <a:r>
              <a:rPr lang="en-US" sz="2500"/>
              <a:t>Recommendation 2: Con.</a:t>
            </a:r>
          </a:p>
        </p:txBody>
      </p:sp>
      <p:sp>
        <p:nvSpPr>
          <p:cNvPr id="22" name="Rectangle 21">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F57301BC-1FCB-1BC9-7E4A-E7682042195A}"/>
              </a:ext>
            </a:extLst>
          </p:cNvPr>
          <p:cNvSpPr>
            <a:spLocks noGrp="1"/>
          </p:cNvSpPr>
          <p:nvPr>
            <p:ph idx="1"/>
          </p:nvPr>
        </p:nvSpPr>
        <p:spPr>
          <a:xfrm>
            <a:off x="1088685" y="1511799"/>
            <a:ext cx="4162766" cy="2587959"/>
          </a:xfrm>
        </p:spPr>
        <p:txBody>
          <a:bodyPr vert="horz" lIns="91440" tIns="45720" rIns="91440" bIns="45720" rtlCol="0" anchor="t">
            <a:normAutofit/>
          </a:bodyPr>
          <a:lstStyle/>
          <a:p>
            <a:pPr indent="-228600" defTabSz="914400"/>
            <a:r>
              <a:rPr lang="en-US" dirty="0">
                <a:solidFill>
                  <a:schemeClr val="tx1"/>
                </a:solidFill>
              </a:rPr>
              <a:t>Medical Librarian Pop Ups at Independent Living/Long Term Care Facilities</a:t>
            </a:r>
          </a:p>
          <a:p>
            <a:pPr indent="-228600" defTabSz="914400"/>
            <a:r>
              <a:rPr lang="en-US" dirty="0">
                <a:solidFill>
                  <a:schemeClr val="tx1"/>
                </a:solidFill>
              </a:rPr>
              <a:t>Database Training Sessions</a:t>
            </a:r>
          </a:p>
          <a:p>
            <a:pPr indent="-228600" defTabSz="914400"/>
            <a:r>
              <a:rPr lang="en-US" dirty="0">
                <a:solidFill>
                  <a:schemeClr val="tx1"/>
                </a:solidFill>
              </a:rPr>
              <a:t>Workshops for clinicians on how to explain medical info to older adults</a:t>
            </a:r>
          </a:p>
          <a:p>
            <a:pPr indent="-228600" defTabSz="914400"/>
            <a:endParaRPr lang="en-US" dirty="0">
              <a:solidFill>
                <a:schemeClr val="tx1"/>
              </a:solidFill>
            </a:endParaRPr>
          </a:p>
        </p:txBody>
      </p:sp>
      <p:grpSp>
        <p:nvGrpSpPr>
          <p:cNvPr id="24" name="Group 23">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361628"/>
            <a:ext cx="3055899" cy="3861826"/>
            <a:chOff x="7477388" y="482171"/>
            <a:chExt cx="4074533" cy="5149101"/>
          </a:xfrm>
        </p:grpSpPr>
        <p:sp>
          <p:nvSpPr>
            <p:cNvPr id="25" name="Rectangle 24">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733473"/>
            <a:ext cx="2339583"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tor">
            <a:extLst>
              <a:ext uri="{FF2B5EF4-FFF2-40B4-BE49-F238E27FC236}">
                <a16:creationId xmlns:a16="http://schemas.microsoft.com/office/drawing/2014/main" id="{76F450ED-1177-8CE7-D655-06581E3D38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87279" y="1237408"/>
            <a:ext cx="2099328" cy="2099328"/>
          </a:xfrm>
          <a:prstGeom prst="rect">
            <a:avLst/>
          </a:prstGeom>
        </p:spPr>
      </p:pic>
      <p:pic>
        <p:nvPicPr>
          <p:cNvPr id="30" name="Picture 29">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2" name="Straight Connector 31">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8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00" name="Rectangle 309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102" name="Picture 310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104" name="Straight Connector 310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08" name="Rectangle 310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0" name="Straight Connector 310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3521" y="1385316"/>
            <a:ext cx="264027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A7DBE15-9898-2920-E4D8-F809BCD93CAB}"/>
              </a:ext>
            </a:extLst>
          </p:cNvPr>
          <p:cNvSpPr>
            <a:spLocks noGrp="1"/>
          </p:cNvSpPr>
          <p:nvPr>
            <p:ph type="title"/>
          </p:nvPr>
        </p:nvSpPr>
        <p:spPr>
          <a:xfrm>
            <a:off x="5413522" y="603390"/>
            <a:ext cx="2640275" cy="786926"/>
          </a:xfrm>
        </p:spPr>
        <p:txBody>
          <a:bodyPr vert="horz" lIns="91440" tIns="45720" rIns="91440" bIns="45720" rtlCol="0" anchor="t">
            <a:normAutofit/>
          </a:bodyPr>
          <a:lstStyle/>
          <a:p>
            <a:pPr defTabSz="914400"/>
            <a:r>
              <a:rPr lang="en-US" sz="1500"/>
              <a:t>Recommendation 3: </a:t>
            </a:r>
            <a:br>
              <a:rPr lang="en-US" sz="1500"/>
            </a:br>
            <a:r>
              <a:rPr lang="en-US" sz="1500"/>
              <a:t>Change the System From Within!</a:t>
            </a:r>
          </a:p>
        </p:txBody>
      </p:sp>
      <p:sp>
        <p:nvSpPr>
          <p:cNvPr id="3112" name="Rectangle 311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114" name="Group 311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361628"/>
            <a:ext cx="4578249" cy="3861826"/>
            <a:chOff x="7463259" y="583365"/>
            <a:chExt cx="6104330" cy="5181928"/>
          </a:xfrm>
        </p:grpSpPr>
        <p:sp>
          <p:nvSpPr>
            <p:cNvPr id="3115" name="Rectangle 311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6" name="Rectangle 311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55C79330-F35B-ACFE-9627-1B98D924D2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9" r="13504"/>
          <a:stretch/>
        </p:blipFill>
        <p:spPr bwMode="auto">
          <a:xfrm>
            <a:off x="953417" y="837258"/>
            <a:ext cx="3618861" cy="28996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FD05F3-5C07-FCBB-539A-C44CB9CE456E}"/>
              </a:ext>
            </a:extLst>
          </p:cNvPr>
          <p:cNvSpPr>
            <a:spLocks noGrp="1"/>
          </p:cNvSpPr>
          <p:nvPr>
            <p:ph idx="1"/>
          </p:nvPr>
        </p:nvSpPr>
        <p:spPr>
          <a:xfrm>
            <a:off x="5413521" y="1511799"/>
            <a:ext cx="2640276" cy="2587959"/>
          </a:xfrm>
        </p:spPr>
        <p:txBody>
          <a:bodyPr vert="horz" lIns="91440" tIns="45720" rIns="91440" bIns="45720" rtlCol="0" anchor="t">
            <a:normAutofit/>
          </a:bodyPr>
          <a:lstStyle/>
          <a:p>
            <a:pPr indent="-228600" defTabSz="914400">
              <a:lnSpc>
                <a:spcPct val="110000"/>
              </a:lnSpc>
            </a:pPr>
            <a:r>
              <a:rPr lang="en-US" dirty="0">
                <a:solidFill>
                  <a:schemeClr val="tx1"/>
                </a:solidFill>
              </a:rPr>
              <a:t>Library Boards, Staff</a:t>
            </a:r>
          </a:p>
          <a:p>
            <a:pPr indent="-228600" defTabSz="914400">
              <a:lnSpc>
                <a:spcPct val="110000"/>
              </a:lnSpc>
            </a:pPr>
            <a:r>
              <a:rPr lang="en-US" dirty="0">
                <a:solidFill>
                  <a:schemeClr val="tx1"/>
                </a:solidFill>
              </a:rPr>
              <a:t>ALA</a:t>
            </a:r>
          </a:p>
          <a:p>
            <a:pPr lvl="1" indent="-228600" defTabSz="914400">
              <a:lnSpc>
                <a:spcPct val="110000"/>
              </a:lnSpc>
            </a:pPr>
            <a:r>
              <a:rPr lang="en-US" dirty="0">
                <a:solidFill>
                  <a:schemeClr val="tx1"/>
                </a:solidFill>
              </a:rPr>
              <a:t>ODLOS Interest Group: Dementia/Alzheimer’s</a:t>
            </a:r>
          </a:p>
          <a:p>
            <a:pPr lvl="1" indent="-228600" defTabSz="914400">
              <a:lnSpc>
                <a:spcPct val="110000"/>
              </a:lnSpc>
            </a:pPr>
            <a:r>
              <a:rPr lang="en-US" dirty="0">
                <a:solidFill>
                  <a:schemeClr val="tx1"/>
                </a:solidFill>
              </a:rPr>
              <a:t>RUSA Library Service to Aging Population</a:t>
            </a:r>
          </a:p>
          <a:p>
            <a:pPr lvl="1" indent="-228600" defTabSz="914400">
              <a:lnSpc>
                <a:spcPct val="110000"/>
              </a:lnSpc>
            </a:pPr>
            <a:r>
              <a:rPr lang="en-US" dirty="0">
                <a:solidFill>
                  <a:schemeClr val="tx1"/>
                </a:solidFill>
              </a:rPr>
              <a:t>Social Responsibilities Round Table – Elder Justice Task Force</a:t>
            </a:r>
          </a:p>
          <a:p>
            <a:pPr lvl="1" indent="-228600" defTabSz="914400">
              <a:lnSpc>
                <a:spcPct val="110000"/>
              </a:lnSpc>
            </a:pPr>
            <a:endParaRPr lang="en-US" dirty="0">
              <a:solidFill>
                <a:schemeClr val="tx1"/>
              </a:solidFill>
            </a:endParaRPr>
          </a:p>
          <a:p>
            <a:pPr lvl="1" indent="-228600" defTabSz="914400">
              <a:lnSpc>
                <a:spcPct val="110000"/>
              </a:lnSpc>
            </a:pPr>
            <a:endParaRPr lang="en-US" dirty="0">
              <a:solidFill>
                <a:schemeClr val="tx1"/>
              </a:solidFill>
            </a:endParaRPr>
          </a:p>
          <a:p>
            <a:pPr lvl="1" indent="-228600" defTabSz="914400">
              <a:lnSpc>
                <a:spcPct val="110000"/>
              </a:lnSpc>
            </a:pPr>
            <a:endParaRPr lang="en-US" dirty="0">
              <a:solidFill>
                <a:schemeClr val="tx1"/>
              </a:solidFill>
            </a:endParaRPr>
          </a:p>
          <a:p>
            <a:pPr lvl="1" indent="-228600" defTabSz="914400">
              <a:lnSpc>
                <a:spcPct val="110000"/>
              </a:lnSpc>
            </a:pPr>
            <a:endParaRPr lang="en-US" dirty="0">
              <a:solidFill>
                <a:schemeClr val="tx1"/>
              </a:solidFill>
            </a:endParaRPr>
          </a:p>
        </p:txBody>
      </p:sp>
      <p:pic>
        <p:nvPicPr>
          <p:cNvPr id="3118" name="Picture 311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120" name="Straight Connector 311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56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1845C49-E2F3-E9B9-3364-FFEE2C7001AB}"/>
              </a:ext>
            </a:extLst>
          </p:cNvPr>
          <p:cNvSpPr>
            <a:spLocks noGrp="1"/>
          </p:cNvSpPr>
          <p:nvPr>
            <p:ph type="title"/>
          </p:nvPr>
        </p:nvSpPr>
        <p:spPr>
          <a:xfrm>
            <a:off x="1088685" y="603390"/>
            <a:ext cx="2647617" cy="786926"/>
          </a:xfrm>
        </p:spPr>
        <p:txBody>
          <a:bodyPr vert="horz" lIns="91440" tIns="45720" rIns="91440" bIns="45720" rtlCol="0" anchor="t">
            <a:normAutofit/>
          </a:bodyPr>
          <a:lstStyle/>
          <a:p>
            <a:pPr defTabSz="914400"/>
            <a:r>
              <a:rPr lang="en-US" sz="2000"/>
              <a:t>Recommendation 3: Con.</a:t>
            </a:r>
          </a:p>
        </p:txBody>
      </p:sp>
      <p:sp>
        <p:nvSpPr>
          <p:cNvPr id="22" name="Rectangle 2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0262638-1DEA-16A8-C742-946B96A6D5C1}"/>
              </a:ext>
            </a:extLst>
          </p:cNvPr>
          <p:cNvSpPr>
            <a:spLocks noGrp="1"/>
          </p:cNvSpPr>
          <p:nvPr>
            <p:ph idx="1"/>
          </p:nvPr>
        </p:nvSpPr>
        <p:spPr>
          <a:xfrm>
            <a:off x="1088685" y="1511799"/>
            <a:ext cx="2644893" cy="2587959"/>
          </a:xfrm>
        </p:spPr>
        <p:txBody>
          <a:bodyPr vert="horz" lIns="91440" tIns="45720" rIns="91440" bIns="45720" rtlCol="0" anchor="t">
            <a:normAutofit lnSpcReduction="10000"/>
          </a:bodyPr>
          <a:lstStyle/>
          <a:p>
            <a:pPr indent="-228600" defTabSz="914400"/>
            <a:r>
              <a:rPr lang="en-US" dirty="0">
                <a:solidFill>
                  <a:schemeClr val="tx1"/>
                </a:solidFill>
              </a:rPr>
              <a:t>Pediatric Librarians group in the Medical Library Association</a:t>
            </a:r>
          </a:p>
          <a:p>
            <a:pPr indent="-228600" defTabSz="914400"/>
            <a:r>
              <a:rPr lang="en-US" dirty="0">
                <a:solidFill>
                  <a:schemeClr val="tx1"/>
                </a:solidFill>
              </a:rPr>
              <a:t>Other identity groups present</a:t>
            </a:r>
          </a:p>
          <a:p>
            <a:pPr indent="-228600" defTabSz="914400"/>
            <a:r>
              <a:rPr lang="en-US" dirty="0">
                <a:solidFill>
                  <a:schemeClr val="tx1"/>
                </a:solidFill>
              </a:rPr>
              <a:t>Much research indicates lack of older adult focus because of lack of examples than interest</a:t>
            </a:r>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361628"/>
            <a:ext cx="4568843" cy="3861826"/>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F4B2F19-FCC5-E13D-3AAF-24488AFBBBC6}"/>
              </a:ext>
            </a:extLst>
          </p:cNvPr>
          <p:cNvPicPr>
            <a:picLocks noChangeAspect="1"/>
          </p:cNvPicPr>
          <p:nvPr/>
        </p:nvPicPr>
        <p:blipFill>
          <a:blip r:embed="rId4"/>
          <a:srcRect r="13014" b="1"/>
          <a:stretch/>
        </p:blipFill>
        <p:spPr>
          <a:xfrm>
            <a:off x="4570444" y="837258"/>
            <a:ext cx="3616163" cy="2899629"/>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8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853671"/>
            <a:ext cx="2845263" cy="2894075"/>
          </a:xfrm>
        </p:spPr>
        <p:txBody>
          <a:bodyPr vert="horz" lIns="91440" tIns="45720" rIns="91440" bIns="45720" rtlCol="0" anchor="ctr">
            <a:normAutofit/>
          </a:bodyPr>
          <a:lstStyle/>
          <a:p>
            <a:pPr defTabSz="914400"/>
            <a:r>
              <a:rPr lang="en-US" sz="2700" b="0" i="0" kern="1200" cap="all">
                <a:solidFill>
                  <a:schemeClr val="tx1"/>
                </a:solidFill>
                <a:effectLst/>
                <a:latin typeface="+mj-lt"/>
                <a:ea typeface="+mj-ea"/>
                <a:cs typeface="+mj-cs"/>
              </a:rPr>
              <a:t>References</a:t>
            </a:r>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478725"/>
            <a:ext cx="4807204" cy="3643968"/>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730227"/>
            <a:ext cx="4327398" cy="3140964"/>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FECB5DF-421E-7149-8641-275A9F9CB8A6}"/>
              </a:ext>
            </a:extLst>
          </p:cNvPr>
          <p:cNvSpPr>
            <a:spLocks noGrp="1"/>
          </p:cNvSpPr>
          <p:nvPr>
            <p:ph idx="1"/>
          </p:nvPr>
        </p:nvSpPr>
        <p:spPr>
          <a:xfrm>
            <a:off x="4188362" y="853671"/>
            <a:ext cx="4080510" cy="2894076"/>
          </a:xfrm>
        </p:spPr>
        <p:txBody>
          <a:bodyPr vert="horz" lIns="91440" tIns="45720" rIns="91440" bIns="45720" rtlCol="0" anchor="ctr">
            <a:normAutofit/>
          </a:bodyPr>
          <a:lstStyle/>
          <a:p>
            <a:pPr indent="-228600" defTabSz="914400">
              <a:lnSpc>
                <a:spcPct val="110000"/>
              </a:lnSpc>
            </a:pPr>
            <a:r>
              <a:rPr lang="en-US" sz="900">
                <a:solidFill>
                  <a:srgbClr val="000000"/>
                </a:solidFill>
              </a:rPr>
              <a:t>Centre for Ageing Better. (2023). Age-positive image library. Retrieved from </a:t>
            </a:r>
            <a:r>
              <a:rPr lang="en-US" sz="900">
                <a:solidFill>
                  <a:srgbClr val="000000"/>
                </a:solidFill>
                <a:hlinkClick r:id="rId4"/>
              </a:rPr>
              <a:t>https://www.agewithoutlimits.org/image-library</a:t>
            </a:r>
            <a:endParaRPr lang="en-US" sz="900">
              <a:solidFill>
                <a:srgbClr val="000000"/>
              </a:solidFill>
            </a:endParaRPr>
          </a:p>
          <a:p>
            <a:pPr indent="-228600" defTabSz="914400">
              <a:lnSpc>
                <a:spcPct val="110000"/>
              </a:lnSpc>
            </a:pPr>
            <a:r>
              <a:rPr lang="en-US" sz="900">
                <a:solidFill>
                  <a:srgbClr val="000000"/>
                </a:solidFill>
              </a:rPr>
              <a:t>Winberry, J. (2023). “People have died to get us to where we are”: Combating aging services information marginalization alongside LGBT+ older adults. [Doctoral Dissertation, University of Tennessee-Knoxville]</a:t>
            </a:r>
          </a:p>
          <a:p>
            <a:pPr indent="-228600" defTabSz="914400">
              <a:lnSpc>
                <a:spcPct val="110000"/>
              </a:lnSpc>
            </a:pPr>
            <a:r>
              <a:rPr lang="en-US" sz="900">
                <a:solidFill>
                  <a:srgbClr val="000000"/>
                </a:solidFill>
              </a:rPr>
              <a:t>Winberry, J., and Bishop, B. W. (2021). “Documenting social justice in library and information science research: A literature review.” </a:t>
            </a:r>
            <a:r>
              <a:rPr lang="en-US" sz="900" i="1">
                <a:solidFill>
                  <a:srgbClr val="000000"/>
                </a:solidFill>
              </a:rPr>
              <a:t>Journal of Documentation, 77</a:t>
            </a:r>
            <a:r>
              <a:rPr lang="en-US" sz="900">
                <a:solidFill>
                  <a:srgbClr val="000000"/>
                </a:solidFill>
              </a:rPr>
              <a:t>(3), 743-754</a:t>
            </a:r>
            <a:r>
              <a:rPr lang="en-US" sz="900" i="1">
                <a:solidFill>
                  <a:srgbClr val="000000"/>
                </a:solidFill>
              </a:rPr>
              <a:t>. </a:t>
            </a:r>
            <a:r>
              <a:rPr lang="en-US" sz="900" u="sng">
                <a:solidFill>
                  <a:srgbClr val="000000"/>
                </a:solidFill>
                <a:hlinkClick r:id="rId5" tooltip="DOI: https://doi.org/10.1108/JD-08-2020-0136"/>
              </a:rPr>
              <a:t>https://doi.org/10.1108/JD-08-2020-0136</a:t>
            </a:r>
            <a:endParaRPr lang="en-US" sz="900" u="sng">
              <a:solidFill>
                <a:srgbClr val="000000"/>
              </a:solidFill>
            </a:endParaRPr>
          </a:p>
          <a:p>
            <a:pPr indent="-228600" defTabSz="914400">
              <a:lnSpc>
                <a:spcPct val="110000"/>
              </a:lnSpc>
            </a:pPr>
            <a:r>
              <a:rPr lang="en-US" sz="900" b="0" i="0">
                <a:solidFill>
                  <a:srgbClr val="000000"/>
                </a:solidFill>
              </a:rPr>
              <a:t>National Center on Elder Abuse (2020). </a:t>
            </a:r>
            <a:r>
              <a:rPr lang="en-US" sz="900" b="0" i="1">
                <a:solidFill>
                  <a:srgbClr val="000000"/>
                </a:solidFill>
              </a:rPr>
              <a:t>America's Growing Elderly Population: Population Aged 65 and Over: 1900 to 2050. </a:t>
            </a:r>
            <a:r>
              <a:rPr lang="en-US" sz="900" b="0" i="0">
                <a:solidFill>
                  <a:srgbClr val="000000"/>
                </a:solidFill>
              </a:rPr>
              <a:t>Retrieved March 1, 2020 from </a:t>
            </a:r>
            <a:r>
              <a:rPr lang="en-US" sz="900" b="0" i="0">
                <a:solidFill>
                  <a:srgbClr val="000000"/>
                </a:solidFill>
                <a:hlinkClick r:id="rId6"/>
              </a:rPr>
              <a:t>https://ncea.acl.gov/About-Us/What-We-Do/Research/Statistics-and-Data.aspx#population</a:t>
            </a:r>
            <a:endParaRPr lang="en-US" sz="900">
              <a:solidFill>
                <a:srgbClr val="000000"/>
              </a:solidFill>
            </a:endParaRPr>
          </a:p>
        </p:txBody>
      </p:sp>
      <p:pic>
        <p:nvPicPr>
          <p:cNvPr id="30" name="Picture 29">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2" name="Straight Connector 31">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2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fontScale="92500" lnSpcReduction="10000"/>
          </a:bodyPr>
          <a:lstStyle/>
          <a:p>
            <a:r>
              <a:rPr lang="en-US" dirty="0"/>
              <a:t>Professionally</a:t>
            </a:r>
          </a:p>
        </p:txBody>
      </p:sp>
      <p:sp>
        <p:nvSpPr>
          <p:cNvPr id="3" name="Title 2"/>
          <p:cNvSpPr>
            <a:spLocks noGrp="1"/>
          </p:cNvSpPr>
          <p:nvPr>
            <p:ph type="title"/>
          </p:nvPr>
        </p:nvSpPr>
        <p:spPr/>
        <p:txBody>
          <a:bodyPr/>
          <a:lstStyle/>
          <a:p>
            <a:r>
              <a:rPr lang="en-US" dirty="0"/>
              <a:t>Who I Am</a:t>
            </a:r>
          </a:p>
        </p:txBody>
      </p:sp>
      <p:sp>
        <p:nvSpPr>
          <p:cNvPr id="4" name="Content Placeholder 3"/>
          <p:cNvSpPr>
            <a:spLocks noGrp="1"/>
          </p:cNvSpPr>
          <p:nvPr>
            <p:ph idx="1"/>
          </p:nvPr>
        </p:nvSpPr>
        <p:spPr>
          <a:xfrm>
            <a:off x="991402" y="1677581"/>
            <a:ext cx="4477959" cy="2763790"/>
          </a:xfrm>
        </p:spPr>
        <p:txBody>
          <a:bodyPr>
            <a:normAutofit/>
          </a:bodyPr>
          <a:lstStyle/>
          <a:p>
            <a:r>
              <a:rPr lang="en-US" dirty="0"/>
              <a:t>Assistant Professor</a:t>
            </a:r>
          </a:p>
          <a:p>
            <a:pPr lvl="1"/>
            <a:r>
              <a:rPr lang="en-US" dirty="0"/>
              <a:t>UNC School of Information and Library Science (SILS)</a:t>
            </a:r>
          </a:p>
          <a:p>
            <a:r>
              <a:rPr lang="en-US" dirty="0"/>
              <a:t>Former Aging Services Practitioner </a:t>
            </a:r>
          </a:p>
          <a:p>
            <a:pPr lvl="1"/>
            <a:r>
              <a:rPr lang="en-US" dirty="0"/>
              <a:t>Knox County, TN on Aging</a:t>
            </a:r>
          </a:p>
        </p:txBody>
      </p:sp>
      <p:pic>
        <p:nvPicPr>
          <p:cNvPr id="1026" name="Picture 2" descr="Image preview">
            <a:extLst>
              <a:ext uri="{FF2B5EF4-FFF2-40B4-BE49-F238E27FC236}">
                <a16:creationId xmlns:a16="http://schemas.microsoft.com/office/drawing/2014/main" id="{0D8F43E2-FF7D-1B14-FF46-E07D82E48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93" r="12980"/>
          <a:stretch/>
        </p:blipFill>
        <p:spPr bwMode="auto">
          <a:xfrm>
            <a:off x="5364593" y="1471369"/>
            <a:ext cx="3404084" cy="260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9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F7CA-5433-11F7-781A-6CBF92CC707B}"/>
              </a:ext>
            </a:extLst>
          </p:cNvPr>
          <p:cNvSpPr>
            <a:spLocks noGrp="1"/>
          </p:cNvSpPr>
          <p:nvPr>
            <p:ph type="title"/>
          </p:nvPr>
        </p:nvSpPr>
        <p:spPr/>
        <p:txBody>
          <a:bodyPr>
            <a:normAutofit fontScale="90000"/>
          </a:bodyPr>
          <a:lstStyle/>
          <a:p>
            <a:r>
              <a:rPr lang="en-US" dirty="0"/>
              <a:t>Discussion </a:t>
            </a:r>
            <a:br>
              <a:rPr lang="en-US" dirty="0"/>
            </a:br>
            <a:r>
              <a:rPr lang="en-US" dirty="0"/>
              <a:t>(and keeping it going!)</a:t>
            </a:r>
          </a:p>
        </p:txBody>
      </p:sp>
      <p:sp>
        <p:nvSpPr>
          <p:cNvPr id="3" name="Content Placeholder 2">
            <a:extLst>
              <a:ext uri="{FF2B5EF4-FFF2-40B4-BE49-F238E27FC236}">
                <a16:creationId xmlns:a16="http://schemas.microsoft.com/office/drawing/2014/main" id="{080313B8-DEB2-CB59-2774-AAB976891685}"/>
              </a:ext>
            </a:extLst>
          </p:cNvPr>
          <p:cNvSpPr>
            <a:spLocks noGrp="1"/>
          </p:cNvSpPr>
          <p:nvPr>
            <p:ph idx="1"/>
          </p:nvPr>
        </p:nvSpPr>
        <p:spPr>
          <a:xfrm>
            <a:off x="991403" y="1200151"/>
            <a:ext cx="4109440" cy="3289347"/>
          </a:xfrm>
        </p:spPr>
        <p:txBody>
          <a:bodyPr>
            <a:normAutofit/>
          </a:bodyPr>
          <a:lstStyle/>
          <a:p>
            <a:r>
              <a:rPr lang="en-US" dirty="0"/>
              <a:t>What are your comments, thoughts, and ideas?</a:t>
            </a:r>
          </a:p>
          <a:p>
            <a:r>
              <a:rPr lang="en-US" dirty="0"/>
              <a:t>Share now or contact me </a:t>
            </a:r>
            <a:r>
              <a:rPr lang="en-US" dirty="0">
                <a:hlinkClick r:id="rId3"/>
              </a:rPr>
              <a:t>jwinber@unc.edu</a:t>
            </a:r>
            <a:r>
              <a:rPr lang="en-US" dirty="0"/>
              <a:t> </a:t>
            </a:r>
          </a:p>
          <a:p>
            <a:r>
              <a:rPr lang="en-US" dirty="0"/>
              <a:t>Learn more: </a:t>
            </a:r>
            <a:r>
              <a:rPr lang="en-US" dirty="0">
                <a:hlinkClick r:id="rId4"/>
              </a:rPr>
              <a:t>https://sils.unc.edu/people/joseph-winberry/</a:t>
            </a:r>
            <a:endParaRPr lang="en-US" dirty="0"/>
          </a:p>
        </p:txBody>
      </p:sp>
      <p:sp>
        <p:nvSpPr>
          <p:cNvPr id="5" name="TextBox 4">
            <a:extLst>
              <a:ext uri="{FF2B5EF4-FFF2-40B4-BE49-F238E27FC236}">
                <a16:creationId xmlns:a16="http://schemas.microsoft.com/office/drawing/2014/main" id="{C9544100-6F10-8B95-EC59-B1D94F01A4D7}"/>
              </a:ext>
            </a:extLst>
          </p:cNvPr>
          <p:cNvSpPr txBox="1"/>
          <p:nvPr/>
        </p:nvSpPr>
        <p:spPr>
          <a:xfrm>
            <a:off x="4368799" y="1063229"/>
            <a:ext cx="4572000" cy="1477328"/>
          </a:xfrm>
          <a:prstGeom prst="rect">
            <a:avLst/>
          </a:prstGeom>
          <a:noFill/>
        </p:spPr>
        <p:txBody>
          <a:bodyPr wrap="square">
            <a:spAutoFit/>
          </a:bodyPr>
          <a:lstStyle/>
          <a:p>
            <a:pPr marL="457200" lvl="1" indent="0" algn="ctr">
              <a:buNone/>
            </a:pPr>
            <a:r>
              <a:rPr lang="en-US" sz="2400" dirty="0"/>
              <a:t>Want to organize for older adults? Follow the link!</a:t>
            </a:r>
          </a:p>
          <a:p>
            <a:pPr marL="457200" lvl="1" indent="0" algn="ctr">
              <a:buNone/>
            </a:pPr>
            <a:r>
              <a:rPr lang="en-US" sz="2400" dirty="0">
                <a:hlinkClick r:id="rId5"/>
              </a:rPr>
              <a:t>https://go.unc.edu/ALA</a:t>
            </a:r>
            <a:endParaRPr lang="en-US" sz="2400" dirty="0"/>
          </a:p>
          <a:p>
            <a:pPr marL="514350" indent="-514350">
              <a:buFont typeface="+mj-lt"/>
              <a:buAutoNum type="arabicPeriod"/>
            </a:pPr>
            <a:endParaRPr lang="en-US" dirty="0"/>
          </a:p>
        </p:txBody>
      </p:sp>
      <p:pic>
        <p:nvPicPr>
          <p:cNvPr id="1026" name="Picture 2">
            <a:extLst>
              <a:ext uri="{FF2B5EF4-FFF2-40B4-BE49-F238E27FC236}">
                <a16:creationId xmlns:a16="http://schemas.microsoft.com/office/drawing/2014/main" id="{DA047D65-BDCE-3431-3CAA-6821ECD4B54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66" t="8559" r="7202" b="7160"/>
          <a:stretch/>
        </p:blipFill>
        <p:spPr bwMode="auto">
          <a:xfrm>
            <a:off x="6102652" y="2199879"/>
            <a:ext cx="2189320" cy="215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8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494475" y="1106226"/>
            <a:ext cx="2117940" cy="1401570"/>
          </a:xfrm>
        </p:spPr>
        <p:txBody>
          <a:bodyPr vert="horz" lIns="91440" tIns="45720" rIns="91440" bIns="0" rtlCol="0" anchor="b">
            <a:normAutofit/>
          </a:bodyPr>
          <a:lstStyle/>
          <a:p>
            <a:pPr defTabSz="914400"/>
            <a:r>
              <a:rPr lang="en-US" sz="2700"/>
              <a:t>Who I Am</a:t>
            </a:r>
          </a:p>
        </p:txBody>
      </p:sp>
      <p:sp>
        <p:nvSpPr>
          <p:cNvPr id="2" name="Content Placeholder 1"/>
          <p:cNvSpPr>
            <a:spLocks noGrp="1"/>
          </p:cNvSpPr>
          <p:nvPr>
            <p:ph idx="10"/>
          </p:nvPr>
        </p:nvSpPr>
        <p:spPr>
          <a:xfrm>
            <a:off x="494476" y="2648403"/>
            <a:ext cx="2117939" cy="1207982"/>
          </a:xfrm>
        </p:spPr>
        <p:txBody>
          <a:bodyPr vert="horz" lIns="91440" tIns="91440" rIns="91440" bIns="91440" rtlCol="0">
            <a:normAutofit/>
          </a:bodyPr>
          <a:lstStyle/>
          <a:p>
            <a:pPr defTabSz="914400">
              <a:spcBef>
                <a:spcPts val="1000"/>
              </a:spcBef>
            </a:pPr>
            <a:r>
              <a:rPr lang="en-US" sz="1200" cap="all">
                <a:solidFill>
                  <a:schemeClr val="tx1"/>
                </a:solidFill>
              </a:rPr>
              <a:t>Personally</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2646407"/>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733473"/>
            <a:ext cx="4961686"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ollage of two people&#10;&#10;Description automatically generated">
            <a:extLst>
              <a:ext uri="{FF2B5EF4-FFF2-40B4-BE49-F238E27FC236}">
                <a16:creationId xmlns:a16="http://schemas.microsoft.com/office/drawing/2014/main" id="{A82D6B78-CDE8-C71D-C529-7562B101C16E}"/>
              </a:ext>
            </a:extLst>
          </p:cNvPr>
          <p:cNvPicPr>
            <a:picLocks noGrp="1" noChangeAspect="1"/>
          </p:cNvPicPr>
          <p:nvPr>
            <p:ph idx="1"/>
          </p:nvPr>
        </p:nvPicPr>
        <p:blipFill rotWithShape="1">
          <a:blip r:embed="rId4"/>
          <a:srcRect l="1072" t="2960"/>
          <a:stretch/>
        </p:blipFill>
        <p:spPr>
          <a:xfrm>
            <a:off x="3463780" y="1125730"/>
            <a:ext cx="4712189" cy="2322685"/>
          </a:xfrm>
          <a:prstGeom prst="rect">
            <a:avLst/>
          </a:prstGeom>
        </p:spPr>
      </p:pic>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38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3184E-94DC-3F40-EB66-E8883491586C}"/>
              </a:ext>
            </a:extLst>
          </p:cNvPr>
          <p:cNvSpPr>
            <a:spLocks noGrp="1"/>
          </p:cNvSpPr>
          <p:nvPr>
            <p:ph idx="10"/>
          </p:nvPr>
        </p:nvSpPr>
        <p:spPr/>
        <p:txBody>
          <a:bodyPr>
            <a:normAutofit fontScale="92500" lnSpcReduction="10000"/>
          </a:bodyPr>
          <a:lstStyle/>
          <a:p>
            <a:r>
              <a:rPr lang="en-US" dirty="0"/>
              <a:t>Holistically</a:t>
            </a:r>
          </a:p>
        </p:txBody>
      </p:sp>
      <p:sp>
        <p:nvSpPr>
          <p:cNvPr id="3" name="Title 2">
            <a:extLst>
              <a:ext uri="{FF2B5EF4-FFF2-40B4-BE49-F238E27FC236}">
                <a16:creationId xmlns:a16="http://schemas.microsoft.com/office/drawing/2014/main" id="{C58D7EAC-DEA7-38CC-83A4-E6B427DF9DA1}"/>
              </a:ext>
            </a:extLst>
          </p:cNvPr>
          <p:cNvSpPr>
            <a:spLocks noGrp="1"/>
          </p:cNvSpPr>
          <p:nvPr>
            <p:ph type="title"/>
          </p:nvPr>
        </p:nvSpPr>
        <p:spPr/>
        <p:txBody>
          <a:bodyPr/>
          <a:lstStyle/>
          <a:p>
            <a:r>
              <a:rPr lang="en-US" dirty="0"/>
              <a:t>Who I Am</a:t>
            </a:r>
          </a:p>
        </p:txBody>
      </p:sp>
      <p:pic>
        <p:nvPicPr>
          <p:cNvPr id="6" name="Content Placeholder 5" descr="A person wearing glasses and a red shirt&#10;&#10;Description automatically generated">
            <a:extLst>
              <a:ext uri="{FF2B5EF4-FFF2-40B4-BE49-F238E27FC236}">
                <a16:creationId xmlns:a16="http://schemas.microsoft.com/office/drawing/2014/main" id="{CD318163-1BCD-872D-6083-30BF491E2F1B}"/>
              </a:ext>
            </a:extLst>
          </p:cNvPr>
          <p:cNvPicPr>
            <a:picLocks noGrp="1" noChangeAspect="1"/>
          </p:cNvPicPr>
          <p:nvPr>
            <p:ph idx="1"/>
          </p:nvPr>
        </p:nvPicPr>
        <p:blipFill>
          <a:blip r:embed="rId3"/>
          <a:stretch>
            <a:fillRect/>
          </a:stretch>
        </p:blipFill>
        <p:spPr>
          <a:xfrm>
            <a:off x="590596" y="1792216"/>
            <a:ext cx="4883007" cy="2763837"/>
          </a:xfrm>
        </p:spPr>
      </p:pic>
      <p:pic>
        <p:nvPicPr>
          <p:cNvPr id="8" name="Picture 7" descr="Two men wearing face masks&#10;&#10;Description automatically generated">
            <a:extLst>
              <a:ext uri="{FF2B5EF4-FFF2-40B4-BE49-F238E27FC236}">
                <a16:creationId xmlns:a16="http://schemas.microsoft.com/office/drawing/2014/main" id="{70C63E36-97EC-C70C-B81F-D787AD37157C}"/>
              </a:ext>
            </a:extLst>
          </p:cNvPr>
          <p:cNvPicPr>
            <a:picLocks noChangeAspect="1"/>
          </p:cNvPicPr>
          <p:nvPr/>
        </p:nvPicPr>
        <p:blipFill rotWithShape="1">
          <a:blip r:embed="rId4"/>
          <a:srcRect l="24662" t="15542" r="20434" b="5192"/>
          <a:stretch/>
        </p:blipFill>
        <p:spPr>
          <a:xfrm>
            <a:off x="5072795" y="264774"/>
            <a:ext cx="3986785" cy="4077027"/>
          </a:xfrm>
          <a:prstGeom prst="rect">
            <a:avLst/>
          </a:prstGeom>
        </p:spPr>
      </p:pic>
    </p:spTree>
    <p:extLst>
      <p:ext uri="{BB962C8B-B14F-4D97-AF65-F5344CB8AC3E}">
        <p14:creationId xmlns:p14="http://schemas.microsoft.com/office/powerpoint/2010/main" val="256246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3" name="Straight Connector 1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AF38B95-170F-F0BB-DE5D-AB13180FD9BD}"/>
              </a:ext>
            </a:extLst>
          </p:cNvPr>
          <p:cNvSpPr>
            <a:spLocks noGrp="1"/>
          </p:cNvSpPr>
          <p:nvPr>
            <p:ph type="title"/>
          </p:nvPr>
        </p:nvSpPr>
        <p:spPr>
          <a:xfrm>
            <a:off x="1088684" y="603389"/>
            <a:ext cx="7202456" cy="786926"/>
          </a:xfrm>
        </p:spPr>
        <p:txBody>
          <a:bodyPr vert="horz" lIns="91440" tIns="45720" rIns="91440" bIns="45720" rtlCol="0" anchor="t">
            <a:normAutofit/>
          </a:bodyPr>
          <a:lstStyle/>
          <a:p>
            <a:pPr defTabSz="914400"/>
            <a:r>
              <a:rPr lang="en-US" sz="3200"/>
              <a:t>Bringing Elements Together</a:t>
            </a:r>
          </a:p>
        </p:txBody>
      </p:sp>
      <p:graphicFrame>
        <p:nvGraphicFramePr>
          <p:cNvPr id="4" name="Content Placeholder 3">
            <a:extLst>
              <a:ext uri="{FF2B5EF4-FFF2-40B4-BE49-F238E27FC236}">
                <a16:creationId xmlns:a16="http://schemas.microsoft.com/office/drawing/2014/main" id="{8E1ABBAA-6241-5E0A-F100-A0ECF246664A}"/>
              </a:ext>
            </a:extLst>
          </p:cNvPr>
          <p:cNvGraphicFramePr>
            <a:graphicFrameLocks noGrp="1"/>
          </p:cNvGraphicFramePr>
          <p:nvPr>
            <p:ph idx="1"/>
            <p:extLst>
              <p:ext uri="{D42A27DB-BD31-4B8C-83A1-F6EECF244321}">
                <p14:modId xmlns:p14="http://schemas.microsoft.com/office/powerpoint/2010/main" val="1987417651"/>
              </p:ext>
            </p:extLst>
          </p:nvPr>
        </p:nvGraphicFramePr>
        <p:xfrm>
          <a:off x="1088231" y="1755326"/>
          <a:ext cx="7431926" cy="2662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763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2646406"/>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C4D2-4D5C-5890-F3DD-23F3EF233128}"/>
              </a:ext>
            </a:extLst>
          </p:cNvPr>
          <p:cNvSpPr>
            <a:spLocks noGrp="1"/>
          </p:cNvSpPr>
          <p:nvPr>
            <p:ph type="ctrTitle"/>
          </p:nvPr>
        </p:nvSpPr>
        <p:spPr>
          <a:xfrm>
            <a:off x="1167803" y="1188414"/>
            <a:ext cx="6824441" cy="1902938"/>
          </a:xfrm>
        </p:spPr>
        <p:txBody>
          <a:bodyPr vert="horz" lIns="91440" tIns="45720" rIns="91440" bIns="0" rtlCol="0" anchor="ctr">
            <a:normAutofit/>
          </a:bodyPr>
          <a:lstStyle/>
          <a:p>
            <a:pPr defTabSz="914400"/>
            <a:r>
              <a:rPr lang="en-US" sz="5400" dirty="0">
                <a:solidFill>
                  <a:srgbClr val="454545"/>
                </a:solidFill>
                <a:latin typeface="+mj-lt"/>
                <a:cs typeface="+mj-cs"/>
              </a:rPr>
              <a:t>The problem</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5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7" name="Straight Connector 1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Rectangle 24">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32039"/>
            <a:ext cx="7054418" cy="752243"/>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Social Justice Proliferation</a:t>
            </a:r>
          </a:p>
        </p:txBody>
      </p:sp>
      <p:sp>
        <p:nvSpPr>
          <p:cNvPr id="8" name="Content Placeholder 7">
            <a:extLst>
              <a:ext uri="{FF2B5EF4-FFF2-40B4-BE49-F238E27FC236}">
                <a16:creationId xmlns:a16="http://schemas.microsoft.com/office/drawing/2014/main" id="{1E059332-CA32-D6FE-6797-FFC45F4ABFBF}"/>
              </a:ext>
            </a:extLst>
          </p:cNvPr>
          <p:cNvSpPr>
            <a:spLocks noGrp="1"/>
          </p:cNvSpPr>
          <p:nvPr>
            <p:ph idx="1"/>
          </p:nvPr>
        </p:nvSpPr>
        <p:spPr>
          <a:xfrm>
            <a:off x="1088684" y="1848743"/>
            <a:ext cx="7054418" cy="1802678"/>
          </a:xfrm>
        </p:spPr>
        <p:txBody>
          <a:bodyPr vert="horz" lIns="91440" tIns="45720" rIns="91440" bIns="45720" rtlCol="0" anchor="t">
            <a:normAutofit/>
          </a:bodyPr>
          <a:lstStyle/>
          <a:p>
            <a:pPr indent="-228600" defTabSz="914400"/>
            <a:r>
              <a:rPr lang="en-US">
                <a:solidFill>
                  <a:schemeClr val="tx1"/>
                </a:solidFill>
              </a:rPr>
              <a:t>Defined as the process and results of addressing gaps between marginalized and privileged groups (Winberry, 2023)</a:t>
            </a:r>
          </a:p>
          <a:p>
            <a:pPr marL="0" indent="-228600" defTabSz="914400"/>
            <a:endParaRPr lang="en-US">
              <a:solidFill>
                <a:schemeClr val="tx1"/>
              </a:solidFill>
            </a:endParaRPr>
          </a:p>
          <a:p>
            <a:pPr indent="-228600" defTabSz="914400"/>
            <a:r>
              <a:rPr lang="en-US">
                <a:solidFill>
                  <a:schemeClr val="tx1"/>
                </a:solidFill>
              </a:rPr>
              <a:t>“Social justice” in LIS rising, but not for older adults (Winberry and Bishop, 2021)</a:t>
            </a:r>
          </a:p>
          <a:p>
            <a:pPr indent="-228600" defTabSz="914400"/>
            <a:endParaRPr lang="en-US">
              <a:solidFill>
                <a:schemeClr val="tx1"/>
              </a:solidFill>
            </a:endParaRPr>
          </a:p>
          <a:p>
            <a:pPr indent="-228600" defTabSz="914400"/>
            <a:endParaRPr lang="en-US">
              <a:solidFill>
                <a:schemeClr val="tx1"/>
              </a:solidFill>
            </a:endParaRPr>
          </a:p>
        </p:txBody>
      </p:sp>
      <p:pic>
        <p:nvPicPr>
          <p:cNvPr id="31" name="Picture 30">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spTree>
    <p:extLst>
      <p:ext uri="{BB962C8B-B14F-4D97-AF65-F5344CB8AC3E}">
        <p14:creationId xmlns:p14="http://schemas.microsoft.com/office/powerpoint/2010/main" val="33133663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2862</TotalTime>
  <Words>3232</Words>
  <Application>Microsoft Office PowerPoint</Application>
  <PresentationFormat>On-screen Show (16:9)</PresentationFormat>
  <Paragraphs>219</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Gill Sans MT</vt:lpstr>
      <vt:lpstr>Google Sans</vt:lpstr>
      <vt:lpstr>Roboto</vt:lpstr>
      <vt:lpstr>Times New Roman</vt:lpstr>
      <vt:lpstr>Gallery</vt:lpstr>
      <vt:lpstr>The Role of Libraries   in an Aging Society:  A Social Justice Imperative</vt:lpstr>
      <vt:lpstr>Outline</vt:lpstr>
      <vt:lpstr>Who I Am</vt:lpstr>
      <vt:lpstr>Who I Am</vt:lpstr>
      <vt:lpstr>Who I Am</vt:lpstr>
      <vt:lpstr>Who I Am</vt:lpstr>
      <vt:lpstr>Bringing Elements Together</vt:lpstr>
      <vt:lpstr>The problem</vt:lpstr>
      <vt:lpstr>Social Justice Proliferation</vt:lpstr>
      <vt:lpstr>Elder Justice</vt:lpstr>
      <vt:lpstr>By the Numbers</vt:lpstr>
      <vt:lpstr>The research</vt:lpstr>
      <vt:lpstr>Project 1</vt:lpstr>
      <vt:lpstr>Older Students in Academic Libraries</vt:lpstr>
      <vt:lpstr>Research Question</vt:lpstr>
      <vt:lpstr>Methods</vt:lpstr>
      <vt:lpstr>Findings: Themes</vt:lpstr>
      <vt:lpstr>Theme: Broad Inclusion</vt:lpstr>
      <vt:lpstr>Theme: Community Engagement</vt:lpstr>
      <vt:lpstr>Theme: Older Adult Representation</vt:lpstr>
      <vt:lpstr>Project 2</vt:lpstr>
      <vt:lpstr>Older Adults and COVID-19</vt:lpstr>
      <vt:lpstr>Research Question</vt:lpstr>
      <vt:lpstr>Methods</vt:lpstr>
      <vt:lpstr>Findings: Examples of Innovation</vt:lpstr>
      <vt:lpstr>Project 3</vt:lpstr>
      <vt:lpstr>Aging While LGBT+</vt:lpstr>
      <vt:lpstr>Methods</vt:lpstr>
      <vt:lpstr>Findings</vt:lpstr>
      <vt:lpstr>Ongoing research</vt:lpstr>
      <vt:lpstr>Future research ideas</vt:lpstr>
      <vt:lpstr>Recommendations</vt:lpstr>
      <vt:lpstr>Recommendation 1:  work a Plan!</vt:lpstr>
      <vt:lpstr>Recommendation 1: Con.</vt:lpstr>
      <vt:lpstr>Recommendation 2: Innovate?</vt:lpstr>
      <vt:lpstr>Recommendation 2: Con.</vt:lpstr>
      <vt:lpstr>Recommendation 3:  Change the System From Within!</vt:lpstr>
      <vt:lpstr>Recommendation 3: Con.</vt:lpstr>
      <vt:lpstr>References</vt:lpstr>
      <vt:lpstr>Discussion  (and keeping it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Lane</dc:creator>
  <cp:lastModifiedBy>Winberry, Joseph</cp:lastModifiedBy>
  <cp:revision>63</cp:revision>
  <cp:lastPrinted>2024-06-25T17:02:13Z</cp:lastPrinted>
  <dcterms:created xsi:type="dcterms:W3CDTF">2023-03-16T23:42:22Z</dcterms:created>
  <dcterms:modified xsi:type="dcterms:W3CDTF">2024-09-25T20:03:21Z</dcterms:modified>
</cp:coreProperties>
</file>