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60" r:id="rId2"/>
  </p:sldMasterIdLst>
  <p:notesMasterIdLst>
    <p:notesMasterId r:id="rId28"/>
  </p:notesMasterIdLst>
  <p:sldIdLst>
    <p:sldId id="257" r:id="rId3"/>
    <p:sldId id="724" r:id="rId4"/>
    <p:sldId id="1583" r:id="rId5"/>
    <p:sldId id="262" r:id="rId6"/>
    <p:sldId id="730" r:id="rId7"/>
    <p:sldId id="1584" r:id="rId8"/>
    <p:sldId id="1585" r:id="rId9"/>
    <p:sldId id="336" r:id="rId10"/>
    <p:sldId id="266" r:id="rId11"/>
    <p:sldId id="329" r:id="rId12"/>
    <p:sldId id="1582" r:id="rId13"/>
    <p:sldId id="335" r:id="rId14"/>
    <p:sldId id="270" r:id="rId15"/>
    <p:sldId id="271" r:id="rId16"/>
    <p:sldId id="272" r:id="rId17"/>
    <p:sldId id="273" r:id="rId18"/>
    <p:sldId id="274" r:id="rId19"/>
    <p:sldId id="338" r:id="rId20"/>
    <p:sldId id="330" r:id="rId21"/>
    <p:sldId id="278" r:id="rId22"/>
    <p:sldId id="279" r:id="rId23"/>
    <p:sldId id="295" r:id="rId24"/>
    <p:sldId id="296" r:id="rId25"/>
    <p:sldId id="331" r:id="rId26"/>
    <p:sldId id="327" r:id="rId2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RdLitk+NeLiMYRbLMSU3FItAB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2947D-6892-A07B-F3CD-EA6F0AD82225}" name="Levin-Lederer, Sarah" initials="LLS" userId="S::Sarah.LevinLederer@umassmed.edu::99eafed0-cad3-4566-aeac-2cb5017a2d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2879E"/>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72FA6B-26C9-4237-B7AE-E885FB65A8B5}">
  <a:tblStyle styleId="{FB72FA6B-26C9-4237-B7AE-E885FB65A8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62794" autoAdjust="0"/>
  </p:normalViewPr>
  <p:slideViewPr>
    <p:cSldViewPr snapToGrid="0">
      <p:cViewPr varScale="1">
        <p:scale>
          <a:sx n="64" d="100"/>
          <a:sy n="64" d="100"/>
        </p:scale>
        <p:origin x="15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6"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5"/>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5"/>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4"/>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biomilieu.blogspot.com/2011_11_01_archive.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pha.org/what-is-public-healt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haboard.org/wp-content/uploads/Standards-Measures-Initial-Accreditation-Version-2022.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2: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accent1">
                    <a:lumMod val="50000"/>
                  </a:schemeClr>
                </a:solidFill>
                <a:latin typeface="Corbel"/>
                <a:ea typeface="Corbel"/>
                <a:cs typeface="Corbel"/>
                <a:sym typeface="Corbel"/>
              </a:rPr>
              <a:t>Adapted from </a:t>
            </a:r>
            <a:r>
              <a:rPr lang="en-US" sz="1200" b="0" i="0" u="none" strike="noStrike" cap="none" dirty="0" err="1">
                <a:solidFill>
                  <a:schemeClr val="accent1">
                    <a:lumMod val="50000"/>
                  </a:schemeClr>
                </a:solidFill>
                <a:latin typeface="Corbel"/>
                <a:ea typeface="Corbel"/>
                <a:cs typeface="Corbel"/>
                <a:sym typeface="Corbel"/>
              </a:rPr>
              <a:t>Jenicek</a:t>
            </a:r>
            <a:r>
              <a:rPr lang="en-US" sz="1200" b="0" i="0" u="none" strike="noStrike" cap="none" dirty="0">
                <a:solidFill>
                  <a:schemeClr val="accent1">
                    <a:lumMod val="50000"/>
                  </a:schemeClr>
                </a:solidFill>
                <a:latin typeface="Corbel"/>
                <a:ea typeface="Corbel"/>
                <a:cs typeface="Corbel"/>
                <a:sym typeface="Corbel"/>
              </a:rPr>
              <a:t> M. Epidemiology, evidenced-based medicine, and evidence-based public health. </a:t>
            </a:r>
            <a:r>
              <a:rPr lang="en-US" sz="1200" b="0" i="1" u="none" strike="noStrike" cap="none" dirty="0">
                <a:solidFill>
                  <a:schemeClr val="accent1">
                    <a:lumMod val="50000"/>
                  </a:schemeClr>
                </a:solidFill>
                <a:latin typeface="Corbel"/>
                <a:ea typeface="Corbel"/>
                <a:cs typeface="Corbel"/>
                <a:sym typeface="Corbel"/>
              </a:rPr>
              <a:t>J Epidemiol</a:t>
            </a:r>
            <a:r>
              <a:rPr lang="en-US" sz="1200" b="0" i="0" u="none" strike="noStrike" cap="none" dirty="0">
                <a:solidFill>
                  <a:schemeClr val="accent1">
                    <a:lumMod val="50000"/>
                  </a:schemeClr>
                </a:solidFill>
                <a:latin typeface="Corbel"/>
                <a:ea typeface="Corbel"/>
                <a:cs typeface="Corbel"/>
                <a:sym typeface="Corbel"/>
              </a:rPr>
              <a:t>. 1997; and from Brownson et al, evidence-based public health: a fundamental concept for public health practice. </a:t>
            </a:r>
            <a:r>
              <a:rPr lang="en-US" sz="1200" b="0" i="1" u="none" strike="noStrike" cap="none" dirty="0" err="1">
                <a:solidFill>
                  <a:schemeClr val="accent1">
                    <a:lumMod val="50000"/>
                  </a:schemeClr>
                </a:solidFill>
                <a:latin typeface="Corbel"/>
                <a:ea typeface="Corbel"/>
                <a:cs typeface="Corbel"/>
                <a:sym typeface="Corbel"/>
              </a:rPr>
              <a:t>Annu</a:t>
            </a:r>
            <a:r>
              <a:rPr lang="en-US" sz="1200" b="0" i="1" u="none" strike="noStrike" cap="none" dirty="0">
                <a:solidFill>
                  <a:schemeClr val="accent1">
                    <a:lumMod val="50000"/>
                  </a:schemeClr>
                </a:solidFill>
                <a:latin typeface="Corbel"/>
                <a:ea typeface="Corbel"/>
                <a:cs typeface="Corbel"/>
                <a:sym typeface="Corbel"/>
              </a:rPr>
              <a:t> Rev Public Health</a:t>
            </a:r>
            <a:r>
              <a:rPr lang="en-US" sz="1200" b="0" i="0" u="none" strike="noStrike" cap="none" dirty="0">
                <a:solidFill>
                  <a:schemeClr val="accent1">
                    <a:lumMod val="50000"/>
                  </a:schemeClr>
                </a:solidFill>
                <a:latin typeface="Corbel"/>
                <a:ea typeface="Corbel"/>
                <a:cs typeface="Corbel"/>
                <a:sym typeface="Corbel"/>
              </a:rPr>
              <a:t>. 2009</a:t>
            </a:r>
            <a:endParaRPr lang="en-US" sz="2000" b="0" i="0" u="none" strike="noStrike" cap="none" dirty="0">
              <a:solidFill>
                <a:schemeClr val="accent1">
                  <a:lumMod val="50000"/>
                </a:schemeClr>
              </a:solidFill>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572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2: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rgbClr val="F2F2F2"/>
                </a:solidFill>
                <a:latin typeface="Corbel"/>
                <a:ea typeface="Corbel"/>
                <a:cs typeface="Corbel"/>
                <a:sym typeface="Corbel"/>
              </a:rPr>
              <a:t>Adapted from: </a:t>
            </a:r>
            <a:r>
              <a:rPr lang="en-US" sz="1200" b="0" i="1" u="none" strike="noStrike" cap="none" dirty="0">
                <a:solidFill>
                  <a:srgbClr val="F2F2F2"/>
                </a:solidFill>
                <a:latin typeface="Corbel"/>
                <a:ea typeface="Corbel"/>
                <a:cs typeface="Corbel"/>
                <a:sym typeface="Corbel"/>
              </a:rPr>
              <a:t>Brownson RC, Baker EA, </a:t>
            </a:r>
            <a:r>
              <a:rPr lang="en-US" sz="1200" b="0" i="1" u="none" strike="noStrike" cap="none" dirty="0" err="1">
                <a:solidFill>
                  <a:srgbClr val="F2F2F2"/>
                </a:solidFill>
                <a:latin typeface="Corbel"/>
                <a:ea typeface="Corbel"/>
                <a:cs typeface="Corbel"/>
                <a:sym typeface="Corbel"/>
              </a:rPr>
              <a:t>Leet</a:t>
            </a:r>
            <a:r>
              <a:rPr lang="en-US" sz="1200" b="0" i="1" u="none" strike="noStrike" cap="none" dirty="0">
                <a:solidFill>
                  <a:srgbClr val="F2F2F2"/>
                </a:solidFill>
                <a:latin typeface="Corbel"/>
                <a:ea typeface="Corbel"/>
                <a:cs typeface="Corbel"/>
                <a:sym typeface="Corbel"/>
              </a:rPr>
              <a:t> TL, Gillespie KN, True WR. Evidence-Based Public Health. Second Edition. New York: Oxford University</a:t>
            </a:r>
            <a:endParaRPr lang="en-US" sz="1400" b="0" i="0" u="none" strike="noStrike" cap="none" dirty="0">
              <a:solidFill>
                <a:srgbClr val="000000"/>
              </a:solidFill>
              <a:latin typeface="Arial"/>
              <a:ea typeface="Arial"/>
              <a:cs typeface="Arial"/>
              <a:sym typeface="Arial"/>
            </a:endParaRPr>
          </a:p>
          <a:p>
            <a:pPr rtl="0"/>
            <a:endParaRPr lang="en-US" sz="1200" b="0" i="0" u="none" strike="noStrike" cap="none" dirty="0">
              <a:solidFill>
                <a:schemeClr val="dk1"/>
              </a:solidFill>
              <a:effectLst/>
              <a:latin typeface="Calibri"/>
              <a:ea typeface="Calibri"/>
              <a:cs typeface="Calibri"/>
              <a:sym typeface="Calibri"/>
            </a:endParaRPr>
          </a:p>
          <a:p>
            <a:pPr rtl="0"/>
            <a:endParaRPr dirty="0"/>
          </a:p>
        </p:txBody>
      </p:sp>
      <p:sp>
        <p:nvSpPr>
          <p:cNvPr id="272" name="Google Shape;272;p12: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9f564918d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a9f564918d_0_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286" name="Google Shape;286;ga9f564918d_0_6: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b1ffe3b01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ab1ffe3b01_0_1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br>
              <a:rPr lang="en-US" dirty="0"/>
            </a:br>
            <a:endParaRPr dirty="0"/>
          </a:p>
        </p:txBody>
      </p:sp>
      <p:sp>
        <p:nvSpPr>
          <p:cNvPr id="294" name="Google Shape;294;gab1ffe3b01_0_15: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cb6b125d4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acb6b125d4_0_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rtl="0"/>
            <a:endParaRPr sz="1100" dirty="0">
              <a:solidFill>
                <a:srgbClr val="333333"/>
              </a:solidFill>
              <a:highlight>
                <a:srgbClr val="FFFFFF"/>
              </a:highlight>
              <a:latin typeface="Arial"/>
              <a:ea typeface="Arial"/>
              <a:cs typeface="Arial"/>
              <a:sym typeface="Arial"/>
            </a:endParaRPr>
          </a:p>
        </p:txBody>
      </p:sp>
      <p:sp>
        <p:nvSpPr>
          <p:cNvPr id="301" name="Google Shape;301;gacb6b125d4_0_5: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b1ffe3b01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ab1ffe3b01_0_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latin typeface="Corbel"/>
                <a:ea typeface="Corbel"/>
                <a:cs typeface="Corbel"/>
                <a:sym typeface="Corbel"/>
                <a:hlinkClick r:id="rId3">
                  <a:extLst>
                    <a:ext uri="{A12FA001-AC4F-418D-AE19-62706E023703}">
                      <ahyp:hlinkClr xmlns:ahyp="http://schemas.microsoft.com/office/drawing/2018/hyperlinkcolor" val="tx"/>
                    </a:ext>
                  </a:extLst>
                </a:hlinkClick>
              </a:rPr>
              <a:t>This Photo</a:t>
            </a:r>
            <a:r>
              <a:rPr lang="en-US" sz="1200" b="0" i="0" u="none" strike="noStrike" cap="none" dirty="0">
                <a:solidFill>
                  <a:schemeClr val="dk1"/>
                </a:solidFill>
                <a:latin typeface="Corbel"/>
                <a:ea typeface="Corbel"/>
                <a:cs typeface="Corbel"/>
                <a:sym typeface="Corbel"/>
              </a:rPr>
              <a:t> by Unknown Author is licensed under </a:t>
            </a:r>
            <a:r>
              <a:rPr lang="en-US" sz="1200" b="0" i="0" u="sng" strike="noStrike" cap="none" dirty="0">
                <a:solidFill>
                  <a:schemeClr val="dk1"/>
                </a:solidFill>
                <a:latin typeface="Corbel"/>
                <a:ea typeface="Corbel"/>
                <a:cs typeface="Corbel"/>
                <a:sym typeface="Corbel"/>
                <a:hlinkClick r:id="rId4">
                  <a:extLst>
                    <a:ext uri="{A12FA001-AC4F-418D-AE19-62706E023703}">
                      <ahyp:hlinkClr xmlns:ahyp="http://schemas.microsoft.com/office/drawing/2018/hyperlinkcolor" val="tx"/>
                    </a:ext>
                  </a:extLst>
                </a:hlinkClick>
              </a:rPr>
              <a:t>CC BY-NC-ND</a:t>
            </a:r>
            <a:endParaRPr lang="en-US" sz="1200" b="0" i="0" u="none" strike="noStrike" cap="none" dirty="0">
              <a:solidFill>
                <a:schemeClr val="dk1"/>
              </a:solidFill>
              <a:latin typeface="Corbel"/>
              <a:ea typeface="Corbel"/>
              <a:cs typeface="Corbel"/>
              <a:sym typeface="Corbel"/>
            </a:endParaRPr>
          </a:p>
          <a:p>
            <a:pPr rtl="0"/>
            <a:endParaRPr lang="en-US" sz="1200" b="0" i="0" u="none" strike="noStrike" cap="none" dirty="0">
              <a:solidFill>
                <a:schemeClr val="dk1"/>
              </a:solidFill>
              <a:effectLst/>
              <a:latin typeface="Calibri"/>
              <a:ea typeface="Calibri"/>
              <a:cs typeface="Calibri"/>
              <a:sym typeface="Calibri"/>
            </a:endParaRPr>
          </a:p>
        </p:txBody>
      </p:sp>
      <p:sp>
        <p:nvSpPr>
          <p:cNvPr id="309" name="Google Shape;309;gab1ffe3b01_0_21: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6" name="Google Shape;326;p15: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br>
              <a:rPr lang="en-US" dirty="0"/>
            </a:br>
            <a:br>
              <a:rPr lang="en-US" dirty="0"/>
            </a:br>
            <a:endParaRPr dirty="0"/>
          </a:p>
        </p:txBody>
      </p:sp>
      <p:sp>
        <p:nvSpPr>
          <p:cNvPr id="327" name="Google Shape;327;p15: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286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546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7: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rtl="0"/>
            <a:endParaRPr dirty="0"/>
          </a:p>
        </p:txBody>
      </p:sp>
      <p:sp>
        <p:nvSpPr>
          <p:cNvPr id="350" name="Google Shape;350;p17: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8: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360" name="Google Shape;360;p18: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Since some of you may be first-time attendees at an NNLM webinar, I want to briefly introduce our organization.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Network of the National Library of Medicine, also known as NNLM, is part of the National Library of Medicine, which is within the National Institutes of Health.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are the education and outreach arm of the National Library of Medicine. We work regionally, getting to know communities on the ground and helping those communities serve the people they know best.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we are present across the entire country and we work to advance the health and well-being of everyone through access and understanding of how to use health information. This includes both working with organizations like libraries of all types, schools, healthcare workers, and community-based organizations.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do this primarily through three different methods: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providing funding to organizations so that they can work within their own communities;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other forms of outreach and engagement).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3)And then like today, we offer a wide range of training and education opportunities.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a3719f7f19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a3719f7f19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Campbell Collaboration is an international social science research network that produces high quality, open and policy-relevant evidence syntheses, plain language summaries and policy briefs. It does not have too many health-specific examples, but may offer additional context when working with other departments and disciplines to develop programs</a:t>
            </a:r>
            <a:endParaRPr dirty="0"/>
          </a:p>
        </p:txBody>
      </p:sp>
      <p:sp>
        <p:nvSpPr>
          <p:cNvPr id="481" name="Google Shape;481;ga3719f7f19_0_15:notes"/>
          <p:cNvSpPr txBox="1">
            <a:spLocks noGrp="1"/>
          </p:cNvSpPr>
          <p:nvPr>
            <p:ph type="sldNum" idx="12"/>
          </p:nvPr>
        </p:nvSpPr>
        <p:spPr>
          <a:xfrm>
            <a:off x="3970939" y="8829968"/>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3719f7f19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3719f7f19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228600" indent="0" rtl="0" fontAlgn="base">
              <a:buFont typeface="Arial" panose="020B0604020202020204" pitchFamily="34" charset="0"/>
              <a:buNone/>
            </a:pPr>
            <a:r>
              <a:rPr lang="en-US" sz="1200" b="0" i="0" u="none" strike="noStrike" cap="none" dirty="0">
                <a:solidFill>
                  <a:schemeClr val="dk1"/>
                </a:solidFill>
                <a:effectLst/>
                <a:latin typeface="Calibri"/>
                <a:ea typeface="Calibri"/>
                <a:cs typeface="Calibri"/>
                <a:sym typeface="Calibri"/>
              </a:rPr>
              <a:t>County Health Rankings is a database of county health statistics and provides a way to quantify the health and health needs of communities and compare them to other counties that are geographically close or demographically similar.  County Health Rankings also has a section on interventions and policies that have shown promise organized similar to the community guide.</a:t>
            </a:r>
          </a:p>
        </p:txBody>
      </p:sp>
      <p:sp>
        <p:nvSpPr>
          <p:cNvPr id="488" name="Google Shape;488;ga3719f7f19_0_10:notes"/>
          <p:cNvSpPr txBox="1">
            <a:spLocks noGrp="1"/>
          </p:cNvSpPr>
          <p:nvPr>
            <p:ph type="sldNum" idx="12"/>
          </p:nvPr>
        </p:nvSpPr>
        <p:spPr>
          <a:xfrm>
            <a:off x="3970939" y="8829968"/>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4: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br>
              <a:rPr lang="en-US" dirty="0"/>
            </a:br>
            <a:endParaRPr dirty="0"/>
          </a:p>
        </p:txBody>
      </p:sp>
      <p:sp>
        <p:nvSpPr>
          <p:cNvPr id="495" name="Google Shape;495;p34: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152627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5: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5: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concludes today’s webinar on evidence-based public health. Your health department may be a member of the NNLM Public Health Digital Library, which supports your use of evidence-based resources.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NNLM Public Health Digital Library provides access to over 375 e-journals, e-books, and databases for its members.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the link on the handout to see if you’re organization is a member. If you are, reach out to your administrator to get a login.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those who are interested in receiving CE credit, please click the evaluation link in the chat to fill that out and receive steps on how to get credit.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slides and a handout for today’s session are available on the class page. We have the link on the handout.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Thank you for attending today’s session, and we hope to see you at a future webinar!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517" name="Google Shape;517;p35: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3690b4b6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a33690b4b6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F2F2F2"/>
                </a:solidFill>
                <a:latin typeface="Corbel"/>
                <a:ea typeface="Corbel"/>
                <a:cs typeface="Corbel"/>
                <a:sym typeface="Corbel"/>
              </a:rPr>
              <a:t>Source: American Public Health Association. http://www.apha.org/what-is-public-health</a:t>
            </a:r>
            <a:endParaRPr lang="en-US" sz="14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The American Public Health Association uses the definition: “Public health promotes and protects the health of people and the communities where they live, learn, work, and play.” That’s pretty broad, but then again, as we saw from our own answers, so is public health.  One of the nice things about this definition is that it recognizes that public health is for the health of people and also the communities.</a:t>
            </a:r>
            <a:endParaRPr dirty="0"/>
          </a:p>
        </p:txBody>
      </p:sp>
      <p:sp>
        <p:nvSpPr>
          <p:cNvPr id="169" name="Google Shape;169;ga33690b4b6_0_0: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3690b4b6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a33690b4b6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American Public Health Association uses the definition: “Public health promotes and protects the health of people and the communities where they live, learn, work, and play.” That’s pretty broad, but then again, as we saw from our own answers, so is public health.  One of the nice things about this definition is that it recognizes that public health is for the health of people and also the communities.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1F4E79"/>
                </a:solidFill>
                <a:effectLst/>
                <a:latin typeface="Arial" panose="020B0604020202020204" pitchFamily="34" charset="0"/>
                <a:ea typeface="Times New Roman" panose="02020603050405020304" pitchFamily="18" charset="0"/>
                <a:cs typeface="Times New Roman" panose="02020603050405020304" pitchFamily="18" charset="0"/>
              </a:rPr>
              <a:t>Source: American Public Health Association. </a:t>
            </a:r>
            <a:r>
              <a:rPr lang="en-U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http://www.apha.org/what-is-public-health</a:t>
            </a:r>
            <a:r>
              <a:rPr lang="en-US" sz="1800" kern="0" dirty="0">
                <a:solidFill>
                  <a:srgbClr val="1F4E7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69" name="Google Shape;169;ga33690b4b6_0_0: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dirty="0">
                <a:solidFill>
                  <a:schemeClr val="dk1"/>
                </a:solidFill>
                <a:effectLst/>
                <a:latin typeface="Calibri"/>
                <a:ea typeface="Calibri"/>
                <a:cs typeface="Calibri"/>
                <a:sym typeface="Calibri"/>
              </a:rPr>
              <a:t>We can see the broad nature of </a:t>
            </a:r>
            <a:r>
              <a:rPr lang="en-US" sz="1200" b="0" i="1" u="none" strike="noStrike" cap="none" dirty="0">
                <a:solidFill>
                  <a:schemeClr val="dk1"/>
                </a:solidFill>
                <a:effectLst/>
                <a:latin typeface="Calibri"/>
                <a:ea typeface="Calibri"/>
                <a:cs typeface="Calibri"/>
                <a:sym typeface="Calibri"/>
              </a:rPr>
              <a:t>what public health does</a:t>
            </a:r>
            <a:r>
              <a:rPr lang="en-US" sz="1200" b="0" i="0" u="none" strike="noStrike" cap="none" dirty="0">
                <a:solidFill>
                  <a:schemeClr val="dk1"/>
                </a:solidFill>
                <a:effectLst/>
                <a:latin typeface="Calibri"/>
                <a:ea typeface="Calibri"/>
                <a:cs typeface="Calibri"/>
                <a:sym typeface="Calibri"/>
              </a:rPr>
              <a:t> through the examples provided by the CDC’s 10 great public health achievements of the 21st century.  These achievements cover everything from immunizations and infectious disease prevention to childhood lead poisoning prevention and motor vehicle safety.  All of this work falls under public health, “promoting and protecting health for people and communities” and has been credited with adding 25 years to the life expectancy of people in the US over the span of the last century.</a:t>
            </a:r>
          </a:p>
          <a:p>
            <a:pPr rtl="0"/>
            <a:endParaRPr lang="en-US" sz="1200" b="0" i="0" u="none" strike="noStrike" cap="none" dirty="0">
              <a:solidFill>
                <a:schemeClr val="dk1"/>
              </a:solidFill>
              <a:effectLst/>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rgbClr val="F2F2F2"/>
                </a:solidFill>
                <a:latin typeface="Calibri"/>
                <a:ea typeface="Calibri"/>
                <a:cs typeface="Calibri"/>
                <a:sym typeface="Calibri"/>
              </a:rPr>
              <a:t>Source: </a:t>
            </a:r>
            <a:r>
              <a:rPr lang="en-US" sz="1200" b="0" i="0" u="none" strike="noStrike" cap="none" dirty="0">
                <a:solidFill>
                  <a:srgbClr val="F2F2F2"/>
                </a:solidFill>
                <a:latin typeface="Calibri"/>
                <a:ea typeface="Calibri"/>
                <a:cs typeface="Calibri"/>
                <a:sym typeface="Calibri"/>
              </a:rPr>
              <a:t>Centers for Disease Control and Prevention. https://www.cdc.gov/mmwr/preview/mmwrhtml/mm6019a5.htm</a:t>
            </a:r>
          </a:p>
          <a:p>
            <a:pPr rtl="0"/>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09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while it’s important to celebrate the achievements in expanding life expectancies, we know that life expectancies still aren’t equal, whether your frame of reference is global or local. You may have heard the statement that your zip code plays a bigger role in your health than your genetic code, and you can see some of the evidence of that here.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Let’s look at these graphics created with a Robert Wood Johnson Foundation tool called </a:t>
            </a:r>
            <a:r>
              <a:rPr lang="en-US" sz="12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Makes a Long Life? Look to your Zip code</a:t>
            </a: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We have the link to the tool on the handout.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top number for each of the addresses is what we want to look at. The top number represents the life expectancy based on the 2 different addresses in the same zip code.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graphic on the left side of the slide shows a life expectancy of almost 83 years, while the graphic on the right side shows a life expectancy of almost 75 years. That is an 8-year difference between 2 neighborhoods that are less than 2 miles apart.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as a public health-minded professional, you might be asking yourself </a:t>
            </a:r>
            <a:r>
              <a:rPr lang="en-US" sz="1200" i="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why </a:t>
            </a: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this the case? What is creating this inequity in health? And what evidence can we use to investigate these questions?</a:t>
            </a:r>
            <a:br>
              <a:rPr lang="fr-FR" sz="12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920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b1ffe3b01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ab1ffe3b01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FFFFFF"/>
                </a:solidFill>
                <a:latin typeface="Corbel"/>
                <a:ea typeface="Corbel"/>
                <a:cs typeface="Corbel"/>
                <a:sym typeface="Corbel"/>
              </a:rPr>
              <a:t>https://www.healthypeople.gov/sites/default/files/EvidenceBasedClinicalPH2010.pdf</a:t>
            </a:r>
          </a:p>
          <a:p>
            <a:pPr rtl="0"/>
            <a:endParaRPr lang="en-US" sz="1200" b="0" i="0" u="none" strike="noStrike" cap="none" dirty="0">
              <a:solidFill>
                <a:schemeClr val="dk1"/>
              </a:solidFill>
              <a:effectLst/>
              <a:latin typeface="Calibri"/>
              <a:ea typeface="Calibri"/>
              <a:cs typeface="Calibri"/>
              <a:sym typeface="Calibri"/>
            </a:endParaRPr>
          </a:p>
        </p:txBody>
      </p:sp>
      <p:sp>
        <p:nvSpPr>
          <p:cNvPr id="226" name="Google Shape;226;gab1ffe3b01_0_0: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2: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tx1"/>
                </a:solidFill>
                <a:latin typeface="Corbel"/>
                <a:ea typeface="Corbel"/>
                <a:cs typeface="Corbel"/>
                <a:sym typeface="Corbel"/>
              </a:rPr>
              <a:t>Source: Brownson et al, evidence-based public health: a fundamental concept for public health practice. </a:t>
            </a:r>
            <a:r>
              <a:rPr lang="en-US" sz="1200" b="0" i="1" u="none" strike="noStrike" cap="none" dirty="0" err="1">
                <a:solidFill>
                  <a:schemeClr val="tx1"/>
                </a:solidFill>
                <a:latin typeface="Corbel"/>
                <a:ea typeface="Corbel"/>
                <a:cs typeface="Corbel"/>
                <a:sym typeface="Corbel"/>
              </a:rPr>
              <a:t>Annu</a:t>
            </a:r>
            <a:r>
              <a:rPr lang="en-US" sz="1200" b="0" i="1" u="none" strike="noStrike" cap="none" dirty="0">
                <a:solidFill>
                  <a:schemeClr val="tx1"/>
                </a:solidFill>
                <a:latin typeface="Corbel"/>
                <a:ea typeface="Corbel"/>
                <a:cs typeface="Corbel"/>
                <a:sym typeface="Corbel"/>
              </a:rPr>
              <a:t> Rev Public Health</a:t>
            </a:r>
            <a:r>
              <a:rPr lang="en-US" sz="1200" b="0" i="0" u="none" strike="noStrike" cap="none" dirty="0">
                <a:solidFill>
                  <a:schemeClr val="tx1"/>
                </a:solidFill>
                <a:latin typeface="Corbel"/>
                <a:ea typeface="Corbel"/>
                <a:cs typeface="Corbel"/>
                <a:sym typeface="Corbel"/>
              </a:rPr>
              <a:t>. 2009</a:t>
            </a:r>
            <a:endParaRPr lang="en-US" sz="1200" b="0" i="0" u="none" strike="noStrike" cap="none" dirty="0">
              <a:solidFill>
                <a:schemeClr val="tx1"/>
              </a:solidFill>
              <a:latin typeface="Arial"/>
              <a:ea typeface="Arial"/>
              <a:cs typeface="Arial"/>
              <a:sym typeface="Arial"/>
            </a:endParaRPr>
          </a:p>
          <a:p>
            <a:pPr rtl="0"/>
            <a:endParaRPr lang="en-US" sz="1200" b="0" i="0" u="none" strike="noStrike" cap="none" dirty="0">
              <a:solidFill>
                <a:schemeClr val="dk1"/>
              </a:solidFill>
              <a:effectLst/>
              <a:latin typeface="Calibri"/>
              <a:ea typeface="Calibri"/>
              <a:cs typeface="Calibri"/>
              <a:sym typeface="Calibri"/>
            </a:endParaRPr>
          </a:p>
        </p:txBody>
      </p:sp>
      <p:sp>
        <p:nvSpPr>
          <p:cNvPr id="235" name="Google Shape;235;p32: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76249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3: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rtl="0"/>
            <a:r>
              <a:rPr lang="en-US" sz="1200" b="0" i="0" u="none" strike="noStrike" cap="none" dirty="0">
                <a:solidFill>
                  <a:schemeClr val="dk1"/>
                </a:solidFill>
                <a:effectLst/>
                <a:latin typeface="Calibri"/>
                <a:ea typeface="Calibri"/>
                <a:cs typeface="Calibri"/>
                <a:sym typeface="Calibri"/>
              </a:rPr>
              <a:t>Another quick plug for the importance of Evidence-Based Public Health…For those of you who are in settings that may be looking at Public Health accreditation or who support these organizations and institutions, I wanted to mention that evidence-based public health practices are part of Domain 9 for the accreditation standards and measures. Institutions who are seeking accreditation must adhere to these standards, so this may be another reason why you’d want to integrate more evidence-based practices into your daily work.</a:t>
            </a:r>
            <a:endParaRPr lang="en-US" b="0" dirty="0">
              <a:effectLst/>
            </a:endParaRPr>
          </a:p>
          <a:p>
            <a:br>
              <a:rPr lang="en-US" dirty="0"/>
            </a:br>
            <a:r>
              <a:rPr lang="en-US" dirty="0">
                <a:hlinkClick r:id="rId3"/>
              </a:rPr>
              <a:t>https://phaboard.org/wp-content/uploads/Standards-Measures-Initial-Accreditation-Version-2022.pdf</a:t>
            </a:r>
            <a:endParaRPr dirty="0"/>
          </a:p>
        </p:txBody>
      </p:sp>
      <p:sp>
        <p:nvSpPr>
          <p:cNvPr id="250" name="Google Shape;250;p33: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2" name="Google Shape;22;p4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4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6" name="Google Shape;26;p41"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5F9F99-9BD9-4422-B838-F0A597D458BC}"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14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BD5518-C465-4C1F-8E36-9195006C4AB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6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B0271-B012-4ED1-8CE3-476E6D0A5B1D}"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36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23556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18488" y="1844675"/>
            <a:ext cx="3235569"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B0271-B012-4ED1-8CE3-476E6D0A5B1D}"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7930663" y="1825625"/>
            <a:ext cx="342313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8369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24957" y="1870075"/>
            <a:ext cx="262743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B0271-B012-4ED1-8CE3-476E6D0A5B1D}"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6095999" y="1870075"/>
            <a:ext cx="266993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8909538" y="1847850"/>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186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1ED93C-2746-4E00-A680-3BFBAC96A97E}"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463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par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45651" y="1681163"/>
            <a:ext cx="25305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253645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54583" y="1681898"/>
            <a:ext cx="27176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3454582" y="2501105"/>
            <a:ext cx="271761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1ED93C-2746-4E00-A680-3BFBAC96A97E}"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5">
            <a:extLst>
              <a:ext uri="{FF2B5EF4-FFF2-40B4-BE49-F238E27FC236}">
                <a16:creationId xmlns:a16="http://schemas.microsoft.com/office/drawing/2014/main" id="{13367B0E-2C17-4D1A-9314-D43CF42C7CDE}"/>
              </a:ext>
            </a:extLst>
          </p:cNvPr>
          <p:cNvSpPr>
            <a:spLocks noGrp="1"/>
          </p:cNvSpPr>
          <p:nvPr>
            <p:ph sz="quarter" idx="12"/>
          </p:nvPr>
        </p:nvSpPr>
        <p:spPr>
          <a:xfrm>
            <a:off x="6322768" y="2501105"/>
            <a:ext cx="233954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52A8BC65-878B-4265-A721-618ECF2530D5}"/>
              </a:ext>
            </a:extLst>
          </p:cNvPr>
          <p:cNvSpPr>
            <a:spLocks noGrp="1"/>
          </p:cNvSpPr>
          <p:nvPr>
            <p:ph sz="quarter" idx="13"/>
          </p:nvPr>
        </p:nvSpPr>
        <p:spPr>
          <a:xfrm>
            <a:off x="8812885" y="2514602"/>
            <a:ext cx="251508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67BF684-8B12-4438-9D17-BB4CDBF09587}"/>
              </a:ext>
            </a:extLst>
          </p:cNvPr>
          <p:cNvSpPr>
            <a:spLocks noGrp="1"/>
          </p:cNvSpPr>
          <p:nvPr>
            <p:ph type="body" sz="quarter" idx="14"/>
          </p:nvPr>
        </p:nvSpPr>
        <p:spPr>
          <a:xfrm>
            <a:off x="6322768" y="1690690"/>
            <a:ext cx="23395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4">
            <a:extLst>
              <a:ext uri="{FF2B5EF4-FFF2-40B4-BE49-F238E27FC236}">
                <a16:creationId xmlns:a16="http://schemas.microsoft.com/office/drawing/2014/main" id="{077986B4-9DDB-4E48-BFF4-C9D7650DDABC}"/>
              </a:ext>
            </a:extLst>
          </p:cNvPr>
          <p:cNvSpPr>
            <a:spLocks noGrp="1"/>
          </p:cNvSpPr>
          <p:nvPr>
            <p:ph type="body" sz="quarter" idx="15"/>
          </p:nvPr>
        </p:nvSpPr>
        <p:spPr>
          <a:xfrm>
            <a:off x="8812885" y="1690690"/>
            <a:ext cx="25150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7709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EC6839-54FD-43E2-8B0B-C8728B46711E}"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26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385912-A4F2-414C-811D-22BA556D6430}"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83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EC528A-CA5A-46BB-8272-1C12E9D32C74}"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75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2"/>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30" name="Google Shape;30;p4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42"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34" name="Google Shape;34;p4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35" name="Google Shape;35;p42"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13DF46-D727-42FF-B33D-5AD4637A71FA}"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761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98945B-9468-4E5A-98FD-3F0DF03BC1B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599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1637DA-7CCD-40E4-B73E-4FBDAF634A94}"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18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4"/>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52" name="Google Shape;52;p4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54" name="Google Shape;54;p44"/>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6" name="Google Shape;66;p48"/>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7" name="Google Shape;67;p4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a:spLocks noGrp="1"/>
          </p:cNvSpPr>
          <p:nvPr>
            <p:ph type="pic" idx="2"/>
          </p:nvPr>
        </p:nvSpPr>
        <p:spPr>
          <a:xfrm>
            <a:off x="5413248" y="1069847"/>
            <a:ext cx="6099048" cy="4800600"/>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400"/>
              </a:spcBef>
              <a:spcAft>
                <a:spcPts val="0"/>
              </a:spcAft>
              <a:buClr>
                <a:schemeClr val="dk1"/>
              </a:buClr>
              <a:buSzPts val="2240"/>
              <a:buFont typeface="Corbel"/>
              <a:buNone/>
              <a:defRPr sz="2800" b="0" i="0" u="none" strike="noStrike" cap="none">
                <a:solidFill>
                  <a:schemeClr val="dk1"/>
                </a:solidFill>
                <a:latin typeface="Corbel"/>
                <a:ea typeface="Corbel"/>
                <a:cs typeface="Corbel"/>
                <a:sym typeface="Corbel"/>
              </a:defRPr>
            </a:lvl1pPr>
            <a:lvl2pPr marR="0" lvl="1" algn="l" rtl="0">
              <a:lnSpc>
                <a:spcPct val="90000"/>
              </a:lnSpc>
              <a:spcBef>
                <a:spcPts val="200"/>
              </a:spcBef>
              <a:spcAft>
                <a:spcPts val="0"/>
              </a:spcAft>
              <a:buClr>
                <a:schemeClr val="dk1"/>
              </a:buClr>
              <a:buSzPts val="2240"/>
              <a:buFont typeface="Corbel"/>
              <a:buNone/>
              <a:defRPr sz="2800" b="0" i="0" u="none" strike="noStrike" cap="none">
                <a:solidFill>
                  <a:schemeClr val="dk1"/>
                </a:solidFill>
                <a:latin typeface="Corbel"/>
                <a:ea typeface="Corbel"/>
                <a:cs typeface="Corbel"/>
                <a:sym typeface="Corbel"/>
              </a:defRPr>
            </a:lvl2pPr>
            <a:lvl3pPr marR="0" lvl="2" algn="l" rtl="0">
              <a:lnSpc>
                <a:spcPct val="90000"/>
              </a:lnSpc>
              <a:spcBef>
                <a:spcPts val="400"/>
              </a:spcBef>
              <a:spcAft>
                <a:spcPts val="0"/>
              </a:spcAft>
              <a:buClr>
                <a:schemeClr val="dk1"/>
              </a:buClr>
              <a:buSzPts val="1920"/>
              <a:buFont typeface="Corbel"/>
              <a:buNone/>
              <a:defRPr sz="2400" b="0" i="0" u="none" strike="noStrike" cap="none">
                <a:solidFill>
                  <a:schemeClr val="dk1"/>
                </a:solidFill>
                <a:latin typeface="Corbel"/>
                <a:ea typeface="Corbel"/>
                <a:cs typeface="Corbel"/>
                <a:sym typeface="Corbel"/>
              </a:defRPr>
            </a:lvl3pPr>
            <a:lvl4pPr marR="0" lvl="3" algn="l" rtl="0">
              <a:lnSpc>
                <a:spcPct val="90000"/>
              </a:lnSpc>
              <a:spcBef>
                <a:spcPts val="400"/>
              </a:spcBef>
              <a:spcAft>
                <a:spcPts val="0"/>
              </a:spcAft>
              <a:buClr>
                <a:schemeClr val="dk1"/>
              </a:buClr>
              <a:buSzPts val="1600"/>
              <a:buFont typeface="Corbel"/>
              <a:buNone/>
              <a:defRPr sz="2000" b="0" i="0" u="none" strike="noStrike" cap="none">
                <a:solidFill>
                  <a:schemeClr val="dk1"/>
                </a:solidFill>
                <a:latin typeface="Corbel"/>
                <a:ea typeface="Corbel"/>
                <a:cs typeface="Corbel"/>
                <a:sym typeface="Corbel"/>
              </a:defRPr>
            </a:lvl4pPr>
            <a:lvl5pPr marR="0" lvl="4" algn="l" rtl="0">
              <a:lnSpc>
                <a:spcPct val="90000"/>
              </a:lnSpc>
              <a:spcBef>
                <a:spcPts val="400"/>
              </a:spcBef>
              <a:spcAft>
                <a:spcPts val="0"/>
              </a:spcAft>
              <a:buClr>
                <a:schemeClr val="dk1"/>
              </a:buClr>
              <a:buSzPts val="1600"/>
              <a:buFont typeface="Corbel"/>
              <a:buNone/>
              <a:defRPr sz="2000" b="0" i="0" u="none" strike="noStrike" cap="none">
                <a:solidFill>
                  <a:schemeClr val="dk1"/>
                </a:solidFill>
                <a:latin typeface="Corbel"/>
                <a:ea typeface="Corbel"/>
                <a:cs typeface="Corbel"/>
                <a:sym typeface="Corbel"/>
              </a:defRPr>
            </a:lvl5pPr>
            <a:lvl6pPr marR="0" lvl="5" algn="l" rtl="0">
              <a:lnSpc>
                <a:spcPct val="90000"/>
              </a:lnSpc>
              <a:spcBef>
                <a:spcPts val="400"/>
              </a:spcBef>
              <a:spcAft>
                <a:spcPts val="0"/>
              </a:spcAft>
              <a:buClr>
                <a:schemeClr val="dk1"/>
              </a:buClr>
              <a:buSzPts val="1600"/>
              <a:buFont typeface="Corbel"/>
              <a:buNone/>
              <a:defRPr sz="2000" b="0" i="0" u="none" strike="noStrike" cap="none">
                <a:solidFill>
                  <a:schemeClr val="dk1"/>
                </a:solidFill>
                <a:latin typeface="Corbel"/>
                <a:ea typeface="Corbel"/>
                <a:cs typeface="Corbel"/>
                <a:sym typeface="Corbel"/>
              </a:defRPr>
            </a:lvl6pPr>
            <a:lvl7pPr marR="0" lvl="6" algn="l" rtl="0">
              <a:lnSpc>
                <a:spcPct val="90000"/>
              </a:lnSpc>
              <a:spcBef>
                <a:spcPts val="400"/>
              </a:spcBef>
              <a:spcAft>
                <a:spcPts val="0"/>
              </a:spcAft>
              <a:buClr>
                <a:schemeClr val="dk1"/>
              </a:buClr>
              <a:buSzPts val="1600"/>
              <a:buFont typeface="Corbel"/>
              <a:buNone/>
              <a:defRPr sz="2000" b="0" i="0" u="none" strike="noStrike" cap="none">
                <a:solidFill>
                  <a:schemeClr val="dk1"/>
                </a:solidFill>
                <a:latin typeface="Corbel"/>
                <a:ea typeface="Corbel"/>
                <a:cs typeface="Corbel"/>
                <a:sym typeface="Corbel"/>
              </a:defRPr>
            </a:lvl7pPr>
            <a:lvl8pPr marR="0" lvl="7" algn="l" rtl="0">
              <a:lnSpc>
                <a:spcPct val="90000"/>
              </a:lnSpc>
              <a:spcBef>
                <a:spcPts val="400"/>
              </a:spcBef>
              <a:spcAft>
                <a:spcPts val="0"/>
              </a:spcAft>
              <a:buClr>
                <a:schemeClr val="dk1"/>
              </a:buClr>
              <a:buSzPts val="1600"/>
              <a:buFont typeface="Corbel"/>
              <a:buNone/>
              <a:defRPr sz="2000" b="0" i="0" u="none" strike="noStrike" cap="none">
                <a:solidFill>
                  <a:schemeClr val="dk1"/>
                </a:solidFill>
                <a:latin typeface="Corbel"/>
                <a:ea typeface="Corbel"/>
                <a:cs typeface="Corbel"/>
                <a:sym typeface="Corbel"/>
              </a:defRPr>
            </a:lvl8pPr>
            <a:lvl9pPr marR="0" lvl="8" algn="l" rtl="0">
              <a:lnSpc>
                <a:spcPct val="90000"/>
              </a:lnSpc>
              <a:spcBef>
                <a:spcPts val="400"/>
              </a:spcBef>
              <a:spcAft>
                <a:spcPts val="400"/>
              </a:spcAft>
              <a:buClr>
                <a:schemeClr val="dk1"/>
              </a:buClr>
              <a:buSzPts val="1600"/>
              <a:buFont typeface="Corbel"/>
              <a:buNone/>
              <a:defRPr sz="2000" b="0" i="0" u="none" strike="noStrike" cap="none">
                <a:solidFill>
                  <a:schemeClr val="dk1"/>
                </a:solidFill>
                <a:latin typeface="Corbel"/>
                <a:ea typeface="Corbel"/>
                <a:cs typeface="Corbel"/>
                <a:sym typeface="Corbel"/>
              </a:defRPr>
            </a:lvl9pPr>
          </a:lstStyle>
          <a:p>
            <a:endParaRPr/>
          </a:p>
        </p:txBody>
      </p:sp>
      <p:sp>
        <p:nvSpPr>
          <p:cNvPr id="72" name="Google Shape;72;p49"/>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3" name="Google Shape;73;p4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8" name="Google Shape;78;p5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3" name="Google Shape;83;p5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BF41A6-7A2C-4690-ACC7-07924994F7F6}"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90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4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4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4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0"/>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40" descr="Logo for the Network of the National Library of Medicine"/>
          <p:cNvPicPr preferRelativeResize="0"/>
          <p:nvPr/>
        </p:nvPicPr>
        <p:blipFill rotWithShape="1">
          <a:blip r:embed="rId10">
            <a:alphaModFix/>
          </a:blip>
          <a:srcRect/>
          <a:stretch/>
        </p:blipFill>
        <p:spPr>
          <a:xfrm>
            <a:off x="225939" y="6201688"/>
            <a:ext cx="3590518" cy="576072"/>
          </a:xfrm>
          <a:prstGeom prst="rect">
            <a:avLst/>
          </a:prstGeom>
          <a:noFill/>
          <a:ln>
            <a:noFill/>
          </a:ln>
        </p:spPr>
      </p:pic>
      <p:sp>
        <p:nvSpPr>
          <p:cNvPr id="17" name="Google Shape;17;p40"/>
          <p:cNvSpPr/>
          <p:nvPr/>
        </p:nvSpPr>
        <p:spPr>
          <a:xfrm>
            <a:off x="0" y="6176965"/>
            <a:ext cx="12192000" cy="681037"/>
          </a:xfrm>
          <a:prstGeom prst="rect">
            <a:avLst/>
          </a:prstGeom>
          <a:solidFill>
            <a:srgbClr val="20558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8" name="Google Shape;18;p40" descr="Logo for the Network of the National Library of Medicine"/>
          <p:cNvPicPr preferRelativeResize="0"/>
          <p:nvPr/>
        </p:nvPicPr>
        <p:blipFill rotWithShape="1">
          <a:blip r:embed="rId10">
            <a:alphaModFix/>
          </a:blip>
          <a:srcRect/>
          <a:stretch/>
        </p:blipFill>
        <p:spPr>
          <a:xfrm>
            <a:off x="225939" y="6238632"/>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A894B9-6BEC-426D-BF1F-2B69C5221DC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1"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527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3" name="Title 2">
            <a:extLst>
              <a:ext uri="{FF2B5EF4-FFF2-40B4-BE49-F238E27FC236}">
                <a16:creationId xmlns:a16="http://schemas.microsoft.com/office/drawing/2014/main" id="{8C400F56-FB94-4A18-A1D5-601CCB5568A8}"/>
              </a:ext>
            </a:extLst>
          </p:cNvPr>
          <p:cNvSpPr>
            <a:spLocks noGrp="1"/>
          </p:cNvSpPr>
          <p:nvPr>
            <p:ph type="ctrTitle"/>
          </p:nvPr>
        </p:nvSpPr>
        <p:spPr/>
        <p:txBody>
          <a:bodyPr>
            <a:noAutofit/>
          </a:bodyPr>
          <a:lstStyle/>
          <a:p>
            <a:r>
              <a:rPr lang="en-US" sz="5400" dirty="0">
                <a:solidFill>
                  <a:schemeClr val="tx1"/>
                </a:solidFill>
                <a:latin typeface="Calibri" panose="020F0502020204030204" pitchFamily="34" charset="0"/>
                <a:ea typeface="Calibri" panose="020F0502020204030204" pitchFamily="34" charset="0"/>
                <a:cs typeface="Calibri" panose="020F0502020204030204" pitchFamily="34" charset="0"/>
              </a:rPr>
              <a:t>FROM PROBLEM TO PREVENTION:</a:t>
            </a:r>
            <a:br>
              <a:rPr lang="en-US" sz="54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5400" dirty="0">
                <a:solidFill>
                  <a:schemeClr val="tx1"/>
                </a:solidFill>
                <a:latin typeface="Calibri" panose="020F0502020204030204" pitchFamily="34" charset="0"/>
                <a:ea typeface="Calibri" panose="020F0502020204030204" pitchFamily="34" charset="0"/>
                <a:cs typeface="Calibri" panose="020F0502020204030204" pitchFamily="34" charset="0"/>
              </a:rPr>
              <a:t>EVIDENCE-BASED PUBLIC HEALTH </a:t>
            </a:r>
            <a:endParaRPr lang="en-US" sz="5400" dirty="0"/>
          </a:p>
        </p:txBody>
      </p:sp>
      <p:sp>
        <p:nvSpPr>
          <p:cNvPr id="2" name="Subtitle 1">
            <a:extLst>
              <a:ext uri="{FF2B5EF4-FFF2-40B4-BE49-F238E27FC236}">
                <a16:creationId xmlns:a16="http://schemas.microsoft.com/office/drawing/2014/main" id="{758361E7-8476-44F8-948D-5CBB9267EDE3}"/>
              </a:ext>
            </a:extLst>
          </p:cNvPr>
          <p:cNvSpPr>
            <a:spLocks noGrp="1"/>
          </p:cNvSpPr>
          <p:nvPr>
            <p:ph type="subTitle" idx="1"/>
          </p:nvPr>
        </p:nvSpPr>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David Brown, </a:t>
            </a:r>
            <a:r>
              <a:rPr lang="en-US" sz="2400" dirty="0" err="1">
                <a:latin typeface="Calibri" panose="020F0502020204030204" pitchFamily="34" charset="0"/>
                <a:ea typeface="Calibri" panose="020F0502020204030204" pitchFamily="34" charset="0"/>
                <a:cs typeface="Calibri" panose="020F0502020204030204" pitchFamily="34" charset="0"/>
              </a:rPr>
              <a:t>Ed.D</a:t>
            </a:r>
            <a:r>
              <a:rPr lang="en-US" sz="2400" dirty="0">
                <a:latin typeface="Calibri" panose="020F0502020204030204" pitchFamily="34" charset="0"/>
                <a:ea typeface="Calibri" panose="020F0502020204030204" pitchFamily="34" charset="0"/>
                <a:cs typeface="Calibri" panose="020F0502020204030204" pitchFamily="34" charset="0"/>
              </a:rPr>
              <a:t>, MLIS, MCHES</a:t>
            </a:r>
          </a:p>
          <a:p>
            <a:r>
              <a:rPr lang="en-US" sz="2400" dirty="0">
                <a:latin typeface="Calibri" panose="020F0502020204030204" pitchFamily="34" charset="0"/>
                <a:ea typeface="Calibri" panose="020F0502020204030204" pitchFamily="34" charset="0"/>
                <a:cs typeface="Calibri" panose="020F0502020204030204" pitchFamily="34" charset="0"/>
              </a:rPr>
              <a:t>North Dakota/South Dakota/Wyoming Engagement Specialist, NNLM Region 4</a:t>
            </a:r>
          </a:p>
          <a:p>
            <a:r>
              <a:rPr lang="en-US" sz="2400" dirty="0">
                <a:latin typeface="Calibri" panose="020F0502020204030204" pitchFamily="34" charset="0"/>
                <a:ea typeface="Calibri" panose="020F0502020204030204" pitchFamily="34" charset="0"/>
                <a:cs typeface="Calibri" panose="020F0502020204030204" pitchFamily="34" charset="0"/>
              </a:rPr>
              <a:t>October 31,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46" name="Title"/>
          <p:cNvSpPr txBox="1">
            <a:spLocks noGrp="1"/>
          </p:cNvSpPr>
          <p:nvPr>
            <p:ph type="title"/>
          </p:nvPr>
        </p:nvSpPr>
        <p:spPr>
          <a:xfrm>
            <a:off x="838199" y="12308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dirty="0">
                <a:solidFill>
                  <a:schemeClr val="tx1"/>
                </a:solidFill>
              </a:rPr>
              <a:t>Why is EBPH Important?</a:t>
            </a:r>
            <a:endParaRPr dirty="0">
              <a:solidFill>
                <a:schemeClr val="tx1"/>
              </a:solidFill>
            </a:endParaRPr>
          </a:p>
        </p:txBody>
      </p:sp>
      <p:sp>
        <p:nvSpPr>
          <p:cNvPr id="2" name="Content Placeholder 1">
            <a:extLst>
              <a:ext uri="{FF2B5EF4-FFF2-40B4-BE49-F238E27FC236}">
                <a16:creationId xmlns:a16="http://schemas.microsoft.com/office/drawing/2014/main" id="{BFC3E0D1-CBE6-2D19-65BD-79D6C07C8C48}"/>
              </a:ext>
            </a:extLst>
          </p:cNvPr>
          <p:cNvSpPr>
            <a:spLocks noGrp="1"/>
          </p:cNvSpPr>
          <p:nvPr>
            <p:ph idx="1"/>
          </p:nvPr>
        </p:nvSpPr>
        <p:spPr/>
        <p:txBody>
          <a:bodyPr/>
          <a:lstStyle/>
          <a:p>
            <a:r>
              <a:rPr lang="en-US" dirty="0">
                <a:solidFill>
                  <a:schemeClr val="tx1"/>
                </a:solidFill>
              </a:rPr>
              <a:t>Access to more and higher quality information on what works</a:t>
            </a:r>
          </a:p>
          <a:p>
            <a:r>
              <a:rPr lang="en-US" dirty="0">
                <a:solidFill>
                  <a:schemeClr val="tx1"/>
                </a:solidFill>
              </a:rPr>
              <a:t>Higher likelihood of successful program and policies being implemented</a:t>
            </a:r>
          </a:p>
          <a:p>
            <a:r>
              <a:rPr lang="en-US" dirty="0">
                <a:solidFill>
                  <a:schemeClr val="tx1"/>
                </a:solidFill>
              </a:rPr>
              <a:t>Greater workforce productivity</a:t>
            </a:r>
          </a:p>
          <a:p>
            <a:r>
              <a:rPr lang="en-US" dirty="0">
                <a:solidFill>
                  <a:schemeClr val="tx1"/>
                </a:solidFill>
              </a:rPr>
              <a:t>Efficient use of public and private resources</a:t>
            </a:r>
          </a:p>
        </p:txBody>
      </p:sp>
    </p:spTree>
    <p:extLst>
      <p:ext uri="{BB962C8B-B14F-4D97-AF65-F5344CB8AC3E}">
        <p14:creationId xmlns:p14="http://schemas.microsoft.com/office/powerpoint/2010/main" val="84917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4" name="Title 3">
            <a:extLst>
              <a:ext uri="{FF2B5EF4-FFF2-40B4-BE49-F238E27FC236}">
                <a16:creationId xmlns:a16="http://schemas.microsoft.com/office/drawing/2014/main" id="{1B7D7B47-CE56-46BA-AC1B-4770A34E50D3}"/>
              </a:ext>
            </a:extLst>
          </p:cNvPr>
          <p:cNvSpPr>
            <a:spLocks noGrp="1"/>
          </p:cNvSpPr>
          <p:nvPr>
            <p:ph type="title"/>
          </p:nvPr>
        </p:nvSpPr>
        <p:spPr/>
        <p:txBody>
          <a:bodyPr/>
          <a:lstStyle/>
          <a:p>
            <a:r>
              <a:rPr lang="en-US" dirty="0">
                <a:solidFill>
                  <a:schemeClr val="tx1"/>
                </a:solidFill>
              </a:rPr>
              <a:t>Public Health Accreditation Board (PHAB)</a:t>
            </a:r>
            <a:endParaRPr lang="en-US" dirty="0"/>
          </a:p>
        </p:txBody>
      </p:sp>
      <p:sp>
        <p:nvSpPr>
          <p:cNvPr id="2" name="Content Placeholder 1">
            <a:extLst>
              <a:ext uri="{FF2B5EF4-FFF2-40B4-BE49-F238E27FC236}">
                <a16:creationId xmlns:a16="http://schemas.microsoft.com/office/drawing/2014/main" id="{05434D58-10E6-4ABC-AA3F-7830896ED260}"/>
              </a:ext>
            </a:extLst>
          </p:cNvPr>
          <p:cNvSpPr>
            <a:spLocks noGrp="1"/>
          </p:cNvSpPr>
          <p:nvPr>
            <p:ph idx="1"/>
          </p:nvPr>
        </p:nvSpPr>
        <p:spPr/>
        <p:txBody>
          <a:bodyPr/>
          <a:lstStyle/>
          <a:p>
            <a:pPr marL="0" lvl="0" indent="0">
              <a:spcBef>
                <a:spcPts val="0"/>
              </a:spcBef>
              <a:spcAft>
                <a:spcPts val="0"/>
              </a:spcAft>
              <a:buNone/>
            </a:pP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rPr>
              <a:t>Domain 9: </a:t>
            </a:r>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rPr>
              <a:t>Improve and innovate public health functions through ongoing evaluation, research, and continuous quality improvement.</a:t>
            </a:r>
          </a:p>
          <a:p>
            <a:pPr marL="0" lvl="0" indent="0">
              <a:spcBef>
                <a:spcPts val="0"/>
              </a:spcBef>
              <a:spcAft>
                <a:spcPts val="0"/>
              </a:spcAft>
              <a:buNone/>
            </a:pPr>
            <a:endPar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endParaRPr>
          </a:p>
          <a:p>
            <a:pPr marL="0" lvl="0" indent="0">
              <a:spcBef>
                <a:spcPts val="0"/>
              </a:spcBef>
              <a:spcAft>
                <a:spcPts val="0"/>
              </a:spcAft>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rPr>
              <a:t>STANDARD 9.2</a:t>
            </a:r>
          </a:p>
          <a:p>
            <a:pPr marL="0" lvl="0" indent="0">
              <a:spcBef>
                <a:spcPts val="0"/>
              </a:spcBef>
              <a:spcAft>
                <a:spcPts val="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rPr>
              <a:t>Use and contribute to developing research, evidence, practice-based insights, and</a:t>
            </a:r>
          </a:p>
          <a:p>
            <a:pPr marL="0" lvl="0" indent="0">
              <a:spcBef>
                <a:spcPts val="0"/>
              </a:spcBef>
              <a:spcAft>
                <a:spcPts val="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rPr>
              <a:t>other forms of information for decision making</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orbel"/>
              </a:rPr>
              <a:t>.</a:t>
            </a:r>
          </a:p>
          <a:p>
            <a:pPr marL="0" indent="0">
              <a:buNone/>
            </a:pPr>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068034-2709-EC1D-A38E-50FEC9B0E66F}"/>
              </a:ext>
            </a:extLst>
          </p:cNvPr>
          <p:cNvSpPr>
            <a:spLocks noGrp="1"/>
          </p:cNvSpPr>
          <p:nvPr>
            <p:ph type="title"/>
          </p:nvPr>
        </p:nvSpPr>
        <p:spPr>
          <a:xfrm>
            <a:off x="838200" y="105482"/>
            <a:ext cx="10515600" cy="1125008"/>
          </a:xfrm>
        </p:spPr>
        <p:txBody>
          <a:bodyPr/>
          <a:lstStyle/>
          <a:p>
            <a:r>
              <a:rPr lang="en-US" dirty="0">
                <a:solidFill>
                  <a:schemeClr val="tx1"/>
                </a:solidFill>
              </a:rPr>
              <a:t>Domains of Influence</a:t>
            </a:r>
          </a:p>
        </p:txBody>
      </p:sp>
      <p:pic>
        <p:nvPicPr>
          <p:cNvPr id="9" name="Content Placeholder 8" descr="3 domains of influence inform decisions for public health practice: 1) community needs 2)best available evidence and 3) expertise.">
            <a:extLst>
              <a:ext uri="{FF2B5EF4-FFF2-40B4-BE49-F238E27FC236}">
                <a16:creationId xmlns:a16="http://schemas.microsoft.com/office/drawing/2014/main" id="{8C0DABAF-4F99-4D87-B77B-5DF27275CAA7}"/>
              </a:ext>
            </a:extLst>
          </p:cNvPr>
          <p:cNvPicPr>
            <a:picLocks noGrp="1" noChangeAspect="1"/>
          </p:cNvPicPr>
          <p:nvPr>
            <p:ph idx="1"/>
          </p:nvPr>
        </p:nvPicPr>
        <p:blipFill>
          <a:blip r:embed="rId3"/>
          <a:stretch>
            <a:fillRect/>
          </a:stretch>
        </p:blipFill>
        <p:spPr>
          <a:xfrm>
            <a:off x="1833109" y="1552202"/>
            <a:ext cx="8857469" cy="4526530"/>
          </a:xfrm>
        </p:spPr>
      </p:pic>
    </p:spTree>
    <p:extLst>
      <p:ext uri="{BB962C8B-B14F-4D97-AF65-F5344CB8AC3E}">
        <p14:creationId xmlns:p14="http://schemas.microsoft.com/office/powerpoint/2010/main" val="6735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Title"/>
          <p:cNvSpPr txBox="1">
            <a:spLocks noGrp="1"/>
          </p:cNvSpPr>
          <p:nvPr>
            <p:ph type="title"/>
          </p:nvPr>
        </p:nvSpPr>
        <p:spPr>
          <a:xfrm>
            <a:off x="0" y="2072700"/>
            <a:ext cx="4284300" cy="1356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ts val="4800"/>
              <a:buFont typeface="Corbel"/>
              <a:buNone/>
            </a:pP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The EBPH Process</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275" name="Content Placeholder 12" descr="The evidence-based public health process is made up of 7 steps.&#10;&#10;Step 1: community assessment&#10;Step 2: quantify the issue&#10;Step 3: develop a concise statement of the issue&#10;Step 4: determine what is known through the scientific literature&#10;Step 5: develop and prioritize program and policy options&#10;Step 6: develop an action plan and implement interventions&#10;Step 7: evaluate the program or policy&#10;"/>
          <p:cNvPicPr preferRelativeResize="0">
            <a:picLocks noGrp="1"/>
          </p:cNvPicPr>
          <p:nvPr>
            <p:ph type="body" idx="1"/>
          </p:nvPr>
        </p:nvPicPr>
        <p:blipFill rotWithShape="1">
          <a:blip r:embed="rId3">
            <a:alphaModFix/>
          </a:blip>
          <a:srcRect/>
          <a:stretch/>
        </p:blipFill>
        <p:spPr>
          <a:xfrm>
            <a:off x="4858338" y="254737"/>
            <a:ext cx="6391126" cy="573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9" name="Title"/>
          <p:cNvSpPr txBox="1">
            <a:spLocks noGrp="1"/>
          </p:cNvSpPr>
          <p:nvPr>
            <p:ph type="title"/>
          </p:nvPr>
        </p:nvSpPr>
        <p:spPr>
          <a:xfrm>
            <a:off x="629875" y="1837413"/>
            <a:ext cx="4708500" cy="25974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6480"/>
              <a:buFont typeface="Corbel"/>
              <a:buNone/>
            </a:pPr>
            <a:r>
              <a:rPr lang="en-US" sz="6480" dirty="0">
                <a:solidFill>
                  <a:schemeClr val="tx1"/>
                </a:solidFill>
                <a:latin typeface="Calibri" panose="020F0502020204030204" pitchFamily="34" charset="0"/>
                <a:ea typeface="Calibri" panose="020F0502020204030204" pitchFamily="34" charset="0"/>
                <a:cs typeface="Calibri" panose="020F0502020204030204" pitchFamily="34" charset="0"/>
              </a:rPr>
              <a:t>Scientific Literature</a:t>
            </a:r>
            <a:br>
              <a:rPr lang="en-US" sz="648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rPr>
              <a:t>Step 4</a:t>
            </a:r>
            <a:endParaRPr sz="648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288" name="Content Placeholder 14" descr="Scientific Literature Framework: The evidence based public health process is shown with &quot;determining what is known through the scientific literature&quot; highlighted."/>
          <p:cNvPicPr preferRelativeResize="0"/>
          <p:nvPr/>
        </p:nvPicPr>
        <p:blipFill>
          <a:blip r:embed="rId3"/>
          <a:srcRect/>
          <a:stretch/>
        </p:blipFill>
        <p:spPr>
          <a:xfrm>
            <a:off x="5890975" y="360986"/>
            <a:ext cx="5802175" cy="53332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Title"/>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PICO Framework</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97" name="Content Placeholder 15" descr="Table showing the 4 elements of the PICO framework.&#10;&#10;P = Patient population&#10;I = Intervention&#10;C = Comparison Control&#10;O = Outcome&#10;"/>
          <p:cNvGraphicFramePr/>
          <p:nvPr>
            <p:extLst>
              <p:ext uri="{D42A27DB-BD31-4B8C-83A1-F6EECF244321}">
                <p14:modId xmlns:p14="http://schemas.microsoft.com/office/powerpoint/2010/main" val="2773142695"/>
              </p:ext>
            </p:extLst>
          </p:nvPr>
        </p:nvGraphicFramePr>
        <p:xfrm>
          <a:off x="1694213" y="2109150"/>
          <a:ext cx="8772975" cy="3030900"/>
        </p:xfrm>
        <a:graphic>
          <a:graphicData uri="http://schemas.openxmlformats.org/drawingml/2006/table">
            <a:tbl>
              <a:tblPr firstRow="1">
                <a:noFill/>
                <a:tableStyleId>{FB72FA6B-26C9-4237-B7AE-E885FB65A8B5}</a:tableStyleId>
              </a:tblPr>
              <a:tblGrid>
                <a:gridCol w="2413525">
                  <a:extLst>
                    <a:ext uri="{9D8B030D-6E8A-4147-A177-3AD203B41FA5}">
                      <a16:colId xmlns:a16="http://schemas.microsoft.com/office/drawing/2014/main" val="20000"/>
                    </a:ext>
                  </a:extLst>
                </a:gridCol>
                <a:gridCol w="2170900">
                  <a:extLst>
                    <a:ext uri="{9D8B030D-6E8A-4147-A177-3AD203B41FA5}">
                      <a16:colId xmlns:a16="http://schemas.microsoft.com/office/drawing/2014/main" val="20001"/>
                    </a:ext>
                  </a:extLst>
                </a:gridCol>
                <a:gridCol w="2158125">
                  <a:extLst>
                    <a:ext uri="{9D8B030D-6E8A-4147-A177-3AD203B41FA5}">
                      <a16:colId xmlns:a16="http://schemas.microsoft.com/office/drawing/2014/main" val="20002"/>
                    </a:ext>
                  </a:extLst>
                </a:gridCol>
                <a:gridCol w="2030425">
                  <a:extLst>
                    <a:ext uri="{9D8B030D-6E8A-4147-A177-3AD203B41FA5}">
                      <a16:colId xmlns:a16="http://schemas.microsoft.com/office/drawing/2014/main" val="20003"/>
                    </a:ext>
                  </a:extLst>
                </a:gridCol>
              </a:tblGrid>
              <a:tr h="1237900">
                <a:tc>
                  <a:txBody>
                    <a:bodyPr/>
                    <a:lstStyle/>
                    <a:p>
                      <a:pPr marL="0" lvl="0" indent="0" algn="ctr" rtl="0">
                        <a:lnSpc>
                          <a:spcPct val="115000"/>
                        </a:lnSpc>
                        <a:spcBef>
                          <a:spcPts val="1200"/>
                        </a:spcBef>
                        <a:spcAft>
                          <a:spcPts val="0"/>
                        </a:spcAft>
                        <a:buNone/>
                      </a:pPr>
                      <a:r>
                        <a:rPr lang="en-US" sz="5300" b="1" dirty="0">
                          <a:solidFill>
                            <a:srgbClr val="FFFFFF"/>
                          </a:solidFill>
                        </a:rPr>
                        <a:t>P</a:t>
                      </a:r>
                      <a:endParaRPr sz="5300" b="1"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tc>
                  <a:txBody>
                    <a:bodyPr/>
                    <a:lstStyle/>
                    <a:p>
                      <a:pPr marL="0" lvl="0" indent="0" algn="ctr" rtl="0">
                        <a:lnSpc>
                          <a:spcPct val="115000"/>
                        </a:lnSpc>
                        <a:spcBef>
                          <a:spcPts val="1200"/>
                        </a:spcBef>
                        <a:spcAft>
                          <a:spcPts val="0"/>
                        </a:spcAft>
                        <a:buNone/>
                      </a:pPr>
                      <a:r>
                        <a:rPr lang="en-US" sz="5300" b="1" dirty="0">
                          <a:solidFill>
                            <a:srgbClr val="FFFFFF"/>
                          </a:solidFill>
                        </a:rPr>
                        <a:t>I</a:t>
                      </a:r>
                      <a:endParaRPr sz="5300" b="1"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tc>
                  <a:txBody>
                    <a:bodyPr/>
                    <a:lstStyle/>
                    <a:p>
                      <a:pPr marL="0" lvl="0" indent="0" algn="ctr" rtl="0">
                        <a:lnSpc>
                          <a:spcPct val="115000"/>
                        </a:lnSpc>
                        <a:spcBef>
                          <a:spcPts val="1200"/>
                        </a:spcBef>
                        <a:spcAft>
                          <a:spcPts val="0"/>
                        </a:spcAft>
                        <a:buNone/>
                      </a:pPr>
                      <a:r>
                        <a:rPr lang="en-US" sz="5300" b="1" dirty="0">
                          <a:solidFill>
                            <a:srgbClr val="FFFFFF"/>
                          </a:solidFill>
                        </a:rPr>
                        <a:t>C</a:t>
                      </a:r>
                      <a:endParaRPr sz="5300" b="1"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tc>
                  <a:txBody>
                    <a:bodyPr/>
                    <a:lstStyle/>
                    <a:p>
                      <a:pPr marL="0" lvl="0" indent="0" algn="ctr" rtl="0">
                        <a:lnSpc>
                          <a:spcPct val="115000"/>
                        </a:lnSpc>
                        <a:spcBef>
                          <a:spcPts val="1200"/>
                        </a:spcBef>
                        <a:spcAft>
                          <a:spcPts val="0"/>
                        </a:spcAft>
                        <a:buNone/>
                      </a:pPr>
                      <a:r>
                        <a:rPr lang="en-US" sz="5300" b="1" dirty="0">
                          <a:solidFill>
                            <a:srgbClr val="FFFFFF"/>
                          </a:solidFill>
                        </a:rPr>
                        <a:t>O</a:t>
                      </a:r>
                      <a:endParaRPr sz="5300" b="1" dirty="0">
                        <a:solidFill>
                          <a:srgbClr val="FFFFFF"/>
                        </a:solidFill>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extLst>
                  <a:ext uri="{0D108BD9-81ED-4DB2-BD59-A6C34878D82A}">
                    <a16:rowId xmlns:a16="http://schemas.microsoft.com/office/drawing/2014/main" val="10000"/>
                  </a:ext>
                </a:extLst>
              </a:tr>
              <a:tr h="1793000">
                <a:tc>
                  <a:txBody>
                    <a:bodyPr/>
                    <a:lstStyle/>
                    <a:p>
                      <a:pPr marL="0" lvl="0" indent="0" algn="ctr" rtl="0">
                        <a:lnSpc>
                          <a:spcPct val="115000"/>
                        </a:lnSpc>
                        <a:spcBef>
                          <a:spcPts val="1200"/>
                        </a:spcBef>
                        <a:spcAft>
                          <a:spcPts val="0"/>
                        </a:spcAft>
                        <a:buNone/>
                      </a:pPr>
                      <a:r>
                        <a:rPr lang="en-US" sz="2400" b="1" dirty="0"/>
                        <a:t>Patient</a:t>
                      </a:r>
                      <a:endParaRPr sz="2400" b="1" dirty="0"/>
                    </a:p>
                    <a:p>
                      <a:pPr marL="0" lvl="0" indent="0" algn="ctr" rtl="0">
                        <a:lnSpc>
                          <a:spcPct val="115000"/>
                        </a:lnSpc>
                        <a:spcBef>
                          <a:spcPts val="1200"/>
                        </a:spcBef>
                        <a:spcAft>
                          <a:spcPts val="0"/>
                        </a:spcAft>
                        <a:buNone/>
                      </a:pPr>
                      <a:r>
                        <a:rPr lang="en-US" sz="2400" b="1" dirty="0"/>
                        <a:t>Population</a:t>
                      </a:r>
                      <a:endParaRPr sz="2400" b="1" dirty="0"/>
                    </a:p>
                    <a:p>
                      <a:pPr marL="0" lvl="0" indent="0" algn="ctr" rtl="0">
                        <a:lnSpc>
                          <a:spcPct val="115000"/>
                        </a:lnSpc>
                        <a:spcBef>
                          <a:spcPts val="1200"/>
                        </a:spcBef>
                        <a:spcAft>
                          <a:spcPts val="0"/>
                        </a:spcAft>
                        <a:buNone/>
                      </a:pPr>
                      <a:r>
                        <a:rPr lang="en-US" sz="2400" b="1" dirty="0"/>
                        <a:t>Problem</a:t>
                      </a:r>
                      <a:endParaRPr sz="2400" b="1" dirty="0"/>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tc>
                  <a:txBody>
                    <a:bodyPr/>
                    <a:lstStyle/>
                    <a:p>
                      <a:pPr marL="0" lvl="0" indent="0" algn="ctr" rtl="0">
                        <a:lnSpc>
                          <a:spcPct val="115000"/>
                        </a:lnSpc>
                        <a:spcBef>
                          <a:spcPts val="1200"/>
                        </a:spcBef>
                        <a:spcAft>
                          <a:spcPts val="0"/>
                        </a:spcAft>
                        <a:buNone/>
                      </a:pPr>
                      <a:r>
                        <a:rPr lang="en-US" sz="2400" b="1" dirty="0"/>
                        <a:t>Intervention</a:t>
                      </a:r>
                      <a:endParaRPr sz="2400" b="1" dirty="0"/>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tc>
                  <a:txBody>
                    <a:bodyPr/>
                    <a:lstStyle/>
                    <a:p>
                      <a:pPr marL="0" lvl="0" indent="0" algn="ctr" rtl="0">
                        <a:lnSpc>
                          <a:spcPct val="115000"/>
                        </a:lnSpc>
                        <a:spcBef>
                          <a:spcPts val="1200"/>
                        </a:spcBef>
                        <a:spcAft>
                          <a:spcPts val="0"/>
                        </a:spcAft>
                        <a:buNone/>
                      </a:pPr>
                      <a:r>
                        <a:rPr lang="en-US" sz="2400" b="1" dirty="0"/>
                        <a:t>Comparison</a:t>
                      </a:r>
                      <a:endParaRPr sz="2400" b="1" dirty="0"/>
                    </a:p>
                    <a:p>
                      <a:pPr marL="0" lvl="0" indent="0" algn="ctr" rtl="0">
                        <a:lnSpc>
                          <a:spcPct val="115000"/>
                        </a:lnSpc>
                        <a:spcBef>
                          <a:spcPts val="1200"/>
                        </a:spcBef>
                        <a:spcAft>
                          <a:spcPts val="0"/>
                        </a:spcAft>
                        <a:buNone/>
                      </a:pPr>
                      <a:r>
                        <a:rPr lang="en-US" sz="2400" b="1" dirty="0"/>
                        <a:t>Control</a:t>
                      </a:r>
                      <a:endParaRPr sz="2400" b="1" dirty="0"/>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tc>
                  <a:txBody>
                    <a:bodyPr/>
                    <a:lstStyle/>
                    <a:p>
                      <a:pPr marL="0" lvl="0" indent="0" algn="ctr" rtl="0">
                        <a:lnSpc>
                          <a:spcPct val="115000"/>
                        </a:lnSpc>
                        <a:spcBef>
                          <a:spcPts val="1200"/>
                        </a:spcBef>
                        <a:spcAft>
                          <a:spcPts val="0"/>
                        </a:spcAft>
                        <a:buNone/>
                      </a:pPr>
                      <a:r>
                        <a:rPr lang="en-US" sz="2400" b="1" dirty="0"/>
                        <a:t>Outcome</a:t>
                      </a:r>
                      <a:endParaRPr sz="2400" b="1" dirty="0"/>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303" name="Title"/>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PICO Example</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04" name="Content Placeholder 16" descr="Table showing the PICO elements for this example. &#10;P = elementary school children&#10;I = educational campaign&#10;C = no educational campaign&#10;O = vaccination rate"/>
          <p:cNvGraphicFramePr/>
          <p:nvPr>
            <p:extLst>
              <p:ext uri="{D42A27DB-BD31-4B8C-83A1-F6EECF244321}">
                <p14:modId xmlns:p14="http://schemas.microsoft.com/office/powerpoint/2010/main" val="2038092932"/>
              </p:ext>
            </p:extLst>
          </p:nvPr>
        </p:nvGraphicFramePr>
        <p:xfrm>
          <a:off x="396025" y="2109150"/>
          <a:ext cx="11369325" cy="2060250"/>
        </p:xfrm>
        <a:graphic>
          <a:graphicData uri="http://schemas.openxmlformats.org/drawingml/2006/table">
            <a:tbl>
              <a:tblPr firstRow="1">
                <a:noFill/>
                <a:tableStyleId>{FB72FA6B-26C9-4237-B7AE-E885FB65A8B5}</a:tableStyleId>
              </a:tblPr>
              <a:tblGrid>
                <a:gridCol w="3127800">
                  <a:extLst>
                    <a:ext uri="{9D8B030D-6E8A-4147-A177-3AD203B41FA5}">
                      <a16:colId xmlns:a16="http://schemas.microsoft.com/office/drawing/2014/main" val="20000"/>
                    </a:ext>
                  </a:extLst>
                </a:gridCol>
                <a:gridCol w="2813375">
                  <a:extLst>
                    <a:ext uri="{9D8B030D-6E8A-4147-A177-3AD203B41FA5}">
                      <a16:colId xmlns:a16="http://schemas.microsoft.com/office/drawing/2014/main" val="20001"/>
                    </a:ext>
                  </a:extLst>
                </a:gridCol>
                <a:gridCol w="2796825">
                  <a:extLst>
                    <a:ext uri="{9D8B030D-6E8A-4147-A177-3AD203B41FA5}">
                      <a16:colId xmlns:a16="http://schemas.microsoft.com/office/drawing/2014/main" val="20002"/>
                    </a:ext>
                  </a:extLst>
                </a:gridCol>
                <a:gridCol w="2631325">
                  <a:extLst>
                    <a:ext uri="{9D8B030D-6E8A-4147-A177-3AD203B41FA5}">
                      <a16:colId xmlns:a16="http://schemas.microsoft.com/office/drawing/2014/main" val="20003"/>
                    </a:ext>
                  </a:extLst>
                </a:gridCol>
              </a:tblGrid>
              <a:tr h="929125">
                <a:tc>
                  <a:txBody>
                    <a:bodyPr/>
                    <a:lstStyle/>
                    <a:p>
                      <a:pPr marL="0" lvl="0" indent="0" algn="ctr" rtl="0">
                        <a:lnSpc>
                          <a:spcPct val="115000"/>
                        </a:lnSpc>
                        <a:spcBef>
                          <a:spcPts val="1200"/>
                        </a:spcBef>
                        <a:spcAft>
                          <a:spcPts val="0"/>
                        </a:spcAft>
                        <a:buNone/>
                      </a:pPr>
                      <a:r>
                        <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rPr>
                        <a:t>P</a:t>
                      </a:r>
                      <a:endParaRPr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tc>
                  <a:txBody>
                    <a:bodyPr/>
                    <a:lstStyle/>
                    <a:p>
                      <a:pPr marL="0" lvl="0" indent="0" algn="ctr" rtl="0">
                        <a:lnSpc>
                          <a:spcPct val="115000"/>
                        </a:lnSpc>
                        <a:spcBef>
                          <a:spcPts val="1200"/>
                        </a:spcBef>
                        <a:spcAft>
                          <a:spcPts val="0"/>
                        </a:spcAft>
                        <a:buNone/>
                      </a:pPr>
                      <a:r>
                        <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rPr>
                        <a:t>I</a:t>
                      </a:r>
                      <a:endParaRPr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tc>
                  <a:txBody>
                    <a:bodyPr/>
                    <a:lstStyle/>
                    <a:p>
                      <a:pPr marL="0" lvl="0" indent="0" algn="ctr" rtl="0">
                        <a:lnSpc>
                          <a:spcPct val="115000"/>
                        </a:lnSpc>
                        <a:spcBef>
                          <a:spcPts val="1200"/>
                        </a:spcBef>
                        <a:spcAft>
                          <a:spcPts val="0"/>
                        </a:spcAft>
                        <a:buNone/>
                      </a:pPr>
                      <a:r>
                        <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rPr>
                        <a:t>C</a:t>
                      </a:r>
                      <a:endParaRPr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tc>
                  <a:txBody>
                    <a:bodyPr/>
                    <a:lstStyle/>
                    <a:p>
                      <a:pPr marL="0" lvl="0" indent="0" algn="ctr" rtl="0">
                        <a:lnSpc>
                          <a:spcPct val="115000"/>
                        </a:lnSpc>
                        <a:spcBef>
                          <a:spcPts val="1200"/>
                        </a:spcBef>
                        <a:spcAft>
                          <a:spcPts val="0"/>
                        </a:spcAft>
                        <a:buNone/>
                      </a:pPr>
                      <a:r>
                        <a:rPr lang="en-US" sz="3600" b="1" dirty="0">
                          <a:solidFill>
                            <a:srgbClr val="FFFFFF"/>
                          </a:solidFill>
                          <a:latin typeface="Calibri" panose="020F0502020204030204" pitchFamily="34" charset="0"/>
                          <a:ea typeface="Calibri" panose="020F0502020204030204" pitchFamily="34" charset="0"/>
                          <a:cs typeface="Calibri" panose="020F0502020204030204" pitchFamily="34" charset="0"/>
                        </a:rPr>
                        <a:t>O</a:t>
                      </a:r>
                      <a:endParaRPr sz="36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F5FA0"/>
                    </a:solidFill>
                  </a:tcPr>
                </a:tc>
                <a:extLst>
                  <a:ext uri="{0D108BD9-81ED-4DB2-BD59-A6C34878D82A}">
                    <a16:rowId xmlns:a16="http://schemas.microsoft.com/office/drawing/2014/main" val="10000"/>
                  </a:ext>
                </a:extLst>
              </a:tr>
              <a:tr h="1131125">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ea typeface="Calibri" panose="020F0502020204030204" pitchFamily="34" charset="0"/>
                          <a:cs typeface="Calibri" panose="020F0502020204030204" pitchFamily="34" charset="0"/>
                        </a:rPr>
                        <a:t>Elementary school children</a:t>
                      </a:r>
                      <a:endParaRPr sz="2400"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ea typeface="Calibri" panose="020F0502020204030204" pitchFamily="34" charset="0"/>
                          <a:cs typeface="Calibri" panose="020F0502020204030204" pitchFamily="34" charset="0"/>
                        </a:rPr>
                        <a:t>Educational campaign</a:t>
                      </a:r>
                      <a:endParaRPr sz="2400"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ea typeface="Calibri" panose="020F0502020204030204" pitchFamily="34" charset="0"/>
                          <a:cs typeface="Calibri" panose="020F0502020204030204" pitchFamily="34" charset="0"/>
                        </a:rPr>
                        <a:t>No educational campaign</a:t>
                      </a:r>
                      <a:endParaRPr sz="2400"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tc>
                  <a:txBody>
                    <a:bodyPr/>
                    <a:lstStyle/>
                    <a:p>
                      <a:pPr marL="0" lvl="0" indent="0" algn="ctr" rtl="0">
                        <a:lnSpc>
                          <a:spcPct val="115000"/>
                        </a:lnSpc>
                        <a:spcBef>
                          <a:spcPts val="1200"/>
                        </a:spcBef>
                        <a:spcAft>
                          <a:spcPts val="0"/>
                        </a:spcAft>
                        <a:buNone/>
                      </a:pPr>
                      <a:r>
                        <a:rPr lang="en-US" sz="2400" b="1" dirty="0">
                          <a:latin typeface="Calibri" panose="020F0502020204030204" pitchFamily="34" charset="0"/>
                          <a:ea typeface="Calibri" panose="020F0502020204030204" pitchFamily="34" charset="0"/>
                          <a:cs typeface="Calibri" panose="020F0502020204030204" pitchFamily="34" charset="0"/>
                        </a:rPr>
                        <a:t>Vaccination rate</a:t>
                      </a:r>
                      <a:endParaRPr sz="2400"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4E5F7"/>
                    </a:solidFill>
                  </a:tcPr>
                </a:tc>
                <a:extLst>
                  <a:ext uri="{0D108BD9-81ED-4DB2-BD59-A6C34878D82A}">
                    <a16:rowId xmlns:a16="http://schemas.microsoft.com/office/drawing/2014/main" val="10001"/>
                  </a:ext>
                </a:extLst>
              </a:tr>
            </a:tbl>
          </a:graphicData>
        </a:graphic>
      </p:graphicFrame>
      <p:sp>
        <p:nvSpPr>
          <p:cNvPr id="305" name="Content Placeholder 17"/>
          <p:cNvSpPr txBox="1"/>
          <p:nvPr/>
        </p:nvSpPr>
        <p:spPr>
          <a:xfrm>
            <a:off x="411300" y="4246500"/>
            <a:ext cx="11369400" cy="135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100" b="1" i="1" dirty="0">
                <a:solidFill>
                  <a:schemeClr val="dk1"/>
                </a:solidFill>
                <a:latin typeface="Calibri" panose="020F0502020204030204" pitchFamily="34" charset="0"/>
                <a:ea typeface="Calibri" panose="020F0502020204030204" pitchFamily="34" charset="0"/>
                <a:cs typeface="Calibri" panose="020F0502020204030204" pitchFamily="34" charset="0"/>
              </a:rPr>
              <a:t>Research Question</a:t>
            </a:r>
            <a:r>
              <a:rPr lang="en-US" sz="2100" b="1" dirty="0">
                <a:solidFill>
                  <a:schemeClr val="dk1"/>
                </a:solidFill>
                <a:latin typeface="Calibri" panose="020F0502020204030204" pitchFamily="34" charset="0"/>
                <a:ea typeface="Calibri" panose="020F0502020204030204" pitchFamily="34" charset="0"/>
                <a:cs typeface="Calibri" panose="020F0502020204030204" pitchFamily="34" charset="0"/>
              </a:rPr>
              <a:t>: Does a school-based vaccination education campaign for parents increase the rate of vaccination among elementary school children compared to students whose parents did not receive the educational campaign?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3" name="Title"/>
          <p:cNvSpPr txBox="1">
            <a:spLocks noGrp="1"/>
          </p:cNvSpPr>
          <p:nvPr>
            <p:ph type="title"/>
          </p:nvPr>
        </p:nvSpPr>
        <p:spPr>
          <a:xfrm>
            <a:off x="255374" y="84429"/>
            <a:ext cx="42681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orbel"/>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Scenario</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14" name="Content Placeholder 18"/>
          <p:cNvSpPr txBox="1">
            <a:spLocks noGrp="1"/>
          </p:cNvSpPr>
          <p:nvPr>
            <p:ph type="body" idx="1"/>
          </p:nvPr>
        </p:nvSpPr>
        <p:spPr>
          <a:xfrm>
            <a:off x="1197684" y="1395264"/>
            <a:ext cx="9512225" cy="450261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400"/>
              </a:spcBef>
              <a:spcAft>
                <a:spcPts val="0"/>
              </a:spcAft>
              <a:buSzPts val="1920"/>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Your local community has seen a decrease in cancer screenings in multi-lingual, refugee and immigrant communities. </a:t>
            </a:r>
          </a:p>
          <a:p>
            <a:pPr marL="0" lvl="0" indent="0" algn="l" rtl="0">
              <a:lnSpc>
                <a:spcPct val="80000"/>
              </a:lnSpc>
              <a:spcBef>
                <a:spcPts val="1400"/>
              </a:spcBef>
              <a:spcAft>
                <a:spcPts val="0"/>
              </a:spcAft>
              <a:buSzPts val="1920"/>
              <a:buNone/>
            </a:pP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80000"/>
              </a:lnSpc>
              <a:spcBef>
                <a:spcPts val="1400"/>
              </a:spcBef>
              <a:spcAft>
                <a:spcPts val="0"/>
              </a:spcAft>
              <a:buSzPts val="1920"/>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You would like to create a community health worker program to increase the rates of regular cancer screen in these communities. </a:t>
            </a:r>
          </a:p>
          <a:p>
            <a:pPr marL="0" lvl="0" indent="0" algn="l" rtl="0">
              <a:lnSpc>
                <a:spcPct val="80000"/>
              </a:lnSpc>
              <a:spcBef>
                <a:spcPts val="1400"/>
              </a:spcBef>
              <a:spcAft>
                <a:spcPts val="0"/>
              </a:spcAft>
              <a:buSzPts val="1920"/>
              <a:buNone/>
            </a:pPr>
            <a:endParaRP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80000"/>
              </a:lnSpc>
              <a:spcBef>
                <a:spcPts val="1400"/>
              </a:spcBef>
              <a:spcAft>
                <a:spcPts val="0"/>
              </a:spcAft>
              <a:buSzPts val="1920"/>
              <a:buNone/>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No programs currently exist in your community, so you need to come up with evidence that putting effort into the program will actually increase the rates of cancer screening.</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sp>
        <p:nvSpPr>
          <p:cNvPr id="335" name="Title"/>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dirty="0">
                <a:solidFill>
                  <a:schemeClr val="tx1"/>
                </a:solidFill>
              </a:rPr>
              <a:t>Scenario Details</a:t>
            </a:r>
            <a:endParaRPr dirty="0">
              <a:solidFill>
                <a:schemeClr val="tx1"/>
              </a:solidFill>
            </a:endParaRPr>
          </a:p>
        </p:txBody>
      </p:sp>
      <p:pic>
        <p:nvPicPr>
          <p:cNvPr id="9" name="Content Placeholder 8" descr="A diagram showing the 4 PICO steps. P stands for Population/Prevention. I stands for Intervention. C stands for Comparison (if any). O stands for Outcome.">
            <a:extLst>
              <a:ext uri="{FF2B5EF4-FFF2-40B4-BE49-F238E27FC236}">
                <a16:creationId xmlns:a16="http://schemas.microsoft.com/office/drawing/2014/main" id="{B24A95CB-FF9F-7F76-7BFC-F4B5FBCD7AD2}"/>
              </a:ext>
            </a:extLst>
          </p:cNvPr>
          <p:cNvPicPr>
            <a:picLocks noGrp="1" noChangeAspect="1"/>
          </p:cNvPicPr>
          <p:nvPr>
            <p:ph sz="half" idx="1"/>
          </p:nvPr>
        </p:nvPicPr>
        <p:blipFill>
          <a:blip r:embed="rId3"/>
          <a:stretch>
            <a:fillRect/>
          </a:stretch>
        </p:blipFill>
        <p:spPr>
          <a:xfrm>
            <a:off x="995775" y="1689594"/>
            <a:ext cx="4735174" cy="4137047"/>
          </a:xfrm>
        </p:spPr>
      </p:pic>
      <p:pic>
        <p:nvPicPr>
          <p:cNvPr id="7" name="Content Placeholder 6" descr="The problem and population in this scenario is: Decreased rates of cancer screening in multi-lingual refugee and immigrant communities. The intervention is a Community Health Worker program. No current program exists for comparison. The desired outcome is Increased rates of cancer screening in multi-lingual communities.">
            <a:extLst>
              <a:ext uri="{FF2B5EF4-FFF2-40B4-BE49-F238E27FC236}">
                <a16:creationId xmlns:a16="http://schemas.microsoft.com/office/drawing/2014/main" id="{3688E94F-C992-605D-88AC-00B05A681159}"/>
              </a:ext>
            </a:extLst>
          </p:cNvPr>
          <p:cNvPicPr>
            <a:picLocks noGrp="1" noChangeAspect="1"/>
          </p:cNvPicPr>
          <p:nvPr>
            <p:ph sz="half" idx="2"/>
          </p:nvPr>
        </p:nvPicPr>
        <p:blipFill>
          <a:blip r:embed="rId4"/>
          <a:stretch>
            <a:fillRect/>
          </a:stretch>
        </p:blipFill>
        <p:spPr>
          <a:xfrm>
            <a:off x="6569061" y="1945757"/>
            <a:ext cx="4142190" cy="3880883"/>
          </a:xfrm>
        </p:spPr>
      </p:pic>
    </p:spTree>
    <p:extLst>
      <p:ext uri="{BB962C8B-B14F-4D97-AF65-F5344CB8AC3E}">
        <p14:creationId xmlns:p14="http://schemas.microsoft.com/office/powerpoint/2010/main" val="343929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7B8C3D-6CA7-4399-8CC2-6F28E3BA8742}"/>
              </a:ext>
            </a:extLst>
          </p:cNvPr>
          <p:cNvSpPr>
            <a:spLocks noGrp="1"/>
          </p:cNvSpPr>
          <p:nvPr>
            <p:ph type="title"/>
          </p:nvPr>
        </p:nvSpPr>
        <p:spPr/>
        <p:txBody>
          <a:bodyPr/>
          <a:lstStyle/>
          <a:p>
            <a:r>
              <a:rPr lang="en-US" dirty="0">
                <a:solidFill>
                  <a:schemeClr val="tx1"/>
                </a:solidFill>
              </a:rPr>
              <a:t>The Question</a:t>
            </a:r>
          </a:p>
        </p:txBody>
      </p:sp>
      <p:sp>
        <p:nvSpPr>
          <p:cNvPr id="2" name="Content Placeholder 1">
            <a:extLst>
              <a:ext uri="{FF2B5EF4-FFF2-40B4-BE49-F238E27FC236}">
                <a16:creationId xmlns:a16="http://schemas.microsoft.com/office/drawing/2014/main" id="{55B8C6EC-113B-E407-0A16-FFDC874B731E}"/>
              </a:ext>
            </a:extLst>
          </p:cNvPr>
          <p:cNvSpPr>
            <a:spLocks noGrp="1"/>
          </p:cNvSpPr>
          <p:nvPr>
            <p:ph sz="half" idx="2"/>
          </p:nvPr>
        </p:nvSpPr>
        <p:spPr>
          <a:xfrm>
            <a:off x="1050324" y="2239123"/>
            <a:ext cx="9178821" cy="3391872"/>
          </a:xfrm>
        </p:spPr>
        <p:txBody>
          <a:bodyPr/>
          <a:lstStyle/>
          <a:p>
            <a:pPr marL="0" indent="0">
              <a:buNone/>
            </a:pPr>
            <a:r>
              <a:rPr lang="en-US" altLang="en-US" sz="2800" dirty="0">
                <a:solidFill>
                  <a:schemeClr val="tx1"/>
                </a:solidFill>
                <a:latin typeface="+mn-lt"/>
              </a:rPr>
              <a:t>Will a Community Health Worker program (I) increase the rate of preventative cancer screenings (O) in multi-lingual, refugee and immigrant communities(P)? </a:t>
            </a:r>
          </a:p>
        </p:txBody>
      </p:sp>
    </p:spTree>
    <p:extLst>
      <p:ext uri="{BB962C8B-B14F-4D97-AF65-F5344CB8AC3E}">
        <p14:creationId xmlns:p14="http://schemas.microsoft.com/office/powerpoint/2010/main" val="63456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8FF7-4AFF-0CD3-E37C-5F819093CC1C}"/>
              </a:ext>
            </a:extLst>
          </p:cNvPr>
          <p:cNvSpPr>
            <a:spLocks noGrp="1"/>
          </p:cNvSpPr>
          <p:nvPr>
            <p:ph type="title"/>
          </p:nvPr>
        </p:nvSpPr>
        <p:spPr>
          <a:xfrm>
            <a:off x="388726" y="286243"/>
            <a:ext cx="2329074" cy="1527399"/>
          </a:xfrm>
        </p:spPr>
        <p:txBody>
          <a:bodyPr>
            <a:noAutofit/>
          </a:bodyPr>
          <a:lstStyle/>
          <a:p>
            <a:r>
              <a:rPr lang="en-US" sz="5400" b="1" dirty="0">
                <a:solidFill>
                  <a:schemeClr val="tx1"/>
                </a:solidFill>
              </a:rPr>
              <a:t>NNLM</a:t>
            </a:r>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7800" y="269047"/>
            <a:ext cx="8184143" cy="5662680"/>
          </a:xfrm>
        </p:spPr>
      </p:pic>
      <p:sp>
        <p:nvSpPr>
          <p:cNvPr id="2" name="Slide Number Placeholder 1">
            <a:extLst>
              <a:ext uri="{FF2B5EF4-FFF2-40B4-BE49-F238E27FC236}">
                <a16:creationId xmlns:a16="http://schemas.microsoft.com/office/drawing/2014/main" id="{80BA5FFC-8D10-7EBA-1266-20CA7AB17EBB}"/>
              </a:ext>
              <a:ext uri="{C183D7F6-B498-43B3-948B-1728B52AA6E4}">
                <adec:decorative xmlns:adec="http://schemas.microsoft.com/office/drawing/2017/decorative" val="1"/>
              </a:ext>
            </a:extLst>
          </p:cNvPr>
          <p:cNvSpPr>
            <a:spLocks noGrp="1"/>
          </p:cNvSpPr>
          <p:nvPr>
            <p:ph type="sldNum" sz="quarter" idx="10"/>
          </p:nvPr>
        </p:nvSpPr>
        <p:spPr>
          <a:xfrm>
            <a:off x="9335018" y="6223828"/>
            <a:ext cx="232907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F9F99-9BD9-4422-B838-F0A597D458BC}" type="slidenum">
              <a:rPr kumimoji="0" lang="en-US" sz="16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64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51"/>
        <p:cNvGrpSpPr/>
        <p:nvPr/>
      </p:nvGrpSpPr>
      <p:grpSpPr>
        <a:xfrm>
          <a:off x="0" y="0"/>
          <a:ext cx="0" cy="0"/>
          <a:chOff x="0" y="0"/>
          <a:chExt cx="0" cy="0"/>
        </a:xfrm>
      </p:grpSpPr>
      <p:sp>
        <p:nvSpPr>
          <p:cNvPr id="352" name="Title"/>
          <p:cNvSpPr txBox="1">
            <a:spLocks noGrp="1"/>
          </p:cNvSpPr>
          <p:nvPr>
            <p:ph type="title"/>
          </p:nvPr>
        </p:nvSpPr>
        <p:spPr>
          <a:xfrm>
            <a:off x="222466" y="1489822"/>
            <a:ext cx="3041844" cy="19391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orbel"/>
              <a:buNone/>
            </a:pPr>
            <a:r>
              <a:rPr lang="en-US" sz="3959" dirty="0">
                <a:solidFill>
                  <a:schemeClr val="tx1"/>
                </a:solidFill>
                <a:latin typeface="Calibri" panose="020F0502020204030204" pitchFamily="34" charset="0"/>
                <a:ea typeface="Calibri" panose="020F0502020204030204" pitchFamily="34" charset="0"/>
                <a:cs typeface="Calibri" panose="020F0502020204030204" pitchFamily="34" charset="0"/>
              </a:rPr>
              <a:t>Hierarchy of Evidence</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56" name="Content Placeholder 21" descr="A pyramid showing the steps of evidence with the top level being systematic reviews and meta analyses the next level is randomized control trials the next is cohort studies the next level is cross sectional surveys the next level is case studies the next is ideas, expert opinions, editorials, and the base of the pyramid is anecdotal. Quality goes from bottom to top with the top level being the best evidence.&#10;"/>
          <p:cNvPicPr preferRelativeResize="0"/>
          <p:nvPr/>
        </p:nvPicPr>
        <p:blipFill>
          <a:blip r:embed="rId3"/>
          <a:srcRect/>
          <a:stretch/>
        </p:blipFill>
        <p:spPr>
          <a:xfrm>
            <a:off x="3375378" y="654757"/>
            <a:ext cx="8342911" cy="52378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61"/>
        <p:cNvGrpSpPr/>
        <p:nvPr/>
      </p:nvGrpSpPr>
      <p:grpSpPr>
        <a:xfrm>
          <a:off x="0" y="0"/>
          <a:ext cx="0" cy="0"/>
          <a:chOff x="0" y="0"/>
          <a:chExt cx="0" cy="0"/>
        </a:xfrm>
      </p:grpSpPr>
      <p:sp>
        <p:nvSpPr>
          <p:cNvPr id="366" name="Title"/>
          <p:cNvSpPr txBox="1">
            <a:spLocks noGrp="1"/>
          </p:cNvSpPr>
          <p:nvPr>
            <p:ph type="title"/>
          </p:nvPr>
        </p:nvSpPr>
        <p:spPr>
          <a:xfrm>
            <a:off x="615778" y="238752"/>
            <a:ext cx="10515600" cy="5266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orbel"/>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Demos</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64" name="Content Placeholder 22" descr="PubMed Logo"/>
          <p:cNvPicPr preferRelativeResize="0"/>
          <p:nvPr/>
        </p:nvPicPr>
        <p:blipFill rotWithShape="1">
          <a:blip r:embed="rId3">
            <a:alphaModFix/>
          </a:blip>
          <a:srcRect/>
          <a:stretch/>
        </p:blipFill>
        <p:spPr>
          <a:xfrm>
            <a:off x="436884" y="1840317"/>
            <a:ext cx="4238290" cy="1752590"/>
          </a:xfrm>
          <a:prstGeom prst="rect">
            <a:avLst/>
          </a:prstGeom>
          <a:noFill/>
          <a:ln w="9525" cap="flat" cmpd="sng">
            <a:solidFill>
              <a:schemeClr val="dk1"/>
            </a:solidFill>
            <a:prstDash val="solid"/>
            <a:round/>
            <a:headEnd type="none" w="sm" len="sm"/>
            <a:tailEnd type="none" w="sm" len="sm"/>
          </a:ln>
        </p:spPr>
      </p:pic>
      <p:pic>
        <p:nvPicPr>
          <p:cNvPr id="363" name="Content Placeholder 23" descr="The Community Guide Logo"/>
          <p:cNvPicPr preferRelativeResize="0"/>
          <p:nvPr/>
        </p:nvPicPr>
        <p:blipFill rotWithShape="1">
          <a:blip r:embed="rId4">
            <a:alphaModFix/>
          </a:blip>
          <a:srcRect/>
          <a:stretch/>
        </p:blipFill>
        <p:spPr>
          <a:xfrm>
            <a:off x="5420876" y="1840317"/>
            <a:ext cx="6353175" cy="1752590"/>
          </a:xfrm>
          <a:prstGeom prst="rect">
            <a:avLst/>
          </a:prstGeom>
          <a:noFill/>
          <a:ln w="9525" cap="flat" cmpd="sng">
            <a:solidFill>
              <a:schemeClr val="dk1"/>
            </a:solidFill>
            <a:prstDash val="solid"/>
            <a:round/>
            <a:headEnd type="none" w="sm" len="sm"/>
            <a:tailEnd type="none" w="sm" len="sm"/>
          </a:ln>
        </p:spPr>
      </p:pic>
      <p:pic>
        <p:nvPicPr>
          <p:cNvPr id="362" name="Content Placeholder 24" descr="Health Evidence Logo"/>
          <p:cNvPicPr preferRelativeResize="0"/>
          <p:nvPr/>
        </p:nvPicPr>
        <p:blipFill rotWithShape="1">
          <a:blip r:embed="rId5">
            <a:alphaModFix/>
          </a:blip>
          <a:srcRect/>
          <a:stretch/>
        </p:blipFill>
        <p:spPr>
          <a:xfrm>
            <a:off x="3465175" y="4147763"/>
            <a:ext cx="4400550" cy="1676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sp>
        <p:nvSpPr>
          <p:cNvPr id="5" name="Title 4">
            <a:extLst>
              <a:ext uri="{FF2B5EF4-FFF2-40B4-BE49-F238E27FC236}">
                <a16:creationId xmlns:a16="http://schemas.microsoft.com/office/drawing/2014/main" id="{C37342D9-9D0B-AE5A-3B94-6B80E52A32F6}"/>
              </a:ext>
            </a:extLst>
          </p:cNvPr>
          <p:cNvSpPr>
            <a:spLocks noGrp="1"/>
          </p:cNvSpPr>
          <p:nvPr>
            <p:ph type="title"/>
          </p:nvPr>
        </p:nvSpPr>
        <p:spPr>
          <a:xfrm>
            <a:off x="54015" y="178756"/>
            <a:ext cx="3652746" cy="260377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Campbell</a:t>
            </a:r>
            <a:r>
              <a:rPr lang="en-US" dirty="0">
                <a:latin typeface="Arial" panose="020B060402020202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Collaboration</a:t>
            </a:r>
          </a:p>
        </p:txBody>
      </p:sp>
      <p:pic>
        <p:nvPicPr>
          <p:cNvPr id="2" name="Picture 1" descr="Campbell Collaboration homepage">
            <a:extLst>
              <a:ext uri="{FF2B5EF4-FFF2-40B4-BE49-F238E27FC236}">
                <a16:creationId xmlns:a16="http://schemas.microsoft.com/office/drawing/2014/main" id="{4AA47647-E9D9-9BAB-F711-ACEEB234DB2D}"/>
              </a:ext>
            </a:extLst>
          </p:cNvPr>
          <p:cNvPicPr>
            <a:picLocks noChangeAspect="1"/>
          </p:cNvPicPr>
          <p:nvPr/>
        </p:nvPicPr>
        <p:blipFill>
          <a:blip r:embed="rId3"/>
          <a:stretch>
            <a:fillRect/>
          </a:stretch>
        </p:blipFill>
        <p:spPr>
          <a:xfrm>
            <a:off x="3864076" y="970555"/>
            <a:ext cx="8180561" cy="493368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89"/>
        <p:cNvGrpSpPr/>
        <p:nvPr/>
      </p:nvGrpSpPr>
      <p:grpSpPr>
        <a:xfrm>
          <a:off x="0" y="0"/>
          <a:ext cx="0" cy="0"/>
          <a:chOff x="0" y="0"/>
          <a:chExt cx="0" cy="0"/>
        </a:xfrm>
      </p:grpSpPr>
      <p:sp>
        <p:nvSpPr>
          <p:cNvPr id="490" name="Title"/>
          <p:cNvSpPr txBox="1">
            <a:spLocks noGrp="1"/>
          </p:cNvSpPr>
          <p:nvPr>
            <p:ph type="title"/>
          </p:nvPr>
        </p:nvSpPr>
        <p:spPr>
          <a:xfrm>
            <a:off x="169986" y="1783617"/>
            <a:ext cx="2249124" cy="258003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solidFill>
                  <a:schemeClr val="tx1"/>
                </a:solidFill>
              </a:rPr>
              <a:t>County Health Rankings</a:t>
            </a:r>
            <a:endParaRPr dirty="0">
              <a:solidFill>
                <a:schemeClr val="tx1"/>
              </a:solidFill>
            </a:endParaRPr>
          </a:p>
        </p:txBody>
      </p:sp>
      <p:pic>
        <p:nvPicPr>
          <p:cNvPr id="4" name="Content Placeholder 29" descr="County Health Rankings and Roadmaps site with the 2022 health rankings announcement displayed.">
            <a:extLst>
              <a:ext uri="{FF2B5EF4-FFF2-40B4-BE49-F238E27FC236}">
                <a16:creationId xmlns:a16="http://schemas.microsoft.com/office/drawing/2014/main" id="{2D4B445F-E5DC-48FE-A36C-A4E504BFE0CE}"/>
              </a:ext>
            </a:extLst>
          </p:cNvPr>
          <p:cNvPicPr>
            <a:picLocks noChangeAspect="1"/>
          </p:cNvPicPr>
          <p:nvPr/>
        </p:nvPicPr>
        <p:blipFill>
          <a:blip r:embed="rId3"/>
          <a:srcRect/>
          <a:stretch/>
        </p:blipFill>
        <p:spPr>
          <a:xfrm>
            <a:off x="2538309" y="1076447"/>
            <a:ext cx="9096230" cy="4869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497" name="Title"/>
          <p:cNvSpPr txBox="1">
            <a:spLocks noGrp="1"/>
          </p:cNvSpPr>
          <p:nvPr>
            <p:ph type="title"/>
          </p:nvPr>
        </p:nvSpPr>
        <p:spPr>
          <a:xfrm>
            <a:off x="770466" y="241198"/>
            <a:ext cx="5091071" cy="13883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59"/>
              <a:buFont typeface="Corbel"/>
              <a:buNone/>
            </a:pPr>
            <a:r>
              <a:rPr lang="en-US" sz="3959" dirty="0">
                <a:solidFill>
                  <a:schemeClr val="tx1"/>
                </a:solidFill>
              </a:rPr>
              <a:t>Recap: 3 Take Aways</a:t>
            </a:r>
            <a:endParaRPr dirty="0">
              <a:solidFill>
                <a:schemeClr val="tx1"/>
              </a:solidFill>
            </a:endParaRPr>
          </a:p>
        </p:txBody>
      </p:sp>
      <p:sp>
        <p:nvSpPr>
          <p:cNvPr id="2" name="Content Placeholder 1">
            <a:extLst>
              <a:ext uri="{FF2B5EF4-FFF2-40B4-BE49-F238E27FC236}">
                <a16:creationId xmlns:a16="http://schemas.microsoft.com/office/drawing/2014/main" id="{6B3B6A04-F311-4EED-47EF-9D7013E9D619}"/>
              </a:ext>
            </a:extLst>
          </p:cNvPr>
          <p:cNvSpPr>
            <a:spLocks noGrp="1"/>
          </p:cNvSpPr>
          <p:nvPr>
            <p:ph idx="1"/>
          </p:nvPr>
        </p:nvSpPr>
        <p:spPr>
          <a:xfrm>
            <a:off x="838200" y="1825625"/>
            <a:ext cx="10515600" cy="2758098"/>
          </a:xfrm>
        </p:spPr>
        <p:txBody>
          <a:bodyPr/>
          <a:lstStyle/>
          <a:p>
            <a:pPr marL="514350" indent="-514350">
              <a:buAutoNum type="arabicParenR"/>
            </a:pPr>
            <a:r>
              <a:rPr lang="en-US" dirty="0">
                <a:solidFill>
                  <a:schemeClr val="tx1"/>
                </a:solidFill>
              </a:rPr>
              <a:t>Evidence Based Public Health utilizes the three domains of influence.</a:t>
            </a:r>
          </a:p>
          <a:p>
            <a:pPr marL="514350" indent="-514350">
              <a:buAutoNum type="arabicParenR"/>
            </a:pPr>
            <a:r>
              <a:rPr lang="en-US" dirty="0">
                <a:solidFill>
                  <a:schemeClr val="tx1"/>
                </a:solidFill>
              </a:rPr>
              <a:t>Evidence Based Public Health follows a seven-step process.</a:t>
            </a:r>
          </a:p>
          <a:p>
            <a:pPr marL="514350" indent="-514350">
              <a:buAutoNum type="arabicParenR"/>
            </a:pPr>
            <a:r>
              <a:rPr lang="en-US" dirty="0">
                <a:solidFill>
                  <a:schemeClr val="tx1"/>
                </a:solidFill>
              </a:rPr>
              <a:t>Use pubmed.gov, HealthEvidence.org, thecommunityguide.org to help find high quality research!</a:t>
            </a:r>
          </a:p>
        </p:txBody>
      </p:sp>
    </p:spTree>
    <p:extLst>
      <p:ext uri="{BB962C8B-B14F-4D97-AF65-F5344CB8AC3E}">
        <p14:creationId xmlns:p14="http://schemas.microsoft.com/office/powerpoint/2010/main" val="92204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518"/>
        <p:cNvGrpSpPr/>
        <p:nvPr/>
      </p:nvGrpSpPr>
      <p:grpSpPr>
        <a:xfrm>
          <a:off x="0" y="0"/>
          <a:ext cx="0" cy="0"/>
          <a:chOff x="0" y="0"/>
          <a:chExt cx="0" cy="0"/>
        </a:xfrm>
      </p:grpSpPr>
      <p:sp>
        <p:nvSpPr>
          <p:cNvPr id="5" name="Title 4">
            <a:extLst>
              <a:ext uri="{FF2B5EF4-FFF2-40B4-BE49-F238E27FC236}">
                <a16:creationId xmlns:a16="http://schemas.microsoft.com/office/drawing/2014/main" id="{0F9E29EB-B6AE-4596-9B87-1162C45FA0EB}"/>
              </a:ext>
            </a:extLst>
          </p:cNvPr>
          <p:cNvSpPr>
            <a:spLocks noGrp="1"/>
          </p:cNvSpPr>
          <p:nvPr>
            <p:ph type="title"/>
          </p:nvPr>
        </p:nvSpPr>
        <p:spPr/>
        <p:txBody>
          <a:bodyPr/>
          <a:lstStyle/>
          <a:p>
            <a:r>
              <a:rPr lang="en-US" dirty="0">
                <a:solidFill>
                  <a:schemeClr val="tx1"/>
                </a:solidFill>
              </a:rPr>
              <a:t>Thank you</a:t>
            </a:r>
          </a:p>
        </p:txBody>
      </p:sp>
      <p:sp>
        <p:nvSpPr>
          <p:cNvPr id="8" name="Content Placeholder 7">
            <a:extLst>
              <a:ext uri="{FF2B5EF4-FFF2-40B4-BE49-F238E27FC236}">
                <a16:creationId xmlns:a16="http://schemas.microsoft.com/office/drawing/2014/main" id="{2521E7E3-C2C8-48C6-9365-D4536BE57259}"/>
              </a:ext>
            </a:extLst>
          </p:cNvPr>
          <p:cNvSpPr>
            <a:spLocks noGrp="1"/>
          </p:cNvSpPr>
          <p:nvPr>
            <p:ph idx="1"/>
          </p:nvPr>
        </p:nvSpPr>
        <p:spPr/>
        <p:txBody>
          <a:bodyPr/>
          <a:lstStyle/>
          <a:p>
            <a:r>
              <a:rPr lang="en-US" dirty="0">
                <a:solidFill>
                  <a:schemeClr val="tx1"/>
                </a:solidFill>
              </a:rPr>
              <a:t>Find more training opportunities at nnlm.gov/training</a:t>
            </a:r>
          </a:p>
          <a:p>
            <a:r>
              <a:rPr lang="en-US" dirty="0">
                <a:solidFill>
                  <a:schemeClr val="tx1"/>
                </a:solidFill>
              </a:rPr>
              <a:t>Sign up for the NNLM New Class Email (once a week)</a:t>
            </a:r>
          </a:p>
          <a:p>
            <a:pPr marL="0" indent="0">
              <a:buNone/>
            </a:pPr>
            <a:endParaRPr lang="en-US" dirty="0">
              <a:solidFill>
                <a:schemeClr val="tx1"/>
              </a:solidFill>
            </a:endParaRPr>
          </a:p>
        </p:txBody>
      </p:sp>
      <p:sp>
        <p:nvSpPr>
          <p:cNvPr id="2" name="Slide Number Placeholder 1" hidden="1">
            <a:extLst>
              <a:ext uri="{FF2B5EF4-FFF2-40B4-BE49-F238E27FC236}">
                <a16:creationId xmlns:a16="http://schemas.microsoft.com/office/drawing/2014/main" id="{07224BAA-68B1-21C2-2D70-AADEC56133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B0271-B012-4ED1-8CE3-476E6D0A5B1D}" type="slidenum">
              <a:rPr kumimoji="0" lang="en-US" sz="14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EF7F-8ED3-8FA1-6EF3-AFC2462CA7C9}"/>
              </a:ext>
            </a:extLst>
          </p:cNvPr>
          <p:cNvSpPr>
            <a:spLocks noGrp="1"/>
          </p:cNvSpPr>
          <p:nvPr>
            <p:ph type="title"/>
          </p:nvPr>
        </p:nvSpPr>
        <p:spPr/>
        <p:txBody>
          <a:bodyPr/>
          <a:lstStyle/>
          <a:p>
            <a:r>
              <a:rPr lang="en-US" dirty="0">
                <a:solidFill>
                  <a:schemeClr val="tx1"/>
                </a:solidFill>
              </a:rPr>
              <a:t>Learning Objectives</a:t>
            </a:r>
          </a:p>
        </p:txBody>
      </p:sp>
      <p:sp>
        <p:nvSpPr>
          <p:cNvPr id="3" name="Content Placeholder 2">
            <a:extLst>
              <a:ext uri="{FF2B5EF4-FFF2-40B4-BE49-F238E27FC236}">
                <a16:creationId xmlns:a16="http://schemas.microsoft.com/office/drawing/2014/main" id="{6E46D54D-9E2C-74BA-A4C8-B60EF91E88CD}"/>
              </a:ext>
            </a:extLst>
          </p:cNvPr>
          <p:cNvSpPr>
            <a:spLocks noGrp="1"/>
          </p:cNvSpPr>
          <p:nvPr>
            <p:ph idx="1"/>
          </p:nvPr>
        </p:nvSpPr>
        <p:spPr/>
        <p:txBody>
          <a:bodyPr/>
          <a:lstStyle/>
          <a:p>
            <a:r>
              <a:rPr lang="en-US" dirty="0">
                <a:solidFill>
                  <a:schemeClr val="tx1"/>
                </a:solidFill>
              </a:rPr>
              <a:t>Describe the three domains of influence</a:t>
            </a:r>
          </a:p>
          <a:p>
            <a:r>
              <a:rPr lang="en-US" dirty="0">
                <a:solidFill>
                  <a:schemeClr val="tx1"/>
                </a:solidFill>
              </a:rPr>
              <a:t>List the seven steps involved in the evidence-based public health framework</a:t>
            </a:r>
          </a:p>
          <a:p>
            <a:r>
              <a:rPr lang="en-US" dirty="0">
                <a:solidFill>
                  <a:schemeClr val="tx1"/>
                </a:solidFill>
              </a:rPr>
              <a:t>Use the PICO framework to develop a research question</a:t>
            </a:r>
          </a:p>
          <a:p>
            <a:r>
              <a:rPr lang="en-US" dirty="0">
                <a:solidFill>
                  <a:schemeClr val="tx1"/>
                </a:solidFill>
              </a:rPr>
              <a:t>Apply search filters to find high quality research from at least two online resources</a:t>
            </a:r>
          </a:p>
        </p:txBody>
      </p:sp>
      <p:sp>
        <p:nvSpPr>
          <p:cNvPr id="4" name="Slide Number Placeholder 3">
            <a:extLst>
              <a:ext uri="{FF2B5EF4-FFF2-40B4-BE49-F238E27FC236}">
                <a16:creationId xmlns:a16="http://schemas.microsoft.com/office/drawing/2014/main" id="{7CF712A8-501E-FCDF-B362-4CFE463F739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F9F99-9BD9-4422-B838-F0A597D458B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69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3" name="Title"/>
          <p:cNvSpPr txBox="1">
            <a:spLocks noGrp="1"/>
          </p:cNvSpPr>
          <p:nvPr>
            <p:ph type="title"/>
          </p:nvPr>
        </p:nvSpPr>
        <p:spPr>
          <a:xfrm>
            <a:off x="618674" y="292100"/>
            <a:ext cx="9622606"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orbel"/>
              <a:buNone/>
            </a:pPr>
            <a:r>
              <a:rPr lang="en-US" dirty="0">
                <a:latin typeface="Calibri" panose="020F0502020204030204" pitchFamily="34" charset="0"/>
                <a:ea typeface="Calibri" panose="020F0502020204030204" pitchFamily="34" charset="0"/>
                <a:cs typeface="Calibri" panose="020F0502020204030204" pitchFamily="34" charset="0"/>
              </a:rPr>
              <a:t>What is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Public Health</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2</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4" name="Content Place Holder 11"/>
          <p:cNvSpPr txBox="1"/>
          <p:nvPr/>
        </p:nvSpPr>
        <p:spPr>
          <a:xfrm>
            <a:off x="1386498" y="2304737"/>
            <a:ext cx="9105656" cy="2876864"/>
          </a:xfrm>
          <a:prstGeom prst="rect">
            <a:avLst/>
          </a:prstGeom>
          <a:noFill/>
          <a:ln>
            <a:noFill/>
          </a:ln>
        </p:spPr>
        <p:txBody>
          <a:bodyPr spcFirstLastPara="1" wrap="square" lIns="91425" tIns="45700" rIns="91425" bIns="45700" anchor="t" anchorCtr="0">
            <a:noAutofit/>
          </a:bodyPr>
          <a:lstStyle/>
          <a:p>
            <a:pPr marL="45720" marR="0" lvl="0" indent="0" algn="l" rtl="0">
              <a:lnSpc>
                <a:spcPct val="80000"/>
              </a:lnSpc>
              <a:spcBef>
                <a:spcPts val="0"/>
              </a:spcBef>
              <a:spcAft>
                <a:spcPts val="0"/>
              </a:spcAft>
              <a:buClr>
                <a:schemeClr val="dk1"/>
              </a:buClr>
              <a:buSzPts val="2880"/>
              <a:buFont typeface="Corbel"/>
              <a:buNone/>
            </a:pPr>
            <a:r>
              <a:rPr lang="en-US" sz="3600" dirty="0">
                <a:solidFill>
                  <a:schemeClr val="dk1"/>
                </a:solidFill>
                <a:latin typeface="Calibri" panose="020F0502020204030204" pitchFamily="34" charset="0"/>
                <a:ea typeface="Calibri" panose="020F0502020204030204" pitchFamily="34" charset="0"/>
                <a:cs typeface="Calibri" panose="020F0502020204030204" pitchFamily="34" charset="0"/>
                <a:sym typeface="Corbel"/>
              </a:rPr>
              <a:t>Put your answer in chat!</a:t>
            </a:r>
            <a:endParaRPr sz="36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F5A9AF02-FF58-421D-BC2F-2486C51D30E7}"/>
              </a:ext>
            </a:extLst>
          </p:cNvPr>
          <p:cNvSpPr>
            <a:spLocks noGrp="1"/>
          </p:cNvSpPr>
          <p:nvPr>
            <p:ph type="title"/>
          </p:nvPr>
        </p:nvSpPr>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Definition of Public Health from the APHA</a:t>
            </a:r>
            <a:endParaRPr lang="en-US" dirty="0"/>
          </a:p>
        </p:txBody>
      </p:sp>
      <p:sp>
        <p:nvSpPr>
          <p:cNvPr id="3" name="Text Placeholder 2">
            <a:extLst>
              <a:ext uri="{FF2B5EF4-FFF2-40B4-BE49-F238E27FC236}">
                <a16:creationId xmlns:a16="http://schemas.microsoft.com/office/drawing/2014/main" id="{DDF0B8CD-D6AD-4416-B10B-246F219E3C10}"/>
              </a:ext>
            </a:extLst>
          </p:cNvPr>
          <p:cNvSpPr>
            <a:spLocks noGrp="1"/>
          </p:cNvSpPr>
          <p:nvPr>
            <p:ph idx="1"/>
          </p:nvPr>
        </p:nvSpPr>
        <p:spPr/>
        <p:txBody>
          <a:bodyPr/>
          <a:lstStyle/>
          <a:p>
            <a:pPr marL="0" indent="0">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“Public health promotes and protects the health of people and the communities where they live, learn, work and play.”</a:t>
            </a: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Slide Number Placeholder 1" hidden="1">
            <a:extLst>
              <a:ext uri="{FF2B5EF4-FFF2-40B4-BE49-F238E27FC236}">
                <a16:creationId xmlns:a16="http://schemas.microsoft.com/office/drawing/2014/main" id="{DF6FEC5D-9697-6CA3-B1F2-8AE0EA164DA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C6839-54FD-43E2-8B0B-C8728B46711E}" type="slidenum">
              <a:rPr kumimoji="0" lang="en-US" sz="14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9670-DAD6-4ADD-90FF-BD3B784A855E}"/>
              </a:ext>
            </a:extLst>
          </p:cNvPr>
          <p:cNvSpPr>
            <a:spLocks noGrp="1"/>
          </p:cNvSpPr>
          <p:nvPr>
            <p:ph type="title"/>
          </p:nvPr>
        </p:nvSpPr>
        <p:spPr/>
        <p:txBody>
          <a:bodyPr/>
          <a:lstStyle/>
          <a:p>
            <a:r>
              <a:rPr lang="en-US" dirty="0">
                <a:solidFill>
                  <a:schemeClr val="tx1"/>
                </a:solidFill>
              </a:rPr>
              <a:t>Ten Great Public Health Achievements in the 21st Century</a:t>
            </a:r>
          </a:p>
        </p:txBody>
      </p:sp>
      <p:pic>
        <p:nvPicPr>
          <p:cNvPr id="5" name="Content Placeholder 4" descr="We can see the broad nature of what public health does through the examples provided by the CDC’s 10 great public health achievements of the 21st century.  These achievements cover everything from immunizations and infectious disease prevention to childhood lead poisoning prevention and motor vehicle safety.  All of this work falls under public health, “promoting and protecting health for people and communities” and has been credited with adding 25 years to the life expectancy of people in the US over the span of the last century.&#10;">
            <a:extLst>
              <a:ext uri="{FF2B5EF4-FFF2-40B4-BE49-F238E27FC236}">
                <a16:creationId xmlns:a16="http://schemas.microsoft.com/office/drawing/2014/main" id="{FA5B7A0E-609E-4AF1-9C40-56A2A6768A06}"/>
              </a:ext>
            </a:extLst>
          </p:cNvPr>
          <p:cNvPicPr>
            <a:picLocks noGrp="1" noChangeAspect="1"/>
          </p:cNvPicPr>
          <p:nvPr>
            <p:ph idx="1"/>
          </p:nvPr>
        </p:nvPicPr>
        <p:blipFill>
          <a:blip r:embed="rId3"/>
          <a:stretch>
            <a:fillRect/>
          </a:stretch>
        </p:blipFill>
        <p:spPr>
          <a:xfrm>
            <a:off x="2496000" y="2401294"/>
            <a:ext cx="7200000" cy="3200000"/>
          </a:xfrm>
          <a:prstGeom prst="rect">
            <a:avLst/>
          </a:prstGeom>
        </p:spPr>
      </p:pic>
      <p:sp>
        <p:nvSpPr>
          <p:cNvPr id="4" name="Slide Number Placeholder 3" hidden="1">
            <a:extLst>
              <a:ext uri="{FF2B5EF4-FFF2-40B4-BE49-F238E27FC236}">
                <a16:creationId xmlns:a16="http://schemas.microsoft.com/office/drawing/2014/main" id="{77E5917E-8E57-45C7-90FB-0667EB16ACD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F9F99-9BD9-4422-B838-F0A597D458B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1E1D-0A30-46AB-A5D7-E942D59CC8DD}"/>
              </a:ext>
            </a:extLst>
          </p:cNvPr>
          <p:cNvSpPr>
            <a:spLocks noGrp="1"/>
          </p:cNvSpPr>
          <p:nvPr>
            <p:ph type="title"/>
          </p:nvPr>
        </p:nvSpPr>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Life Expectancy: a 1.7 Mile Difference</a:t>
            </a:r>
            <a:endParaRPr lang="en-US" dirty="0"/>
          </a:p>
        </p:txBody>
      </p:sp>
      <p:pic>
        <p:nvPicPr>
          <p:cNvPr id="8" name="Content Placeholder 7" descr="The graphic on the left side of the slide shows a life expectancy of almost 83 years, while the graphic on the right side shows a life expectancy of almost 75 years. That is an 8-year difference between 2 neighborhoods that are less than 2 miles apart.&#10;">
            <a:extLst>
              <a:ext uri="{FF2B5EF4-FFF2-40B4-BE49-F238E27FC236}">
                <a16:creationId xmlns:a16="http://schemas.microsoft.com/office/drawing/2014/main" id="{ED9CF898-61CF-457B-B74C-125A56E0A967}"/>
              </a:ext>
            </a:extLst>
          </p:cNvPr>
          <p:cNvPicPr>
            <a:picLocks noGrp="1" noChangeAspect="1"/>
          </p:cNvPicPr>
          <p:nvPr>
            <p:ph idx="1"/>
          </p:nvPr>
        </p:nvPicPr>
        <p:blipFill>
          <a:blip r:embed="rId3"/>
          <a:stretch>
            <a:fillRect/>
          </a:stretch>
        </p:blipFill>
        <p:spPr>
          <a:xfrm>
            <a:off x="938857" y="2315579"/>
            <a:ext cx="10314286" cy="3371429"/>
          </a:xfrm>
          <a:prstGeom prst="rect">
            <a:avLst/>
          </a:prstGeom>
        </p:spPr>
      </p:pic>
    </p:spTree>
    <p:extLst>
      <p:ext uri="{BB962C8B-B14F-4D97-AF65-F5344CB8AC3E}">
        <p14:creationId xmlns:p14="http://schemas.microsoft.com/office/powerpoint/2010/main" val="388936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6B3AC-20A0-B71C-A7F7-DA2034EB96D4}"/>
              </a:ext>
            </a:extLst>
          </p:cNvPr>
          <p:cNvSpPr>
            <a:spLocks noGrp="1"/>
          </p:cNvSpPr>
          <p:nvPr>
            <p:ph type="title"/>
          </p:nvPr>
        </p:nvSpPr>
        <p:spPr>
          <a:xfrm>
            <a:off x="356419" y="168480"/>
            <a:ext cx="6309852" cy="814746"/>
          </a:xfrm>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Causes of Health Inequity</a:t>
            </a:r>
          </a:p>
        </p:txBody>
      </p:sp>
      <p:pic>
        <p:nvPicPr>
          <p:cNvPr id="8" name="Content Placeholder 7" descr="A definition and example of what structural inequities and social determinants of health are. Examples of structural inequities include: Racism, sexism, classism, ableism, xenophobia, homophobia. Examples of social determinants of health include: Access to food, water, housing, workplaces, education, income, transportation.">
            <a:extLst>
              <a:ext uri="{FF2B5EF4-FFF2-40B4-BE49-F238E27FC236}">
                <a16:creationId xmlns:a16="http://schemas.microsoft.com/office/drawing/2014/main" id="{043508A9-052C-6871-3FA5-3F8515A24460}"/>
              </a:ext>
            </a:extLst>
          </p:cNvPr>
          <p:cNvPicPr>
            <a:picLocks noGrp="1" noChangeAspect="1"/>
          </p:cNvPicPr>
          <p:nvPr>
            <p:ph idx="1"/>
          </p:nvPr>
        </p:nvPicPr>
        <p:blipFill>
          <a:blip r:embed="rId2"/>
          <a:stretch>
            <a:fillRect/>
          </a:stretch>
        </p:blipFill>
        <p:spPr>
          <a:xfrm>
            <a:off x="1688234" y="1285358"/>
            <a:ext cx="9314063" cy="4869635"/>
          </a:xfrm>
        </p:spPr>
      </p:pic>
    </p:spTree>
    <p:extLst>
      <p:ext uri="{BB962C8B-B14F-4D97-AF65-F5344CB8AC3E}">
        <p14:creationId xmlns:p14="http://schemas.microsoft.com/office/powerpoint/2010/main" val="156863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Title"/>
          <p:cNvSpPr txBox="1">
            <a:spLocks noGrp="1"/>
          </p:cNvSpPr>
          <p:nvPr>
            <p:ph type="title"/>
          </p:nvPr>
        </p:nvSpPr>
        <p:spPr>
          <a:xfrm>
            <a:off x="1293768" y="295850"/>
            <a:ext cx="9875400" cy="135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orbel"/>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Taking Action with EBPH</a:t>
            </a:r>
            <a:endParaRPr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29" name="Content Placeholder 10"/>
          <p:cNvSpPr txBox="1">
            <a:spLocks noGrp="1"/>
          </p:cNvSpPr>
          <p:nvPr>
            <p:ph type="body" idx="1"/>
          </p:nvPr>
        </p:nvSpPr>
        <p:spPr>
          <a:xfrm>
            <a:off x="1800519" y="2046897"/>
            <a:ext cx="7447175" cy="247435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SzPts val="1440"/>
              <a:buNone/>
            </a:pPr>
            <a:r>
              <a:rPr lang="en-US" sz="3800" dirty="0">
                <a:latin typeface="Calibri" panose="020F0502020204030204" pitchFamily="34" charset="0"/>
                <a:ea typeface="Calibri" panose="020F0502020204030204" pitchFamily="34" charset="0"/>
                <a:cs typeface="Calibri" panose="020F0502020204030204" pitchFamily="34" charset="0"/>
              </a:rPr>
              <a:t>Evidence-based public health is:</a:t>
            </a:r>
            <a:endParaRPr sz="3800" dirty="0">
              <a:latin typeface="Calibri" panose="020F0502020204030204" pitchFamily="34" charset="0"/>
              <a:ea typeface="Calibri" panose="020F0502020204030204" pitchFamily="34" charset="0"/>
              <a:cs typeface="Calibri" panose="020F0502020204030204" pitchFamily="34" charset="0"/>
            </a:endParaRPr>
          </a:p>
          <a:p>
            <a:pPr marL="228600" lvl="0" indent="0" algn="l" rtl="0">
              <a:lnSpc>
                <a:spcPct val="90000"/>
              </a:lnSpc>
              <a:spcBef>
                <a:spcPts val="1400"/>
              </a:spcBef>
              <a:spcAft>
                <a:spcPts val="0"/>
              </a:spcAft>
              <a:buSzPts val="1440"/>
              <a:buNone/>
            </a:pPr>
            <a:r>
              <a:rPr lang="en-US" sz="2700" dirty="0">
                <a:latin typeface="Calibri" panose="020F0502020204030204" pitchFamily="34" charset="0"/>
                <a:ea typeface="Calibri" panose="020F0502020204030204" pitchFamily="34" charset="0"/>
                <a:cs typeface="Calibri" panose="020F0502020204030204" pitchFamily="34" charset="0"/>
              </a:rPr>
              <a:t>The development, implementation, and evaluation of effective programs and policies in public health through application of principles of scientific reasoning.</a:t>
            </a:r>
            <a:endParaRPr sz="27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Theme1">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1789</Words>
  <Application>Microsoft Office PowerPoint</Application>
  <PresentationFormat>Widescreen</PresentationFormat>
  <Paragraphs>158</Paragraphs>
  <Slides>25</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Corbel</vt:lpstr>
      <vt:lpstr>Times New Roman</vt:lpstr>
      <vt:lpstr>Theme1</vt:lpstr>
      <vt:lpstr>NTO White w gray text</vt:lpstr>
      <vt:lpstr>FROM PROBLEM TO PREVENTION: EVIDENCE-BASED PUBLIC HEALTH </vt:lpstr>
      <vt:lpstr>NNLM</vt:lpstr>
      <vt:lpstr>Learning Objectives</vt:lpstr>
      <vt:lpstr>What is Public Health?2</vt:lpstr>
      <vt:lpstr>Definition of Public Health from the APHA</vt:lpstr>
      <vt:lpstr>Ten Great Public Health Achievements in the 21st Century</vt:lpstr>
      <vt:lpstr>Life Expectancy: a 1.7 Mile Difference</vt:lpstr>
      <vt:lpstr>Causes of Health Inequity</vt:lpstr>
      <vt:lpstr>Taking Action with EBPH</vt:lpstr>
      <vt:lpstr>Why is EBPH Important?</vt:lpstr>
      <vt:lpstr>Public Health Accreditation Board (PHAB)</vt:lpstr>
      <vt:lpstr>Domains of Influence</vt:lpstr>
      <vt:lpstr>The EBPH Process</vt:lpstr>
      <vt:lpstr>Scientific Literature Step 4</vt:lpstr>
      <vt:lpstr>The PICO Framework</vt:lpstr>
      <vt:lpstr>PICO Example</vt:lpstr>
      <vt:lpstr>Scenario</vt:lpstr>
      <vt:lpstr>Scenario Details</vt:lpstr>
      <vt:lpstr>The Question</vt:lpstr>
      <vt:lpstr>Hierarchy of Evidence</vt:lpstr>
      <vt:lpstr>Demos</vt:lpstr>
      <vt:lpstr>Campbell Collaboration</vt:lpstr>
      <vt:lpstr>County Health Rankings</vt:lpstr>
      <vt:lpstr>Recap: 3 Take 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2024-10-30T16:35:52Z</dcterms:created>
  <dcterms:modified xsi:type="dcterms:W3CDTF">2024-10-30T16:36:20Z</dcterms:modified>
</cp:coreProperties>
</file>