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5.xml" ContentType="application/inkml+xml"/>
  <Override PartName="/ppt/notesSlides/notesSlide16.xml" ContentType="application/vnd.openxmlformats-officedocument.presentationml.notesSlide+xml"/>
  <Override PartName="/ppt/ink/ink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20"/>
  </p:notesMasterIdLst>
  <p:handoutMasterIdLst>
    <p:handoutMasterId r:id="rId21"/>
  </p:handoutMasterIdLst>
  <p:sldIdLst>
    <p:sldId id="316" r:id="rId2"/>
    <p:sldId id="318" r:id="rId3"/>
    <p:sldId id="317" r:id="rId4"/>
    <p:sldId id="330" r:id="rId5"/>
    <p:sldId id="345" r:id="rId6"/>
    <p:sldId id="331" r:id="rId7"/>
    <p:sldId id="332" r:id="rId8"/>
    <p:sldId id="337" r:id="rId9"/>
    <p:sldId id="338" r:id="rId10"/>
    <p:sldId id="342" r:id="rId11"/>
    <p:sldId id="341" r:id="rId12"/>
    <p:sldId id="340" r:id="rId13"/>
    <p:sldId id="343" r:id="rId14"/>
    <p:sldId id="336" r:id="rId15"/>
    <p:sldId id="346" r:id="rId16"/>
    <p:sldId id="347" r:id="rId17"/>
    <p:sldId id="329" r:id="rId18"/>
    <p:sldId id="348"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76471" autoAdjust="0"/>
  </p:normalViewPr>
  <p:slideViewPr>
    <p:cSldViewPr snapToGrid="0">
      <p:cViewPr varScale="1">
        <p:scale>
          <a:sx n="69" d="100"/>
          <a:sy n="69" d="100"/>
        </p:scale>
        <p:origin x="1392" y="7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19-07-24T14:13:32.34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0 230 0,'38'0'110,"0"0"-95,0 0 1,0 0-16,-1 0 15,39 0-15,38 0 16,-38 0-16,0 0 16,-1 0-16,1 0 15,0-38-15,0 38 16,38 0-16,-76 0 16,151-38-16,-151 38 15,114 0 1,-77 0-1,1 0-15,0 0 16,-38 0-16,38 0 16,-38 0-16,75 0 15,-75 0-15,0 0 16,38 0-16,0 0 16,-38 0-16,38 0 15,-38 0-15,37 0 16,39 0-16,-76 0 15,38 0-15,0 0 16,0 0-16,-1 0 16,39 0-16,-38 0 15,0 0-15,0 0 16,-39 0-16,115 0 16,-76 0-16,0 0 15,0 0-15,-39 0 16,1 0-16,38 0 15,-38 0-15,0 0 16,0 0-16,0 0 16,0 0-16,0 0 15,37 0 1,-37 0 0,38 0-1,-38 0-15,0 0 16,0 0-16,38 0 15,0 0 1,-39 0-16,39 0 16,-38 0-1,38 0 1,-38 0-16,0 0 16,38 0-16,-38 0 15,-1 0-15,1 0 16,38 0-16,-38 0 15,0 0-15,38 0 16,-38 0-16,38 0 16,-38 0-1,37 0 1,-37 0 0,38 0-16,-38 0 15,0 0 1,0 0-16,0 0 15,0 0-15,0 0 16,-1 0-16,39 0 16,-38 0 15,0 0-31,0 0 16,0 0-16,0 0 15,0 0 1,0 0-16,0 0 15,-1 0 1,1 0-16,0 0 16,0 0 15,0 0-15,0 0-16,0 0 15,0 0 1,0 0-16,0 0 15,0 0 1,37 0 0,-37 0 15,0 0-15,0 0-16,0 0 15,0 0 1,0 0-1,0 0-15,0 0 32,0 0-17,-1 0 1,1 0 0,0 0-16,-38-38 15,38 38-15,0 0 16,0 0-1,0 0 32,0 0-15,0 0-17,0 0 1,0 0-1,-1 0-15,1 0 16,0 0 0,0 0-16,0 0 15,0 0-15,0 0 32,0 0 14,0 0-30,0 0 31,0 0-16,0 0 0,-1 0 1,1 0-1,0 0 0,0 0-15,0 0-1,0 0 1,0 0-16,0 0 16,0 0-1,0 0-15,0 0 16,-1 0-16,1 0 16,38 0-16,-38 0 15,0 0-15,76 0 16,-76 0-16,113 0 15,-75 0 1,76 0-16,-114 0 16,37 0-16,1 0 15,-38 0-15,0 0 16,0 0-16,76-37 16,-76 37-16,0 0 15,-1 0-15,1 0 16,0 0-16,0 0 15,0 0-15,0 0 16,0 0-16,0 0 16,0 0-16,0-38 15,0 38-15,-1 0 16,39 0-16,0 0 16,0 0-1,-38 0 1,38 0-1,-38 0-15,37 0 16,1 0 0,-38 0-16,0 0 15,0 0-15,38 0 16,-38 0 0,38 0-16,-39 0 15,1 0-15,38 0 16,-38 0-16,38 0 15,-38 0-15,38 0 16,-1 0-16,-37 0 16,0 0-16,0 0 15,38 0-15,-38-38 16,0 38-16,38 0 16,-38 0-16,-1 0 15,1 0-15,38 0 16,-38 0-1,0 0 17</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19-07-24T14:13:34.47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0 141 0,'38'0'94,"38"0"-79,0 0-15,0 0 16,-1-38-16,1 38 15,0 0-15,38 0 16,-38 0-16,-39 0 16,39 0-16,0 0 15,0 0-15,0 0 16,0 0-16,-1 0 16,1 0-1,0 0-15,0 0 16,0 0-16,37 0 15,-37 0-15,0 0 16,0 0-16,0 0 16,0 0-16,-1 0 15,115 0-15,-114 0 16,75 0 0,-75 0-16,0 0 15,-38 0-15,38 0 16,37 0-16,-37 0 15,0 0-15,-38 0 16,38 0-16,0 0 16,-1 0-16,-37 0 15,38 0-15,-38 0 16,38 0-16,-38 0 16,0 0-16,0 0 15,38 0-15,-39 0 16,1 0-16,38 0 15,-38 0-15,38 0 16,0 0-16,-38 0 16,75 0-1,-75 0 1,0 0 0,0 0 15,0 0 0,0 0 250,0 0-265,0 0 0,0 0-1,0 0 1,-1 0 15,1 0 0,0 0 1,0 0-1,0 0 31</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19-07-24T14:13:37.46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0,'75'0'63,"1"0"-48,0 0-15,-38 0 16,76 0-16,-1 0 16,39 0-16,0 0 15,37 0-15,1 0 16,151 0-16,-151 0 16,-77 0-16,39 0 15,0 0-15,-39 0 16,115 0-16,-77 0 15,1 0 1,0 0-16,37 0 16,-37 0-16,75 0 15,-75 0-15,0 0 16,-39 0-16,39 0 16,-38 0-16,-1 0 15,-37 0-15,38 0 16,0 0-16,-38 0 15,-1 0-15,1 0 16,38 0-16,38 0 16,-77 0-16,1 0 15,-38 0-15,76 0 16,-76 0-16,0 0 16,0 0-16,-1 0 15,1 0 16,0 0-15,0 0 0,0 0 46</inkml:trace>
</inkml:ink>
</file>

<file path=ppt/ink/ink4.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19-07-24T14:13:39.95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12 0,'76'0'156,"0"0"-156,-38 0 16,38 0-16,-1 0 15,1 0-15,38 0 16,0 0-16,-38 0 16,37 0-16,1 0 15,0 0-15,-38 0 16,37 0-16,1 0 16,-38 0-16,38 0 15,-39 0-15,39 0 16,-38 0-16,114 38 15,-77-38 1,77 0-16,-152 0 16,38 0-16,-39 0 15,39 0-15,-38 0 16,0 0-16,38 0 16,0 0-16,37 0 15,-37 38-15,38-38 16,0 0-16,-1 0 15,1 0-15,0 0 16,0 0-16,-38 0 16,37 0-1,-37 0-15,0 0 16,0 0-16,0 0 16,-1 0-16,1 0 15,0 0-15,0 0 16,0 0-16,113 0 15,-75 0 1,75 0-16,-75 0 16,0 0-16,-38 0 15,37 0-15,-37 0 16,38 0-16,0 0 16,-1 0-16,39 0 15,-38 0-15,38 0 16,-1 0-16,-37 0 15,38 0-15,-39 0 16,39 0-16,0 0 16,-39 0-16,1 0 15,38 0-15,-39 0 16,-37 0-16,38 0 16,-38 0-16,113 0 15,-113-38 1,114 38-1,-115 0-15,1 0 16,-38 0-16,38 0 16,0 0-16,-38 0 15,0 0-15,0 0 16,0 0-16,-1 0 16,1 0-16,0 0 15,0 0-15,38 0 16,-38 0-16,38 0 15,-38 0 1,0 0 0,37 0-16,1-38 15,-38 38-15,0 0 16,0 0-16,38 0 16,-38 0-1,37 0-15,-37 0 16,0 0-1,0 0-15,0 0 16,0 0-16,0 0 16,0 0-16,0 0 15,0 0-15,0 0 16,37 0 0,-37 0-1,38 0 1,-38 0-16,0 0 15,0 0-15,38 0 16,-38 0 0,-1 0-16,1 0 15,0 0 1,0 0-16,0 0 31</inkml:trace>
</inkml:ink>
</file>

<file path=ppt/ink/ink5.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19-07-24T14:26:20.88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0 146 0,'38'0'125,"0"0"-109,0 0-1,38 0-15,-38 0 16,75 0-16,-37 0 16,0 0-16,38 0 15,-38 0-15,-1 0 16,39 0-16,-38 0 16,0 0-16,38-13 15,-1 13-15,1 0 16,0 0-16,-1 0 15,1 0-15,189 0 16,-151-13-16,0 13 16,-1 0-16,39-13 15,-1 13-15,-37 0 16,-38-13-16,75 13 16,-75 0-16,0 0 15,0 0-15,-1 0 16,1 0-16,-38 0 15,0 0-15,37 0 16,1 0 0,0 0-16,0 0 15,-1 0-15,1 0 16,0-13-16,0 13 16,37 0-16,-37-13 15,0 13-15,189-13 16,-189 13-1,189-13-15,-227 13 16,38 0-16,-39 0 16,1 0-16,-38 0 15,38 0-15,38 0 16,-39 0-16,-37 0 16,38 0-16,0 0 15,0 0-15,0 0 16,37 0-16,-37 0 15,0 0-15,0 0 16,0 0-16,-1 0 16,-37 0-16,38 0 15,0 0-15,-38 0 16,114 0-16,-77 0 16,1 0-16,0 0 15,-38 0 1,38 0-16,0 0 15,-1 0-15,-37 0 16,38 0-16,-38 0 16,38 0-16,0 0 15,-38 0-15,0 0 16,37 0-16,-37 0 16,38 0-16,-38 0 15,38 0-15,-38 0 16,0 0-16,37 0 15,-37 0-15,0 0 16,38 0-16,-38 0 16,0 0-16,38 0 15,0 0 1,37 0-16,-75 0 16,0 0-1,38 0 1,0 13-1,-38-13 1,37 0-16,-37 0 16,38 0-16,-38 0 15,38 0 1,-38 0-16,0 0 0,38 0 16,75 13-1,-75-13-15,-38 0 16,0 0-16,76 13 15,-39-13-15,-37 0 16,0 0-16,76 13 16,-76-13-16,0 0 15,0 0-15,38 0 16,-39 0-16,1 0 16,38 0-16,-38 0 15,0 13-15,0-13 16,38 0-16,-38 0 15,37 0-15,1 13 16,-38-13-16,0 0 16,0 0-16,38 0 15,0 0-15,37 0 16,-75 0 0,114 0-16,-114 0 15,38 0-15,-1 0 16,1 0-16,-38 0 15,38 0-15,0 0 16,0 0-16,-38 0 16,-1 0-1,39 0-15,0 0 16,-38 0-16,38 0 16,-38 0-16,38 0 15,-38 0-15,-1 0 16,39 0-16,0 0 15,-38 0-15,0 0 16,0 0-16,0 0 16,38 0-16,-39 0 15,1 0-15,0 0 16,0 0-16,0 0 16,0 0 15,0 0-31</inkml:trace>
</inkml:ink>
</file>

<file path=ppt/ink/ink6.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19-07-24T14:31:54.60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6 0,'39'0'93,"0"0"-77,0 0-16,0 0 16,0 0-16,0 0 15,0 0-15,38 0 16,-38 0-16,38 0 16,-38 0-16,39 0 15,39 0-15,115 0 16,-115 0-1,78 0-15,-118 0 16,0 0-16,1 0 16,-39 0-16,39 0 15,-39 0-15,0 0 16,0 0-16,-1 0 31,1 0-15,0 0-16,0 0 15,0 0 1,-1 0-16,1 0 16,0 0-16,39 0 15,-39 0 1,77 0-16,-77 0 16,78 0-1,-39 0-15,-40 0 16,1 0-1,38 0 1,-38 0 0,39 0-16,-39 0 15,78 0 1,-78 0-16,38 0 16,-39 0-1,1 0-15,0 0 16,0 0-16,0 0 15,0 0-15,39 0 16,0 0 0,-39 0-1,38 0 1,-38 0-16,-1 0 16,1 0-16,0 0 15,0 0-15,0 0 16,39 0-16,-39 0 15,38 0 1,-38 0-16,39 0 16,-39 0-1,-1 0 1,1 0-16,0 0 16,0 0-1,0 0 1,-1 0-1,1 0 1,0 0-16,0 0 16,0 0-1,0 0 1,0 0 0,0 0-1,0 0 1,-39 17-1,39-17 1,-1 0 0,0 0-1,1 0 1,0 0 0,0 0-1,0 0-15,0 0 16,0 0-1,0 0 1,0 0-16,0 0 16,0 0-1,-1 0 1,1 0 0,-1 0-1,1 0 1,0 0-1,0 17-15,0-17 16,0 0 15,39 0-15,-39 0 0,-1 0-1,1 0-15,0 0 16,0 0-1,0 0-15,-1 0 16,1 0 0,39 0-1,-39 0 1,0 0-16,0 0 16,-1 0-1,40 0-15,-39 0 16,0 0-1,0 0-15,38 0 16,1 17-16,-1-17 31,-38 0-31,0 0 16,0 0 0,0 0-1,0 0 1,0 0 15,0 0-31,0 0 16,0 0-1,-1 0 1,0 0 0,1 0-1,0 0 1,39 0-1,-39 0 1,0 0-16,39 0 16,0 17-1,-40-17 1,1 0 0,-1 0-16,1 0 15,0 0-15,39 0 16,-39 0-1,0 0 1,0 0-16,38 17 16,-38-17-1,39 0-15,-39 0 16,0 0-16,-1 0 16,79 0-1,-40 0-15,-38 0 16,0 0-1,0 0-15,0 0 16,0 0-16,0 0 16,39 0-16,-40 0 15,1 0-15,0 0 16,-1 0-16,1 0 16,0 0-16,39 0 15,-39 0 1,39 0-1,-39 0 1,39 0-16,-41 0 16,2 0-1,39 0-15,-39 0 16,0 0 0,0 0-1,0 0-15,0 0 16,0 0-1,0 0-15,-1 0 16,1 0 0,0 0-1,-1 0-15,1 0 16,39 0-16,-39 0 16,39 0-1,-39 0 1,-1 0-16,1 0 15,0 0-15,0 0 16,39 0-16,-1 0 16,-38 0-1,39 0-15,-40 0 16,1 18 0,0-18-16,39 0 15,-39 0 1,0 0-16,0 0 15,0 0-15,0 0 16,-1 0-16,0 0 16,1 0-16,39 0 15,-39 0-15,0 0 16,39 0-16,-39 0 16,0 0-16,39 0 15,-40 0-15,39 0 16,1 0-1,-39 0-15,0 0 16,39 0-16,-39 0 16,0 0-1,-1 0-15,40 0 16,-39 0-16,-1 0 16,40 0-16,-39 0 15,0 0-15,0 0 16,0 0-16,-1 0 15,1 0-15,0 0 16,39 0 0,-39 0-1,38 0 1,1 0 0,38 0-16,-77 0 15,0 0-15,39 0 16,0 0-16,-39 0 15,0 0-15,0 0 16,-2 0-16,2 0 16,0 0-1,0 0 17,0 0-1,0 0-16,0 0 1,0 0 0,0 0-1,0 0 17,0 0-17,-1 0 1,1 0-1,0 0 1,-1 0 0,1 0 15,0 0 0,0 0 0,0 0-15,0 0 62,0 0-31,0 0 0,-39 17-31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tip</a:t>
            </a:r>
            <a:r>
              <a:rPr lang="en-US" baseline="0" dirty="0"/>
              <a:t> is to use frequencies instead of decimals or percentages</a:t>
            </a:r>
            <a:r>
              <a:rPr lang="en-US" baseline="30000" dirty="0"/>
              <a:t>1</a:t>
            </a:r>
            <a:r>
              <a:rPr lang="en-US" baseline="0" dirty="0"/>
              <a:t>. Those with lower numeracy might have trouble understanding percentages</a:t>
            </a:r>
            <a:r>
              <a:rPr lang="en-US" baseline="30000" dirty="0"/>
              <a:t>3,2</a:t>
            </a:r>
            <a:r>
              <a:rPr lang="en-US" baseline="0" dirty="0"/>
              <a:t>. Some research has found that people understand percentage and frequency equally</a:t>
            </a:r>
            <a:r>
              <a:rPr lang="en-US" strike="noStrike" baseline="30000" dirty="0"/>
              <a:t>3</a:t>
            </a:r>
            <a:r>
              <a:rPr lang="en-US" baseline="0" dirty="0"/>
              <a:t>, while others have found that people seem to find percentages to be more abstract </a:t>
            </a:r>
            <a:r>
              <a:rPr lang="en-US" baseline="30000" dirty="0"/>
              <a:t>3,2</a:t>
            </a:r>
            <a:r>
              <a:rPr lang="en-US" baseline="0" dirty="0"/>
              <a:t>. Current recommendations from the Agency for Healthcare Research and Quality’s SHARE curriculum suggest communicating through frequency</a:t>
            </a:r>
            <a:r>
              <a:rPr lang="en-US" baseline="30000" dirty="0"/>
              <a:t>1</a:t>
            </a:r>
            <a:r>
              <a:rPr lang="en-US" baseline="0" dirty="0"/>
              <a:t>. </a:t>
            </a:r>
            <a:endParaRPr lang="en-US" b="0"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94582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a:t>
            </a:r>
            <a:r>
              <a:rPr lang="en-US" baseline="0" dirty="0"/>
              <a:t> be hard for a patient to compare possible outcomes if they are presented with different denominators, for example, being asked to compare 1 in 25 and 1 in 200</a:t>
            </a:r>
            <a:r>
              <a:rPr lang="en-US" baseline="30000" dirty="0"/>
              <a:t>4</a:t>
            </a:r>
            <a:r>
              <a:rPr lang="en-US" baseline="0" dirty="0"/>
              <a:t>. It’s clearer if this information is presented as 40 in 1000 and 5 in 1000</a:t>
            </a:r>
            <a:r>
              <a:rPr lang="en-US" baseline="30000" dirty="0"/>
              <a:t>4</a:t>
            </a:r>
            <a:r>
              <a:rPr lang="en-US" baseline="0" dirty="0"/>
              <a:t>. It is also good to keep the timeframe consistent as you see in this example, “About 6 out of 10 women like you, who do not take this medicine will break a bone in the next 10 years. About 3 out of 10 women like you who take this medicine will break a bone in the next 10 years. Taking this medicine can lower your chance of breaking a bone by about half.”</a:t>
            </a:r>
            <a:r>
              <a:rPr lang="en-US" baseline="30000" dirty="0"/>
              <a:t>1</a:t>
            </a:r>
            <a:r>
              <a:rPr lang="en-US" baseline="0" dirty="0"/>
              <a:t> It’s easy to imagine how a different timeframe could be confusing for a patient, just like the difference in denominator in the first example. </a:t>
            </a:r>
            <a:endParaRPr lang="en-US" baseline="30000"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227172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AHRQ also suggests providing patients with absolute risk instead of relative risk</a:t>
            </a:r>
            <a:r>
              <a:rPr lang="en-US" baseline="30000" dirty="0"/>
              <a:t>1</a:t>
            </a:r>
            <a:r>
              <a:rPr lang="en-US" baseline="0" dirty="0"/>
              <a:t>. Absolute risk is described well by AHRQ as, “the number of health events among individuals in a group, and gives a better sense of personal or </a:t>
            </a:r>
            <a:r>
              <a:rPr lang="en-US" baseline="0"/>
              <a:t>individual risk.”</a:t>
            </a:r>
            <a:r>
              <a:rPr lang="en-US" baseline="30000"/>
              <a:t>1</a:t>
            </a:r>
            <a:r>
              <a:rPr lang="en-US" baseline="0"/>
              <a:t> </a:t>
            </a:r>
            <a:r>
              <a:rPr lang="en-US" baseline="0" dirty="0"/>
              <a:t>Relative risk is a comparison of two risks and does not tell someone their actual risk</a:t>
            </a:r>
            <a:r>
              <a:rPr lang="en-US" baseline="30000" dirty="0"/>
              <a:t>5</a:t>
            </a:r>
            <a:r>
              <a:rPr lang="en-US" baseline="0" dirty="0"/>
              <a:t>. When relative risk is presented on its own, patients can interpret risk as larger or treatment as worse</a:t>
            </a:r>
            <a:r>
              <a:rPr lang="en-US" baseline="30000" dirty="0"/>
              <a:t>5</a:t>
            </a:r>
            <a:r>
              <a:rPr lang="en-US" baseline="0" dirty="0"/>
              <a:t>. Providing the absolute risk creates less room for error as your patient considers various options</a:t>
            </a:r>
            <a:r>
              <a:rPr lang="en-US" baseline="30000" dirty="0"/>
              <a:t>5</a:t>
            </a:r>
            <a:r>
              <a:rPr lang="en-US" baseline="0" dirty="0"/>
              <a:t>. Consider the Lipitor commercial example from earlier - one was absolute risk and one was relative risk. Did one of these seem easier to understand and interpret? You can see another example here of how a provider might explain the connection between smoking and having a stroke using absolute risk. “Three out of 1,000 nonsmokers may have a stroke in their lifetime and six out of 1,000 smokers may have a stroke in their lifetime.”</a:t>
            </a:r>
            <a:r>
              <a:rPr lang="en-US" baseline="30000" dirty="0"/>
              <a:t>1</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354917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example we’ll discuss today is framing. It is suggested that outcomes are framed to the patient in both positive and negative terms</a:t>
            </a:r>
            <a:r>
              <a:rPr lang="en-US" baseline="30000" dirty="0"/>
              <a:t>1</a:t>
            </a:r>
            <a:r>
              <a:rPr lang="en-US" dirty="0"/>
              <a:t>. For people with</a:t>
            </a:r>
            <a:r>
              <a:rPr lang="en-US" baseline="0" dirty="0"/>
              <a:t> lower numeracy, presenting the information in just one way can influence them in that direction. Therefore, it is suggested that numerical information be presented using both the positive and the negative</a:t>
            </a:r>
            <a:r>
              <a:rPr lang="en-US" baseline="30000" dirty="0"/>
              <a:t>3</a:t>
            </a:r>
            <a:r>
              <a:rPr lang="en-US" baseline="0" dirty="0"/>
              <a:t>, such as “with this treatment, two out of ten people get side effects, and eight out of ten people do not get side effects.”</a:t>
            </a:r>
            <a:r>
              <a:rPr lang="en-US" baseline="30000" dirty="0"/>
              <a:t>1</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2373907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extra tips draw from the information we have talked about in previous modules. Remember that all of these health literacy concepts eventually link together. When it comes to numeracy, it is good to consider universal precaution just like health literacy. After all, numeracy is part of health literacy. Instead of wondering about which of your patients struggle to understand numbers, it is still good to practice universal precaution by communicating numbers in an easy to understand way to all patients</a:t>
            </a:r>
            <a:r>
              <a:rPr lang="en-US" baseline="30000" dirty="0"/>
              <a:t>5</a:t>
            </a:r>
            <a:r>
              <a:rPr lang="en-US" baseline="0" dirty="0"/>
              <a:t>. In addition, it is suggested that you use teach back to confirm understanding of numerical data just like you would to confirm understanding of other information</a:t>
            </a:r>
            <a:r>
              <a:rPr lang="en-US" baseline="30000" dirty="0"/>
              <a:t>1,5</a:t>
            </a:r>
            <a:r>
              <a:rPr lang="en-US" baseline="0" dirty="0"/>
              <a:t>. You can see one example here, “I want to make sure I explained this well, so tell me, which risk did I say was higher of the two risks we’ve been talking about?”</a:t>
            </a:r>
            <a:r>
              <a:rPr lang="en-US" baseline="30000" dirty="0"/>
              <a:t>5</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14</a:t>
            </a:fld>
            <a:endParaRPr lang="en-US"/>
          </a:p>
        </p:txBody>
      </p:sp>
    </p:spTree>
    <p:extLst>
      <p:ext uri="{BB962C8B-B14F-4D97-AF65-F5344CB8AC3E}">
        <p14:creationId xmlns:p14="http://schemas.microsoft.com/office/powerpoint/2010/main" val="795787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suggestion</a:t>
            </a:r>
            <a:r>
              <a:rPr lang="en-US" baseline="0" dirty="0"/>
              <a:t> for better communicating is to use verbal, written and graphical formats to meet the needs of different learning styles</a:t>
            </a:r>
            <a:r>
              <a:rPr lang="en-US" baseline="30000" dirty="0"/>
              <a:t>4</a:t>
            </a:r>
            <a:r>
              <a:rPr lang="en-US" baseline="0" dirty="0"/>
              <a:t>. You can find easy to understand materials using MedlinePlus. For example, on this topic page about heart disease, you can see the section about prevention and risk. One of these links is to the CDC’s page on heart age, which explains what factors make someone’s heart “older” and how people can improve their heart age. You can see that the numbers about heart age are explained using frequencies. Another suggestion from the AHRQ to maximize understanding is to use analogies and comparisons to familiar objects</a:t>
            </a:r>
            <a:r>
              <a:rPr lang="en-US" baseline="30000" dirty="0"/>
              <a:t>1</a:t>
            </a:r>
            <a:r>
              <a:rPr lang="en-US" baseline="0" dirty="0"/>
              <a:t>. Someone might understand their heart being “older” better than other types of risk.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15</a:t>
            </a:fld>
            <a:endParaRPr lang="en-US"/>
          </a:p>
        </p:txBody>
      </p:sp>
    </p:spTree>
    <p:extLst>
      <p:ext uri="{BB962C8B-B14F-4D97-AF65-F5344CB8AC3E}">
        <p14:creationId xmlns:p14="http://schemas.microsoft.com/office/powerpoint/2010/main" val="341200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a:t>
            </a:r>
            <a:r>
              <a:rPr lang="en-US" baseline="0" dirty="0"/>
              <a:t> You may find MedlinePlus useful for locating infographics that communicate risk, such as this from the E-Cigarette topic page in MedlinePlus. AHRQ also recommends showing graphs, to demonstrate risk</a:t>
            </a:r>
            <a:r>
              <a:rPr lang="en-US" baseline="30000" dirty="0"/>
              <a:t>1</a:t>
            </a:r>
            <a:r>
              <a:rPr lang="en-US" baseline="0" dirty="0"/>
              <a:t>, and looking for existing tools to get your point across can be a time saver.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16</a:t>
            </a:fld>
            <a:endParaRPr lang="en-US"/>
          </a:p>
        </p:txBody>
      </p:sp>
    </p:spTree>
    <p:extLst>
      <p:ext uri="{BB962C8B-B14F-4D97-AF65-F5344CB8AC3E}">
        <p14:creationId xmlns:p14="http://schemas.microsoft.com/office/powerpoint/2010/main" val="3112466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As you move forward in the coming (week/month/etc.) I ask you to consider which numerical messages are hardest to convey to patients and which of the suggestions from today could help in the communication process. In addition, try some of these tips the next time you need to communicate numerical information to a patient. </a:t>
            </a:r>
          </a:p>
          <a:p>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a:t>
            </a:r>
            <a:r>
              <a:rPr lang="en-US" sz="1400" b="1" kern="1200" dirty="0">
                <a:solidFill>
                  <a:schemeClr val="tx1"/>
                </a:solidFill>
                <a:effectLst/>
                <a:latin typeface="+mn-lt"/>
                <a:ea typeface="+mn-ea"/>
                <a:cs typeface="+mn-cs"/>
              </a:rPr>
              <a:t>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r>
              <a:rPr lang="en-US" sz="1400" b="1" kern="1200" dirty="0" smtClean="0">
                <a:solidFill>
                  <a:schemeClr val="tx1"/>
                </a:solidFill>
                <a:effectLst/>
                <a:latin typeface="+mn-lt"/>
                <a:ea typeface="+mn-ea"/>
                <a:cs typeface="+mn-cs"/>
              </a:rPr>
              <a:t>.]</a:t>
            </a:r>
            <a:endParaRPr lang="en-US" sz="1400" b="1" kern="1200" dirty="0">
              <a:solidFill>
                <a:schemeClr val="tx1"/>
              </a:solidFill>
              <a:effectLst/>
              <a:latin typeface="+mn-lt"/>
              <a:ea typeface="+mn-ea"/>
              <a:cs typeface="+mn-cs"/>
            </a:endParaRPr>
          </a:p>
          <a:p>
            <a:endParaRPr lang="en-US" sz="1400" b="1" baseline="0" dirty="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17</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18</a:t>
            </a:fld>
            <a:endParaRPr lang="en-US"/>
          </a:p>
        </p:txBody>
      </p:sp>
    </p:spTree>
    <p:extLst>
      <p:ext uri="{BB962C8B-B14F-4D97-AF65-F5344CB8AC3E}">
        <p14:creationId xmlns:p14="http://schemas.microsoft.com/office/powerpoint/2010/main" val="29809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these discussion</a:t>
            </a:r>
            <a:r>
              <a:rPr lang="en-US" b="1" baseline="0" dirty="0"/>
              <a:t> points</a:t>
            </a:r>
            <a:r>
              <a:rPr lang="en-US" b="1"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moving on to another topic</a:t>
            </a:r>
            <a:r>
              <a:rPr lang="en-US" baseline="0" dirty="0"/>
              <a:t> related to health literacy, which is numeracy. So that we’re all on the same page, a very basic definition of numeracy is, “the ability to comprehend, use and attach meaning </a:t>
            </a:r>
            <a:r>
              <a:rPr lang="en-US" baseline="0"/>
              <a:t>to numbers.”</a:t>
            </a:r>
            <a:r>
              <a:rPr lang="en-US" baseline="30000"/>
              <a:t>3</a:t>
            </a:r>
            <a:r>
              <a:rPr lang="en-US" baseline="0"/>
              <a:t> </a:t>
            </a:r>
            <a:r>
              <a:rPr lang="en-US" baseline="0" dirty="0"/>
              <a:t>I’m sure that we can all think of times when our patients have made errors with numbers that have affected their understanding of their health or treatment plan. From our perspective, it’s easy to assume understanding of basic numerical concepts, but what we really see in the general population is different from what we may assume.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115524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2003 National Assessment of Adult Literacy</a:t>
            </a:r>
            <a:r>
              <a:rPr lang="en-US" baseline="0" dirty="0"/>
              <a:t> measured health literacy in those 16 and over</a:t>
            </a:r>
            <a:r>
              <a:rPr lang="en-US" baseline="30000" dirty="0"/>
              <a:t>8</a:t>
            </a:r>
            <a:r>
              <a:rPr lang="en-US" baseline="0" dirty="0"/>
              <a:t>. The assessment looked at health literacy tasks in different clinical, prevention and health care system domains</a:t>
            </a:r>
            <a:r>
              <a:rPr lang="en-US" baseline="30000" dirty="0"/>
              <a:t>8</a:t>
            </a:r>
            <a:r>
              <a:rPr lang="en-US" baseline="0" dirty="0"/>
              <a:t>. In terms of numeracy, this assessment found that 22% of English-speaking adults in the U.S. had below basic quantitative skills</a:t>
            </a:r>
            <a:r>
              <a:rPr lang="en-US" strike="noStrike" baseline="30000" dirty="0"/>
              <a:t>6</a:t>
            </a:r>
            <a:r>
              <a:rPr lang="en-US" baseline="0" dirty="0"/>
              <a:t>. Below basic is described as the ability to perform mathematical operations, such as addition, when the formula was concrete</a:t>
            </a:r>
            <a:r>
              <a:rPr lang="en-US" baseline="30000" dirty="0"/>
              <a:t>8</a:t>
            </a:r>
            <a:r>
              <a:rPr lang="en-US" baseline="0" dirty="0"/>
              <a:t>. The next step up, basic, was defined as locating numerical information and using it to solve one-step problems when the formula was inferred</a:t>
            </a:r>
            <a:r>
              <a:rPr lang="en-US" baseline="30000" dirty="0"/>
              <a:t>8</a:t>
            </a:r>
            <a:r>
              <a:rPr lang="en-US" baseline="0" dirty="0"/>
              <a:t>. When thinking about these definitions, it is easy to see how the 22% of people at the below basic level could struggle with clinical recommendations that seem very simple.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182470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is this important? Numeracy is part of health literacy and, therefore, limitations in this area are linked to similar health outcomes as health literacy as a whole. Low numeracy makes it difficult for someone to read, use and evaluate numerical information, and it is easy to understand how this may limit them from understanding concepts such as risk and benefit, meaning that they also do not understand their treatment options</a:t>
            </a:r>
            <a:r>
              <a:rPr lang="en-US" baseline="30000" dirty="0"/>
              <a:t>1</a:t>
            </a:r>
            <a:r>
              <a:rPr lang="en-US" baseline="0" dirty="0"/>
              <a:t>. In addition, when receiving treatment, someone with low numeracy may have more trouble following their treatment plans, which can lead to poorer health outcomes</a:t>
            </a:r>
            <a:r>
              <a:rPr lang="en-US" baseline="30000" dirty="0"/>
              <a:t>6</a:t>
            </a:r>
            <a:r>
              <a:rPr lang="en-US" baseline="0" dirty="0"/>
              <a:t>. Think about telling someone to limit their sodium intake to 2,000mg per day. If they can’t understand the fractions on a nutrition label to measure portion sizes, it is going to be difficult for them to follow this recommendation.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22529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a:t>
            </a:r>
            <a:r>
              <a:rPr lang="en-US" baseline="0" dirty="0"/>
              <a:t> real life example of how numbers can make things confusing in the media. In 2007, a TV ad stated that Lipitor reduces risk of heart attack by 36%</a:t>
            </a:r>
            <a:r>
              <a:rPr lang="en-US" baseline="30000" dirty="0"/>
              <a:t>6</a:t>
            </a:r>
            <a:r>
              <a:rPr lang="en-US" baseline="0" dirty="0"/>
              <a:t>. This statement was followed by an asterisk that clarified that in a large clinical study, 3% of patients taking the placebo had a heart attack compared to 2% of patients taking Lipitor</a:t>
            </a:r>
            <a:r>
              <a:rPr lang="en-US" baseline="30000" dirty="0"/>
              <a:t>6</a:t>
            </a:r>
            <a:r>
              <a:rPr lang="en-US" baseline="0" dirty="0"/>
              <a:t>. How can these be the same? One sounds much more beneficial. The first statement was the relative risk (the difference between the two risks) while the second statement is the absolute risk (the actual number of people experiencing the heart attack in the study). Pfizer ended up pulling the ad stating that while the advertisement was medically accurate, it has led to misimpression and distraction</a:t>
            </a:r>
            <a:r>
              <a:rPr lang="en-US" baseline="30000" dirty="0"/>
              <a:t>7</a:t>
            </a:r>
            <a:r>
              <a:rPr lang="en-US" baseline="0" dirty="0"/>
              <a:t>. When considering what we just discussed about numeracy, it’s easy to see why there was confusion. If someone can only perform concrete mathematical calculations, can we expect them to make an informed decision from this information?</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293318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can we do as healthcare providers to make sure patients understand numerical information that they need to improve their health? This quote from the National Academy of Sciences is one way we can think about solving this issue. You can see that they explain that, “An individual’s ability to understand and use numbers, such as data and risk information, to make health and health care decisions often depends on and can be greatly supported by the way numbers are presented.”</a:t>
            </a:r>
            <a:r>
              <a:rPr lang="en-US" baseline="30000" dirty="0"/>
              <a:t>5</a:t>
            </a:r>
            <a:r>
              <a:rPr lang="en-US" baseline="0" dirty="0"/>
              <a:t> We can’t change a patient’s numeracy during a visit, but we can change what we do to help them understand numbers.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167793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help communicate numbers, we’ll review some tips from the Agency for Healthcare Research and Quality’s SHARE Approach. </a:t>
            </a:r>
            <a:r>
              <a:rPr lang="en-US" dirty="0"/>
              <a:t>One way to communicate clearly about numbers to your patients is to elaborate by providing estimated numbers</a:t>
            </a:r>
            <a:r>
              <a:rPr lang="en-US" baseline="30000" dirty="0"/>
              <a:t>1</a:t>
            </a:r>
            <a:r>
              <a:rPr lang="en-US" dirty="0"/>
              <a:t>. Even</a:t>
            </a:r>
            <a:r>
              <a:rPr lang="en-US" baseline="0" dirty="0"/>
              <a:t> though many people have trouble with numbers, it is still suggested that you communicate risk using a number that makes sense to people and avoid using terms such as “low risk” on their own</a:t>
            </a:r>
            <a:r>
              <a:rPr lang="en-US" baseline="30000" dirty="0"/>
              <a:t>1</a:t>
            </a:r>
            <a:r>
              <a:rPr lang="en-US" baseline="0" dirty="0"/>
              <a:t>. These terms could be interpreted by a patient differently than you mean them</a:t>
            </a:r>
            <a:r>
              <a:rPr lang="en-US" baseline="30000" dirty="0"/>
              <a:t>4</a:t>
            </a:r>
            <a:r>
              <a:rPr lang="en-US" baseline="0" dirty="0"/>
              <a:t>. For example, instead of telling a patient they are at low risk for developing a blood clot, this example explains that, “Studies show that out of every 100 people who have a stent, 1 to 2 people may develop a blood clot at the stent site.”</a:t>
            </a:r>
            <a:r>
              <a:rPr lang="en-US" baseline="30000" dirty="0"/>
              <a:t>1</a:t>
            </a:r>
            <a:r>
              <a:rPr lang="en-US" baseline="0" dirty="0"/>
              <a:t> It’s not that you can’t use terms such as “low </a:t>
            </a:r>
            <a:r>
              <a:rPr lang="en-US" baseline="0" dirty="0" smtClean="0"/>
              <a:t>risk,” </a:t>
            </a:r>
            <a:r>
              <a:rPr lang="en-US" baseline="0" dirty="0"/>
              <a:t>but that providing an understandable number will help avoid miscommunication</a:t>
            </a:r>
            <a:r>
              <a:rPr lang="en-US" baseline="30000" dirty="0"/>
              <a:t>4</a:t>
            </a:r>
            <a:r>
              <a:rPr lang="en-US" baseline="0" dirty="0"/>
              <a:t>. The National Academy of Sciences suggests that a provider “marry words and </a:t>
            </a:r>
            <a:r>
              <a:rPr lang="en-US" baseline="0" dirty="0" smtClean="0"/>
              <a:t>numbers,” </a:t>
            </a:r>
            <a:r>
              <a:rPr lang="en-US" baseline="0" dirty="0"/>
              <a:t>or use both numbers and terms to clarify a message like this one</a:t>
            </a:r>
            <a:r>
              <a:rPr lang="en-US" baseline="30000" dirty="0"/>
              <a:t>4</a:t>
            </a:r>
            <a:r>
              <a:rPr lang="en-US" baseline="0" dirty="0"/>
              <a:t>. </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117949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customXml" Target="../ink/ink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4.emf"/><Relationship Id="rId4" Type="http://schemas.openxmlformats.org/officeDocument/2006/relationships/customXml" Target="../ink/ink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hyperlink" Target="https://www.ahrq.gov/professionals/education/curriculum-tools/shareddecisionmaking/tools/tool-5/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nces.ed.gov/pubsearch/pubsinfo.asp?pubid=2006483" TargetMode="External"/><Relationship Id="rId4" Type="http://schemas.openxmlformats.org/officeDocument/2006/relationships/hyperlink" Target="https://www.fda.gov/media/81597/downloa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Numeracy</a:t>
            </a:r>
          </a:p>
        </p:txBody>
      </p:sp>
      <p:sp>
        <p:nvSpPr>
          <p:cNvPr id="2" name="Subtitle 1"/>
          <p:cNvSpPr>
            <a:spLocks noGrp="1"/>
          </p:cNvSpPr>
          <p:nvPr>
            <p:ph type="subTitle" idx="1"/>
          </p:nvPr>
        </p:nvSpPr>
        <p:spPr/>
        <p:txBody>
          <a:bodyPr/>
          <a:lstStyle/>
          <a:p>
            <a:r>
              <a:rPr lang="en-US" i="1" dirty="0"/>
              <a:t>Communicate the numbers better…</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17696" cy="1325563"/>
          </a:xfrm>
        </p:spPr>
        <p:txBody>
          <a:bodyPr/>
          <a:lstStyle/>
          <a:p>
            <a:r>
              <a:rPr lang="en-US" dirty="0"/>
              <a:t>Better Ways to Communicate the </a:t>
            </a:r>
            <a:r>
              <a:rPr lang="en-US" dirty="0" smtClean="0"/>
              <a:t>Numbers (2)</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Elaborate by providing estimated numbers</a:t>
            </a:r>
          </a:p>
          <a:p>
            <a:pPr marL="514350" indent="-514350">
              <a:buFont typeface="+mj-lt"/>
              <a:buAutoNum type="arabicPeriod"/>
            </a:pPr>
            <a:r>
              <a:rPr lang="en-US" dirty="0"/>
              <a:t>Use frequencies instead of decimals or percentages</a:t>
            </a:r>
          </a:p>
          <a:p>
            <a:pPr marL="0" indent="0">
              <a:buNone/>
            </a:pPr>
            <a:endParaRPr lang="en-US" dirty="0"/>
          </a:p>
          <a:p>
            <a:pPr marL="0" indent="0" algn="ctr">
              <a:buNone/>
            </a:pPr>
            <a:r>
              <a:rPr lang="en-US" sz="3200" b="1" dirty="0">
                <a:solidFill>
                  <a:srgbClr val="3863A2"/>
                </a:solidFill>
              </a:rPr>
              <a:t>“13 out of 100” instead of “.13 or 13%”</a:t>
            </a:r>
            <a:r>
              <a:rPr lang="en-US" sz="3200" b="1" baseline="30000" dirty="0">
                <a:solidFill>
                  <a:srgbClr val="3863A2"/>
                </a:solidFill>
              </a:rPr>
              <a:t>1</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144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04443" cy="1325563"/>
          </a:xfrm>
        </p:spPr>
        <p:txBody>
          <a:bodyPr/>
          <a:lstStyle/>
          <a:p>
            <a:r>
              <a:rPr lang="en-US" dirty="0"/>
              <a:t>Better Ways to Communicate the </a:t>
            </a:r>
            <a:r>
              <a:rPr lang="en-US" dirty="0" smtClean="0"/>
              <a:t>Numbers (3)</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Elaborate by providing estimated numbers</a:t>
            </a:r>
          </a:p>
          <a:p>
            <a:pPr marL="514350" indent="-514350">
              <a:buFont typeface="+mj-lt"/>
              <a:buAutoNum type="arabicPeriod"/>
            </a:pPr>
            <a:r>
              <a:rPr lang="en-US" dirty="0"/>
              <a:t>Use frequencies instead of decimals or percentages</a:t>
            </a:r>
          </a:p>
          <a:p>
            <a:pPr marL="514350" indent="-514350">
              <a:buFont typeface="+mj-lt"/>
              <a:buAutoNum type="arabicPeriod"/>
            </a:pPr>
            <a:r>
              <a:rPr lang="en-US" dirty="0"/>
              <a:t>Keep denominators and timeframes the same when you compare numbers</a:t>
            </a:r>
          </a:p>
          <a:p>
            <a:pPr marL="0" indent="0" algn="ctr">
              <a:buNone/>
            </a:pPr>
            <a:r>
              <a:rPr lang="en-US" b="1" dirty="0">
                <a:solidFill>
                  <a:srgbClr val="3863A2"/>
                </a:solidFill>
              </a:rPr>
              <a:t>“About 6 out of 10 women like you, who do not take this medicine will break a bone in the next 10 years. About 3 out of 10 women like you who take this medicine will break a bone in the next 10 years. Taking this medicine can lower your chance of breaking a bone by about half.”</a:t>
            </a:r>
            <a:r>
              <a:rPr lang="en-US" b="1" baseline="30000" dirty="0">
                <a:solidFill>
                  <a:srgbClr val="3863A2"/>
                </a:solidFill>
              </a:rPr>
              <a:t>1</a:t>
            </a:r>
          </a:p>
          <a:p>
            <a:pPr marL="0" indent="0">
              <a:buNone/>
            </a:pPr>
            <a:endParaRPr lang="en-US" dirty="0"/>
          </a:p>
          <a:p>
            <a:endParaRPr lang="en-US" dirty="0"/>
          </a:p>
        </p:txBody>
      </p:sp>
    </p:spTree>
    <p:extLst>
      <p:ext uri="{BB962C8B-B14F-4D97-AF65-F5344CB8AC3E}">
        <p14:creationId xmlns:p14="http://schemas.microsoft.com/office/powerpoint/2010/main" val="391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17696" cy="1325563"/>
          </a:xfrm>
        </p:spPr>
        <p:txBody>
          <a:bodyPr/>
          <a:lstStyle/>
          <a:p>
            <a:r>
              <a:rPr lang="en-US" dirty="0"/>
              <a:t>Better Ways to Communicate the </a:t>
            </a:r>
            <a:r>
              <a:rPr lang="en-US" dirty="0" smtClean="0"/>
              <a:t>Numbers (4)</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Elaborate by providing estimated numbers</a:t>
            </a:r>
          </a:p>
          <a:p>
            <a:pPr marL="514350" indent="-514350">
              <a:buFont typeface="+mj-lt"/>
              <a:buAutoNum type="arabicPeriod"/>
            </a:pPr>
            <a:r>
              <a:rPr lang="en-US" dirty="0"/>
              <a:t>Use frequencies instead of decimals or percentages</a:t>
            </a:r>
          </a:p>
          <a:p>
            <a:pPr marL="514350" indent="-514350">
              <a:buFont typeface="+mj-lt"/>
              <a:buAutoNum type="arabicPeriod"/>
            </a:pPr>
            <a:r>
              <a:rPr lang="en-US" dirty="0"/>
              <a:t>Keep denominators and timeframes the same when you compare numbers</a:t>
            </a:r>
          </a:p>
          <a:p>
            <a:pPr marL="514350" indent="-514350">
              <a:buFont typeface="+mj-lt"/>
              <a:buAutoNum type="arabicPeriod"/>
            </a:pPr>
            <a:r>
              <a:rPr lang="en-US" dirty="0"/>
              <a:t>Give absolute risk instead of relative risk</a:t>
            </a:r>
          </a:p>
          <a:p>
            <a:pPr marL="0" indent="0" algn="ctr">
              <a:buNone/>
            </a:pPr>
            <a:r>
              <a:rPr lang="en-US" b="1" dirty="0">
                <a:solidFill>
                  <a:srgbClr val="3863A2"/>
                </a:solidFill>
              </a:rPr>
              <a:t>“3 out of 1,000 nonsmokers may have a stroke in their lifetime and 6 out of 1,000 smokers may have a stroke in </a:t>
            </a:r>
            <a:r>
              <a:rPr lang="en-US" b="1">
                <a:solidFill>
                  <a:srgbClr val="3863A2"/>
                </a:solidFill>
              </a:rPr>
              <a:t>their lifetime.”</a:t>
            </a:r>
            <a:r>
              <a:rPr lang="en-US" b="1" baseline="30000">
                <a:solidFill>
                  <a:srgbClr val="3863A2"/>
                </a:solidFill>
              </a:rPr>
              <a:t>1</a:t>
            </a:r>
            <a:endParaRPr lang="en-US" b="1" baseline="30000" dirty="0">
              <a:solidFill>
                <a:srgbClr val="3863A2"/>
              </a:solidFill>
            </a:endParaRPr>
          </a:p>
          <a:p>
            <a:endParaRPr lang="en-US" dirty="0"/>
          </a:p>
        </p:txBody>
      </p:sp>
    </p:spTree>
    <p:extLst>
      <p:ext uri="{BB962C8B-B14F-4D97-AF65-F5344CB8AC3E}">
        <p14:creationId xmlns:p14="http://schemas.microsoft.com/office/powerpoint/2010/main" val="178228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24930" cy="1325563"/>
          </a:xfrm>
        </p:spPr>
        <p:txBody>
          <a:bodyPr/>
          <a:lstStyle/>
          <a:p>
            <a:r>
              <a:rPr lang="en-US" dirty="0"/>
              <a:t>Better Ways to Communicate the </a:t>
            </a:r>
            <a:r>
              <a:rPr lang="en-US" dirty="0" smtClean="0"/>
              <a:t>Numbers (5)</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Elaborate by providing estimated numbers</a:t>
            </a:r>
          </a:p>
          <a:p>
            <a:pPr marL="514350" indent="-514350">
              <a:buFont typeface="+mj-lt"/>
              <a:buAutoNum type="arabicPeriod"/>
            </a:pPr>
            <a:r>
              <a:rPr lang="en-US" dirty="0"/>
              <a:t>Use frequencies instead of decimals or percentages</a:t>
            </a:r>
          </a:p>
          <a:p>
            <a:pPr marL="514350" indent="-514350">
              <a:buFont typeface="+mj-lt"/>
              <a:buAutoNum type="arabicPeriod"/>
            </a:pPr>
            <a:r>
              <a:rPr lang="en-US" dirty="0"/>
              <a:t>Keep denominators and timeframes the same when you compare numbers</a:t>
            </a:r>
          </a:p>
          <a:p>
            <a:pPr marL="514350" indent="-514350">
              <a:buFont typeface="+mj-lt"/>
              <a:buAutoNum type="arabicPeriod"/>
            </a:pPr>
            <a:r>
              <a:rPr lang="en-US" dirty="0"/>
              <a:t>Give absolute risk instead of relative risk</a:t>
            </a:r>
          </a:p>
          <a:p>
            <a:pPr marL="514350" indent="-514350">
              <a:buFont typeface="+mj-lt"/>
              <a:buAutoNum type="arabicPeriod"/>
            </a:pPr>
            <a:r>
              <a:rPr lang="en-US" dirty="0"/>
              <a:t>Frame outcomes in both positive and negative terms</a:t>
            </a:r>
          </a:p>
          <a:p>
            <a:pPr marL="0" indent="0" algn="ctr">
              <a:buNone/>
            </a:pPr>
            <a:r>
              <a:rPr lang="en-US" b="1" dirty="0">
                <a:solidFill>
                  <a:srgbClr val="3863A2"/>
                </a:solidFill>
              </a:rPr>
              <a:t>“With this treatment, 2 out of 10 people get side effects, and 8 out of 10 people do not get side effects.”</a:t>
            </a:r>
            <a:r>
              <a:rPr lang="en-US" b="1" baseline="30000" dirty="0">
                <a:solidFill>
                  <a:srgbClr val="3863A2"/>
                </a:solidFill>
              </a:rPr>
              <a:t>1</a:t>
            </a:r>
            <a:endParaRPr lang="en-US" b="1" dirty="0">
              <a:solidFill>
                <a:srgbClr val="3863A2"/>
              </a:solidFill>
            </a:endParaRPr>
          </a:p>
          <a:p>
            <a:endParaRPr lang="en-US" dirty="0"/>
          </a:p>
        </p:txBody>
      </p:sp>
    </p:spTree>
    <p:extLst>
      <p:ext uri="{BB962C8B-B14F-4D97-AF65-F5344CB8AC3E}">
        <p14:creationId xmlns:p14="http://schemas.microsoft.com/office/powerpoint/2010/main" val="138183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Tips</a:t>
            </a:r>
          </a:p>
        </p:txBody>
      </p:sp>
      <p:sp>
        <p:nvSpPr>
          <p:cNvPr id="3" name="Content Placeholder 2"/>
          <p:cNvSpPr>
            <a:spLocks noGrp="1"/>
          </p:cNvSpPr>
          <p:nvPr>
            <p:ph idx="1"/>
          </p:nvPr>
        </p:nvSpPr>
        <p:spPr>
          <a:xfrm>
            <a:off x="606188" y="1798330"/>
            <a:ext cx="10515600" cy="4351338"/>
          </a:xfrm>
        </p:spPr>
        <p:txBody>
          <a:bodyPr/>
          <a:lstStyle/>
          <a:p>
            <a:pPr>
              <a:lnSpc>
                <a:spcPct val="100000"/>
              </a:lnSpc>
            </a:pPr>
            <a:r>
              <a:rPr lang="en-US" sz="3000" b="1" i="1" dirty="0">
                <a:solidFill>
                  <a:srgbClr val="3863A2"/>
                </a:solidFill>
              </a:rPr>
              <a:t>Universal precaution: </a:t>
            </a:r>
            <a:r>
              <a:rPr lang="en-US" sz="3000" dirty="0"/>
              <a:t>even those with high numeracy can benefit from information presented in an easily understandable way</a:t>
            </a:r>
            <a:r>
              <a:rPr lang="en-US" sz="3000" baseline="30000" dirty="0"/>
              <a:t>5</a:t>
            </a:r>
            <a:endParaRPr lang="en-US" sz="3000" dirty="0"/>
          </a:p>
          <a:p>
            <a:pPr>
              <a:lnSpc>
                <a:spcPct val="100000"/>
              </a:lnSpc>
            </a:pPr>
            <a:r>
              <a:rPr lang="en-US" sz="3000" b="1" i="1" dirty="0">
                <a:solidFill>
                  <a:srgbClr val="3863A2"/>
                </a:solidFill>
              </a:rPr>
              <a:t>Teach back: </a:t>
            </a:r>
            <a:r>
              <a:rPr lang="en-US" sz="3000" dirty="0"/>
              <a:t>check for understanding by asking the patient to restate the numerical information in an easy to understand way</a:t>
            </a:r>
            <a:r>
              <a:rPr lang="en-US" sz="3000" baseline="30000" dirty="0"/>
              <a:t>1</a:t>
            </a:r>
            <a:r>
              <a:rPr lang="en-US" sz="3000" dirty="0"/>
              <a:t> </a:t>
            </a:r>
          </a:p>
          <a:p>
            <a:pPr marL="0" indent="0" algn="ctr">
              <a:lnSpc>
                <a:spcPct val="100000"/>
              </a:lnSpc>
              <a:buNone/>
            </a:pPr>
            <a:r>
              <a:rPr lang="en-US" sz="3000" b="1" dirty="0">
                <a:solidFill>
                  <a:srgbClr val="3863A2"/>
                </a:solidFill>
              </a:rPr>
              <a:t>“I want to make sure I explained this well, so tell me, which risk did I say was higher of the two risks we’ve been talking about?”</a:t>
            </a:r>
            <a:r>
              <a:rPr lang="en-US" sz="3000" b="1" baseline="30000" dirty="0">
                <a:solidFill>
                  <a:srgbClr val="3863A2"/>
                </a:solidFill>
              </a:rPr>
              <a:t>5</a:t>
            </a:r>
            <a:endParaRPr lang="en-US" sz="3000" b="1" dirty="0">
              <a:solidFill>
                <a:srgbClr val="3863A2"/>
              </a:solidFill>
            </a:endParaRPr>
          </a:p>
          <a:p>
            <a:pPr marL="0" indent="0">
              <a:buNone/>
            </a:pPr>
            <a:endParaRPr lang="en-US" dirty="0"/>
          </a:p>
        </p:txBody>
      </p:sp>
    </p:spTree>
    <p:extLst>
      <p:ext uri="{BB962C8B-B14F-4D97-AF65-F5344CB8AC3E}">
        <p14:creationId xmlns:p14="http://schemas.microsoft.com/office/powerpoint/2010/main" val="26222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05342"/>
            <a:ext cx="10515600" cy="723564"/>
          </a:xfrm>
        </p:spPr>
        <p:txBody>
          <a:bodyPr/>
          <a:lstStyle/>
          <a:p>
            <a:r>
              <a:rPr lang="en-US" dirty="0"/>
              <a:t>MedlinePlus Example 1</a:t>
            </a:r>
          </a:p>
        </p:txBody>
      </p:sp>
      <p:pic>
        <p:nvPicPr>
          <p:cNvPr id="2" name="Picture 1" descr="MedlinePlus logo"/>
          <p:cNvPicPr>
            <a:picLocks noChangeAspect="1"/>
          </p:cNvPicPr>
          <p:nvPr/>
        </p:nvPicPr>
        <p:blipFill>
          <a:blip r:embed="rId3"/>
          <a:stretch>
            <a:fillRect/>
          </a:stretch>
        </p:blipFill>
        <p:spPr>
          <a:xfrm>
            <a:off x="313080" y="5726"/>
            <a:ext cx="6068012" cy="1646360"/>
          </a:xfrm>
          <a:prstGeom prst="rect">
            <a:avLst/>
          </a:prstGeom>
        </p:spPr>
      </p:pic>
      <p:pic>
        <p:nvPicPr>
          <p:cNvPr id="5" name="Picture 4" descr="Screenshot of MedlinePlus page on prevention and risk factors for heart disease"/>
          <p:cNvPicPr>
            <a:picLocks noChangeAspect="1"/>
          </p:cNvPicPr>
          <p:nvPr/>
        </p:nvPicPr>
        <p:blipFill>
          <a:blip r:embed="rId4"/>
          <a:stretch>
            <a:fillRect/>
          </a:stretch>
        </p:blipFill>
        <p:spPr>
          <a:xfrm>
            <a:off x="312050" y="1652086"/>
            <a:ext cx="8547453" cy="4027529"/>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descr="Highlight on the following link: 'CDC Vital Signs: Heart Age - Is Your Heart Older Than You?'"/>
              <p14:cNvContentPartPr/>
              <p14:nvPr/>
            </p14:nvContentPartPr>
            <p14:xfrm flipV="1">
              <a:off x="953835" y="2674895"/>
              <a:ext cx="5077440" cy="45719"/>
            </p14:xfrm>
          </p:contentPart>
        </mc:Choice>
        <mc:Fallback xmlns="">
          <p:pic>
            <p:nvPicPr>
              <p:cNvPr id="3" name="Ink 2" descr="Highlight on the following link: 'CDC Vital Signs: Heart Age - Is Your Heart Older Than You?'"/>
              <p:cNvPicPr/>
              <p:nvPr/>
            </p:nvPicPr>
            <p:blipFill>
              <a:blip r:embed="rId6"/>
              <a:stretch>
                <a:fillRect/>
              </a:stretch>
            </p:blipFill>
            <p:spPr>
              <a:xfrm flipV="1">
                <a:off x="905955" y="2578014"/>
                <a:ext cx="5173200" cy="239480"/>
              </a:xfrm>
              <a:prstGeom prst="rect">
                <a:avLst/>
              </a:prstGeom>
            </p:spPr>
          </p:pic>
        </mc:Fallback>
      </mc:AlternateContent>
      <p:pic>
        <p:nvPicPr>
          <p:cNvPr id="6" name="Picture 5" descr="Screenshot of MedlinePlus page on heart age.  The page says that 1 in 2 men have a heart age 5 or more years old than their age. 2 in 5 women have a heart age 5 or more years older than their actual age. About 3 in 4 heart attacks and strokes are due to risk factors that increase heart age. "/>
          <p:cNvPicPr>
            <a:picLocks noChangeAspect="1"/>
          </p:cNvPicPr>
          <p:nvPr/>
        </p:nvPicPr>
        <p:blipFill>
          <a:blip r:embed="rId7"/>
          <a:stretch>
            <a:fillRect/>
          </a:stretch>
        </p:blipFill>
        <p:spPr>
          <a:xfrm>
            <a:off x="3616657" y="3101870"/>
            <a:ext cx="8458929" cy="2900925"/>
          </a:xfrm>
          <a:prstGeom prst="rect">
            <a:avLst/>
          </a:prstGeom>
        </p:spPr>
      </p:pic>
    </p:spTree>
    <p:extLst>
      <p:ext uri="{BB962C8B-B14F-4D97-AF65-F5344CB8AC3E}">
        <p14:creationId xmlns:p14="http://schemas.microsoft.com/office/powerpoint/2010/main" val="135665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740021" cy="1325563"/>
          </a:xfrm>
        </p:spPr>
        <p:txBody>
          <a:bodyPr/>
          <a:lstStyle/>
          <a:p>
            <a:r>
              <a:rPr lang="en-US" dirty="0"/>
              <a:t>MedlinePlus Example 2</a:t>
            </a:r>
          </a:p>
        </p:txBody>
      </p:sp>
      <p:pic>
        <p:nvPicPr>
          <p:cNvPr id="3" name="Picture 2" descr="Screenshot of MedlinePlus page on E-Cigarettes. "/>
          <p:cNvPicPr>
            <a:picLocks noChangeAspect="1"/>
          </p:cNvPicPr>
          <p:nvPr/>
        </p:nvPicPr>
        <p:blipFill rotWithShape="1">
          <a:blip r:embed="rId3"/>
          <a:srcRect l="804" r="10305" b="13508"/>
          <a:stretch/>
        </p:blipFill>
        <p:spPr>
          <a:xfrm>
            <a:off x="204717" y="172436"/>
            <a:ext cx="6563036" cy="5668806"/>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descr="Highlight on the following link: Teens and E-cigarettes"/>
              <p14:cNvContentPartPr/>
              <p14:nvPr/>
            </p14:nvContentPartPr>
            <p14:xfrm flipV="1">
              <a:off x="733778" y="5428827"/>
              <a:ext cx="4978400" cy="45719"/>
            </p14:xfrm>
          </p:contentPart>
        </mc:Choice>
        <mc:Fallback xmlns="">
          <p:pic>
            <p:nvPicPr>
              <p:cNvPr id="6" name="Ink 5" descr="Highlight on the following link: Teens and E-cigarettes"/>
              <p:cNvPicPr/>
              <p:nvPr/>
            </p:nvPicPr>
            <p:blipFill>
              <a:blip r:embed="rId5"/>
              <a:stretch>
                <a:fillRect/>
              </a:stretch>
            </p:blipFill>
            <p:spPr>
              <a:xfrm flipV="1">
                <a:off x="685898" y="5332709"/>
                <a:ext cx="5074159" cy="237955"/>
              </a:xfrm>
              <a:prstGeom prst="rect">
                <a:avLst/>
              </a:prstGeom>
            </p:spPr>
          </p:pic>
        </mc:Fallback>
      </mc:AlternateContent>
      <p:pic>
        <p:nvPicPr>
          <p:cNvPr id="4" name="Picture 3" descr="Infographic about teens and e-cigarettes that shows that teens are more likely to use e-cigarettes than cigarettes, teenage boys are twice as likely to use e-cigarettes than girls, teenagers that use e-cigarettes are more likely than non-users to start smoking cigarettes within 6 months, and 66% of teenagers think that e-cigarettes contain just flavoring. "/>
          <p:cNvPicPr>
            <a:picLocks noChangeAspect="1"/>
          </p:cNvPicPr>
          <p:nvPr/>
        </p:nvPicPr>
        <p:blipFill>
          <a:blip r:embed="rId6"/>
          <a:stretch>
            <a:fillRect/>
          </a:stretch>
        </p:blipFill>
        <p:spPr>
          <a:xfrm>
            <a:off x="7211704" y="0"/>
            <a:ext cx="3649521" cy="6682099"/>
          </a:xfrm>
          <a:prstGeom prst="rect">
            <a:avLst/>
          </a:prstGeom>
        </p:spPr>
      </p:pic>
    </p:spTree>
    <p:extLst>
      <p:ext uri="{BB962C8B-B14F-4D97-AF65-F5344CB8AC3E}">
        <p14:creationId xmlns:p14="http://schemas.microsoft.com/office/powerpoint/2010/main" val="216881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199" y="1690688"/>
            <a:ext cx="6834417" cy="4351338"/>
          </a:xfrm>
        </p:spPr>
        <p:txBody>
          <a:bodyPr/>
          <a:lstStyle/>
          <a:p>
            <a:pPr marL="0" indent="0">
              <a:buNone/>
            </a:pPr>
            <a:r>
              <a:rPr lang="en-US" i="1" dirty="0"/>
              <a:t>Consider: </a:t>
            </a:r>
          </a:p>
          <a:p>
            <a:r>
              <a:rPr lang="en-US" dirty="0"/>
              <a:t>Which numerical messages are hardest to convey to patients?</a:t>
            </a:r>
          </a:p>
          <a:p>
            <a:r>
              <a:rPr lang="en-US" dirty="0"/>
              <a:t>Can any of these suggestions help?</a:t>
            </a:r>
          </a:p>
          <a:p>
            <a:pPr marL="0" indent="0">
              <a:buNone/>
            </a:pPr>
            <a:r>
              <a:rPr lang="en-US" i="1" dirty="0"/>
              <a:t>Practice:</a:t>
            </a:r>
          </a:p>
          <a:p>
            <a:pPr lvl="0"/>
            <a:r>
              <a:rPr lang="en-US" dirty="0"/>
              <a:t>The next time you need to communicate numerical information to a patient, consider which of these suggestions will increase understanding</a:t>
            </a:r>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38199" y="1470783"/>
            <a:ext cx="11103591" cy="4643413"/>
          </a:xfrm>
        </p:spPr>
        <p:txBody>
          <a:bodyPr>
            <a:normAutofit fontScale="70000" lnSpcReduction="20000"/>
          </a:bodyPr>
          <a:lstStyle/>
          <a:p>
            <a:pPr marL="514350" indent="-514350">
              <a:buFont typeface="+mj-lt"/>
              <a:buAutoNum type="arabicPeriod"/>
            </a:pPr>
            <a:r>
              <a:rPr lang="en-US" dirty="0"/>
              <a:t>Agency for Healthcare Research and Quality (2016). Communicating Numbers to Your Patients: A Reference Guide for Health Care Providers. Retrieved from: </a:t>
            </a:r>
            <a:r>
              <a:rPr lang="en-US" dirty="0">
                <a:hlinkClick r:id="rId3"/>
              </a:rPr>
              <a:t>URL to Source</a:t>
            </a:r>
            <a:endParaRPr lang="en-US" dirty="0"/>
          </a:p>
          <a:p>
            <a:pPr marL="514350" indent="-514350">
              <a:buFont typeface="+mj-lt"/>
              <a:buAutoNum type="arabicPeriod"/>
            </a:pPr>
            <a:r>
              <a:rPr lang="en-US" dirty="0"/>
              <a:t>Fagerlin, A, </a:t>
            </a:r>
            <a:r>
              <a:rPr lang="en-US" dirty="0" err="1"/>
              <a:t>Zikmund</a:t>
            </a:r>
            <a:r>
              <a:rPr lang="en-US" dirty="0"/>
              <a:t>-Fisher, J. &amp; </a:t>
            </a:r>
            <a:r>
              <a:rPr lang="en-US" dirty="0" err="1"/>
              <a:t>Ubel</a:t>
            </a:r>
            <a:r>
              <a:rPr lang="en-US" dirty="0"/>
              <a:t>, P. (2011). Helping Patients Decide: Ten Steps to Better Risk Communication. Journal of the National Cancer Institute, 103, 1436-1443. </a:t>
            </a:r>
            <a:r>
              <a:rPr lang="en-US" dirty="0" err="1"/>
              <a:t>doi</a:t>
            </a:r>
            <a:r>
              <a:rPr lang="en-US" dirty="0"/>
              <a:t>: 10.1093/</a:t>
            </a:r>
            <a:r>
              <a:rPr lang="en-US" dirty="0" err="1"/>
              <a:t>jnci</a:t>
            </a:r>
            <a:r>
              <a:rPr lang="en-US" dirty="0"/>
              <a:t>/djr318</a:t>
            </a:r>
          </a:p>
          <a:p>
            <a:pPr marL="514350" indent="-514350">
              <a:buFont typeface="+mj-lt"/>
              <a:buAutoNum type="arabicPeriod"/>
            </a:pPr>
            <a:r>
              <a:rPr lang="en-US" dirty="0"/>
              <a:t>Food and Drug Administration (2011). Communicating Risks and Benefits: an Evidence-Based User Guide. </a:t>
            </a:r>
            <a:r>
              <a:rPr lang="en-US" dirty="0" err="1"/>
              <a:t>Fischhoff</a:t>
            </a:r>
            <a:r>
              <a:rPr lang="en-US" dirty="0"/>
              <a:t>, B., Brewer, N., Downs, J. (Eds.). Retrieved from: </a:t>
            </a:r>
            <a:r>
              <a:rPr lang="en-US" dirty="0">
                <a:hlinkClick r:id="rId4"/>
              </a:rPr>
              <a:t>URL to Source </a:t>
            </a:r>
            <a:endParaRPr lang="en-US" dirty="0"/>
          </a:p>
          <a:p>
            <a:pPr marL="514350" indent="-514350">
              <a:buFont typeface="+mj-lt"/>
              <a:buAutoNum type="arabicPeriod"/>
            </a:pPr>
            <a:r>
              <a:rPr lang="en-US" dirty="0"/>
              <a:t>Paling, J. (2003). Strategies to Help Patients Understand Risks. British medical Journal, 237, 745-748. doi:10.1136/bmj.327.7417.745 </a:t>
            </a:r>
          </a:p>
          <a:p>
            <a:pPr marL="514350" indent="-514350">
              <a:buFont typeface="+mj-lt"/>
              <a:buAutoNum type="arabicPeriod"/>
            </a:pPr>
            <a:r>
              <a:rPr lang="en-US" dirty="0"/>
              <a:t>Pleasant, A., Rooney, C., O’Leary, L., Myers, L. &amp; Rudd, R. (2016). Strategies to Enhance Numeracy Skills. Discussion Paper, National Academy of Medicine, Washington DC. doi:10.31478/201605b </a:t>
            </a:r>
          </a:p>
          <a:p>
            <a:pPr marL="514350" indent="-514350">
              <a:buFont typeface="+mj-lt"/>
              <a:buAutoNum type="arabicPeriod"/>
            </a:pPr>
            <a:r>
              <a:rPr lang="en-US" dirty="0"/>
              <a:t>Reyna, V., Nelson, W., Han, P., </a:t>
            </a:r>
            <a:r>
              <a:rPr lang="en-US" dirty="0" err="1"/>
              <a:t>Dieckmann</a:t>
            </a:r>
            <a:r>
              <a:rPr lang="en-US" dirty="0"/>
              <a:t>, N. (2009). How Numeracy Influences risk comprehension and Medical Decision Making. Psychological Bulletin, 135(6), 943-973. doi:10.1037/a0017327</a:t>
            </a:r>
          </a:p>
          <a:p>
            <a:pPr marL="514350" indent="-514350">
              <a:buFont typeface="+mj-lt"/>
              <a:buAutoNum type="arabicPeriod"/>
            </a:pPr>
            <a:r>
              <a:rPr lang="en-US" dirty="0"/>
              <a:t>Tanne, J. (2008). Pfizer Ends Advertisements Featuring Inventor of Artificial Heart. British Medical Journal, 336(7643), 525. doi:10.1136/bmj.39509.764144.C2.</a:t>
            </a:r>
          </a:p>
          <a:p>
            <a:pPr marL="514350" indent="-514350">
              <a:buFont typeface="+mj-lt"/>
              <a:buAutoNum type="arabicPeriod"/>
            </a:pPr>
            <a:r>
              <a:rPr lang="en-US" dirty="0"/>
              <a:t>U.S. Department of Education (2006). The Health Literacy of America’s Adults: Results from the 2003 National Assessment of Adult Literacy. Retrieved from: </a:t>
            </a:r>
            <a:r>
              <a:rPr lang="en-US" dirty="0">
                <a:hlinkClick r:id="rId5"/>
              </a:rPr>
              <a:t>URL to Source</a:t>
            </a:r>
            <a:endParaRPr lang="en-US" dirty="0"/>
          </a:p>
        </p:txBody>
      </p:sp>
    </p:spTree>
    <p:extLst>
      <p:ext uri="{BB962C8B-B14F-4D97-AF65-F5344CB8AC3E}">
        <p14:creationId xmlns:p14="http://schemas.microsoft.com/office/powerpoint/2010/main" val="405776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1108364" y="1976028"/>
            <a:ext cx="4572000" cy="2997753"/>
          </a:xfrm>
        </p:spPr>
        <p:txBody>
          <a:bodyPr>
            <a:normAutofit fontScale="85000" lnSpcReduction="20000"/>
          </a:bodyPr>
          <a:lstStyle/>
          <a:p>
            <a:pPr marL="0" indent="0">
              <a:lnSpc>
                <a:spcPct val="100000"/>
              </a:lnSpc>
              <a:buNone/>
            </a:pPr>
            <a:r>
              <a:rPr lang="en-US" sz="3200" dirty="0"/>
              <a:t>How do you already use teach back and where can you apply it more</a:t>
            </a:r>
            <a:r>
              <a:rPr lang="en-US" sz="3200" dirty="0" smtClean="0"/>
              <a:t>?</a:t>
            </a:r>
          </a:p>
          <a:p>
            <a:pPr marL="0" indent="0">
              <a:lnSpc>
                <a:spcPct val="100000"/>
              </a:lnSpc>
              <a:buNone/>
            </a:pPr>
            <a:endParaRPr lang="en-US" sz="1100" dirty="0"/>
          </a:p>
          <a:p>
            <a:pPr marL="0" lvl="0" indent="0">
              <a:lnSpc>
                <a:spcPct val="100000"/>
              </a:lnSpc>
              <a:buNone/>
            </a:pPr>
            <a:r>
              <a:rPr lang="en-US" sz="3200" dirty="0"/>
              <a:t>If you don’t already use teach back regularly, try adding it to your last appointment of the day</a:t>
            </a:r>
            <a:endParaRPr lang="en-US" sz="3200" baseline="30000" dirty="0"/>
          </a:p>
          <a:p>
            <a:pPr marL="0" indent="0">
              <a:buNone/>
            </a:pPr>
            <a:endParaRPr lang="en-US" sz="3200"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Be able to describe best practices for communicating numerical data to patients</a:t>
            </a:r>
          </a:p>
          <a:p>
            <a:endParaRPr lang="en-US" dirty="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Numeracy?</a:t>
            </a:r>
          </a:p>
        </p:txBody>
      </p:sp>
      <p:sp>
        <p:nvSpPr>
          <p:cNvPr id="3" name="Content Placeholder 2"/>
          <p:cNvSpPr>
            <a:spLocks noGrp="1"/>
          </p:cNvSpPr>
          <p:nvPr>
            <p:ph idx="1"/>
          </p:nvPr>
        </p:nvSpPr>
        <p:spPr>
          <a:xfrm>
            <a:off x="744583" y="2191385"/>
            <a:ext cx="10737668" cy="4351338"/>
          </a:xfrm>
        </p:spPr>
        <p:txBody>
          <a:bodyPr>
            <a:normAutofit/>
          </a:bodyPr>
          <a:lstStyle/>
          <a:p>
            <a:pPr marL="0" indent="0" algn="ctr">
              <a:buNone/>
            </a:pPr>
            <a:r>
              <a:rPr lang="en-US" sz="4000" dirty="0"/>
              <a:t>“…the ability to </a:t>
            </a:r>
            <a:r>
              <a:rPr lang="en-US" sz="4000" b="1" dirty="0">
                <a:solidFill>
                  <a:srgbClr val="3863A2"/>
                </a:solidFill>
              </a:rPr>
              <a:t>comprehend</a:t>
            </a:r>
            <a:r>
              <a:rPr lang="en-US" sz="4000" dirty="0"/>
              <a:t>, </a:t>
            </a:r>
            <a:r>
              <a:rPr lang="en-US" sz="4000" b="1" dirty="0">
                <a:solidFill>
                  <a:srgbClr val="3863A2"/>
                </a:solidFill>
              </a:rPr>
              <a:t>use</a:t>
            </a:r>
            <a:r>
              <a:rPr lang="en-US" sz="4000" dirty="0"/>
              <a:t> and </a:t>
            </a:r>
            <a:r>
              <a:rPr lang="en-US" sz="4000" b="1" dirty="0">
                <a:solidFill>
                  <a:srgbClr val="3863A2"/>
                </a:solidFill>
              </a:rPr>
              <a:t>attach meaning</a:t>
            </a:r>
            <a:r>
              <a:rPr lang="en-US" sz="4000" dirty="0"/>
              <a:t> to </a:t>
            </a:r>
            <a:r>
              <a:rPr lang="en-US" sz="4000" b="1" dirty="0">
                <a:solidFill>
                  <a:srgbClr val="3863A2"/>
                </a:solidFill>
              </a:rPr>
              <a:t>numbers</a:t>
            </a:r>
            <a:r>
              <a:rPr lang="en-US" sz="4000" dirty="0"/>
              <a:t>.”</a:t>
            </a:r>
            <a:r>
              <a:rPr lang="en-US" sz="4000" baseline="30000" dirty="0"/>
              <a:t>3</a:t>
            </a:r>
          </a:p>
        </p:txBody>
      </p:sp>
    </p:spTree>
    <p:extLst>
      <p:ext uri="{BB962C8B-B14F-4D97-AF65-F5344CB8AC3E}">
        <p14:creationId xmlns:p14="http://schemas.microsoft.com/office/powerpoint/2010/main" val="266410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 in the U.S.</a:t>
            </a:r>
          </a:p>
        </p:txBody>
      </p:sp>
      <p:sp>
        <p:nvSpPr>
          <p:cNvPr id="3" name="Content Placeholder 2"/>
          <p:cNvSpPr>
            <a:spLocks noGrp="1"/>
          </p:cNvSpPr>
          <p:nvPr>
            <p:ph idx="1"/>
          </p:nvPr>
        </p:nvSpPr>
        <p:spPr>
          <a:xfrm>
            <a:off x="838200" y="1842655"/>
            <a:ext cx="10515600" cy="3726872"/>
          </a:xfrm>
        </p:spPr>
        <p:txBody>
          <a:bodyPr>
            <a:normAutofit/>
          </a:bodyPr>
          <a:lstStyle/>
          <a:p>
            <a:pPr>
              <a:lnSpc>
                <a:spcPct val="100000"/>
              </a:lnSpc>
            </a:pPr>
            <a:r>
              <a:rPr lang="en-US" dirty="0"/>
              <a:t>The </a:t>
            </a:r>
            <a:r>
              <a:rPr lang="en-US" b="1" dirty="0">
                <a:solidFill>
                  <a:srgbClr val="3863A2"/>
                </a:solidFill>
              </a:rPr>
              <a:t>National Assessment of Adult Literacy </a:t>
            </a:r>
            <a:r>
              <a:rPr lang="en-US" dirty="0"/>
              <a:t>measured health literacy in adults 16+ in 2003</a:t>
            </a:r>
            <a:r>
              <a:rPr lang="en-US" baseline="30000" dirty="0"/>
              <a:t>8</a:t>
            </a:r>
          </a:p>
          <a:p>
            <a:pPr>
              <a:lnSpc>
                <a:spcPct val="100000"/>
              </a:lnSpc>
            </a:pPr>
            <a:r>
              <a:rPr lang="en-US" dirty="0"/>
              <a:t>Looked at health literacy tasks in clinical, prevention and health care system domains</a:t>
            </a:r>
            <a:r>
              <a:rPr lang="en-US" baseline="30000" dirty="0"/>
              <a:t>8</a:t>
            </a:r>
          </a:p>
          <a:p>
            <a:pPr>
              <a:lnSpc>
                <a:spcPct val="100000"/>
              </a:lnSpc>
            </a:pPr>
            <a:r>
              <a:rPr lang="en-US" b="1" dirty="0">
                <a:solidFill>
                  <a:srgbClr val="3863A2"/>
                </a:solidFill>
              </a:rPr>
              <a:t>22% </a:t>
            </a:r>
            <a:r>
              <a:rPr lang="en-US" dirty="0"/>
              <a:t>of English-speaking adults in the United States had </a:t>
            </a:r>
            <a:r>
              <a:rPr lang="en-US" b="1" dirty="0">
                <a:solidFill>
                  <a:srgbClr val="3863A2"/>
                </a:solidFill>
              </a:rPr>
              <a:t>below basic quantitative skills</a:t>
            </a:r>
            <a:r>
              <a:rPr lang="en-US" b="1" baseline="30000" dirty="0">
                <a:solidFill>
                  <a:srgbClr val="3863A2"/>
                </a:solidFill>
              </a:rPr>
              <a:t>6</a:t>
            </a:r>
          </a:p>
        </p:txBody>
      </p:sp>
    </p:spTree>
    <p:extLst>
      <p:ext uri="{BB962C8B-B14F-4D97-AF65-F5344CB8AC3E}">
        <p14:creationId xmlns:p14="http://schemas.microsoft.com/office/powerpoint/2010/main" val="86995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Numeracy Important?</a:t>
            </a:r>
          </a:p>
        </p:txBody>
      </p:sp>
      <p:sp>
        <p:nvSpPr>
          <p:cNvPr id="3" name="Content Placeholder 2"/>
          <p:cNvSpPr>
            <a:spLocks noGrp="1"/>
          </p:cNvSpPr>
          <p:nvPr>
            <p:ph idx="1"/>
          </p:nvPr>
        </p:nvSpPr>
        <p:spPr/>
        <p:txBody>
          <a:bodyPr/>
          <a:lstStyle/>
          <a:p>
            <a:pPr>
              <a:lnSpc>
                <a:spcPct val="100000"/>
              </a:lnSpc>
            </a:pPr>
            <a:r>
              <a:rPr lang="en-US" dirty="0"/>
              <a:t>Low numeracy makes it </a:t>
            </a:r>
            <a:r>
              <a:rPr lang="en-US" b="1" dirty="0">
                <a:solidFill>
                  <a:srgbClr val="3863A2"/>
                </a:solidFill>
              </a:rPr>
              <a:t>difficult</a:t>
            </a:r>
            <a:r>
              <a:rPr lang="en-US" dirty="0"/>
              <a:t> for a person to </a:t>
            </a:r>
            <a:r>
              <a:rPr lang="en-US" b="1" dirty="0">
                <a:solidFill>
                  <a:srgbClr val="3863A2"/>
                </a:solidFill>
              </a:rPr>
              <a:t>read</a:t>
            </a:r>
            <a:r>
              <a:rPr lang="en-US" dirty="0"/>
              <a:t>, </a:t>
            </a:r>
            <a:r>
              <a:rPr lang="en-US" b="1" dirty="0">
                <a:solidFill>
                  <a:srgbClr val="3863A2"/>
                </a:solidFill>
              </a:rPr>
              <a:t>use</a:t>
            </a:r>
            <a:r>
              <a:rPr lang="en-US" dirty="0"/>
              <a:t> and </a:t>
            </a:r>
            <a:r>
              <a:rPr lang="en-US" b="1" dirty="0">
                <a:solidFill>
                  <a:srgbClr val="3863A2"/>
                </a:solidFill>
              </a:rPr>
              <a:t>evaluate numerical information</a:t>
            </a:r>
            <a:r>
              <a:rPr lang="en-US" baseline="30000" dirty="0"/>
              <a:t>1 </a:t>
            </a:r>
          </a:p>
          <a:p>
            <a:pPr>
              <a:lnSpc>
                <a:spcPct val="100000"/>
              </a:lnSpc>
            </a:pPr>
            <a:r>
              <a:rPr lang="en-US" dirty="0"/>
              <a:t>Those with low numeracy </a:t>
            </a:r>
            <a:r>
              <a:rPr lang="en-US" b="1" dirty="0">
                <a:solidFill>
                  <a:srgbClr val="3863A2"/>
                </a:solidFill>
              </a:rPr>
              <a:t>may not understand risks and benefits </a:t>
            </a:r>
            <a:r>
              <a:rPr lang="en-US" dirty="0"/>
              <a:t>- and therefore their treatment options</a:t>
            </a:r>
            <a:r>
              <a:rPr lang="en-US" baseline="30000" dirty="0"/>
              <a:t>1 </a:t>
            </a:r>
          </a:p>
          <a:p>
            <a:pPr>
              <a:lnSpc>
                <a:spcPct val="100000"/>
              </a:lnSpc>
            </a:pPr>
            <a:r>
              <a:rPr lang="en-US" dirty="0"/>
              <a:t>Those with low numeracy may have </a:t>
            </a:r>
            <a:r>
              <a:rPr lang="en-US" b="1" dirty="0">
                <a:solidFill>
                  <a:srgbClr val="3863A2"/>
                </a:solidFill>
              </a:rPr>
              <a:t>trouble following treatment plans</a:t>
            </a:r>
            <a:r>
              <a:rPr lang="en-US" dirty="0"/>
              <a:t>, leading to </a:t>
            </a:r>
            <a:r>
              <a:rPr lang="en-US" b="1" dirty="0">
                <a:solidFill>
                  <a:srgbClr val="3863A2"/>
                </a:solidFill>
              </a:rPr>
              <a:t>poorer health outcomes</a:t>
            </a:r>
            <a:r>
              <a:rPr lang="en-US" baseline="30000" dirty="0"/>
              <a:t>6</a:t>
            </a:r>
            <a:r>
              <a:rPr lang="en-US" dirty="0"/>
              <a:t> </a:t>
            </a:r>
          </a:p>
        </p:txBody>
      </p:sp>
    </p:spTree>
    <p:extLst>
      <p:ext uri="{BB962C8B-B14F-4D97-AF65-F5344CB8AC3E}">
        <p14:creationId xmlns:p14="http://schemas.microsoft.com/office/powerpoint/2010/main" val="202558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a:xfrm>
            <a:off x="576147" y="1785851"/>
            <a:ext cx="5271803" cy="4351338"/>
          </a:xfrm>
        </p:spPr>
        <p:txBody>
          <a:bodyPr>
            <a:normAutofit/>
          </a:bodyPr>
          <a:lstStyle/>
          <a:p>
            <a:pPr>
              <a:lnSpc>
                <a:spcPct val="110000"/>
              </a:lnSpc>
            </a:pPr>
            <a:r>
              <a:rPr lang="en-US" sz="2500" dirty="0"/>
              <a:t>A 2007 television drug ad stated, “In patients with multiple risk factors for heart disease, </a:t>
            </a:r>
            <a:r>
              <a:rPr lang="en-US" sz="2500" b="1" dirty="0">
                <a:solidFill>
                  <a:srgbClr val="3863A2"/>
                </a:solidFill>
              </a:rPr>
              <a:t>Lipitor reduces risk of heart attack by 36%.*</a:t>
            </a:r>
            <a:r>
              <a:rPr lang="en-US" sz="2500" b="1" dirty="0"/>
              <a:t>”</a:t>
            </a:r>
            <a:r>
              <a:rPr lang="en-US" sz="2500" baseline="30000" dirty="0"/>
              <a:t>6</a:t>
            </a:r>
            <a:endParaRPr lang="en-US" sz="2500" dirty="0"/>
          </a:p>
          <a:p>
            <a:pPr>
              <a:lnSpc>
                <a:spcPct val="110000"/>
              </a:lnSpc>
            </a:pPr>
            <a:r>
              <a:rPr lang="en-US" sz="2500" dirty="0"/>
              <a:t>The asterisk meant that in a large clinical study, </a:t>
            </a:r>
            <a:r>
              <a:rPr lang="en-US" sz="2500" b="1" dirty="0">
                <a:solidFill>
                  <a:srgbClr val="3863A2"/>
                </a:solidFill>
              </a:rPr>
              <a:t>3% of patients taking the placebo had a heart attack compared to 2% of patients taking Lipitor.</a:t>
            </a:r>
            <a:r>
              <a:rPr lang="en-US" sz="2500" baseline="30000" dirty="0"/>
              <a:t>6</a:t>
            </a:r>
            <a:r>
              <a:rPr lang="en-US" sz="2500" dirty="0"/>
              <a:t> </a:t>
            </a:r>
          </a:p>
        </p:txBody>
      </p:sp>
      <p:pic>
        <p:nvPicPr>
          <p:cNvPr id="4" name="Picture 3" descr="Screenshot of article with title 'Pfizer ends advertisements featuring inventor of artifical heart'"/>
          <p:cNvPicPr>
            <a:picLocks noChangeAspect="1"/>
          </p:cNvPicPr>
          <p:nvPr/>
        </p:nvPicPr>
        <p:blipFill rotWithShape="1">
          <a:blip r:embed="rId3"/>
          <a:srcRect l="2196" r="3218" b="18621"/>
          <a:stretch/>
        </p:blipFill>
        <p:spPr>
          <a:xfrm>
            <a:off x="5932779" y="1501254"/>
            <a:ext cx="6196835" cy="2737256"/>
          </a:xfrm>
          <a:prstGeom prst="rect">
            <a:avLst/>
          </a:prstGeom>
          <a:ln w="12700">
            <a:solidFill>
              <a:schemeClr val="accent1"/>
            </a:solidFill>
          </a:ln>
        </p:spPr>
      </p:pic>
      <p:cxnSp>
        <p:nvCxnSpPr>
          <p:cNvPr id="12" name="Straight Arrow Connector 11" descr="Arrow"/>
          <p:cNvCxnSpPr>
            <a:stCxn id="4" idx="2"/>
          </p:cNvCxnSpPr>
          <p:nvPr/>
        </p:nvCxnSpPr>
        <p:spPr>
          <a:xfrm>
            <a:off x="9031197" y="4238510"/>
            <a:ext cx="6477" cy="47463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14008" y="4847714"/>
            <a:ext cx="5791200" cy="1477328"/>
          </a:xfrm>
          <a:prstGeom prst="rect">
            <a:avLst/>
          </a:prstGeom>
          <a:noFill/>
          <a:ln w="12700">
            <a:solidFill>
              <a:schemeClr val="accent1"/>
            </a:solidFill>
          </a:ln>
        </p:spPr>
        <p:txBody>
          <a:bodyPr wrap="square" rtlCol="0">
            <a:spAutoFit/>
          </a:bodyPr>
          <a:lstStyle/>
          <a:p>
            <a:r>
              <a:rPr lang="en-US" i="1" dirty="0"/>
              <a:t>Pfizer said in a statement that the advertisements “provided valuable and medically accurate information about the risks of high cholesterol and how Lipitor can help patients reduce their risk of heart attach and stroke” but had “unfortunately led to misimpression and distractions… </a:t>
            </a:r>
            <a:r>
              <a:rPr lang="en-US" i="1" baseline="30000" dirty="0"/>
              <a:t>7”</a:t>
            </a:r>
          </a:p>
        </p:txBody>
      </p:sp>
      <mc:AlternateContent xmlns:mc="http://schemas.openxmlformats.org/markup-compatibility/2006" xmlns:p14="http://schemas.microsoft.com/office/powerpoint/2010/main">
        <mc:Choice Requires="p14">
          <p:contentPart p14:bwMode="auto" r:id="rId4">
            <p14:nvContentPartPr>
              <p14:cNvPr id="24" name="Ink 23" descr="Highlight on words &quot;medically accurate information about the risk...&quot;"/>
              <p14:cNvContentPartPr/>
              <p14:nvPr/>
            </p14:nvContentPartPr>
            <p14:xfrm>
              <a:off x="7410783" y="5267069"/>
              <a:ext cx="4244760" cy="83160"/>
            </p14:xfrm>
          </p:contentPart>
        </mc:Choice>
        <mc:Fallback xmlns="">
          <p:pic>
            <p:nvPicPr>
              <p:cNvPr id="24" name="Ink 23" descr="Highlight on words &quot;medically accurate information about the risk...&quot;"/>
              <p:cNvPicPr/>
              <p:nvPr/>
            </p:nvPicPr>
            <p:blipFill>
              <a:blip r:embed="rId5"/>
              <a:stretch>
                <a:fillRect/>
              </a:stretch>
            </p:blipFill>
            <p:spPr>
              <a:xfrm>
                <a:off x="7362903" y="5170949"/>
                <a:ext cx="43405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descr="Highlight on words &quot;...of high cholesterol&quot;"/>
              <p14:cNvContentPartPr/>
              <p14:nvPr/>
            </p14:nvContentPartPr>
            <p14:xfrm>
              <a:off x="6141423" y="5571989"/>
              <a:ext cx="1692720" cy="51120"/>
            </p14:xfrm>
          </p:contentPart>
        </mc:Choice>
        <mc:Fallback xmlns="">
          <p:pic>
            <p:nvPicPr>
              <p:cNvPr id="25" name="Ink 24" descr="Highlight on words &quot;...of high cholesterol&quot;"/>
              <p:cNvPicPr/>
              <p:nvPr/>
            </p:nvPicPr>
            <p:blipFill>
              <a:blip r:embed="rId7"/>
              <a:stretch>
                <a:fillRect/>
              </a:stretch>
            </p:blipFill>
            <p:spPr>
              <a:xfrm>
                <a:off x="6093543" y="5475187"/>
                <a:ext cx="1788480" cy="24472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descr="Highlight on words &quot;but had &quot;unfortunately&quot;...&quot;"/>
              <p14:cNvContentPartPr/>
              <p14:nvPr/>
            </p14:nvContentPartPr>
            <p14:xfrm>
              <a:off x="9594903" y="5827589"/>
              <a:ext cx="2046960" cy="360"/>
            </p14:xfrm>
          </p:contentPart>
        </mc:Choice>
        <mc:Fallback xmlns="">
          <p:pic>
            <p:nvPicPr>
              <p:cNvPr id="26" name="Ink 25" descr="Highlight on words &quot;but had &quot;unfortunately&quot;...&quot;"/>
              <p:cNvPicPr/>
              <p:nvPr/>
            </p:nvPicPr>
            <p:blipFill>
              <a:blip r:embed="rId9"/>
              <a:stretch>
                <a:fillRect/>
              </a:stretch>
            </p:blipFill>
            <p:spPr>
              <a:xfrm>
                <a:off x="9547031" y="5731469"/>
                <a:ext cx="2142703"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descr="Highlight on words &quot;...led to misimpression and distraction...&quot;"/>
              <p14:cNvContentPartPr/>
              <p14:nvPr/>
            </p14:nvContentPartPr>
            <p14:xfrm>
              <a:off x="6114095" y="6137189"/>
              <a:ext cx="3835440" cy="53280"/>
            </p14:xfrm>
          </p:contentPart>
        </mc:Choice>
        <mc:Fallback xmlns="">
          <p:pic>
            <p:nvPicPr>
              <p:cNvPr id="27" name="Ink 26" descr="Highlight on words &quot;...led to misimpression and distraction...&quot;"/>
              <p:cNvPicPr/>
              <p:nvPr/>
            </p:nvPicPr>
            <p:blipFill>
              <a:blip r:embed="rId11"/>
              <a:stretch>
                <a:fillRect/>
              </a:stretch>
            </p:blipFill>
            <p:spPr>
              <a:xfrm>
                <a:off x="6066215" y="6040415"/>
                <a:ext cx="3931200" cy="246828"/>
              </a:xfrm>
              <a:prstGeom prst="rect">
                <a:avLst/>
              </a:prstGeom>
            </p:spPr>
          </p:pic>
        </mc:Fallback>
      </mc:AlternateContent>
    </p:spTree>
    <p:extLst>
      <p:ext uri="{BB962C8B-B14F-4D97-AF65-F5344CB8AC3E}">
        <p14:creationId xmlns:p14="http://schemas.microsoft.com/office/powerpoint/2010/main" val="278555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a:t>
            </a:r>
          </a:p>
        </p:txBody>
      </p:sp>
      <p:sp>
        <p:nvSpPr>
          <p:cNvPr id="3" name="Content Placeholder 2"/>
          <p:cNvSpPr>
            <a:spLocks noGrp="1"/>
          </p:cNvSpPr>
          <p:nvPr>
            <p:ph idx="1"/>
          </p:nvPr>
        </p:nvSpPr>
        <p:spPr>
          <a:xfrm>
            <a:off x="2370345" y="1962297"/>
            <a:ext cx="7451310" cy="3297520"/>
          </a:xfrm>
        </p:spPr>
        <p:txBody>
          <a:bodyPr>
            <a:normAutofit/>
          </a:bodyPr>
          <a:lstStyle/>
          <a:p>
            <a:pPr marL="0" indent="0" algn="ctr">
              <a:buNone/>
            </a:pPr>
            <a:r>
              <a:rPr lang="en-US" sz="3200" dirty="0"/>
              <a:t>“An </a:t>
            </a:r>
            <a:r>
              <a:rPr lang="en-US" sz="3200" b="1" dirty="0">
                <a:solidFill>
                  <a:srgbClr val="3863A2"/>
                </a:solidFill>
              </a:rPr>
              <a:t>individual’s ability to understand and use numbers</a:t>
            </a:r>
            <a:r>
              <a:rPr lang="en-US" sz="3200" dirty="0"/>
              <a:t>, such as data and risk information, to make health and health care decisions often depends on and </a:t>
            </a:r>
            <a:r>
              <a:rPr lang="en-US" sz="3200" b="1" dirty="0">
                <a:solidFill>
                  <a:srgbClr val="3863A2"/>
                </a:solidFill>
              </a:rPr>
              <a:t>can be greatly supported by the way numbers are presented</a:t>
            </a:r>
            <a:r>
              <a:rPr lang="en-US" sz="3200" dirty="0"/>
              <a:t>.”</a:t>
            </a:r>
            <a:r>
              <a:rPr lang="en-US" sz="3200" baseline="30000" dirty="0"/>
              <a:t>5</a:t>
            </a:r>
          </a:p>
          <a:p>
            <a:pPr marL="0" indent="0" algn="ctr">
              <a:buNone/>
            </a:pPr>
            <a:r>
              <a:rPr lang="en-US" sz="3200" dirty="0"/>
              <a:t>~ National Academy of Sciences </a:t>
            </a:r>
          </a:p>
        </p:txBody>
      </p:sp>
    </p:spTree>
    <p:extLst>
      <p:ext uri="{BB962C8B-B14F-4D97-AF65-F5344CB8AC3E}">
        <p14:creationId xmlns:p14="http://schemas.microsoft.com/office/powerpoint/2010/main" val="343253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51435" cy="1325563"/>
          </a:xfrm>
        </p:spPr>
        <p:txBody>
          <a:bodyPr/>
          <a:lstStyle/>
          <a:p>
            <a:r>
              <a:rPr lang="en-US" dirty="0"/>
              <a:t>Better Ways to Communicate the </a:t>
            </a:r>
            <a:r>
              <a:rPr lang="en-US" dirty="0" smtClean="0"/>
              <a:t>Numbers (1)</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Elaborate by providing estimated numbers</a:t>
            </a:r>
          </a:p>
          <a:p>
            <a:pPr marL="457200" lvl="1" indent="0">
              <a:buNone/>
            </a:pPr>
            <a:endParaRPr lang="en-US" dirty="0"/>
          </a:p>
          <a:p>
            <a:pPr marL="457200" lvl="1" indent="0" algn="ctr">
              <a:buNone/>
            </a:pPr>
            <a:r>
              <a:rPr lang="en-US" sz="3200" b="1" dirty="0">
                <a:solidFill>
                  <a:srgbClr val="3863A2"/>
                </a:solidFill>
              </a:rPr>
              <a:t>“Studies show that out of every 100 people who have a stent, 1 to 2 people may develop a blood clot at the stent site.”</a:t>
            </a:r>
            <a:r>
              <a:rPr lang="en-US" sz="3200" b="1" baseline="30000" dirty="0">
                <a:solidFill>
                  <a:srgbClr val="3863A2"/>
                </a:solidFill>
              </a:rPr>
              <a:t>1</a:t>
            </a:r>
          </a:p>
          <a:p>
            <a:endParaRPr lang="en-US" dirty="0"/>
          </a:p>
        </p:txBody>
      </p:sp>
    </p:spTree>
    <p:extLst>
      <p:ext uri="{BB962C8B-B14F-4D97-AF65-F5344CB8AC3E}">
        <p14:creationId xmlns:p14="http://schemas.microsoft.com/office/powerpoint/2010/main" val="258602359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4862</TotalTime>
  <Words>3029</Words>
  <Application>Microsoft Office PowerPoint</Application>
  <PresentationFormat>Widescreen</PresentationFormat>
  <Paragraphs>112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Numeracy</vt:lpstr>
      <vt:lpstr>Discussion points from last module</vt:lpstr>
      <vt:lpstr>Objectives</vt:lpstr>
      <vt:lpstr>What is Numeracy?</vt:lpstr>
      <vt:lpstr>Health Literacy in the U.S.</vt:lpstr>
      <vt:lpstr>Why is Numeracy Important?</vt:lpstr>
      <vt:lpstr>Example </vt:lpstr>
      <vt:lpstr>What can we do?</vt:lpstr>
      <vt:lpstr>Better Ways to Communicate the Numbers (1)</vt:lpstr>
      <vt:lpstr>Better Ways to Communicate the Numbers (2)</vt:lpstr>
      <vt:lpstr>Better Ways to Communicate the Numbers (3)</vt:lpstr>
      <vt:lpstr>Better Ways to Communicate the Numbers (4)</vt:lpstr>
      <vt:lpstr>Better Ways to Communicate the Numbers (5)</vt:lpstr>
      <vt:lpstr>Extra Tips</vt:lpstr>
      <vt:lpstr>MedlinePlus Example 1</vt:lpstr>
      <vt:lpstr>MedlinePlus Example 2</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326</cp:revision>
  <cp:lastPrinted>2019-07-12T16:33:52Z</cp:lastPrinted>
  <dcterms:created xsi:type="dcterms:W3CDTF">2018-06-07T18:55:41Z</dcterms:created>
  <dcterms:modified xsi:type="dcterms:W3CDTF">2019-11-21T19:15:03Z</dcterms:modified>
</cp:coreProperties>
</file>