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0"/>
  </p:notesMasterIdLst>
  <p:sldIdLst>
    <p:sldId id="524" r:id="rId2"/>
    <p:sldId id="476" r:id="rId3"/>
    <p:sldId id="475" r:id="rId4"/>
    <p:sldId id="414" r:id="rId5"/>
    <p:sldId id="477" r:id="rId6"/>
    <p:sldId id="478" r:id="rId7"/>
    <p:sldId id="479" r:id="rId8"/>
    <p:sldId id="480" r:id="rId9"/>
    <p:sldId id="481" r:id="rId10"/>
    <p:sldId id="482" r:id="rId11"/>
    <p:sldId id="483" r:id="rId12"/>
    <p:sldId id="485" r:id="rId13"/>
    <p:sldId id="484" r:id="rId14"/>
    <p:sldId id="486" r:id="rId15"/>
    <p:sldId id="487"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501" r:id="rId29"/>
    <p:sldId id="502" r:id="rId30"/>
    <p:sldId id="503" r:id="rId31"/>
    <p:sldId id="504" r:id="rId32"/>
    <p:sldId id="507" r:id="rId33"/>
    <p:sldId id="508" r:id="rId34"/>
    <p:sldId id="509" r:id="rId35"/>
    <p:sldId id="510" r:id="rId36"/>
    <p:sldId id="511" r:id="rId37"/>
    <p:sldId id="512" r:id="rId38"/>
    <p:sldId id="513" r:id="rId39"/>
    <p:sldId id="514" r:id="rId40"/>
    <p:sldId id="515" r:id="rId41"/>
    <p:sldId id="516" r:id="rId42"/>
    <p:sldId id="518" r:id="rId43"/>
    <p:sldId id="519" r:id="rId44"/>
    <p:sldId id="521" r:id="rId45"/>
    <p:sldId id="522" r:id="rId46"/>
    <p:sldId id="525" r:id="rId47"/>
    <p:sldId id="466" r:id="rId48"/>
    <p:sldId id="52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Why MedlinePlus?" id="{CF4048CB-84F1-4266-8C96-2EA9EC967102}">
          <p14:sldIdLst>
            <p14:sldId id="524"/>
            <p14:sldId id="476"/>
            <p14:sldId id="475"/>
            <p14:sldId id="414"/>
            <p14:sldId id="477"/>
            <p14:sldId id="478"/>
          </p14:sldIdLst>
        </p14:section>
        <p14:section name="2. Health Topics" id="{5E2E873F-2B84-4D42-A74B-E6426D041631}">
          <p14:sldIdLst>
            <p14:sldId id="479"/>
            <p14:sldId id="480"/>
            <p14:sldId id="481"/>
            <p14:sldId id="482"/>
            <p14:sldId id="483"/>
            <p14:sldId id="485"/>
            <p14:sldId id="484"/>
            <p14:sldId id="486"/>
            <p14:sldId id="487"/>
            <p14:sldId id="489"/>
            <p14:sldId id="490"/>
            <p14:sldId id="491"/>
            <p14:sldId id="492"/>
          </p14:sldIdLst>
        </p14:section>
        <p14:section name="3. Drugs and Supplements" id="{A4DD6CE4-4F9A-46FA-B4DA-E8E5D2C8D195}">
          <p14:sldIdLst>
            <p14:sldId id="493"/>
            <p14:sldId id="494"/>
            <p14:sldId id="495"/>
            <p14:sldId id="496"/>
            <p14:sldId id="497"/>
            <p14:sldId id="498"/>
            <p14:sldId id="499"/>
            <p14:sldId id="500"/>
            <p14:sldId id="501"/>
            <p14:sldId id="502"/>
            <p14:sldId id="503"/>
            <p14:sldId id="504"/>
          </p14:sldIdLst>
        </p14:section>
        <p14:section name="4. Genetics" id="{878CD025-56C6-4B34-AA36-0AF9B8BB9C9B}">
          <p14:sldIdLst>
            <p14:sldId id="507"/>
            <p14:sldId id="508"/>
            <p14:sldId id="509"/>
            <p14:sldId id="510"/>
            <p14:sldId id="511"/>
            <p14:sldId id="512"/>
            <p14:sldId id="513"/>
          </p14:sldIdLst>
        </p14:section>
        <p14:section name="5. Medical Tests" id="{73F45E87-BC61-417B-B73E-5999CC09CA3C}">
          <p14:sldIdLst>
            <p14:sldId id="514"/>
            <p14:sldId id="515"/>
            <p14:sldId id="516"/>
          </p14:sldIdLst>
        </p14:section>
        <p14:section name="6. Additional Features" id="{8DA995B9-B291-45BA-B44B-C2A8A571EF99}">
          <p14:sldIdLst>
            <p14:sldId id="518"/>
            <p14:sldId id="519"/>
            <p14:sldId id="521"/>
            <p14:sldId id="522"/>
            <p14:sldId id="525"/>
          </p14:sldIdLst>
        </p14:section>
        <p14:section name="Evaluating Health Information" id="{96C10CF8-0C6E-44F0-8952-6E12CBA5EB8E}">
          <p14:sldIdLst>
            <p14:sldId id="466"/>
            <p14:sldId id="5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106BF-C239-4E1D-B56F-2E862D3794E0}" v="5" dt="2025-09-08T12:57:20.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42" autoAdjust="0"/>
  </p:normalViewPr>
  <p:slideViewPr>
    <p:cSldViewPr snapToGrid="0">
      <p:cViewPr varScale="1">
        <p:scale>
          <a:sx n="70" d="100"/>
          <a:sy n="70"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23C8C-1804-458F-81C9-B63A86D68313}"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48016-672E-4C55-AB48-6D90F96F4D1B}" type="slidenum">
              <a:rPr lang="en-US" smtClean="0"/>
              <a:t>‹#›</a:t>
            </a:fld>
            <a:endParaRPr lang="en-US" dirty="0"/>
          </a:p>
        </p:txBody>
      </p:sp>
    </p:spTree>
    <p:extLst>
      <p:ext uri="{BB962C8B-B14F-4D97-AF65-F5344CB8AC3E}">
        <p14:creationId xmlns:p14="http://schemas.microsoft.com/office/powerpoint/2010/main" val="248653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nlm.gov/training/class/medlineplus-tutorial-librarians-and-health-educato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nlm.nih.gov/medlineplus/webeval/webevaldownload.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ighlight>
                  <a:srgbClr val="FFFF00"/>
                </a:highlight>
              </a:rPr>
              <a:t>These slides were created by the U.S. National Library of Medicine, based on the </a:t>
            </a:r>
            <a:r>
              <a:rPr lang="en-US" dirty="0"/>
              <a:t>on-demand </a:t>
            </a:r>
            <a:r>
              <a:rPr lang="en-US" dirty="0">
                <a:hlinkClick r:id="rId3"/>
              </a:rPr>
              <a:t>MedlinePlus Tutorial for Librarians and Health </a:t>
            </a:r>
            <a:r>
              <a:rPr lang="en-US">
                <a:hlinkClick r:id="rId3"/>
              </a:rPr>
              <a:t>Educators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encourage you to copy and adapt these slides to your outreach and training needs and style appropriate to your audience. These slides are free of copyright restriction, but we appreciate attribution to the U.S. National Library of Medicine.</a:t>
            </a:r>
          </a:p>
          <a:p>
            <a:endParaRPr lang="en-US" dirty="0"/>
          </a:p>
          <a:p>
            <a:r>
              <a:rPr lang="en-US" dirty="0"/>
              <a:t>These slides were reviewed in September 2025. Please keep your materials up to date by testing all examples and assertions using MedlinePlus (https://medlineplus.gov/).</a:t>
            </a:r>
          </a:p>
          <a:p>
            <a:r>
              <a:rPr lang="en-US" dirty="0"/>
              <a:t>If you have questions or comments about these slides, please write to NLMTrainers@nih.gov.]</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a:t>
            </a:fld>
            <a:endParaRPr lang="en-US" dirty="0"/>
          </a:p>
        </p:txBody>
      </p:sp>
    </p:spTree>
    <p:extLst>
      <p:ext uri="{BB962C8B-B14F-4D97-AF65-F5344CB8AC3E}">
        <p14:creationId xmlns:p14="http://schemas.microsoft.com/office/powerpoint/2010/main" val="157829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search results has reduced to feature only health topics. Let’s click on one of the search results to view that health topic.</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cs typeface="Times New Roman" panose="02020603050405020304" pitchFamily="18" charset="0"/>
              </a:rPr>
              <a:t>Click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on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Menopause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10</a:t>
            </a:fld>
            <a:endParaRPr lang="en-US" dirty="0"/>
          </a:p>
        </p:txBody>
      </p:sp>
    </p:spTree>
    <p:extLst>
      <p:ext uri="{BB962C8B-B14F-4D97-AF65-F5344CB8AC3E}">
        <p14:creationId xmlns:p14="http://schemas.microsoft.com/office/powerpoint/2010/main" val="379890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health topic page for Menopause. Later, we will explore a health topic page in more detail.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Searching is one way to find a health topic page. Let’s try another way to find health topics through browsing.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the MedlinePlus logo to return to the MedlinePlus homepage.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11</a:t>
            </a:fld>
            <a:endParaRPr lang="en-US" dirty="0"/>
          </a:p>
        </p:txBody>
      </p:sp>
    </p:spTree>
    <p:extLst>
      <p:ext uri="{BB962C8B-B14F-4D97-AF65-F5344CB8AC3E}">
        <p14:creationId xmlns:p14="http://schemas.microsoft.com/office/powerpoint/2010/main" val="91739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Browsing involves going to the Health Topics section of the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Health Topics in the navigation menu. </a:t>
            </a:r>
            <a:r>
              <a:rPr lang="en-US" sz="1800" dirty="0">
                <a:effectLst/>
                <a:latin typeface="Segoe UI" panose="020B0502040204020203" pitchFamily="34" charset="0"/>
              </a:rPr>
              <a:t>It is just below the MedlinePlus logo.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12</a:t>
            </a:fld>
            <a:endParaRPr lang="en-US" dirty="0"/>
          </a:p>
        </p:txBody>
      </p:sp>
    </p:spTree>
    <p:extLst>
      <p:ext uri="{BB962C8B-B14F-4D97-AF65-F5344CB8AC3E}">
        <p14:creationId xmlns:p14="http://schemas.microsoft.com/office/powerpoint/2010/main" val="284883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Two options are available to browse health topics.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Segoe UI" panose="020B0502040204020203" pitchFamily="34" charset="0"/>
              </a:rPr>
              <a:t>Find topics A-Z including viewing a List of All Topics; or</a:t>
            </a:r>
            <a:endParaRPr lang="en-US" sz="1800" dirty="0">
              <a:effectLst/>
              <a:latin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Browse by five different topic groups:</a:t>
            </a: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Body Location/Systems; </a:t>
            </a: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Disorders and Conditions; </a:t>
            </a: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Diagnosis and Therapy;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Demographic Groups;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Health and Wellness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Think of a health topic that interests you. How would you look for it? Would you search or browse?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13</a:t>
            </a:fld>
            <a:endParaRPr lang="en-US" dirty="0"/>
          </a:p>
        </p:txBody>
      </p:sp>
    </p:spTree>
    <p:extLst>
      <p:ext uri="{BB962C8B-B14F-4D97-AF65-F5344CB8AC3E}">
        <p14:creationId xmlns:p14="http://schemas.microsoft.com/office/powerpoint/2010/main" val="181456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"sizes" of health topics. Some health topics are designed to be a comprehensive resource for consumer health information needs, while certain specialized topics may contain more abbreviated information.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two health topic pages. </a:t>
            </a:r>
          </a:p>
          <a:p>
            <a:pPr marL="342900" marR="0" lvl="0" indent="-342900">
              <a:lnSpc>
                <a:spcPct val="107000"/>
              </a:lnSpc>
              <a:spcBef>
                <a:spcPts val="0"/>
              </a:spcBef>
              <a:spcAft>
                <a:spcPts val="0"/>
              </a:spcAft>
              <a:buFont typeface="+mj-lt"/>
              <a:buAutoNum type="arabicParen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Exercise and Physical Fitness: https://medlineplus.gov/exerciseandphysicalfitness.html </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Much Exercise Do I Need?: https://medlineplus.gov/howmuchexercisedoineed.html</a:t>
            </a:r>
          </a:p>
          <a:p>
            <a:pPr marL="342900" marR="0" lvl="0" indent="-342900">
              <a:lnSpc>
                <a:spcPct val="107000"/>
              </a:lnSpc>
              <a:spcBef>
                <a:spcPts val="0"/>
              </a:spcBef>
              <a:spcAft>
                <a:spcPts val="0"/>
              </a:spcAft>
              <a:buFont typeface="+mj-lt"/>
              <a:buAutoNum type="arabicParen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of the differences between how the information is presented in the two pages?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14</a:t>
            </a:fld>
            <a:endParaRPr lang="en-US" dirty="0"/>
          </a:p>
        </p:txBody>
      </p:sp>
    </p:spTree>
    <p:extLst>
      <p:ext uri="{BB962C8B-B14F-4D97-AF65-F5344CB8AC3E}">
        <p14:creationId xmlns:p14="http://schemas.microsoft.com/office/powerpoint/2010/main" val="28856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Comprehensive health topics are designed to be a one-stop shop for patient/consumer health information on a specific health topic. Comprehensive health topics have much more information, while a Health “Topiclette” (mini-topic) is a written summary with fewer, but more specific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a:ea typeface="Calibri" panose="020F0502020204030204" pitchFamily="34" charset="0"/>
                <a:cs typeface="Calibri"/>
              </a:rPr>
              <a:t>Regardless of type, note that all written content is copyright free and presented at a sixth-grade reading level or below</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15</a:t>
            </a:fld>
            <a:endParaRPr lang="en-US" dirty="0"/>
          </a:p>
        </p:txBody>
      </p:sp>
    </p:spTree>
    <p:extLst>
      <p:ext uri="{BB962C8B-B14F-4D97-AF65-F5344CB8AC3E}">
        <p14:creationId xmlns:p14="http://schemas.microsoft.com/office/powerpoint/2010/main" val="175999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[Demonstrate a comprehensive health topic example: Arthritis]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https://medlineplus.gov/arthritis.html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page for the health topic: Arthritis. As seen on the page, health topics include six focus areas:</a:t>
            </a:r>
          </a:p>
          <a:p>
            <a:pPr marL="342900" marR="0" lvl="0" indent="-342900">
              <a:lnSpc>
                <a:spcPct val="107000"/>
              </a:lnSpc>
              <a:spcBef>
                <a:spcPts val="0"/>
              </a:spcBef>
              <a:spcAft>
                <a:spcPts val="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Basics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Learn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See, Play and Learn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focus area is further broken down into sub-categories. Content in the sub-category varies by health topic. Clicking on these links will jump you to that section of the health topic page.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sub-category information will change depending on the topic, but let’s look closer at what is offered on the Arthritis health topic page.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Basics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a written “Summary” that provides a narrative overview of the topic. “Start Here” includes the best links to external content, selected using the quality guidelines and regularly verified for currency, relevancy, and authority by MedlinePlus librarians. The sub areas “Diagnosis and Tests,” and “Treatments and Therapies” include links to authoritative sources.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Learn More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provides information about “Living With” a disease or condition, “Related Issues,” “Specific” and “Genetics” aspects related to a disease or condition.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See, Play and Learn</a:t>
            </a:r>
            <a:r>
              <a:rPr lang="en-US" sz="1800" dirty="0">
                <a:effectLst/>
                <a:latin typeface="Calibri" panose="020F0502020204030204" pitchFamily="34" charset="0"/>
                <a:ea typeface="Calibri" panose="020F0502020204030204" pitchFamily="34" charset="0"/>
                <a:cs typeface="Times New Roman" panose="02020603050405020304" pitchFamily="18" charset="0"/>
              </a:rPr>
              <a:t> lists any available videos and tutorials, health check tools such as interactive calculators and games, and links to images.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Research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numerical data and the latest research from the National Institutes of Health databases such as ClinicalTrials.gov and PubMed.gov.</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Resources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may include a “Reference Desk” of dictionaries or specific encyclopedia or glossaries. “Find an Expert” provides links to organizations and/or specialty health care professionals.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For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provides content for specific populations and patient handouts.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16</a:t>
            </a:fld>
            <a:endParaRPr lang="en-US" dirty="0"/>
          </a:p>
        </p:txBody>
      </p:sp>
    </p:spTree>
    <p:extLst>
      <p:ext uri="{BB962C8B-B14F-4D97-AF65-F5344CB8AC3E}">
        <p14:creationId xmlns:p14="http://schemas.microsoft.com/office/powerpoint/2010/main" val="126259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Each record in a MedlinePlus health topic lists the source of the information on the link, so you will know where you are going before you click on it.</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also has certain specially-tagged records next to the link names, including: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Specific NIH content; [click]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Easy-to-read; [click]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in Spanish, and [click]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a:t>
            </a:r>
            <a:r>
              <a:rPr lang="en-US" sz="1200"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17</a:t>
            </a:fld>
            <a:endParaRPr lang="en-US" dirty="0"/>
          </a:p>
        </p:txBody>
      </p:sp>
    </p:spTree>
    <p:extLst>
      <p:ext uri="{BB962C8B-B14F-4D97-AF65-F5344CB8AC3E}">
        <p14:creationId xmlns:p14="http://schemas.microsoft.com/office/powerpoint/2010/main" val="198652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we have covered the majority of content you will see on a health topic page, there are a couple of additional features to mention.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You can view the health topic page in Spanish, by clicking the </a:t>
            </a:r>
            <a:r>
              <a:rPr lang="en-US" sz="1800" b="1" dirty="0">
                <a:latin typeface="Calibri"/>
                <a:ea typeface="Calibri" panose="020F0502020204030204" pitchFamily="34" charset="0"/>
                <a:cs typeface="Calibri"/>
              </a:rPr>
              <a:t>Espanol</a:t>
            </a:r>
            <a:r>
              <a:rPr lang="en-US" sz="1800" b="1" dirty="0">
                <a:effectLst/>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link near the top navigation menu.</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18</a:t>
            </a:fld>
            <a:endParaRPr lang="en-US" dirty="0"/>
          </a:p>
        </p:txBody>
      </p:sp>
    </p:spTree>
    <p:extLst>
      <p:ext uri="{BB962C8B-B14F-4D97-AF65-F5344CB8AC3E}">
        <p14:creationId xmlns:p14="http://schemas.microsoft.com/office/powerpoint/2010/main" val="109739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Medical Encyclopedia</a:t>
            </a:r>
            <a:r>
              <a:rPr lang="en-US" sz="1800" dirty="0">
                <a:effectLst/>
                <a:latin typeface="Calibri" panose="020F0502020204030204" pitchFamily="34" charset="0"/>
                <a:ea typeface="Calibri" panose="020F0502020204030204" pitchFamily="34" charset="0"/>
                <a:cs typeface="Times New Roman" panose="02020603050405020304" pitchFamily="18" charset="0"/>
              </a:rPr>
              <a:t> box, you will see related terms that link to the Medical Encyclopedia section of MedlinePlus. We will explore the Medical Encyclopedia later on in this presentation.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Related Health Topics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box, you will see links to additional health topics that are relevant to the page you are viewing.</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19</a:t>
            </a:fld>
            <a:endParaRPr lang="en-US" dirty="0"/>
          </a:p>
        </p:txBody>
      </p:sp>
    </p:spTree>
    <p:extLst>
      <p:ext uri="{BB962C8B-B14F-4D97-AF65-F5344CB8AC3E}">
        <p14:creationId xmlns:p14="http://schemas.microsoft.com/office/powerpoint/2010/main" val="124742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a:t>
            </a:fld>
            <a:endParaRPr lang="en-US" dirty="0"/>
          </a:p>
        </p:txBody>
      </p:sp>
    </p:spTree>
    <p:extLst>
      <p:ext uri="{BB962C8B-B14F-4D97-AF65-F5344CB8AC3E}">
        <p14:creationId xmlns:p14="http://schemas.microsoft.com/office/powerpoint/2010/main" val="2496056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will review the “Drugs &amp; Supplements” section of MedlinePlus.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studies of consumer information-seeking behaviors, consumers need information about a prescription or over-the-counter drug’s safety, efficacy, and potential interactions or side effects. Specifically, they have questions about antibiotics and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are also looking for information about herbs and supplements. The National Health and Nutrition Examination Survey found in 2012 that 52% of Americans took at least one dietary supplement, with a multivitamin being the most common. Consumers want to know about the efficacy, side effects, and administration of the supplements they’re taking.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Drugs and Supplements section of MedlinePlus provides this information for more than 1,000 records on prescription and over-the-counter medications, herbs, and supplements, all from licensed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health topics, you can find drug and supplement information by using the search box or browsing alphabetically.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20</a:t>
            </a:fld>
            <a:endParaRPr lang="en-US" dirty="0"/>
          </a:p>
        </p:txBody>
      </p:sp>
    </p:spTree>
    <p:extLst>
      <p:ext uri="{BB962C8B-B14F-4D97-AF65-F5344CB8AC3E}">
        <p14:creationId xmlns:p14="http://schemas.microsoft.com/office/powerpoint/2010/main" val="230838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practice using the search box again to search for the ADHD drug Ritalin.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locate the search box on the webpage.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Type “Ritalin” in the search box and click “Go”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21</a:t>
            </a:fld>
            <a:endParaRPr lang="en-US" dirty="0"/>
          </a:p>
        </p:txBody>
      </p:sp>
    </p:spTree>
    <p:extLst>
      <p:ext uri="{BB962C8B-B14F-4D97-AF65-F5344CB8AC3E}">
        <p14:creationId xmlns:p14="http://schemas.microsoft.com/office/powerpoint/2010/main" val="216360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initial search results, we see a mix of records from “Drugs &amp; Supplements,” “External Health Links,” and other sources. [click] To answer basic consumer questions, use the “Drugs &amp; Supplements” records. [click] The “External Health Links” and other sources provide additional information about specific conditions a medication treats or how it is different from other drugs.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“Refine by Type”, [click] let’s filter our results to only Drugs &amp; Supplements records.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“Drugs and Supplements” under the “Refine by Type” box.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22</a:t>
            </a:fld>
            <a:endParaRPr lang="en-US" dirty="0"/>
          </a:p>
        </p:txBody>
      </p:sp>
    </p:spTree>
    <p:extLst>
      <p:ext uri="{BB962C8B-B14F-4D97-AF65-F5344CB8AC3E}">
        <p14:creationId xmlns:p14="http://schemas.microsoft.com/office/powerpoint/2010/main" val="1980649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search results have been reduced to showing only those under Drugs &amp; Supplements. The information on drug pages is licensed from the American Society of Health-System Pharmacists; it is updated monthly by a panel of reviewers and editors.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 that the top result is for Methylphenidate. The drug database uses both brand and generic names for drugs. Methylphenidate is another term for Ritalin, which you can confirm in the “Brand Names” section of the drug page.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“Methylphenidate”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23</a:t>
            </a:fld>
            <a:endParaRPr lang="en-US" dirty="0"/>
          </a:p>
        </p:txBody>
      </p:sp>
    </p:spTree>
    <p:extLst>
      <p:ext uri="{BB962C8B-B14F-4D97-AF65-F5344CB8AC3E}">
        <p14:creationId xmlns:p14="http://schemas.microsoft.com/office/powerpoint/2010/main" val="398276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The drug record consists of a series of questions that links to answers within the page. The content includes why that particular medication would be prescribed, how it should be used, possible side effects, storage requirements, and more.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Also note the important notice and warning box on the page, which includes any safety precautions for the drug. These only appear for drugs that have been issued a warning by the FDA.</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24</a:t>
            </a:fld>
            <a:endParaRPr lang="en-US" dirty="0"/>
          </a:p>
        </p:txBody>
      </p:sp>
    </p:spTree>
    <p:extLst>
      <p:ext uri="{BB962C8B-B14F-4D97-AF65-F5344CB8AC3E}">
        <p14:creationId xmlns:p14="http://schemas.microsoft.com/office/powerpoint/2010/main" val="201778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scroll down to the bottom of the Methylphenidate page, you will see that the drug record is licensed information from the American Society of Health-System Pharmacists (or ASHP).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ASHP logo appears on drug pages from this source.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 “last revised” date is also important to note at the bottom of the page.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25</a:t>
            </a:fld>
            <a:endParaRPr lang="en-US" dirty="0"/>
          </a:p>
        </p:txBody>
      </p:sp>
    </p:spTree>
    <p:extLst>
      <p:ext uri="{BB962C8B-B14F-4D97-AF65-F5344CB8AC3E}">
        <p14:creationId xmlns:p14="http://schemas.microsoft.com/office/powerpoint/2010/main" val="3562902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mentioned, another way to search for drugs and supplements is by browsing. This involves going to the Drugs &amp; Supplements section of the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Drugs &amp; Supplements in the navigation menu.</a:t>
            </a:r>
            <a:endParaRPr lang="en-US" dirty="0"/>
          </a:p>
        </p:txBody>
      </p:sp>
      <p:sp>
        <p:nvSpPr>
          <p:cNvPr id="4" name="Date Placeholder 3"/>
          <p:cNvSpPr>
            <a:spLocks noGrp="1"/>
          </p:cNvSpPr>
          <p:nvPr>
            <p:ph type="dt" idx="1"/>
          </p:nvPr>
        </p:nvSpPr>
        <p:spPr/>
        <p:txBody>
          <a:bodyPr/>
          <a:lstStyle/>
          <a:p>
            <a:fld id="{0D50B8DD-96D5-4D72-B24A-3DF365D9ADB3}" type="datetime1">
              <a:rPr lang="en-US" smtClean="0"/>
              <a:t>9/8/2025</a:t>
            </a:fld>
            <a:endParaRPr lang="en-US" dirty="0"/>
          </a:p>
        </p:txBody>
      </p:sp>
      <p:sp>
        <p:nvSpPr>
          <p:cNvPr id="5" name="Slide Number Placeholder 4"/>
          <p:cNvSpPr>
            <a:spLocks noGrp="1"/>
          </p:cNvSpPr>
          <p:nvPr>
            <p:ph type="sldNum" sz="quarter" idx="5"/>
          </p:nvPr>
        </p:nvSpPr>
        <p:spPr/>
        <p:txBody>
          <a:bodyPr/>
          <a:lstStyle/>
          <a:p>
            <a:fld id="{20A39C0A-C793-4372-962D-3E4173FA06F6}" type="slidenum">
              <a:rPr lang="en-US" smtClean="0"/>
              <a:t>26</a:t>
            </a:fld>
            <a:endParaRPr lang="en-US" dirty="0"/>
          </a:p>
        </p:txBody>
      </p:sp>
    </p:spTree>
    <p:extLst>
      <p:ext uri="{BB962C8B-B14F-4D97-AF65-F5344CB8AC3E}">
        <p14:creationId xmlns:p14="http://schemas.microsoft.com/office/powerpoint/2010/main" val="1704145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Drug and supplement information comes from several reliable sources. As noted in the previous example, licensed drug information comes from the American Society of Health-System Pharmacists.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herb and supplement information comes from the </a:t>
            </a:r>
            <a:r>
              <a:rPr lang="en-US" sz="2800" b="0" i="0" dirty="0">
                <a:solidFill>
                  <a:srgbClr val="4D5156"/>
                </a:solidFill>
                <a:effectLst/>
                <a:highlight>
                  <a:srgbClr val="FFFFFF"/>
                </a:highlight>
                <a:latin typeface="Roboto" panose="02000000000000000000" pitchFamily="2" charset="0"/>
              </a:rPr>
              <a:t>National Center for Complementary and Integrative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NIH Office of Dietary Supplements, and other sources.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The Drugs &amp; Supplements section allows you to browse either generic or brand name drugs alphabetically. [click] You can also separately browse herbs and supplements.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“All herbs and supplements” to browse.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27</a:t>
            </a:fld>
            <a:endParaRPr lang="en-US" dirty="0"/>
          </a:p>
        </p:txBody>
      </p:sp>
    </p:spTree>
    <p:extLst>
      <p:ext uri="{BB962C8B-B14F-4D97-AF65-F5344CB8AC3E}">
        <p14:creationId xmlns:p14="http://schemas.microsoft.com/office/powerpoint/2010/main" val="3900288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Scroll down or click “F” in the alphabet list. Notice all herbs and supplements are listed alphabetically and some include an NIH icon. An icon indicates that the link leads to an external website, like the National Institutes of Health Office of Dietary Supplements.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record for “Folate,” which is from the NIH Office of Dietary Supplements.</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28</a:t>
            </a:fld>
            <a:endParaRPr lang="en-US" dirty="0"/>
          </a:p>
        </p:txBody>
      </p:sp>
    </p:spTree>
    <p:extLst>
      <p:ext uri="{BB962C8B-B14F-4D97-AF65-F5344CB8AC3E}">
        <p14:creationId xmlns:p14="http://schemas.microsoft.com/office/powerpoint/2010/main" val="2259165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notice that it opens in a new window, linking to the Office of Dietary Supplements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It includes sections that answer common consumer questions, like “Am I getting enough folate?”</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29</a:t>
            </a:fld>
            <a:endParaRPr lang="en-US" dirty="0"/>
          </a:p>
        </p:txBody>
      </p:sp>
    </p:spTree>
    <p:extLst>
      <p:ext uri="{BB962C8B-B14F-4D97-AF65-F5344CB8AC3E}">
        <p14:creationId xmlns:p14="http://schemas.microsoft.com/office/powerpoint/2010/main" val="148347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Explain why MedlinePlus is an authoritative source of health information for consumers</a:t>
            </a:r>
          </a:p>
          <a:p>
            <a:pPr marL="514350" indent="-514350">
              <a:buFont typeface="+mj-lt"/>
              <a:buAutoNum type="arabicPeriod"/>
            </a:pPr>
            <a:r>
              <a:rPr lang="en-US" dirty="0"/>
              <a:t>Identify website features</a:t>
            </a:r>
          </a:p>
          <a:p>
            <a:pPr marL="514350" indent="-514350">
              <a:buFont typeface="+mj-lt"/>
              <a:buAutoNum type="arabicPeriod"/>
            </a:pPr>
            <a:r>
              <a:rPr lang="en-US" dirty="0"/>
              <a:t>Find information on specific health topics and tools</a:t>
            </a:r>
          </a:p>
          <a:p>
            <a:pPr marL="514350" indent="-514350">
              <a:buFont typeface="+mj-lt"/>
              <a:buAutoNum type="arabicPeriod"/>
            </a:pPr>
            <a:r>
              <a:rPr lang="en-US" dirty="0"/>
              <a:t>Find information on specific drugs, herbs, and supplements </a:t>
            </a:r>
          </a:p>
          <a:p>
            <a:pPr marL="514350" indent="-514350">
              <a:buFont typeface="+mj-lt"/>
              <a:buAutoNum type="arabicPeriod"/>
            </a:pPr>
            <a:r>
              <a:rPr lang="en-US" dirty="0"/>
              <a:t>Find information on genetics and medical tests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a:t>
            </a:fld>
            <a:endParaRPr lang="en-US" dirty="0"/>
          </a:p>
        </p:txBody>
      </p:sp>
    </p:spTree>
    <p:extLst>
      <p:ext uri="{BB962C8B-B14F-4D97-AF65-F5344CB8AC3E}">
        <p14:creationId xmlns:p14="http://schemas.microsoft.com/office/powerpoint/2010/main" val="967911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t>Now we’ll click on the record for Acai from the </a:t>
            </a:r>
            <a:r>
              <a:rPr lang="en-US" sz="1200" b="0" i="0" kern="1200" dirty="0">
                <a:solidFill>
                  <a:schemeClr val="tx1"/>
                </a:solidFill>
                <a:effectLst/>
                <a:latin typeface="+mn-lt"/>
                <a:ea typeface="+mn-ea"/>
                <a:cs typeface="+mn-cs"/>
              </a:rPr>
              <a:t>National Center for Complementary and Integrative Health.</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30</a:t>
            </a:fld>
            <a:endParaRPr lang="en-US" dirty="0"/>
          </a:p>
        </p:txBody>
      </p:sp>
    </p:spTree>
    <p:extLst>
      <p:ext uri="{BB962C8B-B14F-4D97-AF65-F5344CB8AC3E}">
        <p14:creationId xmlns:p14="http://schemas.microsoft.com/office/powerpoint/2010/main" val="127893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a:solidFill>
                  <a:schemeClr val="tx1"/>
                </a:solidFill>
                <a:effectLst/>
                <a:latin typeface="+mn-lt"/>
                <a:ea typeface="+mn-ea"/>
                <a:cs typeface="+mn-cs"/>
              </a:rPr>
              <a:t>This record also opens in a new window, linking to the National Center for Complementary and Integrative Health (NCCIH) website.</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It includes sections that answer common consumer questions, like "How Much Do We Know?" and "What Have We Learned?", which addresses the supplement’s efficacy.</a:t>
            </a:r>
          </a:p>
          <a:p>
            <a:endParaRPr lang="en-US" sz="18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MedlinePlus, you can search or browse for more than a thousand prescription or over-the-counter drugs, herbs, and supplements to answer common consumer questions.</a:t>
            </a:r>
            <a:endParaRPr lang="en-US" sz="18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31</a:t>
            </a:fld>
            <a:endParaRPr lang="en-US" dirty="0"/>
          </a:p>
        </p:txBody>
      </p:sp>
    </p:spTree>
    <p:extLst>
      <p:ext uri="{BB962C8B-B14F-4D97-AF65-F5344CB8AC3E}">
        <p14:creationId xmlns:p14="http://schemas.microsoft.com/office/powerpoint/2010/main" val="3185107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MedlinePlus Genetics contains information originally created for NLM’s Genetics Home Reference resource. In October 2020, content from Genetics Home Reference was integrated into MedlinePlus.</a:t>
            </a:r>
            <a:r>
              <a:rPr lang="es-ES_tradnl"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genetics section of MedlinePlus includes information on more than 2,800 pages about genetics, genetic conditions, and the genes or chromosomes related to those conditions.</a:t>
            </a:r>
            <a:r>
              <a:rPr lang="en-US" dirty="0">
                <a:effectLst/>
              </a:rPr>
              <a:t> </a:t>
            </a:r>
          </a:p>
          <a:p>
            <a:pPr marL="0" marR="0">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“Genetics” in the navigation menu.</a:t>
            </a:r>
          </a:p>
          <a:p>
            <a:pPr marL="0" marR="0">
              <a:spcBef>
                <a:spcPts val="0"/>
              </a:spcBef>
              <a:spcAft>
                <a:spcPts val="800"/>
              </a:spcAft>
            </a:pPr>
            <a:endParaRPr lang="es-ES_trad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32</a:t>
            </a:fld>
            <a:endParaRPr lang="en-US" dirty="0"/>
          </a:p>
        </p:txBody>
      </p:sp>
    </p:spTree>
    <p:extLst>
      <p:ext uri="{BB962C8B-B14F-4D97-AF65-F5344CB8AC3E}">
        <p14:creationId xmlns:p14="http://schemas.microsoft.com/office/powerpoint/2010/main" val="3433333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Genetics contains four major sections.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Conditions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section allows you to browse alphabetically for signs, symptoms, cause, and more. </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section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you can also browse gene information alphabetically.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Chromosomes and Mitochondrial DNA (mtDNA)</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can browse for information by one of the 23 pairs of chromosomes or by mitochondrial DNA.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Help Me Understand Genetics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area offers a basic explanation of how genes work and how mutations cause disorders, as well as current information about genetic testing, gene therapy, genetics research, and precision medicine.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for more information about a genetic condition: Down syndrome.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Click on “Genetic Conditions.”</a:t>
            </a:r>
          </a:p>
        </p:txBody>
      </p:sp>
      <p:sp>
        <p:nvSpPr>
          <p:cNvPr id="4" name="Slide Number Placeholder 3"/>
          <p:cNvSpPr>
            <a:spLocks noGrp="1"/>
          </p:cNvSpPr>
          <p:nvPr>
            <p:ph type="sldNum" sz="quarter" idx="5"/>
          </p:nvPr>
        </p:nvSpPr>
        <p:spPr/>
        <p:txBody>
          <a:bodyPr/>
          <a:lstStyle/>
          <a:p>
            <a:fld id="{92C48016-672E-4C55-AB48-6D90F96F4D1B}" type="slidenum">
              <a:rPr lang="en-US" smtClean="0"/>
              <a:t>33</a:t>
            </a:fld>
            <a:endParaRPr lang="en-US" dirty="0"/>
          </a:p>
        </p:txBody>
      </p:sp>
    </p:spTree>
    <p:extLst>
      <p:ext uri="{BB962C8B-B14F-4D97-AF65-F5344CB8AC3E}">
        <p14:creationId xmlns:p14="http://schemas.microsoft.com/office/powerpoint/2010/main" val="903911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alphabetical list, [click] click on the letter “D.”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scroll down and [click] click on “Down syndrome.”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34</a:t>
            </a:fld>
            <a:endParaRPr lang="en-US" dirty="0"/>
          </a:p>
        </p:txBody>
      </p:sp>
    </p:spTree>
    <p:extLst>
      <p:ext uri="{BB962C8B-B14F-4D97-AF65-F5344CB8AC3E}">
        <p14:creationId xmlns:p14="http://schemas.microsoft.com/office/powerpoint/2010/main" val="108608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a genetic conditions page, you will see a detailed description of the condition. Further down the page is more detail about the frequency, causes, inheritance likelihood and other names of the genetic condition.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links to additional information and references.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35</a:t>
            </a:fld>
            <a:endParaRPr lang="en-US" dirty="0"/>
          </a:p>
        </p:txBody>
      </p:sp>
    </p:spTree>
    <p:extLst>
      <p:ext uri="{BB962C8B-B14F-4D97-AF65-F5344CB8AC3E}">
        <p14:creationId xmlns:p14="http://schemas.microsoft.com/office/powerpoint/2010/main" val="3630541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look a little closer at the Help Me Understand Genetics area of MedlinePlus.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Help Me Understand Genetics is an introduction to fundamental topics related to human genetics, including illustrations and basic explanations of genetics concepts. </a:t>
            </a:r>
          </a:p>
        </p:txBody>
      </p:sp>
      <p:sp>
        <p:nvSpPr>
          <p:cNvPr id="4" name="Slide Number Placeholder 3"/>
          <p:cNvSpPr>
            <a:spLocks noGrp="1"/>
          </p:cNvSpPr>
          <p:nvPr>
            <p:ph type="sldNum" sz="quarter" idx="5"/>
          </p:nvPr>
        </p:nvSpPr>
        <p:spPr/>
        <p:txBody>
          <a:bodyPr/>
          <a:lstStyle/>
          <a:p>
            <a:fld id="{92C48016-672E-4C55-AB48-6D90F96F4D1B}" type="slidenum">
              <a:rPr lang="en-US" smtClean="0"/>
              <a:t>36</a:t>
            </a:fld>
            <a:endParaRPr lang="en-US" dirty="0"/>
          </a:p>
        </p:txBody>
      </p:sp>
    </p:spTree>
    <p:extLst>
      <p:ext uri="{BB962C8B-B14F-4D97-AF65-F5344CB8AC3E}">
        <p14:creationId xmlns:p14="http://schemas.microsoft.com/office/powerpoint/2010/main" val="2525405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search for information about chromosomes.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Help Me Understand Genetics page, [click] click on “Cells and DNA.”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next page, [click] you will see a list of common questions related to the topic of cells and DNA.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“What is a chromosome?” [click]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37</a:t>
            </a:fld>
            <a:endParaRPr lang="en-US" dirty="0"/>
          </a:p>
        </p:txBody>
      </p:sp>
    </p:spTree>
    <p:extLst>
      <p:ext uri="{BB962C8B-B14F-4D97-AF65-F5344CB8AC3E}">
        <p14:creationId xmlns:p14="http://schemas.microsoft.com/office/powerpoint/2010/main" val="1503892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descriptive answer to the question: “what is a chromosome?” The page also includes links to additional information from trusted resources in the box “For more information about chromosomes:”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can see, MedlinePlus Genetics is a comprehensive resource for users to learn and find appropriate, authoritative information about human genetics.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38</a:t>
            </a:fld>
            <a:endParaRPr lang="en-US" dirty="0"/>
          </a:p>
        </p:txBody>
      </p:sp>
    </p:spTree>
    <p:extLst>
      <p:ext uri="{BB962C8B-B14F-4D97-AF65-F5344CB8AC3E}">
        <p14:creationId xmlns:p14="http://schemas.microsoft.com/office/powerpoint/2010/main" val="527981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offers hundreds of articles about medical tests. These pages explain what the tests are used for, why a doctor may order them, how a test will feel, and what the results may mean. </a:t>
            </a:r>
            <a:r>
              <a:rPr lang="en-US" sz="1800" dirty="0">
                <a:solidFill>
                  <a:srgbClr val="00B050"/>
                </a:solidFill>
                <a:effectLst/>
                <a:latin typeface="Calibri" panose="020F0502020204030204" pitchFamily="34" charset="0"/>
                <a:ea typeface="Calibri" panose="020F0502020204030204" pitchFamily="34" charset="0"/>
              </a:rPr>
              <a:t>This content is created, translated, and maintained by NLM staff and contractors.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Medical Tests in the navigation menu.</a:t>
            </a:r>
          </a:p>
          <a:p>
            <a:pPr marL="0" marR="0">
              <a:lnSpc>
                <a:spcPct val="107000"/>
              </a:lnSpc>
              <a:spcBef>
                <a:spcPts val="0"/>
              </a:spcBef>
              <a:spcAft>
                <a:spcPts val="800"/>
              </a:spcAft>
            </a:pPr>
            <a:endParaRPr lang="en-US" dirty="0"/>
          </a:p>
        </p:txBody>
      </p:sp>
      <p:sp>
        <p:nvSpPr>
          <p:cNvPr id="4" name="Date Placeholder 3"/>
          <p:cNvSpPr>
            <a:spLocks noGrp="1"/>
          </p:cNvSpPr>
          <p:nvPr>
            <p:ph type="dt" idx="1"/>
          </p:nvPr>
        </p:nvSpPr>
        <p:spPr/>
        <p:txBody>
          <a:bodyPr/>
          <a:lstStyle/>
          <a:p>
            <a:fld id="{0D50B8DD-96D5-4D72-B24A-3DF365D9ADB3}" type="datetime1">
              <a:rPr lang="en-US" smtClean="0"/>
              <a:t>9/8/2025</a:t>
            </a:fld>
            <a:endParaRPr lang="en-US" dirty="0"/>
          </a:p>
        </p:txBody>
      </p:sp>
      <p:sp>
        <p:nvSpPr>
          <p:cNvPr id="5" name="Slide Number Placeholder 4"/>
          <p:cNvSpPr>
            <a:spLocks noGrp="1"/>
          </p:cNvSpPr>
          <p:nvPr>
            <p:ph type="sldNum" sz="quarter" idx="5"/>
          </p:nvPr>
        </p:nvSpPr>
        <p:spPr/>
        <p:txBody>
          <a:bodyPr/>
          <a:lstStyle/>
          <a:p>
            <a:fld id="{20A39C0A-C793-4372-962D-3E4173FA06F6}" type="slidenum">
              <a:rPr lang="en-US" smtClean="0"/>
              <a:t>39</a:t>
            </a:fld>
            <a:endParaRPr lang="en-US" dirty="0"/>
          </a:p>
        </p:txBody>
      </p:sp>
    </p:spTree>
    <p:extLst>
      <p:ext uri="{BB962C8B-B14F-4D97-AF65-F5344CB8AC3E}">
        <p14:creationId xmlns:p14="http://schemas.microsoft.com/office/powerpoint/2010/main" val="351018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struggle to determine if the health information they find online is reliable. They can also be overwhelmed by the amount of information available. Recent studies have shown that cancer patients often struggle with which sources to trust. In addition, patients with rare diseases who seek out new research about their disease are unsure of how to incorporate what they find into their everyday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is designed to meet these needs. MedlinePlus is the National Institutes of Health's website for patients and the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Produced by the National Library of Medicine, it offers trusted and current health information about diseases, conditions, and wellness issues in both Spanish and English.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is available anytime, anywhere, for free. Its content is developed to incorporate best practices for web accessibility and is compatible with assistive technology like screen readers. MedlinePlus explains complex medical conditions using everyday language.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can access MedlinePlus for brief or in-depth explanations of a health topic, and health care providers can confidently refer their patients to 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commonly use the internet to answer questions about specific health problems, drugs or supplements, parts of the body, and diagnostic procedures. The MedlinePlus website is designed for consumers to easily search or browse in these areas.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five main sections on the site: Health Topics, Drugs &amp; Supplements, and Medical Tests. The site also includes a section on Genetics and the Medical Encyclopedia. You can also use the search box at any time to search the entire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Within each of these collections, you can search or browse for topics. Topic pages follow a standardized template with clear structure and navigation so users can quickly get to the information they need.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9/8/2025</a:t>
            </a:fld>
            <a:endParaRPr lang="en-US" dirty="0"/>
          </a:p>
        </p:txBody>
      </p:sp>
      <p:sp>
        <p:nvSpPr>
          <p:cNvPr id="5" name="Slide Number Placeholder 4"/>
          <p:cNvSpPr>
            <a:spLocks noGrp="1"/>
          </p:cNvSpPr>
          <p:nvPr>
            <p:ph type="sldNum" sz="quarter" idx="5"/>
          </p:nvPr>
        </p:nvSpPr>
        <p:spPr/>
        <p:txBody>
          <a:bodyPr/>
          <a:lstStyle/>
          <a:p>
            <a:fld id="{20A39C0A-C793-4372-962D-3E4173FA06F6}" type="slidenum">
              <a:rPr lang="en-US" smtClean="0"/>
              <a:t>4</a:t>
            </a:fld>
            <a:endParaRPr lang="en-US" dirty="0"/>
          </a:p>
        </p:txBody>
      </p:sp>
    </p:spTree>
    <p:extLst>
      <p:ext uri="{BB962C8B-B14F-4D97-AF65-F5344CB8AC3E}">
        <p14:creationId xmlns:p14="http://schemas.microsoft.com/office/powerpoint/2010/main" val="1550916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offers an A–Z list of common medical tests. You can also use the search box to locate medical tests.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ES_tradnl" sz="1800" dirty="0">
                <a:effectLst/>
                <a:latin typeface="Calibri" panose="020F0502020204030204" pitchFamily="34" charset="0"/>
                <a:ea typeface="Calibri" panose="020F0502020204030204" pitchFamily="34" charset="0"/>
                <a:cs typeface="Times New Roman" panose="02020603050405020304" pitchFamily="18" charset="0"/>
              </a:rPr>
              <a:t>Find and click on “Glucagon Blood Test”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40</a:t>
            </a:fld>
            <a:endParaRPr lang="en-US" dirty="0"/>
          </a:p>
        </p:txBody>
      </p:sp>
    </p:spTree>
    <p:extLst>
      <p:ext uri="{BB962C8B-B14F-4D97-AF65-F5344CB8AC3E}">
        <p14:creationId xmlns:p14="http://schemas.microsoft.com/office/powerpoint/2010/main" val="2745940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Medical Test record page.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Notice that it provides: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summary of what the medical test is;</a:t>
            </a:r>
          </a:p>
          <a:p>
            <a:pPr marL="342900" marR="0" lvl="0" indent="-342900">
              <a:lnSpc>
                <a:spcPct val="107000"/>
              </a:lnSpc>
              <a:spcBef>
                <a:spcPts val="0"/>
              </a:spcBef>
              <a:spcAft>
                <a:spcPts val="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What it’s used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someone would need it;</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to expect during the test;</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prepare for the test; and</a:t>
            </a: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Possible risks and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record also includes links to related MedlinePlus health topics and other medical tests.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41</a:t>
            </a:fld>
            <a:endParaRPr lang="en-US" dirty="0"/>
          </a:p>
        </p:txBody>
      </p:sp>
    </p:spTree>
    <p:extLst>
      <p:ext uri="{BB962C8B-B14F-4D97-AF65-F5344CB8AC3E}">
        <p14:creationId xmlns:p14="http://schemas.microsoft.com/office/powerpoint/2010/main" val="739357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Additional features on the MedlinePlus website include: MedlinePlus in Spanish; a Medical Encyclopedia; and links to more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Much of MedlinePlus is available in Spanish including the Medical Encyclopedia, Drugs database, Herbs and Supplements, and Medical Tests. You can toggle between the English and Spanish pages.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try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orange “Español” link at the top of the page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42</a:t>
            </a:fld>
            <a:endParaRPr lang="en-US" dirty="0"/>
          </a:p>
        </p:txBody>
      </p:sp>
    </p:spTree>
    <p:extLst>
      <p:ext uri="{BB962C8B-B14F-4D97-AF65-F5344CB8AC3E}">
        <p14:creationId xmlns:p14="http://schemas.microsoft.com/office/powerpoint/2010/main" val="3059726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difference do you see?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Spanish site is a mirror of the English site as far as layout and much of the content. When exploring the English version of MedlinePlus, for those pages that are available in Spanish, you will see the Español link at the top of the page.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viewing a page in Spanish, notice that the orange Español link has changed to a green English link.</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green “English” link to return to the English version of the homepage.</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43</a:t>
            </a:fld>
            <a:endParaRPr lang="en-US" dirty="0"/>
          </a:p>
        </p:txBody>
      </p:sp>
    </p:spTree>
    <p:extLst>
      <p:ext uri="{BB962C8B-B14F-4D97-AF65-F5344CB8AC3E}">
        <p14:creationId xmlns:p14="http://schemas.microsoft.com/office/powerpoint/2010/main" val="2406017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also includes a medical encyclopedia of more than 4,000 articles, videos, and graphics available in English and Spanish. MedlinePlus licenses the Medical Encyclopedia from A.D.A.M.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ES_tradnl" sz="1800" dirty="0">
                <a:effectLst/>
                <a:latin typeface="Calibri" panose="020F0502020204030204" pitchFamily="34" charset="0"/>
                <a:ea typeface="Calibri" panose="020F0502020204030204" pitchFamily="34" charset="0"/>
                <a:cs typeface="Times New Roman" panose="02020603050405020304" pitchFamily="18" charset="0"/>
              </a:rPr>
              <a:t>Click on “Medical Encyclopedia” on the navigation menu.</a:t>
            </a:r>
            <a:endParaRPr lang="en-US" dirty="0"/>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44</a:t>
            </a:fld>
            <a:endParaRPr lang="en-US" dirty="0"/>
          </a:p>
        </p:txBody>
      </p:sp>
    </p:spTree>
    <p:extLst>
      <p:ext uri="{BB962C8B-B14F-4D97-AF65-F5344CB8AC3E}">
        <p14:creationId xmlns:p14="http://schemas.microsoft.com/office/powerpoint/2010/main" val="537683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You can search the Medical Encyclopedia using the A–Z List. Notice again that the source is A.D.A.M. [click]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45</a:t>
            </a:fld>
            <a:endParaRPr lang="en-US" dirty="0"/>
          </a:p>
        </p:txBody>
      </p:sp>
    </p:spTree>
    <p:extLst>
      <p:ext uri="{BB962C8B-B14F-4D97-AF65-F5344CB8AC3E}">
        <p14:creationId xmlns:p14="http://schemas.microsoft.com/office/powerpoint/2010/main" val="2176778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9158-DAF7-B5BF-49A1-B493E63C9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D546F-7DDF-8413-3342-B66B0AD42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DE322-F6B3-0B00-109E-4A65EC3AE29F}"/>
              </a:ext>
            </a:extLst>
          </p:cNvPr>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what was covered today, various resources are accessible on MedlinePlus. Click on the MedlinePlus logo to see these other resources.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also includes: </a:t>
            </a:r>
            <a:r>
              <a:rPr lang="en-US" sz="1800" dirty="0">
                <a:effectLst/>
                <a:latin typeface="Calibri" panose="020F0502020204030204" pitchFamily="34" charset="0"/>
                <a:ea typeface="Calibri" panose="020F0502020204030204" pitchFamily="34" charset="0"/>
                <a:cs typeface="Times New Roman" panose="02020603050405020304" pitchFamily="18" charset="0"/>
              </a:rPr>
              <a:t>[click] </a:t>
            </a:r>
          </a:p>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Healthy recipes</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which you can browse by type of meal or diet. [click] </a:t>
            </a:r>
          </a:p>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Easy-to-read materials </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shows an alphabetical list of consumer health materials on a variety of health topics that are easy to read, understand, and use. [click] </a:t>
            </a:r>
          </a:p>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Connect with NLM</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which provides links to NLM’s social media accounts and digital publications. [click] </a:t>
            </a:r>
          </a:p>
          <a:p>
            <a:pPr marL="342900" marR="0" lvl="0" indent="-342900">
              <a:lnSpc>
                <a:spcPct val="107000"/>
              </a:lnSpc>
              <a:spcBef>
                <a:spcPts val="0"/>
              </a:spcBef>
              <a:spcAft>
                <a:spcPts val="80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Quarterly NIH MedlinePlus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magazine – which provides updates on the latest breakthroughs from NIH-supported research, as well as health tips and wellness overviews vetted by NIH experts.</a:t>
            </a:r>
          </a:p>
          <a:p>
            <a:endParaRPr lang="en-US" dirty="0"/>
          </a:p>
        </p:txBody>
      </p:sp>
      <p:sp>
        <p:nvSpPr>
          <p:cNvPr id="4" name="Slide Number Placeholder 3">
            <a:extLst>
              <a:ext uri="{FF2B5EF4-FFF2-40B4-BE49-F238E27FC236}">
                <a16:creationId xmlns:a16="http://schemas.microsoft.com/office/drawing/2014/main" id="{B87F4C9F-9000-DC35-0810-F66D25A8C9D0}"/>
              </a:ext>
            </a:extLst>
          </p:cNvPr>
          <p:cNvSpPr>
            <a:spLocks noGrp="1"/>
          </p:cNvSpPr>
          <p:nvPr>
            <p:ph type="sldNum" sz="quarter" idx="5"/>
          </p:nvPr>
        </p:nvSpPr>
        <p:spPr/>
        <p:txBody>
          <a:bodyPr/>
          <a:lstStyle/>
          <a:p>
            <a:fld id="{92C48016-672E-4C55-AB48-6D90F96F4D1B}" type="slidenum">
              <a:rPr lang="en-US" smtClean="0"/>
              <a:t>46</a:t>
            </a:fld>
            <a:endParaRPr lang="en-US" dirty="0"/>
          </a:p>
        </p:txBody>
      </p:sp>
    </p:spTree>
    <p:extLst>
      <p:ext uri="{BB962C8B-B14F-4D97-AF65-F5344CB8AC3E}">
        <p14:creationId xmlns:p14="http://schemas.microsoft.com/office/powerpoint/2010/main" val="1089877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F63ABBB-A7EA-4C4F-ADF7-6149B78F8C0D}" type="slidenum">
              <a:rPr lang="en-US" smtClean="0"/>
              <a:pPr/>
              <a:t>47</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rPr>
              <a:t>Thinking about health information literacy, please note that MedlinePlus contains a tutorial on Evaluating Internet Health Information.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https://medlineplus.gov/webeval/webeval.html</a:t>
            </a:r>
          </a:p>
          <a:p>
            <a:endParaRPr lang="en-US" sz="1200" dirty="0">
              <a:latin typeface="Arial" charset="0"/>
            </a:endParaRPr>
          </a:p>
          <a:p>
            <a:r>
              <a:rPr lang="en-US" sz="1200" dirty="0">
                <a:latin typeface="Arial" charset="0"/>
              </a:rPr>
              <a:t>Y</a:t>
            </a:r>
            <a:r>
              <a:rPr lang="en-US" sz="1200" dirty="0"/>
              <a:t>ou can </a:t>
            </a:r>
            <a:r>
              <a:rPr lang="en-US" u="none" dirty="0">
                <a:solidFill>
                  <a:schemeClr val="tx1"/>
                </a:solidFill>
                <a:hlinkClick r:id="rId3">
                  <a:extLst>
                    <a:ext uri="{A12FA001-AC4F-418D-AE19-62706E023703}">
                      <ahyp:hlinkClr xmlns:ahyp="http://schemas.microsoft.com/office/drawing/2018/hyperlinkcolor" val="tx"/>
                    </a:ext>
                  </a:extLst>
                </a:hlinkClick>
              </a:rPr>
              <a:t>download</a:t>
            </a:r>
            <a:r>
              <a:rPr lang="en-US" u="none" dirty="0"/>
              <a:t> </a:t>
            </a:r>
            <a:r>
              <a:rPr lang="en-US" sz="1200" dirty="0"/>
              <a:t>a version of the tutorial for use when no internet connection is available:</a:t>
            </a:r>
          </a:p>
          <a:p>
            <a:r>
              <a:rPr lang="en-US" sz="1200" dirty="0">
                <a:latin typeface="Arial" charset="0"/>
              </a:rPr>
              <a:t>https://medlineplus.gov/webeval/EvaluatingInternetHealthInformationTutorial.pdf</a:t>
            </a:r>
          </a:p>
        </p:txBody>
      </p:sp>
    </p:spTree>
    <p:extLst>
      <p:ext uri="{BB962C8B-B14F-4D97-AF65-F5344CB8AC3E}">
        <p14:creationId xmlns:p14="http://schemas.microsoft.com/office/powerpoint/2010/main" val="369393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rPr>
              <a:t>Other organizations have also created some great content to help consumers evaluate health information on the web. </a:t>
            </a:r>
          </a:p>
          <a:p>
            <a:endParaRPr lang="en-US" sz="1200" dirty="0">
              <a:latin typeface="Arial" charset="0"/>
            </a:endParaRPr>
          </a:p>
          <a:p>
            <a:r>
              <a:rPr lang="en-US" sz="1200" dirty="0">
                <a:latin typeface="Arial" charset="0"/>
              </a:rPr>
              <a:t>We’ve collected these into a topic page titled - Evaluating Health Information. https://medlineplus.gov/evaluatinghealthinformation.html</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48</a:t>
            </a:fld>
            <a:endParaRPr lang="en-US" dirty="0"/>
          </a:p>
        </p:txBody>
      </p:sp>
    </p:spTree>
    <p:extLst>
      <p:ext uri="{BB962C8B-B14F-4D97-AF65-F5344CB8AC3E}">
        <p14:creationId xmlns:p14="http://schemas.microsoft.com/office/powerpoint/2010/main" val="261173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is sourced from hundreds of selected organizations and provides thousands of links to authoritative health information in English and Spanish.</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links to information produced by the National Library of Medicine (NLM), the National Institutes of Health (NIH), and other trusted health-related organizations within the U.S. Federal Government, such as: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(CDC); the</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Food and Drug Administration (FDA); and the</a:t>
            </a:r>
          </a:p>
          <a:p>
            <a:pPr marL="342900" marR="0" lvl="0" indent="-342900">
              <a:lnSpc>
                <a:spcPct val="107000"/>
              </a:lnSpc>
              <a:spcBef>
                <a:spcPts val="0"/>
              </a:spcBef>
              <a:spcAft>
                <a:spcPts val="0"/>
              </a:spcAft>
              <a:buFont typeface="Calibri" panose="020F0502020204030204" pitchFamily="34" charset="0"/>
              <a:buChar char="•"/>
            </a:pPr>
            <a:r>
              <a:rPr lang="en-US" sz="4000" dirty="0"/>
              <a:t>NIH Office of Dietary Supplements</a:t>
            </a: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Links to other websites, particularly ones with unique information or special features, are included if they meet specific quality guidelines. See this link to learn more about MedlinePlus sources and the selection process: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https://medlineplus.gov/about/general/reviewandupdate/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5</a:t>
            </a:fld>
            <a:endParaRPr lang="en-US" dirty="0"/>
          </a:p>
        </p:txBody>
      </p:sp>
    </p:spTree>
    <p:extLst>
      <p:ext uri="{BB962C8B-B14F-4D97-AF65-F5344CB8AC3E}">
        <p14:creationId xmlns:p14="http://schemas.microsoft.com/office/powerpoint/2010/main" val="24129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three major guidelines for selecting resources to include in MedlinePlus:</a:t>
            </a:r>
          </a:p>
          <a:p>
            <a:endParaRPr lang="en-US" dirty="0"/>
          </a:p>
          <a:p>
            <a:pPr marL="342900" indent="-342900">
              <a:buAutoNum type="arabicPeriod"/>
              <a:defRPr/>
            </a:pPr>
            <a:r>
              <a:rPr lang="en-US" sz="1800" dirty="0">
                <a:effectLst/>
                <a:latin typeface="Calibri"/>
                <a:ea typeface="Calibri" panose="020F0502020204030204" pitchFamily="34" charset="0"/>
                <a:cs typeface="Calibri"/>
              </a:rPr>
              <a:t>The quality, authority, and accuracy of the health content; </a:t>
            </a:r>
          </a:p>
          <a:p>
            <a:pPr marL="342900" indent="-342900">
              <a:buAutoNum type="arabicPeriod"/>
              <a:defRPr/>
            </a:pPr>
            <a:r>
              <a:rPr lang="en-US" sz="1800" dirty="0">
                <a:effectLst/>
                <a:latin typeface="Calibri"/>
                <a:ea typeface="Calibri" panose="020F0502020204030204" pitchFamily="34" charset="0"/>
                <a:cs typeface="Calibri"/>
              </a:rPr>
              <a:t>The primary purpose of the resource is educational and not to sell a product or service, with content being available at no charge;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Calibri"/>
                <a:ea typeface="Calibri" panose="020F0502020204030204" pitchFamily="34" charset="0"/>
                <a:cs typeface="Calibri"/>
              </a:rPr>
              <a:t>and the resource is reliable and regularly maintained.</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Link to MedlinePlus Quality Guidelines:</a:t>
            </a:r>
            <a:endParaRPr lang="en-US" dirty="0"/>
          </a:p>
          <a:p>
            <a:r>
              <a:rPr lang="en-US" dirty="0"/>
              <a:t>https://medlineplus.gov/about/using/criteria/ </a:t>
            </a:r>
          </a:p>
        </p:txBody>
      </p:sp>
      <p:sp>
        <p:nvSpPr>
          <p:cNvPr id="4" name="Slide Number Placeholder 3"/>
          <p:cNvSpPr>
            <a:spLocks noGrp="1"/>
          </p:cNvSpPr>
          <p:nvPr>
            <p:ph type="sldNum" sz="quarter" idx="5"/>
          </p:nvPr>
        </p:nvSpPr>
        <p:spPr/>
        <p:txBody>
          <a:bodyPr/>
          <a:lstStyle/>
          <a:p>
            <a:fld id="{92C48016-672E-4C55-AB48-6D90F96F4D1B}" type="slidenum">
              <a:rPr lang="en-US" smtClean="0"/>
              <a:t>6</a:t>
            </a:fld>
            <a:endParaRPr lang="en-US" dirty="0"/>
          </a:p>
        </p:txBody>
      </p:sp>
    </p:spTree>
    <p:extLst>
      <p:ext uri="{BB962C8B-B14F-4D97-AF65-F5344CB8AC3E}">
        <p14:creationId xmlns:p14="http://schemas.microsoft.com/office/powerpoint/2010/main" val="93615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began in 1998 with 22 health topics as a means of providing the public with accurate health information from trusted sources. Currently, there are more than 1,000 health topics in Spanish and English. MedlinePlus health topics are regularly reviewed, and links are updated daily. Health topics can be browsed using the A-Z index. Topics are also organized under 5 Group Categories and more granular Topic Groups.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provide an overview of the Health Topics section, and you will practice finding health topics in MedlinePlus.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7</a:t>
            </a:fld>
            <a:endParaRPr lang="en-US" dirty="0"/>
          </a:p>
        </p:txBody>
      </p:sp>
    </p:spTree>
    <p:extLst>
      <p:ext uri="{BB962C8B-B14F-4D97-AF65-F5344CB8AC3E}">
        <p14:creationId xmlns:p14="http://schemas.microsoft.com/office/powerpoint/2010/main" val="349506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practice how to do a search for a Health Topic. Look for the search box near the top right-hand side of the MedlinePlus website. You can use the search box to search all of MedlinePlus.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Enter the term “menopause” in the search box and then click “Search”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8</a:t>
            </a:fld>
            <a:endParaRPr lang="en-US" dirty="0"/>
          </a:p>
        </p:txBody>
      </p:sp>
    </p:spTree>
    <p:extLst>
      <p:ext uri="{BB962C8B-B14F-4D97-AF65-F5344CB8AC3E}">
        <p14:creationId xmlns:p14="http://schemas.microsoft.com/office/powerpoint/2010/main" val="398919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filter your results to better identify what you are looking for.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“Refine by Type” box, you can filter your results to Health Topics, among other options. This will limit your results to only predetermined MedlinePlus health topics.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“Health Topics” under the “Refine by Type” box.</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9</a:t>
            </a:fld>
            <a:endParaRPr lang="en-US" dirty="0"/>
          </a:p>
        </p:txBody>
      </p:sp>
    </p:spTree>
    <p:extLst>
      <p:ext uri="{BB962C8B-B14F-4D97-AF65-F5344CB8AC3E}">
        <p14:creationId xmlns:p14="http://schemas.microsoft.com/office/powerpoint/2010/main" val="128263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A59CFD-ABFD-4771-A66A-F610250B8124}"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950E1-D8D6-40BC-AA04-0716934068B9}"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11378-AE9D-44AD-9E20-CD412C09EE0C}"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1368-14BC-4F4B-A3B8-F8AC0992DCF6}"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ADF0C-164A-49C3-9597-905C7DC04076}"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56A3F3-FE54-409A-871D-68F95EBDDBDF}" type="datetime1">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CB3C7-9E23-4403-8CFB-1B69B4B71FEA}" type="datetime1">
              <a:rPr lang="en-US" smtClean="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249BF5-E19A-4EC2-A917-646B9B5E134E}" type="datetime1">
              <a:rPr lang="en-US" smtClean="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1B491-1E0A-4AE2-9CA8-52762A5A799E}" type="datetime1">
              <a:rPr lang="en-US" smtClean="0"/>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2000" b="1">
                <a:solidFill>
                  <a:schemeClr val="bg1"/>
                </a:solidFill>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53007-224F-4CD2-BD43-FB1C5DFE3567}" type="datetime1">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9E02F8-FC2C-443D-81B6-FC7B1B5E0FAF}" type="datetime1">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4708B-8322-0C8F-54C2-0E9520A7BDD0}"/>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3AEF-04DE-45A0-8AF2-A18F35585917}" type="datetime1">
              <a:rPr lang="en-US" smtClean="0"/>
              <a:t>9/8/2025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bg1"/>
                </a:solidFill>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nlm.gov/training/class/medlineplus-tutorial-librarians-and-health-educato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72B6C2-36C9-4A32-B5A7-BB4F662B2A3A}"/>
              </a:ext>
            </a:extLst>
          </p:cNvPr>
          <p:cNvSpPr>
            <a:spLocks noGrp="1"/>
          </p:cNvSpPr>
          <p:nvPr>
            <p:ph type="title" idx="4294967295"/>
          </p:nvPr>
        </p:nvSpPr>
        <p:spPr>
          <a:xfrm>
            <a:off x="838200" y="1365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16265"/>
                </a:solidFill>
                <a:effectLst/>
                <a:uLnTx/>
                <a:uFillTx/>
                <a:latin typeface="+mj-lt"/>
                <a:ea typeface="+mj-ea"/>
                <a:cs typeface="+mj-cs"/>
              </a:rPr>
              <a:t>REMOVE THIS SLIDE BEFORE PRESENTING!</a:t>
            </a:r>
          </a:p>
        </p:txBody>
      </p:sp>
      <p:sp>
        <p:nvSpPr>
          <p:cNvPr id="2" name="Slide Number Placeholder 1">
            <a:extLst>
              <a:ext uri="{FF2B5EF4-FFF2-40B4-BE49-F238E27FC236}">
                <a16:creationId xmlns:a16="http://schemas.microsoft.com/office/drawing/2014/main" id="{32403B31-ECCA-09D3-9159-11BC128373D2}"/>
              </a:ext>
              <a:ext uri="{C183D7F6-B498-43B3-948B-1728B52AA6E4}">
                <adec:decorative xmlns:adec="http://schemas.microsoft.com/office/drawing/2017/decorative" val="0"/>
              </a:ext>
            </a:extLst>
          </p:cNvPr>
          <p:cNvSpPr>
            <a:spLocks noGrp="1"/>
          </p:cNvSpPr>
          <p:nvPr>
            <p:ph type="sldNum" sz="quarter" idx="12"/>
          </p:nvPr>
        </p:nvSpPr>
        <p:spPr/>
        <p:txBody>
          <a:bodyPr/>
          <a:lstStyle/>
          <a:p>
            <a:fld id="{330EA680-D336-4FF7-8B7A-9848BB0A1C32}" type="slidenum">
              <a:rPr lang="en-US" smtClean="0"/>
              <a:pPr/>
              <a:t>1</a:t>
            </a:fld>
            <a:endParaRPr lang="en-US" dirty="0"/>
          </a:p>
        </p:txBody>
      </p:sp>
      <p:sp>
        <p:nvSpPr>
          <p:cNvPr id="4" name="Content Placeholder 2">
            <a:extLst>
              <a:ext uri="{FF2B5EF4-FFF2-40B4-BE49-F238E27FC236}">
                <a16:creationId xmlns:a16="http://schemas.microsoft.com/office/drawing/2014/main" id="{B93F29A7-8DDB-4340-A25C-E91804C073EC}"/>
              </a:ext>
            </a:extLst>
          </p:cNvPr>
          <p:cNvSpPr>
            <a:spLocks noGrp="1"/>
          </p:cNvSpPr>
          <p:nvPr/>
        </p:nvSpPr>
        <p:spPr>
          <a:xfrm>
            <a:off x="838200" y="15970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slide deck is intended to introduce and demo the basics of MedlinePlus to new users. </a:t>
            </a:r>
          </a:p>
          <a:p>
            <a:pPr lvl="1"/>
            <a:r>
              <a:rPr lang="en-US" dirty="0"/>
              <a:t>It takes around 30-45 minutes to present.</a:t>
            </a:r>
          </a:p>
          <a:p>
            <a:pPr lvl="1"/>
            <a:r>
              <a:rPr lang="en-US" dirty="0"/>
              <a:t>The content is adapted from the on-demand </a:t>
            </a:r>
            <a:r>
              <a:rPr lang="en-US" dirty="0">
                <a:hlinkClick r:id="rId3"/>
              </a:rPr>
              <a:t>MedlinePlus Tutorial for Librarians and Health Educators</a:t>
            </a:r>
            <a:r>
              <a:rPr lang="en-US" dirty="0"/>
              <a:t>.</a:t>
            </a:r>
          </a:p>
          <a:p>
            <a:r>
              <a:rPr lang="en-US" dirty="0"/>
              <a:t>Please feel free to edit, abridge, expand, re-use, and/or re-distribute this presentation however you like.</a:t>
            </a:r>
          </a:p>
          <a:p>
            <a:pPr lvl="1"/>
            <a:r>
              <a:rPr lang="en-US" dirty="0"/>
              <a:t>We encourage you to replace the included examples with searches more relevant to your specific audience.</a:t>
            </a:r>
          </a:p>
          <a:p>
            <a:pPr marL="0" indent="0">
              <a:buNone/>
            </a:pPr>
            <a:endParaRPr lang="en-US" dirty="0"/>
          </a:p>
        </p:txBody>
      </p:sp>
    </p:spTree>
    <p:extLst>
      <p:ext uri="{BB962C8B-B14F-4D97-AF65-F5344CB8AC3E}">
        <p14:creationId xmlns:p14="http://schemas.microsoft.com/office/powerpoint/2010/main" val="286651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CCE2-1CCB-7EDD-8EA7-A2C9697DF7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COVID-19 Search Results</a:t>
            </a:r>
          </a:p>
        </p:txBody>
      </p:sp>
      <p:sp>
        <p:nvSpPr>
          <p:cNvPr id="5" name="Slide Number Placeholder 4">
            <a:extLst>
              <a:ext uri="{FF2B5EF4-FFF2-40B4-BE49-F238E27FC236}">
                <a16:creationId xmlns:a16="http://schemas.microsoft.com/office/drawing/2014/main" id="{9A573583-460A-BC57-F4FF-9CC83DE9773E}"/>
              </a:ext>
            </a:extLst>
          </p:cNvPr>
          <p:cNvSpPr>
            <a:spLocks noGrp="1"/>
          </p:cNvSpPr>
          <p:nvPr>
            <p:ph type="sldNum" sz="quarter" idx="12"/>
          </p:nvPr>
        </p:nvSpPr>
        <p:spPr/>
        <p:txBody>
          <a:bodyPr/>
          <a:lstStyle/>
          <a:p>
            <a:fld id="{330EA680-D336-4FF7-8B7A-9848BB0A1C32}" type="slidenum">
              <a:rPr lang="en-US" smtClean="0"/>
              <a:t>10</a:t>
            </a:fld>
            <a:endParaRPr lang="en-US" dirty="0"/>
          </a:p>
        </p:txBody>
      </p:sp>
      <p:pic>
        <p:nvPicPr>
          <p:cNvPr id="3" name="Picture 2" descr="MedlinePlus search for menopause, refined by Health Topics type.">
            <a:extLst>
              <a:ext uri="{FF2B5EF4-FFF2-40B4-BE49-F238E27FC236}">
                <a16:creationId xmlns:a16="http://schemas.microsoft.com/office/drawing/2014/main" id="{BFB08E1D-2E5E-1BBB-F077-590E9B011A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0368" y="1071492"/>
            <a:ext cx="9091264" cy="4956555"/>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05A0074C-88F9-56E2-6743-AC3E0013F395}"/>
              </a:ext>
              <a:ext uri="{C183D7F6-B498-43B3-948B-1728B52AA6E4}">
                <adec:decorative xmlns:adec="http://schemas.microsoft.com/office/drawing/2017/decorative" val="1"/>
              </a:ext>
            </a:extLst>
          </p:cNvPr>
          <p:cNvSpPr/>
          <p:nvPr/>
        </p:nvSpPr>
        <p:spPr>
          <a:xfrm>
            <a:off x="4792590" y="3935210"/>
            <a:ext cx="2962448" cy="277976"/>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613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3B75-82CC-9DE8-87BE-91AB02DA34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Health Topic Page for COVID-19</a:t>
            </a:r>
          </a:p>
        </p:txBody>
      </p:sp>
      <p:sp>
        <p:nvSpPr>
          <p:cNvPr id="4" name="Slide Number Placeholder 3">
            <a:extLst>
              <a:ext uri="{FF2B5EF4-FFF2-40B4-BE49-F238E27FC236}">
                <a16:creationId xmlns:a16="http://schemas.microsoft.com/office/drawing/2014/main" id="{E63AA32E-0D98-173B-2A91-B1557FC1538D}"/>
              </a:ext>
            </a:extLst>
          </p:cNvPr>
          <p:cNvSpPr>
            <a:spLocks noGrp="1"/>
          </p:cNvSpPr>
          <p:nvPr>
            <p:ph type="sldNum" sz="quarter" idx="12"/>
          </p:nvPr>
        </p:nvSpPr>
        <p:spPr/>
        <p:txBody>
          <a:bodyPr/>
          <a:lstStyle/>
          <a:p>
            <a:fld id="{330EA680-D336-4FF7-8B7A-9848BB0A1C32}" type="slidenum">
              <a:rPr lang="en-US" smtClean="0"/>
              <a:t>11</a:t>
            </a:fld>
            <a:endParaRPr lang="en-US" dirty="0"/>
          </a:p>
        </p:txBody>
      </p:sp>
      <p:pic>
        <p:nvPicPr>
          <p:cNvPr id="6" name="Picture 5" descr="MedlinePlus topic page for Menopause">
            <a:extLst>
              <a:ext uri="{FF2B5EF4-FFF2-40B4-BE49-F238E27FC236}">
                <a16:creationId xmlns:a16="http://schemas.microsoft.com/office/drawing/2014/main" id="{3A78402E-08D1-3509-42F5-F754E03A68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7535" y="395386"/>
            <a:ext cx="9076930" cy="558872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5467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edlinePlus homepage, highlighting the Health Topics menu item at the top left.">
            <a:extLst>
              <a:ext uri="{FF2B5EF4-FFF2-40B4-BE49-F238E27FC236}">
                <a16:creationId xmlns:a16="http://schemas.microsoft.com/office/drawing/2014/main" id="{1B9D8A83-A413-312E-D995-962C5F91F271}"/>
              </a:ext>
            </a:extLst>
          </p:cNvPr>
          <p:cNvPicPr>
            <a:picLocks noChangeAspect="1"/>
          </p:cNvPicPr>
          <p:nvPr/>
        </p:nvPicPr>
        <p:blipFill>
          <a:blip r:embed="rId3"/>
          <a:stretch>
            <a:fillRect/>
          </a:stretch>
        </p:blipFill>
        <p:spPr>
          <a:xfrm>
            <a:off x="1557905" y="1331089"/>
            <a:ext cx="8261203" cy="4655054"/>
          </a:xfrm>
          <a:prstGeom prst="rect">
            <a:avLst/>
          </a:prstGeom>
          <a:effectLst>
            <a:outerShdw blurRad="50800" dist="38100" dir="16200000" rotWithShape="0">
              <a:prstClr val="black">
                <a:alpha val="40000"/>
              </a:prstClr>
            </a:outerShdw>
          </a:effectLst>
        </p:spPr>
      </p:pic>
      <p:sp>
        <p:nvSpPr>
          <p:cNvPr id="2" name="Title 1">
            <a:extLst>
              <a:ext uri="{FF2B5EF4-FFF2-40B4-BE49-F238E27FC236}">
                <a16:creationId xmlns:a16="http://schemas.microsoft.com/office/drawing/2014/main" id="{42248746-F6F9-FBEB-F444-7EABF606A30E}"/>
              </a:ext>
            </a:extLst>
          </p:cNvPr>
          <p:cNvSpPr>
            <a:spLocks noGrp="1"/>
          </p:cNvSpPr>
          <p:nvPr>
            <p:ph type="title"/>
          </p:nvPr>
        </p:nvSpPr>
        <p:spPr/>
        <p:txBody>
          <a:bodyPr/>
          <a:lstStyle/>
          <a:p>
            <a:r>
              <a:rPr lang="en-US" dirty="0"/>
              <a:t>Browsing Health Topics</a:t>
            </a:r>
          </a:p>
        </p:txBody>
      </p:sp>
      <p:sp>
        <p:nvSpPr>
          <p:cNvPr id="3" name="Slide Number Placeholder 2">
            <a:extLst>
              <a:ext uri="{FF2B5EF4-FFF2-40B4-BE49-F238E27FC236}">
                <a16:creationId xmlns:a16="http://schemas.microsoft.com/office/drawing/2014/main" id="{0FE33A4F-A279-4D75-73B8-57EA30D4A304}"/>
              </a:ext>
            </a:extLst>
          </p:cNvPr>
          <p:cNvSpPr>
            <a:spLocks noGrp="1"/>
          </p:cNvSpPr>
          <p:nvPr>
            <p:ph type="sldNum" sz="quarter" idx="12"/>
          </p:nvPr>
        </p:nvSpPr>
        <p:spPr/>
        <p:txBody>
          <a:bodyPr/>
          <a:lstStyle/>
          <a:p>
            <a:fld id="{330EA680-D336-4FF7-8B7A-9848BB0A1C32}" type="slidenum">
              <a:rPr lang="en-US" smtClean="0"/>
              <a:t>12</a:t>
            </a:fld>
            <a:endParaRPr lang="en-US" dirty="0"/>
          </a:p>
        </p:txBody>
      </p:sp>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1505798" y="2524904"/>
            <a:ext cx="121549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613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B46580-52ED-CA23-A8B5-2D2DF642D013}"/>
              </a:ext>
            </a:extLst>
          </p:cNvPr>
          <p:cNvSpPr txBox="1">
            <a:spLocks noGrp="1"/>
          </p:cNvSpPr>
          <p:nvPr>
            <p:ph type="title" idx="4294967295"/>
          </p:nvPr>
        </p:nvSpPr>
        <p:spPr>
          <a:xfrm>
            <a:off x="6729308" y="2027699"/>
            <a:ext cx="5157892" cy="32503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Browse by topics A-Z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	       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Browse by topic groups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MedlinePlus Health Topics page, showing the A-Z list at the top and the topics by category at the bottom.">
            <a:extLst>
              <a:ext uri="{FF2B5EF4-FFF2-40B4-BE49-F238E27FC236}">
                <a16:creationId xmlns:a16="http://schemas.microsoft.com/office/drawing/2014/main" id="{8ECB4BA5-7450-CAFD-E178-DA282F234898}"/>
              </a:ext>
            </a:extLst>
          </p:cNvPr>
          <p:cNvPicPr>
            <a:picLocks noChangeAspect="1"/>
          </p:cNvPicPr>
          <p:nvPr/>
        </p:nvPicPr>
        <p:blipFill>
          <a:blip r:embed="rId3"/>
          <a:stretch>
            <a:fillRect/>
          </a:stretch>
        </p:blipFill>
        <p:spPr>
          <a:xfrm>
            <a:off x="955325" y="713937"/>
            <a:ext cx="5498158" cy="5278650"/>
          </a:xfrm>
          <a:prstGeom prst="rect">
            <a:avLst/>
          </a:prstGeom>
          <a:effectLst>
            <a:outerShdw blurRad="50800" dist="38100" dir="16200000" rotWithShape="0">
              <a:prstClr val="black">
                <a:alpha val="40000"/>
              </a:prstClr>
            </a:outerShdw>
          </a:effectLst>
        </p:spPr>
      </p:pic>
      <p:sp>
        <p:nvSpPr>
          <p:cNvPr id="2" name="Slide Number Placeholder 1">
            <a:extLst>
              <a:ext uri="{FF2B5EF4-FFF2-40B4-BE49-F238E27FC236}">
                <a16:creationId xmlns:a16="http://schemas.microsoft.com/office/drawing/2014/main" id="{AFB8EFAD-297F-011C-C5DC-7E386E5BDB8C}"/>
              </a:ext>
            </a:extLst>
          </p:cNvPr>
          <p:cNvSpPr>
            <a:spLocks noGrp="1"/>
          </p:cNvSpPr>
          <p:nvPr>
            <p:ph type="sldNum" sz="quarter" idx="12"/>
          </p:nvPr>
        </p:nvSpPr>
        <p:spPr/>
        <p:txBody>
          <a:bodyPr/>
          <a:lstStyle/>
          <a:p>
            <a:fld id="{330EA680-D336-4FF7-8B7A-9848BB0A1C32}" type="slidenum">
              <a:rPr lang="en-US" smtClean="0"/>
              <a:pPr/>
              <a:t>13</a:t>
            </a:fld>
            <a:endParaRPr lang="en-US" dirty="0"/>
          </a:p>
        </p:txBody>
      </p:sp>
      <p:sp>
        <p:nvSpPr>
          <p:cNvPr id="6" name="Rectangle 5">
            <a:extLst>
              <a:ext uri="{FF2B5EF4-FFF2-40B4-BE49-F238E27FC236}">
                <a16:creationId xmlns:a16="http://schemas.microsoft.com/office/drawing/2014/main" id="{E50F290B-2B48-0F91-690B-4A92B6E1CF52}"/>
              </a:ext>
              <a:ext uri="{C183D7F6-B498-43B3-948B-1728B52AA6E4}">
                <adec:decorative xmlns:adec="http://schemas.microsoft.com/office/drawing/2017/decorative" val="1"/>
              </a:ext>
            </a:extLst>
          </p:cNvPr>
          <p:cNvSpPr/>
          <p:nvPr/>
        </p:nvSpPr>
        <p:spPr>
          <a:xfrm>
            <a:off x="955325" y="3297821"/>
            <a:ext cx="5498158" cy="2694766"/>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3DDF7C4-E275-7590-423D-A7B5F2645ED5}"/>
              </a:ext>
              <a:ext uri="{C183D7F6-B498-43B3-948B-1728B52AA6E4}">
                <adec:decorative xmlns:adec="http://schemas.microsoft.com/office/drawing/2017/decorative" val="1"/>
              </a:ext>
            </a:extLst>
          </p:cNvPr>
          <p:cNvSpPr/>
          <p:nvPr/>
        </p:nvSpPr>
        <p:spPr>
          <a:xfrm>
            <a:off x="955325" y="2581385"/>
            <a:ext cx="5498158" cy="635344"/>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5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D52A-A495-92FB-FE30-641E50669AA2}"/>
              </a:ext>
            </a:extLst>
          </p:cNvPr>
          <p:cNvSpPr>
            <a:spLocks noGrp="1"/>
          </p:cNvSpPr>
          <p:nvPr>
            <p:ph type="title"/>
          </p:nvPr>
        </p:nvSpPr>
        <p:spPr/>
        <p:txBody>
          <a:bodyPr/>
          <a:lstStyle/>
          <a:p>
            <a:r>
              <a:rPr lang="en-US" dirty="0"/>
              <a:t>Activity</a:t>
            </a:r>
          </a:p>
        </p:txBody>
      </p:sp>
      <p:pic>
        <p:nvPicPr>
          <p:cNvPr id="7" name="Content Placeholder 6" descr="MedlinePlus &quot;Exercise and Physical Fitness&quot; page">
            <a:extLst>
              <a:ext uri="{FF2B5EF4-FFF2-40B4-BE49-F238E27FC236}">
                <a16:creationId xmlns:a16="http://schemas.microsoft.com/office/drawing/2014/main" id="{F07A3D2C-8E0F-E8DF-83B8-B3FC3470337D}"/>
              </a:ext>
            </a:extLst>
          </p:cNvPr>
          <p:cNvPicPr>
            <a:picLocks noGrp="1" noChangeAspect="1"/>
          </p:cNvPicPr>
          <p:nvPr>
            <p:ph sz="half" idx="1"/>
          </p:nvPr>
        </p:nvPicPr>
        <p:blipFill>
          <a:blip r:embed="rId3"/>
          <a:stretch>
            <a:fillRect/>
          </a:stretch>
        </p:blipFill>
        <p:spPr>
          <a:xfrm>
            <a:off x="838200" y="2257474"/>
            <a:ext cx="5181600" cy="3729181"/>
          </a:xfrm>
          <a:effectLst>
            <a:outerShdw blurRad="50800" dist="38100" dir="16200000" rotWithShape="0">
              <a:prstClr val="black">
                <a:alpha val="40000"/>
              </a:prstClr>
            </a:outerShdw>
          </a:effectLst>
        </p:spPr>
      </p:pic>
      <p:pic>
        <p:nvPicPr>
          <p:cNvPr id="9" name="Content Placeholder 8" descr="The MedlinePlus &quot;How Much Exercise Do I Need&quot; page">
            <a:extLst>
              <a:ext uri="{FF2B5EF4-FFF2-40B4-BE49-F238E27FC236}">
                <a16:creationId xmlns:a16="http://schemas.microsoft.com/office/drawing/2014/main" id="{5733A549-DA6F-E8FA-37CB-B41A982C374B}"/>
              </a:ext>
            </a:extLst>
          </p:cNvPr>
          <p:cNvPicPr>
            <a:picLocks noGrp="1" noChangeAspect="1"/>
          </p:cNvPicPr>
          <p:nvPr>
            <p:ph sz="half" idx="2"/>
          </p:nvPr>
        </p:nvPicPr>
        <p:blipFill rotWithShape="1">
          <a:blip r:embed="rId4"/>
          <a:srcRect b="9716"/>
          <a:stretch/>
        </p:blipFill>
        <p:spPr>
          <a:xfrm>
            <a:off x="6379233" y="2279699"/>
            <a:ext cx="5181600" cy="3729181"/>
          </a:xfrm>
          <a:effectLst>
            <a:outerShdw blurRad="50800" dist="38100" dir="16200000" rotWithShape="0">
              <a:prstClr val="black">
                <a:alpha val="40000"/>
              </a:prstClr>
            </a:outerShdw>
          </a:effectLst>
        </p:spPr>
      </p:pic>
      <p:sp>
        <p:nvSpPr>
          <p:cNvPr id="5" name="Slide Number Placeholder 4">
            <a:extLst>
              <a:ext uri="{FF2B5EF4-FFF2-40B4-BE49-F238E27FC236}">
                <a16:creationId xmlns:a16="http://schemas.microsoft.com/office/drawing/2014/main" id="{CE0AF43E-93F3-43A0-63A5-434C8D6E93AE}"/>
              </a:ext>
            </a:extLst>
          </p:cNvPr>
          <p:cNvSpPr>
            <a:spLocks noGrp="1"/>
          </p:cNvSpPr>
          <p:nvPr>
            <p:ph type="sldNum" sz="quarter" idx="12"/>
          </p:nvPr>
        </p:nvSpPr>
        <p:spPr/>
        <p:txBody>
          <a:bodyPr/>
          <a:lstStyle/>
          <a:p>
            <a:fld id="{330EA680-D336-4FF7-8B7A-9848BB0A1C32}" type="slidenum">
              <a:rPr lang="en-US" smtClean="0"/>
              <a:t>14</a:t>
            </a:fld>
            <a:endParaRPr lang="en-US" dirty="0"/>
          </a:p>
        </p:txBody>
      </p:sp>
    </p:spTree>
    <p:extLst>
      <p:ext uri="{BB962C8B-B14F-4D97-AF65-F5344CB8AC3E}">
        <p14:creationId xmlns:p14="http://schemas.microsoft.com/office/powerpoint/2010/main" val="70427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D52A-A495-92FB-FE30-641E50669AA2}"/>
              </a:ext>
            </a:extLst>
          </p:cNvPr>
          <p:cNvSpPr>
            <a:spLocks noGrp="1"/>
          </p:cNvSpPr>
          <p:nvPr>
            <p:ph type="title"/>
          </p:nvPr>
        </p:nvSpPr>
        <p:spPr>
          <a:xfrm>
            <a:off x="838200" y="593728"/>
            <a:ext cx="5181600" cy="1325563"/>
          </a:xfrm>
        </p:spPr>
        <p:txBody>
          <a:bodyPr/>
          <a:lstStyle/>
          <a:p>
            <a:pPr algn="ctr"/>
            <a:r>
              <a:rPr lang="en-US" dirty="0"/>
              <a:t>Comprehensive Health Topic</a:t>
            </a:r>
          </a:p>
        </p:txBody>
      </p:sp>
      <p:pic>
        <p:nvPicPr>
          <p:cNvPr id="7" name="Content Placeholder 6" descr="Screenshot of MedlinePlus comprehensive health topic page, &quot;Exercise and Physical Fitness&quot;">
            <a:extLst>
              <a:ext uri="{FF2B5EF4-FFF2-40B4-BE49-F238E27FC236}">
                <a16:creationId xmlns:a16="http://schemas.microsoft.com/office/drawing/2014/main" id="{F07A3D2C-8E0F-E8DF-83B8-B3FC3470337D}"/>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838200" y="2257474"/>
            <a:ext cx="5181600" cy="3729181"/>
          </a:xfrm>
          <a:effectLst>
            <a:outerShdw blurRad="50800" dist="38100" dir="16200000" rotWithShape="0">
              <a:prstClr val="black">
                <a:alpha val="40000"/>
              </a:prstClr>
            </a:outerShdw>
          </a:effectLst>
        </p:spPr>
      </p:pic>
      <p:sp>
        <p:nvSpPr>
          <p:cNvPr id="3" name="Title 1">
            <a:extLst>
              <a:ext uri="{FF2B5EF4-FFF2-40B4-BE49-F238E27FC236}">
                <a16:creationId xmlns:a16="http://schemas.microsoft.com/office/drawing/2014/main" id="{DE7C52DC-3937-E5EC-BD3A-42FD9EADBD6E}"/>
              </a:ext>
            </a:extLst>
          </p:cNvPr>
          <p:cNvSpPr txBox="1">
            <a:spLocks/>
          </p:cNvSpPr>
          <p:nvPr/>
        </p:nvSpPr>
        <p:spPr>
          <a:xfrm>
            <a:off x="6379233" y="593727"/>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Health Topiclette</a:t>
            </a:r>
          </a:p>
        </p:txBody>
      </p:sp>
      <p:pic>
        <p:nvPicPr>
          <p:cNvPr id="9" name="Content Placeholder 8" descr="Screenshot of MedlinePlus topiclette page, &quot;How Much Exercise Do I Need?&quot;">
            <a:extLst>
              <a:ext uri="{FF2B5EF4-FFF2-40B4-BE49-F238E27FC236}">
                <a16:creationId xmlns:a16="http://schemas.microsoft.com/office/drawing/2014/main" id="{5733A549-DA6F-E8FA-37CB-B41A982C374B}"/>
              </a:ext>
              <a:ext uri="{C183D7F6-B498-43B3-948B-1728B52AA6E4}">
                <adec:decorative xmlns:adec="http://schemas.microsoft.com/office/drawing/2017/decorative" val="0"/>
              </a:ext>
            </a:extLst>
          </p:cNvPr>
          <p:cNvPicPr>
            <a:picLocks noGrp="1" noChangeAspect="1"/>
          </p:cNvPicPr>
          <p:nvPr>
            <p:ph sz="half" idx="2"/>
          </p:nvPr>
        </p:nvPicPr>
        <p:blipFill rotWithShape="1">
          <a:blip r:embed="rId4"/>
          <a:srcRect b="9716"/>
          <a:stretch/>
        </p:blipFill>
        <p:spPr>
          <a:xfrm>
            <a:off x="6379233" y="2279699"/>
            <a:ext cx="5181600" cy="3729181"/>
          </a:xfrm>
          <a:effectLst>
            <a:outerShdw blurRad="50800" dist="38100" dir="16200000" rotWithShape="0">
              <a:prstClr val="black">
                <a:alpha val="40000"/>
              </a:prstClr>
            </a:outerShdw>
          </a:effectLst>
        </p:spPr>
      </p:pic>
      <p:sp>
        <p:nvSpPr>
          <p:cNvPr id="5" name="Slide Number Placeholder 4">
            <a:extLst>
              <a:ext uri="{FF2B5EF4-FFF2-40B4-BE49-F238E27FC236}">
                <a16:creationId xmlns:a16="http://schemas.microsoft.com/office/drawing/2014/main" id="{CE0AF43E-93F3-43A0-63A5-434C8D6E93AE}"/>
              </a:ext>
            </a:extLst>
          </p:cNvPr>
          <p:cNvSpPr>
            <a:spLocks noGrp="1"/>
          </p:cNvSpPr>
          <p:nvPr>
            <p:ph type="sldNum" sz="quarter" idx="12"/>
          </p:nvPr>
        </p:nvSpPr>
        <p:spPr/>
        <p:txBody>
          <a:bodyPr/>
          <a:lstStyle/>
          <a:p>
            <a:fld id="{330EA680-D336-4FF7-8B7A-9848BB0A1C32}" type="slidenum">
              <a:rPr lang="en-US" smtClean="0"/>
              <a:t>15</a:t>
            </a:fld>
            <a:endParaRPr lang="en-US" dirty="0"/>
          </a:p>
        </p:txBody>
      </p:sp>
    </p:spTree>
    <p:extLst>
      <p:ext uri="{BB962C8B-B14F-4D97-AF65-F5344CB8AC3E}">
        <p14:creationId xmlns:p14="http://schemas.microsoft.com/office/powerpoint/2010/main" val="187734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0238-52D3-A3BD-1E2D-827FD82023E2}"/>
              </a:ext>
            </a:extLst>
          </p:cNvPr>
          <p:cNvSpPr>
            <a:spLocks noGrp="1"/>
          </p:cNvSpPr>
          <p:nvPr>
            <p:ph type="title"/>
          </p:nvPr>
        </p:nvSpPr>
        <p:spPr/>
        <p:txBody>
          <a:bodyPr/>
          <a:lstStyle/>
          <a:p>
            <a:r>
              <a:rPr lang="en-US" dirty="0"/>
              <a:t>Health Topic Page</a:t>
            </a:r>
          </a:p>
        </p:txBody>
      </p:sp>
      <p:pic>
        <p:nvPicPr>
          <p:cNvPr id="8" name="Picture 7" descr="MedlinePlus Arthritis topic page.">
            <a:extLst>
              <a:ext uri="{FF2B5EF4-FFF2-40B4-BE49-F238E27FC236}">
                <a16:creationId xmlns:a16="http://schemas.microsoft.com/office/drawing/2014/main" id="{A8119394-13E4-279E-A5B5-C0D9D36ADB7F}"/>
              </a:ext>
            </a:extLst>
          </p:cNvPr>
          <p:cNvPicPr>
            <a:picLocks noChangeAspect="1"/>
          </p:cNvPicPr>
          <p:nvPr/>
        </p:nvPicPr>
        <p:blipFill>
          <a:blip r:embed="rId3"/>
          <a:stretch>
            <a:fillRect/>
          </a:stretch>
        </p:blipFill>
        <p:spPr>
          <a:xfrm>
            <a:off x="1858846" y="1363193"/>
            <a:ext cx="8014359" cy="4667334"/>
          </a:xfrm>
          <a:prstGeom prst="rect">
            <a:avLst/>
          </a:prstGeo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AAC8F051-618A-9050-2E61-BEF822279851}"/>
              </a:ext>
            </a:extLst>
          </p:cNvPr>
          <p:cNvSpPr>
            <a:spLocks noGrp="1"/>
          </p:cNvSpPr>
          <p:nvPr>
            <p:ph type="sldNum" sz="quarter" idx="12"/>
          </p:nvPr>
        </p:nvSpPr>
        <p:spPr/>
        <p:txBody>
          <a:bodyPr/>
          <a:lstStyle/>
          <a:p>
            <a:fld id="{330EA680-D336-4FF7-8B7A-9848BB0A1C32}" type="slidenum">
              <a:rPr lang="en-US" smtClean="0"/>
              <a:t>16</a:t>
            </a:fld>
            <a:endParaRPr lang="en-US" dirty="0"/>
          </a:p>
        </p:txBody>
      </p:sp>
    </p:spTree>
    <p:extLst>
      <p:ext uri="{BB962C8B-B14F-4D97-AF65-F5344CB8AC3E}">
        <p14:creationId xmlns:p14="http://schemas.microsoft.com/office/powerpoint/2010/main" val="87241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C24D-C9FD-2CFD-9AFA-DCDDE7CFAE82}"/>
              </a:ext>
            </a:extLst>
          </p:cNvPr>
          <p:cNvSpPr>
            <a:spLocks noGrp="1"/>
          </p:cNvSpPr>
          <p:nvPr>
            <p:ph type="title"/>
          </p:nvPr>
        </p:nvSpPr>
        <p:spPr>
          <a:xfrm>
            <a:off x="645990" y="2473323"/>
            <a:ext cx="10515600" cy="1325563"/>
          </a:xfrm>
        </p:spPr>
        <p:txBody>
          <a:bodyPr/>
          <a:lstStyle/>
          <a:p>
            <a:r>
              <a:rPr lang="en-US" dirty="0"/>
              <a:t>Link Descriptions</a:t>
            </a:r>
          </a:p>
        </p:txBody>
      </p:sp>
      <p:pic>
        <p:nvPicPr>
          <p:cNvPr id="6" name="Content Placeholder 5" descr="MedlinePlus health topic page, highlighting different types of links">
            <a:extLst>
              <a:ext uri="{FF2B5EF4-FFF2-40B4-BE49-F238E27FC236}">
                <a16:creationId xmlns:a16="http://schemas.microsoft.com/office/drawing/2014/main" id="{BF44AB14-8774-1E8D-029B-D8D311DA6CE8}"/>
              </a:ext>
            </a:extLst>
          </p:cNvPr>
          <p:cNvPicPr>
            <a:picLocks noGrp="1" noChangeAspect="1"/>
          </p:cNvPicPr>
          <p:nvPr>
            <p:ph idx="1"/>
          </p:nvPr>
        </p:nvPicPr>
        <p:blipFill>
          <a:blip r:embed="rId3"/>
          <a:stretch>
            <a:fillRect/>
          </a:stretch>
        </p:blipFill>
        <p:spPr>
          <a:xfrm>
            <a:off x="5168133" y="817531"/>
            <a:ext cx="6377877" cy="5196277"/>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162E3B2A-4983-4FD9-2777-6EEAF63B2350}"/>
              </a:ext>
            </a:extLst>
          </p:cNvPr>
          <p:cNvSpPr>
            <a:spLocks noGrp="1"/>
          </p:cNvSpPr>
          <p:nvPr>
            <p:ph type="sldNum" sz="quarter" idx="12"/>
          </p:nvPr>
        </p:nvSpPr>
        <p:spPr/>
        <p:txBody>
          <a:bodyPr/>
          <a:lstStyle/>
          <a:p>
            <a:fld id="{330EA680-D336-4FF7-8B7A-9848BB0A1C32}" type="slidenum">
              <a:rPr lang="en-US" smtClean="0"/>
              <a:t>17</a:t>
            </a:fld>
            <a:endParaRPr lang="en-US" dirty="0"/>
          </a:p>
        </p:txBody>
      </p:sp>
      <p:sp>
        <p:nvSpPr>
          <p:cNvPr id="3" name="Rectangle 2">
            <a:extLst>
              <a:ext uri="{FF2B5EF4-FFF2-40B4-BE49-F238E27FC236}">
                <a16:creationId xmlns:a16="http://schemas.microsoft.com/office/drawing/2014/main" id="{6231488B-8C2F-771A-E368-875468F78D22}"/>
              </a:ext>
              <a:ext uri="{C183D7F6-B498-43B3-948B-1728B52AA6E4}">
                <adec:decorative xmlns:adec="http://schemas.microsoft.com/office/drawing/2017/decorative" val="1"/>
              </a:ext>
            </a:extLst>
          </p:cNvPr>
          <p:cNvSpPr/>
          <p:nvPr/>
        </p:nvSpPr>
        <p:spPr>
          <a:xfrm>
            <a:off x="5454451" y="2964211"/>
            <a:ext cx="3791150" cy="52828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84513AF-B7B1-F7EC-7C4C-2AE3EBE65132}"/>
              </a:ext>
              <a:ext uri="{C183D7F6-B498-43B3-948B-1728B52AA6E4}">
                <adec:decorative xmlns:adec="http://schemas.microsoft.com/office/drawing/2017/decorative" val="1"/>
              </a:ext>
            </a:extLst>
          </p:cNvPr>
          <p:cNvSpPr/>
          <p:nvPr/>
        </p:nvSpPr>
        <p:spPr>
          <a:xfrm>
            <a:off x="8228250" y="4141428"/>
            <a:ext cx="440225"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FEBD8C-498D-9AEA-5446-647433E8C4A2}"/>
              </a:ext>
              <a:ext uri="{C183D7F6-B498-43B3-948B-1728B52AA6E4}">
                <adec:decorative xmlns:adec="http://schemas.microsoft.com/office/drawing/2017/decorative" val="1"/>
              </a:ext>
            </a:extLst>
          </p:cNvPr>
          <p:cNvSpPr/>
          <p:nvPr/>
        </p:nvSpPr>
        <p:spPr>
          <a:xfrm>
            <a:off x="6447098" y="5179066"/>
            <a:ext cx="1000982" cy="31033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40ADD8-84A0-A26C-F615-879E07417812}"/>
              </a:ext>
              <a:ext uri="{C183D7F6-B498-43B3-948B-1728B52AA6E4}">
                <adec:decorative xmlns:adec="http://schemas.microsoft.com/office/drawing/2017/decorative" val="1"/>
              </a:ext>
            </a:extLst>
          </p:cNvPr>
          <p:cNvSpPr/>
          <p:nvPr/>
        </p:nvSpPr>
        <p:spPr>
          <a:xfrm>
            <a:off x="5530651" y="2222338"/>
            <a:ext cx="1082776" cy="30582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0B19BF-25EE-6339-8202-6FC24D667570}"/>
              </a:ext>
              <a:ext uri="{C183D7F6-B498-43B3-948B-1728B52AA6E4}">
                <adec:decorative xmlns:adec="http://schemas.microsoft.com/office/drawing/2017/decorative" val="1"/>
              </a:ext>
            </a:extLst>
          </p:cNvPr>
          <p:cNvSpPr/>
          <p:nvPr/>
        </p:nvSpPr>
        <p:spPr>
          <a:xfrm>
            <a:off x="6829063" y="829106"/>
            <a:ext cx="416688" cy="31033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8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linePlus Arthritis topic page, highlighting link to Spanish version.">
            <a:extLst>
              <a:ext uri="{FF2B5EF4-FFF2-40B4-BE49-F238E27FC236}">
                <a16:creationId xmlns:a16="http://schemas.microsoft.com/office/drawing/2014/main" id="{459F7C58-B403-328F-62BC-23DC9BB967E2}"/>
              </a:ext>
            </a:extLst>
          </p:cNvPr>
          <p:cNvPicPr>
            <a:picLocks noChangeAspect="1"/>
          </p:cNvPicPr>
          <p:nvPr/>
        </p:nvPicPr>
        <p:blipFill>
          <a:blip r:embed="rId3"/>
          <a:stretch>
            <a:fillRect/>
          </a:stretch>
        </p:blipFill>
        <p:spPr>
          <a:xfrm>
            <a:off x="1858846" y="1363193"/>
            <a:ext cx="8014359" cy="4667334"/>
          </a:xfrm>
          <a:prstGeom prst="rect">
            <a:avLst/>
          </a:prstGeom>
          <a:effectLst>
            <a:outerShdw blurRad="50800" dist="38100" dir="16200000" rotWithShape="0">
              <a:prstClr val="black">
                <a:alpha val="40000"/>
              </a:prstClr>
            </a:outerShdw>
          </a:effectLst>
        </p:spPr>
      </p:pic>
      <p:sp>
        <p:nvSpPr>
          <p:cNvPr id="2" name="Title 1">
            <a:extLst>
              <a:ext uri="{FF2B5EF4-FFF2-40B4-BE49-F238E27FC236}">
                <a16:creationId xmlns:a16="http://schemas.microsoft.com/office/drawing/2014/main" id="{53A8C7C6-DE10-216B-BD55-CF93BED6D129}"/>
              </a:ext>
            </a:extLst>
          </p:cNvPr>
          <p:cNvSpPr>
            <a:spLocks noGrp="1"/>
          </p:cNvSpPr>
          <p:nvPr>
            <p:ph type="title"/>
          </p:nvPr>
        </p:nvSpPr>
        <p:spPr/>
        <p:txBody>
          <a:bodyPr/>
          <a:lstStyle/>
          <a:p>
            <a:r>
              <a:rPr lang="en-US" dirty="0"/>
              <a:t>Additional Features</a:t>
            </a:r>
          </a:p>
        </p:txBody>
      </p:sp>
      <p:sp>
        <p:nvSpPr>
          <p:cNvPr id="4" name="Slide Number Placeholder 3">
            <a:extLst>
              <a:ext uri="{FF2B5EF4-FFF2-40B4-BE49-F238E27FC236}">
                <a16:creationId xmlns:a16="http://schemas.microsoft.com/office/drawing/2014/main" id="{89E7790B-ED0A-1C80-09D8-FC04F16CC34D}"/>
              </a:ext>
            </a:extLst>
          </p:cNvPr>
          <p:cNvSpPr>
            <a:spLocks noGrp="1"/>
          </p:cNvSpPr>
          <p:nvPr>
            <p:ph type="sldNum" sz="quarter" idx="12"/>
          </p:nvPr>
        </p:nvSpPr>
        <p:spPr/>
        <p:txBody>
          <a:bodyPr/>
          <a:lstStyle/>
          <a:p>
            <a:fld id="{330EA680-D336-4FF7-8B7A-9848BB0A1C32}" type="slidenum">
              <a:rPr lang="en-US" smtClean="0"/>
              <a:t>18</a:t>
            </a:fld>
            <a:endParaRPr lang="en-US" dirty="0"/>
          </a:p>
        </p:txBody>
      </p:sp>
      <p:sp>
        <p:nvSpPr>
          <p:cNvPr id="10" name="Rectangle 9">
            <a:extLst>
              <a:ext uri="{FF2B5EF4-FFF2-40B4-BE49-F238E27FC236}">
                <a16:creationId xmlns:a16="http://schemas.microsoft.com/office/drawing/2014/main" id="{DAC6828C-BD4B-C6B8-DFDF-3BB18141276A}"/>
              </a:ext>
              <a:ext uri="{C183D7F6-B498-43B3-948B-1728B52AA6E4}">
                <adec:decorative xmlns:adec="http://schemas.microsoft.com/office/drawing/2017/decorative" val="1"/>
              </a:ext>
            </a:extLst>
          </p:cNvPr>
          <p:cNvSpPr/>
          <p:nvPr/>
        </p:nvSpPr>
        <p:spPr>
          <a:xfrm>
            <a:off x="9130414" y="2564699"/>
            <a:ext cx="812242" cy="36512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274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D16-AFB6-8FC4-57F3-DAA52A66B9E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Medical Encyclopedia and Related Health Topics</a:t>
            </a:r>
          </a:p>
        </p:txBody>
      </p:sp>
      <p:sp>
        <p:nvSpPr>
          <p:cNvPr id="4" name="Slide Number Placeholder 3">
            <a:extLst>
              <a:ext uri="{FF2B5EF4-FFF2-40B4-BE49-F238E27FC236}">
                <a16:creationId xmlns:a16="http://schemas.microsoft.com/office/drawing/2014/main" id="{37D826F5-928D-EB4D-CA26-07E488948BD6}"/>
              </a:ext>
            </a:extLst>
          </p:cNvPr>
          <p:cNvSpPr>
            <a:spLocks noGrp="1"/>
          </p:cNvSpPr>
          <p:nvPr>
            <p:ph type="sldNum" sz="quarter" idx="12"/>
          </p:nvPr>
        </p:nvSpPr>
        <p:spPr/>
        <p:txBody>
          <a:bodyPr/>
          <a:lstStyle/>
          <a:p>
            <a:fld id="{330EA680-D336-4FF7-8B7A-9848BB0A1C32}" type="slidenum">
              <a:rPr lang="en-US" smtClean="0"/>
              <a:t>19</a:t>
            </a:fld>
            <a:endParaRPr lang="en-US" dirty="0"/>
          </a:p>
        </p:txBody>
      </p:sp>
      <p:pic>
        <p:nvPicPr>
          <p:cNvPr id="11" name="Picture 10" descr="Arthritis topic page, highlighting the medical encyclopedia entries and the related health topics.">
            <a:extLst>
              <a:ext uri="{FF2B5EF4-FFF2-40B4-BE49-F238E27FC236}">
                <a16:creationId xmlns:a16="http://schemas.microsoft.com/office/drawing/2014/main" id="{DC05E545-C690-4CF5-4489-1A78199344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9954" y="523159"/>
            <a:ext cx="8032092" cy="5459114"/>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9E0E7473-BA38-5C76-A154-D8394CAAFC6A}"/>
              </a:ext>
              <a:ext uri="{C183D7F6-B498-43B3-948B-1728B52AA6E4}">
                <adec:decorative xmlns:adec="http://schemas.microsoft.com/office/drawing/2017/decorative" val="1"/>
              </a:ext>
            </a:extLst>
          </p:cNvPr>
          <p:cNvSpPr/>
          <p:nvPr/>
        </p:nvSpPr>
        <p:spPr>
          <a:xfrm>
            <a:off x="7630821" y="431882"/>
            <a:ext cx="2481226" cy="55644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55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562116-0784-95AD-3703-FFAA233D651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Introduction to MedlinePlus</a:t>
            </a:r>
          </a:p>
        </p:txBody>
      </p:sp>
      <p:sp>
        <p:nvSpPr>
          <p:cNvPr id="3" name="Slide Number Placeholder 2">
            <a:extLst>
              <a:ext uri="{FF2B5EF4-FFF2-40B4-BE49-F238E27FC236}">
                <a16:creationId xmlns:a16="http://schemas.microsoft.com/office/drawing/2014/main" id="{58BF5CE4-31E1-D952-2CA4-6E389D932D8C}"/>
              </a:ext>
            </a:extLst>
          </p:cNvPr>
          <p:cNvSpPr>
            <a:spLocks noGrp="1"/>
          </p:cNvSpPr>
          <p:nvPr>
            <p:ph type="sldNum" sz="quarter" idx="12"/>
          </p:nvPr>
        </p:nvSpPr>
        <p:spPr/>
        <p:txBody>
          <a:bodyPr/>
          <a:lstStyle/>
          <a:p>
            <a:fld id="{330EA680-D336-4FF7-8B7A-9848BB0A1C32}" type="slidenum">
              <a:rPr lang="en-US" smtClean="0"/>
              <a:t>2</a:t>
            </a:fld>
            <a:endParaRPr lang="en-US" dirty="0"/>
          </a:p>
        </p:txBody>
      </p:sp>
      <p:pic>
        <p:nvPicPr>
          <p:cNvPr id="2" name="Picture 1">
            <a:extLst>
              <a:ext uri="{FF2B5EF4-FFF2-40B4-BE49-F238E27FC236}">
                <a16:creationId xmlns:a16="http://schemas.microsoft.com/office/drawing/2014/main" id="{32B34AD0-2790-0231-DAEC-1BC05A10A1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3942" y="1890222"/>
            <a:ext cx="7704116" cy="2495512"/>
          </a:xfrm>
          <a:prstGeom prst="rect">
            <a:avLst/>
          </a:prstGeom>
        </p:spPr>
      </p:pic>
    </p:spTree>
    <p:extLst>
      <p:ext uri="{BB962C8B-B14F-4D97-AF65-F5344CB8AC3E}">
        <p14:creationId xmlns:p14="http://schemas.microsoft.com/office/powerpoint/2010/main" val="216300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A1C7-9291-8F00-EF67-CA03111BA568}"/>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Drugs &amp; Supplements</a:t>
            </a:r>
            <a:endParaRPr lang="en-US" dirty="0"/>
          </a:p>
        </p:txBody>
      </p:sp>
      <p:pic>
        <p:nvPicPr>
          <p:cNvPr id="6" name="Content Placeholder 5" descr="MedlinePlus Drugs, Herbs and Supplements table of contents page, highlighting search bar and Drugs and Supplements menu option">
            <a:extLst>
              <a:ext uri="{FF2B5EF4-FFF2-40B4-BE49-F238E27FC236}">
                <a16:creationId xmlns:a16="http://schemas.microsoft.com/office/drawing/2014/main" id="{2DAF079D-4E84-5B97-B936-2DD7804C181C}"/>
              </a:ext>
            </a:extLst>
          </p:cNvPr>
          <p:cNvPicPr>
            <a:picLocks noGrp="1" noChangeAspect="1"/>
          </p:cNvPicPr>
          <p:nvPr>
            <p:ph idx="1"/>
          </p:nvPr>
        </p:nvPicPr>
        <p:blipFill rotWithShape="1">
          <a:blip r:embed="rId3"/>
          <a:srcRect b="16155"/>
          <a:stretch/>
        </p:blipFill>
        <p:spPr>
          <a:xfrm>
            <a:off x="2174842" y="1578118"/>
            <a:ext cx="7807358" cy="4426897"/>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E8483B33-0EA7-FDA9-03CA-5B035B694715}"/>
              </a:ext>
            </a:extLst>
          </p:cNvPr>
          <p:cNvSpPr>
            <a:spLocks noGrp="1"/>
          </p:cNvSpPr>
          <p:nvPr>
            <p:ph type="sldNum" sz="quarter" idx="12"/>
          </p:nvPr>
        </p:nvSpPr>
        <p:spPr/>
        <p:txBody>
          <a:bodyPr/>
          <a:lstStyle/>
          <a:p>
            <a:fld id="{330EA680-D336-4FF7-8B7A-9848BB0A1C32}" type="slidenum">
              <a:rPr lang="en-US" smtClean="0"/>
              <a:t>20</a:t>
            </a:fld>
            <a:endParaRPr lang="en-US" dirty="0"/>
          </a:p>
        </p:txBody>
      </p:sp>
      <p:sp>
        <p:nvSpPr>
          <p:cNvPr id="7" name="Rectangle 6">
            <a:extLst>
              <a:ext uri="{FF2B5EF4-FFF2-40B4-BE49-F238E27FC236}">
                <a16:creationId xmlns:a16="http://schemas.microsoft.com/office/drawing/2014/main" id="{7DD5AF1C-279C-0DBB-3C9D-40E8D722348E}"/>
              </a:ext>
              <a:ext uri="{C183D7F6-B498-43B3-948B-1728B52AA6E4}">
                <adec:decorative xmlns:adec="http://schemas.microsoft.com/office/drawing/2017/decorative" val="1"/>
              </a:ext>
            </a:extLst>
          </p:cNvPr>
          <p:cNvSpPr/>
          <p:nvPr/>
        </p:nvSpPr>
        <p:spPr>
          <a:xfrm>
            <a:off x="6455564" y="1930577"/>
            <a:ext cx="383576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BDAE368-D519-BB06-BF11-4256F5423B37}"/>
              </a:ext>
              <a:ext uri="{C183D7F6-B498-43B3-948B-1728B52AA6E4}">
                <adec:decorative xmlns:adec="http://schemas.microsoft.com/office/drawing/2017/decorative" val="1"/>
              </a:ext>
            </a:extLst>
          </p:cNvPr>
          <p:cNvSpPr/>
          <p:nvPr/>
        </p:nvSpPr>
        <p:spPr>
          <a:xfrm>
            <a:off x="3270404" y="2701733"/>
            <a:ext cx="1621636" cy="4255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544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D379-FC9C-0952-F46B-690C1931A515}"/>
              </a:ext>
            </a:extLst>
          </p:cNvPr>
          <p:cNvSpPr>
            <a:spLocks noGrp="1"/>
          </p:cNvSpPr>
          <p:nvPr>
            <p:ph type="title"/>
          </p:nvPr>
        </p:nvSpPr>
        <p:spPr/>
        <p:txBody>
          <a:bodyPr/>
          <a:lstStyle/>
          <a:p>
            <a:r>
              <a:rPr lang="en-US" dirty="0"/>
              <a:t>Search Drugs and Supplements</a:t>
            </a:r>
          </a:p>
        </p:txBody>
      </p:sp>
      <p:pic>
        <p:nvPicPr>
          <p:cNvPr id="6" name="Content Placeholder 5" descr="MedlinePlus results page for search of &quot;ritalin.&quot;">
            <a:extLst>
              <a:ext uri="{FF2B5EF4-FFF2-40B4-BE49-F238E27FC236}">
                <a16:creationId xmlns:a16="http://schemas.microsoft.com/office/drawing/2014/main" id="{5967E09B-AC83-A7C4-99FF-4A8D94EA0C3B}"/>
              </a:ext>
            </a:extLst>
          </p:cNvPr>
          <p:cNvPicPr>
            <a:picLocks noGrp="1" noChangeAspect="1"/>
          </p:cNvPicPr>
          <p:nvPr>
            <p:ph idx="1"/>
          </p:nvPr>
        </p:nvPicPr>
        <p:blipFill>
          <a:blip r:embed="rId3"/>
          <a:stretch>
            <a:fillRect/>
          </a:stretch>
        </p:blipFill>
        <p:spPr>
          <a:xfrm>
            <a:off x="1358873" y="1684945"/>
            <a:ext cx="9474253" cy="4351338"/>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577316B2-E980-6323-7CED-BC782F9691E1}"/>
              </a:ext>
            </a:extLst>
          </p:cNvPr>
          <p:cNvSpPr>
            <a:spLocks noGrp="1"/>
          </p:cNvSpPr>
          <p:nvPr>
            <p:ph type="sldNum" sz="quarter" idx="12"/>
          </p:nvPr>
        </p:nvSpPr>
        <p:spPr/>
        <p:txBody>
          <a:bodyPr/>
          <a:lstStyle/>
          <a:p>
            <a:fld id="{330EA680-D336-4FF7-8B7A-9848BB0A1C32}" type="slidenum">
              <a:rPr lang="en-US" smtClean="0"/>
              <a:t>21</a:t>
            </a:fld>
            <a:endParaRPr lang="en-US" dirty="0"/>
          </a:p>
        </p:txBody>
      </p:sp>
      <p:sp>
        <p:nvSpPr>
          <p:cNvPr id="3" name="Rectangle 2">
            <a:extLst>
              <a:ext uri="{FF2B5EF4-FFF2-40B4-BE49-F238E27FC236}">
                <a16:creationId xmlns:a16="http://schemas.microsoft.com/office/drawing/2014/main" id="{5A350272-1A49-F668-B8E4-DF79E9C821F2}"/>
              </a:ext>
              <a:ext uri="{C183D7F6-B498-43B3-948B-1728B52AA6E4}">
                <adec:decorative xmlns:adec="http://schemas.microsoft.com/office/drawing/2017/decorative" val="1"/>
              </a:ext>
            </a:extLst>
          </p:cNvPr>
          <p:cNvSpPr/>
          <p:nvPr/>
        </p:nvSpPr>
        <p:spPr>
          <a:xfrm>
            <a:off x="6736922" y="2159179"/>
            <a:ext cx="409620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192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E75789-866F-F712-00C2-9F8E8E9DF8F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Labels on Results Page</a:t>
            </a:r>
          </a:p>
        </p:txBody>
      </p:sp>
      <p:sp>
        <p:nvSpPr>
          <p:cNvPr id="2" name="Slide Number Placeholder 1">
            <a:extLst>
              <a:ext uri="{FF2B5EF4-FFF2-40B4-BE49-F238E27FC236}">
                <a16:creationId xmlns:a16="http://schemas.microsoft.com/office/drawing/2014/main" id="{665B1546-1338-7E8E-5508-B3BFE4CC2FCE}"/>
              </a:ext>
            </a:extLst>
          </p:cNvPr>
          <p:cNvSpPr>
            <a:spLocks noGrp="1"/>
          </p:cNvSpPr>
          <p:nvPr>
            <p:ph type="sldNum" sz="quarter" idx="12"/>
          </p:nvPr>
        </p:nvSpPr>
        <p:spPr/>
        <p:txBody>
          <a:bodyPr/>
          <a:lstStyle/>
          <a:p>
            <a:fld id="{330EA680-D336-4FF7-8B7A-9848BB0A1C32}" type="slidenum">
              <a:rPr lang="en-US" smtClean="0"/>
              <a:pPr/>
              <a:t>22</a:t>
            </a:fld>
            <a:endParaRPr lang="en-US" dirty="0"/>
          </a:p>
        </p:txBody>
      </p:sp>
      <p:pic>
        <p:nvPicPr>
          <p:cNvPr id="4" name="Picture 3" descr="Screenshot of MedlinePlus search results page for &quot;ritalin&quot;, with filter options on the left, including &quot;Drugs and Supplements&quot;">
            <a:extLst>
              <a:ext uri="{FF2B5EF4-FFF2-40B4-BE49-F238E27FC236}">
                <a16:creationId xmlns:a16="http://schemas.microsoft.com/office/drawing/2014/main" id="{1D24CCDA-B808-9713-A95B-10DA00433237}"/>
              </a:ext>
            </a:extLst>
          </p:cNvPr>
          <p:cNvPicPr>
            <a:picLocks noChangeAspect="1"/>
          </p:cNvPicPr>
          <p:nvPr/>
        </p:nvPicPr>
        <p:blipFill rotWithShape="1">
          <a:blip r:embed="rId3"/>
          <a:srcRect t="26852"/>
          <a:stretch/>
        </p:blipFill>
        <p:spPr>
          <a:xfrm>
            <a:off x="1448143" y="984250"/>
            <a:ext cx="9295714" cy="501650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5874CE11-8415-C008-001D-E31E6910EED1}"/>
              </a:ext>
              <a:ext uri="{C183D7F6-B498-43B3-948B-1728B52AA6E4}">
                <adec:decorative xmlns:adec="http://schemas.microsoft.com/office/drawing/2017/decorative" val="1"/>
              </a:ext>
            </a:extLst>
          </p:cNvPr>
          <p:cNvSpPr/>
          <p:nvPr/>
        </p:nvSpPr>
        <p:spPr>
          <a:xfrm>
            <a:off x="8064318" y="289773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E75799D-5F35-303C-03B4-92C27957B394}"/>
              </a:ext>
              <a:ext uri="{C183D7F6-B498-43B3-948B-1728B52AA6E4}">
                <adec:decorative xmlns:adec="http://schemas.microsoft.com/office/drawing/2017/decorative" val="1"/>
              </a:ext>
            </a:extLst>
          </p:cNvPr>
          <p:cNvSpPr/>
          <p:nvPr/>
        </p:nvSpPr>
        <p:spPr>
          <a:xfrm>
            <a:off x="8737418" y="517738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572D37-73AE-FADD-45DF-6F10A7AE4A73}"/>
              </a:ext>
              <a:ext uri="{C183D7F6-B498-43B3-948B-1728B52AA6E4}">
                <adec:decorative xmlns:adec="http://schemas.microsoft.com/office/drawing/2017/decorative" val="1"/>
              </a:ext>
            </a:extLst>
          </p:cNvPr>
          <p:cNvSpPr/>
          <p:nvPr/>
        </p:nvSpPr>
        <p:spPr>
          <a:xfrm>
            <a:off x="1727018" y="3602583"/>
            <a:ext cx="23115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73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E60A6-40E2-075A-6476-D64E3CB6946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Results Page for Ritalin</a:t>
            </a:r>
          </a:p>
        </p:txBody>
      </p:sp>
      <p:sp>
        <p:nvSpPr>
          <p:cNvPr id="2" name="Slide Number Placeholder 1">
            <a:extLst>
              <a:ext uri="{FF2B5EF4-FFF2-40B4-BE49-F238E27FC236}">
                <a16:creationId xmlns:a16="http://schemas.microsoft.com/office/drawing/2014/main" id="{665B1546-1338-7E8E-5508-B3BFE4CC2FCE}"/>
              </a:ext>
            </a:extLst>
          </p:cNvPr>
          <p:cNvSpPr>
            <a:spLocks noGrp="1"/>
          </p:cNvSpPr>
          <p:nvPr>
            <p:ph type="sldNum" sz="quarter" idx="12"/>
          </p:nvPr>
        </p:nvSpPr>
        <p:spPr/>
        <p:txBody>
          <a:bodyPr/>
          <a:lstStyle/>
          <a:p>
            <a:fld id="{330EA680-D336-4FF7-8B7A-9848BB0A1C32}" type="slidenum">
              <a:rPr lang="en-US" smtClean="0"/>
              <a:pPr/>
              <a:t>23</a:t>
            </a:fld>
            <a:endParaRPr lang="en-US" dirty="0"/>
          </a:p>
        </p:txBody>
      </p:sp>
      <p:pic>
        <p:nvPicPr>
          <p:cNvPr id="8" name="Picture 7" descr="Screenshot of MedlinePlus search results page for &quot;ritalin&quot; filtered to the records categorized as &quot;Drugs and Supplements&quot;">
            <a:extLst>
              <a:ext uri="{FF2B5EF4-FFF2-40B4-BE49-F238E27FC236}">
                <a16:creationId xmlns:a16="http://schemas.microsoft.com/office/drawing/2014/main" id="{C6A534EB-88AF-9C77-7A1D-AA5734587AF6}"/>
              </a:ext>
            </a:extLst>
          </p:cNvPr>
          <p:cNvPicPr>
            <a:picLocks noChangeAspect="1"/>
          </p:cNvPicPr>
          <p:nvPr/>
        </p:nvPicPr>
        <p:blipFill>
          <a:blip r:embed="rId3"/>
          <a:stretch>
            <a:fillRect/>
          </a:stretch>
        </p:blipFill>
        <p:spPr>
          <a:xfrm>
            <a:off x="1301750" y="828119"/>
            <a:ext cx="9588500" cy="5201761"/>
          </a:xfrm>
          <a:prstGeom prst="rect">
            <a:avLst/>
          </a:prstGeom>
          <a:effectLst>
            <a:outerShdw blurRad="50800" dist="38100" dir="16200000" rotWithShape="0">
              <a:prstClr val="black">
                <a:alpha val="40000"/>
              </a:prstClr>
            </a:outerShdw>
          </a:effectLst>
        </p:spPr>
      </p:pic>
      <p:sp>
        <p:nvSpPr>
          <p:cNvPr id="9" name="Rectangle 8">
            <a:extLst>
              <a:ext uri="{FF2B5EF4-FFF2-40B4-BE49-F238E27FC236}">
                <a16:creationId xmlns:a16="http://schemas.microsoft.com/office/drawing/2014/main" id="{3CB763CC-D8F7-BED4-087C-A105E83F2572}"/>
              </a:ext>
              <a:ext uri="{C183D7F6-B498-43B3-948B-1728B52AA6E4}">
                <adec:decorative xmlns:adec="http://schemas.microsoft.com/office/drawing/2017/decorative" val="1"/>
              </a:ext>
            </a:extLst>
          </p:cNvPr>
          <p:cNvSpPr/>
          <p:nvPr/>
        </p:nvSpPr>
        <p:spPr>
          <a:xfrm>
            <a:off x="4803492" y="3735933"/>
            <a:ext cx="1521908"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65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4596F-98E6-2926-2360-3625384EB7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Drug Record Page</a:t>
            </a:r>
          </a:p>
        </p:txBody>
      </p:sp>
      <p:sp>
        <p:nvSpPr>
          <p:cNvPr id="2" name="Slide Number Placeholder 1">
            <a:extLst>
              <a:ext uri="{FF2B5EF4-FFF2-40B4-BE49-F238E27FC236}">
                <a16:creationId xmlns:a16="http://schemas.microsoft.com/office/drawing/2014/main" id="{13221914-8DAC-4DF4-F383-95787C67D872}"/>
              </a:ext>
            </a:extLst>
          </p:cNvPr>
          <p:cNvSpPr>
            <a:spLocks noGrp="1"/>
          </p:cNvSpPr>
          <p:nvPr>
            <p:ph type="sldNum" sz="quarter" idx="12"/>
          </p:nvPr>
        </p:nvSpPr>
        <p:spPr/>
        <p:txBody>
          <a:bodyPr/>
          <a:lstStyle/>
          <a:p>
            <a:fld id="{330EA680-D336-4FF7-8B7A-9848BB0A1C32}" type="slidenum">
              <a:rPr lang="en-US" smtClean="0"/>
              <a:pPr/>
              <a:t>24</a:t>
            </a:fld>
            <a:endParaRPr lang="en-US" dirty="0"/>
          </a:p>
        </p:txBody>
      </p:sp>
      <p:pic>
        <p:nvPicPr>
          <p:cNvPr id="4" name="Picture 3" descr="Methylphenidate page on MedlinePlus">
            <a:extLst>
              <a:ext uri="{FF2B5EF4-FFF2-40B4-BE49-F238E27FC236}">
                <a16:creationId xmlns:a16="http://schemas.microsoft.com/office/drawing/2014/main" id="{204F5D7C-4E8E-FE24-BDCC-807D3B9126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0306" y="274281"/>
            <a:ext cx="7931388" cy="569154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0BB8EA9E-E8F1-D786-7655-D8D9DECEBD63}"/>
              </a:ext>
              <a:ext uri="{C183D7F6-B498-43B3-948B-1728B52AA6E4}">
                <adec:decorative xmlns:adec="http://schemas.microsoft.com/office/drawing/2017/decorative" val="1"/>
              </a:ext>
            </a:extLst>
          </p:cNvPr>
          <p:cNvSpPr/>
          <p:nvPr/>
        </p:nvSpPr>
        <p:spPr>
          <a:xfrm>
            <a:off x="2130306" y="1106068"/>
            <a:ext cx="7812347" cy="189679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6CA33C2-B7B2-E5AD-72BD-39A8BC9BE525}"/>
              </a:ext>
              <a:ext uri="{C183D7F6-B498-43B3-948B-1728B52AA6E4}">
                <adec:decorative xmlns:adec="http://schemas.microsoft.com/office/drawing/2017/decorative" val="1"/>
              </a:ext>
            </a:extLst>
          </p:cNvPr>
          <p:cNvSpPr/>
          <p:nvPr/>
        </p:nvSpPr>
        <p:spPr>
          <a:xfrm>
            <a:off x="2130306" y="3002865"/>
            <a:ext cx="7812347" cy="296296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62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66F72-BA47-8868-4E9C-192B73D0686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Citation</a:t>
            </a:r>
          </a:p>
        </p:txBody>
      </p:sp>
      <p:sp>
        <p:nvSpPr>
          <p:cNvPr id="2" name="Slide Number Placeholder 1">
            <a:extLst>
              <a:ext uri="{FF2B5EF4-FFF2-40B4-BE49-F238E27FC236}">
                <a16:creationId xmlns:a16="http://schemas.microsoft.com/office/drawing/2014/main" id="{16B6C817-6B05-553E-D0AE-00329081FB38}"/>
              </a:ext>
            </a:extLst>
          </p:cNvPr>
          <p:cNvSpPr>
            <a:spLocks noGrp="1"/>
          </p:cNvSpPr>
          <p:nvPr>
            <p:ph type="sldNum" sz="quarter" idx="12"/>
          </p:nvPr>
        </p:nvSpPr>
        <p:spPr/>
        <p:txBody>
          <a:bodyPr/>
          <a:lstStyle/>
          <a:p>
            <a:fld id="{330EA680-D336-4FF7-8B7A-9848BB0A1C32}" type="slidenum">
              <a:rPr lang="en-US" smtClean="0"/>
              <a:pPr/>
              <a:t>25</a:t>
            </a:fld>
            <a:endParaRPr lang="en-US" dirty="0"/>
          </a:p>
        </p:txBody>
      </p:sp>
      <p:pic>
        <p:nvPicPr>
          <p:cNvPr id="4" name="Picture 3" descr="Bottom of methylphrenidate page on MedlinePlus showing last revised date and ASHP logo.">
            <a:extLst>
              <a:ext uri="{FF2B5EF4-FFF2-40B4-BE49-F238E27FC236}">
                <a16:creationId xmlns:a16="http://schemas.microsoft.com/office/drawing/2014/main" id="{29F9AF3A-6726-8070-B0FE-35B0709EA6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515821"/>
            <a:ext cx="10058400" cy="4073757"/>
          </a:xfrm>
          <a:prstGeom prst="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357EAA88-4A8B-5766-A707-35C456403FCE}"/>
              </a:ext>
              <a:ext uri="{C183D7F6-B498-43B3-948B-1728B52AA6E4}">
                <adec:decorative xmlns:adec="http://schemas.microsoft.com/office/drawing/2017/decorative" val="1"/>
              </a:ext>
            </a:extLst>
          </p:cNvPr>
          <p:cNvSpPr/>
          <p:nvPr/>
        </p:nvSpPr>
        <p:spPr>
          <a:xfrm>
            <a:off x="1066800" y="3209531"/>
            <a:ext cx="10058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DE5BAC4-6986-F952-5B0E-56F8F34F18AF}"/>
              </a:ext>
              <a:ext uri="{C183D7F6-B498-43B3-948B-1728B52AA6E4}">
                <adec:decorative xmlns:adec="http://schemas.microsoft.com/office/drawing/2017/decorative" val="1"/>
              </a:ext>
            </a:extLst>
          </p:cNvPr>
          <p:cNvSpPr/>
          <p:nvPr/>
        </p:nvSpPr>
        <p:spPr>
          <a:xfrm>
            <a:off x="1066800" y="480815"/>
            <a:ext cx="2175164" cy="62408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36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linePlus homepage, highlighting the Durgs and Supplements menu item at the top left.">
            <a:extLst>
              <a:ext uri="{FF2B5EF4-FFF2-40B4-BE49-F238E27FC236}">
                <a16:creationId xmlns:a16="http://schemas.microsoft.com/office/drawing/2014/main" id="{7988AFF9-1EC9-25EA-1314-2DD136F26E5C}"/>
              </a:ext>
            </a:extLst>
          </p:cNvPr>
          <p:cNvPicPr>
            <a:picLocks noChangeAspect="1"/>
          </p:cNvPicPr>
          <p:nvPr/>
        </p:nvPicPr>
        <p:blipFill>
          <a:blip r:embed="rId3"/>
          <a:stretch>
            <a:fillRect/>
          </a:stretch>
        </p:blipFill>
        <p:spPr>
          <a:xfrm>
            <a:off x="1557905" y="1331089"/>
            <a:ext cx="8261203" cy="4655054"/>
          </a:xfrm>
          <a:prstGeom prst="rect">
            <a:avLst/>
          </a:prstGeom>
          <a:effectLst>
            <a:outerShdw blurRad="50800" dist="38100" dir="16200000" rotWithShape="0">
              <a:prstClr val="black">
                <a:alpha val="40000"/>
              </a:prstClr>
            </a:outerShdw>
          </a:effectLst>
        </p:spPr>
      </p:pic>
      <p:sp>
        <p:nvSpPr>
          <p:cNvPr id="5" name="Title 1">
            <a:extLst>
              <a:ext uri="{FF2B5EF4-FFF2-40B4-BE49-F238E27FC236}">
                <a16:creationId xmlns:a16="http://schemas.microsoft.com/office/drawing/2014/main" id="{C3DC3C57-C3D2-CFBB-1FE8-DCE32B1DF1A8}"/>
              </a:ext>
            </a:extLst>
          </p:cNvPr>
          <p:cNvSpPr>
            <a:spLocks noGrp="1"/>
          </p:cNvSpPr>
          <p:nvPr>
            <p:ph type="title"/>
          </p:nvPr>
        </p:nvSpPr>
        <p:spPr>
          <a:xfrm>
            <a:off x="838200" y="365125"/>
            <a:ext cx="10515600" cy="1325563"/>
          </a:xfrm>
        </p:spPr>
        <p:txBody>
          <a:bodyPr/>
          <a:lstStyle/>
          <a:p>
            <a:r>
              <a:rPr lang="en-US" dirty="0"/>
              <a:t>Browsing Drugs and Supplements</a:t>
            </a: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26</a:t>
            </a:fld>
            <a:endParaRPr lang="en-US" dirty="0"/>
          </a:p>
        </p:txBody>
      </p:sp>
      <p:sp>
        <p:nvSpPr>
          <p:cNvPr id="9" name="Rectangle 8">
            <a:extLst>
              <a:ext uri="{FF2B5EF4-FFF2-40B4-BE49-F238E27FC236}">
                <a16:creationId xmlns:a16="http://schemas.microsoft.com/office/drawing/2014/main" id="{E38674E0-4242-677A-FD9B-6776D52190EC}"/>
              </a:ext>
              <a:ext uri="{C183D7F6-B498-43B3-948B-1728B52AA6E4}">
                <adec:decorative xmlns:adec="http://schemas.microsoft.com/office/drawing/2017/decorative" val="1"/>
              </a:ext>
            </a:extLst>
          </p:cNvPr>
          <p:cNvSpPr/>
          <p:nvPr/>
        </p:nvSpPr>
        <p:spPr>
          <a:xfrm>
            <a:off x="2710888" y="2553106"/>
            <a:ext cx="1816100" cy="44473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693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4F483-B2E5-ED83-0813-3EEC04CE730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Browsing Drugs, Herbs, and Supplements</a:t>
            </a:r>
          </a:p>
        </p:txBody>
      </p:sp>
      <p:sp>
        <p:nvSpPr>
          <p:cNvPr id="2" name="Slide Number Placeholder 1">
            <a:extLst>
              <a:ext uri="{FF2B5EF4-FFF2-40B4-BE49-F238E27FC236}">
                <a16:creationId xmlns:a16="http://schemas.microsoft.com/office/drawing/2014/main" id="{E6D92B97-AB9E-A998-C97A-4872B48F2438}"/>
              </a:ext>
            </a:extLst>
          </p:cNvPr>
          <p:cNvSpPr>
            <a:spLocks noGrp="1"/>
          </p:cNvSpPr>
          <p:nvPr>
            <p:ph type="sldNum" sz="quarter" idx="12"/>
          </p:nvPr>
        </p:nvSpPr>
        <p:spPr/>
        <p:txBody>
          <a:bodyPr/>
          <a:lstStyle/>
          <a:p>
            <a:fld id="{330EA680-D336-4FF7-8B7A-9848BB0A1C32}" type="slidenum">
              <a:rPr lang="en-US" smtClean="0"/>
              <a:pPr/>
              <a:t>27</a:t>
            </a:fld>
            <a:endParaRPr lang="en-US" dirty="0"/>
          </a:p>
        </p:txBody>
      </p:sp>
      <p:pic>
        <p:nvPicPr>
          <p:cNvPr id="4" name="Picture 3" descr="Screenshot of MedlinePlus page for Drugs, Herbs, and Supplements">
            <a:extLst>
              <a:ext uri="{FF2B5EF4-FFF2-40B4-BE49-F238E27FC236}">
                <a16:creationId xmlns:a16="http://schemas.microsoft.com/office/drawing/2014/main" id="{441295F2-F964-9409-9D9E-BF3C82C635FC}"/>
              </a:ext>
            </a:extLst>
          </p:cNvPr>
          <p:cNvPicPr>
            <a:picLocks noChangeAspect="1"/>
          </p:cNvPicPr>
          <p:nvPr/>
        </p:nvPicPr>
        <p:blipFill>
          <a:blip r:embed="rId3"/>
          <a:stretch>
            <a:fillRect/>
          </a:stretch>
        </p:blipFill>
        <p:spPr>
          <a:xfrm>
            <a:off x="1659731" y="593769"/>
            <a:ext cx="8872538" cy="5424443"/>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AB0EE9A1-ED2B-9274-3A24-C240FCAFF09E}"/>
              </a:ext>
              <a:ext uri="{C183D7F6-B498-43B3-948B-1728B52AA6E4}">
                <adec:decorative xmlns:adec="http://schemas.microsoft.com/office/drawing/2017/decorative" val="1"/>
              </a:ext>
            </a:extLst>
          </p:cNvPr>
          <p:cNvSpPr/>
          <p:nvPr/>
        </p:nvSpPr>
        <p:spPr>
          <a:xfrm>
            <a:off x="1765300" y="2180830"/>
            <a:ext cx="6121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F162E4E-306E-D873-277B-5D4D5A7C300A}"/>
              </a:ext>
              <a:ext uri="{C183D7F6-B498-43B3-948B-1728B52AA6E4}">
                <adec:decorative xmlns:adec="http://schemas.microsoft.com/office/drawing/2017/decorative" val="1"/>
              </a:ext>
            </a:extLst>
          </p:cNvPr>
          <p:cNvSpPr/>
          <p:nvPr/>
        </p:nvSpPr>
        <p:spPr>
          <a:xfrm>
            <a:off x="1765300" y="4571999"/>
            <a:ext cx="6121400"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34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BE7903-BA7F-1C06-DB55-1CCA97D212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1</a:t>
            </a:r>
          </a:p>
        </p:txBody>
      </p:sp>
      <p:sp>
        <p:nvSpPr>
          <p:cNvPr id="2" name="Slide Number Placeholder 1">
            <a:extLst>
              <a:ext uri="{FF2B5EF4-FFF2-40B4-BE49-F238E27FC236}">
                <a16:creationId xmlns:a16="http://schemas.microsoft.com/office/drawing/2014/main" id="{398A86F3-3D20-4B27-F07B-DC4B97F6C44A}"/>
              </a:ext>
            </a:extLst>
          </p:cNvPr>
          <p:cNvSpPr>
            <a:spLocks noGrp="1"/>
          </p:cNvSpPr>
          <p:nvPr>
            <p:ph type="sldNum" sz="quarter" idx="12"/>
          </p:nvPr>
        </p:nvSpPr>
        <p:spPr/>
        <p:txBody>
          <a:bodyPr/>
          <a:lstStyle/>
          <a:p>
            <a:fld id="{330EA680-D336-4FF7-8B7A-9848BB0A1C32}" type="slidenum">
              <a:rPr lang="en-US" smtClean="0"/>
              <a:pPr/>
              <a:t>28</a:t>
            </a:fld>
            <a:endParaRPr lang="en-US" dirty="0"/>
          </a:p>
        </p:txBody>
      </p:sp>
      <p:pic>
        <p:nvPicPr>
          <p:cNvPr id="4" name="Picture 3" descr="MedlinePlus supplements listing for &quot;F&quot; with Folate highlighted.">
            <a:extLst>
              <a:ext uri="{FF2B5EF4-FFF2-40B4-BE49-F238E27FC236}">
                <a16:creationId xmlns:a16="http://schemas.microsoft.com/office/drawing/2014/main" id="{ED142FB9-D3EE-318D-5244-9F0EEB0B21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0490" y="1941652"/>
            <a:ext cx="7809018" cy="2238098"/>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6EED69-3DC7-02D9-88B0-C000029CDCD5}"/>
              </a:ext>
              <a:ext uri="{C183D7F6-B498-43B3-948B-1728B52AA6E4}">
                <adec:decorative xmlns:adec="http://schemas.microsoft.com/office/drawing/2017/decorative" val="1"/>
              </a:ext>
            </a:extLst>
          </p:cNvPr>
          <p:cNvSpPr/>
          <p:nvPr/>
        </p:nvSpPr>
        <p:spPr>
          <a:xfrm>
            <a:off x="2250490" y="3518703"/>
            <a:ext cx="6050809" cy="50832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89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DD0A6-6206-849C-7515-F78616E6788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1 Continued</a:t>
            </a:r>
          </a:p>
        </p:txBody>
      </p:sp>
      <p:sp>
        <p:nvSpPr>
          <p:cNvPr id="2" name="Slide Number Placeholder 1">
            <a:extLst>
              <a:ext uri="{FF2B5EF4-FFF2-40B4-BE49-F238E27FC236}">
                <a16:creationId xmlns:a16="http://schemas.microsoft.com/office/drawing/2014/main" id="{75A11165-054A-AFD0-1185-1B61592ECB82}"/>
              </a:ext>
            </a:extLst>
          </p:cNvPr>
          <p:cNvSpPr>
            <a:spLocks noGrp="1"/>
          </p:cNvSpPr>
          <p:nvPr>
            <p:ph type="sldNum" sz="quarter" idx="12"/>
          </p:nvPr>
        </p:nvSpPr>
        <p:spPr/>
        <p:txBody>
          <a:bodyPr/>
          <a:lstStyle/>
          <a:p>
            <a:fld id="{330EA680-D336-4FF7-8B7A-9848BB0A1C32}" type="slidenum">
              <a:rPr lang="en-US" smtClean="0"/>
              <a:pPr/>
              <a:t>29</a:t>
            </a:fld>
            <a:endParaRPr lang="en-US" dirty="0"/>
          </a:p>
        </p:txBody>
      </p:sp>
      <p:pic>
        <p:nvPicPr>
          <p:cNvPr id="4" name="Picture 3" descr="Screenshot of National Institutes of Health Office of Dietary Supplements page">
            <a:extLst>
              <a:ext uri="{FF2B5EF4-FFF2-40B4-BE49-F238E27FC236}">
                <a16:creationId xmlns:a16="http://schemas.microsoft.com/office/drawing/2014/main" id="{EB8FD379-4A6C-937B-6F9D-F8FB77D27D2B}"/>
              </a:ext>
            </a:extLst>
          </p:cNvPr>
          <p:cNvPicPr>
            <a:picLocks noChangeAspect="1"/>
          </p:cNvPicPr>
          <p:nvPr/>
        </p:nvPicPr>
        <p:blipFill rotWithShape="1">
          <a:blip r:embed="rId3"/>
          <a:srcRect b="12778"/>
          <a:stretch/>
        </p:blipFill>
        <p:spPr>
          <a:xfrm>
            <a:off x="1245509" y="-21277"/>
            <a:ext cx="9700982" cy="5981700"/>
          </a:xfrm>
          <a:prstGeom prst="rect">
            <a:avLst/>
          </a:prstGeom>
        </p:spPr>
      </p:pic>
      <p:sp>
        <p:nvSpPr>
          <p:cNvPr id="5" name="Rectangle 4">
            <a:extLst>
              <a:ext uri="{FF2B5EF4-FFF2-40B4-BE49-F238E27FC236}">
                <a16:creationId xmlns:a16="http://schemas.microsoft.com/office/drawing/2014/main" id="{D5D91106-C7F2-2E58-4D90-7155204A2746}"/>
              </a:ext>
              <a:ext uri="{C183D7F6-B498-43B3-948B-1728B52AA6E4}">
                <adec:decorative xmlns:adec="http://schemas.microsoft.com/office/drawing/2017/decorative" val="1"/>
              </a:ext>
            </a:extLst>
          </p:cNvPr>
          <p:cNvSpPr/>
          <p:nvPr/>
        </p:nvSpPr>
        <p:spPr>
          <a:xfrm>
            <a:off x="1245509" y="3530600"/>
            <a:ext cx="3148691" cy="24892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71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A0E320-2236-F53F-C65E-40C64436F074}"/>
              </a:ext>
            </a:extLst>
          </p:cNvPr>
          <p:cNvSpPr txBox="1">
            <a:spLocks noGrp="1"/>
          </p:cNvSpPr>
          <p:nvPr>
            <p:ph type="title" idx="4294967295"/>
          </p:nvPr>
        </p:nvSpPr>
        <p:spPr>
          <a:xfrm>
            <a:off x="838200" y="681037"/>
            <a:ext cx="10515600" cy="10096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Learning Objectives</a:t>
            </a:r>
          </a:p>
        </p:txBody>
      </p:sp>
      <p:sp>
        <p:nvSpPr>
          <p:cNvPr id="9" name="Content Placeholder 2">
            <a:extLst>
              <a:ext uri="{FF2B5EF4-FFF2-40B4-BE49-F238E27FC236}">
                <a16:creationId xmlns:a16="http://schemas.microsoft.com/office/drawing/2014/main" id="{1B4A0114-7D43-FE03-5C97-7F501F213EB7}"/>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Explain why MedlinePlus is an authoritative source of health information for consumers</a:t>
            </a:r>
          </a:p>
          <a:p>
            <a:pPr marL="514350" indent="-514350">
              <a:buFont typeface="+mj-lt"/>
              <a:buAutoNum type="arabicPeriod"/>
            </a:pPr>
            <a:r>
              <a:rPr lang="en-US" dirty="0"/>
              <a:t>Identify website features</a:t>
            </a:r>
          </a:p>
          <a:p>
            <a:pPr marL="514350" indent="-514350">
              <a:buFont typeface="+mj-lt"/>
              <a:buAutoNum type="arabicPeriod"/>
            </a:pPr>
            <a:r>
              <a:rPr lang="en-US" dirty="0"/>
              <a:t>Find information on specific health topics and tools</a:t>
            </a:r>
          </a:p>
          <a:p>
            <a:pPr marL="514350" indent="-514350">
              <a:buFont typeface="+mj-lt"/>
              <a:buAutoNum type="arabicPeriod"/>
            </a:pPr>
            <a:r>
              <a:rPr lang="en-US" dirty="0"/>
              <a:t>Find information on specific drugs, herbs, and supplements </a:t>
            </a:r>
          </a:p>
          <a:p>
            <a:pPr marL="514350" indent="-514350">
              <a:buFont typeface="+mj-lt"/>
              <a:buAutoNum type="arabicPeriod"/>
            </a:pPr>
            <a:r>
              <a:rPr lang="en-US" dirty="0"/>
              <a:t>Find information on genetics and medical tests </a:t>
            </a:r>
          </a:p>
          <a:p>
            <a:pPr marL="0" indent="0">
              <a:buFont typeface="Arial" panose="020B0604020202020204" pitchFamily="34" charset="0"/>
              <a:buNone/>
            </a:pPr>
            <a:endParaRPr lang="en-US" dirty="0"/>
          </a:p>
        </p:txBody>
      </p:sp>
      <p:sp>
        <p:nvSpPr>
          <p:cNvPr id="2" name="Slide Number Placeholder 1">
            <a:extLst>
              <a:ext uri="{FF2B5EF4-FFF2-40B4-BE49-F238E27FC236}">
                <a16:creationId xmlns:a16="http://schemas.microsoft.com/office/drawing/2014/main" id="{B83EEC74-F523-AF28-58CD-8EB793F56B7F}"/>
              </a:ext>
            </a:extLst>
          </p:cNvPr>
          <p:cNvSpPr>
            <a:spLocks noGrp="1"/>
          </p:cNvSpPr>
          <p:nvPr>
            <p:ph type="sldNum" sz="quarter" idx="12"/>
          </p:nvPr>
        </p:nvSpPr>
        <p:spPr/>
        <p:txBody>
          <a:bodyPr/>
          <a:lstStyle/>
          <a:p>
            <a:fld id="{330EA680-D336-4FF7-8B7A-9848BB0A1C32}" type="slidenum">
              <a:rPr lang="en-US" smtClean="0"/>
              <a:t>3</a:t>
            </a:fld>
            <a:endParaRPr lang="en-US" dirty="0"/>
          </a:p>
        </p:txBody>
      </p:sp>
    </p:spTree>
    <p:extLst>
      <p:ext uri="{BB962C8B-B14F-4D97-AF65-F5344CB8AC3E}">
        <p14:creationId xmlns:p14="http://schemas.microsoft.com/office/powerpoint/2010/main" val="657651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73194-AC1A-BEB8-483F-162D0684562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2</a:t>
            </a:r>
          </a:p>
        </p:txBody>
      </p:sp>
      <p:sp>
        <p:nvSpPr>
          <p:cNvPr id="2" name="Slide Number Placeholder 1">
            <a:extLst>
              <a:ext uri="{FF2B5EF4-FFF2-40B4-BE49-F238E27FC236}">
                <a16:creationId xmlns:a16="http://schemas.microsoft.com/office/drawing/2014/main" id="{398A86F3-3D20-4B27-F07B-DC4B97F6C44A}"/>
              </a:ext>
            </a:extLst>
          </p:cNvPr>
          <p:cNvSpPr>
            <a:spLocks noGrp="1"/>
          </p:cNvSpPr>
          <p:nvPr>
            <p:ph type="sldNum" sz="quarter" idx="12"/>
          </p:nvPr>
        </p:nvSpPr>
        <p:spPr/>
        <p:txBody>
          <a:bodyPr/>
          <a:lstStyle/>
          <a:p>
            <a:fld id="{330EA680-D336-4FF7-8B7A-9848BB0A1C32}" type="slidenum">
              <a:rPr lang="en-US" smtClean="0"/>
              <a:pPr/>
              <a:t>30</a:t>
            </a:fld>
            <a:endParaRPr lang="en-US" dirty="0"/>
          </a:p>
        </p:txBody>
      </p:sp>
      <p:pic>
        <p:nvPicPr>
          <p:cNvPr id="4" name="Picture 3" descr="MedlinePlus Supplements listing for &quot;A&quot; with Acai highlighted.">
            <a:extLst>
              <a:ext uri="{FF2B5EF4-FFF2-40B4-BE49-F238E27FC236}">
                <a16:creationId xmlns:a16="http://schemas.microsoft.com/office/drawing/2014/main" id="{ED142FB9-D3EE-318D-5244-9F0EEB0B21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1491" y="2266236"/>
            <a:ext cx="7809018" cy="2427127"/>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6EED69-3DC7-02D9-88B0-C000029CDCD5}"/>
              </a:ext>
              <a:ext uri="{C183D7F6-B498-43B3-948B-1728B52AA6E4}">
                <adec:decorative xmlns:adec="http://schemas.microsoft.com/office/drawing/2017/decorative" val="1"/>
              </a:ext>
            </a:extLst>
          </p:cNvPr>
          <p:cNvSpPr/>
          <p:nvPr/>
        </p:nvSpPr>
        <p:spPr>
          <a:xfrm>
            <a:off x="2191491" y="2710727"/>
            <a:ext cx="6269603"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592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3295C-A2E0-817A-02A1-FC154EACB1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2 Continued</a:t>
            </a:r>
          </a:p>
        </p:txBody>
      </p:sp>
      <p:sp>
        <p:nvSpPr>
          <p:cNvPr id="2" name="Slide Number Placeholder 1">
            <a:extLst>
              <a:ext uri="{FF2B5EF4-FFF2-40B4-BE49-F238E27FC236}">
                <a16:creationId xmlns:a16="http://schemas.microsoft.com/office/drawing/2014/main" id="{20DA1333-63B2-484A-52A6-A88D456CACD8}"/>
              </a:ext>
            </a:extLst>
          </p:cNvPr>
          <p:cNvSpPr>
            <a:spLocks noGrp="1"/>
          </p:cNvSpPr>
          <p:nvPr>
            <p:ph type="sldNum" sz="quarter" idx="12"/>
          </p:nvPr>
        </p:nvSpPr>
        <p:spPr/>
        <p:txBody>
          <a:bodyPr/>
          <a:lstStyle/>
          <a:p>
            <a:fld id="{330EA680-D336-4FF7-8B7A-9848BB0A1C32}" type="slidenum">
              <a:rPr lang="en-US" smtClean="0"/>
              <a:pPr/>
              <a:t>31</a:t>
            </a:fld>
            <a:endParaRPr lang="en-US" dirty="0"/>
          </a:p>
        </p:txBody>
      </p:sp>
      <p:pic>
        <p:nvPicPr>
          <p:cNvPr id="8" name="Picture 7" descr="Acai information from the National Center for Complementary and Integrative Health.">
            <a:extLst>
              <a:ext uri="{FF2B5EF4-FFF2-40B4-BE49-F238E27FC236}">
                <a16:creationId xmlns:a16="http://schemas.microsoft.com/office/drawing/2014/main" id="{91E1A157-40A5-EA38-2D22-7FB923A9A37B}"/>
              </a:ext>
            </a:extLst>
          </p:cNvPr>
          <p:cNvPicPr>
            <a:picLocks noChangeAspect="1"/>
          </p:cNvPicPr>
          <p:nvPr/>
        </p:nvPicPr>
        <p:blipFill>
          <a:blip r:embed="rId3"/>
          <a:stretch>
            <a:fillRect/>
          </a:stretch>
        </p:blipFill>
        <p:spPr>
          <a:xfrm>
            <a:off x="1434582" y="509285"/>
            <a:ext cx="9080465" cy="552691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80801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linePlus homepage, highlighting the Genetics menu item at the top center.">
            <a:extLst>
              <a:ext uri="{FF2B5EF4-FFF2-40B4-BE49-F238E27FC236}">
                <a16:creationId xmlns:a16="http://schemas.microsoft.com/office/drawing/2014/main" id="{C7AB57C9-8C2C-2A37-D095-280E3CFE4C4C}"/>
              </a:ext>
            </a:extLst>
          </p:cNvPr>
          <p:cNvPicPr>
            <a:picLocks noChangeAspect="1"/>
          </p:cNvPicPr>
          <p:nvPr/>
        </p:nvPicPr>
        <p:blipFill>
          <a:blip r:embed="rId3"/>
          <a:stretch>
            <a:fillRect/>
          </a:stretch>
        </p:blipFill>
        <p:spPr>
          <a:xfrm>
            <a:off x="1557905" y="1331089"/>
            <a:ext cx="8261203" cy="4655054"/>
          </a:xfrm>
          <a:prstGeom prst="rect">
            <a:avLst/>
          </a:prstGeom>
          <a:effectLst>
            <a:outerShdw blurRad="50800" dist="38100" dir="16200000" rotWithShape="0">
              <a:prstClr val="black">
                <a:alpha val="40000"/>
              </a:prstClr>
            </a:outerShdw>
          </a:effectLst>
        </p:spPr>
      </p:pic>
      <p:sp>
        <p:nvSpPr>
          <p:cNvPr id="2" name="Title 1">
            <a:extLst>
              <a:ext uri="{FF2B5EF4-FFF2-40B4-BE49-F238E27FC236}">
                <a16:creationId xmlns:a16="http://schemas.microsoft.com/office/drawing/2014/main" id="{42248746-F6F9-FBEB-F444-7EABF606A30E}"/>
              </a:ext>
            </a:extLst>
          </p:cNvPr>
          <p:cNvSpPr>
            <a:spLocks noGrp="1"/>
          </p:cNvSpPr>
          <p:nvPr>
            <p:ph type="title"/>
          </p:nvPr>
        </p:nvSpPr>
        <p:spPr/>
        <p:txBody>
          <a:bodyPr/>
          <a:lstStyle/>
          <a:p>
            <a:r>
              <a:rPr lang="en-US" dirty="0"/>
              <a:t>Genetics</a:t>
            </a:r>
          </a:p>
        </p:txBody>
      </p:sp>
      <p:sp>
        <p:nvSpPr>
          <p:cNvPr id="3" name="Slide Number Placeholder 2">
            <a:extLst>
              <a:ext uri="{FF2B5EF4-FFF2-40B4-BE49-F238E27FC236}">
                <a16:creationId xmlns:a16="http://schemas.microsoft.com/office/drawing/2014/main" id="{0FE33A4F-A279-4D75-73B8-57EA30D4A304}"/>
              </a:ext>
            </a:extLst>
          </p:cNvPr>
          <p:cNvSpPr>
            <a:spLocks noGrp="1"/>
          </p:cNvSpPr>
          <p:nvPr>
            <p:ph type="sldNum" sz="quarter" idx="12"/>
          </p:nvPr>
        </p:nvSpPr>
        <p:spPr/>
        <p:txBody>
          <a:bodyPr/>
          <a:lstStyle/>
          <a:p>
            <a:fld id="{330EA680-D336-4FF7-8B7A-9848BB0A1C32}" type="slidenum">
              <a:rPr lang="en-US" smtClean="0"/>
              <a:t>32</a:t>
            </a:fld>
            <a:endParaRPr lang="en-US" dirty="0"/>
          </a:p>
        </p:txBody>
      </p:sp>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4470846" y="2536478"/>
            <a:ext cx="830360" cy="42664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43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81EEA-52C8-1BF7-6F0C-014654A3E95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Genetics Sections</a:t>
            </a:r>
          </a:p>
        </p:txBody>
      </p:sp>
      <p:sp>
        <p:nvSpPr>
          <p:cNvPr id="2" name="Slide Number Placeholder 1">
            <a:extLst>
              <a:ext uri="{FF2B5EF4-FFF2-40B4-BE49-F238E27FC236}">
                <a16:creationId xmlns:a16="http://schemas.microsoft.com/office/drawing/2014/main" id="{D257834C-5C52-319A-58BB-8207DD1AB764}"/>
              </a:ext>
            </a:extLst>
          </p:cNvPr>
          <p:cNvSpPr>
            <a:spLocks noGrp="1"/>
          </p:cNvSpPr>
          <p:nvPr>
            <p:ph type="sldNum" sz="quarter" idx="12"/>
          </p:nvPr>
        </p:nvSpPr>
        <p:spPr/>
        <p:txBody>
          <a:bodyPr/>
          <a:lstStyle/>
          <a:p>
            <a:fld id="{330EA680-D336-4FF7-8B7A-9848BB0A1C32}" type="slidenum">
              <a:rPr lang="en-US" smtClean="0"/>
              <a:pPr/>
              <a:t>33</a:t>
            </a:fld>
            <a:endParaRPr lang="en-US" dirty="0"/>
          </a:p>
        </p:txBody>
      </p:sp>
      <p:pic>
        <p:nvPicPr>
          <p:cNvPr id="4" name="Picture 3" descr="Screenshot of MedlinePlus Genetics page">
            <a:extLst>
              <a:ext uri="{FF2B5EF4-FFF2-40B4-BE49-F238E27FC236}">
                <a16:creationId xmlns:a16="http://schemas.microsoft.com/office/drawing/2014/main" id="{D20F4BD9-98A1-C20A-EC21-41045C77B3CA}"/>
              </a:ext>
            </a:extLst>
          </p:cNvPr>
          <p:cNvPicPr>
            <a:picLocks noChangeAspect="1"/>
          </p:cNvPicPr>
          <p:nvPr/>
        </p:nvPicPr>
        <p:blipFill>
          <a:blip r:embed="rId3"/>
          <a:stretch>
            <a:fillRect/>
          </a:stretch>
        </p:blipFill>
        <p:spPr>
          <a:xfrm>
            <a:off x="2171043" y="313316"/>
            <a:ext cx="7849914" cy="569593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B04AFC-4AAA-54D6-FA26-FB107CEC36E9}"/>
              </a:ext>
              <a:ext uri="{C183D7F6-B498-43B3-948B-1728B52AA6E4}">
                <adec:decorative xmlns:adec="http://schemas.microsoft.com/office/drawing/2017/decorative" val="1"/>
              </a:ext>
            </a:extLst>
          </p:cNvPr>
          <p:cNvSpPr/>
          <p:nvPr/>
        </p:nvSpPr>
        <p:spPr>
          <a:xfrm>
            <a:off x="2288896" y="1010458"/>
            <a:ext cx="5318404" cy="11104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0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5FC0A-2A50-848C-0053-C1A3C3F8A3A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Genetic Conditions Example</a:t>
            </a:r>
          </a:p>
        </p:txBody>
      </p:sp>
      <p:pic>
        <p:nvPicPr>
          <p:cNvPr id="6" name="Picture 5" descr="Screenshot of MedlinePlus Genetics Conditions page, highlighting the D section">
            <a:extLst>
              <a:ext uri="{FF2B5EF4-FFF2-40B4-BE49-F238E27FC236}">
                <a16:creationId xmlns:a16="http://schemas.microsoft.com/office/drawing/2014/main" id="{B7DDCC83-4E38-E379-F47D-0CAF930459B4}"/>
              </a:ext>
            </a:extLst>
          </p:cNvPr>
          <p:cNvPicPr>
            <a:picLocks noChangeAspect="1"/>
          </p:cNvPicPr>
          <p:nvPr/>
        </p:nvPicPr>
        <p:blipFill rotWithShape="1">
          <a:blip r:embed="rId3"/>
          <a:srcRect b="13670"/>
          <a:stretch/>
        </p:blipFill>
        <p:spPr>
          <a:xfrm>
            <a:off x="1793768" y="222250"/>
            <a:ext cx="8604463" cy="3689350"/>
          </a:xfrm>
          <a:prstGeom prst="rect">
            <a:avLst/>
          </a:prstGeom>
          <a:effectLst>
            <a:outerShdw blurRad="50800" dist="38100" dir="16200000" rotWithShape="0">
              <a:prstClr val="black">
                <a:alpha val="40000"/>
              </a:prstClr>
            </a:outerShdw>
          </a:effectLst>
        </p:spPr>
      </p:pic>
      <p:pic>
        <p:nvPicPr>
          <p:cNvPr id="11" name="Picture 10" descr="Screenshot of MedlinePlus page">
            <a:extLst>
              <a:ext uri="{FF2B5EF4-FFF2-40B4-BE49-F238E27FC236}">
                <a16:creationId xmlns:a16="http://schemas.microsoft.com/office/drawing/2014/main" id="{B3BD17A6-9EBF-C5B1-D4A2-971EDDFBEAE9}"/>
              </a:ext>
            </a:extLst>
          </p:cNvPr>
          <p:cNvPicPr>
            <a:picLocks noChangeAspect="1"/>
          </p:cNvPicPr>
          <p:nvPr/>
        </p:nvPicPr>
        <p:blipFill>
          <a:blip r:embed="rId4"/>
          <a:stretch>
            <a:fillRect/>
          </a:stretch>
        </p:blipFill>
        <p:spPr>
          <a:xfrm>
            <a:off x="1793768" y="4338638"/>
            <a:ext cx="8604463" cy="1314371"/>
          </a:xfrm>
          <a:prstGeom prst="rect">
            <a:avLst/>
          </a:prstGeom>
        </p:spPr>
      </p:pic>
      <p:sp>
        <p:nvSpPr>
          <p:cNvPr id="2" name="Slide Number Placeholder 1">
            <a:extLst>
              <a:ext uri="{FF2B5EF4-FFF2-40B4-BE49-F238E27FC236}">
                <a16:creationId xmlns:a16="http://schemas.microsoft.com/office/drawing/2014/main" id="{E3AD584D-5954-03BD-58AD-386A2623761E}"/>
              </a:ext>
            </a:extLst>
          </p:cNvPr>
          <p:cNvSpPr>
            <a:spLocks noGrp="1"/>
          </p:cNvSpPr>
          <p:nvPr>
            <p:ph type="sldNum" sz="quarter" idx="12"/>
          </p:nvPr>
        </p:nvSpPr>
        <p:spPr/>
        <p:txBody>
          <a:bodyPr/>
          <a:lstStyle/>
          <a:p>
            <a:fld id="{330EA680-D336-4FF7-8B7A-9848BB0A1C32}" type="slidenum">
              <a:rPr lang="en-US" smtClean="0"/>
              <a:pPr/>
              <a:t>34</a:t>
            </a:fld>
            <a:endParaRPr lang="en-US" dirty="0"/>
          </a:p>
        </p:txBody>
      </p:sp>
      <p:cxnSp>
        <p:nvCxnSpPr>
          <p:cNvPr id="9" name="Straight Connector 8">
            <a:extLst>
              <a:ext uri="{FF2B5EF4-FFF2-40B4-BE49-F238E27FC236}">
                <a16:creationId xmlns:a16="http://schemas.microsoft.com/office/drawing/2014/main" id="{9046EA0C-995C-7AA1-7B88-EC23F72A4A78}"/>
              </a:ext>
              <a:ext uri="{C183D7F6-B498-43B3-948B-1728B52AA6E4}">
                <adec:decorative xmlns:adec="http://schemas.microsoft.com/office/drawing/2017/decorative" val="1"/>
              </a:ext>
            </a:extLst>
          </p:cNvPr>
          <p:cNvCxnSpPr/>
          <p:nvPr/>
        </p:nvCxnSpPr>
        <p:spPr>
          <a:xfrm>
            <a:off x="1308100" y="40640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40FDDA-6E17-2CD9-809A-A89A8BABC100}"/>
              </a:ext>
              <a:ext uri="{C183D7F6-B498-43B3-948B-1728B52AA6E4}">
                <adec:decorative xmlns:adec="http://schemas.microsoft.com/office/drawing/2017/decorative" val="1"/>
              </a:ext>
            </a:extLst>
          </p:cNvPr>
          <p:cNvSpPr/>
          <p:nvPr/>
        </p:nvSpPr>
        <p:spPr>
          <a:xfrm>
            <a:off x="1818820" y="4797467"/>
            <a:ext cx="1256124" cy="40771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5E5923-3048-E285-76D1-47453F7C31C2}"/>
              </a:ext>
              <a:ext uri="{C183D7F6-B498-43B3-948B-1728B52AA6E4}">
                <adec:decorative xmlns:adec="http://schemas.microsoft.com/office/drawing/2017/decorative" val="1"/>
              </a:ext>
            </a:extLst>
          </p:cNvPr>
          <p:cNvSpPr/>
          <p:nvPr/>
        </p:nvSpPr>
        <p:spPr>
          <a:xfrm>
            <a:off x="3049892" y="3335800"/>
            <a:ext cx="5061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49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6C89C-6625-8B27-8576-82E7521D75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Genetic Conditions Example Continued</a:t>
            </a:r>
          </a:p>
        </p:txBody>
      </p:sp>
      <p:pic>
        <p:nvPicPr>
          <p:cNvPr id="4" name="Picture 3" descr="Screenshot of MedlinePlus page for Down Syndrome">
            <a:extLst>
              <a:ext uri="{FF2B5EF4-FFF2-40B4-BE49-F238E27FC236}">
                <a16:creationId xmlns:a16="http://schemas.microsoft.com/office/drawing/2014/main" id="{970F7318-26ED-8B6D-7948-5D69B86BFC3F}"/>
              </a:ext>
            </a:extLst>
          </p:cNvPr>
          <p:cNvPicPr>
            <a:picLocks noChangeAspect="1"/>
          </p:cNvPicPr>
          <p:nvPr/>
        </p:nvPicPr>
        <p:blipFill rotWithShape="1">
          <a:blip r:embed="rId3"/>
          <a:srcRect b="42"/>
          <a:stretch/>
        </p:blipFill>
        <p:spPr>
          <a:xfrm>
            <a:off x="2238913" y="65525"/>
            <a:ext cx="7714174" cy="3363475"/>
          </a:xfrm>
          <a:prstGeom prst="rect">
            <a:avLst/>
          </a:prstGeom>
          <a:effectLst>
            <a:outerShdw blurRad="50800" dist="38100" dir="16200000" rotWithShape="0">
              <a:prstClr val="black">
                <a:alpha val="40000"/>
              </a:prstClr>
            </a:outerShdw>
          </a:effectLst>
        </p:spPr>
      </p:pic>
      <p:pic>
        <p:nvPicPr>
          <p:cNvPr id="6" name="Picture 5" descr="Screenshot of section of MedlinePlus page for that contains more details about Frequency, Causes, and Inheritance">
            <a:extLst>
              <a:ext uri="{FF2B5EF4-FFF2-40B4-BE49-F238E27FC236}">
                <a16:creationId xmlns:a16="http://schemas.microsoft.com/office/drawing/2014/main" id="{17942246-89F7-6BD2-7260-9C1FB398EDD9}"/>
              </a:ext>
            </a:extLst>
          </p:cNvPr>
          <p:cNvPicPr>
            <a:picLocks noChangeAspect="1"/>
          </p:cNvPicPr>
          <p:nvPr/>
        </p:nvPicPr>
        <p:blipFill rotWithShape="1">
          <a:blip r:embed="rId4"/>
          <a:srcRect b="51280"/>
          <a:stretch/>
        </p:blipFill>
        <p:spPr>
          <a:xfrm>
            <a:off x="1943393" y="3851199"/>
            <a:ext cx="8605837" cy="2119058"/>
          </a:xfrm>
          <a:prstGeom prst="rect">
            <a:avLst/>
          </a:prstGeom>
          <a:effectLst>
            <a:outerShdw blurRad="50800" dist="38100" dir="10800000" algn="r" rotWithShape="0">
              <a:prstClr val="black">
                <a:alpha val="40000"/>
              </a:prstClr>
            </a:outerShdw>
          </a:effectLst>
        </p:spPr>
      </p:pic>
      <p:sp>
        <p:nvSpPr>
          <p:cNvPr id="2" name="Slide Number Placeholder 1">
            <a:extLst>
              <a:ext uri="{FF2B5EF4-FFF2-40B4-BE49-F238E27FC236}">
                <a16:creationId xmlns:a16="http://schemas.microsoft.com/office/drawing/2014/main" id="{27813E1D-9567-19C5-E2FC-02E5CA41FD75}"/>
              </a:ext>
            </a:extLst>
          </p:cNvPr>
          <p:cNvSpPr>
            <a:spLocks noGrp="1"/>
          </p:cNvSpPr>
          <p:nvPr>
            <p:ph type="sldNum" sz="quarter" idx="12"/>
          </p:nvPr>
        </p:nvSpPr>
        <p:spPr/>
        <p:txBody>
          <a:bodyPr/>
          <a:lstStyle/>
          <a:p>
            <a:fld id="{330EA680-D336-4FF7-8B7A-9848BB0A1C32}" type="slidenum">
              <a:rPr lang="en-US" smtClean="0"/>
              <a:pPr/>
              <a:t>35</a:t>
            </a:fld>
            <a:endParaRPr lang="en-US" dirty="0"/>
          </a:p>
        </p:txBody>
      </p:sp>
      <p:cxnSp>
        <p:nvCxnSpPr>
          <p:cNvPr id="7" name="Straight Connector 6">
            <a:extLst>
              <a:ext uri="{FF2B5EF4-FFF2-40B4-BE49-F238E27FC236}">
                <a16:creationId xmlns:a16="http://schemas.microsoft.com/office/drawing/2014/main" id="{5611FBA8-2B16-521B-0BAF-F90AE7D77685}"/>
              </a:ext>
              <a:ext uri="{C183D7F6-B498-43B3-948B-1728B52AA6E4}">
                <adec:decorative xmlns:adec="http://schemas.microsoft.com/office/drawing/2017/decorative" val="1"/>
              </a:ext>
            </a:extLst>
          </p:cNvPr>
          <p:cNvCxnSpPr/>
          <p:nvPr/>
        </p:nvCxnSpPr>
        <p:spPr>
          <a:xfrm>
            <a:off x="1308100" y="3670996"/>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01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3DC5D-03B7-25CB-791C-70A5CF10043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Help Me Understand Genetics</a:t>
            </a:r>
          </a:p>
        </p:txBody>
      </p:sp>
      <p:sp>
        <p:nvSpPr>
          <p:cNvPr id="2" name="Slide Number Placeholder 1">
            <a:extLst>
              <a:ext uri="{FF2B5EF4-FFF2-40B4-BE49-F238E27FC236}">
                <a16:creationId xmlns:a16="http://schemas.microsoft.com/office/drawing/2014/main" id="{D257834C-5C52-319A-58BB-8207DD1AB764}"/>
              </a:ext>
            </a:extLst>
          </p:cNvPr>
          <p:cNvSpPr>
            <a:spLocks noGrp="1"/>
          </p:cNvSpPr>
          <p:nvPr>
            <p:ph type="sldNum" sz="quarter" idx="12"/>
          </p:nvPr>
        </p:nvSpPr>
        <p:spPr/>
        <p:txBody>
          <a:bodyPr/>
          <a:lstStyle/>
          <a:p>
            <a:fld id="{330EA680-D336-4FF7-8B7A-9848BB0A1C32}" type="slidenum">
              <a:rPr lang="en-US" smtClean="0"/>
              <a:pPr/>
              <a:t>36</a:t>
            </a:fld>
            <a:endParaRPr lang="en-US" dirty="0"/>
          </a:p>
        </p:txBody>
      </p:sp>
      <p:pic>
        <p:nvPicPr>
          <p:cNvPr id="4" name="Picture 3" descr="Screenshot of MedlinePlus Genetics page, highlighting Help Me Understand Genetics">
            <a:extLst>
              <a:ext uri="{FF2B5EF4-FFF2-40B4-BE49-F238E27FC236}">
                <a16:creationId xmlns:a16="http://schemas.microsoft.com/office/drawing/2014/main" id="{D20F4BD9-98A1-C20A-EC21-41045C77B3CA}"/>
              </a:ext>
            </a:extLst>
          </p:cNvPr>
          <p:cNvPicPr>
            <a:picLocks noChangeAspect="1"/>
          </p:cNvPicPr>
          <p:nvPr/>
        </p:nvPicPr>
        <p:blipFill>
          <a:blip r:embed="rId3"/>
          <a:stretch>
            <a:fillRect/>
          </a:stretch>
        </p:blipFill>
        <p:spPr>
          <a:xfrm>
            <a:off x="2171043" y="313316"/>
            <a:ext cx="7849914" cy="569593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B04AFC-4AAA-54D6-FA26-FB107CEC36E9}"/>
              </a:ext>
              <a:ext uri="{C183D7F6-B498-43B3-948B-1728B52AA6E4}">
                <adec:decorative xmlns:adec="http://schemas.microsoft.com/office/drawing/2017/decorative" val="1"/>
              </a:ext>
            </a:extLst>
          </p:cNvPr>
          <p:cNvSpPr/>
          <p:nvPr/>
        </p:nvSpPr>
        <p:spPr>
          <a:xfrm>
            <a:off x="2288896" y="4795058"/>
            <a:ext cx="5318404" cy="11104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420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A659D-459B-5BAA-1DE9-2D45DECE2EE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Cells and DNA</a:t>
            </a:r>
          </a:p>
        </p:txBody>
      </p:sp>
      <p:pic>
        <p:nvPicPr>
          <p:cNvPr id="4" name="Picture 3" descr="Screenshot of MedlinePlus Help Me Understand Genetics page, highlighting Cells and DNA. ">
            <a:extLst>
              <a:ext uri="{FF2B5EF4-FFF2-40B4-BE49-F238E27FC236}">
                <a16:creationId xmlns:a16="http://schemas.microsoft.com/office/drawing/2014/main" id="{5F96A756-47C8-6406-C4CC-00ECF81DC225}"/>
              </a:ext>
            </a:extLst>
          </p:cNvPr>
          <p:cNvPicPr>
            <a:picLocks noChangeAspect="1"/>
          </p:cNvPicPr>
          <p:nvPr/>
        </p:nvPicPr>
        <p:blipFill>
          <a:blip r:embed="rId3"/>
          <a:stretch>
            <a:fillRect/>
          </a:stretch>
        </p:blipFill>
        <p:spPr>
          <a:xfrm>
            <a:off x="274969" y="136525"/>
            <a:ext cx="8644862" cy="5854341"/>
          </a:xfrm>
          <a:prstGeom prst="rect">
            <a:avLst/>
          </a:prstGeom>
        </p:spPr>
      </p:pic>
      <p:pic>
        <p:nvPicPr>
          <p:cNvPr id="6" name="Picture 5" descr="Screenshot of MedlinePlus Cells and DNA page, highlighting the link to &quot;What is a chromosome?&quot;">
            <a:extLst>
              <a:ext uri="{FF2B5EF4-FFF2-40B4-BE49-F238E27FC236}">
                <a16:creationId xmlns:a16="http://schemas.microsoft.com/office/drawing/2014/main" id="{6ED7E507-54A0-78A0-6539-DD294736F6F3}"/>
              </a:ext>
            </a:extLst>
          </p:cNvPr>
          <p:cNvPicPr>
            <a:picLocks noChangeAspect="1"/>
          </p:cNvPicPr>
          <p:nvPr/>
        </p:nvPicPr>
        <p:blipFill rotWithShape="1">
          <a:blip r:embed="rId4"/>
          <a:srcRect b="5627"/>
          <a:stretch/>
        </p:blipFill>
        <p:spPr>
          <a:xfrm>
            <a:off x="6257593" y="867134"/>
            <a:ext cx="5324475" cy="5123732"/>
          </a:xfrm>
          <a:prstGeom prst="rect">
            <a:avLst/>
          </a:prstGeom>
          <a:effectLst>
            <a:outerShdw blurRad="50800" dist="38100" dir="13500000" algn="br" rotWithShape="0">
              <a:prstClr val="black">
                <a:alpha val="40000"/>
              </a:prstClr>
            </a:outerShdw>
          </a:effectLst>
        </p:spPr>
      </p:pic>
      <p:sp>
        <p:nvSpPr>
          <p:cNvPr id="2" name="Slide Number Placeholder 1">
            <a:extLst>
              <a:ext uri="{FF2B5EF4-FFF2-40B4-BE49-F238E27FC236}">
                <a16:creationId xmlns:a16="http://schemas.microsoft.com/office/drawing/2014/main" id="{A29BD67B-E67C-2555-C8FF-B1261C5798EC}"/>
              </a:ext>
            </a:extLst>
          </p:cNvPr>
          <p:cNvSpPr>
            <a:spLocks noGrp="1"/>
          </p:cNvSpPr>
          <p:nvPr>
            <p:ph type="sldNum" sz="quarter" idx="12"/>
          </p:nvPr>
        </p:nvSpPr>
        <p:spPr/>
        <p:txBody>
          <a:bodyPr/>
          <a:lstStyle/>
          <a:p>
            <a:fld id="{330EA680-D336-4FF7-8B7A-9848BB0A1C32}" type="slidenum">
              <a:rPr lang="en-US" smtClean="0"/>
              <a:pPr/>
              <a:t>37</a:t>
            </a:fld>
            <a:endParaRPr lang="en-US" dirty="0"/>
          </a:p>
        </p:txBody>
      </p:sp>
      <p:sp>
        <p:nvSpPr>
          <p:cNvPr id="5" name="Rectangle 4">
            <a:extLst>
              <a:ext uri="{FF2B5EF4-FFF2-40B4-BE49-F238E27FC236}">
                <a16:creationId xmlns:a16="http://schemas.microsoft.com/office/drawing/2014/main" id="{6F62EAAC-5679-517D-337E-04BAEC3695C7}"/>
              </a:ext>
              <a:ext uri="{C183D7F6-B498-43B3-948B-1728B52AA6E4}">
                <adec:decorative xmlns:adec="http://schemas.microsoft.com/office/drawing/2017/decorative" val="1"/>
              </a:ext>
            </a:extLst>
          </p:cNvPr>
          <p:cNvSpPr/>
          <p:nvPr/>
        </p:nvSpPr>
        <p:spPr>
          <a:xfrm>
            <a:off x="460096" y="3063694"/>
            <a:ext cx="1838604" cy="234650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5E6906-8BF0-CCE4-1C7E-C23AEEF5A76B}"/>
              </a:ext>
              <a:ext uri="{C183D7F6-B498-43B3-948B-1728B52AA6E4}">
                <adec:decorative xmlns:adec="http://schemas.microsoft.com/office/drawing/2017/decorative" val="1"/>
              </a:ext>
            </a:extLst>
          </p:cNvPr>
          <p:cNvSpPr/>
          <p:nvPr/>
        </p:nvSpPr>
        <p:spPr>
          <a:xfrm>
            <a:off x="6535127" y="4858917"/>
            <a:ext cx="2486304" cy="4627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89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10F56-BF94-1E9A-C4B6-9A176E30EEE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What is a chromosome?</a:t>
            </a:r>
          </a:p>
        </p:txBody>
      </p:sp>
      <p:sp>
        <p:nvSpPr>
          <p:cNvPr id="2" name="Slide Number Placeholder 1">
            <a:extLst>
              <a:ext uri="{FF2B5EF4-FFF2-40B4-BE49-F238E27FC236}">
                <a16:creationId xmlns:a16="http://schemas.microsoft.com/office/drawing/2014/main" id="{D35C1D1E-84EB-E081-BB44-F0608A456E27}"/>
              </a:ext>
            </a:extLst>
          </p:cNvPr>
          <p:cNvSpPr>
            <a:spLocks noGrp="1"/>
          </p:cNvSpPr>
          <p:nvPr>
            <p:ph type="sldNum" sz="quarter" idx="12"/>
          </p:nvPr>
        </p:nvSpPr>
        <p:spPr/>
        <p:txBody>
          <a:bodyPr/>
          <a:lstStyle/>
          <a:p>
            <a:fld id="{330EA680-D336-4FF7-8B7A-9848BB0A1C32}" type="slidenum">
              <a:rPr lang="en-US" smtClean="0"/>
              <a:pPr/>
              <a:t>38</a:t>
            </a:fld>
            <a:endParaRPr lang="en-US" dirty="0"/>
          </a:p>
        </p:txBody>
      </p:sp>
      <p:pic>
        <p:nvPicPr>
          <p:cNvPr id="7" name="Picture 6" descr="Screenshot of MedlinePlus &quot;What is a chromosome?&quot; page">
            <a:extLst>
              <a:ext uri="{FF2B5EF4-FFF2-40B4-BE49-F238E27FC236}">
                <a16:creationId xmlns:a16="http://schemas.microsoft.com/office/drawing/2014/main" id="{52F954C1-235B-A99A-1DB4-56361388C665}"/>
              </a:ext>
            </a:extLst>
          </p:cNvPr>
          <p:cNvPicPr>
            <a:picLocks noChangeAspect="1"/>
          </p:cNvPicPr>
          <p:nvPr/>
        </p:nvPicPr>
        <p:blipFill>
          <a:blip r:embed="rId3"/>
          <a:stretch>
            <a:fillRect/>
          </a:stretch>
        </p:blipFill>
        <p:spPr>
          <a:xfrm>
            <a:off x="918833" y="1270000"/>
            <a:ext cx="10354333" cy="4760912"/>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50985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linePlus homepage, highlighting the Medical Tests menu item at the top center.">
            <a:extLst>
              <a:ext uri="{FF2B5EF4-FFF2-40B4-BE49-F238E27FC236}">
                <a16:creationId xmlns:a16="http://schemas.microsoft.com/office/drawing/2014/main" id="{CEB4578B-25CE-ADD2-FD13-038083C1B635}"/>
              </a:ext>
            </a:extLst>
          </p:cNvPr>
          <p:cNvPicPr>
            <a:picLocks noChangeAspect="1"/>
          </p:cNvPicPr>
          <p:nvPr/>
        </p:nvPicPr>
        <p:blipFill>
          <a:blip r:embed="rId3"/>
          <a:stretch>
            <a:fillRect/>
          </a:stretch>
        </p:blipFill>
        <p:spPr>
          <a:xfrm>
            <a:off x="1557905" y="1331089"/>
            <a:ext cx="8261203" cy="4655054"/>
          </a:xfrm>
          <a:prstGeom prst="rect">
            <a:avLst/>
          </a:prstGeom>
          <a:effectLst>
            <a:outerShdw blurRad="50800" dist="38100" dir="16200000" rotWithShape="0">
              <a:prstClr val="black">
                <a:alpha val="40000"/>
              </a:prstClr>
            </a:outerShdw>
          </a:effectLst>
        </p:spPr>
      </p:pic>
      <p:sp>
        <p:nvSpPr>
          <p:cNvPr id="5" name="Title 1">
            <a:extLst>
              <a:ext uri="{FF2B5EF4-FFF2-40B4-BE49-F238E27FC236}">
                <a16:creationId xmlns:a16="http://schemas.microsoft.com/office/drawing/2014/main" id="{C3DC3C57-C3D2-CFBB-1FE8-DCE32B1DF1A8}"/>
              </a:ext>
            </a:extLst>
          </p:cNvPr>
          <p:cNvSpPr>
            <a:spLocks noGrp="1"/>
          </p:cNvSpPr>
          <p:nvPr>
            <p:ph type="title"/>
          </p:nvPr>
        </p:nvSpPr>
        <p:spPr>
          <a:xfrm>
            <a:off x="838200" y="365125"/>
            <a:ext cx="10515600" cy="1325563"/>
          </a:xfrm>
        </p:spPr>
        <p:txBody>
          <a:bodyPr/>
          <a:lstStyle/>
          <a:p>
            <a:r>
              <a:rPr lang="en-US" dirty="0"/>
              <a:t>Medical Tests</a:t>
            </a: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39</a:t>
            </a:fld>
            <a:endParaRPr lang="en-US" dirty="0"/>
          </a:p>
        </p:txBody>
      </p:sp>
      <p:sp>
        <p:nvSpPr>
          <p:cNvPr id="9" name="Rectangle 8">
            <a:extLst>
              <a:ext uri="{FF2B5EF4-FFF2-40B4-BE49-F238E27FC236}">
                <a16:creationId xmlns:a16="http://schemas.microsoft.com/office/drawing/2014/main" id="{E38674E0-4242-677A-FD9B-6776D52190EC}"/>
              </a:ext>
              <a:ext uri="{C183D7F6-B498-43B3-948B-1728B52AA6E4}">
                <adec:decorative xmlns:adec="http://schemas.microsoft.com/office/drawing/2017/decorative" val="1"/>
              </a:ext>
            </a:extLst>
          </p:cNvPr>
          <p:cNvSpPr/>
          <p:nvPr/>
        </p:nvSpPr>
        <p:spPr>
          <a:xfrm>
            <a:off x="5259890" y="2506808"/>
            <a:ext cx="139700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34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30E-E7B1-B212-6001-4ECB7F0B5D9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Background Information</a:t>
            </a: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4</a:t>
            </a:fld>
            <a:endParaRPr lang="en-US" dirty="0"/>
          </a:p>
        </p:txBody>
      </p:sp>
      <p:pic>
        <p:nvPicPr>
          <p:cNvPr id="8" name="Picture 7" descr="MedlinePlus homepage, highlighting the search box and the main menu.">
            <a:extLst>
              <a:ext uri="{FF2B5EF4-FFF2-40B4-BE49-F238E27FC236}">
                <a16:creationId xmlns:a16="http://schemas.microsoft.com/office/drawing/2014/main" id="{BD35BEB7-5154-C939-2156-79B3F9C5A6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02" y="946849"/>
            <a:ext cx="8810016" cy="4964301"/>
          </a:xfrm>
          <a:prstGeom prst="rect">
            <a:avLst/>
          </a:prstGeom>
          <a:ln>
            <a:noFill/>
          </a:ln>
          <a:effectLst>
            <a:outerShdw blurRad="50800" dist="38100" dir="16200000" rotWithShape="0">
              <a:prstClr val="black">
                <a:alpha val="40000"/>
              </a:prstClr>
            </a:outerShdw>
          </a:effectLst>
        </p:spPr>
      </p:pic>
      <p:sp>
        <p:nvSpPr>
          <p:cNvPr id="9" name="Rectangle 8">
            <a:extLst>
              <a:ext uri="{FF2B5EF4-FFF2-40B4-BE49-F238E27FC236}">
                <a16:creationId xmlns:a16="http://schemas.microsoft.com/office/drawing/2014/main" id="{E38674E0-4242-677A-FD9B-6776D52190EC}"/>
              </a:ext>
              <a:ext uri="{C183D7F6-B498-43B3-948B-1728B52AA6E4}">
                <adec:decorative xmlns:adec="http://schemas.microsoft.com/office/drawing/2017/decorative" val="1"/>
              </a:ext>
            </a:extLst>
          </p:cNvPr>
          <p:cNvSpPr/>
          <p:nvPr/>
        </p:nvSpPr>
        <p:spPr>
          <a:xfrm>
            <a:off x="1913402" y="2185933"/>
            <a:ext cx="705697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36E281-5558-2C2C-7ED3-AC3ACB79BC2C}"/>
              </a:ext>
              <a:ext uri="{C183D7F6-B498-43B3-948B-1728B52AA6E4}">
                <adec:decorative xmlns:adec="http://schemas.microsoft.com/office/drawing/2017/decorative" val="1"/>
              </a:ext>
            </a:extLst>
          </p:cNvPr>
          <p:cNvSpPr/>
          <p:nvPr/>
        </p:nvSpPr>
        <p:spPr>
          <a:xfrm>
            <a:off x="6932815" y="1412864"/>
            <a:ext cx="366037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2511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48A3E-6C5D-8B6C-C0C9-78E428837FB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Medical Tests Example</a:t>
            </a:r>
          </a:p>
        </p:txBody>
      </p:sp>
      <p:sp>
        <p:nvSpPr>
          <p:cNvPr id="2" name="Slide Number Placeholder 1">
            <a:extLst>
              <a:ext uri="{FF2B5EF4-FFF2-40B4-BE49-F238E27FC236}">
                <a16:creationId xmlns:a16="http://schemas.microsoft.com/office/drawing/2014/main" id="{E3AD584D-5954-03BD-58AD-386A2623761E}"/>
              </a:ext>
            </a:extLst>
          </p:cNvPr>
          <p:cNvSpPr>
            <a:spLocks noGrp="1"/>
          </p:cNvSpPr>
          <p:nvPr>
            <p:ph type="sldNum" sz="quarter" idx="12"/>
          </p:nvPr>
        </p:nvSpPr>
        <p:spPr/>
        <p:txBody>
          <a:bodyPr/>
          <a:lstStyle/>
          <a:p>
            <a:fld id="{330EA680-D336-4FF7-8B7A-9848BB0A1C32}" type="slidenum">
              <a:rPr lang="en-US" smtClean="0"/>
              <a:pPr/>
              <a:t>40</a:t>
            </a:fld>
            <a:endParaRPr lang="en-US" dirty="0"/>
          </a:p>
        </p:txBody>
      </p:sp>
      <p:pic>
        <p:nvPicPr>
          <p:cNvPr id="10" name="Picture 9" descr="Screenshot of MedlinePlus Medical Tests page highlighting Glucagon Blood Test">
            <a:extLst>
              <a:ext uri="{FF2B5EF4-FFF2-40B4-BE49-F238E27FC236}">
                <a16:creationId xmlns:a16="http://schemas.microsoft.com/office/drawing/2014/main" id="{404492D0-D280-F106-E023-7835AAC3CD90}"/>
              </a:ext>
            </a:extLst>
          </p:cNvPr>
          <p:cNvPicPr>
            <a:picLocks noChangeAspect="1"/>
          </p:cNvPicPr>
          <p:nvPr/>
        </p:nvPicPr>
        <p:blipFill>
          <a:blip r:embed="rId3"/>
          <a:stretch>
            <a:fillRect/>
          </a:stretch>
        </p:blipFill>
        <p:spPr>
          <a:xfrm>
            <a:off x="1690993" y="4378325"/>
            <a:ext cx="8810016" cy="1356521"/>
          </a:xfrm>
          <a:prstGeom prst="rect">
            <a:avLst/>
          </a:prstGeom>
          <a:effectLst>
            <a:outerShdw blurRad="50800" dist="38100" dir="10800000" algn="r" rotWithShape="0">
              <a:prstClr val="black">
                <a:alpha val="40000"/>
              </a:prstClr>
            </a:outerShdw>
          </a:effectLst>
        </p:spPr>
      </p:pic>
      <p:cxnSp>
        <p:nvCxnSpPr>
          <p:cNvPr id="9" name="Straight Connector 8">
            <a:extLst>
              <a:ext uri="{FF2B5EF4-FFF2-40B4-BE49-F238E27FC236}">
                <a16:creationId xmlns:a16="http://schemas.microsoft.com/office/drawing/2014/main" id="{9046EA0C-995C-7AA1-7B88-EC23F72A4A78}"/>
              </a:ext>
              <a:ext uri="{C183D7F6-B498-43B3-948B-1728B52AA6E4}">
                <adec:decorative xmlns:adec="http://schemas.microsoft.com/office/drawing/2017/decorative" val="1"/>
              </a:ext>
            </a:extLst>
          </p:cNvPr>
          <p:cNvCxnSpPr/>
          <p:nvPr/>
        </p:nvCxnSpPr>
        <p:spPr>
          <a:xfrm>
            <a:off x="1308100" y="41529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40FDDA-6E17-2CD9-809A-A89A8BABC100}"/>
              </a:ext>
              <a:ext uri="{C183D7F6-B498-43B3-948B-1728B52AA6E4}">
                <adec:decorative xmlns:adec="http://schemas.microsoft.com/office/drawing/2017/decorative" val="1"/>
              </a:ext>
            </a:extLst>
          </p:cNvPr>
          <p:cNvSpPr/>
          <p:nvPr/>
        </p:nvSpPr>
        <p:spPr>
          <a:xfrm>
            <a:off x="1690992" y="4804237"/>
            <a:ext cx="14967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creenshot of MedlinePlus Medical Tests page">
            <a:extLst>
              <a:ext uri="{FF2B5EF4-FFF2-40B4-BE49-F238E27FC236}">
                <a16:creationId xmlns:a16="http://schemas.microsoft.com/office/drawing/2014/main" id="{7C21AB9B-A521-5AE6-4641-F5DB34EA3603}"/>
              </a:ext>
            </a:extLst>
          </p:cNvPr>
          <p:cNvPicPr>
            <a:picLocks noChangeAspect="1"/>
          </p:cNvPicPr>
          <p:nvPr/>
        </p:nvPicPr>
        <p:blipFill>
          <a:blip r:embed="rId4"/>
          <a:stretch>
            <a:fillRect/>
          </a:stretch>
        </p:blipFill>
        <p:spPr>
          <a:xfrm>
            <a:off x="1690992" y="173759"/>
            <a:ext cx="8707239" cy="379714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531436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29924C-4CD5-41F0-E18E-1D3B7E26578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Medical Tests Example Continued</a:t>
            </a:r>
          </a:p>
        </p:txBody>
      </p:sp>
      <p:sp>
        <p:nvSpPr>
          <p:cNvPr id="2" name="Slide Number Placeholder 1">
            <a:extLst>
              <a:ext uri="{FF2B5EF4-FFF2-40B4-BE49-F238E27FC236}">
                <a16:creationId xmlns:a16="http://schemas.microsoft.com/office/drawing/2014/main" id="{5F80B8CF-7FF8-B2ED-5A53-F8645A03F702}"/>
              </a:ext>
            </a:extLst>
          </p:cNvPr>
          <p:cNvSpPr>
            <a:spLocks noGrp="1"/>
          </p:cNvSpPr>
          <p:nvPr>
            <p:ph type="sldNum" sz="quarter" idx="12"/>
          </p:nvPr>
        </p:nvSpPr>
        <p:spPr/>
        <p:txBody>
          <a:bodyPr/>
          <a:lstStyle/>
          <a:p>
            <a:fld id="{330EA680-D336-4FF7-8B7A-9848BB0A1C32}" type="slidenum">
              <a:rPr lang="en-US" smtClean="0"/>
              <a:pPr/>
              <a:t>41</a:t>
            </a:fld>
            <a:endParaRPr lang="en-US" dirty="0"/>
          </a:p>
        </p:txBody>
      </p:sp>
      <p:pic>
        <p:nvPicPr>
          <p:cNvPr id="4" name="Picture 3" descr="Screenshot of MedlinePlus page for Glucagon Blood Test">
            <a:extLst>
              <a:ext uri="{FF2B5EF4-FFF2-40B4-BE49-F238E27FC236}">
                <a16:creationId xmlns:a16="http://schemas.microsoft.com/office/drawing/2014/main" id="{972266C0-7696-C422-0CE7-F0B06B7529F5}"/>
              </a:ext>
            </a:extLst>
          </p:cNvPr>
          <p:cNvPicPr>
            <a:picLocks noChangeAspect="1"/>
          </p:cNvPicPr>
          <p:nvPr/>
        </p:nvPicPr>
        <p:blipFill>
          <a:blip r:embed="rId3"/>
          <a:stretch>
            <a:fillRect/>
          </a:stretch>
        </p:blipFill>
        <p:spPr>
          <a:xfrm>
            <a:off x="978693" y="885309"/>
            <a:ext cx="10234613" cy="508738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40981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linePlus homepage, highlighting the Espanol toggle link at the top right.">
            <a:extLst>
              <a:ext uri="{FF2B5EF4-FFF2-40B4-BE49-F238E27FC236}">
                <a16:creationId xmlns:a16="http://schemas.microsoft.com/office/drawing/2014/main" id="{7AADC781-8F9A-7BBB-49E2-03E32B8388B5}"/>
              </a:ext>
            </a:extLst>
          </p:cNvPr>
          <p:cNvPicPr>
            <a:picLocks noChangeAspect="1"/>
          </p:cNvPicPr>
          <p:nvPr/>
        </p:nvPicPr>
        <p:blipFill>
          <a:blip r:embed="rId3"/>
          <a:stretch>
            <a:fillRect/>
          </a:stretch>
        </p:blipFill>
        <p:spPr>
          <a:xfrm>
            <a:off x="1557905" y="1365813"/>
            <a:ext cx="8199579" cy="4620330"/>
          </a:xfrm>
          <a:prstGeom prst="rect">
            <a:avLst/>
          </a:prstGeom>
          <a:effectLst>
            <a:outerShdw blurRad="50800" dist="38100" dir="16200000" rotWithShape="0">
              <a:prstClr val="black">
                <a:alpha val="40000"/>
              </a:prstClr>
            </a:outerShdw>
          </a:effectLst>
        </p:spPr>
      </p:pic>
      <p:sp>
        <p:nvSpPr>
          <p:cNvPr id="6" name="Title 1">
            <a:extLst>
              <a:ext uri="{FF2B5EF4-FFF2-40B4-BE49-F238E27FC236}">
                <a16:creationId xmlns:a16="http://schemas.microsoft.com/office/drawing/2014/main" id="{A5A137A1-6DB4-EC30-BFA7-2CA5D88BEF11}"/>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MedlinePlus in Spanish</a:t>
            </a:r>
          </a:p>
        </p:txBody>
      </p:sp>
      <p:sp>
        <p:nvSpPr>
          <p:cNvPr id="7" name="Slide Number Placeholder 6">
            <a:extLst>
              <a:ext uri="{FF2B5EF4-FFF2-40B4-BE49-F238E27FC236}">
                <a16:creationId xmlns:a16="http://schemas.microsoft.com/office/drawing/2014/main" id="{2F933F83-3D93-F127-5524-06CB1D6BF90A}"/>
              </a:ext>
            </a:extLst>
          </p:cNvPr>
          <p:cNvSpPr>
            <a:spLocks noGrp="1"/>
          </p:cNvSpPr>
          <p:nvPr>
            <p:ph type="sldNum" sz="quarter" idx="12"/>
          </p:nvPr>
        </p:nvSpPr>
        <p:spPr/>
        <p:txBody>
          <a:bodyPr/>
          <a:lstStyle/>
          <a:p>
            <a:fld id="{330EA680-D336-4FF7-8B7A-9848BB0A1C32}" type="slidenum">
              <a:rPr lang="en-US" smtClean="0"/>
              <a:t>42</a:t>
            </a:fld>
            <a:endParaRPr lang="en-US" dirty="0"/>
          </a:p>
        </p:txBody>
      </p:sp>
      <p:sp>
        <p:nvSpPr>
          <p:cNvPr id="5" name="Rectangle 4">
            <a:extLst>
              <a:ext uri="{FF2B5EF4-FFF2-40B4-BE49-F238E27FC236}">
                <a16:creationId xmlns:a16="http://schemas.microsoft.com/office/drawing/2014/main" id="{AA61F699-A54A-345E-CD4B-F16A8E7D65F8}"/>
              </a:ext>
              <a:ext uri="{C183D7F6-B498-43B3-948B-1728B52AA6E4}">
                <adec:decorative xmlns:adec="http://schemas.microsoft.com/office/drawing/2017/decorative" val="1"/>
              </a:ext>
            </a:extLst>
          </p:cNvPr>
          <p:cNvSpPr/>
          <p:nvPr/>
        </p:nvSpPr>
        <p:spPr>
          <a:xfrm>
            <a:off x="9074552" y="2549193"/>
            <a:ext cx="682932"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195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D8203-1A67-05A2-580B-86097748480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MedlinePlus in Spanish Continued</a:t>
            </a:r>
          </a:p>
        </p:txBody>
      </p:sp>
      <p:pic>
        <p:nvPicPr>
          <p:cNvPr id="7" name="Picture 6" descr="MedlinePlus en espanol homepage, with link to English in upper right highlighted.">
            <a:extLst>
              <a:ext uri="{FF2B5EF4-FFF2-40B4-BE49-F238E27FC236}">
                <a16:creationId xmlns:a16="http://schemas.microsoft.com/office/drawing/2014/main" id="{957ABD60-78D3-2144-09AF-BE0E8D27F6D6}"/>
              </a:ext>
            </a:extLst>
          </p:cNvPr>
          <p:cNvPicPr>
            <a:picLocks noChangeAspect="1"/>
          </p:cNvPicPr>
          <p:nvPr/>
        </p:nvPicPr>
        <p:blipFill>
          <a:blip r:embed="rId3"/>
          <a:stretch>
            <a:fillRect/>
          </a:stretch>
        </p:blipFill>
        <p:spPr>
          <a:xfrm>
            <a:off x="1705664" y="702409"/>
            <a:ext cx="9029108" cy="5270128"/>
          </a:xfrm>
          <a:prstGeom prst="rect">
            <a:avLst/>
          </a:prstGeom>
          <a:effectLst>
            <a:outerShdw blurRad="50800" dist="38100" dir="16200000" rotWithShape="0">
              <a:prstClr val="black">
                <a:alpha val="40000"/>
              </a:prstClr>
            </a:outerShdw>
          </a:effectLst>
        </p:spPr>
      </p:pic>
      <p:sp>
        <p:nvSpPr>
          <p:cNvPr id="6" name="Slide Number Placeholder 5">
            <a:extLst>
              <a:ext uri="{FF2B5EF4-FFF2-40B4-BE49-F238E27FC236}">
                <a16:creationId xmlns:a16="http://schemas.microsoft.com/office/drawing/2014/main" id="{6DD50377-5FB2-535B-2DF2-CE5E7A6C620D}"/>
              </a:ext>
            </a:extLst>
          </p:cNvPr>
          <p:cNvSpPr>
            <a:spLocks noGrp="1"/>
          </p:cNvSpPr>
          <p:nvPr>
            <p:ph type="sldNum" sz="quarter" idx="12"/>
          </p:nvPr>
        </p:nvSpPr>
        <p:spPr/>
        <p:txBody>
          <a:bodyPr/>
          <a:lstStyle/>
          <a:p>
            <a:fld id="{330EA680-D336-4FF7-8B7A-9848BB0A1C32}" type="slidenum">
              <a:rPr lang="en-US" smtClean="0"/>
              <a:t>43</a:t>
            </a:fld>
            <a:endParaRPr lang="en-US" dirty="0"/>
          </a:p>
        </p:txBody>
      </p:sp>
      <p:sp>
        <p:nvSpPr>
          <p:cNvPr id="4" name="Rectangle 3">
            <a:extLst>
              <a:ext uri="{FF2B5EF4-FFF2-40B4-BE49-F238E27FC236}">
                <a16:creationId xmlns:a16="http://schemas.microsoft.com/office/drawing/2014/main" id="{BF3F62C5-311A-D2EF-CD2C-BF9684A8F259}"/>
              </a:ext>
              <a:ext uri="{C183D7F6-B498-43B3-948B-1728B52AA6E4}">
                <adec:decorative xmlns:adec="http://schemas.microsoft.com/office/drawing/2017/decorative" val="1"/>
              </a:ext>
            </a:extLst>
          </p:cNvPr>
          <p:cNvSpPr/>
          <p:nvPr/>
        </p:nvSpPr>
        <p:spPr>
          <a:xfrm>
            <a:off x="9886642" y="2050729"/>
            <a:ext cx="97309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1303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dlinePlus homepage, highlighting the Medical Encyclopedia menu item at the top right.">
            <a:extLst>
              <a:ext uri="{FF2B5EF4-FFF2-40B4-BE49-F238E27FC236}">
                <a16:creationId xmlns:a16="http://schemas.microsoft.com/office/drawing/2014/main" id="{D02B571E-E728-47A7-16E7-74B41BF0B130}"/>
              </a:ext>
            </a:extLst>
          </p:cNvPr>
          <p:cNvPicPr>
            <a:picLocks noChangeAspect="1"/>
          </p:cNvPicPr>
          <p:nvPr/>
        </p:nvPicPr>
        <p:blipFill>
          <a:blip r:embed="rId3"/>
          <a:stretch>
            <a:fillRect/>
          </a:stretch>
        </p:blipFill>
        <p:spPr>
          <a:xfrm>
            <a:off x="1928295" y="1467224"/>
            <a:ext cx="8002784" cy="4509439"/>
          </a:xfrm>
          <a:prstGeom prst="rect">
            <a:avLst/>
          </a:prstGeom>
          <a:effectLst>
            <a:outerShdw blurRad="50800" dist="38100" dir="16200000" rotWithShape="0">
              <a:prstClr val="black">
                <a:alpha val="40000"/>
              </a:prstClr>
            </a:outerShdw>
          </a:effectLst>
        </p:spPr>
      </p:pic>
      <p:sp>
        <p:nvSpPr>
          <p:cNvPr id="6" name="Title 1">
            <a:extLst>
              <a:ext uri="{FF2B5EF4-FFF2-40B4-BE49-F238E27FC236}">
                <a16:creationId xmlns:a16="http://schemas.microsoft.com/office/drawing/2014/main" id="{A5A137A1-6DB4-EC30-BFA7-2CA5D88BEF11}"/>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Medical Encyclopedia</a:t>
            </a:r>
          </a:p>
        </p:txBody>
      </p:sp>
      <p:sp>
        <p:nvSpPr>
          <p:cNvPr id="7" name="Slide Number Placeholder 6">
            <a:extLst>
              <a:ext uri="{FF2B5EF4-FFF2-40B4-BE49-F238E27FC236}">
                <a16:creationId xmlns:a16="http://schemas.microsoft.com/office/drawing/2014/main" id="{2F933F83-3D93-F127-5524-06CB1D6BF90A}"/>
              </a:ext>
            </a:extLst>
          </p:cNvPr>
          <p:cNvSpPr>
            <a:spLocks noGrp="1"/>
          </p:cNvSpPr>
          <p:nvPr>
            <p:ph type="sldNum" sz="quarter" idx="12"/>
          </p:nvPr>
        </p:nvSpPr>
        <p:spPr/>
        <p:txBody>
          <a:bodyPr/>
          <a:lstStyle/>
          <a:p>
            <a:fld id="{330EA680-D336-4FF7-8B7A-9848BB0A1C32}" type="slidenum">
              <a:rPr lang="en-US" smtClean="0"/>
              <a:t>44</a:t>
            </a:fld>
            <a:endParaRPr lang="en-US" dirty="0"/>
          </a:p>
        </p:txBody>
      </p:sp>
      <p:sp>
        <p:nvSpPr>
          <p:cNvPr id="5" name="Rectangle 4">
            <a:extLst>
              <a:ext uri="{FF2B5EF4-FFF2-40B4-BE49-F238E27FC236}">
                <a16:creationId xmlns:a16="http://schemas.microsoft.com/office/drawing/2014/main" id="{AA61F699-A54A-345E-CD4B-F16A8E7D65F8}"/>
              </a:ext>
              <a:ext uri="{C183D7F6-B498-43B3-948B-1728B52AA6E4}">
                <adec:decorative xmlns:adec="http://schemas.microsoft.com/office/drawing/2017/decorative" val="1"/>
              </a:ext>
            </a:extLst>
          </p:cNvPr>
          <p:cNvSpPr/>
          <p:nvPr/>
        </p:nvSpPr>
        <p:spPr>
          <a:xfrm>
            <a:off x="6684362" y="2601048"/>
            <a:ext cx="1836695" cy="4842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9201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55204-3FD3-4C1A-A9BB-9ED001873801}"/>
              </a:ext>
            </a:extLst>
          </p:cNvPr>
          <p:cNvSpPr>
            <a:spLocks noGrp="1"/>
          </p:cNvSpPr>
          <p:nvPr>
            <p:ph type="title" idx="4294967295"/>
          </p:nvPr>
        </p:nvSpPr>
        <p:spPr>
          <a:xfrm>
            <a:off x="0" y="-356399"/>
            <a:ext cx="4229793"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Medical Encyclopedia Continued</a:t>
            </a:r>
          </a:p>
        </p:txBody>
      </p:sp>
      <p:pic>
        <p:nvPicPr>
          <p:cNvPr id="4" name="Picture 3" descr="ADAM Medical Encyclopedia on MedlinePlus.">
            <a:extLst>
              <a:ext uri="{FF2B5EF4-FFF2-40B4-BE49-F238E27FC236}">
                <a16:creationId xmlns:a16="http://schemas.microsoft.com/office/drawing/2014/main" id="{FA38C9A6-CF9E-E7D4-F919-C8A2DDD0CD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2343" y="341341"/>
            <a:ext cx="10247313" cy="5623656"/>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D8F73CC-8EF8-43D3-3B88-714466614570}"/>
              </a:ext>
              <a:ext uri="{C183D7F6-B498-43B3-948B-1728B52AA6E4}">
                <adec:decorative xmlns:adec="http://schemas.microsoft.com/office/drawing/2017/decorative" val="1"/>
              </a:ext>
            </a:extLst>
          </p:cNvPr>
          <p:cNvSpPr/>
          <p:nvPr/>
        </p:nvSpPr>
        <p:spPr>
          <a:xfrm>
            <a:off x="972343" y="3670300"/>
            <a:ext cx="10247313" cy="95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209D81A-9F99-A9F4-74FF-BC0181098D4F}"/>
              </a:ext>
              <a:ext uri="{C183D7F6-B498-43B3-948B-1728B52AA6E4}">
                <adec:decorative xmlns:adec="http://schemas.microsoft.com/office/drawing/2017/decorative" val="1"/>
              </a:ext>
            </a:extLst>
          </p:cNvPr>
          <p:cNvSpPr/>
          <p:nvPr/>
        </p:nvSpPr>
        <p:spPr>
          <a:xfrm>
            <a:off x="972342" y="4622800"/>
            <a:ext cx="10247313" cy="12827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6">
            <a:extLst>
              <a:ext uri="{FF2B5EF4-FFF2-40B4-BE49-F238E27FC236}">
                <a16:creationId xmlns:a16="http://schemas.microsoft.com/office/drawing/2014/main" id="{A79B03C8-CBF4-0E8A-4F93-3DE0D6529783}"/>
              </a:ext>
            </a:extLst>
          </p:cNvPr>
          <p:cNvSpPr>
            <a:spLocks noGrp="1"/>
          </p:cNvSpPr>
          <p:nvPr>
            <p:ph type="sldNum" sz="quarter" idx="12"/>
          </p:nvPr>
        </p:nvSpPr>
        <p:spPr>
          <a:xfrm>
            <a:off x="8610600" y="6356350"/>
            <a:ext cx="2743200" cy="365125"/>
          </a:xfrm>
        </p:spPr>
        <p:txBody>
          <a:bodyPr/>
          <a:lstStyle/>
          <a:p>
            <a:fld id="{330EA680-D336-4FF7-8B7A-9848BB0A1C32}" type="slidenum">
              <a:rPr lang="en-US" smtClean="0"/>
              <a:t>45</a:t>
            </a:fld>
            <a:endParaRPr lang="en-US" dirty="0"/>
          </a:p>
        </p:txBody>
      </p:sp>
    </p:spTree>
    <p:extLst>
      <p:ext uri="{BB962C8B-B14F-4D97-AF65-F5344CB8AC3E}">
        <p14:creationId xmlns:p14="http://schemas.microsoft.com/office/powerpoint/2010/main" val="124393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B743-C1DC-602E-A470-92EB990C07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1DB981-A3FB-A9BB-E765-CCB7B59CF83C}"/>
              </a:ext>
            </a:extLst>
          </p:cNvPr>
          <p:cNvSpPr>
            <a:spLocks noGrp="1"/>
          </p:cNvSpPr>
          <p:nvPr>
            <p:ph type="title" idx="4294967295"/>
          </p:nvPr>
        </p:nvSpPr>
        <p:spPr>
          <a:xfrm>
            <a:off x="444500" y="-1325563"/>
            <a:ext cx="10515600" cy="1325563"/>
          </a:xfrm>
        </p:spPr>
        <p:txBody>
          <a:bodyPr/>
          <a:lstStyle/>
          <a:p>
            <a:r>
              <a:rPr lang="en-US" dirty="0"/>
              <a:t>Additional Resources</a:t>
            </a:r>
          </a:p>
        </p:txBody>
      </p:sp>
      <p:sp>
        <p:nvSpPr>
          <p:cNvPr id="2" name="Slide Number Placeholder 1">
            <a:extLst>
              <a:ext uri="{FF2B5EF4-FFF2-40B4-BE49-F238E27FC236}">
                <a16:creationId xmlns:a16="http://schemas.microsoft.com/office/drawing/2014/main" id="{B0FD07F7-3D80-65E5-BD86-4F91C96CD062}"/>
              </a:ext>
            </a:extLst>
          </p:cNvPr>
          <p:cNvSpPr>
            <a:spLocks noGrp="1"/>
          </p:cNvSpPr>
          <p:nvPr>
            <p:ph type="sldNum" sz="quarter" idx="12"/>
          </p:nvPr>
        </p:nvSpPr>
        <p:spPr/>
        <p:txBody>
          <a:bodyPr/>
          <a:lstStyle/>
          <a:p>
            <a:fld id="{330EA680-D336-4FF7-8B7A-9848BB0A1C32}" type="slidenum">
              <a:rPr lang="en-US" smtClean="0"/>
              <a:pPr/>
              <a:t>46</a:t>
            </a:fld>
            <a:endParaRPr lang="en-US" dirty="0"/>
          </a:p>
        </p:txBody>
      </p:sp>
      <p:pic>
        <p:nvPicPr>
          <p:cNvPr id="6" name="Picture 5" descr="Bottom of the MedlinePlus homepage with boxes around the Health Recipes, Easy-to-Read Health Information, NIH MedlinePlus Magazine, and Connect with NLM sections.">
            <a:extLst>
              <a:ext uri="{FF2B5EF4-FFF2-40B4-BE49-F238E27FC236}">
                <a16:creationId xmlns:a16="http://schemas.microsoft.com/office/drawing/2014/main" id="{9003AF15-9C15-C2A0-38AD-36B8BBDFC4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8368" y="157944"/>
            <a:ext cx="10355263" cy="5802142"/>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46F2A72B-970A-DF8E-C9A0-1521DB7C1FA4}"/>
              </a:ext>
              <a:ext uri="{C183D7F6-B498-43B3-948B-1728B52AA6E4}">
                <adec:decorative xmlns:adec="http://schemas.microsoft.com/office/drawing/2017/decorative" val="1"/>
              </a:ext>
            </a:extLst>
          </p:cNvPr>
          <p:cNvSpPr/>
          <p:nvPr/>
        </p:nvSpPr>
        <p:spPr>
          <a:xfrm>
            <a:off x="7776835" y="1458812"/>
            <a:ext cx="3183265" cy="10176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B9A24F6-67A6-03C2-9A2C-049F78C1F922}"/>
              </a:ext>
              <a:ext uri="{C183D7F6-B498-43B3-948B-1728B52AA6E4}">
                <adec:decorative xmlns:adec="http://schemas.microsoft.com/office/drawing/2017/decorative" val="1"/>
              </a:ext>
            </a:extLst>
          </p:cNvPr>
          <p:cNvSpPr/>
          <p:nvPr/>
        </p:nvSpPr>
        <p:spPr>
          <a:xfrm>
            <a:off x="1160135" y="3046315"/>
            <a:ext cx="2827665" cy="78908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B16A52-4D8A-43D1-D418-7FD6E46FEFB5}"/>
              </a:ext>
              <a:ext uri="{C183D7F6-B498-43B3-948B-1728B52AA6E4}">
                <adec:decorative xmlns:adec="http://schemas.microsoft.com/office/drawing/2017/decorative" val="1"/>
              </a:ext>
            </a:extLst>
          </p:cNvPr>
          <p:cNvSpPr/>
          <p:nvPr/>
        </p:nvSpPr>
        <p:spPr>
          <a:xfrm>
            <a:off x="5889356" y="4519512"/>
            <a:ext cx="1997344"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54A32A-C3E9-6CBE-5B48-E99C012A2BED}"/>
              </a:ext>
              <a:ext uri="{C183D7F6-B498-43B3-948B-1728B52AA6E4}">
                <adec:decorative xmlns:adec="http://schemas.microsoft.com/office/drawing/2017/decorative" val="1"/>
              </a:ext>
            </a:extLst>
          </p:cNvPr>
          <p:cNvSpPr/>
          <p:nvPr/>
        </p:nvSpPr>
        <p:spPr>
          <a:xfrm>
            <a:off x="4458002" y="3867598"/>
            <a:ext cx="3085798"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91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286F1-9AAF-0425-DBC4-31EA5C74017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Evaluating Internet Health Information</a:t>
            </a:r>
          </a:p>
        </p:txBody>
      </p:sp>
      <p:sp>
        <p:nvSpPr>
          <p:cNvPr id="2" name="Slide Number Placeholder 1">
            <a:extLst>
              <a:ext uri="{FF2B5EF4-FFF2-40B4-BE49-F238E27FC236}">
                <a16:creationId xmlns:a16="http://schemas.microsoft.com/office/drawing/2014/main" id="{38B26767-CDE1-703C-F8C9-7E7EF808D1CC}"/>
              </a:ext>
            </a:extLst>
          </p:cNvPr>
          <p:cNvSpPr>
            <a:spLocks noGrp="1"/>
          </p:cNvSpPr>
          <p:nvPr>
            <p:ph type="sldNum" sz="quarter" idx="12"/>
          </p:nvPr>
        </p:nvSpPr>
        <p:spPr/>
        <p:txBody>
          <a:bodyPr/>
          <a:lstStyle/>
          <a:p>
            <a:fld id="{330EA680-D336-4FF7-8B7A-9848BB0A1C32}" type="slidenum">
              <a:rPr lang="en-US" smtClean="0"/>
              <a:t>47</a:t>
            </a:fld>
            <a:endParaRPr lang="en-US" dirty="0"/>
          </a:p>
        </p:txBody>
      </p:sp>
      <p:pic>
        <p:nvPicPr>
          <p:cNvPr id="3" name="Picture 2" descr="Screenshot of MedlinePlus Evaluating Internet Health Information tutorial page">
            <a:extLst>
              <a:ext uri="{FF2B5EF4-FFF2-40B4-BE49-F238E27FC236}">
                <a16:creationId xmlns:a16="http://schemas.microsoft.com/office/drawing/2014/main" id="{3BA46954-4554-4A1C-8440-CB31B4A68075}"/>
              </a:ext>
            </a:extLst>
          </p:cNvPr>
          <p:cNvPicPr>
            <a:picLocks noChangeAspect="1"/>
          </p:cNvPicPr>
          <p:nvPr/>
        </p:nvPicPr>
        <p:blipFill rotWithShape="1">
          <a:blip r:embed="rId3"/>
          <a:srcRect t="1" b="40524"/>
          <a:stretch/>
        </p:blipFill>
        <p:spPr>
          <a:xfrm>
            <a:off x="1139639" y="504825"/>
            <a:ext cx="9912722" cy="550227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79671235"/>
      </p:ext>
    </p:extLst>
  </p:cSld>
  <p:clrMapOvr>
    <a:masterClrMapping/>
  </p:clrMapOvr>
  <mc:AlternateContent xmlns:mc="http://schemas.openxmlformats.org/markup-compatibility/2006" xmlns:p14="http://schemas.microsoft.com/office/powerpoint/2010/main">
    <mc:Choice Requires="p14">
      <p:transition spd="slow" p14:dur="2000" advTm="5793"/>
    </mc:Choice>
    <mc:Fallback xmlns="">
      <p:transition spd="slow" advTm="579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B65D-3C71-9E28-E300-6D012672B10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Evaluating Internet Health Information Continued</a:t>
            </a:r>
          </a:p>
        </p:txBody>
      </p:sp>
      <p:sp>
        <p:nvSpPr>
          <p:cNvPr id="4" name="Slide Number Placeholder 3">
            <a:extLst>
              <a:ext uri="{FF2B5EF4-FFF2-40B4-BE49-F238E27FC236}">
                <a16:creationId xmlns:a16="http://schemas.microsoft.com/office/drawing/2014/main" id="{DB8EBDEE-FCDF-D573-7AE1-245AE167F620}"/>
              </a:ext>
            </a:extLst>
          </p:cNvPr>
          <p:cNvSpPr>
            <a:spLocks noGrp="1"/>
          </p:cNvSpPr>
          <p:nvPr>
            <p:ph type="sldNum" sz="quarter" idx="12"/>
          </p:nvPr>
        </p:nvSpPr>
        <p:spPr/>
        <p:txBody>
          <a:bodyPr/>
          <a:lstStyle/>
          <a:p>
            <a:fld id="{330EA680-D336-4FF7-8B7A-9848BB0A1C32}" type="slidenum">
              <a:rPr lang="en-US" smtClean="0"/>
              <a:t>48</a:t>
            </a:fld>
            <a:endParaRPr lang="en-US" dirty="0"/>
          </a:p>
        </p:txBody>
      </p:sp>
      <p:pic>
        <p:nvPicPr>
          <p:cNvPr id="9" name="Picture 8" descr="Screenshot of MedlinePlus Evaluating Internet Health Information page">
            <a:extLst>
              <a:ext uri="{FF2B5EF4-FFF2-40B4-BE49-F238E27FC236}">
                <a16:creationId xmlns:a16="http://schemas.microsoft.com/office/drawing/2014/main" id="{A0083413-6335-65F7-7D8B-0C88FFD62BEB}"/>
              </a:ext>
            </a:extLst>
          </p:cNvPr>
          <p:cNvPicPr>
            <a:picLocks noChangeAspect="1"/>
          </p:cNvPicPr>
          <p:nvPr/>
        </p:nvPicPr>
        <p:blipFill>
          <a:blip r:embed="rId3"/>
          <a:stretch>
            <a:fillRect/>
          </a:stretch>
        </p:blipFill>
        <p:spPr>
          <a:xfrm>
            <a:off x="1431131" y="681037"/>
            <a:ext cx="9329738" cy="533016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187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78A6-926D-F12E-3CEF-96009BC946FC}"/>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0AE0C310-C190-705D-9098-2B284D947189}"/>
              </a:ext>
            </a:extLst>
          </p:cNvPr>
          <p:cNvSpPr>
            <a:spLocks noGrp="1"/>
          </p:cNvSpPr>
          <p:nvPr>
            <p:ph idx="1"/>
          </p:nvPr>
        </p:nvSpPr>
        <p:spPr/>
        <p:txBody>
          <a:bodyPr/>
          <a:lstStyle/>
          <a:p>
            <a:r>
              <a:rPr lang="en-US" dirty="0"/>
              <a:t>National Library of Medicine (NLM)</a:t>
            </a:r>
          </a:p>
          <a:p>
            <a:r>
              <a:rPr lang="en-US" dirty="0"/>
              <a:t>National Institutes of Health (NIH)</a:t>
            </a:r>
          </a:p>
          <a:p>
            <a:r>
              <a:rPr lang="en-US" dirty="0"/>
              <a:t>Centers for Disease Control and Prevention (CDC)</a:t>
            </a:r>
          </a:p>
          <a:p>
            <a:r>
              <a:rPr lang="en-US" dirty="0"/>
              <a:t>Food and Drug Administration (FDA)</a:t>
            </a:r>
          </a:p>
          <a:p>
            <a:r>
              <a:rPr lang="en-US" dirty="0"/>
              <a:t>NIH Office of Dietary Supplements</a:t>
            </a:r>
          </a:p>
        </p:txBody>
      </p:sp>
      <p:sp>
        <p:nvSpPr>
          <p:cNvPr id="4" name="Slide Number Placeholder 3">
            <a:extLst>
              <a:ext uri="{FF2B5EF4-FFF2-40B4-BE49-F238E27FC236}">
                <a16:creationId xmlns:a16="http://schemas.microsoft.com/office/drawing/2014/main" id="{1D1F2790-F317-9498-0169-1D542C2D0507}"/>
              </a:ext>
            </a:extLst>
          </p:cNvPr>
          <p:cNvSpPr>
            <a:spLocks noGrp="1"/>
          </p:cNvSpPr>
          <p:nvPr>
            <p:ph type="sldNum" sz="quarter" idx="12"/>
          </p:nvPr>
        </p:nvSpPr>
        <p:spPr/>
        <p:txBody>
          <a:bodyPr/>
          <a:lstStyle/>
          <a:p>
            <a:fld id="{330EA680-D336-4FF7-8B7A-9848BB0A1C32}" type="slidenum">
              <a:rPr lang="en-US" smtClean="0"/>
              <a:t>5</a:t>
            </a:fld>
            <a:endParaRPr lang="en-US" dirty="0"/>
          </a:p>
        </p:txBody>
      </p:sp>
    </p:spTree>
    <p:extLst>
      <p:ext uri="{BB962C8B-B14F-4D97-AF65-F5344CB8AC3E}">
        <p14:creationId xmlns:p14="http://schemas.microsoft.com/office/powerpoint/2010/main" val="421587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E234-8B4C-B687-1277-6DF5433C0623}"/>
              </a:ext>
            </a:extLst>
          </p:cNvPr>
          <p:cNvSpPr>
            <a:spLocks noGrp="1"/>
          </p:cNvSpPr>
          <p:nvPr>
            <p:ph type="title"/>
          </p:nvPr>
        </p:nvSpPr>
        <p:spPr/>
        <p:txBody>
          <a:bodyPr/>
          <a:lstStyle/>
          <a:p>
            <a:r>
              <a:rPr lang="en-US" dirty="0"/>
              <a:t>MedlinePlus Quality Guidelines</a:t>
            </a:r>
          </a:p>
        </p:txBody>
      </p:sp>
      <p:sp>
        <p:nvSpPr>
          <p:cNvPr id="3" name="Content Placeholder 2">
            <a:extLst>
              <a:ext uri="{FF2B5EF4-FFF2-40B4-BE49-F238E27FC236}">
                <a16:creationId xmlns:a16="http://schemas.microsoft.com/office/drawing/2014/main" id="{6CFF2607-69B7-4EE1-AFD8-6E3ECBCCE2C2}"/>
              </a:ext>
            </a:extLst>
          </p:cNvPr>
          <p:cNvSpPr>
            <a:spLocks noGrp="1"/>
          </p:cNvSpPr>
          <p:nvPr>
            <p:ph idx="1"/>
          </p:nvPr>
        </p:nvSpPr>
        <p:spPr/>
        <p:txBody>
          <a:bodyPr/>
          <a:lstStyle/>
          <a:p>
            <a:pPr marL="514350" indent="-514350">
              <a:buFont typeface="+mj-lt"/>
              <a:buAutoNum type="arabicPeriod"/>
            </a:pPr>
            <a:r>
              <a:rPr lang="en-US" dirty="0"/>
              <a:t>The quality, authority, and accuracy of the health content.</a:t>
            </a:r>
          </a:p>
          <a:p>
            <a:pPr marL="514350" indent="-514350">
              <a:buFont typeface="+mj-lt"/>
              <a:buAutoNum type="arabicPeriod"/>
            </a:pPr>
            <a:endParaRPr lang="en-US" dirty="0"/>
          </a:p>
          <a:p>
            <a:pPr marL="514350" indent="-514350">
              <a:buFont typeface="+mj-lt"/>
              <a:buAutoNum type="arabicPeriod"/>
            </a:pPr>
            <a:r>
              <a:rPr lang="en-US" dirty="0"/>
              <a:t>The primary purpose of the resource is educational and not to sell a product or service, with most content being available at no charge.</a:t>
            </a:r>
          </a:p>
          <a:p>
            <a:pPr marL="514350" indent="-514350">
              <a:buFont typeface="+mj-lt"/>
              <a:buAutoNum type="arabicPeriod"/>
            </a:pPr>
            <a:endParaRPr lang="en-US" dirty="0"/>
          </a:p>
          <a:p>
            <a:pPr marL="514350" indent="-514350">
              <a:buFont typeface="+mj-lt"/>
              <a:buAutoNum type="arabicPeriod"/>
            </a:pPr>
            <a:r>
              <a:rPr lang="en-US" dirty="0"/>
              <a:t>The resource is reliable and regularly maintained.</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FBDEC64-40B4-BB35-89FD-B4AD01DA40A8}"/>
              </a:ext>
            </a:extLst>
          </p:cNvPr>
          <p:cNvSpPr>
            <a:spLocks noGrp="1"/>
          </p:cNvSpPr>
          <p:nvPr>
            <p:ph type="sldNum" sz="quarter" idx="12"/>
          </p:nvPr>
        </p:nvSpPr>
        <p:spPr/>
        <p:txBody>
          <a:bodyPr/>
          <a:lstStyle/>
          <a:p>
            <a:fld id="{330EA680-D336-4FF7-8B7A-9848BB0A1C32}" type="slidenum">
              <a:rPr lang="en-US" smtClean="0"/>
              <a:t>6</a:t>
            </a:fld>
            <a:endParaRPr lang="en-US" dirty="0"/>
          </a:p>
        </p:txBody>
      </p:sp>
    </p:spTree>
    <p:extLst>
      <p:ext uri="{BB962C8B-B14F-4D97-AF65-F5344CB8AC3E}">
        <p14:creationId xmlns:p14="http://schemas.microsoft.com/office/powerpoint/2010/main" val="390308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7C59-D7FC-3219-2FB4-63C0C523F2CA}"/>
              </a:ext>
            </a:extLst>
          </p:cNvPr>
          <p:cNvSpPr>
            <a:spLocks noGrp="1"/>
          </p:cNvSpPr>
          <p:nvPr>
            <p:ph type="title"/>
          </p:nvPr>
        </p:nvSpPr>
        <p:spPr/>
        <p:txBody>
          <a:bodyPr/>
          <a:lstStyle/>
          <a:p>
            <a:r>
              <a:rPr lang="en-US" dirty="0"/>
              <a:t>Health Topics</a:t>
            </a:r>
          </a:p>
        </p:txBody>
      </p:sp>
      <p:sp>
        <p:nvSpPr>
          <p:cNvPr id="3" name="Content Placeholder 2">
            <a:extLst>
              <a:ext uri="{FF2B5EF4-FFF2-40B4-BE49-F238E27FC236}">
                <a16:creationId xmlns:a16="http://schemas.microsoft.com/office/drawing/2014/main" id="{E9E7281F-6394-162A-A87E-6C4B73E26B86}"/>
              </a:ext>
            </a:extLst>
          </p:cNvPr>
          <p:cNvSpPr>
            <a:spLocks noGrp="1"/>
          </p:cNvSpPr>
          <p:nvPr>
            <p:ph idx="1"/>
          </p:nvPr>
        </p:nvSpPr>
        <p:spPr>
          <a:xfrm>
            <a:off x="3657600" y="1825625"/>
            <a:ext cx="7696200" cy="4351338"/>
          </a:xfrm>
        </p:spPr>
        <p:txBody>
          <a:bodyPr>
            <a:normAutofit/>
          </a:bodyPr>
          <a:lstStyle/>
          <a:p>
            <a:pPr marL="342900" marR="0" lvl="0" indent="-342900">
              <a:lnSpc>
                <a:spcPct val="107000"/>
              </a:lnSpc>
              <a:spcBef>
                <a:spcPts val="0"/>
              </a:spcBef>
              <a:spcAft>
                <a:spcPts val="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MedlinePlus began in 1998 with 22 health topics.</a:t>
            </a:r>
          </a:p>
          <a:p>
            <a:pPr marL="342900" marR="0" lvl="0" indent="-342900">
              <a:lnSpc>
                <a:spcPct val="107000"/>
              </a:lnSpc>
              <a:spcBef>
                <a:spcPts val="0"/>
              </a:spcBef>
              <a:spcAft>
                <a:spcPts val="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Currently, there are more than 1,000 health topics in Spanish and English. </a:t>
            </a:r>
          </a:p>
          <a:p>
            <a:pPr marL="342900" marR="0" lvl="0" indent="-342900">
              <a:lnSpc>
                <a:spcPct val="107000"/>
              </a:lnSpc>
              <a:spcBef>
                <a:spcPts val="0"/>
              </a:spcBef>
              <a:spcAft>
                <a:spcPts val="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MedlinePlus health topics are regularly reviewed, and links are updated daily</a:t>
            </a:r>
          </a:p>
          <a:p>
            <a:endParaRPr lang="en-US" dirty="0"/>
          </a:p>
        </p:txBody>
      </p:sp>
      <p:pic>
        <p:nvPicPr>
          <p:cNvPr id="5" name="Picture 4">
            <a:extLst>
              <a:ext uri="{FF2B5EF4-FFF2-40B4-BE49-F238E27FC236}">
                <a16:creationId xmlns:a16="http://schemas.microsoft.com/office/drawing/2014/main" id="{9027BA9D-0B36-25DD-ED94-3052EC579A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2319337"/>
            <a:ext cx="2057400" cy="2219325"/>
          </a:xfrm>
          <a:prstGeom prst="rect">
            <a:avLst/>
          </a:prstGeom>
        </p:spPr>
      </p:pic>
      <p:sp>
        <p:nvSpPr>
          <p:cNvPr id="6" name="Slide Number Placeholder 5">
            <a:extLst>
              <a:ext uri="{FF2B5EF4-FFF2-40B4-BE49-F238E27FC236}">
                <a16:creationId xmlns:a16="http://schemas.microsoft.com/office/drawing/2014/main" id="{79731E8D-33A2-E58B-A43A-638399E22825}"/>
              </a:ext>
            </a:extLst>
          </p:cNvPr>
          <p:cNvSpPr>
            <a:spLocks noGrp="1"/>
          </p:cNvSpPr>
          <p:nvPr>
            <p:ph type="sldNum" sz="quarter" idx="12"/>
          </p:nvPr>
        </p:nvSpPr>
        <p:spPr/>
        <p:txBody>
          <a:bodyPr/>
          <a:lstStyle/>
          <a:p>
            <a:fld id="{330EA680-D336-4FF7-8B7A-9848BB0A1C32}" type="slidenum">
              <a:rPr lang="en-US" smtClean="0"/>
              <a:t>7</a:t>
            </a:fld>
            <a:endParaRPr lang="en-US" dirty="0"/>
          </a:p>
        </p:txBody>
      </p:sp>
    </p:spTree>
    <p:extLst>
      <p:ext uri="{BB962C8B-B14F-4D97-AF65-F5344CB8AC3E}">
        <p14:creationId xmlns:p14="http://schemas.microsoft.com/office/powerpoint/2010/main" val="359184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linePlus homepage highlighting search bar in upper right.">
            <a:extLst>
              <a:ext uri="{FF2B5EF4-FFF2-40B4-BE49-F238E27FC236}">
                <a16:creationId xmlns:a16="http://schemas.microsoft.com/office/drawing/2014/main" id="{09ED109E-7628-241A-E0B5-8BB00D45AB81}"/>
              </a:ext>
            </a:extLst>
          </p:cNvPr>
          <p:cNvPicPr>
            <a:picLocks noChangeAspect="1"/>
          </p:cNvPicPr>
          <p:nvPr/>
        </p:nvPicPr>
        <p:blipFill>
          <a:blip r:embed="rId3"/>
          <a:stretch>
            <a:fillRect/>
          </a:stretch>
        </p:blipFill>
        <p:spPr>
          <a:xfrm>
            <a:off x="2171196" y="1319514"/>
            <a:ext cx="7733857" cy="4699559"/>
          </a:xfrm>
          <a:prstGeom prst="rect">
            <a:avLst/>
          </a:prstGeom>
        </p:spPr>
      </p:pic>
      <p:sp>
        <p:nvSpPr>
          <p:cNvPr id="6" name="Title 1">
            <a:extLst>
              <a:ext uri="{FF2B5EF4-FFF2-40B4-BE49-F238E27FC236}">
                <a16:creationId xmlns:a16="http://schemas.microsoft.com/office/drawing/2014/main" id="{A5A137A1-6DB4-EC30-BFA7-2CA5D88BEF11}"/>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Search Health Topics</a:t>
            </a:r>
          </a:p>
        </p:txBody>
      </p:sp>
      <p:sp>
        <p:nvSpPr>
          <p:cNvPr id="7" name="Slide Number Placeholder 6">
            <a:extLst>
              <a:ext uri="{FF2B5EF4-FFF2-40B4-BE49-F238E27FC236}">
                <a16:creationId xmlns:a16="http://schemas.microsoft.com/office/drawing/2014/main" id="{2F933F83-3D93-F127-5524-06CB1D6BF90A}"/>
              </a:ext>
            </a:extLst>
          </p:cNvPr>
          <p:cNvSpPr>
            <a:spLocks noGrp="1"/>
          </p:cNvSpPr>
          <p:nvPr>
            <p:ph type="sldNum" sz="quarter" idx="12"/>
          </p:nvPr>
        </p:nvSpPr>
        <p:spPr/>
        <p:txBody>
          <a:bodyPr/>
          <a:lstStyle/>
          <a:p>
            <a:fld id="{330EA680-D336-4FF7-8B7A-9848BB0A1C32}" type="slidenum">
              <a:rPr lang="en-US" smtClean="0"/>
              <a:t>8</a:t>
            </a:fld>
            <a:endParaRPr lang="en-US" dirty="0"/>
          </a:p>
        </p:txBody>
      </p:sp>
      <p:sp>
        <p:nvSpPr>
          <p:cNvPr id="5" name="Rectangle 4">
            <a:extLst>
              <a:ext uri="{FF2B5EF4-FFF2-40B4-BE49-F238E27FC236}">
                <a16:creationId xmlns:a16="http://schemas.microsoft.com/office/drawing/2014/main" id="{AA61F699-A54A-345E-CD4B-F16A8E7D65F8}"/>
              </a:ext>
              <a:ext uri="{C183D7F6-B498-43B3-948B-1728B52AA6E4}">
                <adec:decorative xmlns:adec="http://schemas.microsoft.com/office/drawing/2017/decorative" val="1"/>
              </a:ext>
            </a:extLst>
          </p:cNvPr>
          <p:cNvSpPr/>
          <p:nvPr/>
        </p:nvSpPr>
        <p:spPr>
          <a:xfrm>
            <a:off x="6437575" y="1816842"/>
            <a:ext cx="3296733" cy="45676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586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31A7-20B7-AC31-4FE6-6E40CAF1AA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Filtering</a:t>
            </a:r>
          </a:p>
        </p:txBody>
      </p:sp>
      <p:sp>
        <p:nvSpPr>
          <p:cNvPr id="6" name="Slide Number Placeholder 5">
            <a:extLst>
              <a:ext uri="{FF2B5EF4-FFF2-40B4-BE49-F238E27FC236}">
                <a16:creationId xmlns:a16="http://schemas.microsoft.com/office/drawing/2014/main" id="{B7139C1E-3A92-40F2-752A-C04B8E979DFB}"/>
              </a:ext>
            </a:extLst>
          </p:cNvPr>
          <p:cNvSpPr>
            <a:spLocks noGrp="1"/>
          </p:cNvSpPr>
          <p:nvPr>
            <p:ph type="sldNum" sz="quarter" idx="12"/>
          </p:nvPr>
        </p:nvSpPr>
        <p:spPr/>
        <p:txBody>
          <a:bodyPr/>
          <a:lstStyle/>
          <a:p>
            <a:fld id="{330EA680-D336-4FF7-8B7A-9848BB0A1C32}" type="slidenum">
              <a:rPr lang="en-US" smtClean="0"/>
              <a:t>9</a:t>
            </a:fld>
            <a:endParaRPr lang="en-US" dirty="0"/>
          </a:p>
        </p:txBody>
      </p:sp>
      <p:pic>
        <p:nvPicPr>
          <p:cNvPr id="3" name="Picture 2" descr="MedlinePlus search results for menopause, highlighting the Refine by Type options on the left.">
            <a:extLst>
              <a:ext uri="{FF2B5EF4-FFF2-40B4-BE49-F238E27FC236}">
                <a16:creationId xmlns:a16="http://schemas.microsoft.com/office/drawing/2014/main" id="{378C0061-AA98-50FC-E007-7C8E9B3D53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4730" y="1317526"/>
            <a:ext cx="7994032" cy="4222947"/>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F5B9013E-C0B7-6A59-089D-41FB3E4F81BA}"/>
              </a:ext>
              <a:ext uri="{C183D7F6-B498-43B3-948B-1728B52AA6E4}">
                <adec:decorative xmlns:adec="http://schemas.microsoft.com/office/drawing/2017/decorative" val="1"/>
              </a:ext>
            </a:extLst>
          </p:cNvPr>
          <p:cNvSpPr/>
          <p:nvPr/>
        </p:nvSpPr>
        <p:spPr>
          <a:xfrm>
            <a:off x="1841175" y="3282041"/>
            <a:ext cx="3173141" cy="225843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61CB0A-5835-285B-2256-37BA6DD9EAC2}"/>
              </a:ext>
              <a:ext uri="{C183D7F6-B498-43B3-948B-1728B52AA6E4}">
                <adec:decorative xmlns:adec="http://schemas.microsoft.com/office/drawing/2017/decorative" val="1"/>
              </a:ext>
            </a:extLst>
          </p:cNvPr>
          <p:cNvSpPr/>
          <p:nvPr/>
        </p:nvSpPr>
        <p:spPr>
          <a:xfrm>
            <a:off x="2501948" y="4019519"/>
            <a:ext cx="1453881" cy="3632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706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44AE15EE50D4EB439D7850828061C" ma:contentTypeVersion="14" ma:contentTypeDescription="Create a new document." ma:contentTypeScope="" ma:versionID="f14fb563a9e50ffd5f0f2a0ed4026cac">
  <xsd:schema xmlns:xsd="http://www.w3.org/2001/XMLSchema" xmlns:xs="http://www.w3.org/2001/XMLSchema" xmlns:p="http://schemas.microsoft.com/office/2006/metadata/properties" xmlns:ns2="d30f68bc-a4f8-487e-87cb-e7190649c67e" xmlns:ns3="b47fa91d-0d28-4944-8de1-410bfdd1053c" targetNamespace="http://schemas.microsoft.com/office/2006/metadata/properties" ma:root="true" ma:fieldsID="bdb30e7ef502195e4f9f4fa6c2b170ab" ns2:_="" ns3:_="">
    <xsd:import namespace="d30f68bc-a4f8-487e-87cb-e7190649c67e"/>
    <xsd:import namespace="b47fa91d-0d28-4944-8de1-410bfdd105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f68bc-a4f8-487e-87cb-e7190649c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7fa91d-0d28-4944-8de1-410bfdd105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9f4732-54b1-47ce-8b16-4457d1fb176a}" ma:internalName="TaxCatchAll" ma:showField="CatchAllData" ma:web="b47fa91d-0d28-4944-8de1-410bfdd105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0f68bc-a4f8-487e-87cb-e7190649c67e">
      <Terms xmlns="http://schemas.microsoft.com/office/infopath/2007/PartnerControls"/>
    </lcf76f155ced4ddcb4097134ff3c332f>
    <TaxCatchAll xmlns="b47fa91d-0d28-4944-8de1-410bfdd1053c" xsi:nil="true"/>
    <SharedWithUsers xmlns="b47fa91d-0d28-4944-8de1-410bfdd1053c">
      <UserInfo>
        <DisplayName>Plumer, Andrew (NIH/NLM) [E]</DisplayName>
        <AccountId>81</AccountId>
        <AccountType/>
      </UserInfo>
      <UserInfo>
        <DisplayName>To, Louise (NIH/NLM) [E]</DisplayName>
        <AccountId>16</AccountId>
        <AccountType/>
      </UserInfo>
      <UserInfo>
        <DisplayName>Chavez, Javier (NIH/NLM) [E]</DisplayName>
        <AccountId>80</AccountId>
        <AccountType/>
      </UserInfo>
    </SharedWithUsers>
  </documentManagement>
</p:properties>
</file>

<file path=customXml/itemProps1.xml><?xml version="1.0" encoding="utf-8"?>
<ds:datastoreItem xmlns:ds="http://schemas.openxmlformats.org/officeDocument/2006/customXml" ds:itemID="{2F7FB4FA-5974-4934-86CA-21ECE1C370CD}"/>
</file>

<file path=customXml/itemProps2.xml><?xml version="1.0" encoding="utf-8"?>
<ds:datastoreItem xmlns:ds="http://schemas.openxmlformats.org/officeDocument/2006/customXml" ds:itemID="{A7CD513F-989B-4FBF-B245-AF824E8AE34A}"/>
</file>

<file path=customXml/itemProps3.xml><?xml version="1.0" encoding="utf-8"?>
<ds:datastoreItem xmlns:ds="http://schemas.openxmlformats.org/officeDocument/2006/customXml" ds:itemID="{8D5244B0-C6BE-4265-A12B-BFC1DE27519F}"/>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4255</Words>
  <Application>Microsoft Office PowerPoint</Application>
  <PresentationFormat>Widescreen</PresentationFormat>
  <Paragraphs>427</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Aptos</vt:lpstr>
      <vt:lpstr>Arial</vt:lpstr>
      <vt:lpstr>Calibri</vt:lpstr>
      <vt:lpstr>Calibri Light</vt:lpstr>
      <vt:lpstr>Roboto</vt:lpstr>
      <vt:lpstr>Segoe UI</vt:lpstr>
      <vt:lpstr>Symbol</vt:lpstr>
      <vt:lpstr>office theme</vt:lpstr>
      <vt:lpstr>REMOVE THIS SLIDE BEFORE PRESENTING!</vt:lpstr>
      <vt:lpstr>Introduction to MedlinePlus</vt:lpstr>
      <vt:lpstr>Learning Objectives</vt:lpstr>
      <vt:lpstr>Background Information</vt:lpstr>
      <vt:lpstr>Sources</vt:lpstr>
      <vt:lpstr>MedlinePlus Quality Guidelines</vt:lpstr>
      <vt:lpstr>Health Topics</vt:lpstr>
      <vt:lpstr>Search Health Topics</vt:lpstr>
      <vt:lpstr>Filtering</vt:lpstr>
      <vt:lpstr>COVID-19 Search Results</vt:lpstr>
      <vt:lpstr>Health Topic Page for COVID-19</vt:lpstr>
      <vt:lpstr>Browsing Health Topics</vt:lpstr>
      <vt:lpstr>Browse by topics A-Z         or Browse by topic groups </vt:lpstr>
      <vt:lpstr>Activity</vt:lpstr>
      <vt:lpstr>Comprehensive Health Topic</vt:lpstr>
      <vt:lpstr>Health Topic Page</vt:lpstr>
      <vt:lpstr>Link Descriptions</vt:lpstr>
      <vt:lpstr>Additional Features</vt:lpstr>
      <vt:lpstr>Medical Encyclopedia and Related Health Topics</vt:lpstr>
      <vt:lpstr>Drugs &amp; Supplements</vt:lpstr>
      <vt:lpstr>Search Drugs and Supplements</vt:lpstr>
      <vt:lpstr>Labels on Results Page</vt:lpstr>
      <vt:lpstr>Results Page for Ritalin</vt:lpstr>
      <vt:lpstr>Drug Record Page</vt:lpstr>
      <vt:lpstr>Citation</vt:lpstr>
      <vt:lpstr>Browsing Drugs and Supplements</vt:lpstr>
      <vt:lpstr>Browsing Drugs, Herbs, and Supplements</vt:lpstr>
      <vt:lpstr>Herbs and Supplements Example 1</vt:lpstr>
      <vt:lpstr>Herbs and Supplements Example 1 Continued</vt:lpstr>
      <vt:lpstr>Herbs and Supplements Example 2</vt:lpstr>
      <vt:lpstr>Herbs and Supplements Example 2 Continued</vt:lpstr>
      <vt:lpstr>Genetics</vt:lpstr>
      <vt:lpstr>Genetics Sections</vt:lpstr>
      <vt:lpstr>Genetic Conditions Example</vt:lpstr>
      <vt:lpstr>Genetic Conditions Example Continued</vt:lpstr>
      <vt:lpstr>Help Me Understand Genetics</vt:lpstr>
      <vt:lpstr>Cells and DNA</vt:lpstr>
      <vt:lpstr>What is a chromosome?</vt:lpstr>
      <vt:lpstr>Medical Tests</vt:lpstr>
      <vt:lpstr>Medical Tests Example</vt:lpstr>
      <vt:lpstr>Medical Tests Example Continued</vt:lpstr>
      <vt:lpstr>MedlinePlus in Spanish</vt:lpstr>
      <vt:lpstr>MedlinePlus in Spanish Continued</vt:lpstr>
      <vt:lpstr>Medical Encyclopedia</vt:lpstr>
      <vt:lpstr>Medical Encyclopedia Continued</vt:lpstr>
      <vt:lpstr>Additional Resources</vt:lpstr>
      <vt:lpstr>Evaluating Internet Health Information</vt:lpstr>
      <vt:lpstr>Evaluating Internet Health Information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2025-09-08T12:57:20Z</dcterms:created>
  <dcterms:modified xsi:type="dcterms:W3CDTF">2025-09-08T12:57:28Z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0x01010062D44AE15EE50D4EB439D7850828061C</vt:lpwstr>
  </property>
</Properties>
</file>