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725" r:id="rId3"/>
    <p:sldId id="266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669" r:id="rId20"/>
    <p:sldId id="275" r:id="rId21"/>
    <p:sldId id="277" r:id="rId22"/>
    <p:sldId id="278" r:id="rId23"/>
    <p:sldId id="279" r:id="rId24"/>
    <p:sldId id="280" r:id="rId25"/>
    <p:sldId id="281" r:id="rId26"/>
    <p:sldId id="282" r:id="rId27"/>
    <p:sldId id="283" r:id="rId28"/>
    <p:sldId id="284" r:id="rId29"/>
    <p:sldId id="285" r:id="rId30"/>
    <p:sldId id="286" r:id="rId31"/>
    <p:sldId id="28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ANTHA R NUNN" initials="SRN" lastIdx="1" clrIdx="0">
    <p:extLst>
      <p:ext uri="{19B8F6BF-5375-455C-9EA6-DF929625EA0E}">
        <p15:presenceInfo xmlns:p15="http://schemas.microsoft.com/office/powerpoint/2012/main" userId="S::u0967851@umail.utah.edu::44491217-5f67-494c-8abc-8e4c047b7c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7" autoAdjust="0"/>
    <p:restoredTop sz="70327" autoAdjust="0"/>
  </p:normalViewPr>
  <p:slideViewPr>
    <p:cSldViewPr snapToGrid="0">
      <p:cViewPr varScale="1">
        <p:scale>
          <a:sx n="45" d="100"/>
          <a:sy n="45" d="100"/>
        </p:scale>
        <p:origin x="48" y="132"/>
      </p:cViewPr>
      <p:guideLst/>
    </p:cSldViewPr>
  </p:slideViewPr>
  <p:outlineViewPr>
    <p:cViewPr>
      <p:scale>
        <a:sx n="33" d="100"/>
        <a:sy n="33" d="100"/>
      </p:scale>
      <p:origin x="0" y="-121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FBB2B1-E09B-48B3-8984-232DD35B7C8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5DF8786-DF66-4C79-BCFC-AFB94CD8C887}">
      <dgm:prSet/>
      <dgm:spPr/>
      <dgm:t>
        <a:bodyPr/>
        <a:lstStyle/>
        <a:p>
          <a:pPr>
            <a:lnSpc>
              <a:spcPct val="100000"/>
            </a:lnSpc>
          </a:pPr>
          <a:r>
            <a:rPr lang="en-US" b="0" i="0" dirty="0"/>
            <a:t>Define health literacy</a:t>
          </a:r>
          <a:endParaRPr lang="en-US" dirty="0">
            <a:latin typeface="Helvetica" panose="020B0604020202020204" pitchFamily="34" charset="0"/>
            <a:cs typeface="Helvetica" panose="020B0604020202020204" pitchFamily="34" charset="0"/>
          </a:endParaRPr>
        </a:p>
      </dgm:t>
    </dgm:pt>
    <dgm:pt modelId="{F626D3BA-A5A3-43AF-985F-D6D2C0C510CD}" type="parTrans" cxnId="{3F6ADDFC-B982-4280-9C08-3ECA630B0789}">
      <dgm:prSet/>
      <dgm:spPr/>
      <dgm:t>
        <a:bodyPr/>
        <a:lstStyle/>
        <a:p>
          <a:endParaRPr lang="en-US"/>
        </a:p>
      </dgm:t>
    </dgm:pt>
    <dgm:pt modelId="{D3D84156-1790-4727-843E-159CEDABF566}" type="sibTrans" cxnId="{3F6ADDFC-B982-4280-9C08-3ECA630B0789}">
      <dgm:prSet/>
      <dgm:spPr/>
      <dgm:t>
        <a:bodyPr/>
        <a:lstStyle/>
        <a:p>
          <a:endParaRPr lang="en-US"/>
        </a:p>
      </dgm:t>
    </dgm:pt>
    <dgm:pt modelId="{7DF89056-810E-4DAB-B439-9F857471E354}">
      <dgm:prSet/>
      <dgm:spPr/>
      <dgm:t>
        <a:bodyPr/>
        <a:lstStyle/>
        <a:p>
          <a:pPr>
            <a:lnSpc>
              <a:spcPct val="100000"/>
            </a:lnSpc>
          </a:pPr>
          <a:r>
            <a:rPr lang="en-US" b="0" i="0" dirty="0"/>
            <a:t>Describe universal precautions for health literacy</a:t>
          </a:r>
          <a:endParaRPr lang="en-US" dirty="0"/>
        </a:p>
      </dgm:t>
    </dgm:pt>
    <dgm:pt modelId="{A39F3E86-63F3-442F-9252-62C7D9E869B4}" type="parTrans" cxnId="{4F51DC77-FCC9-460B-ABAC-60977FE4DB2A}">
      <dgm:prSet/>
      <dgm:spPr/>
      <dgm:t>
        <a:bodyPr/>
        <a:lstStyle/>
        <a:p>
          <a:endParaRPr lang="en-US"/>
        </a:p>
      </dgm:t>
    </dgm:pt>
    <dgm:pt modelId="{5670B133-7722-4850-B39A-8FDCAAC22895}" type="sibTrans" cxnId="{4F51DC77-FCC9-460B-ABAC-60977FE4DB2A}">
      <dgm:prSet/>
      <dgm:spPr/>
      <dgm:t>
        <a:bodyPr/>
        <a:lstStyle/>
        <a:p>
          <a:endParaRPr lang="en-US"/>
        </a:p>
      </dgm:t>
    </dgm:pt>
    <dgm:pt modelId="{AC1FDB9A-005F-4D58-B650-BC5C0D2E3829}">
      <dgm:prSet/>
      <dgm:spPr/>
      <dgm:t>
        <a:bodyPr/>
        <a:lstStyle/>
        <a:p>
          <a:pPr>
            <a:lnSpc>
              <a:spcPct val="100000"/>
            </a:lnSpc>
          </a:pPr>
          <a:r>
            <a:rPr lang="en-US" b="0" i="0" dirty="0"/>
            <a:t>Name 3 components of clear health communication </a:t>
          </a:r>
          <a:endParaRPr lang="en-US" dirty="0"/>
        </a:p>
      </dgm:t>
    </dgm:pt>
    <dgm:pt modelId="{E096217C-1E31-4188-B369-AE26639A7581}" type="parTrans" cxnId="{41CC592A-752D-4A22-8CBE-EE7C9F46C5EE}">
      <dgm:prSet/>
      <dgm:spPr/>
      <dgm:t>
        <a:bodyPr/>
        <a:lstStyle/>
        <a:p>
          <a:endParaRPr lang="en-US"/>
        </a:p>
      </dgm:t>
    </dgm:pt>
    <dgm:pt modelId="{57D1782B-A934-4082-87D3-1A58268FFD2F}" type="sibTrans" cxnId="{41CC592A-752D-4A22-8CBE-EE7C9F46C5EE}">
      <dgm:prSet/>
      <dgm:spPr/>
      <dgm:t>
        <a:bodyPr/>
        <a:lstStyle/>
        <a:p>
          <a:endParaRPr lang="en-US"/>
        </a:p>
      </dgm:t>
    </dgm:pt>
    <dgm:pt modelId="{B296F480-481F-4BFF-BACA-17CB1E4B2F5A}">
      <dgm:prSet/>
      <dgm:spPr/>
      <dgm:t>
        <a:bodyPr/>
        <a:lstStyle/>
        <a:p>
          <a:pPr>
            <a:lnSpc>
              <a:spcPct val="100000"/>
            </a:lnSpc>
          </a:pPr>
          <a:r>
            <a:rPr lang="en-US" b="0" i="0" dirty="0"/>
            <a:t>Identify 3 online resources tools to promote health literacy</a:t>
          </a:r>
          <a:endParaRPr lang="en-US" dirty="0"/>
        </a:p>
      </dgm:t>
    </dgm:pt>
    <dgm:pt modelId="{7FF12C5F-3B0C-4268-836A-D7E2860244D5}" type="parTrans" cxnId="{3E5741F5-404C-473C-9FD8-8DC523FDD9FE}">
      <dgm:prSet/>
      <dgm:spPr/>
      <dgm:t>
        <a:bodyPr/>
        <a:lstStyle/>
        <a:p>
          <a:endParaRPr lang="en-US"/>
        </a:p>
      </dgm:t>
    </dgm:pt>
    <dgm:pt modelId="{916A54F4-3A23-431B-A15E-C9A55D32801A}" type="sibTrans" cxnId="{3E5741F5-404C-473C-9FD8-8DC523FDD9FE}">
      <dgm:prSet/>
      <dgm:spPr/>
      <dgm:t>
        <a:bodyPr/>
        <a:lstStyle/>
        <a:p>
          <a:endParaRPr lang="en-US"/>
        </a:p>
      </dgm:t>
    </dgm:pt>
    <dgm:pt modelId="{58452A0C-F80A-433D-9D48-67964DA0516A}" type="pres">
      <dgm:prSet presAssocID="{70FBB2B1-E09B-48B3-8984-232DD35B7C80}" presName="root" presStyleCnt="0">
        <dgm:presLayoutVars>
          <dgm:dir/>
          <dgm:resizeHandles val="exact"/>
        </dgm:presLayoutVars>
      </dgm:prSet>
      <dgm:spPr/>
    </dgm:pt>
    <dgm:pt modelId="{CABC3DAA-E4C9-4A8F-BCD2-1DF3DCD11B17}" type="pres">
      <dgm:prSet presAssocID="{85DF8786-DF66-4C79-BCFC-AFB94CD8C887}" presName="compNode" presStyleCnt="0"/>
      <dgm:spPr/>
    </dgm:pt>
    <dgm:pt modelId="{3DAE9546-2FD4-4883-8F3D-508D3289C8AC}" type="pres">
      <dgm:prSet presAssocID="{85DF8786-DF66-4C79-BCFC-AFB94CD8C887}" presName="bgRect" presStyleLbl="bgShp" presStyleIdx="0" presStyleCnt="4" custLinFactNeighborY="-197"/>
      <dgm:spPr>
        <a:solidFill>
          <a:schemeClr val="accent1">
            <a:lumMod val="20000"/>
            <a:lumOff val="80000"/>
          </a:schemeClr>
        </a:solidFill>
      </dgm:spPr>
      <dgm:extLst>
        <a:ext uri="{E40237B7-FDA0-4F09-8148-C483321AD2D9}">
          <dgm14:cNvPr xmlns:dgm14="http://schemas.microsoft.com/office/drawing/2010/diagram" id="0" name="" descr="tips about the webinar session"/>
        </a:ext>
      </dgm:extLst>
    </dgm:pt>
    <dgm:pt modelId="{BA35F7E6-F5A2-4D3E-AA0B-D99123840FB0}" type="pres">
      <dgm:prSet presAssocID="{85DF8786-DF66-4C79-BCFC-AFB94CD8C887}"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pt>
    <dgm:pt modelId="{10FCA489-E6E6-4EEA-9253-357DAC59B93A}" type="pres">
      <dgm:prSet presAssocID="{85DF8786-DF66-4C79-BCFC-AFB94CD8C887}" presName="spaceRect" presStyleCnt="0"/>
      <dgm:spPr/>
    </dgm:pt>
    <dgm:pt modelId="{C412BC0A-336C-48B4-B9EE-6774144D83EB}" type="pres">
      <dgm:prSet presAssocID="{85DF8786-DF66-4C79-BCFC-AFB94CD8C887}" presName="parTx" presStyleLbl="revTx" presStyleIdx="0" presStyleCnt="4">
        <dgm:presLayoutVars>
          <dgm:chMax val="0"/>
          <dgm:chPref val="0"/>
        </dgm:presLayoutVars>
      </dgm:prSet>
      <dgm:spPr/>
    </dgm:pt>
    <dgm:pt modelId="{670E28B0-F532-4035-B0B6-052D6F8DAFEA}" type="pres">
      <dgm:prSet presAssocID="{D3D84156-1790-4727-843E-159CEDABF566}" presName="sibTrans" presStyleCnt="0"/>
      <dgm:spPr/>
    </dgm:pt>
    <dgm:pt modelId="{565F5458-94FD-482B-A04B-974EBE91B147}" type="pres">
      <dgm:prSet presAssocID="{7DF89056-810E-4DAB-B439-9F857471E354}" presName="compNode" presStyleCnt="0"/>
      <dgm:spPr/>
    </dgm:pt>
    <dgm:pt modelId="{2BAF7FF3-0FBB-47C9-931E-919553DF7DE1}" type="pres">
      <dgm:prSet presAssocID="{7DF89056-810E-4DAB-B439-9F857471E354}" presName="bgRect" presStyleLbl="bgShp" presStyleIdx="1" presStyleCnt="4" custLinFactNeighborX="-2355" custLinFactNeighborY="7774"/>
      <dgm:spPr/>
    </dgm:pt>
    <dgm:pt modelId="{22D1D788-8E7B-47AB-B086-AFD3000DC722}" type="pres">
      <dgm:prSet presAssocID="{7DF89056-810E-4DAB-B439-9F857471E354}" presName="iconRect" presStyleLbl="node1" presStyleIdx="1"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Glasses"/>
        </a:ext>
      </dgm:extLst>
    </dgm:pt>
    <dgm:pt modelId="{3642DBC8-97BE-4D8D-A56F-E144A359905C}" type="pres">
      <dgm:prSet presAssocID="{7DF89056-810E-4DAB-B439-9F857471E354}" presName="spaceRect" presStyleCnt="0"/>
      <dgm:spPr/>
    </dgm:pt>
    <dgm:pt modelId="{F045EF84-FE70-4B4E-9419-6930B7BBA03E}" type="pres">
      <dgm:prSet presAssocID="{7DF89056-810E-4DAB-B439-9F857471E354}" presName="parTx" presStyleLbl="revTx" presStyleIdx="1" presStyleCnt="4">
        <dgm:presLayoutVars>
          <dgm:chMax val="0"/>
          <dgm:chPref val="0"/>
        </dgm:presLayoutVars>
      </dgm:prSet>
      <dgm:spPr/>
    </dgm:pt>
    <dgm:pt modelId="{D64230A3-48A3-4D1E-AE38-FB7C5855A5DC}" type="pres">
      <dgm:prSet presAssocID="{5670B133-7722-4850-B39A-8FDCAAC22895}" presName="sibTrans" presStyleCnt="0"/>
      <dgm:spPr/>
    </dgm:pt>
    <dgm:pt modelId="{4D7092D3-CA55-41FE-B62B-FCF8518BDE69}" type="pres">
      <dgm:prSet presAssocID="{AC1FDB9A-005F-4D58-B650-BC5C0D2E3829}" presName="compNode" presStyleCnt="0"/>
      <dgm:spPr/>
    </dgm:pt>
    <dgm:pt modelId="{4AC62D36-3310-479A-8203-5386B16DE64A}" type="pres">
      <dgm:prSet presAssocID="{AC1FDB9A-005F-4D58-B650-BC5C0D2E3829}" presName="bgRect" presStyleLbl="bgShp" presStyleIdx="2" presStyleCnt="4"/>
      <dgm:spPr/>
    </dgm:pt>
    <dgm:pt modelId="{2B16F2A5-8FE0-4623-8328-10F2C364E228}" type="pres">
      <dgm:prSet presAssocID="{AC1FDB9A-005F-4D58-B650-BC5C0D2E3829}" presName="iconRect" presStyleLbl="node1" presStyleIdx="2"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Open hand"/>
        </a:ext>
      </dgm:extLst>
    </dgm:pt>
    <dgm:pt modelId="{1333E416-855A-44DB-8E96-4CC59A250927}" type="pres">
      <dgm:prSet presAssocID="{AC1FDB9A-005F-4D58-B650-BC5C0D2E3829}" presName="spaceRect" presStyleCnt="0"/>
      <dgm:spPr/>
    </dgm:pt>
    <dgm:pt modelId="{180643F7-8179-45C3-85C7-3E4D03B94B50}" type="pres">
      <dgm:prSet presAssocID="{AC1FDB9A-005F-4D58-B650-BC5C0D2E3829}" presName="parTx" presStyleLbl="revTx" presStyleIdx="2" presStyleCnt="4">
        <dgm:presLayoutVars>
          <dgm:chMax val="0"/>
          <dgm:chPref val="0"/>
        </dgm:presLayoutVars>
      </dgm:prSet>
      <dgm:spPr/>
    </dgm:pt>
    <dgm:pt modelId="{606EF08A-DF49-4BE2-92F8-EC3064EBA1A6}" type="pres">
      <dgm:prSet presAssocID="{57D1782B-A934-4082-87D3-1A58268FFD2F}" presName="sibTrans" presStyleCnt="0"/>
      <dgm:spPr/>
    </dgm:pt>
    <dgm:pt modelId="{5A5DE83D-3C6C-481E-98E8-359A918A49A5}" type="pres">
      <dgm:prSet presAssocID="{B296F480-481F-4BFF-BACA-17CB1E4B2F5A}" presName="compNode" presStyleCnt="0"/>
      <dgm:spPr/>
    </dgm:pt>
    <dgm:pt modelId="{288C2B57-E270-4005-B3A1-29B446FD7CBB}" type="pres">
      <dgm:prSet presAssocID="{B296F480-481F-4BFF-BACA-17CB1E4B2F5A}" presName="bgRect" presStyleLbl="bgShp" presStyleIdx="3" presStyleCnt="4"/>
      <dgm:spPr/>
    </dgm:pt>
    <dgm:pt modelId="{E99F97C6-0D25-4BCE-BFE2-9AF7E7056A26}" type="pres">
      <dgm:prSet presAssocID="{B296F480-481F-4BFF-BACA-17CB1E4B2F5A}" presName="iconRect" presStyleLbl="node1" presStyleIdx="3"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Open hand"/>
        </a:ext>
      </dgm:extLst>
    </dgm:pt>
    <dgm:pt modelId="{3DCCB381-E450-4749-99CC-4E6DCB7F887B}" type="pres">
      <dgm:prSet presAssocID="{B296F480-481F-4BFF-BACA-17CB1E4B2F5A}" presName="spaceRect" presStyleCnt="0"/>
      <dgm:spPr/>
    </dgm:pt>
    <dgm:pt modelId="{966228BF-8E04-4F16-A696-16B61069F363}" type="pres">
      <dgm:prSet presAssocID="{B296F480-481F-4BFF-BACA-17CB1E4B2F5A}" presName="parTx" presStyleLbl="revTx" presStyleIdx="3" presStyleCnt="4">
        <dgm:presLayoutVars>
          <dgm:chMax val="0"/>
          <dgm:chPref val="0"/>
        </dgm:presLayoutVars>
      </dgm:prSet>
      <dgm:spPr/>
    </dgm:pt>
  </dgm:ptLst>
  <dgm:cxnLst>
    <dgm:cxn modelId="{41CC592A-752D-4A22-8CBE-EE7C9F46C5EE}" srcId="{70FBB2B1-E09B-48B3-8984-232DD35B7C80}" destId="{AC1FDB9A-005F-4D58-B650-BC5C0D2E3829}" srcOrd="2" destOrd="0" parTransId="{E096217C-1E31-4188-B369-AE26639A7581}" sibTransId="{57D1782B-A934-4082-87D3-1A58268FFD2F}"/>
    <dgm:cxn modelId="{F78A9544-CA5E-43BD-8DAB-D8E6ACC44975}" type="presOf" srcId="{AC1FDB9A-005F-4D58-B650-BC5C0D2E3829}" destId="{180643F7-8179-45C3-85C7-3E4D03B94B50}" srcOrd="0" destOrd="0" presId="urn:microsoft.com/office/officeart/2018/2/layout/IconVerticalSolidList"/>
    <dgm:cxn modelId="{4F51DC77-FCC9-460B-ABAC-60977FE4DB2A}" srcId="{70FBB2B1-E09B-48B3-8984-232DD35B7C80}" destId="{7DF89056-810E-4DAB-B439-9F857471E354}" srcOrd="1" destOrd="0" parTransId="{A39F3E86-63F3-442F-9252-62C7D9E869B4}" sibTransId="{5670B133-7722-4850-B39A-8FDCAAC22895}"/>
    <dgm:cxn modelId="{20A81558-1E23-4DA5-9312-26264106C7C5}" type="presOf" srcId="{7DF89056-810E-4DAB-B439-9F857471E354}" destId="{F045EF84-FE70-4B4E-9419-6930B7BBA03E}" srcOrd="0" destOrd="0" presId="urn:microsoft.com/office/officeart/2018/2/layout/IconVerticalSolidList"/>
    <dgm:cxn modelId="{7585D8BB-36AB-4BA4-ABD0-086E635C0768}" type="presOf" srcId="{70FBB2B1-E09B-48B3-8984-232DD35B7C80}" destId="{58452A0C-F80A-433D-9D48-67964DA0516A}" srcOrd="0" destOrd="0" presId="urn:microsoft.com/office/officeart/2018/2/layout/IconVerticalSolidList"/>
    <dgm:cxn modelId="{6AEC15DD-4115-40F8-8D86-E4DBA2AB87F6}" type="presOf" srcId="{85DF8786-DF66-4C79-BCFC-AFB94CD8C887}" destId="{C412BC0A-336C-48B4-B9EE-6774144D83EB}" srcOrd="0" destOrd="0" presId="urn:microsoft.com/office/officeart/2018/2/layout/IconVerticalSolidList"/>
    <dgm:cxn modelId="{178FF5E2-C741-46D3-B247-D141554460AC}" type="presOf" srcId="{B296F480-481F-4BFF-BACA-17CB1E4B2F5A}" destId="{966228BF-8E04-4F16-A696-16B61069F363}" srcOrd="0" destOrd="0" presId="urn:microsoft.com/office/officeart/2018/2/layout/IconVerticalSolidList"/>
    <dgm:cxn modelId="{3E5741F5-404C-473C-9FD8-8DC523FDD9FE}" srcId="{70FBB2B1-E09B-48B3-8984-232DD35B7C80}" destId="{B296F480-481F-4BFF-BACA-17CB1E4B2F5A}" srcOrd="3" destOrd="0" parTransId="{7FF12C5F-3B0C-4268-836A-D7E2860244D5}" sibTransId="{916A54F4-3A23-431B-A15E-C9A55D32801A}"/>
    <dgm:cxn modelId="{3F6ADDFC-B982-4280-9C08-3ECA630B0789}" srcId="{70FBB2B1-E09B-48B3-8984-232DD35B7C80}" destId="{85DF8786-DF66-4C79-BCFC-AFB94CD8C887}" srcOrd="0" destOrd="0" parTransId="{F626D3BA-A5A3-43AF-985F-D6D2C0C510CD}" sibTransId="{D3D84156-1790-4727-843E-159CEDABF566}"/>
    <dgm:cxn modelId="{12D57949-0DD2-488B-A1E8-5873BBAC384A}" type="presParOf" srcId="{58452A0C-F80A-433D-9D48-67964DA0516A}" destId="{CABC3DAA-E4C9-4A8F-BCD2-1DF3DCD11B17}" srcOrd="0" destOrd="0" presId="urn:microsoft.com/office/officeart/2018/2/layout/IconVerticalSolidList"/>
    <dgm:cxn modelId="{7C1F9465-F697-44D9-846E-702C74F54C3E}" type="presParOf" srcId="{CABC3DAA-E4C9-4A8F-BCD2-1DF3DCD11B17}" destId="{3DAE9546-2FD4-4883-8F3D-508D3289C8AC}" srcOrd="0" destOrd="0" presId="urn:microsoft.com/office/officeart/2018/2/layout/IconVerticalSolidList"/>
    <dgm:cxn modelId="{8457F7E5-525F-4D38-AB9C-057AC3AB64E3}" type="presParOf" srcId="{CABC3DAA-E4C9-4A8F-BCD2-1DF3DCD11B17}" destId="{BA35F7E6-F5A2-4D3E-AA0B-D99123840FB0}" srcOrd="1" destOrd="0" presId="urn:microsoft.com/office/officeart/2018/2/layout/IconVerticalSolidList"/>
    <dgm:cxn modelId="{427BFAF2-0229-479E-94B1-5DC7C420EB9C}" type="presParOf" srcId="{CABC3DAA-E4C9-4A8F-BCD2-1DF3DCD11B17}" destId="{10FCA489-E6E6-4EEA-9253-357DAC59B93A}" srcOrd="2" destOrd="0" presId="urn:microsoft.com/office/officeart/2018/2/layout/IconVerticalSolidList"/>
    <dgm:cxn modelId="{24261765-CADE-43FF-BAE6-72A2E20C1670}" type="presParOf" srcId="{CABC3DAA-E4C9-4A8F-BCD2-1DF3DCD11B17}" destId="{C412BC0A-336C-48B4-B9EE-6774144D83EB}" srcOrd="3" destOrd="0" presId="urn:microsoft.com/office/officeart/2018/2/layout/IconVerticalSolidList"/>
    <dgm:cxn modelId="{88F37888-C5ED-4A03-A8B6-9CB43AF6B9BC}" type="presParOf" srcId="{58452A0C-F80A-433D-9D48-67964DA0516A}" destId="{670E28B0-F532-4035-B0B6-052D6F8DAFEA}" srcOrd="1" destOrd="0" presId="urn:microsoft.com/office/officeart/2018/2/layout/IconVerticalSolidList"/>
    <dgm:cxn modelId="{A95BC374-813E-4A86-A8E0-BC8228EEC936}" type="presParOf" srcId="{58452A0C-F80A-433D-9D48-67964DA0516A}" destId="{565F5458-94FD-482B-A04B-974EBE91B147}" srcOrd="2" destOrd="0" presId="urn:microsoft.com/office/officeart/2018/2/layout/IconVerticalSolidList"/>
    <dgm:cxn modelId="{FBB6F9A8-3E4A-4094-B40F-39D60D7157D0}" type="presParOf" srcId="{565F5458-94FD-482B-A04B-974EBE91B147}" destId="{2BAF7FF3-0FBB-47C9-931E-919553DF7DE1}" srcOrd="0" destOrd="0" presId="urn:microsoft.com/office/officeart/2018/2/layout/IconVerticalSolidList"/>
    <dgm:cxn modelId="{C25A3AE2-5361-4A26-BB98-54D097955E04}" type="presParOf" srcId="{565F5458-94FD-482B-A04B-974EBE91B147}" destId="{22D1D788-8E7B-47AB-B086-AFD3000DC722}" srcOrd="1" destOrd="0" presId="urn:microsoft.com/office/officeart/2018/2/layout/IconVerticalSolidList"/>
    <dgm:cxn modelId="{4959927C-5537-4C23-8111-50B93B30C27E}" type="presParOf" srcId="{565F5458-94FD-482B-A04B-974EBE91B147}" destId="{3642DBC8-97BE-4D8D-A56F-E144A359905C}" srcOrd="2" destOrd="0" presId="urn:microsoft.com/office/officeart/2018/2/layout/IconVerticalSolidList"/>
    <dgm:cxn modelId="{1ADF19D8-E0EA-4EEB-9967-B1EDF4752D1C}" type="presParOf" srcId="{565F5458-94FD-482B-A04B-974EBE91B147}" destId="{F045EF84-FE70-4B4E-9419-6930B7BBA03E}" srcOrd="3" destOrd="0" presId="urn:microsoft.com/office/officeart/2018/2/layout/IconVerticalSolidList"/>
    <dgm:cxn modelId="{AF5BC8B1-1893-4609-80EE-3A0713320334}" type="presParOf" srcId="{58452A0C-F80A-433D-9D48-67964DA0516A}" destId="{D64230A3-48A3-4D1E-AE38-FB7C5855A5DC}" srcOrd="3" destOrd="0" presId="urn:microsoft.com/office/officeart/2018/2/layout/IconVerticalSolidList"/>
    <dgm:cxn modelId="{8D86E858-7BCE-4B18-B3BD-B52F019C2155}" type="presParOf" srcId="{58452A0C-F80A-433D-9D48-67964DA0516A}" destId="{4D7092D3-CA55-41FE-B62B-FCF8518BDE69}" srcOrd="4" destOrd="0" presId="urn:microsoft.com/office/officeart/2018/2/layout/IconVerticalSolidList"/>
    <dgm:cxn modelId="{4434C172-5FFA-45A8-9CA0-895CFDCC35B0}" type="presParOf" srcId="{4D7092D3-CA55-41FE-B62B-FCF8518BDE69}" destId="{4AC62D36-3310-479A-8203-5386B16DE64A}" srcOrd="0" destOrd="0" presId="urn:microsoft.com/office/officeart/2018/2/layout/IconVerticalSolidList"/>
    <dgm:cxn modelId="{CFFACE78-5FC4-4EED-9E6D-2B836FE36522}" type="presParOf" srcId="{4D7092D3-CA55-41FE-B62B-FCF8518BDE69}" destId="{2B16F2A5-8FE0-4623-8328-10F2C364E228}" srcOrd="1" destOrd="0" presId="urn:microsoft.com/office/officeart/2018/2/layout/IconVerticalSolidList"/>
    <dgm:cxn modelId="{B161E783-6B7C-4211-937D-AE6DB57ECE28}" type="presParOf" srcId="{4D7092D3-CA55-41FE-B62B-FCF8518BDE69}" destId="{1333E416-855A-44DB-8E96-4CC59A250927}" srcOrd="2" destOrd="0" presId="urn:microsoft.com/office/officeart/2018/2/layout/IconVerticalSolidList"/>
    <dgm:cxn modelId="{04253AD4-6AF5-4293-AA2C-438BA5C6ABBF}" type="presParOf" srcId="{4D7092D3-CA55-41FE-B62B-FCF8518BDE69}" destId="{180643F7-8179-45C3-85C7-3E4D03B94B50}" srcOrd="3" destOrd="0" presId="urn:microsoft.com/office/officeart/2018/2/layout/IconVerticalSolidList"/>
    <dgm:cxn modelId="{B38AE146-38D3-4776-BE12-33EC49F57839}" type="presParOf" srcId="{58452A0C-F80A-433D-9D48-67964DA0516A}" destId="{606EF08A-DF49-4BE2-92F8-EC3064EBA1A6}" srcOrd="5" destOrd="0" presId="urn:microsoft.com/office/officeart/2018/2/layout/IconVerticalSolidList"/>
    <dgm:cxn modelId="{820929F1-2E46-4A48-9216-50114D27F27D}" type="presParOf" srcId="{58452A0C-F80A-433D-9D48-67964DA0516A}" destId="{5A5DE83D-3C6C-481E-98E8-359A918A49A5}" srcOrd="6" destOrd="0" presId="urn:microsoft.com/office/officeart/2018/2/layout/IconVerticalSolidList"/>
    <dgm:cxn modelId="{B7292F1D-AE96-46ED-8819-92B5FD763271}" type="presParOf" srcId="{5A5DE83D-3C6C-481E-98E8-359A918A49A5}" destId="{288C2B57-E270-4005-B3A1-29B446FD7CBB}" srcOrd="0" destOrd="0" presId="urn:microsoft.com/office/officeart/2018/2/layout/IconVerticalSolidList"/>
    <dgm:cxn modelId="{804C12B0-4CDA-4090-9C15-DDF8955F65DF}" type="presParOf" srcId="{5A5DE83D-3C6C-481E-98E8-359A918A49A5}" destId="{E99F97C6-0D25-4BCE-BFE2-9AF7E7056A26}" srcOrd="1" destOrd="0" presId="urn:microsoft.com/office/officeart/2018/2/layout/IconVerticalSolidList"/>
    <dgm:cxn modelId="{18E05E75-781D-49F3-BFD3-875D1798CC65}" type="presParOf" srcId="{5A5DE83D-3C6C-481E-98E8-359A918A49A5}" destId="{3DCCB381-E450-4749-99CC-4E6DCB7F887B}" srcOrd="2" destOrd="0" presId="urn:microsoft.com/office/officeart/2018/2/layout/IconVerticalSolidList"/>
    <dgm:cxn modelId="{34906253-52F0-47F3-957B-69FB086531AC}" type="presParOf" srcId="{5A5DE83D-3C6C-481E-98E8-359A918A49A5}" destId="{966228BF-8E04-4F16-A696-16B61069F36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E9546-2FD4-4883-8F3D-508D3289C8AC}">
      <dsp:nvSpPr>
        <dsp:cNvPr id="0" name=""/>
        <dsp:cNvSpPr/>
      </dsp:nvSpPr>
      <dsp:spPr>
        <a:xfrm>
          <a:off x="0" y="3"/>
          <a:ext cx="10303329" cy="1016683"/>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BA35F7E6-F5A2-4D3E-AA0B-D99123840FB0}">
      <dsp:nvSpPr>
        <dsp:cNvPr id="0" name=""/>
        <dsp:cNvSpPr/>
      </dsp:nvSpPr>
      <dsp:spPr>
        <a:xfrm>
          <a:off x="307546" y="230759"/>
          <a:ext cx="559175" cy="559175"/>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12BC0A-336C-48B4-B9EE-6774144D83EB}">
      <dsp:nvSpPr>
        <dsp:cNvPr id="0" name=""/>
        <dsp:cNvSpPr/>
      </dsp:nvSpPr>
      <dsp:spPr>
        <a:xfrm>
          <a:off x="1174269" y="2005"/>
          <a:ext cx="9129059" cy="1016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599" tIns="107599" rIns="107599" bIns="107599" numCol="1" spcCol="1270" anchor="ctr" anchorCtr="0">
          <a:noAutofit/>
        </a:bodyPr>
        <a:lstStyle/>
        <a:p>
          <a:pPr marL="0" lvl="0" indent="0" algn="l" defTabSz="977900">
            <a:lnSpc>
              <a:spcPct val="100000"/>
            </a:lnSpc>
            <a:spcBef>
              <a:spcPct val="0"/>
            </a:spcBef>
            <a:spcAft>
              <a:spcPct val="35000"/>
            </a:spcAft>
            <a:buNone/>
          </a:pPr>
          <a:r>
            <a:rPr lang="en-US" sz="2200" b="0" i="0" kern="1200" dirty="0"/>
            <a:t>Define health literacy</a:t>
          </a:r>
          <a:endParaRPr lang="en-US" sz="2200" kern="1200" dirty="0">
            <a:latin typeface="Helvetica" panose="020B0604020202020204" pitchFamily="34" charset="0"/>
            <a:cs typeface="Helvetica" panose="020B0604020202020204" pitchFamily="34" charset="0"/>
          </a:endParaRPr>
        </a:p>
      </dsp:txBody>
      <dsp:txXfrm>
        <a:off x="1174269" y="2005"/>
        <a:ext cx="9129059" cy="1016683"/>
      </dsp:txXfrm>
    </dsp:sp>
    <dsp:sp modelId="{2BAF7FF3-0FBB-47C9-931E-919553DF7DE1}">
      <dsp:nvSpPr>
        <dsp:cNvPr id="0" name=""/>
        <dsp:cNvSpPr/>
      </dsp:nvSpPr>
      <dsp:spPr>
        <a:xfrm>
          <a:off x="0" y="1351896"/>
          <a:ext cx="10303329" cy="10166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D1D788-8E7B-47AB-B086-AFD3000DC722}">
      <dsp:nvSpPr>
        <dsp:cNvPr id="0" name=""/>
        <dsp:cNvSpPr/>
      </dsp:nvSpPr>
      <dsp:spPr>
        <a:xfrm>
          <a:off x="307546" y="1501613"/>
          <a:ext cx="559175" cy="559175"/>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45EF84-FE70-4B4E-9419-6930B7BBA03E}">
      <dsp:nvSpPr>
        <dsp:cNvPr id="0" name=""/>
        <dsp:cNvSpPr/>
      </dsp:nvSpPr>
      <dsp:spPr>
        <a:xfrm>
          <a:off x="1174269" y="1272859"/>
          <a:ext cx="9129059" cy="1016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599" tIns="107599" rIns="107599" bIns="107599" numCol="1" spcCol="1270" anchor="ctr" anchorCtr="0">
          <a:noAutofit/>
        </a:bodyPr>
        <a:lstStyle/>
        <a:p>
          <a:pPr marL="0" lvl="0" indent="0" algn="l" defTabSz="977900">
            <a:lnSpc>
              <a:spcPct val="100000"/>
            </a:lnSpc>
            <a:spcBef>
              <a:spcPct val="0"/>
            </a:spcBef>
            <a:spcAft>
              <a:spcPct val="35000"/>
            </a:spcAft>
            <a:buNone/>
          </a:pPr>
          <a:r>
            <a:rPr lang="en-US" sz="2200" b="0" i="0" kern="1200" dirty="0"/>
            <a:t>Describe universal precautions for health literacy</a:t>
          </a:r>
          <a:endParaRPr lang="en-US" sz="2200" kern="1200" dirty="0"/>
        </a:p>
      </dsp:txBody>
      <dsp:txXfrm>
        <a:off x="1174269" y="1272859"/>
        <a:ext cx="9129059" cy="1016683"/>
      </dsp:txXfrm>
    </dsp:sp>
    <dsp:sp modelId="{4AC62D36-3310-479A-8203-5386B16DE64A}">
      <dsp:nvSpPr>
        <dsp:cNvPr id="0" name=""/>
        <dsp:cNvSpPr/>
      </dsp:nvSpPr>
      <dsp:spPr>
        <a:xfrm>
          <a:off x="0" y="2543713"/>
          <a:ext cx="10303329" cy="10166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16F2A5-8FE0-4623-8328-10F2C364E228}">
      <dsp:nvSpPr>
        <dsp:cNvPr id="0" name=""/>
        <dsp:cNvSpPr/>
      </dsp:nvSpPr>
      <dsp:spPr>
        <a:xfrm>
          <a:off x="307546" y="2772467"/>
          <a:ext cx="559175" cy="55917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0643F7-8179-45C3-85C7-3E4D03B94B50}">
      <dsp:nvSpPr>
        <dsp:cNvPr id="0" name=""/>
        <dsp:cNvSpPr/>
      </dsp:nvSpPr>
      <dsp:spPr>
        <a:xfrm>
          <a:off x="1174269" y="2543713"/>
          <a:ext cx="9129059" cy="1016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599" tIns="107599" rIns="107599" bIns="107599" numCol="1" spcCol="1270" anchor="ctr" anchorCtr="0">
          <a:noAutofit/>
        </a:bodyPr>
        <a:lstStyle/>
        <a:p>
          <a:pPr marL="0" lvl="0" indent="0" algn="l" defTabSz="977900">
            <a:lnSpc>
              <a:spcPct val="100000"/>
            </a:lnSpc>
            <a:spcBef>
              <a:spcPct val="0"/>
            </a:spcBef>
            <a:spcAft>
              <a:spcPct val="35000"/>
            </a:spcAft>
            <a:buNone/>
          </a:pPr>
          <a:r>
            <a:rPr lang="en-US" sz="2200" b="0" i="0" kern="1200" dirty="0"/>
            <a:t>Name 3 components of clear health communication </a:t>
          </a:r>
          <a:endParaRPr lang="en-US" sz="2200" kern="1200" dirty="0"/>
        </a:p>
      </dsp:txBody>
      <dsp:txXfrm>
        <a:off x="1174269" y="2543713"/>
        <a:ext cx="9129059" cy="1016683"/>
      </dsp:txXfrm>
    </dsp:sp>
    <dsp:sp modelId="{288C2B57-E270-4005-B3A1-29B446FD7CBB}">
      <dsp:nvSpPr>
        <dsp:cNvPr id="0" name=""/>
        <dsp:cNvSpPr/>
      </dsp:nvSpPr>
      <dsp:spPr>
        <a:xfrm>
          <a:off x="0" y="3814567"/>
          <a:ext cx="10303329" cy="10166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9F97C6-0D25-4BCE-BFE2-9AF7E7056A26}">
      <dsp:nvSpPr>
        <dsp:cNvPr id="0" name=""/>
        <dsp:cNvSpPr/>
      </dsp:nvSpPr>
      <dsp:spPr>
        <a:xfrm>
          <a:off x="307546" y="4043321"/>
          <a:ext cx="559175" cy="55917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6228BF-8E04-4F16-A696-16B61069F363}">
      <dsp:nvSpPr>
        <dsp:cNvPr id="0" name=""/>
        <dsp:cNvSpPr/>
      </dsp:nvSpPr>
      <dsp:spPr>
        <a:xfrm>
          <a:off x="1174269" y="3814567"/>
          <a:ext cx="9129059" cy="1016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599" tIns="107599" rIns="107599" bIns="107599" numCol="1" spcCol="1270" anchor="ctr" anchorCtr="0">
          <a:noAutofit/>
        </a:bodyPr>
        <a:lstStyle/>
        <a:p>
          <a:pPr marL="0" lvl="0" indent="0" algn="l" defTabSz="977900">
            <a:lnSpc>
              <a:spcPct val="100000"/>
            </a:lnSpc>
            <a:spcBef>
              <a:spcPct val="0"/>
            </a:spcBef>
            <a:spcAft>
              <a:spcPct val="35000"/>
            </a:spcAft>
            <a:buNone/>
          </a:pPr>
          <a:r>
            <a:rPr lang="en-US" sz="2200" b="0" i="0" kern="1200" dirty="0"/>
            <a:t>Identify 3 online resources tools to promote health literacy</a:t>
          </a:r>
          <a:endParaRPr lang="en-US" sz="2200" kern="1200" dirty="0"/>
        </a:p>
      </dsp:txBody>
      <dsp:txXfrm>
        <a:off x="1174269" y="3814567"/>
        <a:ext cx="9129059" cy="101668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4D79F-0D2F-4757-AE99-F4E3A68559D6}" type="datetimeFigureOut">
              <a:rPr lang="en-US" smtClean="0"/>
              <a:t>11/13/2025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59489-CB77-4B18-9E55-7587094A2450}" type="slidenum">
              <a:rPr lang="en-US" smtClean="0"/>
              <a:t>‹#›</a:t>
            </a:fld>
            <a:endParaRPr lang="en-US"/>
          </a:p>
        </p:txBody>
      </p:sp>
    </p:spTree>
    <p:extLst>
      <p:ext uri="{BB962C8B-B14F-4D97-AF65-F5344CB8AC3E}">
        <p14:creationId xmlns:p14="http://schemas.microsoft.com/office/powerpoint/2010/main" val="3700270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health.state.mn.us/diseases/pertussis/pertparents.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Welcome. Thank you for being here today. This class is Effective Health Communication and Health Literacy: Understanding the Connection. I'm your instructor Nick Vera. I work for the Network of the National Library of Medicine Region 2 based out of Charleston, SC. </a:t>
            </a:r>
            <a:endParaRPr dirty="0"/>
          </a:p>
        </p:txBody>
      </p:sp>
      <p:sp>
        <p:nvSpPr>
          <p:cNvPr id="125" name="Google Shape;125;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sz="1100" dirty="0">
              <a:solidFill>
                <a:srgbClr val="383838"/>
              </a:solidFill>
              <a:latin typeface="Calibri"/>
              <a:ea typeface="Calibri"/>
              <a:cs typeface="Calibri"/>
              <a:sym typeface="Calibri"/>
            </a:endParaRPr>
          </a:p>
        </p:txBody>
      </p:sp>
      <p:sp>
        <p:nvSpPr>
          <p:cNvPr id="195" name="Google Shape;195;p1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05" name="Google Shape;205;p1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11" name="Google Shape;211;p1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18" name="Google Shape;218;p1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endParaRPr dirty="0"/>
          </a:p>
        </p:txBody>
      </p:sp>
      <p:sp>
        <p:nvSpPr>
          <p:cNvPr id="226" name="Google Shape;226;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endParaRPr sz="3200" b="1" dirty="0">
              <a:latin typeface="Calibri"/>
              <a:ea typeface="Calibri"/>
              <a:cs typeface="Calibri"/>
              <a:sym typeface="Calibri"/>
            </a:endParaRPr>
          </a:p>
        </p:txBody>
      </p:sp>
      <p:sp>
        <p:nvSpPr>
          <p:cNvPr id="234" name="Google Shape;234;p1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41" name="Google Shape;241;p1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2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lang="en-US" dirty="0"/>
          </a:p>
        </p:txBody>
      </p:sp>
      <p:sp>
        <p:nvSpPr>
          <p:cNvPr id="248" name="Google Shape;248;p2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2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endParaRPr lang="en-US" sz="1200" b="0" i="0" u="none" strike="noStrike" cap="none" dirty="0">
              <a:solidFill>
                <a:schemeClr val="dk1"/>
              </a:solidFill>
              <a:effectLst/>
              <a:latin typeface="Calibri"/>
              <a:ea typeface="Calibri"/>
              <a:cs typeface="Calibri"/>
              <a:sym typeface="Calibri"/>
            </a:endParaRPr>
          </a:p>
          <a:p>
            <a:endParaRPr lang="en-US" sz="1200" b="0" i="0" u="none" strike="noStrike" cap="none" dirty="0">
              <a:solidFill>
                <a:schemeClr val="dk1"/>
              </a:solidFill>
              <a:effectLst/>
              <a:latin typeface="Calibri"/>
              <a:ea typeface="Calibri"/>
              <a:cs typeface="Calibri"/>
              <a:sym typeface="Calibri"/>
            </a:endParaRPr>
          </a:p>
        </p:txBody>
      </p:sp>
      <p:sp>
        <p:nvSpPr>
          <p:cNvPr id="255" name="Google Shape;255;p2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09449C7D-5C79-4C05-B28A-78959E431500}"/>
            </a:ext>
          </a:extLst>
        </p:cNvPr>
        <p:cNvGrpSpPr/>
        <p:nvPr/>
      </p:nvGrpSpPr>
      <p:grpSpPr>
        <a:xfrm>
          <a:off x="0" y="0"/>
          <a:ext cx="0" cy="0"/>
          <a:chOff x="0" y="0"/>
          <a:chExt cx="0" cy="0"/>
        </a:xfrm>
      </p:grpSpPr>
      <p:sp>
        <p:nvSpPr>
          <p:cNvPr id="253" name="Google Shape;253;p21:notes">
            <a:extLst>
              <a:ext uri="{FF2B5EF4-FFF2-40B4-BE49-F238E27FC236}">
                <a16:creationId xmlns:a16="http://schemas.microsoft.com/office/drawing/2014/main" id="{E0093185-D761-5340-D08B-367DF43F28EA}"/>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21:notes">
            <a:extLst>
              <a:ext uri="{FF2B5EF4-FFF2-40B4-BE49-F238E27FC236}">
                <a16:creationId xmlns:a16="http://schemas.microsoft.com/office/drawing/2014/main" id="{F05C33B1-3E3B-BD01-5FCB-73236034ABB8}"/>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b="1" dirty="0"/>
          </a:p>
        </p:txBody>
      </p:sp>
      <p:sp>
        <p:nvSpPr>
          <p:cNvPr id="255" name="Google Shape;255;p21:notes">
            <a:extLst>
              <a:ext uri="{FF2B5EF4-FFF2-40B4-BE49-F238E27FC236}">
                <a16:creationId xmlns:a16="http://schemas.microsoft.com/office/drawing/2014/main" id="{BB08F0AE-2566-689F-7BE2-2FC1056C1E1C}"/>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46494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briefly I wanted to introduce the Network of the National Library of Medicine, also known as NNLM. As the name suggests, the NNLM is part of the National Library of Medicine, which is within the National Institutes of Health. We are the education and outreach arm of the National Library of Medicine. We work regionally, getting to know communities on the ground and helping those communities serve the people they know best. </a:t>
            </a:r>
          </a:p>
          <a:p>
            <a:endParaRPr lang="en-US" dirty="0"/>
          </a:p>
          <a:p>
            <a:r>
              <a:rPr lang="en-US" dirty="0"/>
              <a:t>But we are also present across the entire country, and we work to advance the health and well being of everyone through access and understanding of how to use health information. This includes both working with organizations like libraries of all types, schools, health care, and all sorts of community-based organizations. </a:t>
            </a:r>
          </a:p>
          <a:p>
            <a:endParaRPr lang="en-US" dirty="0"/>
          </a:p>
          <a:p>
            <a:r>
              <a:rPr lang="en-US" dirty="0"/>
              <a:t>We do this primarily through three different methods: 1) providing funding to organizations so that they can work within their own communities; 2) other forms of outreach and engagement; ) And then like today, we offer a wide range of training and education opportunities.  </a:t>
            </a:r>
          </a:p>
          <a:p>
            <a:endParaRPr lang="en-US" dirty="0"/>
          </a:p>
          <a:p>
            <a:r>
              <a:rPr lang="en-US" dirty="0"/>
              <a:t>I encourage you all to visit nnlm.gov to learn more.</a:t>
            </a:r>
          </a:p>
        </p:txBody>
      </p:sp>
      <p:sp>
        <p:nvSpPr>
          <p:cNvPr id="4" name="Slide Number Placeholder 3"/>
          <p:cNvSpPr>
            <a:spLocks noGrp="1"/>
          </p:cNvSpPr>
          <p:nvPr>
            <p:ph type="sldNum" sz="quarter" idx="10"/>
          </p:nvPr>
        </p:nvSpPr>
        <p:spPr/>
        <p:txBody>
          <a:bodyPr/>
          <a:lstStyle/>
          <a:p>
            <a:fld id="{F37C1951-B430-4891-8D79-DC3B7319464D}" type="slidenum">
              <a:rPr lang="en-US" smtClean="0"/>
              <a:t>2</a:t>
            </a:fld>
            <a:endParaRPr lang="en-US"/>
          </a:p>
        </p:txBody>
      </p:sp>
    </p:spTree>
    <p:extLst>
      <p:ext uri="{BB962C8B-B14F-4D97-AF65-F5344CB8AC3E}">
        <p14:creationId xmlns:p14="http://schemas.microsoft.com/office/powerpoint/2010/main" val="4206312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2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rtl="0"/>
            <a:r>
              <a:rPr lang="en-US" sz="1200" b="0" i="0" u="none" strike="noStrike" cap="none" dirty="0">
                <a:solidFill>
                  <a:schemeClr val="dk1"/>
                </a:solidFill>
                <a:effectLst/>
                <a:latin typeface="Calibri"/>
                <a:ea typeface="Calibri"/>
                <a:cs typeface="Calibri"/>
                <a:sym typeface="Calibri"/>
              </a:rPr>
              <a:t>Pertussis: What Parents Need to Know: </a:t>
            </a:r>
            <a:r>
              <a:rPr lang="en-US" sz="1200" b="0" i="0" u="sng" strike="noStrike" cap="none" dirty="0">
                <a:solidFill>
                  <a:schemeClr val="dk1"/>
                </a:solidFill>
                <a:effectLst/>
                <a:latin typeface="Calibri"/>
                <a:ea typeface="Calibri"/>
                <a:cs typeface="Calibri"/>
                <a:sym typeface="Calibri"/>
                <a:hlinkClick r:id="rId3"/>
              </a:rPr>
              <a:t>https://www.health.state.mn.us/diseases/pertussis/pertparents.pdf</a:t>
            </a:r>
            <a:r>
              <a:rPr lang="en-US" sz="1200" b="0" i="0" u="none" strike="noStrike" cap="none" dirty="0">
                <a:solidFill>
                  <a:schemeClr val="dk1"/>
                </a:solidFill>
                <a:effectLst/>
                <a:latin typeface="Calibri"/>
                <a:ea typeface="Calibri"/>
                <a:cs typeface="Calibri"/>
                <a:sym typeface="Calibri"/>
              </a:rPr>
              <a:t> </a:t>
            </a:r>
            <a:endParaRPr lang="en-US" b="0" dirty="0">
              <a:effectLst/>
            </a:endParaRPr>
          </a:p>
          <a:p>
            <a:endParaRPr lang="en-US" sz="1200" b="0" i="0" u="none" strike="noStrike" cap="none" dirty="0">
              <a:solidFill>
                <a:schemeClr val="dk1"/>
              </a:solidFill>
              <a:effectLst/>
              <a:latin typeface="Calibri"/>
              <a:ea typeface="Calibri"/>
              <a:cs typeface="Calibri"/>
              <a:sym typeface="Calibri"/>
            </a:endParaRPr>
          </a:p>
          <a:p>
            <a:endParaRPr lang="en-US" sz="1200" b="0" i="0" u="none" strike="noStrike" cap="none" dirty="0">
              <a:solidFill>
                <a:schemeClr val="dk1"/>
              </a:solidFill>
              <a:effectLst/>
              <a:latin typeface="Calibri"/>
              <a:ea typeface="Calibri"/>
              <a:cs typeface="Calibri"/>
              <a:sym typeface="Calibri"/>
            </a:endParaRPr>
          </a:p>
        </p:txBody>
      </p:sp>
      <p:sp>
        <p:nvSpPr>
          <p:cNvPr id="262" name="Google Shape;262;p2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2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lang="en-US" dirty="0"/>
          </a:p>
        </p:txBody>
      </p:sp>
      <p:sp>
        <p:nvSpPr>
          <p:cNvPr id="285" name="Google Shape;285;p2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endParaRPr lang="en-US" b="1" dirty="0"/>
          </a:p>
        </p:txBody>
      </p:sp>
      <p:sp>
        <p:nvSpPr>
          <p:cNvPr id="294" name="Google Shape;294;p2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lang="en-US" dirty="0"/>
          </a:p>
        </p:txBody>
      </p:sp>
      <p:sp>
        <p:nvSpPr>
          <p:cNvPr id="303" name="Google Shape;303;p2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2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lang="en-US" dirty="0"/>
          </a:p>
        </p:txBody>
      </p:sp>
      <p:sp>
        <p:nvSpPr>
          <p:cNvPr id="311" name="Google Shape;311;p2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3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endParaRPr lang="en-US" dirty="0"/>
          </a:p>
        </p:txBody>
      </p:sp>
      <p:sp>
        <p:nvSpPr>
          <p:cNvPr id="319" name="Google Shape;319;p3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3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lang="en-US" dirty="0"/>
          </a:p>
        </p:txBody>
      </p:sp>
      <p:sp>
        <p:nvSpPr>
          <p:cNvPr id="326" name="Google Shape;326;p3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3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lang="en-US" dirty="0"/>
          </a:p>
        </p:txBody>
      </p:sp>
      <p:sp>
        <p:nvSpPr>
          <p:cNvPr id="333" name="Google Shape;333;p3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3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lang="en-US" dirty="0"/>
          </a:p>
        </p:txBody>
      </p:sp>
      <p:sp>
        <p:nvSpPr>
          <p:cNvPr id="340" name="Google Shape;340;p3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cec29a85c9_2_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1cec29a85c9_2_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lang="en-US" dirty="0"/>
          </a:p>
        </p:txBody>
      </p:sp>
      <p:sp>
        <p:nvSpPr>
          <p:cNvPr id="347" name="Google Shape;347;g1cec29a85c9_2_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99E50-9D82-0160-CE4A-92BBCF6267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17A158-91F0-AC37-1D80-5C068CFE11D1}"/>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939DBAEA-33E6-C986-9D5E-32E37E7482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a:extLst>
              <a:ext uri="{FF2B5EF4-FFF2-40B4-BE49-F238E27FC236}">
                <a16:creationId xmlns:a16="http://schemas.microsoft.com/office/drawing/2014/main" id="{AC01772D-D751-6FC0-68CC-EEFF5D9D8480}"/>
              </a:ext>
            </a:extLst>
          </p:cNvPr>
          <p:cNvSpPr>
            <a:spLocks noGrp="1"/>
          </p:cNvSpPr>
          <p:nvPr>
            <p:ph type="sldNum" sz="quarter" idx="5"/>
          </p:nvPr>
        </p:nvSpPr>
        <p:spPr/>
        <p:txBody>
          <a:bodyPr/>
          <a:lstStyle/>
          <a:p>
            <a:fld id="{508E21B0-86F0-4A46-A1AD-BFDAAC036001}" type="slidenum">
              <a:rPr lang="en-US" smtClean="0"/>
              <a:t>3</a:t>
            </a:fld>
            <a:endParaRPr lang="en-US"/>
          </a:p>
        </p:txBody>
      </p:sp>
    </p:spTree>
    <p:extLst>
      <p:ext uri="{BB962C8B-B14F-4D97-AF65-F5344CB8AC3E}">
        <p14:creationId xmlns:p14="http://schemas.microsoft.com/office/powerpoint/2010/main" val="584089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3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lang="en-US" b="1" dirty="0"/>
          </a:p>
        </p:txBody>
      </p:sp>
      <p:sp>
        <p:nvSpPr>
          <p:cNvPr id="354" name="Google Shape;354;p3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3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67" name="Google Shape;367;p3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48" name="Google Shape;148;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55" name="Google Shape;155;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62" name="Google Shape;162;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69" name="Google Shape;169;p1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
        <p:nvSpPr>
          <p:cNvPr id="175" name="Google Shape;175;p11:notes"/>
          <p:cNvSpPr>
            <a:spLocks noGrp="1" noRot="1" noChangeAspect="1"/>
          </p:cNvSpPr>
          <p:nvPr>
            <p:ph type="sldImg" idx="2"/>
          </p:nvPr>
        </p:nvSpPr>
        <p:spPr>
          <a:xfrm>
            <a:off x="501650" y="685800"/>
            <a:ext cx="6403975" cy="36036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6" name="Google Shape;176;p11:notes"/>
          <p:cNvSpPr/>
          <p:nvPr/>
        </p:nvSpPr>
        <p:spPr>
          <a:xfrm>
            <a:off x="732882" y="4564872"/>
            <a:ext cx="5859677" cy="4323658"/>
          </a:xfrm>
          <a:prstGeom prst="rect">
            <a:avLst/>
          </a:prstGeom>
          <a:noFill/>
          <a:ln>
            <a:noFill/>
          </a:ln>
        </p:spPr>
        <p:txBody>
          <a:bodyPr spcFirstLastPara="1" wrap="square" lIns="95725" tIns="47850" rIns="95725" bIns="478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7" name="Google Shape;177;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87" name="Google Shape;187;p1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a:spLocks noGrp="1"/>
          </p:cNvSpPr>
          <p:nvPr>
            <p:ph type="pic" idx="2"/>
          </p:nvPr>
        </p:nvSpPr>
        <p:spPr>
          <a:xfrm>
            <a:off x="5413248" y="1069847"/>
            <a:ext cx="6099048" cy="4800600"/>
          </a:xfrm>
          <a:prstGeom prst="rect">
            <a:avLst/>
          </a:prstGeom>
          <a:noFill/>
          <a:ln>
            <a:noFill/>
          </a:ln>
        </p:spPr>
      </p:sp>
      <p:sp>
        <p:nvSpPr>
          <p:cNvPr id="34" name="Google Shape;34;p30"/>
          <p:cNvSpPr txBox="1">
            <a:spLocks noGrp="1"/>
          </p:cNvSpPr>
          <p:nvPr>
            <p:ph type="body" idx="1"/>
          </p:nvPr>
        </p:nvSpPr>
        <p:spPr>
          <a:xfrm>
            <a:off x="1143000" y="2834640"/>
            <a:ext cx="393192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35" name="Google Shape;35;p3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6809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94"/>
        <p:cNvGrpSpPr/>
        <p:nvPr/>
      </p:nvGrpSpPr>
      <p:grpSpPr>
        <a:xfrm>
          <a:off x="0" y="0"/>
          <a:ext cx="0" cy="0"/>
          <a:chOff x="0" y="0"/>
          <a:chExt cx="0" cy="0"/>
        </a:xfrm>
      </p:grpSpPr>
      <p:sp>
        <p:nvSpPr>
          <p:cNvPr id="95" name="Google Shape;95;g2b91989fa34_0_173"/>
          <p:cNvSpPr txBox="1">
            <a:spLocks noGrp="1"/>
          </p:cNvSpPr>
          <p:nvPr>
            <p:ph type="title"/>
          </p:nvPr>
        </p:nvSpPr>
        <p:spPr>
          <a:xfrm>
            <a:off x="609599" y="1048512"/>
            <a:ext cx="10972800" cy="4185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dk2"/>
              </a:buClr>
              <a:buSzPts val="3200"/>
              <a:buFont typeface="Arial"/>
              <a:buNone/>
              <a:defRPr sz="3200" b="1" i="0" cap="none">
                <a:solidFill>
                  <a:schemeClr val="dk2"/>
                </a:solidFill>
                <a:latin typeface="Arial"/>
                <a:ea typeface="Arial"/>
                <a:cs typeface="Arial"/>
                <a:sym typeface="Arial"/>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96" name="Google Shape;96;g2b91989fa34_0_173"/>
          <p:cNvSpPr txBox="1">
            <a:spLocks noGrp="1"/>
          </p:cNvSpPr>
          <p:nvPr>
            <p:ph type="body" idx="1"/>
          </p:nvPr>
        </p:nvSpPr>
        <p:spPr>
          <a:xfrm>
            <a:off x="609599" y="1780032"/>
            <a:ext cx="10972800" cy="40365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Tree>
    <p:extLst>
      <p:ext uri="{BB962C8B-B14F-4D97-AF65-F5344CB8AC3E}">
        <p14:creationId xmlns:p14="http://schemas.microsoft.com/office/powerpoint/2010/main" val="768398003"/>
      </p:ext>
    </p:extLst>
  </p:cSld>
  <p:clrMapOvr>
    <a:masterClrMapping/>
  </p:clrMapOvr>
  <p:extLst>
    <p:ext uri="{DCECCB84-F9BA-43D5-87BE-67443E8EF086}">
      <p15:sldGuideLst xmlns:p15="http://schemas.microsoft.com/office/powerpoint/2012/main">
        <p15:guide id="1" orient="horz" pos="3824">
          <p15:clr>
            <a:srgbClr val="FBAE40"/>
          </p15:clr>
        </p15:guide>
        <p15:guide id="2" pos="3840">
          <p15:clr>
            <a:srgbClr val="FBAE40"/>
          </p15:clr>
        </p15:guide>
        <p15:guide id="3" pos="5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025F9F99-9BD9-4422-B838-F0A597D458BC}"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688499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1"/>
        <p:cNvGrpSpPr/>
        <p:nvPr/>
      </p:nvGrpSpPr>
      <p:grpSpPr>
        <a:xfrm>
          <a:off x="0" y="0"/>
          <a:ext cx="0" cy="0"/>
          <a:chOff x="0" y="0"/>
          <a:chExt cx="0" cy="0"/>
        </a:xfrm>
      </p:grpSpPr>
      <p:sp>
        <p:nvSpPr>
          <p:cNvPr id="22" name="Google Shape;22;p39"/>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36748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4"/>
        <p:cNvGrpSpPr/>
        <p:nvPr/>
      </p:nvGrpSpPr>
      <p:grpSpPr>
        <a:xfrm>
          <a:off x="0" y="0"/>
          <a:ext cx="0" cy="0"/>
          <a:chOff x="0" y="0"/>
          <a:chExt cx="0" cy="0"/>
        </a:xfrm>
      </p:grpSpPr>
      <p:sp>
        <p:nvSpPr>
          <p:cNvPr id="35" name="Google Shape;35;p4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850325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07690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4"/>
        <p:cNvGrpSpPr/>
        <p:nvPr/>
      </p:nvGrpSpPr>
      <p:grpSpPr>
        <a:xfrm>
          <a:off x="0" y="0"/>
          <a:ext cx="0" cy="0"/>
          <a:chOff x="0" y="0"/>
          <a:chExt cx="0" cy="0"/>
        </a:xfrm>
      </p:grpSpPr>
      <p:sp>
        <p:nvSpPr>
          <p:cNvPr id="45" name="Google Shape;45;p43"/>
          <p:cNvSpPr/>
          <p:nvPr/>
        </p:nvSpPr>
        <p:spPr>
          <a:xfrm rot="10800000" flipH="1">
            <a:off x="0" y="6"/>
            <a:ext cx="12192000" cy="133726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6" name="Google Shape;46;p43"/>
          <p:cNvSpPr/>
          <p:nvPr/>
        </p:nvSpPr>
        <p:spPr>
          <a:xfrm rot="10800000" flipH="1">
            <a:off x="0" y="1494264"/>
            <a:ext cx="12192000" cy="53637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7" name="Google Shape;47;p43"/>
          <p:cNvSpPr txBox="1">
            <a:spLocks noGrp="1"/>
          </p:cNvSpPr>
          <p:nvPr>
            <p:ph type="title"/>
          </p:nvPr>
        </p:nvSpPr>
        <p:spPr>
          <a:xfrm>
            <a:off x="838200" y="428534"/>
            <a:ext cx="10515600" cy="6371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3"/>
          <p:cNvSpPr txBox="1">
            <a:spLocks noGrp="1"/>
          </p:cNvSpPr>
          <p:nvPr>
            <p:ph type="body" idx="1"/>
          </p:nvPr>
        </p:nvSpPr>
        <p:spPr>
          <a:xfrm>
            <a:off x="838200" y="1922798"/>
            <a:ext cx="10515600" cy="4254165"/>
          </a:xfrm>
          <a:prstGeom prst="rect">
            <a:avLst/>
          </a:prstGeom>
          <a:blipFill rotWithShape="1">
            <a:blip r:embed="rId2">
              <a:alphaModFix amt="56000"/>
            </a:blip>
            <a:tile tx="0" ty="0" sx="100000" sy="100000" flip="none" algn="tl"/>
          </a:blip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b="1">
                <a:latin typeface="Calibri"/>
                <a:ea typeface="Calibri"/>
                <a:cs typeface="Calibri"/>
                <a:sym typeface="Calibri"/>
              </a:defRPr>
            </a:lvl1pPr>
            <a:lvl2pPr marL="914400" lvl="1" indent="-355600" algn="l">
              <a:lnSpc>
                <a:spcPct val="90000"/>
              </a:lnSpc>
              <a:spcBef>
                <a:spcPts val="500"/>
              </a:spcBef>
              <a:spcAft>
                <a:spcPts val="0"/>
              </a:spcAft>
              <a:buClr>
                <a:schemeClr val="dk1"/>
              </a:buClr>
              <a:buSzPts val="2000"/>
              <a:buChar char="•"/>
              <a:defRPr sz="2000">
                <a:latin typeface="Calibri"/>
                <a:ea typeface="Calibri"/>
                <a:cs typeface="Calibri"/>
                <a:sym typeface="Calibri"/>
              </a:defRPr>
            </a:lvl2pPr>
            <a:lvl3pPr marL="1371600" lvl="2" indent="-355600" algn="l">
              <a:lnSpc>
                <a:spcPct val="90000"/>
              </a:lnSpc>
              <a:spcBef>
                <a:spcPts val="500"/>
              </a:spcBef>
              <a:spcAft>
                <a:spcPts val="0"/>
              </a:spcAft>
              <a:buClr>
                <a:schemeClr val="dk1"/>
              </a:buClr>
              <a:buSzPts val="2000"/>
              <a:buChar char="•"/>
              <a:defRPr sz="2000">
                <a:latin typeface="Calibri"/>
                <a:ea typeface="Calibri"/>
                <a:cs typeface="Calibri"/>
                <a:sym typeface="Calibri"/>
              </a:defRPr>
            </a:lvl3pPr>
            <a:lvl4pPr marL="1828800" lvl="3" indent="-355600" algn="l">
              <a:lnSpc>
                <a:spcPct val="90000"/>
              </a:lnSpc>
              <a:spcBef>
                <a:spcPts val="500"/>
              </a:spcBef>
              <a:spcAft>
                <a:spcPts val="0"/>
              </a:spcAft>
              <a:buClr>
                <a:schemeClr val="dk1"/>
              </a:buClr>
              <a:buSzPts val="2000"/>
              <a:buChar char="•"/>
              <a:defRPr sz="2000">
                <a:latin typeface="Calibri"/>
                <a:ea typeface="Calibri"/>
                <a:cs typeface="Calibri"/>
                <a:sym typeface="Calibri"/>
              </a:defRPr>
            </a:lvl4pPr>
            <a:lvl5pPr marL="2286000" lvl="4" indent="-355600" algn="l">
              <a:lnSpc>
                <a:spcPct val="90000"/>
              </a:lnSpc>
              <a:spcBef>
                <a:spcPts val="500"/>
              </a:spcBef>
              <a:spcAft>
                <a:spcPts val="0"/>
              </a:spcAft>
              <a:buClr>
                <a:schemeClr val="dk1"/>
              </a:buClr>
              <a:buSzPts val="2000"/>
              <a:buChar char="•"/>
              <a:defRPr sz="20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909341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5"/>
        <p:cNvGrpSpPr/>
        <p:nvPr/>
      </p:nvGrpSpPr>
      <p:grpSpPr>
        <a:xfrm>
          <a:off x="0" y="0"/>
          <a:ext cx="0" cy="0"/>
          <a:chOff x="0" y="0"/>
          <a:chExt cx="0" cy="0"/>
        </a:xfrm>
      </p:grpSpPr>
      <p:sp>
        <p:nvSpPr>
          <p:cNvPr id="56" name="Google Shape;56;p45"/>
          <p:cNvSpPr/>
          <p:nvPr/>
        </p:nvSpPr>
        <p:spPr>
          <a:xfrm rot="10800000" flipH="1">
            <a:off x="0" y="6"/>
            <a:ext cx="12192000" cy="133726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57" name="Google Shape;57;p45"/>
          <p:cNvSpPr/>
          <p:nvPr/>
        </p:nvSpPr>
        <p:spPr>
          <a:xfrm rot="10800000" flipH="1">
            <a:off x="0" y="1494264"/>
            <a:ext cx="12192000" cy="53637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58" name="Google Shape;58;p45"/>
          <p:cNvSpPr txBox="1">
            <a:spLocks noGrp="1"/>
          </p:cNvSpPr>
          <p:nvPr>
            <p:ph type="title"/>
          </p:nvPr>
        </p:nvSpPr>
        <p:spPr>
          <a:xfrm>
            <a:off x="838200" y="428534"/>
            <a:ext cx="10515600" cy="6371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45"/>
          <p:cNvSpPr/>
          <p:nvPr/>
        </p:nvSpPr>
        <p:spPr>
          <a:xfrm>
            <a:off x="9356460" y="6410050"/>
            <a:ext cx="38560" cy="259687"/>
          </a:xfrm>
          <a:prstGeom prst="rect">
            <a:avLst/>
          </a:prstGeom>
          <a:noFill/>
          <a:ln>
            <a:noFill/>
          </a:ln>
        </p:spPr>
        <p:txBody>
          <a:bodyPr spcFirstLastPara="1" wrap="square" lIns="14275" tIns="14275" rIns="14275" bIns="14275" anchor="ctr" anchorCtr="0">
            <a:spAutoFit/>
          </a:bodyPr>
          <a:lstStyle/>
          <a:p>
            <a:pPr marL="0" marR="0" lvl="0" indent="0" algn="l" rtl="0">
              <a:spcBef>
                <a:spcPts val="0"/>
              </a:spcBef>
              <a:spcAft>
                <a:spcPts val="0"/>
              </a:spcAft>
              <a:buNone/>
            </a:pPr>
            <a:endParaRPr sz="1500" b="1" i="0">
              <a:solidFill>
                <a:schemeClr val="dk1"/>
              </a:solidFill>
              <a:latin typeface="Gill Sans"/>
              <a:ea typeface="Gill Sans"/>
              <a:cs typeface="Gill Sans"/>
              <a:sym typeface="Gill Sans"/>
            </a:endParaRPr>
          </a:p>
        </p:txBody>
      </p:sp>
      <p:sp>
        <p:nvSpPr>
          <p:cNvPr id="60" name="Google Shape;60;p4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5"/>
          <p:cNvSpPr txBox="1">
            <a:spLocks noGrp="1"/>
          </p:cNvSpPr>
          <p:nvPr>
            <p:ph type="body" idx="1"/>
          </p:nvPr>
        </p:nvSpPr>
        <p:spPr>
          <a:xfrm>
            <a:off x="838203" y="1825625"/>
            <a:ext cx="4984820" cy="45307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45"/>
          <p:cNvSpPr txBox="1">
            <a:spLocks noGrp="1"/>
          </p:cNvSpPr>
          <p:nvPr>
            <p:ph type="body" idx="2"/>
          </p:nvPr>
        </p:nvSpPr>
        <p:spPr>
          <a:xfrm>
            <a:off x="6368980" y="1825625"/>
            <a:ext cx="4984821" cy="454114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00782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1106424" y="1173575"/>
            <a:ext cx="996696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dk1"/>
              </a:buClr>
              <a:buSzPts val="7200"/>
              <a:buFont typeface="Corbel"/>
              <a:buNone/>
              <a:defRPr sz="7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body" idx="1"/>
          </p:nvPr>
        </p:nvSpPr>
        <p:spPr>
          <a:xfrm>
            <a:off x="1709928" y="4154520"/>
            <a:ext cx="8769096"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400"/>
              </a:spcBef>
              <a:spcAft>
                <a:spcPts val="0"/>
              </a:spcAft>
              <a:buSzPts val="1760"/>
              <a:buNone/>
              <a:defRPr sz="2200">
                <a:solidFill>
                  <a:schemeClr val="dk1"/>
                </a:solidFill>
              </a:defRPr>
            </a:lvl1pPr>
            <a:lvl2pPr marL="914400" lvl="1" indent="-228600" algn="l">
              <a:lnSpc>
                <a:spcPct val="90000"/>
              </a:lnSpc>
              <a:spcBef>
                <a:spcPts val="200"/>
              </a:spcBef>
              <a:spcAft>
                <a:spcPts val="0"/>
              </a:spcAft>
              <a:buSzPts val="1440"/>
              <a:buNone/>
              <a:defRPr sz="1800">
                <a:solidFill>
                  <a:srgbClr val="888888"/>
                </a:solidFill>
              </a:defRPr>
            </a:lvl2pPr>
            <a:lvl3pPr marL="1371600" lvl="2" indent="-228600" algn="l">
              <a:lnSpc>
                <a:spcPct val="90000"/>
              </a:lnSpc>
              <a:spcBef>
                <a:spcPts val="400"/>
              </a:spcBef>
              <a:spcAft>
                <a:spcPts val="0"/>
              </a:spcAft>
              <a:buSzPts val="1280"/>
              <a:buNone/>
              <a:defRPr sz="1600">
                <a:solidFill>
                  <a:srgbClr val="888888"/>
                </a:solidFill>
              </a:defRPr>
            </a:lvl3pPr>
            <a:lvl4pPr marL="1828800" lvl="3" indent="-228600" algn="l">
              <a:lnSpc>
                <a:spcPct val="90000"/>
              </a:lnSpc>
              <a:spcBef>
                <a:spcPts val="400"/>
              </a:spcBef>
              <a:spcAft>
                <a:spcPts val="0"/>
              </a:spcAft>
              <a:buSzPts val="1120"/>
              <a:buNone/>
              <a:defRPr sz="1400">
                <a:solidFill>
                  <a:srgbClr val="888888"/>
                </a:solidFill>
              </a:defRPr>
            </a:lvl4pPr>
            <a:lvl5pPr marL="2286000" lvl="4" indent="-228600" algn="l">
              <a:lnSpc>
                <a:spcPct val="90000"/>
              </a:lnSpc>
              <a:spcBef>
                <a:spcPts val="400"/>
              </a:spcBef>
              <a:spcAft>
                <a:spcPts val="0"/>
              </a:spcAft>
              <a:buSzPts val="1120"/>
              <a:buNone/>
              <a:defRPr sz="1400">
                <a:solidFill>
                  <a:srgbClr val="888888"/>
                </a:solidFill>
              </a:defRPr>
            </a:lvl5pPr>
            <a:lvl6pPr marL="2743200" lvl="5" indent="-228600" algn="l">
              <a:lnSpc>
                <a:spcPct val="90000"/>
              </a:lnSpc>
              <a:spcBef>
                <a:spcPts val="400"/>
              </a:spcBef>
              <a:spcAft>
                <a:spcPts val="0"/>
              </a:spcAft>
              <a:buSzPts val="1120"/>
              <a:buNone/>
              <a:defRPr sz="1400">
                <a:solidFill>
                  <a:srgbClr val="888888"/>
                </a:solidFill>
              </a:defRPr>
            </a:lvl6pPr>
            <a:lvl7pPr marL="3200400" lvl="6" indent="-228600" algn="l">
              <a:lnSpc>
                <a:spcPct val="90000"/>
              </a:lnSpc>
              <a:spcBef>
                <a:spcPts val="400"/>
              </a:spcBef>
              <a:spcAft>
                <a:spcPts val="0"/>
              </a:spcAft>
              <a:buSzPts val="1120"/>
              <a:buNone/>
              <a:defRPr sz="1400">
                <a:solidFill>
                  <a:srgbClr val="888888"/>
                </a:solidFill>
              </a:defRPr>
            </a:lvl7pPr>
            <a:lvl8pPr marL="3657600" lvl="7" indent="-228600" algn="l">
              <a:lnSpc>
                <a:spcPct val="90000"/>
              </a:lnSpc>
              <a:spcBef>
                <a:spcPts val="400"/>
              </a:spcBef>
              <a:spcAft>
                <a:spcPts val="0"/>
              </a:spcAft>
              <a:buSzPts val="1120"/>
              <a:buNone/>
              <a:defRPr sz="1400">
                <a:solidFill>
                  <a:srgbClr val="888888"/>
                </a:solidFill>
              </a:defRPr>
            </a:lvl8pPr>
            <a:lvl9pPr marL="4114800" lvl="8" indent="-228600" algn="l">
              <a:lnSpc>
                <a:spcPct val="90000"/>
              </a:lnSpc>
              <a:spcBef>
                <a:spcPts val="400"/>
              </a:spcBef>
              <a:spcAft>
                <a:spcPts val="400"/>
              </a:spcAft>
              <a:buSzPts val="1120"/>
              <a:buNone/>
              <a:defRPr sz="1400">
                <a:solidFill>
                  <a:srgbClr val="888888"/>
                </a:solidFill>
              </a:defRPr>
            </a:lvl9pPr>
          </a:lstStyle>
          <a:p>
            <a:endParaRPr/>
          </a:p>
        </p:txBody>
      </p:sp>
      <p:sp>
        <p:nvSpPr>
          <p:cNvPr id="40" name="Google Shape;40;p25"/>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cxnSp>
        <p:nvCxnSpPr>
          <p:cNvPr id="42" name="Google Shape;42;p25"/>
          <p:cNvCxnSpPr/>
          <p:nvPr/>
        </p:nvCxnSpPr>
        <p:spPr>
          <a:xfrm>
            <a:off x="1981200" y="4020408"/>
            <a:ext cx="8229601" cy="0"/>
          </a:xfrm>
          <a:prstGeom prst="straightConnector1">
            <a:avLst/>
          </a:prstGeom>
          <a:noFill/>
          <a:ln w="100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128219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2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02769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7"/>
          <p:cNvSpPr txBox="1">
            <a:spLocks noGrp="1"/>
          </p:cNvSpPr>
          <p:nvPr>
            <p:ph type="body" idx="1"/>
          </p:nvPr>
        </p:nvSpPr>
        <p:spPr>
          <a:xfrm>
            <a:off x="1143000" y="2001511"/>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58" name="Google Shape;58;p27"/>
          <p:cNvSpPr txBox="1">
            <a:spLocks noGrp="1"/>
          </p:cNvSpPr>
          <p:nvPr>
            <p:ph type="body" idx="2"/>
          </p:nvPr>
        </p:nvSpPr>
        <p:spPr>
          <a:xfrm>
            <a:off x="1143000" y="2721483"/>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9" name="Google Shape;59;p27"/>
          <p:cNvSpPr txBox="1">
            <a:spLocks noGrp="1"/>
          </p:cNvSpPr>
          <p:nvPr>
            <p:ph type="body" idx="3"/>
          </p:nvPr>
        </p:nvSpPr>
        <p:spPr>
          <a:xfrm>
            <a:off x="6269173" y="1999032"/>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60" name="Google Shape;60;p27"/>
          <p:cNvSpPr txBox="1">
            <a:spLocks noGrp="1"/>
          </p:cNvSpPr>
          <p:nvPr>
            <p:ph type="body" idx="4"/>
          </p:nvPr>
        </p:nvSpPr>
        <p:spPr>
          <a:xfrm>
            <a:off x="6269173" y="2719322"/>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61" name="Google Shape;61;p27"/>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32036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3"/>
        <p:cNvGrpSpPr/>
        <p:nvPr/>
      </p:nvGrpSpPr>
      <p:grpSpPr>
        <a:xfrm>
          <a:off x="0" y="0"/>
          <a:ext cx="0" cy="0"/>
          <a:chOff x="0" y="0"/>
          <a:chExt cx="0" cy="0"/>
        </a:xfrm>
      </p:grpSpPr>
      <p:sp>
        <p:nvSpPr>
          <p:cNvPr id="64" name="Google Shape;64;p28"/>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8"/>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4361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7"/>
        <p:cNvGrpSpPr/>
        <p:nvPr/>
      </p:nvGrpSpPr>
      <p:grpSpPr>
        <a:xfrm>
          <a:off x="0" y="0"/>
          <a:ext cx="0" cy="0"/>
          <a:chOff x="0" y="0"/>
          <a:chExt cx="0" cy="0"/>
        </a:xfrm>
      </p:grpSpPr>
      <p:sp>
        <p:nvSpPr>
          <p:cNvPr id="68" name="Google Shape;68;p29"/>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9"/>
          <p:cNvSpPr txBox="1">
            <a:spLocks noGrp="1"/>
          </p:cNvSpPr>
          <p:nvPr>
            <p:ph type="body" idx="1"/>
          </p:nvPr>
        </p:nvSpPr>
        <p:spPr>
          <a:xfrm>
            <a:off x="5852159" y="1097280"/>
            <a:ext cx="5212080" cy="4663440"/>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1400"/>
              </a:spcBef>
              <a:spcAft>
                <a:spcPts val="0"/>
              </a:spcAft>
              <a:buSzPts val="2560"/>
              <a:buChar char="•"/>
              <a:defRPr sz="3200"/>
            </a:lvl1pPr>
            <a:lvl2pPr marL="914400" lvl="1" indent="-370840" algn="l">
              <a:lnSpc>
                <a:spcPct val="90000"/>
              </a:lnSpc>
              <a:spcBef>
                <a:spcPts val="200"/>
              </a:spcBef>
              <a:spcAft>
                <a:spcPts val="0"/>
              </a:spcAft>
              <a:buSzPts val="2240"/>
              <a:buChar char="•"/>
              <a:defRPr sz="2800"/>
            </a:lvl2pPr>
            <a:lvl3pPr marL="1371600" lvl="2" indent="-350519" algn="l">
              <a:lnSpc>
                <a:spcPct val="90000"/>
              </a:lnSpc>
              <a:spcBef>
                <a:spcPts val="400"/>
              </a:spcBef>
              <a:spcAft>
                <a:spcPts val="0"/>
              </a:spcAft>
              <a:buSzPts val="1920"/>
              <a:buChar char="•"/>
              <a:defRPr sz="2400"/>
            </a:lvl3pPr>
            <a:lvl4pPr marL="1828800" lvl="3" indent="-330200" algn="l">
              <a:lnSpc>
                <a:spcPct val="90000"/>
              </a:lnSpc>
              <a:spcBef>
                <a:spcPts val="400"/>
              </a:spcBef>
              <a:spcAft>
                <a:spcPts val="0"/>
              </a:spcAft>
              <a:buSzPts val="1600"/>
              <a:buChar char="•"/>
              <a:defRPr sz="2000"/>
            </a:lvl4pPr>
            <a:lvl5pPr marL="2286000" lvl="4" indent="-330200" algn="l">
              <a:lnSpc>
                <a:spcPct val="90000"/>
              </a:lnSpc>
              <a:spcBef>
                <a:spcPts val="400"/>
              </a:spcBef>
              <a:spcAft>
                <a:spcPts val="0"/>
              </a:spcAft>
              <a:buSzPts val="1600"/>
              <a:buChar char="•"/>
              <a:defRPr sz="2000"/>
            </a:lvl5pPr>
            <a:lvl6pPr marL="2743200" lvl="5" indent="-330200" algn="l">
              <a:lnSpc>
                <a:spcPct val="90000"/>
              </a:lnSpc>
              <a:spcBef>
                <a:spcPts val="400"/>
              </a:spcBef>
              <a:spcAft>
                <a:spcPts val="0"/>
              </a:spcAft>
              <a:buSzPts val="1600"/>
              <a:buChar char="•"/>
              <a:defRPr sz="2000"/>
            </a:lvl6pPr>
            <a:lvl7pPr marL="3200400" lvl="6" indent="-330200" algn="l">
              <a:lnSpc>
                <a:spcPct val="90000"/>
              </a:lnSpc>
              <a:spcBef>
                <a:spcPts val="400"/>
              </a:spcBef>
              <a:spcAft>
                <a:spcPts val="0"/>
              </a:spcAft>
              <a:buSzPts val="1600"/>
              <a:buChar char="•"/>
              <a:defRPr sz="2000"/>
            </a:lvl7pPr>
            <a:lvl8pPr marL="3657600" lvl="7" indent="-330200" algn="l">
              <a:lnSpc>
                <a:spcPct val="90000"/>
              </a:lnSpc>
              <a:spcBef>
                <a:spcPts val="400"/>
              </a:spcBef>
              <a:spcAft>
                <a:spcPts val="0"/>
              </a:spcAft>
              <a:buSzPts val="1600"/>
              <a:buChar char="•"/>
              <a:defRPr sz="2000"/>
            </a:lvl8pPr>
            <a:lvl9pPr marL="4114800" lvl="8" indent="-330200" algn="l">
              <a:lnSpc>
                <a:spcPct val="90000"/>
              </a:lnSpc>
              <a:spcBef>
                <a:spcPts val="400"/>
              </a:spcBef>
              <a:spcAft>
                <a:spcPts val="400"/>
              </a:spcAft>
              <a:buSzPts val="1600"/>
              <a:buChar char="•"/>
              <a:defRPr sz="2000"/>
            </a:lvl9pPr>
          </a:lstStyle>
          <a:p>
            <a:endParaRPr/>
          </a:p>
        </p:txBody>
      </p:sp>
      <p:sp>
        <p:nvSpPr>
          <p:cNvPr id="70" name="Google Shape;70;p29"/>
          <p:cNvSpPr txBox="1">
            <a:spLocks noGrp="1"/>
          </p:cNvSpPr>
          <p:nvPr>
            <p:ph type="body" idx="2"/>
          </p:nvPr>
        </p:nvSpPr>
        <p:spPr>
          <a:xfrm>
            <a:off x="1143000" y="2834640"/>
            <a:ext cx="3931920" cy="30175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71" name="Google Shape;71;p2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0677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3"/>
        <p:cNvGrpSpPr/>
        <p:nvPr/>
      </p:nvGrpSpPr>
      <p:grpSpPr>
        <a:xfrm>
          <a:off x="0" y="0"/>
          <a:ext cx="0" cy="0"/>
          <a:chOff x="0" y="0"/>
          <a:chExt cx="0" cy="0"/>
        </a:xfrm>
      </p:grpSpPr>
      <p:sp>
        <p:nvSpPr>
          <p:cNvPr id="74" name="Google Shape;74;p3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1"/>
          <p:cNvSpPr txBox="1">
            <a:spLocks noGrp="1"/>
          </p:cNvSpPr>
          <p:nvPr>
            <p:ph type="body" idx="1"/>
          </p:nvPr>
        </p:nvSpPr>
        <p:spPr>
          <a:xfrm rot="5400000">
            <a:off x="4060136" y="-859735"/>
            <a:ext cx="4038600" cy="9872871"/>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76" name="Google Shape;76;p3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61178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7181850" y="2305050"/>
            <a:ext cx="5410200" cy="232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2152650" y="-247650"/>
            <a:ext cx="5410200" cy="74295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Tree>
    <p:extLst>
      <p:ext uri="{BB962C8B-B14F-4D97-AF65-F5344CB8AC3E}">
        <p14:creationId xmlns:p14="http://schemas.microsoft.com/office/powerpoint/2010/main" val="3196523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1">
  <p:cSld name="Two Content 1">
    <p:spTree>
      <p:nvGrpSpPr>
        <p:cNvPr id="1" name="Shape 88"/>
        <p:cNvGrpSpPr/>
        <p:nvPr/>
      </p:nvGrpSpPr>
      <p:grpSpPr>
        <a:xfrm>
          <a:off x="0" y="0"/>
          <a:ext cx="0" cy="0"/>
          <a:chOff x="0" y="0"/>
          <a:chExt cx="0" cy="0"/>
        </a:xfrm>
      </p:grpSpPr>
      <p:sp>
        <p:nvSpPr>
          <p:cNvPr id="89" name="Google Shape;89;g167f9f9a1e8_0_409"/>
          <p:cNvSpPr txBox="1">
            <a:spLocks noGrp="1"/>
          </p:cNvSpPr>
          <p:nvPr>
            <p:ph type="body" idx="1"/>
          </p:nvPr>
        </p:nvSpPr>
        <p:spPr>
          <a:xfrm>
            <a:off x="609600" y="1780032"/>
            <a:ext cx="5181600" cy="40365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
        <p:nvSpPr>
          <p:cNvPr id="90" name="Google Shape;90;g167f9f9a1e8_0_409"/>
          <p:cNvSpPr txBox="1">
            <a:spLocks noGrp="1"/>
          </p:cNvSpPr>
          <p:nvPr>
            <p:ph type="body" idx="2"/>
          </p:nvPr>
        </p:nvSpPr>
        <p:spPr>
          <a:xfrm>
            <a:off x="6400800" y="1780032"/>
            <a:ext cx="5181600" cy="40365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
        <p:nvSpPr>
          <p:cNvPr id="93" name="Google Shape;93;g167f9f9a1e8_0_409"/>
          <p:cNvSpPr txBox="1">
            <a:spLocks noGrp="1"/>
          </p:cNvSpPr>
          <p:nvPr>
            <p:ph type="title"/>
          </p:nvPr>
        </p:nvSpPr>
        <p:spPr>
          <a:xfrm>
            <a:off x="609599" y="1048512"/>
            <a:ext cx="10972800" cy="4185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dk2"/>
              </a:buClr>
              <a:buSzPts val="3200"/>
              <a:buFont typeface="Arial"/>
              <a:buNone/>
              <a:defRPr sz="3200" b="1" i="0" cap="none">
                <a:solidFill>
                  <a:schemeClr val="dk2"/>
                </a:solidFill>
                <a:latin typeface="Arial"/>
                <a:ea typeface="Arial"/>
                <a:cs typeface="Arial"/>
                <a:sym typeface="Arial"/>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Tree>
    <p:extLst>
      <p:ext uri="{BB962C8B-B14F-4D97-AF65-F5344CB8AC3E}">
        <p14:creationId xmlns:p14="http://schemas.microsoft.com/office/powerpoint/2010/main" val="4064170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rbel"/>
              <a:buNone/>
              <a:defRPr sz="44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marR="0" lvl="0" indent="-340360" algn="l" rtl="0">
              <a:lnSpc>
                <a:spcPct val="90000"/>
              </a:lnSpc>
              <a:spcBef>
                <a:spcPts val="1400"/>
              </a:spcBef>
              <a:spcAft>
                <a:spcPts val="0"/>
              </a:spcAft>
              <a:buClr>
                <a:schemeClr val="dk1"/>
              </a:buClr>
              <a:buSzPts val="1760"/>
              <a:buFont typeface="Corbel"/>
              <a:buChar char="•"/>
              <a:defRPr sz="2200" b="0" i="0" u="none" strike="noStrike" cap="none">
                <a:solidFill>
                  <a:schemeClr val="dk1"/>
                </a:solidFill>
                <a:latin typeface="Corbel"/>
                <a:ea typeface="Corbel"/>
                <a:cs typeface="Corbel"/>
                <a:sym typeface="Corbel"/>
              </a:defRPr>
            </a:lvl1pPr>
            <a:lvl2pPr marL="914400" marR="0" lvl="1" indent="-330200" algn="l" rtl="0">
              <a:lnSpc>
                <a:spcPct val="90000"/>
              </a:lnSpc>
              <a:spcBef>
                <a:spcPts val="200"/>
              </a:spcBef>
              <a:spcAft>
                <a:spcPts val="0"/>
              </a:spcAft>
              <a:buClr>
                <a:schemeClr val="dk1"/>
              </a:buClr>
              <a:buSzPts val="1600"/>
              <a:buFont typeface="Corbel"/>
              <a:buChar char="•"/>
              <a:defRPr sz="2000" b="0" i="0" u="none" strike="noStrike" cap="none">
                <a:solidFill>
                  <a:schemeClr val="dk1"/>
                </a:solidFill>
                <a:latin typeface="Corbel"/>
                <a:ea typeface="Corbel"/>
                <a:cs typeface="Corbel"/>
                <a:sym typeface="Corbel"/>
              </a:defRPr>
            </a:lvl2pPr>
            <a:lvl3pPr marL="1371600" marR="0" lvl="2" indent="-320039" algn="l" rtl="0">
              <a:lnSpc>
                <a:spcPct val="90000"/>
              </a:lnSpc>
              <a:spcBef>
                <a:spcPts val="400"/>
              </a:spcBef>
              <a:spcAft>
                <a:spcPts val="0"/>
              </a:spcAft>
              <a:buClr>
                <a:schemeClr val="dk1"/>
              </a:buClr>
              <a:buSzPts val="1440"/>
              <a:buFont typeface="Corbel"/>
              <a:buChar char="•"/>
              <a:defRPr sz="1800" b="0" i="0" u="none" strike="noStrike" cap="none">
                <a:solidFill>
                  <a:schemeClr val="dk1"/>
                </a:solidFill>
                <a:latin typeface="Corbel"/>
                <a:ea typeface="Corbel"/>
                <a:cs typeface="Corbel"/>
                <a:sym typeface="Corbel"/>
              </a:defRPr>
            </a:lvl3pPr>
            <a:lvl4pPr marL="1828800" marR="0" lvl="3" indent="-309880"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4pPr>
            <a:lvl5pPr marL="2286000" marR="0" lvl="4"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5pPr>
            <a:lvl6pPr marL="2743200" marR="0" lvl="5"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6pPr>
            <a:lvl7pPr marL="3200400" marR="0" lvl="6"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7pPr>
            <a:lvl8pPr marL="3657600" marR="0" lvl="7"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dk1"/>
              </a:buClr>
              <a:buSzPts val="1280"/>
              <a:buFont typeface="Corbel"/>
              <a:buChar char="•"/>
              <a:defRPr sz="1600" b="0" i="0" u="none" strike="noStrike" cap="none">
                <a:solidFill>
                  <a:schemeClr val="dk1"/>
                </a:solidFill>
                <a:latin typeface="Corbel"/>
                <a:ea typeface="Corbel"/>
                <a:cs typeface="Corbel"/>
                <a:sym typeface="Corbel"/>
              </a:defRPr>
            </a:lvl9pPr>
          </a:lstStyle>
          <a:p>
            <a:endParaRPr/>
          </a:p>
        </p:txBody>
      </p:sp>
      <p:sp>
        <p:nvSpPr>
          <p:cNvPr id="12" name="Google Shape;12;p2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3" name="Google Shape;13;p2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4" name="Google Shape;14;p2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1"/>
          <p:cNvSpPr/>
          <p:nvPr/>
        </p:nvSpPr>
        <p:spPr>
          <a:xfrm>
            <a:off x="0" y="6128028"/>
            <a:ext cx="12192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16" name="Google Shape;16;p21"/>
          <p:cNvPicPr preferRelativeResize="0"/>
          <p:nvPr/>
        </p:nvPicPr>
        <p:blipFill>
          <a:blip r:embed="rId18">
            <a:extLst>
              <a:ext uri="{28A0092B-C50C-407E-A947-70E740481C1C}">
                <a14:useLocalDpi xmlns:a14="http://schemas.microsoft.com/office/drawing/2010/main" val="0"/>
              </a:ext>
            </a:extLst>
          </a:blip>
          <a:srcRect/>
          <a:stretch/>
        </p:blipFill>
        <p:spPr>
          <a:xfrm>
            <a:off x="81041" y="6275073"/>
            <a:ext cx="3556464" cy="429301"/>
          </a:xfrm>
          <a:prstGeom prst="rect">
            <a:avLst/>
          </a:prstGeom>
          <a:noFill/>
          <a:ln>
            <a:noFill/>
          </a:ln>
        </p:spPr>
      </p:pic>
    </p:spTree>
    <p:extLst>
      <p:ext uri="{BB962C8B-B14F-4D97-AF65-F5344CB8AC3E}">
        <p14:creationId xmlns:p14="http://schemas.microsoft.com/office/powerpoint/2010/main" val="1819768716"/>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 id="2147483668" r:id="rId5"/>
    <p:sldLayoutId id="2147483669" r:id="rId6"/>
    <p:sldLayoutId id="2147483670" r:id="rId7"/>
    <p:sldLayoutId id="2147483671"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hyperlink" Target="https://www.ahrq.gov/sites/default/files/wysiwyg/health-literacy/3rd-edition-toolkit/health-literacy-toolkit-third-edition.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hyperlink" Target="https://digital.gov/guides/plain-languag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odphp.health.gov/healthypeople"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pubmed.ncbi.nlm.nih.gov/2577444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descr="October 6, 2020 &#10;Nora Barnett&#10;NNLM GMR Outreach Specialist"/>
          <p:cNvSpPr txBox="1">
            <a:spLocks noGrp="1"/>
          </p:cNvSpPr>
          <p:nvPr>
            <p:ph type="ctrTitle"/>
          </p:nvPr>
        </p:nvSpPr>
        <p:spPr>
          <a:xfrm>
            <a:off x="1373488" y="213450"/>
            <a:ext cx="9445024" cy="1899555"/>
          </a:xfrm>
          <a:prstGeom prst="rect">
            <a:avLst/>
          </a:prstGeom>
          <a:noFill/>
          <a:ln>
            <a:noFill/>
          </a:ln>
        </p:spPr>
        <p:txBody>
          <a:bodyPr spcFirstLastPara="1" wrap="square" lIns="91425" tIns="45700" rIns="91425" bIns="45700" anchor="b" anchorCtr="0">
            <a:normAutofit fontScale="90000"/>
          </a:bodyPr>
          <a:lstStyle/>
          <a:p>
            <a:pPr>
              <a:buClr>
                <a:srgbClr val="2E75B5"/>
              </a:buClr>
              <a:buSzPts val="4000"/>
            </a:pPr>
            <a:r>
              <a:rPr lang="en-US" sz="4800" b="1" dirty="0">
                <a:solidFill>
                  <a:schemeClr val="tx1"/>
                </a:solidFill>
                <a:latin typeface="+mj-lt"/>
              </a:rPr>
              <a:t>Effective Health Communication and Health Literacy:</a:t>
            </a:r>
            <a:br>
              <a:rPr lang="en-US" sz="4800" b="1" dirty="0">
                <a:solidFill>
                  <a:schemeClr val="tx1"/>
                </a:solidFill>
                <a:latin typeface="+mj-lt"/>
              </a:rPr>
            </a:br>
            <a:r>
              <a:rPr lang="en-US" sz="4800" b="1" dirty="0">
                <a:solidFill>
                  <a:schemeClr val="tx1"/>
                </a:solidFill>
                <a:latin typeface="+mj-lt"/>
              </a:rPr>
              <a:t> Understanding the Connection</a:t>
            </a:r>
            <a:endParaRPr sz="4800" b="1" dirty="0">
              <a:solidFill>
                <a:schemeClr val="tx1"/>
              </a:solidFill>
              <a:latin typeface="+mj-lt"/>
            </a:endParaRPr>
          </a:p>
        </p:txBody>
      </p:sp>
      <p:sp>
        <p:nvSpPr>
          <p:cNvPr id="128" name="Google Shape;128;p2" descr="October 6, 2020 &#10;Nora Barnett&#10;NNLM GMR Outreach Specialist"/>
          <p:cNvSpPr txBox="1">
            <a:spLocks noGrp="1"/>
          </p:cNvSpPr>
          <p:nvPr>
            <p:ph type="subTitle" idx="1"/>
          </p:nvPr>
        </p:nvSpPr>
        <p:spPr>
          <a:xfrm>
            <a:off x="1373488" y="2551723"/>
            <a:ext cx="9732245" cy="2909963"/>
          </a:xfrm>
          <a:prstGeom prst="rect">
            <a:avLst/>
          </a:prstGeom>
          <a:noFill/>
          <a:ln>
            <a:noFill/>
          </a:ln>
        </p:spPr>
        <p:txBody>
          <a:bodyPr spcFirstLastPara="1" wrap="square" lIns="91425" tIns="45700" rIns="91425" bIns="45700" anchor="t" anchorCtr="0">
            <a:noAutofit/>
          </a:bodyPr>
          <a:lstStyle/>
          <a:p>
            <a:pPr marL="0" indent="0" algn="l">
              <a:spcBef>
                <a:spcPts val="0"/>
              </a:spcBef>
              <a:buSzPct val="100000"/>
            </a:pPr>
            <a:endParaRPr sz="2800" b="1" dirty="0"/>
          </a:p>
          <a:p>
            <a:pPr marL="0" indent="0">
              <a:buClr>
                <a:srgbClr val="2E75B5"/>
              </a:buClr>
              <a:buSzPct val="100000"/>
            </a:pPr>
            <a:r>
              <a:rPr lang="en-US" sz="2800" b="1" dirty="0">
                <a:solidFill>
                  <a:schemeClr val="tx1"/>
                </a:solidFill>
                <a:latin typeface="+mj-lt"/>
              </a:rPr>
              <a:t>Nick Vera, MLIS</a:t>
            </a:r>
          </a:p>
          <a:p>
            <a:pPr marL="0" indent="0">
              <a:buClr>
                <a:srgbClr val="2E75B5"/>
              </a:buClr>
              <a:buSzPct val="100000"/>
            </a:pPr>
            <a:r>
              <a:rPr lang="en-US" sz="2800" b="1" dirty="0">
                <a:solidFill>
                  <a:schemeClr val="tx1"/>
                </a:solidFill>
                <a:latin typeface="+mj-lt"/>
              </a:rPr>
              <a:t>User Experience and Education Strategist, Region 2</a:t>
            </a:r>
          </a:p>
          <a:p>
            <a:pPr marL="0" indent="0">
              <a:buClr>
                <a:srgbClr val="2E75B5"/>
              </a:buClr>
              <a:buSzPct val="100000"/>
            </a:pPr>
            <a:r>
              <a:rPr lang="en-US" sz="2800" b="1" dirty="0">
                <a:solidFill>
                  <a:schemeClr val="tx1"/>
                </a:solidFill>
                <a:latin typeface="+mj-lt"/>
              </a:rPr>
              <a:t>Network of the National Library of Medicine </a:t>
            </a:r>
          </a:p>
          <a:p>
            <a:pPr marL="0" indent="0">
              <a:buClr>
                <a:srgbClr val="2E75B5"/>
              </a:buClr>
              <a:buSzPct val="100000"/>
            </a:pPr>
            <a:r>
              <a:rPr lang="en-US" sz="2800" b="1" dirty="0">
                <a:solidFill>
                  <a:schemeClr val="tx1"/>
                </a:solidFill>
                <a:latin typeface="+mj-lt"/>
              </a:rPr>
              <a:t>December 10, 2025 </a:t>
            </a:r>
          </a:p>
          <a:p>
            <a:pPr marL="0" indent="0">
              <a:buClr>
                <a:srgbClr val="2E75B5"/>
              </a:buClr>
              <a:buSzPct val="100000"/>
            </a:pPr>
            <a:endParaRPr sz="2800" b="1" dirty="0">
              <a:solidFill>
                <a:schemeClr val="tx1"/>
              </a:solidFill>
              <a:latin typeface="+mj-lt"/>
            </a:endParaRPr>
          </a:p>
          <a:p>
            <a:pPr marL="0" indent="0">
              <a:buClr>
                <a:srgbClr val="2E75B5"/>
              </a:buClr>
              <a:buSzPct val="100000"/>
            </a:pPr>
            <a:endParaRPr sz="2800" b="1" dirty="0">
              <a:solidFill>
                <a:srgbClr val="2E75B5"/>
              </a:solidFill>
            </a:endParaRPr>
          </a:p>
        </p:txBody>
      </p:sp>
      <p:sp>
        <p:nvSpPr>
          <p:cNvPr id="2" name="Slide Number Placeholder 5">
            <a:extLst>
              <a:ext uri="{FF2B5EF4-FFF2-40B4-BE49-F238E27FC236}">
                <a16:creationId xmlns:a16="http://schemas.microsoft.com/office/drawing/2014/main" id="{5C01013D-55ED-2750-5A52-323067A0CD0F}"/>
              </a:ext>
            </a:extLst>
          </p:cNvPr>
          <p:cNvSpPr txBox="1">
            <a:spLocks/>
          </p:cNvSpPr>
          <p:nvPr/>
        </p:nvSpPr>
        <p:spPr>
          <a:xfrm>
            <a:off x="9984438" y="6273255"/>
            <a:ext cx="1706217"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chemeClr val="dk1"/>
                </a:solidFill>
                <a:latin typeface="Corbel"/>
                <a:ea typeface="Corbel"/>
                <a:cs typeface="Corbel"/>
                <a:sym typeface="Corbe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9pPr>
          </a:lstStyle>
          <a:p>
            <a:pPr algn="r">
              <a:defRPr/>
            </a:pPr>
            <a:fld id="{76BF41A6-7A2C-4690-ACC7-07924994F7F6}" type="slidenum">
              <a:rPr lang="en-US" sz="1400" b="1" smtClean="0">
                <a:solidFill>
                  <a:schemeClr val="bg1"/>
                </a:solidFill>
                <a:latin typeface="+mj-lt"/>
              </a:rPr>
              <a:pPr algn="r">
                <a:defRPr/>
              </a:pPr>
              <a:t>1</a:t>
            </a:fld>
            <a:endParaRPr lang="en-US" sz="1400" b="1" dirty="0">
              <a:solidFill>
                <a:schemeClr val="bg1"/>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3"/>
          <p:cNvSpPr txBox="1">
            <a:spLocks noGrp="1"/>
          </p:cNvSpPr>
          <p:nvPr>
            <p:ph type="title"/>
          </p:nvPr>
        </p:nvSpPr>
        <p:spPr>
          <a:xfrm>
            <a:off x="1209702" y="219620"/>
            <a:ext cx="9543630" cy="1301942"/>
          </a:xfrm>
          <a:prstGeom prst="rect">
            <a:avLst/>
          </a:prstGeom>
          <a:noFill/>
          <a:ln>
            <a:noFill/>
          </a:ln>
        </p:spPr>
        <p:txBody>
          <a:bodyPr spcFirstLastPara="1" wrap="square" lIns="91425" tIns="45700" rIns="91425" bIns="45700" anchor="ctr" anchorCtr="0">
            <a:normAutofit fontScale="90000"/>
          </a:bodyPr>
          <a:lstStyle/>
          <a:p>
            <a:pPr algn="ctr">
              <a:buClr>
                <a:schemeClr val="accent1"/>
              </a:buClr>
              <a:buSzPct val="100000"/>
            </a:pPr>
            <a:r>
              <a:rPr lang="en-US" b="1" dirty="0">
                <a:solidFill>
                  <a:schemeClr val="tx1"/>
                </a:solidFill>
                <a:latin typeface="+mj-lt"/>
                <a:ea typeface="Calibri"/>
                <a:cs typeface="Calibri"/>
                <a:sym typeface="Calibri"/>
              </a:rPr>
              <a:t>Health Literacy Universal Precautions: </a:t>
            </a:r>
            <a:r>
              <a:rPr lang="en-US" b="1" dirty="0">
                <a:latin typeface="+mj-lt"/>
                <a:ea typeface="Calibri"/>
                <a:cs typeface="Calibri"/>
                <a:sym typeface="Calibri"/>
              </a:rPr>
              <a:t>You can’t tell by looking</a:t>
            </a:r>
            <a:endParaRPr dirty="0">
              <a:solidFill>
                <a:schemeClr val="tx1"/>
              </a:solidFill>
              <a:latin typeface="+mj-lt"/>
            </a:endParaRPr>
          </a:p>
        </p:txBody>
      </p:sp>
      <p:pic>
        <p:nvPicPr>
          <p:cNvPr id="198" name="Google Shape;198;p13">
            <a:extLst>
              <a:ext uri="{C183D7F6-B498-43B3-948B-1728B52AA6E4}">
                <adec:decorative xmlns:adec="http://schemas.microsoft.com/office/drawing/2017/decorative" val="1"/>
              </a:ext>
            </a:extLst>
          </p:cNvPr>
          <p:cNvPicPr preferRelativeResize="0">
            <a:picLocks noGrp="1"/>
          </p:cNvPicPr>
          <p:nvPr>
            <p:ph type="body" idx="1"/>
          </p:nvPr>
        </p:nvPicPr>
        <p:blipFill rotWithShape="1">
          <a:blip r:embed="rId3">
            <a:alphaModFix/>
          </a:blip>
          <a:srcRect/>
          <a:stretch/>
        </p:blipFill>
        <p:spPr>
          <a:xfrm>
            <a:off x="2585611" y="1991111"/>
            <a:ext cx="2126500" cy="2126500"/>
          </a:xfrm>
          <a:prstGeom prst="rect">
            <a:avLst/>
          </a:prstGeom>
          <a:noFill/>
          <a:ln>
            <a:noFill/>
          </a:ln>
        </p:spPr>
      </p:pic>
      <p:pic>
        <p:nvPicPr>
          <p:cNvPr id="199" name="Google Shape;199;p1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782450" y="1991109"/>
            <a:ext cx="2120382" cy="2126502"/>
          </a:xfrm>
          <a:prstGeom prst="rect">
            <a:avLst/>
          </a:prstGeom>
          <a:noFill/>
          <a:ln>
            <a:noFill/>
          </a:ln>
        </p:spPr>
      </p:pic>
      <p:pic>
        <p:nvPicPr>
          <p:cNvPr id="200" name="Google Shape;200;p1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7021635" y="1991112"/>
            <a:ext cx="2120382" cy="2126501"/>
          </a:xfrm>
          <a:prstGeom prst="rect">
            <a:avLst/>
          </a:prstGeom>
          <a:noFill/>
          <a:ln>
            <a:noFill/>
          </a:ln>
        </p:spPr>
      </p:pic>
      <p:sp>
        <p:nvSpPr>
          <p:cNvPr id="201" name="Google Shape;201;p13"/>
          <p:cNvSpPr/>
          <p:nvPr/>
        </p:nvSpPr>
        <p:spPr>
          <a:xfrm>
            <a:off x="272379" y="4639227"/>
            <a:ext cx="11418276" cy="707846"/>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en-US" sz="2000" dirty="0">
                <a:solidFill>
                  <a:schemeClr val="dk1"/>
                </a:solidFill>
                <a:latin typeface="+mj-lt"/>
                <a:ea typeface="Calibri"/>
                <a:cs typeface="Calibri"/>
                <a:sym typeface="Calibri"/>
              </a:rPr>
              <a:t>Assume that all patients and caregivers may have difficulty comprehending health information</a:t>
            </a:r>
            <a:endParaRPr lang="en-US" sz="2000" i="1" dirty="0">
              <a:solidFill>
                <a:schemeClr val="dk1"/>
              </a:solidFill>
              <a:latin typeface="+mj-lt"/>
              <a:ea typeface="Calibri"/>
              <a:cs typeface="Calibri"/>
              <a:sym typeface="Calibri"/>
            </a:endParaRPr>
          </a:p>
          <a:p>
            <a:pPr marL="342900" indent="-342900">
              <a:buFont typeface="Arial" panose="020B0604020202020204" pitchFamily="34" charset="0"/>
              <a:buChar char="•"/>
            </a:pPr>
            <a:r>
              <a:rPr lang="en-US" sz="2000" dirty="0">
                <a:solidFill>
                  <a:schemeClr val="dk1"/>
                </a:solidFill>
                <a:latin typeface="+mj-lt"/>
                <a:ea typeface="Calibri"/>
                <a:cs typeface="Calibri"/>
                <a:sym typeface="Calibri"/>
              </a:rPr>
              <a:t>Communicate in ways that anyone can understand</a:t>
            </a:r>
            <a:endParaRPr sz="2000" i="1" dirty="0">
              <a:solidFill>
                <a:schemeClr val="dk1"/>
              </a:solidFill>
              <a:latin typeface="+mj-lt"/>
              <a:ea typeface="Calibri"/>
              <a:cs typeface="Calibri"/>
              <a:sym typeface="Calibri"/>
            </a:endParaRPr>
          </a:p>
        </p:txBody>
      </p:sp>
      <p:sp>
        <p:nvSpPr>
          <p:cNvPr id="4" name="Slide Number Placeholder 5">
            <a:extLst>
              <a:ext uri="{FF2B5EF4-FFF2-40B4-BE49-F238E27FC236}">
                <a16:creationId xmlns:a16="http://schemas.microsoft.com/office/drawing/2014/main" id="{9853ACE3-BD28-F7FF-6EF6-55C1092EA0F5}"/>
              </a:ext>
            </a:extLst>
          </p:cNvPr>
          <p:cNvSpPr txBox="1">
            <a:spLocks/>
          </p:cNvSpPr>
          <p:nvPr/>
        </p:nvSpPr>
        <p:spPr>
          <a:xfrm>
            <a:off x="9984438" y="6273255"/>
            <a:ext cx="1706217"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chemeClr val="dk1"/>
                </a:solidFill>
                <a:latin typeface="Corbel"/>
                <a:ea typeface="Corbel"/>
                <a:cs typeface="Corbel"/>
                <a:sym typeface="Corbe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9pPr>
          </a:lstStyle>
          <a:p>
            <a:pPr algn="r">
              <a:defRPr/>
            </a:pPr>
            <a:fld id="{76BF41A6-7A2C-4690-ACC7-07924994F7F6}" type="slidenum">
              <a:rPr lang="en-US" sz="1400" b="1" smtClean="0">
                <a:solidFill>
                  <a:schemeClr val="bg1"/>
                </a:solidFill>
                <a:latin typeface="+mj-lt"/>
              </a:rPr>
              <a:pPr algn="r">
                <a:defRPr/>
              </a:pPr>
              <a:t>10</a:t>
            </a:fld>
            <a:endParaRPr lang="en-US" sz="1400" b="1" dirty="0">
              <a:solidFill>
                <a:schemeClr val="bg1"/>
              </a:solidFill>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 name="Title 1" descr="Cover image of the AHRQ Health Literacy Universal Precautions Toolkit, Second Edition.">
            <a:extLst>
              <a:ext uri="{FF2B5EF4-FFF2-40B4-BE49-F238E27FC236}">
                <a16:creationId xmlns:a16="http://schemas.microsoft.com/office/drawing/2014/main" id="{0BE44513-3660-4431-ADBD-D3E660E48829}"/>
              </a:ext>
            </a:extLst>
          </p:cNvPr>
          <p:cNvSpPr>
            <a:spLocks noGrp="1"/>
          </p:cNvSpPr>
          <p:nvPr>
            <p:ph type="title"/>
          </p:nvPr>
        </p:nvSpPr>
        <p:spPr>
          <a:xfrm>
            <a:off x="308919" y="1882346"/>
            <a:ext cx="6833286" cy="1356360"/>
          </a:xfrm>
        </p:spPr>
        <p:txBody>
          <a:bodyPr/>
          <a:lstStyle/>
          <a:p>
            <a:r>
              <a:rPr lang="en-US" dirty="0">
                <a:latin typeface="Calibri"/>
                <a:ea typeface="Calibri"/>
                <a:cs typeface="Calibri"/>
                <a:sym typeface="Calibri"/>
              </a:rPr>
              <a:t>The Agency for Healthcare Research and Quality (AHRQ) </a:t>
            </a:r>
            <a:endParaRPr lang="en-US" dirty="0">
              <a:solidFill>
                <a:schemeClr val="bg1"/>
              </a:solidFill>
            </a:endParaRPr>
          </a:p>
        </p:txBody>
      </p:sp>
      <p:pic>
        <p:nvPicPr>
          <p:cNvPr id="207" name="Google Shape;207;p14" descr="The Agency for Healthcare Research and Quality health literacy universal precautions free toolkit."/>
          <p:cNvPicPr preferRelativeResize="0"/>
          <p:nvPr/>
        </p:nvPicPr>
        <p:blipFill>
          <a:blip r:embed="rId3">
            <a:extLst>
              <a:ext uri="{28A0092B-C50C-407E-A947-70E740481C1C}">
                <a14:useLocalDpi xmlns:a14="http://schemas.microsoft.com/office/drawing/2010/main" val="0"/>
              </a:ext>
            </a:extLst>
          </a:blip>
          <a:srcRect/>
          <a:stretch/>
        </p:blipFill>
        <p:spPr>
          <a:xfrm>
            <a:off x="7402101" y="609599"/>
            <a:ext cx="3810591" cy="4658662"/>
          </a:xfrm>
          <a:prstGeom prst="rect">
            <a:avLst/>
          </a:prstGeom>
          <a:noFill/>
          <a:ln>
            <a:noFill/>
          </a:ln>
        </p:spPr>
      </p:pic>
      <p:sp>
        <p:nvSpPr>
          <p:cNvPr id="4" name="TextBox 3">
            <a:extLst>
              <a:ext uri="{FF2B5EF4-FFF2-40B4-BE49-F238E27FC236}">
                <a16:creationId xmlns:a16="http://schemas.microsoft.com/office/drawing/2014/main" id="{36EE28F8-93B3-1FE2-D4F8-91F1685371DC}"/>
              </a:ext>
            </a:extLst>
          </p:cNvPr>
          <p:cNvSpPr txBox="1"/>
          <p:nvPr/>
        </p:nvSpPr>
        <p:spPr>
          <a:xfrm>
            <a:off x="6610865" y="5570703"/>
            <a:ext cx="5393064" cy="400110"/>
          </a:xfrm>
          <a:prstGeom prst="rect">
            <a:avLst/>
          </a:prstGeom>
          <a:noFill/>
        </p:spPr>
        <p:txBody>
          <a:bodyPr wrap="square" rtlCol="0">
            <a:spAutoFit/>
          </a:bodyPr>
          <a:lstStyle/>
          <a:p>
            <a:pPr algn="ctr"/>
            <a:r>
              <a:rPr lang="en-US" sz="2000" b="1" dirty="0">
                <a:hlinkClick r:id="rId4">
                  <a:extLst>
                    <a:ext uri="{A12FA001-AC4F-418D-AE19-62706E023703}">
                      <ahyp:hlinkClr xmlns:ahyp="http://schemas.microsoft.com/office/drawing/2018/hyperlinkcolor" val="tx"/>
                    </a:ext>
                  </a:extLst>
                </a:hlinkClick>
              </a:rPr>
              <a:t>Download the latest edition of the toolkit.</a:t>
            </a:r>
            <a:endParaRPr lang="en-US" sz="2000" b="1" dirty="0"/>
          </a:p>
        </p:txBody>
      </p:sp>
      <p:sp>
        <p:nvSpPr>
          <p:cNvPr id="3" name="Slide Number Placeholder 5">
            <a:extLst>
              <a:ext uri="{FF2B5EF4-FFF2-40B4-BE49-F238E27FC236}">
                <a16:creationId xmlns:a16="http://schemas.microsoft.com/office/drawing/2014/main" id="{8403B4BD-DC07-27BA-0F78-DF07605CC378}"/>
              </a:ext>
              <a:ext uri="{C183D7F6-B498-43B3-948B-1728B52AA6E4}">
                <adec:decorative xmlns:adec="http://schemas.microsoft.com/office/drawing/2017/decorative" val="1"/>
              </a:ext>
            </a:extLst>
          </p:cNvPr>
          <p:cNvSpPr txBox="1">
            <a:spLocks/>
          </p:cNvSpPr>
          <p:nvPr/>
        </p:nvSpPr>
        <p:spPr>
          <a:xfrm>
            <a:off x="9984438" y="6273255"/>
            <a:ext cx="1706217"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chemeClr val="dk1"/>
                </a:solidFill>
                <a:latin typeface="Corbel"/>
                <a:ea typeface="Corbel"/>
                <a:cs typeface="Corbel"/>
                <a:sym typeface="Corbe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9pPr>
          </a:lstStyle>
          <a:p>
            <a:pPr algn="r">
              <a:defRPr/>
            </a:pPr>
            <a:fld id="{76BF41A6-7A2C-4690-ACC7-07924994F7F6}" type="slidenum">
              <a:rPr lang="en-US" sz="1400" b="1" smtClean="0">
                <a:solidFill>
                  <a:schemeClr val="bg1"/>
                </a:solidFill>
                <a:latin typeface="+mj-lt"/>
              </a:rPr>
              <a:pPr algn="r">
                <a:defRPr/>
              </a:pPr>
              <a:t>11</a:t>
            </a:fld>
            <a:endParaRPr lang="en-US" sz="1400" b="1" dirty="0">
              <a:solidFill>
                <a:schemeClr val="bg1"/>
              </a:solidFill>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5"/>
          <p:cNvSpPr txBox="1">
            <a:spLocks noGrp="1"/>
          </p:cNvSpPr>
          <p:nvPr>
            <p:ph type="title"/>
          </p:nvPr>
        </p:nvSpPr>
        <p:spPr>
          <a:xfrm>
            <a:off x="2020133" y="219620"/>
            <a:ext cx="8338500" cy="770100"/>
          </a:xfrm>
          <a:prstGeom prst="rect">
            <a:avLst/>
          </a:prstGeom>
          <a:noFill/>
          <a:ln>
            <a:noFill/>
          </a:ln>
        </p:spPr>
        <p:txBody>
          <a:bodyPr spcFirstLastPara="1" wrap="square" lIns="91425" tIns="45700" rIns="91425" bIns="45700" anchor="ctr" anchorCtr="0">
            <a:normAutofit/>
          </a:bodyPr>
          <a:lstStyle/>
          <a:p>
            <a:pPr algn="ctr">
              <a:buSzPts val="4000"/>
            </a:pPr>
            <a:r>
              <a:rPr lang="en-US" sz="3600" b="1" dirty="0">
                <a:solidFill>
                  <a:schemeClr val="tx1"/>
                </a:solidFill>
                <a:latin typeface="+mj-lt"/>
              </a:rPr>
              <a:t>Clear health communication</a:t>
            </a:r>
            <a:endParaRPr sz="3600" dirty="0">
              <a:solidFill>
                <a:schemeClr val="tx1"/>
              </a:solidFill>
              <a:latin typeface="+mj-lt"/>
            </a:endParaRPr>
          </a:p>
        </p:txBody>
      </p:sp>
      <p:graphicFrame>
        <p:nvGraphicFramePr>
          <p:cNvPr id="214" name="Google Shape;214;p15" descr="Table comparing clear communication and less clear communication.&#10;&#10;Clear communication: plain language, simple messages, need-to-know information (3 to 5 items), anticipating misunderstanding, confirming understanding, clarifying, objective and judgment-free.&#10;Less clear communication: medical jargon, complex messages, nice-to-know information, assumes understanding, infers understanding, repeats the same thing louder, inadvertently shaming."/>
          <p:cNvGraphicFramePr/>
          <p:nvPr>
            <p:extLst>
              <p:ext uri="{D42A27DB-BD31-4B8C-83A1-F6EECF244321}">
                <p14:modId xmlns:p14="http://schemas.microsoft.com/office/powerpoint/2010/main" val="2851253081"/>
              </p:ext>
            </p:extLst>
          </p:nvPr>
        </p:nvGraphicFramePr>
        <p:xfrm>
          <a:off x="2020133" y="1187062"/>
          <a:ext cx="8493375" cy="4888850"/>
        </p:xfrm>
        <a:graphic>
          <a:graphicData uri="http://schemas.openxmlformats.org/drawingml/2006/table">
            <a:tbl>
              <a:tblPr firstRow="1" bandRow="1">
                <a:noFill/>
              </a:tblPr>
              <a:tblGrid>
                <a:gridCol w="4239400">
                  <a:extLst>
                    <a:ext uri="{9D8B030D-6E8A-4147-A177-3AD203B41FA5}">
                      <a16:colId xmlns:a16="http://schemas.microsoft.com/office/drawing/2014/main" val="20000"/>
                    </a:ext>
                  </a:extLst>
                </a:gridCol>
                <a:gridCol w="4253975">
                  <a:extLst>
                    <a:ext uri="{9D8B030D-6E8A-4147-A177-3AD203B41FA5}">
                      <a16:colId xmlns:a16="http://schemas.microsoft.com/office/drawing/2014/main" val="20001"/>
                    </a:ext>
                  </a:extLst>
                </a:gridCol>
              </a:tblGrid>
              <a:tr h="402325">
                <a:tc>
                  <a:txBody>
                    <a:bodyPr/>
                    <a:lstStyle/>
                    <a:p>
                      <a:pPr marL="0" marR="0" lvl="0" indent="0" algn="l" rtl="0">
                        <a:spcBef>
                          <a:spcPts val="0"/>
                        </a:spcBef>
                        <a:spcAft>
                          <a:spcPts val="0"/>
                        </a:spcAft>
                        <a:buNone/>
                      </a:pPr>
                      <a:r>
                        <a:rPr lang="en-US" sz="2300" u="none" strike="noStrike" cap="none">
                          <a:latin typeface="Calibri"/>
                          <a:ea typeface="Calibri"/>
                          <a:cs typeface="Calibri"/>
                          <a:sym typeface="Calibri"/>
                        </a:rPr>
                        <a:t>Clear communication    </a:t>
                      </a:r>
                      <a:endParaRPr sz="1800"/>
                    </a:p>
                  </a:txBody>
                  <a:tcPr marL="51425" marR="51425" marT="25725" marB="25725"/>
                </a:tc>
                <a:tc>
                  <a:txBody>
                    <a:bodyPr/>
                    <a:lstStyle/>
                    <a:p>
                      <a:pPr marL="0" marR="0" lvl="0" indent="0" algn="l" rtl="0">
                        <a:spcBef>
                          <a:spcPts val="0"/>
                        </a:spcBef>
                        <a:spcAft>
                          <a:spcPts val="0"/>
                        </a:spcAft>
                        <a:buNone/>
                      </a:pPr>
                      <a:r>
                        <a:rPr lang="en-US" sz="2300"/>
                        <a:t>Less clear</a:t>
                      </a:r>
                      <a:r>
                        <a:rPr lang="en-US" sz="2300" u="none">
                          <a:latin typeface="Calibri"/>
                          <a:ea typeface="Calibri"/>
                          <a:cs typeface="Calibri"/>
                          <a:sym typeface="Calibri"/>
                        </a:rPr>
                        <a:t> communication </a:t>
                      </a:r>
                      <a:r>
                        <a:rPr lang="en-US" sz="2300">
                          <a:latin typeface="Calibri"/>
                          <a:ea typeface="Calibri"/>
                          <a:cs typeface="Calibri"/>
                          <a:sym typeface="Calibri"/>
                        </a:rPr>
                        <a:t> </a:t>
                      </a:r>
                      <a:endParaRPr sz="2300">
                        <a:latin typeface="Calibri"/>
                        <a:ea typeface="Calibri"/>
                        <a:cs typeface="Calibri"/>
                        <a:sym typeface="Calibri"/>
                      </a:endParaRPr>
                    </a:p>
                  </a:txBody>
                  <a:tcPr marL="51425" marR="51425" marT="25725" marB="25725"/>
                </a:tc>
                <a:extLst>
                  <a:ext uri="{0D108BD9-81ED-4DB2-BD59-A6C34878D82A}">
                    <a16:rowId xmlns:a16="http://schemas.microsoft.com/office/drawing/2014/main" val="10000"/>
                  </a:ext>
                </a:extLst>
              </a:tr>
              <a:tr h="538850">
                <a:tc>
                  <a:txBody>
                    <a:bodyPr/>
                    <a:lstStyle/>
                    <a:p>
                      <a:pPr marL="0" marR="0" lvl="0" indent="0" algn="l" rtl="0">
                        <a:spcBef>
                          <a:spcPts val="0"/>
                        </a:spcBef>
                        <a:spcAft>
                          <a:spcPts val="0"/>
                        </a:spcAft>
                        <a:buNone/>
                      </a:pPr>
                      <a:r>
                        <a:rPr lang="en-US" sz="2300" b="0">
                          <a:latin typeface="Calibri"/>
                          <a:ea typeface="Calibri"/>
                          <a:cs typeface="Calibri"/>
                          <a:sym typeface="Calibri"/>
                        </a:rPr>
                        <a:t>Plain language</a:t>
                      </a:r>
                      <a:endParaRPr/>
                    </a:p>
                  </a:txBody>
                  <a:tcPr marL="51425" marR="51425" marT="25725" marB="25725">
                    <a:solidFill>
                      <a:srgbClr val="B6D7A8"/>
                    </a:solidFill>
                  </a:tcPr>
                </a:tc>
                <a:tc>
                  <a:txBody>
                    <a:bodyPr/>
                    <a:lstStyle/>
                    <a:p>
                      <a:pPr marL="0" marR="0" lvl="0" indent="0" algn="l" rtl="0">
                        <a:spcBef>
                          <a:spcPts val="0"/>
                        </a:spcBef>
                        <a:spcAft>
                          <a:spcPts val="0"/>
                        </a:spcAft>
                        <a:buNone/>
                      </a:pPr>
                      <a:r>
                        <a:rPr lang="en-US" sz="2300" b="0">
                          <a:latin typeface="Calibri"/>
                          <a:ea typeface="Calibri"/>
                          <a:cs typeface="Calibri"/>
                          <a:sym typeface="Calibri"/>
                        </a:rPr>
                        <a:t>   Medical jargon</a:t>
                      </a:r>
                      <a:endParaRPr/>
                    </a:p>
                  </a:txBody>
                  <a:tcPr marL="51425" marR="51425" marT="25725" marB="25725">
                    <a:solidFill>
                      <a:srgbClr val="E6B8AF"/>
                    </a:solidFill>
                  </a:tcPr>
                </a:tc>
                <a:extLst>
                  <a:ext uri="{0D108BD9-81ED-4DB2-BD59-A6C34878D82A}">
                    <a16:rowId xmlns:a16="http://schemas.microsoft.com/office/drawing/2014/main" val="10001"/>
                  </a:ext>
                </a:extLst>
              </a:tr>
              <a:tr h="538850">
                <a:tc>
                  <a:txBody>
                    <a:bodyPr/>
                    <a:lstStyle/>
                    <a:p>
                      <a:pPr marL="0" marR="0" lvl="0" indent="0" algn="l" rtl="0">
                        <a:spcBef>
                          <a:spcPts val="0"/>
                        </a:spcBef>
                        <a:spcAft>
                          <a:spcPts val="0"/>
                        </a:spcAft>
                        <a:buNone/>
                      </a:pPr>
                      <a:r>
                        <a:rPr lang="en-US" sz="2300" b="0">
                          <a:latin typeface="Calibri"/>
                          <a:ea typeface="Calibri"/>
                          <a:cs typeface="Calibri"/>
                          <a:sym typeface="Calibri"/>
                        </a:rPr>
                        <a:t>Simple messages </a:t>
                      </a:r>
                      <a:endParaRPr/>
                    </a:p>
                  </a:txBody>
                  <a:tcPr marL="51425" marR="51425" marT="25725" marB="25725">
                    <a:solidFill>
                      <a:srgbClr val="B6D7A8"/>
                    </a:solidFill>
                  </a:tcPr>
                </a:tc>
                <a:tc>
                  <a:txBody>
                    <a:bodyPr/>
                    <a:lstStyle/>
                    <a:p>
                      <a:pPr marL="0" marR="0" lvl="0" indent="0" algn="l" rtl="0">
                        <a:spcBef>
                          <a:spcPts val="0"/>
                        </a:spcBef>
                        <a:spcAft>
                          <a:spcPts val="0"/>
                        </a:spcAft>
                        <a:buNone/>
                      </a:pPr>
                      <a:r>
                        <a:rPr lang="en-US" sz="2300" b="0">
                          <a:latin typeface="Calibri"/>
                          <a:ea typeface="Calibri"/>
                          <a:cs typeface="Calibri"/>
                          <a:sym typeface="Calibri"/>
                        </a:rPr>
                        <a:t>   Complex messages</a:t>
                      </a:r>
                      <a:endParaRPr/>
                    </a:p>
                  </a:txBody>
                  <a:tcPr marL="51425" marR="51425" marT="25725" marB="25725">
                    <a:solidFill>
                      <a:srgbClr val="E6B8AF"/>
                    </a:solidFill>
                  </a:tcPr>
                </a:tc>
                <a:extLst>
                  <a:ext uri="{0D108BD9-81ED-4DB2-BD59-A6C34878D82A}">
                    <a16:rowId xmlns:a16="http://schemas.microsoft.com/office/drawing/2014/main" val="10002"/>
                  </a:ext>
                </a:extLst>
              </a:tr>
              <a:tr h="992600">
                <a:tc>
                  <a:txBody>
                    <a:bodyPr/>
                    <a:lstStyle/>
                    <a:p>
                      <a:pPr marL="0" marR="0" lvl="0" indent="0" algn="l" rtl="0">
                        <a:spcBef>
                          <a:spcPts val="0"/>
                        </a:spcBef>
                        <a:spcAft>
                          <a:spcPts val="0"/>
                        </a:spcAft>
                        <a:buNone/>
                      </a:pPr>
                      <a:r>
                        <a:rPr lang="en-US" sz="2300" b="0" dirty="0">
                          <a:latin typeface="Calibri"/>
                          <a:ea typeface="Calibri"/>
                          <a:cs typeface="Calibri"/>
                          <a:sym typeface="Calibri"/>
                        </a:rPr>
                        <a:t>Need-to-know information</a:t>
                      </a:r>
                      <a:endParaRPr sz="2300" b="0" dirty="0">
                        <a:latin typeface="Calibri"/>
                        <a:ea typeface="Calibri"/>
                        <a:cs typeface="Calibri"/>
                        <a:sym typeface="Calibri"/>
                      </a:endParaRPr>
                    </a:p>
                    <a:p>
                      <a:pPr marL="0" marR="0" lvl="0" indent="0" algn="l" rtl="0">
                        <a:spcBef>
                          <a:spcPts val="0"/>
                        </a:spcBef>
                        <a:spcAft>
                          <a:spcPts val="0"/>
                        </a:spcAft>
                        <a:buNone/>
                      </a:pPr>
                      <a:r>
                        <a:rPr lang="en-US" sz="2300" dirty="0"/>
                        <a:t>(3 to 5 items)</a:t>
                      </a:r>
                      <a:endParaRPr sz="2300" dirty="0"/>
                    </a:p>
                  </a:txBody>
                  <a:tcPr marL="51425" marR="51425" marT="25725" marB="25725">
                    <a:solidFill>
                      <a:srgbClr val="B6D7A8"/>
                    </a:solidFill>
                  </a:tcPr>
                </a:tc>
                <a:tc>
                  <a:txBody>
                    <a:bodyPr/>
                    <a:lstStyle/>
                    <a:p>
                      <a:pPr marL="0" marR="0" lvl="0" indent="0" algn="l" rtl="0">
                        <a:spcBef>
                          <a:spcPts val="0"/>
                        </a:spcBef>
                        <a:spcAft>
                          <a:spcPts val="0"/>
                        </a:spcAft>
                        <a:buNone/>
                      </a:pPr>
                      <a:r>
                        <a:rPr lang="en-US" sz="2300" b="0" dirty="0">
                          <a:latin typeface="Calibri"/>
                          <a:ea typeface="Calibri"/>
                          <a:cs typeface="Calibri"/>
                          <a:sym typeface="Calibri"/>
                        </a:rPr>
                        <a:t>   Nice-to-know information</a:t>
                      </a:r>
                      <a:endParaRPr dirty="0"/>
                    </a:p>
                  </a:txBody>
                  <a:tcPr marL="51425" marR="51425" marT="25725" marB="25725">
                    <a:solidFill>
                      <a:srgbClr val="E6B8AF"/>
                    </a:solidFill>
                  </a:tcPr>
                </a:tc>
                <a:extLst>
                  <a:ext uri="{0D108BD9-81ED-4DB2-BD59-A6C34878D82A}">
                    <a16:rowId xmlns:a16="http://schemas.microsoft.com/office/drawing/2014/main" val="10003"/>
                  </a:ext>
                </a:extLst>
              </a:tr>
              <a:tr h="538850">
                <a:tc>
                  <a:txBody>
                    <a:bodyPr/>
                    <a:lstStyle/>
                    <a:p>
                      <a:pPr marL="0" marR="0" lvl="0" indent="0" algn="l" rtl="0">
                        <a:spcBef>
                          <a:spcPts val="0"/>
                        </a:spcBef>
                        <a:spcAft>
                          <a:spcPts val="0"/>
                        </a:spcAft>
                        <a:buNone/>
                      </a:pPr>
                      <a:r>
                        <a:rPr lang="en-US" sz="2300" b="0">
                          <a:latin typeface="Calibri"/>
                          <a:ea typeface="Calibri"/>
                          <a:cs typeface="Calibri"/>
                          <a:sym typeface="Calibri"/>
                        </a:rPr>
                        <a:t>Anticipating misunderstanding </a:t>
                      </a:r>
                      <a:endParaRPr sz="2300" b="0">
                        <a:latin typeface="Calibri"/>
                        <a:ea typeface="Calibri"/>
                        <a:cs typeface="Calibri"/>
                        <a:sym typeface="Calibri"/>
                      </a:endParaRPr>
                    </a:p>
                  </a:txBody>
                  <a:tcPr marL="51425" marR="51425" marT="25725" marB="25725">
                    <a:solidFill>
                      <a:srgbClr val="B6D7A8"/>
                    </a:solidFill>
                  </a:tcPr>
                </a:tc>
                <a:tc>
                  <a:txBody>
                    <a:bodyPr/>
                    <a:lstStyle/>
                    <a:p>
                      <a:pPr marL="0" marR="0" lvl="0" indent="0" algn="l" rtl="0">
                        <a:spcBef>
                          <a:spcPts val="0"/>
                        </a:spcBef>
                        <a:spcAft>
                          <a:spcPts val="0"/>
                        </a:spcAft>
                        <a:buNone/>
                      </a:pPr>
                      <a:r>
                        <a:rPr lang="en-US" sz="2300" b="0">
                          <a:latin typeface="Calibri"/>
                          <a:ea typeface="Calibri"/>
                          <a:cs typeface="Calibri"/>
                          <a:sym typeface="Calibri"/>
                        </a:rPr>
                        <a:t>   Assumes understanding</a:t>
                      </a:r>
                      <a:endParaRPr/>
                    </a:p>
                  </a:txBody>
                  <a:tcPr marL="51425" marR="51425" marT="25725" marB="25725">
                    <a:solidFill>
                      <a:srgbClr val="E6B8AF"/>
                    </a:solidFill>
                  </a:tcPr>
                </a:tc>
                <a:extLst>
                  <a:ext uri="{0D108BD9-81ED-4DB2-BD59-A6C34878D82A}">
                    <a16:rowId xmlns:a16="http://schemas.microsoft.com/office/drawing/2014/main" val="10004"/>
                  </a:ext>
                </a:extLst>
              </a:tr>
              <a:tr h="538850">
                <a:tc>
                  <a:txBody>
                    <a:bodyPr/>
                    <a:lstStyle/>
                    <a:p>
                      <a:pPr marL="0" marR="0" lvl="0" indent="0" algn="l" rtl="0">
                        <a:spcBef>
                          <a:spcPts val="0"/>
                        </a:spcBef>
                        <a:spcAft>
                          <a:spcPts val="0"/>
                        </a:spcAft>
                        <a:buNone/>
                      </a:pPr>
                      <a:r>
                        <a:rPr lang="en-US" sz="2300" b="0">
                          <a:latin typeface="Calibri"/>
                          <a:ea typeface="Calibri"/>
                          <a:cs typeface="Calibri"/>
                          <a:sym typeface="Calibri"/>
                        </a:rPr>
                        <a:t>Confirming understanding </a:t>
                      </a:r>
                      <a:endParaRPr sz="2300" b="0">
                        <a:latin typeface="Calibri"/>
                        <a:ea typeface="Calibri"/>
                        <a:cs typeface="Calibri"/>
                        <a:sym typeface="Calibri"/>
                      </a:endParaRPr>
                    </a:p>
                  </a:txBody>
                  <a:tcPr marL="51425" marR="51425" marT="25725" marB="25725">
                    <a:solidFill>
                      <a:srgbClr val="B6D7A8"/>
                    </a:solidFill>
                  </a:tcPr>
                </a:tc>
                <a:tc>
                  <a:txBody>
                    <a:bodyPr/>
                    <a:lstStyle/>
                    <a:p>
                      <a:pPr marL="0" marR="0" lvl="0" indent="0" algn="l" rtl="0">
                        <a:spcBef>
                          <a:spcPts val="0"/>
                        </a:spcBef>
                        <a:spcAft>
                          <a:spcPts val="0"/>
                        </a:spcAft>
                        <a:buNone/>
                      </a:pPr>
                      <a:r>
                        <a:rPr lang="en-US" sz="2300" b="0">
                          <a:latin typeface="Calibri"/>
                          <a:ea typeface="Calibri"/>
                          <a:cs typeface="Calibri"/>
                          <a:sym typeface="Calibri"/>
                        </a:rPr>
                        <a:t>   Infers understanding </a:t>
                      </a:r>
                      <a:endParaRPr/>
                    </a:p>
                  </a:txBody>
                  <a:tcPr marL="51425" marR="51425" marT="25725" marB="25725">
                    <a:solidFill>
                      <a:srgbClr val="E6B8AF"/>
                    </a:solidFill>
                  </a:tcPr>
                </a:tc>
                <a:extLst>
                  <a:ext uri="{0D108BD9-81ED-4DB2-BD59-A6C34878D82A}">
                    <a16:rowId xmlns:a16="http://schemas.microsoft.com/office/drawing/2014/main" val="10005"/>
                  </a:ext>
                </a:extLst>
              </a:tr>
              <a:tr h="538850">
                <a:tc>
                  <a:txBody>
                    <a:bodyPr/>
                    <a:lstStyle/>
                    <a:p>
                      <a:pPr marL="0" marR="0" lvl="0" indent="0" algn="l" rtl="0">
                        <a:spcBef>
                          <a:spcPts val="0"/>
                        </a:spcBef>
                        <a:spcAft>
                          <a:spcPts val="0"/>
                        </a:spcAft>
                        <a:buNone/>
                      </a:pPr>
                      <a:r>
                        <a:rPr lang="en-US" sz="2300" b="0">
                          <a:latin typeface="Calibri"/>
                          <a:ea typeface="Calibri"/>
                          <a:cs typeface="Calibri"/>
                          <a:sym typeface="Calibri"/>
                        </a:rPr>
                        <a:t>Clarifying </a:t>
                      </a:r>
                      <a:endParaRPr/>
                    </a:p>
                  </a:txBody>
                  <a:tcPr marL="51425" marR="51425" marT="25725" marB="25725">
                    <a:solidFill>
                      <a:srgbClr val="B6D7A8"/>
                    </a:solidFill>
                  </a:tcPr>
                </a:tc>
                <a:tc>
                  <a:txBody>
                    <a:bodyPr/>
                    <a:lstStyle/>
                    <a:p>
                      <a:pPr marL="0" marR="0" lvl="0" indent="0" algn="l" rtl="0">
                        <a:spcBef>
                          <a:spcPts val="0"/>
                        </a:spcBef>
                        <a:spcAft>
                          <a:spcPts val="0"/>
                        </a:spcAft>
                        <a:buNone/>
                      </a:pPr>
                      <a:r>
                        <a:rPr lang="en-US" sz="2300" b="0">
                          <a:latin typeface="Calibri"/>
                          <a:ea typeface="Calibri"/>
                          <a:cs typeface="Calibri"/>
                          <a:sym typeface="Calibri"/>
                        </a:rPr>
                        <a:t>   Repeats the same thing (louder)</a:t>
                      </a:r>
                      <a:endParaRPr sz="2300" b="0">
                        <a:latin typeface="Calibri"/>
                        <a:ea typeface="Calibri"/>
                        <a:cs typeface="Calibri"/>
                        <a:sym typeface="Calibri"/>
                      </a:endParaRPr>
                    </a:p>
                  </a:txBody>
                  <a:tcPr marL="51425" marR="51425" marT="25725" marB="25725">
                    <a:solidFill>
                      <a:srgbClr val="E6B8AF"/>
                    </a:solidFill>
                  </a:tcPr>
                </a:tc>
                <a:extLst>
                  <a:ext uri="{0D108BD9-81ED-4DB2-BD59-A6C34878D82A}">
                    <a16:rowId xmlns:a16="http://schemas.microsoft.com/office/drawing/2014/main" val="10006"/>
                  </a:ext>
                </a:extLst>
              </a:tr>
              <a:tr h="799675">
                <a:tc>
                  <a:txBody>
                    <a:bodyPr/>
                    <a:lstStyle/>
                    <a:p>
                      <a:pPr marL="0" marR="0" lvl="0" indent="0" algn="l" rtl="0">
                        <a:spcBef>
                          <a:spcPts val="0"/>
                        </a:spcBef>
                        <a:spcAft>
                          <a:spcPts val="0"/>
                        </a:spcAft>
                        <a:buNone/>
                      </a:pPr>
                      <a:r>
                        <a:rPr lang="en-US" sz="2300" b="0">
                          <a:latin typeface="Calibri"/>
                          <a:ea typeface="Calibri"/>
                          <a:cs typeface="Calibri"/>
                          <a:sym typeface="Calibri"/>
                        </a:rPr>
                        <a:t>Objective, judgement free</a:t>
                      </a:r>
                      <a:endParaRPr sz="2300" b="0">
                        <a:latin typeface="Calibri"/>
                        <a:ea typeface="Calibri"/>
                        <a:cs typeface="Calibri"/>
                        <a:sym typeface="Calibri"/>
                      </a:endParaRPr>
                    </a:p>
                  </a:txBody>
                  <a:tcPr marL="51425" marR="51425" marT="25725" marB="25725">
                    <a:solidFill>
                      <a:srgbClr val="B6D7A8"/>
                    </a:solidFill>
                  </a:tcPr>
                </a:tc>
                <a:tc>
                  <a:txBody>
                    <a:bodyPr/>
                    <a:lstStyle/>
                    <a:p>
                      <a:pPr marL="0" marR="0" lvl="0" indent="0" algn="l" rtl="0">
                        <a:spcBef>
                          <a:spcPts val="0"/>
                        </a:spcBef>
                        <a:spcAft>
                          <a:spcPts val="0"/>
                        </a:spcAft>
                        <a:buNone/>
                      </a:pPr>
                      <a:r>
                        <a:rPr lang="en-US" sz="2300" b="0" dirty="0">
                          <a:latin typeface="Calibri"/>
                          <a:ea typeface="Calibri"/>
                          <a:cs typeface="Calibri"/>
                          <a:sym typeface="Calibri"/>
                        </a:rPr>
                        <a:t>   Inadvertently shaming</a:t>
                      </a:r>
                      <a:endParaRPr sz="2300" b="0" dirty="0">
                        <a:latin typeface="Calibri"/>
                        <a:ea typeface="Calibri"/>
                        <a:cs typeface="Calibri"/>
                        <a:sym typeface="Calibri"/>
                      </a:endParaRPr>
                    </a:p>
                  </a:txBody>
                  <a:tcPr marL="51425" marR="51425" marT="25725" marB="25725">
                    <a:solidFill>
                      <a:srgbClr val="E6B8AF"/>
                    </a:solidFill>
                  </a:tcPr>
                </a:tc>
                <a:extLst>
                  <a:ext uri="{0D108BD9-81ED-4DB2-BD59-A6C34878D82A}">
                    <a16:rowId xmlns:a16="http://schemas.microsoft.com/office/drawing/2014/main" val="10007"/>
                  </a:ext>
                </a:extLst>
              </a:tr>
            </a:tbl>
          </a:graphicData>
        </a:graphic>
      </p:graphicFrame>
      <p:sp>
        <p:nvSpPr>
          <p:cNvPr id="2" name="Slide Number Placeholder 5">
            <a:extLst>
              <a:ext uri="{FF2B5EF4-FFF2-40B4-BE49-F238E27FC236}">
                <a16:creationId xmlns:a16="http://schemas.microsoft.com/office/drawing/2014/main" id="{B92FB318-EFB0-379E-325C-E4AB561DD4ED}"/>
              </a:ext>
            </a:extLst>
          </p:cNvPr>
          <p:cNvSpPr txBox="1">
            <a:spLocks/>
          </p:cNvSpPr>
          <p:nvPr/>
        </p:nvSpPr>
        <p:spPr>
          <a:xfrm>
            <a:off x="9984438" y="6273255"/>
            <a:ext cx="1706217"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chemeClr val="dk1"/>
                </a:solidFill>
                <a:latin typeface="Corbel"/>
                <a:ea typeface="Corbel"/>
                <a:cs typeface="Corbel"/>
                <a:sym typeface="Corbe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9pPr>
          </a:lstStyle>
          <a:p>
            <a:pPr algn="r">
              <a:defRPr/>
            </a:pPr>
            <a:fld id="{76BF41A6-7A2C-4690-ACC7-07924994F7F6}" type="slidenum">
              <a:rPr lang="en-US" sz="1400" b="1" smtClean="0">
                <a:solidFill>
                  <a:schemeClr val="bg1"/>
                </a:solidFill>
                <a:latin typeface="+mj-lt"/>
              </a:rPr>
              <a:pPr algn="r">
                <a:defRPr/>
              </a:pPr>
              <a:t>12</a:t>
            </a:fld>
            <a:endParaRPr lang="en-US" sz="1400" b="1" dirty="0">
              <a:solidFill>
                <a:schemeClr val="bg1"/>
              </a:solidFill>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6"/>
          <p:cNvSpPr txBox="1">
            <a:spLocks noGrp="1"/>
          </p:cNvSpPr>
          <p:nvPr>
            <p:ph type="title"/>
          </p:nvPr>
        </p:nvSpPr>
        <p:spPr>
          <a:xfrm>
            <a:off x="789504" y="417877"/>
            <a:ext cx="10843846" cy="902677"/>
          </a:xfrm>
          <a:prstGeom prst="rect">
            <a:avLst/>
          </a:prstGeom>
          <a:noFill/>
          <a:ln>
            <a:noFill/>
          </a:ln>
        </p:spPr>
        <p:txBody>
          <a:bodyPr spcFirstLastPara="1" wrap="square" lIns="91425" tIns="45700" rIns="91425" bIns="45700" anchor="ctr" anchorCtr="0">
            <a:noAutofit/>
          </a:bodyPr>
          <a:lstStyle/>
          <a:p>
            <a:pPr algn="ctr">
              <a:buClr>
                <a:schemeClr val="accent1"/>
              </a:buClr>
              <a:buSzPts val="4000"/>
            </a:pPr>
            <a:r>
              <a:rPr lang="en-US" sz="4000" b="1" dirty="0">
                <a:solidFill>
                  <a:schemeClr val="tx1"/>
                </a:solidFill>
                <a:latin typeface="+mj-lt"/>
              </a:rPr>
              <a:t>Can you substitute another word for easier understanding?</a:t>
            </a:r>
            <a:endParaRPr dirty="0">
              <a:solidFill>
                <a:schemeClr val="tx1"/>
              </a:solidFill>
              <a:latin typeface="+mj-lt"/>
            </a:endParaRPr>
          </a:p>
        </p:txBody>
      </p:sp>
      <p:sp>
        <p:nvSpPr>
          <p:cNvPr id="221" name="Google Shape;221;p16"/>
          <p:cNvSpPr txBox="1">
            <a:spLocks noGrp="1"/>
          </p:cNvSpPr>
          <p:nvPr>
            <p:ph type="body" idx="1"/>
          </p:nvPr>
        </p:nvSpPr>
        <p:spPr>
          <a:xfrm>
            <a:off x="1118726" y="2105680"/>
            <a:ext cx="3613838" cy="3236918"/>
          </a:xfrm>
          <a:prstGeom prst="rect">
            <a:avLst/>
          </a:prstGeom>
          <a:noFill/>
          <a:ln>
            <a:noFill/>
          </a:ln>
        </p:spPr>
        <p:txBody>
          <a:bodyPr spcFirstLastPara="1" wrap="square" lIns="91425" tIns="45700" rIns="91425" bIns="45700" anchor="t" anchorCtr="0">
            <a:normAutofit fontScale="92500" lnSpcReduction="20000"/>
          </a:bodyPr>
          <a:lstStyle/>
          <a:p>
            <a:pPr marL="228600" indent="-228600">
              <a:lnSpc>
                <a:spcPct val="150000"/>
              </a:lnSpc>
              <a:spcBef>
                <a:spcPts val="0"/>
              </a:spcBef>
              <a:buSzPts val="2200"/>
            </a:pPr>
            <a:r>
              <a:rPr lang="en-US" sz="2800" dirty="0">
                <a:latin typeface="+mj-lt"/>
                <a:ea typeface="Arial"/>
                <a:cs typeface="Arial"/>
                <a:sym typeface="Arial"/>
              </a:rPr>
              <a:t>Cardiologist</a:t>
            </a:r>
            <a:endParaRPr sz="2800" dirty="0">
              <a:latin typeface="+mj-lt"/>
              <a:ea typeface="Arial"/>
              <a:cs typeface="Arial"/>
              <a:sym typeface="Arial"/>
            </a:endParaRPr>
          </a:p>
          <a:p>
            <a:pPr marL="228600" indent="-228600">
              <a:lnSpc>
                <a:spcPct val="150000"/>
              </a:lnSpc>
              <a:buSzPts val="2200"/>
            </a:pPr>
            <a:r>
              <a:rPr lang="en-US" sz="2800" dirty="0">
                <a:latin typeface="+mj-lt"/>
                <a:ea typeface="Arial"/>
                <a:cs typeface="Arial"/>
                <a:sym typeface="Arial"/>
              </a:rPr>
              <a:t>Pulmonologist</a:t>
            </a:r>
            <a:endParaRPr sz="2800" dirty="0">
              <a:latin typeface="+mj-lt"/>
              <a:ea typeface="Arial"/>
              <a:cs typeface="Arial"/>
              <a:sym typeface="Arial"/>
            </a:endParaRPr>
          </a:p>
          <a:p>
            <a:pPr marL="228600" indent="-228600">
              <a:lnSpc>
                <a:spcPct val="150000"/>
              </a:lnSpc>
              <a:buSzPts val="2200"/>
            </a:pPr>
            <a:r>
              <a:rPr lang="en-US" sz="2800" dirty="0">
                <a:latin typeface="+mj-lt"/>
                <a:ea typeface="Arial"/>
                <a:cs typeface="Arial"/>
                <a:sym typeface="Arial"/>
              </a:rPr>
              <a:t>Anti-inflammatory</a:t>
            </a:r>
            <a:endParaRPr sz="2800" dirty="0">
              <a:latin typeface="+mj-lt"/>
              <a:ea typeface="Arial"/>
              <a:cs typeface="Arial"/>
              <a:sym typeface="Arial"/>
            </a:endParaRPr>
          </a:p>
          <a:p>
            <a:pPr marL="228600" indent="-228600">
              <a:lnSpc>
                <a:spcPct val="150000"/>
              </a:lnSpc>
              <a:buSzPts val="2200"/>
            </a:pPr>
            <a:r>
              <a:rPr lang="en-US" sz="2800" dirty="0">
                <a:latin typeface="+mj-lt"/>
                <a:ea typeface="Arial"/>
                <a:cs typeface="Arial"/>
                <a:sym typeface="Arial"/>
              </a:rPr>
              <a:t>PRN</a:t>
            </a:r>
            <a:endParaRPr sz="2800" dirty="0">
              <a:latin typeface="+mj-lt"/>
            </a:endParaRPr>
          </a:p>
          <a:p>
            <a:pPr marL="228600" indent="-228600">
              <a:lnSpc>
                <a:spcPct val="150000"/>
              </a:lnSpc>
              <a:buSzPts val="2200"/>
            </a:pPr>
            <a:r>
              <a:rPr lang="en-US" sz="2800" dirty="0">
                <a:latin typeface="+mj-lt"/>
                <a:ea typeface="Arial"/>
                <a:cs typeface="Arial"/>
                <a:sym typeface="Arial"/>
              </a:rPr>
              <a:t>Benign</a:t>
            </a:r>
            <a:endParaRPr sz="2800" dirty="0">
              <a:latin typeface="+mj-lt"/>
              <a:ea typeface="Arial"/>
              <a:cs typeface="Arial"/>
              <a:sym typeface="Arial"/>
            </a:endParaRPr>
          </a:p>
        </p:txBody>
      </p:sp>
      <p:pic>
        <p:nvPicPr>
          <p:cNvPr id="222" name="Google Shape;222;p1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367944" y="1874344"/>
            <a:ext cx="3469602" cy="3469602"/>
          </a:xfrm>
          <a:prstGeom prst="rect">
            <a:avLst/>
          </a:prstGeom>
          <a:noFill/>
          <a:ln>
            <a:noFill/>
          </a:ln>
        </p:spPr>
      </p:pic>
      <p:sp>
        <p:nvSpPr>
          <p:cNvPr id="2" name="Slide Number Placeholder 5">
            <a:extLst>
              <a:ext uri="{FF2B5EF4-FFF2-40B4-BE49-F238E27FC236}">
                <a16:creationId xmlns:a16="http://schemas.microsoft.com/office/drawing/2014/main" id="{4CFD7524-6F6E-94D9-7D35-336A5266A8DE}"/>
              </a:ext>
            </a:extLst>
          </p:cNvPr>
          <p:cNvSpPr txBox="1">
            <a:spLocks/>
          </p:cNvSpPr>
          <p:nvPr/>
        </p:nvSpPr>
        <p:spPr>
          <a:xfrm>
            <a:off x="9984438" y="6273255"/>
            <a:ext cx="1706217"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chemeClr val="dk1"/>
                </a:solidFill>
                <a:latin typeface="Corbel"/>
                <a:ea typeface="Corbel"/>
                <a:cs typeface="Corbel"/>
                <a:sym typeface="Corbe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9pPr>
          </a:lstStyle>
          <a:p>
            <a:pPr algn="r">
              <a:defRPr/>
            </a:pPr>
            <a:fld id="{76BF41A6-7A2C-4690-ACC7-07924994F7F6}" type="slidenum">
              <a:rPr lang="en-US" sz="1400" b="1" smtClean="0">
                <a:solidFill>
                  <a:schemeClr val="bg1"/>
                </a:solidFill>
                <a:latin typeface="+mj-lt"/>
              </a:rPr>
              <a:pPr algn="r">
                <a:defRPr/>
              </a:pPr>
              <a:t>13</a:t>
            </a:fld>
            <a:endParaRPr lang="en-US" sz="1400" b="1" dirty="0">
              <a:solidFill>
                <a:schemeClr val="bg1"/>
              </a:solidFill>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7"/>
          <p:cNvSpPr txBox="1">
            <a:spLocks noGrp="1"/>
          </p:cNvSpPr>
          <p:nvPr>
            <p:ph type="title"/>
          </p:nvPr>
        </p:nvSpPr>
        <p:spPr>
          <a:xfrm>
            <a:off x="838200" y="219620"/>
            <a:ext cx="10515600" cy="736842"/>
          </a:xfrm>
          <a:prstGeom prst="rect">
            <a:avLst/>
          </a:prstGeom>
          <a:noFill/>
          <a:ln>
            <a:noFill/>
          </a:ln>
        </p:spPr>
        <p:txBody>
          <a:bodyPr spcFirstLastPara="1" wrap="square" lIns="91425" tIns="45700" rIns="91425" bIns="45700" anchor="ctr" anchorCtr="0">
            <a:normAutofit/>
          </a:bodyPr>
          <a:lstStyle/>
          <a:p>
            <a:pPr algn="ctr">
              <a:buClr>
                <a:schemeClr val="accent1"/>
              </a:buClr>
              <a:buSzPts val="4000"/>
            </a:pPr>
            <a:r>
              <a:rPr lang="en-US" sz="4000" b="1" dirty="0">
                <a:solidFill>
                  <a:schemeClr val="tx1"/>
                </a:solidFill>
                <a:latin typeface="+mj-lt"/>
              </a:rPr>
              <a:t>Plain language sentences: examples</a:t>
            </a:r>
            <a:endParaRPr dirty="0">
              <a:solidFill>
                <a:schemeClr val="tx1"/>
              </a:solidFill>
              <a:latin typeface="+mj-lt"/>
            </a:endParaRPr>
          </a:p>
        </p:txBody>
      </p:sp>
      <p:sp>
        <p:nvSpPr>
          <p:cNvPr id="230" name="Google Shape;230;p17"/>
          <p:cNvSpPr txBox="1"/>
          <p:nvPr/>
        </p:nvSpPr>
        <p:spPr>
          <a:xfrm>
            <a:off x="294845" y="1490930"/>
            <a:ext cx="11234801" cy="5367070"/>
          </a:xfrm>
          <a:prstGeom prst="rect">
            <a:avLst/>
          </a:prstGeom>
          <a:noFill/>
          <a:ln>
            <a:noFill/>
          </a:ln>
        </p:spPr>
        <p:txBody>
          <a:bodyPr spcFirstLastPara="1" wrap="square" lIns="91425" tIns="45700" rIns="91425" bIns="45700" anchor="t" anchorCtr="0">
            <a:spAutoFit/>
          </a:bodyPr>
          <a:lstStyle/>
          <a:p>
            <a:pPr lvl="1">
              <a:lnSpc>
                <a:spcPct val="90000"/>
              </a:lnSpc>
              <a:spcBef>
                <a:spcPts val="500"/>
              </a:spcBef>
              <a:buClr>
                <a:schemeClr val="dk1"/>
              </a:buClr>
              <a:buSzPts val="2800"/>
            </a:pPr>
            <a:r>
              <a:rPr lang="en-US" sz="2800" b="1" dirty="0">
                <a:solidFill>
                  <a:schemeClr val="dk1"/>
                </a:solidFill>
                <a:latin typeface="+mj-lt"/>
                <a:ea typeface="Calibri"/>
                <a:cs typeface="Calibri"/>
                <a:sym typeface="Calibri"/>
              </a:rPr>
              <a:t>1. You don't have COVID-19</a:t>
            </a:r>
            <a:r>
              <a:rPr lang="en-US" sz="2800" dirty="0">
                <a:solidFill>
                  <a:schemeClr val="dk1"/>
                </a:solidFill>
                <a:latin typeface="+mj-lt"/>
                <a:ea typeface="Calibri"/>
                <a:cs typeface="Calibri"/>
                <a:sym typeface="Calibri"/>
              </a:rPr>
              <a:t> instead of:</a:t>
            </a:r>
          </a:p>
          <a:p>
            <a:pPr lvl="1">
              <a:lnSpc>
                <a:spcPct val="90000"/>
              </a:lnSpc>
              <a:spcBef>
                <a:spcPts val="500"/>
              </a:spcBef>
              <a:buClr>
                <a:schemeClr val="dk1"/>
              </a:buClr>
              <a:buSzPts val="2800"/>
            </a:pPr>
            <a:r>
              <a:rPr lang="en-US" sz="2800" dirty="0">
                <a:solidFill>
                  <a:schemeClr val="dk1"/>
                </a:solidFill>
                <a:latin typeface="+mj-lt"/>
                <a:ea typeface="Calibri"/>
                <a:cs typeface="Calibri"/>
                <a:sym typeface="Calibri"/>
              </a:rPr>
              <a:t>Your COVID-19 test results were negative.</a:t>
            </a:r>
          </a:p>
          <a:p>
            <a:pPr lvl="1">
              <a:lnSpc>
                <a:spcPct val="90000"/>
              </a:lnSpc>
              <a:spcBef>
                <a:spcPts val="500"/>
              </a:spcBef>
              <a:buClr>
                <a:schemeClr val="dk1"/>
              </a:buClr>
              <a:buSzPts val="2800"/>
            </a:pPr>
            <a:endParaRPr lang="en-US" sz="2800" dirty="0">
              <a:solidFill>
                <a:schemeClr val="dk1"/>
              </a:solidFill>
              <a:latin typeface="+mj-lt"/>
              <a:ea typeface="Calibri"/>
              <a:cs typeface="Calibri"/>
              <a:sym typeface="Calibri"/>
            </a:endParaRPr>
          </a:p>
          <a:p>
            <a:pPr lvl="1">
              <a:lnSpc>
                <a:spcPct val="90000"/>
              </a:lnSpc>
              <a:spcBef>
                <a:spcPts val="500"/>
              </a:spcBef>
              <a:buClr>
                <a:schemeClr val="dk1"/>
              </a:buClr>
              <a:buSzPts val="2800"/>
            </a:pPr>
            <a:r>
              <a:rPr lang="en-US" sz="2800" b="1" dirty="0">
                <a:solidFill>
                  <a:schemeClr val="dk1"/>
                </a:solidFill>
                <a:latin typeface="+mj-lt"/>
                <a:ea typeface="Calibri"/>
                <a:cs typeface="Calibri"/>
                <a:sym typeface="Calibri"/>
              </a:rPr>
              <a:t>2. Eat less salt</a:t>
            </a:r>
            <a:r>
              <a:rPr lang="en-US" b="1" dirty="0">
                <a:latin typeface="+mj-lt"/>
                <a:sym typeface="Calibri"/>
              </a:rPr>
              <a:t> </a:t>
            </a:r>
            <a:r>
              <a:rPr lang="en-US" sz="2800" dirty="0">
                <a:solidFill>
                  <a:schemeClr val="dk1"/>
                </a:solidFill>
                <a:latin typeface="+mj-lt"/>
                <a:ea typeface="Calibri"/>
                <a:cs typeface="Calibri"/>
                <a:sym typeface="Calibri"/>
              </a:rPr>
              <a:t>instead of: </a:t>
            </a:r>
          </a:p>
          <a:p>
            <a:pPr lvl="1">
              <a:lnSpc>
                <a:spcPct val="90000"/>
              </a:lnSpc>
              <a:spcBef>
                <a:spcPts val="500"/>
              </a:spcBef>
              <a:buClr>
                <a:schemeClr val="dk1"/>
              </a:buClr>
              <a:buSzPts val="2800"/>
            </a:pPr>
            <a:r>
              <a:rPr lang="en-US" sz="2800" dirty="0">
                <a:solidFill>
                  <a:schemeClr val="dk1"/>
                </a:solidFill>
                <a:latin typeface="+mj-lt"/>
                <a:ea typeface="Calibri"/>
                <a:cs typeface="Calibri"/>
                <a:sym typeface="Calibri"/>
              </a:rPr>
              <a:t>Reduce sodium intake.</a:t>
            </a:r>
          </a:p>
          <a:p>
            <a:pPr lvl="1">
              <a:lnSpc>
                <a:spcPct val="90000"/>
              </a:lnSpc>
              <a:spcBef>
                <a:spcPts val="500"/>
              </a:spcBef>
              <a:buClr>
                <a:schemeClr val="dk1"/>
              </a:buClr>
              <a:buSzPts val="2800"/>
            </a:pPr>
            <a:endParaRPr lang="en-US" sz="2800" dirty="0">
              <a:solidFill>
                <a:schemeClr val="dk1"/>
              </a:solidFill>
              <a:latin typeface="+mj-lt"/>
              <a:ea typeface="Calibri"/>
              <a:cs typeface="Calibri"/>
              <a:sym typeface="Calibri"/>
            </a:endParaRPr>
          </a:p>
          <a:p>
            <a:pPr marL="457200" lvl="1">
              <a:lnSpc>
                <a:spcPct val="90000"/>
              </a:lnSpc>
              <a:spcBef>
                <a:spcPts val="500"/>
              </a:spcBef>
            </a:pPr>
            <a:r>
              <a:rPr lang="en-US" sz="2800" b="1" dirty="0">
                <a:solidFill>
                  <a:schemeClr val="dk1"/>
                </a:solidFill>
                <a:latin typeface="+mj-lt"/>
                <a:ea typeface="Calibri"/>
                <a:cs typeface="Calibri"/>
                <a:sym typeface="Calibri"/>
              </a:rPr>
              <a:t>3. Don’t eat or drink before taking this medication </a:t>
            </a:r>
            <a:r>
              <a:rPr lang="en-US" sz="2800" dirty="0">
                <a:solidFill>
                  <a:schemeClr val="dk1"/>
                </a:solidFill>
                <a:latin typeface="+mj-lt"/>
                <a:ea typeface="Calibri"/>
                <a:cs typeface="Calibri"/>
                <a:sym typeface="Calibri"/>
              </a:rPr>
              <a:t>instead of: Take this medication on an empty stomach.</a:t>
            </a:r>
            <a:endParaRPr dirty="0">
              <a:latin typeface="+mj-lt"/>
            </a:endParaRPr>
          </a:p>
          <a:p>
            <a:endParaRPr sz="2800" dirty="0">
              <a:solidFill>
                <a:schemeClr val="dk1"/>
              </a:solidFill>
              <a:latin typeface="+mj-lt"/>
              <a:ea typeface="Calibri"/>
              <a:cs typeface="Calibri"/>
              <a:sym typeface="Calibri"/>
            </a:endParaRPr>
          </a:p>
          <a:p>
            <a:endParaRPr sz="2800" dirty="0">
              <a:solidFill>
                <a:schemeClr val="dk1"/>
              </a:solidFill>
              <a:latin typeface="+mj-lt"/>
              <a:ea typeface="Calibri"/>
              <a:cs typeface="Calibri"/>
              <a:sym typeface="Calibri"/>
            </a:endParaRPr>
          </a:p>
          <a:p>
            <a:endParaRPr sz="2800" dirty="0">
              <a:solidFill>
                <a:schemeClr val="dk1"/>
              </a:solidFill>
              <a:latin typeface="Calibri"/>
              <a:ea typeface="Calibri"/>
              <a:cs typeface="Calibri"/>
              <a:sym typeface="Calibri"/>
            </a:endParaRPr>
          </a:p>
          <a:p>
            <a:endParaRPr sz="2800" dirty="0">
              <a:solidFill>
                <a:schemeClr val="dk1"/>
              </a:solidFill>
              <a:latin typeface="Calibri"/>
              <a:ea typeface="Calibri"/>
              <a:cs typeface="Calibri"/>
              <a:sym typeface="Calibri"/>
            </a:endParaRPr>
          </a:p>
        </p:txBody>
      </p:sp>
      <p:sp>
        <p:nvSpPr>
          <p:cNvPr id="2" name="Slide Number Placeholder 5">
            <a:extLst>
              <a:ext uri="{FF2B5EF4-FFF2-40B4-BE49-F238E27FC236}">
                <a16:creationId xmlns:a16="http://schemas.microsoft.com/office/drawing/2014/main" id="{132B8179-D7CF-B332-7874-C42800C0FFB5}"/>
              </a:ext>
            </a:extLst>
          </p:cNvPr>
          <p:cNvSpPr txBox="1">
            <a:spLocks/>
          </p:cNvSpPr>
          <p:nvPr/>
        </p:nvSpPr>
        <p:spPr>
          <a:xfrm>
            <a:off x="9984438" y="6273255"/>
            <a:ext cx="1706217"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chemeClr val="dk1"/>
                </a:solidFill>
                <a:latin typeface="Corbel"/>
                <a:ea typeface="Corbel"/>
                <a:cs typeface="Corbel"/>
                <a:sym typeface="Corbe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9pPr>
          </a:lstStyle>
          <a:p>
            <a:pPr algn="r">
              <a:defRPr/>
            </a:pPr>
            <a:fld id="{76BF41A6-7A2C-4690-ACC7-07924994F7F6}" type="slidenum">
              <a:rPr lang="en-US" sz="1400" b="1" smtClean="0">
                <a:solidFill>
                  <a:schemeClr val="bg1"/>
                </a:solidFill>
                <a:latin typeface="+mj-lt"/>
              </a:rPr>
              <a:pPr algn="r">
                <a:defRPr/>
              </a:pPr>
              <a:t>14</a:t>
            </a:fld>
            <a:endParaRPr lang="en-US" sz="1400" b="1" dirty="0">
              <a:solidFill>
                <a:schemeClr val="bg1"/>
              </a:solidFill>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lgn="ctr">
              <a:buSzPts val="4000"/>
            </a:pPr>
            <a:r>
              <a:rPr lang="en-US" sz="4000" b="1" dirty="0">
                <a:solidFill>
                  <a:schemeClr val="tx1"/>
                </a:solidFill>
                <a:latin typeface="+mj-lt"/>
              </a:rPr>
              <a:t>Plain Language Principles</a:t>
            </a:r>
            <a:br>
              <a:rPr lang="en-US" sz="4000" b="1" dirty="0">
                <a:solidFill>
                  <a:schemeClr val="tx1"/>
                </a:solidFill>
                <a:latin typeface="+mj-lt"/>
              </a:rPr>
            </a:br>
            <a:endParaRPr sz="4000" b="1" dirty="0">
              <a:solidFill>
                <a:schemeClr val="tx1"/>
              </a:solidFill>
              <a:latin typeface="+mj-lt"/>
            </a:endParaRPr>
          </a:p>
        </p:txBody>
      </p:sp>
      <p:sp>
        <p:nvSpPr>
          <p:cNvPr id="237" name="Google Shape;237;p19">
            <a:extLst>
              <a:ext uri="{C183D7F6-B498-43B3-948B-1728B52AA6E4}">
                <adec:decorative xmlns:adec="http://schemas.microsoft.com/office/drawing/2017/decorative" val="1"/>
              </a:ext>
            </a:extLst>
          </p:cNvPr>
          <p:cNvSpPr txBox="1">
            <a:spLocks noGrp="1"/>
          </p:cNvSpPr>
          <p:nvPr>
            <p:ph type="body" idx="1"/>
          </p:nvPr>
        </p:nvSpPr>
        <p:spPr>
          <a:xfrm>
            <a:off x="609599" y="1597151"/>
            <a:ext cx="10972800" cy="4490139"/>
          </a:xfrm>
          <a:prstGeom prst="rect">
            <a:avLst/>
          </a:prstGeom>
          <a:blipFill rotWithShape="1">
            <a:blip r:embed="rId3">
              <a:alphaModFix amt="0"/>
            </a:blip>
            <a:tile tx="0" ty="0" sx="100000" sy="100000" flip="none" algn="tl"/>
          </a:blipFill>
          <a:ln>
            <a:noFill/>
          </a:ln>
        </p:spPr>
        <p:txBody>
          <a:bodyPr spcFirstLastPara="1" wrap="square" lIns="91425" tIns="45700" rIns="91425" bIns="45700" anchor="t" anchorCtr="0">
            <a:noAutofit/>
          </a:bodyPr>
          <a:lstStyle/>
          <a:p>
            <a:pPr marL="228600" indent="-160528">
              <a:spcBef>
                <a:spcPts val="0"/>
              </a:spcBef>
              <a:buSzPct val="100000"/>
            </a:pPr>
            <a:r>
              <a:rPr lang="en-US" sz="2000" b="1" dirty="0">
                <a:latin typeface="+mj-lt"/>
              </a:rPr>
              <a:t>Use familiar terms; </a:t>
            </a:r>
            <a:r>
              <a:rPr lang="en-US" sz="2000" dirty="0">
                <a:latin typeface="+mj-lt"/>
              </a:rPr>
              <a:t>not jargon, acronyms, or medical terminology</a:t>
            </a:r>
            <a:endParaRPr sz="2000" dirty="0">
              <a:latin typeface="+mj-lt"/>
            </a:endParaRPr>
          </a:p>
          <a:p>
            <a:pPr marL="228600" indent="-50800">
              <a:buSzPct val="89120"/>
              <a:buNone/>
            </a:pPr>
            <a:endParaRPr sz="2000" dirty="0">
              <a:latin typeface="+mj-lt"/>
            </a:endParaRPr>
          </a:p>
          <a:p>
            <a:pPr marL="228600" indent="-160528">
              <a:buSzPct val="100000"/>
            </a:pPr>
            <a:r>
              <a:rPr lang="en-US" sz="2000" b="1" dirty="0">
                <a:latin typeface="+mj-lt"/>
              </a:rPr>
              <a:t>Chunk information</a:t>
            </a:r>
            <a:endParaRPr sz="2000" b="1" dirty="0">
              <a:latin typeface="+mj-lt"/>
            </a:endParaRPr>
          </a:p>
          <a:p>
            <a:pPr marL="685800" lvl="1" indent="-224028">
              <a:buSzPct val="100000"/>
            </a:pPr>
            <a:r>
              <a:rPr lang="en-US" dirty="0">
                <a:latin typeface="+mj-lt"/>
              </a:rPr>
              <a:t>use ample headings and subheadings with less under each one</a:t>
            </a:r>
            <a:endParaRPr dirty="0">
              <a:latin typeface="+mj-lt"/>
            </a:endParaRPr>
          </a:p>
          <a:p>
            <a:pPr marL="685800" lvl="1" indent="-224028">
              <a:buSzPct val="100000"/>
            </a:pPr>
            <a:r>
              <a:rPr lang="en-US" dirty="0">
                <a:latin typeface="+mj-lt"/>
              </a:rPr>
              <a:t>use bullet points </a:t>
            </a:r>
            <a:endParaRPr sz="1600" dirty="0">
              <a:latin typeface="+mj-lt"/>
            </a:endParaRPr>
          </a:p>
          <a:p>
            <a:pPr marL="228600" indent="-50800">
              <a:buSzPct val="89120"/>
              <a:buNone/>
            </a:pPr>
            <a:endParaRPr sz="2000" dirty="0">
              <a:latin typeface="+mj-lt"/>
            </a:endParaRPr>
          </a:p>
          <a:p>
            <a:pPr marL="228600" indent="-160528">
              <a:buSzPct val="100000"/>
            </a:pPr>
            <a:r>
              <a:rPr lang="en-US" sz="2000" b="1" dirty="0">
                <a:latin typeface="+mj-lt"/>
              </a:rPr>
              <a:t>Organize logically: </a:t>
            </a:r>
            <a:r>
              <a:rPr lang="en-US" sz="2000" dirty="0">
                <a:latin typeface="+mj-lt"/>
              </a:rPr>
              <a:t>most important information first</a:t>
            </a:r>
            <a:endParaRPr sz="2000" dirty="0">
              <a:latin typeface="+mj-lt"/>
            </a:endParaRPr>
          </a:p>
          <a:p>
            <a:pPr marL="228600" indent="-50800">
              <a:buSzPct val="89120"/>
              <a:buNone/>
            </a:pPr>
            <a:endParaRPr sz="2000" dirty="0">
              <a:latin typeface="+mj-lt"/>
            </a:endParaRPr>
          </a:p>
          <a:p>
            <a:pPr marL="228600" indent="-160528">
              <a:buSzPct val="100000"/>
            </a:pPr>
            <a:r>
              <a:rPr lang="en-US" sz="2000" b="1" dirty="0">
                <a:latin typeface="+mj-lt"/>
              </a:rPr>
              <a:t>Write in a conversational voice </a:t>
            </a:r>
            <a:r>
              <a:rPr lang="en-US" sz="2000" dirty="0">
                <a:latin typeface="+mj-lt"/>
              </a:rPr>
              <a:t>vs. academic or research voice</a:t>
            </a:r>
            <a:endParaRPr sz="2000" dirty="0">
              <a:latin typeface="+mj-lt"/>
            </a:endParaRPr>
          </a:p>
          <a:p>
            <a:pPr marL="685800" lvl="1" indent="-224028">
              <a:buSzPct val="100000"/>
            </a:pPr>
            <a:r>
              <a:rPr lang="en-US" dirty="0">
                <a:latin typeface="+mj-lt"/>
              </a:rPr>
              <a:t>use the active voice</a:t>
            </a:r>
            <a:endParaRPr sz="1600" dirty="0">
              <a:latin typeface="+mj-lt"/>
            </a:endParaRPr>
          </a:p>
          <a:p>
            <a:pPr marL="342265" lvl="1" indent="0">
              <a:buSzPct val="100000"/>
              <a:buNone/>
            </a:pPr>
            <a:endParaRPr sz="2800" dirty="0"/>
          </a:p>
        </p:txBody>
      </p:sp>
      <p:sp>
        <p:nvSpPr>
          <p:cNvPr id="3" name="TextBox 2">
            <a:extLst>
              <a:ext uri="{FF2B5EF4-FFF2-40B4-BE49-F238E27FC236}">
                <a16:creationId xmlns:a16="http://schemas.microsoft.com/office/drawing/2014/main" id="{80B64856-54D2-1F80-220B-630C153C5555}"/>
              </a:ext>
            </a:extLst>
          </p:cNvPr>
          <p:cNvSpPr txBox="1"/>
          <p:nvPr/>
        </p:nvSpPr>
        <p:spPr>
          <a:xfrm>
            <a:off x="5627077" y="6288097"/>
            <a:ext cx="4607169" cy="369332"/>
          </a:xfrm>
          <a:prstGeom prst="rect">
            <a:avLst/>
          </a:prstGeom>
          <a:noFill/>
        </p:spPr>
        <p:txBody>
          <a:bodyPr wrap="square" rtlCol="0">
            <a:spAutoFit/>
          </a:bodyPr>
          <a:lstStyle/>
          <a:p>
            <a:r>
              <a:rPr lang="en-US" dirty="0">
                <a:solidFill>
                  <a:schemeClr val="bg1"/>
                </a:solidFill>
                <a:hlinkClick r:id="rId4">
                  <a:extLst>
                    <a:ext uri="{A12FA001-AC4F-418D-AE19-62706E023703}">
                      <ahyp:hlinkClr xmlns:ahyp="http://schemas.microsoft.com/office/drawing/2018/hyperlinkcolor" val="tx"/>
                    </a:ext>
                  </a:extLst>
                </a:hlinkClick>
              </a:rPr>
              <a:t>Digital.gov</a:t>
            </a:r>
            <a:endParaRPr lang="en-US" dirty="0">
              <a:solidFill>
                <a:schemeClr val="bg1"/>
              </a:solidFill>
            </a:endParaRPr>
          </a:p>
        </p:txBody>
      </p:sp>
      <p:sp>
        <p:nvSpPr>
          <p:cNvPr id="2" name="Slide Number Placeholder 5">
            <a:extLst>
              <a:ext uri="{FF2B5EF4-FFF2-40B4-BE49-F238E27FC236}">
                <a16:creationId xmlns:a16="http://schemas.microsoft.com/office/drawing/2014/main" id="{1EB85611-8D7D-5700-478D-49AA5D3B4766}"/>
              </a:ext>
            </a:extLst>
          </p:cNvPr>
          <p:cNvSpPr txBox="1">
            <a:spLocks/>
          </p:cNvSpPr>
          <p:nvPr/>
        </p:nvSpPr>
        <p:spPr>
          <a:xfrm>
            <a:off x="9984438" y="6273255"/>
            <a:ext cx="1706217"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chemeClr val="dk1"/>
                </a:solidFill>
                <a:latin typeface="Corbel"/>
                <a:ea typeface="Corbel"/>
                <a:cs typeface="Corbel"/>
                <a:sym typeface="Corbe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9pPr>
          </a:lstStyle>
          <a:p>
            <a:pPr algn="r">
              <a:defRPr/>
            </a:pPr>
            <a:fld id="{76BF41A6-7A2C-4690-ACC7-07924994F7F6}" type="slidenum">
              <a:rPr lang="en-US" sz="1400" b="1" smtClean="0">
                <a:solidFill>
                  <a:schemeClr val="bg1"/>
                </a:solidFill>
                <a:latin typeface="+mj-lt"/>
              </a:rPr>
              <a:pPr algn="r">
                <a:defRPr/>
              </a:pPr>
              <a:t>15</a:t>
            </a:fld>
            <a:endParaRPr lang="en-US" sz="1400" b="1" dirty="0">
              <a:solidFill>
                <a:schemeClr val="bg1"/>
              </a:solidFill>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8"/>
          <p:cNvSpPr txBox="1">
            <a:spLocks noGrp="1"/>
          </p:cNvSpPr>
          <p:nvPr>
            <p:ph type="title"/>
          </p:nvPr>
        </p:nvSpPr>
        <p:spPr>
          <a:xfrm>
            <a:off x="1535723" y="367745"/>
            <a:ext cx="8784981" cy="1325563"/>
          </a:xfrm>
          <a:prstGeom prst="rect">
            <a:avLst/>
          </a:prstGeom>
          <a:noFill/>
          <a:ln>
            <a:noFill/>
          </a:ln>
        </p:spPr>
        <p:txBody>
          <a:bodyPr spcFirstLastPara="1" wrap="square" lIns="91425" tIns="45700" rIns="91425" bIns="45700" anchor="ctr" anchorCtr="0">
            <a:normAutofit/>
          </a:bodyPr>
          <a:lstStyle/>
          <a:p>
            <a:pPr algn="ctr">
              <a:buClr>
                <a:schemeClr val="accent1"/>
              </a:buClr>
              <a:buSzPts val="4000"/>
            </a:pPr>
            <a:r>
              <a:rPr lang="en-US" sz="4000" b="1" dirty="0">
                <a:solidFill>
                  <a:schemeClr val="tx1"/>
                </a:solidFill>
                <a:latin typeface="+mj-lt"/>
              </a:rPr>
              <a:t>Print Communication: </a:t>
            </a:r>
            <a:endParaRPr sz="4000" b="1" dirty="0">
              <a:solidFill>
                <a:schemeClr val="tx1"/>
              </a:solidFill>
              <a:latin typeface="+mj-lt"/>
            </a:endParaRPr>
          </a:p>
          <a:p>
            <a:pPr algn="ctr">
              <a:buClr>
                <a:schemeClr val="accent1"/>
              </a:buClr>
              <a:buSzPts val="4000"/>
            </a:pPr>
            <a:r>
              <a:rPr lang="en-US" sz="4000" b="1" dirty="0">
                <a:solidFill>
                  <a:schemeClr val="tx1"/>
                </a:solidFill>
                <a:latin typeface="+mj-lt"/>
              </a:rPr>
              <a:t>Readability vs. Plain Language</a:t>
            </a:r>
            <a:endParaRPr dirty="0">
              <a:solidFill>
                <a:schemeClr val="tx1"/>
              </a:solidFill>
              <a:latin typeface="+mj-lt"/>
            </a:endParaRPr>
          </a:p>
        </p:txBody>
      </p:sp>
      <p:sp>
        <p:nvSpPr>
          <p:cNvPr id="244" name="Google Shape;244;p18"/>
          <p:cNvSpPr txBox="1"/>
          <p:nvPr/>
        </p:nvSpPr>
        <p:spPr>
          <a:xfrm>
            <a:off x="890955" y="2528433"/>
            <a:ext cx="9726871" cy="2523727"/>
          </a:xfrm>
          <a:prstGeom prst="rect">
            <a:avLst/>
          </a:prstGeom>
          <a:noFill/>
          <a:ln>
            <a:noFill/>
          </a:ln>
        </p:spPr>
        <p:txBody>
          <a:bodyPr spcFirstLastPara="1" wrap="square" lIns="91425" tIns="45700" rIns="91425" bIns="45700" anchor="t" anchorCtr="0">
            <a:spAutoFit/>
          </a:bodyPr>
          <a:lstStyle/>
          <a:p>
            <a:r>
              <a:rPr lang="en-US" sz="2800" b="1" dirty="0">
                <a:latin typeface="+mj-lt"/>
                <a:ea typeface="Calibri"/>
                <a:cs typeface="Calibri"/>
                <a:sym typeface="Calibri"/>
              </a:rPr>
              <a:t>Readability</a:t>
            </a:r>
            <a:r>
              <a:rPr lang="en-US" sz="2800" dirty="0">
                <a:latin typeface="+mj-lt"/>
                <a:ea typeface="Calibri"/>
                <a:cs typeface="Calibri"/>
                <a:sym typeface="Calibri"/>
              </a:rPr>
              <a:t>: how easy (or not) something is to read.</a:t>
            </a:r>
            <a:endParaRPr sz="2800" dirty="0">
              <a:latin typeface="+mj-lt"/>
              <a:ea typeface="Calibri"/>
              <a:cs typeface="Calibri"/>
              <a:sym typeface="Calibri"/>
            </a:endParaRPr>
          </a:p>
          <a:p>
            <a:endParaRPr sz="2800" dirty="0">
              <a:latin typeface="+mj-lt"/>
              <a:ea typeface="Calibri"/>
              <a:cs typeface="Calibri"/>
              <a:sym typeface="Calibri"/>
            </a:endParaRPr>
          </a:p>
          <a:p>
            <a:r>
              <a:rPr lang="en-US" sz="2800" b="1" dirty="0">
                <a:latin typeface="+mj-lt"/>
                <a:ea typeface="Calibri"/>
                <a:cs typeface="Calibri"/>
                <a:sym typeface="Calibri"/>
              </a:rPr>
              <a:t>Plain language</a:t>
            </a:r>
            <a:r>
              <a:rPr lang="en-US" sz="2800" dirty="0">
                <a:latin typeface="+mj-lt"/>
                <a:ea typeface="Calibri"/>
                <a:cs typeface="Calibri"/>
                <a:sym typeface="Calibri"/>
              </a:rPr>
              <a:t>: writing that people can understand. It ensures that readers can grasp the message the first time they read it. </a:t>
            </a:r>
            <a:endParaRPr sz="1800" dirty="0">
              <a:solidFill>
                <a:srgbClr val="0C0C0C"/>
              </a:solidFill>
              <a:latin typeface="Calibri"/>
              <a:ea typeface="Calibri"/>
              <a:cs typeface="Calibri"/>
              <a:sym typeface="Calibri"/>
            </a:endParaRPr>
          </a:p>
          <a:p>
            <a:endParaRPr sz="1800" dirty="0">
              <a:solidFill>
                <a:schemeClr val="dk1"/>
              </a:solidFill>
              <a:latin typeface="Calibri"/>
              <a:ea typeface="Calibri"/>
              <a:cs typeface="Calibri"/>
              <a:sym typeface="Calibri"/>
            </a:endParaRPr>
          </a:p>
        </p:txBody>
      </p:sp>
      <p:sp>
        <p:nvSpPr>
          <p:cNvPr id="2" name="Slide Number Placeholder 5">
            <a:extLst>
              <a:ext uri="{FF2B5EF4-FFF2-40B4-BE49-F238E27FC236}">
                <a16:creationId xmlns:a16="http://schemas.microsoft.com/office/drawing/2014/main" id="{382445B8-78EB-2E09-EDAE-357D9B1BB048}"/>
              </a:ext>
            </a:extLst>
          </p:cNvPr>
          <p:cNvSpPr txBox="1">
            <a:spLocks/>
          </p:cNvSpPr>
          <p:nvPr/>
        </p:nvSpPr>
        <p:spPr>
          <a:xfrm>
            <a:off x="9984438" y="6273255"/>
            <a:ext cx="1706217"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chemeClr val="dk1"/>
                </a:solidFill>
                <a:latin typeface="Corbel"/>
                <a:ea typeface="Corbel"/>
                <a:cs typeface="Corbel"/>
                <a:sym typeface="Corbe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9pPr>
          </a:lstStyle>
          <a:p>
            <a:pPr algn="r">
              <a:defRPr/>
            </a:pPr>
            <a:fld id="{76BF41A6-7A2C-4690-ACC7-07924994F7F6}" type="slidenum">
              <a:rPr lang="en-US" sz="1400" b="1" smtClean="0">
                <a:solidFill>
                  <a:schemeClr val="bg1"/>
                </a:solidFill>
                <a:latin typeface="+mj-lt"/>
              </a:rPr>
              <a:pPr algn="r">
                <a:defRPr/>
              </a:pPr>
              <a:t>16</a:t>
            </a:fld>
            <a:endParaRPr lang="en-US" sz="1400" b="1" dirty="0">
              <a:solidFill>
                <a:schemeClr val="bg1"/>
              </a:solidFill>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 name="Title 1">
            <a:extLst>
              <a:ext uri="{FF2B5EF4-FFF2-40B4-BE49-F238E27FC236}">
                <a16:creationId xmlns:a16="http://schemas.microsoft.com/office/drawing/2014/main" id="{B1CC0B72-4E2F-4C6A-8B51-7563E9B35A64}"/>
              </a:ext>
            </a:extLst>
          </p:cNvPr>
          <p:cNvSpPr>
            <a:spLocks noGrp="1"/>
          </p:cNvSpPr>
          <p:nvPr>
            <p:ph type="title"/>
          </p:nvPr>
        </p:nvSpPr>
        <p:spPr>
          <a:xfrm>
            <a:off x="199291" y="254717"/>
            <a:ext cx="11793415" cy="1356360"/>
          </a:xfrm>
        </p:spPr>
        <p:txBody>
          <a:bodyPr>
            <a:normAutofit/>
          </a:bodyPr>
          <a:lstStyle/>
          <a:p>
            <a:pPr algn="ctr"/>
            <a:r>
              <a:rPr lang="en-US" sz="4000" b="1" dirty="0">
                <a:solidFill>
                  <a:schemeClr val="tx1"/>
                </a:solidFill>
                <a:latin typeface="+mj-lt"/>
              </a:rPr>
              <a:t>Readability, plain language, and health literacy</a:t>
            </a:r>
          </a:p>
        </p:txBody>
      </p:sp>
      <p:pic>
        <p:nvPicPr>
          <p:cNvPr id="250" name="Google Shape;250;p20" descr="Three doodles appear under the terms “Readability,” “Plain Language,” and “Health Literacy.” The first doodle says, “Now THIS looks like somethin’ I’d read!”. The second doodle says “I’m understandin’ ALL this info up in here!” And the last doodle runs off, saying, “I’m gonna go make some informed decisions!”"/>
          <p:cNvPicPr preferRelativeResize="0">
            <a:picLocks noGrp="1"/>
          </p:cNvPicPr>
          <p:nvPr>
            <p:ph type="body" idx="1"/>
          </p:nvPr>
        </p:nvPicPr>
        <p:blipFill rotWithShape="1">
          <a:blip r:embed="rId3">
            <a:alphaModFix/>
          </a:blip>
          <a:stretch/>
        </p:blipFill>
        <p:spPr>
          <a:xfrm>
            <a:off x="3195617" y="1611077"/>
            <a:ext cx="5542857" cy="3847619"/>
          </a:xfrm>
          <a:prstGeom prst="rect">
            <a:avLst/>
          </a:prstGeom>
          <a:noFill/>
          <a:ln>
            <a:noFill/>
          </a:ln>
        </p:spPr>
      </p:pic>
      <p:sp>
        <p:nvSpPr>
          <p:cNvPr id="251" name="Google Shape;251;p20"/>
          <p:cNvSpPr/>
          <p:nvPr/>
        </p:nvSpPr>
        <p:spPr>
          <a:xfrm>
            <a:off x="4684109" y="6386599"/>
            <a:ext cx="4278672" cy="300082"/>
          </a:xfrm>
          <a:prstGeom prst="rect">
            <a:avLst/>
          </a:prstGeom>
          <a:noFill/>
          <a:ln>
            <a:noFill/>
          </a:ln>
        </p:spPr>
        <p:txBody>
          <a:bodyPr spcFirstLastPara="1" wrap="square" lIns="91425" tIns="45700" rIns="91425" bIns="45700" anchor="t" anchorCtr="0">
            <a:spAutoFit/>
          </a:bodyPr>
          <a:lstStyle/>
          <a:p>
            <a:r>
              <a:rPr lang="en-US" sz="1350" dirty="0">
                <a:solidFill>
                  <a:schemeClr val="bg1"/>
                </a:solidFill>
                <a:latin typeface="Calibri"/>
                <a:ea typeface="Calibri"/>
                <a:cs typeface="Calibri"/>
                <a:sym typeface="Calibri"/>
              </a:rPr>
              <a:t>Copyright © 2019 CommunicateHealth, All rights reserved</a:t>
            </a:r>
            <a:endParaRPr dirty="0">
              <a:solidFill>
                <a:schemeClr val="bg1"/>
              </a:solidFill>
            </a:endParaRPr>
          </a:p>
        </p:txBody>
      </p:sp>
      <p:sp>
        <p:nvSpPr>
          <p:cNvPr id="3" name="Slide Number Placeholder 5">
            <a:extLst>
              <a:ext uri="{FF2B5EF4-FFF2-40B4-BE49-F238E27FC236}">
                <a16:creationId xmlns:a16="http://schemas.microsoft.com/office/drawing/2014/main" id="{B9DC05B6-2060-0898-42C5-8683BDB2B0A5}"/>
              </a:ext>
            </a:extLst>
          </p:cNvPr>
          <p:cNvSpPr txBox="1">
            <a:spLocks/>
          </p:cNvSpPr>
          <p:nvPr/>
        </p:nvSpPr>
        <p:spPr>
          <a:xfrm>
            <a:off x="9984438" y="6273255"/>
            <a:ext cx="1706217"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chemeClr val="dk1"/>
                </a:solidFill>
                <a:latin typeface="Corbel"/>
                <a:ea typeface="Corbel"/>
                <a:cs typeface="Corbel"/>
                <a:sym typeface="Corbe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9pPr>
          </a:lstStyle>
          <a:p>
            <a:pPr algn="r">
              <a:defRPr/>
            </a:pPr>
            <a:fld id="{76BF41A6-7A2C-4690-ACC7-07924994F7F6}" type="slidenum">
              <a:rPr lang="en-US" sz="1400" b="1" smtClean="0">
                <a:solidFill>
                  <a:schemeClr val="bg1"/>
                </a:solidFill>
                <a:latin typeface="+mj-lt"/>
              </a:rPr>
              <a:pPr algn="r">
                <a:defRPr/>
              </a:pPr>
              <a:t>17</a:t>
            </a:fld>
            <a:endParaRPr lang="en-US" sz="1400" b="1" dirty="0">
              <a:solidFill>
                <a:schemeClr val="bg1"/>
              </a:solidFill>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1"/>
          <p:cNvSpPr txBox="1">
            <a:spLocks noGrp="1"/>
          </p:cNvSpPr>
          <p:nvPr>
            <p:ph type="title"/>
          </p:nvPr>
        </p:nvSpPr>
        <p:spPr>
          <a:xfrm>
            <a:off x="386861" y="387592"/>
            <a:ext cx="11418277" cy="1137262"/>
          </a:xfrm>
          <a:prstGeom prst="rect">
            <a:avLst/>
          </a:prstGeom>
          <a:noFill/>
          <a:ln>
            <a:noFill/>
          </a:ln>
        </p:spPr>
        <p:txBody>
          <a:bodyPr spcFirstLastPara="1" wrap="square" lIns="91425" tIns="45700" rIns="91425" bIns="45700" anchor="ctr" anchorCtr="0">
            <a:noAutofit/>
          </a:bodyPr>
          <a:lstStyle/>
          <a:p>
            <a:pPr algn="ctr">
              <a:buClr>
                <a:schemeClr val="accent1"/>
              </a:buClr>
              <a:buSzPts val="4000"/>
            </a:pPr>
            <a:r>
              <a:rPr lang="en-US" sz="4000" dirty="0">
                <a:latin typeface="+mj-lt"/>
                <a:ea typeface="Calibri"/>
                <a:cs typeface="Calibri"/>
                <a:sym typeface="Calibri"/>
              </a:rPr>
              <a:t>Suitability Assessment of Materials (</a:t>
            </a:r>
            <a:r>
              <a:rPr lang="en-US" sz="4000" b="1" dirty="0">
                <a:solidFill>
                  <a:schemeClr val="tx1"/>
                </a:solidFill>
                <a:latin typeface="+mj-lt"/>
              </a:rPr>
              <a:t>SAM)</a:t>
            </a:r>
            <a:endParaRPr sz="4000" dirty="0">
              <a:solidFill>
                <a:schemeClr val="tx1"/>
              </a:solidFill>
              <a:latin typeface="+mj-lt"/>
            </a:endParaRPr>
          </a:p>
        </p:txBody>
      </p:sp>
      <p:sp>
        <p:nvSpPr>
          <p:cNvPr id="2" name="Slide Number Placeholder 5">
            <a:extLst>
              <a:ext uri="{FF2B5EF4-FFF2-40B4-BE49-F238E27FC236}">
                <a16:creationId xmlns:a16="http://schemas.microsoft.com/office/drawing/2014/main" id="{22670079-52DE-C077-0FA7-24001784A770}"/>
              </a:ext>
            </a:extLst>
          </p:cNvPr>
          <p:cNvSpPr txBox="1">
            <a:spLocks/>
          </p:cNvSpPr>
          <p:nvPr/>
        </p:nvSpPr>
        <p:spPr>
          <a:xfrm>
            <a:off x="9984438" y="6273255"/>
            <a:ext cx="1706217"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chemeClr val="dk1"/>
                </a:solidFill>
                <a:latin typeface="Corbel"/>
                <a:ea typeface="Corbel"/>
                <a:cs typeface="Corbel"/>
                <a:sym typeface="Corbe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9pPr>
          </a:lstStyle>
          <a:p>
            <a:pPr algn="r">
              <a:defRPr/>
            </a:pPr>
            <a:fld id="{76BF41A6-7A2C-4690-ACC7-07924994F7F6}" type="slidenum">
              <a:rPr lang="en-US" sz="1400" b="1" smtClean="0">
                <a:solidFill>
                  <a:schemeClr val="bg1"/>
                </a:solidFill>
                <a:latin typeface="+mj-lt"/>
              </a:rPr>
              <a:pPr algn="r">
                <a:defRPr/>
              </a:pPr>
              <a:t>18</a:t>
            </a:fld>
            <a:endParaRPr lang="en-US" sz="1400" b="1" dirty="0">
              <a:solidFill>
                <a:schemeClr val="bg1"/>
              </a:solidFill>
              <a:latin typeface="+mj-lt"/>
            </a:endParaRPr>
          </a:p>
        </p:txBody>
      </p:sp>
      <p:pic>
        <p:nvPicPr>
          <p:cNvPr id="4" name="Picture 3" descr="An example of how the Suitability Assessment of Materials scores literature for a particular audience.">
            <a:extLst>
              <a:ext uri="{FF2B5EF4-FFF2-40B4-BE49-F238E27FC236}">
                <a16:creationId xmlns:a16="http://schemas.microsoft.com/office/drawing/2014/main" id="{0472B4CB-0B09-2E81-39DD-119946C4F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861" y="1769519"/>
            <a:ext cx="11333483" cy="238510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a:extLst>
            <a:ext uri="{FF2B5EF4-FFF2-40B4-BE49-F238E27FC236}">
              <a16:creationId xmlns:a16="http://schemas.microsoft.com/office/drawing/2014/main" id="{12A00E57-A383-DA87-44ED-77313A76784E}"/>
            </a:ext>
          </a:extLst>
        </p:cNvPr>
        <p:cNvGrpSpPr/>
        <p:nvPr/>
      </p:nvGrpSpPr>
      <p:grpSpPr>
        <a:xfrm>
          <a:off x="0" y="0"/>
          <a:ext cx="0" cy="0"/>
          <a:chOff x="0" y="0"/>
          <a:chExt cx="0" cy="0"/>
        </a:xfrm>
      </p:grpSpPr>
      <p:sp>
        <p:nvSpPr>
          <p:cNvPr id="257" name="Google Shape;257;p21">
            <a:extLst>
              <a:ext uri="{FF2B5EF4-FFF2-40B4-BE49-F238E27FC236}">
                <a16:creationId xmlns:a16="http://schemas.microsoft.com/office/drawing/2014/main" id="{6C4D15E7-D6E5-9355-A8E8-3B9315AB6722}"/>
              </a:ext>
            </a:extLst>
          </p:cNvPr>
          <p:cNvSpPr txBox="1">
            <a:spLocks noGrp="1"/>
          </p:cNvSpPr>
          <p:nvPr>
            <p:ph type="title"/>
          </p:nvPr>
        </p:nvSpPr>
        <p:spPr>
          <a:xfrm>
            <a:off x="1242646" y="2740578"/>
            <a:ext cx="9964841" cy="688422"/>
          </a:xfrm>
          <a:prstGeom prst="rect">
            <a:avLst/>
          </a:prstGeom>
          <a:noFill/>
          <a:ln>
            <a:noFill/>
          </a:ln>
        </p:spPr>
        <p:txBody>
          <a:bodyPr spcFirstLastPara="1" wrap="square" lIns="91425" tIns="45700" rIns="91425" bIns="45700" anchor="ctr" anchorCtr="0">
            <a:noAutofit/>
          </a:bodyPr>
          <a:lstStyle/>
          <a:p>
            <a:pPr algn="ctr">
              <a:buClr>
                <a:schemeClr val="accent1"/>
              </a:buClr>
              <a:buSzPts val="4000"/>
            </a:pPr>
            <a:r>
              <a:rPr lang="en-US" sz="4000" b="1" dirty="0">
                <a:solidFill>
                  <a:schemeClr val="tx1"/>
                </a:solidFill>
                <a:latin typeface="+mj-lt"/>
              </a:rPr>
              <a:t>5 Min Break: Review Pertussis Example</a:t>
            </a:r>
            <a:endParaRPr sz="4000" b="1" dirty="0">
              <a:solidFill>
                <a:schemeClr val="tx1"/>
              </a:solidFill>
              <a:latin typeface="+mj-lt"/>
            </a:endParaRPr>
          </a:p>
        </p:txBody>
      </p:sp>
      <p:sp>
        <p:nvSpPr>
          <p:cNvPr id="2" name="Slide Number Placeholder 5">
            <a:extLst>
              <a:ext uri="{FF2B5EF4-FFF2-40B4-BE49-F238E27FC236}">
                <a16:creationId xmlns:a16="http://schemas.microsoft.com/office/drawing/2014/main" id="{FC6E1C1E-AC37-1D94-33E9-673C9E6F75D5}"/>
              </a:ext>
            </a:extLst>
          </p:cNvPr>
          <p:cNvSpPr txBox="1">
            <a:spLocks/>
          </p:cNvSpPr>
          <p:nvPr/>
        </p:nvSpPr>
        <p:spPr>
          <a:xfrm>
            <a:off x="9984438" y="6273255"/>
            <a:ext cx="1706217"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chemeClr val="dk1"/>
                </a:solidFill>
                <a:latin typeface="Corbel"/>
                <a:ea typeface="Corbel"/>
                <a:cs typeface="Corbel"/>
                <a:sym typeface="Corbe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9pPr>
          </a:lstStyle>
          <a:p>
            <a:pPr algn="r">
              <a:defRPr/>
            </a:pPr>
            <a:fld id="{76BF41A6-7A2C-4690-ACC7-07924994F7F6}" type="slidenum">
              <a:rPr lang="en-US" sz="1400" b="1" smtClean="0">
                <a:solidFill>
                  <a:schemeClr val="bg1"/>
                </a:solidFill>
                <a:latin typeface="+mj-lt"/>
              </a:rPr>
              <a:pPr algn="r">
                <a:defRPr/>
              </a:pPr>
              <a:t>19</a:t>
            </a:fld>
            <a:endParaRPr lang="en-US" sz="1400" b="1" dirty="0">
              <a:solidFill>
                <a:schemeClr val="bg1"/>
              </a:solidFill>
              <a:latin typeface="+mj-lt"/>
            </a:endParaRPr>
          </a:p>
        </p:txBody>
      </p:sp>
    </p:spTree>
    <p:extLst>
      <p:ext uri="{BB962C8B-B14F-4D97-AF65-F5344CB8AC3E}">
        <p14:creationId xmlns:p14="http://schemas.microsoft.com/office/powerpoint/2010/main" val="3754456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FC6CE-D5E3-7A3E-5559-C413D985BC58}"/>
              </a:ext>
            </a:extLst>
          </p:cNvPr>
          <p:cNvSpPr>
            <a:spLocks noGrp="1"/>
          </p:cNvSpPr>
          <p:nvPr>
            <p:ph type="title"/>
          </p:nvPr>
        </p:nvSpPr>
        <p:spPr>
          <a:xfrm>
            <a:off x="214069" y="379147"/>
            <a:ext cx="2367543" cy="1325563"/>
          </a:xfrm>
        </p:spPr>
        <p:txBody>
          <a:bodyPr/>
          <a:lstStyle/>
          <a:p>
            <a:pPr>
              <a:lnSpc>
                <a:spcPct val="100000"/>
              </a:lnSpc>
              <a:spcAft>
                <a:spcPts val="600"/>
              </a:spcAft>
            </a:pPr>
            <a:r>
              <a:rPr lang="en-US" sz="5400" b="1" dirty="0">
                <a:solidFill>
                  <a:schemeClr val="accent1">
                    <a:lumMod val="50000"/>
                  </a:schemeClr>
                </a:solidFill>
              </a:rPr>
              <a:t>NNLM</a:t>
            </a:r>
            <a:endParaRPr lang="en-US" sz="5400" dirty="0"/>
          </a:p>
        </p:txBody>
      </p:sp>
      <p:pic>
        <p:nvPicPr>
          <p:cNvPr id="5" name="Content Placeholder 5" descr="Map of the United States that shows the 7 regions of the Network of the National Library of Medicine.">
            <a:extLst>
              <a:ext uri="{FF2B5EF4-FFF2-40B4-BE49-F238E27FC236}">
                <a16:creationId xmlns:a16="http://schemas.microsoft.com/office/drawing/2014/main" id="{93BF469A-BC33-763E-FEA6-58FCC15230A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029085" y="295454"/>
            <a:ext cx="8184143" cy="5662680"/>
          </a:xfrm>
        </p:spPr>
      </p:pic>
      <p:sp>
        <p:nvSpPr>
          <p:cNvPr id="3" name="Slide Number Placeholder 5">
            <a:extLst>
              <a:ext uri="{FF2B5EF4-FFF2-40B4-BE49-F238E27FC236}">
                <a16:creationId xmlns:a16="http://schemas.microsoft.com/office/drawing/2014/main" id="{D99242E1-CDF9-8E93-4CDE-793138720852}"/>
              </a:ext>
            </a:extLst>
          </p:cNvPr>
          <p:cNvSpPr txBox="1">
            <a:spLocks/>
          </p:cNvSpPr>
          <p:nvPr/>
        </p:nvSpPr>
        <p:spPr>
          <a:xfrm>
            <a:off x="10136838" y="6425655"/>
            <a:ext cx="1706217"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chemeClr val="dk1"/>
                </a:solidFill>
                <a:latin typeface="Corbel"/>
                <a:ea typeface="Corbel"/>
                <a:cs typeface="Corbel"/>
                <a:sym typeface="Corbe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9pPr>
          </a:lstStyle>
          <a:p>
            <a:pPr algn="r">
              <a:defRPr/>
            </a:pPr>
            <a:fld id="{76BF41A6-7A2C-4690-ACC7-07924994F7F6}" type="slidenum">
              <a:rPr lang="en-US" sz="1400" b="1" smtClean="0">
                <a:solidFill>
                  <a:schemeClr val="bg1"/>
                </a:solidFill>
                <a:latin typeface="+mj-lt"/>
              </a:rPr>
              <a:pPr algn="r">
                <a:defRPr/>
              </a:pPr>
              <a:t>2</a:t>
            </a:fld>
            <a:endParaRPr lang="en-US" sz="1400" b="1" dirty="0">
              <a:solidFill>
                <a:schemeClr val="bg1"/>
              </a:solidFill>
              <a:latin typeface="+mj-lt"/>
            </a:endParaRPr>
          </a:p>
        </p:txBody>
      </p:sp>
    </p:spTree>
    <p:extLst>
      <p:ext uri="{BB962C8B-B14F-4D97-AF65-F5344CB8AC3E}">
        <p14:creationId xmlns:p14="http://schemas.microsoft.com/office/powerpoint/2010/main" val="3732771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63"/>
        <p:cNvGrpSpPr/>
        <p:nvPr/>
      </p:nvGrpSpPr>
      <p:grpSpPr>
        <a:xfrm>
          <a:off x="0" y="0"/>
          <a:ext cx="0" cy="0"/>
          <a:chOff x="0" y="0"/>
          <a:chExt cx="0" cy="0"/>
        </a:xfrm>
      </p:grpSpPr>
      <p:sp>
        <p:nvSpPr>
          <p:cNvPr id="265" name="Google Shape;265;p22"/>
          <p:cNvSpPr txBox="1">
            <a:spLocks noGrp="1"/>
          </p:cNvSpPr>
          <p:nvPr>
            <p:ph type="title"/>
          </p:nvPr>
        </p:nvSpPr>
        <p:spPr>
          <a:xfrm>
            <a:off x="2847567" y="-44577"/>
            <a:ext cx="6178658" cy="836432"/>
          </a:xfrm>
          <a:prstGeom prst="rect">
            <a:avLst/>
          </a:prstGeom>
          <a:noFill/>
          <a:ln>
            <a:noFill/>
          </a:ln>
        </p:spPr>
        <p:txBody>
          <a:bodyPr spcFirstLastPara="1" wrap="square" lIns="91425" tIns="45700" rIns="91425" bIns="45700" anchor="ctr" anchorCtr="0">
            <a:normAutofit/>
          </a:bodyPr>
          <a:lstStyle/>
          <a:p>
            <a:pPr algn="ctr">
              <a:buClr>
                <a:schemeClr val="accent1"/>
              </a:buClr>
              <a:buSzPts val="4000"/>
            </a:pPr>
            <a:r>
              <a:rPr lang="en-US" sz="4000" b="1" dirty="0">
                <a:solidFill>
                  <a:schemeClr val="tx1"/>
                </a:solidFill>
                <a:latin typeface="+mj-lt"/>
              </a:rPr>
              <a:t>Applying SAM</a:t>
            </a:r>
            <a:endParaRPr dirty="0">
              <a:solidFill>
                <a:schemeClr val="tx1"/>
              </a:solidFill>
              <a:latin typeface="+mj-lt"/>
            </a:endParaRPr>
          </a:p>
        </p:txBody>
      </p:sp>
      <p:sp>
        <p:nvSpPr>
          <p:cNvPr id="267" name="Google Shape;267;p22" descr="Arrow indicating the example of descriptive subheadings from Pertussis: What Parents Need to Know"/>
          <p:cNvSpPr/>
          <p:nvPr/>
        </p:nvSpPr>
        <p:spPr>
          <a:xfrm rot="-1260000">
            <a:off x="2942509" y="2575195"/>
            <a:ext cx="623455" cy="350692"/>
          </a:xfrm>
          <a:prstGeom prst="rightArrow">
            <a:avLst>
              <a:gd name="adj1" fmla="val 50000"/>
              <a:gd name="adj2" fmla="val 50000"/>
            </a:avLst>
          </a:prstGeom>
          <a:solidFill>
            <a:schemeClr val="tx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latin typeface="Calibri"/>
              <a:ea typeface="Calibri"/>
              <a:cs typeface="Calibri"/>
              <a:sym typeface="Calibri"/>
            </a:endParaRPr>
          </a:p>
        </p:txBody>
      </p:sp>
      <p:sp>
        <p:nvSpPr>
          <p:cNvPr id="269" name="Google Shape;269;p22"/>
          <p:cNvSpPr txBox="1"/>
          <p:nvPr/>
        </p:nvSpPr>
        <p:spPr>
          <a:xfrm>
            <a:off x="2062215" y="3056149"/>
            <a:ext cx="1684627" cy="646331"/>
          </a:xfrm>
          <a:prstGeom prst="rect">
            <a:avLst/>
          </a:prstGeom>
          <a:noFill/>
          <a:ln>
            <a:noFill/>
          </a:ln>
        </p:spPr>
        <p:txBody>
          <a:bodyPr spcFirstLastPara="1" wrap="square" lIns="91425" tIns="45700" rIns="91425" bIns="45700" anchor="t" anchorCtr="0">
            <a:spAutoFit/>
          </a:bodyPr>
          <a:lstStyle/>
          <a:p>
            <a:r>
              <a:rPr lang="en-US" sz="1800" b="1" dirty="0">
                <a:latin typeface="Calibri"/>
                <a:ea typeface="Calibri"/>
                <a:cs typeface="Calibri"/>
                <a:sym typeface="Calibri"/>
              </a:rPr>
              <a:t>Descriptive subheadings</a:t>
            </a:r>
            <a:endParaRPr sz="1800" b="1" dirty="0">
              <a:latin typeface="Calibri"/>
              <a:ea typeface="Calibri"/>
              <a:cs typeface="Calibri"/>
              <a:sym typeface="Calibri"/>
            </a:endParaRPr>
          </a:p>
        </p:txBody>
      </p:sp>
      <p:pic>
        <p:nvPicPr>
          <p:cNvPr id="264" name="Google Shape;264;p22" descr="Minnesota department of health handout about Pertussis."/>
          <p:cNvPicPr preferRelativeResize="0">
            <a:picLocks noGrp="1"/>
          </p:cNvPicPr>
          <p:nvPr>
            <p:ph type="body" idx="1"/>
          </p:nvPr>
        </p:nvPicPr>
        <p:blipFill rotWithShape="1">
          <a:blip r:embed="rId3">
            <a:alphaModFix/>
          </a:blip>
          <a:srcRect/>
          <a:stretch/>
        </p:blipFill>
        <p:spPr>
          <a:xfrm>
            <a:off x="3646410" y="718433"/>
            <a:ext cx="4899181" cy="5968093"/>
          </a:xfrm>
          <a:prstGeom prst="rect">
            <a:avLst/>
          </a:prstGeom>
          <a:noFill/>
          <a:ln w="9525" cap="flat" cmpd="sng">
            <a:solidFill>
              <a:schemeClr val="dk1"/>
            </a:solidFill>
            <a:prstDash val="solid"/>
            <a:round/>
            <a:headEnd type="none" w="sm" len="sm"/>
            <a:tailEnd type="none" w="sm" len="sm"/>
          </a:ln>
        </p:spPr>
      </p:pic>
      <p:sp>
        <p:nvSpPr>
          <p:cNvPr id="268" name="Google Shape;268;p22">
            <a:extLst>
              <a:ext uri="{C183D7F6-B498-43B3-948B-1728B52AA6E4}">
                <adec:decorative xmlns:adec="http://schemas.microsoft.com/office/drawing/2017/decorative" val="1"/>
              </a:ext>
            </a:extLst>
          </p:cNvPr>
          <p:cNvSpPr/>
          <p:nvPr/>
        </p:nvSpPr>
        <p:spPr>
          <a:xfrm rot="-1260000">
            <a:off x="2971012" y="3960476"/>
            <a:ext cx="623455" cy="350692"/>
          </a:xfrm>
          <a:prstGeom prst="rightArrow">
            <a:avLst>
              <a:gd name="adj1" fmla="val 50000"/>
              <a:gd name="adj2" fmla="val 50000"/>
            </a:avLst>
          </a:prstGeom>
          <a:solidFill>
            <a:schemeClr val="tx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latin typeface="Calibri"/>
              <a:ea typeface="Calibri"/>
              <a:cs typeface="Calibri"/>
              <a:sym typeface="Calibri"/>
            </a:endParaRPr>
          </a:p>
        </p:txBody>
      </p:sp>
      <p:sp>
        <p:nvSpPr>
          <p:cNvPr id="270" name="Google Shape;270;p22">
            <a:extLst>
              <a:ext uri="{C183D7F6-B498-43B3-948B-1728B52AA6E4}">
                <adec:decorative xmlns:adec="http://schemas.microsoft.com/office/drawing/2017/decorative" val="1"/>
              </a:ext>
            </a:extLst>
          </p:cNvPr>
          <p:cNvSpPr/>
          <p:nvPr/>
        </p:nvSpPr>
        <p:spPr>
          <a:xfrm rot="-1260000">
            <a:off x="2981475" y="2023177"/>
            <a:ext cx="623455" cy="350692"/>
          </a:xfrm>
          <a:prstGeom prst="rightArrow">
            <a:avLst>
              <a:gd name="adj1" fmla="val 50000"/>
              <a:gd name="adj2" fmla="val 50000"/>
            </a:avLst>
          </a:prstGeom>
          <a:solidFill>
            <a:schemeClr val="tx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latin typeface="Calibri"/>
              <a:ea typeface="Calibri"/>
              <a:cs typeface="Calibri"/>
              <a:sym typeface="Calibri"/>
            </a:endParaRPr>
          </a:p>
        </p:txBody>
      </p:sp>
      <p:pic>
        <p:nvPicPr>
          <p:cNvPr id="266" name="Google Shape;266;p22" descr="Arrow points to a section in the handout titled More Tips with 3 bullet points. Words with the arrow say: 3 items under subheading."/>
          <p:cNvPicPr preferRelativeResize="0"/>
          <p:nvPr/>
        </p:nvPicPr>
        <p:blipFill rotWithShape="1">
          <a:blip r:embed="rId4">
            <a:alphaModFix/>
          </a:blip>
          <a:srcRect/>
          <a:stretch/>
        </p:blipFill>
        <p:spPr>
          <a:xfrm>
            <a:off x="8715228" y="4133109"/>
            <a:ext cx="1955800" cy="793750"/>
          </a:xfrm>
          <a:prstGeom prst="rect">
            <a:avLst/>
          </a:prstGeom>
          <a:noFill/>
          <a:ln>
            <a:noFill/>
          </a:ln>
        </p:spPr>
      </p:pic>
      <p:sp>
        <p:nvSpPr>
          <p:cNvPr id="3" name="Slide Number Placeholder 5">
            <a:extLst>
              <a:ext uri="{FF2B5EF4-FFF2-40B4-BE49-F238E27FC236}">
                <a16:creationId xmlns:a16="http://schemas.microsoft.com/office/drawing/2014/main" id="{95BFA4EC-6254-1E32-3F49-0F38580ECBE5}"/>
              </a:ext>
            </a:extLst>
          </p:cNvPr>
          <p:cNvSpPr txBox="1">
            <a:spLocks/>
          </p:cNvSpPr>
          <p:nvPr/>
        </p:nvSpPr>
        <p:spPr>
          <a:xfrm>
            <a:off x="10136838" y="6425655"/>
            <a:ext cx="1706217"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chemeClr val="dk1"/>
                </a:solidFill>
                <a:latin typeface="Corbel"/>
                <a:ea typeface="Corbel"/>
                <a:cs typeface="Corbel"/>
                <a:sym typeface="Corbe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9pPr>
          </a:lstStyle>
          <a:p>
            <a:pPr algn="r">
              <a:defRPr/>
            </a:pPr>
            <a:fld id="{76BF41A6-7A2C-4690-ACC7-07924994F7F6}" type="slidenum">
              <a:rPr lang="en-US" sz="1400" b="1" smtClean="0">
                <a:solidFill>
                  <a:schemeClr val="tx1"/>
                </a:solidFill>
                <a:latin typeface="+mj-lt"/>
              </a:rPr>
              <a:pPr algn="r">
                <a:defRPr/>
              </a:pPr>
              <a:t>20</a:t>
            </a:fld>
            <a:endParaRPr lang="en-US" sz="1400" b="1" dirty="0">
              <a:solidFill>
                <a:schemeClr val="tx1"/>
              </a:solidFill>
              <a:latin typeface="+mj-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4"/>
          <p:cNvSpPr txBox="1">
            <a:spLocks noGrp="1"/>
          </p:cNvSpPr>
          <p:nvPr>
            <p:ph type="title"/>
          </p:nvPr>
        </p:nvSpPr>
        <p:spPr>
          <a:xfrm>
            <a:off x="1565910" y="284760"/>
            <a:ext cx="9144000" cy="629578"/>
          </a:xfrm>
          <a:prstGeom prst="rect">
            <a:avLst/>
          </a:prstGeom>
          <a:noFill/>
          <a:ln>
            <a:noFill/>
          </a:ln>
        </p:spPr>
        <p:txBody>
          <a:bodyPr spcFirstLastPara="1" wrap="square" lIns="91425" tIns="45700" rIns="91425" bIns="45700" anchor="ctr" anchorCtr="0">
            <a:noAutofit/>
          </a:bodyPr>
          <a:lstStyle/>
          <a:p>
            <a:pPr algn="ctr">
              <a:buClr>
                <a:srgbClr val="0070C0"/>
              </a:buClr>
              <a:buSzPts val="4000"/>
            </a:pPr>
            <a:r>
              <a:rPr lang="en-US" sz="4000" b="1" dirty="0">
                <a:solidFill>
                  <a:schemeClr val="tx1"/>
                </a:solidFill>
                <a:latin typeface="+mj-lt"/>
              </a:rPr>
              <a:t>Use visuals to aid communication </a:t>
            </a:r>
            <a:endParaRPr sz="4000" b="1" dirty="0">
              <a:solidFill>
                <a:schemeClr val="tx1"/>
              </a:solidFill>
              <a:latin typeface="+mj-lt"/>
            </a:endParaRPr>
          </a:p>
        </p:txBody>
      </p:sp>
      <p:sp>
        <p:nvSpPr>
          <p:cNvPr id="288" name="Google Shape;288;p24"/>
          <p:cNvSpPr txBox="1"/>
          <p:nvPr/>
        </p:nvSpPr>
        <p:spPr>
          <a:xfrm>
            <a:off x="185594" y="1641856"/>
            <a:ext cx="6893169" cy="3598381"/>
          </a:xfrm>
          <a:prstGeom prst="rect">
            <a:avLst/>
          </a:prstGeom>
          <a:noFill/>
          <a:ln>
            <a:noFill/>
          </a:ln>
        </p:spPr>
        <p:txBody>
          <a:bodyPr spcFirstLastPara="1" wrap="square" lIns="91425" tIns="45700" rIns="91425" bIns="45700" anchor="t" anchorCtr="0">
            <a:spAutoFit/>
          </a:bodyPr>
          <a:lstStyle/>
          <a:p>
            <a:pPr marL="285750" indent="-285750">
              <a:lnSpc>
                <a:spcPct val="90000"/>
              </a:lnSpc>
              <a:spcBef>
                <a:spcPts val="500"/>
              </a:spcBef>
              <a:buClr>
                <a:schemeClr val="dk1"/>
              </a:buClr>
              <a:buSzPts val="2800"/>
              <a:buFont typeface="Arial"/>
              <a:buChar char="•"/>
            </a:pPr>
            <a:r>
              <a:rPr lang="en-US" sz="2800" dirty="0">
                <a:solidFill>
                  <a:schemeClr val="dk1"/>
                </a:solidFill>
                <a:latin typeface="+mj-lt"/>
                <a:ea typeface="Calibri"/>
                <a:cs typeface="Calibri"/>
                <a:sym typeface="Calibri"/>
              </a:rPr>
              <a:t>Concentrate on the main </a:t>
            </a:r>
            <a:r>
              <a:rPr lang="en-US" dirty="0">
                <a:latin typeface="+mj-lt"/>
                <a:sym typeface="Calibri"/>
              </a:rPr>
              <a:t> </a:t>
            </a:r>
            <a:r>
              <a:rPr lang="en-US" sz="2800" dirty="0">
                <a:solidFill>
                  <a:schemeClr val="dk1"/>
                </a:solidFill>
                <a:latin typeface="+mj-lt"/>
                <a:ea typeface="Calibri"/>
                <a:cs typeface="Calibri"/>
                <a:sym typeface="Calibri"/>
              </a:rPr>
              <a:t>message</a:t>
            </a:r>
            <a:br>
              <a:rPr lang="en-US" sz="2800" dirty="0">
                <a:solidFill>
                  <a:schemeClr val="dk1"/>
                </a:solidFill>
                <a:latin typeface="+mj-lt"/>
                <a:ea typeface="Calibri"/>
                <a:cs typeface="Calibri"/>
                <a:sym typeface="Calibri"/>
              </a:rPr>
            </a:br>
            <a:endParaRPr sz="800" dirty="0">
              <a:solidFill>
                <a:schemeClr val="dk1"/>
              </a:solidFill>
              <a:latin typeface="+mj-lt"/>
              <a:ea typeface="Calibri"/>
              <a:cs typeface="Calibri"/>
              <a:sym typeface="Calibri"/>
            </a:endParaRPr>
          </a:p>
          <a:p>
            <a:pPr marL="285750" indent="-285750">
              <a:lnSpc>
                <a:spcPct val="90000"/>
              </a:lnSpc>
              <a:spcBef>
                <a:spcPts val="500"/>
              </a:spcBef>
              <a:buClr>
                <a:schemeClr val="dk1"/>
              </a:buClr>
              <a:buSzPts val="2800"/>
              <a:buFont typeface="Arial"/>
              <a:buChar char="•"/>
            </a:pPr>
            <a:r>
              <a:rPr lang="en-US" sz="2800" dirty="0">
                <a:solidFill>
                  <a:schemeClr val="dk1"/>
                </a:solidFill>
                <a:latin typeface="+mj-lt"/>
                <a:ea typeface="Calibri"/>
                <a:cs typeface="Calibri"/>
                <a:sym typeface="Calibri"/>
              </a:rPr>
              <a:t>Use clear headings, labels, and captions</a:t>
            </a:r>
            <a:br>
              <a:rPr lang="en-US" sz="2800" dirty="0">
                <a:solidFill>
                  <a:schemeClr val="dk1"/>
                </a:solidFill>
                <a:latin typeface="+mj-lt"/>
                <a:ea typeface="Calibri"/>
                <a:cs typeface="Calibri"/>
                <a:sym typeface="Calibri"/>
              </a:rPr>
            </a:br>
            <a:endParaRPr dirty="0">
              <a:latin typeface="+mj-lt"/>
            </a:endParaRPr>
          </a:p>
          <a:p>
            <a:pPr marL="285750" indent="-285750">
              <a:lnSpc>
                <a:spcPct val="90000"/>
              </a:lnSpc>
              <a:spcBef>
                <a:spcPts val="500"/>
              </a:spcBef>
              <a:buClr>
                <a:schemeClr val="dk1"/>
              </a:buClr>
              <a:buSzPts val="2800"/>
              <a:buFont typeface="Arial"/>
              <a:buChar char="•"/>
            </a:pPr>
            <a:r>
              <a:rPr lang="en-US" sz="2800" dirty="0">
                <a:solidFill>
                  <a:schemeClr val="dk1"/>
                </a:solidFill>
                <a:latin typeface="+mj-lt"/>
                <a:ea typeface="Calibri"/>
                <a:cs typeface="Calibri"/>
                <a:sym typeface="Calibri"/>
              </a:rPr>
              <a:t>Use simple, realistic pictures</a:t>
            </a:r>
            <a:br>
              <a:rPr lang="en-US" sz="2800" dirty="0">
                <a:solidFill>
                  <a:schemeClr val="dk1"/>
                </a:solidFill>
                <a:latin typeface="+mj-lt"/>
                <a:ea typeface="Calibri"/>
                <a:cs typeface="Calibri"/>
                <a:sym typeface="Calibri"/>
              </a:rPr>
            </a:br>
            <a:endParaRPr sz="2800" dirty="0">
              <a:solidFill>
                <a:schemeClr val="dk1"/>
              </a:solidFill>
              <a:latin typeface="+mj-lt"/>
              <a:ea typeface="Calibri"/>
              <a:cs typeface="Calibri"/>
              <a:sym typeface="Calibri"/>
            </a:endParaRPr>
          </a:p>
          <a:p>
            <a:pPr marL="285750" indent="-285750">
              <a:lnSpc>
                <a:spcPct val="90000"/>
              </a:lnSpc>
              <a:spcBef>
                <a:spcPts val="500"/>
              </a:spcBef>
              <a:buClr>
                <a:schemeClr val="dk1"/>
              </a:buClr>
              <a:buSzPts val="2800"/>
              <a:buFont typeface="Arial"/>
              <a:buChar char="•"/>
            </a:pPr>
            <a:r>
              <a:rPr lang="en-US" sz="2800" dirty="0">
                <a:solidFill>
                  <a:schemeClr val="dk1"/>
                </a:solidFill>
                <a:latin typeface="+mj-lt"/>
                <a:ea typeface="Calibri"/>
                <a:cs typeface="Calibri"/>
                <a:sym typeface="Calibri"/>
              </a:rPr>
              <a:t>Use colors to aid comprehension </a:t>
            </a:r>
            <a:br>
              <a:rPr lang="en-US" sz="2800" dirty="0">
                <a:solidFill>
                  <a:schemeClr val="dk1"/>
                </a:solidFill>
                <a:latin typeface="+mj-lt"/>
                <a:ea typeface="Calibri"/>
                <a:cs typeface="Calibri"/>
                <a:sym typeface="Calibri"/>
              </a:rPr>
            </a:br>
            <a:endParaRPr sz="800" dirty="0">
              <a:solidFill>
                <a:schemeClr val="dk1"/>
              </a:solidFill>
              <a:latin typeface="+mj-lt"/>
              <a:ea typeface="Calibri"/>
              <a:cs typeface="Calibri"/>
              <a:sym typeface="Calibri"/>
            </a:endParaRPr>
          </a:p>
          <a:p>
            <a:pPr marL="285750" indent="-285750">
              <a:lnSpc>
                <a:spcPct val="90000"/>
              </a:lnSpc>
              <a:spcBef>
                <a:spcPts val="500"/>
              </a:spcBef>
              <a:buClr>
                <a:schemeClr val="dk1"/>
              </a:buClr>
              <a:buSzPts val="2800"/>
              <a:buFont typeface="Arial"/>
              <a:buChar char="•"/>
            </a:pPr>
            <a:r>
              <a:rPr lang="en-US" sz="2800" dirty="0">
                <a:solidFill>
                  <a:schemeClr val="dk1"/>
                </a:solidFill>
                <a:latin typeface="+mj-lt"/>
                <a:ea typeface="Calibri"/>
                <a:cs typeface="Calibri"/>
                <a:sym typeface="Calibri"/>
              </a:rPr>
              <a:t>Beware of variations in </a:t>
            </a:r>
            <a:r>
              <a:rPr lang="en-US" dirty="0">
                <a:latin typeface="+mj-lt"/>
                <a:sym typeface="Calibri"/>
              </a:rPr>
              <a:t> </a:t>
            </a:r>
            <a:r>
              <a:rPr lang="en-US" sz="2800" dirty="0">
                <a:solidFill>
                  <a:schemeClr val="dk1"/>
                </a:solidFill>
                <a:latin typeface="+mj-lt"/>
                <a:ea typeface="Calibri"/>
                <a:cs typeface="Calibri"/>
                <a:sym typeface="Calibri"/>
              </a:rPr>
              <a:t>interpretations of standard images</a:t>
            </a:r>
            <a:endParaRPr dirty="0">
              <a:latin typeface="+mj-lt"/>
            </a:endParaRPr>
          </a:p>
        </p:txBody>
      </p:sp>
      <p:pic>
        <p:nvPicPr>
          <p:cNvPr id="289" name="Google Shape;289;p24" descr="Illustration showing a pregnant woman drinking alcohol, with a visual representation of the baby also consuming alcohol. Caption reads: &quot;When mother drinks alcohol, baby drinks alcohol. Alcohol crosses the placenta and circulates in the bloodstream of the fetus.&quot;"/>
          <p:cNvPicPr preferRelativeResize="0"/>
          <p:nvPr/>
        </p:nvPicPr>
        <p:blipFill rotWithShape="1">
          <a:blip r:embed="rId3">
            <a:alphaModFix/>
          </a:blip>
          <a:srcRect/>
          <a:stretch/>
        </p:blipFill>
        <p:spPr>
          <a:xfrm>
            <a:off x="7671460" y="1712434"/>
            <a:ext cx="3760516" cy="3156174"/>
          </a:xfrm>
          <a:prstGeom prst="rect">
            <a:avLst/>
          </a:prstGeom>
          <a:noFill/>
          <a:ln>
            <a:noFill/>
          </a:ln>
        </p:spPr>
      </p:pic>
      <p:sp>
        <p:nvSpPr>
          <p:cNvPr id="290" name="Google Shape;290;p24"/>
          <p:cNvSpPr txBox="1"/>
          <p:nvPr/>
        </p:nvSpPr>
        <p:spPr>
          <a:xfrm>
            <a:off x="6705133" y="5161707"/>
            <a:ext cx="5486867" cy="276959"/>
          </a:xfrm>
          <a:prstGeom prst="rect">
            <a:avLst/>
          </a:prstGeom>
          <a:noFill/>
          <a:ln>
            <a:noFill/>
          </a:ln>
        </p:spPr>
        <p:txBody>
          <a:bodyPr spcFirstLastPara="1" wrap="square" lIns="91425" tIns="45700" rIns="91425" bIns="45700" anchor="t" anchorCtr="0">
            <a:spAutoFit/>
          </a:bodyPr>
          <a:lstStyle/>
          <a:p>
            <a:pPr algn="ctr"/>
            <a:r>
              <a:rPr lang="en-US" sz="1200" dirty="0">
                <a:solidFill>
                  <a:schemeClr val="dk1"/>
                </a:solidFill>
                <a:latin typeface="Calibri"/>
                <a:ea typeface="Calibri"/>
                <a:cs typeface="Calibri"/>
                <a:sym typeface="Calibri"/>
              </a:rPr>
              <a:t>Know the Facts about Fetal Alcohol Syndrome. Native American Community Board</a:t>
            </a:r>
            <a:endParaRPr sz="1200" dirty="0">
              <a:solidFill>
                <a:schemeClr val="dk1"/>
              </a:solidFill>
              <a:latin typeface="Calibri"/>
              <a:ea typeface="Calibri"/>
              <a:cs typeface="Calibri"/>
              <a:sym typeface="Calibri"/>
            </a:endParaRPr>
          </a:p>
        </p:txBody>
      </p:sp>
      <p:sp>
        <p:nvSpPr>
          <p:cNvPr id="2" name="Slide Number Placeholder 5">
            <a:extLst>
              <a:ext uri="{FF2B5EF4-FFF2-40B4-BE49-F238E27FC236}">
                <a16:creationId xmlns:a16="http://schemas.microsoft.com/office/drawing/2014/main" id="{BB0C515B-590D-FC40-16E0-3D08BB272B6E}"/>
              </a:ext>
            </a:extLst>
          </p:cNvPr>
          <p:cNvSpPr txBox="1">
            <a:spLocks/>
          </p:cNvSpPr>
          <p:nvPr/>
        </p:nvSpPr>
        <p:spPr>
          <a:xfrm>
            <a:off x="10136838" y="6425655"/>
            <a:ext cx="1706217"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chemeClr val="dk1"/>
                </a:solidFill>
                <a:latin typeface="Corbel"/>
                <a:ea typeface="Corbel"/>
                <a:cs typeface="Corbel"/>
                <a:sym typeface="Corbe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9pPr>
          </a:lstStyle>
          <a:p>
            <a:pPr algn="r">
              <a:defRPr/>
            </a:pPr>
            <a:fld id="{76BF41A6-7A2C-4690-ACC7-07924994F7F6}" type="slidenum">
              <a:rPr lang="en-US" sz="1400" b="1" smtClean="0">
                <a:solidFill>
                  <a:schemeClr val="tx1"/>
                </a:solidFill>
                <a:latin typeface="+mj-lt"/>
              </a:rPr>
              <a:pPr algn="r">
                <a:defRPr/>
              </a:pPr>
              <a:t>21</a:t>
            </a:fld>
            <a:endParaRPr lang="en-US" sz="1400" b="1" dirty="0">
              <a:solidFill>
                <a:schemeClr val="tx1"/>
              </a:solidFill>
              <a:latin typeface="+mj-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7" name="Google Shape;297;p27"/>
          <p:cNvSpPr txBox="1">
            <a:spLocks noGrp="1"/>
          </p:cNvSpPr>
          <p:nvPr>
            <p:ph type="title"/>
          </p:nvPr>
        </p:nvSpPr>
        <p:spPr>
          <a:xfrm>
            <a:off x="1908235" y="358324"/>
            <a:ext cx="8375530" cy="637198"/>
          </a:xfrm>
          <a:prstGeom prst="rect">
            <a:avLst/>
          </a:prstGeom>
          <a:noFill/>
          <a:ln>
            <a:noFill/>
          </a:ln>
        </p:spPr>
        <p:txBody>
          <a:bodyPr spcFirstLastPara="1" wrap="square" lIns="91425" tIns="45700" rIns="91425" bIns="45700" anchor="ctr" anchorCtr="0">
            <a:noAutofit/>
          </a:bodyPr>
          <a:lstStyle/>
          <a:p>
            <a:pPr algn="ctr">
              <a:buClr>
                <a:srgbClr val="0070C0"/>
              </a:buClr>
              <a:buSzPts val="4000"/>
            </a:pPr>
            <a:r>
              <a:rPr lang="en-US" sz="4000" b="1" dirty="0">
                <a:solidFill>
                  <a:schemeClr val="tx1"/>
                </a:solidFill>
                <a:latin typeface="+mj-lt"/>
              </a:rPr>
              <a:t>Verbal communication</a:t>
            </a:r>
            <a:endParaRPr dirty="0">
              <a:solidFill>
                <a:schemeClr val="tx1"/>
              </a:solidFill>
              <a:latin typeface="+mj-lt"/>
            </a:endParaRPr>
          </a:p>
        </p:txBody>
      </p:sp>
      <p:sp>
        <p:nvSpPr>
          <p:cNvPr id="299" name="Google Shape;299;p27"/>
          <p:cNvSpPr txBox="1"/>
          <p:nvPr/>
        </p:nvSpPr>
        <p:spPr>
          <a:xfrm>
            <a:off x="590418" y="995522"/>
            <a:ext cx="6101700" cy="4802400"/>
          </a:xfrm>
          <a:prstGeom prst="rect">
            <a:avLst/>
          </a:prstGeom>
          <a:noFill/>
          <a:ln>
            <a:noFill/>
          </a:ln>
        </p:spPr>
        <p:txBody>
          <a:bodyPr spcFirstLastPara="1" wrap="square" lIns="91425" tIns="45700" rIns="91425" bIns="45700" anchor="t" anchorCtr="0">
            <a:spAutoFit/>
          </a:bodyPr>
          <a:lstStyle/>
          <a:p>
            <a:pPr>
              <a:lnSpc>
                <a:spcPct val="150000"/>
              </a:lnSpc>
            </a:pPr>
            <a:endParaRPr sz="2400" dirty="0">
              <a:latin typeface="+mj-lt"/>
              <a:ea typeface="Calibri"/>
              <a:cs typeface="Calibri"/>
              <a:sym typeface="Calibri"/>
            </a:endParaRPr>
          </a:p>
          <a:p>
            <a:pPr marL="285750" indent="-285750">
              <a:lnSpc>
                <a:spcPct val="150000"/>
              </a:lnSpc>
              <a:buClr>
                <a:schemeClr val="dk1"/>
              </a:buClr>
              <a:buSzPts val="2400"/>
              <a:buFont typeface="Calibri"/>
              <a:buChar char="•"/>
            </a:pPr>
            <a:r>
              <a:rPr lang="en-US" sz="2400" dirty="0">
                <a:latin typeface="+mj-lt"/>
                <a:ea typeface="Calibri"/>
                <a:cs typeface="Calibri"/>
                <a:sym typeface="Calibri"/>
              </a:rPr>
              <a:t>Listen carefully</a:t>
            </a:r>
            <a:endParaRPr sz="2400" dirty="0">
              <a:latin typeface="+mj-lt"/>
              <a:ea typeface="Calibri"/>
              <a:cs typeface="Calibri"/>
              <a:sym typeface="Calibri"/>
            </a:endParaRPr>
          </a:p>
          <a:p>
            <a:pPr marL="285750" indent="-285750">
              <a:lnSpc>
                <a:spcPct val="150000"/>
              </a:lnSpc>
              <a:buClr>
                <a:schemeClr val="dk1"/>
              </a:buClr>
              <a:buSzPts val="2400"/>
              <a:buFont typeface="Calibri"/>
              <a:buChar char="•"/>
            </a:pPr>
            <a:r>
              <a:rPr lang="en-US" sz="2400" dirty="0">
                <a:latin typeface="+mj-lt"/>
                <a:ea typeface="Calibri"/>
                <a:cs typeface="Calibri"/>
                <a:sym typeface="Calibri"/>
              </a:rPr>
              <a:t>Use the receiver’s words</a:t>
            </a:r>
            <a:endParaRPr sz="2400" dirty="0">
              <a:latin typeface="+mj-lt"/>
              <a:ea typeface="Calibri"/>
              <a:cs typeface="Calibri"/>
              <a:sym typeface="Calibri"/>
            </a:endParaRPr>
          </a:p>
          <a:p>
            <a:pPr marL="285750" indent="-285750">
              <a:lnSpc>
                <a:spcPct val="150000"/>
              </a:lnSpc>
              <a:buClr>
                <a:schemeClr val="dk1"/>
              </a:buClr>
              <a:buSzPts val="2400"/>
              <a:buFont typeface="Calibri"/>
              <a:buChar char="•"/>
            </a:pPr>
            <a:r>
              <a:rPr lang="en-US" sz="2400" dirty="0">
                <a:latin typeface="+mj-lt"/>
                <a:ea typeface="Calibri"/>
                <a:cs typeface="Calibri"/>
                <a:sym typeface="Calibri"/>
              </a:rPr>
              <a:t>Use plain language and avoid jargon</a:t>
            </a:r>
            <a:endParaRPr sz="2400" dirty="0">
              <a:latin typeface="+mj-lt"/>
              <a:ea typeface="Calibri"/>
              <a:cs typeface="Calibri"/>
              <a:sym typeface="Calibri"/>
            </a:endParaRPr>
          </a:p>
          <a:p>
            <a:pPr marL="285750" indent="-285750">
              <a:lnSpc>
                <a:spcPct val="150000"/>
              </a:lnSpc>
              <a:buClr>
                <a:schemeClr val="dk1"/>
              </a:buClr>
              <a:buSzPts val="2400"/>
              <a:buFont typeface="Calibri"/>
              <a:buChar char="•"/>
            </a:pPr>
            <a:r>
              <a:rPr lang="en-US" sz="2400" dirty="0">
                <a:latin typeface="+mj-lt"/>
                <a:ea typeface="Calibri"/>
                <a:cs typeface="Calibri"/>
                <a:sym typeface="Calibri"/>
              </a:rPr>
              <a:t>Slow down</a:t>
            </a:r>
            <a:endParaRPr sz="2400" dirty="0">
              <a:latin typeface="+mj-lt"/>
              <a:ea typeface="Calibri"/>
              <a:cs typeface="Calibri"/>
              <a:sym typeface="Calibri"/>
            </a:endParaRPr>
          </a:p>
          <a:p>
            <a:pPr marL="285750" indent="-285750">
              <a:lnSpc>
                <a:spcPct val="150000"/>
              </a:lnSpc>
              <a:buClr>
                <a:schemeClr val="dk1"/>
              </a:buClr>
              <a:buSzPts val="2400"/>
              <a:buFont typeface="Calibri"/>
              <a:buChar char="•"/>
            </a:pPr>
            <a:r>
              <a:rPr lang="en-US" sz="2400" dirty="0">
                <a:latin typeface="+mj-lt"/>
                <a:ea typeface="Calibri"/>
                <a:cs typeface="Calibri"/>
                <a:sym typeface="Calibri"/>
              </a:rPr>
              <a:t>Limit and repeat content</a:t>
            </a:r>
            <a:endParaRPr sz="2400" dirty="0">
              <a:latin typeface="+mj-lt"/>
              <a:ea typeface="Calibri"/>
              <a:cs typeface="Calibri"/>
              <a:sym typeface="Calibri"/>
            </a:endParaRPr>
          </a:p>
          <a:p>
            <a:pPr marL="285750" indent="-285750">
              <a:lnSpc>
                <a:spcPct val="150000"/>
              </a:lnSpc>
              <a:buClr>
                <a:schemeClr val="dk1"/>
              </a:buClr>
              <a:buSzPts val="2400"/>
              <a:buFont typeface="Calibri"/>
              <a:buChar char="•"/>
            </a:pPr>
            <a:r>
              <a:rPr lang="en-US" sz="2400" dirty="0">
                <a:latin typeface="+mj-lt"/>
                <a:ea typeface="Calibri"/>
                <a:cs typeface="Calibri"/>
                <a:sym typeface="Calibri"/>
              </a:rPr>
              <a:t>Demonstrate how it's done</a:t>
            </a:r>
            <a:endParaRPr sz="2400" dirty="0">
              <a:latin typeface="+mj-lt"/>
              <a:ea typeface="Calibri"/>
              <a:cs typeface="Calibri"/>
              <a:sym typeface="Calibri"/>
            </a:endParaRPr>
          </a:p>
          <a:p>
            <a:pPr marL="285750" indent="-285750">
              <a:lnSpc>
                <a:spcPct val="150000"/>
              </a:lnSpc>
              <a:buClr>
                <a:schemeClr val="dk1"/>
              </a:buClr>
              <a:buSzPts val="2400"/>
              <a:buFont typeface="Calibri"/>
              <a:buChar char="•"/>
            </a:pPr>
            <a:r>
              <a:rPr lang="en-US" sz="2400" dirty="0">
                <a:latin typeface="+mj-lt"/>
                <a:ea typeface="Calibri"/>
                <a:cs typeface="Calibri"/>
                <a:sym typeface="Calibri"/>
              </a:rPr>
              <a:t>Use graphics</a:t>
            </a:r>
            <a:endParaRPr sz="2400" dirty="0">
              <a:latin typeface="+mj-lt"/>
              <a:ea typeface="Calibri"/>
              <a:cs typeface="Calibri"/>
              <a:sym typeface="Calibri"/>
            </a:endParaRPr>
          </a:p>
          <a:p>
            <a:endParaRPr sz="1800" dirty="0">
              <a:solidFill>
                <a:schemeClr val="dk1"/>
              </a:solidFill>
              <a:latin typeface="Calibri"/>
              <a:ea typeface="Calibri"/>
              <a:cs typeface="Calibri"/>
              <a:sym typeface="Calibri"/>
            </a:endParaRPr>
          </a:p>
        </p:txBody>
      </p:sp>
      <p:pic>
        <p:nvPicPr>
          <p:cNvPr id="296" name="Google Shape;296;p27" descr="A drawing of two boys communicating through a tin-can phone."/>
          <p:cNvPicPr preferRelativeResize="0"/>
          <p:nvPr/>
        </p:nvPicPr>
        <p:blipFill rotWithShape="1">
          <a:blip r:embed="rId3">
            <a:alphaModFix/>
          </a:blip>
          <a:srcRect/>
          <a:stretch/>
        </p:blipFill>
        <p:spPr>
          <a:xfrm>
            <a:off x="6400800" y="2291001"/>
            <a:ext cx="5320517" cy="2374784"/>
          </a:xfrm>
          <a:prstGeom prst="rect">
            <a:avLst/>
          </a:prstGeom>
          <a:noFill/>
          <a:ln>
            <a:noFill/>
          </a:ln>
        </p:spPr>
      </p:pic>
      <p:sp>
        <p:nvSpPr>
          <p:cNvPr id="298" name="Google Shape;298;p27"/>
          <p:cNvSpPr txBox="1">
            <a:spLocks noGrp="1"/>
          </p:cNvSpPr>
          <p:nvPr>
            <p:ph type="ftr" idx="11"/>
          </p:nvPr>
        </p:nvSpPr>
        <p:spPr>
          <a:xfrm>
            <a:off x="3045150" y="6289568"/>
            <a:ext cx="6101699" cy="291104"/>
          </a:xfrm>
          <a:prstGeom prst="rect">
            <a:avLst/>
          </a:prstGeom>
          <a:noFill/>
          <a:ln>
            <a:noFill/>
          </a:ln>
        </p:spPr>
        <p:txBody>
          <a:bodyPr spcFirstLastPara="1" wrap="square" lIns="91425" tIns="45700" rIns="91425" bIns="45700" anchor="ctr" anchorCtr="0">
            <a:noAutofit/>
          </a:bodyPr>
          <a:lstStyle/>
          <a:p>
            <a:pPr algn="r"/>
            <a:r>
              <a:rPr lang="en-US" sz="1800" dirty="0">
                <a:solidFill>
                  <a:schemeClr val="tx1"/>
                </a:solidFill>
                <a:latin typeface="+mj-lt"/>
              </a:rPr>
              <a:t>Health Literacy Universal Precautions Toolkit, 3rd Edition</a:t>
            </a:r>
            <a:endParaRPr sz="1800" dirty="0">
              <a:solidFill>
                <a:schemeClr val="tx1"/>
              </a:solidFill>
              <a:latin typeface="+mj-lt"/>
            </a:endParaRPr>
          </a:p>
        </p:txBody>
      </p:sp>
      <p:sp>
        <p:nvSpPr>
          <p:cNvPr id="2" name="Slide Number Placeholder 5">
            <a:extLst>
              <a:ext uri="{FF2B5EF4-FFF2-40B4-BE49-F238E27FC236}">
                <a16:creationId xmlns:a16="http://schemas.microsoft.com/office/drawing/2014/main" id="{5273573B-8997-A7C2-D9EB-969945421AE1}"/>
              </a:ext>
            </a:extLst>
          </p:cNvPr>
          <p:cNvSpPr txBox="1">
            <a:spLocks/>
          </p:cNvSpPr>
          <p:nvPr/>
        </p:nvSpPr>
        <p:spPr>
          <a:xfrm>
            <a:off x="10136838" y="6425655"/>
            <a:ext cx="1706217"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chemeClr val="dk1"/>
                </a:solidFill>
                <a:latin typeface="Corbel"/>
                <a:ea typeface="Corbel"/>
                <a:cs typeface="Corbel"/>
                <a:sym typeface="Corbe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9pPr>
          </a:lstStyle>
          <a:p>
            <a:pPr algn="r">
              <a:defRPr/>
            </a:pPr>
            <a:fld id="{76BF41A6-7A2C-4690-ACC7-07924994F7F6}" type="slidenum">
              <a:rPr lang="en-US" sz="1400" b="1" smtClean="0">
                <a:solidFill>
                  <a:schemeClr val="tx1"/>
                </a:solidFill>
                <a:latin typeface="+mj-lt"/>
              </a:rPr>
              <a:pPr algn="r">
                <a:defRPr/>
              </a:pPr>
              <a:t>22</a:t>
            </a:fld>
            <a:endParaRPr lang="en-US" sz="1400" b="1" dirty="0">
              <a:solidFill>
                <a:schemeClr val="tx1"/>
              </a:solidFill>
              <a:latin typeface="+mj-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6" name="Title 5">
            <a:extLst>
              <a:ext uri="{FF2B5EF4-FFF2-40B4-BE49-F238E27FC236}">
                <a16:creationId xmlns:a16="http://schemas.microsoft.com/office/drawing/2014/main" id="{D5FB1B91-E909-119C-0F2C-1066369B5C4A}"/>
              </a:ext>
            </a:extLst>
          </p:cNvPr>
          <p:cNvSpPr txBox="1">
            <a:spLocks noGrp="1"/>
          </p:cNvSpPr>
          <p:nvPr>
            <p:ph type="title" idx="4294967295"/>
          </p:nvPr>
        </p:nvSpPr>
        <p:spPr>
          <a:xfrm>
            <a:off x="2575454" y="162668"/>
            <a:ext cx="740898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Confirm Understanding</a:t>
            </a:r>
          </a:p>
        </p:txBody>
      </p:sp>
      <p:sp>
        <p:nvSpPr>
          <p:cNvPr id="305" name="Google Shape;305;p28"/>
          <p:cNvSpPr txBox="1"/>
          <p:nvPr/>
        </p:nvSpPr>
        <p:spPr>
          <a:xfrm>
            <a:off x="627185" y="1402100"/>
            <a:ext cx="9179169" cy="4339609"/>
          </a:xfrm>
          <a:prstGeom prst="rect">
            <a:avLst/>
          </a:prstGeom>
          <a:noFill/>
          <a:ln>
            <a:noFill/>
          </a:ln>
        </p:spPr>
        <p:txBody>
          <a:bodyPr spcFirstLastPara="1" wrap="square" lIns="91425" tIns="45700" rIns="91425" bIns="45700" anchor="t" anchorCtr="0">
            <a:spAutoFit/>
          </a:bodyPr>
          <a:lstStyle/>
          <a:p>
            <a:r>
              <a:rPr lang="en-US" sz="2800" b="1" dirty="0">
                <a:latin typeface="+mj-lt"/>
                <a:ea typeface="Calibri"/>
                <a:cs typeface="Calibri"/>
                <a:sym typeface="Calibri"/>
              </a:rPr>
              <a:t>Invite questions:</a:t>
            </a:r>
            <a:endParaRPr sz="2800" b="1" dirty="0">
              <a:latin typeface="+mj-lt"/>
              <a:ea typeface="Calibri"/>
              <a:cs typeface="Calibri"/>
              <a:sym typeface="Calibri"/>
            </a:endParaRPr>
          </a:p>
          <a:p>
            <a:pPr marL="742950" lvl="1" indent="-285750">
              <a:buClr>
                <a:schemeClr val="dk1"/>
              </a:buClr>
              <a:buSzPts val="2800"/>
              <a:buFont typeface="Arial"/>
              <a:buChar char="•"/>
            </a:pPr>
            <a:r>
              <a:rPr lang="en-US" sz="2800" dirty="0">
                <a:solidFill>
                  <a:schemeClr val="dk1"/>
                </a:solidFill>
                <a:latin typeface="+mj-lt"/>
                <a:ea typeface="Calibri"/>
                <a:cs typeface="Calibri"/>
                <a:sym typeface="Calibri"/>
              </a:rPr>
              <a:t>Instead of: Do you have any questions?  (too easy to answer "no")</a:t>
            </a:r>
            <a:endParaRPr sz="2800" dirty="0">
              <a:solidFill>
                <a:schemeClr val="dk1"/>
              </a:solidFill>
              <a:latin typeface="+mj-lt"/>
              <a:ea typeface="Calibri"/>
              <a:cs typeface="Calibri"/>
              <a:sym typeface="Calibri"/>
            </a:endParaRPr>
          </a:p>
          <a:p>
            <a:pPr marL="742950" lvl="1" indent="-285750">
              <a:buClr>
                <a:schemeClr val="dk1"/>
              </a:buClr>
              <a:buSzPts val="2800"/>
              <a:buFont typeface="Arial"/>
              <a:buChar char="•"/>
            </a:pPr>
            <a:r>
              <a:rPr lang="en-US" sz="2800" dirty="0">
                <a:solidFill>
                  <a:schemeClr val="dk1"/>
                </a:solidFill>
                <a:latin typeface="+mj-lt"/>
                <a:ea typeface="Calibri"/>
                <a:cs typeface="Calibri"/>
                <a:sym typeface="Calibri"/>
              </a:rPr>
              <a:t>Better to say: What questions do you have?  </a:t>
            </a:r>
            <a:endParaRPr sz="2800" dirty="0">
              <a:solidFill>
                <a:schemeClr val="dk1"/>
              </a:solidFill>
              <a:latin typeface="+mj-lt"/>
              <a:ea typeface="Calibri"/>
              <a:cs typeface="Calibri"/>
              <a:sym typeface="Calibri"/>
            </a:endParaRPr>
          </a:p>
          <a:p>
            <a:pPr marL="742950" lvl="1" indent="-107950">
              <a:buClr>
                <a:schemeClr val="dk1"/>
              </a:buClr>
              <a:buSzPts val="2800"/>
            </a:pPr>
            <a:endParaRPr sz="2800" b="1" dirty="0">
              <a:solidFill>
                <a:schemeClr val="dk1"/>
              </a:solidFill>
              <a:latin typeface="+mj-lt"/>
              <a:ea typeface="Calibri"/>
              <a:cs typeface="Calibri"/>
              <a:sym typeface="Calibri"/>
            </a:endParaRPr>
          </a:p>
          <a:p>
            <a:r>
              <a:rPr lang="en-US" sz="2800" b="1" dirty="0">
                <a:latin typeface="+mj-lt"/>
                <a:ea typeface="Calibri"/>
                <a:cs typeface="Calibri"/>
                <a:sym typeface="Calibri"/>
              </a:rPr>
              <a:t>Confirm understanding</a:t>
            </a:r>
            <a:endParaRPr sz="2800" b="1" dirty="0">
              <a:latin typeface="+mj-lt"/>
              <a:ea typeface="Calibri"/>
              <a:cs typeface="Calibri"/>
              <a:sym typeface="Calibri"/>
            </a:endParaRPr>
          </a:p>
          <a:p>
            <a:pPr marL="742950" lvl="1" indent="-285750">
              <a:buClr>
                <a:schemeClr val="dk1"/>
              </a:buClr>
              <a:buSzPts val="2800"/>
              <a:buFont typeface="Arial"/>
              <a:buChar char="•"/>
            </a:pPr>
            <a:r>
              <a:rPr lang="en-US" sz="2800" dirty="0">
                <a:solidFill>
                  <a:schemeClr val="dk1"/>
                </a:solidFill>
                <a:latin typeface="+mj-lt"/>
                <a:ea typeface="Calibri"/>
                <a:cs typeface="Calibri"/>
                <a:sym typeface="Calibri"/>
              </a:rPr>
              <a:t>Instead of: Do you understand? </a:t>
            </a:r>
            <a:endParaRPr dirty="0">
              <a:latin typeface="+mj-lt"/>
            </a:endParaRPr>
          </a:p>
          <a:p>
            <a:pPr marL="457200" lvl="1"/>
            <a:r>
              <a:rPr lang="en-US" sz="2800" dirty="0">
                <a:solidFill>
                  <a:schemeClr val="dk1"/>
                </a:solidFill>
                <a:latin typeface="+mj-lt"/>
                <a:ea typeface="Calibri"/>
                <a:cs typeface="Calibri"/>
                <a:sym typeface="Calibri"/>
              </a:rPr>
              <a:t>    (too easy to answer "yes")</a:t>
            </a:r>
            <a:endParaRPr sz="2800" dirty="0">
              <a:solidFill>
                <a:schemeClr val="dk1"/>
              </a:solidFill>
              <a:latin typeface="+mj-lt"/>
              <a:ea typeface="Calibri"/>
              <a:cs typeface="Calibri"/>
              <a:sym typeface="Calibri"/>
            </a:endParaRPr>
          </a:p>
          <a:p>
            <a:pPr marL="742950" lvl="1" indent="-285750">
              <a:buClr>
                <a:schemeClr val="dk1"/>
              </a:buClr>
              <a:buSzPts val="2800"/>
              <a:buFont typeface="Arial"/>
              <a:buChar char="•"/>
            </a:pPr>
            <a:r>
              <a:rPr lang="en-US" sz="2800" dirty="0">
                <a:solidFill>
                  <a:schemeClr val="dk1"/>
                </a:solidFill>
                <a:latin typeface="+mj-lt"/>
                <a:ea typeface="Calibri"/>
                <a:cs typeface="Calibri"/>
                <a:sym typeface="Calibri"/>
              </a:rPr>
              <a:t>Better to use the teach-back method</a:t>
            </a:r>
            <a:endParaRPr dirty="0">
              <a:latin typeface="+mj-lt"/>
            </a:endParaRPr>
          </a:p>
          <a:p>
            <a:endParaRPr sz="2400" dirty="0">
              <a:solidFill>
                <a:schemeClr val="dk1"/>
              </a:solidFill>
              <a:latin typeface="Calibri"/>
              <a:ea typeface="Calibri"/>
              <a:cs typeface="Calibri"/>
              <a:sym typeface="Calibri"/>
            </a:endParaRPr>
          </a:p>
        </p:txBody>
      </p:sp>
      <p:sp>
        <p:nvSpPr>
          <p:cNvPr id="307" name="Google Shape;307;p28"/>
          <p:cNvSpPr txBox="1"/>
          <p:nvPr/>
        </p:nvSpPr>
        <p:spPr>
          <a:xfrm>
            <a:off x="3131146" y="6484512"/>
            <a:ext cx="6297600" cy="307736"/>
          </a:xfrm>
          <a:prstGeom prst="rect">
            <a:avLst/>
          </a:prstGeom>
          <a:noFill/>
          <a:ln>
            <a:noFill/>
          </a:ln>
        </p:spPr>
        <p:txBody>
          <a:bodyPr spcFirstLastPara="1" wrap="square" lIns="91425" tIns="45700" rIns="91425" bIns="45700" anchor="t" anchorCtr="0">
            <a:spAutoFit/>
          </a:bodyPr>
          <a:lstStyle/>
          <a:p>
            <a:pPr algn="ctr"/>
            <a:r>
              <a:rPr lang="en-US" sz="1400" dirty="0">
                <a:latin typeface="+mj-lt"/>
                <a:ea typeface="Calibri"/>
                <a:cs typeface="Calibri"/>
                <a:sym typeface="Calibri"/>
              </a:rPr>
              <a:t>Health Literacy Universal Precautions Toolkit, 3rd Edition​</a:t>
            </a:r>
            <a:endParaRPr lang="en-US" sz="1400" dirty="0">
              <a:latin typeface="+mj-lt"/>
            </a:endParaRPr>
          </a:p>
        </p:txBody>
      </p:sp>
      <p:sp>
        <p:nvSpPr>
          <p:cNvPr id="7" name="Slide Number Placeholder 5">
            <a:extLst>
              <a:ext uri="{FF2B5EF4-FFF2-40B4-BE49-F238E27FC236}">
                <a16:creationId xmlns:a16="http://schemas.microsoft.com/office/drawing/2014/main" id="{82358163-2F28-DAF3-AE9B-5C7D4110E596}"/>
              </a:ext>
            </a:extLst>
          </p:cNvPr>
          <p:cNvSpPr txBox="1">
            <a:spLocks/>
          </p:cNvSpPr>
          <p:nvPr/>
        </p:nvSpPr>
        <p:spPr>
          <a:xfrm>
            <a:off x="10136838" y="6425655"/>
            <a:ext cx="1706217"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chemeClr val="dk1"/>
                </a:solidFill>
                <a:latin typeface="Corbel"/>
                <a:ea typeface="Corbel"/>
                <a:cs typeface="Corbel"/>
                <a:sym typeface="Corbe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9pPr>
          </a:lstStyle>
          <a:p>
            <a:pPr algn="r">
              <a:defRPr/>
            </a:pPr>
            <a:fld id="{76BF41A6-7A2C-4690-ACC7-07924994F7F6}" type="slidenum">
              <a:rPr lang="en-US" sz="1400" b="1" smtClean="0">
                <a:solidFill>
                  <a:schemeClr val="tx1"/>
                </a:solidFill>
                <a:latin typeface="+mj-lt"/>
              </a:rPr>
              <a:pPr algn="r">
                <a:defRPr/>
              </a:pPr>
              <a:t>23</a:t>
            </a:fld>
            <a:endParaRPr lang="en-US" sz="1400" b="1" dirty="0">
              <a:solidFill>
                <a:schemeClr val="tx1"/>
              </a:solidFill>
              <a:latin typeface="+mj-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2" name="Title 1">
            <a:extLst>
              <a:ext uri="{FF2B5EF4-FFF2-40B4-BE49-F238E27FC236}">
                <a16:creationId xmlns:a16="http://schemas.microsoft.com/office/drawing/2014/main" id="{6419E7A0-F0C2-45B6-8012-8B8D3482658F}"/>
              </a:ext>
            </a:extLst>
          </p:cNvPr>
          <p:cNvSpPr>
            <a:spLocks noGrp="1"/>
          </p:cNvSpPr>
          <p:nvPr>
            <p:ph type="title"/>
          </p:nvPr>
        </p:nvSpPr>
        <p:spPr/>
        <p:txBody>
          <a:bodyPr/>
          <a:lstStyle/>
          <a:p>
            <a:r>
              <a:rPr lang="en-US" dirty="0">
                <a:solidFill>
                  <a:schemeClr val="bg1"/>
                </a:solidFill>
              </a:rPr>
              <a:t>Teach Back Method</a:t>
            </a:r>
          </a:p>
        </p:txBody>
      </p:sp>
      <p:pic>
        <p:nvPicPr>
          <p:cNvPr id="313" name="Google Shape;313;p29" descr="Flowchart titled “The Teach-Back Method.” It shows a cycle for teaching patients about health information. First step: “Chunk and teach information.” Next: “Ask patients to teach back in their own words; allow patients to consult material.” If correct and more to explain, loop back to first step. If incorrect, go to “Reteach using different words,” then return to teach-back step. A button labeled “Back to Pathway Menu” appears at the bottom right."/>
          <p:cNvPicPr preferRelativeResize="0">
            <a:picLocks noGrp="1"/>
          </p:cNvPicPr>
          <p:nvPr>
            <p:ph type="body" idx="4294967295"/>
          </p:nvPr>
        </p:nvPicPr>
        <p:blipFill rotWithShape="1">
          <a:blip r:embed="rId3">
            <a:alphaModFix/>
          </a:blip>
          <a:srcRect/>
          <a:stretch/>
        </p:blipFill>
        <p:spPr>
          <a:xfrm>
            <a:off x="2194719" y="185519"/>
            <a:ext cx="7802562" cy="5889625"/>
          </a:xfrm>
          <a:prstGeom prst="rect">
            <a:avLst/>
          </a:prstGeom>
          <a:noFill/>
          <a:ln>
            <a:noFill/>
          </a:ln>
        </p:spPr>
      </p:pic>
      <p:sp>
        <p:nvSpPr>
          <p:cNvPr id="314" name="Google Shape;314;p29">
            <a:extLst>
              <a:ext uri="{C183D7F6-B498-43B3-948B-1728B52AA6E4}">
                <adec:decorative xmlns:adec="http://schemas.microsoft.com/office/drawing/2017/decorative" val="1"/>
              </a:ext>
            </a:extLst>
          </p:cNvPr>
          <p:cNvSpPr/>
          <p:nvPr/>
        </p:nvSpPr>
        <p:spPr>
          <a:xfrm>
            <a:off x="7982310" y="4944535"/>
            <a:ext cx="1746970" cy="995144"/>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315" name="Google Shape;315;p29"/>
          <p:cNvSpPr txBox="1"/>
          <p:nvPr/>
        </p:nvSpPr>
        <p:spPr>
          <a:xfrm>
            <a:off x="5078610" y="6308207"/>
            <a:ext cx="4905828" cy="369332"/>
          </a:xfrm>
          <a:prstGeom prst="rect">
            <a:avLst/>
          </a:prstGeom>
          <a:noFill/>
          <a:ln>
            <a:noFill/>
          </a:ln>
        </p:spPr>
        <p:txBody>
          <a:bodyPr spcFirstLastPara="1" wrap="square" lIns="91425" tIns="45700" rIns="91425" bIns="45700" anchor="t" anchorCtr="0">
            <a:spAutoFit/>
          </a:bodyPr>
          <a:lstStyle/>
          <a:p>
            <a:r>
              <a:rPr lang="en-US" sz="1800" dirty="0">
                <a:solidFill>
                  <a:schemeClr val="bg1"/>
                </a:solidFill>
                <a:latin typeface="Calibri"/>
                <a:ea typeface="Calibri"/>
                <a:cs typeface="Calibri"/>
                <a:sym typeface="Calibri"/>
              </a:rPr>
              <a:t>AHRQ: Static Teach-back Interactive Module</a:t>
            </a:r>
            <a:endParaRPr dirty="0">
              <a:solidFill>
                <a:schemeClr val="bg1"/>
              </a:solidFill>
            </a:endParaRPr>
          </a:p>
        </p:txBody>
      </p:sp>
      <p:sp>
        <p:nvSpPr>
          <p:cNvPr id="3" name="Slide Number Placeholder 5">
            <a:extLst>
              <a:ext uri="{FF2B5EF4-FFF2-40B4-BE49-F238E27FC236}">
                <a16:creationId xmlns:a16="http://schemas.microsoft.com/office/drawing/2014/main" id="{15636A69-D1AA-8B86-725F-0434051F4E29}"/>
              </a:ext>
            </a:extLst>
          </p:cNvPr>
          <p:cNvSpPr txBox="1">
            <a:spLocks/>
          </p:cNvSpPr>
          <p:nvPr/>
        </p:nvSpPr>
        <p:spPr>
          <a:xfrm>
            <a:off x="9984438" y="6273255"/>
            <a:ext cx="1706217"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chemeClr val="dk1"/>
                </a:solidFill>
                <a:latin typeface="Corbel"/>
                <a:ea typeface="Corbel"/>
                <a:cs typeface="Corbel"/>
                <a:sym typeface="Corbe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9pPr>
          </a:lstStyle>
          <a:p>
            <a:pPr algn="r">
              <a:defRPr/>
            </a:pPr>
            <a:fld id="{76BF41A6-7A2C-4690-ACC7-07924994F7F6}" type="slidenum">
              <a:rPr lang="en-US" sz="1400" b="1" smtClean="0">
                <a:solidFill>
                  <a:schemeClr val="bg1"/>
                </a:solidFill>
                <a:latin typeface="+mj-lt"/>
              </a:rPr>
              <a:pPr algn="r">
                <a:defRPr/>
              </a:pPr>
              <a:t>24</a:t>
            </a:fld>
            <a:endParaRPr lang="en-US" sz="1400" b="1" dirty="0">
              <a:solidFill>
                <a:schemeClr val="bg1"/>
              </a:solidFill>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0"/>
          <p:cNvSpPr txBox="1">
            <a:spLocks noGrp="1"/>
          </p:cNvSpPr>
          <p:nvPr>
            <p:ph type="title"/>
          </p:nvPr>
        </p:nvSpPr>
        <p:spPr>
          <a:xfrm>
            <a:off x="117231" y="1401572"/>
            <a:ext cx="5978769" cy="3139715"/>
          </a:xfrm>
          <a:prstGeom prst="rect">
            <a:avLst/>
          </a:prstGeom>
          <a:noFill/>
          <a:ln>
            <a:noFill/>
          </a:ln>
        </p:spPr>
        <p:txBody>
          <a:bodyPr spcFirstLastPara="1" wrap="square" lIns="91425" tIns="45700" rIns="91425" bIns="45700" anchor="ctr" anchorCtr="0">
            <a:noAutofit/>
          </a:bodyPr>
          <a:lstStyle/>
          <a:p>
            <a:pPr>
              <a:buClr>
                <a:srgbClr val="0070C0"/>
              </a:buClr>
              <a:buSzPts val="4000"/>
            </a:pPr>
            <a:r>
              <a:rPr lang="en-US" sz="4000" b="1" dirty="0">
                <a:solidFill>
                  <a:schemeClr val="tx1"/>
                </a:solidFill>
                <a:latin typeface="+mj-lt"/>
              </a:rPr>
              <a:t>MedlinePlus tools to promote health literacy </a:t>
            </a:r>
            <a:endParaRPr sz="4000" b="1" dirty="0">
              <a:solidFill>
                <a:schemeClr val="tx1"/>
              </a:solidFill>
              <a:latin typeface="+mj-lt"/>
            </a:endParaRPr>
          </a:p>
        </p:txBody>
      </p:sp>
      <p:sp>
        <p:nvSpPr>
          <p:cNvPr id="2" name="Slide Number Placeholder 5">
            <a:extLst>
              <a:ext uri="{FF2B5EF4-FFF2-40B4-BE49-F238E27FC236}">
                <a16:creationId xmlns:a16="http://schemas.microsoft.com/office/drawing/2014/main" id="{18E589E3-7CEA-3EC9-F431-FE047BE84898}"/>
              </a:ext>
            </a:extLst>
          </p:cNvPr>
          <p:cNvSpPr txBox="1">
            <a:spLocks/>
          </p:cNvSpPr>
          <p:nvPr/>
        </p:nvSpPr>
        <p:spPr>
          <a:xfrm>
            <a:off x="9984438" y="6273255"/>
            <a:ext cx="1706217"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chemeClr val="dk1"/>
                </a:solidFill>
                <a:latin typeface="Corbel"/>
                <a:ea typeface="Corbel"/>
                <a:cs typeface="Corbel"/>
                <a:sym typeface="Corbe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9pPr>
          </a:lstStyle>
          <a:p>
            <a:pPr algn="r">
              <a:defRPr/>
            </a:pPr>
            <a:fld id="{76BF41A6-7A2C-4690-ACC7-07924994F7F6}" type="slidenum">
              <a:rPr lang="en-US" sz="1400" b="1" smtClean="0">
                <a:solidFill>
                  <a:schemeClr val="bg1"/>
                </a:solidFill>
                <a:latin typeface="+mj-lt"/>
              </a:rPr>
              <a:pPr algn="r">
                <a:defRPr/>
              </a:pPr>
              <a:t>25</a:t>
            </a:fld>
            <a:endParaRPr lang="en-US" sz="1400" b="1" dirty="0">
              <a:solidFill>
                <a:schemeClr val="bg1"/>
              </a:solidFill>
              <a:latin typeface="+mj-lt"/>
            </a:endParaRPr>
          </a:p>
        </p:txBody>
      </p:sp>
      <p:pic>
        <p:nvPicPr>
          <p:cNvPr id="5" name="Picture 4">
            <a:extLst>
              <a:ext uri="{FF2B5EF4-FFF2-40B4-BE49-F238E27FC236}">
                <a16:creationId xmlns:a16="http://schemas.microsoft.com/office/drawing/2014/main" id="{D398A971-DCF1-4B6A-A7CE-968B4972AC42}"/>
              </a:ext>
            </a:extLst>
          </p:cNvPr>
          <p:cNvPicPr>
            <a:picLocks noChangeAspect="1"/>
          </p:cNvPicPr>
          <p:nvPr/>
        </p:nvPicPr>
        <p:blipFill>
          <a:blip r:embed="rId3"/>
          <a:stretch>
            <a:fillRect/>
          </a:stretch>
        </p:blipFill>
        <p:spPr>
          <a:xfrm>
            <a:off x="6600305" y="199274"/>
            <a:ext cx="4754477" cy="581431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1"/>
          <p:cNvSpPr txBox="1">
            <a:spLocks noGrp="1"/>
          </p:cNvSpPr>
          <p:nvPr>
            <p:ph type="title"/>
          </p:nvPr>
        </p:nvSpPr>
        <p:spPr>
          <a:xfrm>
            <a:off x="1300464" y="366094"/>
            <a:ext cx="9591071" cy="1005840"/>
          </a:xfrm>
          <a:prstGeom prst="rect">
            <a:avLst/>
          </a:prstGeom>
          <a:noFill/>
          <a:ln>
            <a:noFill/>
          </a:ln>
        </p:spPr>
        <p:txBody>
          <a:bodyPr spcFirstLastPara="1" wrap="square" lIns="91425" tIns="45700" rIns="91425" bIns="45700" anchor="ctr" anchorCtr="0">
            <a:noAutofit/>
          </a:bodyPr>
          <a:lstStyle/>
          <a:p>
            <a:pPr algn="ctr">
              <a:buClr>
                <a:srgbClr val="0070C0"/>
              </a:buClr>
              <a:buSzPts val="4000"/>
            </a:pPr>
            <a:r>
              <a:rPr lang="en-US" sz="4000" b="1" dirty="0">
                <a:solidFill>
                  <a:schemeClr val="tx1"/>
                </a:solidFill>
                <a:latin typeface="+mj-lt"/>
              </a:rPr>
              <a:t>Culturally Aware Communication</a:t>
            </a:r>
            <a:endParaRPr sz="4000" b="1" dirty="0">
              <a:solidFill>
                <a:schemeClr val="tx1"/>
              </a:solidFill>
              <a:latin typeface="+mj-lt"/>
            </a:endParaRPr>
          </a:p>
        </p:txBody>
      </p:sp>
      <p:sp>
        <p:nvSpPr>
          <p:cNvPr id="329" name="Google Shape;329;p31"/>
          <p:cNvSpPr txBox="1"/>
          <p:nvPr/>
        </p:nvSpPr>
        <p:spPr>
          <a:xfrm>
            <a:off x="1018429" y="1665242"/>
            <a:ext cx="8418000" cy="4456200"/>
          </a:xfrm>
          <a:prstGeom prst="rect">
            <a:avLst/>
          </a:prstGeom>
          <a:noFill/>
          <a:ln>
            <a:noFill/>
          </a:ln>
        </p:spPr>
        <p:txBody>
          <a:bodyPr spcFirstLastPara="1" wrap="square" lIns="91425" tIns="45700" rIns="91425" bIns="45700" anchor="ctr" anchorCtr="0">
            <a:noAutofit/>
          </a:bodyPr>
          <a:lstStyle/>
          <a:p>
            <a:pPr marL="285750" indent="-228600">
              <a:lnSpc>
                <a:spcPct val="150000"/>
              </a:lnSpc>
              <a:spcBef>
                <a:spcPts val="1000"/>
              </a:spcBef>
              <a:buClr>
                <a:schemeClr val="dk1"/>
              </a:buClr>
              <a:buSzPts val="2400"/>
              <a:buFont typeface="Arial"/>
              <a:buChar char="•"/>
            </a:pPr>
            <a:r>
              <a:rPr lang="en-US" sz="2400" dirty="0">
                <a:solidFill>
                  <a:schemeClr val="dk1"/>
                </a:solidFill>
                <a:latin typeface="+mj-lt"/>
                <a:ea typeface="Calibri"/>
                <a:cs typeface="Calibri"/>
                <a:sym typeface="Calibri"/>
              </a:rPr>
              <a:t>Tailor messages to specific groups</a:t>
            </a:r>
            <a:endParaRPr dirty="0">
              <a:latin typeface="+mj-lt"/>
            </a:endParaRPr>
          </a:p>
          <a:p>
            <a:pPr marL="285750" indent="-228600">
              <a:spcBef>
                <a:spcPts val="1000"/>
              </a:spcBef>
              <a:buClr>
                <a:schemeClr val="dk1"/>
              </a:buClr>
              <a:buSzPts val="2400"/>
              <a:buFont typeface="Arial"/>
              <a:buChar char="•"/>
            </a:pPr>
            <a:r>
              <a:rPr lang="en-US" sz="2400" dirty="0">
                <a:solidFill>
                  <a:schemeClr val="dk1"/>
                </a:solidFill>
                <a:latin typeface="+mj-lt"/>
                <a:ea typeface="Calibri"/>
                <a:cs typeface="Calibri"/>
                <a:sym typeface="Calibri"/>
              </a:rPr>
              <a:t>Be aware of cultural norms and customs that influence communication, decision making, health beliefs, and health behaviors</a:t>
            </a:r>
            <a:endParaRPr dirty="0">
              <a:latin typeface="+mj-lt"/>
            </a:endParaRPr>
          </a:p>
          <a:p>
            <a:pPr marL="285750" indent="-228600">
              <a:lnSpc>
                <a:spcPct val="150000"/>
              </a:lnSpc>
              <a:spcBef>
                <a:spcPts val="1000"/>
              </a:spcBef>
              <a:buClr>
                <a:schemeClr val="dk1"/>
              </a:buClr>
              <a:buSzPts val="2400"/>
              <a:buFont typeface="Arial"/>
              <a:buChar char="•"/>
            </a:pPr>
            <a:r>
              <a:rPr lang="en-US" sz="2400" dirty="0">
                <a:solidFill>
                  <a:schemeClr val="dk1"/>
                </a:solidFill>
                <a:latin typeface="+mj-lt"/>
                <a:ea typeface="Calibri"/>
                <a:cs typeface="Calibri"/>
                <a:sym typeface="Calibri"/>
              </a:rPr>
              <a:t>Avoid idioms and jargon</a:t>
            </a:r>
            <a:endParaRPr dirty="0">
              <a:latin typeface="+mj-lt"/>
            </a:endParaRPr>
          </a:p>
          <a:p>
            <a:pPr marL="285750" indent="-228600">
              <a:lnSpc>
                <a:spcPct val="150000"/>
              </a:lnSpc>
              <a:spcBef>
                <a:spcPts val="1000"/>
              </a:spcBef>
              <a:buClr>
                <a:schemeClr val="dk1"/>
              </a:buClr>
              <a:buSzPts val="2400"/>
              <a:buFont typeface="Arial"/>
              <a:buChar char="•"/>
            </a:pPr>
            <a:r>
              <a:rPr lang="en-US" sz="2400" dirty="0">
                <a:solidFill>
                  <a:schemeClr val="dk1"/>
                </a:solidFill>
                <a:latin typeface="+mj-lt"/>
                <a:ea typeface="Calibri"/>
                <a:cs typeface="Calibri"/>
                <a:sym typeface="Calibri"/>
              </a:rPr>
              <a:t>Use high quality translators and interpreters</a:t>
            </a:r>
            <a:endParaRPr dirty="0">
              <a:latin typeface="+mj-lt"/>
            </a:endParaRPr>
          </a:p>
          <a:p>
            <a:pPr marL="285750" indent="-228600">
              <a:lnSpc>
                <a:spcPct val="150000"/>
              </a:lnSpc>
              <a:spcBef>
                <a:spcPts val="1000"/>
              </a:spcBef>
              <a:buClr>
                <a:schemeClr val="dk1"/>
              </a:buClr>
              <a:buSzPts val="2400"/>
              <a:buFont typeface="Arial"/>
              <a:buChar char="•"/>
            </a:pPr>
            <a:r>
              <a:rPr lang="en-US" sz="2400" dirty="0">
                <a:solidFill>
                  <a:schemeClr val="dk1"/>
                </a:solidFill>
                <a:latin typeface="+mj-lt"/>
                <a:ea typeface="Calibri"/>
                <a:cs typeface="Calibri"/>
                <a:sym typeface="Calibri"/>
              </a:rPr>
              <a:t>Avoid stereotypes</a:t>
            </a:r>
            <a:endParaRPr sz="2400" dirty="0">
              <a:solidFill>
                <a:schemeClr val="dk1"/>
              </a:solidFill>
              <a:latin typeface="+mj-lt"/>
              <a:ea typeface="Calibri"/>
              <a:cs typeface="Calibri"/>
              <a:sym typeface="Calibri"/>
            </a:endParaRPr>
          </a:p>
        </p:txBody>
      </p:sp>
      <p:sp>
        <p:nvSpPr>
          <p:cNvPr id="2" name="Slide Number Placeholder 5">
            <a:extLst>
              <a:ext uri="{FF2B5EF4-FFF2-40B4-BE49-F238E27FC236}">
                <a16:creationId xmlns:a16="http://schemas.microsoft.com/office/drawing/2014/main" id="{28A095AD-96C5-497A-95ED-7BDC2A0B570E}"/>
              </a:ext>
            </a:extLst>
          </p:cNvPr>
          <p:cNvSpPr txBox="1">
            <a:spLocks/>
          </p:cNvSpPr>
          <p:nvPr/>
        </p:nvSpPr>
        <p:spPr>
          <a:xfrm>
            <a:off x="10136838" y="6425655"/>
            <a:ext cx="1706217"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chemeClr val="dk1"/>
                </a:solidFill>
                <a:latin typeface="Corbel"/>
                <a:ea typeface="Corbel"/>
                <a:cs typeface="Corbel"/>
                <a:sym typeface="Corbe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9pPr>
          </a:lstStyle>
          <a:p>
            <a:pPr algn="r">
              <a:defRPr/>
            </a:pPr>
            <a:fld id="{76BF41A6-7A2C-4690-ACC7-07924994F7F6}" type="slidenum">
              <a:rPr lang="en-US" sz="1400" b="1" smtClean="0">
                <a:solidFill>
                  <a:schemeClr val="tx1"/>
                </a:solidFill>
                <a:latin typeface="+mj-lt"/>
              </a:rPr>
              <a:pPr algn="r">
                <a:defRPr/>
              </a:pPr>
              <a:t>26</a:t>
            </a:fld>
            <a:endParaRPr lang="en-US" sz="1400" b="1" dirty="0">
              <a:solidFill>
                <a:schemeClr val="tx1"/>
              </a:solidFill>
              <a:latin typeface="+mj-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2"/>
          <p:cNvSpPr txBox="1">
            <a:spLocks noGrp="1"/>
          </p:cNvSpPr>
          <p:nvPr>
            <p:ph type="title"/>
          </p:nvPr>
        </p:nvSpPr>
        <p:spPr>
          <a:xfrm>
            <a:off x="337842" y="1883731"/>
            <a:ext cx="3969850" cy="2717074"/>
          </a:xfrm>
          <a:prstGeom prst="rect">
            <a:avLst/>
          </a:prstGeom>
          <a:noFill/>
          <a:ln>
            <a:noFill/>
          </a:ln>
        </p:spPr>
        <p:txBody>
          <a:bodyPr spcFirstLastPara="1" wrap="square" lIns="91425" tIns="45700" rIns="91425" bIns="45700" anchor="ctr" anchorCtr="0">
            <a:normAutofit/>
          </a:bodyPr>
          <a:lstStyle/>
          <a:p>
            <a:r>
              <a:rPr lang="en-US" dirty="0">
                <a:latin typeface="+mj-lt"/>
                <a:ea typeface="Calibri"/>
                <a:cs typeface="Calibri"/>
                <a:sym typeface="Calibri"/>
              </a:rPr>
              <a:t>Use visuals and examples that reflect the audience</a:t>
            </a:r>
            <a:endParaRPr dirty="0">
              <a:latin typeface="+mj-lt"/>
            </a:endParaRPr>
          </a:p>
          <a:p>
            <a:endParaRPr dirty="0"/>
          </a:p>
        </p:txBody>
      </p:sp>
      <p:pic>
        <p:nvPicPr>
          <p:cNvPr id="336" name="Google Shape;336;p32" descr="A covid-19 poster from Seattle and King County Public health that says: Please protect on anothre from Covid-19. Wear a face covering and keep 6 feet apart from other in public spaces."/>
          <p:cNvPicPr preferRelativeResize="0"/>
          <p:nvPr/>
        </p:nvPicPr>
        <p:blipFill rotWithShape="1">
          <a:blip r:embed="rId3">
            <a:alphaModFix/>
          </a:blip>
          <a:srcRect/>
          <a:stretch/>
        </p:blipFill>
        <p:spPr>
          <a:xfrm>
            <a:off x="4839597" y="206529"/>
            <a:ext cx="5029636" cy="6584251"/>
          </a:xfrm>
          <a:prstGeom prst="rect">
            <a:avLst/>
          </a:prstGeom>
          <a:noFill/>
          <a:ln>
            <a:noFill/>
          </a:ln>
        </p:spPr>
      </p:pic>
      <p:sp>
        <p:nvSpPr>
          <p:cNvPr id="2" name="Slide Number Placeholder 5">
            <a:extLst>
              <a:ext uri="{FF2B5EF4-FFF2-40B4-BE49-F238E27FC236}">
                <a16:creationId xmlns:a16="http://schemas.microsoft.com/office/drawing/2014/main" id="{55A4C898-AE1C-7F2E-7956-7DFEB7956E6D}"/>
              </a:ext>
            </a:extLst>
          </p:cNvPr>
          <p:cNvSpPr txBox="1">
            <a:spLocks/>
          </p:cNvSpPr>
          <p:nvPr/>
        </p:nvSpPr>
        <p:spPr>
          <a:xfrm>
            <a:off x="10136838" y="6425655"/>
            <a:ext cx="1706217"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chemeClr val="dk1"/>
                </a:solidFill>
                <a:latin typeface="Corbel"/>
                <a:ea typeface="Corbel"/>
                <a:cs typeface="Corbel"/>
                <a:sym typeface="Corbe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9pPr>
          </a:lstStyle>
          <a:p>
            <a:pPr algn="r">
              <a:defRPr/>
            </a:pPr>
            <a:fld id="{76BF41A6-7A2C-4690-ACC7-07924994F7F6}" type="slidenum">
              <a:rPr lang="en-US" sz="1400" b="1" smtClean="0">
                <a:solidFill>
                  <a:schemeClr val="tx1"/>
                </a:solidFill>
                <a:latin typeface="+mj-lt"/>
              </a:rPr>
              <a:pPr algn="r">
                <a:defRPr/>
              </a:pPr>
              <a:t>27</a:t>
            </a:fld>
            <a:endParaRPr lang="en-US" sz="1400" b="1" dirty="0">
              <a:solidFill>
                <a:schemeClr val="tx1"/>
              </a:solidFill>
              <a:latin typeface="+mj-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3"/>
          <p:cNvSpPr txBox="1">
            <a:spLocks noGrp="1"/>
          </p:cNvSpPr>
          <p:nvPr>
            <p:ph type="title"/>
          </p:nvPr>
        </p:nvSpPr>
        <p:spPr>
          <a:xfrm>
            <a:off x="2152650" y="219620"/>
            <a:ext cx="7886700" cy="1325563"/>
          </a:xfrm>
          <a:prstGeom prst="rect">
            <a:avLst/>
          </a:prstGeom>
          <a:noFill/>
          <a:ln>
            <a:noFill/>
          </a:ln>
        </p:spPr>
        <p:txBody>
          <a:bodyPr spcFirstLastPara="1" wrap="square" lIns="91425" tIns="45700" rIns="91425" bIns="45700" anchor="ctr" anchorCtr="0">
            <a:normAutofit/>
          </a:bodyPr>
          <a:lstStyle/>
          <a:p>
            <a:pPr algn="ctr">
              <a:buClr>
                <a:schemeClr val="accent1"/>
              </a:buClr>
              <a:buSzPts val="4000"/>
            </a:pPr>
            <a:r>
              <a:rPr lang="en-US" sz="4800" b="1" dirty="0">
                <a:solidFill>
                  <a:schemeClr val="tx1"/>
                </a:solidFill>
                <a:latin typeface="+mj-lt"/>
                <a:ea typeface="Calibri" panose="020F0502020204030204" pitchFamily="34" charset="0"/>
                <a:cs typeface="Calibri" panose="020F0502020204030204" pitchFamily="34" charset="0"/>
              </a:rPr>
              <a:t>EthnoMed</a:t>
            </a:r>
            <a:endParaRPr sz="4800" b="1" dirty="0">
              <a:solidFill>
                <a:schemeClr val="tx1"/>
              </a:solidFill>
              <a:latin typeface="+mj-lt"/>
              <a:ea typeface="Calibri" panose="020F0502020204030204" pitchFamily="34" charset="0"/>
              <a:cs typeface="Calibri" panose="020F0502020204030204" pitchFamily="34" charset="0"/>
            </a:endParaRPr>
          </a:p>
        </p:txBody>
      </p:sp>
      <p:pic>
        <p:nvPicPr>
          <p:cNvPr id="343" name="Google Shape;343;p33" descr="Picture of EthnoMed.org homepage"/>
          <p:cNvPicPr preferRelativeResize="0">
            <a:picLocks noGrp="1"/>
          </p:cNvPicPr>
          <p:nvPr>
            <p:ph type="body" idx="1"/>
          </p:nvPr>
        </p:nvPicPr>
        <p:blipFill rotWithShape="1">
          <a:blip r:embed="rId3">
            <a:alphaModFix/>
          </a:blip>
          <a:srcRect/>
          <a:stretch/>
        </p:blipFill>
        <p:spPr>
          <a:xfrm>
            <a:off x="1996440" y="2020661"/>
            <a:ext cx="8199120" cy="3533374"/>
          </a:xfrm>
          <a:prstGeom prst="rect">
            <a:avLst/>
          </a:prstGeom>
          <a:noFill/>
          <a:ln>
            <a:noFill/>
          </a:ln>
        </p:spPr>
      </p:pic>
      <p:sp>
        <p:nvSpPr>
          <p:cNvPr id="2" name="Slide Number Placeholder 5">
            <a:extLst>
              <a:ext uri="{FF2B5EF4-FFF2-40B4-BE49-F238E27FC236}">
                <a16:creationId xmlns:a16="http://schemas.microsoft.com/office/drawing/2014/main" id="{279216C8-BA24-87DC-098C-675A4E5C9D99}"/>
              </a:ext>
            </a:extLst>
          </p:cNvPr>
          <p:cNvSpPr txBox="1">
            <a:spLocks/>
          </p:cNvSpPr>
          <p:nvPr/>
        </p:nvSpPr>
        <p:spPr>
          <a:xfrm>
            <a:off x="9984438" y="6273255"/>
            <a:ext cx="1706217"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chemeClr val="dk1"/>
                </a:solidFill>
                <a:latin typeface="Corbel"/>
                <a:ea typeface="Corbel"/>
                <a:cs typeface="Corbel"/>
                <a:sym typeface="Corbe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9pPr>
          </a:lstStyle>
          <a:p>
            <a:pPr algn="r">
              <a:defRPr/>
            </a:pPr>
            <a:fld id="{76BF41A6-7A2C-4690-ACC7-07924994F7F6}" type="slidenum">
              <a:rPr lang="en-US" sz="1400" b="1" smtClean="0">
                <a:solidFill>
                  <a:schemeClr val="bg1"/>
                </a:solidFill>
                <a:latin typeface="+mj-lt"/>
              </a:rPr>
              <a:pPr algn="r">
                <a:defRPr/>
              </a:pPr>
              <a:t>28</a:t>
            </a:fld>
            <a:endParaRPr lang="en-US" sz="1400" b="1" dirty="0">
              <a:solidFill>
                <a:schemeClr val="bg1"/>
              </a:solidFill>
              <a:latin typeface="+mj-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348"/>
        <p:cNvGrpSpPr/>
        <p:nvPr/>
      </p:nvGrpSpPr>
      <p:grpSpPr>
        <a:xfrm>
          <a:off x="0" y="0"/>
          <a:ext cx="0" cy="0"/>
          <a:chOff x="0" y="0"/>
          <a:chExt cx="0" cy="0"/>
        </a:xfrm>
      </p:grpSpPr>
      <p:sp>
        <p:nvSpPr>
          <p:cNvPr id="349" name="Google Shape;349;g1cec29a85c9_2_1"/>
          <p:cNvSpPr txBox="1">
            <a:spLocks noGrp="1"/>
          </p:cNvSpPr>
          <p:nvPr>
            <p:ph type="title"/>
          </p:nvPr>
        </p:nvSpPr>
        <p:spPr>
          <a:xfrm>
            <a:off x="2152650" y="219620"/>
            <a:ext cx="7886700" cy="523980"/>
          </a:xfrm>
          <a:prstGeom prst="rect">
            <a:avLst/>
          </a:prstGeom>
        </p:spPr>
        <p:txBody>
          <a:bodyPr spcFirstLastPara="1" wrap="square" lIns="91425" tIns="45700" rIns="91425" bIns="45700" anchor="ctr" anchorCtr="0">
            <a:normAutofit fontScale="90000"/>
          </a:bodyPr>
          <a:lstStyle/>
          <a:p>
            <a:pPr algn="ctr">
              <a:buClr>
                <a:schemeClr val="accent1"/>
              </a:buClr>
              <a:buSzPts val="4000"/>
            </a:pPr>
            <a:r>
              <a:rPr lang="en-US" sz="4000" b="1" dirty="0">
                <a:solidFill>
                  <a:schemeClr val="tx1"/>
                </a:solidFill>
                <a:latin typeface="+mj-lt"/>
              </a:rPr>
              <a:t>Indian Health Service</a:t>
            </a:r>
            <a:endParaRPr sz="4000" b="1" dirty="0">
              <a:solidFill>
                <a:schemeClr val="tx1"/>
              </a:solidFill>
              <a:latin typeface="+mj-lt"/>
            </a:endParaRPr>
          </a:p>
        </p:txBody>
      </p:sp>
      <p:pic>
        <p:nvPicPr>
          <p:cNvPr id="350" name="Google Shape;350;g1cec29a85c9_2_1" descr="Picture of Indian Health Service homepage.">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2305050" y="1195447"/>
            <a:ext cx="7886700" cy="5260370"/>
          </a:xfrm>
          <a:prstGeom prst="rect">
            <a:avLst/>
          </a:prstGeom>
          <a:noFill/>
          <a:ln>
            <a:noFill/>
          </a:ln>
        </p:spPr>
      </p:pic>
      <p:sp>
        <p:nvSpPr>
          <p:cNvPr id="3" name="Slide Number Placeholder 5">
            <a:extLst>
              <a:ext uri="{FF2B5EF4-FFF2-40B4-BE49-F238E27FC236}">
                <a16:creationId xmlns:a16="http://schemas.microsoft.com/office/drawing/2014/main" id="{8714B58B-2BB5-CB6C-3E22-193B42D8F46C}"/>
              </a:ext>
            </a:extLst>
          </p:cNvPr>
          <p:cNvSpPr txBox="1">
            <a:spLocks/>
          </p:cNvSpPr>
          <p:nvPr/>
        </p:nvSpPr>
        <p:spPr>
          <a:xfrm>
            <a:off x="10136838" y="6425655"/>
            <a:ext cx="1706217"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chemeClr val="dk1"/>
                </a:solidFill>
                <a:latin typeface="Corbel"/>
                <a:ea typeface="Corbel"/>
                <a:cs typeface="Corbel"/>
                <a:sym typeface="Corbe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9pPr>
          </a:lstStyle>
          <a:p>
            <a:pPr algn="r">
              <a:defRPr/>
            </a:pPr>
            <a:fld id="{76BF41A6-7A2C-4690-ACC7-07924994F7F6}" type="slidenum">
              <a:rPr lang="en-US" sz="1400" b="1" smtClean="0">
                <a:solidFill>
                  <a:schemeClr val="tx1"/>
                </a:solidFill>
                <a:latin typeface="+mj-lt"/>
              </a:rPr>
              <a:pPr algn="r">
                <a:defRPr/>
              </a:pPr>
              <a:t>29</a:t>
            </a:fld>
            <a:endParaRPr lang="en-US" sz="1400" b="1" dirty="0">
              <a:solidFill>
                <a:schemeClr val="tx1"/>
              </a:solidFill>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C8A52-A501-D01E-924B-929E7D0ED2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2033EA-BADC-FD3A-6282-83B7BD68B847}"/>
              </a:ext>
            </a:extLst>
          </p:cNvPr>
          <p:cNvSpPr>
            <a:spLocks noGrp="1"/>
          </p:cNvSpPr>
          <p:nvPr>
            <p:ph type="title"/>
          </p:nvPr>
        </p:nvSpPr>
        <p:spPr>
          <a:xfrm>
            <a:off x="2152650" y="303192"/>
            <a:ext cx="7886700" cy="774451"/>
          </a:xfrm>
        </p:spPr>
        <p:txBody>
          <a:bodyPr anchor="ctr">
            <a:normAutofit/>
          </a:bodyPr>
          <a:lstStyle/>
          <a:p>
            <a:pPr algn="ctr"/>
            <a:r>
              <a:rPr lang="en-US" b="1" dirty="0">
                <a:solidFill>
                  <a:schemeClr val="tx1"/>
                </a:solidFill>
                <a:latin typeface="+mj-lt"/>
              </a:rPr>
              <a:t>Objectives</a:t>
            </a:r>
          </a:p>
        </p:txBody>
      </p:sp>
      <p:graphicFrame>
        <p:nvGraphicFramePr>
          <p:cNvPr id="8" name="Content Placeholder 2" descr="tips about the webinar session">
            <a:extLst>
              <a:ext uri="{FF2B5EF4-FFF2-40B4-BE49-F238E27FC236}">
                <a16:creationId xmlns:a16="http://schemas.microsoft.com/office/drawing/2014/main" id="{E43C2FBC-A67D-CC72-EF2F-6FD456256C6E}"/>
              </a:ext>
            </a:extLst>
          </p:cNvPr>
          <p:cNvGraphicFramePr>
            <a:graphicFrameLocks noGrp="1"/>
          </p:cNvGraphicFramePr>
          <p:nvPr>
            <p:ph idx="1"/>
            <p:extLst>
              <p:ext uri="{D42A27DB-BD31-4B8C-83A1-F6EECF244321}">
                <p14:modId xmlns:p14="http://schemas.microsoft.com/office/powerpoint/2010/main" val="694518088"/>
              </p:ext>
            </p:extLst>
          </p:nvPr>
        </p:nvGraphicFramePr>
        <p:xfrm>
          <a:off x="1061356" y="1175572"/>
          <a:ext cx="10303329" cy="4833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5">
            <a:extLst>
              <a:ext uri="{FF2B5EF4-FFF2-40B4-BE49-F238E27FC236}">
                <a16:creationId xmlns:a16="http://schemas.microsoft.com/office/drawing/2014/main" id="{0722F887-29C6-EAD2-E35B-3563AC2B1875}"/>
              </a:ext>
            </a:extLst>
          </p:cNvPr>
          <p:cNvSpPr>
            <a:spLocks noGrp="1"/>
          </p:cNvSpPr>
          <p:nvPr>
            <p:ph type="sldNum" sz="quarter" idx="10"/>
          </p:nvPr>
        </p:nvSpPr>
        <p:spPr>
          <a:xfrm>
            <a:off x="9984438" y="6273255"/>
            <a:ext cx="1706217" cy="365125"/>
          </a:xfrm>
        </p:spPr>
        <p:txBody>
          <a:bodyPr/>
          <a:lstStyle/>
          <a:p>
            <a:pPr>
              <a:defRPr/>
            </a:pPr>
            <a:fld id="{76BF41A6-7A2C-4690-ACC7-07924994F7F6}" type="slidenum">
              <a:rPr lang="en-US" sz="1400" b="1" smtClean="0">
                <a:solidFill>
                  <a:schemeClr val="bg1"/>
                </a:solidFill>
                <a:latin typeface="+mj-lt"/>
              </a:rPr>
              <a:pPr>
                <a:defRPr/>
              </a:pPr>
              <a:t>3</a:t>
            </a:fld>
            <a:endParaRPr lang="en-US" sz="1400" b="1" dirty="0">
              <a:solidFill>
                <a:schemeClr val="bg1"/>
              </a:solidFill>
              <a:latin typeface="+mj-lt"/>
            </a:endParaRPr>
          </a:p>
        </p:txBody>
      </p:sp>
    </p:spTree>
    <p:extLst>
      <p:ext uri="{BB962C8B-B14F-4D97-AF65-F5344CB8AC3E}">
        <p14:creationId xmlns:p14="http://schemas.microsoft.com/office/powerpoint/2010/main" val="2761577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4"/>
          <p:cNvSpPr txBox="1">
            <a:spLocks noGrp="1"/>
          </p:cNvSpPr>
          <p:nvPr>
            <p:ph type="title"/>
          </p:nvPr>
        </p:nvSpPr>
        <p:spPr>
          <a:xfrm>
            <a:off x="1908235" y="269567"/>
            <a:ext cx="8375530" cy="637198"/>
          </a:xfrm>
          <a:prstGeom prst="rect">
            <a:avLst/>
          </a:prstGeom>
          <a:noFill/>
          <a:ln>
            <a:noFill/>
          </a:ln>
        </p:spPr>
        <p:txBody>
          <a:bodyPr spcFirstLastPara="1" wrap="square" lIns="91425" tIns="45700" rIns="91425" bIns="45700" anchor="ctr" anchorCtr="0">
            <a:noAutofit/>
          </a:bodyPr>
          <a:lstStyle/>
          <a:p>
            <a:pPr algn="ctr">
              <a:buClr>
                <a:srgbClr val="0070C0"/>
              </a:buClr>
              <a:buSzPts val="4000"/>
            </a:pPr>
            <a:r>
              <a:rPr lang="en-US" sz="4000" b="1" dirty="0">
                <a:solidFill>
                  <a:schemeClr val="tx1"/>
                </a:solidFill>
                <a:latin typeface="+mj-lt"/>
              </a:rPr>
              <a:t>Summary</a:t>
            </a:r>
            <a:endParaRPr dirty="0">
              <a:solidFill>
                <a:schemeClr val="tx1"/>
              </a:solidFill>
              <a:latin typeface="+mj-lt"/>
            </a:endParaRPr>
          </a:p>
        </p:txBody>
      </p:sp>
      <p:sp>
        <p:nvSpPr>
          <p:cNvPr id="357" name="Google Shape;357;p34"/>
          <p:cNvSpPr txBox="1"/>
          <p:nvPr/>
        </p:nvSpPr>
        <p:spPr>
          <a:xfrm>
            <a:off x="596751" y="1325494"/>
            <a:ext cx="10264837" cy="5262939"/>
          </a:xfrm>
          <a:prstGeom prst="rect">
            <a:avLst/>
          </a:prstGeom>
          <a:noFill/>
          <a:ln>
            <a:noFill/>
          </a:ln>
        </p:spPr>
        <p:txBody>
          <a:bodyPr spcFirstLastPara="1" wrap="square" lIns="91425" tIns="45700" rIns="91425" bIns="45700" anchor="t" anchorCtr="0">
            <a:spAutoFit/>
          </a:bodyPr>
          <a:lstStyle/>
          <a:p>
            <a:endParaRPr sz="2400" dirty="0">
              <a:solidFill>
                <a:schemeClr val="dk1"/>
              </a:solidFill>
              <a:latin typeface="+mj-lt"/>
              <a:ea typeface="Calibri"/>
              <a:cs typeface="Calibri"/>
              <a:sym typeface="Calibri"/>
            </a:endParaRPr>
          </a:p>
          <a:p>
            <a:pPr marL="457200" indent="-457200">
              <a:buClr>
                <a:schemeClr val="dk1"/>
              </a:buClr>
              <a:buSzPts val="2400"/>
              <a:buFont typeface="+mj-lt"/>
              <a:buAutoNum type="arabicPeriod"/>
            </a:pPr>
            <a:r>
              <a:rPr lang="en-US" sz="2400" b="1" dirty="0">
                <a:solidFill>
                  <a:schemeClr val="dk1"/>
                </a:solidFill>
                <a:latin typeface="+mj-lt"/>
                <a:ea typeface="Calibri"/>
                <a:cs typeface="Calibri"/>
                <a:sym typeface="Calibri"/>
              </a:rPr>
              <a:t>Health Literacy </a:t>
            </a:r>
            <a:r>
              <a:rPr lang="en-US" sz="2400" dirty="0">
                <a:solidFill>
                  <a:schemeClr val="dk1"/>
                </a:solidFill>
                <a:latin typeface="+mj-lt"/>
                <a:ea typeface="Calibri"/>
                <a:cs typeface="Calibri"/>
                <a:sym typeface="Calibri"/>
              </a:rPr>
              <a:t>is a shared responsibility</a:t>
            </a:r>
            <a:endParaRPr dirty="0">
              <a:latin typeface="+mj-lt"/>
            </a:endParaRPr>
          </a:p>
          <a:p>
            <a:pPr marL="609600" indent="-457200">
              <a:buClr>
                <a:schemeClr val="dk1"/>
              </a:buClr>
              <a:buSzPts val="2400"/>
              <a:buFont typeface="+mj-lt"/>
              <a:buAutoNum type="arabicPeriod"/>
            </a:pPr>
            <a:endParaRPr sz="2400" b="1" dirty="0">
              <a:solidFill>
                <a:schemeClr val="dk1"/>
              </a:solidFill>
              <a:latin typeface="+mj-lt"/>
              <a:ea typeface="Calibri"/>
              <a:cs typeface="Calibri"/>
              <a:sym typeface="Calibri"/>
            </a:endParaRPr>
          </a:p>
          <a:p>
            <a:pPr marL="457200" indent="-457200">
              <a:buClr>
                <a:schemeClr val="dk1"/>
              </a:buClr>
              <a:buSzPts val="2400"/>
              <a:buFont typeface="+mj-lt"/>
              <a:buAutoNum type="arabicPeriod"/>
            </a:pPr>
            <a:r>
              <a:rPr lang="en-US" sz="2400" b="1" dirty="0">
                <a:solidFill>
                  <a:schemeClr val="dk1"/>
                </a:solidFill>
                <a:latin typeface="+mj-lt"/>
                <a:ea typeface="Calibri"/>
                <a:cs typeface="Calibri"/>
                <a:sym typeface="Calibri"/>
              </a:rPr>
              <a:t> Universal precautions for health literacy</a:t>
            </a:r>
            <a:r>
              <a:rPr lang="en-US" sz="2400" dirty="0">
                <a:solidFill>
                  <a:schemeClr val="dk1"/>
                </a:solidFill>
                <a:latin typeface="+mj-lt"/>
                <a:ea typeface="Calibri"/>
                <a:cs typeface="Calibri"/>
                <a:sym typeface="Calibri"/>
              </a:rPr>
              <a:t> ensure that we communicate in ways that everyone can understand</a:t>
            </a:r>
            <a:endParaRPr sz="2400" dirty="0">
              <a:solidFill>
                <a:schemeClr val="dk1"/>
              </a:solidFill>
              <a:latin typeface="+mj-lt"/>
              <a:ea typeface="Calibri"/>
              <a:cs typeface="Calibri"/>
              <a:sym typeface="Calibri"/>
            </a:endParaRPr>
          </a:p>
          <a:p>
            <a:pPr marL="457200" indent="-457200">
              <a:buFont typeface="+mj-lt"/>
              <a:buAutoNum type="arabicPeriod"/>
            </a:pPr>
            <a:endParaRPr sz="2400" dirty="0">
              <a:solidFill>
                <a:schemeClr val="dk1"/>
              </a:solidFill>
              <a:latin typeface="+mj-lt"/>
              <a:ea typeface="Calibri"/>
              <a:cs typeface="Calibri"/>
              <a:sym typeface="Calibri"/>
            </a:endParaRPr>
          </a:p>
          <a:p>
            <a:pPr marL="457200" indent="-457200">
              <a:buClr>
                <a:schemeClr val="dk1"/>
              </a:buClr>
              <a:buSzPts val="2400"/>
              <a:buFont typeface="+mj-lt"/>
              <a:buAutoNum type="arabicPeriod"/>
            </a:pPr>
            <a:r>
              <a:rPr lang="en-US" sz="2400" dirty="0">
                <a:solidFill>
                  <a:schemeClr val="dk1"/>
                </a:solidFill>
                <a:latin typeface="+mj-lt"/>
                <a:ea typeface="Calibri"/>
                <a:cs typeface="Calibri"/>
                <a:sym typeface="Calibri"/>
              </a:rPr>
              <a:t> </a:t>
            </a:r>
            <a:r>
              <a:rPr lang="en-US" sz="2400" b="1" dirty="0">
                <a:solidFill>
                  <a:schemeClr val="dk1"/>
                </a:solidFill>
                <a:latin typeface="+mj-lt"/>
                <a:ea typeface="Calibri"/>
                <a:cs typeface="Calibri"/>
                <a:sym typeface="Calibri"/>
              </a:rPr>
              <a:t>Clear health communication</a:t>
            </a:r>
            <a:r>
              <a:rPr lang="en-US" sz="2400" dirty="0">
                <a:solidFill>
                  <a:schemeClr val="dk1"/>
                </a:solidFill>
                <a:latin typeface="+mj-lt"/>
                <a:ea typeface="Calibri"/>
                <a:cs typeface="Calibri"/>
                <a:sym typeface="Calibri"/>
              </a:rPr>
              <a:t> best practices include using plain language, limiting to "need to know" information, confirming understanding, and being aware of cultural differences </a:t>
            </a:r>
            <a:endParaRPr dirty="0">
              <a:latin typeface="+mj-lt"/>
            </a:endParaRPr>
          </a:p>
          <a:p>
            <a:pPr marL="609600" indent="-457200">
              <a:buClr>
                <a:schemeClr val="dk1"/>
              </a:buClr>
              <a:buSzPts val="2400"/>
              <a:buFont typeface="+mj-lt"/>
              <a:buAutoNum type="arabicPeriod"/>
            </a:pPr>
            <a:endParaRPr sz="2400" dirty="0">
              <a:solidFill>
                <a:schemeClr val="dk1"/>
              </a:solidFill>
              <a:latin typeface="+mj-lt"/>
              <a:ea typeface="Calibri"/>
              <a:cs typeface="Calibri"/>
              <a:sym typeface="Calibri"/>
            </a:endParaRPr>
          </a:p>
          <a:p>
            <a:pPr marL="457200" indent="-457200">
              <a:buClr>
                <a:schemeClr val="dk1"/>
              </a:buClr>
              <a:buSzPts val="2400"/>
              <a:buFont typeface="+mj-lt"/>
              <a:buAutoNum type="arabicPeriod"/>
            </a:pPr>
            <a:r>
              <a:rPr lang="en-US" sz="2400" dirty="0">
                <a:solidFill>
                  <a:schemeClr val="dk1"/>
                </a:solidFill>
                <a:latin typeface="+mj-lt"/>
                <a:ea typeface="Calibri"/>
                <a:cs typeface="Calibri"/>
                <a:sym typeface="Calibri"/>
              </a:rPr>
              <a:t> Free </a:t>
            </a:r>
            <a:r>
              <a:rPr lang="en-US" sz="2400" b="1" dirty="0">
                <a:solidFill>
                  <a:schemeClr val="dk1"/>
                </a:solidFill>
                <a:latin typeface="+mj-lt"/>
                <a:ea typeface="Calibri"/>
                <a:cs typeface="Calibri"/>
                <a:sym typeface="Calibri"/>
              </a:rPr>
              <a:t>online resources</a:t>
            </a:r>
            <a:r>
              <a:rPr lang="en-US" sz="2400" dirty="0">
                <a:solidFill>
                  <a:schemeClr val="dk1"/>
                </a:solidFill>
                <a:latin typeface="+mj-lt"/>
                <a:ea typeface="Calibri"/>
                <a:cs typeface="Calibri"/>
                <a:sym typeface="Calibri"/>
              </a:rPr>
              <a:t> you can use to promote health literacy include SAM, MedlinePlus, EthnoMed, IHS, and the AHRQ Health Literacy Universal Precautions Toolkit </a:t>
            </a:r>
            <a:endParaRPr sz="2400" dirty="0">
              <a:solidFill>
                <a:schemeClr val="dk1"/>
              </a:solidFill>
              <a:latin typeface="Calibri"/>
              <a:ea typeface="Calibri"/>
              <a:cs typeface="Calibri"/>
              <a:sym typeface="Calibri"/>
            </a:endParaRPr>
          </a:p>
          <a:p>
            <a:pPr marL="285750" indent="-133350">
              <a:buClr>
                <a:schemeClr val="dk1"/>
              </a:buClr>
              <a:buSzPts val="2400"/>
            </a:pPr>
            <a:endParaRPr sz="2400" dirty="0">
              <a:solidFill>
                <a:schemeClr val="dk1"/>
              </a:solidFill>
              <a:latin typeface="Calibri"/>
              <a:ea typeface="Calibri"/>
              <a:cs typeface="Calibri"/>
              <a:sym typeface="Calibri"/>
            </a:endParaRPr>
          </a:p>
        </p:txBody>
      </p:sp>
      <p:sp>
        <p:nvSpPr>
          <p:cNvPr id="2" name="Slide Number Placeholder 5">
            <a:extLst>
              <a:ext uri="{FF2B5EF4-FFF2-40B4-BE49-F238E27FC236}">
                <a16:creationId xmlns:a16="http://schemas.microsoft.com/office/drawing/2014/main" id="{44F1409B-5C72-D103-BE47-ADA5A26588F3}"/>
              </a:ext>
            </a:extLst>
          </p:cNvPr>
          <p:cNvSpPr txBox="1">
            <a:spLocks/>
          </p:cNvSpPr>
          <p:nvPr/>
        </p:nvSpPr>
        <p:spPr>
          <a:xfrm>
            <a:off x="10136838" y="6425655"/>
            <a:ext cx="1706217"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chemeClr val="dk1"/>
                </a:solidFill>
                <a:latin typeface="Corbel"/>
                <a:ea typeface="Corbel"/>
                <a:cs typeface="Corbel"/>
                <a:sym typeface="Corbe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9pPr>
          </a:lstStyle>
          <a:p>
            <a:pPr algn="r">
              <a:defRPr/>
            </a:pPr>
            <a:fld id="{76BF41A6-7A2C-4690-ACC7-07924994F7F6}" type="slidenum">
              <a:rPr lang="en-US" sz="1400" b="1" smtClean="0">
                <a:solidFill>
                  <a:schemeClr val="tx1"/>
                </a:solidFill>
                <a:latin typeface="+mj-lt"/>
              </a:rPr>
              <a:pPr algn="r">
                <a:defRPr/>
              </a:pPr>
              <a:t>30</a:t>
            </a:fld>
            <a:endParaRPr lang="en-US" sz="1400" b="1" dirty="0">
              <a:solidFill>
                <a:schemeClr val="tx1"/>
              </a:solidFill>
              <a:latin typeface="+mj-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5" descr="3 questions marks floating on the slide. Do you have any questions."/>
          <p:cNvSpPr txBox="1">
            <a:spLocks noGrp="1"/>
          </p:cNvSpPr>
          <p:nvPr>
            <p:ph type="title"/>
          </p:nvPr>
        </p:nvSpPr>
        <p:spPr>
          <a:xfrm>
            <a:off x="2152650" y="1280004"/>
            <a:ext cx="8114400" cy="3135000"/>
          </a:xfrm>
          <a:prstGeom prst="rect">
            <a:avLst/>
          </a:prstGeom>
          <a:noFill/>
          <a:ln>
            <a:noFill/>
          </a:ln>
        </p:spPr>
        <p:txBody>
          <a:bodyPr spcFirstLastPara="1" wrap="square" lIns="91425" tIns="45700" rIns="91425" bIns="45700" anchor="ctr" anchorCtr="0">
            <a:normAutofit fontScale="90000"/>
          </a:bodyPr>
          <a:lstStyle/>
          <a:p>
            <a:pPr algn="ctr">
              <a:buClr>
                <a:srgbClr val="000000"/>
              </a:buClr>
              <a:buSzPts val="2800"/>
            </a:pPr>
            <a:r>
              <a:rPr lang="en-US" sz="6000" b="1" dirty="0">
                <a:solidFill>
                  <a:schemeClr val="tx1"/>
                </a:solidFill>
              </a:rPr>
              <a:t>Questions?</a:t>
            </a:r>
            <a:br>
              <a:rPr lang="en-US" sz="6000" b="1" dirty="0">
                <a:solidFill>
                  <a:schemeClr val="tx1"/>
                </a:solidFill>
              </a:rPr>
            </a:br>
            <a:br>
              <a:rPr lang="en-US" sz="6000" b="1" dirty="0">
                <a:solidFill>
                  <a:schemeClr val="tx1"/>
                </a:solidFill>
              </a:rPr>
            </a:br>
            <a:r>
              <a:rPr lang="de-DE" b="1" dirty="0">
                <a:solidFill>
                  <a:schemeClr val="tx1"/>
                </a:solidFill>
                <a:latin typeface="+mj-lt"/>
                <a:ea typeface="Calibri"/>
                <a:cs typeface="Calibri"/>
                <a:sym typeface="Calibri"/>
              </a:rPr>
              <a:t>Nick Vera</a:t>
            </a:r>
            <a:br>
              <a:rPr lang="de-DE" b="1" dirty="0">
                <a:solidFill>
                  <a:schemeClr val="tx1"/>
                </a:solidFill>
                <a:latin typeface="+mj-lt"/>
              </a:rPr>
            </a:br>
            <a:r>
              <a:rPr lang="de-DE" b="1" u="sng" dirty="0">
                <a:solidFill>
                  <a:schemeClr val="tx1"/>
                </a:solidFill>
                <a:latin typeface="+mj-lt"/>
              </a:rPr>
              <a:t>verani@musc.edu</a:t>
            </a:r>
            <a:br>
              <a:rPr lang="de-DE" b="1" dirty="0">
                <a:latin typeface="+mj-lt"/>
                <a:ea typeface="Calibri"/>
                <a:cs typeface="Calibri"/>
                <a:sym typeface="Calibri"/>
              </a:rPr>
            </a:br>
            <a:endParaRPr dirty="0">
              <a:solidFill>
                <a:schemeClr val="accent1"/>
              </a:solidFill>
              <a:latin typeface="+mj-lt"/>
            </a:endParaRPr>
          </a:p>
        </p:txBody>
      </p:sp>
      <p:sp>
        <p:nvSpPr>
          <p:cNvPr id="2" name="Slide Number Placeholder 5">
            <a:extLst>
              <a:ext uri="{FF2B5EF4-FFF2-40B4-BE49-F238E27FC236}">
                <a16:creationId xmlns:a16="http://schemas.microsoft.com/office/drawing/2014/main" id="{BE978219-4AD3-B568-56C3-35E6B43AE37E}"/>
              </a:ext>
            </a:extLst>
          </p:cNvPr>
          <p:cNvSpPr txBox="1">
            <a:spLocks/>
          </p:cNvSpPr>
          <p:nvPr/>
        </p:nvSpPr>
        <p:spPr>
          <a:xfrm>
            <a:off x="9984438" y="6273255"/>
            <a:ext cx="1706217"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chemeClr val="dk1"/>
                </a:solidFill>
                <a:latin typeface="Corbel"/>
                <a:ea typeface="Corbel"/>
                <a:cs typeface="Corbel"/>
                <a:sym typeface="Corbe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9pPr>
          </a:lstStyle>
          <a:p>
            <a:pPr algn="r">
              <a:defRPr/>
            </a:pPr>
            <a:fld id="{76BF41A6-7A2C-4690-ACC7-07924994F7F6}" type="slidenum">
              <a:rPr lang="en-US" sz="1400" b="1" smtClean="0">
                <a:solidFill>
                  <a:schemeClr val="bg1"/>
                </a:solidFill>
                <a:latin typeface="+mj-lt"/>
              </a:rPr>
              <a:pPr algn="r">
                <a:defRPr/>
              </a:pPr>
              <a:t>31</a:t>
            </a:fld>
            <a:endParaRPr lang="en-US" sz="1400" b="1" dirty="0">
              <a:solidFill>
                <a:schemeClr val="bg1"/>
              </a:solidFill>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txBox="1">
            <a:spLocks noGrp="1"/>
          </p:cNvSpPr>
          <p:nvPr>
            <p:ph type="title"/>
          </p:nvPr>
        </p:nvSpPr>
        <p:spPr>
          <a:xfrm>
            <a:off x="4314093" y="211602"/>
            <a:ext cx="2601634" cy="685800"/>
          </a:xfrm>
          <a:prstGeom prst="rect">
            <a:avLst/>
          </a:prstGeom>
          <a:noFill/>
          <a:ln>
            <a:noFill/>
          </a:ln>
        </p:spPr>
        <p:txBody>
          <a:bodyPr spcFirstLastPara="1" wrap="square" lIns="91425" tIns="45700" rIns="91425" bIns="45700" anchor="b" anchorCtr="0">
            <a:noAutofit/>
          </a:bodyPr>
          <a:lstStyle/>
          <a:p>
            <a:pPr algn="ctr">
              <a:buClr>
                <a:schemeClr val="accent1"/>
              </a:buClr>
              <a:buSzPts val="4000"/>
            </a:pPr>
            <a:r>
              <a:rPr lang="en-US" sz="4800" b="1" dirty="0">
                <a:solidFill>
                  <a:schemeClr val="tx1"/>
                </a:solidFill>
                <a:latin typeface="+mj-lt"/>
              </a:rPr>
              <a:t>Agenda</a:t>
            </a:r>
            <a:endParaRPr sz="4800" dirty="0">
              <a:solidFill>
                <a:schemeClr val="tx1"/>
              </a:solidFill>
              <a:latin typeface="+mj-lt"/>
            </a:endParaRPr>
          </a:p>
        </p:txBody>
      </p:sp>
      <p:sp>
        <p:nvSpPr>
          <p:cNvPr id="151" name="Google Shape;151;p5"/>
          <p:cNvSpPr txBox="1">
            <a:spLocks noGrp="1"/>
          </p:cNvSpPr>
          <p:nvPr>
            <p:ph type="body" idx="2"/>
          </p:nvPr>
        </p:nvSpPr>
        <p:spPr>
          <a:xfrm>
            <a:off x="1524000" y="1555059"/>
            <a:ext cx="8581292" cy="4107188"/>
          </a:xfrm>
          <a:prstGeom prst="rect">
            <a:avLst/>
          </a:prstGeom>
          <a:noFill/>
          <a:ln>
            <a:noFill/>
          </a:ln>
        </p:spPr>
        <p:txBody>
          <a:bodyPr spcFirstLastPara="1" wrap="square" lIns="91425" tIns="45700" rIns="91425" bIns="45700" anchor="t" anchorCtr="0">
            <a:normAutofit fontScale="92500" lnSpcReduction="20000"/>
          </a:bodyPr>
          <a:lstStyle/>
          <a:p>
            <a:pPr marL="213995" indent="-213995">
              <a:lnSpc>
                <a:spcPct val="150000"/>
              </a:lnSpc>
              <a:spcBef>
                <a:spcPts val="0"/>
              </a:spcBef>
              <a:buSzPts val="2400"/>
              <a:buFont typeface="Arial"/>
              <a:buChar char="•"/>
            </a:pPr>
            <a:r>
              <a:rPr lang="en-US" sz="3200" dirty="0">
                <a:latin typeface="+mj-lt"/>
              </a:rPr>
              <a:t>Introduction to Health Literacy</a:t>
            </a:r>
            <a:endParaRPr sz="3200" dirty="0">
              <a:latin typeface="+mj-lt"/>
            </a:endParaRPr>
          </a:p>
          <a:p>
            <a:pPr marL="257175" indent="-257175">
              <a:lnSpc>
                <a:spcPct val="150000"/>
              </a:lnSpc>
              <a:spcBef>
                <a:spcPts val="450"/>
              </a:spcBef>
              <a:buSzPts val="2400"/>
              <a:buFont typeface="Arial"/>
              <a:buChar char="•"/>
            </a:pPr>
            <a:r>
              <a:rPr lang="en-US" sz="3200" dirty="0">
                <a:latin typeface="+mj-lt"/>
              </a:rPr>
              <a:t>Communication</a:t>
            </a:r>
            <a:endParaRPr sz="3200" dirty="0">
              <a:latin typeface="+mj-lt"/>
            </a:endParaRPr>
          </a:p>
          <a:p>
            <a:pPr marL="714375" lvl="1" indent="-152400">
              <a:lnSpc>
                <a:spcPct val="150000"/>
              </a:lnSpc>
              <a:spcBef>
                <a:spcPts val="450"/>
              </a:spcBef>
              <a:buSzPts val="2400"/>
              <a:buFont typeface="Arial"/>
              <a:buChar char="•"/>
            </a:pPr>
            <a:r>
              <a:rPr lang="en-US" sz="3200" dirty="0">
                <a:latin typeface="+mj-lt"/>
              </a:rPr>
              <a:t>  Print communication </a:t>
            </a:r>
            <a:endParaRPr sz="1600" dirty="0">
              <a:latin typeface="+mj-lt"/>
            </a:endParaRPr>
          </a:p>
          <a:p>
            <a:pPr marL="714375" lvl="1" indent="-152400">
              <a:lnSpc>
                <a:spcPct val="150000"/>
              </a:lnSpc>
              <a:spcBef>
                <a:spcPts val="450"/>
              </a:spcBef>
              <a:buSzPts val="2400"/>
              <a:buFont typeface="Arial"/>
              <a:buChar char="•"/>
            </a:pPr>
            <a:r>
              <a:rPr lang="en-US" sz="3200" dirty="0">
                <a:latin typeface="+mj-lt"/>
              </a:rPr>
              <a:t>  Verbal communication</a:t>
            </a:r>
            <a:endParaRPr sz="1600" dirty="0">
              <a:latin typeface="+mj-lt"/>
            </a:endParaRPr>
          </a:p>
          <a:p>
            <a:pPr marL="257175" indent="-257175">
              <a:lnSpc>
                <a:spcPct val="150000"/>
              </a:lnSpc>
              <a:spcBef>
                <a:spcPts val="750"/>
              </a:spcBef>
              <a:buSzPts val="2400"/>
              <a:buFont typeface="Arial"/>
              <a:buChar char="•"/>
            </a:pPr>
            <a:r>
              <a:rPr lang="en-US" sz="3200" dirty="0">
                <a:latin typeface="+mj-lt"/>
              </a:rPr>
              <a:t>MedlinePlus to promote health literacy</a:t>
            </a:r>
            <a:endParaRPr sz="3200" dirty="0">
              <a:latin typeface="+mj-lt"/>
            </a:endParaRPr>
          </a:p>
          <a:p>
            <a:pPr marL="257175" indent="-257175">
              <a:lnSpc>
                <a:spcPct val="150000"/>
              </a:lnSpc>
              <a:spcBef>
                <a:spcPts val="750"/>
              </a:spcBef>
              <a:buSzPts val="2400"/>
              <a:buChar char="•"/>
            </a:pPr>
            <a:r>
              <a:rPr lang="en-US" sz="3200" dirty="0">
                <a:latin typeface="+mj-lt"/>
              </a:rPr>
              <a:t>EthnoMed</a:t>
            </a:r>
            <a:endParaRPr sz="3200" dirty="0">
              <a:latin typeface="+mj-lt"/>
            </a:endParaRPr>
          </a:p>
        </p:txBody>
      </p:sp>
      <p:sp>
        <p:nvSpPr>
          <p:cNvPr id="2" name="Slide Number Placeholder 5">
            <a:extLst>
              <a:ext uri="{FF2B5EF4-FFF2-40B4-BE49-F238E27FC236}">
                <a16:creationId xmlns:a16="http://schemas.microsoft.com/office/drawing/2014/main" id="{C9D4CC85-A0F5-4BBA-49FF-F49D0F4A10CE}"/>
              </a:ext>
            </a:extLst>
          </p:cNvPr>
          <p:cNvSpPr txBox="1">
            <a:spLocks/>
          </p:cNvSpPr>
          <p:nvPr/>
        </p:nvSpPr>
        <p:spPr>
          <a:xfrm>
            <a:off x="9984438" y="6273255"/>
            <a:ext cx="17062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6BF41A6-7A2C-4690-ACC7-07924994F7F6}" type="slidenum">
              <a:rPr lang="en-US" sz="1400" b="1" smtClean="0">
                <a:solidFill>
                  <a:schemeClr val="bg1"/>
                </a:solidFill>
                <a:latin typeface="+mj-lt"/>
              </a:rPr>
              <a:pPr algn="r">
                <a:defRPr/>
              </a:pPr>
              <a:t>4</a:t>
            </a:fld>
            <a:endParaRPr lang="en-US" sz="1400" b="1" dirty="0">
              <a:solidFill>
                <a:schemeClr val="bg1"/>
              </a:solidFill>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txBox="1">
            <a:spLocks noGrp="1"/>
          </p:cNvSpPr>
          <p:nvPr>
            <p:ph type="title"/>
          </p:nvPr>
        </p:nvSpPr>
        <p:spPr>
          <a:xfrm>
            <a:off x="2244231" y="399961"/>
            <a:ext cx="7375161" cy="1325563"/>
          </a:xfrm>
          <a:prstGeom prst="rect">
            <a:avLst/>
          </a:prstGeom>
          <a:noFill/>
          <a:ln>
            <a:noFill/>
          </a:ln>
        </p:spPr>
        <p:txBody>
          <a:bodyPr spcFirstLastPara="1" wrap="square" lIns="91425" tIns="45700" rIns="91425" bIns="45700" anchor="ctr" anchorCtr="0">
            <a:normAutofit/>
          </a:bodyPr>
          <a:lstStyle/>
          <a:p>
            <a:pPr algn="ctr">
              <a:buClr>
                <a:schemeClr val="accent1"/>
              </a:buClr>
              <a:buSzPts val="4400"/>
            </a:pPr>
            <a:r>
              <a:rPr lang="en-US" b="1" dirty="0">
                <a:solidFill>
                  <a:schemeClr val="tx1"/>
                </a:solidFill>
                <a:latin typeface="Calibri"/>
                <a:ea typeface="Calibri"/>
                <a:cs typeface="Calibri"/>
                <a:sym typeface="Calibri"/>
              </a:rPr>
              <a:t>What is Health Literacy? </a:t>
            </a:r>
            <a:endParaRPr dirty="0">
              <a:solidFill>
                <a:schemeClr val="tx1"/>
              </a:solidFill>
            </a:endParaRPr>
          </a:p>
        </p:txBody>
      </p:sp>
      <p:sp>
        <p:nvSpPr>
          <p:cNvPr id="158" name="Google Shape;158;p7"/>
          <p:cNvSpPr txBox="1">
            <a:spLocks noGrp="1"/>
          </p:cNvSpPr>
          <p:nvPr>
            <p:ph type="body" idx="1"/>
          </p:nvPr>
        </p:nvSpPr>
        <p:spPr>
          <a:xfrm>
            <a:off x="666862" y="2082000"/>
            <a:ext cx="10892092" cy="2806524"/>
          </a:xfrm>
          <a:prstGeom prst="rect">
            <a:avLst/>
          </a:prstGeom>
          <a:noFill/>
          <a:ln>
            <a:noFill/>
          </a:ln>
        </p:spPr>
        <p:txBody>
          <a:bodyPr spcFirstLastPara="1" wrap="square" lIns="91425" tIns="45700" rIns="91425" bIns="45700" anchor="t" anchorCtr="0">
            <a:noAutofit/>
          </a:bodyPr>
          <a:lstStyle/>
          <a:p>
            <a:pPr marL="228600" indent="-228600">
              <a:spcBef>
                <a:spcPts val="0"/>
              </a:spcBef>
              <a:buSzPts val="2800"/>
            </a:pPr>
            <a:r>
              <a:rPr lang="en-US" b="1" dirty="0">
                <a:latin typeface="+mj-lt"/>
              </a:rPr>
              <a:t>Personal health literacy </a:t>
            </a:r>
            <a:r>
              <a:rPr lang="en-US" dirty="0">
                <a:latin typeface="+mj-lt"/>
              </a:rPr>
              <a:t>is the degree to which individuals have the ability to find, understand, and use information and services to inform health-related decisions and actions for themselves and others. </a:t>
            </a:r>
            <a:endParaRPr dirty="0">
              <a:latin typeface="+mj-lt"/>
            </a:endParaRPr>
          </a:p>
          <a:p>
            <a:pPr marL="228600" indent="-50800">
              <a:buSzPts val="2800"/>
              <a:buNone/>
            </a:pPr>
            <a:endParaRPr dirty="0">
              <a:latin typeface="+mj-lt"/>
            </a:endParaRPr>
          </a:p>
          <a:p>
            <a:pPr marL="228600" indent="-228600">
              <a:buSzPts val="2800"/>
            </a:pPr>
            <a:r>
              <a:rPr lang="en-US" b="1" dirty="0">
                <a:latin typeface="+mj-lt"/>
              </a:rPr>
              <a:t>Organizational health literacy </a:t>
            </a:r>
            <a:r>
              <a:rPr lang="en-US" dirty="0">
                <a:latin typeface="+mj-lt"/>
              </a:rPr>
              <a:t>is the degree to which organizations equitably enable individuals to find, understand, and use information and services to inform health-related decisions and actions for themselves and others. </a:t>
            </a:r>
            <a:endParaRPr dirty="0">
              <a:latin typeface="+mj-lt"/>
            </a:endParaRPr>
          </a:p>
        </p:txBody>
      </p:sp>
      <p:sp>
        <p:nvSpPr>
          <p:cNvPr id="4" name="TextBox 3">
            <a:extLst>
              <a:ext uri="{FF2B5EF4-FFF2-40B4-BE49-F238E27FC236}">
                <a16:creationId xmlns:a16="http://schemas.microsoft.com/office/drawing/2014/main" id="{712EB927-A9CB-85FE-BF55-9C4B2F2730F5}"/>
              </a:ext>
            </a:extLst>
          </p:cNvPr>
          <p:cNvSpPr txBox="1"/>
          <p:nvPr/>
        </p:nvSpPr>
        <p:spPr>
          <a:xfrm>
            <a:off x="2877950" y="6344580"/>
            <a:ext cx="6107722" cy="369332"/>
          </a:xfrm>
          <a:prstGeom prst="rect">
            <a:avLst/>
          </a:prstGeom>
          <a:noFill/>
        </p:spPr>
        <p:txBody>
          <a:bodyPr wrap="square">
            <a:spAutoFit/>
          </a:bodyPr>
          <a:lstStyle/>
          <a:p>
            <a:pPr marL="0" indent="0" algn="ctr">
              <a:buClr>
                <a:srgbClr val="000000"/>
              </a:buClr>
              <a:buSzPts val="1700"/>
              <a:buNone/>
            </a:pPr>
            <a:r>
              <a:rPr lang="en-US" sz="1800" dirty="0">
                <a:solidFill>
                  <a:schemeClr val="bg1"/>
                </a:solidFill>
                <a:hlinkClick r:id="rId3">
                  <a:extLst>
                    <a:ext uri="{A12FA001-AC4F-418D-AE19-62706E023703}">
                      <ahyp:hlinkClr xmlns:ahyp="http://schemas.microsoft.com/office/drawing/2018/hyperlinkcolor" val="tx"/>
                    </a:ext>
                  </a:extLst>
                </a:hlinkClick>
              </a:rPr>
              <a:t>Healthy People 2023</a:t>
            </a:r>
            <a:endParaRPr lang="en-US" dirty="0">
              <a:solidFill>
                <a:schemeClr val="bg1"/>
              </a:solidFill>
            </a:endParaRPr>
          </a:p>
        </p:txBody>
      </p:sp>
      <p:sp>
        <p:nvSpPr>
          <p:cNvPr id="2" name="Slide Number Placeholder 5">
            <a:extLst>
              <a:ext uri="{FF2B5EF4-FFF2-40B4-BE49-F238E27FC236}">
                <a16:creationId xmlns:a16="http://schemas.microsoft.com/office/drawing/2014/main" id="{EE907225-42FC-2537-4673-780A5E03340A}"/>
              </a:ext>
            </a:extLst>
          </p:cNvPr>
          <p:cNvSpPr>
            <a:spLocks noGrp="1"/>
          </p:cNvSpPr>
          <p:nvPr>
            <p:ph type="sldNum" sz="quarter" idx="10"/>
          </p:nvPr>
        </p:nvSpPr>
        <p:spPr>
          <a:xfrm>
            <a:off x="9984438" y="6273255"/>
            <a:ext cx="1706217" cy="365125"/>
          </a:xfrm>
        </p:spPr>
        <p:txBody>
          <a:bodyPr/>
          <a:lstStyle/>
          <a:p>
            <a:pPr>
              <a:defRPr/>
            </a:pPr>
            <a:fld id="{76BF41A6-7A2C-4690-ACC7-07924994F7F6}" type="slidenum">
              <a:rPr lang="en-US" sz="1400" b="1" smtClean="0">
                <a:solidFill>
                  <a:schemeClr val="bg1"/>
                </a:solidFill>
                <a:latin typeface="+mj-lt"/>
              </a:rPr>
              <a:pPr>
                <a:defRPr/>
              </a:pPr>
              <a:t>5</a:t>
            </a:fld>
            <a:endParaRPr lang="en-US" sz="1400" b="1" dirty="0">
              <a:solidFill>
                <a:schemeClr val="bg1"/>
              </a:solidFill>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8"/>
          <p:cNvSpPr txBox="1">
            <a:spLocks noGrp="1"/>
          </p:cNvSpPr>
          <p:nvPr>
            <p:ph type="title"/>
          </p:nvPr>
        </p:nvSpPr>
        <p:spPr>
          <a:xfrm>
            <a:off x="2152650" y="136292"/>
            <a:ext cx="7886700" cy="1325563"/>
          </a:xfrm>
          <a:prstGeom prst="rect">
            <a:avLst/>
          </a:prstGeom>
          <a:noFill/>
          <a:ln>
            <a:noFill/>
          </a:ln>
        </p:spPr>
        <p:txBody>
          <a:bodyPr spcFirstLastPara="1" wrap="square" lIns="91425" tIns="45700" rIns="91425" bIns="45700" anchor="ctr" anchorCtr="0">
            <a:normAutofit/>
          </a:bodyPr>
          <a:lstStyle/>
          <a:p>
            <a:pPr algn="ctr">
              <a:buClr>
                <a:schemeClr val="accent1"/>
              </a:buClr>
              <a:buSzPts val="4400"/>
            </a:pPr>
            <a:r>
              <a:rPr lang="en-US" b="1" dirty="0">
                <a:solidFill>
                  <a:schemeClr val="tx1"/>
                </a:solidFill>
                <a:latin typeface="+mj-lt"/>
                <a:ea typeface="Calibri"/>
                <a:cs typeface="Calibri"/>
                <a:sym typeface="Calibri"/>
              </a:rPr>
              <a:t>Shared responsibility</a:t>
            </a:r>
            <a:endParaRPr lang="en-US" dirty="0">
              <a:solidFill>
                <a:schemeClr val="tx1"/>
              </a:solidFill>
              <a:latin typeface="+mj-lt"/>
            </a:endParaRPr>
          </a:p>
        </p:txBody>
      </p:sp>
      <p:sp>
        <p:nvSpPr>
          <p:cNvPr id="165" name="Google Shape;165;p8"/>
          <p:cNvSpPr txBox="1">
            <a:spLocks noGrp="1"/>
          </p:cNvSpPr>
          <p:nvPr>
            <p:ph type="body" idx="1"/>
          </p:nvPr>
        </p:nvSpPr>
        <p:spPr>
          <a:xfrm>
            <a:off x="539261" y="2259578"/>
            <a:ext cx="11151393" cy="1890391"/>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buClr>
                <a:srgbClr val="000000"/>
              </a:buClr>
              <a:buSzPts val="3600"/>
              <a:buNone/>
            </a:pPr>
            <a:r>
              <a:rPr lang="en-US" sz="3600" b="1" dirty="0">
                <a:solidFill>
                  <a:srgbClr val="000000"/>
                </a:solidFill>
                <a:latin typeface="+mj-lt"/>
              </a:rPr>
              <a:t>“Health literacy is a shared responsibility between patients and providers.”</a:t>
            </a:r>
          </a:p>
          <a:p>
            <a:pPr marL="0" indent="0">
              <a:spcBef>
                <a:spcPts val="0"/>
              </a:spcBef>
              <a:buClr>
                <a:srgbClr val="000000"/>
              </a:buClr>
              <a:buSzPts val="3600"/>
              <a:buNone/>
            </a:pPr>
            <a:endParaRPr sz="3600" b="1" i="1" dirty="0">
              <a:solidFill>
                <a:srgbClr val="000000"/>
              </a:solidFill>
            </a:endParaRPr>
          </a:p>
          <a:p>
            <a:pPr marL="0" indent="0" algn="ctr">
              <a:buClr>
                <a:srgbClr val="000000"/>
              </a:buClr>
              <a:buSzPts val="1700"/>
              <a:buNone/>
            </a:pPr>
            <a:r>
              <a:rPr lang="en-US" sz="1700" b="1" dirty="0">
                <a:solidFill>
                  <a:srgbClr val="000000"/>
                </a:solidFill>
                <a:latin typeface="+mj-lt"/>
              </a:rPr>
              <a:t>-Helen Osborne</a:t>
            </a:r>
            <a:endParaRPr b="1" dirty="0">
              <a:latin typeface="+mj-lt"/>
            </a:endParaRPr>
          </a:p>
          <a:p>
            <a:pPr marL="228600" indent="-50800">
              <a:buSzPts val="2800"/>
              <a:buNone/>
            </a:pPr>
            <a:endParaRPr dirty="0"/>
          </a:p>
        </p:txBody>
      </p:sp>
      <p:sp>
        <p:nvSpPr>
          <p:cNvPr id="2" name="Slide Number Placeholder 5">
            <a:extLst>
              <a:ext uri="{FF2B5EF4-FFF2-40B4-BE49-F238E27FC236}">
                <a16:creationId xmlns:a16="http://schemas.microsoft.com/office/drawing/2014/main" id="{4083B5CD-89D7-F80F-D22D-E2D14DAF8358}"/>
              </a:ext>
            </a:extLst>
          </p:cNvPr>
          <p:cNvSpPr>
            <a:spLocks noGrp="1"/>
          </p:cNvSpPr>
          <p:nvPr>
            <p:ph type="sldNum" sz="quarter" idx="10"/>
          </p:nvPr>
        </p:nvSpPr>
        <p:spPr>
          <a:xfrm>
            <a:off x="9984438" y="6273255"/>
            <a:ext cx="1706217" cy="365125"/>
          </a:xfrm>
        </p:spPr>
        <p:txBody>
          <a:bodyPr/>
          <a:lstStyle/>
          <a:p>
            <a:pPr>
              <a:defRPr/>
            </a:pPr>
            <a:fld id="{76BF41A6-7A2C-4690-ACC7-07924994F7F6}" type="slidenum">
              <a:rPr lang="en-US" sz="1400" b="1" smtClean="0">
                <a:solidFill>
                  <a:schemeClr val="bg1"/>
                </a:solidFill>
                <a:latin typeface="+mj-lt"/>
              </a:rPr>
              <a:pPr>
                <a:defRPr/>
              </a:pPr>
              <a:t>6</a:t>
            </a:fld>
            <a:endParaRPr lang="en-US" sz="1400" b="1" dirty="0">
              <a:solidFill>
                <a:schemeClr val="bg1"/>
              </a:solidFill>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0"/>
          <p:cNvSpPr txBox="1">
            <a:spLocks noGrp="1"/>
          </p:cNvSpPr>
          <p:nvPr>
            <p:ph type="title"/>
          </p:nvPr>
        </p:nvSpPr>
        <p:spPr>
          <a:xfrm>
            <a:off x="321276" y="197708"/>
            <a:ext cx="11369379" cy="857344"/>
          </a:xfrm>
          <a:prstGeom prst="rect">
            <a:avLst/>
          </a:prstGeom>
          <a:noFill/>
          <a:ln>
            <a:noFill/>
          </a:ln>
        </p:spPr>
        <p:txBody>
          <a:bodyPr spcFirstLastPara="1" wrap="square" lIns="91425" tIns="45700" rIns="91425" bIns="45700" anchor="ctr" anchorCtr="0">
            <a:noAutofit/>
          </a:bodyPr>
          <a:lstStyle/>
          <a:p>
            <a:pPr algn="ctr">
              <a:buClr>
                <a:schemeClr val="accent1"/>
              </a:buClr>
              <a:buSzPts val="4000"/>
            </a:pPr>
            <a:r>
              <a:rPr lang="en-US" sz="4000" b="1" dirty="0">
                <a:solidFill>
                  <a:schemeClr val="tx1"/>
                </a:solidFill>
                <a:latin typeface="+mj-lt"/>
              </a:rPr>
              <a:t>Why is it important to address health literacy?</a:t>
            </a:r>
            <a:endParaRPr sz="4000" b="1" dirty="0">
              <a:solidFill>
                <a:schemeClr val="tx1"/>
              </a:solidFill>
              <a:latin typeface="+mj-lt"/>
            </a:endParaRPr>
          </a:p>
        </p:txBody>
      </p:sp>
      <p:pic>
        <p:nvPicPr>
          <p:cNvPr id="172" name="Google Shape;172;p10" descr="1) People with low health literacy are more likely to visit the ER and 2) have more hospital stays. 3) Low health literacy can act as a barrier to effective disease self-management and 4) People with limited health literacy have higher mortality rates."/>
          <p:cNvPicPr preferRelativeResize="0"/>
          <p:nvPr/>
        </p:nvPicPr>
        <p:blipFill>
          <a:blip r:embed="rId3">
            <a:extLst>
              <a:ext uri="{28A0092B-C50C-407E-A947-70E740481C1C}">
                <a14:useLocalDpi xmlns:a14="http://schemas.microsoft.com/office/drawing/2010/main" val="0"/>
              </a:ext>
            </a:extLst>
          </a:blip>
          <a:srcRect l="1454" r="1454"/>
          <a:stretch/>
        </p:blipFill>
        <p:spPr>
          <a:xfrm>
            <a:off x="2260879" y="1446962"/>
            <a:ext cx="6915878" cy="4181119"/>
          </a:xfrm>
          <a:prstGeom prst="rect">
            <a:avLst/>
          </a:prstGeom>
          <a:noFill/>
          <a:ln>
            <a:noFill/>
          </a:ln>
        </p:spPr>
      </p:pic>
      <p:sp>
        <p:nvSpPr>
          <p:cNvPr id="2" name="Rectangle 1">
            <a:extLst>
              <a:ext uri="{FF2B5EF4-FFF2-40B4-BE49-F238E27FC236}">
                <a16:creationId xmlns:a16="http://schemas.microsoft.com/office/drawing/2014/main" id="{E44D49F3-CCC6-4A90-94B8-656F033402DF}"/>
              </a:ext>
            </a:extLst>
          </p:cNvPr>
          <p:cNvSpPr/>
          <p:nvPr/>
        </p:nvSpPr>
        <p:spPr>
          <a:xfrm>
            <a:off x="3160069" y="6211669"/>
            <a:ext cx="7677477" cy="646331"/>
          </a:xfrm>
          <a:prstGeom prst="rect">
            <a:avLst/>
          </a:prstGeom>
          <a:noFill/>
        </p:spPr>
        <p:txBody>
          <a:bodyPr wrap="square">
            <a:spAutoFit/>
          </a:bodyPr>
          <a:lstStyle/>
          <a:p>
            <a:pPr algn="ctr"/>
            <a:r>
              <a:rPr lang="en-US" b="1" i="0" dirty="0">
                <a:solidFill>
                  <a:schemeClr val="bg1"/>
                </a:solidFill>
                <a:effectLst/>
                <a:hlinkClick r:id="rId4">
                  <a:extLst>
                    <a:ext uri="{A12FA001-AC4F-418D-AE19-62706E023703}">
                      <ahyp:hlinkClr xmlns:ahyp="http://schemas.microsoft.com/office/drawing/2018/hyperlinkcolor" val="tx"/>
                    </a:ext>
                  </a:extLst>
                </a:hlinkClick>
              </a:rPr>
              <a:t>A systematic review of patient medication error on self-administering medication at home</a:t>
            </a:r>
            <a:endParaRPr lang="en-US" b="1" i="0" dirty="0">
              <a:solidFill>
                <a:schemeClr val="bg1"/>
              </a:solidFill>
              <a:effectLst/>
            </a:endParaRPr>
          </a:p>
        </p:txBody>
      </p:sp>
      <p:sp>
        <p:nvSpPr>
          <p:cNvPr id="3" name="Slide Number Placeholder 5">
            <a:extLst>
              <a:ext uri="{FF2B5EF4-FFF2-40B4-BE49-F238E27FC236}">
                <a16:creationId xmlns:a16="http://schemas.microsoft.com/office/drawing/2014/main" id="{6514D8E7-C2B9-333E-2A1F-870414CE8103}"/>
              </a:ext>
            </a:extLst>
          </p:cNvPr>
          <p:cNvSpPr txBox="1">
            <a:spLocks/>
          </p:cNvSpPr>
          <p:nvPr/>
        </p:nvSpPr>
        <p:spPr>
          <a:xfrm>
            <a:off x="9984438" y="6273255"/>
            <a:ext cx="17062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6BF41A6-7A2C-4690-ACC7-07924994F7F6}" type="slidenum">
              <a:rPr lang="en-US" sz="1400" b="1" smtClean="0">
                <a:solidFill>
                  <a:schemeClr val="bg1"/>
                </a:solidFill>
                <a:latin typeface="+mj-lt"/>
              </a:rPr>
              <a:pPr algn="r">
                <a:defRPr/>
              </a:pPr>
              <a:t>7</a:t>
            </a:fld>
            <a:endParaRPr lang="en-US" sz="1400" b="1" dirty="0">
              <a:solidFill>
                <a:schemeClr val="bg1"/>
              </a:solidFill>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1"/>
          <p:cNvSpPr txBox="1">
            <a:spLocks noGrp="1"/>
          </p:cNvSpPr>
          <p:nvPr>
            <p:ph type="title"/>
          </p:nvPr>
        </p:nvSpPr>
        <p:spPr>
          <a:xfrm>
            <a:off x="1587946" y="219620"/>
            <a:ext cx="8658303" cy="840657"/>
          </a:xfrm>
          <a:prstGeom prst="rect">
            <a:avLst/>
          </a:prstGeom>
          <a:noFill/>
          <a:ln>
            <a:noFill/>
          </a:ln>
        </p:spPr>
        <p:txBody>
          <a:bodyPr spcFirstLastPara="1" wrap="square" lIns="91425" tIns="45700" rIns="91425" bIns="45700" anchor="ctr" anchorCtr="0">
            <a:noAutofit/>
          </a:bodyPr>
          <a:lstStyle/>
          <a:p>
            <a:pPr algn="ctr">
              <a:buClr>
                <a:schemeClr val="accent1"/>
              </a:buClr>
              <a:buSzPts val="3600"/>
            </a:pPr>
            <a:r>
              <a:rPr lang="en-US" sz="3600" b="1" dirty="0">
                <a:solidFill>
                  <a:schemeClr val="tx1"/>
                </a:solidFill>
                <a:latin typeface="+mj-lt"/>
              </a:rPr>
              <a:t>Risk factors for low health literacy </a:t>
            </a:r>
            <a:endParaRPr dirty="0">
              <a:solidFill>
                <a:schemeClr val="tx1"/>
              </a:solidFill>
              <a:latin typeface="+mj-lt"/>
            </a:endParaRPr>
          </a:p>
        </p:txBody>
      </p:sp>
      <p:sp>
        <p:nvSpPr>
          <p:cNvPr id="180" name="Google Shape;180;p11"/>
          <p:cNvSpPr txBox="1">
            <a:spLocks noGrp="1"/>
          </p:cNvSpPr>
          <p:nvPr>
            <p:ph type="body" idx="1"/>
          </p:nvPr>
        </p:nvSpPr>
        <p:spPr>
          <a:xfrm>
            <a:off x="733514" y="1260065"/>
            <a:ext cx="6383978" cy="4337869"/>
          </a:xfrm>
          <a:prstGeom prst="rect">
            <a:avLst/>
          </a:prstGeom>
          <a:noFill/>
          <a:ln>
            <a:noFill/>
          </a:ln>
        </p:spPr>
        <p:txBody>
          <a:bodyPr spcFirstLastPara="1" wrap="square" lIns="91425" tIns="45700" rIns="91425" bIns="45700" anchor="t" anchorCtr="0">
            <a:normAutofit/>
          </a:bodyPr>
          <a:lstStyle/>
          <a:p>
            <a:pPr marL="228600" indent="-228600">
              <a:buSzPts val="2400"/>
            </a:pPr>
            <a:r>
              <a:rPr lang="en-US" sz="2400" dirty="0">
                <a:latin typeface="+mj-lt"/>
              </a:rPr>
              <a:t>Have a low-income level</a:t>
            </a:r>
            <a:endParaRPr dirty="0">
              <a:latin typeface="+mj-lt"/>
            </a:endParaRPr>
          </a:p>
          <a:p>
            <a:pPr marL="228600" indent="-228600">
              <a:buSzPts val="2400"/>
            </a:pPr>
            <a:r>
              <a:rPr lang="en-US" sz="2400" dirty="0">
                <a:latin typeface="+mj-lt"/>
              </a:rPr>
              <a:t>Have a chronic illness</a:t>
            </a:r>
            <a:endParaRPr sz="2400" dirty="0">
              <a:latin typeface="+mj-lt"/>
            </a:endParaRPr>
          </a:p>
          <a:p>
            <a:pPr marL="228600" indent="-228600">
              <a:buSzPts val="2400"/>
            </a:pPr>
            <a:r>
              <a:rPr lang="en-US" sz="2400" dirty="0">
                <a:latin typeface="+mj-lt"/>
              </a:rPr>
              <a:t>Have a disability</a:t>
            </a:r>
            <a:endParaRPr dirty="0">
              <a:latin typeface="+mj-lt"/>
            </a:endParaRPr>
          </a:p>
          <a:p>
            <a:pPr marL="228600" indent="-228600">
              <a:buSzPts val="2400"/>
            </a:pPr>
            <a:r>
              <a:rPr lang="en-US" sz="2400" dirty="0">
                <a:latin typeface="+mj-lt"/>
              </a:rPr>
              <a:t>Be older adults</a:t>
            </a:r>
            <a:endParaRPr dirty="0">
              <a:latin typeface="+mj-lt"/>
            </a:endParaRPr>
          </a:p>
          <a:p>
            <a:pPr marL="228600" indent="-228600">
              <a:buSzPts val="2400"/>
            </a:pPr>
            <a:r>
              <a:rPr lang="en-US" sz="2400" dirty="0">
                <a:latin typeface="+mj-lt"/>
              </a:rPr>
              <a:t>Identify as a racial or ethnic minority</a:t>
            </a:r>
            <a:endParaRPr dirty="0">
              <a:latin typeface="+mj-lt"/>
            </a:endParaRPr>
          </a:p>
          <a:p>
            <a:pPr marL="228600" indent="-228600">
              <a:buSzPts val="2400"/>
            </a:pPr>
            <a:r>
              <a:rPr lang="en-US" sz="2400" dirty="0">
                <a:latin typeface="+mj-lt"/>
              </a:rPr>
              <a:t>Speak English as a second language</a:t>
            </a:r>
            <a:endParaRPr sz="2400" dirty="0">
              <a:latin typeface="+mj-lt"/>
            </a:endParaRPr>
          </a:p>
          <a:p>
            <a:pPr marL="228600" indent="-228600">
              <a:buSzPts val="2400"/>
            </a:pPr>
            <a:r>
              <a:rPr lang="en-US" sz="2400" dirty="0">
                <a:latin typeface="+mj-lt"/>
              </a:rPr>
              <a:t>Not have a high school degree or GED</a:t>
            </a:r>
            <a:endParaRPr dirty="0">
              <a:latin typeface="+mj-lt"/>
            </a:endParaRPr>
          </a:p>
          <a:p>
            <a:pPr marL="228600" indent="-76200">
              <a:buSzPts val="2400"/>
              <a:buNone/>
            </a:pPr>
            <a:endParaRPr sz="2400" dirty="0">
              <a:latin typeface="+mj-lt"/>
            </a:endParaRPr>
          </a:p>
          <a:p>
            <a:pPr marL="228600" indent="-76200">
              <a:lnSpc>
                <a:spcPct val="160000"/>
              </a:lnSpc>
              <a:spcBef>
                <a:spcPts val="338"/>
              </a:spcBef>
              <a:buSzPts val="2400"/>
              <a:buNone/>
            </a:pPr>
            <a:endParaRPr sz="2400" dirty="0"/>
          </a:p>
          <a:p>
            <a:pPr marL="228600" indent="-228600">
              <a:buSzPts val="2800"/>
              <a:buNone/>
            </a:pPr>
            <a:endParaRPr dirty="0"/>
          </a:p>
        </p:txBody>
      </p:sp>
      <p:pic>
        <p:nvPicPr>
          <p:cNvPr id="181" name="Google Shape;181;p1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675692" y="1257084"/>
            <a:ext cx="1623521" cy="2171915"/>
          </a:xfrm>
          <a:prstGeom prst="rect">
            <a:avLst/>
          </a:prstGeom>
          <a:noFill/>
          <a:ln>
            <a:noFill/>
          </a:ln>
        </p:spPr>
      </p:pic>
      <p:pic>
        <p:nvPicPr>
          <p:cNvPr id="182" name="Google Shape;182;p1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08063" y="3428999"/>
            <a:ext cx="1577058" cy="2118356"/>
          </a:xfrm>
          <a:prstGeom prst="rect">
            <a:avLst/>
          </a:prstGeom>
          <a:noFill/>
          <a:ln>
            <a:noFill/>
          </a:ln>
        </p:spPr>
      </p:pic>
      <p:sp>
        <p:nvSpPr>
          <p:cNvPr id="2" name="Slide Number Placeholder 5">
            <a:extLst>
              <a:ext uri="{FF2B5EF4-FFF2-40B4-BE49-F238E27FC236}">
                <a16:creationId xmlns:a16="http://schemas.microsoft.com/office/drawing/2014/main" id="{8005C76D-47EB-1FEB-A4E4-611F552A3875}"/>
              </a:ext>
            </a:extLst>
          </p:cNvPr>
          <p:cNvSpPr>
            <a:spLocks noGrp="1"/>
          </p:cNvSpPr>
          <p:nvPr>
            <p:ph type="sldNum" sz="quarter" idx="10"/>
          </p:nvPr>
        </p:nvSpPr>
        <p:spPr>
          <a:xfrm>
            <a:off x="9984438" y="6273255"/>
            <a:ext cx="1706217" cy="365125"/>
          </a:xfrm>
        </p:spPr>
        <p:txBody>
          <a:bodyPr/>
          <a:lstStyle/>
          <a:p>
            <a:pPr>
              <a:defRPr/>
            </a:pPr>
            <a:fld id="{76BF41A6-7A2C-4690-ACC7-07924994F7F6}" type="slidenum">
              <a:rPr lang="en-US" sz="1400" b="1" smtClean="0">
                <a:solidFill>
                  <a:schemeClr val="bg1"/>
                </a:solidFill>
                <a:latin typeface="+mj-lt"/>
              </a:rPr>
              <a:pPr>
                <a:defRPr/>
              </a:pPr>
              <a:t>8</a:t>
            </a:fld>
            <a:endParaRPr lang="en-US" sz="1400" b="1" dirty="0">
              <a:solidFill>
                <a:schemeClr val="bg1"/>
              </a:solidFill>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ctrTitle"/>
          </p:nvPr>
        </p:nvSpPr>
        <p:spPr>
          <a:xfrm>
            <a:off x="2209800" y="442374"/>
            <a:ext cx="7772400" cy="1341950"/>
          </a:xfrm>
          <a:prstGeom prst="rect">
            <a:avLst/>
          </a:prstGeom>
          <a:noFill/>
          <a:ln>
            <a:noFill/>
          </a:ln>
        </p:spPr>
        <p:txBody>
          <a:bodyPr spcFirstLastPara="1" wrap="square" lIns="91425" tIns="45700" rIns="91425" bIns="45700" anchor="b" anchorCtr="0">
            <a:noAutofit/>
          </a:bodyPr>
          <a:lstStyle/>
          <a:p>
            <a:pPr>
              <a:buSzPts val="4400"/>
            </a:pPr>
            <a:r>
              <a:rPr lang="en-US" sz="4400" b="1" dirty="0">
                <a:solidFill>
                  <a:schemeClr val="tx1"/>
                </a:solidFill>
                <a:latin typeface="+mj-lt"/>
              </a:rPr>
              <a:t>Communication</a:t>
            </a:r>
          </a:p>
          <a:p>
            <a:pPr>
              <a:buSzPts val="4050"/>
            </a:pPr>
            <a:endParaRPr sz="4050" dirty="0"/>
          </a:p>
        </p:txBody>
      </p:sp>
      <p:pic>
        <p:nvPicPr>
          <p:cNvPr id="191" name="Google Shape;191;p12">
            <a:extLst>
              <a:ext uri="{C183D7F6-B498-43B3-948B-1728B52AA6E4}">
                <adec:decorative xmlns:adec="http://schemas.microsoft.com/office/drawing/2017/decorative" val="1"/>
              </a:ext>
            </a:extLst>
          </p:cNvPr>
          <p:cNvPicPr preferRelativeResize="0"/>
          <p:nvPr/>
        </p:nvPicPr>
        <p:blipFill rotWithShape="1">
          <a:blip r:embed="rId3">
            <a:alphaModFix/>
          </a:blip>
          <a:srcRect t="4950" r="5235" b="494"/>
          <a:stretch/>
        </p:blipFill>
        <p:spPr>
          <a:xfrm>
            <a:off x="4163651" y="1746715"/>
            <a:ext cx="3818299" cy="3364570"/>
          </a:xfrm>
          <a:prstGeom prst="rect">
            <a:avLst/>
          </a:prstGeom>
          <a:noFill/>
          <a:ln>
            <a:noFill/>
          </a:ln>
        </p:spPr>
      </p:pic>
      <p:sp>
        <p:nvSpPr>
          <p:cNvPr id="2" name="Slide Number Placeholder 5">
            <a:extLst>
              <a:ext uri="{FF2B5EF4-FFF2-40B4-BE49-F238E27FC236}">
                <a16:creationId xmlns:a16="http://schemas.microsoft.com/office/drawing/2014/main" id="{993EF814-CE14-D1EB-8713-19D8F223A8FD}"/>
              </a:ext>
            </a:extLst>
          </p:cNvPr>
          <p:cNvSpPr txBox="1">
            <a:spLocks/>
          </p:cNvSpPr>
          <p:nvPr/>
        </p:nvSpPr>
        <p:spPr>
          <a:xfrm>
            <a:off x="9984438" y="6273255"/>
            <a:ext cx="1706217"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chemeClr val="dk1"/>
                </a:solidFill>
                <a:latin typeface="Corbel"/>
                <a:ea typeface="Corbel"/>
                <a:cs typeface="Corbel"/>
                <a:sym typeface="Corbe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9pPr>
          </a:lstStyle>
          <a:p>
            <a:pPr algn="r">
              <a:defRPr/>
            </a:pPr>
            <a:fld id="{76BF41A6-7A2C-4690-ACC7-07924994F7F6}" type="slidenum">
              <a:rPr lang="en-US" sz="1400" b="1" smtClean="0">
                <a:solidFill>
                  <a:schemeClr val="bg1"/>
                </a:solidFill>
                <a:latin typeface="+mj-lt"/>
              </a:rPr>
              <a:pPr algn="r">
                <a:defRPr/>
              </a:pPr>
              <a:t>9</a:t>
            </a:fld>
            <a:endParaRPr lang="en-US" sz="1400" b="1" dirty="0">
              <a:solidFill>
                <a:schemeClr val="bg1"/>
              </a:solidFill>
              <a:latin typeface="+mj-lt"/>
            </a:endParaRPr>
          </a:p>
        </p:txBody>
      </p:sp>
    </p:spTree>
  </p:cSld>
  <p:clrMapOvr>
    <a:masterClrMapping/>
  </p:clrMapOvr>
</p:sld>
</file>

<file path=ppt/theme/theme1.xml><?xml version="1.0" encoding="utf-8"?>
<a:theme xmlns:a="http://schemas.openxmlformats.org/drawingml/2006/main" name="Basis">
  <a:themeElements>
    <a:clrScheme name="Custom 15">
      <a:dk1>
        <a:srgbClr val="000000"/>
      </a:dk1>
      <a:lt1>
        <a:srgbClr val="FFFFFF"/>
      </a:lt1>
      <a:dk2>
        <a:srgbClr val="1F497D"/>
      </a:dk2>
      <a:lt2>
        <a:srgbClr val="EEECE1"/>
      </a:lt2>
      <a:accent1>
        <a:srgbClr val="366092"/>
      </a:accent1>
      <a:accent2>
        <a:srgbClr val="953734"/>
      </a:accent2>
      <a:accent3>
        <a:srgbClr val="586D2D"/>
      </a:accent3>
      <a:accent4>
        <a:srgbClr val="76923C"/>
      </a:accent4>
      <a:accent5>
        <a:srgbClr val="4BACC6"/>
      </a:accent5>
      <a:accent6>
        <a:srgbClr val="F78629"/>
      </a:accent6>
      <a:hlink>
        <a:srgbClr val="632423"/>
      </a:hlink>
      <a:folHlink>
        <a:srgbClr val="63242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1926</TotalTime>
  <Words>1194</Words>
  <Application>Microsoft Office PowerPoint</Application>
  <PresentationFormat>Widescreen</PresentationFormat>
  <Paragraphs>221</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Aptos</vt:lpstr>
      <vt:lpstr>Arial</vt:lpstr>
      <vt:lpstr>Calibri</vt:lpstr>
      <vt:lpstr>Corbel</vt:lpstr>
      <vt:lpstr>Gill Sans</vt:lpstr>
      <vt:lpstr>Helvetica</vt:lpstr>
      <vt:lpstr>Basis</vt:lpstr>
      <vt:lpstr>Effective Health Communication and Health Literacy:  Understanding the Connection</vt:lpstr>
      <vt:lpstr>NNLM</vt:lpstr>
      <vt:lpstr>Objectives</vt:lpstr>
      <vt:lpstr>Agenda</vt:lpstr>
      <vt:lpstr>What is Health Literacy? </vt:lpstr>
      <vt:lpstr>Shared responsibility</vt:lpstr>
      <vt:lpstr>Why is it important to address health literacy?</vt:lpstr>
      <vt:lpstr>Risk factors for low health literacy </vt:lpstr>
      <vt:lpstr>Communication </vt:lpstr>
      <vt:lpstr>Health Literacy Universal Precautions: You can’t tell by looking</vt:lpstr>
      <vt:lpstr>The Agency for Healthcare Research and Quality (AHRQ) </vt:lpstr>
      <vt:lpstr>Clear health communication</vt:lpstr>
      <vt:lpstr>Can you substitute another word for easier understanding?</vt:lpstr>
      <vt:lpstr>Plain language sentences: examples</vt:lpstr>
      <vt:lpstr>Plain Language Principles </vt:lpstr>
      <vt:lpstr>Print Communication:  Readability vs. Plain Language</vt:lpstr>
      <vt:lpstr>Readability, plain language, and health literacy</vt:lpstr>
      <vt:lpstr>Suitability Assessment of Materials (SAM)</vt:lpstr>
      <vt:lpstr>5 Min Break: Review Pertussis Example</vt:lpstr>
      <vt:lpstr>Applying SAM</vt:lpstr>
      <vt:lpstr>Use visuals to aid communication </vt:lpstr>
      <vt:lpstr>Verbal communication</vt:lpstr>
      <vt:lpstr>Confirm Understanding</vt:lpstr>
      <vt:lpstr>Teach Back Method</vt:lpstr>
      <vt:lpstr>MedlinePlus tools to promote health literacy </vt:lpstr>
      <vt:lpstr>Culturally Aware Communication</vt:lpstr>
      <vt:lpstr>Use visuals and examples that reflect the audience </vt:lpstr>
      <vt:lpstr>EthnoMed</vt:lpstr>
      <vt:lpstr>Indian Health Service</vt:lpstr>
      <vt:lpstr>Summary</vt:lpstr>
      <vt:lpstr>Questions?  Nick Vera verani@musc.edu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Health Communication and Health Literacy:  Understanding the Connection</dc:title>
  <dc:creator>Rebecca Brown</dc:creator>
  <cp:lastModifiedBy>Samantha Nunn</cp:lastModifiedBy>
  <cp:revision>87</cp:revision>
  <dcterms:created xsi:type="dcterms:W3CDTF">2024-10-31T20:28:02Z</dcterms:created>
  <dcterms:modified xsi:type="dcterms:W3CDTF">2025-11-13T23:57:24Z</dcterms:modified>
</cp:coreProperties>
</file>