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Lst>
  <p:sldSz cx="18288000" cy="10287000"/>
  <p:notesSz cx="6858000" cy="9144000"/>
  <p:embeddedFontLst>
    <p:embeddedFont>
      <p:font typeface="Calibri" panose="020F0502020204030204" pitchFamily="34" charset="0"/>
      <p:regular r:id="rId42"/>
      <p:bold r:id="rId43"/>
      <p:italic r:id="rId44"/>
      <p:boldItalic r:id="rId45"/>
    </p:embeddedFont>
    <p:embeddedFont>
      <p:font typeface="Now Bold" panose="020B0604020202020204" charset="0"/>
      <p:regular r:id="rId46"/>
    </p:embeddedFont>
    <p:embeddedFont>
      <p:font typeface="Raleway Heavy" panose="020B0604020202020204" charset="0"/>
      <p:regular r:id="rId47"/>
    </p:embeddedFont>
    <p:embeddedFont>
      <p:font typeface="Roboto" panose="02000000000000000000" pitchFamily="2" charset="0"/>
      <p:regular r:id="rId48"/>
      <p:bold r:id="rId49"/>
      <p:italic r:id="rId50"/>
      <p:boldItalic r:id="rId51"/>
    </p:embeddedFont>
    <p:embeddedFont>
      <p:font typeface="Roboto Bold" panose="02000000000000000000" charset="0"/>
      <p:regular r:id="rId52"/>
    </p:embeddedFont>
    <p:embeddedFont>
      <p:font typeface="Verdana Pro Bold" panose="020B0604020202020204" charset="0"/>
      <p:regular r:id="rId5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7BB5F3C-C924-45C9-BEFF-F0F13E733C9E}" v="53" dt="2024-03-21T17:54:37.9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7" autoAdjust="0"/>
    <p:restoredTop sz="94598" autoAdjust="0"/>
  </p:normalViewPr>
  <p:slideViewPr>
    <p:cSldViewPr>
      <p:cViewPr varScale="1">
        <p:scale>
          <a:sx n="43" d="100"/>
          <a:sy n="43" d="100"/>
        </p:scale>
        <p:origin x="101" y="432"/>
      </p:cViewPr>
      <p:guideLst>
        <p:guide orient="horz" pos="2160"/>
        <p:guide pos="2880"/>
      </p:guideLst>
    </p:cSldViewPr>
  </p:slideViewPr>
  <p:outlineViewPr>
    <p:cViewPr>
      <p:scale>
        <a:sx n="33" d="100"/>
        <a:sy n="33" d="100"/>
      </p:scale>
      <p:origin x="0" y="-316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font" Target="fonts/font9.fntdata"/><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4.fntdata"/><Relationship Id="rId53" Type="http://schemas.openxmlformats.org/officeDocument/2006/relationships/font" Target="fonts/font12.fntdata"/><Relationship Id="rId58" Type="http://schemas.microsoft.com/office/2016/11/relationships/changesInfo" Target="changesInfos/changesInfo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2.fntdata"/><Relationship Id="rId48" Type="http://schemas.openxmlformats.org/officeDocument/2006/relationships/font" Target="fonts/font7.fntdata"/><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10.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5.fntdata"/><Relationship Id="rId59"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8.fntdata"/><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3.fntdata"/><Relationship Id="rId52" Type="http://schemas.openxmlformats.org/officeDocument/2006/relationships/font" Target="fonts/font11.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 Guerra" userId="93474e52-1f17-4f7c-b829-c184a73bccf7" providerId="ADAL" clId="{D7BB5F3C-C924-45C9-BEFF-F0F13E733C9E}"/>
    <pc:docChg chg="undo custSel modSld">
      <pc:chgData name="Chris Guerra" userId="93474e52-1f17-4f7c-b829-c184a73bccf7" providerId="ADAL" clId="{D7BB5F3C-C924-45C9-BEFF-F0F13E733C9E}" dt="2024-03-21T17:54:37.968" v="101" actId="1076"/>
      <pc:docMkLst>
        <pc:docMk/>
      </pc:docMkLst>
      <pc:sldChg chg="modSp mod">
        <pc:chgData name="Chris Guerra" userId="93474e52-1f17-4f7c-b829-c184a73bccf7" providerId="ADAL" clId="{D7BB5F3C-C924-45C9-BEFF-F0F13E733C9E}" dt="2024-03-21T17:19:28.820" v="2" actId="20577"/>
        <pc:sldMkLst>
          <pc:docMk/>
          <pc:sldMk cId="0" sldId="256"/>
        </pc:sldMkLst>
        <pc:spChg chg="mod">
          <ac:chgData name="Chris Guerra" userId="93474e52-1f17-4f7c-b829-c184a73bccf7" providerId="ADAL" clId="{D7BB5F3C-C924-45C9-BEFF-F0F13E733C9E}" dt="2024-03-21T17:19:28.820" v="2" actId="20577"/>
          <ac:spMkLst>
            <pc:docMk/>
            <pc:sldMk cId="0" sldId="256"/>
            <ac:spMk id="13" creationId="{00000000-0000-0000-0000-000000000000}"/>
          </ac:spMkLst>
        </pc:spChg>
      </pc:sldChg>
      <pc:sldChg chg="modAnim">
        <pc:chgData name="Chris Guerra" userId="93474e52-1f17-4f7c-b829-c184a73bccf7" providerId="ADAL" clId="{D7BB5F3C-C924-45C9-BEFF-F0F13E733C9E}" dt="2024-03-21T17:20:27.989" v="6"/>
        <pc:sldMkLst>
          <pc:docMk/>
          <pc:sldMk cId="0" sldId="258"/>
        </pc:sldMkLst>
      </pc:sldChg>
      <pc:sldChg chg="modAnim">
        <pc:chgData name="Chris Guerra" userId="93474e52-1f17-4f7c-b829-c184a73bccf7" providerId="ADAL" clId="{D7BB5F3C-C924-45C9-BEFF-F0F13E733C9E}" dt="2024-03-21T17:20:41.805" v="7"/>
        <pc:sldMkLst>
          <pc:docMk/>
          <pc:sldMk cId="0" sldId="259"/>
        </pc:sldMkLst>
      </pc:sldChg>
      <pc:sldChg chg="addSp modSp mod modAnim">
        <pc:chgData name="Chris Guerra" userId="93474e52-1f17-4f7c-b829-c184a73bccf7" providerId="ADAL" clId="{D7BB5F3C-C924-45C9-BEFF-F0F13E733C9E}" dt="2024-03-21T17:22:22.139" v="24"/>
        <pc:sldMkLst>
          <pc:docMk/>
          <pc:sldMk cId="0" sldId="260"/>
        </pc:sldMkLst>
        <pc:spChg chg="mod">
          <ac:chgData name="Chris Guerra" userId="93474e52-1f17-4f7c-b829-c184a73bccf7" providerId="ADAL" clId="{D7BB5F3C-C924-45C9-BEFF-F0F13E733C9E}" dt="2024-03-21T17:22:17.947" v="23" actId="1076"/>
          <ac:spMkLst>
            <pc:docMk/>
            <pc:sldMk cId="0" sldId="260"/>
            <ac:spMk id="3" creationId="{00000000-0000-0000-0000-000000000000}"/>
          </ac:spMkLst>
        </pc:spChg>
        <pc:spChg chg="mod">
          <ac:chgData name="Chris Guerra" userId="93474e52-1f17-4f7c-b829-c184a73bccf7" providerId="ADAL" clId="{D7BB5F3C-C924-45C9-BEFF-F0F13E733C9E}" dt="2024-03-21T17:21:51.824" v="18" actId="5793"/>
          <ac:spMkLst>
            <pc:docMk/>
            <pc:sldMk cId="0" sldId="260"/>
            <ac:spMk id="4" creationId="{00000000-0000-0000-0000-000000000000}"/>
          </ac:spMkLst>
        </pc:spChg>
        <pc:spChg chg="add mod">
          <ac:chgData name="Chris Guerra" userId="93474e52-1f17-4f7c-b829-c184a73bccf7" providerId="ADAL" clId="{D7BB5F3C-C924-45C9-BEFF-F0F13E733C9E}" dt="2024-03-21T17:21:32.011" v="16" actId="20577"/>
          <ac:spMkLst>
            <pc:docMk/>
            <pc:sldMk cId="0" sldId="260"/>
            <ac:spMk id="5" creationId="{368256D9-22EB-3073-984E-63D6380E260C}"/>
          </ac:spMkLst>
        </pc:spChg>
      </pc:sldChg>
      <pc:sldChg chg="modAnim">
        <pc:chgData name="Chris Guerra" userId="93474e52-1f17-4f7c-b829-c184a73bccf7" providerId="ADAL" clId="{D7BB5F3C-C924-45C9-BEFF-F0F13E733C9E}" dt="2024-03-21T17:22:42.055" v="25"/>
        <pc:sldMkLst>
          <pc:docMk/>
          <pc:sldMk cId="0" sldId="262"/>
        </pc:sldMkLst>
      </pc:sldChg>
      <pc:sldChg chg="modAnim">
        <pc:chgData name="Chris Guerra" userId="93474e52-1f17-4f7c-b829-c184a73bccf7" providerId="ADAL" clId="{D7BB5F3C-C924-45C9-BEFF-F0F13E733C9E}" dt="2024-03-21T17:23:08.610" v="28"/>
        <pc:sldMkLst>
          <pc:docMk/>
          <pc:sldMk cId="0" sldId="263"/>
        </pc:sldMkLst>
      </pc:sldChg>
      <pc:sldChg chg="addSp modSp modAnim">
        <pc:chgData name="Chris Guerra" userId="93474e52-1f17-4f7c-b829-c184a73bccf7" providerId="ADAL" clId="{D7BB5F3C-C924-45C9-BEFF-F0F13E733C9E}" dt="2024-03-21T17:23:43.037" v="32"/>
        <pc:sldMkLst>
          <pc:docMk/>
          <pc:sldMk cId="0" sldId="264"/>
        </pc:sldMkLst>
        <pc:spChg chg="add mod">
          <ac:chgData name="Chris Guerra" userId="93474e52-1f17-4f7c-b829-c184a73bccf7" providerId="ADAL" clId="{D7BB5F3C-C924-45C9-BEFF-F0F13E733C9E}" dt="2024-03-21T17:21:22.365" v="9"/>
          <ac:spMkLst>
            <pc:docMk/>
            <pc:sldMk cId="0" sldId="264"/>
            <ac:spMk id="6" creationId="{D54389D8-32D2-8905-B047-8D1CB769FD9A}"/>
          </ac:spMkLst>
        </pc:spChg>
      </pc:sldChg>
      <pc:sldChg chg="addSp modSp mod">
        <pc:chgData name="Chris Guerra" userId="93474e52-1f17-4f7c-b829-c184a73bccf7" providerId="ADAL" clId="{D7BB5F3C-C924-45C9-BEFF-F0F13E733C9E}" dt="2024-03-21T17:44:18.286" v="81" actId="113"/>
        <pc:sldMkLst>
          <pc:docMk/>
          <pc:sldMk cId="0" sldId="272"/>
        </pc:sldMkLst>
        <pc:spChg chg="mod">
          <ac:chgData name="Chris Guerra" userId="93474e52-1f17-4f7c-b829-c184a73bccf7" providerId="ADAL" clId="{D7BB5F3C-C924-45C9-BEFF-F0F13E733C9E}" dt="2024-03-21T17:44:18.286" v="81" actId="113"/>
          <ac:spMkLst>
            <pc:docMk/>
            <pc:sldMk cId="0" sldId="272"/>
            <ac:spMk id="3" creationId="{00000000-0000-0000-0000-000000000000}"/>
          </ac:spMkLst>
        </pc:spChg>
        <pc:picChg chg="add mod">
          <ac:chgData name="Chris Guerra" userId="93474e52-1f17-4f7c-b829-c184a73bccf7" providerId="ADAL" clId="{D7BB5F3C-C924-45C9-BEFF-F0F13E733C9E}" dt="2024-03-21T17:43:51.926" v="59" actId="14100"/>
          <ac:picMkLst>
            <pc:docMk/>
            <pc:sldMk cId="0" sldId="272"/>
            <ac:picMk id="1026" creationId="{50F3CF60-D229-DB47-BF0E-728E40D86BDD}"/>
          </ac:picMkLst>
        </pc:picChg>
      </pc:sldChg>
      <pc:sldChg chg="addSp modSp mod">
        <pc:chgData name="Chris Guerra" userId="93474e52-1f17-4f7c-b829-c184a73bccf7" providerId="ADAL" clId="{D7BB5F3C-C924-45C9-BEFF-F0F13E733C9E}" dt="2024-03-21T17:47:13.895" v="86" actId="20577"/>
        <pc:sldMkLst>
          <pc:docMk/>
          <pc:sldMk cId="0" sldId="273"/>
        </pc:sldMkLst>
        <pc:spChg chg="mod">
          <ac:chgData name="Chris Guerra" userId="93474e52-1f17-4f7c-b829-c184a73bccf7" providerId="ADAL" clId="{D7BB5F3C-C924-45C9-BEFF-F0F13E733C9E}" dt="2024-03-21T17:47:13.895" v="86" actId="20577"/>
          <ac:spMkLst>
            <pc:docMk/>
            <pc:sldMk cId="0" sldId="273"/>
            <ac:spMk id="3" creationId="{00000000-0000-0000-0000-000000000000}"/>
          </ac:spMkLst>
        </pc:spChg>
        <pc:picChg chg="add mod">
          <ac:chgData name="Chris Guerra" userId="93474e52-1f17-4f7c-b829-c184a73bccf7" providerId="ADAL" clId="{D7BB5F3C-C924-45C9-BEFF-F0F13E733C9E}" dt="2024-03-21T17:47:08.263" v="85" actId="1076"/>
          <ac:picMkLst>
            <pc:docMk/>
            <pc:sldMk cId="0" sldId="273"/>
            <ac:picMk id="2050" creationId="{3FDF3574-4058-4DD7-4A6E-8696167A7D42}"/>
          </ac:picMkLst>
        </pc:picChg>
      </pc:sldChg>
      <pc:sldChg chg="addSp modSp mod">
        <pc:chgData name="Chris Guerra" userId="93474e52-1f17-4f7c-b829-c184a73bccf7" providerId="ADAL" clId="{D7BB5F3C-C924-45C9-BEFF-F0F13E733C9E}" dt="2024-03-21T17:51:27.011" v="93" actId="1076"/>
        <pc:sldMkLst>
          <pc:docMk/>
          <pc:sldMk cId="0" sldId="274"/>
        </pc:sldMkLst>
        <pc:spChg chg="mod">
          <ac:chgData name="Chris Guerra" userId="93474e52-1f17-4f7c-b829-c184a73bccf7" providerId="ADAL" clId="{D7BB5F3C-C924-45C9-BEFF-F0F13E733C9E}" dt="2024-03-21T17:51:17.366" v="91" actId="1076"/>
          <ac:spMkLst>
            <pc:docMk/>
            <pc:sldMk cId="0" sldId="274"/>
            <ac:spMk id="2" creationId="{00000000-0000-0000-0000-000000000000}"/>
          </ac:spMkLst>
        </pc:spChg>
        <pc:picChg chg="add mod">
          <ac:chgData name="Chris Guerra" userId="93474e52-1f17-4f7c-b829-c184a73bccf7" providerId="ADAL" clId="{D7BB5F3C-C924-45C9-BEFF-F0F13E733C9E}" dt="2024-03-21T17:51:27.011" v="93" actId="1076"/>
          <ac:picMkLst>
            <pc:docMk/>
            <pc:sldMk cId="0" sldId="274"/>
            <ac:picMk id="6" creationId="{D98B6D62-DD25-5122-562A-4D081CAF343A}"/>
          </ac:picMkLst>
        </pc:picChg>
      </pc:sldChg>
      <pc:sldChg chg="addSp modSp mod">
        <pc:chgData name="Chris Guerra" userId="93474e52-1f17-4f7c-b829-c184a73bccf7" providerId="ADAL" clId="{D7BB5F3C-C924-45C9-BEFF-F0F13E733C9E}" dt="2024-03-21T17:54:37.968" v="101" actId="1076"/>
        <pc:sldMkLst>
          <pc:docMk/>
          <pc:sldMk cId="0" sldId="275"/>
        </pc:sldMkLst>
        <pc:spChg chg="mod">
          <ac:chgData name="Chris Guerra" userId="93474e52-1f17-4f7c-b829-c184a73bccf7" providerId="ADAL" clId="{D7BB5F3C-C924-45C9-BEFF-F0F13E733C9E}" dt="2024-03-21T17:54:35.590" v="100" actId="1076"/>
          <ac:spMkLst>
            <pc:docMk/>
            <pc:sldMk cId="0" sldId="275"/>
            <ac:spMk id="3" creationId="{00000000-0000-0000-0000-000000000000}"/>
          </ac:spMkLst>
        </pc:spChg>
        <pc:picChg chg="add mod">
          <ac:chgData name="Chris Guerra" userId="93474e52-1f17-4f7c-b829-c184a73bccf7" providerId="ADAL" clId="{D7BB5F3C-C924-45C9-BEFF-F0F13E733C9E}" dt="2024-03-21T17:54:37.968" v="101" actId="1076"/>
          <ac:picMkLst>
            <pc:docMk/>
            <pc:sldMk cId="0" sldId="275"/>
            <ac:picMk id="3074" creationId="{772769FF-F276-CBB6-5A27-3E58BCE72028}"/>
          </ac:picMkLst>
        </pc:picChg>
      </pc:sldChg>
      <pc:sldChg chg="modAnim">
        <pc:chgData name="Chris Guerra" userId="93474e52-1f17-4f7c-b829-c184a73bccf7" providerId="ADAL" clId="{D7BB5F3C-C924-45C9-BEFF-F0F13E733C9E}" dt="2024-03-21T17:28:02.541" v="35"/>
        <pc:sldMkLst>
          <pc:docMk/>
          <pc:sldMk cId="0" sldId="281"/>
        </pc:sldMkLst>
      </pc:sldChg>
      <pc:sldChg chg="modAnim">
        <pc:chgData name="Chris Guerra" userId="93474e52-1f17-4f7c-b829-c184a73bccf7" providerId="ADAL" clId="{D7BB5F3C-C924-45C9-BEFF-F0F13E733C9E}" dt="2024-03-21T17:28:24.843" v="37"/>
        <pc:sldMkLst>
          <pc:docMk/>
          <pc:sldMk cId="0" sldId="282"/>
        </pc:sldMkLst>
      </pc:sldChg>
      <pc:sldChg chg="modAnim">
        <pc:chgData name="Chris Guerra" userId="93474e52-1f17-4f7c-b829-c184a73bccf7" providerId="ADAL" clId="{D7BB5F3C-C924-45C9-BEFF-F0F13E733C9E}" dt="2024-03-21T17:29:26.089" v="42"/>
        <pc:sldMkLst>
          <pc:docMk/>
          <pc:sldMk cId="0" sldId="287"/>
        </pc:sldMkLst>
      </pc:sldChg>
      <pc:sldChg chg="modAnim">
        <pc:chgData name="Chris Guerra" userId="93474e52-1f17-4f7c-b829-c184a73bccf7" providerId="ADAL" clId="{D7BB5F3C-C924-45C9-BEFF-F0F13E733C9E}" dt="2024-03-21T17:29:48.752" v="44"/>
        <pc:sldMkLst>
          <pc:docMk/>
          <pc:sldMk cId="0" sldId="288"/>
        </pc:sldMkLst>
      </pc:sldChg>
      <pc:sldChg chg="modAnim">
        <pc:chgData name="Chris Guerra" userId="93474e52-1f17-4f7c-b829-c184a73bccf7" providerId="ADAL" clId="{D7BB5F3C-C924-45C9-BEFF-F0F13E733C9E}" dt="2024-03-21T17:30:00.239" v="45"/>
        <pc:sldMkLst>
          <pc:docMk/>
          <pc:sldMk cId="0" sldId="289"/>
        </pc:sldMkLst>
      </pc:sldChg>
      <pc:sldChg chg="modAnim">
        <pc:chgData name="Chris Guerra" userId="93474e52-1f17-4f7c-b829-c184a73bccf7" providerId="ADAL" clId="{D7BB5F3C-C924-45C9-BEFF-F0F13E733C9E}" dt="2024-03-21T17:30:10.503" v="46"/>
        <pc:sldMkLst>
          <pc:docMk/>
          <pc:sldMk cId="0" sldId="290"/>
        </pc:sldMkLst>
      </pc:sldChg>
      <pc:sldChg chg="modAnim">
        <pc:chgData name="Chris Guerra" userId="93474e52-1f17-4f7c-b829-c184a73bccf7" providerId="ADAL" clId="{D7BB5F3C-C924-45C9-BEFF-F0F13E733C9E}" dt="2024-03-21T17:31:01.513" v="53"/>
        <pc:sldMkLst>
          <pc:docMk/>
          <pc:sldMk cId="0" sldId="293"/>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3/26/2024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3/26/2024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4.svg"/><Relationship Id="rId7" Type="http://schemas.openxmlformats.org/officeDocument/2006/relationships/image" Target="../media/image38.sv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svg"/><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7.xml"/><Relationship Id="rId4" Type="http://schemas.openxmlformats.org/officeDocument/2006/relationships/image" Target="../media/image42.svg"/></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3.gif"/><Relationship Id="rId1" Type="http://schemas.openxmlformats.org/officeDocument/2006/relationships/slideLayout" Target="../slideLayouts/slideLayout7.xml"/><Relationship Id="rId4" Type="http://schemas.openxmlformats.org/officeDocument/2006/relationships/image" Target="../media/image42.svg"/></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4.png"/><Relationship Id="rId1" Type="http://schemas.openxmlformats.org/officeDocument/2006/relationships/slideLayout" Target="../slideLayouts/slideLayout7.xml"/><Relationship Id="rId4" Type="http://schemas.openxmlformats.org/officeDocument/2006/relationships/image" Target="../media/image42.svg"/></Relationships>
</file>

<file path=ppt/slides/_rels/slide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5.png"/><Relationship Id="rId1" Type="http://schemas.openxmlformats.org/officeDocument/2006/relationships/slideLayout" Target="../slideLayouts/slideLayout7.xml"/><Relationship Id="rId4" Type="http://schemas.openxmlformats.org/officeDocument/2006/relationships/image" Target="../media/image42.svg"/></Relationships>
</file>

<file path=ppt/slides/_rels/slide21.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27.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Layout" Target="../slideLayouts/slideLayout7.xml"/><Relationship Id="rId5" Type="http://schemas.openxmlformats.org/officeDocument/2006/relationships/image" Target="../media/image56.png"/><Relationship Id="rId4" Type="http://schemas.openxmlformats.org/officeDocument/2006/relationships/image" Target="../media/image55.png"/></Relationships>
</file>

<file path=ppt/slides/_rels/slide2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svg"/></Relationships>
</file>

<file path=ppt/slides/_rels/slide3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61.svg"/><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65.svg"/><Relationship Id="rId2" Type="http://schemas.openxmlformats.org/officeDocument/2006/relationships/image" Target="../media/image64.png"/><Relationship Id="rId1" Type="http://schemas.openxmlformats.org/officeDocument/2006/relationships/slideLayout" Target="../slideLayouts/slideLayout7.xml"/><Relationship Id="rId6" Type="http://schemas.openxmlformats.org/officeDocument/2006/relationships/image" Target="../media/image68.png"/><Relationship Id="rId5" Type="http://schemas.openxmlformats.org/officeDocument/2006/relationships/image" Target="../media/image67.svg"/><Relationship Id="rId4" Type="http://schemas.openxmlformats.org/officeDocument/2006/relationships/image" Target="../media/image66.png"/></Relationships>
</file>

<file path=ppt/slides/_rels/slide38.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72.svg"/><Relationship Id="rId2" Type="http://schemas.openxmlformats.org/officeDocument/2006/relationships/image" Target="../media/image71.png"/><Relationship Id="rId1" Type="http://schemas.openxmlformats.org/officeDocument/2006/relationships/slideLayout" Target="../slideLayouts/slideLayout7.xml"/><Relationship Id="rId5" Type="http://schemas.openxmlformats.org/officeDocument/2006/relationships/image" Target="../media/image74.svg"/><Relationship Id="rId4" Type="http://schemas.openxmlformats.org/officeDocument/2006/relationships/image" Target="../media/image73.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svg"/></Relationships>
</file>

<file path=ppt/slides/_rels/slide40.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25.svg"/><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image" Target="../media/image27.svg"/><Relationship Id="rId7" Type="http://schemas.openxmlformats.org/officeDocument/2006/relationships/image" Target="../media/image31.sv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svg"/><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12" name="TextBox 12"/>
          <p:cNvSpPr txBox="1">
            <a:spLocks noGrp="1"/>
          </p:cNvSpPr>
          <p:nvPr>
            <p:ph type="title" idx="4294967295"/>
          </p:nvPr>
        </p:nvSpPr>
        <p:spPr>
          <a:xfrm>
            <a:off x="5086348" y="3231084"/>
            <a:ext cx="8115300" cy="192722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7000"/>
              </a:lnSpc>
              <a:spcBef>
                <a:spcPts val="0"/>
              </a:spcBef>
              <a:spcAft>
                <a:spcPts val="0"/>
              </a:spcAft>
              <a:buClrTx/>
              <a:buSzTx/>
              <a:buFontTx/>
              <a:buNone/>
              <a:tabLst/>
              <a:defRPr/>
            </a:pPr>
            <a:r>
              <a:rPr kumimoji="0" lang="en-US" sz="5000" b="0" i="0" u="none" strike="noStrike" kern="1200" cap="none" spc="0" normalizeH="0" baseline="0" noProof="0" dirty="0">
                <a:ln>
                  <a:noFill/>
                </a:ln>
                <a:solidFill>
                  <a:srgbClr val="1D1D1F"/>
                </a:solidFill>
                <a:effectLst/>
                <a:uLnTx/>
                <a:uFillTx/>
                <a:latin typeface="Raleway Heavy"/>
                <a:ea typeface="+mn-ea"/>
                <a:cs typeface="+mn-cs"/>
              </a:rPr>
              <a:t>Introduction to</a:t>
            </a:r>
          </a:p>
          <a:p>
            <a:pPr marL="0" marR="0" lvl="0" indent="0" algn="ctr" defTabSz="914400" rtl="0" eaLnBrk="1" fontAlgn="auto" latinLnBrk="0" hangingPunct="1">
              <a:lnSpc>
                <a:spcPts val="8400"/>
              </a:lnSpc>
              <a:spcBef>
                <a:spcPts val="0"/>
              </a:spcBef>
              <a:spcAft>
                <a:spcPts val="0"/>
              </a:spcAft>
              <a:buClrTx/>
              <a:buSzTx/>
              <a:buFontTx/>
              <a:buNone/>
              <a:tabLst/>
              <a:defRPr/>
            </a:pPr>
            <a:r>
              <a:rPr kumimoji="0" lang="en-US" sz="6000" b="0" i="0" u="none" strike="noStrike" kern="1200" cap="none" spc="0" normalizeH="0" baseline="0" noProof="0" dirty="0">
                <a:ln>
                  <a:noFill/>
                </a:ln>
                <a:solidFill>
                  <a:srgbClr val="1D1D1F"/>
                </a:solidFill>
                <a:effectLst/>
                <a:uLnTx/>
                <a:uFillTx/>
                <a:latin typeface="Raleway Heavy"/>
                <a:ea typeface="+mn-ea"/>
                <a:cs typeface="+mn-cs"/>
              </a:rPr>
              <a:t>Generative AI Tools</a:t>
            </a:r>
          </a:p>
        </p:txBody>
      </p:sp>
      <p:sp>
        <p:nvSpPr>
          <p:cNvPr id="13" name="TextBox 13"/>
          <p:cNvSpPr txBox="1"/>
          <p:nvPr/>
        </p:nvSpPr>
        <p:spPr>
          <a:xfrm>
            <a:off x="5939234" y="5627686"/>
            <a:ext cx="6409529" cy="1291379"/>
          </a:xfrm>
          <a:prstGeom prst="rect">
            <a:avLst/>
          </a:prstGeom>
        </p:spPr>
        <p:txBody>
          <a:bodyPr lIns="0" tIns="0" rIns="0" bIns="0" rtlCol="0" anchor="t">
            <a:spAutoFit/>
          </a:bodyPr>
          <a:lstStyle/>
          <a:p>
            <a:pPr algn="ctr">
              <a:lnSpc>
                <a:spcPts val="3358"/>
              </a:lnSpc>
            </a:pPr>
            <a:r>
              <a:rPr lang="en-US" sz="2400" spc="480" dirty="0">
                <a:solidFill>
                  <a:srgbClr val="1D1D1F"/>
                </a:solidFill>
                <a:latin typeface="Now Bold"/>
              </a:rPr>
              <a:t>CHRIS GUERRA,</a:t>
            </a:r>
          </a:p>
          <a:p>
            <a:pPr algn="ctr">
              <a:lnSpc>
                <a:spcPts val="3358"/>
              </a:lnSpc>
            </a:pPr>
            <a:r>
              <a:rPr lang="en-US" sz="2400" spc="480" dirty="0">
                <a:solidFill>
                  <a:srgbClr val="1D1D1F"/>
                </a:solidFill>
                <a:latin typeface="Now Bold"/>
              </a:rPr>
              <a:t>GRANTS CONSULTANT AND STATE DATA COORDINATOR</a:t>
            </a:r>
          </a:p>
        </p:txBody>
      </p:sp>
      <p:grpSp>
        <p:nvGrpSpPr>
          <p:cNvPr id="5" name="Group 5" descr="Adrian Fontes, AZ Secretary of State logo"/>
          <p:cNvGrpSpPr/>
          <p:nvPr/>
        </p:nvGrpSpPr>
        <p:grpSpPr>
          <a:xfrm>
            <a:off x="6703623" y="9206636"/>
            <a:ext cx="855379" cy="853230"/>
            <a:chOff x="0" y="0"/>
            <a:chExt cx="1381340" cy="1377869"/>
          </a:xfrm>
        </p:grpSpPr>
        <p:sp>
          <p:nvSpPr>
            <p:cNvPr id="6" name="Freeform 6"/>
            <p:cNvSpPr/>
            <p:nvPr/>
          </p:nvSpPr>
          <p:spPr>
            <a:xfrm>
              <a:off x="0" y="0"/>
              <a:ext cx="1381379" cy="1377823"/>
            </a:xfrm>
            <a:custGeom>
              <a:avLst/>
              <a:gdLst/>
              <a:ahLst/>
              <a:cxnLst/>
              <a:rect l="l" t="t" r="r" b="b"/>
              <a:pathLst>
                <a:path w="1381379" h="1377823">
                  <a:moveTo>
                    <a:pt x="0" y="0"/>
                  </a:moveTo>
                  <a:lnTo>
                    <a:pt x="1381379" y="0"/>
                  </a:lnTo>
                  <a:lnTo>
                    <a:pt x="1381379" y="1377823"/>
                  </a:lnTo>
                  <a:lnTo>
                    <a:pt x="0" y="1377823"/>
                  </a:lnTo>
                  <a:lnTo>
                    <a:pt x="0" y="0"/>
                  </a:lnTo>
                  <a:close/>
                </a:path>
              </a:pathLst>
            </a:custGeom>
            <a:blipFill>
              <a:blip r:embed="rId2"/>
              <a:stretch>
                <a:fillRect l="-336" r="-333" b="-3"/>
              </a:stretch>
            </a:blipFill>
          </p:spPr>
          <p:txBody>
            <a:bodyPr/>
            <a:lstStyle/>
            <a:p>
              <a:endParaRPr lang="en-US"/>
            </a:p>
          </p:txBody>
        </p:sp>
      </p:grpSp>
      <p:grpSp>
        <p:nvGrpSpPr>
          <p:cNvPr id="7" name="Group 7" descr="Arizona State Library, Archives, &amp; Public Records logo"/>
          <p:cNvGrpSpPr/>
          <p:nvPr/>
        </p:nvGrpSpPr>
        <p:grpSpPr>
          <a:xfrm>
            <a:off x="8101926" y="9206636"/>
            <a:ext cx="1362620" cy="853230"/>
            <a:chOff x="0" y="0"/>
            <a:chExt cx="2200477" cy="1377869"/>
          </a:xfrm>
        </p:grpSpPr>
        <p:sp>
          <p:nvSpPr>
            <p:cNvPr id="8" name="Freeform 8"/>
            <p:cNvSpPr/>
            <p:nvPr/>
          </p:nvSpPr>
          <p:spPr>
            <a:xfrm>
              <a:off x="0" y="0"/>
              <a:ext cx="2200529" cy="1377823"/>
            </a:xfrm>
            <a:custGeom>
              <a:avLst/>
              <a:gdLst/>
              <a:ahLst/>
              <a:cxnLst/>
              <a:rect l="l" t="t" r="r" b="b"/>
              <a:pathLst>
                <a:path w="2200529" h="1377823">
                  <a:moveTo>
                    <a:pt x="0" y="0"/>
                  </a:moveTo>
                  <a:lnTo>
                    <a:pt x="2200529" y="0"/>
                  </a:lnTo>
                  <a:lnTo>
                    <a:pt x="2200529" y="1377823"/>
                  </a:lnTo>
                  <a:lnTo>
                    <a:pt x="0" y="1377823"/>
                  </a:lnTo>
                  <a:lnTo>
                    <a:pt x="0" y="0"/>
                  </a:lnTo>
                  <a:close/>
                </a:path>
              </a:pathLst>
            </a:custGeom>
            <a:blipFill>
              <a:blip r:embed="rId3"/>
              <a:stretch>
                <a:fillRect l="-441" r="-438" b="-3"/>
              </a:stretch>
            </a:blipFill>
          </p:spPr>
          <p:txBody>
            <a:bodyPr/>
            <a:lstStyle/>
            <a:p>
              <a:endParaRPr lang="en-US"/>
            </a:p>
          </p:txBody>
        </p:sp>
      </p:grpSp>
      <p:grpSp>
        <p:nvGrpSpPr>
          <p:cNvPr id="9" name="Group 9" descr="Institute of Museum and Library Services logo"/>
          <p:cNvGrpSpPr/>
          <p:nvPr/>
        </p:nvGrpSpPr>
        <p:grpSpPr>
          <a:xfrm>
            <a:off x="10007471" y="9206636"/>
            <a:ext cx="2301979" cy="853230"/>
            <a:chOff x="0" y="0"/>
            <a:chExt cx="3615201" cy="1339976"/>
          </a:xfrm>
        </p:grpSpPr>
        <p:sp>
          <p:nvSpPr>
            <p:cNvPr id="10" name="Freeform 10"/>
            <p:cNvSpPr/>
            <p:nvPr/>
          </p:nvSpPr>
          <p:spPr>
            <a:xfrm>
              <a:off x="0" y="0"/>
              <a:ext cx="3615182" cy="1339977"/>
            </a:xfrm>
            <a:custGeom>
              <a:avLst/>
              <a:gdLst/>
              <a:ahLst/>
              <a:cxnLst/>
              <a:rect l="l" t="t" r="r" b="b"/>
              <a:pathLst>
                <a:path w="3615182" h="1339977">
                  <a:moveTo>
                    <a:pt x="0" y="0"/>
                  </a:moveTo>
                  <a:lnTo>
                    <a:pt x="3615182" y="0"/>
                  </a:lnTo>
                  <a:lnTo>
                    <a:pt x="3615182" y="1339977"/>
                  </a:lnTo>
                  <a:lnTo>
                    <a:pt x="0" y="1339977"/>
                  </a:lnTo>
                  <a:lnTo>
                    <a:pt x="0" y="0"/>
                  </a:lnTo>
                  <a:close/>
                </a:path>
              </a:pathLst>
            </a:custGeom>
            <a:blipFill>
              <a:blip r:embed="rId4"/>
              <a:stretch>
                <a:fillRect l="-126" r="-126"/>
              </a:stretch>
            </a:blipFill>
          </p:spPr>
          <p:txBody>
            <a:bodyPr/>
            <a:lstStyle/>
            <a:p>
              <a:endParaRPr lang="en-US"/>
            </a:p>
          </p:txBody>
        </p:sp>
      </p:grpSp>
      <p:grpSp>
        <p:nvGrpSpPr>
          <p:cNvPr id="2" name="Group 2">
            <a:extLst>
              <a:ext uri="{C183D7F6-B498-43B3-948B-1728B52AA6E4}">
                <adec:decorative xmlns:adec="http://schemas.microsoft.com/office/drawing/2017/decorative" val="1"/>
              </a:ext>
            </a:extLst>
          </p:cNvPr>
          <p:cNvGrpSpPr/>
          <p:nvPr/>
        </p:nvGrpSpPr>
        <p:grpSpPr>
          <a:xfrm>
            <a:off x="5529276" y="5332411"/>
            <a:ext cx="7229451" cy="47625"/>
            <a:chOff x="0" y="0"/>
            <a:chExt cx="9639268" cy="63500"/>
          </a:xfrm>
        </p:grpSpPr>
        <p:sp>
          <p:nvSpPr>
            <p:cNvPr id="3" name="Freeform 3"/>
            <p:cNvSpPr/>
            <p:nvPr/>
          </p:nvSpPr>
          <p:spPr>
            <a:xfrm>
              <a:off x="31750" y="0"/>
              <a:ext cx="9575800" cy="63500"/>
            </a:xfrm>
            <a:custGeom>
              <a:avLst/>
              <a:gdLst/>
              <a:ahLst/>
              <a:cxnLst/>
              <a:rect l="l" t="t" r="r" b="b"/>
              <a:pathLst>
                <a:path w="9575800" h="63500">
                  <a:moveTo>
                    <a:pt x="0" y="0"/>
                  </a:moveTo>
                  <a:lnTo>
                    <a:pt x="9575800" y="0"/>
                  </a:lnTo>
                  <a:lnTo>
                    <a:pt x="9575800" y="63500"/>
                  </a:lnTo>
                  <a:lnTo>
                    <a:pt x="0" y="63500"/>
                  </a:lnTo>
                  <a:close/>
                </a:path>
              </a:pathLst>
            </a:custGeom>
            <a:solidFill>
              <a:srgbClr val="4D607D"/>
            </a:solidFill>
          </p:spPr>
          <p:txBody>
            <a:bodyPr/>
            <a:lstStyle/>
            <a:p>
              <a:endParaRPr lang="en-US"/>
            </a:p>
          </p:txBody>
        </p:sp>
      </p:grpSp>
      <p:sp>
        <p:nvSpPr>
          <p:cNvPr id="4" name="Freeform 4">
            <a:extLst>
              <a:ext uri="{C183D7F6-B498-43B3-948B-1728B52AA6E4}">
                <adec:decorative xmlns:adec="http://schemas.microsoft.com/office/drawing/2017/decorative" val="1"/>
              </a:ext>
            </a:extLst>
          </p:cNvPr>
          <p:cNvSpPr/>
          <p:nvPr/>
        </p:nvSpPr>
        <p:spPr>
          <a:xfrm>
            <a:off x="0" y="8945635"/>
            <a:ext cx="18287996" cy="3086103"/>
          </a:xfrm>
          <a:custGeom>
            <a:avLst/>
            <a:gdLst/>
            <a:ahLst/>
            <a:cxnLst/>
            <a:rect l="l" t="t" r="r" b="b"/>
            <a:pathLst>
              <a:path w="18287996" h="3086103">
                <a:moveTo>
                  <a:pt x="0" y="0"/>
                </a:moveTo>
                <a:lnTo>
                  <a:pt x="18287996" y="0"/>
                </a:lnTo>
                <a:lnTo>
                  <a:pt x="18287996" y="3086103"/>
                </a:lnTo>
                <a:lnTo>
                  <a:pt x="0" y="308610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1" name="Freeform 11">
            <a:extLst>
              <a:ext uri="{C183D7F6-B498-43B3-948B-1728B52AA6E4}">
                <adec:decorative xmlns:adec="http://schemas.microsoft.com/office/drawing/2017/decorative" val="1"/>
              </a:ext>
            </a:extLst>
          </p:cNvPr>
          <p:cNvSpPr/>
          <p:nvPr/>
        </p:nvSpPr>
        <p:spPr>
          <a:xfrm>
            <a:off x="8629178" y="1886254"/>
            <a:ext cx="1029648" cy="1042681"/>
          </a:xfrm>
          <a:custGeom>
            <a:avLst/>
            <a:gdLst/>
            <a:ahLst/>
            <a:cxnLst/>
            <a:rect l="l" t="t" r="r" b="b"/>
            <a:pathLst>
              <a:path w="1029648" h="1042681">
                <a:moveTo>
                  <a:pt x="0" y="0"/>
                </a:moveTo>
                <a:lnTo>
                  <a:pt x="1029648" y="0"/>
                </a:lnTo>
                <a:lnTo>
                  <a:pt x="1029648" y="1042682"/>
                </a:lnTo>
                <a:lnTo>
                  <a:pt x="0" y="104268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4" name="TextBox 4"/>
          <p:cNvSpPr txBox="1">
            <a:spLocks noGrp="1"/>
          </p:cNvSpPr>
          <p:nvPr>
            <p:ph type="title" idx="4294967295"/>
          </p:nvPr>
        </p:nvSpPr>
        <p:spPr>
          <a:xfrm>
            <a:off x="1028700" y="666750"/>
            <a:ext cx="16230600" cy="109347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96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213166"/>
                </a:solidFill>
                <a:effectLst/>
                <a:uLnTx/>
                <a:uFillTx/>
                <a:latin typeface="Verdana Pro Bold"/>
                <a:ea typeface="+mn-ea"/>
                <a:cs typeface="+mn-cs"/>
              </a:rPr>
              <a:t>Machine Learning (ML)</a:t>
            </a:r>
          </a:p>
        </p:txBody>
      </p:sp>
      <p:sp>
        <p:nvSpPr>
          <p:cNvPr id="2" name="TextBox 2"/>
          <p:cNvSpPr txBox="1"/>
          <p:nvPr/>
        </p:nvSpPr>
        <p:spPr>
          <a:xfrm>
            <a:off x="1028700" y="2857646"/>
            <a:ext cx="16230600" cy="1889761"/>
          </a:xfrm>
          <a:prstGeom prst="rect">
            <a:avLst/>
          </a:prstGeom>
        </p:spPr>
        <p:txBody>
          <a:bodyPr lIns="0" tIns="0" rIns="0" bIns="0" rtlCol="0" anchor="t">
            <a:spAutoFit/>
          </a:bodyPr>
          <a:lstStyle/>
          <a:p>
            <a:pPr>
              <a:lnSpc>
                <a:spcPts val="5099"/>
              </a:lnSpc>
            </a:pPr>
            <a:r>
              <a:rPr lang="en-US" sz="3399">
                <a:solidFill>
                  <a:srgbClr val="1D1D1F"/>
                </a:solidFill>
                <a:latin typeface="Roboto Bold"/>
              </a:rPr>
              <a:t>Machine Learning (ML) is a branch of artificial intelligence (AI) that focuses on creating systems capable of learning and improving from experience without being explicitly programmed for specific tasks.</a:t>
            </a:r>
          </a:p>
        </p:txBody>
      </p:sp>
      <p:sp>
        <p:nvSpPr>
          <p:cNvPr id="3" name="Freeform 3">
            <a:extLst>
              <a:ext uri="{C183D7F6-B498-43B3-948B-1728B52AA6E4}">
                <adec:decorative xmlns:adec="http://schemas.microsoft.com/office/drawing/2017/decorative" val="1"/>
              </a:ext>
            </a:extLst>
          </p:cNvPr>
          <p:cNvSpPr/>
          <p:nvPr/>
        </p:nvSpPr>
        <p:spPr>
          <a:xfrm>
            <a:off x="4354754" y="5386936"/>
            <a:ext cx="12904546" cy="3871364"/>
          </a:xfrm>
          <a:custGeom>
            <a:avLst/>
            <a:gdLst/>
            <a:ahLst/>
            <a:cxnLst/>
            <a:rect l="l" t="t" r="r" b="b"/>
            <a:pathLst>
              <a:path w="12904546" h="3871364">
                <a:moveTo>
                  <a:pt x="0" y="0"/>
                </a:moveTo>
                <a:lnTo>
                  <a:pt x="12904546" y="0"/>
                </a:lnTo>
                <a:lnTo>
                  <a:pt x="12904546" y="3871364"/>
                </a:lnTo>
                <a:lnTo>
                  <a:pt x="0" y="38713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4" name="TextBox 4"/>
          <p:cNvSpPr txBox="1">
            <a:spLocks noGrp="1"/>
          </p:cNvSpPr>
          <p:nvPr>
            <p:ph type="title" idx="4294967295"/>
          </p:nvPr>
        </p:nvSpPr>
        <p:spPr>
          <a:xfrm>
            <a:off x="1028700" y="666750"/>
            <a:ext cx="16230600" cy="109347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96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213166"/>
                </a:solidFill>
                <a:effectLst/>
                <a:uLnTx/>
                <a:uFillTx/>
                <a:latin typeface="Verdana Pro Bold"/>
                <a:ea typeface="+mn-ea"/>
                <a:cs typeface="+mn-cs"/>
              </a:rPr>
              <a:t>Deep Learning (DL)</a:t>
            </a:r>
          </a:p>
        </p:txBody>
      </p:sp>
      <p:sp>
        <p:nvSpPr>
          <p:cNvPr id="2" name="TextBox 2"/>
          <p:cNvSpPr txBox="1"/>
          <p:nvPr/>
        </p:nvSpPr>
        <p:spPr>
          <a:xfrm>
            <a:off x="1028700" y="2857646"/>
            <a:ext cx="16230600" cy="1889761"/>
          </a:xfrm>
          <a:prstGeom prst="rect">
            <a:avLst/>
          </a:prstGeom>
        </p:spPr>
        <p:txBody>
          <a:bodyPr lIns="0" tIns="0" rIns="0" bIns="0" rtlCol="0" anchor="t">
            <a:spAutoFit/>
          </a:bodyPr>
          <a:lstStyle/>
          <a:p>
            <a:pPr>
              <a:lnSpc>
                <a:spcPts val="5099"/>
              </a:lnSpc>
            </a:pPr>
            <a:r>
              <a:rPr lang="en-US" sz="3399">
                <a:solidFill>
                  <a:srgbClr val="1D1D1F"/>
                </a:solidFill>
                <a:latin typeface="Roboto Bold"/>
              </a:rPr>
              <a:t>Deep Learning (DL) is a cutting-edge technology within the broader field of artificial intelligence, distinguished by its ability to learn and make decisions by mimicking the way the human brain operates.</a:t>
            </a:r>
          </a:p>
        </p:txBody>
      </p:sp>
      <p:sp>
        <p:nvSpPr>
          <p:cNvPr id="3" name="Freeform 3">
            <a:extLst>
              <a:ext uri="{C183D7F6-B498-43B3-948B-1728B52AA6E4}">
                <adec:decorative xmlns:adec="http://schemas.microsoft.com/office/drawing/2017/decorative" val="1"/>
              </a:ext>
            </a:extLst>
          </p:cNvPr>
          <p:cNvSpPr/>
          <p:nvPr/>
        </p:nvSpPr>
        <p:spPr>
          <a:xfrm>
            <a:off x="4354754" y="5386936"/>
            <a:ext cx="12904546" cy="3871364"/>
          </a:xfrm>
          <a:custGeom>
            <a:avLst/>
            <a:gdLst/>
            <a:ahLst/>
            <a:cxnLst/>
            <a:rect l="l" t="t" r="r" b="b"/>
            <a:pathLst>
              <a:path w="12904546" h="3871364">
                <a:moveTo>
                  <a:pt x="0" y="0"/>
                </a:moveTo>
                <a:lnTo>
                  <a:pt x="12904546" y="0"/>
                </a:lnTo>
                <a:lnTo>
                  <a:pt x="12904546" y="3871364"/>
                </a:lnTo>
                <a:lnTo>
                  <a:pt x="0" y="38713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4" name="TextBox 4"/>
          <p:cNvSpPr txBox="1">
            <a:spLocks noGrp="1"/>
          </p:cNvSpPr>
          <p:nvPr>
            <p:ph type="title" idx="4294967295"/>
          </p:nvPr>
        </p:nvSpPr>
        <p:spPr>
          <a:xfrm>
            <a:off x="1028700" y="666750"/>
            <a:ext cx="16230600" cy="109347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96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213166"/>
                </a:solidFill>
                <a:effectLst/>
                <a:uLnTx/>
                <a:uFillTx/>
                <a:latin typeface="Verdana Pro Bold"/>
                <a:ea typeface="+mn-ea"/>
                <a:cs typeface="+mn-cs"/>
              </a:rPr>
              <a:t>Large Language Models (LLM)</a:t>
            </a:r>
          </a:p>
        </p:txBody>
      </p:sp>
      <p:sp>
        <p:nvSpPr>
          <p:cNvPr id="2" name="TextBox 2"/>
          <p:cNvSpPr txBox="1"/>
          <p:nvPr/>
        </p:nvSpPr>
        <p:spPr>
          <a:xfrm>
            <a:off x="1028700" y="2857646"/>
            <a:ext cx="16230600" cy="1889761"/>
          </a:xfrm>
          <a:prstGeom prst="rect">
            <a:avLst/>
          </a:prstGeom>
        </p:spPr>
        <p:txBody>
          <a:bodyPr lIns="0" tIns="0" rIns="0" bIns="0" rtlCol="0" anchor="t">
            <a:spAutoFit/>
          </a:bodyPr>
          <a:lstStyle/>
          <a:p>
            <a:pPr>
              <a:lnSpc>
                <a:spcPts val="5099"/>
              </a:lnSpc>
            </a:pPr>
            <a:r>
              <a:rPr lang="en-US" sz="3399">
                <a:solidFill>
                  <a:srgbClr val="1D1D1F"/>
                </a:solidFill>
                <a:latin typeface="Roboto Bold"/>
              </a:rPr>
              <a:t>Large Language Models (LLMs) are advanced computational systems designed to process, understand, and generate human language in a way that mimics human-like understanding. </a:t>
            </a:r>
          </a:p>
        </p:txBody>
      </p:sp>
      <p:sp>
        <p:nvSpPr>
          <p:cNvPr id="3" name="Freeform 3">
            <a:extLst>
              <a:ext uri="{C183D7F6-B498-43B3-948B-1728B52AA6E4}">
                <adec:decorative xmlns:adec="http://schemas.microsoft.com/office/drawing/2017/decorative" val="1"/>
              </a:ext>
            </a:extLst>
          </p:cNvPr>
          <p:cNvSpPr/>
          <p:nvPr/>
        </p:nvSpPr>
        <p:spPr>
          <a:xfrm>
            <a:off x="4354754" y="5386936"/>
            <a:ext cx="12904546" cy="3871364"/>
          </a:xfrm>
          <a:custGeom>
            <a:avLst/>
            <a:gdLst/>
            <a:ahLst/>
            <a:cxnLst/>
            <a:rect l="l" t="t" r="r" b="b"/>
            <a:pathLst>
              <a:path w="12904546" h="3871364">
                <a:moveTo>
                  <a:pt x="0" y="0"/>
                </a:moveTo>
                <a:lnTo>
                  <a:pt x="12904546" y="0"/>
                </a:lnTo>
                <a:lnTo>
                  <a:pt x="12904546" y="3871364"/>
                </a:lnTo>
                <a:lnTo>
                  <a:pt x="0" y="38713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4" name="TextBox 4"/>
          <p:cNvSpPr txBox="1">
            <a:spLocks noGrp="1"/>
          </p:cNvSpPr>
          <p:nvPr>
            <p:ph type="title" idx="4294967295"/>
          </p:nvPr>
        </p:nvSpPr>
        <p:spPr>
          <a:xfrm>
            <a:off x="1028700" y="666750"/>
            <a:ext cx="16230600" cy="109347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96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213166"/>
                </a:solidFill>
                <a:effectLst/>
                <a:uLnTx/>
                <a:uFillTx/>
                <a:latin typeface="Verdana Pro Bold"/>
                <a:ea typeface="+mn-ea"/>
                <a:cs typeface="+mn-cs"/>
              </a:rPr>
              <a:t>Algorithms</a:t>
            </a:r>
          </a:p>
        </p:txBody>
      </p:sp>
      <p:sp>
        <p:nvSpPr>
          <p:cNvPr id="2" name="TextBox 2"/>
          <p:cNvSpPr txBox="1"/>
          <p:nvPr/>
        </p:nvSpPr>
        <p:spPr>
          <a:xfrm>
            <a:off x="1028700" y="2857646"/>
            <a:ext cx="16230600" cy="1889761"/>
          </a:xfrm>
          <a:prstGeom prst="rect">
            <a:avLst/>
          </a:prstGeom>
        </p:spPr>
        <p:txBody>
          <a:bodyPr lIns="0" tIns="0" rIns="0" bIns="0" rtlCol="0" anchor="t">
            <a:spAutoFit/>
          </a:bodyPr>
          <a:lstStyle/>
          <a:p>
            <a:pPr>
              <a:lnSpc>
                <a:spcPts val="5099"/>
              </a:lnSpc>
            </a:pPr>
            <a:r>
              <a:rPr lang="en-US" sz="3399">
                <a:solidFill>
                  <a:srgbClr val="1D1D1F"/>
                </a:solidFill>
                <a:latin typeface="Roboto Bold"/>
              </a:rPr>
              <a:t>Algorithms, in the context of generative AI, are the sets of mathematical instructions or rules designed to enable computers to create content that mimics human-like outputs, such as images, text, music, or even synthetic voices. </a:t>
            </a:r>
          </a:p>
        </p:txBody>
      </p:sp>
      <p:sp>
        <p:nvSpPr>
          <p:cNvPr id="3" name="Freeform 3">
            <a:extLst>
              <a:ext uri="{C183D7F6-B498-43B3-948B-1728B52AA6E4}">
                <adec:decorative xmlns:adec="http://schemas.microsoft.com/office/drawing/2017/decorative" val="1"/>
              </a:ext>
            </a:extLst>
          </p:cNvPr>
          <p:cNvSpPr/>
          <p:nvPr/>
        </p:nvSpPr>
        <p:spPr>
          <a:xfrm>
            <a:off x="4354754" y="5386936"/>
            <a:ext cx="12904546" cy="3871364"/>
          </a:xfrm>
          <a:custGeom>
            <a:avLst/>
            <a:gdLst/>
            <a:ahLst/>
            <a:cxnLst/>
            <a:rect l="l" t="t" r="r" b="b"/>
            <a:pathLst>
              <a:path w="12904546" h="3871364">
                <a:moveTo>
                  <a:pt x="0" y="0"/>
                </a:moveTo>
                <a:lnTo>
                  <a:pt x="12904546" y="0"/>
                </a:lnTo>
                <a:lnTo>
                  <a:pt x="12904546" y="3871364"/>
                </a:lnTo>
                <a:lnTo>
                  <a:pt x="0" y="38713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20" name="TextBox 20"/>
          <p:cNvSpPr txBox="1">
            <a:spLocks noGrp="1"/>
          </p:cNvSpPr>
          <p:nvPr>
            <p:ph type="title" idx="4294967295"/>
          </p:nvPr>
        </p:nvSpPr>
        <p:spPr>
          <a:xfrm>
            <a:off x="5365096" y="895350"/>
            <a:ext cx="7557807" cy="77343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63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000000"/>
                </a:solidFill>
                <a:effectLst/>
                <a:uLnTx/>
                <a:uFillTx/>
                <a:latin typeface="Roboto Bold"/>
                <a:ea typeface="+mn-ea"/>
                <a:cs typeface="+mn-cs"/>
              </a:rPr>
              <a:t>Artificial Intelligence (AI)</a:t>
            </a:r>
          </a:p>
        </p:txBody>
      </p:sp>
      <p:pic>
        <p:nvPicPr>
          <p:cNvPr id="23" name="Picture 22" descr="A Venn diagram showing Machine Learning, Deep Learning, and Natural Language Processing. Where the three circles overlap is Large Language Models.&#10;&#10;">
            <a:extLst>
              <a:ext uri="{FF2B5EF4-FFF2-40B4-BE49-F238E27FC236}">
                <a16:creationId xmlns:a16="http://schemas.microsoft.com/office/drawing/2014/main" id="{4BA0E0DE-63B5-5E45-4B22-741F6AE733FB}"/>
              </a:ext>
            </a:extLst>
          </p:cNvPr>
          <p:cNvPicPr>
            <a:picLocks noChangeAspect="1"/>
          </p:cNvPicPr>
          <p:nvPr/>
        </p:nvPicPr>
        <p:blipFill rotWithShape="1">
          <a:blip r:embed="rId2">
            <a:extLst>
              <a:ext uri="{28A0092B-C50C-407E-A947-70E740481C1C}">
                <a14:useLocalDpi xmlns:a14="http://schemas.microsoft.com/office/drawing/2010/main" val="0"/>
              </a:ext>
            </a:extLst>
          </a:blip>
          <a:srcRect b="14453"/>
          <a:stretch/>
        </p:blipFill>
        <p:spPr>
          <a:xfrm>
            <a:off x="640024" y="2019300"/>
            <a:ext cx="17007952" cy="771525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5" name="TextBox 5"/>
          <p:cNvSpPr txBox="1">
            <a:spLocks noGrp="1"/>
          </p:cNvSpPr>
          <p:nvPr>
            <p:ph type="title" idx="4294967295"/>
          </p:nvPr>
        </p:nvSpPr>
        <p:spPr>
          <a:xfrm>
            <a:off x="1028700" y="666750"/>
            <a:ext cx="16230600" cy="109347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96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213166"/>
                </a:solidFill>
                <a:effectLst/>
                <a:uLnTx/>
                <a:uFillTx/>
                <a:latin typeface="Verdana Pro Bold"/>
                <a:ea typeface="+mn-ea"/>
                <a:cs typeface="+mn-cs"/>
              </a:rPr>
              <a:t>Training Data</a:t>
            </a:r>
          </a:p>
        </p:txBody>
      </p:sp>
      <p:sp>
        <p:nvSpPr>
          <p:cNvPr id="2" name="Freeform 2" descr="Graphic of text inputs into a generator"/>
          <p:cNvSpPr/>
          <p:nvPr/>
        </p:nvSpPr>
        <p:spPr>
          <a:xfrm>
            <a:off x="1292445" y="2960944"/>
            <a:ext cx="4348743" cy="4365112"/>
          </a:xfrm>
          <a:custGeom>
            <a:avLst/>
            <a:gdLst/>
            <a:ahLst/>
            <a:cxnLst/>
            <a:rect l="l" t="t" r="r" b="b"/>
            <a:pathLst>
              <a:path w="4348743" h="4365112">
                <a:moveTo>
                  <a:pt x="0" y="0"/>
                </a:moveTo>
                <a:lnTo>
                  <a:pt x="4348743" y="0"/>
                </a:lnTo>
                <a:lnTo>
                  <a:pt x="4348743" y="4365112"/>
                </a:lnTo>
                <a:lnTo>
                  <a:pt x="0" y="436511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descr="Graphic of elements being input into a generator"/>
          <p:cNvSpPr/>
          <p:nvPr/>
        </p:nvSpPr>
        <p:spPr>
          <a:xfrm>
            <a:off x="7172693" y="2956411"/>
            <a:ext cx="4365112" cy="4365112"/>
          </a:xfrm>
          <a:custGeom>
            <a:avLst/>
            <a:gdLst/>
            <a:ahLst/>
            <a:cxnLst/>
            <a:rect l="l" t="t" r="r" b="b"/>
            <a:pathLst>
              <a:path w="4365112" h="4365112">
                <a:moveTo>
                  <a:pt x="0" y="0"/>
                </a:moveTo>
                <a:lnTo>
                  <a:pt x="4365112" y="0"/>
                </a:lnTo>
                <a:lnTo>
                  <a:pt x="4365112" y="4365111"/>
                </a:lnTo>
                <a:lnTo>
                  <a:pt x="0" y="436511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descr="Graphic of webpages being input into a generator"/>
          <p:cNvSpPr/>
          <p:nvPr/>
        </p:nvSpPr>
        <p:spPr>
          <a:xfrm>
            <a:off x="13069309" y="3416456"/>
            <a:ext cx="3445020" cy="3445020"/>
          </a:xfrm>
          <a:custGeom>
            <a:avLst/>
            <a:gdLst/>
            <a:ahLst/>
            <a:cxnLst/>
            <a:rect l="l" t="t" r="r" b="b"/>
            <a:pathLst>
              <a:path w="3445020" h="3445020">
                <a:moveTo>
                  <a:pt x="0" y="0"/>
                </a:moveTo>
                <a:lnTo>
                  <a:pt x="3445020" y="0"/>
                </a:lnTo>
                <a:lnTo>
                  <a:pt x="3445020" y="3445020"/>
                </a:lnTo>
                <a:lnTo>
                  <a:pt x="0" y="344502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87C61F5-AD77-B97F-BE3F-91CC5D57FBB9}"/>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US" dirty="0"/>
              <a:t>Common Crawl</a:t>
            </a:r>
          </a:p>
        </p:txBody>
      </p:sp>
      <p:sp>
        <p:nvSpPr>
          <p:cNvPr id="2" name="Freeform 2" descr="Screenshot of the Common Crawl homepage"/>
          <p:cNvSpPr/>
          <p:nvPr/>
        </p:nvSpPr>
        <p:spPr>
          <a:xfrm>
            <a:off x="2078966" y="1028700"/>
            <a:ext cx="14130068" cy="8229600"/>
          </a:xfrm>
          <a:custGeom>
            <a:avLst/>
            <a:gdLst/>
            <a:ahLst/>
            <a:cxnLst/>
            <a:rect l="l" t="t" r="r" b="b"/>
            <a:pathLst>
              <a:path w="14130068" h="8229600">
                <a:moveTo>
                  <a:pt x="0" y="0"/>
                </a:moveTo>
                <a:lnTo>
                  <a:pt x="14130068" y="0"/>
                </a:lnTo>
                <a:lnTo>
                  <a:pt x="14130068" y="8229600"/>
                </a:lnTo>
                <a:lnTo>
                  <a:pt x="0" y="8229600"/>
                </a:lnTo>
                <a:lnTo>
                  <a:pt x="0" y="0"/>
                </a:lnTo>
                <a:close/>
              </a:path>
            </a:pathLst>
          </a:custGeom>
          <a:blipFill>
            <a:blip r:embed="rId2"/>
            <a:stretch>
              <a:fillRect/>
            </a:stretch>
          </a:blipFill>
        </p:spPr>
        <p:txBody>
          <a:bodyPr/>
          <a:lstStyle/>
          <a:p>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4" name="TextBox 4"/>
          <p:cNvSpPr txBox="1">
            <a:spLocks noGrp="1"/>
          </p:cNvSpPr>
          <p:nvPr>
            <p:ph type="title" idx="4294967295"/>
          </p:nvPr>
        </p:nvSpPr>
        <p:spPr>
          <a:xfrm>
            <a:off x="1028700" y="666750"/>
            <a:ext cx="16230600" cy="109347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96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213166"/>
                </a:solidFill>
                <a:effectLst/>
                <a:uLnTx/>
                <a:uFillTx/>
                <a:latin typeface="Verdana Pro Bold"/>
                <a:ea typeface="+mn-ea"/>
                <a:cs typeface="+mn-cs"/>
              </a:rPr>
              <a:t>Generative Adversarial Networks (GAN)</a:t>
            </a:r>
          </a:p>
        </p:txBody>
      </p:sp>
      <p:sp>
        <p:nvSpPr>
          <p:cNvPr id="3" name="TextBox 3"/>
          <p:cNvSpPr txBox="1"/>
          <p:nvPr/>
        </p:nvSpPr>
        <p:spPr>
          <a:xfrm>
            <a:off x="1028700" y="2552700"/>
            <a:ext cx="9486900" cy="3869649"/>
          </a:xfrm>
          <a:prstGeom prst="rect">
            <a:avLst/>
          </a:prstGeom>
        </p:spPr>
        <p:txBody>
          <a:bodyPr wrap="square" lIns="0" tIns="0" rIns="0" bIns="0" rtlCol="0" anchor="t">
            <a:spAutoFit/>
          </a:bodyPr>
          <a:lstStyle/>
          <a:p>
            <a:pPr>
              <a:lnSpc>
                <a:spcPts val="5099"/>
              </a:lnSpc>
            </a:pPr>
            <a:r>
              <a:rPr lang="en-US" sz="3399" dirty="0">
                <a:solidFill>
                  <a:srgbClr val="1D1D1F"/>
                </a:solidFill>
                <a:latin typeface="Roboto Bold"/>
              </a:rPr>
              <a:t>Generative Adversarial Networks (GANs) operate on the principle of two competing networks – a generator that creates data and a discriminator that evaluates its authenticity – working together to improve the quality of generated outputs.</a:t>
            </a:r>
          </a:p>
        </p:txBody>
      </p:sp>
      <p:pic>
        <p:nvPicPr>
          <p:cNvPr id="1026" name="Picture 2" descr="Simplified chart of how GANs operate by generating and discriminating data">
            <a:extLst>
              <a:ext uri="{FF2B5EF4-FFF2-40B4-BE49-F238E27FC236}">
                <a16:creationId xmlns:a16="http://schemas.microsoft.com/office/drawing/2014/main" id="{50F3CF60-D229-DB47-BF0E-728E40D86B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15599" y="2553269"/>
            <a:ext cx="7026293" cy="4723831"/>
          </a:xfrm>
          <a:prstGeom prst="rect">
            <a:avLst/>
          </a:prstGeom>
          <a:noFill/>
          <a:extLst>
            <a:ext uri="{909E8E84-426E-40DD-AFC4-6F175D3DCCD1}">
              <a14:hiddenFill xmlns:a14="http://schemas.microsoft.com/office/drawing/2010/main">
                <a:solidFill>
                  <a:srgbClr val="FFFFFF"/>
                </a:solidFill>
              </a14:hiddenFill>
            </a:ext>
          </a:extLst>
        </p:spPr>
      </p:pic>
      <p:sp>
        <p:nvSpPr>
          <p:cNvPr id="2" name="Freeform 2">
            <a:extLst>
              <a:ext uri="{C183D7F6-B498-43B3-948B-1728B52AA6E4}">
                <adec:decorative xmlns:adec="http://schemas.microsoft.com/office/drawing/2017/decorative" val="1"/>
              </a:ext>
            </a:extLst>
          </p:cNvPr>
          <p:cNvSpPr/>
          <p:nvPr/>
        </p:nvSpPr>
        <p:spPr>
          <a:xfrm>
            <a:off x="1028700" y="7913618"/>
            <a:ext cx="9244686" cy="1344682"/>
          </a:xfrm>
          <a:custGeom>
            <a:avLst/>
            <a:gdLst/>
            <a:ahLst/>
            <a:cxnLst/>
            <a:rect l="l" t="t" r="r" b="b"/>
            <a:pathLst>
              <a:path w="9244686" h="1344682">
                <a:moveTo>
                  <a:pt x="0" y="0"/>
                </a:moveTo>
                <a:lnTo>
                  <a:pt x="9244686" y="0"/>
                </a:lnTo>
                <a:lnTo>
                  <a:pt x="9244686" y="1344682"/>
                </a:lnTo>
                <a:lnTo>
                  <a:pt x="0" y="134468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4" name="TextBox 4"/>
          <p:cNvSpPr txBox="1">
            <a:spLocks noGrp="1"/>
          </p:cNvSpPr>
          <p:nvPr>
            <p:ph type="title" idx="4294967295"/>
          </p:nvPr>
        </p:nvSpPr>
        <p:spPr>
          <a:xfrm>
            <a:off x="1028700" y="647700"/>
            <a:ext cx="16230600" cy="109347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96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213166"/>
                </a:solidFill>
                <a:effectLst/>
                <a:uLnTx/>
                <a:uFillTx/>
                <a:latin typeface="Verdana Pro Bold"/>
                <a:ea typeface="+mn-ea"/>
                <a:cs typeface="+mn-cs"/>
              </a:rPr>
              <a:t>Variational Autoencoders (VAE)</a:t>
            </a:r>
          </a:p>
        </p:txBody>
      </p:sp>
      <p:sp>
        <p:nvSpPr>
          <p:cNvPr id="3" name="TextBox 3"/>
          <p:cNvSpPr txBox="1"/>
          <p:nvPr/>
        </p:nvSpPr>
        <p:spPr>
          <a:xfrm>
            <a:off x="1028699" y="2517079"/>
            <a:ext cx="16230600" cy="1251586"/>
          </a:xfrm>
          <a:prstGeom prst="rect">
            <a:avLst/>
          </a:prstGeom>
        </p:spPr>
        <p:txBody>
          <a:bodyPr lIns="0" tIns="0" rIns="0" bIns="0" rtlCol="0" anchor="t">
            <a:spAutoFit/>
          </a:bodyPr>
          <a:lstStyle/>
          <a:p>
            <a:pPr>
              <a:lnSpc>
                <a:spcPts val="5099"/>
              </a:lnSpc>
            </a:pPr>
            <a:r>
              <a:rPr lang="en-US" sz="3399" dirty="0">
                <a:solidFill>
                  <a:srgbClr val="1D1D1F"/>
                </a:solidFill>
                <a:latin typeface="Roboto Bold"/>
              </a:rPr>
              <a:t>Variational Autoencoders (VAEs) are based on the principle of encoding inputs into a latent space, and then decoding them to generate new outputs.</a:t>
            </a:r>
          </a:p>
        </p:txBody>
      </p:sp>
      <p:pic>
        <p:nvPicPr>
          <p:cNvPr id="2050" name="Picture 2" descr="Simple diagram of coding inputs into a latent space generating new output">
            <a:extLst>
              <a:ext uri="{FF2B5EF4-FFF2-40B4-BE49-F238E27FC236}">
                <a16:creationId xmlns:a16="http://schemas.microsoft.com/office/drawing/2014/main" id="{3FDF3574-4058-4DD7-4A6E-8696167A7D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29136" y="4355241"/>
            <a:ext cx="9229725" cy="2971800"/>
          </a:xfrm>
          <a:prstGeom prst="rect">
            <a:avLst/>
          </a:prstGeom>
          <a:noFill/>
          <a:extLst>
            <a:ext uri="{909E8E84-426E-40DD-AFC4-6F175D3DCCD1}">
              <a14:hiddenFill xmlns:a14="http://schemas.microsoft.com/office/drawing/2010/main">
                <a:solidFill>
                  <a:srgbClr val="FFFFFF"/>
                </a:solidFill>
              </a14:hiddenFill>
            </a:ext>
          </a:extLst>
        </p:spPr>
      </p:pic>
      <p:sp>
        <p:nvSpPr>
          <p:cNvPr id="2" name="Freeform 2">
            <a:extLst>
              <a:ext uri="{C183D7F6-B498-43B3-948B-1728B52AA6E4}">
                <adec:decorative xmlns:adec="http://schemas.microsoft.com/office/drawing/2017/decorative" val="1"/>
              </a:ext>
            </a:extLst>
          </p:cNvPr>
          <p:cNvSpPr/>
          <p:nvPr/>
        </p:nvSpPr>
        <p:spPr>
          <a:xfrm flipH="1">
            <a:off x="8014614" y="7913618"/>
            <a:ext cx="9244686" cy="1344682"/>
          </a:xfrm>
          <a:custGeom>
            <a:avLst/>
            <a:gdLst/>
            <a:ahLst/>
            <a:cxnLst/>
            <a:rect l="l" t="t" r="r" b="b"/>
            <a:pathLst>
              <a:path w="9244686" h="1344682">
                <a:moveTo>
                  <a:pt x="9244686" y="0"/>
                </a:moveTo>
                <a:lnTo>
                  <a:pt x="0" y="0"/>
                </a:lnTo>
                <a:lnTo>
                  <a:pt x="0" y="1344682"/>
                </a:lnTo>
                <a:lnTo>
                  <a:pt x="9244686" y="1344682"/>
                </a:lnTo>
                <a:lnTo>
                  <a:pt x="9244686"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3" name="TextBox 3"/>
          <p:cNvSpPr txBox="1">
            <a:spLocks noGrp="1"/>
          </p:cNvSpPr>
          <p:nvPr>
            <p:ph type="title" idx="4294967295"/>
          </p:nvPr>
        </p:nvSpPr>
        <p:spPr>
          <a:xfrm>
            <a:off x="1028700" y="666750"/>
            <a:ext cx="16230600" cy="109347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96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213166"/>
                </a:solidFill>
                <a:effectLst/>
                <a:uLnTx/>
                <a:uFillTx/>
                <a:latin typeface="Verdana Pro Bold"/>
                <a:ea typeface="+mn-ea"/>
                <a:cs typeface="+mn-cs"/>
              </a:rPr>
              <a:t>Autoregressive Models</a:t>
            </a:r>
          </a:p>
        </p:txBody>
      </p:sp>
      <p:sp>
        <p:nvSpPr>
          <p:cNvPr id="2" name="TextBox 2"/>
          <p:cNvSpPr txBox="1"/>
          <p:nvPr/>
        </p:nvSpPr>
        <p:spPr>
          <a:xfrm>
            <a:off x="1008228" y="2450012"/>
            <a:ext cx="6743700" cy="3869649"/>
          </a:xfrm>
          <a:prstGeom prst="rect">
            <a:avLst/>
          </a:prstGeom>
        </p:spPr>
        <p:txBody>
          <a:bodyPr wrap="square" lIns="0" tIns="0" rIns="0" bIns="0" rtlCol="0" anchor="t">
            <a:spAutoFit/>
          </a:bodyPr>
          <a:lstStyle/>
          <a:p>
            <a:pPr>
              <a:lnSpc>
                <a:spcPts val="5099"/>
              </a:lnSpc>
            </a:pPr>
            <a:r>
              <a:rPr lang="en-US" sz="3399" dirty="0">
                <a:solidFill>
                  <a:srgbClr val="1D1D1F"/>
                </a:solidFill>
                <a:latin typeface="Roboto Bold"/>
              </a:rPr>
              <a:t>Autoregressive Models -- with one example being Generative Pre-trained Transformers (GPT) -- work by predicting future values in a sequence by learning from previous ones.</a:t>
            </a:r>
          </a:p>
        </p:txBody>
      </p:sp>
      <p:pic>
        <p:nvPicPr>
          <p:cNvPr id="6" name="Picture 5" descr="A simplified chart of how GPT models work to predict sequential values">
            <a:extLst>
              <a:ext uri="{FF2B5EF4-FFF2-40B4-BE49-F238E27FC236}">
                <a16:creationId xmlns:a16="http://schemas.microsoft.com/office/drawing/2014/main" id="{D98B6D62-DD25-5122-562A-4D081CAF343A}"/>
              </a:ext>
            </a:extLst>
          </p:cNvPr>
          <p:cNvPicPr>
            <a:picLocks noChangeAspect="1"/>
          </p:cNvPicPr>
          <p:nvPr/>
        </p:nvPicPr>
        <p:blipFill>
          <a:blip r:embed="rId2"/>
          <a:stretch>
            <a:fillRect/>
          </a:stretch>
        </p:blipFill>
        <p:spPr>
          <a:xfrm>
            <a:off x="9372600" y="2450012"/>
            <a:ext cx="7239000" cy="5092822"/>
          </a:xfrm>
          <a:prstGeom prst="rect">
            <a:avLst/>
          </a:prstGeom>
        </p:spPr>
      </p:pic>
      <p:sp>
        <p:nvSpPr>
          <p:cNvPr id="4" name="Freeform 4">
            <a:extLst>
              <a:ext uri="{C183D7F6-B498-43B3-948B-1728B52AA6E4}">
                <adec:decorative xmlns:adec="http://schemas.microsoft.com/office/drawing/2017/decorative" val="1"/>
              </a:ext>
            </a:extLst>
          </p:cNvPr>
          <p:cNvSpPr/>
          <p:nvPr/>
        </p:nvSpPr>
        <p:spPr>
          <a:xfrm>
            <a:off x="1028700" y="7913618"/>
            <a:ext cx="9244686" cy="1344682"/>
          </a:xfrm>
          <a:custGeom>
            <a:avLst/>
            <a:gdLst/>
            <a:ahLst/>
            <a:cxnLst/>
            <a:rect l="l" t="t" r="r" b="b"/>
            <a:pathLst>
              <a:path w="9244686" h="1344682">
                <a:moveTo>
                  <a:pt x="0" y="0"/>
                </a:moveTo>
                <a:lnTo>
                  <a:pt x="9244686" y="0"/>
                </a:lnTo>
                <a:lnTo>
                  <a:pt x="9244686" y="1344682"/>
                </a:lnTo>
                <a:lnTo>
                  <a:pt x="0" y="134468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04325D2-3F0B-0D5C-F428-B120EE50070B}"/>
              </a:ext>
            </a:extLst>
          </p:cNvPr>
          <p:cNvSpPr>
            <a:spLocks noGrp="1"/>
          </p:cNvSpPr>
          <p:nvPr>
            <p:ph type="title" idx="4294967295"/>
          </p:nvPr>
        </p:nvSpPr>
        <p:spPr>
          <a:xfrm>
            <a:off x="457200" y="-1104900"/>
            <a:ext cx="8229600" cy="1143000"/>
          </a:xfrm>
        </p:spPr>
        <p:txBody>
          <a:bodyPr vert="horz" lIns="91440" tIns="45720" rIns="91440" bIns="45720" rtlCol="0" anchor="b">
            <a:normAutofit/>
          </a:bodyPr>
          <a:lstStyle/>
          <a:p>
            <a:r>
              <a:rPr lang="en-US"/>
              <a:t>Generative AI</a:t>
            </a:r>
            <a:endParaRPr lang="en-US" dirty="0"/>
          </a:p>
        </p:txBody>
      </p:sp>
      <p:sp>
        <p:nvSpPr>
          <p:cNvPr id="5" name="Freeform 5">
            <a:extLst>
              <a:ext uri="{C183D7F6-B498-43B3-948B-1728B52AA6E4}">
                <adec:decorative xmlns:adec="http://schemas.microsoft.com/office/drawing/2017/decorative" val="1"/>
              </a:ext>
            </a:extLst>
          </p:cNvPr>
          <p:cNvSpPr/>
          <p:nvPr/>
        </p:nvSpPr>
        <p:spPr>
          <a:xfrm>
            <a:off x="0" y="0"/>
            <a:ext cx="2202008" cy="2036857"/>
          </a:xfrm>
          <a:custGeom>
            <a:avLst/>
            <a:gdLst/>
            <a:ahLst/>
            <a:cxnLst/>
            <a:rect l="l" t="t" r="r" b="b"/>
            <a:pathLst>
              <a:path w="2202008" h="2036857">
                <a:moveTo>
                  <a:pt x="0" y="0"/>
                </a:moveTo>
                <a:lnTo>
                  <a:pt x="2202008" y="0"/>
                </a:lnTo>
                <a:lnTo>
                  <a:pt x="2202008" y="2036857"/>
                </a:lnTo>
                <a:lnTo>
                  <a:pt x="0" y="203685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pic>
        <p:nvPicPr>
          <p:cNvPr id="10" name="Picture 9" descr="Screenshot of AI news article links">
            <a:extLst>
              <a:ext uri="{FF2B5EF4-FFF2-40B4-BE49-F238E27FC236}">
                <a16:creationId xmlns:a16="http://schemas.microsoft.com/office/drawing/2014/main" id="{BFEC75F9-86E0-CAB0-90E5-31E437AC7AC6}"/>
              </a:ext>
            </a:extLst>
          </p:cNvPr>
          <p:cNvPicPr>
            <a:picLocks noChangeAspect="1"/>
          </p:cNvPicPr>
          <p:nvPr/>
        </p:nvPicPr>
        <p:blipFill rotWithShape="1">
          <a:blip r:embed="rId4">
            <a:extLst>
              <a:ext uri="{28A0092B-C50C-407E-A947-70E740481C1C}">
                <a14:useLocalDpi xmlns:a14="http://schemas.microsoft.com/office/drawing/2010/main" val="0"/>
              </a:ext>
            </a:extLst>
          </a:blip>
          <a:srcRect b="5983"/>
          <a:stretch/>
        </p:blipFill>
        <p:spPr>
          <a:xfrm>
            <a:off x="1600200" y="1052591"/>
            <a:ext cx="15572117" cy="8181817"/>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4" name="TextBox 4"/>
          <p:cNvSpPr txBox="1">
            <a:spLocks noGrp="1"/>
          </p:cNvSpPr>
          <p:nvPr>
            <p:ph type="title" idx="4294967295"/>
          </p:nvPr>
        </p:nvSpPr>
        <p:spPr>
          <a:xfrm>
            <a:off x="1028700" y="666750"/>
            <a:ext cx="16230600" cy="109347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96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213166"/>
                </a:solidFill>
                <a:effectLst/>
                <a:uLnTx/>
                <a:uFillTx/>
                <a:latin typeface="Verdana Pro Bold"/>
                <a:ea typeface="+mn-ea"/>
                <a:cs typeface="+mn-cs"/>
              </a:rPr>
              <a:t>Diffusion Models</a:t>
            </a:r>
          </a:p>
        </p:txBody>
      </p:sp>
      <p:sp>
        <p:nvSpPr>
          <p:cNvPr id="3" name="TextBox 3"/>
          <p:cNvSpPr txBox="1"/>
          <p:nvPr/>
        </p:nvSpPr>
        <p:spPr>
          <a:xfrm>
            <a:off x="1011640" y="2227637"/>
            <a:ext cx="6057900" cy="5831725"/>
          </a:xfrm>
          <a:prstGeom prst="rect">
            <a:avLst/>
          </a:prstGeom>
        </p:spPr>
        <p:txBody>
          <a:bodyPr wrap="square" lIns="0" tIns="0" rIns="0" bIns="0" rtlCol="0" anchor="t">
            <a:spAutoFit/>
          </a:bodyPr>
          <a:lstStyle/>
          <a:p>
            <a:pPr>
              <a:lnSpc>
                <a:spcPts val="5099"/>
              </a:lnSpc>
            </a:pPr>
            <a:r>
              <a:rPr lang="en-US" sz="3399" dirty="0">
                <a:solidFill>
                  <a:srgbClr val="1D1D1F"/>
                </a:solidFill>
                <a:latin typeface="Roboto Bold"/>
              </a:rPr>
              <a:t>Diffusion Models learn to generate data by reversing a diffusion process, that being a process where noise is gradually added to data until it turns into a random noise distribution, and then learning to reverse the process to generate data from noise. </a:t>
            </a:r>
          </a:p>
        </p:txBody>
      </p:sp>
      <p:pic>
        <p:nvPicPr>
          <p:cNvPr id="3074" name="Picture 2" descr="undefined">
            <a:extLst>
              <a:ext uri="{FF2B5EF4-FFF2-40B4-BE49-F238E27FC236}">
                <a16:creationId xmlns:a16="http://schemas.microsoft.com/office/drawing/2014/main" id="{772769FF-F276-CBB6-5A27-3E58BCE720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1999264"/>
            <a:ext cx="8484553" cy="5746959"/>
          </a:xfrm>
          <a:prstGeom prst="rect">
            <a:avLst/>
          </a:prstGeom>
          <a:noFill/>
          <a:extLst>
            <a:ext uri="{909E8E84-426E-40DD-AFC4-6F175D3DCCD1}">
              <a14:hiddenFill xmlns:a14="http://schemas.microsoft.com/office/drawing/2010/main">
                <a:solidFill>
                  <a:srgbClr val="FFFFFF"/>
                </a:solidFill>
              </a14:hiddenFill>
            </a:ext>
          </a:extLst>
        </p:spPr>
      </p:pic>
      <p:sp>
        <p:nvSpPr>
          <p:cNvPr id="2" name="Freeform 2">
            <a:extLst>
              <a:ext uri="{C183D7F6-B498-43B3-948B-1728B52AA6E4}">
                <adec:decorative xmlns:adec="http://schemas.microsoft.com/office/drawing/2017/decorative" val="1"/>
              </a:ext>
            </a:extLst>
          </p:cNvPr>
          <p:cNvSpPr/>
          <p:nvPr/>
        </p:nvSpPr>
        <p:spPr>
          <a:xfrm flipH="1">
            <a:off x="8014614" y="7913618"/>
            <a:ext cx="9244686" cy="1344682"/>
          </a:xfrm>
          <a:custGeom>
            <a:avLst/>
            <a:gdLst/>
            <a:ahLst/>
            <a:cxnLst/>
            <a:rect l="l" t="t" r="r" b="b"/>
            <a:pathLst>
              <a:path w="9244686" h="1344682">
                <a:moveTo>
                  <a:pt x="9244686" y="0"/>
                </a:moveTo>
                <a:lnTo>
                  <a:pt x="0" y="0"/>
                </a:lnTo>
                <a:lnTo>
                  <a:pt x="0" y="1344682"/>
                </a:lnTo>
                <a:lnTo>
                  <a:pt x="9244686" y="1344682"/>
                </a:lnTo>
                <a:lnTo>
                  <a:pt x="9244686"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3" name="TextBox 3"/>
          <p:cNvSpPr txBox="1">
            <a:spLocks noGrp="1"/>
          </p:cNvSpPr>
          <p:nvPr>
            <p:ph type="title" idx="4294967295"/>
          </p:nvPr>
        </p:nvSpPr>
        <p:spPr>
          <a:xfrm>
            <a:off x="1028700" y="4163695"/>
            <a:ext cx="16230600" cy="146431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12799"/>
              </a:lnSpc>
              <a:spcBef>
                <a:spcPts val="0"/>
              </a:spcBef>
              <a:spcAft>
                <a:spcPts val="0"/>
              </a:spcAft>
              <a:buClrTx/>
              <a:buSzTx/>
              <a:buFontTx/>
              <a:buNone/>
              <a:tabLst/>
              <a:defRPr/>
            </a:pPr>
            <a:r>
              <a:rPr kumimoji="0" lang="en-US" sz="6399" b="0" i="0" u="none" strike="noStrike" kern="1200" cap="none" spc="0" normalizeH="0" baseline="0" noProof="0" dirty="0">
                <a:ln>
                  <a:noFill/>
                </a:ln>
                <a:solidFill>
                  <a:srgbClr val="213166"/>
                </a:solidFill>
                <a:effectLst/>
                <a:uLnTx/>
                <a:uFillTx/>
                <a:latin typeface="Roboto Bold"/>
                <a:ea typeface="+mn-ea"/>
                <a:cs typeface="+mn-cs"/>
              </a:rPr>
              <a:t>Spotlight on Leading Tools</a:t>
            </a:r>
          </a:p>
        </p:txBody>
      </p:sp>
      <p:sp>
        <p:nvSpPr>
          <p:cNvPr id="2" name="Freeform 2">
            <a:extLst>
              <a:ext uri="{C183D7F6-B498-43B3-948B-1728B52AA6E4}">
                <adec:decorative xmlns:adec="http://schemas.microsoft.com/office/drawing/2017/decorative" val="1"/>
              </a:ext>
            </a:extLst>
          </p:cNvPr>
          <p:cNvSpPr/>
          <p:nvPr/>
        </p:nvSpPr>
        <p:spPr>
          <a:xfrm flipH="1">
            <a:off x="13266380" y="5854336"/>
            <a:ext cx="3992920" cy="3403964"/>
          </a:xfrm>
          <a:custGeom>
            <a:avLst/>
            <a:gdLst/>
            <a:ahLst/>
            <a:cxnLst/>
            <a:rect l="l" t="t" r="r" b="b"/>
            <a:pathLst>
              <a:path w="3992920" h="3403964">
                <a:moveTo>
                  <a:pt x="3992920" y="0"/>
                </a:moveTo>
                <a:lnTo>
                  <a:pt x="0" y="0"/>
                </a:lnTo>
                <a:lnTo>
                  <a:pt x="0" y="3403964"/>
                </a:lnTo>
                <a:lnTo>
                  <a:pt x="3992920" y="3403964"/>
                </a:lnTo>
                <a:lnTo>
                  <a:pt x="399292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a:extLst>
              <a:ext uri="{C183D7F6-B498-43B3-948B-1728B52AA6E4}">
                <adec:decorative xmlns:adec="http://schemas.microsoft.com/office/drawing/2017/decorative" val="1"/>
              </a:ext>
            </a:extLst>
          </p:cNvPr>
          <p:cNvSpPr/>
          <p:nvPr/>
        </p:nvSpPr>
        <p:spPr>
          <a:xfrm flipV="1">
            <a:off x="1028700" y="1028700"/>
            <a:ext cx="3992920" cy="3403964"/>
          </a:xfrm>
          <a:custGeom>
            <a:avLst/>
            <a:gdLst/>
            <a:ahLst/>
            <a:cxnLst/>
            <a:rect l="l" t="t" r="r" b="b"/>
            <a:pathLst>
              <a:path w="3992920" h="3403964">
                <a:moveTo>
                  <a:pt x="0" y="3403964"/>
                </a:moveTo>
                <a:lnTo>
                  <a:pt x="3992920" y="3403964"/>
                </a:lnTo>
                <a:lnTo>
                  <a:pt x="3992920" y="0"/>
                </a:lnTo>
                <a:lnTo>
                  <a:pt x="0" y="0"/>
                </a:lnTo>
                <a:lnTo>
                  <a:pt x="0" y="3403964"/>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320C086-908C-7288-C792-6F587D15E2AB}"/>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US" dirty="0"/>
              <a:t>ChatGPT</a:t>
            </a:r>
          </a:p>
        </p:txBody>
      </p:sp>
      <p:sp>
        <p:nvSpPr>
          <p:cNvPr id="3" name="TextBox 3">
            <a:extLst>
              <a:ext uri="{C183D7F6-B498-43B3-948B-1728B52AA6E4}">
                <adec:decorative xmlns:adec="http://schemas.microsoft.com/office/drawing/2017/decorative" val="0"/>
              </a:ext>
            </a:extLst>
          </p:cNvPr>
          <p:cNvSpPr txBox="1"/>
          <p:nvPr/>
        </p:nvSpPr>
        <p:spPr>
          <a:xfrm rot="-5400000">
            <a:off x="-2419441" y="4596765"/>
            <a:ext cx="6991070" cy="1093470"/>
          </a:xfrm>
          <a:prstGeom prst="rect">
            <a:avLst/>
          </a:prstGeom>
        </p:spPr>
        <p:txBody>
          <a:bodyPr lIns="0" tIns="0" rIns="0" bIns="0" rtlCol="0" anchor="t">
            <a:spAutoFit/>
          </a:bodyPr>
          <a:lstStyle/>
          <a:p>
            <a:pPr algn="ctr">
              <a:lnSpc>
                <a:spcPts val="9600"/>
              </a:lnSpc>
            </a:pPr>
            <a:r>
              <a:rPr lang="en-US" sz="4800">
                <a:solidFill>
                  <a:srgbClr val="F7F7F7"/>
                </a:solidFill>
                <a:latin typeface="Verdana Pro Bold"/>
              </a:rPr>
              <a:t>November 30, 2022</a:t>
            </a:r>
          </a:p>
        </p:txBody>
      </p:sp>
      <p:sp>
        <p:nvSpPr>
          <p:cNvPr id="2" name="Freeform 2" descr="Screenshot of ChatGPT homepage"/>
          <p:cNvSpPr/>
          <p:nvPr/>
        </p:nvSpPr>
        <p:spPr>
          <a:xfrm>
            <a:off x="2532446" y="0"/>
            <a:ext cx="15755554" cy="10287000"/>
          </a:xfrm>
          <a:custGeom>
            <a:avLst/>
            <a:gdLst/>
            <a:ahLst/>
            <a:cxnLst/>
            <a:rect l="l" t="t" r="r" b="b"/>
            <a:pathLst>
              <a:path w="15755554" h="10287000">
                <a:moveTo>
                  <a:pt x="0" y="0"/>
                </a:moveTo>
                <a:lnTo>
                  <a:pt x="15755554" y="0"/>
                </a:lnTo>
                <a:lnTo>
                  <a:pt x="15755554" y="10287000"/>
                </a:lnTo>
                <a:lnTo>
                  <a:pt x="0" y="10287000"/>
                </a:lnTo>
                <a:lnTo>
                  <a:pt x="0" y="0"/>
                </a:lnTo>
                <a:close/>
              </a:path>
            </a:pathLst>
          </a:custGeom>
          <a:blipFill>
            <a:blip r:embed="rId2"/>
            <a:stretch>
              <a:fillRect/>
            </a:stretch>
          </a:blipFill>
        </p:spPr>
        <p:txBody>
          <a:bodyPr/>
          <a:lstStyle/>
          <a:p>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21212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1623052-28F9-7ACB-E916-CCC14F62DC32}"/>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US" dirty="0"/>
              <a:t>ChatGPT Screenshot</a:t>
            </a:r>
          </a:p>
        </p:txBody>
      </p:sp>
      <p:sp>
        <p:nvSpPr>
          <p:cNvPr id="3" name="TextBox 3"/>
          <p:cNvSpPr txBox="1"/>
          <p:nvPr/>
        </p:nvSpPr>
        <p:spPr>
          <a:xfrm>
            <a:off x="11196489" y="-83820"/>
            <a:ext cx="6848475" cy="1112520"/>
          </a:xfrm>
          <a:prstGeom prst="rect">
            <a:avLst/>
          </a:prstGeom>
        </p:spPr>
        <p:txBody>
          <a:bodyPr lIns="0" tIns="0" rIns="0" bIns="0" rtlCol="0" anchor="t">
            <a:spAutoFit/>
          </a:bodyPr>
          <a:lstStyle/>
          <a:p>
            <a:pPr algn="ctr">
              <a:lnSpc>
                <a:spcPts val="9600"/>
              </a:lnSpc>
            </a:pPr>
            <a:r>
              <a:rPr lang="en-US" sz="4800">
                <a:solidFill>
                  <a:srgbClr val="F7F7F7"/>
                </a:solidFill>
                <a:latin typeface="Roboto Bold"/>
              </a:rPr>
              <a:t>https://chat.openai.com/</a:t>
            </a:r>
          </a:p>
        </p:txBody>
      </p:sp>
      <p:sp>
        <p:nvSpPr>
          <p:cNvPr id="2" name="Freeform 2" descr="Screenshot of ChatGPT once a user is signed in with the space to enter a prompt at the bottom"/>
          <p:cNvSpPr/>
          <p:nvPr/>
        </p:nvSpPr>
        <p:spPr>
          <a:xfrm>
            <a:off x="0" y="0"/>
            <a:ext cx="17259300" cy="10208452"/>
          </a:xfrm>
          <a:custGeom>
            <a:avLst/>
            <a:gdLst/>
            <a:ahLst/>
            <a:cxnLst/>
            <a:rect l="l" t="t" r="r" b="b"/>
            <a:pathLst>
              <a:path w="17259300" h="10208452">
                <a:moveTo>
                  <a:pt x="0" y="0"/>
                </a:moveTo>
                <a:lnTo>
                  <a:pt x="17259300" y="0"/>
                </a:lnTo>
                <a:lnTo>
                  <a:pt x="17259300" y="10208452"/>
                </a:lnTo>
                <a:lnTo>
                  <a:pt x="0" y="10208452"/>
                </a:lnTo>
                <a:lnTo>
                  <a:pt x="0" y="0"/>
                </a:lnTo>
                <a:close/>
              </a:path>
            </a:pathLst>
          </a:custGeom>
          <a:blipFill>
            <a:blip r:embed="rId2"/>
            <a:stretch>
              <a:fillRect/>
            </a:stretch>
          </a:blipFill>
        </p:spPr>
        <p:txBody>
          <a:bodyPr/>
          <a:lstStyle/>
          <a:p>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31314"/>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B721A62-B6D2-C5B2-B0B6-92438024DCD8}"/>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US" dirty="0"/>
              <a:t>Google Gemini</a:t>
            </a:r>
          </a:p>
        </p:txBody>
      </p:sp>
      <p:sp>
        <p:nvSpPr>
          <p:cNvPr id="3" name="TextBox 3"/>
          <p:cNvSpPr txBox="1"/>
          <p:nvPr/>
        </p:nvSpPr>
        <p:spPr>
          <a:xfrm>
            <a:off x="9367260" y="-219739"/>
            <a:ext cx="8759977" cy="1112520"/>
          </a:xfrm>
          <a:prstGeom prst="rect">
            <a:avLst/>
          </a:prstGeom>
        </p:spPr>
        <p:txBody>
          <a:bodyPr lIns="0" tIns="0" rIns="0" bIns="0" rtlCol="0" anchor="t">
            <a:spAutoFit/>
          </a:bodyPr>
          <a:lstStyle/>
          <a:p>
            <a:pPr algn="ctr">
              <a:lnSpc>
                <a:spcPts val="9600"/>
              </a:lnSpc>
            </a:pPr>
            <a:r>
              <a:rPr lang="en-US" sz="4800">
                <a:solidFill>
                  <a:srgbClr val="F7F7F7"/>
                </a:solidFill>
                <a:latin typeface="Roboto Bold"/>
              </a:rPr>
              <a:t>https://gemini.google.com/app</a:t>
            </a:r>
          </a:p>
        </p:txBody>
      </p:sp>
      <p:sp>
        <p:nvSpPr>
          <p:cNvPr id="2" name="Freeform 2" descr="Screenshot of Gemini homepage"/>
          <p:cNvSpPr/>
          <p:nvPr/>
        </p:nvSpPr>
        <p:spPr>
          <a:xfrm>
            <a:off x="0" y="0"/>
            <a:ext cx="16246838" cy="10287000"/>
          </a:xfrm>
          <a:custGeom>
            <a:avLst/>
            <a:gdLst/>
            <a:ahLst/>
            <a:cxnLst/>
            <a:rect l="l" t="t" r="r" b="b"/>
            <a:pathLst>
              <a:path w="16246838" h="10287000">
                <a:moveTo>
                  <a:pt x="0" y="0"/>
                </a:moveTo>
                <a:lnTo>
                  <a:pt x="16246838" y="0"/>
                </a:lnTo>
                <a:lnTo>
                  <a:pt x="16246838" y="10287000"/>
                </a:lnTo>
                <a:lnTo>
                  <a:pt x="0" y="10287000"/>
                </a:lnTo>
                <a:lnTo>
                  <a:pt x="0" y="0"/>
                </a:lnTo>
                <a:close/>
              </a:path>
            </a:pathLst>
          </a:custGeom>
          <a:blipFill>
            <a:blip r:embed="rId2"/>
            <a:stretch>
              <a:fillRect/>
            </a:stretch>
          </a:blipFill>
        </p:spPr>
        <p:txBody>
          <a:bodyPr/>
          <a:lstStyle/>
          <a:p>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5" name="Title 6">
            <a:extLst>
              <a:ext uri="{FF2B5EF4-FFF2-40B4-BE49-F238E27FC236}">
                <a16:creationId xmlns:a16="http://schemas.microsoft.com/office/drawing/2014/main" id="{A7B42D3A-4579-3DDD-E888-C99EB4FB1E23}"/>
              </a:ext>
            </a:extLst>
          </p:cNvPr>
          <p:cNvSpPr txBox="1">
            <a:spLocks/>
          </p:cNvSpPr>
          <p:nvPr/>
        </p:nvSpPr>
        <p:spPr>
          <a:xfrm>
            <a:off x="5029200" y="800100"/>
            <a:ext cx="8229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6000" b="1" dirty="0">
                <a:latin typeface="Roboto" panose="02000000000000000000" pitchFamily="2" charset="0"/>
                <a:ea typeface="Roboto" panose="02000000000000000000" pitchFamily="2" charset="0"/>
                <a:cs typeface="Roboto" panose="02000000000000000000" pitchFamily="2" charset="0"/>
              </a:rPr>
              <a:t>Generative AI</a:t>
            </a:r>
          </a:p>
        </p:txBody>
      </p:sp>
      <p:sp>
        <p:nvSpPr>
          <p:cNvPr id="4" name="TextBox 4"/>
          <p:cNvSpPr txBox="1">
            <a:spLocks noGrp="1"/>
          </p:cNvSpPr>
          <p:nvPr>
            <p:ph type="title" idx="4294967295"/>
          </p:nvPr>
        </p:nvSpPr>
        <p:spPr>
          <a:xfrm>
            <a:off x="1028700" y="1620267"/>
            <a:ext cx="16230600" cy="77851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6799"/>
              </a:lnSpc>
              <a:spcBef>
                <a:spcPts val="0"/>
              </a:spcBef>
              <a:spcAft>
                <a:spcPts val="0"/>
              </a:spcAft>
              <a:buClrTx/>
              <a:buSzTx/>
              <a:buFontTx/>
              <a:buNone/>
              <a:tabLst/>
              <a:defRPr/>
            </a:pPr>
            <a:r>
              <a:rPr kumimoji="0" lang="en-US" sz="3399" b="0" i="0" u="none" strike="noStrike" kern="1200" cap="none" spc="0" normalizeH="0" baseline="0" noProof="0" dirty="0">
                <a:ln>
                  <a:noFill/>
                </a:ln>
                <a:solidFill>
                  <a:srgbClr val="1D1D1F"/>
                </a:solidFill>
                <a:effectLst/>
                <a:uLnTx/>
                <a:uFillTx/>
                <a:latin typeface="Roboto Bold"/>
                <a:ea typeface="+mn-ea"/>
                <a:cs typeface="+mn-cs"/>
              </a:rPr>
              <a:t>Text-to-Image</a:t>
            </a:r>
          </a:p>
        </p:txBody>
      </p:sp>
      <p:sp>
        <p:nvSpPr>
          <p:cNvPr id="3" name="Freeform 3" descr="Graphical depiction of text-to-image"/>
          <p:cNvSpPr/>
          <p:nvPr/>
        </p:nvSpPr>
        <p:spPr>
          <a:xfrm>
            <a:off x="3718394" y="3218946"/>
            <a:ext cx="10851211" cy="5208581"/>
          </a:xfrm>
          <a:custGeom>
            <a:avLst/>
            <a:gdLst/>
            <a:ahLst/>
            <a:cxnLst/>
            <a:rect l="l" t="t" r="r" b="b"/>
            <a:pathLst>
              <a:path w="10851211" h="5208581">
                <a:moveTo>
                  <a:pt x="0" y="0"/>
                </a:moveTo>
                <a:lnTo>
                  <a:pt x="10851210" y="0"/>
                </a:lnTo>
                <a:lnTo>
                  <a:pt x="10851210" y="5208582"/>
                </a:lnTo>
                <a:lnTo>
                  <a:pt x="0" y="5208582"/>
                </a:lnTo>
                <a:lnTo>
                  <a:pt x="0" y="0"/>
                </a:lnTo>
                <a:close/>
              </a:path>
            </a:pathLst>
          </a:custGeom>
          <a:blipFill>
            <a:blip r:embed="rId2"/>
            <a:stretch>
              <a:fillRect/>
            </a:stretch>
          </a:blipFill>
        </p:spPr>
        <p:txBody>
          <a:bodyPr/>
          <a:lstStyle/>
          <a:p>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3" name="Freeform 3" descr="OpenAI and DALL-E3 logos"/>
          <p:cNvSpPr/>
          <p:nvPr/>
        </p:nvSpPr>
        <p:spPr>
          <a:xfrm>
            <a:off x="1028700" y="2628916"/>
            <a:ext cx="7264487" cy="3032227"/>
          </a:xfrm>
          <a:custGeom>
            <a:avLst/>
            <a:gdLst/>
            <a:ahLst/>
            <a:cxnLst/>
            <a:rect l="l" t="t" r="r" b="b"/>
            <a:pathLst>
              <a:path w="7264487" h="3032227">
                <a:moveTo>
                  <a:pt x="0" y="0"/>
                </a:moveTo>
                <a:lnTo>
                  <a:pt x="7264487" y="0"/>
                </a:lnTo>
                <a:lnTo>
                  <a:pt x="7264487" y="3032226"/>
                </a:lnTo>
                <a:lnTo>
                  <a:pt x="0" y="3032226"/>
                </a:lnTo>
                <a:lnTo>
                  <a:pt x="0" y="0"/>
                </a:lnTo>
                <a:close/>
              </a:path>
            </a:pathLst>
          </a:custGeom>
          <a:blipFill>
            <a:blip r:embed="rId2"/>
            <a:stretch>
              <a:fillRect/>
            </a:stretch>
          </a:blipFill>
        </p:spPr>
        <p:txBody>
          <a:bodyPr/>
          <a:lstStyle/>
          <a:p>
            <a:endParaRPr lang="en-US"/>
          </a:p>
        </p:txBody>
      </p:sp>
      <p:sp>
        <p:nvSpPr>
          <p:cNvPr id="4" name="Freeform 4" descr="Midjourney logo"/>
          <p:cNvSpPr/>
          <p:nvPr/>
        </p:nvSpPr>
        <p:spPr>
          <a:xfrm>
            <a:off x="11368391" y="2628916"/>
            <a:ext cx="5890909" cy="5890909"/>
          </a:xfrm>
          <a:custGeom>
            <a:avLst/>
            <a:gdLst/>
            <a:ahLst/>
            <a:cxnLst/>
            <a:rect l="l" t="t" r="r" b="b"/>
            <a:pathLst>
              <a:path w="5890909" h="5890909">
                <a:moveTo>
                  <a:pt x="0" y="0"/>
                </a:moveTo>
                <a:lnTo>
                  <a:pt x="5890909" y="0"/>
                </a:lnTo>
                <a:lnTo>
                  <a:pt x="5890909" y="5890909"/>
                </a:lnTo>
                <a:lnTo>
                  <a:pt x="0" y="5890909"/>
                </a:lnTo>
                <a:lnTo>
                  <a:pt x="0" y="0"/>
                </a:lnTo>
                <a:close/>
              </a:path>
            </a:pathLst>
          </a:custGeom>
          <a:blipFill>
            <a:blip r:embed="rId3"/>
            <a:stretch>
              <a:fillRect/>
            </a:stretch>
          </a:blipFill>
        </p:spPr>
        <p:txBody>
          <a:bodyPr/>
          <a:lstStyle/>
          <a:p>
            <a:endParaRPr lang="en-US"/>
          </a:p>
        </p:txBody>
      </p:sp>
      <p:sp>
        <p:nvSpPr>
          <p:cNvPr id="5" name="Freeform 5" descr="Stable Diffusion logo"/>
          <p:cNvSpPr/>
          <p:nvPr/>
        </p:nvSpPr>
        <p:spPr>
          <a:xfrm>
            <a:off x="4030156" y="5889742"/>
            <a:ext cx="6997344" cy="3886525"/>
          </a:xfrm>
          <a:custGeom>
            <a:avLst/>
            <a:gdLst/>
            <a:ahLst/>
            <a:cxnLst/>
            <a:rect l="l" t="t" r="r" b="b"/>
            <a:pathLst>
              <a:path w="6997344" h="3886525">
                <a:moveTo>
                  <a:pt x="0" y="0"/>
                </a:moveTo>
                <a:lnTo>
                  <a:pt x="6997344" y="0"/>
                </a:lnTo>
                <a:lnTo>
                  <a:pt x="6997344" y="3886525"/>
                </a:lnTo>
                <a:lnTo>
                  <a:pt x="0" y="3886525"/>
                </a:lnTo>
                <a:lnTo>
                  <a:pt x="0" y="0"/>
                </a:lnTo>
                <a:close/>
              </a:path>
            </a:pathLst>
          </a:custGeom>
          <a:blipFill>
            <a:blip r:embed="rId4"/>
            <a:stretch>
              <a:fillRect/>
            </a:stretch>
          </a:blipFill>
        </p:spPr>
        <p:txBody>
          <a:bodyPr/>
          <a:lstStyle/>
          <a:p>
            <a:endParaRPr lang="en-US"/>
          </a:p>
        </p:txBody>
      </p:sp>
      <p:sp>
        <p:nvSpPr>
          <p:cNvPr id="6" name="TextBox 6"/>
          <p:cNvSpPr txBox="1">
            <a:spLocks noGrp="1"/>
          </p:cNvSpPr>
          <p:nvPr>
            <p:ph type="title" idx="4294967295"/>
          </p:nvPr>
        </p:nvSpPr>
        <p:spPr>
          <a:xfrm>
            <a:off x="1028700" y="1620267"/>
            <a:ext cx="16230600" cy="77851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6799"/>
              </a:lnSpc>
              <a:spcBef>
                <a:spcPts val="0"/>
              </a:spcBef>
              <a:spcAft>
                <a:spcPts val="0"/>
              </a:spcAft>
              <a:buClrTx/>
              <a:buSzTx/>
              <a:buFontTx/>
              <a:buNone/>
              <a:tabLst/>
              <a:defRPr/>
            </a:pPr>
            <a:r>
              <a:rPr kumimoji="0" lang="en-US" sz="3399" b="0" i="0" u="none" strike="noStrike" kern="1200" cap="none" spc="0" normalizeH="0" baseline="0" noProof="0" dirty="0">
                <a:ln>
                  <a:noFill/>
                </a:ln>
                <a:solidFill>
                  <a:srgbClr val="1D1D1F"/>
                </a:solidFill>
                <a:effectLst/>
                <a:uLnTx/>
                <a:uFillTx/>
                <a:latin typeface="Roboto Bold"/>
                <a:ea typeface="+mn-ea"/>
                <a:cs typeface="+mn-cs"/>
              </a:rPr>
              <a:t>Text-to-Image</a:t>
            </a:r>
          </a:p>
        </p:txBody>
      </p:sp>
      <p:sp>
        <p:nvSpPr>
          <p:cNvPr id="7" name="Title 6">
            <a:extLst>
              <a:ext uri="{FF2B5EF4-FFF2-40B4-BE49-F238E27FC236}">
                <a16:creationId xmlns:a16="http://schemas.microsoft.com/office/drawing/2014/main" id="{713749C4-E1F8-8DF1-3DA3-E795113BF548}"/>
              </a:ext>
            </a:extLst>
          </p:cNvPr>
          <p:cNvSpPr txBox="1">
            <a:spLocks/>
          </p:cNvSpPr>
          <p:nvPr/>
        </p:nvSpPr>
        <p:spPr>
          <a:xfrm>
            <a:off x="5029200" y="800100"/>
            <a:ext cx="8229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6000" b="1">
                <a:latin typeface="Roboto" panose="02000000000000000000" pitchFamily="2" charset="0"/>
                <a:ea typeface="Roboto" panose="02000000000000000000" pitchFamily="2" charset="0"/>
                <a:cs typeface="Roboto" panose="02000000000000000000" pitchFamily="2" charset="0"/>
              </a:rPr>
              <a:t>Generative AI</a:t>
            </a:r>
            <a:endParaRPr lang="en-US" sz="6000" b="1" dirty="0">
              <a:latin typeface="Roboto" panose="02000000000000000000" pitchFamily="2" charset="0"/>
              <a:ea typeface="Roboto" panose="02000000000000000000" pitchFamily="2" charset="0"/>
              <a:cs typeface="Roboto" panose="02000000000000000000"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77BF58C-5824-5126-DBEF-86201165D2C3}"/>
              </a:ext>
            </a:extLst>
          </p:cNvPr>
          <p:cNvSpPr txBox="1">
            <a:spLocks/>
          </p:cNvSpPr>
          <p:nvPr/>
        </p:nvSpPr>
        <p:spPr>
          <a:xfrm>
            <a:off x="5029200" y="800100"/>
            <a:ext cx="8229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6000" b="1" dirty="0">
                <a:latin typeface="Roboto" panose="02000000000000000000" pitchFamily="2" charset="0"/>
                <a:ea typeface="Roboto" panose="02000000000000000000" pitchFamily="2" charset="0"/>
                <a:cs typeface="Roboto" panose="02000000000000000000" pitchFamily="2" charset="0"/>
              </a:rPr>
              <a:t>Generative AI</a:t>
            </a:r>
          </a:p>
        </p:txBody>
      </p:sp>
      <p:sp>
        <p:nvSpPr>
          <p:cNvPr id="6" name="TextBox 6"/>
          <p:cNvSpPr txBox="1">
            <a:spLocks noGrp="1"/>
          </p:cNvSpPr>
          <p:nvPr>
            <p:ph type="title" idx="4294967295"/>
          </p:nvPr>
        </p:nvSpPr>
        <p:spPr>
          <a:xfrm>
            <a:off x="1028700" y="1620267"/>
            <a:ext cx="16230600" cy="77851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6799"/>
              </a:lnSpc>
              <a:spcBef>
                <a:spcPts val="0"/>
              </a:spcBef>
              <a:spcAft>
                <a:spcPts val="0"/>
              </a:spcAft>
              <a:buClrTx/>
              <a:buSzTx/>
              <a:buFontTx/>
              <a:buNone/>
              <a:tabLst/>
              <a:defRPr/>
            </a:pPr>
            <a:r>
              <a:rPr kumimoji="0" lang="en-US" sz="3399" b="0" i="0" u="none" strike="noStrike" kern="1200" cap="none" spc="0" normalizeH="0" baseline="0" noProof="0" dirty="0">
                <a:ln>
                  <a:noFill/>
                </a:ln>
                <a:solidFill>
                  <a:srgbClr val="1D1D1F"/>
                </a:solidFill>
                <a:effectLst/>
                <a:uLnTx/>
                <a:uFillTx/>
                <a:latin typeface="Roboto Bold"/>
                <a:ea typeface="+mn-ea"/>
                <a:cs typeface="+mn-cs"/>
              </a:rPr>
              <a:t>Text-to-Image</a:t>
            </a:r>
          </a:p>
        </p:txBody>
      </p:sp>
      <p:sp>
        <p:nvSpPr>
          <p:cNvPr id="3" name="Freeform 3" descr="The word 'Reality' melting"/>
          <p:cNvSpPr/>
          <p:nvPr/>
        </p:nvSpPr>
        <p:spPr>
          <a:xfrm>
            <a:off x="5486400" y="2817041"/>
            <a:ext cx="7315200" cy="1389888"/>
          </a:xfrm>
          <a:custGeom>
            <a:avLst/>
            <a:gdLst/>
            <a:ahLst/>
            <a:cxnLst/>
            <a:rect l="l" t="t" r="r" b="b"/>
            <a:pathLst>
              <a:path w="7315200" h="1389888">
                <a:moveTo>
                  <a:pt x="0" y="0"/>
                </a:moveTo>
                <a:lnTo>
                  <a:pt x="7315200" y="0"/>
                </a:lnTo>
                <a:lnTo>
                  <a:pt x="7315200" y="1389888"/>
                </a:lnTo>
                <a:lnTo>
                  <a:pt x="0" y="138988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descr="AI-generated drawing of senior citizens sitting in a park playing chess during the fall."/>
          <p:cNvSpPr/>
          <p:nvPr/>
        </p:nvSpPr>
        <p:spPr>
          <a:xfrm>
            <a:off x="3842386" y="4626029"/>
            <a:ext cx="4632271" cy="4632271"/>
          </a:xfrm>
          <a:custGeom>
            <a:avLst/>
            <a:gdLst/>
            <a:ahLst/>
            <a:cxnLst/>
            <a:rect l="l" t="t" r="r" b="b"/>
            <a:pathLst>
              <a:path w="4632271" h="4632271">
                <a:moveTo>
                  <a:pt x="0" y="0"/>
                </a:moveTo>
                <a:lnTo>
                  <a:pt x="4632272" y="0"/>
                </a:lnTo>
                <a:lnTo>
                  <a:pt x="4632272" y="4632271"/>
                </a:lnTo>
                <a:lnTo>
                  <a:pt x="0" y="4632271"/>
                </a:lnTo>
                <a:lnTo>
                  <a:pt x="0" y="0"/>
                </a:lnTo>
                <a:close/>
              </a:path>
            </a:pathLst>
          </a:custGeom>
          <a:blipFill>
            <a:blip r:embed="rId4"/>
            <a:stretch>
              <a:fillRect/>
            </a:stretch>
          </a:blipFill>
        </p:spPr>
        <p:txBody>
          <a:bodyPr/>
          <a:lstStyle/>
          <a:p>
            <a:endParaRPr lang="en-US"/>
          </a:p>
        </p:txBody>
      </p:sp>
      <p:sp>
        <p:nvSpPr>
          <p:cNvPr id="5" name="Freeform 5" descr="AI-generated image of two senior citizens playing chess outside, but the faces are distorted/blurry and the perspective is unnatural. "/>
          <p:cNvSpPr/>
          <p:nvPr/>
        </p:nvSpPr>
        <p:spPr>
          <a:xfrm>
            <a:off x="9813343" y="4626029"/>
            <a:ext cx="4632271" cy="4632271"/>
          </a:xfrm>
          <a:custGeom>
            <a:avLst/>
            <a:gdLst/>
            <a:ahLst/>
            <a:cxnLst/>
            <a:rect l="l" t="t" r="r" b="b"/>
            <a:pathLst>
              <a:path w="4632271" h="4632271">
                <a:moveTo>
                  <a:pt x="0" y="0"/>
                </a:moveTo>
                <a:lnTo>
                  <a:pt x="4632272" y="0"/>
                </a:lnTo>
                <a:lnTo>
                  <a:pt x="4632272" y="4632271"/>
                </a:lnTo>
                <a:lnTo>
                  <a:pt x="0" y="4632271"/>
                </a:lnTo>
                <a:lnTo>
                  <a:pt x="0" y="0"/>
                </a:lnTo>
                <a:close/>
              </a:path>
            </a:pathLst>
          </a:custGeom>
          <a:blipFill>
            <a:blip r:embed="rId5"/>
            <a:stretch>
              <a:fillRect/>
            </a:stretch>
          </a:blipFill>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3" name="TextBox 3"/>
          <p:cNvSpPr txBox="1">
            <a:spLocks noGrp="1"/>
          </p:cNvSpPr>
          <p:nvPr>
            <p:ph type="title" idx="4294967295"/>
          </p:nvPr>
        </p:nvSpPr>
        <p:spPr>
          <a:xfrm>
            <a:off x="4764012" y="72217"/>
            <a:ext cx="8759977" cy="111252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96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F7F7F7"/>
                </a:solidFill>
                <a:effectLst/>
                <a:uLnTx/>
                <a:uFillTx/>
                <a:latin typeface="Roboto Bold"/>
                <a:ea typeface="+mn-ea"/>
                <a:cs typeface="+mn-cs"/>
              </a:rPr>
              <a:t>Stable Diffusion UI</a:t>
            </a:r>
          </a:p>
        </p:txBody>
      </p:sp>
      <p:sp>
        <p:nvSpPr>
          <p:cNvPr id="2" name="Freeform 2" descr="Screenshot of Stable Diffusion interface"/>
          <p:cNvSpPr/>
          <p:nvPr/>
        </p:nvSpPr>
        <p:spPr>
          <a:xfrm>
            <a:off x="0" y="1836420"/>
            <a:ext cx="18288000" cy="8450580"/>
          </a:xfrm>
          <a:custGeom>
            <a:avLst/>
            <a:gdLst/>
            <a:ahLst/>
            <a:cxnLst/>
            <a:rect l="l" t="t" r="r" b="b"/>
            <a:pathLst>
              <a:path w="18288000" h="8450580">
                <a:moveTo>
                  <a:pt x="0" y="0"/>
                </a:moveTo>
                <a:lnTo>
                  <a:pt x="18288000" y="0"/>
                </a:lnTo>
                <a:lnTo>
                  <a:pt x="18288000" y="8450580"/>
                </a:lnTo>
                <a:lnTo>
                  <a:pt x="0" y="8450580"/>
                </a:lnTo>
                <a:lnTo>
                  <a:pt x="0" y="0"/>
                </a:lnTo>
                <a:close/>
              </a:path>
            </a:pathLst>
          </a:custGeom>
          <a:blipFill>
            <a:blip r:embed="rId2"/>
            <a:stretch>
              <a:fillRect/>
            </a:stretch>
          </a:blipFill>
        </p:spPr>
        <p:txBody>
          <a:bodyPr/>
          <a:lstStyle/>
          <a:p>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A8A5F83-6809-ACC9-3492-67DA3B74D5C9}"/>
              </a:ext>
            </a:extLst>
          </p:cNvPr>
          <p:cNvSpPr txBox="1">
            <a:spLocks/>
          </p:cNvSpPr>
          <p:nvPr/>
        </p:nvSpPr>
        <p:spPr>
          <a:xfrm>
            <a:off x="5029200" y="800100"/>
            <a:ext cx="8229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6000" b="1">
                <a:latin typeface="Roboto" panose="02000000000000000000" pitchFamily="2" charset="0"/>
                <a:ea typeface="Roboto" panose="02000000000000000000" pitchFamily="2" charset="0"/>
                <a:cs typeface="Roboto" panose="02000000000000000000" pitchFamily="2" charset="0"/>
              </a:rPr>
              <a:t>Generative AI</a:t>
            </a:r>
            <a:endParaRPr lang="en-US" sz="6000" b="1" dirty="0">
              <a:latin typeface="Roboto" panose="02000000000000000000" pitchFamily="2" charset="0"/>
              <a:ea typeface="Roboto" panose="02000000000000000000" pitchFamily="2" charset="0"/>
              <a:cs typeface="Roboto" panose="02000000000000000000" pitchFamily="2" charset="0"/>
            </a:endParaRPr>
          </a:p>
        </p:txBody>
      </p:sp>
      <p:sp>
        <p:nvSpPr>
          <p:cNvPr id="5" name="TextBox 5"/>
          <p:cNvSpPr txBox="1">
            <a:spLocks noGrp="1"/>
          </p:cNvSpPr>
          <p:nvPr>
            <p:ph type="title" idx="4294967295"/>
          </p:nvPr>
        </p:nvSpPr>
        <p:spPr>
          <a:xfrm>
            <a:off x="1028700" y="1620267"/>
            <a:ext cx="16230600" cy="77851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6799"/>
              </a:lnSpc>
              <a:spcBef>
                <a:spcPts val="0"/>
              </a:spcBef>
              <a:spcAft>
                <a:spcPts val="0"/>
              </a:spcAft>
              <a:buClrTx/>
              <a:buSzTx/>
              <a:buFontTx/>
              <a:buNone/>
              <a:tabLst/>
              <a:defRPr/>
            </a:pPr>
            <a:r>
              <a:rPr kumimoji="0" lang="en-US" sz="3399" b="0" i="0" u="none" strike="noStrike" kern="1200" cap="none" spc="0" normalizeH="0" baseline="0" noProof="0" dirty="0">
                <a:ln>
                  <a:noFill/>
                </a:ln>
                <a:solidFill>
                  <a:srgbClr val="1D1D1F"/>
                </a:solidFill>
                <a:effectLst/>
                <a:uLnTx/>
                <a:uFillTx/>
                <a:latin typeface="Roboto Bold"/>
                <a:ea typeface="+mn-ea"/>
                <a:cs typeface="+mn-cs"/>
              </a:rPr>
              <a:t>Text-to-Image</a:t>
            </a:r>
          </a:p>
        </p:txBody>
      </p:sp>
      <p:sp>
        <p:nvSpPr>
          <p:cNvPr id="3" name="Freeform 3" descr="The word 'Reality' melting"/>
          <p:cNvSpPr/>
          <p:nvPr/>
        </p:nvSpPr>
        <p:spPr>
          <a:xfrm>
            <a:off x="5486400" y="2817041"/>
            <a:ext cx="7315200" cy="1389888"/>
          </a:xfrm>
          <a:custGeom>
            <a:avLst/>
            <a:gdLst/>
            <a:ahLst/>
            <a:cxnLst/>
            <a:rect l="l" t="t" r="r" b="b"/>
            <a:pathLst>
              <a:path w="7315200" h="1389888">
                <a:moveTo>
                  <a:pt x="0" y="0"/>
                </a:moveTo>
                <a:lnTo>
                  <a:pt x="7315200" y="0"/>
                </a:lnTo>
                <a:lnTo>
                  <a:pt x="7315200" y="1389888"/>
                </a:lnTo>
                <a:lnTo>
                  <a:pt x="0" y="138988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descr="A collage of distorted AI-generated hands shaking."/>
          <p:cNvSpPr/>
          <p:nvPr/>
        </p:nvSpPr>
        <p:spPr>
          <a:xfrm>
            <a:off x="4412640" y="4626029"/>
            <a:ext cx="9462720" cy="4967928"/>
          </a:xfrm>
          <a:custGeom>
            <a:avLst/>
            <a:gdLst/>
            <a:ahLst/>
            <a:cxnLst/>
            <a:rect l="l" t="t" r="r" b="b"/>
            <a:pathLst>
              <a:path w="9462720" h="4967928">
                <a:moveTo>
                  <a:pt x="0" y="0"/>
                </a:moveTo>
                <a:lnTo>
                  <a:pt x="9462720" y="0"/>
                </a:lnTo>
                <a:lnTo>
                  <a:pt x="9462720" y="4967927"/>
                </a:lnTo>
                <a:lnTo>
                  <a:pt x="0" y="4967927"/>
                </a:lnTo>
                <a:lnTo>
                  <a:pt x="0" y="0"/>
                </a:lnTo>
                <a:close/>
              </a:path>
            </a:pathLst>
          </a:custGeom>
          <a:blipFill>
            <a:blip r:embed="rId4"/>
            <a:stretch>
              <a:fillRect/>
            </a:stretch>
          </a:blipFill>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5F0D26-FDD2-CCE6-0EC6-86D925BF449C}"/>
              </a:ext>
            </a:extLst>
          </p:cNvPr>
          <p:cNvSpPr>
            <a:spLocks noGrp="1"/>
          </p:cNvSpPr>
          <p:nvPr>
            <p:ph type="title" idx="4294967295"/>
          </p:nvPr>
        </p:nvSpPr>
        <p:spPr>
          <a:xfrm>
            <a:off x="5029200" y="800100"/>
            <a:ext cx="8229600" cy="1143000"/>
          </a:xfrm>
        </p:spPr>
        <p:txBody>
          <a:bodyPr>
            <a:normAutofit/>
          </a:bodyPr>
          <a:lstStyle/>
          <a:p>
            <a:r>
              <a:rPr lang="en-US" sz="6000" b="1" dirty="0">
                <a:latin typeface="Roboto" panose="02000000000000000000" pitchFamily="2" charset="0"/>
                <a:ea typeface="Roboto" panose="02000000000000000000" pitchFamily="2" charset="0"/>
                <a:cs typeface="Roboto" panose="02000000000000000000" pitchFamily="2" charset="0"/>
              </a:rPr>
              <a:t>Generative AI</a:t>
            </a:r>
          </a:p>
        </p:txBody>
      </p:sp>
      <p:sp>
        <p:nvSpPr>
          <p:cNvPr id="5" name="TextBox 5"/>
          <p:cNvSpPr txBox="1"/>
          <p:nvPr/>
        </p:nvSpPr>
        <p:spPr>
          <a:xfrm>
            <a:off x="1938914" y="3012702"/>
            <a:ext cx="6218247" cy="3350262"/>
          </a:xfrm>
          <a:prstGeom prst="rect">
            <a:avLst/>
          </a:prstGeom>
        </p:spPr>
        <p:txBody>
          <a:bodyPr lIns="0" tIns="0" rIns="0" bIns="0" rtlCol="0" anchor="t">
            <a:spAutoFit/>
          </a:bodyPr>
          <a:lstStyle/>
          <a:p>
            <a:pPr marL="734056" lvl="1" indent="-367028">
              <a:lnSpc>
                <a:spcPts val="6799"/>
              </a:lnSpc>
              <a:buFont typeface="Arial"/>
              <a:buChar char="•"/>
            </a:pPr>
            <a:r>
              <a:rPr lang="en-US" sz="3399" dirty="0">
                <a:solidFill>
                  <a:srgbClr val="1D1D1F"/>
                </a:solidFill>
                <a:latin typeface="Roboto Bold"/>
              </a:rPr>
              <a:t>What is the benefit?</a:t>
            </a:r>
          </a:p>
          <a:p>
            <a:pPr marL="734056" lvl="1" indent="-367028">
              <a:lnSpc>
                <a:spcPts val="6799"/>
              </a:lnSpc>
              <a:buFont typeface="Arial"/>
              <a:buChar char="•"/>
            </a:pPr>
            <a:r>
              <a:rPr lang="en-US" sz="3399" dirty="0">
                <a:solidFill>
                  <a:srgbClr val="1D1D1F"/>
                </a:solidFill>
                <a:latin typeface="Roboto Bold"/>
              </a:rPr>
              <a:t>What are the risks?</a:t>
            </a:r>
          </a:p>
          <a:p>
            <a:pPr marL="734056" lvl="1" indent="-367028">
              <a:lnSpc>
                <a:spcPts val="6799"/>
              </a:lnSpc>
              <a:buFont typeface="Arial"/>
              <a:buChar char="•"/>
            </a:pPr>
            <a:r>
              <a:rPr lang="en-US" sz="3399" dirty="0">
                <a:solidFill>
                  <a:srgbClr val="1D1D1F"/>
                </a:solidFill>
                <a:latin typeface="Roboto Bold"/>
              </a:rPr>
              <a:t>What is the cost?</a:t>
            </a:r>
          </a:p>
          <a:p>
            <a:pPr marL="734056" lvl="1" indent="-367028">
              <a:lnSpc>
                <a:spcPts val="6799"/>
              </a:lnSpc>
              <a:buFont typeface="Arial"/>
              <a:buChar char="•"/>
            </a:pPr>
            <a:r>
              <a:rPr lang="en-US" sz="3399" dirty="0">
                <a:solidFill>
                  <a:srgbClr val="1D1D1F"/>
                </a:solidFill>
                <a:latin typeface="Roboto Bold"/>
              </a:rPr>
              <a:t>Is it worth the effort?</a:t>
            </a:r>
          </a:p>
        </p:txBody>
      </p:sp>
      <p:sp>
        <p:nvSpPr>
          <p:cNvPr id="4" name="Freeform 4" descr="Drawing of an AI prompt and a screen"/>
          <p:cNvSpPr/>
          <p:nvPr/>
        </p:nvSpPr>
        <p:spPr>
          <a:xfrm>
            <a:off x="9635342" y="2540956"/>
            <a:ext cx="2779754" cy="2602544"/>
          </a:xfrm>
          <a:custGeom>
            <a:avLst/>
            <a:gdLst/>
            <a:ahLst/>
            <a:cxnLst/>
            <a:rect l="l" t="t" r="r" b="b"/>
            <a:pathLst>
              <a:path w="2779754" h="2602544">
                <a:moveTo>
                  <a:pt x="0" y="0"/>
                </a:moveTo>
                <a:lnTo>
                  <a:pt x="2779753" y="0"/>
                </a:lnTo>
                <a:lnTo>
                  <a:pt x="2779753" y="2602544"/>
                </a:lnTo>
                <a:lnTo>
                  <a:pt x="0" y="2602544"/>
                </a:lnTo>
                <a:lnTo>
                  <a:pt x="0" y="0"/>
                </a:lnTo>
                <a:close/>
              </a:path>
            </a:pathLst>
          </a:custGeom>
          <a:blipFill>
            <a:blip r:embed="rId2"/>
            <a:stretch>
              <a:fillRect/>
            </a:stretch>
          </a:blipFill>
        </p:spPr>
        <p:txBody>
          <a:bodyPr/>
          <a:lstStyle/>
          <a:p>
            <a:endParaRPr lang="en-US"/>
          </a:p>
        </p:txBody>
      </p:sp>
      <p:sp>
        <p:nvSpPr>
          <p:cNvPr id="2" name="Freeform 2" descr="Cartoon of a woman looking puzzled"/>
          <p:cNvSpPr/>
          <p:nvPr/>
        </p:nvSpPr>
        <p:spPr>
          <a:xfrm>
            <a:off x="12535312" y="3279402"/>
            <a:ext cx="3796600" cy="5978898"/>
          </a:xfrm>
          <a:custGeom>
            <a:avLst/>
            <a:gdLst/>
            <a:ahLst/>
            <a:cxnLst/>
            <a:rect l="l" t="t" r="r" b="b"/>
            <a:pathLst>
              <a:path w="3796600" h="5978898">
                <a:moveTo>
                  <a:pt x="0" y="0"/>
                </a:moveTo>
                <a:lnTo>
                  <a:pt x="3796600" y="0"/>
                </a:lnTo>
                <a:lnTo>
                  <a:pt x="3796600" y="5978898"/>
                </a:lnTo>
                <a:lnTo>
                  <a:pt x="0" y="597889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5" name="Title 6">
            <a:extLst>
              <a:ext uri="{FF2B5EF4-FFF2-40B4-BE49-F238E27FC236}">
                <a16:creationId xmlns:a16="http://schemas.microsoft.com/office/drawing/2014/main" id="{3D6E04E0-F3D5-71CF-9C7B-C0DD824F0AC6}"/>
              </a:ext>
            </a:extLst>
          </p:cNvPr>
          <p:cNvSpPr txBox="1">
            <a:spLocks/>
          </p:cNvSpPr>
          <p:nvPr/>
        </p:nvSpPr>
        <p:spPr>
          <a:xfrm>
            <a:off x="5029200" y="800100"/>
            <a:ext cx="8229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6000" b="1">
                <a:latin typeface="Roboto" panose="02000000000000000000" pitchFamily="2" charset="0"/>
                <a:ea typeface="Roboto" panose="02000000000000000000" pitchFamily="2" charset="0"/>
                <a:cs typeface="Roboto" panose="02000000000000000000" pitchFamily="2" charset="0"/>
              </a:rPr>
              <a:t>Generative AI</a:t>
            </a:r>
            <a:endParaRPr lang="en-US" sz="6000" b="1" dirty="0">
              <a:latin typeface="Roboto" panose="02000000000000000000" pitchFamily="2" charset="0"/>
              <a:ea typeface="Roboto" panose="02000000000000000000" pitchFamily="2" charset="0"/>
              <a:cs typeface="Roboto" panose="02000000000000000000" pitchFamily="2" charset="0"/>
            </a:endParaRPr>
          </a:p>
        </p:txBody>
      </p:sp>
      <p:sp>
        <p:nvSpPr>
          <p:cNvPr id="4" name="TextBox 4"/>
          <p:cNvSpPr txBox="1">
            <a:spLocks noGrp="1"/>
          </p:cNvSpPr>
          <p:nvPr>
            <p:ph type="title" idx="4294967295"/>
          </p:nvPr>
        </p:nvSpPr>
        <p:spPr>
          <a:xfrm>
            <a:off x="1028700" y="1620267"/>
            <a:ext cx="16230600" cy="77851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6799"/>
              </a:lnSpc>
              <a:spcBef>
                <a:spcPts val="0"/>
              </a:spcBef>
              <a:spcAft>
                <a:spcPts val="0"/>
              </a:spcAft>
              <a:buClrTx/>
              <a:buSzTx/>
              <a:buFontTx/>
              <a:buNone/>
              <a:tabLst/>
              <a:defRPr/>
            </a:pPr>
            <a:r>
              <a:rPr kumimoji="0" lang="en-US" sz="3399" b="0" i="0" u="none" strike="noStrike" kern="1200" cap="none" spc="0" normalizeH="0" baseline="0" noProof="0" dirty="0">
                <a:ln>
                  <a:noFill/>
                </a:ln>
                <a:solidFill>
                  <a:srgbClr val="1D1D1F"/>
                </a:solidFill>
                <a:effectLst/>
                <a:uLnTx/>
                <a:uFillTx/>
                <a:latin typeface="Roboto Bold"/>
                <a:ea typeface="+mn-ea"/>
                <a:cs typeface="+mn-cs"/>
              </a:rPr>
              <a:t>Text-to-Image</a:t>
            </a:r>
          </a:p>
        </p:txBody>
      </p:sp>
      <p:sp>
        <p:nvSpPr>
          <p:cNvPr id="3" name="Freeform 3" descr="Screenshot of DALL-E 3 homepage"/>
          <p:cNvSpPr/>
          <p:nvPr/>
        </p:nvSpPr>
        <p:spPr>
          <a:xfrm>
            <a:off x="4626030" y="2733552"/>
            <a:ext cx="9035941" cy="6524748"/>
          </a:xfrm>
          <a:custGeom>
            <a:avLst/>
            <a:gdLst/>
            <a:ahLst/>
            <a:cxnLst/>
            <a:rect l="l" t="t" r="r" b="b"/>
            <a:pathLst>
              <a:path w="9035941" h="6524748">
                <a:moveTo>
                  <a:pt x="0" y="0"/>
                </a:moveTo>
                <a:lnTo>
                  <a:pt x="9035940" y="0"/>
                </a:lnTo>
                <a:lnTo>
                  <a:pt x="9035940" y="6524748"/>
                </a:lnTo>
                <a:lnTo>
                  <a:pt x="0" y="6524748"/>
                </a:lnTo>
                <a:lnTo>
                  <a:pt x="0" y="0"/>
                </a:lnTo>
                <a:close/>
              </a:path>
            </a:pathLst>
          </a:custGeom>
          <a:blipFill>
            <a:blip r:embed="rId2"/>
            <a:stretch>
              <a:fillRect/>
            </a:stretch>
          </a:blipFill>
        </p:spPr>
        <p:txBody>
          <a:bodyPr/>
          <a:lstStyle/>
          <a:p>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flipH="1">
            <a:off x="13266380" y="5854336"/>
            <a:ext cx="3992920" cy="3403964"/>
          </a:xfrm>
          <a:custGeom>
            <a:avLst/>
            <a:gdLst/>
            <a:ahLst/>
            <a:cxnLst/>
            <a:rect l="l" t="t" r="r" b="b"/>
            <a:pathLst>
              <a:path w="3992920" h="3403964">
                <a:moveTo>
                  <a:pt x="3992920" y="0"/>
                </a:moveTo>
                <a:lnTo>
                  <a:pt x="0" y="0"/>
                </a:lnTo>
                <a:lnTo>
                  <a:pt x="0" y="3403964"/>
                </a:lnTo>
                <a:lnTo>
                  <a:pt x="3992920" y="3403964"/>
                </a:lnTo>
                <a:lnTo>
                  <a:pt x="399292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TextBox 3"/>
          <p:cNvSpPr txBox="1">
            <a:spLocks noGrp="1"/>
          </p:cNvSpPr>
          <p:nvPr>
            <p:ph type="title" idx="4294967295"/>
          </p:nvPr>
        </p:nvSpPr>
        <p:spPr>
          <a:xfrm>
            <a:off x="1028700" y="4163695"/>
            <a:ext cx="16230600" cy="146431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12799"/>
              </a:lnSpc>
              <a:spcBef>
                <a:spcPts val="0"/>
              </a:spcBef>
              <a:spcAft>
                <a:spcPts val="0"/>
              </a:spcAft>
              <a:buClrTx/>
              <a:buSzTx/>
              <a:buFontTx/>
              <a:buNone/>
              <a:tabLst/>
              <a:defRPr/>
            </a:pPr>
            <a:r>
              <a:rPr kumimoji="0" lang="en-US" sz="6399" b="0" i="0" u="none" strike="noStrike" kern="1200" cap="none" spc="0" normalizeH="0" baseline="0" noProof="0" dirty="0">
                <a:ln>
                  <a:noFill/>
                </a:ln>
                <a:solidFill>
                  <a:srgbClr val="213166"/>
                </a:solidFill>
                <a:effectLst/>
                <a:uLnTx/>
                <a:uFillTx/>
                <a:latin typeface="Roboto Bold"/>
                <a:ea typeface="+mn-ea"/>
                <a:cs typeface="+mn-cs"/>
              </a:rPr>
              <a:t>Generative AI Use-Case Scenarios</a:t>
            </a:r>
          </a:p>
        </p:txBody>
      </p:sp>
      <p:sp>
        <p:nvSpPr>
          <p:cNvPr id="4" name="Freeform 4">
            <a:extLst>
              <a:ext uri="{C183D7F6-B498-43B3-948B-1728B52AA6E4}">
                <adec:decorative xmlns:adec="http://schemas.microsoft.com/office/drawing/2017/decorative" val="1"/>
              </a:ext>
            </a:extLst>
          </p:cNvPr>
          <p:cNvSpPr/>
          <p:nvPr/>
        </p:nvSpPr>
        <p:spPr>
          <a:xfrm flipV="1">
            <a:off x="1028700" y="1028700"/>
            <a:ext cx="3992920" cy="3403964"/>
          </a:xfrm>
          <a:custGeom>
            <a:avLst/>
            <a:gdLst/>
            <a:ahLst/>
            <a:cxnLst/>
            <a:rect l="l" t="t" r="r" b="b"/>
            <a:pathLst>
              <a:path w="3992920" h="3403964">
                <a:moveTo>
                  <a:pt x="0" y="3403964"/>
                </a:moveTo>
                <a:lnTo>
                  <a:pt x="3992920" y="3403964"/>
                </a:lnTo>
                <a:lnTo>
                  <a:pt x="3992920" y="0"/>
                </a:lnTo>
                <a:lnTo>
                  <a:pt x="0" y="0"/>
                </a:lnTo>
                <a:lnTo>
                  <a:pt x="0" y="3403964"/>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3" name="Freeform 3">
            <a:extLst>
              <a:ext uri="{C183D7F6-B498-43B3-948B-1728B52AA6E4}">
                <adec:decorative xmlns:adec="http://schemas.microsoft.com/office/drawing/2017/decorative" val="1"/>
              </a:ext>
            </a:extLst>
          </p:cNvPr>
          <p:cNvSpPr/>
          <p:nvPr/>
        </p:nvSpPr>
        <p:spPr>
          <a:xfrm>
            <a:off x="11744831" y="4327742"/>
            <a:ext cx="4930558" cy="4930558"/>
          </a:xfrm>
          <a:custGeom>
            <a:avLst/>
            <a:gdLst/>
            <a:ahLst/>
            <a:cxnLst/>
            <a:rect l="l" t="t" r="r" b="b"/>
            <a:pathLst>
              <a:path w="4930558" h="4930558">
                <a:moveTo>
                  <a:pt x="0" y="0"/>
                </a:moveTo>
                <a:lnTo>
                  <a:pt x="4930558" y="0"/>
                </a:lnTo>
                <a:lnTo>
                  <a:pt x="4930558" y="4930558"/>
                </a:lnTo>
                <a:lnTo>
                  <a:pt x="0" y="493055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TextBox 4"/>
          <p:cNvSpPr txBox="1">
            <a:spLocks noGrp="1"/>
          </p:cNvSpPr>
          <p:nvPr>
            <p:ph type="title" idx="4294967295"/>
          </p:nvPr>
        </p:nvSpPr>
        <p:spPr>
          <a:xfrm>
            <a:off x="1028700" y="1620267"/>
            <a:ext cx="16230600" cy="77851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6799"/>
              </a:lnSpc>
              <a:spcBef>
                <a:spcPts val="0"/>
              </a:spcBef>
              <a:spcAft>
                <a:spcPts val="0"/>
              </a:spcAft>
              <a:buClrTx/>
              <a:buSzTx/>
              <a:buFontTx/>
              <a:buNone/>
              <a:tabLst/>
              <a:defRPr/>
            </a:pPr>
            <a:r>
              <a:rPr kumimoji="0" lang="en-US" sz="3399" b="0" i="0" u="none" strike="noStrike" kern="1200" cap="none" spc="0" normalizeH="0" baseline="0" noProof="0" dirty="0">
                <a:ln>
                  <a:noFill/>
                </a:ln>
                <a:solidFill>
                  <a:srgbClr val="1D1D1F"/>
                </a:solidFill>
                <a:effectLst/>
                <a:uLnTx/>
                <a:uFillTx/>
                <a:latin typeface="Roboto Bold"/>
                <a:ea typeface="+mn-ea"/>
                <a:cs typeface="+mn-cs"/>
              </a:rPr>
              <a:t>Datasets</a:t>
            </a:r>
          </a:p>
        </p:txBody>
      </p:sp>
      <p:sp>
        <p:nvSpPr>
          <p:cNvPr id="5" name="TextBox 5"/>
          <p:cNvSpPr txBox="1"/>
          <p:nvPr/>
        </p:nvSpPr>
        <p:spPr>
          <a:xfrm>
            <a:off x="2831954" y="2585509"/>
            <a:ext cx="8090197" cy="4207512"/>
          </a:xfrm>
          <a:prstGeom prst="rect">
            <a:avLst/>
          </a:prstGeom>
        </p:spPr>
        <p:txBody>
          <a:bodyPr lIns="0" tIns="0" rIns="0" bIns="0" rtlCol="0" anchor="t">
            <a:spAutoFit/>
          </a:bodyPr>
          <a:lstStyle/>
          <a:p>
            <a:pPr marL="734056" lvl="1" indent="-367028">
              <a:lnSpc>
                <a:spcPts val="6799"/>
              </a:lnSpc>
              <a:buAutoNum type="arabicPeriod"/>
            </a:pPr>
            <a:r>
              <a:rPr lang="en-US" sz="3399" dirty="0" err="1">
                <a:solidFill>
                  <a:srgbClr val="1D1D1F"/>
                </a:solidFill>
                <a:latin typeface="Roboto Bold"/>
              </a:rPr>
              <a:t>BioBERT</a:t>
            </a:r>
            <a:endParaRPr lang="en-US" sz="3399" dirty="0">
              <a:solidFill>
                <a:srgbClr val="1D1D1F"/>
              </a:solidFill>
              <a:latin typeface="Roboto Bold"/>
            </a:endParaRPr>
          </a:p>
          <a:p>
            <a:pPr marL="734056" lvl="1" indent="-367028">
              <a:lnSpc>
                <a:spcPts val="6799"/>
              </a:lnSpc>
              <a:buAutoNum type="arabicPeriod"/>
            </a:pPr>
            <a:r>
              <a:rPr lang="en-US" sz="3399" dirty="0" err="1">
                <a:solidFill>
                  <a:srgbClr val="1D1D1F"/>
                </a:solidFill>
                <a:latin typeface="Roboto Bold"/>
              </a:rPr>
              <a:t>ClinicalBERT</a:t>
            </a:r>
            <a:endParaRPr lang="en-US" sz="3399" dirty="0">
              <a:solidFill>
                <a:srgbClr val="1D1D1F"/>
              </a:solidFill>
              <a:latin typeface="Roboto Bold"/>
            </a:endParaRPr>
          </a:p>
          <a:p>
            <a:pPr marL="734056" lvl="1" indent="-367028">
              <a:lnSpc>
                <a:spcPts val="6799"/>
              </a:lnSpc>
              <a:buAutoNum type="arabicPeriod"/>
            </a:pPr>
            <a:r>
              <a:rPr lang="en-US" sz="3399" dirty="0">
                <a:solidFill>
                  <a:srgbClr val="1D1D1F"/>
                </a:solidFill>
                <a:latin typeface="Roboto Bold"/>
              </a:rPr>
              <a:t>GPT-3 for Healthcare</a:t>
            </a:r>
          </a:p>
          <a:p>
            <a:pPr marL="734056" lvl="1" indent="-367028">
              <a:lnSpc>
                <a:spcPts val="6799"/>
              </a:lnSpc>
              <a:buAutoNum type="arabicPeriod"/>
            </a:pPr>
            <a:r>
              <a:rPr lang="en-US" sz="3399" dirty="0" err="1">
                <a:solidFill>
                  <a:srgbClr val="1D1D1F"/>
                </a:solidFill>
                <a:latin typeface="Roboto Bold"/>
              </a:rPr>
              <a:t>BlueBERT</a:t>
            </a:r>
            <a:endParaRPr lang="en-US" sz="3399" dirty="0">
              <a:solidFill>
                <a:srgbClr val="1D1D1F"/>
              </a:solidFill>
              <a:latin typeface="Roboto Bold"/>
            </a:endParaRPr>
          </a:p>
          <a:p>
            <a:pPr marL="734056" lvl="1" indent="-367028">
              <a:lnSpc>
                <a:spcPts val="6799"/>
              </a:lnSpc>
              <a:buAutoNum type="arabicPeriod"/>
            </a:pPr>
            <a:r>
              <a:rPr lang="en-US" sz="3399" dirty="0" err="1">
                <a:solidFill>
                  <a:srgbClr val="1D1D1F"/>
                </a:solidFill>
                <a:latin typeface="Roboto Bold"/>
              </a:rPr>
              <a:t>PubMedBERT</a:t>
            </a:r>
            <a:endParaRPr lang="en-US" sz="3399" dirty="0">
              <a:solidFill>
                <a:srgbClr val="1D1D1F"/>
              </a:solidFill>
              <a:latin typeface="Roboto Bold"/>
            </a:endParaRPr>
          </a:p>
        </p:txBody>
      </p:sp>
      <p:sp>
        <p:nvSpPr>
          <p:cNvPr id="6" name="Title 6">
            <a:extLst>
              <a:ext uri="{FF2B5EF4-FFF2-40B4-BE49-F238E27FC236}">
                <a16:creationId xmlns:a16="http://schemas.microsoft.com/office/drawing/2014/main" id="{5459A3FA-0387-2996-99EC-D627DBD81708}"/>
              </a:ext>
            </a:extLst>
          </p:cNvPr>
          <p:cNvSpPr txBox="1">
            <a:spLocks/>
          </p:cNvSpPr>
          <p:nvPr/>
        </p:nvSpPr>
        <p:spPr>
          <a:xfrm>
            <a:off x="5029200" y="800100"/>
            <a:ext cx="8229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6000" b="1">
                <a:latin typeface="Roboto" panose="02000000000000000000" pitchFamily="2" charset="0"/>
                <a:ea typeface="Roboto" panose="02000000000000000000" pitchFamily="2" charset="0"/>
                <a:cs typeface="Roboto" panose="02000000000000000000" pitchFamily="2" charset="0"/>
              </a:rPr>
              <a:t>Generative AI</a:t>
            </a:r>
            <a:endParaRPr lang="en-US" sz="6000" b="1" dirty="0">
              <a:latin typeface="Roboto" panose="02000000000000000000" pitchFamily="2" charset="0"/>
              <a:ea typeface="Roboto" panose="02000000000000000000" pitchFamily="2" charset="0"/>
              <a:cs typeface="Roboto" panose="02000000000000000000"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3" name="TextBox 3"/>
          <p:cNvSpPr txBox="1"/>
          <p:nvPr/>
        </p:nvSpPr>
        <p:spPr>
          <a:xfrm>
            <a:off x="1028700" y="3024447"/>
            <a:ext cx="16230600" cy="5983605"/>
          </a:xfrm>
          <a:prstGeom prst="rect">
            <a:avLst/>
          </a:prstGeom>
        </p:spPr>
        <p:txBody>
          <a:bodyPr lIns="0" tIns="0" rIns="0" bIns="0" rtlCol="0" anchor="t">
            <a:spAutoFit/>
          </a:bodyPr>
          <a:lstStyle/>
          <a:p>
            <a:pPr>
              <a:lnSpc>
                <a:spcPts val="4799"/>
              </a:lnSpc>
            </a:pPr>
            <a:r>
              <a:rPr lang="en-US" sz="3199" dirty="0">
                <a:solidFill>
                  <a:srgbClr val="1D1D1F"/>
                </a:solidFill>
                <a:latin typeface="Roboto Bold"/>
              </a:rPr>
              <a:t>Drug Discovery and Molecular Design  - </a:t>
            </a:r>
            <a:r>
              <a:rPr lang="en-US" sz="3199" dirty="0">
                <a:solidFill>
                  <a:srgbClr val="1D1D1F"/>
                </a:solidFill>
                <a:latin typeface="Roboto"/>
              </a:rPr>
              <a:t>Generative models are being used to design new molecules with desired properties for drug development.</a:t>
            </a:r>
          </a:p>
          <a:p>
            <a:pPr>
              <a:lnSpc>
                <a:spcPts val="4799"/>
              </a:lnSpc>
            </a:pPr>
            <a:endParaRPr lang="en-US" sz="3199" dirty="0">
              <a:solidFill>
                <a:srgbClr val="1D1D1F"/>
              </a:solidFill>
              <a:latin typeface="Roboto"/>
            </a:endParaRPr>
          </a:p>
          <a:p>
            <a:pPr>
              <a:lnSpc>
                <a:spcPts val="4799"/>
              </a:lnSpc>
            </a:pPr>
            <a:r>
              <a:rPr lang="en-US" sz="3199" dirty="0">
                <a:solidFill>
                  <a:srgbClr val="1D1D1F"/>
                </a:solidFill>
                <a:latin typeface="Roboto Bold"/>
              </a:rPr>
              <a:t>Personalized Medicine and Treatment Plans - </a:t>
            </a:r>
            <a:r>
              <a:rPr lang="en-US" sz="3199" dirty="0">
                <a:solidFill>
                  <a:srgbClr val="1D1D1F"/>
                </a:solidFill>
                <a:latin typeface="Roboto"/>
              </a:rPr>
              <a:t>By analyzing patient data, generative AI can simulate how different treatments might affect an individual, helping to tailor medical interventions to the patient's unique genetic makeup, lifestyle, and disease state.</a:t>
            </a:r>
          </a:p>
          <a:p>
            <a:pPr>
              <a:lnSpc>
                <a:spcPts val="4799"/>
              </a:lnSpc>
            </a:pPr>
            <a:endParaRPr lang="en-US" sz="3199" dirty="0">
              <a:solidFill>
                <a:srgbClr val="1D1D1F"/>
              </a:solidFill>
              <a:latin typeface="Roboto"/>
            </a:endParaRPr>
          </a:p>
          <a:p>
            <a:pPr>
              <a:lnSpc>
                <a:spcPts val="4799"/>
              </a:lnSpc>
            </a:pPr>
            <a:r>
              <a:rPr lang="en-US" sz="3199" dirty="0">
                <a:solidFill>
                  <a:srgbClr val="1D1D1F"/>
                </a:solidFill>
                <a:latin typeface="Roboto Bold"/>
              </a:rPr>
              <a:t>Medical Imaging and Diagnosis -</a:t>
            </a:r>
            <a:r>
              <a:rPr lang="en-US" sz="3199" dirty="0">
                <a:solidFill>
                  <a:srgbClr val="1D1D1F"/>
                </a:solidFill>
                <a:latin typeface="Roboto"/>
              </a:rPr>
              <a:t> Generative AI models are being trained to augment, reconstruct, or generate medical imaging data, as well as to generate synthetic images for training diagnostic models.</a:t>
            </a:r>
          </a:p>
        </p:txBody>
      </p:sp>
      <p:sp>
        <p:nvSpPr>
          <p:cNvPr id="4" name="Freeform 4">
            <a:extLst>
              <a:ext uri="{C183D7F6-B498-43B3-948B-1728B52AA6E4}">
                <adec:decorative xmlns:adec="http://schemas.microsoft.com/office/drawing/2017/decorative" val="1"/>
              </a:ext>
            </a:extLst>
          </p:cNvPr>
          <p:cNvSpPr/>
          <p:nvPr/>
        </p:nvSpPr>
        <p:spPr>
          <a:xfrm>
            <a:off x="427615" y="429134"/>
            <a:ext cx="1450252" cy="1713740"/>
          </a:xfrm>
          <a:custGeom>
            <a:avLst/>
            <a:gdLst/>
            <a:ahLst/>
            <a:cxnLst/>
            <a:rect l="l" t="t" r="r" b="b"/>
            <a:pathLst>
              <a:path w="1450252" h="1713740">
                <a:moveTo>
                  <a:pt x="0" y="0"/>
                </a:moveTo>
                <a:lnTo>
                  <a:pt x="1450252" y="0"/>
                </a:lnTo>
                <a:lnTo>
                  <a:pt x="1450252" y="1713739"/>
                </a:lnTo>
                <a:lnTo>
                  <a:pt x="0" y="171373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TextBox 5"/>
          <p:cNvSpPr txBox="1">
            <a:spLocks noGrp="1"/>
          </p:cNvSpPr>
          <p:nvPr>
            <p:ph type="title" idx="4294967295"/>
          </p:nvPr>
        </p:nvSpPr>
        <p:spPr>
          <a:xfrm>
            <a:off x="1028700" y="1620267"/>
            <a:ext cx="16230600" cy="77851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6799"/>
              </a:lnSpc>
              <a:spcBef>
                <a:spcPts val="0"/>
              </a:spcBef>
              <a:spcAft>
                <a:spcPts val="0"/>
              </a:spcAft>
              <a:buClrTx/>
              <a:buSzTx/>
              <a:buFontTx/>
              <a:buNone/>
              <a:tabLst/>
              <a:defRPr/>
            </a:pPr>
            <a:r>
              <a:rPr kumimoji="0" lang="en-US" sz="3399" b="0" i="0" u="none" strike="noStrike" kern="1200" cap="none" spc="0" normalizeH="0" baseline="0" noProof="0" dirty="0">
                <a:ln>
                  <a:noFill/>
                </a:ln>
                <a:solidFill>
                  <a:srgbClr val="1D1D1F"/>
                </a:solidFill>
                <a:effectLst/>
                <a:uLnTx/>
                <a:uFillTx/>
                <a:latin typeface="Roboto Bold"/>
                <a:ea typeface="+mn-ea"/>
                <a:cs typeface="+mn-cs"/>
              </a:rPr>
              <a:t>Healthcare Use-Case Scenarios</a:t>
            </a:r>
          </a:p>
        </p:txBody>
      </p:sp>
      <p:sp>
        <p:nvSpPr>
          <p:cNvPr id="6" name="Title 6">
            <a:extLst>
              <a:ext uri="{FF2B5EF4-FFF2-40B4-BE49-F238E27FC236}">
                <a16:creationId xmlns:a16="http://schemas.microsoft.com/office/drawing/2014/main" id="{077D21C2-8480-ED28-B2D8-7B45E1D07CFC}"/>
              </a:ext>
            </a:extLst>
          </p:cNvPr>
          <p:cNvSpPr txBox="1">
            <a:spLocks/>
          </p:cNvSpPr>
          <p:nvPr/>
        </p:nvSpPr>
        <p:spPr>
          <a:xfrm>
            <a:off x="5029200" y="800100"/>
            <a:ext cx="8229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6000" b="1">
                <a:latin typeface="Roboto" panose="02000000000000000000" pitchFamily="2" charset="0"/>
                <a:ea typeface="Roboto" panose="02000000000000000000" pitchFamily="2" charset="0"/>
                <a:cs typeface="Roboto" panose="02000000000000000000" pitchFamily="2" charset="0"/>
              </a:rPr>
              <a:t>Generative AI</a:t>
            </a:r>
            <a:endParaRPr lang="en-US" sz="6000" b="1" dirty="0">
              <a:latin typeface="Roboto" panose="02000000000000000000" pitchFamily="2" charset="0"/>
              <a:ea typeface="Roboto" panose="02000000000000000000" pitchFamily="2" charset="0"/>
              <a:cs typeface="Roboto" panose="02000000000000000000"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3" name="TextBox 3"/>
          <p:cNvSpPr txBox="1"/>
          <p:nvPr/>
        </p:nvSpPr>
        <p:spPr>
          <a:xfrm>
            <a:off x="1028700" y="2972925"/>
            <a:ext cx="16230600" cy="4783455"/>
          </a:xfrm>
          <a:prstGeom prst="rect">
            <a:avLst/>
          </a:prstGeom>
        </p:spPr>
        <p:txBody>
          <a:bodyPr lIns="0" tIns="0" rIns="0" bIns="0" rtlCol="0" anchor="t">
            <a:spAutoFit/>
          </a:bodyPr>
          <a:lstStyle/>
          <a:p>
            <a:pPr>
              <a:lnSpc>
                <a:spcPts val="4799"/>
              </a:lnSpc>
            </a:pPr>
            <a:r>
              <a:rPr lang="en-US" sz="3199" dirty="0">
                <a:solidFill>
                  <a:srgbClr val="1D1D1F"/>
                </a:solidFill>
                <a:latin typeface="Roboto Bold"/>
              </a:rPr>
              <a:t>Protein Structure Prediction - </a:t>
            </a:r>
            <a:r>
              <a:rPr lang="en-US" sz="3199" dirty="0">
                <a:solidFill>
                  <a:srgbClr val="1D1D1F"/>
                </a:solidFill>
                <a:latin typeface="Roboto"/>
              </a:rPr>
              <a:t>AI models are being used to predict the 3D structures of proteins from their amino acid sequences.</a:t>
            </a:r>
          </a:p>
          <a:p>
            <a:pPr>
              <a:lnSpc>
                <a:spcPts val="4799"/>
              </a:lnSpc>
            </a:pPr>
            <a:endParaRPr lang="en-US" sz="3199" dirty="0">
              <a:solidFill>
                <a:srgbClr val="1D1D1F"/>
              </a:solidFill>
              <a:latin typeface="Roboto"/>
            </a:endParaRPr>
          </a:p>
          <a:p>
            <a:pPr>
              <a:lnSpc>
                <a:spcPts val="4799"/>
              </a:lnSpc>
            </a:pPr>
            <a:r>
              <a:rPr lang="en-US" sz="3199" dirty="0">
                <a:solidFill>
                  <a:srgbClr val="1D1D1F"/>
                </a:solidFill>
                <a:latin typeface="Roboto Bold"/>
              </a:rPr>
              <a:t>Synthetic Data Generation for Research and Training -</a:t>
            </a:r>
            <a:r>
              <a:rPr lang="en-US" sz="3199" dirty="0">
                <a:solidFill>
                  <a:srgbClr val="1D1D1F"/>
                </a:solidFill>
                <a:latin typeface="Roboto"/>
              </a:rPr>
              <a:t> Generative AI can produce synthetic healthcare data that mimics real patient data, preserving privacy while allowing researchers and healthcare professionals to conduct studies and training without risking patient confidentiality.</a:t>
            </a:r>
          </a:p>
          <a:p>
            <a:pPr>
              <a:lnSpc>
                <a:spcPts val="4799"/>
              </a:lnSpc>
            </a:pPr>
            <a:endParaRPr lang="en-US" sz="3199" dirty="0">
              <a:solidFill>
                <a:srgbClr val="1D1D1F"/>
              </a:solidFill>
              <a:latin typeface="Roboto"/>
            </a:endParaRPr>
          </a:p>
        </p:txBody>
      </p:sp>
      <p:sp>
        <p:nvSpPr>
          <p:cNvPr id="4" name="Freeform 4">
            <a:extLst>
              <a:ext uri="{C183D7F6-B498-43B3-948B-1728B52AA6E4}">
                <adec:decorative xmlns:adec="http://schemas.microsoft.com/office/drawing/2017/decorative" val="1"/>
              </a:ext>
            </a:extLst>
          </p:cNvPr>
          <p:cNvSpPr/>
          <p:nvPr/>
        </p:nvSpPr>
        <p:spPr>
          <a:xfrm>
            <a:off x="427615" y="429134"/>
            <a:ext cx="1450252" cy="1713740"/>
          </a:xfrm>
          <a:custGeom>
            <a:avLst/>
            <a:gdLst/>
            <a:ahLst/>
            <a:cxnLst/>
            <a:rect l="l" t="t" r="r" b="b"/>
            <a:pathLst>
              <a:path w="1450252" h="1713740">
                <a:moveTo>
                  <a:pt x="0" y="0"/>
                </a:moveTo>
                <a:lnTo>
                  <a:pt x="1450252" y="0"/>
                </a:lnTo>
                <a:lnTo>
                  <a:pt x="1450252" y="1713739"/>
                </a:lnTo>
                <a:lnTo>
                  <a:pt x="0" y="171373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TextBox 5"/>
          <p:cNvSpPr txBox="1">
            <a:spLocks noGrp="1"/>
          </p:cNvSpPr>
          <p:nvPr>
            <p:ph type="title" idx="4294967295"/>
          </p:nvPr>
        </p:nvSpPr>
        <p:spPr>
          <a:xfrm>
            <a:off x="1028700" y="1620267"/>
            <a:ext cx="16230600" cy="77851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6799"/>
              </a:lnSpc>
              <a:spcBef>
                <a:spcPts val="0"/>
              </a:spcBef>
              <a:spcAft>
                <a:spcPts val="0"/>
              </a:spcAft>
              <a:buClrTx/>
              <a:buSzTx/>
              <a:buFontTx/>
              <a:buNone/>
              <a:tabLst/>
              <a:defRPr/>
            </a:pPr>
            <a:r>
              <a:rPr kumimoji="0" lang="en-US" sz="3399" b="0" i="0" u="none" strike="noStrike" kern="1200" cap="none" spc="0" normalizeH="0" baseline="0" noProof="0" dirty="0">
                <a:ln>
                  <a:noFill/>
                </a:ln>
                <a:solidFill>
                  <a:srgbClr val="1D1D1F"/>
                </a:solidFill>
                <a:effectLst/>
                <a:uLnTx/>
                <a:uFillTx/>
                <a:latin typeface="Roboto Bold"/>
                <a:ea typeface="+mn-ea"/>
                <a:cs typeface="+mn-cs"/>
              </a:rPr>
              <a:t>Healthcare Use-Case Scenarios</a:t>
            </a:r>
          </a:p>
        </p:txBody>
      </p:sp>
      <p:sp>
        <p:nvSpPr>
          <p:cNvPr id="6" name="Title 6">
            <a:extLst>
              <a:ext uri="{FF2B5EF4-FFF2-40B4-BE49-F238E27FC236}">
                <a16:creationId xmlns:a16="http://schemas.microsoft.com/office/drawing/2014/main" id="{D059E683-E6B9-9478-8886-977872048B49}"/>
              </a:ext>
            </a:extLst>
          </p:cNvPr>
          <p:cNvSpPr txBox="1">
            <a:spLocks/>
          </p:cNvSpPr>
          <p:nvPr/>
        </p:nvSpPr>
        <p:spPr>
          <a:xfrm>
            <a:off x="5029200" y="800100"/>
            <a:ext cx="8229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6000" b="1">
                <a:latin typeface="Roboto" panose="02000000000000000000" pitchFamily="2" charset="0"/>
                <a:ea typeface="Roboto" panose="02000000000000000000" pitchFamily="2" charset="0"/>
                <a:cs typeface="Roboto" panose="02000000000000000000" pitchFamily="2" charset="0"/>
              </a:rPr>
              <a:t>Generative AI</a:t>
            </a:r>
            <a:endParaRPr lang="en-US" sz="6000" b="1" dirty="0">
              <a:latin typeface="Roboto" panose="02000000000000000000" pitchFamily="2" charset="0"/>
              <a:ea typeface="Roboto" panose="02000000000000000000" pitchFamily="2" charset="0"/>
              <a:cs typeface="Roboto" panose="02000000000000000000"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6" name="Title 6">
            <a:extLst>
              <a:ext uri="{FF2B5EF4-FFF2-40B4-BE49-F238E27FC236}">
                <a16:creationId xmlns:a16="http://schemas.microsoft.com/office/drawing/2014/main" id="{9734E169-A1A1-DD4D-4493-E8FB1C85F647}"/>
              </a:ext>
            </a:extLst>
          </p:cNvPr>
          <p:cNvSpPr txBox="1">
            <a:spLocks/>
          </p:cNvSpPr>
          <p:nvPr/>
        </p:nvSpPr>
        <p:spPr>
          <a:xfrm>
            <a:off x="5029200" y="800100"/>
            <a:ext cx="8229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6000" b="1">
                <a:latin typeface="Roboto" panose="02000000000000000000" pitchFamily="2" charset="0"/>
                <a:ea typeface="Roboto" panose="02000000000000000000" pitchFamily="2" charset="0"/>
                <a:cs typeface="Roboto" panose="02000000000000000000" pitchFamily="2" charset="0"/>
              </a:rPr>
              <a:t>Generative AI</a:t>
            </a:r>
            <a:endParaRPr lang="en-US" sz="6000" b="1" dirty="0">
              <a:latin typeface="Roboto" panose="02000000000000000000" pitchFamily="2" charset="0"/>
              <a:ea typeface="Roboto" panose="02000000000000000000" pitchFamily="2" charset="0"/>
              <a:cs typeface="Roboto" panose="02000000000000000000" pitchFamily="2" charset="0"/>
            </a:endParaRPr>
          </a:p>
        </p:txBody>
      </p:sp>
      <p:sp>
        <p:nvSpPr>
          <p:cNvPr id="5" name="TextBox 5"/>
          <p:cNvSpPr txBox="1">
            <a:spLocks noGrp="1"/>
          </p:cNvSpPr>
          <p:nvPr>
            <p:ph type="title" idx="4294967295"/>
          </p:nvPr>
        </p:nvSpPr>
        <p:spPr>
          <a:xfrm>
            <a:off x="1028700" y="1620267"/>
            <a:ext cx="16230600" cy="77851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6799"/>
              </a:lnSpc>
              <a:spcBef>
                <a:spcPts val="0"/>
              </a:spcBef>
              <a:spcAft>
                <a:spcPts val="0"/>
              </a:spcAft>
              <a:buClrTx/>
              <a:buSzTx/>
              <a:buFontTx/>
              <a:buNone/>
              <a:tabLst/>
              <a:defRPr/>
            </a:pPr>
            <a:r>
              <a:rPr kumimoji="0" lang="en-US" sz="3399" b="0" i="0" u="none" strike="noStrike" kern="1200" cap="none" spc="0" normalizeH="0" baseline="0" noProof="0" dirty="0">
                <a:ln>
                  <a:noFill/>
                </a:ln>
                <a:solidFill>
                  <a:srgbClr val="1D1D1F"/>
                </a:solidFill>
                <a:effectLst/>
                <a:uLnTx/>
                <a:uFillTx/>
                <a:latin typeface="Roboto Bold"/>
                <a:ea typeface="+mn-ea"/>
                <a:cs typeface="+mn-cs"/>
              </a:rPr>
              <a:t>Healthcare Use-Case Scenarios</a:t>
            </a:r>
          </a:p>
        </p:txBody>
      </p:sp>
      <p:sp>
        <p:nvSpPr>
          <p:cNvPr id="3" name="TextBox 3"/>
          <p:cNvSpPr txBox="1"/>
          <p:nvPr/>
        </p:nvSpPr>
        <p:spPr>
          <a:xfrm>
            <a:off x="1028700" y="2894350"/>
            <a:ext cx="16230600" cy="4183380"/>
          </a:xfrm>
          <a:prstGeom prst="rect">
            <a:avLst/>
          </a:prstGeom>
        </p:spPr>
        <p:txBody>
          <a:bodyPr lIns="0" tIns="0" rIns="0" bIns="0" rtlCol="0" anchor="t">
            <a:spAutoFit/>
          </a:bodyPr>
          <a:lstStyle/>
          <a:p>
            <a:pPr>
              <a:lnSpc>
                <a:spcPts val="4799"/>
              </a:lnSpc>
            </a:pPr>
            <a:r>
              <a:rPr lang="en-US" sz="3199" dirty="0">
                <a:solidFill>
                  <a:srgbClr val="1D1D1F"/>
                </a:solidFill>
                <a:latin typeface="Roboto Bold"/>
              </a:rPr>
              <a:t>Content Generation for Patient Education and Support - </a:t>
            </a:r>
            <a:r>
              <a:rPr lang="en-US" sz="3199" dirty="0">
                <a:solidFill>
                  <a:srgbClr val="1D1D1F"/>
                </a:solidFill>
                <a:latin typeface="Roboto"/>
              </a:rPr>
              <a:t>AI can be used to generate personalized educational and support content for patients, including explanations of their conditions, treatment plans, and health management advice.</a:t>
            </a:r>
          </a:p>
          <a:p>
            <a:pPr>
              <a:lnSpc>
                <a:spcPts val="4799"/>
              </a:lnSpc>
            </a:pPr>
            <a:endParaRPr lang="en-US" sz="3199" dirty="0">
              <a:solidFill>
                <a:srgbClr val="1D1D1F"/>
              </a:solidFill>
              <a:latin typeface="Roboto"/>
            </a:endParaRPr>
          </a:p>
          <a:p>
            <a:pPr>
              <a:lnSpc>
                <a:spcPts val="4799"/>
              </a:lnSpc>
            </a:pPr>
            <a:r>
              <a:rPr lang="en-US" sz="3199" dirty="0">
                <a:solidFill>
                  <a:srgbClr val="1D1D1F"/>
                </a:solidFill>
                <a:latin typeface="Roboto Bold"/>
              </a:rPr>
              <a:t>Enhancing Clinical Decision Support Systems - </a:t>
            </a:r>
            <a:r>
              <a:rPr lang="en-US" sz="3199" dirty="0">
                <a:solidFill>
                  <a:srgbClr val="1D1D1F"/>
                </a:solidFill>
                <a:latin typeface="Roboto"/>
              </a:rPr>
              <a:t>Generative AI can be used to simulate clinical scenarios based on patient data, assisting in the development of decision support tools that can provide recommendations or predict outcomes of different interventions.</a:t>
            </a:r>
          </a:p>
        </p:txBody>
      </p:sp>
      <p:sp>
        <p:nvSpPr>
          <p:cNvPr id="4" name="Freeform 4">
            <a:extLst>
              <a:ext uri="{C183D7F6-B498-43B3-948B-1728B52AA6E4}">
                <adec:decorative xmlns:adec="http://schemas.microsoft.com/office/drawing/2017/decorative" val="1"/>
              </a:ext>
            </a:extLst>
          </p:cNvPr>
          <p:cNvSpPr/>
          <p:nvPr/>
        </p:nvSpPr>
        <p:spPr>
          <a:xfrm>
            <a:off x="427615" y="429134"/>
            <a:ext cx="1450252" cy="1713740"/>
          </a:xfrm>
          <a:custGeom>
            <a:avLst/>
            <a:gdLst/>
            <a:ahLst/>
            <a:cxnLst/>
            <a:rect l="l" t="t" r="r" b="b"/>
            <a:pathLst>
              <a:path w="1450252" h="1713740">
                <a:moveTo>
                  <a:pt x="0" y="0"/>
                </a:moveTo>
                <a:lnTo>
                  <a:pt x="1450252" y="0"/>
                </a:lnTo>
                <a:lnTo>
                  <a:pt x="1450252" y="1713739"/>
                </a:lnTo>
                <a:lnTo>
                  <a:pt x="0" y="171373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3" name="TextBox 3"/>
          <p:cNvSpPr txBox="1">
            <a:spLocks noGrp="1"/>
          </p:cNvSpPr>
          <p:nvPr>
            <p:ph type="title" idx="4294967295"/>
          </p:nvPr>
        </p:nvSpPr>
        <p:spPr>
          <a:xfrm>
            <a:off x="1028700" y="4163695"/>
            <a:ext cx="16230600" cy="146431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12799"/>
              </a:lnSpc>
              <a:spcBef>
                <a:spcPts val="0"/>
              </a:spcBef>
              <a:spcAft>
                <a:spcPts val="0"/>
              </a:spcAft>
              <a:buClrTx/>
              <a:buSzTx/>
              <a:buFontTx/>
              <a:buNone/>
              <a:tabLst/>
              <a:defRPr/>
            </a:pPr>
            <a:r>
              <a:rPr kumimoji="0" lang="en-US" sz="6399" b="0" i="0" u="none" strike="noStrike" kern="1200" cap="none" spc="0" normalizeH="0" baseline="0" noProof="0" dirty="0">
                <a:ln>
                  <a:noFill/>
                </a:ln>
                <a:solidFill>
                  <a:srgbClr val="213166"/>
                </a:solidFill>
                <a:effectLst/>
                <a:uLnTx/>
                <a:uFillTx/>
                <a:latin typeface="Roboto Bold"/>
                <a:ea typeface="+mn-ea"/>
                <a:cs typeface="+mn-cs"/>
              </a:rPr>
              <a:t>Ethical Considerations and Challenges</a:t>
            </a:r>
          </a:p>
        </p:txBody>
      </p:sp>
      <p:sp>
        <p:nvSpPr>
          <p:cNvPr id="2" name="Freeform 2">
            <a:extLst>
              <a:ext uri="{C183D7F6-B498-43B3-948B-1728B52AA6E4}">
                <adec:decorative xmlns:adec="http://schemas.microsoft.com/office/drawing/2017/decorative" val="1"/>
              </a:ext>
            </a:extLst>
          </p:cNvPr>
          <p:cNvSpPr/>
          <p:nvPr/>
        </p:nvSpPr>
        <p:spPr>
          <a:xfrm flipH="1">
            <a:off x="13266380" y="5854336"/>
            <a:ext cx="3992920" cy="3403964"/>
          </a:xfrm>
          <a:custGeom>
            <a:avLst/>
            <a:gdLst/>
            <a:ahLst/>
            <a:cxnLst/>
            <a:rect l="l" t="t" r="r" b="b"/>
            <a:pathLst>
              <a:path w="3992920" h="3403964">
                <a:moveTo>
                  <a:pt x="3992920" y="0"/>
                </a:moveTo>
                <a:lnTo>
                  <a:pt x="0" y="0"/>
                </a:lnTo>
                <a:lnTo>
                  <a:pt x="0" y="3403964"/>
                </a:lnTo>
                <a:lnTo>
                  <a:pt x="3992920" y="3403964"/>
                </a:lnTo>
                <a:lnTo>
                  <a:pt x="399292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a:extLst>
              <a:ext uri="{C183D7F6-B498-43B3-948B-1728B52AA6E4}">
                <adec:decorative xmlns:adec="http://schemas.microsoft.com/office/drawing/2017/decorative" val="1"/>
              </a:ext>
            </a:extLst>
          </p:cNvPr>
          <p:cNvSpPr/>
          <p:nvPr/>
        </p:nvSpPr>
        <p:spPr>
          <a:xfrm flipV="1">
            <a:off x="1028700" y="1028700"/>
            <a:ext cx="3992920" cy="3403964"/>
          </a:xfrm>
          <a:custGeom>
            <a:avLst/>
            <a:gdLst/>
            <a:ahLst/>
            <a:cxnLst/>
            <a:rect l="l" t="t" r="r" b="b"/>
            <a:pathLst>
              <a:path w="3992920" h="3403964">
                <a:moveTo>
                  <a:pt x="0" y="3403964"/>
                </a:moveTo>
                <a:lnTo>
                  <a:pt x="3992920" y="3403964"/>
                </a:lnTo>
                <a:lnTo>
                  <a:pt x="3992920" y="0"/>
                </a:lnTo>
                <a:lnTo>
                  <a:pt x="0" y="0"/>
                </a:lnTo>
                <a:lnTo>
                  <a:pt x="0" y="3403964"/>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58D0427-3F16-3F5A-E863-4F5100D00F34}"/>
              </a:ext>
            </a:extLst>
          </p:cNvPr>
          <p:cNvSpPr txBox="1">
            <a:spLocks/>
          </p:cNvSpPr>
          <p:nvPr/>
        </p:nvSpPr>
        <p:spPr>
          <a:xfrm>
            <a:off x="5029200" y="800100"/>
            <a:ext cx="8229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6000" b="1">
                <a:latin typeface="Roboto" panose="02000000000000000000" pitchFamily="2" charset="0"/>
                <a:ea typeface="Roboto" panose="02000000000000000000" pitchFamily="2" charset="0"/>
                <a:cs typeface="Roboto" panose="02000000000000000000" pitchFamily="2" charset="0"/>
              </a:rPr>
              <a:t>Generative AI</a:t>
            </a:r>
            <a:endParaRPr lang="en-US" sz="6000" b="1" dirty="0">
              <a:latin typeface="Roboto" panose="02000000000000000000" pitchFamily="2" charset="0"/>
              <a:ea typeface="Roboto" panose="02000000000000000000" pitchFamily="2" charset="0"/>
              <a:cs typeface="Roboto" panose="02000000000000000000" pitchFamily="2" charset="0"/>
            </a:endParaRPr>
          </a:p>
        </p:txBody>
      </p:sp>
      <p:sp>
        <p:nvSpPr>
          <p:cNvPr id="6" name="TextBox 6"/>
          <p:cNvSpPr txBox="1">
            <a:spLocks noGrp="1"/>
          </p:cNvSpPr>
          <p:nvPr>
            <p:ph type="title" idx="4294967295"/>
          </p:nvPr>
        </p:nvSpPr>
        <p:spPr>
          <a:xfrm>
            <a:off x="1028700" y="1620267"/>
            <a:ext cx="16230600" cy="77851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6799"/>
              </a:lnSpc>
              <a:spcBef>
                <a:spcPts val="0"/>
              </a:spcBef>
              <a:spcAft>
                <a:spcPts val="0"/>
              </a:spcAft>
              <a:buClrTx/>
              <a:buSzTx/>
              <a:buFontTx/>
              <a:buNone/>
              <a:tabLst/>
              <a:defRPr/>
            </a:pPr>
            <a:r>
              <a:rPr kumimoji="0" lang="en-US" sz="3399" b="0" i="0" u="none" strike="noStrike" kern="1200" cap="none" spc="0" normalizeH="0" baseline="0" noProof="0" dirty="0">
                <a:ln>
                  <a:noFill/>
                </a:ln>
                <a:solidFill>
                  <a:srgbClr val="1D1D1F"/>
                </a:solidFill>
                <a:effectLst/>
                <a:uLnTx/>
                <a:uFillTx/>
                <a:latin typeface="Roboto Bold"/>
                <a:ea typeface="+mn-ea"/>
                <a:cs typeface="+mn-cs"/>
              </a:rPr>
              <a:t>Concerns</a:t>
            </a:r>
          </a:p>
        </p:txBody>
      </p:sp>
      <p:sp>
        <p:nvSpPr>
          <p:cNvPr id="3" name="Freeform 3" descr="Drawing of a person with a magnifying glass and a chart above him"/>
          <p:cNvSpPr/>
          <p:nvPr/>
        </p:nvSpPr>
        <p:spPr>
          <a:xfrm>
            <a:off x="2141975" y="4030662"/>
            <a:ext cx="4325677" cy="4114800"/>
          </a:xfrm>
          <a:custGeom>
            <a:avLst/>
            <a:gdLst/>
            <a:ahLst/>
            <a:cxnLst/>
            <a:rect l="l" t="t" r="r" b="b"/>
            <a:pathLst>
              <a:path w="4325677" h="4114800">
                <a:moveTo>
                  <a:pt x="0" y="0"/>
                </a:moveTo>
                <a:lnTo>
                  <a:pt x="4325677" y="0"/>
                </a:lnTo>
                <a:lnTo>
                  <a:pt x="4325677"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descr="A book open with a copyright symbol on one of the pages"/>
          <p:cNvSpPr/>
          <p:nvPr/>
        </p:nvSpPr>
        <p:spPr>
          <a:xfrm>
            <a:off x="7450646" y="4030662"/>
            <a:ext cx="3695839" cy="4114800"/>
          </a:xfrm>
          <a:custGeom>
            <a:avLst/>
            <a:gdLst/>
            <a:ahLst/>
            <a:cxnLst/>
            <a:rect l="l" t="t" r="r" b="b"/>
            <a:pathLst>
              <a:path w="3695839" h="4114800">
                <a:moveTo>
                  <a:pt x="0" y="0"/>
                </a:moveTo>
                <a:lnTo>
                  <a:pt x="3695838" y="0"/>
                </a:lnTo>
                <a:lnTo>
                  <a:pt x="3695838"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descr="Cartoon drawing of a person with multiple pages with the word 'FAKE' on them"/>
          <p:cNvSpPr/>
          <p:nvPr/>
        </p:nvSpPr>
        <p:spPr>
          <a:xfrm>
            <a:off x="12129478" y="4030662"/>
            <a:ext cx="4231157" cy="4114800"/>
          </a:xfrm>
          <a:custGeom>
            <a:avLst/>
            <a:gdLst/>
            <a:ahLst/>
            <a:cxnLst/>
            <a:rect l="l" t="t" r="r" b="b"/>
            <a:pathLst>
              <a:path w="4231157" h="4114800">
                <a:moveTo>
                  <a:pt x="0" y="0"/>
                </a:moveTo>
                <a:lnTo>
                  <a:pt x="4231157" y="0"/>
                </a:lnTo>
                <a:lnTo>
                  <a:pt x="4231157" y="4114800"/>
                </a:lnTo>
                <a:lnTo>
                  <a:pt x="0" y="4114800"/>
                </a:lnTo>
                <a:lnTo>
                  <a:pt x="0" y="0"/>
                </a:lnTo>
                <a:close/>
              </a:path>
            </a:pathLst>
          </a:custGeom>
          <a:blipFill>
            <a:blip r:embed="rId6"/>
            <a:stretch>
              <a:fillRect/>
            </a:stretch>
          </a:blipFill>
        </p:spPr>
        <p:txBody>
          <a:bodyPr/>
          <a:lstStyle/>
          <a:p>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6" name="Title 6">
            <a:extLst>
              <a:ext uri="{FF2B5EF4-FFF2-40B4-BE49-F238E27FC236}">
                <a16:creationId xmlns:a16="http://schemas.microsoft.com/office/drawing/2014/main" id="{15C8D506-3120-F89D-7571-34DB5C66BEA4}"/>
              </a:ext>
            </a:extLst>
          </p:cNvPr>
          <p:cNvSpPr txBox="1">
            <a:spLocks/>
          </p:cNvSpPr>
          <p:nvPr/>
        </p:nvSpPr>
        <p:spPr>
          <a:xfrm>
            <a:off x="5029200" y="800100"/>
            <a:ext cx="8229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6000" b="1">
                <a:latin typeface="Roboto" panose="02000000000000000000" pitchFamily="2" charset="0"/>
                <a:ea typeface="Roboto" panose="02000000000000000000" pitchFamily="2" charset="0"/>
                <a:cs typeface="Roboto" panose="02000000000000000000" pitchFamily="2" charset="0"/>
              </a:rPr>
              <a:t>Generative AI</a:t>
            </a:r>
            <a:endParaRPr lang="en-US" sz="6000" b="1" dirty="0">
              <a:latin typeface="Roboto" panose="02000000000000000000" pitchFamily="2" charset="0"/>
              <a:ea typeface="Roboto" panose="02000000000000000000" pitchFamily="2" charset="0"/>
              <a:cs typeface="Roboto" panose="02000000000000000000" pitchFamily="2" charset="0"/>
            </a:endParaRPr>
          </a:p>
        </p:txBody>
      </p:sp>
      <p:sp>
        <p:nvSpPr>
          <p:cNvPr id="5" name="TextBox 5"/>
          <p:cNvSpPr txBox="1">
            <a:spLocks noGrp="1"/>
          </p:cNvSpPr>
          <p:nvPr>
            <p:ph type="title" idx="4294967295"/>
          </p:nvPr>
        </p:nvSpPr>
        <p:spPr>
          <a:xfrm>
            <a:off x="1028700" y="1620267"/>
            <a:ext cx="16230600" cy="77851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6799"/>
              </a:lnSpc>
              <a:spcBef>
                <a:spcPts val="0"/>
              </a:spcBef>
              <a:spcAft>
                <a:spcPts val="0"/>
              </a:spcAft>
              <a:buClrTx/>
              <a:buSzTx/>
              <a:buFontTx/>
              <a:buNone/>
              <a:tabLst/>
              <a:defRPr/>
            </a:pPr>
            <a:r>
              <a:rPr kumimoji="0" lang="en-US" sz="3399" b="0" i="0" u="none" strike="noStrike" kern="1200" cap="none" spc="0" normalizeH="0" baseline="0" noProof="0" dirty="0">
                <a:ln>
                  <a:noFill/>
                </a:ln>
                <a:solidFill>
                  <a:srgbClr val="1D1D1F"/>
                </a:solidFill>
                <a:effectLst/>
                <a:uLnTx/>
                <a:uFillTx/>
                <a:latin typeface="Roboto Bold"/>
                <a:ea typeface="+mn-ea"/>
                <a:cs typeface="+mn-cs"/>
              </a:rPr>
              <a:t>Concerns for those in Information Sciences</a:t>
            </a:r>
          </a:p>
        </p:txBody>
      </p:sp>
      <p:sp>
        <p:nvSpPr>
          <p:cNvPr id="3" name="TextBox 3"/>
          <p:cNvSpPr txBox="1"/>
          <p:nvPr/>
        </p:nvSpPr>
        <p:spPr>
          <a:xfrm>
            <a:off x="1028700" y="2872047"/>
            <a:ext cx="16230600" cy="6409056"/>
          </a:xfrm>
          <a:prstGeom prst="rect">
            <a:avLst/>
          </a:prstGeom>
        </p:spPr>
        <p:txBody>
          <a:bodyPr lIns="0" tIns="0" rIns="0" bIns="0" rtlCol="0" anchor="t">
            <a:spAutoFit/>
          </a:bodyPr>
          <a:lstStyle/>
          <a:p>
            <a:pPr marL="690877" lvl="1" indent="-345439">
              <a:lnSpc>
                <a:spcPts val="6399"/>
              </a:lnSpc>
              <a:buFont typeface="Arial"/>
              <a:buChar char="•"/>
            </a:pPr>
            <a:r>
              <a:rPr lang="en-US" sz="3199" dirty="0">
                <a:solidFill>
                  <a:srgbClr val="1D1D1F"/>
                </a:solidFill>
                <a:latin typeface="Roboto Bold"/>
              </a:rPr>
              <a:t>Accuracy and Reliability</a:t>
            </a:r>
          </a:p>
          <a:p>
            <a:pPr marL="690877" lvl="1" indent="-345439">
              <a:lnSpc>
                <a:spcPts val="6399"/>
              </a:lnSpc>
              <a:buFont typeface="Arial"/>
              <a:buChar char="•"/>
            </a:pPr>
            <a:r>
              <a:rPr lang="en-US" sz="3199" dirty="0">
                <a:solidFill>
                  <a:srgbClr val="1D1D1F"/>
                </a:solidFill>
                <a:latin typeface="Roboto Bold"/>
              </a:rPr>
              <a:t>Data Privacy and Security</a:t>
            </a:r>
          </a:p>
          <a:p>
            <a:pPr marL="690877" lvl="1" indent="-345439">
              <a:lnSpc>
                <a:spcPts val="6399"/>
              </a:lnSpc>
              <a:buFont typeface="Arial"/>
              <a:buChar char="•"/>
            </a:pPr>
            <a:r>
              <a:rPr lang="en-US" sz="3199" dirty="0">
                <a:solidFill>
                  <a:srgbClr val="1D1D1F"/>
                </a:solidFill>
                <a:latin typeface="Roboto Bold"/>
              </a:rPr>
              <a:t>Bias and Ethical Considerations</a:t>
            </a:r>
          </a:p>
          <a:p>
            <a:pPr marL="690877" lvl="1" indent="-345439">
              <a:lnSpc>
                <a:spcPts val="6399"/>
              </a:lnSpc>
              <a:buFont typeface="Arial"/>
              <a:buChar char="•"/>
            </a:pPr>
            <a:r>
              <a:rPr lang="en-US" sz="3199" dirty="0">
                <a:solidFill>
                  <a:srgbClr val="1D1D1F"/>
                </a:solidFill>
                <a:latin typeface="Roboto Bold"/>
              </a:rPr>
              <a:t>Misinformation and Content Appropriateness</a:t>
            </a:r>
          </a:p>
          <a:p>
            <a:pPr marL="690877" lvl="1" indent="-345439">
              <a:lnSpc>
                <a:spcPts val="6399"/>
              </a:lnSpc>
              <a:buFont typeface="Arial"/>
              <a:buChar char="•"/>
            </a:pPr>
            <a:r>
              <a:rPr lang="en-US" sz="3199" dirty="0">
                <a:solidFill>
                  <a:srgbClr val="1D1D1F"/>
                </a:solidFill>
                <a:latin typeface="Roboto Bold"/>
              </a:rPr>
              <a:t>Dependency and Skill Erosion</a:t>
            </a:r>
          </a:p>
          <a:p>
            <a:pPr marL="690877" lvl="1" indent="-345439">
              <a:lnSpc>
                <a:spcPts val="6399"/>
              </a:lnSpc>
              <a:buFont typeface="Arial"/>
              <a:buChar char="•"/>
            </a:pPr>
            <a:r>
              <a:rPr lang="en-US" sz="3199" dirty="0">
                <a:solidFill>
                  <a:srgbClr val="1D1D1F"/>
                </a:solidFill>
                <a:latin typeface="Roboto Bold"/>
              </a:rPr>
              <a:t>Digital Literacy and User Understanding</a:t>
            </a:r>
          </a:p>
          <a:p>
            <a:pPr marL="690877" lvl="1" indent="-345439">
              <a:lnSpc>
                <a:spcPts val="6399"/>
              </a:lnSpc>
              <a:buFont typeface="Arial"/>
              <a:buChar char="•"/>
            </a:pPr>
            <a:r>
              <a:rPr lang="en-US" sz="3199" dirty="0">
                <a:solidFill>
                  <a:srgbClr val="1D1D1F"/>
                </a:solidFill>
                <a:latin typeface="Roboto Bold"/>
              </a:rPr>
              <a:t>Intellectual Property and Copyright</a:t>
            </a:r>
          </a:p>
          <a:p>
            <a:pPr marL="690877" lvl="1" indent="-345439">
              <a:lnSpc>
                <a:spcPts val="6399"/>
              </a:lnSpc>
              <a:buFont typeface="Arial"/>
              <a:buChar char="•"/>
            </a:pPr>
            <a:r>
              <a:rPr lang="en-US" sz="3199" dirty="0">
                <a:solidFill>
                  <a:srgbClr val="1D1D1F"/>
                </a:solidFill>
                <a:latin typeface="Roboto Bold"/>
              </a:rPr>
              <a:t>Cultural Sensitivity</a:t>
            </a:r>
          </a:p>
        </p:txBody>
      </p:sp>
      <p:sp>
        <p:nvSpPr>
          <p:cNvPr id="4" name="Freeform 4" descr="Drawing of a person with long hair and glasses at a desk with a lamp on "/>
          <p:cNvSpPr/>
          <p:nvPr/>
        </p:nvSpPr>
        <p:spPr>
          <a:xfrm>
            <a:off x="11797954" y="3665323"/>
            <a:ext cx="5461346" cy="5615780"/>
          </a:xfrm>
          <a:custGeom>
            <a:avLst/>
            <a:gdLst/>
            <a:ahLst/>
            <a:cxnLst/>
            <a:rect l="l" t="t" r="r" b="b"/>
            <a:pathLst>
              <a:path w="5461346" h="5615780">
                <a:moveTo>
                  <a:pt x="0" y="0"/>
                </a:moveTo>
                <a:lnTo>
                  <a:pt x="5461346" y="0"/>
                </a:lnTo>
                <a:lnTo>
                  <a:pt x="5461346" y="5615780"/>
                </a:lnTo>
                <a:lnTo>
                  <a:pt x="0" y="561578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3" name="Freeform 3" descr="A human shaking hands with a robot"/>
          <p:cNvSpPr/>
          <p:nvPr/>
        </p:nvSpPr>
        <p:spPr>
          <a:xfrm>
            <a:off x="12580729" y="2060498"/>
            <a:ext cx="4678571" cy="7197802"/>
          </a:xfrm>
          <a:custGeom>
            <a:avLst/>
            <a:gdLst/>
            <a:ahLst/>
            <a:cxnLst/>
            <a:rect l="l" t="t" r="r" b="b"/>
            <a:pathLst>
              <a:path w="4678571" h="7197802">
                <a:moveTo>
                  <a:pt x="0" y="0"/>
                </a:moveTo>
                <a:lnTo>
                  <a:pt x="4678571" y="0"/>
                </a:lnTo>
                <a:lnTo>
                  <a:pt x="4678571" y="7197802"/>
                </a:lnTo>
                <a:lnTo>
                  <a:pt x="0" y="719780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a:extLst>
              <a:ext uri="{C183D7F6-B498-43B3-948B-1728B52AA6E4}">
                <adec:decorative xmlns:adec="http://schemas.microsoft.com/office/drawing/2017/decorative" val="1"/>
              </a:ext>
            </a:extLst>
          </p:cNvPr>
          <p:cNvSpPr/>
          <p:nvPr/>
        </p:nvSpPr>
        <p:spPr>
          <a:xfrm flipH="1" flipV="1">
            <a:off x="1028700" y="3140028"/>
            <a:ext cx="8587048" cy="6118272"/>
          </a:xfrm>
          <a:custGeom>
            <a:avLst/>
            <a:gdLst/>
            <a:ahLst/>
            <a:cxnLst/>
            <a:rect l="l" t="t" r="r" b="b"/>
            <a:pathLst>
              <a:path w="8587048" h="6118272">
                <a:moveTo>
                  <a:pt x="8587048" y="6118272"/>
                </a:moveTo>
                <a:lnTo>
                  <a:pt x="0" y="6118272"/>
                </a:lnTo>
                <a:lnTo>
                  <a:pt x="0" y="0"/>
                </a:lnTo>
                <a:lnTo>
                  <a:pt x="8587048" y="0"/>
                </a:lnTo>
                <a:lnTo>
                  <a:pt x="8587048" y="6118272"/>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TextBox 5"/>
          <p:cNvSpPr txBox="1">
            <a:spLocks noGrp="1"/>
          </p:cNvSpPr>
          <p:nvPr>
            <p:ph type="title" idx="4294967295"/>
          </p:nvPr>
        </p:nvSpPr>
        <p:spPr>
          <a:xfrm>
            <a:off x="1028700" y="1620267"/>
            <a:ext cx="16230600" cy="77851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6799"/>
              </a:lnSpc>
              <a:spcBef>
                <a:spcPts val="0"/>
              </a:spcBef>
              <a:spcAft>
                <a:spcPts val="0"/>
              </a:spcAft>
              <a:buClrTx/>
              <a:buSzTx/>
              <a:buFontTx/>
              <a:buNone/>
              <a:tabLst/>
              <a:defRPr/>
            </a:pPr>
            <a:r>
              <a:rPr kumimoji="0" lang="en-US" sz="3399" b="0" i="0" u="none" strike="noStrike" kern="1200" cap="none" spc="0" normalizeH="0" baseline="0" noProof="0" dirty="0">
                <a:ln>
                  <a:noFill/>
                </a:ln>
                <a:solidFill>
                  <a:srgbClr val="1D1D1F"/>
                </a:solidFill>
                <a:effectLst/>
                <a:uLnTx/>
                <a:uFillTx/>
                <a:latin typeface="Roboto Bold"/>
                <a:ea typeface="+mn-ea"/>
                <a:cs typeface="+mn-cs"/>
              </a:rPr>
              <a:t>Final Words</a:t>
            </a:r>
          </a:p>
        </p:txBody>
      </p:sp>
      <p:sp>
        <p:nvSpPr>
          <p:cNvPr id="6" name="Title 6">
            <a:extLst>
              <a:ext uri="{FF2B5EF4-FFF2-40B4-BE49-F238E27FC236}">
                <a16:creationId xmlns:a16="http://schemas.microsoft.com/office/drawing/2014/main" id="{4C6C120C-D154-BD5D-C883-324EDB51DCC5}"/>
              </a:ext>
            </a:extLst>
          </p:cNvPr>
          <p:cNvSpPr txBox="1">
            <a:spLocks/>
          </p:cNvSpPr>
          <p:nvPr/>
        </p:nvSpPr>
        <p:spPr>
          <a:xfrm>
            <a:off x="5029200" y="800100"/>
            <a:ext cx="8229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6000" b="1">
                <a:latin typeface="Roboto" panose="02000000000000000000" pitchFamily="2" charset="0"/>
                <a:ea typeface="Roboto" panose="02000000000000000000" pitchFamily="2" charset="0"/>
                <a:cs typeface="Roboto" panose="02000000000000000000" pitchFamily="2" charset="0"/>
              </a:rPr>
              <a:t>Generative AI</a:t>
            </a:r>
            <a:endParaRPr lang="en-US" sz="6000" b="1" dirty="0">
              <a:latin typeface="Roboto" panose="02000000000000000000" pitchFamily="2" charset="0"/>
              <a:ea typeface="Roboto" panose="02000000000000000000" pitchFamily="2" charset="0"/>
              <a:cs typeface="Roboto" panose="02000000000000000000" pitchFamily="2"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8" name="Title 6">
            <a:extLst>
              <a:ext uri="{FF2B5EF4-FFF2-40B4-BE49-F238E27FC236}">
                <a16:creationId xmlns:a16="http://schemas.microsoft.com/office/drawing/2014/main" id="{7D191B80-3644-0CFD-9FC9-48BE5511B8CC}"/>
              </a:ext>
            </a:extLst>
          </p:cNvPr>
          <p:cNvSpPr txBox="1">
            <a:spLocks noGrp="1"/>
          </p:cNvSpPr>
          <p:nvPr>
            <p:ph type="title" idx="4294967295"/>
          </p:nvPr>
        </p:nvSpPr>
        <p:spPr>
          <a:xfrm>
            <a:off x="5029200" y="800100"/>
            <a:ext cx="8229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6000" b="1" i="0" u="none" strike="noStrike" kern="1200" cap="none" spc="0" normalizeH="0" baseline="0" noProof="0" dirty="0">
                <a:ln>
                  <a:noFill/>
                </a:ln>
                <a:solidFill>
                  <a:schemeClr val="tx1"/>
                </a:solidFill>
                <a:effectLst/>
                <a:uLnTx/>
                <a:uFillTx/>
                <a:latin typeface="Roboto" panose="02000000000000000000" pitchFamily="2" charset="0"/>
                <a:ea typeface="Roboto" panose="02000000000000000000" pitchFamily="2" charset="0"/>
                <a:cs typeface="Roboto" panose="02000000000000000000" pitchFamily="2" charset="0"/>
              </a:rPr>
              <a:t>Generative AI</a:t>
            </a:r>
          </a:p>
        </p:txBody>
      </p:sp>
      <p:sp>
        <p:nvSpPr>
          <p:cNvPr id="4" name="Freeform 4" descr="Cartoon robot"/>
          <p:cNvSpPr/>
          <p:nvPr/>
        </p:nvSpPr>
        <p:spPr>
          <a:xfrm>
            <a:off x="2728216" y="4608421"/>
            <a:ext cx="3934960" cy="4649879"/>
          </a:xfrm>
          <a:custGeom>
            <a:avLst/>
            <a:gdLst/>
            <a:ahLst/>
            <a:cxnLst/>
            <a:rect l="l" t="t" r="r" b="b"/>
            <a:pathLst>
              <a:path w="3934960" h="4649879">
                <a:moveTo>
                  <a:pt x="0" y="0"/>
                </a:moveTo>
                <a:lnTo>
                  <a:pt x="3934960" y="0"/>
                </a:lnTo>
                <a:lnTo>
                  <a:pt x="3934960" y="4649879"/>
                </a:lnTo>
                <a:lnTo>
                  <a:pt x="0" y="4649879"/>
                </a:lnTo>
                <a:lnTo>
                  <a:pt x="0" y="0"/>
                </a:lnTo>
                <a:close/>
              </a:path>
            </a:pathLst>
          </a:custGeom>
          <a:blipFill>
            <a:blip r:embed="rId2"/>
            <a:stretch>
              <a:fillRect/>
            </a:stretch>
          </a:blipFill>
        </p:spPr>
        <p:txBody>
          <a:bodyPr/>
          <a:lstStyle/>
          <a:p>
            <a:endParaRPr lang="en-US"/>
          </a:p>
        </p:txBody>
      </p:sp>
      <p:sp>
        <p:nvSpPr>
          <p:cNvPr id="5" name="Freeform 5" descr="ChatGPT logo"/>
          <p:cNvSpPr/>
          <p:nvPr/>
        </p:nvSpPr>
        <p:spPr>
          <a:xfrm>
            <a:off x="6119564" y="3579721"/>
            <a:ext cx="2182918" cy="2057400"/>
          </a:xfrm>
          <a:custGeom>
            <a:avLst/>
            <a:gdLst/>
            <a:ahLst/>
            <a:cxnLst/>
            <a:rect l="l" t="t" r="r" b="b"/>
            <a:pathLst>
              <a:path w="2182918" h="2057400">
                <a:moveTo>
                  <a:pt x="0" y="0"/>
                </a:moveTo>
                <a:lnTo>
                  <a:pt x="2182918" y="0"/>
                </a:lnTo>
                <a:lnTo>
                  <a:pt x="2182918" y="2057400"/>
                </a:lnTo>
                <a:lnTo>
                  <a:pt x="0" y="20574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Freeform 3" descr="Cartoon of a person looking happy with a lightbulb above their head"/>
          <p:cNvSpPr/>
          <p:nvPr/>
        </p:nvSpPr>
        <p:spPr>
          <a:xfrm>
            <a:off x="10696755" y="2521675"/>
            <a:ext cx="5246147" cy="6736625"/>
          </a:xfrm>
          <a:custGeom>
            <a:avLst/>
            <a:gdLst/>
            <a:ahLst/>
            <a:cxnLst/>
            <a:rect l="l" t="t" r="r" b="b"/>
            <a:pathLst>
              <a:path w="5246147" h="6736625">
                <a:moveTo>
                  <a:pt x="0" y="0"/>
                </a:moveTo>
                <a:lnTo>
                  <a:pt x="5246147" y="0"/>
                </a:lnTo>
                <a:lnTo>
                  <a:pt x="5246147" y="6736625"/>
                </a:lnTo>
                <a:lnTo>
                  <a:pt x="0" y="6736625"/>
                </a:lnTo>
                <a:lnTo>
                  <a:pt x="0" y="0"/>
                </a:lnTo>
                <a:close/>
              </a:path>
            </a:pathLst>
          </a:custGeom>
          <a:blipFill>
            <a:blip r:embed="rId5"/>
            <a:stretch>
              <a:fillRect/>
            </a:stretch>
          </a:blipFill>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grpSp>
        <p:nvGrpSpPr>
          <p:cNvPr id="4" name="Group 4" descr="A group of three curious light brown alpacas"/>
          <p:cNvGrpSpPr/>
          <p:nvPr/>
        </p:nvGrpSpPr>
        <p:grpSpPr>
          <a:xfrm>
            <a:off x="0" y="-1893648"/>
            <a:ext cx="18282399" cy="12180648"/>
            <a:chOff x="0" y="0"/>
            <a:chExt cx="24376532" cy="16240864"/>
          </a:xfrm>
        </p:grpSpPr>
        <p:sp>
          <p:nvSpPr>
            <p:cNvPr id="5" name="Freeform 5"/>
            <p:cNvSpPr/>
            <p:nvPr/>
          </p:nvSpPr>
          <p:spPr>
            <a:xfrm>
              <a:off x="0" y="0"/>
              <a:ext cx="24376507" cy="16240888"/>
            </a:xfrm>
            <a:custGeom>
              <a:avLst/>
              <a:gdLst/>
              <a:ahLst/>
              <a:cxnLst/>
              <a:rect l="l" t="t" r="r" b="b"/>
              <a:pathLst>
                <a:path w="24376507" h="16240888">
                  <a:moveTo>
                    <a:pt x="0" y="0"/>
                  </a:moveTo>
                  <a:lnTo>
                    <a:pt x="24376507" y="0"/>
                  </a:lnTo>
                  <a:lnTo>
                    <a:pt x="24376507" y="16240888"/>
                  </a:lnTo>
                  <a:lnTo>
                    <a:pt x="0" y="16240888"/>
                  </a:lnTo>
                  <a:lnTo>
                    <a:pt x="0" y="0"/>
                  </a:lnTo>
                  <a:close/>
                </a:path>
              </a:pathLst>
            </a:custGeom>
            <a:blipFill>
              <a:blip r:embed="rId2"/>
              <a:stretch>
                <a:fillRect t="-18" b="-18"/>
              </a:stretch>
            </a:blipFill>
          </p:spPr>
          <p:txBody>
            <a:bodyPr/>
            <a:lstStyle/>
            <a:p>
              <a:endParaRPr lang="en-US"/>
            </a:p>
          </p:txBody>
        </p:sp>
      </p:grpSp>
      <p:sp>
        <p:nvSpPr>
          <p:cNvPr id="6" name="TextBox 6"/>
          <p:cNvSpPr txBox="1">
            <a:spLocks noGrp="1"/>
          </p:cNvSpPr>
          <p:nvPr>
            <p:ph type="title" idx="4294967295"/>
          </p:nvPr>
        </p:nvSpPr>
        <p:spPr>
          <a:xfrm>
            <a:off x="6387483" y="5095875"/>
            <a:ext cx="6199983" cy="46166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3394"/>
              </a:lnSpc>
              <a:spcBef>
                <a:spcPts val="0"/>
              </a:spcBef>
              <a:spcAft>
                <a:spcPts val="0"/>
              </a:spcAft>
              <a:buClrTx/>
              <a:buSzTx/>
              <a:buFontTx/>
              <a:buNone/>
              <a:tabLst/>
              <a:defRPr/>
            </a:pPr>
            <a:r>
              <a:rPr kumimoji="0" lang="en-US" sz="3500" b="0" i="0" u="none" strike="noStrike" kern="1200" cap="none" spc="485" normalizeH="0" baseline="0" noProof="0" dirty="0">
                <a:ln>
                  <a:noFill/>
                </a:ln>
                <a:solidFill>
                  <a:srgbClr val="1D1D1F"/>
                </a:solidFill>
                <a:effectLst/>
                <a:uLnTx/>
                <a:uFillTx/>
                <a:latin typeface="Now Bold"/>
                <a:ea typeface="+mn-ea"/>
                <a:cs typeface="+mn-cs"/>
              </a:rPr>
              <a:t>QUESTIONS?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5" name="TextBox 5">
            <a:extLst>
              <a:ext uri="{FF2B5EF4-FFF2-40B4-BE49-F238E27FC236}">
                <a16:creationId xmlns:a16="http://schemas.microsoft.com/office/drawing/2014/main" id="{368256D9-22EB-3073-984E-63D6380E260C}"/>
              </a:ext>
            </a:extLst>
          </p:cNvPr>
          <p:cNvSpPr txBox="1">
            <a:spLocks noGrp="1"/>
          </p:cNvSpPr>
          <p:nvPr>
            <p:ph type="title" idx="4294967295"/>
          </p:nvPr>
        </p:nvSpPr>
        <p:spPr>
          <a:xfrm>
            <a:off x="1028700" y="1485900"/>
            <a:ext cx="16230600" cy="89127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1000"/>
              </a:lnSpc>
              <a:spcBef>
                <a:spcPts val="0"/>
              </a:spcBef>
              <a:spcAft>
                <a:spcPts val="0"/>
              </a:spcAft>
              <a:buClrTx/>
              <a:buSzTx/>
              <a:buFontTx/>
              <a:buNone/>
              <a:tabLst/>
              <a:defRPr/>
            </a:pPr>
            <a:r>
              <a:rPr kumimoji="0" lang="en-US" sz="6000" b="0" i="0" u="none" strike="noStrike" kern="1200" cap="none" spc="0" normalizeH="0" baseline="0" noProof="0" dirty="0">
                <a:ln>
                  <a:noFill/>
                </a:ln>
                <a:solidFill>
                  <a:srgbClr val="1D1D1F"/>
                </a:solidFill>
                <a:effectLst/>
                <a:uLnTx/>
                <a:uFillTx/>
                <a:latin typeface="Roboto Bold"/>
                <a:ea typeface="+mn-ea"/>
                <a:cs typeface="+mn-cs"/>
              </a:rPr>
              <a:t>Generative AI</a:t>
            </a:r>
          </a:p>
          <a:p>
            <a:pPr marL="0" marR="0" lvl="0" indent="0" algn="ctr" defTabSz="914400" rtl="0" eaLnBrk="1" fontAlgn="auto" latinLnBrk="0" hangingPunct="1">
              <a:lnSpc>
                <a:spcPts val="6799"/>
              </a:lnSpc>
              <a:spcBef>
                <a:spcPts val="0"/>
              </a:spcBef>
              <a:spcAft>
                <a:spcPts val="0"/>
              </a:spcAft>
              <a:buClrTx/>
              <a:buSzTx/>
              <a:buFontTx/>
              <a:buNone/>
              <a:tabLst/>
              <a:defRPr/>
            </a:pPr>
            <a:r>
              <a:rPr kumimoji="0" lang="en-US" sz="3399" b="0" i="0" u="none" strike="noStrike" kern="1200" cap="none" spc="0" normalizeH="0" baseline="0" noProof="0" dirty="0">
                <a:ln>
                  <a:noFill/>
                </a:ln>
                <a:solidFill>
                  <a:srgbClr val="1D1D1F"/>
                </a:solidFill>
                <a:effectLst/>
                <a:uLnTx/>
                <a:uFillTx/>
                <a:latin typeface="Roboto Bold"/>
                <a:ea typeface="+mn-ea"/>
                <a:cs typeface="+mn-cs"/>
              </a:rPr>
              <a:t>Agenda</a:t>
            </a:r>
          </a:p>
        </p:txBody>
      </p:sp>
      <p:sp>
        <p:nvSpPr>
          <p:cNvPr id="3" name="Freeform 3">
            <a:extLst>
              <a:ext uri="{C183D7F6-B498-43B3-948B-1728B52AA6E4}">
                <adec:decorative xmlns:adec="http://schemas.microsoft.com/office/drawing/2017/decorative" val="1"/>
              </a:ext>
            </a:extLst>
          </p:cNvPr>
          <p:cNvSpPr/>
          <p:nvPr/>
        </p:nvSpPr>
        <p:spPr>
          <a:xfrm>
            <a:off x="4354754" y="5386936"/>
            <a:ext cx="12904546" cy="3871364"/>
          </a:xfrm>
          <a:custGeom>
            <a:avLst/>
            <a:gdLst/>
            <a:ahLst/>
            <a:cxnLst/>
            <a:rect l="l" t="t" r="r" b="b"/>
            <a:pathLst>
              <a:path w="12904546" h="3871364">
                <a:moveTo>
                  <a:pt x="0" y="0"/>
                </a:moveTo>
                <a:lnTo>
                  <a:pt x="12904546" y="0"/>
                </a:lnTo>
                <a:lnTo>
                  <a:pt x="12904546" y="3871364"/>
                </a:lnTo>
                <a:lnTo>
                  <a:pt x="0" y="38713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TextBox 4"/>
          <p:cNvSpPr txBox="1"/>
          <p:nvPr/>
        </p:nvSpPr>
        <p:spPr>
          <a:xfrm>
            <a:off x="1028700" y="2552700"/>
            <a:ext cx="16230600" cy="3350262"/>
          </a:xfrm>
          <a:prstGeom prst="rect">
            <a:avLst/>
          </a:prstGeom>
        </p:spPr>
        <p:txBody>
          <a:bodyPr lIns="0" tIns="0" rIns="0" bIns="0" rtlCol="0" anchor="t">
            <a:spAutoFit/>
          </a:bodyPr>
          <a:lstStyle/>
          <a:p>
            <a:pPr marL="734056" lvl="1" indent="-367028">
              <a:lnSpc>
                <a:spcPts val="6799"/>
              </a:lnSpc>
              <a:buAutoNum type="arabicPeriod"/>
            </a:pPr>
            <a:r>
              <a:rPr lang="en-US" sz="3399" dirty="0">
                <a:solidFill>
                  <a:srgbClr val="1D1D1F"/>
                </a:solidFill>
                <a:latin typeface="Roboto Bold"/>
              </a:rPr>
              <a:t>Foundations of Generative AI</a:t>
            </a:r>
          </a:p>
          <a:p>
            <a:pPr marL="734056" lvl="1" indent="-367028">
              <a:lnSpc>
                <a:spcPts val="6799"/>
              </a:lnSpc>
              <a:buAutoNum type="arabicPeriod"/>
            </a:pPr>
            <a:r>
              <a:rPr lang="en-US" sz="3399" dirty="0">
                <a:solidFill>
                  <a:srgbClr val="1D1D1F"/>
                </a:solidFill>
                <a:latin typeface="Roboto Bold"/>
              </a:rPr>
              <a:t>Spotlight on Leading Tools</a:t>
            </a:r>
          </a:p>
          <a:p>
            <a:pPr marL="734056" lvl="1" indent="-367028">
              <a:lnSpc>
                <a:spcPts val="6799"/>
              </a:lnSpc>
              <a:buAutoNum type="arabicPeriod"/>
            </a:pPr>
            <a:r>
              <a:rPr lang="en-US" sz="3399" dirty="0">
                <a:solidFill>
                  <a:srgbClr val="1D1D1F"/>
                </a:solidFill>
                <a:latin typeface="Roboto Bold"/>
              </a:rPr>
              <a:t>Generative AI Use-Case Scenarios</a:t>
            </a:r>
          </a:p>
          <a:p>
            <a:pPr marL="734056" lvl="1" indent="-367028">
              <a:lnSpc>
                <a:spcPts val="6799"/>
              </a:lnSpc>
              <a:buAutoNum type="arabicPeriod"/>
            </a:pPr>
            <a:r>
              <a:rPr lang="en-US" sz="3399" dirty="0">
                <a:solidFill>
                  <a:srgbClr val="1D1D1F"/>
                </a:solidFill>
                <a:latin typeface="Roboto Bold"/>
              </a:rPr>
              <a:t>Ethical Considerations and Challenges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flipH="1">
            <a:off x="13266380" y="5854336"/>
            <a:ext cx="3992920" cy="3403964"/>
          </a:xfrm>
          <a:custGeom>
            <a:avLst/>
            <a:gdLst/>
            <a:ahLst/>
            <a:cxnLst/>
            <a:rect l="l" t="t" r="r" b="b"/>
            <a:pathLst>
              <a:path w="3992920" h="3403964">
                <a:moveTo>
                  <a:pt x="3992920" y="0"/>
                </a:moveTo>
                <a:lnTo>
                  <a:pt x="0" y="0"/>
                </a:lnTo>
                <a:lnTo>
                  <a:pt x="0" y="3403964"/>
                </a:lnTo>
                <a:lnTo>
                  <a:pt x="3992920" y="3403964"/>
                </a:lnTo>
                <a:lnTo>
                  <a:pt x="399292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TextBox 3"/>
          <p:cNvSpPr txBox="1">
            <a:spLocks noGrp="1"/>
          </p:cNvSpPr>
          <p:nvPr>
            <p:ph type="title" idx="4294967295"/>
          </p:nvPr>
        </p:nvSpPr>
        <p:spPr>
          <a:xfrm>
            <a:off x="1028700" y="4163695"/>
            <a:ext cx="16230600" cy="146431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12799"/>
              </a:lnSpc>
              <a:spcBef>
                <a:spcPts val="0"/>
              </a:spcBef>
              <a:spcAft>
                <a:spcPts val="0"/>
              </a:spcAft>
              <a:buClrTx/>
              <a:buSzTx/>
              <a:buFontTx/>
              <a:buNone/>
              <a:tabLst/>
              <a:defRPr/>
            </a:pPr>
            <a:r>
              <a:rPr kumimoji="0" lang="en-US" sz="6399" b="0" i="0" u="none" strike="noStrike" kern="1200" cap="none" spc="0" normalizeH="0" baseline="0" noProof="0" dirty="0">
                <a:ln>
                  <a:noFill/>
                </a:ln>
                <a:solidFill>
                  <a:srgbClr val="213166"/>
                </a:solidFill>
                <a:effectLst/>
                <a:uLnTx/>
                <a:uFillTx/>
                <a:latin typeface="Roboto Bold"/>
                <a:ea typeface="+mn-ea"/>
                <a:cs typeface="+mn-cs"/>
              </a:rPr>
              <a:t>Foundations of Generative AI</a:t>
            </a:r>
          </a:p>
        </p:txBody>
      </p:sp>
      <p:sp>
        <p:nvSpPr>
          <p:cNvPr id="4" name="Freeform 4">
            <a:extLst>
              <a:ext uri="{C183D7F6-B498-43B3-948B-1728B52AA6E4}">
                <adec:decorative xmlns:adec="http://schemas.microsoft.com/office/drawing/2017/decorative" val="1"/>
              </a:ext>
            </a:extLst>
          </p:cNvPr>
          <p:cNvSpPr/>
          <p:nvPr/>
        </p:nvSpPr>
        <p:spPr>
          <a:xfrm flipV="1">
            <a:off x="1028700" y="1028700"/>
            <a:ext cx="3992920" cy="3403964"/>
          </a:xfrm>
          <a:custGeom>
            <a:avLst/>
            <a:gdLst/>
            <a:ahLst/>
            <a:cxnLst/>
            <a:rect l="l" t="t" r="r" b="b"/>
            <a:pathLst>
              <a:path w="3992920" h="3403964">
                <a:moveTo>
                  <a:pt x="0" y="3403964"/>
                </a:moveTo>
                <a:lnTo>
                  <a:pt x="3992920" y="3403964"/>
                </a:lnTo>
                <a:lnTo>
                  <a:pt x="3992920" y="0"/>
                </a:lnTo>
                <a:lnTo>
                  <a:pt x="0" y="0"/>
                </a:lnTo>
                <a:lnTo>
                  <a:pt x="0" y="3403964"/>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5" name="Title 6">
            <a:extLst>
              <a:ext uri="{FF2B5EF4-FFF2-40B4-BE49-F238E27FC236}">
                <a16:creationId xmlns:a16="http://schemas.microsoft.com/office/drawing/2014/main" id="{36A39D03-9387-7E43-863D-C110890BBB9A}"/>
              </a:ext>
            </a:extLst>
          </p:cNvPr>
          <p:cNvSpPr txBox="1">
            <a:spLocks noGrp="1"/>
          </p:cNvSpPr>
          <p:nvPr>
            <p:ph type="title" idx="4294967295"/>
          </p:nvPr>
        </p:nvSpPr>
        <p:spPr>
          <a:xfrm>
            <a:off x="5029200" y="800100"/>
            <a:ext cx="8229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6000" b="1" i="0" u="none" strike="noStrike" kern="1200" cap="none" spc="0" normalizeH="0" baseline="0" noProof="0" dirty="0">
                <a:ln>
                  <a:noFill/>
                </a:ln>
                <a:solidFill>
                  <a:schemeClr val="tx1"/>
                </a:solidFill>
                <a:effectLst/>
                <a:uLnTx/>
                <a:uFillTx/>
                <a:latin typeface="Roboto" panose="02000000000000000000" pitchFamily="2" charset="0"/>
                <a:ea typeface="Roboto" panose="02000000000000000000" pitchFamily="2" charset="0"/>
                <a:cs typeface="Roboto" panose="02000000000000000000" pitchFamily="2" charset="0"/>
              </a:rPr>
              <a:t>Generative AI</a:t>
            </a:r>
          </a:p>
        </p:txBody>
      </p:sp>
      <p:sp>
        <p:nvSpPr>
          <p:cNvPr id="3" name="Freeform 3" descr="Magnifying glass with a chart overlaid on top"/>
          <p:cNvSpPr/>
          <p:nvPr/>
        </p:nvSpPr>
        <p:spPr>
          <a:xfrm>
            <a:off x="3089562" y="3086100"/>
            <a:ext cx="4047935" cy="4114800"/>
          </a:xfrm>
          <a:custGeom>
            <a:avLst/>
            <a:gdLst/>
            <a:ahLst/>
            <a:cxnLst/>
            <a:rect l="l" t="t" r="r" b="b"/>
            <a:pathLst>
              <a:path w="4047935" h="4114800">
                <a:moveTo>
                  <a:pt x="0" y="0"/>
                </a:moveTo>
                <a:lnTo>
                  <a:pt x="4047934" y="0"/>
                </a:lnTo>
                <a:lnTo>
                  <a:pt x="4047934"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descr="Lightbulb with a wired brain in the center"/>
          <p:cNvSpPr/>
          <p:nvPr/>
        </p:nvSpPr>
        <p:spPr>
          <a:xfrm>
            <a:off x="10886942" y="3086100"/>
            <a:ext cx="4448432" cy="4114800"/>
          </a:xfrm>
          <a:custGeom>
            <a:avLst/>
            <a:gdLst/>
            <a:ahLst/>
            <a:cxnLst/>
            <a:rect l="l" t="t" r="r" b="b"/>
            <a:pathLst>
              <a:path w="4448432" h="4114800">
                <a:moveTo>
                  <a:pt x="0" y="0"/>
                </a:moveTo>
                <a:lnTo>
                  <a:pt x="4448433" y="0"/>
                </a:lnTo>
                <a:lnTo>
                  <a:pt x="4448433"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3" name="Freeform 3" descr="Colorful abstract art"/>
          <p:cNvSpPr/>
          <p:nvPr/>
        </p:nvSpPr>
        <p:spPr>
          <a:xfrm>
            <a:off x="1028700" y="3463859"/>
            <a:ext cx="4486519" cy="3359281"/>
          </a:xfrm>
          <a:custGeom>
            <a:avLst/>
            <a:gdLst/>
            <a:ahLst/>
            <a:cxnLst/>
            <a:rect l="l" t="t" r="r" b="b"/>
            <a:pathLst>
              <a:path w="4486519" h="3359281">
                <a:moveTo>
                  <a:pt x="0" y="0"/>
                </a:moveTo>
                <a:lnTo>
                  <a:pt x="4486519" y="0"/>
                </a:lnTo>
                <a:lnTo>
                  <a:pt x="4486519" y="3359282"/>
                </a:lnTo>
                <a:lnTo>
                  <a:pt x="0" y="335928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descr="Colorful scribbles"/>
          <p:cNvSpPr/>
          <p:nvPr/>
        </p:nvSpPr>
        <p:spPr>
          <a:xfrm>
            <a:off x="6945618" y="3662340"/>
            <a:ext cx="4396763" cy="2962319"/>
          </a:xfrm>
          <a:custGeom>
            <a:avLst/>
            <a:gdLst/>
            <a:ahLst/>
            <a:cxnLst/>
            <a:rect l="l" t="t" r="r" b="b"/>
            <a:pathLst>
              <a:path w="4396763" h="2962319">
                <a:moveTo>
                  <a:pt x="0" y="0"/>
                </a:moveTo>
                <a:lnTo>
                  <a:pt x="4396764" y="0"/>
                </a:lnTo>
                <a:lnTo>
                  <a:pt x="4396764" y="2962320"/>
                </a:lnTo>
                <a:lnTo>
                  <a:pt x="0" y="296232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descr="Lined notepad with two pens"/>
          <p:cNvSpPr/>
          <p:nvPr/>
        </p:nvSpPr>
        <p:spPr>
          <a:xfrm>
            <a:off x="13226796" y="3086100"/>
            <a:ext cx="4032504" cy="4114800"/>
          </a:xfrm>
          <a:custGeom>
            <a:avLst/>
            <a:gdLst/>
            <a:ahLst/>
            <a:cxnLst/>
            <a:rect l="l" t="t" r="r" b="b"/>
            <a:pathLst>
              <a:path w="4032504" h="4114800">
                <a:moveTo>
                  <a:pt x="0" y="0"/>
                </a:moveTo>
                <a:lnTo>
                  <a:pt x="4032504" y="0"/>
                </a:lnTo>
                <a:lnTo>
                  <a:pt x="4032504"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Title 6">
            <a:extLst>
              <a:ext uri="{FF2B5EF4-FFF2-40B4-BE49-F238E27FC236}">
                <a16:creationId xmlns:a16="http://schemas.microsoft.com/office/drawing/2014/main" id="{6D3D52E2-FB3A-1496-811C-8DACD45AD3D3}"/>
              </a:ext>
            </a:extLst>
          </p:cNvPr>
          <p:cNvSpPr txBox="1">
            <a:spLocks noGrp="1"/>
          </p:cNvSpPr>
          <p:nvPr>
            <p:ph type="title" idx="4294967295"/>
          </p:nvPr>
        </p:nvSpPr>
        <p:spPr>
          <a:xfrm>
            <a:off x="5029200" y="800100"/>
            <a:ext cx="8229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6000" b="1" i="0" u="none" strike="noStrike" kern="1200" cap="none" spc="0" normalizeH="0" baseline="0" noProof="0" dirty="0">
                <a:ln>
                  <a:noFill/>
                </a:ln>
                <a:solidFill>
                  <a:schemeClr val="tx1"/>
                </a:solidFill>
                <a:effectLst/>
                <a:uLnTx/>
                <a:uFillTx/>
                <a:latin typeface="Roboto" panose="02000000000000000000" pitchFamily="2" charset="0"/>
                <a:ea typeface="Roboto" panose="02000000000000000000" pitchFamily="2" charset="0"/>
                <a:cs typeface="Roboto" panose="02000000000000000000" pitchFamily="2" charset="0"/>
              </a:rPr>
              <a:t>Generative AI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3" name="TextBox 3"/>
          <p:cNvSpPr txBox="1"/>
          <p:nvPr/>
        </p:nvSpPr>
        <p:spPr>
          <a:xfrm>
            <a:off x="1028700" y="2695721"/>
            <a:ext cx="16230600" cy="3350262"/>
          </a:xfrm>
          <a:prstGeom prst="rect">
            <a:avLst/>
          </a:prstGeom>
        </p:spPr>
        <p:txBody>
          <a:bodyPr lIns="0" tIns="0" rIns="0" bIns="0" rtlCol="0" anchor="t">
            <a:spAutoFit/>
          </a:bodyPr>
          <a:lstStyle/>
          <a:p>
            <a:pPr marL="734056" lvl="1" indent="-367028">
              <a:lnSpc>
                <a:spcPts val="6799"/>
              </a:lnSpc>
              <a:buFont typeface="Arial"/>
              <a:buChar char="•"/>
            </a:pPr>
            <a:r>
              <a:rPr lang="en-US" sz="3399" dirty="0">
                <a:solidFill>
                  <a:srgbClr val="1D1D1F"/>
                </a:solidFill>
                <a:latin typeface="Roboto Bold"/>
              </a:rPr>
              <a:t>Machine Learning (ML)</a:t>
            </a:r>
          </a:p>
          <a:p>
            <a:pPr marL="734056" lvl="1" indent="-367028">
              <a:lnSpc>
                <a:spcPts val="6799"/>
              </a:lnSpc>
              <a:buFont typeface="Arial"/>
              <a:buChar char="•"/>
            </a:pPr>
            <a:r>
              <a:rPr lang="en-US" sz="3399" dirty="0">
                <a:solidFill>
                  <a:srgbClr val="1D1D1F"/>
                </a:solidFill>
                <a:latin typeface="Roboto Bold"/>
              </a:rPr>
              <a:t>Deep Learning (DL)</a:t>
            </a:r>
          </a:p>
          <a:p>
            <a:pPr marL="734056" lvl="1" indent="-367028">
              <a:lnSpc>
                <a:spcPts val="6799"/>
              </a:lnSpc>
              <a:buFont typeface="Arial"/>
              <a:buChar char="•"/>
            </a:pPr>
            <a:r>
              <a:rPr lang="en-US" sz="3399" dirty="0">
                <a:solidFill>
                  <a:srgbClr val="1D1D1F"/>
                </a:solidFill>
                <a:latin typeface="Roboto Bold"/>
              </a:rPr>
              <a:t>Large Language Models (LLM)</a:t>
            </a:r>
          </a:p>
          <a:p>
            <a:pPr marL="734056" lvl="1" indent="-367028">
              <a:lnSpc>
                <a:spcPts val="6799"/>
              </a:lnSpc>
              <a:buFont typeface="Arial"/>
              <a:buChar char="•"/>
            </a:pPr>
            <a:r>
              <a:rPr lang="en-US" sz="3399" dirty="0">
                <a:solidFill>
                  <a:srgbClr val="1D1D1F"/>
                </a:solidFill>
                <a:latin typeface="Roboto Bold"/>
              </a:rPr>
              <a:t>Algorithms</a:t>
            </a:r>
          </a:p>
        </p:txBody>
      </p:sp>
      <p:sp>
        <p:nvSpPr>
          <p:cNvPr id="4" name="Freeform 4">
            <a:extLst>
              <a:ext uri="{C183D7F6-B498-43B3-948B-1728B52AA6E4}">
                <adec:decorative xmlns:adec="http://schemas.microsoft.com/office/drawing/2017/decorative" val="1"/>
              </a:ext>
            </a:extLst>
          </p:cNvPr>
          <p:cNvSpPr/>
          <p:nvPr/>
        </p:nvSpPr>
        <p:spPr>
          <a:xfrm>
            <a:off x="4354754" y="5386936"/>
            <a:ext cx="12904546" cy="3871364"/>
          </a:xfrm>
          <a:custGeom>
            <a:avLst/>
            <a:gdLst/>
            <a:ahLst/>
            <a:cxnLst/>
            <a:rect l="l" t="t" r="r" b="b"/>
            <a:pathLst>
              <a:path w="12904546" h="3871364">
                <a:moveTo>
                  <a:pt x="0" y="0"/>
                </a:moveTo>
                <a:lnTo>
                  <a:pt x="12904546" y="0"/>
                </a:lnTo>
                <a:lnTo>
                  <a:pt x="12904546" y="3871364"/>
                </a:lnTo>
                <a:lnTo>
                  <a:pt x="0" y="38713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TextBox 5"/>
          <p:cNvSpPr txBox="1">
            <a:spLocks noGrp="1"/>
          </p:cNvSpPr>
          <p:nvPr>
            <p:ph type="title" idx="4294967295"/>
          </p:nvPr>
        </p:nvSpPr>
        <p:spPr>
          <a:xfrm>
            <a:off x="1028700" y="1620267"/>
            <a:ext cx="16230600" cy="77851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6799"/>
              </a:lnSpc>
              <a:spcBef>
                <a:spcPts val="0"/>
              </a:spcBef>
              <a:spcAft>
                <a:spcPts val="0"/>
              </a:spcAft>
              <a:buClrTx/>
              <a:buSzTx/>
              <a:buFontTx/>
              <a:buNone/>
              <a:tabLst/>
              <a:defRPr/>
            </a:pPr>
            <a:r>
              <a:rPr kumimoji="0" lang="en-US" sz="3399" b="0" i="0" u="none" strike="noStrike" kern="1200" cap="none" spc="0" normalizeH="0" baseline="0" noProof="0" dirty="0">
                <a:ln>
                  <a:noFill/>
                </a:ln>
                <a:solidFill>
                  <a:srgbClr val="1D1D1F"/>
                </a:solidFill>
                <a:effectLst/>
                <a:uLnTx/>
                <a:uFillTx/>
                <a:latin typeface="Roboto Bold"/>
                <a:ea typeface="+mn-ea"/>
                <a:cs typeface="+mn-cs"/>
              </a:rPr>
              <a:t>Core Concepts</a:t>
            </a:r>
          </a:p>
        </p:txBody>
      </p:sp>
      <p:sp>
        <p:nvSpPr>
          <p:cNvPr id="6" name="Title 6">
            <a:extLst>
              <a:ext uri="{FF2B5EF4-FFF2-40B4-BE49-F238E27FC236}">
                <a16:creationId xmlns:a16="http://schemas.microsoft.com/office/drawing/2014/main" id="{AAD0BBE8-497D-B6DB-CA43-A878BD3D7CC5}"/>
              </a:ext>
            </a:extLst>
          </p:cNvPr>
          <p:cNvSpPr txBox="1">
            <a:spLocks/>
          </p:cNvSpPr>
          <p:nvPr/>
        </p:nvSpPr>
        <p:spPr>
          <a:xfrm>
            <a:off x="5029200" y="800100"/>
            <a:ext cx="8229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sz="6000" b="1">
                <a:latin typeface="Roboto" panose="02000000000000000000" pitchFamily="2" charset="0"/>
                <a:ea typeface="Roboto" panose="02000000000000000000" pitchFamily="2" charset="0"/>
                <a:cs typeface="Roboto" panose="02000000000000000000" pitchFamily="2" charset="0"/>
              </a:rPr>
              <a:t>Generative AI</a:t>
            </a:r>
            <a:endParaRPr lang="en-US" sz="6000" b="1" dirty="0">
              <a:latin typeface="Roboto" panose="02000000000000000000" pitchFamily="2" charset="0"/>
              <a:ea typeface="Roboto" panose="02000000000000000000" pitchFamily="2" charset="0"/>
              <a:cs typeface="Roboto" panose="02000000000000000000"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107</TotalTime>
  <Words>768</Words>
  <Application>Microsoft Office PowerPoint</Application>
  <PresentationFormat>Custom</PresentationFormat>
  <Paragraphs>104</Paragraphs>
  <Slides>40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40</vt:i4>
      </vt:variant>
    </vt:vector>
  </HeadingPairs>
  <TitlesOfParts>
    <vt:vector size="48" baseType="lpstr">
      <vt:lpstr>Now Bold</vt:lpstr>
      <vt:lpstr>Roboto</vt:lpstr>
      <vt:lpstr>Roboto Bold</vt:lpstr>
      <vt:lpstr>Raleway Heavy</vt:lpstr>
      <vt:lpstr>Verdana Pro Bold</vt:lpstr>
      <vt:lpstr>Arial</vt:lpstr>
      <vt:lpstr>Calibri</vt:lpstr>
      <vt:lpstr>Office Theme</vt:lpstr>
      <vt:lpstr>Introduction to Generative AI Tools</vt:lpstr>
      <vt:lpstr>Generative AI</vt:lpstr>
      <vt:lpstr>Generative AI</vt:lpstr>
      <vt:lpstr>Generative AI</vt:lpstr>
      <vt:lpstr>Generative AI Agenda</vt:lpstr>
      <vt:lpstr>Foundations of Generative AI</vt:lpstr>
      <vt:lpstr>Generative AI</vt:lpstr>
      <vt:lpstr>Generative AI</vt:lpstr>
      <vt:lpstr>Core Concepts</vt:lpstr>
      <vt:lpstr>Machine Learning (ML)</vt:lpstr>
      <vt:lpstr>Deep Learning (DL)</vt:lpstr>
      <vt:lpstr>Large Language Models (LLM)</vt:lpstr>
      <vt:lpstr>Algorithms</vt:lpstr>
      <vt:lpstr>Artificial Intelligence (AI)</vt:lpstr>
      <vt:lpstr>Training Data</vt:lpstr>
      <vt:lpstr>Common Crawl</vt:lpstr>
      <vt:lpstr>Generative Adversarial Networks (GAN)</vt:lpstr>
      <vt:lpstr>Variational Autoencoders (VAE)</vt:lpstr>
      <vt:lpstr>Autoregressive Models</vt:lpstr>
      <vt:lpstr>Diffusion Models</vt:lpstr>
      <vt:lpstr>Spotlight on Leading Tools</vt:lpstr>
      <vt:lpstr>ChatGPT</vt:lpstr>
      <vt:lpstr>ChatGPT Screenshot</vt:lpstr>
      <vt:lpstr>Google Gemini</vt:lpstr>
      <vt:lpstr>Text-to-Image</vt:lpstr>
      <vt:lpstr>Text-to-Image</vt:lpstr>
      <vt:lpstr>Text-to-Image</vt:lpstr>
      <vt:lpstr>Stable Diffusion UI</vt:lpstr>
      <vt:lpstr>Text-to-Image</vt:lpstr>
      <vt:lpstr>Text-to-Image</vt:lpstr>
      <vt:lpstr>Generative AI Use-Case Scenarios</vt:lpstr>
      <vt:lpstr>Datasets</vt:lpstr>
      <vt:lpstr>Healthcare Use-Case Scenarios</vt:lpstr>
      <vt:lpstr>Healthcare Use-Case Scenarios</vt:lpstr>
      <vt:lpstr>Healthcare Use-Case Scenarios</vt:lpstr>
      <vt:lpstr>Ethical Considerations and Challenges</vt:lpstr>
      <vt:lpstr>Concerns</vt:lpstr>
      <vt:lpstr>Concerns for those in Information Sciences</vt:lpstr>
      <vt:lpstr>Final Words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Generative AI Tools</dc:title>
  <cp:lastModifiedBy>Lauren Wittek</cp:lastModifiedBy>
  <cp:revision>42</cp:revision>
  <dcterms:created xsi:type="dcterms:W3CDTF">2006-08-16T00:00:00Z</dcterms:created>
  <dcterms:modified xsi:type="dcterms:W3CDTF">2024-03-26T19:20:10Z</dcterms:modified>
  <dc:identifier>DAGAJf6gWD8</dc:identifier>
</cp:coreProperties>
</file>