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sldSz cx="18288000" cy="10287000"/>
  <p:notesSz cx="6858000" cy="9144000"/>
  <p:embeddedFontLst>
    <p:embeddedFont>
      <p:font typeface="Calibri" panose="020F0502020204030204" pitchFamily="34" charset="0"/>
      <p:regular r:id="rId42"/>
      <p:bold r:id="rId43"/>
      <p:italic r:id="rId44"/>
      <p:boldItalic r:id="rId45"/>
    </p:embeddedFont>
    <p:embeddedFont>
      <p:font typeface="Now Bold" panose="020B0604020202020204" charset="0"/>
      <p:regular r:id="rId46"/>
    </p:embeddedFont>
    <p:embeddedFont>
      <p:font typeface="Raleway Heavy" panose="020B0604020202020204" charset="0"/>
      <p:regular r:id="rId47"/>
    </p:embeddedFont>
    <p:embeddedFont>
      <p:font typeface="Roboto" panose="02000000000000000000" pitchFamily="2" charset="0"/>
      <p:regular r:id="rId48"/>
      <p:bold r:id="rId49"/>
      <p:italic r:id="rId50"/>
      <p:boldItalic r:id="rId51"/>
    </p:embeddedFont>
    <p:embeddedFont>
      <p:font typeface="Roboto Bold" panose="02000000000000000000" charset="0"/>
      <p:regular r:id="rId52"/>
    </p:embeddedFont>
    <p:embeddedFont>
      <p:font typeface="Verdana Pro Bold" panose="020B0604020202020204" charset="0"/>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BB5F3C-C924-45C9-BEFF-F0F13E733C9E}" v="53" dt="2024-03-21T17:54:37.9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7" autoAdjust="0"/>
    <p:restoredTop sz="94598" autoAdjust="0"/>
  </p:normalViewPr>
  <p:slideViewPr>
    <p:cSldViewPr>
      <p:cViewPr varScale="1">
        <p:scale>
          <a:sx n="43" d="100"/>
          <a:sy n="43" d="100"/>
        </p:scale>
        <p:origin x="101" y="432"/>
      </p:cViewPr>
      <p:guideLst>
        <p:guide orient="horz" pos="2160"/>
        <p:guide pos="2880"/>
      </p:guideLst>
    </p:cSldViewPr>
  </p:slideViewPr>
  <p:outlineViewPr>
    <p:cViewPr>
      <p:scale>
        <a:sx n="33" d="100"/>
        <a:sy n="33" d="100"/>
      </p:scale>
      <p:origin x="0" y="-3168"/>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microsoft.com/office/2016/11/relationships/changesInfo" Target="changesInfos/changesInfo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Guerra" userId="93474e52-1f17-4f7c-b829-c184a73bccf7" providerId="ADAL" clId="{D7BB5F3C-C924-45C9-BEFF-F0F13E733C9E}"/>
    <pc:docChg chg="undo custSel modSld">
      <pc:chgData name="Chris Guerra" userId="93474e52-1f17-4f7c-b829-c184a73bccf7" providerId="ADAL" clId="{D7BB5F3C-C924-45C9-BEFF-F0F13E733C9E}" dt="2024-03-21T17:54:37.968" v="101" actId="1076"/>
      <pc:docMkLst>
        <pc:docMk/>
      </pc:docMkLst>
      <pc:sldChg chg="modSp mod">
        <pc:chgData name="Chris Guerra" userId="93474e52-1f17-4f7c-b829-c184a73bccf7" providerId="ADAL" clId="{D7BB5F3C-C924-45C9-BEFF-F0F13E733C9E}" dt="2024-03-21T17:19:28.820" v="2" actId="20577"/>
        <pc:sldMkLst>
          <pc:docMk/>
          <pc:sldMk cId="0" sldId="256"/>
        </pc:sldMkLst>
        <pc:spChg chg="mod">
          <ac:chgData name="Chris Guerra" userId="93474e52-1f17-4f7c-b829-c184a73bccf7" providerId="ADAL" clId="{D7BB5F3C-C924-45C9-BEFF-F0F13E733C9E}" dt="2024-03-21T17:19:28.820" v="2" actId="20577"/>
          <ac:spMkLst>
            <pc:docMk/>
            <pc:sldMk cId="0" sldId="256"/>
            <ac:spMk id="13" creationId="{00000000-0000-0000-0000-000000000000}"/>
          </ac:spMkLst>
        </pc:spChg>
      </pc:sldChg>
      <pc:sldChg chg="modAnim">
        <pc:chgData name="Chris Guerra" userId="93474e52-1f17-4f7c-b829-c184a73bccf7" providerId="ADAL" clId="{D7BB5F3C-C924-45C9-BEFF-F0F13E733C9E}" dt="2024-03-21T17:20:27.989" v="6"/>
        <pc:sldMkLst>
          <pc:docMk/>
          <pc:sldMk cId="0" sldId="258"/>
        </pc:sldMkLst>
      </pc:sldChg>
      <pc:sldChg chg="modAnim">
        <pc:chgData name="Chris Guerra" userId="93474e52-1f17-4f7c-b829-c184a73bccf7" providerId="ADAL" clId="{D7BB5F3C-C924-45C9-BEFF-F0F13E733C9E}" dt="2024-03-21T17:20:41.805" v="7"/>
        <pc:sldMkLst>
          <pc:docMk/>
          <pc:sldMk cId="0" sldId="259"/>
        </pc:sldMkLst>
      </pc:sldChg>
      <pc:sldChg chg="addSp modSp mod modAnim">
        <pc:chgData name="Chris Guerra" userId="93474e52-1f17-4f7c-b829-c184a73bccf7" providerId="ADAL" clId="{D7BB5F3C-C924-45C9-BEFF-F0F13E733C9E}" dt="2024-03-21T17:22:22.139" v="24"/>
        <pc:sldMkLst>
          <pc:docMk/>
          <pc:sldMk cId="0" sldId="260"/>
        </pc:sldMkLst>
        <pc:spChg chg="mod">
          <ac:chgData name="Chris Guerra" userId="93474e52-1f17-4f7c-b829-c184a73bccf7" providerId="ADAL" clId="{D7BB5F3C-C924-45C9-BEFF-F0F13E733C9E}" dt="2024-03-21T17:22:17.947" v="23" actId="1076"/>
          <ac:spMkLst>
            <pc:docMk/>
            <pc:sldMk cId="0" sldId="260"/>
            <ac:spMk id="3" creationId="{00000000-0000-0000-0000-000000000000}"/>
          </ac:spMkLst>
        </pc:spChg>
        <pc:spChg chg="mod">
          <ac:chgData name="Chris Guerra" userId="93474e52-1f17-4f7c-b829-c184a73bccf7" providerId="ADAL" clId="{D7BB5F3C-C924-45C9-BEFF-F0F13E733C9E}" dt="2024-03-21T17:21:51.824" v="18" actId="5793"/>
          <ac:spMkLst>
            <pc:docMk/>
            <pc:sldMk cId="0" sldId="260"/>
            <ac:spMk id="4" creationId="{00000000-0000-0000-0000-000000000000}"/>
          </ac:spMkLst>
        </pc:spChg>
        <pc:spChg chg="add mod">
          <ac:chgData name="Chris Guerra" userId="93474e52-1f17-4f7c-b829-c184a73bccf7" providerId="ADAL" clId="{D7BB5F3C-C924-45C9-BEFF-F0F13E733C9E}" dt="2024-03-21T17:21:32.011" v="16" actId="20577"/>
          <ac:spMkLst>
            <pc:docMk/>
            <pc:sldMk cId="0" sldId="260"/>
            <ac:spMk id="5" creationId="{368256D9-22EB-3073-984E-63D6380E260C}"/>
          </ac:spMkLst>
        </pc:spChg>
      </pc:sldChg>
      <pc:sldChg chg="modAnim">
        <pc:chgData name="Chris Guerra" userId="93474e52-1f17-4f7c-b829-c184a73bccf7" providerId="ADAL" clId="{D7BB5F3C-C924-45C9-BEFF-F0F13E733C9E}" dt="2024-03-21T17:22:42.055" v="25"/>
        <pc:sldMkLst>
          <pc:docMk/>
          <pc:sldMk cId="0" sldId="262"/>
        </pc:sldMkLst>
      </pc:sldChg>
      <pc:sldChg chg="modAnim">
        <pc:chgData name="Chris Guerra" userId="93474e52-1f17-4f7c-b829-c184a73bccf7" providerId="ADAL" clId="{D7BB5F3C-C924-45C9-BEFF-F0F13E733C9E}" dt="2024-03-21T17:23:08.610" v="28"/>
        <pc:sldMkLst>
          <pc:docMk/>
          <pc:sldMk cId="0" sldId="263"/>
        </pc:sldMkLst>
      </pc:sldChg>
      <pc:sldChg chg="addSp modSp modAnim">
        <pc:chgData name="Chris Guerra" userId="93474e52-1f17-4f7c-b829-c184a73bccf7" providerId="ADAL" clId="{D7BB5F3C-C924-45C9-BEFF-F0F13E733C9E}" dt="2024-03-21T17:23:43.037" v="32"/>
        <pc:sldMkLst>
          <pc:docMk/>
          <pc:sldMk cId="0" sldId="264"/>
        </pc:sldMkLst>
        <pc:spChg chg="add mod">
          <ac:chgData name="Chris Guerra" userId="93474e52-1f17-4f7c-b829-c184a73bccf7" providerId="ADAL" clId="{D7BB5F3C-C924-45C9-BEFF-F0F13E733C9E}" dt="2024-03-21T17:21:22.365" v="9"/>
          <ac:spMkLst>
            <pc:docMk/>
            <pc:sldMk cId="0" sldId="264"/>
            <ac:spMk id="6" creationId="{D54389D8-32D2-8905-B047-8D1CB769FD9A}"/>
          </ac:spMkLst>
        </pc:spChg>
      </pc:sldChg>
      <pc:sldChg chg="addSp modSp mod">
        <pc:chgData name="Chris Guerra" userId="93474e52-1f17-4f7c-b829-c184a73bccf7" providerId="ADAL" clId="{D7BB5F3C-C924-45C9-BEFF-F0F13E733C9E}" dt="2024-03-21T17:44:18.286" v="81" actId="113"/>
        <pc:sldMkLst>
          <pc:docMk/>
          <pc:sldMk cId="0" sldId="272"/>
        </pc:sldMkLst>
        <pc:spChg chg="mod">
          <ac:chgData name="Chris Guerra" userId="93474e52-1f17-4f7c-b829-c184a73bccf7" providerId="ADAL" clId="{D7BB5F3C-C924-45C9-BEFF-F0F13E733C9E}" dt="2024-03-21T17:44:18.286" v="81" actId="113"/>
          <ac:spMkLst>
            <pc:docMk/>
            <pc:sldMk cId="0" sldId="272"/>
            <ac:spMk id="3" creationId="{00000000-0000-0000-0000-000000000000}"/>
          </ac:spMkLst>
        </pc:spChg>
        <pc:picChg chg="add mod">
          <ac:chgData name="Chris Guerra" userId="93474e52-1f17-4f7c-b829-c184a73bccf7" providerId="ADAL" clId="{D7BB5F3C-C924-45C9-BEFF-F0F13E733C9E}" dt="2024-03-21T17:43:51.926" v="59" actId="14100"/>
          <ac:picMkLst>
            <pc:docMk/>
            <pc:sldMk cId="0" sldId="272"/>
            <ac:picMk id="1026" creationId="{50F3CF60-D229-DB47-BF0E-728E40D86BDD}"/>
          </ac:picMkLst>
        </pc:picChg>
      </pc:sldChg>
      <pc:sldChg chg="addSp modSp mod">
        <pc:chgData name="Chris Guerra" userId="93474e52-1f17-4f7c-b829-c184a73bccf7" providerId="ADAL" clId="{D7BB5F3C-C924-45C9-BEFF-F0F13E733C9E}" dt="2024-03-21T17:47:13.895" v="86" actId="20577"/>
        <pc:sldMkLst>
          <pc:docMk/>
          <pc:sldMk cId="0" sldId="273"/>
        </pc:sldMkLst>
        <pc:spChg chg="mod">
          <ac:chgData name="Chris Guerra" userId="93474e52-1f17-4f7c-b829-c184a73bccf7" providerId="ADAL" clId="{D7BB5F3C-C924-45C9-BEFF-F0F13E733C9E}" dt="2024-03-21T17:47:13.895" v="86" actId="20577"/>
          <ac:spMkLst>
            <pc:docMk/>
            <pc:sldMk cId="0" sldId="273"/>
            <ac:spMk id="3" creationId="{00000000-0000-0000-0000-000000000000}"/>
          </ac:spMkLst>
        </pc:spChg>
        <pc:picChg chg="add mod">
          <ac:chgData name="Chris Guerra" userId="93474e52-1f17-4f7c-b829-c184a73bccf7" providerId="ADAL" clId="{D7BB5F3C-C924-45C9-BEFF-F0F13E733C9E}" dt="2024-03-21T17:47:08.263" v="85" actId="1076"/>
          <ac:picMkLst>
            <pc:docMk/>
            <pc:sldMk cId="0" sldId="273"/>
            <ac:picMk id="2050" creationId="{3FDF3574-4058-4DD7-4A6E-8696167A7D42}"/>
          </ac:picMkLst>
        </pc:picChg>
      </pc:sldChg>
      <pc:sldChg chg="addSp modSp mod">
        <pc:chgData name="Chris Guerra" userId="93474e52-1f17-4f7c-b829-c184a73bccf7" providerId="ADAL" clId="{D7BB5F3C-C924-45C9-BEFF-F0F13E733C9E}" dt="2024-03-21T17:51:27.011" v="93" actId="1076"/>
        <pc:sldMkLst>
          <pc:docMk/>
          <pc:sldMk cId="0" sldId="274"/>
        </pc:sldMkLst>
        <pc:spChg chg="mod">
          <ac:chgData name="Chris Guerra" userId="93474e52-1f17-4f7c-b829-c184a73bccf7" providerId="ADAL" clId="{D7BB5F3C-C924-45C9-BEFF-F0F13E733C9E}" dt="2024-03-21T17:51:17.366" v="91" actId="1076"/>
          <ac:spMkLst>
            <pc:docMk/>
            <pc:sldMk cId="0" sldId="274"/>
            <ac:spMk id="2" creationId="{00000000-0000-0000-0000-000000000000}"/>
          </ac:spMkLst>
        </pc:spChg>
        <pc:picChg chg="add mod">
          <ac:chgData name="Chris Guerra" userId="93474e52-1f17-4f7c-b829-c184a73bccf7" providerId="ADAL" clId="{D7BB5F3C-C924-45C9-BEFF-F0F13E733C9E}" dt="2024-03-21T17:51:27.011" v="93" actId="1076"/>
          <ac:picMkLst>
            <pc:docMk/>
            <pc:sldMk cId="0" sldId="274"/>
            <ac:picMk id="6" creationId="{D98B6D62-DD25-5122-562A-4D081CAF343A}"/>
          </ac:picMkLst>
        </pc:picChg>
      </pc:sldChg>
      <pc:sldChg chg="addSp modSp mod">
        <pc:chgData name="Chris Guerra" userId="93474e52-1f17-4f7c-b829-c184a73bccf7" providerId="ADAL" clId="{D7BB5F3C-C924-45C9-BEFF-F0F13E733C9E}" dt="2024-03-21T17:54:37.968" v="101" actId="1076"/>
        <pc:sldMkLst>
          <pc:docMk/>
          <pc:sldMk cId="0" sldId="275"/>
        </pc:sldMkLst>
        <pc:spChg chg="mod">
          <ac:chgData name="Chris Guerra" userId="93474e52-1f17-4f7c-b829-c184a73bccf7" providerId="ADAL" clId="{D7BB5F3C-C924-45C9-BEFF-F0F13E733C9E}" dt="2024-03-21T17:54:35.590" v="100" actId="1076"/>
          <ac:spMkLst>
            <pc:docMk/>
            <pc:sldMk cId="0" sldId="275"/>
            <ac:spMk id="3" creationId="{00000000-0000-0000-0000-000000000000}"/>
          </ac:spMkLst>
        </pc:spChg>
        <pc:picChg chg="add mod">
          <ac:chgData name="Chris Guerra" userId="93474e52-1f17-4f7c-b829-c184a73bccf7" providerId="ADAL" clId="{D7BB5F3C-C924-45C9-BEFF-F0F13E733C9E}" dt="2024-03-21T17:54:37.968" v="101" actId="1076"/>
          <ac:picMkLst>
            <pc:docMk/>
            <pc:sldMk cId="0" sldId="275"/>
            <ac:picMk id="3074" creationId="{772769FF-F276-CBB6-5A27-3E58BCE72028}"/>
          </ac:picMkLst>
        </pc:picChg>
      </pc:sldChg>
      <pc:sldChg chg="modAnim">
        <pc:chgData name="Chris Guerra" userId="93474e52-1f17-4f7c-b829-c184a73bccf7" providerId="ADAL" clId="{D7BB5F3C-C924-45C9-BEFF-F0F13E733C9E}" dt="2024-03-21T17:28:02.541" v="35"/>
        <pc:sldMkLst>
          <pc:docMk/>
          <pc:sldMk cId="0" sldId="281"/>
        </pc:sldMkLst>
      </pc:sldChg>
      <pc:sldChg chg="modAnim">
        <pc:chgData name="Chris Guerra" userId="93474e52-1f17-4f7c-b829-c184a73bccf7" providerId="ADAL" clId="{D7BB5F3C-C924-45C9-BEFF-F0F13E733C9E}" dt="2024-03-21T17:28:24.843" v="37"/>
        <pc:sldMkLst>
          <pc:docMk/>
          <pc:sldMk cId="0" sldId="282"/>
        </pc:sldMkLst>
      </pc:sldChg>
      <pc:sldChg chg="modAnim">
        <pc:chgData name="Chris Guerra" userId="93474e52-1f17-4f7c-b829-c184a73bccf7" providerId="ADAL" clId="{D7BB5F3C-C924-45C9-BEFF-F0F13E733C9E}" dt="2024-03-21T17:29:26.089" v="42"/>
        <pc:sldMkLst>
          <pc:docMk/>
          <pc:sldMk cId="0" sldId="287"/>
        </pc:sldMkLst>
      </pc:sldChg>
      <pc:sldChg chg="modAnim">
        <pc:chgData name="Chris Guerra" userId="93474e52-1f17-4f7c-b829-c184a73bccf7" providerId="ADAL" clId="{D7BB5F3C-C924-45C9-BEFF-F0F13E733C9E}" dt="2024-03-21T17:29:48.752" v="44"/>
        <pc:sldMkLst>
          <pc:docMk/>
          <pc:sldMk cId="0" sldId="288"/>
        </pc:sldMkLst>
      </pc:sldChg>
      <pc:sldChg chg="modAnim">
        <pc:chgData name="Chris Guerra" userId="93474e52-1f17-4f7c-b829-c184a73bccf7" providerId="ADAL" clId="{D7BB5F3C-C924-45C9-BEFF-F0F13E733C9E}" dt="2024-03-21T17:30:00.239" v="45"/>
        <pc:sldMkLst>
          <pc:docMk/>
          <pc:sldMk cId="0" sldId="289"/>
        </pc:sldMkLst>
      </pc:sldChg>
      <pc:sldChg chg="modAnim">
        <pc:chgData name="Chris Guerra" userId="93474e52-1f17-4f7c-b829-c184a73bccf7" providerId="ADAL" clId="{D7BB5F3C-C924-45C9-BEFF-F0F13E733C9E}" dt="2024-03-21T17:30:10.503" v="46"/>
        <pc:sldMkLst>
          <pc:docMk/>
          <pc:sldMk cId="0" sldId="290"/>
        </pc:sldMkLst>
      </pc:sldChg>
      <pc:sldChg chg="modAnim">
        <pc:chgData name="Chris Guerra" userId="93474e52-1f17-4f7c-b829-c184a73bccf7" providerId="ADAL" clId="{D7BB5F3C-C924-45C9-BEFF-F0F13E733C9E}" dt="2024-03-21T17:31:01.513" v="53"/>
        <pc:sldMkLst>
          <pc:docMk/>
          <pc:sldMk cId="0" sldId="293"/>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sv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gif"/><Relationship Id="rId1" Type="http://schemas.openxmlformats.org/officeDocument/2006/relationships/slideLayout" Target="../slideLayouts/slideLayout7.xml"/><Relationship Id="rId4" Type="http://schemas.openxmlformats.org/officeDocument/2006/relationships/image" Target="../media/image42.sv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2.svg"/></Relationships>
</file>

<file path=ppt/slides/_rels/slide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2.svg"/></Relationships>
</file>

<file path=ppt/slides/_rels/slide2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74.sv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svg"/></Relationships>
</file>

<file path=ppt/slides/_rels/slide4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12" name="TextBox 12"/>
          <p:cNvSpPr txBox="1">
            <a:spLocks noGrp="1"/>
          </p:cNvSpPr>
          <p:nvPr>
            <p:ph type="title" idx="4294967295"/>
          </p:nvPr>
        </p:nvSpPr>
        <p:spPr>
          <a:xfrm>
            <a:off x="5086348" y="3231084"/>
            <a:ext cx="8115300" cy="19272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1D1D1F"/>
                </a:solidFill>
                <a:effectLst/>
                <a:uLnTx/>
                <a:uFillTx/>
                <a:latin typeface="Raleway Heavy"/>
                <a:ea typeface="+mn-ea"/>
                <a:cs typeface="+mn-cs"/>
              </a:rPr>
              <a:t>Introduction to</a:t>
            </a:r>
          </a:p>
          <a:p>
            <a:pPr marL="0" marR="0" lvl="0" indent="0" algn="ctr" defTabSz="914400" rtl="0" eaLnBrk="1" fontAlgn="auto" latinLnBrk="0" hangingPunct="1">
              <a:lnSpc>
                <a:spcPts val="84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1D1D1F"/>
                </a:solidFill>
                <a:effectLst/>
                <a:uLnTx/>
                <a:uFillTx/>
                <a:latin typeface="Raleway Heavy"/>
                <a:ea typeface="+mn-ea"/>
                <a:cs typeface="+mn-cs"/>
              </a:rPr>
              <a:t>Generative AI Tools</a:t>
            </a:r>
          </a:p>
        </p:txBody>
      </p:sp>
      <p:sp>
        <p:nvSpPr>
          <p:cNvPr id="13" name="TextBox 13"/>
          <p:cNvSpPr txBox="1"/>
          <p:nvPr/>
        </p:nvSpPr>
        <p:spPr>
          <a:xfrm>
            <a:off x="5939234" y="5627686"/>
            <a:ext cx="6409529" cy="1291379"/>
          </a:xfrm>
          <a:prstGeom prst="rect">
            <a:avLst/>
          </a:prstGeom>
        </p:spPr>
        <p:txBody>
          <a:bodyPr lIns="0" tIns="0" rIns="0" bIns="0" rtlCol="0" anchor="t">
            <a:spAutoFit/>
          </a:bodyPr>
          <a:lstStyle/>
          <a:p>
            <a:pPr algn="ctr">
              <a:lnSpc>
                <a:spcPts val="3358"/>
              </a:lnSpc>
            </a:pPr>
            <a:r>
              <a:rPr lang="en-US" sz="2400" spc="480" dirty="0">
                <a:solidFill>
                  <a:srgbClr val="1D1D1F"/>
                </a:solidFill>
                <a:latin typeface="Now Bold"/>
              </a:rPr>
              <a:t>CHRIS GUERRA,</a:t>
            </a:r>
          </a:p>
          <a:p>
            <a:pPr algn="ctr">
              <a:lnSpc>
                <a:spcPts val="3358"/>
              </a:lnSpc>
            </a:pPr>
            <a:r>
              <a:rPr lang="en-US" sz="2400" spc="480" dirty="0">
                <a:solidFill>
                  <a:srgbClr val="1D1D1F"/>
                </a:solidFill>
                <a:latin typeface="Now Bold"/>
              </a:rPr>
              <a:t>GRANTS CONSULTANT AND STATE DATA COORDINATOR</a:t>
            </a:r>
          </a:p>
        </p:txBody>
      </p:sp>
      <p:grpSp>
        <p:nvGrpSpPr>
          <p:cNvPr id="5" name="Group 5" descr="Adrian Fontes, AZ Secretary of State logo"/>
          <p:cNvGrpSpPr/>
          <p:nvPr/>
        </p:nvGrpSpPr>
        <p:grpSpPr>
          <a:xfrm>
            <a:off x="6703623" y="9206636"/>
            <a:ext cx="855379" cy="853230"/>
            <a:chOff x="0" y="0"/>
            <a:chExt cx="1381340" cy="1377869"/>
          </a:xfrm>
        </p:grpSpPr>
        <p:sp>
          <p:nvSpPr>
            <p:cNvPr id="6" name="Freeform 6"/>
            <p:cNvSpPr/>
            <p:nvPr/>
          </p:nvSpPr>
          <p:spPr>
            <a:xfrm>
              <a:off x="0" y="0"/>
              <a:ext cx="1381379" cy="1377823"/>
            </a:xfrm>
            <a:custGeom>
              <a:avLst/>
              <a:gdLst/>
              <a:ahLst/>
              <a:cxnLst/>
              <a:rect l="l" t="t" r="r" b="b"/>
              <a:pathLst>
                <a:path w="1381379" h="1377823">
                  <a:moveTo>
                    <a:pt x="0" y="0"/>
                  </a:moveTo>
                  <a:lnTo>
                    <a:pt x="1381379" y="0"/>
                  </a:lnTo>
                  <a:lnTo>
                    <a:pt x="1381379" y="1377823"/>
                  </a:lnTo>
                  <a:lnTo>
                    <a:pt x="0" y="1377823"/>
                  </a:lnTo>
                  <a:lnTo>
                    <a:pt x="0" y="0"/>
                  </a:lnTo>
                  <a:close/>
                </a:path>
              </a:pathLst>
            </a:custGeom>
            <a:blipFill>
              <a:blip r:embed="rId2"/>
              <a:stretch>
                <a:fillRect l="-336" r="-333" b="-3"/>
              </a:stretch>
            </a:blipFill>
          </p:spPr>
          <p:txBody>
            <a:bodyPr/>
            <a:lstStyle/>
            <a:p>
              <a:endParaRPr lang="en-US"/>
            </a:p>
          </p:txBody>
        </p:sp>
      </p:grpSp>
      <p:grpSp>
        <p:nvGrpSpPr>
          <p:cNvPr id="7" name="Group 7" descr="Arizona State Library, Archives, &amp; Public Records logo"/>
          <p:cNvGrpSpPr/>
          <p:nvPr/>
        </p:nvGrpSpPr>
        <p:grpSpPr>
          <a:xfrm>
            <a:off x="8101926" y="9206636"/>
            <a:ext cx="1362620" cy="853230"/>
            <a:chOff x="0" y="0"/>
            <a:chExt cx="2200477" cy="1377869"/>
          </a:xfrm>
        </p:grpSpPr>
        <p:sp>
          <p:nvSpPr>
            <p:cNvPr id="8" name="Freeform 8"/>
            <p:cNvSpPr/>
            <p:nvPr/>
          </p:nvSpPr>
          <p:spPr>
            <a:xfrm>
              <a:off x="0" y="0"/>
              <a:ext cx="2200529" cy="1377823"/>
            </a:xfrm>
            <a:custGeom>
              <a:avLst/>
              <a:gdLst/>
              <a:ahLst/>
              <a:cxnLst/>
              <a:rect l="l" t="t" r="r" b="b"/>
              <a:pathLst>
                <a:path w="2200529" h="1377823">
                  <a:moveTo>
                    <a:pt x="0" y="0"/>
                  </a:moveTo>
                  <a:lnTo>
                    <a:pt x="2200529" y="0"/>
                  </a:lnTo>
                  <a:lnTo>
                    <a:pt x="2200529" y="1377823"/>
                  </a:lnTo>
                  <a:lnTo>
                    <a:pt x="0" y="1377823"/>
                  </a:lnTo>
                  <a:lnTo>
                    <a:pt x="0" y="0"/>
                  </a:lnTo>
                  <a:close/>
                </a:path>
              </a:pathLst>
            </a:custGeom>
            <a:blipFill>
              <a:blip r:embed="rId3"/>
              <a:stretch>
                <a:fillRect l="-441" r="-438" b="-3"/>
              </a:stretch>
            </a:blipFill>
          </p:spPr>
          <p:txBody>
            <a:bodyPr/>
            <a:lstStyle/>
            <a:p>
              <a:endParaRPr lang="en-US"/>
            </a:p>
          </p:txBody>
        </p:sp>
      </p:grpSp>
      <p:grpSp>
        <p:nvGrpSpPr>
          <p:cNvPr id="9" name="Group 9" descr="Institute of Museum and Library Services logo"/>
          <p:cNvGrpSpPr/>
          <p:nvPr/>
        </p:nvGrpSpPr>
        <p:grpSpPr>
          <a:xfrm>
            <a:off x="10007471" y="9206636"/>
            <a:ext cx="2301979" cy="853230"/>
            <a:chOff x="0" y="0"/>
            <a:chExt cx="3615201" cy="1339976"/>
          </a:xfrm>
        </p:grpSpPr>
        <p:sp>
          <p:nvSpPr>
            <p:cNvPr id="10" name="Freeform 10"/>
            <p:cNvSpPr/>
            <p:nvPr/>
          </p:nvSpPr>
          <p:spPr>
            <a:xfrm>
              <a:off x="0" y="0"/>
              <a:ext cx="3615182" cy="1339977"/>
            </a:xfrm>
            <a:custGeom>
              <a:avLst/>
              <a:gdLst/>
              <a:ahLst/>
              <a:cxnLst/>
              <a:rect l="l" t="t" r="r" b="b"/>
              <a:pathLst>
                <a:path w="3615182" h="1339977">
                  <a:moveTo>
                    <a:pt x="0" y="0"/>
                  </a:moveTo>
                  <a:lnTo>
                    <a:pt x="3615182" y="0"/>
                  </a:lnTo>
                  <a:lnTo>
                    <a:pt x="3615182" y="1339977"/>
                  </a:lnTo>
                  <a:lnTo>
                    <a:pt x="0" y="1339977"/>
                  </a:lnTo>
                  <a:lnTo>
                    <a:pt x="0" y="0"/>
                  </a:lnTo>
                  <a:close/>
                </a:path>
              </a:pathLst>
            </a:custGeom>
            <a:blipFill>
              <a:blip r:embed="rId4"/>
              <a:stretch>
                <a:fillRect l="-126" r="-126"/>
              </a:stretch>
            </a:blipFill>
          </p:spPr>
          <p:txBody>
            <a:bodyPr/>
            <a:lstStyle/>
            <a:p>
              <a:endParaRPr lang="en-US"/>
            </a:p>
          </p:txBody>
        </p:sp>
      </p:grpSp>
      <p:grpSp>
        <p:nvGrpSpPr>
          <p:cNvPr id="2" name="Group 2">
            <a:extLst>
              <a:ext uri="{C183D7F6-B498-43B3-948B-1728B52AA6E4}">
                <adec:decorative xmlns:adec="http://schemas.microsoft.com/office/drawing/2017/decorative" val="1"/>
              </a:ext>
            </a:extLst>
          </p:cNvPr>
          <p:cNvGrpSpPr/>
          <p:nvPr/>
        </p:nvGrpSpPr>
        <p:grpSpPr>
          <a:xfrm>
            <a:off x="5529276" y="5332411"/>
            <a:ext cx="7229451" cy="47625"/>
            <a:chOff x="0" y="0"/>
            <a:chExt cx="9639268" cy="63500"/>
          </a:xfrm>
        </p:grpSpPr>
        <p:sp>
          <p:nvSpPr>
            <p:cNvPr id="3" name="Freeform 3"/>
            <p:cNvSpPr/>
            <p:nvPr/>
          </p:nvSpPr>
          <p:spPr>
            <a:xfrm>
              <a:off x="31750" y="0"/>
              <a:ext cx="9575800" cy="63500"/>
            </a:xfrm>
            <a:custGeom>
              <a:avLst/>
              <a:gdLst/>
              <a:ahLst/>
              <a:cxnLst/>
              <a:rect l="l" t="t" r="r" b="b"/>
              <a:pathLst>
                <a:path w="9575800" h="63500">
                  <a:moveTo>
                    <a:pt x="0" y="0"/>
                  </a:moveTo>
                  <a:lnTo>
                    <a:pt x="9575800" y="0"/>
                  </a:lnTo>
                  <a:lnTo>
                    <a:pt x="9575800" y="63500"/>
                  </a:lnTo>
                  <a:lnTo>
                    <a:pt x="0" y="63500"/>
                  </a:lnTo>
                  <a:close/>
                </a:path>
              </a:pathLst>
            </a:custGeom>
            <a:solidFill>
              <a:srgbClr val="4D607D"/>
            </a:solidFill>
          </p:spPr>
          <p:txBody>
            <a:bodyPr/>
            <a:lstStyle/>
            <a:p>
              <a:endParaRPr lang="en-US"/>
            </a:p>
          </p:txBody>
        </p:sp>
      </p:grpSp>
      <p:sp>
        <p:nvSpPr>
          <p:cNvPr id="4" name="Freeform 4">
            <a:extLst>
              <a:ext uri="{C183D7F6-B498-43B3-948B-1728B52AA6E4}">
                <adec:decorative xmlns:adec="http://schemas.microsoft.com/office/drawing/2017/decorative" val="1"/>
              </a:ext>
            </a:extLst>
          </p:cNvPr>
          <p:cNvSpPr/>
          <p:nvPr/>
        </p:nvSpPr>
        <p:spPr>
          <a:xfrm>
            <a:off x="0" y="8945635"/>
            <a:ext cx="18287996" cy="3086103"/>
          </a:xfrm>
          <a:custGeom>
            <a:avLst/>
            <a:gdLst/>
            <a:ahLst/>
            <a:cxnLst/>
            <a:rect l="l" t="t" r="r" b="b"/>
            <a:pathLst>
              <a:path w="18287996" h="3086103">
                <a:moveTo>
                  <a:pt x="0" y="0"/>
                </a:moveTo>
                <a:lnTo>
                  <a:pt x="18287996" y="0"/>
                </a:lnTo>
                <a:lnTo>
                  <a:pt x="18287996" y="3086103"/>
                </a:lnTo>
                <a:lnTo>
                  <a:pt x="0" y="30861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a:extLst>
              <a:ext uri="{C183D7F6-B498-43B3-948B-1728B52AA6E4}">
                <adec:decorative xmlns:adec="http://schemas.microsoft.com/office/drawing/2017/decorative" val="1"/>
              </a:ext>
            </a:extLst>
          </p:cNvPr>
          <p:cNvSpPr/>
          <p:nvPr/>
        </p:nvSpPr>
        <p:spPr>
          <a:xfrm>
            <a:off x="8629178" y="1886254"/>
            <a:ext cx="1029648" cy="1042681"/>
          </a:xfrm>
          <a:custGeom>
            <a:avLst/>
            <a:gdLst/>
            <a:ahLst/>
            <a:cxnLst/>
            <a:rect l="l" t="t" r="r" b="b"/>
            <a:pathLst>
              <a:path w="1029648" h="1042681">
                <a:moveTo>
                  <a:pt x="0" y="0"/>
                </a:moveTo>
                <a:lnTo>
                  <a:pt x="1029648" y="0"/>
                </a:lnTo>
                <a:lnTo>
                  <a:pt x="1029648" y="1042682"/>
                </a:lnTo>
                <a:lnTo>
                  <a:pt x="0" y="10426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4" name="TextBox 4"/>
          <p:cNvSpPr txBox="1">
            <a:spLocks noGrp="1"/>
          </p:cNvSpPr>
          <p:nvPr>
            <p:ph type="title" idx="4294967295"/>
          </p:nvPr>
        </p:nvSpPr>
        <p:spPr>
          <a:xfrm>
            <a:off x="1028700" y="666750"/>
            <a:ext cx="16230600" cy="109347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213166"/>
                </a:solidFill>
                <a:effectLst/>
                <a:uLnTx/>
                <a:uFillTx/>
                <a:latin typeface="Verdana Pro Bold"/>
                <a:ea typeface="+mn-ea"/>
                <a:cs typeface="+mn-cs"/>
              </a:rPr>
              <a:t>Machine Learning (ML)</a:t>
            </a:r>
          </a:p>
        </p:txBody>
      </p:sp>
      <p:sp>
        <p:nvSpPr>
          <p:cNvPr id="2" name="TextBox 2"/>
          <p:cNvSpPr txBox="1"/>
          <p:nvPr/>
        </p:nvSpPr>
        <p:spPr>
          <a:xfrm>
            <a:off x="1028700" y="2857646"/>
            <a:ext cx="16230600" cy="1889761"/>
          </a:xfrm>
          <a:prstGeom prst="rect">
            <a:avLst/>
          </a:prstGeom>
        </p:spPr>
        <p:txBody>
          <a:bodyPr lIns="0" tIns="0" rIns="0" bIns="0" rtlCol="0" anchor="t">
            <a:spAutoFit/>
          </a:bodyPr>
          <a:lstStyle/>
          <a:p>
            <a:pPr>
              <a:lnSpc>
                <a:spcPts val="5099"/>
              </a:lnSpc>
            </a:pPr>
            <a:r>
              <a:rPr lang="en-US" sz="3399">
                <a:solidFill>
                  <a:srgbClr val="1D1D1F"/>
                </a:solidFill>
                <a:latin typeface="Roboto Bold"/>
              </a:rPr>
              <a:t>Machine Learning (ML) is a branch of artificial intelligence (AI) that focuses on creating systems capable of learning and improving from experience without being explicitly programmed for specific tasks.</a:t>
            </a:r>
          </a:p>
        </p:txBody>
      </p:sp>
      <p:sp>
        <p:nvSpPr>
          <p:cNvPr id="3" name="Freeform 3">
            <a:extLst>
              <a:ext uri="{C183D7F6-B498-43B3-948B-1728B52AA6E4}">
                <adec:decorative xmlns:adec="http://schemas.microsoft.com/office/drawing/2017/decorative" val="1"/>
              </a:ext>
            </a:extLst>
          </p:cNvPr>
          <p:cNvSpPr/>
          <p:nvPr/>
        </p:nvSpPr>
        <p:spPr>
          <a:xfrm>
            <a:off x="4354754" y="5386936"/>
            <a:ext cx="12904546" cy="3871364"/>
          </a:xfrm>
          <a:custGeom>
            <a:avLst/>
            <a:gdLst/>
            <a:ahLst/>
            <a:cxnLst/>
            <a:rect l="l" t="t" r="r" b="b"/>
            <a:pathLst>
              <a:path w="12904546" h="3871364">
                <a:moveTo>
                  <a:pt x="0" y="0"/>
                </a:moveTo>
                <a:lnTo>
                  <a:pt x="12904546" y="0"/>
                </a:lnTo>
                <a:lnTo>
                  <a:pt x="12904546" y="3871364"/>
                </a:lnTo>
                <a:lnTo>
                  <a:pt x="0" y="38713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4" name="TextBox 4"/>
          <p:cNvSpPr txBox="1">
            <a:spLocks noGrp="1"/>
          </p:cNvSpPr>
          <p:nvPr>
            <p:ph type="title" idx="4294967295"/>
          </p:nvPr>
        </p:nvSpPr>
        <p:spPr>
          <a:xfrm>
            <a:off x="1028700" y="666750"/>
            <a:ext cx="16230600" cy="109347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213166"/>
                </a:solidFill>
                <a:effectLst/>
                <a:uLnTx/>
                <a:uFillTx/>
                <a:latin typeface="Verdana Pro Bold"/>
                <a:ea typeface="+mn-ea"/>
                <a:cs typeface="+mn-cs"/>
              </a:rPr>
              <a:t>Deep Learning (DL)</a:t>
            </a:r>
          </a:p>
        </p:txBody>
      </p:sp>
      <p:sp>
        <p:nvSpPr>
          <p:cNvPr id="2" name="TextBox 2"/>
          <p:cNvSpPr txBox="1"/>
          <p:nvPr/>
        </p:nvSpPr>
        <p:spPr>
          <a:xfrm>
            <a:off x="1028700" y="2857646"/>
            <a:ext cx="16230600" cy="1889761"/>
          </a:xfrm>
          <a:prstGeom prst="rect">
            <a:avLst/>
          </a:prstGeom>
        </p:spPr>
        <p:txBody>
          <a:bodyPr lIns="0" tIns="0" rIns="0" bIns="0" rtlCol="0" anchor="t">
            <a:spAutoFit/>
          </a:bodyPr>
          <a:lstStyle/>
          <a:p>
            <a:pPr>
              <a:lnSpc>
                <a:spcPts val="5099"/>
              </a:lnSpc>
            </a:pPr>
            <a:r>
              <a:rPr lang="en-US" sz="3399">
                <a:solidFill>
                  <a:srgbClr val="1D1D1F"/>
                </a:solidFill>
                <a:latin typeface="Roboto Bold"/>
              </a:rPr>
              <a:t>Deep Learning (DL) is a cutting-edge technology within the broader field of artificial intelligence, distinguished by its ability to learn and make decisions by mimicking the way the human brain operates.</a:t>
            </a:r>
          </a:p>
        </p:txBody>
      </p:sp>
      <p:sp>
        <p:nvSpPr>
          <p:cNvPr id="3" name="Freeform 3">
            <a:extLst>
              <a:ext uri="{C183D7F6-B498-43B3-948B-1728B52AA6E4}">
                <adec:decorative xmlns:adec="http://schemas.microsoft.com/office/drawing/2017/decorative" val="1"/>
              </a:ext>
            </a:extLst>
          </p:cNvPr>
          <p:cNvSpPr/>
          <p:nvPr/>
        </p:nvSpPr>
        <p:spPr>
          <a:xfrm>
            <a:off x="4354754" y="5386936"/>
            <a:ext cx="12904546" cy="3871364"/>
          </a:xfrm>
          <a:custGeom>
            <a:avLst/>
            <a:gdLst/>
            <a:ahLst/>
            <a:cxnLst/>
            <a:rect l="l" t="t" r="r" b="b"/>
            <a:pathLst>
              <a:path w="12904546" h="3871364">
                <a:moveTo>
                  <a:pt x="0" y="0"/>
                </a:moveTo>
                <a:lnTo>
                  <a:pt x="12904546" y="0"/>
                </a:lnTo>
                <a:lnTo>
                  <a:pt x="12904546" y="3871364"/>
                </a:lnTo>
                <a:lnTo>
                  <a:pt x="0" y="38713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4" name="TextBox 4"/>
          <p:cNvSpPr txBox="1">
            <a:spLocks noGrp="1"/>
          </p:cNvSpPr>
          <p:nvPr>
            <p:ph type="title" idx="4294967295"/>
          </p:nvPr>
        </p:nvSpPr>
        <p:spPr>
          <a:xfrm>
            <a:off x="1028700" y="666750"/>
            <a:ext cx="16230600" cy="109347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213166"/>
                </a:solidFill>
                <a:effectLst/>
                <a:uLnTx/>
                <a:uFillTx/>
                <a:latin typeface="Verdana Pro Bold"/>
                <a:ea typeface="+mn-ea"/>
                <a:cs typeface="+mn-cs"/>
              </a:rPr>
              <a:t>Large Language Models (LLM)</a:t>
            </a:r>
          </a:p>
        </p:txBody>
      </p:sp>
      <p:sp>
        <p:nvSpPr>
          <p:cNvPr id="2" name="TextBox 2"/>
          <p:cNvSpPr txBox="1"/>
          <p:nvPr/>
        </p:nvSpPr>
        <p:spPr>
          <a:xfrm>
            <a:off x="1028700" y="2857646"/>
            <a:ext cx="16230600" cy="1889761"/>
          </a:xfrm>
          <a:prstGeom prst="rect">
            <a:avLst/>
          </a:prstGeom>
        </p:spPr>
        <p:txBody>
          <a:bodyPr lIns="0" tIns="0" rIns="0" bIns="0" rtlCol="0" anchor="t">
            <a:spAutoFit/>
          </a:bodyPr>
          <a:lstStyle/>
          <a:p>
            <a:pPr>
              <a:lnSpc>
                <a:spcPts val="5099"/>
              </a:lnSpc>
            </a:pPr>
            <a:r>
              <a:rPr lang="en-US" sz="3399">
                <a:solidFill>
                  <a:srgbClr val="1D1D1F"/>
                </a:solidFill>
                <a:latin typeface="Roboto Bold"/>
              </a:rPr>
              <a:t>Large Language Models (LLMs) are advanced computational systems designed to process, understand, and generate human language in a way that mimics human-like understanding. </a:t>
            </a:r>
          </a:p>
        </p:txBody>
      </p:sp>
      <p:sp>
        <p:nvSpPr>
          <p:cNvPr id="3" name="Freeform 3">
            <a:extLst>
              <a:ext uri="{C183D7F6-B498-43B3-948B-1728B52AA6E4}">
                <adec:decorative xmlns:adec="http://schemas.microsoft.com/office/drawing/2017/decorative" val="1"/>
              </a:ext>
            </a:extLst>
          </p:cNvPr>
          <p:cNvSpPr/>
          <p:nvPr/>
        </p:nvSpPr>
        <p:spPr>
          <a:xfrm>
            <a:off x="4354754" y="5386936"/>
            <a:ext cx="12904546" cy="3871364"/>
          </a:xfrm>
          <a:custGeom>
            <a:avLst/>
            <a:gdLst/>
            <a:ahLst/>
            <a:cxnLst/>
            <a:rect l="l" t="t" r="r" b="b"/>
            <a:pathLst>
              <a:path w="12904546" h="3871364">
                <a:moveTo>
                  <a:pt x="0" y="0"/>
                </a:moveTo>
                <a:lnTo>
                  <a:pt x="12904546" y="0"/>
                </a:lnTo>
                <a:lnTo>
                  <a:pt x="12904546" y="3871364"/>
                </a:lnTo>
                <a:lnTo>
                  <a:pt x="0" y="38713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4" name="TextBox 4"/>
          <p:cNvSpPr txBox="1">
            <a:spLocks noGrp="1"/>
          </p:cNvSpPr>
          <p:nvPr>
            <p:ph type="title" idx="4294967295"/>
          </p:nvPr>
        </p:nvSpPr>
        <p:spPr>
          <a:xfrm>
            <a:off x="1028700" y="666750"/>
            <a:ext cx="16230600" cy="109347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213166"/>
                </a:solidFill>
                <a:effectLst/>
                <a:uLnTx/>
                <a:uFillTx/>
                <a:latin typeface="Verdana Pro Bold"/>
                <a:ea typeface="+mn-ea"/>
                <a:cs typeface="+mn-cs"/>
              </a:rPr>
              <a:t>Algorithms</a:t>
            </a:r>
          </a:p>
        </p:txBody>
      </p:sp>
      <p:sp>
        <p:nvSpPr>
          <p:cNvPr id="2" name="TextBox 2"/>
          <p:cNvSpPr txBox="1"/>
          <p:nvPr/>
        </p:nvSpPr>
        <p:spPr>
          <a:xfrm>
            <a:off x="1028700" y="2857646"/>
            <a:ext cx="16230600" cy="1889761"/>
          </a:xfrm>
          <a:prstGeom prst="rect">
            <a:avLst/>
          </a:prstGeom>
        </p:spPr>
        <p:txBody>
          <a:bodyPr lIns="0" tIns="0" rIns="0" bIns="0" rtlCol="0" anchor="t">
            <a:spAutoFit/>
          </a:bodyPr>
          <a:lstStyle/>
          <a:p>
            <a:pPr>
              <a:lnSpc>
                <a:spcPts val="5099"/>
              </a:lnSpc>
            </a:pPr>
            <a:r>
              <a:rPr lang="en-US" sz="3399">
                <a:solidFill>
                  <a:srgbClr val="1D1D1F"/>
                </a:solidFill>
                <a:latin typeface="Roboto Bold"/>
              </a:rPr>
              <a:t>Algorithms, in the context of generative AI, are the sets of mathematical instructions or rules designed to enable computers to create content that mimics human-like outputs, such as images, text, music, or even synthetic voices. </a:t>
            </a:r>
          </a:p>
        </p:txBody>
      </p:sp>
      <p:sp>
        <p:nvSpPr>
          <p:cNvPr id="3" name="Freeform 3">
            <a:extLst>
              <a:ext uri="{C183D7F6-B498-43B3-948B-1728B52AA6E4}">
                <adec:decorative xmlns:adec="http://schemas.microsoft.com/office/drawing/2017/decorative" val="1"/>
              </a:ext>
            </a:extLst>
          </p:cNvPr>
          <p:cNvSpPr/>
          <p:nvPr/>
        </p:nvSpPr>
        <p:spPr>
          <a:xfrm>
            <a:off x="4354754" y="5386936"/>
            <a:ext cx="12904546" cy="3871364"/>
          </a:xfrm>
          <a:custGeom>
            <a:avLst/>
            <a:gdLst/>
            <a:ahLst/>
            <a:cxnLst/>
            <a:rect l="l" t="t" r="r" b="b"/>
            <a:pathLst>
              <a:path w="12904546" h="3871364">
                <a:moveTo>
                  <a:pt x="0" y="0"/>
                </a:moveTo>
                <a:lnTo>
                  <a:pt x="12904546" y="0"/>
                </a:lnTo>
                <a:lnTo>
                  <a:pt x="12904546" y="3871364"/>
                </a:lnTo>
                <a:lnTo>
                  <a:pt x="0" y="38713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0" name="TextBox 20"/>
          <p:cNvSpPr txBox="1">
            <a:spLocks noGrp="1"/>
          </p:cNvSpPr>
          <p:nvPr>
            <p:ph type="title" idx="4294967295"/>
          </p:nvPr>
        </p:nvSpPr>
        <p:spPr>
          <a:xfrm>
            <a:off x="5365096" y="895350"/>
            <a:ext cx="7557807" cy="77343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000000"/>
                </a:solidFill>
                <a:effectLst/>
                <a:uLnTx/>
                <a:uFillTx/>
                <a:latin typeface="Roboto Bold"/>
                <a:ea typeface="+mn-ea"/>
                <a:cs typeface="+mn-cs"/>
              </a:rPr>
              <a:t>Artificial Intelligence (AI)</a:t>
            </a:r>
          </a:p>
        </p:txBody>
      </p:sp>
      <p:pic>
        <p:nvPicPr>
          <p:cNvPr id="23" name="Picture 22" descr="A Venn diagram showing Machine Learning, Deep Learning, and Natural Language Processing. Where the three circles overlap is Large Language Models.&#10;&#10;">
            <a:extLst>
              <a:ext uri="{FF2B5EF4-FFF2-40B4-BE49-F238E27FC236}">
                <a16:creationId xmlns:a16="http://schemas.microsoft.com/office/drawing/2014/main" id="{4BA0E0DE-63B5-5E45-4B22-741F6AE733FB}"/>
              </a:ext>
            </a:extLst>
          </p:cNvPr>
          <p:cNvPicPr>
            <a:picLocks noChangeAspect="1"/>
          </p:cNvPicPr>
          <p:nvPr/>
        </p:nvPicPr>
        <p:blipFill rotWithShape="1">
          <a:blip r:embed="rId2">
            <a:extLst>
              <a:ext uri="{28A0092B-C50C-407E-A947-70E740481C1C}">
                <a14:useLocalDpi xmlns:a14="http://schemas.microsoft.com/office/drawing/2010/main" val="0"/>
              </a:ext>
            </a:extLst>
          </a:blip>
          <a:srcRect b="14453"/>
          <a:stretch/>
        </p:blipFill>
        <p:spPr>
          <a:xfrm>
            <a:off x="640024" y="2019300"/>
            <a:ext cx="17007952" cy="771525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5" name="TextBox 5"/>
          <p:cNvSpPr txBox="1">
            <a:spLocks noGrp="1"/>
          </p:cNvSpPr>
          <p:nvPr>
            <p:ph type="title" idx="4294967295"/>
          </p:nvPr>
        </p:nvSpPr>
        <p:spPr>
          <a:xfrm>
            <a:off x="1028700" y="666750"/>
            <a:ext cx="16230600" cy="109347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213166"/>
                </a:solidFill>
                <a:effectLst/>
                <a:uLnTx/>
                <a:uFillTx/>
                <a:latin typeface="Verdana Pro Bold"/>
                <a:ea typeface="+mn-ea"/>
                <a:cs typeface="+mn-cs"/>
              </a:rPr>
              <a:t>Training Data</a:t>
            </a:r>
          </a:p>
        </p:txBody>
      </p:sp>
      <p:sp>
        <p:nvSpPr>
          <p:cNvPr id="2" name="Freeform 2" descr="Graphic of text inputs into a generator"/>
          <p:cNvSpPr/>
          <p:nvPr/>
        </p:nvSpPr>
        <p:spPr>
          <a:xfrm>
            <a:off x="1292445" y="2960944"/>
            <a:ext cx="4348743" cy="4365112"/>
          </a:xfrm>
          <a:custGeom>
            <a:avLst/>
            <a:gdLst/>
            <a:ahLst/>
            <a:cxnLst/>
            <a:rect l="l" t="t" r="r" b="b"/>
            <a:pathLst>
              <a:path w="4348743" h="4365112">
                <a:moveTo>
                  <a:pt x="0" y="0"/>
                </a:moveTo>
                <a:lnTo>
                  <a:pt x="4348743" y="0"/>
                </a:lnTo>
                <a:lnTo>
                  <a:pt x="4348743" y="4365112"/>
                </a:lnTo>
                <a:lnTo>
                  <a:pt x="0" y="43651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descr="Graphic of elements being input into a generator"/>
          <p:cNvSpPr/>
          <p:nvPr/>
        </p:nvSpPr>
        <p:spPr>
          <a:xfrm>
            <a:off x="7172693" y="2956411"/>
            <a:ext cx="4365112" cy="4365112"/>
          </a:xfrm>
          <a:custGeom>
            <a:avLst/>
            <a:gdLst/>
            <a:ahLst/>
            <a:cxnLst/>
            <a:rect l="l" t="t" r="r" b="b"/>
            <a:pathLst>
              <a:path w="4365112" h="4365112">
                <a:moveTo>
                  <a:pt x="0" y="0"/>
                </a:moveTo>
                <a:lnTo>
                  <a:pt x="4365112" y="0"/>
                </a:lnTo>
                <a:lnTo>
                  <a:pt x="4365112" y="4365111"/>
                </a:lnTo>
                <a:lnTo>
                  <a:pt x="0" y="43651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descr="Graphic of webpages being input into a generator"/>
          <p:cNvSpPr/>
          <p:nvPr/>
        </p:nvSpPr>
        <p:spPr>
          <a:xfrm>
            <a:off x="13069309" y="3416456"/>
            <a:ext cx="3445020" cy="3445020"/>
          </a:xfrm>
          <a:custGeom>
            <a:avLst/>
            <a:gdLst/>
            <a:ahLst/>
            <a:cxnLst/>
            <a:rect l="l" t="t" r="r" b="b"/>
            <a:pathLst>
              <a:path w="3445020" h="3445020">
                <a:moveTo>
                  <a:pt x="0" y="0"/>
                </a:moveTo>
                <a:lnTo>
                  <a:pt x="3445020" y="0"/>
                </a:lnTo>
                <a:lnTo>
                  <a:pt x="3445020" y="3445020"/>
                </a:lnTo>
                <a:lnTo>
                  <a:pt x="0" y="34450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7C61F5-AD77-B97F-BE3F-91CC5D57FBB9}"/>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dirty="0"/>
              <a:t>Common Crawl</a:t>
            </a:r>
          </a:p>
        </p:txBody>
      </p:sp>
      <p:sp>
        <p:nvSpPr>
          <p:cNvPr id="2" name="Freeform 2" descr="Screenshot of the Common Crawl homepage"/>
          <p:cNvSpPr/>
          <p:nvPr/>
        </p:nvSpPr>
        <p:spPr>
          <a:xfrm>
            <a:off x="2078966" y="1028700"/>
            <a:ext cx="14130068" cy="8229600"/>
          </a:xfrm>
          <a:custGeom>
            <a:avLst/>
            <a:gdLst/>
            <a:ahLst/>
            <a:cxnLst/>
            <a:rect l="l" t="t" r="r" b="b"/>
            <a:pathLst>
              <a:path w="14130068" h="8229600">
                <a:moveTo>
                  <a:pt x="0" y="0"/>
                </a:moveTo>
                <a:lnTo>
                  <a:pt x="14130068" y="0"/>
                </a:lnTo>
                <a:lnTo>
                  <a:pt x="14130068" y="8229600"/>
                </a:lnTo>
                <a:lnTo>
                  <a:pt x="0" y="822960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4" name="TextBox 4"/>
          <p:cNvSpPr txBox="1">
            <a:spLocks noGrp="1"/>
          </p:cNvSpPr>
          <p:nvPr>
            <p:ph type="title" idx="4294967295"/>
          </p:nvPr>
        </p:nvSpPr>
        <p:spPr>
          <a:xfrm>
            <a:off x="1028700" y="666750"/>
            <a:ext cx="16230600" cy="109347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213166"/>
                </a:solidFill>
                <a:effectLst/>
                <a:uLnTx/>
                <a:uFillTx/>
                <a:latin typeface="Verdana Pro Bold"/>
                <a:ea typeface="+mn-ea"/>
                <a:cs typeface="+mn-cs"/>
              </a:rPr>
              <a:t>Generative Adversarial Networks (GAN)</a:t>
            </a:r>
          </a:p>
        </p:txBody>
      </p:sp>
      <p:sp>
        <p:nvSpPr>
          <p:cNvPr id="3" name="TextBox 3"/>
          <p:cNvSpPr txBox="1"/>
          <p:nvPr/>
        </p:nvSpPr>
        <p:spPr>
          <a:xfrm>
            <a:off x="1028700" y="2552700"/>
            <a:ext cx="9486900" cy="3869649"/>
          </a:xfrm>
          <a:prstGeom prst="rect">
            <a:avLst/>
          </a:prstGeom>
        </p:spPr>
        <p:txBody>
          <a:bodyPr wrap="square" lIns="0" tIns="0" rIns="0" bIns="0" rtlCol="0" anchor="t">
            <a:spAutoFit/>
          </a:bodyPr>
          <a:lstStyle/>
          <a:p>
            <a:pPr>
              <a:lnSpc>
                <a:spcPts val="5099"/>
              </a:lnSpc>
            </a:pPr>
            <a:r>
              <a:rPr lang="en-US" sz="3399" dirty="0">
                <a:solidFill>
                  <a:srgbClr val="1D1D1F"/>
                </a:solidFill>
                <a:latin typeface="Roboto Bold"/>
              </a:rPr>
              <a:t>Generative Adversarial Networks (GANs) operate on the principle of two competing networks – a generator that creates data and a discriminator that evaluates its authenticity – working together to improve the quality of generated outputs.</a:t>
            </a:r>
          </a:p>
        </p:txBody>
      </p:sp>
      <p:pic>
        <p:nvPicPr>
          <p:cNvPr id="1026" name="Picture 2" descr="Simplified chart of how GANs operate by generating and discriminating data">
            <a:extLst>
              <a:ext uri="{FF2B5EF4-FFF2-40B4-BE49-F238E27FC236}">
                <a16:creationId xmlns:a16="http://schemas.microsoft.com/office/drawing/2014/main" id="{50F3CF60-D229-DB47-BF0E-728E40D86B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5599" y="2553269"/>
            <a:ext cx="7026293" cy="4723831"/>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2">
            <a:extLst>
              <a:ext uri="{C183D7F6-B498-43B3-948B-1728B52AA6E4}">
                <adec:decorative xmlns:adec="http://schemas.microsoft.com/office/drawing/2017/decorative" val="1"/>
              </a:ext>
            </a:extLst>
          </p:cNvPr>
          <p:cNvSpPr/>
          <p:nvPr/>
        </p:nvSpPr>
        <p:spPr>
          <a:xfrm>
            <a:off x="1028700" y="7913618"/>
            <a:ext cx="9244686" cy="1344682"/>
          </a:xfrm>
          <a:custGeom>
            <a:avLst/>
            <a:gdLst/>
            <a:ahLst/>
            <a:cxnLst/>
            <a:rect l="l" t="t" r="r" b="b"/>
            <a:pathLst>
              <a:path w="9244686" h="1344682">
                <a:moveTo>
                  <a:pt x="0" y="0"/>
                </a:moveTo>
                <a:lnTo>
                  <a:pt x="9244686" y="0"/>
                </a:lnTo>
                <a:lnTo>
                  <a:pt x="9244686" y="1344682"/>
                </a:lnTo>
                <a:lnTo>
                  <a:pt x="0" y="13446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4" name="TextBox 4"/>
          <p:cNvSpPr txBox="1">
            <a:spLocks noGrp="1"/>
          </p:cNvSpPr>
          <p:nvPr>
            <p:ph type="title" idx="4294967295"/>
          </p:nvPr>
        </p:nvSpPr>
        <p:spPr>
          <a:xfrm>
            <a:off x="1028700" y="647700"/>
            <a:ext cx="16230600" cy="109347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213166"/>
                </a:solidFill>
                <a:effectLst/>
                <a:uLnTx/>
                <a:uFillTx/>
                <a:latin typeface="Verdana Pro Bold"/>
                <a:ea typeface="+mn-ea"/>
                <a:cs typeface="+mn-cs"/>
              </a:rPr>
              <a:t>Variational Autoencoders (VAE)</a:t>
            </a:r>
          </a:p>
        </p:txBody>
      </p:sp>
      <p:sp>
        <p:nvSpPr>
          <p:cNvPr id="3" name="TextBox 3"/>
          <p:cNvSpPr txBox="1"/>
          <p:nvPr/>
        </p:nvSpPr>
        <p:spPr>
          <a:xfrm>
            <a:off x="1028699" y="2517079"/>
            <a:ext cx="16230600" cy="1251586"/>
          </a:xfrm>
          <a:prstGeom prst="rect">
            <a:avLst/>
          </a:prstGeom>
        </p:spPr>
        <p:txBody>
          <a:bodyPr lIns="0" tIns="0" rIns="0" bIns="0" rtlCol="0" anchor="t">
            <a:spAutoFit/>
          </a:bodyPr>
          <a:lstStyle/>
          <a:p>
            <a:pPr>
              <a:lnSpc>
                <a:spcPts val="5099"/>
              </a:lnSpc>
            </a:pPr>
            <a:r>
              <a:rPr lang="en-US" sz="3399" dirty="0">
                <a:solidFill>
                  <a:srgbClr val="1D1D1F"/>
                </a:solidFill>
                <a:latin typeface="Roboto Bold"/>
              </a:rPr>
              <a:t>Variational Autoencoders (VAEs) are based on the principle of encoding inputs into a latent space, and then decoding them to generate new outputs.</a:t>
            </a:r>
          </a:p>
        </p:txBody>
      </p:sp>
      <p:pic>
        <p:nvPicPr>
          <p:cNvPr id="2050" name="Picture 2" descr="Simple diagram of coding inputs into a latent space generating new output">
            <a:extLst>
              <a:ext uri="{FF2B5EF4-FFF2-40B4-BE49-F238E27FC236}">
                <a16:creationId xmlns:a16="http://schemas.microsoft.com/office/drawing/2014/main" id="{3FDF3574-4058-4DD7-4A6E-8696167A7D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9136" y="4355241"/>
            <a:ext cx="9229725" cy="2971800"/>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2">
            <a:extLst>
              <a:ext uri="{C183D7F6-B498-43B3-948B-1728B52AA6E4}">
                <adec:decorative xmlns:adec="http://schemas.microsoft.com/office/drawing/2017/decorative" val="1"/>
              </a:ext>
            </a:extLst>
          </p:cNvPr>
          <p:cNvSpPr/>
          <p:nvPr/>
        </p:nvSpPr>
        <p:spPr>
          <a:xfrm flipH="1">
            <a:off x="8014614" y="7913618"/>
            <a:ext cx="9244686" cy="1344682"/>
          </a:xfrm>
          <a:custGeom>
            <a:avLst/>
            <a:gdLst/>
            <a:ahLst/>
            <a:cxnLst/>
            <a:rect l="l" t="t" r="r" b="b"/>
            <a:pathLst>
              <a:path w="9244686" h="1344682">
                <a:moveTo>
                  <a:pt x="9244686" y="0"/>
                </a:moveTo>
                <a:lnTo>
                  <a:pt x="0" y="0"/>
                </a:lnTo>
                <a:lnTo>
                  <a:pt x="0" y="1344682"/>
                </a:lnTo>
                <a:lnTo>
                  <a:pt x="9244686" y="1344682"/>
                </a:lnTo>
                <a:lnTo>
                  <a:pt x="9244686"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3" name="TextBox 3"/>
          <p:cNvSpPr txBox="1">
            <a:spLocks noGrp="1"/>
          </p:cNvSpPr>
          <p:nvPr>
            <p:ph type="title" idx="4294967295"/>
          </p:nvPr>
        </p:nvSpPr>
        <p:spPr>
          <a:xfrm>
            <a:off x="1028700" y="666750"/>
            <a:ext cx="16230600" cy="109347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213166"/>
                </a:solidFill>
                <a:effectLst/>
                <a:uLnTx/>
                <a:uFillTx/>
                <a:latin typeface="Verdana Pro Bold"/>
                <a:ea typeface="+mn-ea"/>
                <a:cs typeface="+mn-cs"/>
              </a:rPr>
              <a:t>Autoregressive Models</a:t>
            </a:r>
          </a:p>
        </p:txBody>
      </p:sp>
      <p:sp>
        <p:nvSpPr>
          <p:cNvPr id="2" name="TextBox 2"/>
          <p:cNvSpPr txBox="1"/>
          <p:nvPr/>
        </p:nvSpPr>
        <p:spPr>
          <a:xfrm>
            <a:off x="1008228" y="2450012"/>
            <a:ext cx="6743700" cy="3869649"/>
          </a:xfrm>
          <a:prstGeom prst="rect">
            <a:avLst/>
          </a:prstGeom>
        </p:spPr>
        <p:txBody>
          <a:bodyPr wrap="square" lIns="0" tIns="0" rIns="0" bIns="0" rtlCol="0" anchor="t">
            <a:spAutoFit/>
          </a:bodyPr>
          <a:lstStyle/>
          <a:p>
            <a:pPr>
              <a:lnSpc>
                <a:spcPts val="5099"/>
              </a:lnSpc>
            </a:pPr>
            <a:r>
              <a:rPr lang="en-US" sz="3399" dirty="0">
                <a:solidFill>
                  <a:srgbClr val="1D1D1F"/>
                </a:solidFill>
                <a:latin typeface="Roboto Bold"/>
              </a:rPr>
              <a:t>Autoregressive Models -- with one example being Generative Pre-trained Transformers (GPT) -- work by predicting future values in a sequence by learning from previous ones.</a:t>
            </a:r>
          </a:p>
        </p:txBody>
      </p:sp>
      <p:pic>
        <p:nvPicPr>
          <p:cNvPr id="6" name="Picture 5" descr="A simplified chart of how GPT models work to predict sequential values">
            <a:extLst>
              <a:ext uri="{FF2B5EF4-FFF2-40B4-BE49-F238E27FC236}">
                <a16:creationId xmlns:a16="http://schemas.microsoft.com/office/drawing/2014/main" id="{D98B6D62-DD25-5122-562A-4D081CAF343A}"/>
              </a:ext>
            </a:extLst>
          </p:cNvPr>
          <p:cNvPicPr>
            <a:picLocks noChangeAspect="1"/>
          </p:cNvPicPr>
          <p:nvPr/>
        </p:nvPicPr>
        <p:blipFill>
          <a:blip r:embed="rId2"/>
          <a:stretch>
            <a:fillRect/>
          </a:stretch>
        </p:blipFill>
        <p:spPr>
          <a:xfrm>
            <a:off x="9372600" y="2450012"/>
            <a:ext cx="7239000" cy="5092822"/>
          </a:xfrm>
          <a:prstGeom prst="rect">
            <a:avLst/>
          </a:prstGeom>
        </p:spPr>
      </p:pic>
      <p:sp>
        <p:nvSpPr>
          <p:cNvPr id="4" name="Freeform 4">
            <a:extLst>
              <a:ext uri="{C183D7F6-B498-43B3-948B-1728B52AA6E4}">
                <adec:decorative xmlns:adec="http://schemas.microsoft.com/office/drawing/2017/decorative" val="1"/>
              </a:ext>
            </a:extLst>
          </p:cNvPr>
          <p:cNvSpPr/>
          <p:nvPr/>
        </p:nvSpPr>
        <p:spPr>
          <a:xfrm>
            <a:off x="1028700" y="7913618"/>
            <a:ext cx="9244686" cy="1344682"/>
          </a:xfrm>
          <a:custGeom>
            <a:avLst/>
            <a:gdLst/>
            <a:ahLst/>
            <a:cxnLst/>
            <a:rect l="l" t="t" r="r" b="b"/>
            <a:pathLst>
              <a:path w="9244686" h="1344682">
                <a:moveTo>
                  <a:pt x="0" y="0"/>
                </a:moveTo>
                <a:lnTo>
                  <a:pt x="9244686" y="0"/>
                </a:lnTo>
                <a:lnTo>
                  <a:pt x="9244686" y="1344682"/>
                </a:lnTo>
                <a:lnTo>
                  <a:pt x="0" y="13446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04325D2-3F0B-0D5C-F428-B120EE50070B}"/>
              </a:ext>
            </a:extLst>
          </p:cNvPr>
          <p:cNvSpPr>
            <a:spLocks noGrp="1"/>
          </p:cNvSpPr>
          <p:nvPr>
            <p:ph type="title" idx="4294967295"/>
          </p:nvPr>
        </p:nvSpPr>
        <p:spPr>
          <a:xfrm>
            <a:off x="457200" y="-1104900"/>
            <a:ext cx="8229600" cy="1143000"/>
          </a:xfrm>
        </p:spPr>
        <p:txBody>
          <a:bodyPr vert="horz" lIns="91440" tIns="45720" rIns="91440" bIns="45720" rtlCol="0" anchor="b">
            <a:normAutofit/>
          </a:bodyPr>
          <a:lstStyle/>
          <a:p>
            <a:r>
              <a:rPr lang="en-US"/>
              <a:t>Generative AI</a:t>
            </a:r>
            <a:endParaRPr lang="en-US" dirty="0"/>
          </a:p>
        </p:txBody>
      </p:sp>
      <p:sp>
        <p:nvSpPr>
          <p:cNvPr id="5" name="Freeform 5">
            <a:extLst>
              <a:ext uri="{C183D7F6-B498-43B3-948B-1728B52AA6E4}">
                <adec:decorative xmlns:adec="http://schemas.microsoft.com/office/drawing/2017/decorative" val="1"/>
              </a:ext>
            </a:extLst>
          </p:cNvPr>
          <p:cNvSpPr/>
          <p:nvPr/>
        </p:nvSpPr>
        <p:spPr>
          <a:xfrm>
            <a:off x="0" y="0"/>
            <a:ext cx="2202008" cy="2036857"/>
          </a:xfrm>
          <a:custGeom>
            <a:avLst/>
            <a:gdLst/>
            <a:ahLst/>
            <a:cxnLst/>
            <a:rect l="l" t="t" r="r" b="b"/>
            <a:pathLst>
              <a:path w="2202008" h="2036857">
                <a:moveTo>
                  <a:pt x="0" y="0"/>
                </a:moveTo>
                <a:lnTo>
                  <a:pt x="2202008" y="0"/>
                </a:lnTo>
                <a:lnTo>
                  <a:pt x="2202008" y="2036857"/>
                </a:lnTo>
                <a:lnTo>
                  <a:pt x="0" y="20368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10" name="Picture 9" descr="Screenshot of AI news article links">
            <a:extLst>
              <a:ext uri="{FF2B5EF4-FFF2-40B4-BE49-F238E27FC236}">
                <a16:creationId xmlns:a16="http://schemas.microsoft.com/office/drawing/2014/main" id="{BFEC75F9-86E0-CAB0-90E5-31E437AC7AC6}"/>
              </a:ext>
            </a:extLst>
          </p:cNvPr>
          <p:cNvPicPr>
            <a:picLocks noChangeAspect="1"/>
          </p:cNvPicPr>
          <p:nvPr/>
        </p:nvPicPr>
        <p:blipFill rotWithShape="1">
          <a:blip r:embed="rId4">
            <a:extLst>
              <a:ext uri="{28A0092B-C50C-407E-A947-70E740481C1C}">
                <a14:useLocalDpi xmlns:a14="http://schemas.microsoft.com/office/drawing/2010/main" val="0"/>
              </a:ext>
            </a:extLst>
          </a:blip>
          <a:srcRect b="5983"/>
          <a:stretch/>
        </p:blipFill>
        <p:spPr>
          <a:xfrm>
            <a:off x="1600200" y="1052591"/>
            <a:ext cx="15572117" cy="818181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4" name="TextBox 4"/>
          <p:cNvSpPr txBox="1">
            <a:spLocks noGrp="1"/>
          </p:cNvSpPr>
          <p:nvPr>
            <p:ph type="title" idx="4294967295"/>
          </p:nvPr>
        </p:nvSpPr>
        <p:spPr>
          <a:xfrm>
            <a:off x="1028700" y="666750"/>
            <a:ext cx="16230600" cy="109347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213166"/>
                </a:solidFill>
                <a:effectLst/>
                <a:uLnTx/>
                <a:uFillTx/>
                <a:latin typeface="Verdana Pro Bold"/>
                <a:ea typeface="+mn-ea"/>
                <a:cs typeface="+mn-cs"/>
              </a:rPr>
              <a:t>Diffusion Models</a:t>
            </a:r>
          </a:p>
        </p:txBody>
      </p:sp>
      <p:sp>
        <p:nvSpPr>
          <p:cNvPr id="3" name="TextBox 3"/>
          <p:cNvSpPr txBox="1"/>
          <p:nvPr/>
        </p:nvSpPr>
        <p:spPr>
          <a:xfrm>
            <a:off x="1011640" y="2227637"/>
            <a:ext cx="6057900" cy="5831725"/>
          </a:xfrm>
          <a:prstGeom prst="rect">
            <a:avLst/>
          </a:prstGeom>
        </p:spPr>
        <p:txBody>
          <a:bodyPr wrap="square" lIns="0" tIns="0" rIns="0" bIns="0" rtlCol="0" anchor="t">
            <a:spAutoFit/>
          </a:bodyPr>
          <a:lstStyle/>
          <a:p>
            <a:pPr>
              <a:lnSpc>
                <a:spcPts val="5099"/>
              </a:lnSpc>
            </a:pPr>
            <a:r>
              <a:rPr lang="en-US" sz="3399" dirty="0">
                <a:solidFill>
                  <a:srgbClr val="1D1D1F"/>
                </a:solidFill>
                <a:latin typeface="Roboto Bold"/>
              </a:rPr>
              <a:t>Diffusion Models learn to generate data by reversing a diffusion process, that being a process where noise is gradually added to data until it turns into a random noise distribution, and then learning to reverse the process to generate data from noise. </a:t>
            </a:r>
          </a:p>
        </p:txBody>
      </p:sp>
      <p:pic>
        <p:nvPicPr>
          <p:cNvPr id="3074" name="Picture 2" descr="undefined">
            <a:extLst>
              <a:ext uri="{FF2B5EF4-FFF2-40B4-BE49-F238E27FC236}">
                <a16:creationId xmlns:a16="http://schemas.microsoft.com/office/drawing/2014/main" id="{772769FF-F276-CBB6-5A27-3E58BCE720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1999264"/>
            <a:ext cx="8484553" cy="5746959"/>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2">
            <a:extLst>
              <a:ext uri="{C183D7F6-B498-43B3-948B-1728B52AA6E4}">
                <adec:decorative xmlns:adec="http://schemas.microsoft.com/office/drawing/2017/decorative" val="1"/>
              </a:ext>
            </a:extLst>
          </p:cNvPr>
          <p:cNvSpPr/>
          <p:nvPr/>
        </p:nvSpPr>
        <p:spPr>
          <a:xfrm flipH="1">
            <a:off x="8014614" y="7913618"/>
            <a:ext cx="9244686" cy="1344682"/>
          </a:xfrm>
          <a:custGeom>
            <a:avLst/>
            <a:gdLst/>
            <a:ahLst/>
            <a:cxnLst/>
            <a:rect l="l" t="t" r="r" b="b"/>
            <a:pathLst>
              <a:path w="9244686" h="1344682">
                <a:moveTo>
                  <a:pt x="9244686" y="0"/>
                </a:moveTo>
                <a:lnTo>
                  <a:pt x="0" y="0"/>
                </a:lnTo>
                <a:lnTo>
                  <a:pt x="0" y="1344682"/>
                </a:lnTo>
                <a:lnTo>
                  <a:pt x="9244686" y="1344682"/>
                </a:lnTo>
                <a:lnTo>
                  <a:pt x="9244686"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3" name="TextBox 3"/>
          <p:cNvSpPr txBox="1">
            <a:spLocks noGrp="1"/>
          </p:cNvSpPr>
          <p:nvPr>
            <p:ph type="title" idx="4294967295"/>
          </p:nvPr>
        </p:nvSpPr>
        <p:spPr>
          <a:xfrm>
            <a:off x="1028700" y="4163695"/>
            <a:ext cx="16230600" cy="146431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2799"/>
              </a:lnSpc>
              <a:spcBef>
                <a:spcPts val="0"/>
              </a:spcBef>
              <a:spcAft>
                <a:spcPts val="0"/>
              </a:spcAft>
              <a:buClrTx/>
              <a:buSzTx/>
              <a:buFontTx/>
              <a:buNone/>
              <a:tabLst/>
              <a:defRPr/>
            </a:pPr>
            <a:r>
              <a:rPr kumimoji="0" lang="en-US" sz="6399" b="0" i="0" u="none" strike="noStrike" kern="1200" cap="none" spc="0" normalizeH="0" baseline="0" noProof="0" dirty="0">
                <a:ln>
                  <a:noFill/>
                </a:ln>
                <a:solidFill>
                  <a:srgbClr val="213166"/>
                </a:solidFill>
                <a:effectLst/>
                <a:uLnTx/>
                <a:uFillTx/>
                <a:latin typeface="Roboto Bold"/>
                <a:ea typeface="+mn-ea"/>
                <a:cs typeface="+mn-cs"/>
              </a:rPr>
              <a:t>Spotlight on Leading Tools</a:t>
            </a:r>
          </a:p>
        </p:txBody>
      </p:sp>
      <p:sp>
        <p:nvSpPr>
          <p:cNvPr id="2" name="Freeform 2">
            <a:extLst>
              <a:ext uri="{C183D7F6-B498-43B3-948B-1728B52AA6E4}">
                <adec:decorative xmlns:adec="http://schemas.microsoft.com/office/drawing/2017/decorative" val="1"/>
              </a:ext>
            </a:extLst>
          </p:cNvPr>
          <p:cNvSpPr/>
          <p:nvPr/>
        </p:nvSpPr>
        <p:spPr>
          <a:xfrm flipH="1">
            <a:off x="13266380" y="5854336"/>
            <a:ext cx="3992920" cy="3403964"/>
          </a:xfrm>
          <a:custGeom>
            <a:avLst/>
            <a:gdLst/>
            <a:ahLst/>
            <a:cxnLst/>
            <a:rect l="l" t="t" r="r" b="b"/>
            <a:pathLst>
              <a:path w="3992920" h="3403964">
                <a:moveTo>
                  <a:pt x="3992920" y="0"/>
                </a:moveTo>
                <a:lnTo>
                  <a:pt x="0" y="0"/>
                </a:lnTo>
                <a:lnTo>
                  <a:pt x="0" y="3403964"/>
                </a:lnTo>
                <a:lnTo>
                  <a:pt x="3992920" y="3403964"/>
                </a:lnTo>
                <a:lnTo>
                  <a:pt x="399292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a:extLst>
              <a:ext uri="{C183D7F6-B498-43B3-948B-1728B52AA6E4}">
                <adec:decorative xmlns:adec="http://schemas.microsoft.com/office/drawing/2017/decorative" val="1"/>
              </a:ext>
            </a:extLst>
          </p:cNvPr>
          <p:cNvSpPr/>
          <p:nvPr/>
        </p:nvSpPr>
        <p:spPr>
          <a:xfrm flipV="1">
            <a:off x="1028700" y="1028700"/>
            <a:ext cx="3992920" cy="3403964"/>
          </a:xfrm>
          <a:custGeom>
            <a:avLst/>
            <a:gdLst/>
            <a:ahLst/>
            <a:cxnLst/>
            <a:rect l="l" t="t" r="r" b="b"/>
            <a:pathLst>
              <a:path w="3992920" h="3403964">
                <a:moveTo>
                  <a:pt x="0" y="3403964"/>
                </a:moveTo>
                <a:lnTo>
                  <a:pt x="3992920" y="3403964"/>
                </a:lnTo>
                <a:lnTo>
                  <a:pt x="3992920" y="0"/>
                </a:lnTo>
                <a:lnTo>
                  <a:pt x="0" y="0"/>
                </a:lnTo>
                <a:lnTo>
                  <a:pt x="0" y="340396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20C086-908C-7288-C792-6F587D15E2AB}"/>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dirty="0"/>
              <a:t>ChatGPT</a:t>
            </a:r>
          </a:p>
        </p:txBody>
      </p:sp>
      <p:sp>
        <p:nvSpPr>
          <p:cNvPr id="3" name="TextBox 3">
            <a:extLst>
              <a:ext uri="{C183D7F6-B498-43B3-948B-1728B52AA6E4}">
                <adec:decorative xmlns:adec="http://schemas.microsoft.com/office/drawing/2017/decorative" val="0"/>
              </a:ext>
            </a:extLst>
          </p:cNvPr>
          <p:cNvSpPr txBox="1"/>
          <p:nvPr/>
        </p:nvSpPr>
        <p:spPr>
          <a:xfrm rot="-5400000">
            <a:off x="-2419441" y="4596765"/>
            <a:ext cx="6991070" cy="1093470"/>
          </a:xfrm>
          <a:prstGeom prst="rect">
            <a:avLst/>
          </a:prstGeom>
        </p:spPr>
        <p:txBody>
          <a:bodyPr lIns="0" tIns="0" rIns="0" bIns="0" rtlCol="0" anchor="t">
            <a:spAutoFit/>
          </a:bodyPr>
          <a:lstStyle/>
          <a:p>
            <a:pPr algn="ctr">
              <a:lnSpc>
                <a:spcPts val="9600"/>
              </a:lnSpc>
            </a:pPr>
            <a:r>
              <a:rPr lang="en-US" sz="4800">
                <a:solidFill>
                  <a:srgbClr val="F7F7F7"/>
                </a:solidFill>
                <a:latin typeface="Verdana Pro Bold"/>
              </a:rPr>
              <a:t>November 30, 2022</a:t>
            </a:r>
          </a:p>
        </p:txBody>
      </p:sp>
      <p:sp>
        <p:nvSpPr>
          <p:cNvPr id="2" name="Freeform 2" descr="Screenshot of ChatGPT homepage"/>
          <p:cNvSpPr/>
          <p:nvPr/>
        </p:nvSpPr>
        <p:spPr>
          <a:xfrm>
            <a:off x="2532446" y="0"/>
            <a:ext cx="15755554" cy="10287000"/>
          </a:xfrm>
          <a:custGeom>
            <a:avLst/>
            <a:gdLst/>
            <a:ahLst/>
            <a:cxnLst/>
            <a:rect l="l" t="t" r="r" b="b"/>
            <a:pathLst>
              <a:path w="15755554" h="10287000">
                <a:moveTo>
                  <a:pt x="0" y="0"/>
                </a:moveTo>
                <a:lnTo>
                  <a:pt x="15755554" y="0"/>
                </a:lnTo>
                <a:lnTo>
                  <a:pt x="15755554" y="10287000"/>
                </a:lnTo>
                <a:lnTo>
                  <a:pt x="0" y="1028700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1212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623052-28F9-7ACB-E916-CCC14F62DC32}"/>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dirty="0"/>
              <a:t>ChatGPT Screenshot</a:t>
            </a:r>
          </a:p>
        </p:txBody>
      </p:sp>
      <p:sp>
        <p:nvSpPr>
          <p:cNvPr id="3" name="TextBox 3"/>
          <p:cNvSpPr txBox="1"/>
          <p:nvPr/>
        </p:nvSpPr>
        <p:spPr>
          <a:xfrm>
            <a:off x="11196489" y="-83820"/>
            <a:ext cx="6848475" cy="1112520"/>
          </a:xfrm>
          <a:prstGeom prst="rect">
            <a:avLst/>
          </a:prstGeom>
        </p:spPr>
        <p:txBody>
          <a:bodyPr lIns="0" tIns="0" rIns="0" bIns="0" rtlCol="0" anchor="t">
            <a:spAutoFit/>
          </a:bodyPr>
          <a:lstStyle/>
          <a:p>
            <a:pPr algn="ctr">
              <a:lnSpc>
                <a:spcPts val="9600"/>
              </a:lnSpc>
            </a:pPr>
            <a:r>
              <a:rPr lang="en-US" sz="4800">
                <a:solidFill>
                  <a:srgbClr val="F7F7F7"/>
                </a:solidFill>
                <a:latin typeface="Roboto Bold"/>
              </a:rPr>
              <a:t>https://chat.openai.com/</a:t>
            </a:r>
          </a:p>
        </p:txBody>
      </p:sp>
      <p:sp>
        <p:nvSpPr>
          <p:cNvPr id="2" name="Freeform 2" descr="Screenshot of ChatGPT once a user is signed in with the space to enter a prompt at the bottom"/>
          <p:cNvSpPr/>
          <p:nvPr/>
        </p:nvSpPr>
        <p:spPr>
          <a:xfrm>
            <a:off x="0" y="0"/>
            <a:ext cx="17259300" cy="10208452"/>
          </a:xfrm>
          <a:custGeom>
            <a:avLst/>
            <a:gdLst/>
            <a:ahLst/>
            <a:cxnLst/>
            <a:rect l="l" t="t" r="r" b="b"/>
            <a:pathLst>
              <a:path w="17259300" h="10208452">
                <a:moveTo>
                  <a:pt x="0" y="0"/>
                </a:moveTo>
                <a:lnTo>
                  <a:pt x="17259300" y="0"/>
                </a:lnTo>
                <a:lnTo>
                  <a:pt x="17259300" y="10208452"/>
                </a:lnTo>
                <a:lnTo>
                  <a:pt x="0" y="10208452"/>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31314"/>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721A62-B6D2-C5B2-B0B6-92438024DCD8}"/>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dirty="0"/>
              <a:t>Google Gemini</a:t>
            </a:r>
          </a:p>
        </p:txBody>
      </p:sp>
      <p:sp>
        <p:nvSpPr>
          <p:cNvPr id="3" name="TextBox 3"/>
          <p:cNvSpPr txBox="1"/>
          <p:nvPr/>
        </p:nvSpPr>
        <p:spPr>
          <a:xfrm>
            <a:off x="9367260" y="-219739"/>
            <a:ext cx="8759977" cy="1112520"/>
          </a:xfrm>
          <a:prstGeom prst="rect">
            <a:avLst/>
          </a:prstGeom>
        </p:spPr>
        <p:txBody>
          <a:bodyPr lIns="0" tIns="0" rIns="0" bIns="0" rtlCol="0" anchor="t">
            <a:spAutoFit/>
          </a:bodyPr>
          <a:lstStyle/>
          <a:p>
            <a:pPr algn="ctr">
              <a:lnSpc>
                <a:spcPts val="9600"/>
              </a:lnSpc>
            </a:pPr>
            <a:r>
              <a:rPr lang="en-US" sz="4800">
                <a:solidFill>
                  <a:srgbClr val="F7F7F7"/>
                </a:solidFill>
                <a:latin typeface="Roboto Bold"/>
              </a:rPr>
              <a:t>https://gemini.google.com/app</a:t>
            </a:r>
          </a:p>
        </p:txBody>
      </p:sp>
      <p:sp>
        <p:nvSpPr>
          <p:cNvPr id="2" name="Freeform 2" descr="Screenshot of Gemini homepage"/>
          <p:cNvSpPr/>
          <p:nvPr/>
        </p:nvSpPr>
        <p:spPr>
          <a:xfrm>
            <a:off x="0" y="0"/>
            <a:ext cx="16246838" cy="10287000"/>
          </a:xfrm>
          <a:custGeom>
            <a:avLst/>
            <a:gdLst/>
            <a:ahLst/>
            <a:cxnLst/>
            <a:rect l="l" t="t" r="r" b="b"/>
            <a:pathLst>
              <a:path w="16246838" h="10287000">
                <a:moveTo>
                  <a:pt x="0" y="0"/>
                </a:moveTo>
                <a:lnTo>
                  <a:pt x="16246838" y="0"/>
                </a:lnTo>
                <a:lnTo>
                  <a:pt x="16246838" y="10287000"/>
                </a:lnTo>
                <a:lnTo>
                  <a:pt x="0" y="1028700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A7B42D3A-4579-3DDD-E888-C99EB4FB1E23}"/>
              </a:ext>
            </a:extLst>
          </p:cNvPr>
          <p:cNvSpPr txBox="1">
            <a:spLocks/>
          </p:cNvSpPr>
          <p:nvPr/>
        </p:nvSpPr>
        <p:spPr>
          <a:xfrm>
            <a:off x="5029200" y="800100"/>
            <a:ext cx="82296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6000" b="1" dirty="0">
                <a:latin typeface="Roboto" panose="02000000000000000000" pitchFamily="2" charset="0"/>
                <a:ea typeface="Roboto" panose="02000000000000000000" pitchFamily="2" charset="0"/>
                <a:cs typeface="Roboto" panose="02000000000000000000" pitchFamily="2" charset="0"/>
              </a:rPr>
              <a:t>Generative AI</a:t>
            </a:r>
          </a:p>
        </p:txBody>
      </p:sp>
      <p:sp>
        <p:nvSpPr>
          <p:cNvPr id="4" name="TextBox 4"/>
          <p:cNvSpPr txBox="1">
            <a:spLocks noGrp="1"/>
          </p:cNvSpPr>
          <p:nvPr>
            <p:ph type="title" idx="4294967295"/>
          </p:nvPr>
        </p:nvSpPr>
        <p:spPr>
          <a:xfrm>
            <a:off x="1028700" y="1620267"/>
            <a:ext cx="16230600" cy="7785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6799"/>
              </a:lnSpc>
              <a:spcBef>
                <a:spcPts val="0"/>
              </a:spcBef>
              <a:spcAft>
                <a:spcPts val="0"/>
              </a:spcAft>
              <a:buClrTx/>
              <a:buSzTx/>
              <a:buFontTx/>
              <a:buNone/>
              <a:tabLst/>
              <a:defRPr/>
            </a:pPr>
            <a:r>
              <a:rPr kumimoji="0" lang="en-US" sz="3399" b="0" i="0" u="none" strike="noStrike" kern="1200" cap="none" spc="0" normalizeH="0" baseline="0" noProof="0" dirty="0">
                <a:ln>
                  <a:noFill/>
                </a:ln>
                <a:solidFill>
                  <a:srgbClr val="1D1D1F"/>
                </a:solidFill>
                <a:effectLst/>
                <a:uLnTx/>
                <a:uFillTx/>
                <a:latin typeface="Roboto Bold"/>
                <a:ea typeface="+mn-ea"/>
                <a:cs typeface="+mn-cs"/>
              </a:rPr>
              <a:t>Text-to-Image</a:t>
            </a:r>
          </a:p>
        </p:txBody>
      </p:sp>
      <p:sp>
        <p:nvSpPr>
          <p:cNvPr id="3" name="Freeform 3" descr="Graphical depiction of text-to-image"/>
          <p:cNvSpPr/>
          <p:nvPr/>
        </p:nvSpPr>
        <p:spPr>
          <a:xfrm>
            <a:off x="3718394" y="3218946"/>
            <a:ext cx="10851211" cy="5208581"/>
          </a:xfrm>
          <a:custGeom>
            <a:avLst/>
            <a:gdLst/>
            <a:ahLst/>
            <a:cxnLst/>
            <a:rect l="l" t="t" r="r" b="b"/>
            <a:pathLst>
              <a:path w="10851211" h="5208581">
                <a:moveTo>
                  <a:pt x="0" y="0"/>
                </a:moveTo>
                <a:lnTo>
                  <a:pt x="10851210" y="0"/>
                </a:lnTo>
                <a:lnTo>
                  <a:pt x="10851210" y="5208582"/>
                </a:lnTo>
                <a:lnTo>
                  <a:pt x="0" y="5208582"/>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3" name="Freeform 3" descr="OpenAI and DALL-E3 logos"/>
          <p:cNvSpPr/>
          <p:nvPr/>
        </p:nvSpPr>
        <p:spPr>
          <a:xfrm>
            <a:off x="1028700" y="2628916"/>
            <a:ext cx="7264487" cy="3032227"/>
          </a:xfrm>
          <a:custGeom>
            <a:avLst/>
            <a:gdLst/>
            <a:ahLst/>
            <a:cxnLst/>
            <a:rect l="l" t="t" r="r" b="b"/>
            <a:pathLst>
              <a:path w="7264487" h="3032227">
                <a:moveTo>
                  <a:pt x="0" y="0"/>
                </a:moveTo>
                <a:lnTo>
                  <a:pt x="7264487" y="0"/>
                </a:lnTo>
                <a:lnTo>
                  <a:pt x="7264487" y="3032226"/>
                </a:lnTo>
                <a:lnTo>
                  <a:pt x="0" y="3032226"/>
                </a:lnTo>
                <a:lnTo>
                  <a:pt x="0" y="0"/>
                </a:lnTo>
                <a:close/>
              </a:path>
            </a:pathLst>
          </a:custGeom>
          <a:blipFill>
            <a:blip r:embed="rId2"/>
            <a:stretch>
              <a:fillRect/>
            </a:stretch>
          </a:blipFill>
        </p:spPr>
        <p:txBody>
          <a:bodyPr/>
          <a:lstStyle/>
          <a:p>
            <a:endParaRPr lang="en-US"/>
          </a:p>
        </p:txBody>
      </p:sp>
      <p:sp>
        <p:nvSpPr>
          <p:cNvPr id="4" name="Freeform 4" descr="Midjourney logo"/>
          <p:cNvSpPr/>
          <p:nvPr/>
        </p:nvSpPr>
        <p:spPr>
          <a:xfrm>
            <a:off x="11368391" y="2628916"/>
            <a:ext cx="5890909" cy="5890909"/>
          </a:xfrm>
          <a:custGeom>
            <a:avLst/>
            <a:gdLst/>
            <a:ahLst/>
            <a:cxnLst/>
            <a:rect l="l" t="t" r="r" b="b"/>
            <a:pathLst>
              <a:path w="5890909" h="5890909">
                <a:moveTo>
                  <a:pt x="0" y="0"/>
                </a:moveTo>
                <a:lnTo>
                  <a:pt x="5890909" y="0"/>
                </a:lnTo>
                <a:lnTo>
                  <a:pt x="5890909" y="5890909"/>
                </a:lnTo>
                <a:lnTo>
                  <a:pt x="0" y="5890909"/>
                </a:lnTo>
                <a:lnTo>
                  <a:pt x="0" y="0"/>
                </a:lnTo>
                <a:close/>
              </a:path>
            </a:pathLst>
          </a:custGeom>
          <a:blipFill>
            <a:blip r:embed="rId3"/>
            <a:stretch>
              <a:fillRect/>
            </a:stretch>
          </a:blipFill>
        </p:spPr>
        <p:txBody>
          <a:bodyPr/>
          <a:lstStyle/>
          <a:p>
            <a:endParaRPr lang="en-US"/>
          </a:p>
        </p:txBody>
      </p:sp>
      <p:sp>
        <p:nvSpPr>
          <p:cNvPr id="5" name="Freeform 5" descr="Stable Diffusion logo"/>
          <p:cNvSpPr/>
          <p:nvPr/>
        </p:nvSpPr>
        <p:spPr>
          <a:xfrm>
            <a:off x="4030156" y="5889742"/>
            <a:ext cx="6997344" cy="3886525"/>
          </a:xfrm>
          <a:custGeom>
            <a:avLst/>
            <a:gdLst/>
            <a:ahLst/>
            <a:cxnLst/>
            <a:rect l="l" t="t" r="r" b="b"/>
            <a:pathLst>
              <a:path w="6997344" h="3886525">
                <a:moveTo>
                  <a:pt x="0" y="0"/>
                </a:moveTo>
                <a:lnTo>
                  <a:pt x="6997344" y="0"/>
                </a:lnTo>
                <a:lnTo>
                  <a:pt x="6997344" y="3886525"/>
                </a:lnTo>
                <a:lnTo>
                  <a:pt x="0" y="3886525"/>
                </a:lnTo>
                <a:lnTo>
                  <a:pt x="0" y="0"/>
                </a:lnTo>
                <a:close/>
              </a:path>
            </a:pathLst>
          </a:custGeom>
          <a:blipFill>
            <a:blip r:embed="rId4"/>
            <a:stretch>
              <a:fillRect/>
            </a:stretch>
          </a:blipFill>
        </p:spPr>
        <p:txBody>
          <a:bodyPr/>
          <a:lstStyle/>
          <a:p>
            <a:endParaRPr lang="en-US"/>
          </a:p>
        </p:txBody>
      </p:sp>
      <p:sp>
        <p:nvSpPr>
          <p:cNvPr id="6" name="TextBox 6"/>
          <p:cNvSpPr txBox="1">
            <a:spLocks noGrp="1"/>
          </p:cNvSpPr>
          <p:nvPr>
            <p:ph type="title" idx="4294967295"/>
          </p:nvPr>
        </p:nvSpPr>
        <p:spPr>
          <a:xfrm>
            <a:off x="1028700" y="1620267"/>
            <a:ext cx="16230600" cy="7785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6799"/>
              </a:lnSpc>
              <a:spcBef>
                <a:spcPts val="0"/>
              </a:spcBef>
              <a:spcAft>
                <a:spcPts val="0"/>
              </a:spcAft>
              <a:buClrTx/>
              <a:buSzTx/>
              <a:buFontTx/>
              <a:buNone/>
              <a:tabLst/>
              <a:defRPr/>
            </a:pPr>
            <a:r>
              <a:rPr kumimoji="0" lang="en-US" sz="3399" b="0" i="0" u="none" strike="noStrike" kern="1200" cap="none" spc="0" normalizeH="0" baseline="0" noProof="0" dirty="0">
                <a:ln>
                  <a:noFill/>
                </a:ln>
                <a:solidFill>
                  <a:srgbClr val="1D1D1F"/>
                </a:solidFill>
                <a:effectLst/>
                <a:uLnTx/>
                <a:uFillTx/>
                <a:latin typeface="Roboto Bold"/>
                <a:ea typeface="+mn-ea"/>
                <a:cs typeface="+mn-cs"/>
              </a:rPr>
              <a:t>Text-to-Image</a:t>
            </a:r>
          </a:p>
        </p:txBody>
      </p:sp>
      <p:sp>
        <p:nvSpPr>
          <p:cNvPr id="7" name="Title 6">
            <a:extLst>
              <a:ext uri="{FF2B5EF4-FFF2-40B4-BE49-F238E27FC236}">
                <a16:creationId xmlns:a16="http://schemas.microsoft.com/office/drawing/2014/main" id="{713749C4-E1F8-8DF1-3DA3-E795113BF548}"/>
              </a:ext>
            </a:extLst>
          </p:cNvPr>
          <p:cNvSpPr txBox="1">
            <a:spLocks/>
          </p:cNvSpPr>
          <p:nvPr/>
        </p:nvSpPr>
        <p:spPr>
          <a:xfrm>
            <a:off x="5029200" y="800100"/>
            <a:ext cx="82296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6000" b="1">
                <a:latin typeface="Roboto" panose="02000000000000000000" pitchFamily="2" charset="0"/>
                <a:ea typeface="Roboto" panose="02000000000000000000" pitchFamily="2" charset="0"/>
                <a:cs typeface="Roboto" panose="02000000000000000000" pitchFamily="2" charset="0"/>
              </a:rPr>
              <a:t>Generative AI</a:t>
            </a:r>
            <a:endParaRPr lang="en-US" sz="6000" b="1" dirty="0">
              <a:latin typeface="Roboto" panose="02000000000000000000" pitchFamily="2" charset="0"/>
              <a:ea typeface="Roboto" panose="02000000000000000000" pitchFamily="2" charset="0"/>
              <a:cs typeface="Roboto"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77BF58C-5824-5126-DBEF-86201165D2C3}"/>
              </a:ext>
            </a:extLst>
          </p:cNvPr>
          <p:cNvSpPr txBox="1">
            <a:spLocks/>
          </p:cNvSpPr>
          <p:nvPr/>
        </p:nvSpPr>
        <p:spPr>
          <a:xfrm>
            <a:off x="5029200" y="800100"/>
            <a:ext cx="82296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6000" b="1" dirty="0">
                <a:latin typeface="Roboto" panose="02000000000000000000" pitchFamily="2" charset="0"/>
                <a:ea typeface="Roboto" panose="02000000000000000000" pitchFamily="2" charset="0"/>
                <a:cs typeface="Roboto" panose="02000000000000000000" pitchFamily="2" charset="0"/>
              </a:rPr>
              <a:t>Generative AI</a:t>
            </a:r>
          </a:p>
        </p:txBody>
      </p:sp>
      <p:sp>
        <p:nvSpPr>
          <p:cNvPr id="6" name="TextBox 6"/>
          <p:cNvSpPr txBox="1">
            <a:spLocks noGrp="1"/>
          </p:cNvSpPr>
          <p:nvPr>
            <p:ph type="title" idx="4294967295"/>
          </p:nvPr>
        </p:nvSpPr>
        <p:spPr>
          <a:xfrm>
            <a:off x="1028700" y="1620267"/>
            <a:ext cx="16230600" cy="7785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6799"/>
              </a:lnSpc>
              <a:spcBef>
                <a:spcPts val="0"/>
              </a:spcBef>
              <a:spcAft>
                <a:spcPts val="0"/>
              </a:spcAft>
              <a:buClrTx/>
              <a:buSzTx/>
              <a:buFontTx/>
              <a:buNone/>
              <a:tabLst/>
              <a:defRPr/>
            </a:pPr>
            <a:r>
              <a:rPr kumimoji="0" lang="en-US" sz="3399" b="0" i="0" u="none" strike="noStrike" kern="1200" cap="none" spc="0" normalizeH="0" baseline="0" noProof="0" dirty="0">
                <a:ln>
                  <a:noFill/>
                </a:ln>
                <a:solidFill>
                  <a:srgbClr val="1D1D1F"/>
                </a:solidFill>
                <a:effectLst/>
                <a:uLnTx/>
                <a:uFillTx/>
                <a:latin typeface="Roboto Bold"/>
                <a:ea typeface="+mn-ea"/>
                <a:cs typeface="+mn-cs"/>
              </a:rPr>
              <a:t>Text-to-Image</a:t>
            </a:r>
          </a:p>
        </p:txBody>
      </p:sp>
      <p:sp>
        <p:nvSpPr>
          <p:cNvPr id="3" name="Freeform 3" descr="The word 'Reality' melting"/>
          <p:cNvSpPr/>
          <p:nvPr/>
        </p:nvSpPr>
        <p:spPr>
          <a:xfrm>
            <a:off x="5486400" y="2817041"/>
            <a:ext cx="7315200" cy="1389888"/>
          </a:xfrm>
          <a:custGeom>
            <a:avLst/>
            <a:gdLst/>
            <a:ahLst/>
            <a:cxnLst/>
            <a:rect l="l" t="t" r="r" b="b"/>
            <a:pathLst>
              <a:path w="7315200" h="1389888">
                <a:moveTo>
                  <a:pt x="0" y="0"/>
                </a:moveTo>
                <a:lnTo>
                  <a:pt x="7315200" y="0"/>
                </a:lnTo>
                <a:lnTo>
                  <a:pt x="7315200" y="1389888"/>
                </a:lnTo>
                <a:lnTo>
                  <a:pt x="0" y="13898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descr="AI-generated drawing of senior citizens sitting in a park playing chess during the fall."/>
          <p:cNvSpPr/>
          <p:nvPr/>
        </p:nvSpPr>
        <p:spPr>
          <a:xfrm>
            <a:off x="3842386" y="4626029"/>
            <a:ext cx="4632271" cy="4632271"/>
          </a:xfrm>
          <a:custGeom>
            <a:avLst/>
            <a:gdLst/>
            <a:ahLst/>
            <a:cxnLst/>
            <a:rect l="l" t="t" r="r" b="b"/>
            <a:pathLst>
              <a:path w="4632271" h="4632271">
                <a:moveTo>
                  <a:pt x="0" y="0"/>
                </a:moveTo>
                <a:lnTo>
                  <a:pt x="4632272" y="0"/>
                </a:lnTo>
                <a:lnTo>
                  <a:pt x="4632272" y="4632271"/>
                </a:lnTo>
                <a:lnTo>
                  <a:pt x="0" y="4632271"/>
                </a:lnTo>
                <a:lnTo>
                  <a:pt x="0" y="0"/>
                </a:lnTo>
                <a:close/>
              </a:path>
            </a:pathLst>
          </a:custGeom>
          <a:blipFill>
            <a:blip r:embed="rId4"/>
            <a:stretch>
              <a:fillRect/>
            </a:stretch>
          </a:blipFill>
        </p:spPr>
        <p:txBody>
          <a:bodyPr/>
          <a:lstStyle/>
          <a:p>
            <a:endParaRPr lang="en-US"/>
          </a:p>
        </p:txBody>
      </p:sp>
      <p:sp>
        <p:nvSpPr>
          <p:cNvPr id="5" name="Freeform 5" descr="AI-generated image of two senior citizens playing chess outside, but the faces are distorted/blurry and the perspective is unnatural. "/>
          <p:cNvSpPr/>
          <p:nvPr/>
        </p:nvSpPr>
        <p:spPr>
          <a:xfrm>
            <a:off x="9813343" y="4626029"/>
            <a:ext cx="4632271" cy="4632271"/>
          </a:xfrm>
          <a:custGeom>
            <a:avLst/>
            <a:gdLst/>
            <a:ahLst/>
            <a:cxnLst/>
            <a:rect l="l" t="t" r="r" b="b"/>
            <a:pathLst>
              <a:path w="4632271" h="4632271">
                <a:moveTo>
                  <a:pt x="0" y="0"/>
                </a:moveTo>
                <a:lnTo>
                  <a:pt x="4632272" y="0"/>
                </a:lnTo>
                <a:lnTo>
                  <a:pt x="4632272" y="4632271"/>
                </a:lnTo>
                <a:lnTo>
                  <a:pt x="0" y="4632271"/>
                </a:lnTo>
                <a:lnTo>
                  <a:pt x="0" y="0"/>
                </a:lnTo>
                <a:close/>
              </a:path>
            </a:pathLst>
          </a:custGeom>
          <a:blipFill>
            <a:blip r:embed="rId5"/>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TextBox 3"/>
          <p:cNvSpPr txBox="1">
            <a:spLocks noGrp="1"/>
          </p:cNvSpPr>
          <p:nvPr>
            <p:ph type="title" idx="4294967295"/>
          </p:nvPr>
        </p:nvSpPr>
        <p:spPr>
          <a:xfrm>
            <a:off x="4764012" y="72217"/>
            <a:ext cx="8759977" cy="111252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7F7F7"/>
                </a:solidFill>
                <a:effectLst/>
                <a:uLnTx/>
                <a:uFillTx/>
                <a:latin typeface="Roboto Bold"/>
                <a:ea typeface="+mn-ea"/>
                <a:cs typeface="+mn-cs"/>
              </a:rPr>
              <a:t>Stable Diffusion UI</a:t>
            </a:r>
          </a:p>
        </p:txBody>
      </p:sp>
      <p:sp>
        <p:nvSpPr>
          <p:cNvPr id="2" name="Freeform 2" descr="Screenshot of Stable Diffusion interface"/>
          <p:cNvSpPr/>
          <p:nvPr/>
        </p:nvSpPr>
        <p:spPr>
          <a:xfrm>
            <a:off x="0" y="1836420"/>
            <a:ext cx="18288000" cy="8450580"/>
          </a:xfrm>
          <a:custGeom>
            <a:avLst/>
            <a:gdLst/>
            <a:ahLst/>
            <a:cxnLst/>
            <a:rect l="l" t="t" r="r" b="b"/>
            <a:pathLst>
              <a:path w="18288000" h="8450580">
                <a:moveTo>
                  <a:pt x="0" y="0"/>
                </a:moveTo>
                <a:lnTo>
                  <a:pt x="18288000" y="0"/>
                </a:lnTo>
                <a:lnTo>
                  <a:pt x="18288000" y="8450580"/>
                </a:lnTo>
                <a:lnTo>
                  <a:pt x="0" y="845058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A8A5F83-6809-ACC9-3492-67DA3B74D5C9}"/>
              </a:ext>
            </a:extLst>
          </p:cNvPr>
          <p:cNvSpPr txBox="1">
            <a:spLocks/>
          </p:cNvSpPr>
          <p:nvPr/>
        </p:nvSpPr>
        <p:spPr>
          <a:xfrm>
            <a:off x="5029200" y="800100"/>
            <a:ext cx="82296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6000" b="1">
                <a:latin typeface="Roboto" panose="02000000000000000000" pitchFamily="2" charset="0"/>
                <a:ea typeface="Roboto" panose="02000000000000000000" pitchFamily="2" charset="0"/>
                <a:cs typeface="Roboto" panose="02000000000000000000" pitchFamily="2" charset="0"/>
              </a:rPr>
              <a:t>Generative AI</a:t>
            </a:r>
            <a:endParaRPr lang="en-US" sz="6000" b="1" dirty="0">
              <a:latin typeface="Roboto" panose="02000000000000000000" pitchFamily="2" charset="0"/>
              <a:ea typeface="Roboto" panose="02000000000000000000" pitchFamily="2" charset="0"/>
              <a:cs typeface="Roboto" panose="02000000000000000000" pitchFamily="2" charset="0"/>
            </a:endParaRPr>
          </a:p>
        </p:txBody>
      </p:sp>
      <p:sp>
        <p:nvSpPr>
          <p:cNvPr id="5" name="TextBox 5"/>
          <p:cNvSpPr txBox="1">
            <a:spLocks noGrp="1"/>
          </p:cNvSpPr>
          <p:nvPr>
            <p:ph type="title" idx="4294967295"/>
          </p:nvPr>
        </p:nvSpPr>
        <p:spPr>
          <a:xfrm>
            <a:off x="1028700" y="1620267"/>
            <a:ext cx="16230600" cy="7785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6799"/>
              </a:lnSpc>
              <a:spcBef>
                <a:spcPts val="0"/>
              </a:spcBef>
              <a:spcAft>
                <a:spcPts val="0"/>
              </a:spcAft>
              <a:buClrTx/>
              <a:buSzTx/>
              <a:buFontTx/>
              <a:buNone/>
              <a:tabLst/>
              <a:defRPr/>
            </a:pPr>
            <a:r>
              <a:rPr kumimoji="0" lang="en-US" sz="3399" b="0" i="0" u="none" strike="noStrike" kern="1200" cap="none" spc="0" normalizeH="0" baseline="0" noProof="0" dirty="0">
                <a:ln>
                  <a:noFill/>
                </a:ln>
                <a:solidFill>
                  <a:srgbClr val="1D1D1F"/>
                </a:solidFill>
                <a:effectLst/>
                <a:uLnTx/>
                <a:uFillTx/>
                <a:latin typeface="Roboto Bold"/>
                <a:ea typeface="+mn-ea"/>
                <a:cs typeface="+mn-cs"/>
              </a:rPr>
              <a:t>Text-to-Image</a:t>
            </a:r>
          </a:p>
        </p:txBody>
      </p:sp>
      <p:sp>
        <p:nvSpPr>
          <p:cNvPr id="3" name="Freeform 3" descr="The word 'Reality' melting"/>
          <p:cNvSpPr/>
          <p:nvPr/>
        </p:nvSpPr>
        <p:spPr>
          <a:xfrm>
            <a:off x="5486400" y="2817041"/>
            <a:ext cx="7315200" cy="1389888"/>
          </a:xfrm>
          <a:custGeom>
            <a:avLst/>
            <a:gdLst/>
            <a:ahLst/>
            <a:cxnLst/>
            <a:rect l="l" t="t" r="r" b="b"/>
            <a:pathLst>
              <a:path w="7315200" h="1389888">
                <a:moveTo>
                  <a:pt x="0" y="0"/>
                </a:moveTo>
                <a:lnTo>
                  <a:pt x="7315200" y="0"/>
                </a:lnTo>
                <a:lnTo>
                  <a:pt x="7315200" y="1389888"/>
                </a:lnTo>
                <a:lnTo>
                  <a:pt x="0" y="13898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descr="A collage of distorted AI-generated hands shaking."/>
          <p:cNvSpPr/>
          <p:nvPr/>
        </p:nvSpPr>
        <p:spPr>
          <a:xfrm>
            <a:off x="4412640" y="4626029"/>
            <a:ext cx="9462720" cy="4967928"/>
          </a:xfrm>
          <a:custGeom>
            <a:avLst/>
            <a:gdLst/>
            <a:ahLst/>
            <a:cxnLst/>
            <a:rect l="l" t="t" r="r" b="b"/>
            <a:pathLst>
              <a:path w="9462720" h="4967928">
                <a:moveTo>
                  <a:pt x="0" y="0"/>
                </a:moveTo>
                <a:lnTo>
                  <a:pt x="9462720" y="0"/>
                </a:lnTo>
                <a:lnTo>
                  <a:pt x="9462720" y="4967927"/>
                </a:lnTo>
                <a:lnTo>
                  <a:pt x="0" y="4967927"/>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5F0D26-FDD2-CCE6-0EC6-86D925BF449C}"/>
              </a:ext>
            </a:extLst>
          </p:cNvPr>
          <p:cNvSpPr>
            <a:spLocks noGrp="1"/>
          </p:cNvSpPr>
          <p:nvPr>
            <p:ph type="title" idx="4294967295"/>
          </p:nvPr>
        </p:nvSpPr>
        <p:spPr>
          <a:xfrm>
            <a:off x="5029200" y="800100"/>
            <a:ext cx="8229600" cy="1143000"/>
          </a:xfrm>
        </p:spPr>
        <p:txBody>
          <a:bodyPr>
            <a:normAutofit/>
          </a:bodyPr>
          <a:lstStyle/>
          <a:p>
            <a:r>
              <a:rPr lang="en-US" sz="6000" b="1" dirty="0">
                <a:latin typeface="Roboto" panose="02000000000000000000" pitchFamily="2" charset="0"/>
                <a:ea typeface="Roboto" panose="02000000000000000000" pitchFamily="2" charset="0"/>
                <a:cs typeface="Roboto" panose="02000000000000000000" pitchFamily="2" charset="0"/>
              </a:rPr>
              <a:t>Generative AI</a:t>
            </a:r>
          </a:p>
        </p:txBody>
      </p:sp>
      <p:sp>
        <p:nvSpPr>
          <p:cNvPr id="5" name="TextBox 5"/>
          <p:cNvSpPr txBox="1"/>
          <p:nvPr/>
        </p:nvSpPr>
        <p:spPr>
          <a:xfrm>
            <a:off x="1938914" y="3012702"/>
            <a:ext cx="6218247" cy="3350262"/>
          </a:xfrm>
          <a:prstGeom prst="rect">
            <a:avLst/>
          </a:prstGeom>
        </p:spPr>
        <p:txBody>
          <a:bodyPr lIns="0" tIns="0" rIns="0" bIns="0" rtlCol="0" anchor="t">
            <a:spAutoFit/>
          </a:bodyPr>
          <a:lstStyle/>
          <a:p>
            <a:pPr marL="734056" lvl="1" indent="-367028">
              <a:lnSpc>
                <a:spcPts val="6799"/>
              </a:lnSpc>
              <a:buFont typeface="Arial"/>
              <a:buChar char="•"/>
            </a:pPr>
            <a:r>
              <a:rPr lang="en-US" sz="3399" dirty="0">
                <a:solidFill>
                  <a:srgbClr val="1D1D1F"/>
                </a:solidFill>
                <a:latin typeface="Roboto Bold"/>
              </a:rPr>
              <a:t>What is the benefit?</a:t>
            </a:r>
          </a:p>
          <a:p>
            <a:pPr marL="734056" lvl="1" indent="-367028">
              <a:lnSpc>
                <a:spcPts val="6799"/>
              </a:lnSpc>
              <a:buFont typeface="Arial"/>
              <a:buChar char="•"/>
            </a:pPr>
            <a:r>
              <a:rPr lang="en-US" sz="3399" dirty="0">
                <a:solidFill>
                  <a:srgbClr val="1D1D1F"/>
                </a:solidFill>
                <a:latin typeface="Roboto Bold"/>
              </a:rPr>
              <a:t>What are the risks?</a:t>
            </a:r>
          </a:p>
          <a:p>
            <a:pPr marL="734056" lvl="1" indent="-367028">
              <a:lnSpc>
                <a:spcPts val="6799"/>
              </a:lnSpc>
              <a:buFont typeface="Arial"/>
              <a:buChar char="•"/>
            </a:pPr>
            <a:r>
              <a:rPr lang="en-US" sz="3399" dirty="0">
                <a:solidFill>
                  <a:srgbClr val="1D1D1F"/>
                </a:solidFill>
                <a:latin typeface="Roboto Bold"/>
              </a:rPr>
              <a:t>What is the cost?</a:t>
            </a:r>
          </a:p>
          <a:p>
            <a:pPr marL="734056" lvl="1" indent="-367028">
              <a:lnSpc>
                <a:spcPts val="6799"/>
              </a:lnSpc>
              <a:buFont typeface="Arial"/>
              <a:buChar char="•"/>
            </a:pPr>
            <a:r>
              <a:rPr lang="en-US" sz="3399" dirty="0">
                <a:solidFill>
                  <a:srgbClr val="1D1D1F"/>
                </a:solidFill>
                <a:latin typeface="Roboto Bold"/>
              </a:rPr>
              <a:t>Is it worth the effort?</a:t>
            </a:r>
          </a:p>
        </p:txBody>
      </p:sp>
      <p:sp>
        <p:nvSpPr>
          <p:cNvPr id="4" name="Freeform 4" descr="Drawing of an AI prompt and a screen"/>
          <p:cNvSpPr/>
          <p:nvPr/>
        </p:nvSpPr>
        <p:spPr>
          <a:xfrm>
            <a:off x="9635342" y="2540956"/>
            <a:ext cx="2779754" cy="2602544"/>
          </a:xfrm>
          <a:custGeom>
            <a:avLst/>
            <a:gdLst/>
            <a:ahLst/>
            <a:cxnLst/>
            <a:rect l="l" t="t" r="r" b="b"/>
            <a:pathLst>
              <a:path w="2779754" h="2602544">
                <a:moveTo>
                  <a:pt x="0" y="0"/>
                </a:moveTo>
                <a:lnTo>
                  <a:pt x="2779753" y="0"/>
                </a:lnTo>
                <a:lnTo>
                  <a:pt x="2779753" y="2602544"/>
                </a:lnTo>
                <a:lnTo>
                  <a:pt x="0" y="2602544"/>
                </a:lnTo>
                <a:lnTo>
                  <a:pt x="0" y="0"/>
                </a:lnTo>
                <a:close/>
              </a:path>
            </a:pathLst>
          </a:custGeom>
          <a:blipFill>
            <a:blip r:embed="rId2"/>
            <a:stretch>
              <a:fillRect/>
            </a:stretch>
          </a:blipFill>
        </p:spPr>
        <p:txBody>
          <a:bodyPr/>
          <a:lstStyle/>
          <a:p>
            <a:endParaRPr lang="en-US"/>
          </a:p>
        </p:txBody>
      </p:sp>
      <p:sp>
        <p:nvSpPr>
          <p:cNvPr id="2" name="Freeform 2" descr="Cartoon of a woman looking puzzled"/>
          <p:cNvSpPr/>
          <p:nvPr/>
        </p:nvSpPr>
        <p:spPr>
          <a:xfrm>
            <a:off x="12535312" y="3279402"/>
            <a:ext cx="3796600" cy="5978898"/>
          </a:xfrm>
          <a:custGeom>
            <a:avLst/>
            <a:gdLst/>
            <a:ahLst/>
            <a:cxnLst/>
            <a:rect l="l" t="t" r="r" b="b"/>
            <a:pathLst>
              <a:path w="3796600" h="5978898">
                <a:moveTo>
                  <a:pt x="0" y="0"/>
                </a:moveTo>
                <a:lnTo>
                  <a:pt x="3796600" y="0"/>
                </a:lnTo>
                <a:lnTo>
                  <a:pt x="3796600" y="5978898"/>
                </a:lnTo>
                <a:lnTo>
                  <a:pt x="0" y="59788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3D6E04E0-F3D5-71CF-9C7B-C0DD824F0AC6}"/>
              </a:ext>
            </a:extLst>
          </p:cNvPr>
          <p:cNvSpPr txBox="1">
            <a:spLocks/>
          </p:cNvSpPr>
          <p:nvPr/>
        </p:nvSpPr>
        <p:spPr>
          <a:xfrm>
            <a:off x="5029200" y="800100"/>
            <a:ext cx="82296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6000" b="1">
                <a:latin typeface="Roboto" panose="02000000000000000000" pitchFamily="2" charset="0"/>
                <a:ea typeface="Roboto" panose="02000000000000000000" pitchFamily="2" charset="0"/>
                <a:cs typeface="Roboto" panose="02000000000000000000" pitchFamily="2" charset="0"/>
              </a:rPr>
              <a:t>Generative AI</a:t>
            </a:r>
            <a:endParaRPr lang="en-US" sz="6000" b="1" dirty="0">
              <a:latin typeface="Roboto" panose="02000000000000000000" pitchFamily="2" charset="0"/>
              <a:ea typeface="Roboto" panose="02000000000000000000" pitchFamily="2" charset="0"/>
              <a:cs typeface="Roboto" panose="02000000000000000000" pitchFamily="2" charset="0"/>
            </a:endParaRPr>
          </a:p>
        </p:txBody>
      </p:sp>
      <p:sp>
        <p:nvSpPr>
          <p:cNvPr id="4" name="TextBox 4"/>
          <p:cNvSpPr txBox="1">
            <a:spLocks noGrp="1"/>
          </p:cNvSpPr>
          <p:nvPr>
            <p:ph type="title" idx="4294967295"/>
          </p:nvPr>
        </p:nvSpPr>
        <p:spPr>
          <a:xfrm>
            <a:off x="1028700" y="1620267"/>
            <a:ext cx="16230600" cy="7785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6799"/>
              </a:lnSpc>
              <a:spcBef>
                <a:spcPts val="0"/>
              </a:spcBef>
              <a:spcAft>
                <a:spcPts val="0"/>
              </a:spcAft>
              <a:buClrTx/>
              <a:buSzTx/>
              <a:buFontTx/>
              <a:buNone/>
              <a:tabLst/>
              <a:defRPr/>
            </a:pPr>
            <a:r>
              <a:rPr kumimoji="0" lang="en-US" sz="3399" b="0" i="0" u="none" strike="noStrike" kern="1200" cap="none" spc="0" normalizeH="0" baseline="0" noProof="0" dirty="0">
                <a:ln>
                  <a:noFill/>
                </a:ln>
                <a:solidFill>
                  <a:srgbClr val="1D1D1F"/>
                </a:solidFill>
                <a:effectLst/>
                <a:uLnTx/>
                <a:uFillTx/>
                <a:latin typeface="Roboto Bold"/>
                <a:ea typeface="+mn-ea"/>
                <a:cs typeface="+mn-cs"/>
              </a:rPr>
              <a:t>Text-to-Image</a:t>
            </a:r>
          </a:p>
        </p:txBody>
      </p:sp>
      <p:sp>
        <p:nvSpPr>
          <p:cNvPr id="3" name="Freeform 3" descr="Screenshot of DALL-E 3 homepage"/>
          <p:cNvSpPr/>
          <p:nvPr/>
        </p:nvSpPr>
        <p:spPr>
          <a:xfrm>
            <a:off x="4626030" y="2733552"/>
            <a:ext cx="9035941" cy="6524748"/>
          </a:xfrm>
          <a:custGeom>
            <a:avLst/>
            <a:gdLst/>
            <a:ahLst/>
            <a:cxnLst/>
            <a:rect l="l" t="t" r="r" b="b"/>
            <a:pathLst>
              <a:path w="9035941" h="6524748">
                <a:moveTo>
                  <a:pt x="0" y="0"/>
                </a:moveTo>
                <a:lnTo>
                  <a:pt x="9035940" y="0"/>
                </a:lnTo>
                <a:lnTo>
                  <a:pt x="9035940" y="6524748"/>
                </a:lnTo>
                <a:lnTo>
                  <a:pt x="0" y="6524748"/>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flipH="1">
            <a:off x="13266380" y="5854336"/>
            <a:ext cx="3992920" cy="3403964"/>
          </a:xfrm>
          <a:custGeom>
            <a:avLst/>
            <a:gdLst/>
            <a:ahLst/>
            <a:cxnLst/>
            <a:rect l="l" t="t" r="r" b="b"/>
            <a:pathLst>
              <a:path w="3992920" h="3403964">
                <a:moveTo>
                  <a:pt x="3992920" y="0"/>
                </a:moveTo>
                <a:lnTo>
                  <a:pt x="0" y="0"/>
                </a:lnTo>
                <a:lnTo>
                  <a:pt x="0" y="3403964"/>
                </a:lnTo>
                <a:lnTo>
                  <a:pt x="3992920" y="3403964"/>
                </a:lnTo>
                <a:lnTo>
                  <a:pt x="399292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a:spLocks noGrp="1"/>
          </p:cNvSpPr>
          <p:nvPr>
            <p:ph type="title" idx="4294967295"/>
          </p:nvPr>
        </p:nvSpPr>
        <p:spPr>
          <a:xfrm>
            <a:off x="1028700" y="4163695"/>
            <a:ext cx="16230600" cy="146431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2799"/>
              </a:lnSpc>
              <a:spcBef>
                <a:spcPts val="0"/>
              </a:spcBef>
              <a:spcAft>
                <a:spcPts val="0"/>
              </a:spcAft>
              <a:buClrTx/>
              <a:buSzTx/>
              <a:buFontTx/>
              <a:buNone/>
              <a:tabLst/>
              <a:defRPr/>
            </a:pPr>
            <a:r>
              <a:rPr kumimoji="0" lang="en-US" sz="6399" b="0" i="0" u="none" strike="noStrike" kern="1200" cap="none" spc="0" normalizeH="0" baseline="0" noProof="0" dirty="0">
                <a:ln>
                  <a:noFill/>
                </a:ln>
                <a:solidFill>
                  <a:srgbClr val="213166"/>
                </a:solidFill>
                <a:effectLst/>
                <a:uLnTx/>
                <a:uFillTx/>
                <a:latin typeface="Roboto Bold"/>
                <a:ea typeface="+mn-ea"/>
                <a:cs typeface="+mn-cs"/>
              </a:rPr>
              <a:t>Generative AI Use-Case Scenarios</a:t>
            </a:r>
          </a:p>
        </p:txBody>
      </p:sp>
      <p:sp>
        <p:nvSpPr>
          <p:cNvPr id="4" name="Freeform 4">
            <a:extLst>
              <a:ext uri="{C183D7F6-B498-43B3-948B-1728B52AA6E4}">
                <adec:decorative xmlns:adec="http://schemas.microsoft.com/office/drawing/2017/decorative" val="1"/>
              </a:ext>
            </a:extLst>
          </p:cNvPr>
          <p:cNvSpPr/>
          <p:nvPr/>
        </p:nvSpPr>
        <p:spPr>
          <a:xfrm flipV="1">
            <a:off x="1028700" y="1028700"/>
            <a:ext cx="3992920" cy="3403964"/>
          </a:xfrm>
          <a:custGeom>
            <a:avLst/>
            <a:gdLst/>
            <a:ahLst/>
            <a:cxnLst/>
            <a:rect l="l" t="t" r="r" b="b"/>
            <a:pathLst>
              <a:path w="3992920" h="3403964">
                <a:moveTo>
                  <a:pt x="0" y="3403964"/>
                </a:moveTo>
                <a:lnTo>
                  <a:pt x="3992920" y="3403964"/>
                </a:lnTo>
                <a:lnTo>
                  <a:pt x="3992920" y="0"/>
                </a:lnTo>
                <a:lnTo>
                  <a:pt x="0" y="0"/>
                </a:lnTo>
                <a:lnTo>
                  <a:pt x="0" y="340396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3" name="Freeform 3">
            <a:extLst>
              <a:ext uri="{C183D7F6-B498-43B3-948B-1728B52AA6E4}">
                <adec:decorative xmlns:adec="http://schemas.microsoft.com/office/drawing/2017/decorative" val="1"/>
              </a:ext>
            </a:extLst>
          </p:cNvPr>
          <p:cNvSpPr/>
          <p:nvPr/>
        </p:nvSpPr>
        <p:spPr>
          <a:xfrm>
            <a:off x="11744831" y="4327742"/>
            <a:ext cx="4930558" cy="4930558"/>
          </a:xfrm>
          <a:custGeom>
            <a:avLst/>
            <a:gdLst/>
            <a:ahLst/>
            <a:cxnLst/>
            <a:rect l="l" t="t" r="r" b="b"/>
            <a:pathLst>
              <a:path w="4930558" h="4930558">
                <a:moveTo>
                  <a:pt x="0" y="0"/>
                </a:moveTo>
                <a:lnTo>
                  <a:pt x="4930558" y="0"/>
                </a:lnTo>
                <a:lnTo>
                  <a:pt x="4930558" y="4930558"/>
                </a:lnTo>
                <a:lnTo>
                  <a:pt x="0" y="49305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a:spLocks noGrp="1"/>
          </p:cNvSpPr>
          <p:nvPr>
            <p:ph type="title" idx="4294967295"/>
          </p:nvPr>
        </p:nvSpPr>
        <p:spPr>
          <a:xfrm>
            <a:off x="1028700" y="1620267"/>
            <a:ext cx="16230600" cy="7785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6799"/>
              </a:lnSpc>
              <a:spcBef>
                <a:spcPts val="0"/>
              </a:spcBef>
              <a:spcAft>
                <a:spcPts val="0"/>
              </a:spcAft>
              <a:buClrTx/>
              <a:buSzTx/>
              <a:buFontTx/>
              <a:buNone/>
              <a:tabLst/>
              <a:defRPr/>
            </a:pPr>
            <a:r>
              <a:rPr kumimoji="0" lang="en-US" sz="3399" b="0" i="0" u="none" strike="noStrike" kern="1200" cap="none" spc="0" normalizeH="0" baseline="0" noProof="0" dirty="0">
                <a:ln>
                  <a:noFill/>
                </a:ln>
                <a:solidFill>
                  <a:srgbClr val="1D1D1F"/>
                </a:solidFill>
                <a:effectLst/>
                <a:uLnTx/>
                <a:uFillTx/>
                <a:latin typeface="Roboto Bold"/>
                <a:ea typeface="+mn-ea"/>
                <a:cs typeface="+mn-cs"/>
              </a:rPr>
              <a:t>Datasets</a:t>
            </a:r>
          </a:p>
        </p:txBody>
      </p:sp>
      <p:sp>
        <p:nvSpPr>
          <p:cNvPr id="5" name="TextBox 5"/>
          <p:cNvSpPr txBox="1"/>
          <p:nvPr/>
        </p:nvSpPr>
        <p:spPr>
          <a:xfrm>
            <a:off x="2831954" y="2585509"/>
            <a:ext cx="8090197" cy="4207512"/>
          </a:xfrm>
          <a:prstGeom prst="rect">
            <a:avLst/>
          </a:prstGeom>
        </p:spPr>
        <p:txBody>
          <a:bodyPr lIns="0" tIns="0" rIns="0" bIns="0" rtlCol="0" anchor="t">
            <a:spAutoFit/>
          </a:bodyPr>
          <a:lstStyle/>
          <a:p>
            <a:pPr marL="734056" lvl="1" indent="-367028">
              <a:lnSpc>
                <a:spcPts val="6799"/>
              </a:lnSpc>
              <a:buAutoNum type="arabicPeriod"/>
            </a:pPr>
            <a:r>
              <a:rPr lang="en-US" sz="3399" dirty="0" err="1">
                <a:solidFill>
                  <a:srgbClr val="1D1D1F"/>
                </a:solidFill>
                <a:latin typeface="Roboto Bold"/>
              </a:rPr>
              <a:t>BioBERT</a:t>
            </a:r>
            <a:endParaRPr lang="en-US" sz="3399" dirty="0">
              <a:solidFill>
                <a:srgbClr val="1D1D1F"/>
              </a:solidFill>
              <a:latin typeface="Roboto Bold"/>
            </a:endParaRPr>
          </a:p>
          <a:p>
            <a:pPr marL="734056" lvl="1" indent="-367028">
              <a:lnSpc>
                <a:spcPts val="6799"/>
              </a:lnSpc>
              <a:buAutoNum type="arabicPeriod"/>
            </a:pPr>
            <a:r>
              <a:rPr lang="en-US" sz="3399" dirty="0" err="1">
                <a:solidFill>
                  <a:srgbClr val="1D1D1F"/>
                </a:solidFill>
                <a:latin typeface="Roboto Bold"/>
              </a:rPr>
              <a:t>ClinicalBERT</a:t>
            </a:r>
            <a:endParaRPr lang="en-US" sz="3399" dirty="0">
              <a:solidFill>
                <a:srgbClr val="1D1D1F"/>
              </a:solidFill>
              <a:latin typeface="Roboto Bold"/>
            </a:endParaRPr>
          </a:p>
          <a:p>
            <a:pPr marL="734056" lvl="1" indent="-367028">
              <a:lnSpc>
                <a:spcPts val="6799"/>
              </a:lnSpc>
              <a:buAutoNum type="arabicPeriod"/>
            </a:pPr>
            <a:r>
              <a:rPr lang="en-US" sz="3399" dirty="0">
                <a:solidFill>
                  <a:srgbClr val="1D1D1F"/>
                </a:solidFill>
                <a:latin typeface="Roboto Bold"/>
              </a:rPr>
              <a:t>GPT-3 for Healthcare</a:t>
            </a:r>
          </a:p>
          <a:p>
            <a:pPr marL="734056" lvl="1" indent="-367028">
              <a:lnSpc>
                <a:spcPts val="6799"/>
              </a:lnSpc>
              <a:buAutoNum type="arabicPeriod"/>
            </a:pPr>
            <a:r>
              <a:rPr lang="en-US" sz="3399" dirty="0" err="1">
                <a:solidFill>
                  <a:srgbClr val="1D1D1F"/>
                </a:solidFill>
                <a:latin typeface="Roboto Bold"/>
              </a:rPr>
              <a:t>BlueBERT</a:t>
            </a:r>
            <a:endParaRPr lang="en-US" sz="3399" dirty="0">
              <a:solidFill>
                <a:srgbClr val="1D1D1F"/>
              </a:solidFill>
              <a:latin typeface="Roboto Bold"/>
            </a:endParaRPr>
          </a:p>
          <a:p>
            <a:pPr marL="734056" lvl="1" indent="-367028">
              <a:lnSpc>
                <a:spcPts val="6799"/>
              </a:lnSpc>
              <a:buAutoNum type="arabicPeriod"/>
            </a:pPr>
            <a:r>
              <a:rPr lang="en-US" sz="3399" dirty="0" err="1">
                <a:solidFill>
                  <a:srgbClr val="1D1D1F"/>
                </a:solidFill>
                <a:latin typeface="Roboto Bold"/>
              </a:rPr>
              <a:t>PubMedBERT</a:t>
            </a:r>
            <a:endParaRPr lang="en-US" sz="3399" dirty="0">
              <a:solidFill>
                <a:srgbClr val="1D1D1F"/>
              </a:solidFill>
              <a:latin typeface="Roboto Bold"/>
            </a:endParaRPr>
          </a:p>
        </p:txBody>
      </p:sp>
      <p:sp>
        <p:nvSpPr>
          <p:cNvPr id="6" name="Title 6">
            <a:extLst>
              <a:ext uri="{FF2B5EF4-FFF2-40B4-BE49-F238E27FC236}">
                <a16:creationId xmlns:a16="http://schemas.microsoft.com/office/drawing/2014/main" id="{5459A3FA-0387-2996-99EC-D627DBD81708}"/>
              </a:ext>
            </a:extLst>
          </p:cNvPr>
          <p:cNvSpPr txBox="1">
            <a:spLocks/>
          </p:cNvSpPr>
          <p:nvPr/>
        </p:nvSpPr>
        <p:spPr>
          <a:xfrm>
            <a:off x="5029200" y="800100"/>
            <a:ext cx="82296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6000" b="1">
                <a:latin typeface="Roboto" panose="02000000000000000000" pitchFamily="2" charset="0"/>
                <a:ea typeface="Roboto" panose="02000000000000000000" pitchFamily="2" charset="0"/>
                <a:cs typeface="Roboto" panose="02000000000000000000" pitchFamily="2" charset="0"/>
              </a:rPr>
              <a:t>Generative AI</a:t>
            </a:r>
            <a:endParaRPr lang="en-US" sz="6000" b="1" dirty="0">
              <a:latin typeface="Roboto" panose="02000000000000000000" pitchFamily="2" charset="0"/>
              <a:ea typeface="Roboto" panose="02000000000000000000" pitchFamily="2" charset="0"/>
              <a:cs typeface="Roboto"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3" name="TextBox 3"/>
          <p:cNvSpPr txBox="1"/>
          <p:nvPr/>
        </p:nvSpPr>
        <p:spPr>
          <a:xfrm>
            <a:off x="1028700" y="3024447"/>
            <a:ext cx="16230600" cy="5983605"/>
          </a:xfrm>
          <a:prstGeom prst="rect">
            <a:avLst/>
          </a:prstGeom>
        </p:spPr>
        <p:txBody>
          <a:bodyPr lIns="0" tIns="0" rIns="0" bIns="0" rtlCol="0" anchor="t">
            <a:spAutoFit/>
          </a:bodyPr>
          <a:lstStyle/>
          <a:p>
            <a:pPr>
              <a:lnSpc>
                <a:spcPts val="4799"/>
              </a:lnSpc>
            </a:pPr>
            <a:r>
              <a:rPr lang="en-US" sz="3199" dirty="0">
                <a:solidFill>
                  <a:srgbClr val="1D1D1F"/>
                </a:solidFill>
                <a:latin typeface="Roboto Bold"/>
              </a:rPr>
              <a:t>Drug Discovery and Molecular Design  - </a:t>
            </a:r>
            <a:r>
              <a:rPr lang="en-US" sz="3199" dirty="0">
                <a:solidFill>
                  <a:srgbClr val="1D1D1F"/>
                </a:solidFill>
                <a:latin typeface="Roboto"/>
              </a:rPr>
              <a:t>Generative models are being used to design new molecules with desired properties for drug development.</a:t>
            </a:r>
          </a:p>
          <a:p>
            <a:pPr>
              <a:lnSpc>
                <a:spcPts val="4799"/>
              </a:lnSpc>
            </a:pPr>
            <a:endParaRPr lang="en-US" sz="3199" dirty="0">
              <a:solidFill>
                <a:srgbClr val="1D1D1F"/>
              </a:solidFill>
              <a:latin typeface="Roboto"/>
            </a:endParaRPr>
          </a:p>
          <a:p>
            <a:pPr>
              <a:lnSpc>
                <a:spcPts val="4799"/>
              </a:lnSpc>
            </a:pPr>
            <a:r>
              <a:rPr lang="en-US" sz="3199" dirty="0">
                <a:solidFill>
                  <a:srgbClr val="1D1D1F"/>
                </a:solidFill>
                <a:latin typeface="Roboto Bold"/>
              </a:rPr>
              <a:t>Personalized Medicine and Treatment Plans - </a:t>
            </a:r>
            <a:r>
              <a:rPr lang="en-US" sz="3199" dirty="0">
                <a:solidFill>
                  <a:srgbClr val="1D1D1F"/>
                </a:solidFill>
                <a:latin typeface="Roboto"/>
              </a:rPr>
              <a:t>By analyzing patient data, generative AI can simulate how different treatments might affect an individual, helping to tailor medical interventions to the patient's unique genetic makeup, lifestyle, and disease state.</a:t>
            </a:r>
          </a:p>
          <a:p>
            <a:pPr>
              <a:lnSpc>
                <a:spcPts val="4799"/>
              </a:lnSpc>
            </a:pPr>
            <a:endParaRPr lang="en-US" sz="3199" dirty="0">
              <a:solidFill>
                <a:srgbClr val="1D1D1F"/>
              </a:solidFill>
              <a:latin typeface="Roboto"/>
            </a:endParaRPr>
          </a:p>
          <a:p>
            <a:pPr>
              <a:lnSpc>
                <a:spcPts val="4799"/>
              </a:lnSpc>
            </a:pPr>
            <a:r>
              <a:rPr lang="en-US" sz="3199" dirty="0">
                <a:solidFill>
                  <a:srgbClr val="1D1D1F"/>
                </a:solidFill>
                <a:latin typeface="Roboto Bold"/>
              </a:rPr>
              <a:t>Medical Imaging and Diagnosis -</a:t>
            </a:r>
            <a:r>
              <a:rPr lang="en-US" sz="3199" dirty="0">
                <a:solidFill>
                  <a:srgbClr val="1D1D1F"/>
                </a:solidFill>
                <a:latin typeface="Roboto"/>
              </a:rPr>
              <a:t> Generative AI models are being trained to augment, reconstruct, or generate medical imaging data, as well as to generate synthetic images for training diagnostic models.</a:t>
            </a:r>
          </a:p>
        </p:txBody>
      </p:sp>
      <p:sp>
        <p:nvSpPr>
          <p:cNvPr id="4" name="Freeform 4">
            <a:extLst>
              <a:ext uri="{C183D7F6-B498-43B3-948B-1728B52AA6E4}">
                <adec:decorative xmlns:adec="http://schemas.microsoft.com/office/drawing/2017/decorative" val="1"/>
              </a:ext>
            </a:extLst>
          </p:cNvPr>
          <p:cNvSpPr/>
          <p:nvPr/>
        </p:nvSpPr>
        <p:spPr>
          <a:xfrm>
            <a:off x="427615" y="429134"/>
            <a:ext cx="1450252" cy="1713740"/>
          </a:xfrm>
          <a:custGeom>
            <a:avLst/>
            <a:gdLst/>
            <a:ahLst/>
            <a:cxnLst/>
            <a:rect l="l" t="t" r="r" b="b"/>
            <a:pathLst>
              <a:path w="1450252" h="1713740">
                <a:moveTo>
                  <a:pt x="0" y="0"/>
                </a:moveTo>
                <a:lnTo>
                  <a:pt x="1450252" y="0"/>
                </a:lnTo>
                <a:lnTo>
                  <a:pt x="1450252" y="1713739"/>
                </a:lnTo>
                <a:lnTo>
                  <a:pt x="0" y="17137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5"/>
          <p:cNvSpPr txBox="1">
            <a:spLocks noGrp="1"/>
          </p:cNvSpPr>
          <p:nvPr>
            <p:ph type="title" idx="4294967295"/>
          </p:nvPr>
        </p:nvSpPr>
        <p:spPr>
          <a:xfrm>
            <a:off x="1028700" y="1620267"/>
            <a:ext cx="16230600" cy="7785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6799"/>
              </a:lnSpc>
              <a:spcBef>
                <a:spcPts val="0"/>
              </a:spcBef>
              <a:spcAft>
                <a:spcPts val="0"/>
              </a:spcAft>
              <a:buClrTx/>
              <a:buSzTx/>
              <a:buFontTx/>
              <a:buNone/>
              <a:tabLst/>
              <a:defRPr/>
            </a:pPr>
            <a:r>
              <a:rPr kumimoji="0" lang="en-US" sz="3399" b="0" i="0" u="none" strike="noStrike" kern="1200" cap="none" spc="0" normalizeH="0" baseline="0" noProof="0" dirty="0">
                <a:ln>
                  <a:noFill/>
                </a:ln>
                <a:solidFill>
                  <a:srgbClr val="1D1D1F"/>
                </a:solidFill>
                <a:effectLst/>
                <a:uLnTx/>
                <a:uFillTx/>
                <a:latin typeface="Roboto Bold"/>
                <a:ea typeface="+mn-ea"/>
                <a:cs typeface="+mn-cs"/>
              </a:rPr>
              <a:t>Healthcare Use-Case Scenarios</a:t>
            </a:r>
          </a:p>
        </p:txBody>
      </p:sp>
      <p:sp>
        <p:nvSpPr>
          <p:cNvPr id="6" name="Title 6">
            <a:extLst>
              <a:ext uri="{FF2B5EF4-FFF2-40B4-BE49-F238E27FC236}">
                <a16:creationId xmlns:a16="http://schemas.microsoft.com/office/drawing/2014/main" id="{077D21C2-8480-ED28-B2D8-7B45E1D07CFC}"/>
              </a:ext>
            </a:extLst>
          </p:cNvPr>
          <p:cNvSpPr txBox="1">
            <a:spLocks/>
          </p:cNvSpPr>
          <p:nvPr/>
        </p:nvSpPr>
        <p:spPr>
          <a:xfrm>
            <a:off x="5029200" y="800100"/>
            <a:ext cx="82296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6000" b="1">
                <a:latin typeface="Roboto" panose="02000000000000000000" pitchFamily="2" charset="0"/>
                <a:ea typeface="Roboto" panose="02000000000000000000" pitchFamily="2" charset="0"/>
                <a:cs typeface="Roboto" panose="02000000000000000000" pitchFamily="2" charset="0"/>
              </a:rPr>
              <a:t>Generative AI</a:t>
            </a:r>
            <a:endParaRPr lang="en-US" sz="6000" b="1" dirty="0">
              <a:latin typeface="Roboto" panose="02000000000000000000" pitchFamily="2" charset="0"/>
              <a:ea typeface="Roboto" panose="02000000000000000000" pitchFamily="2" charset="0"/>
              <a:cs typeface="Roboto"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3" name="TextBox 3"/>
          <p:cNvSpPr txBox="1"/>
          <p:nvPr/>
        </p:nvSpPr>
        <p:spPr>
          <a:xfrm>
            <a:off x="1028700" y="2972925"/>
            <a:ext cx="16230600" cy="4783455"/>
          </a:xfrm>
          <a:prstGeom prst="rect">
            <a:avLst/>
          </a:prstGeom>
        </p:spPr>
        <p:txBody>
          <a:bodyPr lIns="0" tIns="0" rIns="0" bIns="0" rtlCol="0" anchor="t">
            <a:spAutoFit/>
          </a:bodyPr>
          <a:lstStyle/>
          <a:p>
            <a:pPr>
              <a:lnSpc>
                <a:spcPts val="4799"/>
              </a:lnSpc>
            </a:pPr>
            <a:r>
              <a:rPr lang="en-US" sz="3199" dirty="0">
                <a:solidFill>
                  <a:srgbClr val="1D1D1F"/>
                </a:solidFill>
                <a:latin typeface="Roboto Bold"/>
              </a:rPr>
              <a:t>Protein Structure Prediction - </a:t>
            </a:r>
            <a:r>
              <a:rPr lang="en-US" sz="3199" dirty="0">
                <a:solidFill>
                  <a:srgbClr val="1D1D1F"/>
                </a:solidFill>
                <a:latin typeface="Roboto"/>
              </a:rPr>
              <a:t>AI models are being used to predict the 3D structures of proteins from their amino acid sequences.</a:t>
            </a:r>
          </a:p>
          <a:p>
            <a:pPr>
              <a:lnSpc>
                <a:spcPts val="4799"/>
              </a:lnSpc>
            </a:pPr>
            <a:endParaRPr lang="en-US" sz="3199" dirty="0">
              <a:solidFill>
                <a:srgbClr val="1D1D1F"/>
              </a:solidFill>
              <a:latin typeface="Roboto"/>
            </a:endParaRPr>
          </a:p>
          <a:p>
            <a:pPr>
              <a:lnSpc>
                <a:spcPts val="4799"/>
              </a:lnSpc>
            </a:pPr>
            <a:r>
              <a:rPr lang="en-US" sz="3199" dirty="0">
                <a:solidFill>
                  <a:srgbClr val="1D1D1F"/>
                </a:solidFill>
                <a:latin typeface="Roboto Bold"/>
              </a:rPr>
              <a:t>Synthetic Data Generation for Research and Training -</a:t>
            </a:r>
            <a:r>
              <a:rPr lang="en-US" sz="3199" dirty="0">
                <a:solidFill>
                  <a:srgbClr val="1D1D1F"/>
                </a:solidFill>
                <a:latin typeface="Roboto"/>
              </a:rPr>
              <a:t> Generative AI can produce synthetic healthcare data that mimics real patient data, preserving privacy while allowing researchers and healthcare professionals to conduct studies and training without risking patient confidentiality.</a:t>
            </a:r>
          </a:p>
          <a:p>
            <a:pPr>
              <a:lnSpc>
                <a:spcPts val="4799"/>
              </a:lnSpc>
            </a:pPr>
            <a:endParaRPr lang="en-US" sz="3199" dirty="0">
              <a:solidFill>
                <a:srgbClr val="1D1D1F"/>
              </a:solidFill>
              <a:latin typeface="Roboto"/>
            </a:endParaRPr>
          </a:p>
        </p:txBody>
      </p:sp>
      <p:sp>
        <p:nvSpPr>
          <p:cNvPr id="4" name="Freeform 4">
            <a:extLst>
              <a:ext uri="{C183D7F6-B498-43B3-948B-1728B52AA6E4}">
                <adec:decorative xmlns:adec="http://schemas.microsoft.com/office/drawing/2017/decorative" val="1"/>
              </a:ext>
            </a:extLst>
          </p:cNvPr>
          <p:cNvSpPr/>
          <p:nvPr/>
        </p:nvSpPr>
        <p:spPr>
          <a:xfrm>
            <a:off x="427615" y="429134"/>
            <a:ext cx="1450252" cy="1713740"/>
          </a:xfrm>
          <a:custGeom>
            <a:avLst/>
            <a:gdLst/>
            <a:ahLst/>
            <a:cxnLst/>
            <a:rect l="l" t="t" r="r" b="b"/>
            <a:pathLst>
              <a:path w="1450252" h="1713740">
                <a:moveTo>
                  <a:pt x="0" y="0"/>
                </a:moveTo>
                <a:lnTo>
                  <a:pt x="1450252" y="0"/>
                </a:lnTo>
                <a:lnTo>
                  <a:pt x="1450252" y="1713739"/>
                </a:lnTo>
                <a:lnTo>
                  <a:pt x="0" y="17137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5"/>
          <p:cNvSpPr txBox="1">
            <a:spLocks noGrp="1"/>
          </p:cNvSpPr>
          <p:nvPr>
            <p:ph type="title" idx="4294967295"/>
          </p:nvPr>
        </p:nvSpPr>
        <p:spPr>
          <a:xfrm>
            <a:off x="1028700" y="1620267"/>
            <a:ext cx="16230600" cy="7785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6799"/>
              </a:lnSpc>
              <a:spcBef>
                <a:spcPts val="0"/>
              </a:spcBef>
              <a:spcAft>
                <a:spcPts val="0"/>
              </a:spcAft>
              <a:buClrTx/>
              <a:buSzTx/>
              <a:buFontTx/>
              <a:buNone/>
              <a:tabLst/>
              <a:defRPr/>
            </a:pPr>
            <a:r>
              <a:rPr kumimoji="0" lang="en-US" sz="3399" b="0" i="0" u="none" strike="noStrike" kern="1200" cap="none" spc="0" normalizeH="0" baseline="0" noProof="0" dirty="0">
                <a:ln>
                  <a:noFill/>
                </a:ln>
                <a:solidFill>
                  <a:srgbClr val="1D1D1F"/>
                </a:solidFill>
                <a:effectLst/>
                <a:uLnTx/>
                <a:uFillTx/>
                <a:latin typeface="Roboto Bold"/>
                <a:ea typeface="+mn-ea"/>
                <a:cs typeface="+mn-cs"/>
              </a:rPr>
              <a:t>Healthcare Use-Case Scenarios</a:t>
            </a:r>
          </a:p>
        </p:txBody>
      </p:sp>
      <p:sp>
        <p:nvSpPr>
          <p:cNvPr id="6" name="Title 6">
            <a:extLst>
              <a:ext uri="{FF2B5EF4-FFF2-40B4-BE49-F238E27FC236}">
                <a16:creationId xmlns:a16="http://schemas.microsoft.com/office/drawing/2014/main" id="{D059E683-E6B9-9478-8886-977872048B49}"/>
              </a:ext>
            </a:extLst>
          </p:cNvPr>
          <p:cNvSpPr txBox="1">
            <a:spLocks/>
          </p:cNvSpPr>
          <p:nvPr/>
        </p:nvSpPr>
        <p:spPr>
          <a:xfrm>
            <a:off x="5029200" y="800100"/>
            <a:ext cx="82296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6000" b="1">
                <a:latin typeface="Roboto" panose="02000000000000000000" pitchFamily="2" charset="0"/>
                <a:ea typeface="Roboto" panose="02000000000000000000" pitchFamily="2" charset="0"/>
                <a:cs typeface="Roboto" panose="02000000000000000000" pitchFamily="2" charset="0"/>
              </a:rPr>
              <a:t>Generative AI</a:t>
            </a:r>
            <a:endParaRPr lang="en-US" sz="6000" b="1" dirty="0">
              <a:latin typeface="Roboto" panose="02000000000000000000" pitchFamily="2" charset="0"/>
              <a:ea typeface="Roboto" panose="02000000000000000000" pitchFamily="2" charset="0"/>
              <a:cs typeface="Roboto"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6" name="Title 6">
            <a:extLst>
              <a:ext uri="{FF2B5EF4-FFF2-40B4-BE49-F238E27FC236}">
                <a16:creationId xmlns:a16="http://schemas.microsoft.com/office/drawing/2014/main" id="{9734E169-A1A1-DD4D-4493-E8FB1C85F647}"/>
              </a:ext>
            </a:extLst>
          </p:cNvPr>
          <p:cNvSpPr txBox="1">
            <a:spLocks/>
          </p:cNvSpPr>
          <p:nvPr/>
        </p:nvSpPr>
        <p:spPr>
          <a:xfrm>
            <a:off x="5029200" y="800100"/>
            <a:ext cx="82296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6000" b="1">
                <a:latin typeface="Roboto" panose="02000000000000000000" pitchFamily="2" charset="0"/>
                <a:ea typeface="Roboto" panose="02000000000000000000" pitchFamily="2" charset="0"/>
                <a:cs typeface="Roboto" panose="02000000000000000000" pitchFamily="2" charset="0"/>
              </a:rPr>
              <a:t>Generative AI</a:t>
            </a:r>
            <a:endParaRPr lang="en-US" sz="6000" b="1" dirty="0">
              <a:latin typeface="Roboto" panose="02000000000000000000" pitchFamily="2" charset="0"/>
              <a:ea typeface="Roboto" panose="02000000000000000000" pitchFamily="2" charset="0"/>
              <a:cs typeface="Roboto" panose="02000000000000000000" pitchFamily="2" charset="0"/>
            </a:endParaRPr>
          </a:p>
        </p:txBody>
      </p:sp>
      <p:sp>
        <p:nvSpPr>
          <p:cNvPr id="5" name="TextBox 5"/>
          <p:cNvSpPr txBox="1">
            <a:spLocks noGrp="1"/>
          </p:cNvSpPr>
          <p:nvPr>
            <p:ph type="title" idx="4294967295"/>
          </p:nvPr>
        </p:nvSpPr>
        <p:spPr>
          <a:xfrm>
            <a:off x="1028700" y="1620267"/>
            <a:ext cx="16230600" cy="7785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6799"/>
              </a:lnSpc>
              <a:spcBef>
                <a:spcPts val="0"/>
              </a:spcBef>
              <a:spcAft>
                <a:spcPts val="0"/>
              </a:spcAft>
              <a:buClrTx/>
              <a:buSzTx/>
              <a:buFontTx/>
              <a:buNone/>
              <a:tabLst/>
              <a:defRPr/>
            </a:pPr>
            <a:r>
              <a:rPr kumimoji="0" lang="en-US" sz="3399" b="0" i="0" u="none" strike="noStrike" kern="1200" cap="none" spc="0" normalizeH="0" baseline="0" noProof="0" dirty="0">
                <a:ln>
                  <a:noFill/>
                </a:ln>
                <a:solidFill>
                  <a:srgbClr val="1D1D1F"/>
                </a:solidFill>
                <a:effectLst/>
                <a:uLnTx/>
                <a:uFillTx/>
                <a:latin typeface="Roboto Bold"/>
                <a:ea typeface="+mn-ea"/>
                <a:cs typeface="+mn-cs"/>
              </a:rPr>
              <a:t>Healthcare Use-Case Scenarios</a:t>
            </a:r>
          </a:p>
        </p:txBody>
      </p:sp>
      <p:sp>
        <p:nvSpPr>
          <p:cNvPr id="3" name="TextBox 3"/>
          <p:cNvSpPr txBox="1"/>
          <p:nvPr/>
        </p:nvSpPr>
        <p:spPr>
          <a:xfrm>
            <a:off x="1028700" y="2894350"/>
            <a:ext cx="16230600" cy="4183380"/>
          </a:xfrm>
          <a:prstGeom prst="rect">
            <a:avLst/>
          </a:prstGeom>
        </p:spPr>
        <p:txBody>
          <a:bodyPr lIns="0" tIns="0" rIns="0" bIns="0" rtlCol="0" anchor="t">
            <a:spAutoFit/>
          </a:bodyPr>
          <a:lstStyle/>
          <a:p>
            <a:pPr>
              <a:lnSpc>
                <a:spcPts val="4799"/>
              </a:lnSpc>
            </a:pPr>
            <a:r>
              <a:rPr lang="en-US" sz="3199" dirty="0">
                <a:solidFill>
                  <a:srgbClr val="1D1D1F"/>
                </a:solidFill>
                <a:latin typeface="Roboto Bold"/>
              </a:rPr>
              <a:t>Content Generation for Patient Education and Support - </a:t>
            </a:r>
            <a:r>
              <a:rPr lang="en-US" sz="3199" dirty="0">
                <a:solidFill>
                  <a:srgbClr val="1D1D1F"/>
                </a:solidFill>
                <a:latin typeface="Roboto"/>
              </a:rPr>
              <a:t>AI can be used to generate personalized educational and support content for patients, including explanations of their conditions, treatment plans, and health management advice.</a:t>
            </a:r>
          </a:p>
          <a:p>
            <a:pPr>
              <a:lnSpc>
                <a:spcPts val="4799"/>
              </a:lnSpc>
            </a:pPr>
            <a:endParaRPr lang="en-US" sz="3199" dirty="0">
              <a:solidFill>
                <a:srgbClr val="1D1D1F"/>
              </a:solidFill>
              <a:latin typeface="Roboto"/>
            </a:endParaRPr>
          </a:p>
          <a:p>
            <a:pPr>
              <a:lnSpc>
                <a:spcPts val="4799"/>
              </a:lnSpc>
            </a:pPr>
            <a:r>
              <a:rPr lang="en-US" sz="3199" dirty="0">
                <a:solidFill>
                  <a:srgbClr val="1D1D1F"/>
                </a:solidFill>
                <a:latin typeface="Roboto Bold"/>
              </a:rPr>
              <a:t>Enhancing Clinical Decision Support Systems - </a:t>
            </a:r>
            <a:r>
              <a:rPr lang="en-US" sz="3199" dirty="0">
                <a:solidFill>
                  <a:srgbClr val="1D1D1F"/>
                </a:solidFill>
                <a:latin typeface="Roboto"/>
              </a:rPr>
              <a:t>Generative AI can be used to simulate clinical scenarios based on patient data, assisting in the development of decision support tools that can provide recommendations or predict outcomes of different interventions.</a:t>
            </a:r>
          </a:p>
        </p:txBody>
      </p:sp>
      <p:sp>
        <p:nvSpPr>
          <p:cNvPr id="4" name="Freeform 4">
            <a:extLst>
              <a:ext uri="{C183D7F6-B498-43B3-948B-1728B52AA6E4}">
                <adec:decorative xmlns:adec="http://schemas.microsoft.com/office/drawing/2017/decorative" val="1"/>
              </a:ext>
            </a:extLst>
          </p:cNvPr>
          <p:cNvSpPr/>
          <p:nvPr/>
        </p:nvSpPr>
        <p:spPr>
          <a:xfrm>
            <a:off x="427615" y="429134"/>
            <a:ext cx="1450252" cy="1713740"/>
          </a:xfrm>
          <a:custGeom>
            <a:avLst/>
            <a:gdLst/>
            <a:ahLst/>
            <a:cxnLst/>
            <a:rect l="l" t="t" r="r" b="b"/>
            <a:pathLst>
              <a:path w="1450252" h="1713740">
                <a:moveTo>
                  <a:pt x="0" y="0"/>
                </a:moveTo>
                <a:lnTo>
                  <a:pt x="1450252" y="0"/>
                </a:lnTo>
                <a:lnTo>
                  <a:pt x="1450252" y="1713739"/>
                </a:lnTo>
                <a:lnTo>
                  <a:pt x="0" y="17137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3" name="TextBox 3"/>
          <p:cNvSpPr txBox="1">
            <a:spLocks noGrp="1"/>
          </p:cNvSpPr>
          <p:nvPr>
            <p:ph type="title" idx="4294967295"/>
          </p:nvPr>
        </p:nvSpPr>
        <p:spPr>
          <a:xfrm>
            <a:off x="1028700" y="4163695"/>
            <a:ext cx="16230600" cy="146431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2799"/>
              </a:lnSpc>
              <a:spcBef>
                <a:spcPts val="0"/>
              </a:spcBef>
              <a:spcAft>
                <a:spcPts val="0"/>
              </a:spcAft>
              <a:buClrTx/>
              <a:buSzTx/>
              <a:buFontTx/>
              <a:buNone/>
              <a:tabLst/>
              <a:defRPr/>
            </a:pPr>
            <a:r>
              <a:rPr kumimoji="0" lang="en-US" sz="6399" b="0" i="0" u="none" strike="noStrike" kern="1200" cap="none" spc="0" normalizeH="0" baseline="0" noProof="0" dirty="0">
                <a:ln>
                  <a:noFill/>
                </a:ln>
                <a:solidFill>
                  <a:srgbClr val="213166"/>
                </a:solidFill>
                <a:effectLst/>
                <a:uLnTx/>
                <a:uFillTx/>
                <a:latin typeface="Roboto Bold"/>
                <a:ea typeface="+mn-ea"/>
                <a:cs typeface="+mn-cs"/>
              </a:rPr>
              <a:t>Ethical Considerations and Challenges</a:t>
            </a:r>
          </a:p>
        </p:txBody>
      </p:sp>
      <p:sp>
        <p:nvSpPr>
          <p:cNvPr id="2" name="Freeform 2">
            <a:extLst>
              <a:ext uri="{C183D7F6-B498-43B3-948B-1728B52AA6E4}">
                <adec:decorative xmlns:adec="http://schemas.microsoft.com/office/drawing/2017/decorative" val="1"/>
              </a:ext>
            </a:extLst>
          </p:cNvPr>
          <p:cNvSpPr/>
          <p:nvPr/>
        </p:nvSpPr>
        <p:spPr>
          <a:xfrm flipH="1">
            <a:off x="13266380" y="5854336"/>
            <a:ext cx="3992920" cy="3403964"/>
          </a:xfrm>
          <a:custGeom>
            <a:avLst/>
            <a:gdLst/>
            <a:ahLst/>
            <a:cxnLst/>
            <a:rect l="l" t="t" r="r" b="b"/>
            <a:pathLst>
              <a:path w="3992920" h="3403964">
                <a:moveTo>
                  <a:pt x="3992920" y="0"/>
                </a:moveTo>
                <a:lnTo>
                  <a:pt x="0" y="0"/>
                </a:lnTo>
                <a:lnTo>
                  <a:pt x="0" y="3403964"/>
                </a:lnTo>
                <a:lnTo>
                  <a:pt x="3992920" y="3403964"/>
                </a:lnTo>
                <a:lnTo>
                  <a:pt x="399292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a:extLst>
              <a:ext uri="{C183D7F6-B498-43B3-948B-1728B52AA6E4}">
                <adec:decorative xmlns:adec="http://schemas.microsoft.com/office/drawing/2017/decorative" val="1"/>
              </a:ext>
            </a:extLst>
          </p:cNvPr>
          <p:cNvSpPr/>
          <p:nvPr/>
        </p:nvSpPr>
        <p:spPr>
          <a:xfrm flipV="1">
            <a:off x="1028700" y="1028700"/>
            <a:ext cx="3992920" cy="3403964"/>
          </a:xfrm>
          <a:custGeom>
            <a:avLst/>
            <a:gdLst/>
            <a:ahLst/>
            <a:cxnLst/>
            <a:rect l="l" t="t" r="r" b="b"/>
            <a:pathLst>
              <a:path w="3992920" h="3403964">
                <a:moveTo>
                  <a:pt x="0" y="3403964"/>
                </a:moveTo>
                <a:lnTo>
                  <a:pt x="3992920" y="3403964"/>
                </a:lnTo>
                <a:lnTo>
                  <a:pt x="3992920" y="0"/>
                </a:lnTo>
                <a:lnTo>
                  <a:pt x="0" y="0"/>
                </a:lnTo>
                <a:lnTo>
                  <a:pt x="0" y="340396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58D0427-3F16-3F5A-E863-4F5100D00F34}"/>
              </a:ext>
            </a:extLst>
          </p:cNvPr>
          <p:cNvSpPr txBox="1">
            <a:spLocks/>
          </p:cNvSpPr>
          <p:nvPr/>
        </p:nvSpPr>
        <p:spPr>
          <a:xfrm>
            <a:off x="5029200" y="800100"/>
            <a:ext cx="82296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6000" b="1">
                <a:latin typeface="Roboto" panose="02000000000000000000" pitchFamily="2" charset="0"/>
                <a:ea typeface="Roboto" panose="02000000000000000000" pitchFamily="2" charset="0"/>
                <a:cs typeface="Roboto" panose="02000000000000000000" pitchFamily="2" charset="0"/>
              </a:rPr>
              <a:t>Generative AI</a:t>
            </a:r>
            <a:endParaRPr lang="en-US" sz="6000" b="1" dirty="0">
              <a:latin typeface="Roboto" panose="02000000000000000000" pitchFamily="2" charset="0"/>
              <a:ea typeface="Roboto" panose="02000000000000000000" pitchFamily="2" charset="0"/>
              <a:cs typeface="Roboto" panose="02000000000000000000" pitchFamily="2" charset="0"/>
            </a:endParaRPr>
          </a:p>
        </p:txBody>
      </p:sp>
      <p:sp>
        <p:nvSpPr>
          <p:cNvPr id="6" name="TextBox 6"/>
          <p:cNvSpPr txBox="1">
            <a:spLocks noGrp="1"/>
          </p:cNvSpPr>
          <p:nvPr>
            <p:ph type="title" idx="4294967295"/>
          </p:nvPr>
        </p:nvSpPr>
        <p:spPr>
          <a:xfrm>
            <a:off x="1028700" y="1620267"/>
            <a:ext cx="16230600" cy="7785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6799"/>
              </a:lnSpc>
              <a:spcBef>
                <a:spcPts val="0"/>
              </a:spcBef>
              <a:spcAft>
                <a:spcPts val="0"/>
              </a:spcAft>
              <a:buClrTx/>
              <a:buSzTx/>
              <a:buFontTx/>
              <a:buNone/>
              <a:tabLst/>
              <a:defRPr/>
            </a:pPr>
            <a:r>
              <a:rPr kumimoji="0" lang="en-US" sz="3399" b="0" i="0" u="none" strike="noStrike" kern="1200" cap="none" spc="0" normalizeH="0" baseline="0" noProof="0" dirty="0">
                <a:ln>
                  <a:noFill/>
                </a:ln>
                <a:solidFill>
                  <a:srgbClr val="1D1D1F"/>
                </a:solidFill>
                <a:effectLst/>
                <a:uLnTx/>
                <a:uFillTx/>
                <a:latin typeface="Roboto Bold"/>
                <a:ea typeface="+mn-ea"/>
                <a:cs typeface="+mn-cs"/>
              </a:rPr>
              <a:t>Concerns</a:t>
            </a:r>
          </a:p>
        </p:txBody>
      </p:sp>
      <p:sp>
        <p:nvSpPr>
          <p:cNvPr id="3" name="Freeform 3" descr="Drawing of a person with a magnifying glass and a chart above him"/>
          <p:cNvSpPr/>
          <p:nvPr/>
        </p:nvSpPr>
        <p:spPr>
          <a:xfrm>
            <a:off x="2141975" y="4030662"/>
            <a:ext cx="4325677" cy="4114800"/>
          </a:xfrm>
          <a:custGeom>
            <a:avLst/>
            <a:gdLst/>
            <a:ahLst/>
            <a:cxnLst/>
            <a:rect l="l" t="t" r="r" b="b"/>
            <a:pathLst>
              <a:path w="4325677" h="4114800">
                <a:moveTo>
                  <a:pt x="0" y="0"/>
                </a:moveTo>
                <a:lnTo>
                  <a:pt x="4325677" y="0"/>
                </a:lnTo>
                <a:lnTo>
                  <a:pt x="432567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descr="A book open with a copyright symbol on one of the pages"/>
          <p:cNvSpPr/>
          <p:nvPr/>
        </p:nvSpPr>
        <p:spPr>
          <a:xfrm>
            <a:off x="7450646" y="4030662"/>
            <a:ext cx="3695839" cy="4114800"/>
          </a:xfrm>
          <a:custGeom>
            <a:avLst/>
            <a:gdLst/>
            <a:ahLst/>
            <a:cxnLst/>
            <a:rect l="l" t="t" r="r" b="b"/>
            <a:pathLst>
              <a:path w="3695839" h="4114800">
                <a:moveTo>
                  <a:pt x="0" y="0"/>
                </a:moveTo>
                <a:lnTo>
                  <a:pt x="3695838" y="0"/>
                </a:lnTo>
                <a:lnTo>
                  <a:pt x="369583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descr="Cartoon drawing of a person with multiple pages with the word 'FAKE' on them"/>
          <p:cNvSpPr/>
          <p:nvPr/>
        </p:nvSpPr>
        <p:spPr>
          <a:xfrm>
            <a:off x="12129478" y="4030662"/>
            <a:ext cx="4231157" cy="4114800"/>
          </a:xfrm>
          <a:custGeom>
            <a:avLst/>
            <a:gdLst/>
            <a:ahLst/>
            <a:cxnLst/>
            <a:rect l="l" t="t" r="r" b="b"/>
            <a:pathLst>
              <a:path w="4231157" h="4114800">
                <a:moveTo>
                  <a:pt x="0" y="0"/>
                </a:moveTo>
                <a:lnTo>
                  <a:pt x="4231157" y="0"/>
                </a:lnTo>
                <a:lnTo>
                  <a:pt x="4231157" y="4114800"/>
                </a:lnTo>
                <a:lnTo>
                  <a:pt x="0" y="4114800"/>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6" name="Title 6">
            <a:extLst>
              <a:ext uri="{FF2B5EF4-FFF2-40B4-BE49-F238E27FC236}">
                <a16:creationId xmlns:a16="http://schemas.microsoft.com/office/drawing/2014/main" id="{15C8D506-3120-F89D-7571-34DB5C66BEA4}"/>
              </a:ext>
            </a:extLst>
          </p:cNvPr>
          <p:cNvSpPr txBox="1">
            <a:spLocks/>
          </p:cNvSpPr>
          <p:nvPr/>
        </p:nvSpPr>
        <p:spPr>
          <a:xfrm>
            <a:off x="5029200" y="800100"/>
            <a:ext cx="82296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6000" b="1">
                <a:latin typeface="Roboto" panose="02000000000000000000" pitchFamily="2" charset="0"/>
                <a:ea typeface="Roboto" panose="02000000000000000000" pitchFamily="2" charset="0"/>
                <a:cs typeface="Roboto" panose="02000000000000000000" pitchFamily="2" charset="0"/>
              </a:rPr>
              <a:t>Generative AI</a:t>
            </a:r>
            <a:endParaRPr lang="en-US" sz="6000" b="1" dirty="0">
              <a:latin typeface="Roboto" panose="02000000000000000000" pitchFamily="2" charset="0"/>
              <a:ea typeface="Roboto" panose="02000000000000000000" pitchFamily="2" charset="0"/>
              <a:cs typeface="Roboto" panose="02000000000000000000" pitchFamily="2" charset="0"/>
            </a:endParaRPr>
          </a:p>
        </p:txBody>
      </p:sp>
      <p:sp>
        <p:nvSpPr>
          <p:cNvPr id="5" name="TextBox 5"/>
          <p:cNvSpPr txBox="1">
            <a:spLocks noGrp="1"/>
          </p:cNvSpPr>
          <p:nvPr>
            <p:ph type="title" idx="4294967295"/>
          </p:nvPr>
        </p:nvSpPr>
        <p:spPr>
          <a:xfrm>
            <a:off x="1028700" y="1620267"/>
            <a:ext cx="16230600" cy="7785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6799"/>
              </a:lnSpc>
              <a:spcBef>
                <a:spcPts val="0"/>
              </a:spcBef>
              <a:spcAft>
                <a:spcPts val="0"/>
              </a:spcAft>
              <a:buClrTx/>
              <a:buSzTx/>
              <a:buFontTx/>
              <a:buNone/>
              <a:tabLst/>
              <a:defRPr/>
            </a:pPr>
            <a:r>
              <a:rPr kumimoji="0" lang="en-US" sz="3399" b="0" i="0" u="none" strike="noStrike" kern="1200" cap="none" spc="0" normalizeH="0" baseline="0" noProof="0" dirty="0">
                <a:ln>
                  <a:noFill/>
                </a:ln>
                <a:solidFill>
                  <a:srgbClr val="1D1D1F"/>
                </a:solidFill>
                <a:effectLst/>
                <a:uLnTx/>
                <a:uFillTx/>
                <a:latin typeface="Roboto Bold"/>
                <a:ea typeface="+mn-ea"/>
                <a:cs typeface="+mn-cs"/>
              </a:rPr>
              <a:t>Concerns for those in Information Sciences</a:t>
            </a:r>
          </a:p>
        </p:txBody>
      </p:sp>
      <p:sp>
        <p:nvSpPr>
          <p:cNvPr id="3" name="TextBox 3"/>
          <p:cNvSpPr txBox="1"/>
          <p:nvPr/>
        </p:nvSpPr>
        <p:spPr>
          <a:xfrm>
            <a:off x="1028700" y="2872047"/>
            <a:ext cx="16230600" cy="6409056"/>
          </a:xfrm>
          <a:prstGeom prst="rect">
            <a:avLst/>
          </a:prstGeom>
        </p:spPr>
        <p:txBody>
          <a:bodyPr lIns="0" tIns="0" rIns="0" bIns="0" rtlCol="0" anchor="t">
            <a:spAutoFit/>
          </a:bodyPr>
          <a:lstStyle/>
          <a:p>
            <a:pPr marL="690877" lvl="1" indent="-345439">
              <a:lnSpc>
                <a:spcPts val="6399"/>
              </a:lnSpc>
              <a:buFont typeface="Arial"/>
              <a:buChar char="•"/>
            </a:pPr>
            <a:r>
              <a:rPr lang="en-US" sz="3199" dirty="0">
                <a:solidFill>
                  <a:srgbClr val="1D1D1F"/>
                </a:solidFill>
                <a:latin typeface="Roboto Bold"/>
              </a:rPr>
              <a:t>Accuracy and Reliability</a:t>
            </a:r>
          </a:p>
          <a:p>
            <a:pPr marL="690877" lvl="1" indent="-345439">
              <a:lnSpc>
                <a:spcPts val="6399"/>
              </a:lnSpc>
              <a:buFont typeface="Arial"/>
              <a:buChar char="•"/>
            </a:pPr>
            <a:r>
              <a:rPr lang="en-US" sz="3199" dirty="0">
                <a:solidFill>
                  <a:srgbClr val="1D1D1F"/>
                </a:solidFill>
                <a:latin typeface="Roboto Bold"/>
              </a:rPr>
              <a:t>Data Privacy and Security</a:t>
            </a:r>
          </a:p>
          <a:p>
            <a:pPr marL="690877" lvl="1" indent="-345439">
              <a:lnSpc>
                <a:spcPts val="6399"/>
              </a:lnSpc>
              <a:buFont typeface="Arial"/>
              <a:buChar char="•"/>
            </a:pPr>
            <a:r>
              <a:rPr lang="en-US" sz="3199" dirty="0">
                <a:solidFill>
                  <a:srgbClr val="1D1D1F"/>
                </a:solidFill>
                <a:latin typeface="Roboto Bold"/>
              </a:rPr>
              <a:t>Bias and Ethical Considerations</a:t>
            </a:r>
          </a:p>
          <a:p>
            <a:pPr marL="690877" lvl="1" indent="-345439">
              <a:lnSpc>
                <a:spcPts val="6399"/>
              </a:lnSpc>
              <a:buFont typeface="Arial"/>
              <a:buChar char="•"/>
            </a:pPr>
            <a:r>
              <a:rPr lang="en-US" sz="3199" dirty="0">
                <a:solidFill>
                  <a:srgbClr val="1D1D1F"/>
                </a:solidFill>
                <a:latin typeface="Roboto Bold"/>
              </a:rPr>
              <a:t>Misinformation and Content Appropriateness</a:t>
            </a:r>
          </a:p>
          <a:p>
            <a:pPr marL="690877" lvl="1" indent="-345439">
              <a:lnSpc>
                <a:spcPts val="6399"/>
              </a:lnSpc>
              <a:buFont typeface="Arial"/>
              <a:buChar char="•"/>
            </a:pPr>
            <a:r>
              <a:rPr lang="en-US" sz="3199" dirty="0">
                <a:solidFill>
                  <a:srgbClr val="1D1D1F"/>
                </a:solidFill>
                <a:latin typeface="Roboto Bold"/>
              </a:rPr>
              <a:t>Dependency and Skill Erosion</a:t>
            </a:r>
          </a:p>
          <a:p>
            <a:pPr marL="690877" lvl="1" indent="-345439">
              <a:lnSpc>
                <a:spcPts val="6399"/>
              </a:lnSpc>
              <a:buFont typeface="Arial"/>
              <a:buChar char="•"/>
            </a:pPr>
            <a:r>
              <a:rPr lang="en-US" sz="3199" dirty="0">
                <a:solidFill>
                  <a:srgbClr val="1D1D1F"/>
                </a:solidFill>
                <a:latin typeface="Roboto Bold"/>
              </a:rPr>
              <a:t>Digital Literacy and User Understanding</a:t>
            </a:r>
          </a:p>
          <a:p>
            <a:pPr marL="690877" lvl="1" indent="-345439">
              <a:lnSpc>
                <a:spcPts val="6399"/>
              </a:lnSpc>
              <a:buFont typeface="Arial"/>
              <a:buChar char="•"/>
            </a:pPr>
            <a:r>
              <a:rPr lang="en-US" sz="3199" dirty="0">
                <a:solidFill>
                  <a:srgbClr val="1D1D1F"/>
                </a:solidFill>
                <a:latin typeface="Roboto Bold"/>
              </a:rPr>
              <a:t>Intellectual Property and Copyright</a:t>
            </a:r>
          </a:p>
          <a:p>
            <a:pPr marL="690877" lvl="1" indent="-345439">
              <a:lnSpc>
                <a:spcPts val="6399"/>
              </a:lnSpc>
              <a:buFont typeface="Arial"/>
              <a:buChar char="•"/>
            </a:pPr>
            <a:r>
              <a:rPr lang="en-US" sz="3199" dirty="0">
                <a:solidFill>
                  <a:srgbClr val="1D1D1F"/>
                </a:solidFill>
                <a:latin typeface="Roboto Bold"/>
              </a:rPr>
              <a:t>Cultural Sensitivity</a:t>
            </a:r>
          </a:p>
        </p:txBody>
      </p:sp>
      <p:sp>
        <p:nvSpPr>
          <p:cNvPr id="4" name="Freeform 4" descr="Drawing of a person with long hair and glasses at a desk with a lamp on "/>
          <p:cNvSpPr/>
          <p:nvPr/>
        </p:nvSpPr>
        <p:spPr>
          <a:xfrm>
            <a:off x="11797954" y="3665323"/>
            <a:ext cx="5461346" cy="5615780"/>
          </a:xfrm>
          <a:custGeom>
            <a:avLst/>
            <a:gdLst/>
            <a:ahLst/>
            <a:cxnLst/>
            <a:rect l="l" t="t" r="r" b="b"/>
            <a:pathLst>
              <a:path w="5461346" h="5615780">
                <a:moveTo>
                  <a:pt x="0" y="0"/>
                </a:moveTo>
                <a:lnTo>
                  <a:pt x="5461346" y="0"/>
                </a:lnTo>
                <a:lnTo>
                  <a:pt x="5461346" y="5615780"/>
                </a:lnTo>
                <a:lnTo>
                  <a:pt x="0" y="56157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3" name="Freeform 3" descr="A human shaking hands with a robot"/>
          <p:cNvSpPr/>
          <p:nvPr/>
        </p:nvSpPr>
        <p:spPr>
          <a:xfrm>
            <a:off x="12580729" y="2060498"/>
            <a:ext cx="4678571" cy="7197802"/>
          </a:xfrm>
          <a:custGeom>
            <a:avLst/>
            <a:gdLst/>
            <a:ahLst/>
            <a:cxnLst/>
            <a:rect l="l" t="t" r="r" b="b"/>
            <a:pathLst>
              <a:path w="4678571" h="7197802">
                <a:moveTo>
                  <a:pt x="0" y="0"/>
                </a:moveTo>
                <a:lnTo>
                  <a:pt x="4678571" y="0"/>
                </a:lnTo>
                <a:lnTo>
                  <a:pt x="4678571" y="7197802"/>
                </a:lnTo>
                <a:lnTo>
                  <a:pt x="0" y="71978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a:extLst>
              <a:ext uri="{C183D7F6-B498-43B3-948B-1728B52AA6E4}">
                <adec:decorative xmlns:adec="http://schemas.microsoft.com/office/drawing/2017/decorative" val="1"/>
              </a:ext>
            </a:extLst>
          </p:cNvPr>
          <p:cNvSpPr/>
          <p:nvPr/>
        </p:nvSpPr>
        <p:spPr>
          <a:xfrm flipH="1" flipV="1">
            <a:off x="1028700" y="3140028"/>
            <a:ext cx="8587048" cy="6118272"/>
          </a:xfrm>
          <a:custGeom>
            <a:avLst/>
            <a:gdLst/>
            <a:ahLst/>
            <a:cxnLst/>
            <a:rect l="l" t="t" r="r" b="b"/>
            <a:pathLst>
              <a:path w="8587048" h="6118272">
                <a:moveTo>
                  <a:pt x="8587048" y="6118272"/>
                </a:moveTo>
                <a:lnTo>
                  <a:pt x="0" y="6118272"/>
                </a:lnTo>
                <a:lnTo>
                  <a:pt x="0" y="0"/>
                </a:lnTo>
                <a:lnTo>
                  <a:pt x="8587048" y="0"/>
                </a:lnTo>
                <a:lnTo>
                  <a:pt x="8587048" y="6118272"/>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a:spLocks noGrp="1"/>
          </p:cNvSpPr>
          <p:nvPr>
            <p:ph type="title" idx="4294967295"/>
          </p:nvPr>
        </p:nvSpPr>
        <p:spPr>
          <a:xfrm>
            <a:off x="1028700" y="1620267"/>
            <a:ext cx="16230600" cy="7785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6799"/>
              </a:lnSpc>
              <a:spcBef>
                <a:spcPts val="0"/>
              </a:spcBef>
              <a:spcAft>
                <a:spcPts val="0"/>
              </a:spcAft>
              <a:buClrTx/>
              <a:buSzTx/>
              <a:buFontTx/>
              <a:buNone/>
              <a:tabLst/>
              <a:defRPr/>
            </a:pPr>
            <a:r>
              <a:rPr kumimoji="0" lang="en-US" sz="3399" b="0" i="0" u="none" strike="noStrike" kern="1200" cap="none" spc="0" normalizeH="0" baseline="0" noProof="0" dirty="0">
                <a:ln>
                  <a:noFill/>
                </a:ln>
                <a:solidFill>
                  <a:srgbClr val="1D1D1F"/>
                </a:solidFill>
                <a:effectLst/>
                <a:uLnTx/>
                <a:uFillTx/>
                <a:latin typeface="Roboto Bold"/>
                <a:ea typeface="+mn-ea"/>
                <a:cs typeface="+mn-cs"/>
              </a:rPr>
              <a:t>Final Words</a:t>
            </a:r>
          </a:p>
        </p:txBody>
      </p:sp>
      <p:sp>
        <p:nvSpPr>
          <p:cNvPr id="6" name="Title 6">
            <a:extLst>
              <a:ext uri="{FF2B5EF4-FFF2-40B4-BE49-F238E27FC236}">
                <a16:creationId xmlns:a16="http://schemas.microsoft.com/office/drawing/2014/main" id="{4C6C120C-D154-BD5D-C883-324EDB51DCC5}"/>
              </a:ext>
            </a:extLst>
          </p:cNvPr>
          <p:cNvSpPr txBox="1">
            <a:spLocks/>
          </p:cNvSpPr>
          <p:nvPr/>
        </p:nvSpPr>
        <p:spPr>
          <a:xfrm>
            <a:off x="5029200" y="800100"/>
            <a:ext cx="82296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6000" b="1">
                <a:latin typeface="Roboto" panose="02000000000000000000" pitchFamily="2" charset="0"/>
                <a:ea typeface="Roboto" panose="02000000000000000000" pitchFamily="2" charset="0"/>
                <a:cs typeface="Roboto" panose="02000000000000000000" pitchFamily="2" charset="0"/>
              </a:rPr>
              <a:t>Generative AI</a:t>
            </a:r>
            <a:endParaRPr lang="en-US" sz="6000" b="1" dirty="0">
              <a:latin typeface="Roboto" panose="02000000000000000000" pitchFamily="2" charset="0"/>
              <a:ea typeface="Roboto" panose="02000000000000000000" pitchFamily="2" charset="0"/>
              <a:cs typeface="Roboto" panose="02000000000000000000" pitchFamily="2"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8" name="Title 6">
            <a:extLst>
              <a:ext uri="{FF2B5EF4-FFF2-40B4-BE49-F238E27FC236}">
                <a16:creationId xmlns:a16="http://schemas.microsoft.com/office/drawing/2014/main" id="{7D191B80-3644-0CFD-9FC9-48BE5511B8CC}"/>
              </a:ext>
            </a:extLst>
          </p:cNvPr>
          <p:cNvSpPr txBox="1">
            <a:spLocks noGrp="1"/>
          </p:cNvSpPr>
          <p:nvPr>
            <p:ph type="title" idx="4294967295"/>
          </p:nvPr>
        </p:nvSpPr>
        <p:spPr>
          <a:xfrm>
            <a:off x="5029200" y="800100"/>
            <a:ext cx="82296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Roboto" panose="02000000000000000000" pitchFamily="2" charset="0"/>
              </a:rPr>
              <a:t>Generative AI</a:t>
            </a:r>
          </a:p>
        </p:txBody>
      </p:sp>
      <p:sp>
        <p:nvSpPr>
          <p:cNvPr id="4" name="Freeform 4" descr="Cartoon robot"/>
          <p:cNvSpPr/>
          <p:nvPr/>
        </p:nvSpPr>
        <p:spPr>
          <a:xfrm>
            <a:off x="2728216" y="4608421"/>
            <a:ext cx="3934960" cy="4649879"/>
          </a:xfrm>
          <a:custGeom>
            <a:avLst/>
            <a:gdLst/>
            <a:ahLst/>
            <a:cxnLst/>
            <a:rect l="l" t="t" r="r" b="b"/>
            <a:pathLst>
              <a:path w="3934960" h="4649879">
                <a:moveTo>
                  <a:pt x="0" y="0"/>
                </a:moveTo>
                <a:lnTo>
                  <a:pt x="3934960" y="0"/>
                </a:lnTo>
                <a:lnTo>
                  <a:pt x="3934960" y="4649879"/>
                </a:lnTo>
                <a:lnTo>
                  <a:pt x="0" y="4649879"/>
                </a:lnTo>
                <a:lnTo>
                  <a:pt x="0" y="0"/>
                </a:lnTo>
                <a:close/>
              </a:path>
            </a:pathLst>
          </a:custGeom>
          <a:blipFill>
            <a:blip r:embed="rId2"/>
            <a:stretch>
              <a:fillRect/>
            </a:stretch>
          </a:blipFill>
        </p:spPr>
        <p:txBody>
          <a:bodyPr/>
          <a:lstStyle/>
          <a:p>
            <a:endParaRPr lang="en-US"/>
          </a:p>
        </p:txBody>
      </p:sp>
      <p:sp>
        <p:nvSpPr>
          <p:cNvPr id="5" name="Freeform 5" descr="ChatGPT logo"/>
          <p:cNvSpPr/>
          <p:nvPr/>
        </p:nvSpPr>
        <p:spPr>
          <a:xfrm>
            <a:off x="6119564" y="3579721"/>
            <a:ext cx="2182918" cy="2057400"/>
          </a:xfrm>
          <a:custGeom>
            <a:avLst/>
            <a:gdLst/>
            <a:ahLst/>
            <a:cxnLst/>
            <a:rect l="l" t="t" r="r" b="b"/>
            <a:pathLst>
              <a:path w="2182918" h="2057400">
                <a:moveTo>
                  <a:pt x="0" y="0"/>
                </a:moveTo>
                <a:lnTo>
                  <a:pt x="2182918" y="0"/>
                </a:lnTo>
                <a:lnTo>
                  <a:pt x="2182918" y="2057400"/>
                </a:lnTo>
                <a:lnTo>
                  <a:pt x="0" y="2057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descr="Cartoon of a person looking happy with a lightbulb above their head"/>
          <p:cNvSpPr/>
          <p:nvPr/>
        </p:nvSpPr>
        <p:spPr>
          <a:xfrm>
            <a:off x="10696755" y="2521675"/>
            <a:ext cx="5246147" cy="6736625"/>
          </a:xfrm>
          <a:custGeom>
            <a:avLst/>
            <a:gdLst/>
            <a:ahLst/>
            <a:cxnLst/>
            <a:rect l="l" t="t" r="r" b="b"/>
            <a:pathLst>
              <a:path w="5246147" h="6736625">
                <a:moveTo>
                  <a:pt x="0" y="0"/>
                </a:moveTo>
                <a:lnTo>
                  <a:pt x="5246147" y="0"/>
                </a:lnTo>
                <a:lnTo>
                  <a:pt x="5246147" y="6736625"/>
                </a:lnTo>
                <a:lnTo>
                  <a:pt x="0" y="6736625"/>
                </a:lnTo>
                <a:lnTo>
                  <a:pt x="0" y="0"/>
                </a:lnTo>
                <a:close/>
              </a:path>
            </a:pathLst>
          </a:custGeom>
          <a:blipFill>
            <a:blip r:embed="rId5"/>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4" name="Group 4" descr="A group of three curious light brown alpacas"/>
          <p:cNvGrpSpPr/>
          <p:nvPr/>
        </p:nvGrpSpPr>
        <p:grpSpPr>
          <a:xfrm>
            <a:off x="0" y="-1893648"/>
            <a:ext cx="18282399" cy="12180648"/>
            <a:chOff x="0" y="0"/>
            <a:chExt cx="24376532" cy="16240864"/>
          </a:xfrm>
        </p:grpSpPr>
        <p:sp>
          <p:nvSpPr>
            <p:cNvPr id="5" name="Freeform 5"/>
            <p:cNvSpPr/>
            <p:nvPr/>
          </p:nvSpPr>
          <p:spPr>
            <a:xfrm>
              <a:off x="0" y="0"/>
              <a:ext cx="24376507" cy="16240888"/>
            </a:xfrm>
            <a:custGeom>
              <a:avLst/>
              <a:gdLst/>
              <a:ahLst/>
              <a:cxnLst/>
              <a:rect l="l" t="t" r="r" b="b"/>
              <a:pathLst>
                <a:path w="24376507" h="16240888">
                  <a:moveTo>
                    <a:pt x="0" y="0"/>
                  </a:moveTo>
                  <a:lnTo>
                    <a:pt x="24376507" y="0"/>
                  </a:lnTo>
                  <a:lnTo>
                    <a:pt x="24376507" y="16240888"/>
                  </a:lnTo>
                  <a:lnTo>
                    <a:pt x="0" y="16240888"/>
                  </a:lnTo>
                  <a:lnTo>
                    <a:pt x="0" y="0"/>
                  </a:lnTo>
                  <a:close/>
                </a:path>
              </a:pathLst>
            </a:custGeom>
            <a:blipFill>
              <a:blip r:embed="rId2"/>
              <a:stretch>
                <a:fillRect t="-18" b="-18"/>
              </a:stretch>
            </a:blipFill>
          </p:spPr>
          <p:txBody>
            <a:bodyPr/>
            <a:lstStyle/>
            <a:p>
              <a:endParaRPr lang="en-US"/>
            </a:p>
          </p:txBody>
        </p:sp>
      </p:grpSp>
      <p:sp>
        <p:nvSpPr>
          <p:cNvPr id="6" name="TextBox 6"/>
          <p:cNvSpPr txBox="1">
            <a:spLocks noGrp="1"/>
          </p:cNvSpPr>
          <p:nvPr>
            <p:ph type="title" idx="4294967295"/>
          </p:nvPr>
        </p:nvSpPr>
        <p:spPr>
          <a:xfrm>
            <a:off x="6387483" y="5095875"/>
            <a:ext cx="6199983" cy="46166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3394"/>
              </a:lnSpc>
              <a:spcBef>
                <a:spcPts val="0"/>
              </a:spcBef>
              <a:spcAft>
                <a:spcPts val="0"/>
              </a:spcAft>
              <a:buClrTx/>
              <a:buSzTx/>
              <a:buFontTx/>
              <a:buNone/>
              <a:tabLst/>
              <a:defRPr/>
            </a:pPr>
            <a:r>
              <a:rPr kumimoji="0" lang="en-US" sz="3500" b="0" i="0" u="none" strike="noStrike" kern="1200" cap="none" spc="485" normalizeH="0" baseline="0" noProof="0" dirty="0">
                <a:ln>
                  <a:noFill/>
                </a:ln>
                <a:solidFill>
                  <a:srgbClr val="1D1D1F"/>
                </a:solidFill>
                <a:effectLst/>
                <a:uLnTx/>
                <a:uFillTx/>
                <a:latin typeface="Now Bold"/>
                <a:ea typeface="+mn-ea"/>
                <a:cs typeface="+mn-cs"/>
              </a:rPr>
              <a:t>QUESTIONS?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5" name="TextBox 5">
            <a:extLst>
              <a:ext uri="{FF2B5EF4-FFF2-40B4-BE49-F238E27FC236}">
                <a16:creationId xmlns:a16="http://schemas.microsoft.com/office/drawing/2014/main" id="{368256D9-22EB-3073-984E-63D6380E260C}"/>
              </a:ext>
            </a:extLst>
          </p:cNvPr>
          <p:cNvSpPr txBox="1">
            <a:spLocks noGrp="1"/>
          </p:cNvSpPr>
          <p:nvPr>
            <p:ph type="title" idx="4294967295"/>
          </p:nvPr>
        </p:nvSpPr>
        <p:spPr>
          <a:xfrm>
            <a:off x="1028700" y="1485900"/>
            <a:ext cx="16230600" cy="89127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1D1D1F"/>
                </a:solidFill>
                <a:effectLst/>
                <a:uLnTx/>
                <a:uFillTx/>
                <a:latin typeface="Roboto Bold"/>
                <a:ea typeface="+mn-ea"/>
                <a:cs typeface="+mn-cs"/>
              </a:rPr>
              <a:t>Generative AI</a:t>
            </a:r>
          </a:p>
          <a:p>
            <a:pPr marL="0" marR="0" lvl="0" indent="0" algn="ctr" defTabSz="914400" rtl="0" eaLnBrk="1" fontAlgn="auto" latinLnBrk="0" hangingPunct="1">
              <a:lnSpc>
                <a:spcPts val="6799"/>
              </a:lnSpc>
              <a:spcBef>
                <a:spcPts val="0"/>
              </a:spcBef>
              <a:spcAft>
                <a:spcPts val="0"/>
              </a:spcAft>
              <a:buClrTx/>
              <a:buSzTx/>
              <a:buFontTx/>
              <a:buNone/>
              <a:tabLst/>
              <a:defRPr/>
            </a:pPr>
            <a:r>
              <a:rPr kumimoji="0" lang="en-US" sz="3399" b="0" i="0" u="none" strike="noStrike" kern="1200" cap="none" spc="0" normalizeH="0" baseline="0" noProof="0" dirty="0">
                <a:ln>
                  <a:noFill/>
                </a:ln>
                <a:solidFill>
                  <a:srgbClr val="1D1D1F"/>
                </a:solidFill>
                <a:effectLst/>
                <a:uLnTx/>
                <a:uFillTx/>
                <a:latin typeface="Roboto Bold"/>
                <a:ea typeface="+mn-ea"/>
                <a:cs typeface="+mn-cs"/>
              </a:rPr>
              <a:t>Agenda</a:t>
            </a:r>
          </a:p>
        </p:txBody>
      </p:sp>
      <p:sp>
        <p:nvSpPr>
          <p:cNvPr id="3" name="Freeform 3">
            <a:extLst>
              <a:ext uri="{C183D7F6-B498-43B3-948B-1728B52AA6E4}">
                <adec:decorative xmlns:adec="http://schemas.microsoft.com/office/drawing/2017/decorative" val="1"/>
              </a:ext>
            </a:extLst>
          </p:cNvPr>
          <p:cNvSpPr/>
          <p:nvPr/>
        </p:nvSpPr>
        <p:spPr>
          <a:xfrm>
            <a:off x="4354754" y="5386936"/>
            <a:ext cx="12904546" cy="3871364"/>
          </a:xfrm>
          <a:custGeom>
            <a:avLst/>
            <a:gdLst/>
            <a:ahLst/>
            <a:cxnLst/>
            <a:rect l="l" t="t" r="r" b="b"/>
            <a:pathLst>
              <a:path w="12904546" h="3871364">
                <a:moveTo>
                  <a:pt x="0" y="0"/>
                </a:moveTo>
                <a:lnTo>
                  <a:pt x="12904546" y="0"/>
                </a:lnTo>
                <a:lnTo>
                  <a:pt x="12904546" y="3871364"/>
                </a:lnTo>
                <a:lnTo>
                  <a:pt x="0" y="38713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1028700" y="2552700"/>
            <a:ext cx="16230600" cy="3350262"/>
          </a:xfrm>
          <a:prstGeom prst="rect">
            <a:avLst/>
          </a:prstGeom>
        </p:spPr>
        <p:txBody>
          <a:bodyPr lIns="0" tIns="0" rIns="0" bIns="0" rtlCol="0" anchor="t">
            <a:spAutoFit/>
          </a:bodyPr>
          <a:lstStyle/>
          <a:p>
            <a:pPr marL="734056" lvl="1" indent="-367028">
              <a:lnSpc>
                <a:spcPts val="6799"/>
              </a:lnSpc>
              <a:buAutoNum type="arabicPeriod"/>
            </a:pPr>
            <a:r>
              <a:rPr lang="en-US" sz="3399" dirty="0">
                <a:solidFill>
                  <a:srgbClr val="1D1D1F"/>
                </a:solidFill>
                <a:latin typeface="Roboto Bold"/>
              </a:rPr>
              <a:t>Foundations of Generative AI</a:t>
            </a:r>
          </a:p>
          <a:p>
            <a:pPr marL="734056" lvl="1" indent="-367028">
              <a:lnSpc>
                <a:spcPts val="6799"/>
              </a:lnSpc>
              <a:buAutoNum type="arabicPeriod"/>
            </a:pPr>
            <a:r>
              <a:rPr lang="en-US" sz="3399" dirty="0">
                <a:solidFill>
                  <a:srgbClr val="1D1D1F"/>
                </a:solidFill>
                <a:latin typeface="Roboto Bold"/>
              </a:rPr>
              <a:t>Spotlight on Leading Tools</a:t>
            </a:r>
          </a:p>
          <a:p>
            <a:pPr marL="734056" lvl="1" indent="-367028">
              <a:lnSpc>
                <a:spcPts val="6799"/>
              </a:lnSpc>
              <a:buAutoNum type="arabicPeriod"/>
            </a:pPr>
            <a:r>
              <a:rPr lang="en-US" sz="3399" dirty="0">
                <a:solidFill>
                  <a:srgbClr val="1D1D1F"/>
                </a:solidFill>
                <a:latin typeface="Roboto Bold"/>
              </a:rPr>
              <a:t>Generative AI Use-Case Scenarios</a:t>
            </a:r>
          </a:p>
          <a:p>
            <a:pPr marL="734056" lvl="1" indent="-367028">
              <a:lnSpc>
                <a:spcPts val="6799"/>
              </a:lnSpc>
              <a:buAutoNum type="arabicPeriod"/>
            </a:pPr>
            <a:r>
              <a:rPr lang="en-US" sz="3399" dirty="0">
                <a:solidFill>
                  <a:srgbClr val="1D1D1F"/>
                </a:solidFill>
                <a:latin typeface="Roboto Bold"/>
              </a:rPr>
              <a:t>Ethical Considerations and Challenges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flipH="1">
            <a:off x="13266380" y="5854336"/>
            <a:ext cx="3992920" cy="3403964"/>
          </a:xfrm>
          <a:custGeom>
            <a:avLst/>
            <a:gdLst/>
            <a:ahLst/>
            <a:cxnLst/>
            <a:rect l="l" t="t" r="r" b="b"/>
            <a:pathLst>
              <a:path w="3992920" h="3403964">
                <a:moveTo>
                  <a:pt x="3992920" y="0"/>
                </a:moveTo>
                <a:lnTo>
                  <a:pt x="0" y="0"/>
                </a:lnTo>
                <a:lnTo>
                  <a:pt x="0" y="3403964"/>
                </a:lnTo>
                <a:lnTo>
                  <a:pt x="3992920" y="3403964"/>
                </a:lnTo>
                <a:lnTo>
                  <a:pt x="399292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a:spLocks noGrp="1"/>
          </p:cNvSpPr>
          <p:nvPr>
            <p:ph type="title" idx="4294967295"/>
          </p:nvPr>
        </p:nvSpPr>
        <p:spPr>
          <a:xfrm>
            <a:off x="1028700" y="4163695"/>
            <a:ext cx="16230600" cy="146431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2799"/>
              </a:lnSpc>
              <a:spcBef>
                <a:spcPts val="0"/>
              </a:spcBef>
              <a:spcAft>
                <a:spcPts val="0"/>
              </a:spcAft>
              <a:buClrTx/>
              <a:buSzTx/>
              <a:buFontTx/>
              <a:buNone/>
              <a:tabLst/>
              <a:defRPr/>
            </a:pPr>
            <a:r>
              <a:rPr kumimoji="0" lang="en-US" sz="6399" b="0" i="0" u="none" strike="noStrike" kern="1200" cap="none" spc="0" normalizeH="0" baseline="0" noProof="0" dirty="0">
                <a:ln>
                  <a:noFill/>
                </a:ln>
                <a:solidFill>
                  <a:srgbClr val="213166"/>
                </a:solidFill>
                <a:effectLst/>
                <a:uLnTx/>
                <a:uFillTx/>
                <a:latin typeface="Roboto Bold"/>
                <a:ea typeface="+mn-ea"/>
                <a:cs typeface="+mn-cs"/>
              </a:rPr>
              <a:t>Foundations of Generative AI</a:t>
            </a:r>
          </a:p>
        </p:txBody>
      </p:sp>
      <p:sp>
        <p:nvSpPr>
          <p:cNvPr id="4" name="Freeform 4">
            <a:extLst>
              <a:ext uri="{C183D7F6-B498-43B3-948B-1728B52AA6E4}">
                <adec:decorative xmlns:adec="http://schemas.microsoft.com/office/drawing/2017/decorative" val="1"/>
              </a:ext>
            </a:extLst>
          </p:cNvPr>
          <p:cNvSpPr/>
          <p:nvPr/>
        </p:nvSpPr>
        <p:spPr>
          <a:xfrm flipV="1">
            <a:off x="1028700" y="1028700"/>
            <a:ext cx="3992920" cy="3403964"/>
          </a:xfrm>
          <a:custGeom>
            <a:avLst/>
            <a:gdLst/>
            <a:ahLst/>
            <a:cxnLst/>
            <a:rect l="l" t="t" r="r" b="b"/>
            <a:pathLst>
              <a:path w="3992920" h="3403964">
                <a:moveTo>
                  <a:pt x="0" y="3403964"/>
                </a:moveTo>
                <a:lnTo>
                  <a:pt x="3992920" y="3403964"/>
                </a:lnTo>
                <a:lnTo>
                  <a:pt x="3992920" y="0"/>
                </a:lnTo>
                <a:lnTo>
                  <a:pt x="0" y="0"/>
                </a:lnTo>
                <a:lnTo>
                  <a:pt x="0" y="340396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36A39D03-9387-7E43-863D-C110890BBB9A}"/>
              </a:ext>
            </a:extLst>
          </p:cNvPr>
          <p:cNvSpPr txBox="1">
            <a:spLocks noGrp="1"/>
          </p:cNvSpPr>
          <p:nvPr>
            <p:ph type="title" idx="4294967295"/>
          </p:nvPr>
        </p:nvSpPr>
        <p:spPr>
          <a:xfrm>
            <a:off x="5029200" y="800100"/>
            <a:ext cx="82296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Roboto" panose="02000000000000000000" pitchFamily="2" charset="0"/>
              </a:rPr>
              <a:t>Generative AI</a:t>
            </a:r>
          </a:p>
        </p:txBody>
      </p:sp>
      <p:sp>
        <p:nvSpPr>
          <p:cNvPr id="3" name="Freeform 3" descr="Magnifying glass with a chart overlaid on top"/>
          <p:cNvSpPr/>
          <p:nvPr/>
        </p:nvSpPr>
        <p:spPr>
          <a:xfrm>
            <a:off x="3089562" y="3086100"/>
            <a:ext cx="4047935" cy="4114800"/>
          </a:xfrm>
          <a:custGeom>
            <a:avLst/>
            <a:gdLst/>
            <a:ahLst/>
            <a:cxnLst/>
            <a:rect l="l" t="t" r="r" b="b"/>
            <a:pathLst>
              <a:path w="4047935" h="4114800">
                <a:moveTo>
                  <a:pt x="0" y="0"/>
                </a:moveTo>
                <a:lnTo>
                  <a:pt x="4047934" y="0"/>
                </a:lnTo>
                <a:lnTo>
                  <a:pt x="404793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descr="Lightbulb with a wired brain in the center"/>
          <p:cNvSpPr/>
          <p:nvPr/>
        </p:nvSpPr>
        <p:spPr>
          <a:xfrm>
            <a:off x="10886942" y="3086100"/>
            <a:ext cx="4448432" cy="4114800"/>
          </a:xfrm>
          <a:custGeom>
            <a:avLst/>
            <a:gdLst/>
            <a:ahLst/>
            <a:cxnLst/>
            <a:rect l="l" t="t" r="r" b="b"/>
            <a:pathLst>
              <a:path w="4448432" h="4114800">
                <a:moveTo>
                  <a:pt x="0" y="0"/>
                </a:moveTo>
                <a:lnTo>
                  <a:pt x="4448433" y="0"/>
                </a:lnTo>
                <a:lnTo>
                  <a:pt x="444843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3" name="Freeform 3" descr="Colorful abstract art"/>
          <p:cNvSpPr/>
          <p:nvPr/>
        </p:nvSpPr>
        <p:spPr>
          <a:xfrm>
            <a:off x="1028700" y="3463859"/>
            <a:ext cx="4486519" cy="3359281"/>
          </a:xfrm>
          <a:custGeom>
            <a:avLst/>
            <a:gdLst/>
            <a:ahLst/>
            <a:cxnLst/>
            <a:rect l="l" t="t" r="r" b="b"/>
            <a:pathLst>
              <a:path w="4486519" h="3359281">
                <a:moveTo>
                  <a:pt x="0" y="0"/>
                </a:moveTo>
                <a:lnTo>
                  <a:pt x="4486519" y="0"/>
                </a:lnTo>
                <a:lnTo>
                  <a:pt x="4486519" y="3359282"/>
                </a:lnTo>
                <a:lnTo>
                  <a:pt x="0" y="33592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descr="Colorful scribbles"/>
          <p:cNvSpPr/>
          <p:nvPr/>
        </p:nvSpPr>
        <p:spPr>
          <a:xfrm>
            <a:off x="6945618" y="3662340"/>
            <a:ext cx="4396763" cy="2962319"/>
          </a:xfrm>
          <a:custGeom>
            <a:avLst/>
            <a:gdLst/>
            <a:ahLst/>
            <a:cxnLst/>
            <a:rect l="l" t="t" r="r" b="b"/>
            <a:pathLst>
              <a:path w="4396763" h="2962319">
                <a:moveTo>
                  <a:pt x="0" y="0"/>
                </a:moveTo>
                <a:lnTo>
                  <a:pt x="4396764" y="0"/>
                </a:lnTo>
                <a:lnTo>
                  <a:pt x="4396764" y="2962320"/>
                </a:lnTo>
                <a:lnTo>
                  <a:pt x="0" y="29623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descr="Lined notepad with two pens"/>
          <p:cNvSpPr/>
          <p:nvPr/>
        </p:nvSpPr>
        <p:spPr>
          <a:xfrm>
            <a:off x="13226796" y="3086100"/>
            <a:ext cx="4032504" cy="4114800"/>
          </a:xfrm>
          <a:custGeom>
            <a:avLst/>
            <a:gdLst/>
            <a:ahLst/>
            <a:cxnLst/>
            <a:rect l="l" t="t" r="r" b="b"/>
            <a:pathLst>
              <a:path w="4032504" h="4114800">
                <a:moveTo>
                  <a:pt x="0" y="0"/>
                </a:moveTo>
                <a:lnTo>
                  <a:pt x="4032504" y="0"/>
                </a:lnTo>
                <a:lnTo>
                  <a:pt x="403250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itle 6">
            <a:extLst>
              <a:ext uri="{FF2B5EF4-FFF2-40B4-BE49-F238E27FC236}">
                <a16:creationId xmlns:a16="http://schemas.microsoft.com/office/drawing/2014/main" id="{6D3D52E2-FB3A-1496-811C-8DACD45AD3D3}"/>
              </a:ext>
            </a:extLst>
          </p:cNvPr>
          <p:cNvSpPr txBox="1">
            <a:spLocks noGrp="1"/>
          </p:cNvSpPr>
          <p:nvPr>
            <p:ph type="title" idx="4294967295"/>
          </p:nvPr>
        </p:nvSpPr>
        <p:spPr>
          <a:xfrm>
            <a:off x="5029200" y="800100"/>
            <a:ext cx="82296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Roboto" panose="02000000000000000000" pitchFamily="2" charset="0"/>
              </a:rPr>
              <a:t>Generative AI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3" name="TextBox 3"/>
          <p:cNvSpPr txBox="1"/>
          <p:nvPr/>
        </p:nvSpPr>
        <p:spPr>
          <a:xfrm>
            <a:off x="1028700" y="2695721"/>
            <a:ext cx="16230600" cy="3350262"/>
          </a:xfrm>
          <a:prstGeom prst="rect">
            <a:avLst/>
          </a:prstGeom>
        </p:spPr>
        <p:txBody>
          <a:bodyPr lIns="0" tIns="0" rIns="0" bIns="0" rtlCol="0" anchor="t">
            <a:spAutoFit/>
          </a:bodyPr>
          <a:lstStyle/>
          <a:p>
            <a:pPr marL="734056" lvl="1" indent="-367028">
              <a:lnSpc>
                <a:spcPts val="6799"/>
              </a:lnSpc>
              <a:buFont typeface="Arial"/>
              <a:buChar char="•"/>
            </a:pPr>
            <a:r>
              <a:rPr lang="en-US" sz="3399" dirty="0">
                <a:solidFill>
                  <a:srgbClr val="1D1D1F"/>
                </a:solidFill>
                <a:latin typeface="Roboto Bold"/>
              </a:rPr>
              <a:t>Machine Learning (ML)</a:t>
            </a:r>
          </a:p>
          <a:p>
            <a:pPr marL="734056" lvl="1" indent="-367028">
              <a:lnSpc>
                <a:spcPts val="6799"/>
              </a:lnSpc>
              <a:buFont typeface="Arial"/>
              <a:buChar char="•"/>
            </a:pPr>
            <a:r>
              <a:rPr lang="en-US" sz="3399" dirty="0">
                <a:solidFill>
                  <a:srgbClr val="1D1D1F"/>
                </a:solidFill>
                <a:latin typeface="Roboto Bold"/>
              </a:rPr>
              <a:t>Deep Learning (DL)</a:t>
            </a:r>
          </a:p>
          <a:p>
            <a:pPr marL="734056" lvl="1" indent="-367028">
              <a:lnSpc>
                <a:spcPts val="6799"/>
              </a:lnSpc>
              <a:buFont typeface="Arial"/>
              <a:buChar char="•"/>
            </a:pPr>
            <a:r>
              <a:rPr lang="en-US" sz="3399" dirty="0">
                <a:solidFill>
                  <a:srgbClr val="1D1D1F"/>
                </a:solidFill>
                <a:latin typeface="Roboto Bold"/>
              </a:rPr>
              <a:t>Large Language Models (LLM)</a:t>
            </a:r>
          </a:p>
          <a:p>
            <a:pPr marL="734056" lvl="1" indent="-367028">
              <a:lnSpc>
                <a:spcPts val="6799"/>
              </a:lnSpc>
              <a:buFont typeface="Arial"/>
              <a:buChar char="•"/>
            </a:pPr>
            <a:r>
              <a:rPr lang="en-US" sz="3399" dirty="0">
                <a:solidFill>
                  <a:srgbClr val="1D1D1F"/>
                </a:solidFill>
                <a:latin typeface="Roboto Bold"/>
              </a:rPr>
              <a:t>Algorithms</a:t>
            </a:r>
          </a:p>
        </p:txBody>
      </p:sp>
      <p:sp>
        <p:nvSpPr>
          <p:cNvPr id="4" name="Freeform 4">
            <a:extLst>
              <a:ext uri="{C183D7F6-B498-43B3-948B-1728B52AA6E4}">
                <adec:decorative xmlns:adec="http://schemas.microsoft.com/office/drawing/2017/decorative" val="1"/>
              </a:ext>
            </a:extLst>
          </p:cNvPr>
          <p:cNvSpPr/>
          <p:nvPr/>
        </p:nvSpPr>
        <p:spPr>
          <a:xfrm>
            <a:off x="4354754" y="5386936"/>
            <a:ext cx="12904546" cy="3871364"/>
          </a:xfrm>
          <a:custGeom>
            <a:avLst/>
            <a:gdLst/>
            <a:ahLst/>
            <a:cxnLst/>
            <a:rect l="l" t="t" r="r" b="b"/>
            <a:pathLst>
              <a:path w="12904546" h="3871364">
                <a:moveTo>
                  <a:pt x="0" y="0"/>
                </a:moveTo>
                <a:lnTo>
                  <a:pt x="12904546" y="0"/>
                </a:lnTo>
                <a:lnTo>
                  <a:pt x="12904546" y="3871364"/>
                </a:lnTo>
                <a:lnTo>
                  <a:pt x="0" y="38713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5"/>
          <p:cNvSpPr txBox="1">
            <a:spLocks noGrp="1"/>
          </p:cNvSpPr>
          <p:nvPr>
            <p:ph type="title" idx="4294967295"/>
          </p:nvPr>
        </p:nvSpPr>
        <p:spPr>
          <a:xfrm>
            <a:off x="1028700" y="1620267"/>
            <a:ext cx="16230600" cy="7785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6799"/>
              </a:lnSpc>
              <a:spcBef>
                <a:spcPts val="0"/>
              </a:spcBef>
              <a:spcAft>
                <a:spcPts val="0"/>
              </a:spcAft>
              <a:buClrTx/>
              <a:buSzTx/>
              <a:buFontTx/>
              <a:buNone/>
              <a:tabLst/>
              <a:defRPr/>
            </a:pPr>
            <a:r>
              <a:rPr kumimoji="0" lang="en-US" sz="3399" b="0" i="0" u="none" strike="noStrike" kern="1200" cap="none" spc="0" normalizeH="0" baseline="0" noProof="0" dirty="0">
                <a:ln>
                  <a:noFill/>
                </a:ln>
                <a:solidFill>
                  <a:srgbClr val="1D1D1F"/>
                </a:solidFill>
                <a:effectLst/>
                <a:uLnTx/>
                <a:uFillTx/>
                <a:latin typeface="Roboto Bold"/>
                <a:ea typeface="+mn-ea"/>
                <a:cs typeface="+mn-cs"/>
              </a:rPr>
              <a:t>Core Concepts</a:t>
            </a:r>
          </a:p>
        </p:txBody>
      </p:sp>
      <p:sp>
        <p:nvSpPr>
          <p:cNvPr id="6" name="Title 6">
            <a:extLst>
              <a:ext uri="{FF2B5EF4-FFF2-40B4-BE49-F238E27FC236}">
                <a16:creationId xmlns:a16="http://schemas.microsoft.com/office/drawing/2014/main" id="{AAD0BBE8-497D-B6DB-CA43-A878BD3D7CC5}"/>
              </a:ext>
            </a:extLst>
          </p:cNvPr>
          <p:cNvSpPr txBox="1">
            <a:spLocks/>
          </p:cNvSpPr>
          <p:nvPr/>
        </p:nvSpPr>
        <p:spPr>
          <a:xfrm>
            <a:off x="5029200" y="800100"/>
            <a:ext cx="82296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6000" b="1">
                <a:latin typeface="Roboto" panose="02000000000000000000" pitchFamily="2" charset="0"/>
                <a:ea typeface="Roboto" panose="02000000000000000000" pitchFamily="2" charset="0"/>
                <a:cs typeface="Roboto" panose="02000000000000000000" pitchFamily="2" charset="0"/>
              </a:rPr>
              <a:t>Generative AI</a:t>
            </a:r>
            <a:endParaRPr lang="en-US" sz="6000" b="1" dirty="0">
              <a:latin typeface="Roboto" panose="02000000000000000000" pitchFamily="2" charset="0"/>
              <a:ea typeface="Roboto" panose="02000000000000000000" pitchFamily="2" charset="0"/>
              <a:cs typeface="Roboto"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TotalTime>
  <Words>768</Words>
  <Application>Microsoft Office PowerPoint</Application>
  <PresentationFormat>Custom</PresentationFormat>
  <Paragraphs>104</Paragraphs>
  <Slides>40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Now Bold</vt:lpstr>
      <vt:lpstr>Roboto</vt:lpstr>
      <vt:lpstr>Roboto Bold</vt:lpstr>
      <vt:lpstr>Raleway Heavy</vt:lpstr>
      <vt:lpstr>Verdana Pro Bold</vt:lpstr>
      <vt:lpstr>Arial</vt:lpstr>
      <vt:lpstr>Calibri</vt:lpstr>
      <vt:lpstr>Office Theme</vt:lpstr>
      <vt:lpstr>Introduction to Generative AI Tools</vt:lpstr>
      <vt:lpstr>Generative AI</vt:lpstr>
      <vt:lpstr>Generative AI</vt:lpstr>
      <vt:lpstr>Generative AI</vt:lpstr>
      <vt:lpstr>Generative AI Agenda</vt:lpstr>
      <vt:lpstr>Foundations of Generative AI</vt:lpstr>
      <vt:lpstr>Generative AI</vt:lpstr>
      <vt:lpstr>Generative AI</vt:lpstr>
      <vt:lpstr>Core Concepts</vt:lpstr>
      <vt:lpstr>Machine Learning (ML)</vt:lpstr>
      <vt:lpstr>Deep Learning (DL)</vt:lpstr>
      <vt:lpstr>Large Language Models (LLM)</vt:lpstr>
      <vt:lpstr>Algorithms</vt:lpstr>
      <vt:lpstr>Artificial Intelligence (AI)</vt:lpstr>
      <vt:lpstr>Training Data</vt:lpstr>
      <vt:lpstr>Common Crawl</vt:lpstr>
      <vt:lpstr>Generative Adversarial Networks (GAN)</vt:lpstr>
      <vt:lpstr>Variational Autoencoders (VAE)</vt:lpstr>
      <vt:lpstr>Autoregressive Models</vt:lpstr>
      <vt:lpstr>Diffusion Models</vt:lpstr>
      <vt:lpstr>Spotlight on Leading Tools</vt:lpstr>
      <vt:lpstr>ChatGPT</vt:lpstr>
      <vt:lpstr>ChatGPT Screenshot</vt:lpstr>
      <vt:lpstr>Google Gemini</vt:lpstr>
      <vt:lpstr>Text-to-Image</vt:lpstr>
      <vt:lpstr>Text-to-Image</vt:lpstr>
      <vt:lpstr>Text-to-Image</vt:lpstr>
      <vt:lpstr>Stable Diffusion UI</vt:lpstr>
      <vt:lpstr>Text-to-Image</vt:lpstr>
      <vt:lpstr>Text-to-Image</vt:lpstr>
      <vt:lpstr>Generative AI Use-Case Scenarios</vt:lpstr>
      <vt:lpstr>Datasets</vt:lpstr>
      <vt:lpstr>Healthcare Use-Case Scenarios</vt:lpstr>
      <vt:lpstr>Healthcare Use-Case Scenarios</vt:lpstr>
      <vt:lpstr>Healthcare Use-Case Scenarios</vt:lpstr>
      <vt:lpstr>Ethical Considerations and Challenges</vt:lpstr>
      <vt:lpstr>Concerns</vt:lpstr>
      <vt:lpstr>Concerns for those in Information Sciences</vt:lpstr>
      <vt:lpstr>Final Words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Generative AI Tools</dc:title>
  <cp:lastModifiedBy>Lauren Wittek</cp:lastModifiedBy>
  <cp:revision>42</cp:revision>
  <dcterms:created xsi:type="dcterms:W3CDTF">2006-08-16T00:00:00Z</dcterms:created>
  <dcterms:modified xsi:type="dcterms:W3CDTF">2024-03-26T19:20:10Z</dcterms:modified>
  <dc:identifier>DAGAJf6gWD8</dc:identifier>
</cp:coreProperties>
</file>