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3"/>
  </p:notesMasterIdLst>
  <p:handoutMasterIdLst>
    <p:handoutMasterId r:id="rId14"/>
  </p:handoutMasterIdLst>
  <p:sldIdLst>
    <p:sldId id="316" r:id="rId2"/>
    <p:sldId id="318" r:id="rId3"/>
    <p:sldId id="317" r:id="rId4"/>
    <p:sldId id="334" r:id="rId5"/>
    <p:sldId id="338" r:id="rId6"/>
    <p:sldId id="335" r:id="rId7"/>
    <p:sldId id="340" r:id="rId8"/>
    <p:sldId id="336" r:id="rId9"/>
    <p:sldId id="339" r:id="rId10"/>
    <p:sldId id="329" r:id="rId11"/>
    <p:sldId id="33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61058" autoAdjust="0"/>
  </p:normalViewPr>
  <p:slideViewPr>
    <p:cSldViewPr snapToGrid="0">
      <p:cViewPr varScale="1">
        <p:scale>
          <a:sx n="55" d="100"/>
          <a:sy n="55" d="100"/>
        </p:scale>
        <p:origin x="1848"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tx1"/>
                </a:solidFill>
                <a:effectLst/>
                <a:latin typeface="+mn-lt"/>
                <a:ea typeface="+mn-ea"/>
                <a:cs typeface="+mn-cs"/>
              </a:rPr>
              <a:t>As we wrap us this discussion about the stages of change, I’d like to know: how do you already recognize the stage of change your patient is in when you discus behavior change? What do you do now to help them move forward?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a:t>
            </a:r>
            <a:r>
              <a:rPr lang="en-US" sz="1400" b="1" kern="1200" dirty="0">
                <a:solidFill>
                  <a:schemeClr val="tx1"/>
                </a:solidFill>
                <a:effectLst/>
                <a:latin typeface="+mn-lt"/>
                <a:ea typeface="+mn-ea"/>
                <a:cs typeface="+mn-cs"/>
              </a:rPr>
              <a:t>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r>
              <a:rPr lang="en-US" sz="1400" b="1" kern="1200" dirty="0" smtClean="0">
                <a:solidFill>
                  <a:schemeClr val="tx1"/>
                </a:solidFill>
                <a:effectLst/>
                <a:latin typeface="+mn-lt"/>
                <a:ea typeface="+mn-ea"/>
                <a:cs typeface="+mn-cs"/>
              </a:rPr>
              <a:t>.]</a:t>
            </a:r>
            <a:endParaRPr lang="en-US" sz="1400" b="1" kern="1200" dirty="0">
              <a:solidFill>
                <a:schemeClr val="tx1"/>
              </a:solidFill>
              <a:effectLst/>
              <a:latin typeface="+mn-lt"/>
              <a:ea typeface="+mn-ea"/>
              <a:cs typeface="+mn-cs"/>
            </a:endParaRPr>
          </a:p>
          <a:p>
            <a:endParaRPr lang="en-US" sz="1400" baseline="0" dirty="0">
              <a:solidFill>
                <a:schemeClr val="tx1"/>
              </a:solidFill>
            </a:endParaRPr>
          </a:p>
          <a:p>
            <a:endParaRPr lang="en-US" sz="1400"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99668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b="1" dirty="0"/>
              <a:t>TO FACILITATOR: If you are completing these modules in an order other than suggested in the facilitation guide, you may need to adjust these discussion</a:t>
            </a:r>
            <a:r>
              <a:rPr lang="en-US" b="1" baseline="0" dirty="0"/>
              <a:t> points</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121648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here</a:t>
            </a:r>
            <a:r>
              <a:rPr lang="en-US" baseline="0" dirty="0"/>
              <a:t> brief descriptions of the stages of change included in the TTM. We are going to discuss these more in depth as we move forward. As an introduction, </a:t>
            </a:r>
            <a:r>
              <a:rPr lang="en-US" baseline="0" dirty="0" err="1"/>
              <a:t>precontemplation</a:t>
            </a:r>
            <a:r>
              <a:rPr lang="en-US" baseline="0" dirty="0"/>
              <a:t> is when someone isn’t thinking about a behavior or is not interested in changing in the next 6 months</a:t>
            </a:r>
            <a:r>
              <a:rPr lang="en-US" baseline="30000" dirty="0"/>
              <a:t>2,3,4</a:t>
            </a:r>
            <a:r>
              <a:rPr lang="en-US" baseline="0" dirty="0"/>
              <a:t>. Contemplation is when someone is considering change in the next 6 months</a:t>
            </a:r>
            <a:r>
              <a:rPr lang="en-US" baseline="30000" dirty="0"/>
              <a:t>2,3,4</a:t>
            </a:r>
            <a:r>
              <a:rPr lang="en-US" baseline="0" dirty="0"/>
              <a:t>. Preparation is when they are getting ready to make a change, likely within the next month</a:t>
            </a:r>
            <a:r>
              <a:rPr lang="en-US" baseline="30000" dirty="0"/>
              <a:t>2</a:t>
            </a:r>
            <a:r>
              <a:rPr lang="en-US" baseline="0" dirty="0"/>
              <a:t>. Action is when they have started engaging in a new behavior</a:t>
            </a:r>
            <a:r>
              <a:rPr lang="en-US" baseline="30000" dirty="0"/>
              <a:t>2</a:t>
            </a:r>
            <a:r>
              <a:rPr lang="en-US" baseline="0" dirty="0"/>
              <a:t>, and maintenance is when they have continued the behavior for at least 6 months</a:t>
            </a:r>
            <a:r>
              <a:rPr lang="en-US" baseline="30000" dirty="0"/>
              <a:t>2,3</a:t>
            </a:r>
            <a:r>
              <a:rPr lang="en-US" baseline="0" dirty="0"/>
              <a:t>. This graphic is important to demonstrate that these stages of change are cyclical</a:t>
            </a:r>
            <a:r>
              <a:rPr lang="en-US" baseline="30000" dirty="0"/>
              <a:t>1,4</a:t>
            </a:r>
            <a:r>
              <a:rPr lang="en-US" baseline="0" dirty="0"/>
              <a:t>. This means that someone could, for example, be in preparation but then revert back to contemplation. Or, they could be in action but then revert back to contemplation. Even though relapse is included here, it isn’t a stage itself but when someone is no longer in maintenance and has returned to one of the other stages of change</a:t>
            </a:r>
            <a:r>
              <a:rPr lang="en-US" baseline="30000" dirty="0"/>
              <a:t>8</a:t>
            </a:r>
            <a:r>
              <a:rPr lang="en-US" baseline="0" dirty="0"/>
              <a:t>. They could actually return to any of the stages</a:t>
            </a:r>
            <a:r>
              <a:rPr lang="en-US" baseline="30000" dirty="0"/>
              <a:t>8</a:t>
            </a:r>
            <a:r>
              <a:rPr lang="en-US" baseline="0" dirty="0"/>
              <a:t>. But, it is included here because later on we will be talking about different MI strategies that relate to relapse.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28469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Transtheoretical</a:t>
            </a:r>
            <a:r>
              <a:rPr lang="en-US" dirty="0"/>
              <a:t> model has been around since</a:t>
            </a:r>
            <a:r>
              <a:rPr lang="en-US" baseline="0" dirty="0"/>
              <a:t> the 1970’s</a:t>
            </a:r>
            <a:r>
              <a:rPr lang="en-US" baseline="30000" dirty="0"/>
              <a:t>2</a:t>
            </a:r>
            <a:r>
              <a:rPr lang="en-US" baseline="0" dirty="0"/>
              <a:t>. It was originally developed for the field of psychotherapy</a:t>
            </a:r>
            <a:r>
              <a:rPr lang="en-US" baseline="30000" dirty="0"/>
              <a:t>2</a:t>
            </a:r>
            <a:r>
              <a:rPr lang="en-US" baseline="0" dirty="0"/>
              <a:t> and studied in relation to smoking</a:t>
            </a:r>
            <a:r>
              <a:rPr lang="en-US" baseline="30000" dirty="0"/>
              <a:t>5</a:t>
            </a:r>
            <a:r>
              <a:rPr lang="en-US" baseline="0" dirty="0"/>
              <a:t>. The developer, </a:t>
            </a:r>
            <a:r>
              <a:rPr lang="en-US" baseline="0" dirty="0" err="1"/>
              <a:t>Prochaska</a:t>
            </a:r>
            <a:r>
              <a:rPr lang="en-US" baseline="0" dirty="0"/>
              <a:t>, found that the smokers needed different types of support or information at different times, which helped them understand that there were these different stages of change</a:t>
            </a:r>
            <a:r>
              <a:rPr lang="en-US" baseline="30000" dirty="0"/>
              <a:t>5</a:t>
            </a:r>
            <a:r>
              <a:rPr lang="en-US" baseline="0" dirty="0"/>
              <a:t>. The theory quickly expanded to other behaviors such as diet, exercise, prevention and others that you see listed here</a:t>
            </a:r>
            <a:r>
              <a:rPr lang="en-US" baseline="30000" dirty="0"/>
              <a:t>2,5</a:t>
            </a:r>
            <a:r>
              <a:rPr lang="en-US" baseline="0" dirty="0"/>
              <a:t>. Over time, researchers across the globe have expanded on and validated the TTM</a:t>
            </a:r>
            <a:r>
              <a:rPr lang="en-US" baseline="30000" dirty="0"/>
              <a:t>2,5</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286480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a:t>
            </a:r>
            <a:r>
              <a:rPr lang="en-US" baseline="0" dirty="0"/>
              <a:t> to think more about how a patient might fit within the stages of change, this document from the National Institute of Diabetes and Digestive Kidney Disease (NIDDK) outlines characteristics of each stage as they relate to physical activity. It is written for the public, but it can be a good guide for anyone to think about change. This document and others, that can help patients understand the change process, are included on the MedlinePlus topic </a:t>
            </a:r>
            <a:r>
              <a:rPr lang="en-US" baseline="0" smtClean="0"/>
              <a:t>page, Healthy Living.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974864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talking about the TTM as part of our motivational</a:t>
            </a:r>
            <a:r>
              <a:rPr lang="en-US" baseline="0" dirty="0"/>
              <a:t> interviewing discussions? These theories are frequently linked together because they are patient focused ways of addressing behavior change</a:t>
            </a:r>
            <a:r>
              <a:rPr lang="en-US" baseline="30000" dirty="0"/>
              <a:t>3,4</a:t>
            </a:r>
            <a:r>
              <a:rPr lang="en-US" baseline="0" dirty="0"/>
              <a:t>. The TTM can be thought of as a framework to help understand where someone is in the change process, and motivational interviewing can be considered the “how”, or the method that can be used to move people from one stage to another</a:t>
            </a:r>
            <a:r>
              <a:rPr lang="en-US" baseline="30000" dirty="0"/>
              <a:t>4,6</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88166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conversation</a:t>
            </a:r>
            <a:r>
              <a:rPr lang="en-US" baseline="0" dirty="0"/>
              <a:t> we have moving forward will focus on one stage of the TTM and provide information about the needs of someone in this stage and associated MI goals and techniques that are suggested for someone in this stage.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 note</a:t>
            </a:r>
            <a:r>
              <a:rPr lang="en-US" b="1" baseline="0" dirty="0" smtClean="0"/>
              <a:t>.]</a:t>
            </a:r>
            <a:endParaRPr lang="en-US" b="1" dirty="0"/>
          </a:p>
          <a:p>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1777923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a:latin typeface="+mn-lt"/>
              </a:rPr>
              <a:t>Transtheoretical</a:t>
            </a:r>
            <a:r>
              <a:rPr lang="en-US" dirty="0">
                <a:latin typeface="+mn-lt"/>
              </a:rPr>
              <a:t> Model (TTM)</a:t>
            </a:r>
          </a:p>
        </p:txBody>
      </p:sp>
      <p:sp>
        <p:nvSpPr>
          <p:cNvPr id="2" name="Subtitle 1"/>
          <p:cNvSpPr>
            <a:spLocks noGrp="1"/>
          </p:cNvSpPr>
          <p:nvPr>
            <p:ph type="subTitle" idx="1"/>
          </p:nvPr>
        </p:nvSpPr>
        <p:spPr/>
        <p:txBody>
          <a:bodyPr/>
          <a:lstStyle/>
          <a:p>
            <a:r>
              <a:rPr lang="en-US" i="1" dirty="0"/>
              <a:t>Address a patient’s stage of change</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a:t>Consider: </a:t>
            </a:r>
          </a:p>
          <a:p>
            <a:r>
              <a:rPr lang="en-US" dirty="0"/>
              <a:t>What cues do you currently use to understand your patients’ readiness to change?</a:t>
            </a:r>
          </a:p>
          <a:p>
            <a:r>
              <a:rPr lang="en-US" dirty="0"/>
              <a:t>How do you try to help them move forward?</a:t>
            </a:r>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200" y="1825625"/>
            <a:ext cx="10515600" cy="4071592"/>
          </a:xfrm>
        </p:spPr>
        <p:txBody>
          <a:bodyPr>
            <a:normAutofit fontScale="85000" lnSpcReduction="20000"/>
          </a:bodyPr>
          <a:lstStyle/>
          <a:p>
            <a:pPr marL="514350" indent="-514350">
              <a:buFont typeface="+mj-lt"/>
              <a:buAutoNum type="arabicPeriod"/>
            </a:pPr>
            <a:r>
              <a:rPr lang="en-US" dirty="0"/>
              <a:t>Tuccero, </a:t>
            </a:r>
            <a:r>
              <a:rPr lang="en-US" dirty="0" err="1"/>
              <a:t>Railey</a:t>
            </a:r>
            <a:r>
              <a:rPr lang="en-US" dirty="0"/>
              <a:t>, Briggs &amp; Hull (2016). Behavioral Health in Prevention and Chronic Illness Management, Primary Care: Clinics in Office Practice, 43, 191-102. </a:t>
            </a:r>
            <a:r>
              <a:rPr lang="en-US" dirty="0" err="1"/>
              <a:t>doi</a:t>
            </a:r>
            <a:r>
              <a:rPr lang="en-US" dirty="0"/>
              <a:t>: 10.1016/j.pop.2016.01.006</a:t>
            </a:r>
          </a:p>
          <a:p>
            <a:pPr marL="514350" indent="-514350">
              <a:buFont typeface="+mj-lt"/>
              <a:buAutoNum type="arabicPeriod"/>
            </a:pPr>
            <a:r>
              <a:rPr lang="en-US" dirty="0" err="1"/>
              <a:t>Glanz</a:t>
            </a:r>
            <a:r>
              <a:rPr lang="en-US" dirty="0"/>
              <a:t>, K., </a:t>
            </a:r>
            <a:r>
              <a:rPr lang="en-US" dirty="0" err="1"/>
              <a:t>Rimer</a:t>
            </a:r>
            <a:r>
              <a:rPr lang="en-US" dirty="0"/>
              <a:t>, B. &amp; </a:t>
            </a:r>
            <a:r>
              <a:rPr lang="en-US" dirty="0" err="1"/>
              <a:t>Viswanath</a:t>
            </a:r>
            <a:r>
              <a:rPr lang="en-US" dirty="0"/>
              <a:t>, K. (Eds.). (2015). </a:t>
            </a:r>
            <a:r>
              <a:rPr lang="en-US" i="1" dirty="0"/>
              <a:t>Health Behavior: theory, research and practice</a:t>
            </a:r>
            <a:r>
              <a:rPr lang="en-US" dirty="0"/>
              <a:t>. San Francisco: </a:t>
            </a:r>
            <a:r>
              <a:rPr lang="en-US" dirty="0" err="1"/>
              <a:t>Jossey</a:t>
            </a:r>
            <a:r>
              <a:rPr lang="en-US" dirty="0"/>
              <a:t>-Bass. </a:t>
            </a:r>
          </a:p>
          <a:p>
            <a:pPr marL="514350" indent="-514350">
              <a:buFont typeface="+mj-lt"/>
              <a:buAutoNum type="arabicPeriod"/>
            </a:pPr>
            <a:r>
              <a:rPr lang="en-US" dirty="0"/>
              <a:t>Constance, A. &amp; </a:t>
            </a:r>
            <a:r>
              <a:rPr lang="en-US" dirty="0" err="1"/>
              <a:t>Sauter</a:t>
            </a:r>
            <a:r>
              <a:rPr lang="en-US" dirty="0"/>
              <a:t>, C. (2011). </a:t>
            </a:r>
            <a:r>
              <a:rPr lang="en-US" i="1" dirty="0"/>
              <a:t>Inspiring and Supporting Behavior Change</a:t>
            </a:r>
            <a:r>
              <a:rPr lang="en-US" dirty="0"/>
              <a:t>. United States: American Dietetic Association. </a:t>
            </a:r>
          </a:p>
          <a:p>
            <a:pPr marL="514350" indent="-514350">
              <a:buFont typeface="+mj-lt"/>
              <a:buAutoNum type="arabicPeriod"/>
            </a:pPr>
            <a:r>
              <a:rPr lang="en-US" dirty="0"/>
              <a:t>Gold, M., Kelly, T., </a:t>
            </a:r>
            <a:r>
              <a:rPr lang="en-US" dirty="0" err="1"/>
              <a:t>Douihy</a:t>
            </a:r>
            <a:r>
              <a:rPr lang="en-US" dirty="0"/>
              <a:t>, A. (2015). </a:t>
            </a:r>
            <a:r>
              <a:rPr lang="en-US" i="1" dirty="0"/>
              <a:t>Motivational Interviewing : A Guide for Medical Trainees. </a:t>
            </a:r>
            <a:r>
              <a:rPr lang="en-US" dirty="0"/>
              <a:t>New York: Oxford University Press. </a:t>
            </a:r>
          </a:p>
          <a:p>
            <a:pPr marL="514350" indent="-514350">
              <a:buFont typeface="+mj-lt"/>
              <a:buAutoNum type="arabicPeriod"/>
            </a:pPr>
            <a:r>
              <a:rPr lang="en-US" dirty="0"/>
              <a:t>Prochaska, J. (1997). The Transtheoretical Model of Health Behavior Change. American Journal of Public Health, 12(1), 38-48.</a:t>
            </a:r>
          </a:p>
          <a:p>
            <a:pPr marL="514350" indent="-514350">
              <a:buFont typeface="+mj-lt"/>
              <a:buAutoNum type="arabicPeriod"/>
            </a:pPr>
            <a:r>
              <a:rPr lang="en-US" dirty="0"/>
              <a:t>Britt, E., Hudson, S. &amp; </a:t>
            </a:r>
            <a:r>
              <a:rPr lang="en-US" dirty="0" err="1"/>
              <a:t>Blampied</a:t>
            </a:r>
            <a:r>
              <a:rPr lang="en-US" dirty="0"/>
              <a:t>, N. (2003). Motivational Interviewing in Health Settings: A Review, 53, 147-155. </a:t>
            </a:r>
          </a:p>
          <a:p>
            <a:pPr marL="514350" indent="-514350">
              <a:buFont typeface="+mj-lt"/>
              <a:buAutoNum type="arabicPeriod"/>
            </a:pPr>
            <a:endParaRPr lang="en-US" dirty="0"/>
          </a:p>
        </p:txBody>
      </p:sp>
    </p:spTree>
    <p:extLst>
      <p:ext uri="{BB962C8B-B14F-4D97-AF65-F5344CB8AC3E}">
        <p14:creationId xmlns:p14="http://schemas.microsoft.com/office/powerpoint/2010/main" val="107256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838201" y="2057399"/>
            <a:ext cx="4824045" cy="3548921"/>
          </a:xfrm>
        </p:spPr>
        <p:txBody>
          <a:bodyPr>
            <a:normAutofit/>
          </a:bodyPr>
          <a:lstStyle/>
          <a:p>
            <a:r>
              <a:rPr lang="en-US" sz="3200" dirty="0"/>
              <a:t>Where do you already use OARS skills?</a:t>
            </a:r>
          </a:p>
          <a:p>
            <a:r>
              <a:rPr lang="en-US" sz="3200" dirty="0"/>
              <a:t>Where would these skills fit in to your current patient encounters?</a:t>
            </a:r>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Briefly describe the Transtheoretical model and its link to MI</a:t>
            </a:r>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TTM - What is it?</a:t>
            </a:r>
          </a:p>
        </p:txBody>
      </p:sp>
      <p:sp>
        <p:nvSpPr>
          <p:cNvPr id="3" name="Content Placeholder 2"/>
          <p:cNvSpPr>
            <a:spLocks noGrp="1"/>
          </p:cNvSpPr>
          <p:nvPr>
            <p:ph idx="1"/>
          </p:nvPr>
        </p:nvSpPr>
        <p:spPr/>
        <p:txBody>
          <a:bodyPr/>
          <a:lstStyle/>
          <a:p>
            <a:pPr>
              <a:lnSpc>
                <a:spcPct val="100000"/>
              </a:lnSpc>
            </a:pPr>
            <a:r>
              <a:rPr lang="en-US" dirty="0"/>
              <a:t>Theory that assumes change progresses over time, with someone going through six stages of change, with different needs based on where they are in the change process</a:t>
            </a:r>
            <a:r>
              <a:rPr lang="en-US" baseline="30000" dirty="0"/>
              <a:t>2,5</a:t>
            </a:r>
          </a:p>
          <a:p>
            <a:pPr>
              <a:lnSpc>
                <a:spcPct val="100000"/>
              </a:lnSpc>
            </a:pPr>
            <a:r>
              <a:rPr lang="en-US" dirty="0"/>
              <a:t>They do not go through these stages linearly</a:t>
            </a:r>
            <a:r>
              <a:rPr lang="en-US" baseline="30000" dirty="0"/>
              <a:t>2</a:t>
            </a:r>
            <a:r>
              <a:rPr lang="en-US" dirty="0"/>
              <a:t>, it is more of a cyclical process</a:t>
            </a:r>
            <a:r>
              <a:rPr lang="en-US" baseline="30000" dirty="0"/>
              <a:t>1,4</a:t>
            </a:r>
            <a:endParaRPr lang="en-US" dirty="0"/>
          </a:p>
          <a:p>
            <a:pPr>
              <a:lnSpc>
                <a:spcPct val="100000"/>
              </a:lnSpc>
            </a:pPr>
            <a:r>
              <a:rPr lang="en-US" dirty="0"/>
              <a:t>Everyone moves through the stages at a different pace</a:t>
            </a:r>
            <a:r>
              <a:rPr lang="en-US" baseline="30000" dirty="0"/>
              <a:t>5</a:t>
            </a:r>
            <a:endParaRPr lang="en-US" dirty="0"/>
          </a:p>
        </p:txBody>
      </p:sp>
    </p:spTree>
    <p:extLst>
      <p:ext uri="{BB962C8B-B14F-4D97-AF65-F5344CB8AC3E}">
        <p14:creationId xmlns:p14="http://schemas.microsoft.com/office/powerpoint/2010/main" val="137694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TTM - Cyclical process</a:t>
            </a:r>
          </a:p>
        </p:txBody>
      </p:sp>
      <p:pic>
        <p:nvPicPr>
          <p:cNvPr id="30" name="Picture 29" descr="Figure showing the TTM. The model includes precontemplation, contemplation, preparation, action, maintenance, and relapse. "/>
          <p:cNvPicPr>
            <a:picLocks noChangeAspect="1"/>
          </p:cNvPicPr>
          <p:nvPr/>
        </p:nvPicPr>
        <p:blipFill>
          <a:blip r:embed="rId3"/>
          <a:stretch>
            <a:fillRect/>
          </a:stretch>
        </p:blipFill>
        <p:spPr>
          <a:xfrm>
            <a:off x="520147" y="1690688"/>
            <a:ext cx="10723295" cy="3901729"/>
          </a:xfrm>
          <a:prstGeom prst="rect">
            <a:avLst/>
          </a:prstGeom>
        </p:spPr>
      </p:pic>
      <p:sp>
        <p:nvSpPr>
          <p:cNvPr id="23" name="TextBox 22"/>
          <p:cNvSpPr txBox="1"/>
          <p:nvPr/>
        </p:nvSpPr>
        <p:spPr>
          <a:xfrm>
            <a:off x="3985736" y="6271625"/>
            <a:ext cx="8117507" cy="800219"/>
          </a:xfrm>
          <a:prstGeom prst="rect">
            <a:avLst/>
          </a:prstGeom>
          <a:noFill/>
        </p:spPr>
        <p:txBody>
          <a:bodyPr wrap="square" rtlCol="0">
            <a:spAutoFit/>
          </a:bodyPr>
          <a:lstStyle/>
          <a:p>
            <a:r>
              <a:rPr lang="en-US" sz="1400" b="1" dirty="0"/>
              <a:t>Figure 1. </a:t>
            </a:r>
            <a:r>
              <a:rPr lang="en-US" sz="1400" dirty="0"/>
              <a:t>adapted from </a:t>
            </a:r>
            <a:r>
              <a:rPr lang="en-US" sz="1400" dirty="0" err="1"/>
              <a:t>Tuccero</a:t>
            </a:r>
            <a:r>
              <a:rPr lang="en-US" sz="1400" dirty="0"/>
              <a:t>,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spTree>
    <p:extLst>
      <p:ext uri="{BB962C8B-B14F-4D97-AF65-F5344CB8AC3E}">
        <p14:creationId xmlns:p14="http://schemas.microsoft.com/office/powerpoint/2010/main" val="86620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TTM - Effectiveness and Use</a:t>
            </a:r>
          </a:p>
        </p:txBody>
      </p:sp>
      <p:sp>
        <p:nvSpPr>
          <p:cNvPr id="3" name="Content Placeholder 2"/>
          <p:cNvSpPr>
            <a:spLocks noGrp="1"/>
          </p:cNvSpPr>
          <p:nvPr>
            <p:ph idx="1"/>
          </p:nvPr>
        </p:nvSpPr>
        <p:spPr>
          <a:xfrm>
            <a:off x="838200" y="1825625"/>
            <a:ext cx="10515600" cy="965701"/>
          </a:xfrm>
        </p:spPr>
        <p:txBody>
          <a:bodyPr>
            <a:noAutofit/>
          </a:bodyPr>
          <a:lstStyle/>
          <a:p>
            <a:r>
              <a:rPr lang="en-US" sz="3000" dirty="0"/>
              <a:t>This model was originally developed to work with smokers, but quickly expanded into other health behaviors, including:</a:t>
            </a:r>
          </a:p>
        </p:txBody>
      </p:sp>
      <p:sp>
        <p:nvSpPr>
          <p:cNvPr id="4" name="TextBox 3"/>
          <p:cNvSpPr txBox="1"/>
          <p:nvPr/>
        </p:nvSpPr>
        <p:spPr>
          <a:xfrm>
            <a:off x="1203158" y="2791326"/>
            <a:ext cx="9160042" cy="2186572"/>
          </a:xfrm>
          <a:prstGeom prst="rect">
            <a:avLst/>
          </a:prstGeom>
          <a:noFill/>
        </p:spPr>
        <p:txBody>
          <a:bodyPr wrap="square" numCol="2" rtlCol="0">
            <a:noAutofit/>
          </a:bodyPr>
          <a:lstStyle/>
          <a:p>
            <a:pPr marL="742950" lvl="1" indent="-285750">
              <a:buFont typeface="Arial" panose="020B0604020202020204" pitchFamily="34" charset="0"/>
              <a:buChar char="•"/>
            </a:pPr>
            <a:r>
              <a:rPr lang="en-US" sz="2800" dirty="0"/>
              <a:t>Preventive screening</a:t>
            </a:r>
            <a:r>
              <a:rPr lang="en-US" sz="2800" baseline="30000" dirty="0"/>
              <a:t>5</a:t>
            </a:r>
          </a:p>
          <a:p>
            <a:pPr marL="742950" lvl="1" indent="-285750">
              <a:buFont typeface="Arial" panose="020B0604020202020204" pitchFamily="34" charset="0"/>
              <a:buChar char="•"/>
            </a:pPr>
            <a:r>
              <a:rPr lang="en-US" sz="2800" dirty="0"/>
              <a:t>Mental health</a:t>
            </a:r>
            <a:r>
              <a:rPr lang="en-US" sz="2800" baseline="30000" dirty="0">
                <a:solidFill>
                  <a:prstClr val="black"/>
                </a:solidFill>
              </a:rPr>
              <a:t>2,5</a:t>
            </a:r>
          </a:p>
          <a:p>
            <a:pPr marL="742950" lvl="1" indent="-285750">
              <a:buFont typeface="Arial" panose="020B0604020202020204" pitchFamily="34" charset="0"/>
              <a:buChar char="•"/>
            </a:pPr>
            <a:r>
              <a:rPr lang="en-US" sz="2800" dirty="0"/>
              <a:t>Diet</a:t>
            </a:r>
            <a:r>
              <a:rPr lang="en-US" sz="2800" baseline="30000" dirty="0"/>
              <a:t>2,5</a:t>
            </a:r>
          </a:p>
          <a:p>
            <a:pPr marL="742950" lvl="1" indent="-285750">
              <a:buFont typeface="Arial" panose="020B0604020202020204" pitchFamily="34" charset="0"/>
              <a:buChar char="•"/>
            </a:pPr>
            <a:r>
              <a:rPr lang="en-US" sz="2800" dirty="0"/>
              <a:t>Alcohol use</a:t>
            </a:r>
            <a:r>
              <a:rPr lang="en-US" sz="2800" baseline="30000" dirty="0"/>
              <a:t>2</a:t>
            </a:r>
          </a:p>
          <a:p>
            <a:pPr lvl="1"/>
            <a:endParaRPr lang="en-US" sz="2800" dirty="0"/>
          </a:p>
          <a:p>
            <a:pPr marL="742950" lvl="1" indent="-285750">
              <a:buFont typeface="Arial" panose="020B0604020202020204" pitchFamily="34" charset="0"/>
              <a:buChar char="•"/>
            </a:pPr>
            <a:r>
              <a:rPr lang="en-US" sz="2800" dirty="0"/>
              <a:t>HIV/AIDS prevention</a:t>
            </a:r>
            <a:r>
              <a:rPr lang="en-US" sz="2800" baseline="30000" dirty="0"/>
              <a:t>2</a:t>
            </a:r>
          </a:p>
          <a:p>
            <a:pPr marL="742950" lvl="1" indent="-285750">
              <a:buFont typeface="Arial" panose="020B0604020202020204" pitchFamily="34" charset="0"/>
              <a:buChar char="•"/>
            </a:pPr>
            <a:r>
              <a:rPr lang="en-US" sz="2800" dirty="0"/>
              <a:t>Exercise</a:t>
            </a:r>
            <a:r>
              <a:rPr lang="en-US" sz="2800" baseline="30000" dirty="0">
                <a:solidFill>
                  <a:prstClr val="black"/>
                </a:solidFill>
              </a:rPr>
              <a:t>2,5</a:t>
            </a:r>
          </a:p>
          <a:p>
            <a:pPr marL="742950" lvl="1" indent="-285750">
              <a:buFont typeface="Arial" panose="020B0604020202020204" pitchFamily="34" charset="0"/>
              <a:buChar char="•"/>
            </a:pPr>
            <a:r>
              <a:rPr lang="en-US" sz="2800" dirty="0"/>
              <a:t>Pregnancy prevention</a:t>
            </a:r>
            <a:r>
              <a:rPr lang="en-US" sz="2800" baseline="30000" dirty="0">
                <a:solidFill>
                  <a:prstClr val="black"/>
                </a:solidFill>
              </a:rPr>
              <a:t>2,5</a:t>
            </a:r>
          </a:p>
          <a:p>
            <a:pPr marL="742950" lvl="1" indent="-285750">
              <a:buFont typeface="Arial" panose="020B0604020202020204" pitchFamily="34" charset="0"/>
              <a:buChar char="•"/>
            </a:pPr>
            <a:r>
              <a:rPr lang="en-US" sz="2800" dirty="0"/>
              <a:t>Medication compliance</a:t>
            </a:r>
            <a:r>
              <a:rPr lang="en-US" sz="2800" baseline="30000" dirty="0">
                <a:solidFill>
                  <a:prstClr val="black"/>
                </a:solidFill>
              </a:rPr>
              <a:t>2,5</a:t>
            </a:r>
          </a:p>
        </p:txBody>
      </p:sp>
      <p:sp>
        <p:nvSpPr>
          <p:cNvPr id="5" name="Content Placeholder 2"/>
          <p:cNvSpPr txBox="1">
            <a:spLocks/>
          </p:cNvSpPr>
          <p:nvPr/>
        </p:nvSpPr>
        <p:spPr>
          <a:xfrm>
            <a:off x="838200" y="4769350"/>
            <a:ext cx="10515600" cy="965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Over time, researchers worldwide have expanded on and validated this theory</a:t>
            </a:r>
            <a:r>
              <a:rPr lang="en-US" sz="3000" baseline="30000" dirty="0"/>
              <a:t>2,5</a:t>
            </a:r>
          </a:p>
        </p:txBody>
      </p:sp>
    </p:spTree>
    <p:extLst>
      <p:ext uri="{BB962C8B-B14F-4D97-AF65-F5344CB8AC3E}">
        <p14:creationId xmlns:p14="http://schemas.microsoft.com/office/powerpoint/2010/main" val="355688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7278" y="2437838"/>
            <a:ext cx="6304721" cy="1325563"/>
          </a:xfrm>
        </p:spPr>
        <p:txBody>
          <a:bodyPr/>
          <a:lstStyle/>
          <a:p>
            <a:r>
              <a:rPr lang="en-US" dirty="0"/>
              <a:t>Stages of Change in MedlinePlus</a:t>
            </a:r>
          </a:p>
        </p:txBody>
      </p:sp>
      <p:pic>
        <p:nvPicPr>
          <p:cNvPr id="8" name="Picture 7" descr="Screenshot of MedlinePlus page on health living"/>
          <p:cNvPicPr>
            <a:picLocks noChangeAspect="1"/>
          </p:cNvPicPr>
          <p:nvPr/>
        </p:nvPicPr>
        <p:blipFill>
          <a:blip r:embed="rId3"/>
          <a:stretch>
            <a:fillRect/>
          </a:stretch>
        </p:blipFill>
        <p:spPr>
          <a:xfrm>
            <a:off x="0" y="1"/>
            <a:ext cx="7533578" cy="4412974"/>
          </a:xfrm>
          <a:prstGeom prst="rect">
            <a:avLst/>
          </a:prstGeom>
        </p:spPr>
      </p:pic>
      <p:pic>
        <p:nvPicPr>
          <p:cNvPr id="5" name="Picture 4" descr="Screenshot of the National Institute of Diabetes and Digestive Kidney Diseases' page on changing your habits for better health. "/>
          <p:cNvPicPr>
            <a:picLocks noChangeAspect="1"/>
          </p:cNvPicPr>
          <p:nvPr/>
        </p:nvPicPr>
        <p:blipFill rotWithShape="1">
          <a:blip r:embed="rId4"/>
          <a:srcRect l="408" t="2212" r="2564" b="837"/>
          <a:stretch/>
        </p:blipFill>
        <p:spPr>
          <a:xfrm>
            <a:off x="5153100" y="2040835"/>
            <a:ext cx="7038899" cy="4817164"/>
          </a:xfrm>
          <a:prstGeom prst="rect">
            <a:avLst/>
          </a:prstGeom>
        </p:spPr>
      </p:pic>
    </p:spTree>
    <p:extLst>
      <p:ext uri="{BB962C8B-B14F-4D97-AF65-F5344CB8AC3E}">
        <p14:creationId xmlns:p14="http://schemas.microsoft.com/office/powerpoint/2010/main" val="174906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TTM - Link to Motivational Interviewing</a:t>
            </a:r>
          </a:p>
        </p:txBody>
      </p:sp>
      <p:sp>
        <p:nvSpPr>
          <p:cNvPr id="3" name="Content Placeholder 2"/>
          <p:cNvSpPr>
            <a:spLocks noGrp="1"/>
          </p:cNvSpPr>
          <p:nvPr>
            <p:ph idx="1"/>
          </p:nvPr>
        </p:nvSpPr>
        <p:spPr/>
        <p:txBody>
          <a:bodyPr>
            <a:normAutofit/>
          </a:bodyPr>
          <a:lstStyle/>
          <a:p>
            <a:pPr>
              <a:lnSpc>
                <a:spcPct val="100000"/>
              </a:lnSpc>
            </a:pPr>
            <a:r>
              <a:rPr lang="en-US" sz="3200" dirty="0"/>
              <a:t>TTM provides use with a framework for understanding behavior change process</a:t>
            </a:r>
            <a:r>
              <a:rPr lang="en-US" sz="3200" baseline="30000" dirty="0"/>
              <a:t>4,6</a:t>
            </a:r>
          </a:p>
          <a:p>
            <a:pPr>
              <a:lnSpc>
                <a:spcPct val="100000"/>
              </a:lnSpc>
            </a:pPr>
            <a:r>
              <a:rPr lang="en-US" sz="3200" dirty="0"/>
              <a:t>MI is how someone can help another person move through the change process</a:t>
            </a:r>
            <a:r>
              <a:rPr lang="en-US" sz="3200" baseline="30000" dirty="0"/>
              <a:t>4,6</a:t>
            </a:r>
          </a:p>
          <a:p>
            <a:pPr>
              <a:lnSpc>
                <a:spcPct val="100000"/>
              </a:lnSpc>
            </a:pPr>
            <a:r>
              <a:rPr lang="en-US" sz="3200" dirty="0"/>
              <a:t>They are separate entities, but are both patient focused and frequently associated with one another</a:t>
            </a:r>
            <a:r>
              <a:rPr lang="en-US" sz="3200" baseline="30000" dirty="0"/>
              <a:t>3,4</a:t>
            </a:r>
          </a:p>
        </p:txBody>
      </p:sp>
    </p:spTree>
    <p:extLst>
      <p:ext uri="{BB962C8B-B14F-4D97-AF65-F5344CB8AC3E}">
        <p14:creationId xmlns:p14="http://schemas.microsoft.com/office/powerpoint/2010/main" val="235438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TTM and MI</a:t>
            </a:r>
          </a:p>
        </p:txBody>
      </p:sp>
      <p:pic>
        <p:nvPicPr>
          <p:cNvPr id="8" name="Picture 7" descr="Figure of TTM"/>
          <p:cNvPicPr>
            <a:picLocks noChangeAspect="1"/>
          </p:cNvPicPr>
          <p:nvPr/>
        </p:nvPicPr>
        <p:blipFill>
          <a:blip r:embed="rId3"/>
          <a:stretch>
            <a:fillRect/>
          </a:stretch>
        </p:blipFill>
        <p:spPr>
          <a:xfrm>
            <a:off x="397945" y="2185571"/>
            <a:ext cx="5247061" cy="3054627"/>
          </a:xfrm>
          <a:prstGeom prst="rect">
            <a:avLst/>
          </a:prstGeom>
        </p:spPr>
      </p:pic>
      <p:sp>
        <p:nvSpPr>
          <p:cNvPr id="4" name="Rectangle 3"/>
          <p:cNvSpPr/>
          <p:nvPr/>
        </p:nvSpPr>
        <p:spPr>
          <a:xfrm>
            <a:off x="5923720" y="2227315"/>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a:r>
              <a:rPr lang="en-US" sz="2800" b="1" i="1" dirty="0" smtClean="0">
                <a:solidFill>
                  <a:schemeClr val="accent1">
                    <a:lumMod val="75000"/>
                  </a:schemeClr>
                </a:solidFill>
              </a:rPr>
              <a:t>Technique</a:t>
            </a:r>
            <a:endParaRPr lang="en-US" sz="2800" b="1" i="1" dirty="0">
              <a:solidFill>
                <a:schemeClr val="accent1">
                  <a:lumMod val="75000"/>
                </a:schemeClr>
              </a:solidFill>
            </a:endParaRPr>
          </a:p>
        </p:txBody>
      </p:sp>
      <p:sp>
        <p:nvSpPr>
          <p:cNvPr id="5" name="Rectangle 4"/>
          <p:cNvSpPr/>
          <p:nvPr/>
        </p:nvSpPr>
        <p:spPr>
          <a:xfrm>
            <a:off x="5923720" y="3087401"/>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a:r>
              <a:rPr lang="en-US" sz="2800" b="1" i="1" dirty="0">
                <a:solidFill>
                  <a:schemeClr val="accent1">
                    <a:lumMod val="75000"/>
                  </a:schemeClr>
                </a:solidFill>
              </a:rPr>
              <a:t>Goal</a:t>
            </a:r>
          </a:p>
        </p:txBody>
      </p:sp>
      <p:sp>
        <p:nvSpPr>
          <p:cNvPr id="6" name="Rectangle 5"/>
          <p:cNvSpPr/>
          <p:nvPr/>
        </p:nvSpPr>
        <p:spPr>
          <a:xfrm>
            <a:off x="5923720" y="3949622"/>
            <a:ext cx="4969566" cy="8746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a:r>
              <a:rPr lang="en-US" sz="2800" b="1" i="1" dirty="0" smtClean="0">
                <a:solidFill>
                  <a:schemeClr val="bg1">
                    <a:lumMod val="95000"/>
                  </a:schemeClr>
                </a:solidFill>
              </a:rPr>
              <a:t>Description</a:t>
            </a:r>
            <a:endParaRPr lang="en-US" sz="2800" b="1" i="1" dirty="0">
              <a:solidFill>
                <a:schemeClr val="bg1">
                  <a:lumMod val="95000"/>
                </a:schemeClr>
              </a:solidFill>
            </a:endParaRPr>
          </a:p>
        </p:txBody>
      </p:sp>
      <p:sp>
        <p:nvSpPr>
          <p:cNvPr id="7" name="Rectangle 6"/>
          <p:cNvSpPr/>
          <p:nvPr/>
        </p:nvSpPr>
        <p:spPr>
          <a:xfrm>
            <a:off x="5923720" y="4797285"/>
            <a:ext cx="5817706" cy="8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a:r>
              <a:rPr lang="en-US" sz="2800" b="1" i="1" dirty="0">
                <a:solidFill>
                  <a:schemeClr val="bg1">
                    <a:lumMod val="95000"/>
                  </a:schemeClr>
                </a:solidFill>
              </a:rPr>
              <a:t>Stage of </a:t>
            </a:r>
            <a:r>
              <a:rPr lang="en-US" sz="2800" b="1" i="1" dirty="0" smtClean="0">
                <a:solidFill>
                  <a:schemeClr val="bg1">
                    <a:lumMod val="95000"/>
                  </a:schemeClr>
                </a:solidFill>
              </a:rPr>
              <a:t>Change</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2.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16" name="Picture 15" descr="Runne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405780726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5584</TotalTime>
  <Words>1316</Words>
  <Application>Microsoft Office PowerPoint</Application>
  <PresentationFormat>Widescreen</PresentationFormat>
  <Paragraphs>73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Transtheoretical Model (TTM)</vt:lpstr>
      <vt:lpstr>Discussion points from last module</vt:lpstr>
      <vt:lpstr>Objectives</vt:lpstr>
      <vt:lpstr>TTM - What is it?</vt:lpstr>
      <vt:lpstr>TTM - Cyclical process</vt:lpstr>
      <vt:lpstr>TTM - Effectiveness and Use</vt:lpstr>
      <vt:lpstr>Stages of Change in MedlinePlus</vt:lpstr>
      <vt:lpstr>TTM - Link to Motivational Interviewing</vt:lpstr>
      <vt:lpstr>Connecting TTM and MI</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301</cp:revision>
  <cp:lastPrinted>2019-09-18T18:10:26Z</cp:lastPrinted>
  <dcterms:created xsi:type="dcterms:W3CDTF">2018-06-07T18:55:41Z</dcterms:created>
  <dcterms:modified xsi:type="dcterms:W3CDTF">2019-11-21T19:16:43Z</dcterms:modified>
</cp:coreProperties>
</file>