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71" r:id="rId5"/>
    <p:sldMasterId id="2147483680" r:id="rId6"/>
    <p:sldMasterId id="2147483692" r:id="rId7"/>
    <p:sldMasterId id="2147483704" r:id="rId8"/>
    <p:sldMasterId id="2147483716" r:id="rId9"/>
    <p:sldMasterId id="2147483728" r:id="rId10"/>
    <p:sldMasterId id="2147483740" r:id="rId11"/>
    <p:sldMasterId id="2147483752" r:id="rId12"/>
    <p:sldMasterId id="2147483764" r:id="rId13"/>
    <p:sldMasterId id="2147483776" r:id="rId14"/>
  </p:sldMasterIdLst>
  <p:notesMasterIdLst>
    <p:notesMasterId r:id="rId57"/>
  </p:notesMasterIdLst>
  <p:sldIdLst>
    <p:sldId id="4153" r:id="rId15"/>
    <p:sldId id="257" r:id="rId16"/>
    <p:sldId id="258" r:id="rId17"/>
    <p:sldId id="332" r:id="rId18"/>
    <p:sldId id="337" r:id="rId19"/>
    <p:sldId id="4154" r:id="rId20"/>
    <p:sldId id="4148" r:id="rId21"/>
    <p:sldId id="2145707167" r:id="rId22"/>
    <p:sldId id="2145707182" r:id="rId23"/>
    <p:sldId id="2145707174" r:id="rId24"/>
    <p:sldId id="2145707189" r:id="rId25"/>
    <p:sldId id="300" r:id="rId26"/>
    <p:sldId id="371" r:id="rId27"/>
    <p:sldId id="367" r:id="rId28"/>
    <p:sldId id="2145707191" r:id="rId29"/>
    <p:sldId id="349" r:id="rId30"/>
    <p:sldId id="314" r:id="rId31"/>
    <p:sldId id="2145707168" r:id="rId32"/>
    <p:sldId id="2145707150" r:id="rId33"/>
    <p:sldId id="2145707178" r:id="rId34"/>
    <p:sldId id="2145707180" r:id="rId35"/>
    <p:sldId id="2145707155" r:id="rId36"/>
    <p:sldId id="785" r:id="rId37"/>
    <p:sldId id="2145707169" r:id="rId38"/>
    <p:sldId id="2145707152" r:id="rId39"/>
    <p:sldId id="2145707149" r:id="rId40"/>
    <p:sldId id="2145707166" r:id="rId41"/>
    <p:sldId id="2145707153" r:id="rId42"/>
    <p:sldId id="2145707154" r:id="rId43"/>
    <p:sldId id="2145707177" r:id="rId44"/>
    <p:sldId id="2145707170" r:id="rId45"/>
    <p:sldId id="324" r:id="rId46"/>
    <p:sldId id="325" r:id="rId47"/>
    <p:sldId id="2145707184" r:id="rId48"/>
    <p:sldId id="2145707187" r:id="rId49"/>
    <p:sldId id="2145707186" r:id="rId50"/>
    <p:sldId id="2145707185" r:id="rId51"/>
    <p:sldId id="2145707171" r:id="rId52"/>
    <p:sldId id="2145707165" r:id="rId53"/>
    <p:sldId id="2145707176" r:id="rId54"/>
    <p:sldId id="279" r:id="rId55"/>
    <p:sldId id="4155" r:id="rId56"/>
  </p:sldIdLst>
  <p:sldSz cx="12192000" cy="6858000"/>
  <p:notesSz cx="6858000" cy="9144000"/>
  <p:defaultTextStyle>
    <a:defPPr marL="0" marR="0" indent="0" algn="l" defTabSz="1219170" rtl="0" fontAlgn="auto" latinLnBrk="1"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defRPr>
    </a:defPPr>
    <a:lvl1pPr marL="0" marR="0" indent="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1pPr>
    <a:lvl2pPr marL="0" marR="0" indent="609585"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2pPr>
    <a:lvl3pPr marL="0" marR="0" indent="1219170"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3pPr>
    <a:lvl4pPr marL="0" marR="0" indent="182875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4pPr>
    <a:lvl5pPr marL="0" marR="0" indent="243833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5pPr>
    <a:lvl6pPr marL="0" marR="0" indent="3047924"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6pPr>
    <a:lvl7pPr marL="0" marR="0" indent="3657509"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7pPr>
    <a:lvl8pPr marL="0" marR="0" indent="4267093"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8pPr>
    <a:lvl9pPr marL="0" marR="0" indent="4876678" algn="l" defTabSz="609585"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531DBB-9024-5157-3393-1A9D6123B0DA}" name="Sole Brito, Corina" initials="CS" userId="S::21837@icf.com::b002a9e7-ef27-4d42-be11-35f56e8d14e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78" autoAdjust="0"/>
    <p:restoredTop sz="88640" autoAdjust="0"/>
  </p:normalViewPr>
  <p:slideViewPr>
    <p:cSldViewPr snapToGrid="0">
      <p:cViewPr varScale="1">
        <p:scale>
          <a:sx n="55" d="100"/>
          <a:sy n="55" d="100"/>
        </p:scale>
        <p:origin x="612" y="114"/>
      </p:cViewPr>
      <p:guideLst/>
    </p:cSldViewPr>
  </p:slideViewPr>
  <p:outlineViewPr>
    <p:cViewPr>
      <p:scale>
        <a:sx n="33" d="100"/>
        <a:sy n="33" d="100"/>
      </p:scale>
      <p:origin x="0" y="-46392"/>
    </p:cViewPr>
  </p:outlineViewPr>
  <p:notesTextViewPr>
    <p:cViewPr>
      <p:scale>
        <a:sx n="1" d="1"/>
        <a:sy n="1" d="1"/>
      </p:scale>
      <p:origin x="0" y="0"/>
    </p:cViewPr>
  </p:notesTextViewPr>
  <p:sorterViewPr>
    <p:cViewPr>
      <p:scale>
        <a:sx n="150" d="100"/>
        <a:sy n="150" d="100"/>
      </p:scale>
      <p:origin x="0" y="-43638"/>
    </p:cViewPr>
  </p:sorterViewPr>
  <p:notesViewPr>
    <p:cSldViewPr snapToGrid="0">
      <p:cViewPr varScale="1">
        <p:scale>
          <a:sx n="46" d="100"/>
          <a:sy n="46" d="100"/>
        </p:scale>
        <p:origin x="272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6.svg"/><Relationship Id="rId1" Type="http://schemas.openxmlformats.org/officeDocument/2006/relationships/image" Target="../media/image12.png"/><Relationship Id="rId6" Type="http://schemas.openxmlformats.org/officeDocument/2006/relationships/image" Target="../media/image10.svg"/><Relationship Id="rId5" Type="http://schemas.openxmlformats.org/officeDocument/2006/relationships/image" Target="../media/image14.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6.png"/></Relationships>
</file>

<file path=ppt/diagrams/_rels/data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63.png"/><Relationship Id="rId1" Type="http://schemas.openxmlformats.org/officeDocument/2006/relationships/hyperlink" Target="http://www.nnlm.gov/BkXQF" TargetMode="External"/><Relationship Id="rId5" Type="http://schemas.openxmlformats.org/officeDocument/2006/relationships/image" Target="../media/image27.svg"/><Relationship Id="rId4" Type="http://schemas.openxmlformats.org/officeDocument/2006/relationships/image" Target="../media/image6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image" Target="../media/image6.svg"/><Relationship Id="rId1" Type="http://schemas.openxmlformats.org/officeDocument/2006/relationships/image" Target="../media/image12.png"/><Relationship Id="rId6" Type="http://schemas.openxmlformats.org/officeDocument/2006/relationships/image" Target="../media/image10.svg"/><Relationship Id="rId5" Type="http://schemas.openxmlformats.org/officeDocument/2006/relationships/image" Target="../media/image14.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3" Type="http://schemas.openxmlformats.org/officeDocument/2006/relationships/hyperlink" Target="http://www.nnlm.gov/BkXQF" TargetMode="External"/><Relationship Id="rId2" Type="http://schemas.openxmlformats.org/officeDocument/2006/relationships/image" Target="../media/image25.svg"/><Relationship Id="rId1" Type="http://schemas.openxmlformats.org/officeDocument/2006/relationships/image" Target="../media/image63.png"/><Relationship Id="rId5" Type="http://schemas.openxmlformats.org/officeDocument/2006/relationships/image" Target="../media/image27.svg"/><Relationship Id="rId4"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FBB2B1-E09B-48B3-8984-232DD35B7C8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02A8C20-19DD-48E5-B805-8A6BB4B3EBE5}">
      <dgm:prSet custT="1"/>
      <dgm:spPr>
        <a:xfrm>
          <a:off x="839840" y="3413"/>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Use Chat to share your comments</a:t>
          </a:r>
        </a:p>
      </dgm:t>
    </dgm:pt>
    <dgm:pt modelId="{A56EA87D-5D89-4AB0-A49B-14B0E7F0ABCA}" type="parTrans" cxnId="{1335D79C-66D9-49B4-B139-03C0E77D1972}">
      <dgm:prSet/>
      <dgm:spPr/>
      <dgm:t>
        <a:bodyPr/>
        <a:lstStyle/>
        <a:p>
          <a:endParaRPr lang="en-US"/>
        </a:p>
      </dgm:t>
    </dgm:pt>
    <dgm:pt modelId="{C06B04E5-69BE-483C-8977-102B08EC7AC7}" type="sibTrans" cxnId="{1335D79C-66D9-49B4-B139-03C0E77D1972}">
      <dgm:prSet/>
      <dgm:spPr/>
      <dgm:t>
        <a:bodyPr/>
        <a:lstStyle/>
        <a:p>
          <a:pPr>
            <a:lnSpc>
              <a:spcPct val="100000"/>
            </a:lnSpc>
          </a:pPr>
          <a:endParaRPr lang="en-US"/>
        </a:p>
      </dgm:t>
    </dgm:pt>
    <dgm:pt modelId="{B8115919-D7E9-44AC-966D-4685EF40E1A8}">
      <dgm:prSet custT="1"/>
      <dgm:spPr>
        <a:xfrm>
          <a:off x="839840" y="912332"/>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Use Q&amp;A to submit your questions for our speaker </a:t>
          </a:r>
        </a:p>
      </dgm:t>
    </dgm:pt>
    <dgm:pt modelId="{B58B3D20-086A-420B-B1B7-E315A7FDCA6E}" type="parTrans" cxnId="{9099D018-6461-4124-B6A0-78E31D0BA386}">
      <dgm:prSet/>
      <dgm:spPr/>
      <dgm:t>
        <a:bodyPr/>
        <a:lstStyle/>
        <a:p>
          <a:endParaRPr lang="en-US"/>
        </a:p>
      </dgm:t>
    </dgm:pt>
    <dgm:pt modelId="{D5EA9366-4E69-404F-A625-1731DC74579A}" type="sibTrans" cxnId="{9099D018-6461-4124-B6A0-78E31D0BA386}">
      <dgm:prSet/>
      <dgm:spPr/>
      <dgm:t>
        <a:bodyPr/>
        <a:lstStyle/>
        <a:p>
          <a:pPr>
            <a:lnSpc>
              <a:spcPct val="100000"/>
            </a:lnSpc>
          </a:pPr>
          <a:endParaRPr lang="en-US"/>
        </a:p>
      </dgm:t>
    </dgm:pt>
    <dgm:pt modelId="{0A6969BE-A068-4FAF-BBAC-767218DFE78B}">
      <dgm:prSet custT="1"/>
      <dgm:spPr>
        <a:xfrm>
          <a:off x="839840" y="1863148"/>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Closed Caption available</a:t>
          </a:r>
        </a:p>
      </dgm:t>
    </dgm:pt>
    <dgm:pt modelId="{FEBB8D6B-B330-4A1B-8E19-7D8D99BE05D4}" type="parTrans" cxnId="{530B7EA1-514A-424D-BCB2-1FE4530C01A1}">
      <dgm:prSet/>
      <dgm:spPr/>
      <dgm:t>
        <a:bodyPr/>
        <a:lstStyle/>
        <a:p>
          <a:endParaRPr lang="en-US"/>
        </a:p>
      </dgm:t>
    </dgm:pt>
    <dgm:pt modelId="{CBE0E26D-74DC-4FA0-81E5-A08C4D69A937}" type="sibTrans" cxnId="{530B7EA1-514A-424D-BCB2-1FE4530C01A1}">
      <dgm:prSet/>
      <dgm:spPr/>
      <dgm:t>
        <a:bodyPr/>
        <a:lstStyle/>
        <a:p>
          <a:pPr>
            <a:lnSpc>
              <a:spcPct val="100000"/>
            </a:lnSpc>
          </a:pPr>
          <a:endParaRPr lang="en-US"/>
        </a:p>
      </dgm:t>
    </dgm:pt>
    <dgm:pt modelId="{15EC92DE-87D1-402A-8231-5F37D2DC91A5}">
      <dgm:prSet custT="1"/>
      <dgm:spPr>
        <a:xfrm>
          <a:off x="839840" y="2730169"/>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Session is being recorded</a:t>
          </a:r>
        </a:p>
      </dgm:t>
    </dgm:pt>
    <dgm:pt modelId="{4B503E4D-823A-40A9-9ABF-E2B53BA51837}" type="parTrans" cxnId="{F2BCE830-B8E0-4BA0-A2B7-FF436F9D0E94}">
      <dgm:prSet/>
      <dgm:spPr/>
      <dgm:t>
        <a:bodyPr/>
        <a:lstStyle/>
        <a:p>
          <a:endParaRPr lang="en-US"/>
        </a:p>
      </dgm:t>
    </dgm:pt>
    <dgm:pt modelId="{6195616E-C21C-469B-A880-B91885AEA10A}" type="sibTrans" cxnId="{F2BCE830-B8E0-4BA0-A2B7-FF436F9D0E94}">
      <dgm:prSet/>
      <dgm:spPr/>
      <dgm:t>
        <a:bodyPr/>
        <a:lstStyle/>
        <a:p>
          <a:pPr>
            <a:lnSpc>
              <a:spcPct val="100000"/>
            </a:lnSpc>
          </a:pPr>
          <a:endParaRPr lang="en-US"/>
        </a:p>
      </dgm:t>
    </dgm:pt>
    <dgm:pt modelId="{DA09C0E0-92BE-4FEE-824C-2CC95CFA4BDF}">
      <dgm:prSet custT="1"/>
      <dgm:spPr>
        <a:xfrm>
          <a:off x="839840" y="3639087"/>
          <a:ext cx="9675759" cy="727134"/>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Continuing Education credit available</a:t>
          </a:r>
        </a:p>
      </dgm:t>
    </dgm:pt>
    <dgm:pt modelId="{CF964172-8F94-40A8-8FAA-05014308C144}" type="parTrans" cxnId="{18F55C3C-2F33-4C1C-94D0-8BBF1B601E00}">
      <dgm:prSet/>
      <dgm:spPr/>
      <dgm:t>
        <a:bodyPr/>
        <a:lstStyle/>
        <a:p>
          <a:endParaRPr lang="en-US"/>
        </a:p>
      </dgm:t>
    </dgm:pt>
    <dgm:pt modelId="{2529930C-AEB3-4D3B-976D-243E33921405}" type="sibTrans" cxnId="{18F55C3C-2F33-4C1C-94D0-8BBF1B601E00}">
      <dgm:prSet/>
      <dgm:spPr/>
      <dgm:t>
        <a:bodyPr/>
        <a:lstStyle/>
        <a:p>
          <a:endParaRPr lang="en-US"/>
        </a:p>
      </dgm:t>
    </dgm:pt>
    <dgm:pt modelId="{58452A0C-F80A-433D-9D48-67964DA0516A}" type="pres">
      <dgm:prSet presAssocID="{70FBB2B1-E09B-48B3-8984-232DD35B7C80}" presName="root" presStyleCnt="0">
        <dgm:presLayoutVars>
          <dgm:dir/>
          <dgm:resizeHandles val="exact"/>
        </dgm:presLayoutVars>
      </dgm:prSet>
      <dgm:spPr/>
      <dgm:t>
        <a:bodyPr/>
        <a:lstStyle/>
        <a:p>
          <a:endParaRPr lang="en-US"/>
        </a:p>
      </dgm:t>
    </dgm:pt>
    <dgm:pt modelId="{3A5F4318-3C9A-4404-A161-C8FA9E126900}" type="pres">
      <dgm:prSet presAssocID="{702A8C20-19DD-48E5-B805-8A6BB4B3EBE5}" presName="compNode" presStyleCnt="0"/>
      <dgm:spPr/>
    </dgm:pt>
    <dgm:pt modelId="{1C38767A-7CE7-475D-B361-CBB7F790299F}" type="pres">
      <dgm:prSet presAssocID="{702A8C20-19DD-48E5-B805-8A6BB4B3EBE5}" presName="bgRect" presStyleLbl="bgShp" presStyleIdx="0" presStyleCnt="5" custScaleY="92314" custLinFactNeighborY="6618"/>
      <dgm:spPr>
        <a:xfrm>
          <a:off x="0" y="79479"/>
          <a:ext cx="10515600" cy="671247"/>
        </a:xfrm>
        <a:prstGeom prst="roundRect">
          <a:avLst>
            <a:gd name="adj" fmla="val 10000"/>
          </a:avLst>
        </a:prstGeom>
        <a:solidFill>
          <a:srgbClr val="ED7D31">
            <a:tint val="40000"/>
            <a:hueOff val="0"/>
            <a:satOff val="0"/>
            <a:lumOff val="0"/>
            <a:alphaOff val="0"/>
          </a:srgbClr>
        </a:solidFill>
        <a:ln>
          <a:noFill/>
        </a:ln>
        <a:effectLst/>
      </dgm:spPr>
    </dgm:pt>
    <dgm:pt modelId="{0DB9D2E6-A7EC-4049-A8C3-BD81DA0E7419}" type="pres">
      <dgm:prSet presAssocID="{702A8C20-19DD-48E5-B805-8A6BB4B3EBE5}" presName="iconRect" presStyleLbl="node1" presStyleIdx="0" presStyleCnt="5"/>
      <dgm:spPr>
        <a:xfrm>
          <a:off x="219958" y="167019"/>
          <a:ext cx="399924" cy="39992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gm:spPr>
      <dgm:t>
        <a:bodyPr/>
        <a:lstStyle/>
        <a:p>
          <a:endParaRPr lang="en-US"/>
        </a:p>
      </dgm:t>
      <dgm:extLst>
        <a:ext uri="{E40237B7-FDA0-4F09-8148-C483321AD2D9}">
          <dgm14:cNvPr xmlns:dgm14="http://schemas.microsoft.com/office/drawing/2010/diagram" id="0" name="" descr="Chat"/>
        </a:ext>
      </dgm:extLst>
    </dgm:pt>
    <dgm:pt modelId="{535ACE4D-1BE4-4480-8A8E-7BFF9F621697}" type="pres">
      <dgm:prSet presAssocID="{702A8C20-19DD-48E5-B805-8A6BB4B3EBE5}" presName="spaceRect" presStyleCnt="0"/>
      <dgm:spPr/>
    </dgm:pt>
    <dgm:pt modelId="{881CC2F4-984A-4AFB-A097-7D0AD7549C7E}" type="pres">
      <dgm:prSet presAssocID="{702A8C20-19DD-48E5-B805-8A6BB4B3EBE5}" presName="parTx" presStyleLbl="revTx" presStyleIdx="0" presStyleCnt="5">
        <dgm:presLayoutVars>
          <dgm:chMax val="0"/>
          <dgm:chPref val="0"/>
        </dgm:presLayoutVars>
      </dgm:prSet>
      <dgm:spPr/>
      <dgm:t>
        <a:bodyPr/>
        <a:lstStyle/>
        <a:p>
          <a:endParaRPr lang="en-US"/>
        </a:p>
      </dgm:t>
    </dgm:pt>
    <dgm:pt modelId="{369EE273-B6D8-4005-B1B4-65906E772217}" type="pres">
      <dgm:prSet presAssocID="{C06B04E5-69BE-483C-8977-102B08EC7AC7}" presName="sibTrans" presStyleCnt="0"/>
      <dgm:spPr/>
    </dgm:pt>
    <dgm:pt modelId="{2F7F2569-95B0-4209-9624-601B35A7C0FE}" type="pres">
      <dgm:prSet presAssocID="{B8115919-D7E9-44AC-966D-4685EF40E1A8}" presName="compNode" presStyleCnt="0"/>
      <dgm:spPr/>
    </dgm:pt>
    <dgm:pt modelId="{E46FA2F6-53BC-429F-969B-E42705EE39AC}" type="pres">
      <dgm:prSet presAssocID="{B8115919-D7E9-44AC-966D-4685EF40E1A8}" presName="bgRect" presStyleLbl="bgShp" presStyleIdx="1" presStyleCnt="5" custLinFactNeighborY="6618"/>
      <dgm:spPr>
        <a:xfrm>
          <a:off x="0" y="960453"/>
          <a:ext cx="10515600" cy="727134"/>
        </a:xfrm>
        <a:prstGeom prst="roundRect">
          <a:avLst>
            <a:gd name="adj" fmla="val 10000"/>
          </a:avLst>
        </a:prstGeom>
        <a:solidFill>
          <a:srgbClr val="ED7D31">
            <a:tint val="40000"/>
            <a:hueOff val="0"/>
            <a:satOff val="0"/>
            <a:lumOff val="0"/>
            <a:alphaOff val="0"/>
          </a:srgbClr>
        </a:solidFill>
        <a:ln>
          <a:noFill/>
        </a:ln>
        <a:effectLst/>
      </dgm:spPr>
    </dgm:pt>
    <dgm:pt modelId="{2E834B45-2BBE-4BDB-9978-8CFBA74E360D}" type="pres">
      <dgm:prSet presAssocID="{B8115919-D7E9-44AC-966D-4685EF40E1A8}" presName="iconRect" presStyleLbl="node1" presStyleIdx="1" presStyleCnt="5"/>
      <dgm:spPr>
        <a:xfrm>
          <a:off x="219958" y="1075937"/>
          <a:ext cx="399924" cy="399924"/>
        </a:xfrm>
        <a:prstGeom prst="rect">
          <a:avLst/>
        </a:prstGeom>
        <a:blipFill>
          <a:blip xmlns:r="http://schemas.openxmlformats.org/officeDocument/2006/relationships" r:embed="rId3">
            <a:extLst>
              <a:ext uri="{96DAC541-7B7A-43D3-8B79-37D633B846F1}">
                <asvg:svgBlip xmlns="" xmlns:asvg="http://schemas.microsoft.com/office/drawing/2016/SVG/main" r:embed="rId4"/>
              </a:ext>
            </a:extLst>
          </a:blip>
          <a:srcRect/>
          <a:stretch>
            <a:fillRect/>
          </a:stretch>
        </a:blipFill>
        <a:ln w="12700" cap="flat" cmpd="sng" algn="ctr">
          <a:noFill/>
          <a:prstDash val="solid"/>
          <a:miter lim="800000"/>
        </a:ln>
        <a:effectLst/>
      </dgm:spPr>
      <dgm:extLst>
        <a:ext uri="{E40237B7-FDA0-4F09-8148-C483321AD2D9}">
          <dgm14:cNvPr xmlns:dgm14="http://schemas.microsoft.com/office/drawing/2010/diagram" id="0" name="" descr="Help with solid fill"/>
        </a:ext>
      </dgm:extLst>
    </dgm:pt>
    <dgm:pt modelId="{573DD23A-BFEE-4809-B1AB-CA5CAF455E8D}" type="pres">
      <dgm:prSet presAssocID="{B8115919-D7E9-44AC-966D-4685EF40E1A8}" presName="spaceRect" presStyleCnt="0"/>
      <dgm:spPr/>
    </dgm:pt>
    <dgm:pt modelId="{80B737BA-944D-4B5E-9062-3A77A7DA44AD}" type="pres">
      <dgm:prSet presAssocID="{B8115919-D7E9-44AC-966D-4685EF40E1A8}" presName="parTx" presStyleLbl="revTx" presStyleIdx="1" presStyleCnt="5">
        <dgm:presLayoutVars>
          <dgm:chMax val="0"/>
          <dgm:chPref val="0"/>
        </dgm:presLayoutVars>
      </dgm:prSet>
      <dgm:spPr/>
      <dgm:t>
        <a:bodyPr/>
        <a:lstStyle/>
        <a:p>
          <a:endParaRPr lang="en-US"/>
        </a:p>
      </dgm:t>
    </dgm:pt>
    <dgm:pt modelId="{83CA5B02-6066-4AD5-BF80-B26A2D268BDD}" type="pres">
      <dgm:prSet presAssocID="{D5EA9366-4E69-404F-A625-1731DC74579A}" presName="sibTrans" presStyleCnt="0"/>
      <dgm:spPr/>
    </dgm:pt>
    <dgm:pt modelId="{3D9108C4-37A2-4A1E-9E4D-B230D10AECD0}" type="pres">
      <dgm:prSet presAssocID="{0A6969BE-A068-4FAF-BBAC-767218DFE78B}" presName="compNode" presStyleCnt="0"/>
      <dgm:spPr/>
    </dgm:pt>
    <dgm:pt modelId="{2F4FCD94-00BF-47A0-9A42-992A9B02B1BA}" type="pres">
      <dgm:prSet presAssocID="{0A6969BE-A068-4FAF-BBAC-767218DFE78B}" presName="bgRect" presStyleLbl="bgShp" presStyleIdx="2" presStyleCnt="5" custLinFactNeighborY="6085"/>
      <dgm:spPr>
        <a:xfrm>
          <a:off x="0" y="1865496"/>
          <a:ext cx="10515600" cy="727134"/>
        </a:xfrm>
        <a:prstGeom prst="roundRect">
          <a:avLst>
            <a:gd name="adj" fmla="val 10000"/>
          </a:avLst>
        </a:prstGeom>
        <a:solidFill>
          <a:srgbClr val="ED7D31">
            <a:tint val="40000"/>
            <a:hueOff val="0"/>
            <a:satOff val="0"/>
            <a:lumOff val="0"/>
            <a:alphaOff val="0"/>
          </a:srgbClr>
        </a:solidFill>
        <a:ln>
          <a:noFill/>
        </a:ln>
        <a:effectLst/>
      </dgm:spPr>
    </dgm:pt>
    <dgm:pt modelId="{09419823-024F-4086-B2D9-003487C2A89B}" type="pres">
      <dgm:prSet presAssocID="{0A6969BE-A068-4FAF-BBAC-767218DFE78B}" presName="iconRect" presStyleLbl="node1" presStyleIdx="2" presStyleCnt="5"/>
      <dgm:spPr>
        <a:xfrm>
          <a:off x="219958" y="1984855"/>
          <a:ext cx="399924" cy="39992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gm:spPr>
      <dgm:t>
        <a:bodyPr/>
        <a:lstStyle/>
        <a:p>
          <a:endParaRPr lang="en-US"/>
        </a:p>
      </dgm:t>
      <dgm:extLst>
        <a:ext uri="{E40237B7-FDA0-4F09-8148-C483321AD2D9}">
          <dgm14:cNvPr xmlns:dgm14="http://schemas.microsoft.com/office/drawing/2010/diagram" id="0" name="" descr="Subtitles"/>
        </a:ext>
      </dgm:extLst>
    </dgm:pt>
    <dgm:pt modelId="{2A31B1CC-EA60-4201-9C86-74566C3604AC}" type="pres">
      <dgm:prSet presAssocID="{0A6969BE-A068-4FAF-BBAC-767218DFE78B}" presName="spaceRect" presStyleCnt="0"/>
      <dgm:spPr/>
    </dgm:pt>
    <dgm:pt modelId="{892DF596-CF79-4D7D-BF3E-B1A1CD99CE4D}" type="pres">
      <dgm:prSet presAssocID="{0A6969BE-A068-4FAF-BBAC-767218DFE78B}" presName="parTx" presStyleLbl="revTx" presStyleIdx="2" presStyleCnt="5" custLinFactNeighborY="5762">
        <dgm:presLayoutVars>
          <dgm:chMax val="0"/>
          <dgm:chPref val="0"/>
        </dgm:presLayoutVars>
      </dgm:prSet>
      <dgm:spPr/>
      <dgm:t>
        <a:bodyPr/>
        <a:lstStyle/>
        <a:p>
          <a:endParaRPr lang="en-US"/>
        </a:p>
      </dgm:t>
    </dgm:pt>
    <dgm:pt modelId="{873AED5B-0FEC-4B18-9A71-B145002520F0}" type="pres">
      <dgm:prSet presAssocID="{CBE0E26D-74DC-4FA0-81E5-A08C4D69A937}" presName="sibTrans" presStyleCnt="0"/>
      <dgm:spPr/>
    </dgm:pt>
    <dgm:pt modelId="{EDE933A7-E1B6-40CE-907F-D7A785925339}" type="pres">
      <dgm:prSet presAssocID="{15EC92DE-87D1-402A-8231-5F37D2DC91A5}" presName="compNode" presStyleCnt="0"/>
      <dgm:spPr/>
    </dgm:pt>
    <dgm:pt modelId="{45722781-E4FD-4895-A82A-4C68B7D43780}" type="pres">
      <dgm:prSet presAssocID="{15EC92DE-87D1-402A-8231-5F37D2DC91A5}" presName="bgRect" presStyleLbl="bgShp" presStyleIdx="3" presStyleCnt="5" custLinFactNeighborY="3309"/>
      <dgm:spPr>
        <a:xfrm>
          <a:off x="0" y="2754229"/>
          <a:ext cx="10515600" cy="727134"/>
        </a:xfrm>
        <a:prstGeom prst="roundRect">
          <a:avLst>
            <a:gd name="adj" fmla="val 10000"/>
          </a:avLst>
        </a:prstGeom>
        <a:solidFill>
          <a:srgbClr val="ED7D31">
            <a:tint val="40000"/>
            <a:hueOff val="0"/>
            <a:satOff val="0"/>
            <a:lumOff val="0"/>
            <a:alphaOff val="0"/>
          </a:srgbClr>
        </a:solidFill>
        <a:ln>
          <a:noFill/>
        </a:ln>
        <a:effectLst/>
      </dgm:spPr>
    </dgm:pt>
    <dgm:pt modelId="{35E03408-8A7F-4891-AD8F-8C009854F09C}" type="pres">
      <dgm:prSet presAssocID="{15EC92DE-87D1-402A-8231-5F37D2DC91A5}" presName="iconRect" presStyleLbl="node1" presStyleIdx="3" presStyleCnt="5"/>
      <dgm:spPr>
        <a:xfrm>
          <a:off x="219958" y="2893774"/>
          <a:ext cx="399924" cy="39992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noFill/>
          <a:prstDash val="solid"/>
          <a:miter lim="800000"/>
        </a:ln>
        <a:effectLst/>
      </dgm:spPr>
      <dgm:t>
        <a:bodyPr/>
        <a:lstStyle/>
        <a:p>
          <a:endParaRPr lang="en-US"/>
        </a:p>
      </dgm:t>
      <dgm:extLst>
        <a:ext uri="{E40237B7-FDA0-4F09-8148-C483321AD2D9}">
          <dgm14:cNvPr xmlns:dgm14="http://schemas.microsoft.com/office/drawing/2010/diagram" id="0" name="" descr="Radio microphone"/>
        </a:ext>
      </dgm:extLst>
    </dgm:pt>
    <dgm:pt modelId="{434B5CB7-BBE0-4A20-9226-C4A03F9F8B40}" type="pres">
      <dgm:prSet presAssocID="{15EC92DE-87D1-402A-8231-5F37D2DC91A5}" presName="spaceRect" presStyleCnt="0"/>
      <dgm:spPr/>
    </dgm:pt>
    <dgm:pt modelId="{847DB8F6-08F1-48FC-8394-BF5D85045E5F}" type="pres">
      <dgm:prSet presAssocID="{15EC92DE-87D1-402A-8231-5F37D2DC91A5}" presName="parTx" presStyleLbl="revTx" presStyleIdx="3" presStyleCnt="5">
        <dgm:presLayoutVars>
          <dgm:chMax val="0"/>
          <dgm:chPref val="0"/>
        </dgm:presLayoutVars>
      </dgm:prSet>
      <dgm:spPr/>
      <dgm:t>
        <a:bodyPr/>
        <a:lstStyle/>
        <a:p>
          <a:endParaRPr lang="en-US"/>
        </a:p>
      </dgm:t>
    </dgm:pt>
    <dgm:pt modelId="{3314A6C3-9D12-480F-B0BB-714D5DF98074}" type="pres">
      <dgm:prSet presAssocID="{6195616E-C21C-469B-A880-B91885AEA10A}" presName="sibTrans" presStyleCnt="0"/>
      <dgm:spPr/>
    </dgm:pt>
    <dgm:pt modelId="{1A316CEC-F034-4B30-B800-5BEF82385C21}" type="pres">
      <dgm:prSet presAssocID="{DA09C0E0-92BE-4FEE-824C-2CC95CFA4BDF}" presName="compNode" presStyleCnt="0"/>
      <dgm:spPr/>
    </dgm:pt>
    <dgm:pt modelId="{0CD7992F-9FDB-45A9-9093-E6EBE0F45D7A}" type="pres">
      <dgm:prSet presAssocID="{DA09C0E0-92BE-4FEE-824C-2CC95CFA4BDF}" presName="bgRect" presStyleLbl="bgShp" presStyleIdx="4" presStyleCnt="5"/>
      <dgm:spPr>
        <a:xfrm>
          <a:off x="0" y="3639087"/>
          <a:ext cx="10515600" cy="727134"/>
        </a:xfrm>
        <a:prstGeom prst="roundRect">
          <a:avLst>
            <a:gd name="adj" fmla="val 10000"/>
          </a:avLst>
        </a:prstGeom>
        <a:solidFill>
          <a:srgbClr val="ED7D31">
            <a:tint val="40000"/>
            <a:hueOff val="0"/>
            <a:satOff val="0"/>
            <a:lumOff val="0"/>
            <a:alphaOff val="0"/>
          </a:srgbClr>
        </a:solidFill>
        <a:ln>
          <a:noFill/>
        </a:ln>
        <a:effectLst/>
      </dgm:spPr>
    </dgm:pt>
    <dgm:pt modelId="{B3341CF3-F81F-4FC2-9DEC-46EA7AC4C97E}" type="pres">
      <dgm:prSet presAssocID="{DA09C0E0-92BE-4FEE-824C-2CC95CFA4BDF}" presName="iconRect" presStyleLbl="node1" presStyleIdx="4" presStyleCnt="5"/>
      <dgm:spPr>
        <a:xfrm>
          <a:off x="219958" y="3802692"/>
          <a:ext cx="399924" cy="39992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2700" cap="flat" cmpd="sng" algn="ctr">
          <a:noFill/>
          <a:prstDash val="solid"/>
          <a:miter lim="800000"/>
        </a:ln>
        <a:effectLst/>
      </dgm:spPr>
      <dgm:t>
        <a:bodyPr/>
        <a:lstStyle/>
        <a:p>
          <a:endParaRPr lang="en-US"/>
        </a:p>
      </dgm:t>
      <dgm:extLst>
        <a:ext uri="{E40237B7-FDA0-4F09-8148-C483321AD2D9}">
          <dgm14:cNvPr xmlns:dgm14="http://schemas.microsoft.com/office/drawing/2010/diagram" id="0" name="" descr="Checkmark"/>
        </a:ext>
      </dgm:extLst>
    </dgm:pt>
    <dgm:pt modelId="{1A5E163F-F866-4CA9-BEFB-440D519536E6}" type="pres">
      <dgm:prSet presAssocID="{DA09C0E0-92BE-4FEE-824C-2CC95CFA4BDF}" presName="spaceRect" presStyleCnt="0"/>
      <dgm:spPr/>
    </dgm:pt>
    <dgm:pt modelId="{A5304891-4ED9-40B9-BB71-026A4D268CE0}" type="pres">
      <dgm:prSet presAssocID="{DA09C0E0-92BE-4FEE-824C-2CC95CFA4BDF}" presName="parTx" presStyleLbl="revTx" presStyleIdx="4" presStyleCnt="5">
        <dgm:presLayoutVars>
          <dgm:chMax val="0"/>
          <dgm:chPref val="0"/>
        </dgm:presLayoutVars>
      </dgm:prSet>
      <dgm:spPr/>
      <dgm:t>
        <a:bodyPr/>
        <a:lstStyle/>
        <a:p>
          <a:endParaRPr lang="en-US"/>
        </a:p>
      </dgm:t>
    </dgm:pt>
  </dgm:ptLst>
  <dgm:cxnLst>
    <dgm:cxn modelId="{11E15E45-A66B-46D9-978C-D907C5DACF12}" type="presOf" srcId="{0A6969BE-A068-4FAF-BBAC-767218DFE78B}" destId="{892DF596-CF79-4D7D-BF3E-B1A1CD99CE4D}" srcOrd="0" destOrd="0" presId="urn:microsoft.com/office/officeart/2018/2/layout/IconVerticalSolidList"/>
    <dgm:cxn modelId="{1335D79C-66D9-49B4-B139-03C0E77D1972}" srcId="{70FBB2B1-E09B-48B3-8984-232DD35B7C80}" destId="{702A8C20-19DD-48E5-B805-8A6BB4B3EBE5}" srcOrd="0" destOrd="0" parTransId="{A56EA87D-5D89-4AB0-A49B-14B0E7F0ABCA}" sibTransId="{C06B04E5-69BE-483C-8977-102B08EC7AC7}"/>
    <dgm:cxn modelId="{0CEC9FA0-3228-4EEE-B406-1415D014F594}" type="presOf" srcId="{DA09C0E0-92BE-4FEE-824C-2CC95CFA4BDF}" destId="{A5304891-4ED9-40B9-BB71-026A4D268CE0}" srcOrd="0" destOrd="0" presId="urn:microsoft.com/office/officeart/2018/2/layout/IconVerticalSolidList"/>
    <dgm:cxn modelId="{FD0B94B5-8560-4FBD-8C72-D4E89497D470}" type="presOf" srcId="{B8115919-D7E9-44AC-966D-4685EF40E1A8}" destId="{80B737BA-944D-4B5E-9062-3A77A7DA44AD}" srcOrd="0" destOrd="0" presId="urn:microsoft.com/office/officeart/2018/2/layout/IconVerticalSolidList"/>
    <dgm:cxn modelId="{9099D018-6461-4124-B6A0-78E31D0BA386}" srcId="{70FBB2B1-E09B-48B3-8984-232DD35B7C80}" destId="{B8115919-D7E9-44AC-966D-4685EF40E1A8}" srcOrd="1" destOrd="0" parTransId="{B58B3D20-086A-420B-B1B7-E315A7FDCA6E}" sibTransId="{D5EA9366-4E69-404F-A625-1731DC74579A}"/>
    <dgm:cxn modelId="{2B0AB3CB-811A-40AA-A1E0-8E625CEB26D2}" type="presOf" srcId="{15EC92DE-87D1-402A-8231-5F37D2DC91A5}" destId="{847DB8F6-08F1-48FC-8394-BF5D85045E5F}" srcOrd="0" destOrd="0" presId="urn:microsoft.com/office/officeart/2018/2/layout/IconVerticalSolidList"/>
    <dgm:cxn modelId="{18F55C3C-2F33-4C1C-94D0-8BBF1B601E00}" srcId="{70FBB2B1-E09B-48B3-8984-232DD35B7C80}" destId="{DA09C0E0-92BE-4FEE-824C-2CC95CFA4BDF}" srcOrd="4" destOrd="0" parTransId="{CF964172-8F94-40A8-8FAA-05014308C144}" sibTransId="{2529930C-AEB3-4D3B-976D-243E33921405}"/>
    <dgm:cxn modelId="{530B7EA1-514A-424D-BCB2-1FE4530C01A1}" srcId="{70FBB2B1-E09B-48B3-8984-232DD35B7C80}" destId="{0A6969BE-A068-4FAF-BBAC-767218DFE78B}" srcOrd="2" destOrd="0" parTransId="{FEBB8D6B-B330-4A1B-8E19-7D8D99BE05D4}" sibTransId="{CBE0E26D-74DC-4FA0-81E5-A08C4D69A937}"/>
    <dgm:cxn modelId="{DA364261-A146-4C04-AC3C-A8F6B861BD30}" type="presOf" srcId="{702A8C20-19DD-48E5-B805-8A6BB4B3EBE5}" destId="{881CC2F4-984A-4AFB-A097-7D0AD7549C7E}" srcOrd="0" destOrd="0" presId="urn:microsoft.com/office/officeart/2018/2/layout/IconVerticalSolidList"/>
    <dgm:cxn modelId="{54C2D8BC-86CF-4D3B-BFFC-0662C007D143}" type="presOf" srcId="{70FBB2B1-E09B-48B3-8984-232DD35B7C80}" destId="{58452A0C-F80A-433D-9D48-67964DA0516A}" srcOrd="0" destOrd="0" presId="urn:microsoft.com/office/officeart/2018/2/layout/IconVerticalSolidList"/>
    <dgm:cxn modelId="{F2BCE830-B8E0-4BA0-A2B7-FF436F9D0E94}" srcId="{70FBB2B1-E09B-48B3-8984-232DD35B7C80}" destId="{15EC92DE-87D1-402A-8231-5F37D2DC91A5}" srcOrd="3" destOrd="0" parTransId="{4B503E4D-823A-40A9-9ABF-E2B53BA51837}" sibTransId="{6195616E-C21C-469B-A880-B91885AEA10A}"/>
    <dgm:cxn modelId="{3C0B93E4-91A7-4C7D-9017-0C1BC9B3CC03}" type="presParOf" srcId="{58452A0C-F80A-433D-9D48-67964DA0516A}" destId="{3A5F4318-3C9A-4404-A161-C8FA9E126900}" srcOrd="0" destOrd="0" presId="urn:microsoft.com/office/officeart/2018/2/layout/IconVerticalSolidList"/>
    <dgm:cxn modelId="{415CB72C-1AAE-4855-A4B1-CDF0C664F8C1}" type="presParOf" srcId="{3A5F4318-3C9A-4404-A161-C8FA9E126900}" destId="{1C38767A-7CE7-475D-B361-CBB7F790299F}" srcOrd="0" destOrd="0" presId="urn:microsoft.com/office/officeart/2018/2/layout/IconVerticalSolidList"/>
    <dgm:cxn modelId="{383FCE90-5933-47F4-A8E0-ED4E302CB4E7}" type="presParOf" srcId="{3A5F4318-3C9A-4404-A161-C8FA9E126900}" destId="{0DB9D2E6-A7EC-4049-A8C3-BD81DA0E7419}" srcOrd="1" destOrd="0" presId="urn:microsoft.com/office/officeart/2018/2/layout/IconVerticalSolidList"/>
    <dgm:cxn modelId="{D92A0778-FCEC-4720-9C6D-B506B7EE91BD}" type="presParOf" srcId="{3A5F4318-3C9A-4404-A161-C8FA9E126900}" destId="{535ACE4D-1BE4-4480-8A8E-7BFF9F621697}" srcOrd="2" destOrd="0" presId="urn:microsoft.com/office/officeart/2018/2/layout/IconVerticalSolidList"/>
    <dgm:cxn modelId="{8417924D-FB38-4B65-BD2C-B2794FD2F08D}" type="presParOf" srcId="{3A5F4318-3C9A-4404-A161-C8FA9E126900}" destId="{881CC2F4-984A-4AFB-A097-7D0AD7549C7E}" srcOrd="3" destOrd="0" presId="urn:microsoft.com/office/officeart/2018/2/layout/IconVerticalSolidList"/>
    <dgm:cxn modelId="{6DB27E1C-818D-4CEC-80CE-F455AADD0FF6}" type="presParOf" srcId="{58452A0C-F80A-433D-9D48-67964DA0516A}" destId="{369EE273-B6D8-4005-B1B4-65906E772217}" srcOrd="1" destOrd="0" presId="urn:microsoft.com/office/officeart/2018/2/layout/IconVerticalSolidList"/>
    <dgm:cxn modelId="{9464FC94-3847-4FD0-828F-1FFC2279A773}" type="presParOf" srcId="{58452A0C-F80A-433D-9D48-67964DA0516A}" destId="{2F7F2569-95B0-4209-9624-601B35A7C0FE}" srcOrd="2" destOrd="0" presId="urn:microsoft.com/office/officeart/2018/2/layout/IconVerticalSolidList"/>
    <dgm:cxn modelId="{5F95381F-9468-4712-820F-DE4D0D4778C5}" type="presParOf" srcId="{2F7F2569-95B0-4209-9624-601B35A7C0FE}" destId="{E46FA2F6-53BC-429F-969B-E42705EE39AC}" srcOrd="0" destOrd="0" presId="urn:microsoft.com/office/officeart/2018/2/layout/IconVerticalSolidList"/>
    <dgm:cxn modelId="{DDD1D8CF-8644-4FE3-B729-DBCA362004BD}" type="presParOf" srcId="{2F7F2569-95B0-4209-9624-601B35A7C0FE}" destId="{2E834B45-2BBE-4BDB-9978-8CFBA74E360D}" srcOrd="1" destOrd="0" presId="urn:microsoft.com/office/officeart/2018/2/layout/IconVerticalSolidList"/>
    <dgm:cxn modelId="{F959CA6C-7885-4C3F-AFE0-6B35D7431B7C}" type="presParOf" srcId="{2F7F2569-95B0-4209-9624-601B35A7C0FE}" destId="{573DD23A-BFEE-4809-B1AB-CA5CAF455E8D}" srcOrd="2" destOrd="0" presId="urn:microsoft.com/office/officeart/2018/2/layout/IconVerticalSolidList"/>
    <dgm:cxn modelId="{1E782964-4C03-4C22-81B5-514DDF82C68C}" type="presParOf" srcId="{2F7F2569-95B0-4209-9624-601B35A7C0FE}" destId="{80B737BA-944D-4B5E-9062-3A77A7DA44AD}" srcOrd="3" destOrd="0" presId="urn:microsoft.com/office/officeart/2018/2/layout/IconVerticalSolidList"/>
    <dgm:cxn modelId="{8E05B12E-974D-424F-8B3D-82B8D5DB0871}" type="presParOf" srcId="{58452A0C-F80A-433D-9D48-67964DA0516A}" destId="{83CA5B02-6066-4AD5-BF80-B26A2D268BDD}" srcOrd="3" destOrd="0" presId="urn:microsoft.com/office/officeart/2018/2/layout/IconVerticalSolidList"/>
    <dgm:cxn modelId="{54D62A59-97CE-4332-BF82-32325DD312D8}" type="presParOf" srcId="{58452A0C-F80A-433D-9D48-67964DA0516A}" destId="{3D9108C4-37A2-4A1E-9E4D-B230D10AECD0}" srcOrd="4" destOrd="0" presId="urn:microsoft.com/office/officeart/2018/2/layout/IconVerticalSolidList"/>
    <dgm:cxn modelId="{3C17650C-F8F5-4D00-B750-7EE5B21E5D5D}" type="presParOf" srcId="{3D9108C4-37A2-4A1E-9E4D-B230D10AECD0}" destId="{2F4FCD94-00BF-47A0-9A42-992A9B02B1BA}" srcOrd="0" destOrd="0" presId="urn:microsoft.com/office/officeart/2018/2/layout/IconVerticalSolidList"/>
    <dgm:cxn modelId="{A9919099-7BF1-4584-ACA6-588EF5F49E32}" type="presParOf" srcId="{3D9108C4-37A2-4A1E-9E4D-B230D10AECD0}" destId="{09419823-024F-4086-B2D9-003487C2A89B}" srcOrd="1" destOrd="0" presId="urn:microsoft.com/office/officeart/2018/2/layout/IconVerticalSolidList"/>
    <dgm:cxn modelId="{67A26CA2-1F65-4859-9AB9-89140F7AFA6C}" type="presParOf" srcId="{3D9108C4-37A2-4A1E-9E4D-B230D10AECD0}" destId="{2A31B1CC-EA60-4201-9C86-74566C3604AC}" srcOrd="2" destOrd="0" presId="urn:microsoft.com/office/officeart/2018/2/layout/IconVerticalSolidList"/>
    <dgm:cxn modelId="{AAE441F4-8286-468F-A6FB-BD87717A617F}" type="presParOf" srcId="{3D9108C4-37A2-4A1E-9E4D-B230D10AECD0}" destId="{892DF596-CF79-4D7D-BF3E-B1A1CD99CE4D}" srcOrd="3" destOrd="0" presId="urn:microsoft.com/office/officeart/2018/2/layout/IconVerticalSolidList"/>
    <dgm:cxn modelId="{E9072D70-68BE-41CB-8146-342821CF3CF2}" type="presParOf" srcId="{58452A0C-F80A-433D-9D48-67964DA0516A}" destId="{873AED5B-0FEC-4B18-9A71-B145002520F0}" srcOrd="5" destOrd="0" presId="urn:microsoft.com/office/officeart/2018/2/layout/IconVerticalSolidList"/>
    <dgm:cxn modelId="{FFC4A40D-5E24-481E-9447-E667DBF45085}" type="presParOf" srcId="{58452A0C-F80A-433D-9D48-67964DA0516A}" destId="{EDE933A7-E1B6-40CE-907F-D7A785925339}" srcOrd="6" destOrd="0" presId="urn:microsoft.com/office/officeart/2018/2/layout/IconVerticalSolidList"/>
    <dgm:cxn modelId="{9D85A8D7-B85B-4F63-B573-8A2A3730EE41}" type="presParOf" srcId="{EDE933A7-E1B6-40CE-907F-D7A785925339}" destId="{45722781-E4FD-4895-A82A-4C68B7D43780}" srcOrd="0" destOrd="0" presId="urn:microsoft.com/office/officeart/2018/2/layout/IconVerticalSolidList"/>
    <dgm:cxn modelId="{D10514A2-B470-4001-8A32-B4611AA5015A}" type="presParOf" srcId="{EDE933A7-E1B6-40CE-907F-D7A785925339}" destId="{35E03408-8A7F-4891-AD8F-8C009854F09C}" srcOrd="1" destOrd="0" presId="urn:microsoft.com/office/officeart/2018/2/layout/IconVerticalSolidList"/>
    <dgm:cxn modelId="{BA1A3718-5A6F-4594-8582-625A1284C6E2}" type="presParOf" srcId="{EDE933A7-E1B6-40CE-907F-D7A785925339}" destId="{434B5CB7-BBE0-4A20-9226-C4A03F9F8B40}" srcOrd="2" destOrd="0" presId="urn:microsoft.com/office/officeart/2018/2/layout/IconVerticalSolidList"/>
    <dgm:cxn modelId="{579B7484-30EC-4370-ACF2-FE46ED4F73C4}" type="presParOf" srcId="{EDE933A7-E1B6-40CE-907F-D7A785925339}" destId="{847DB8F6-08F1-48FC-8394-BF5D85045E5F}" srcOrd="3" destOrd="0" presId="urn:microsoft.com/office/officeart/2018/2/layout/IconVerticalSolidList"/>
    <dgm:cxn modelId="{3531F57D-B991-4725-9783-C763B462A51C}" type="presParOf" srcId="{58452A0C-F80A-433D-9D48-67964DA0516A}" destId="{3314A6C3-9D12-480F-B0BB-714D5DF98074}" srcOrd="7" destOrd="0" presId="urn:microsoft.com/office/officeart/2018/2/layout/IconVerticalSolidList"/>
    <dgm:cxn modelId="{0286674C-07A0-42D4-809E-9D3612BDA4C0}" type="presParOf" srcId="{58452A0C-F80A-433D-9D48-67964DA0516A}" destId="{1A316CEC-F034-4B30-B800-5BEF82385C21}" srcOrd="8" destOrd="0" presId="urn:microsoft.com/office/officeart/2018/2/layout/IconVerticalSolidList"/>
    <dgm:cxn modelId="{41155E9A-AC21-4D91-8CF5-6459CAE360C7}" type="presParOf" srcId="{1A316CEC-F034-4B30-B800-5BEF82385C21}" destId="{0CD7992F-9FDB-45A9-9093-E6EBE0F45D7A}" srcOrd="0" destOrd="0" presId="urn:microsoft.com/office/officeart/2018/2/layout/IconVerticalSolidList"/>
    <dgm:cxn modelId="{129E2197-96C9-453B-8CC9-BEC5F0A6FC64}" type="presParOf" srcId="{1A316CEC-F034-4B30-B800-5BEF82385C21}" destId="{B3341CF3-F81F-4FC2-9DEC-46EA7AC4C97E}" srcOrd="1" destOrd="0" presId="urn:microsoft.com/office/officeart/2018/2/layout/IconVerticalSolidList"/>
    <dgm:cxn modelId="{B229812A-E2A4-41B9-8816-65ABE9857250}" type="presParOf" srcId="{1A316CEC-F034-4B30-B800-5BEF82385C21}" destId="{1A5E163F-F866-4CA9-BEFB-440D519536E6}" srcOrd="2" destOrd="0" presId="urn:microsoft.com/office/officeart/2018/2/layout/IconVerticalSolidList"/>
    <dgm:cxn modelId="{F2B770F2-024F-42E1-8566-C8BAF5DC87B7}" type="presParOf" srcId="{1A316CEC-F034-4B30-B800-5BEF82385C21}" destId="{A5304891-4ED9-40B9-BB71-026A4D268CE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7AF090-9994-408F-AFF5-12C700063D6A}"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US"/>
        </a:p>
      </dgm:t>
    </dgm:pt>
    <dgm:pt modelId="{AC3133C4-81AC-4745-9427-47DFE0BB64B1}">
      <dgm:prSet phldrT="[Text]" custT="1"/>
      <dgm:spPr/>
      <dgm:t>
        <a:bodyPr/>
        <a:lstStyle/>
        <a:p>
          <a:r>
            <a:rPr lang="en-US" sz="2800" dirty="0">
              <a:solidFill>
                <a:schemeClr val="tx1"/>
              </a:solidFill>
            </a:rPr>
            <a:t>NIH</a:t>
          </a:r>
        </a:p>
      </dgm:t>
    </dgm:pt>
    <dgm:pt modelId="{F63C68DB-1243-456A-ACE9-CABC781BC4FF}" type="parTrans" cxnId="{A2504A72-5304-4391-A948-5BF3353B9184}">
      <dgm:prSet/>
      <dgm:spPr/>
      <dgm:t>
        <a:bodyPr/>
        <a:lstStyle/>
        <a:p>
          <a:endParaRPr lang="en-US"/>
        </a:p>
      </dgm:t>
    </dgm:pt>
    <dgm:pt modelId="{8E512E11-F3E7-4AE8-9B01-D5DA8F1C6EFE}" type="sibTrans" cxnId="{A2504A72-5304-4391-A948-5BF3353B9184}">
      <dgm:prSet/>
      <dgm:spPr/>
      <dgm:t>
        <a:bodyPr/>
        <a:lstStyle/>
        <a:p>
          <a:endParaRPr lang="en-US"/>
        </a:p>
      </dgm:t>
    </dgm:pt>
    <dgm:pt modelId="{4E68FA2D-A0E5-424A-96D7-D3D8B972A686}">
      <dgm:prSet phldrT="[Text]" custT="1"/>
      <dgm:spPr/>
      <dgm:t>
        <a:bodyPr/>
        <a:lstStyle/>
        <a:p>
          <a:r>
            <a:rPr lang="en-US" sz="2800" dirty="0">
              <a:solidFill>
                <a:schemeClr val="tx1"/>
              </a:solidFill>
            </a:rPr>
            <a:t>NNLM</a:t>
          </a:r>
        </a:p>
      </dgm:t>
    </dgm:pt>
    <dgm:pt modelId="{A41696B6-AC34-4D00-BDEE-651089179413}" type="parTrans" cxnId="{A551DE63-9D4B-40DB-A5DA-65E03B799B3A}">
      <dgm:prSet/>
      <dgm:spPr/>
      <dgm:t>
        <a:bodyPr/>
        <a:lstStyle/>
        <a:p>
          <a:endParaRPr lang="en-US"/>
        </a:p>
      </dgm:t>
    </dgm:pt>
    <dgm:pt modelId="{C1D557E9-4FDA-4011-9E59-F926DDC573EE}" type="sibTrans" cxnId="{A551DE63-9D4B-40DB-A5DA-65E03B799B3A}">
      <dgm:prSet/>
      <dgm:spPr/>
      <dgm:t>
        <a:bodyPr/>
        <a:lstStyle/>
        <a:p>
          <a:endParaRPr lang="en-US"/>
        </a:p>
      </dgm:t>
    </dgm:pt>
    <dgm:pt modelId="{D27C32ED-8C8B-4D3B-8D34-2B68B246EB82}">
      <dgm:prSet phldrT="[Text]" custT="1"/>
      <dgm:spPr/>
      <dgm:t>
        <a:bodyPr/>
        <a:lstStyle/>
        <a:p>
          <a:pPr>
            <a:spcAft>
              <a:spcPts val="0"/>
            </a:spcAft>
          </a:pPr>
          <a:r>
            <a:rPr lang="en-US" sz="2800" dirty="0">
              <a:solidFill>
                <a:schemeClr val="tx1"/>
              </a:solidFill>
            </a:rPr>
            <a:t>ROC</a:t>
          </a:r>
        </a:p>
      </dgm:t>
    </dgm:pt>
    <dgm:pt modelId="{037BAB82-5C2B-483B-BA87-EA7D3872418F}" type="parTrans" cxnId="{2E64B9F7-C2D8-47F2-B31F-8C584C57B8E0}">
      <dgm:prSet/>
      <dgm:spPr/>
      <dgm:t>
        <a:bodyPr/>
        <a:lstStyle/>
        <a:p>
          <a:endParaRPr lang="en-US"/>
        </a:p>
      </dgm:t>
    </dgm:pt>
    <dgm:pt modelId="{9EA09A9A-C3B6-487F-879A-0BE0A17EAAF3}" type="sibTrans" cxnId="{2E64B9F7-C2D8-47F2-B31F-8C584C57B8E0}">
      <dgm:prSet/>
      <dgm:spPr/>
      <dgm:t>
        <a:bodyPr/>
        <a:lstStyle/>
        <a:p>
          <a:endParaRPr lang="en-US"/>
        </a:p>
      </dgm:t>
    </dgm:pt>
    <dgm:pt modelId="{E3098E42-C385-487B-9C1E-ED9197E5604F}">
      <dgm:prSet custT="1"/>
      <dgm:spPr/>
      <dgm:t>
        <a:bodyPr/>
        <a:lstStyle/>
        <a:p>
          <a:r>
            <a:rPr lang="en-US" sz="2800" dirty="0">
              <a:solidFill>
                <a:schemeClr val="tx1"/>
              </a:solidFill>
            </a:rPr>
            <a:t>NLM</a:t>
          </a:r>
        </a:p>
      </dgm:t>
    </dgm:pt>
    <dgm:pt modelId="{E1AF6105-7064-48F3-8ED9-4A3499D30626}" type="parTrans" cxnId="{28833471-1CD4-40C9-BBAF-CB2489EB7FAD}">
      <dgm:prSet/>
      <dgm:spPr/>
      <dgm:t>
        <a:bodyPr/>
        <a:lstStyle/>
        <a:p>
          <a:endParaRPr lang="en-US"/>
        </a:p>
      </dgm:t>
    </dgm:pt>
    <dgm:pt modelId="{21C3ED35-773E-4CD9-B299-4946308CA35B}" type="sibTrans" cxnId="{28833471-1CD4-40C9-BBAF-CB2489EB7FAD}">
      <dgm:prSet/>
      <dgm:spPr/>
      <dgm:t>
        <a:bodyPr/>
        <a:lstStyle/>
        <a:p>
          <a:endParaRPr lang="en-US"/>
        </a:p>
      </dgm:t>
    </dgm:pt>
    <dgm:pt modelId="{202A24C9-6D83-486F-B111-8D0709B5DFC5}" type="pres">
      <dgm:prSet presAssocID="{137AF090-9994-408F-AFF5-12C700063D6A}" presName="Name0" presStyleCnt="0">
        <dgm:presLayoutVars>
          <dgm:chMax val="7"/>
          <dgm:chPref val="7"/>
          <dgm:dir/>
          <dgm:animLvl val="lvl"/>
        </dgm:presLayoutVars>
      </dgm:prSet>
      <dgm:spPr/>
      <dgm:t>
        <a:bodyPr/>
        <a:lstStyle/>
        <a:p>
          <a:endParaRPr lang="en-US"/>
        </a:p>
      </dgm:t>
    </dgm:pt>
    <dgm:pt modelId="{51D2C091-E1A0-48BE-AA6E-67905A90B3F5}" type="pres">
      <dgm:prSet presAssocID="{AC3133C4-81AC-4745-9427-47DFE0BB64B1}" presName="Accent1" presStyleCnt="0"/>
      <dgm:spPr/>
    </dgm:pt>
    <dgm:pt modelId="{A73E6E87-8A17-4223-9E9B-CF14C7B683F0}" type="pres">
      <dgm:prSet presAssocID="{AC3133C4-81AC-4745-9427-47DFE0BB64B1}" presName="Accent" presStyleLbl="node1" presStyleIdx="0" presStyleCnt="4" custFlipHor="1" custLinFactNeighborX="-58663" custLinFactNeighborY="-21675"/>
      <dgm:spPr/>
    </dgm:pt>
    <dgm:pt modelId="{683CE10C-867D-4ED8-B47F-74C3C8B893E7}" type="pres">
      <dgm:prSet presAssocID="{AC3133C4-81AC-4745-9427-47DFE0BB64B1}" presName="Parent1" presStyleLbl="revTx" presStyleIdx="0" presStyleCnt="4" custLinFactX="-9763" custLinFactNeighborX="-100000" custLinFactNeighborY="-77241">
        <dgm:presLayoutVars>
          <dgm:chMax val="1"/>
          <dgm:chPref val="1"/>
          <dgm:bulletEnabled val="1"/>
        </dgm:presLayoutVars>
      </dgm:prSet>
      <dgm:spPr/>
      <dgm:t>
        <a:bodyPr/>
        <a:lstStyle/>
        <a:p>
          <a:endParaRPr lang="en-US"/>
        </a:p>
      </dgm:t>
    </dgm:pt>
    <dgm:pt modelId="{5AE968C0-1D8B-42A2-80CD-552F2AA37216}" type="pres">
      <dgm:prSet presAssocID="{E3098E42-C385-487B-9C1E-ED9197E5604F}" presName="Accent2" presStyleCnt="0"/>
      <dgm:spPr/>
    </dgm:pt>
    <dgm:pt modelId="{DA4E79A0-CAF7-4EAD-8DCA-9913A5D37F91}" type="pres">
      <dgm:prSet presAssocID="{E3098E42-C385-487B-9C1E-ED9197E5604F}" presName="Accent" presStyleLbl="node1" presStyleIdx="1" presStyleCnt="4" custFlipHor="1" custLinFactNeighborX="6011" custLinFactNeighborY="-11185"/>
      <dgm:spPr/>
    </dgm:pt>
    <dgm:pt modelId="{50DC4463-5EB9-4917-B026-51B89F33B0EB}" type="pres">
      <dgm:prSet presAssocID="{E3098E42-C385-487B-9C1E-ED9197E5604F}" presName="Parent2" presStyleLbl="revTx" presStyleIdx="1" presStyleCnt="4" custLinFactNeighborX="9473" custLinFactNeighborY="-52379">
        <dgm:presLayoutVars>
          <dgm:chMax val="1"/>
          <dgm:chPref val="1"/>
          <dgm:bulletEnabled val="1"/>
        </dgm:presLayoutVars>
      </dgm:prSet>
      <dgm:spPr/>
      <dgm:t>
        <a:bodyPr/>
        <a:lstStyle/>
        <a:p>
          <a:endParaRPr lang="en-US"/>
        </a:p>
      </dgm:t>
    </dgm:pt>
    <dgm:pt modelId="{D77689EE-A753-4159-ADF0-5B46890BE49E}" type="pres">
      <dgm:prSet presAssocID="{4E68FA2D-A0E5-424A-96D7-D3D8B972A686}" presName="Accent3" presStyleCnt="0"/>
      <dgm:spPr/>
    </dgm:pt>
    <dgm:pt modelId="{47853B10-8DEA-4FFB-B89A-6AFD63D26F88}" type="pres">
      <dgm:prSet presAssocID="{4E68FA2D-A0E5-424A-96D7-D3D8B972A686}" presName="Accent" presStyleLbl="node1" presStyleIdx="2" presStyleCnt="4" custFlipHor="1" custLinFactNeighborX="-58649" custLinFactNeighborY="-6417"/>
      <dgm:spPr/>
    </dgm:pt>
    <dgm:pt modelId="{9AF57756-91A2-4BBD-957F-D37E90DDB4C4}" type="pres">
      <dgm:prSet presAssocID="{4E68FA2D-A0E5-424A-96D7-D3D8B972A686}" presName="Parent3" presStyleLbl="revTx" presStyleIdx="2" presStyleCnt="4" custScaleX="176935" custScaleY="64171" custLinFactNeighborX="-94419" custLinFactNeighborY="-13329">
        <dgm:presLayoutVars>
          <dgm:chMax val="1"/>
          <dgm:chPref val="1"/>
          <dgm:bulletEnabled val="1"/>
        </dgm:presLayoutVars>
      </dgm:prSet>
      <dgm:spPr/>
      <dgm:t>
        <a:bodyPr/>
        <a:lstStyle/>
        <a:p>
          <a:endParaRPr lang="en-US"/>
        </a:p>
      </dgm:t>
    </dgm:pt>
    <dgm:pt modelId="{15078503-1C0D-41C1-B48A-1809D7E81250}" type="pres">
      <dgm:prSet presAssocID="{D27C32ED-8C8B-4D3B-8D34-2B68B246EB82}" presName="Accent4" presStyleCnt="0"/>
      <dgm:spPr/>
    </dgm:pt>
    <dgm:pt modelId="{6EDA9668-5028-4FC8-BC3C-4EC2D549ABC3}" type="pres">
      <dgm:prSet presAssocID="{D27C32ED-8C8B-4D3B-8D34-2B68B246EB82}" presName="Accent" presStyleLbl="node1" presStyleIdx="3" presStyleCnt="4" custFlipHor="1" custLinFactNeighborX="9141" custLinFactNeighborY="2079"/>
      <dgm:spPr/>
    </dgm:pt>
    <dgm:pt modelId="{31607D11-730F-442E-AA52-FC5361A37753}" type="pres">
      <dgm:prSet presAssocID="{D27C32ED-8C8B-4D3B-8D34-2B68B246EB82}" presName="Parent4" presStyleLbl="revTx" presStyleIdx="3" presStyleCnt="4" custFlipHor="1" custScaleY="177627" custLinFactNeighborX="16453" custLinFactNeighborY="8935">
        <dgm:presLayoutVars>
          <dgm:chMax val="1"/>
          <dgm:chPref val="1"/>
          <dgm:bulletEnabled val="1"/>
        </dgm:presLayoutVars>
      </dgm:prSet>
      <dgm:spPr/>
      <dgm:t>
        <a:bodyPr/>
        <a:lstStyle/>
        <a:p>
          <a:endParaRPr lang="en-US"/>
        </a:p>
      </dgm:t>
    </dgm:pt>
  </dgm:ptLst>
  <dgm:cxnLst>
    <dgm:cxn modelId="{DC50F277-C2FC-406F-BEBF-A14D50140E51}" type="presOf" srcId="{4E68FA2D-A0E5-424A-96D7-D3D8B972A686}" destId="{9AF57756-91A2-4BBD-957F-D37E90DDB4C4}" srcOrd="0" destOrd="0" presId="urn:microsoft.com/office/officeart/2009/layout/CircleArrowProcess"/>
    <dgm:cxn modelId="{2230122A-3BB7-4167-9241-27285C3DE1C5}" type="presOf" srcId="{AC3133C4-81AC-4745-9427-47DFE0BB64B1}" destId="{683CE10C-867D-4ED8-B47F-74C3C8B893E7}" srcOrd="0" destOrd="0" presId="urn:microsoft.com/office/officeart/2009/layout/CircleArrowProcess"/>
    <dgm:cxn modelId="{181EF749-1FBB-4933-891D-B488F6521718}" type="presOf" srcId="{D27C32ED-8C8B-4D3B-8D34-2B68B246EB82}" destId="{31607D11-730F-442E-AA52-FC5361A37753}" srcOrd="0" destOrd="0" presId="urn:microsoft.com/office/officeart/2009/layout/CircleArrowProcess"/>
    <dgm:cxn modelId="{28833471-1CD4-40C9-BBAF-CB2489EB7FAD}" srcId="{137AF090-9994-408F-AFF5-12C700063D6A}" destId="{E3098E42-C385-487B-9C1E-ED9197E5604F}" srcOrd="1" destOrd="0" parTransId="{E1AF6105-7064-48F3-8ED9-4A3499D30626}" sibTransId="{21C3ED35-773E-4CD9-B299-4946308CA35B}"/>
    <dgm:cxn modelId="{2E64B9F7-C2D8-47F2-B31F-8C584C57B8E0}" srcId="{137AF090-9994-408F-AFF5-12C700063D6A}" destId="{D27C32ED-8C8B-4D3B-8D34-2B68B246EB82}" srcOrd="3" destOrd="0" parTransId="{037BAB82-5C2B-483B-BA87-EA7D3872418F}" sibTransId="{9EA09A9A-C3B6-487F-879A-0BE0A17EAAF3}"/>
    <dgm:cxn modelId="{D87A65AE-DC56-4017-8CC3-C3AA66A68422}" type="presOf" srcId="{137AF090-9994-408F-AFF5-12C700063D6A}" destId="{202A24C9-6D83-486F-B111-8D0709B5DFC5}" srcOrd="0" destOrd="0" presId="urn:microsoft.com/office/officeart/2009/layout/CircleArrowProcess"/>
    <dgm:cxn modelId="{ED4A912C-105A-4D6C-8545-84F8C97B8801}" type="presOf" srcId="{E3098E42-C385-487B-9C1E-ED9197E5604F}" destId="{50DC4463-5EB9-4917-B026-51B89F33B0EB}" srcOrd="0" destOrd="0" presId="urn:microsoft.com/office/officeart/2009/layout/CircleArrowProcess"/>
    <dgm:cxn modelId="{A551DE63-9D4B-40DB-A5DA-65E03B799B3A}" srcId="{137AF090-9994-408F-AFF5-12C700063D6A}" destId="{4E68FA2D-A0E5-424A-96D7-D3D8B972A686}" srcOrd="2" destOrd="0" parTransId="{A41696B6-AC34-4D00-BDEE-651089179413}" sibTransId="{C1D557E9-4FDA-4011-9E59-F926DDC573EE}"/>
    <dgm:cxn modelId="{A2504A72-5304-4391-A948-5BF3353B9184}" srcId="{137AF090-9994-408F-AFF5-12C700063D6A}" destId="{AC3133C4-81AC-4745-9427-47DFE0BB64B1}" srcOrd="0" destOrd="0" parTransId="{F63C68DB-1243-456A-ACE9-CABC781BC4FF}" sibTransId="{8E512E11-F3E7-4AE8-9B01-D5DA8F1C6EFE}"/>
    <dgm:cxn modelId="{B0ED8034-FC13-4A1B-8267-7661A7AA1F4C}" type="presParOf" srcId="{202A24C9-6D83-486F-B111-8D0709B5DFC5}" destId="{51D2C091-E1A0-48BE-AA6E-67905A90B3F5}" srcOrd="0" destOrd="0" presId="urn:microsoft.com/office/officeart/2009/layout/CircleArrowProcess"/>
    <dgm:cxn modelId="{89052F58-D0C2-4013-AF09-75F3C46C123A}" type="presParOf" srcId="{51D2C091-E1A0-48BE-AA6E-67905A90B3F5}" destId="{A73E6E87-8A17-4223-9E9B-CF14C7B683F0}" srcOrd="0" destOrd="0" presId="urn:microsoft.com/office/officeart/2009/layout/CircleArrowProcess"/>
    <dgm:cxn modelId="{B6461F67-8925-4A44-920E-AA74628081FE}" type="presParOf" srcId="{202A24C9-6D83-486F-B111-8D0709B5DFC5}" destId="{683CE10C-867D-4ED8-B47F-74C3C8B893E7}" srcOrd="1" destOrd="0" presId="urn:microsoft.com/office/officeart/2009/layout/CircleArrowProcess"/>
    <dgm:cxn modelId="{39F89598-D294-4437-9983-F4FE34C83224}" type="presParOf" srcId="{202A24C9-6D83-486F-B111-8D0709B5DFC5}" destId="{5AE968C0-1D8B-42A2-80CD-552F2AA37216}" srcOrd="2" destOrd="0" presId="urn:microsoft.com/office/officeart/2009/layout/CircleArrowProcess"/>
    <dgm:cxn modelId="{FDAA4071-3695-4537-ABDE-6D9A225682FD}" type="presParOf" srcId="{5AE968C0-1D8B-42A2-80CD-552F2AA37216}" destId="{DA4E79A0-CAF7-4EAD-8DCA-9913A5D37F91}" srcOrd="0" destOrd="0" presId="urn:microsoft.com/office/officeart/2009/layout/CircleArrowProcess"/>
    <dgm:cxn modelId="{C93F23AB-3E92-4617-9B5F-80E6A47A1573}" type="presParOf" srcId="{202A24C9-6D83-486F-B111-8D0709B5DFC5}" destId="{50DC4463-5EB9-4917-B026-51B89F33B0EB}" srcOrd="3" destOrd="0" presId="urn:microsoft.com/office/officeart/2009/layout/CircleArrowProcess"/>
    <dgm:cxn modelId="{EE5BE5D1-737F-4D13-B876-1ED9F398B476}" type="presParOf" srcId="{202A24C9-6D83-486F-B111-8D0709B5DFC5}" destId="{D77689EE-A753-4159-ADF0-5B46890BE49E}" srcOrd="4" destOrd="0" presId="urn:microsoft.com/office/officeart/2009/layout/CircleArrowProcess"/>
    <dgm:cxn modelId="{5F5BD6BD-C70A-47CD-860A-5CF3B5964057}" type="presParOf" srcId="{D77689EE-A753-4159-ADF0-5B46890BE49E}" destId="{47853B10-8DEA-4FFB-B89A-6AFD63D26F88}" srcOrd="0" destOrd="0" presId="urn:microsoft.com/office/officeart/2009/layout/CircleArrowProcess"/>
    <dgm:cxn modelId="{D55C5054-572B-4899-AA26-CB2174C9636C}" type="presParOf" srcId="{202A24C9-6D83-486F-B111-8D0709B5DFC5}" destId="{9AF57756-91A2-4BBD-957F-D37E90DDB4C4}" srcOrd="5" destOrd="0" presId="urn:microsoft.com/office/officeart/2009/layout/CircleArrowProcess"/>
    <dgm:cxn modelId="{151DDD06-198A-4A2B-92B9-2DE9DD856B1F}" type="presParOf" srcId="{202A24C9-6D83-486F-B111-8D0709B5DFC5}" destId="{15078503-1C0D-41C1-B48A-1809D7E81250}" srcOrd="6" destOrd="0" presId="urn:microsoft.com/office/officeart/2009/layout/CircleArrowProcess"/>
    <dgm:cxn modelId="{E32C6213-7B55-4E50-B53A-3AF905947240}" type="presParOf" srcId="{15078503-1C0D-41C1-B48A-1809D7E81250}" destId="{6EDA9668-5028-4FC8-BC3C-4EC2D549ABC3}" srcOrd="0" destOrd="0" presId="urn:microsoft.com/office/officeart/2009/layout/CircleArrowProcess"/>
    <dgm:cxn modelId="{BAAE97F8-2C5E-4F55-8DDC-251F772E61E0}" type="presParOf" srcId="{202A24C9-6D83-486F-B111-8D0709B5DFC5}" destId="{31607D11-730F-442E-AA52-FC5361A37753}" srcOrd="7"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867AE23-251C-4A90-84A1-5C286A754C2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66D5475-CFD3-44D3-AD56-226ECE05EA27}">
      <dgm:prSet custT="1"/>
      <dgm:spPr>
        <a:xfrm>
          <a:off x="1347040" y="631728"/>
          <a:ext cx="9168559" cy="1166268"/>
        </a:xfrm>
        <a:prstGeom prst="rect">
          <a:avLst/>
        </a:prstGeom>
        <a:noFill/>
        <a:ln>
          <a:noFill/>
        </a:ln>
        <a:effectLst/>
      </dgm:spPr>
      <dgm:t>
        <a:bodyPr/>
        <a:lstStyle/>
        <a:p>
          <a:pPr>
            <a:lnSpc>
              <a:spcPct val="100000"/>
            </a:lnSpc>
            <a:buNone/>
          </a:pPr>
          <a:r>
            <a:rPr lang="en-US" sz="2800" b="0" dirty="0">
              <a:solidFill>
                <a:sysClr val="windowText" lastClr="000000">
                  <a:hueOff val="0"/>
                  <a:satOff val="0"/>
                  <a:lumOff val="0"/>
                  <a:alphaOff val="0"/>
                </a:sysClr>
              </a:solidFill>
              <a:latin typeface="Calibri" panose="020F0502020204030204"/>
              <a:ea typeface="+mn-ea"/>
              <a:cs typeface="+mn-cs"/>
            </a:rPr>
            <a:t>Evaluation link</a:t>
          </a:r>
          <a:r>
            <a:rPr lang="en-US" sz="2800" b="0" dirty="0" smtClean="0">
              <a:solidFill>
                <a:sysClr val="windowText" lastClr="000000">
                  <a:hueOff val="0"/>
                  <a:satOff val="0"/>
                  <a:lumOff val="0"/>
                  <a:alphaOff val="0"/>
                </a:sysClr>
              </a:solidFill>
              <a:latin typeface="Calibri" panose="020F0502020204030204"/>
              <a:ea typeface="+mn-ea"/>
              <a:cs typeface="+mn-cs"/>
            </a:rPr>
            <a:t>: </a:t>
          </a:r>
          <a:r>
            <a:rPr lang="en-US" sz="2800" b="0" dirty="0" smtClean="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1"/>
            </a:rPr>
            <a:t>www.nnlm.gov/BkXQF</a:t>
          </a:r>
          <a:r>
            <a:rPr lang="en-US" sz="2800" b="0" dirty="0" smtClean="0">
              <a:solidFill>
                <a:sysClr val="windowText" lastClr="000000">
                  <a:hueOff val="0"/>
                  <a:satOff val="0"/>
                  <a:lumOff val="0"/>
                  <a:alphaOff val="0"/>
                </a:sysClr>
              </a:solidFill>
              <a:latin typeface="Calibri" panose="020F0502020204030204"/>
              <a:ea typeface="+mn-ea"/>
              <a:cs typeface="+mn-cs"/>
            </a:rPr>
            <a:t> </a:t>
          </a:r>
          <a:endParaRPr lang="en-US" sz="2800" b="1" i="1" dirty="0">
            <a:solidFill>
              <a:sysClr val="windowText" lastClr="000000">
                <a:hueOff val="0"/>
                <a:satOff val="0"/>
                <a:lumOff val="0"/>
                <a:alphaOff val="0"/>
              </a:sysClr>
            </a:solidFill>
            <a:latin typeface="Calibri" panose="020F0502020204030204"/>
            <a:ea typeface="+mn-ea"/>
            <a:cs typeface="+mn-cs"/>
          </a:endParaRPr>
        </a:p>
      </dgm:t>
      <dgm:extLst>
        <a:ext uri="{E40237B7-FDA0-4F09-8148-C483321AD2D9}">
          <dgm14:cNvPr xmlns:dgm14="http://schemas.microsoft.com/office/drawing/2010/diagram" id="0" name="" title="evaluation link www.nnlm.gov/BkXQF"/>
        </a:ext>
      </dgm:extLst>
    </dgm:pt>
    <dgm:pt modelId="{1C485F60-7BF0-4AB7-96CF-AD186C92E68D}" type="parTrans" cxnId="{E381B5C4-7641-4EC3-80C1-0C4EF555E066}">
      <dgm:prSet/>
      <dgm:spPr/>
      <dgm:t>
        <a:bodyPr/>
        <a:lstStyle/>
        <a:p>
          <a:endParaRPr lang="en-US"/>
        </a:p>
      </dgm:t>
    </dgm:pt>
    <dgm:pt modelId="{5247F12F-A4B2-473B-AB7E-1DD6B0E6832F}" type="sibTrans" cxnId="{E381B5C4-7641-4EC3-80C1-0C4EF555E066}">
      <dgm:prSet/>
      <dgm:spPr/>
      <dgm:t>
        <a:bodyPr/>
        <a:lstStyle/>
        <a:p>
          <a:endParaRPr lang="en-US"/>
        </a:p>
      </dgm:t>
    </dgm:pt>
    <dgm:pt modelId="{C1A9DE02-B9FF-45BF-8613-68407382B47A}">
      <dgm:prSet custT="1"/>
      <dgm:spPr>
        <a:xfrm>
          <a:off x="1347040" y="2089564"/>
          <a:ext cx="9168559" cy="1166268"/>
        </a:xfrm>
        <a:prstGeom prst="rect">
          <a:avLst/>
        </a:prstGeom>
        <a:noFill/>
        <a:ln>
          <a:noFill/>
        </a:ln>
        <a:effectLst/>
      </dgm:spPr>
      <dgm:t>
        <a:bodyPr/>
        <a:lstStyle/>
        <a:p>
          <a:pPr>
            <a:lnSpc>
              <a:spcPct val="100000"/>
            </a:lnSpc>
            <a:buNone/>
          </a:pPr>
          <a:r>
            <a:rPr lang="en-US" sz="2800" dirty="0">
              <a:solidFill>
                <a:sysClr val="windowText" lastClr="000000">
                  <a:hueOff val="0"/>
                  <a:satOff val="0"/>
                  <a:lumOff val="0"/>
                  <a:alphaOff val="0"/>
                </a:sysClr>
              </a:solidFill>
              <a:latin typeface="Calibri" panose="020F0502020204030204"/>
              <a:ea typeface="+mn-ea"/>
              <a:cs typeface="+mn-cs"/>
            </a:rPr>
            <a:t>In about a week you will receive an email with a link to the recording.</a:t>
          </a:r>
          <a:endParaRPr lang="en-US" sz="2800" b="1" dirty="0">
            <a:solidFill>
              <a:srgbClr val="0070C0"/>
            </a:solidFill>
            <a:latin typeface="Calibri" panose="020F0502020204030204"/>
            <a:ea typeface="+mn-ea"/>
            <a:cs typeface="+mn-cs"/>
          </a:endParaRPr>
        </a:p>
      </dgm:t>
      <dgm:extLst>
        <a:ext uri="{E40237B7-FDA0-4F09-8148-C483321AD2D9}">
          <dgm14:cNvPr xmlns:dgm14="http://schemas.microsoft.com/office/drawing/2010/diagram" id="0" name="" descr="In about a week you will receive an email with a link to the recording.&#10;" title="In about a week you will receive an email with a link to the recording."/>
        </a:ext>
      </dgm:extLst>
    </dgm:pt>
    <dgm:pt modelId="{5296CEC8-431A-467E-A7D2-380BA14E3313}" type="parTrans" cxnId="{8CE2DBA1-9C0B-4306-A1AB-A0B2E9E14313}">
      <dgm:prSet/>
      <dgm:spPr/>
      <dgm:t>
        <a:bodyPr/>
        <a:lstStyle/>
        <a:p>
          <a:endParaRPr lang="en-US"/>
        </a:p>
      </dgm:t>
    </dgm:pt>
    <dgm:pt modelId="{F0C13D3B-B170-4FFE-95FE-63EA82C06A59}" type="sibTrans" cxnId="{8CE2DBA1-9C0B-4306-A1AB-A0B2E9E14313}">
      <dgm:prSet/>
      <dgm:spPr/>
      <dgm:t>
        <a:bodyPr/>
        <a:lstStyle/>
        <a:p>
          <a:endParaRPr lang="en-US"/>
        </a:p>
      </dgm:t>
    </dgm:pt>
    <dgm:pt modelId="{8C8E76D4-809F-4D93-A626-1B68669E79F0}" type="pres">
      <dgm:prSet presAssocID="{C867AE23-251C-4A90-84A1-5C286A754C2D}" presName="root" presStyleCnt="0">
        <dgm:presLayoutVars>
          <dgm:dir/>
          <dgm:resizeHandles val="exact"/>
        </dgm:presLayoutVars>
      </dgm:prSet>
      <dgm:spPr/>
      <dgm:t>
        <a:bodyPr/>
        <a:lstStyle/>
        <a:p>
          <a:endParaRPr lang="en-US"/>
        </a:p>
      </dgm:t>
    </dgm:pt>
    <dgm:pt modelId="{E07108D8-F92E-4C51-9058-D352A75493BB}" type="pres">
      <dgm:prSet presAssocID="{666D5475-CFD3-44D3-AD56-226ECE05EA27}" presName="compNode" presStyleCnt="0"/>
      <dgm:spPr/>
    </dgm:pt>
    <dgm:pt modelId="{0660CD2B-E72A-4EBC-82EE-E09BF1073E9F}" type="pres">
      <dgm:prSet presAssocID="{666D5475-CFD3-44D3-AD56-226ECE05EA27}" presName="bgRect" presStyleLbl="bgShp" presStyleIdx="0" presStyleCnt="2" custLinFactNeighborX="966" custLinFactNeighborY="-7284"/>
      <dgm:spPr>
        <a:xfrm>
          <a:off x="0" y="631728"/>
          <a:ext cx="10515600" cy="1166268"/>
        </a:xfrm>
        <a:prstGeom prst="roundRect">
          <a:avLst>
            <a:gd name="adj" fmla="val 10000"/>
          </a:avLst>
        </a:prstGeom>
        <a:solidFill>
          <a:srgbClr val="ED7D31">
            <a:tint val="40000"/>
            <a:hueOff val="0"/>
            <a:satOff val="0"/>
            <a:lumOff val="0"/>
            <a:alphaOff val="0"/>
          </a:srgbClr>
        </a:solidFill>
        <a:ln>
          <a:noFill/>
        </a:ln>
        <a:effectLst/>
      </dgm:spPr>
      <dgm:extLst>
        <a:ext uri="{E40237B7-FDA0-4F09-8148-C483321AD2D9}">
          <dgm14:cNvPr xmlns:dgm14="http://schemas.microsoft.com/office/drawing/2010/diagram" id="0" name="" descr="evaluation link www.nnlm.gov/BkXQF" title="evaluation link www.nnlm.gov/BkXQF"/>
        </a:ext>
      </dgm:extLst>
    </dgm:pt>
    <dgm:pt modelId="{B21947C4-7F37-481F-BC4F-E9C1D680B034}" type="pres">
      <dgm:prSet presAssocID="{666D5475-CFD3-44D3-AD56-226ECE05EA27}" presName="iconRect" presStyleLbl="node1" presStyleIdx="0" presStyleCnt="2"/>
      <dgm:spPr>
        <a:xfrm>
          <a:off x="352796" y="894139"/>
          <a:ext cx="641447" cy="641447"/>
        </a:xfrm>
        <a:prstGeom prst="rect">
          <a:avLst/>
        </a:prstGeom>
        <a:blipFill>
          <a:blip xmlns:r="http://schemas.openxmlformats.org/officeDocument/2006/relationships"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a:blipFill>
        <a:ln w="12700" cap="flat" cmpd="sng" algn="ctr">
          <a:noFill/>
          <a:prstDash val="solid"/>
          <a:miter lim="800000"/>
        </a:ln>
        <a:effectLst/>
      </dgm:spPr>
      <dgm:t>
        <a:bodyPr/>
        <a:lstStyle/>
        <a:p>
          <a:endParaRPr lang="en-US"/>
        </a:p>
      </dgm:t>
      <dgm:extLst>
        <a:ext uri="{E40237B7-FDA0-4F09-8148-C483321AD2D9}">
          <dgm14:cNvPr xmlns:dgm14="http://schemas.microsoft.com/office/drawing/2010/diagram" id="0" name="" descr="Link"/>
        </a:ext>
      </dgm:extLst>
    </dgm:pt>
    <dgm:pt modelId="{B104C53A-978E-45B7-8EB8-A87C76DE5C76}" type="pres">
      <dgm:prSet presAssocID="{666D5475-CFD3-44D3-AD56-226ECE05EA27}" presName="spaceRect" presStyleCnt="0"/>
      <dgm:spPr/>
    </dgm:pt>
    <dgm:pt modelId="{3DD5F055-1430-4285-93C5-706A903E0875}" type="pres">
      <dgm:prSet presAssocID="{666D5475-CFD3-44D3-AD56-226ECE05EA27}" presName="parTx" presStyleLbl="revTx" presStyleIdx="0" presStyleCnt="2">
        <dgm:presLayoutVars>
          <dgm:chMax val="0"/>
          <dgm:chPref val="0"/>
        </dgm:presLayoutVars>
      </dgm:prSet>
      <dgm:spPr/>
      <dgm:t>
        <a:bodyPr/>
        <a:lstStyle/>
        <a:p>
          <a:endParaRPr lang="en-US"/>
        </a:p>
      </dgm:t>
    </dgm:pt>
    <dgm:pt modelId="{000905BC-A09C-49B3-BE36-8C4D068B9386}" type="pres">
      <dgm:prSet presAssocID="{5247F12F-A4B2-473B-AB7E-1DD6B0E6832F}" presName="sibTrans" presStyleCnt="0"/>
      <dgm:spPr/>
    </dgm:pt>
    <dgm:pt modelId="{C470D575-7C03-4B0A-A6BA-3BF2260D5BA8}" type="pres">
      <dgm:prSet presAssocID="{C1A9DE02-B9FF-45BF-8613-68407382B47A}" presName="compNode" presStyleCnt="0"/>
      <dgm:spPr/>
    </dgm:pt>
    <dgm:pt modelId="{B006119D-6152-421C-8AB5-54033ADE2108}" type="pres">
      <dgm:prSet presAssocID="{C1A9DE02-B9FF-45BF-8613-68407382B47A}" presName="bgRect" presStyleLbl="bgShp" presStyleIdx="1" presStyleCnt="2"/>
      <dgm:spPr>
        <a:xfrm>
          <a:off x="0" y="2089564"/>
          <a:ext cx="10515600" cy="1166268"/>
        </a:xfrm>
        <a:prstGeom prst="roundRect">
          <a:avLst>
            <a:gd name="adj" fmla="val 10000"/>
          </a:avLst>
        </a:prstGeom>
        <a:solidFill>
          <a:srgbClr val="ED7D31">
            <a:tint val="40000"/>
            <a:hueOff val="0"/>
            <a:satOff val="0"/>
            <a:lumOff val="0"/>
            <a:alphaOff val="0"/>
          </a:srgbClr>
        </a:solidFill>
        <a:ln>
          <a:noFill/>
        </a:ln>
        <a:effectLst/>
      </dgm:spPr>
      <dgm:extLst>
        <a:ext uri="{E40237B7-FDA0-4F09-8148-C483321AD2D9}">
          <dgm14:cNvPr xmlns:dgm14="http://schemas.microsoft.com/office/drawing/2010/diagram" id="0" name="" descr="evaluation link www.nnlm.gov/BkXQF" title="evaluation link www.nnlm.gov/BkXQF"/>
        </a:ext>
      </dgm:extLst>
    </dgm:pt>
    <dgm:pt modelId="{27CF2ECF-1E23-44A6-8F1F-357ABD1B92D2}" type="pres">
      <dgm:prSet presAssocID="{C1A9DE02-B9FF-45BF-8613-68407382B47A}" presName="iconRect" presStyleLbl="node1" presStyleIdx="1" presStyleCnt="2"/>
      <dgm:spPr>
        <a:xfrm>
          <a:off x="352796" y="2351975"/>
          <a:ext cx="641447" cy="641447"/>
        </a:xfrm>
        <a:prstGeom prst="rect">
          <a:avLst/>
        </a:prstGeom>
        <a:blipFill rotWithShape="1">
          <a:blip xmlns:r="http://schemas.openxmlformats.org/officeDocument/2006/relationships" r:embed="rId4">
            <a:extLst>
              <a:ext uri="{96DAC541-7B7A-43D3-8B79-37D633B846F1}">
                <asvg:svgBlip xmlns="" xmlns:asvg="http://schemas.microsoft.com/office/drawing/2016/SVG/main" r:embed="rId5"/>
              </a:ext>
            </a:extLst>
          </a:blip>
          <a:srcRect/>
          <a:stretch>
            <a:fillRect/>
          </a:stretch>
        </a:blipFill>
        <a:ln w="12700" cap="flat" cmpd="sng" algn="ctr">
          <a:noFill/>
          <a:prstDash val="solid"/>
          <a:miter lim="800000"/>
        </a:ln>
        <a:effectLst/>
      </dgm:spPr>
      <dgm:t>
        <a:bodyPr/>
        <a:lstStyle/>
        <a:p>
          <a:endParaRPr lang="en-US"/>
        </a:p>
      </dgm:t>
    </dgm:pt>
    <dgm:pt modelId="{626B926A-0CE0-4122-87C4-1E7025AB7D78}" type="pres">
      <dgm:prSet presAssocID="{C1A9DE02-B9FF-45BF-8613-68407382B47A}" presName="spaceRect" presStyleCnt="0"/>
      <dgm:spPr/>
    </dgm:pt>
    <dgm:pt modelId="{7ED2E341-C8DB-4CF1-B9E7-6BE71BE65702}" type="pres">
      <dgm:prSet presAssocID="{C1A9DE02-B9FF-45BF-8613-68407382B47A}" presName="parTx" presStyleLbl="revTx" presStyleIdx="1" presStyleCnt="2">
        <dgm:presLayoutVars>
          <dgm:chMax val="0"/>
          <dgm:chPref val="0"/>
        </dgm:presLayoutVars>
      </dgm:prSet>
      <dgm:spPr/>
      <dgm:t>
        <a:bodyPr/>
        <a:lstStyle/>
        <a:p>
          <a:endParaRPr lang="en-US"/>
        </a:p>
      </dgm:t>
    </dgm:pt>
  </dgm:ptLst>
  <dgm:cxnLst>
    <dgm:cxn modelId="{18C61564-CA23-42C3-B840-E25EC48C16CA}" type="presOf" srcId="{C1A9DE02-B9FF-45BF-8613-68407382B47A}" destId="{7ED2E341-C8DB-4CF1-B9E7-6BE71BE65702}" srcOrd="0" destOrd="0" presId="urn:microsoft.com/office/officeart/2018/2/layout/IconVerticalSolidList"/>
    <dgm:cxn modelId="{8CE2DBA1-9C0B-4306-A1AB-A0B2E9E14313}" srcId="{C867AE23-251C-4A90-84A1-5C286A754C2D}" destId="{C1A9DE02-B9FF-45BF-8613-68407382B47A}" srcOrd="1" destOrd="0" parTransId="{5296CEC8-431A-467E-A7D2-380BA14E3313}" sibTransId="{F0C13D3B-B170-4FFE-95FE-63EA82C06A59}"/>
    <dgm:cxn modelId="{2E548242-C559-4DC1-B981-14C7DF4AF39F}" type="presOf" srcId="{666D5475-CFD3-44D3-AD56-226ECE05EA27}" destId="{3DD5F055-1430-4285-93C5-706A903E0875}" srcOrd="0" destOrd="0" presId="urn:microsoft.com/office/officeart/2018/2/layout/IconVerticalSolidList"/>
    <dgm:cxn modelId="{DADA914D-C7C0-47C3-87BC-B2CD57AB30F3}" type="presOf" srcId="{C867AE23-251C-4A90-84A1-5C286A754C2D}" destId="{8C8E76D4-809F-4D93-A626-1B68669E79F0}" srcOrd="0" destOrd="0" presId="urn:microsoft.com/office/officeart/2018/2/layout/IconVerticalSolidList"/>
    <dgm:cxn modelId="{E381B5C4-7641-4EC3-80C1-0C4EF555E066}" srcId="{C867AE23-251C-4A90-84A1-5C286A754C2D}" destId="{666D5475-CFD3-44D3-AD56-226ECE05EA27}" srcOrd="0" destOrd="0" parTransId="{1C485F60-7BF0-4AB7-96CF-AD186C92E68D}" sibTransId="{5247F12F-A4B2-473B-AB7E-1DD6B0E6832F}"/>
    <dgm:cxn modelId="{6E55E31C-74BE-4089-AF35-CC01F0DC9303}" type="presParOf" srcId="{8C8E76D4-809F-4D93-A626-1B68669E79F0}" destId="{E07108D8-F92E-4C51-9058-D352A75493BB}" srcOrd="0" destOrd="0" presId="urn:microsoft.com/office/officeart/2018/2/layout/IconVerticalSolidList"/>
    <dgm:cxn modelId="{ECEAFCD0-57E8-45A8-BAED-B00D0D15599C}" type="presParOf" srcId="{E07108D8-F92E-4C51-9058-D352A75493BB}" destId="{0660CD2B-E72A-4EBC-82EE-E09BF1073E9F}" srcOrd="0" destOrd="0" presId="urn:microsoft.com/office/officeart/2018/2/layout/IconVerticalSolidList"/>
    <dgm:cxn modelId="{FB62FDE8-AD63-4B55-BA4B-A170C37DA3C0}" type="presParOf" srcId="{E07108D8-F92E-4C51-9058-D352A75493BB}" destId="{B21947C4-7F37-481F-BC4F-E9C1D680B034}" srcOrd="1" destOrd="0" presId="urn:microsoft.com/office/officeart/2018/2/layout/IconVerticalSolidList"/>
    <dgm:cxn modelId="{CA987C3A-EA8E-44E4-8D1A-0A63E6B455B1}" type="presParOf" srcId="{E07108D8-F92E-4C51-9058-D352A75493BB}" destId="{B104C53A-978E-45B7-8EB8-A87C76DE5C76}" srcOrd="2" destOrd="0" presId="urn:microsoft.com/office/officeart/2018/2/layout/IconVerticalSolidList"/>
    <dgm:cxn modelId="{00A309FB-7FFC-43D6-BB0F-07E68D09468D}" type="presParOf" srcId="{E07108D8-F92E-4C51-9058-D352A75493BB}" destId="{3DD5F055-1430-4285-93C5-706A903E0875}" srcOrd="3" destOrd="0" presId="urn:microsoft.com/office/officeart/2018/2/layout/IconVerticalSolidList"/>
    <dgm:cxn modelId="{4000A16A-C670-4E1A-9449-3C5F92277E98}" type="presParOf" srcId="{8C8E76D4-809F-4D93-A626-1B68669E79F0}" destId="{000905BC-A09C-49B3-BE36-8C4D068B9386}" srcOrd="1" destOrd="0" presId="urn:microsoft.com/office/officeart/2018/2/layout/IconVerticalSolidList"/>
    <dgm:cxn modelId="{639BAA3F-CAD9-4D20-A2DF-C9038C1F5047}" type="presParOf" srcId="{8C8E76D4-809F-4D93-A626-1B68669E79F0}" destId="{C470D575-7C03-4B0A-A6BA-3BF2260D5BA8}" srcOrd="2" destOrd="0" presId="urn:microsoft.com/office/officeart/2018/2/layout/IconVerticalSolidList"/>
    <dgm:cxn modelId="{84FAC528-99E9-4309-8FE5-C8C892D98A3C}" type="presParOf" srcId="{C470D575-7C03-4B0A-A6BA-3BF2260D5BA8}" destId="{B006119D-6152-421C-8AB5-54033ADE2108}" srcOrd="0" destOrd="0" presId="urn:microsoft.com/office/officeart/2018/2/layout/IconVerticalSolidList"/>
    <dgm:cxn modelId="{635BF6FB-9026-48B1-BF3E-AC4F64918DBC}" type="presParOf" srcId="{C470D575-7C03-4B0A-A6BA-3BF2260D5BA8}" destId="{27CF2ECF-1E23-44A6-8F1F-357ABD1B92D2}" srcOrd="1" destOrd="0" presId="urn:microsoft.com/office/officeart/2018/2/layout/IconVerticalSolidList"/>
    <dgm:cxn modelId="{A44A5827-D790-4495-95FC-060975393CC4}" type="presParOf" srcId="{C470D575-7C03-4B0A-A6BA-3BF2260D5BA8}" destId="{626B926A-0CE0-4122-87C4-1E7025AB7D78}" srcOrd="2" destOrd="0" presId="urn:microsoft.com/office/officeart/2018/2/layout/IconVerticalSolidList"/>
    <dgm:cxn modelId="{746A9EF2-AEF3-40F8-8E57-B3DDE883A730}" type="presParOf" srcId="{C470D575-7C03-4B0A-A6BA-3BF2260D5BA8}" destId="{7ED2E341-C8DB-4CF1-B9E7-6BE71BE6570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38767A-7CE7-475D-B361-CBB7F790299F}">
      <dsp:nvSpPr>
        <dsp:cNvPr id="0" name=""/>
        <dsp:cNvSpPr/>
      </dsp:nvSpPr>
      <dsp:spPr>
        <a:xfrm>
          <a:off x="0" y="79479"/>
          <a:ext cx="10515600" cy="671247"/>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DB9D2E6-A7EC-4049-A8C3-BD81DA0E7419}">
      <dsp:nvSpPr>
        <dsp:cNvPr id="0" name=""/>
        <dsp:cNvSpPr/>
      </dsp:nvSpPr>
      <dsp:spPr>
        <a:xfrm>
          <a:off x="219958" y="167019"/>
          <a:ext cx="399924" cy="39992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1CC2F4-984A-4AFB-A097-7D0AD7549C7E}">
      <dsp:nvSpPr>
        <dsp:cNvPr id="0" name=""/>
        <dsp:cNvSpPr/>
      </dsp:nvSpPr>
      <dsp:spPr>
        <a:xfrm>
          <a:off x="839840" y="3413"/>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lvl="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Use Chat to share your comments</a:t>
          </a:r>
        </a:p>
      </dsp:txBody>
      <dsp:txXfrm>
        <a:off x="839840" y="3413"/>
        <a:ext cx="9675759" cy="727134"/>
      </dsp:txXfrm>
    </dsp:sp>
    <dsp:sp modelId="{E46FA2F6-53BC-429F-969B-E42705EE39AC}">
      <dsp:nvSpPr>
        <dsp:cNvPr id="0" name=""/>
        <dsp:cNvSpPr/>
      </dsp:nvSpPr>
      <dsp:spPr>
        <a:xfrm>
          <a:off x="0" y="960453"/>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E834B45-2BBE-4BDB-9978-8CFBA74E360D}">
      <dsp:nvSpPr>
        <dsp:cNvPr id="0" name=""/>
        <dsp:cNvSpPr/>
      </dsp:nvSpPr>
      <dsp:spPr>
        <a:xfrm>
          <a:off x="219958" y="1075937"/>
          <a:ext cx="399924" cy="399924"/>
        </a:xfrm>
        <a:prstGeom prst="rect">
          <a:avLst/>
        </a:prstGeom>
        <a:blipFill>
          <a:blip xmlns:r="http://schemas.openxmlformats.org/officeDocument/2006/relationships" r:embed="rId3">
            <a:extLst>
              <a:ext uri="{96DAC541-7B7A-43D3-8B79-37D633B846F1}">
                <asvg:svgBlip xmlns=""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0B737BA-944D-4B5E-9062-3A77A7DA44AD}">
      <dsp:nvSpPr>
        <dsp:cNvPr id="0" name=""/>
        <dsp:cNvSpPr/>
      </dsp:nvSpPr>
      <dsp:spPr>
        <a:xfrm>
          <a:off x="839840" y="912332"/>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lvl="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Use Q&amp;A to submit your questions for our speaker </a:t>
          </a:r>
        </a:p>
      </dsp:txBody>
      <dsp:txXfrm>
        <a:off x="839840" y="912332"/>
        <a:ext cx="9675759" cy="727134"/>
      </dsp:txXfrm>
    </dsp:sp>
    <dsp:sp modelId="{2F4FCD94-00BF-47A0-9A42-992A9B02B1BA}">
      <dsp:nvSpPr>
        <dsp:cNvPr id="0" name=""/>
        <dsp:cNvSpPr/>
      </dsp:nvSpPr>
      <dsp:spPr>
        <a:xfrm>
          <a:off x="0" y="1865496"/>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09419823-024F-4086-B2D9-003487C2A89B}">
      <dsp:nvSpPr>
        <dsp:cNvPr id="0" name=""/>
        <dsp:cNvSpPr/>
      </dsp:nvSpPr>
      <dsp:spPr>
        <a:xfrm>
          <a:off x="219958" y="1984855"/>
          <a:ext cx="399924" cy="39992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92DF596-CF79-4D7D-BF3E-B1A1CD99CE4D}">
      <dsp:nvSpPr>
        <dsp:cNvPr id="0" name=""/>
        <dsp:cNvSpPr/>
      </dsp:nvSpPr>
      <dsp:spPr>
        <a:xfrm>
          <a:off x="839840" y="1863148"/>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lvl="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Closed Caption available</a:t>
          </a:r>
        </a:p>
      </dsp:txBody>
      <dsp:txXfrm>
        <a:off x="839840" y="1863148"/>
        <a:ext cx="9675759" cy="727134"/>
      </dsp:txXfrm>
    </dsp:sp>
    <dsp:sp modelId="{45722781-E4FD-4895-A82A-4C68B7D43780}">
      <dsp:nvSpPr>
        <dsp:cNvPr id="0" name=""/>
        <dsp:cNvSpPr/>
      </dsp:nvSpPr>
      <dsp:spPr>
        <a:xfrm>
          <a:off x="0" y="2754229"/>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5E03408-8A7F-4891-AD8F-8C009854F09C}">
      <dsp:nvSpPr>
        <dsp:cNvPr id="0" name=""/>
        <dsp:cNvSpPr/>
      </dsp:nvSpPr>
      <dsp:spPr>
        <a:xfrm>
          <a:off x="219958" y="2893774"/>
          <a:ext cx="399924" cy="39992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7DB8F6-08F1-48FC-8394-BF5D85045E5F}">
      <dsp:nvSpPr>
        <dsp:cNvPr id="0" name=""/>
        <dsp:cNvSpPr/>
      </dsp:nvSpPr>
      <dsp:spPr>
        <a:xfrm>
          <a:off x="839840" y="2730169"/>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lvl="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Session is being recorded</a:t>
          </a:r>
        </a:p>
      </dsp:txBody>
      <dsp:txXfrm>
        <a:off x="839840" y="2730169"/>
        <a:ext cx="9675759" cy="727134"/>
      </dsp:txXfrm>
    </dsp:sp>
    <dsp:sp modelId="{0CD7992F-9FDB-45A9-9093-E6EBE0F45D7A}">
      <dsp:nvSpPr>
        <dsp:cNvPr id="0" name=""/>
        <dsp:cNvSpPr/>
      </dsp:nvSpPr>
      <dsp:spPr>
        <a:xfrm>
          <a:off x="0" y="3639087"/>
          <a:ext cx="10515600" cy="727134"/>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3341CF3-F81F-4FC2-9DEC-46EA7AC4C97E}">
      <dsp:nvSpPr>
        <dsp:cNvPr id="0" name=""/>
        <dsp:cNvSpPr/>
      </dsp:nvSpPr>
      <dsp:spPr>
        <a:xfrm>
          <a:off x="219958" y="3802692"/>
          <a:ext cx="399924" cy="39992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5304891-4ED9-40B9-BB71-026A4D268CE0}">
      <dsp:nvSpPr>
        <dsp:cNvPr id="0" name=""/>
        <dsp:cNvSpPr/>
      </dsp:nvSpPr>
      <dsp:spPr>
        <a:xfrm>
          <a:off x="839840" y="3639087"/>
          <a:ext cx="9675759" cy="727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955" tIns="76955" rIns="76955" bIns="76955" numCol="1" spcCol="1270" anchor="ctr" anchorCtr="0">
          <a:noAutofit/>
        </a:bodyPr>
        <a:lstStyle/>
        <a:p>
          <a:pPr lvl="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Continuing Education credit available</a:t>
          </a:r>
        </a:p>
      </dsp:txBody>
      <dsp:txXfrm>
        <a:off x="839840" y="3639087"/>
        <a:ext cx="9675759" cy="7271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E6E87-8A17-4223-9E9B-CF14C7B683F0}">
      <dsp:nvSpPr>
        <dsp:cNvPr id="0" name=""/>
        <dsp:cNvSpPr/>
      </dsp:nvSpPr>
      <dsp:spPr>
        <a:xfrm flipH="1">
          <a:off x="2698927" y="-316243"/>
          <a:ext cx="1458875" cy="1459023"/>
        </a:xfrm>
        <a:prstGeom prst="circularArrow">
          <a:avLst>
            <a:gd name="adj1" fmla="val 10980"/>
            <a:gd name="adj2" fmla="val 1142322"/>
            <a:gd name="adj3" fmla="val 4500000"/>
            <a:gd name="adj4" fmla="val 10800000"/>
            <a:gd name="adj5" fmla="val 125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3CE10C-867D-4ED8-B47F-74C3C8B893E7}">
      <dsp:nvSpPr>
        <dsp:cNvPr id="0" name=""/>
        <dsp:cNvSpPr/>
      </dsp:nvSpPr>
      <dsp:spPr>
        <a:xfrm>
          <a:off x="2983225" y="213736"/>
          <a:ext cx="814135" cy="40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rPr>
            <a:t>NIH</a:t>
          </a:r>
        </a:p>
      </dsp:txBody>
      <dsp:txXfrm>
        <a:off x="2983225" y="213736"/>
        <a:ext cx="814135" cy="407025"/>
      </dsp:txXfrm>
    </dsp:sp>
    <dsp:sp modelId="{DA4E79A0-CAF7-4EAD-8DCA-9913A5D37F91}">
      <dsp:nvSpPr>
        <dsp:cNvPr id="0" name=""/>
        <dsp:cNvSpPr/>
      </dsp:nvSpPr>
      <dsp:spPr>
        <a:xfrm flipH="1">
          <a:off x="3237152" y="675234"/>
          <a:ext cx="1458875" cy="1459023"/>
        </a:xfrm>
        <a:prstGeom prst="leftCircularArrow">
          <a:avLst>
            <a:gd name="adj1" fmla="val 10980"/>
            <a:gd name="adj2" fmla="val 1142322"/>
            <a:gd name="adj3" fmla="val 6300000"/>
            <a:gd name="adj4" fmla="val 189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DC4463-5EB9-4917-B026-51B89F33B0EB}">
      <dsp:nvSpPr>
        <dsp:cNvPr id="0" name=""/>
        <dsp:cNvSpPr/>
      </dsp:nvSpPr>
      <dsp:spPr>
        <a:xfrm>
          <a:off x="3547036" y="1154904"/>
          <a:ext cx="814135" cy="407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rPr>
            <a:t>NLM</a:t>
          </a:r>
        </a:p>
      </dsp:txBody>
      <dsp:txXfrm>
        <a:off x="3547036" y="1154904"/>
        <a:ext cx="814135" cy="407025"/>
      </dsp:txXfrm>
    </dsp:sp>
    <dsp:sp modelId="{47853B10-8DEA-4FFB-B89A-6AFD63D26F88}">
      <dsp:nvSpPr>
        <dsp:cNvPr id="0" name=""/>
        <dsp:cNvSpPr/>
      </dsp:nvSpPr>
      <dsp:spPr>
        <a:xfrm flipH="1">
          <a:off x="2699132" y="1586321"/>
          <a:ext cx="1458875" cy="1459023"/>
        </a:xfrm>
        <a:prstGeom prst="circularArrow">
          <a:avLst>
            <a:gd name="adj1" fmla="val 10980"/>
            <a:gd name="adj2" fmla="val 1142322"/>
            <a:gd name="adj3" fmla="val 4500000"/>
            <a:gd name="adj4" fmla="val 13500000"/>
            <a:gd name="adj5" fmla="val 125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AF57756-91A2-4BBD-957F-D37E90DDB4C4}">
      <dsp:nvSpPr>
        <dsp:cNvPr id="0" name=""/>
        <dsp:cNvSpPr/>
      </dsp:nvSpPr>
      <dsp:spPr>
        <a:xfrm>
          <a:off x="2794968" y="2226738"/>
          <a:ext cx="1440489" cy="2611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a:solidFill>
                <a:schemeClr val="tx1"/>
              </a:solidFill>
            </a:rPr>
            <a:t>NNLM</a:t>
          </a:r>
        </a:p>
      </dsp:txBody>
      <dsp:txXfrm>
        <a:off x="2794968" y="2226738"/>
        <a:ext cx="1440489" cy="261192"/>
      </dsp:txXfrm>
    </dsp:sp>
    <dsp:sp modelId="{6EDA9668-5028-4FC8-BC3C-4EC2D549ABC3}">
      <dsp:nvSpPr>
        <dsp:cNvPr id="0" name=""/>
        <dsp:cNvSpPr/>
      </dsp:nvSpPr>
      <dsp:spPr>
        <a:xfrm flipH="1">
          <a:off x="3368018" y="2641169"/>
          <a:ext cx="1253357" cy="1253963"/>
        </a:xfrm>
        <a:prstGeom prst="blockArc">
          <a:avLst>
            <a:gd name="adj1" fmla="val 0"/>
            <a:gd name="adj2" fmla="val 18900000"/>
            <a:gd name="adj3" fmla="val 1274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607D11-730F-442E-AA52-FC5361A37753}">
      <dsp:nvSpPr>
        <dsp:cNvPr id="0" name=""/>
        <dsp:cNvSpPr/>
      </dsp:nvSpPr>
      <dsp:spPr>
        <a:xfrm flipH="1">
          <a:off x="3603863" y="2926434"/>
          <a:ext cx="814135" cy="7229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ts val="0"/>
            </a:spcAft>
          </a:pPr>
          <a:r>
            <a:rPr lang="en-US" sz="2800" kern="1200" dirty="0">
              <a:solidFill>
                <a:schemeClr val="tx1"/>
              </a:solidFill>
            </a:rPr>
            <a:t>ROC</a:t>
          </a:r>
        </a:p>
      </dsp:txBody>
      <dsp:txXfrm>
        <a:off x="3603863" y="2926434"/>
        <a:ext cx="814135" cy="7229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60CD2B-E72A-4EBC-82EE-E09BF1073E9F}">
      <dsp:nvSpPr>
        <dsp:cNvPr id="0" name=""/>
        <dsp:cNvSpPr/>
      </dsp:nvSpPr>
      <dsp:spPr>
        <a:xfrm>
          <a:off x="0" y="332023"/>
          <a:ext cx="10515600" cy="1115931"/>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B21947C4-7F37-481F-BC4F-E9C1D680B034}">
      <dsp:nvSpPr>
        <dsp:cNvPr id="0" name=""/>
        <dsp:cNvSpPr/>
      </dsp:nvSpPr>
      <dsp:spPr>
        <a:xfrm>
          <a:off x="337569" y="664392"/>
          <a:ext cx="613762" cy="61376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D5F055-1430-4285-93C5-706A903E0875}">
      <dsp:nvSpPr>
        <dsp:cNvPr id="0" name=""/>
        <dsp:cNvSpPr/>
      </dsp:nvSpPr>
      <dsp:spPr>
        <a:xfrm>
          <a:off x="1288900" y="413307"/>
          <a:ext cx="9226699" cy="111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03" tIns="118103" rIns="118103" bIns="118103" numCol="1" spcCol="1270" anchor="ctr" anchorCtr="0">
          <a:noAutofit/>
        </a:bodyPr>
        <a:lstStyle/>
        <a:p>
          <a:pPr lvl="0" algn="l" defTabSz="1244600">
            <a:lnSpc>
              <a:spcPct val="100000"/>
            </a:lnSpc>
            <a:spcBef>
              <a:spcPct val="0"/>
            </a:spcBef>
            <a:spcAft>
              <a:spcPct val="35000"/>
            </a:spcAft>
            <a:buNone/>
          </a:pPr>
          <a:r>
            <a:rPr lang="en-US" sz="2800" b="0" kern="1200" dirty="0">
              <a:solidFill>
                <a:sysClr val="windowText" lastClr="000000">
                  <a:hueOff val="0"/>
                  <a:satOff val="0"/>
                  <a:lumOff val="0"/>
                  <a:alphaOff val="0"/>
                </a:sysClr>
              </a:solidFill>
              <a:latin typeface="Calibri" panose="020F0502020204030204"/>
              <a:ea typeface="+mn-ea"/>
              <a:cs typeface="+mn-cs"/>
            </a:rPr>
            <a:t>Evaluation link</a:t>
          </a:r>
          <a:r>
            <a:rPr lang="en-US" sz="2800" b="0" kern="1200" dirty="0" smtClean="0">
              <a:solidFill>
                <a:sysClr val="windowText" lastClr="000000">
                  <a:hueOff val="0"/>
                  <a:satOff val="0"/>
                  <a:lumOff val="0"/>
                  <a:alphaOff val="0"/>
                </a:sysClr>
              </a:solidFill>
              <a:latin typeface="Calibri" panose="020F0502020204030204"/>
              <a:ea typeface="+mn-ea"/>
              <a:cs typeface="+mn-cs"/>
            </a:rPr>
            <a:t>: </a:t>
          </a:r>
          <a:r>
            <a:rPr lang="en-US" sz="2800" b="0" kern="1200" dirty="0" smtClean="0">
              <a:solidFill>
                <a:sysClr val="windowText" lastClr="000000">
                  <a:hueOff val="0"/>
                  <a:satOff val="0"/>
                  <a:lumOff val="0"/>
                  <a:alphaOff val="0"/>
                </a:sysClr>
              </a:solidFill>
              <a:latin typeface="Calibri" panose="020F0502020204030204"/>
              <a:ea typeface="+mn-ea"/>
              <a:cs typeface="+mn-cs"/>
              <a:hlinkClick xmlns:r="http://schemas.openxmlformats.org/officeDocument/2006/relationships" r:id="rId3"/>
            </a:rPr>
            <a:t>www.nnlm.gov/BkXQF</a:t>
          </a:r>
          <a:r>
            <a:rPr lang="en-US" sz="2800" b="0" kern="1200" dirty="0" smtClean="0">
              <a:solidFill>
                <a:sysClr val="windowText" lastClr="000000">
                  <a:hueOff val="0"/>
                  <a:satOff val="0"/>
                  <a:lumOff val="0"/>
                  <a:alphaOff val="0"/>
                </a:sysClr>
              </a:solidFill>
              <a:latin typeface="Calibri" panose="020F0502020204030204"/>
              <a:ea typeface="+mn-ea"/>
              <a:cs typeface="+mn-cs"/>
            </a:rPr>
            <a:t> </a:t>
          </a:r>
          <a:endParaRPr lang="en-US" sz="2800" b="1" i="1" kern="1200" dirty="0">
            <a:solidFill>
              <a:sysClr val="windowText" lastClr="000000">
                <a:hueOff val="0"/>
                <a:satOff val="0"/>
                <a:lumOff val="0"/>
                <a:alphaOff val="0"/>
              </a:sysClr>
            </a:solidFill>
            <a:latin typeface="Calibri" panose="020F0502020204030204"/>
            <a:ea typeface="+mn-ea"/>
            <a:cs typeface="+mn-cs"/>
          </a:endParaRPr>
        </a:p>
      </dsp:txBody>
      <dsp:txXfrm>
        <a:off x="1288900" y="413307"/>
        <a:ext cx="9226699" cy="1115931"/>
      </dsp:txXfrm>
    </dsp:sp>
    <dsp:sp modelId="{B006119D-6152-421C-8AB5-54033ADE2108}">
      <dsp:nvSpPr>
        <dsp:cNvPr id="0" name=""/>
        <dsp:cNvSpPr/>
      </dsp:nvSpPr>
      <dsp:spPr>
        <a:xfrm>
          <a:off x="0" y="1777224"/>
          <a:ext cx="10515600" cy="1115931"/>
        </a:xfrm>
        <a:prstGeom prst="roundRect">
          <a:avLst>
            <a:gd name="adj" fmla="val 10000"/>
          </a:avLst>
        </a:prstGeom>
        <a:solidFill>
          <a:srgbClr val="ED7D31">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27CF2ECF-1E23-44A6-8F1F-357ABD1B92D2}">
      <dsp:nvSpPr>
        <dsp:cNvPr id="0" name=""/>
        <dsp:cNvSpPr/>
      </dsp:nvSpPr>
      <dsp:spPr>
        <a:xfrm>
          <a:off x="337569" y="2028309"/>
          <a:ext cx="613762" cy="613762"/>
        </a:xfrm>
        <a:prstGeom prst="rect">
          <a:avLst/>
        </a:prstGeom>
        <a:blipFill rotWithShape="1">
          <a:blip xmlns:r="http://schemas.openxmlformats.org/officeDocument/2006/relationships" r:embed="rId4">
            <a:extLst>
              <a:ext uri="{96DAC541-7B7A-43D3-8B79-37D633B846F1}">
                <asvg:svgBlip xmlns="" xmlns:asvg="http://schemas.microsoft.com/office/drawing/2016/SVG/main" r:embed="rId5"/>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ED2E341-C8DB-4CF1-B9E7-6BE71BE65702}">
      <dsp:nvSpPr>
        <dsp:cNvPr id="0" name=""/>
        <dsp:cNvSpPr/>
      </dsp:nvSpPr>
      <dsp:spPr>
        <a:xfrm>
          <a:off x="1288900" y="1777224"/>
          <a:ext cx="9226699" cy="1115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03" tIns="118103" rIns="118103" bIns="118103" numCol="1" spcCol="1270" anchor="ctr" anchorCtr="0">
          <a:noAutofit/>
        </a:bodyPr>
        <a:lstStyle/>
        <a:p>
          <a:pPr lvl="0" algn="l" defTabSz="1244600">
            <a:lnSpc>
              <a:spcPct val="100000"/>
            </a:lnSpc>
            <a:spcBef>
              <a:spcPct val="0"/>
            </a:spcBef>
            <a:spcAft>
              <a:spcPct val="35000"/>
            </a:spcAft>
            <a:buNone/>
          </a:pPr>
          <a:r>
            <a:rPr lang="en-US" sz="2800" kern="1200" dirty="0">
              <a:solidFill>
                <a:sysClr val="windowText" lastClr="000000">
                  <a:hueOff val="0"/>
                  <a:satOff val="0"/>
                  <a:lumOff val="0"/>
                  <a:alphaOff val="0"/>
                </a:sysClr>
              </a:solidFill>
              <a:latin typeface="Calibri" panose="020F0502020204030204"/>
              <a:ea typeface="+mn-ea"/>
              <a:cs typeface="+mn-cs"/>
            </a:rPr>
            <a:t>In about a week you will receive an email with a link to the recording.</a:t>
          </a:r>
          <a:endParaRPr lang="en-US" sz="2800" b="1" kern="1200" dirty="0">
            <a:solidFill>
              <a:srgbClr val="0070C0"/>
            </a:solidFill>
            <a:latin typeface="Calibri" panose="020F0502020204030204"/>
            <a:ea typeface="+mn-ea"/>
            <a:cs typeface="+mn-cs"/>
          </a:endParaRPr>
        </a:p>
      </dsp:txBody>
      <dsp:txXfrm>
        <a:off x="1288900" y="1777224"/>
        <a:ext cx="9226699" cy="11159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xfrm>
            <a:off x="381000" y="685800"/>
            <a:ext cx="6096000" cy="3429000"/>
          </a:xfrm>
          <a:prstGeom prst="rect">
            <a:avLst/>
          </a:prstGeom>
        </p:spPr>
        <p:txBody>
          <a:bodyPr/>
          <a:lstStyle/>
          <a:p>
            <a:endParaRPr/>
          </a:p>
        </p:txBody>
      </p:sp>
      <p:sp>
        <p:nvSpPr>
          <p:cNvPr id="342" name="Shape 34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600">
        <a:latin typeface="+mj-lt"/>
        <a:ea typeface="+mj-ea"/>
        <a:cs typeface="+mj-cs"/>
        <a:sym typeface="Calibri"/>
      </a:defRPr>
    </a:lvl1pPr>
    <a:lvl2pPr indent="304792" latinLnBrk="0">
      <a:defRPr sz="1600">
        <a:latin typeface="+mj-lt"/>
        <a:ea typeface="+mj-ea"/>
        <a:cs typeface="+mj-cs"/>
        <a:sym typeface="Calibri"/>
      </a:defRPr>
    </a:lvl2pPr>
    <a:lvl3pPr indent="609585" latinLnBrk="0">
      <a:defRPr sz="1600">
        <a:latin typeface="+mj-lt"/>
        <a:ea typeface="+mj-ea"/>
        <a:cs typeface="+mj-cs"/>
        <a:sym typeface="Calibri"/>
      </a:defRPr>
    </a:lvl3pPr>
    <a:lvl4pPr indent="914377" latinLnBrk="0">
      <a:defRPr sz="1600">
        <a:latin typeface="+mj-lt"/>
        <a:ea typeface="+mj-ea"/>
        <a:cs typeface="+mj-cs"/>
        <a:sym typeface="Calibri"/>
      </a:defRPr>
    </a:lvl4pPr>
    <a:lvl5pPr indent="1219170" latinLnBrk="0">
      <a:defRPr sz="1600">
        <a:latin typeface="+mj-lt"/>
        <a:ea typeface="+mj-ea"/>
        <a:cs typeface="+mj-cs"/>
        <a:sym typeface="Calibri"/>
      </a:defRPr>
    </a:lvl5pPr>
    <a:lvl6pPr indent="1523962" latinLnBrk="0">
      <a:defRPr sz="1600">
        <a:latin typeface="+mj-lt"/>
        <a:ea typeface="+mj-ea"/>
        <a:cs typeface="+mj-cs"/>
        <a:sym typeface="Calibri"/>
      </a:defRPr>
    </a:lvl6pPr>
    <a:lvl7pPr indent="1828754" latinLnBrk="0">
      <a:defRPr sz="1600">
        <a:latin typeface="+mj-lt"/>
        <a:ea typeface="+mj-ea"/>
        <a:cs typeface="+mj-cs"/>
        <a:sym typeface="Calibri"/>
      </a:defRPr>
    </a:lvl7pPr>
    <a:lvl8pPr indent="2133547" latinLnBrk="0">
      <a:defRPr sz="1600">
        <a:latin typeface="+mj-lt"/>
        <a:ea typeface="+mj-ea"/>
        <a:cs typeface="+mj-cs"/>
        <a:sym typeface="Calibri"/>
      </a:defRPr>
    </a:lvl8pPr>
    <a:lvl9pPr indent="2438339" latinLnBrk="0">
      <a:defRPr sz="16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mn-lt"/>
                <a:ea typeface="Calibri" panose="020F0502020204030204" pitchFamily="34" charset="0"/>
                <a:cs typeface="Calibri" panose="020F0502020204030204" pitchFamily="34" charset="0"/>
              </a:rPr>
              <a:t>Hi everyone. It’s the top of the hour, so we will get today’s session started. </a:t>
            </a:r>
            <a:endParaRPr lang="en-US" sz="1800" dirty="0">
              <a:effectLst/>
              <a:latin typeface="+mn-lt"/>
              <a:ea typeface="Calibri" panose="020F0502020204030204" pitchFamily="34" charset="0"/>
            </a:endParaRPr>
          </a:p>
          <a:p>
            <a:pPr marL="0" marR="0">
              <a:spcBef>
                <a:spcPts val="0"/>
              </a:spcBef>
              <a:spcAft>
                <a:spcPts val="0"/>
              </a:spcAft>
            </a:pPr>
            <a:r>
              <a:rPr lang="en-US" sz="1800" dirty="0">
                <a:effectLst/>
                <a:latin typeface="+mn-lt"/>
                <a:ea typeface="Calibri" panose="020F0502020204030204" pitchFamily="34" charset="0"/>
                <a:cs typeface="Calibri" panose="020F0502020204030204" pitchFamily="34" charset="0"/>
              </a:rPr>
              <a:t> </a:t>
            </a:r>
            <a:endParaRPr lang="en-US" sz="1800" dirty="0">
              <a:effectLst/>
              <a:latin typeface="+mn-lt"/>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mn-lt"/>
                <a:ea typeface="Calibri" panose="020F0502020204030204" pitchFamily="34" charset="0"/>
                <a:cs typeface="Calibri" panose="020F0502020204030204" pitchFamily="34" charset="0"/>
              </a:rPr>
              <a:t>Thanks so much for coming to </a:t>
            </a:r>
            <a:r>
              <a:rPr lang="en-US" sz="2800" b="1" i="0" dirty="0">
                <a:solidFill>
                  <a:srgbClr val="333333"/>
                </a:solidFill>
                <a:effectLst/>
                <a:latin typeface="system-ui"/>
              </a:rPr>
              <a:t>ASPR TRACIE: A Healthcare Emergency Preparedness Information Gateway</a:t>
            </a:r>
            <a:r>
              <a:rPr lang="en-US" sz="1800" b="1" i="0" dirty="0">
                <a:latin typeface="+mn-lt"/>
              </a:rPr>
              <a:t>.</a:t>
            </a:r>
          </a:p>
          <a:p>
            <a:pPr marL="0" marR="0">
              <a:spcBef>
                <a:spcPts val="0"/>
              </a:spcBef>
              <a:spcAft>
                <a:spcPts val="0"/>
              </a:spcAft>
            </a:pPr>
            <a:endParaRPr lang="en-US" sz="1800" dirty="0">
              <a:effectLst/>
              <a:latin typeface="+mn-lt"/>
              <a:ea typeface="Calibri" panose="020F0502020204030204" pitchFamily="34" charset="0"/>
            </a:endParaRPr>
          </a:p>
          <a:p>
            <a:pPr marL="0" marR="0">
              <a:spcBef>
                <a:spcPts val="0"/>
              </a:spcBef>
              <a:spcAft>
                <a:spcPts val="0"/>
              </a:spcAft>
            </a:pPr>
            <a:r>
              <a:rPr lang="en-US" sz="1800" dirty="0">
                <a:effectLst/>
                <a:latin typeface="+mn-lt"/>
                <a:ea typeface="Calibri" panose="020F0502020204030204" pitchFamily="34" charset="0"/>
                <a:cs typeface="Calibri" panose="020F0502020204030204" pitchFamily="34" charset="0"/>
              </a:rPr>
              <a:t>My name is </a:t>
            </a:r>
            <a:r>
              <a:rPr lang="en-US" sz="1800" dirty="0" smtClean="0">
                <a:effectLst/>
                <a:latin typeface="+mn-lt"/>
                <a:ea typeface="Calibri" panose="020F0502020204030204" pitchFamily="34" charset="0"/>
                <a:cs typeface="Calibri" panose="020F0502020204030204" pitchFamily="34" charset="0"/>
              </a:rPr>
              <a:t>AW</a:t>
            </a:r>
            <a:r>
              <a:rPr lang="en-US" sz="1800" baseline="0" dirty="0" smtClean="0">
                <a:effectLst/>
                <a:latin typeface="+mn-lt"/>
                <a:ea typeface="Calibri" panose="020F0502020204030204" pitchFamily="34" charset="0"/>
                <a:cs typeface="Calibri" panose="020F0502020204030204" pitchFamily="34" charset="0"/>
              </a:rPr>
              <a:t> </a:t>
            </a:r>
            <a:r>
              <a:rPr lang="en-US" sz="1800" dirty="0" smtClean="0">
                <a:effectLst/>
                <a:latin typeface="+mn-lt"/>
                <a:ea typeface="Calibri" panose="020F0502020204030204" pitchFamily="34" charset="0"/>
                <a:cs typeface="Calibri" panose="020F0502020204030204" pitchFamily="34" charset="0"/>
              </a:rPr>
              <a:t>and </a:t>
            </a:r>
            <a:r>
              <a:rPr lang="en-US" sz="1800" dirty="0">
                <a:effectLst/>
                <a:latin typeface="+mn-lt"/>
                <a:ea typeface="Calibri" panose="020F0502020204030204" pitchFamily="34" charset="0"/>
                <a:cs typeface="Calibri" panose="020F0502020204030204" pitchFamily="34" charset="0"/>
              </a:rPr>
              <a:t>I am </a:t>
            </a:r>
            <a:r>
              <a:rPr lang="en-US" sz="1800" dirty="0" smtClean="0">
                <a:effectLst/>
                <a:latin typeface="+mn-lt"/>
                <a:ea typeface="Calibri" panose="020F0502020204030204" pitchFamily="34" charset="0"/>
                <a:cs typeface="Calibri" panose="020F0502020204030204" pitchFamily="34" charset="0"/>
              </a:rPr>
              <a:t>one</a:t>
            </a:r>
            <a:r>
              <a:rPr lang="en-US" sz="1800" baseline="0" dirty="0" smtClean="0">
                <a:effectLst/>
                <a:latin typeface="+mn-lt"/>
                <a:ea typeface="Calibri" panose="020F0502020204030204" pitchFamily="34" charset="0"/>
                <a:cs typeface="Calibri" panose="020F0502020204030204" pitchFamily="34" charset="0"/>
              </a:rPr>
              <a:t> of the Outreach and Education </a:t>
            </a:r>
            <a:r>
              <a:rPr lang="en-US" sz="1800" baseline="0" smtClean="0">
                <a:effectLst/>
                <a:latin typeface="+mn-lt"/>
                <a:ea typeface="Calibri" panose="020F0502020204030204" pitchFamily="34" charset="0"/>
                <a:cs typeface="Calibri" panose="020F0502020204030204" pitchFamily="34" charset="0"/>
              </a:rPr>
              <a:t>Librarians </a:t>
            </a:r>
            <a:r>
              <a:rPr lang="en-US" sz="1800" b="1" smtClean="0">
                <a:effectLst/>
                <a:latin typeface="+mn-lt"/>
                <a:ea typeface="Calibri" panose="020F0502020204030204" pitchFamily="34" charset="0"/>
                <a:cs typeface="Calibri" panose="020F0502020204030204" pitchFamily="34" charset="0"/>
              </a:rPr>
              <a:t> </a:t>
            </a:r>
            <a:r>
              <a:rPr lang="en-US" sz="1800" dirty="0">
                <a:effectLst/>
                <a:latin typeface="+mn-lt"/>
                <a:ea typeface="Calibri" panose="020F0502020204030204" pitchFamily="34" charset="0"/>
                <a:cs typeface="Calibri" panose="020F0502020204030204" pitchFamily="34" charset="0"/>
              </a:rPr>
              <a:t>for </a:t>
            </a:r>
            <a:r>
              <a:rPr lang="en-US" sz="1800">
                <a:effectLst/>
                <a:latin typeface="+mn-lt"/>
                <a:ea typeface="Calibri" panose="020F0502020204030204" pitchFamily="34" charset="0"/>
                <a:cs typeface="Calibri" panose="020F0502020204030204" pitchFamily="34" charset="0"/>
              </a:rPr>
              <a:t>Region </a:t>
            </a:r>
            <a:r>
              <a:rPr lang="en-US" sz="1800" b="1" dirty="0">
                <a:effectLst/>
                <a:latin typeface="+mn-lt"/>
                <a:ea typeface="Calibri" panose="020F0502020204030204" pitchFamily="34" charset="0"/>
                <a:cs typeface="Calibri" panose="020F0502020204030204" pitchFamily="34" charset="0"/>
              </a:rPr>
              <a:t>1</a:t>
            </a:r>
            <a:r>
              <a:rPr lang="en-US" sz="1800" smtClean="0">
                <a:effectLst/>
                <a:latin typeface="+mn-lt"/>
                <a:ea typeface="Calibri" panose="020F0502020204030204" pitchFamily="34" charset="0"/>
                <a:cs typeface="Calibri" panose="020F0502020204030204" pitchFamily="34" charset="0"/>
              </a:rPr>
              <a:t> </a:t>
            </a:r>
            <a:r>
              <a:rPr lang="en-US" sz="1800" dirty="0">
                <a:effectLst/>
                <a:latin typeface="+mn-lt"/>
                <a:ea typeface="Calibri" panose="020F0502020204030204" pitchFamily="34" charset="0"/>
                <a:cs typeface="Calibri" panose="020F0502020204030204" pitchFamily="34" charset="0"/>
              </a:rPr>
              <a:t>of the Network of the National Library of Medicine, and I’ll be your host for today’s session.</a:t>
            </a:r>
            <a:endParaRPr lang="en-US" sz="1800" dirty="0">
              <a:effectLst/>
              <a:latin typeface="+mn-lt"/>
              <a:ea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a:t>
            </a:fld>
            <a:endParaRPr lang="en-US" dirty="0"/>
          </a:p>
        </p:txBody>
      </p:sp>
    </p:spTree>
    <p:extLst>
      <p:ext uri="{BB962C8B-B14F-4D97-AF65-F5344CB8AC3E}">
        <p14:creationId xmlns:p14="http://schemas.microsoft.com/office/powerpoint/2010/main" val="4774964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C72B32-1A00-43DB-BBB8-B81738A4878E}" type="slidenum">
              <a:rPr lang="en-US" smtClean="0"/>
              <a:t>12</a:t>
            </a:fld>
            <a:endParaRPr lang="en-US" dirty="0"/>
          </a:p>
        </p:txBody>
      </p:sp>
    </p:spTree>
    <p:extLst>
      <p:ext uri="{BB962C8B-B14F-4D97-AF65-F5344CB8AC3E}">
        <p14:creationId xmlns:p14="http://schemas.microsoft.com/office/powerpoint/2010/main" val="2446467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37184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57200">
              <a:defRPr/>
            </a:pPr>
            <a:endParaRPr lang="en-US" dirty="0"/>
          </a:p>
        </p:txBody>
      </p:sp>
      <p:sp>
        <p:nvSpPr>
          <p:cNvPr id="4" name="Slide Number Placeholder 3"/>
          <p:cNvSpPr>
            <a:spLocks noGrp="1"/>
          </p:cNvSpPr>
          <p:nvPr>
            <p:ph type="sldNum" sz="quarter" idx="10"/>
          </p:nvPr>
        </p:nvSpPr>
        <p:spPr/>
        <p:txBody>
          <a:bodyPr/>
          <a:lstStyle/>
          <a:p>
            <a:fld id="{47C72B32-1A00-43DB-BBB8-B81738A4878E}" type="slidenum">
              <a:rPr lang="en-US" smtClean="0"/>
              <a:t>14</a:t>
            </a:fld>
            <a:endParaRPr lang="en-US"/>
          </a:p>
        </p:txBody>
      </p:sp>
    </p:spTree>
    <p:extLst>
      <p:ext uri="{BB962C8B-B14F-4D97-AF65-F5344CB8AC3E}">
        <p14:creationId xmlns:p14="http://schemas.microsoft.com/office/powerpoint/2010/main" val="2393921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47C72B32-1A00-43DB-BBB8-B81738A4878E}" type="slidenum">
              <a:rPr lang="en-US" smtClean="0"/>
              <a:t>15</a:t>
            </a:fld>
            <a:endParaRPr lang="en-US"/>
          </a:p>
        </p:txBody>
      </p:sp>
    </p:spTree>
    <p:extLst>
      <p:ext uri="{BB962C8B-B14F-4D97-AF65-F5344CB8AC3E}">
        <p14:creationId xmlns:p14="http://schemas.microsoft.com/office/powerpoint/2010/main" val="815623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80182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2289">
              <a:defRPr/>
            </a:pPr>
            <a:endParaRPr lang="en-US" altLang="en-US" dirty="0"/>
          </a:p>
        </p:txBody>
      </p:sp>
      <p:sp>
        <p:nvSpPr>
          <p:cNvPr id="4" name="Slide Number Placeholder 3"/>
          <p:cNvSpPr>
            <a:spLocks noGrp="1"/>
          </p:cNvSpPr>
          <p:nvPr>
            <p:ph type="sldNum" sz="quarter" idx="10"/>
          </p:nvPr>
        </p:nvSpPr>
        <p:spPr/>
        <p:txBody>
          <a:bodyPr/>
          <a:lstStyle/>
          <a:p>
            <a:fld id="{47C72B32-1A00-43DB-BBB8-B81738A4878E}" type="slidenum">
              <a:rPr lang="en-US" smtClean="0"/>
              <a:t>17</a:t>
            </a:fld>
            <a:endParaRPr lang="en-US" dirty="0"/>
          </a:p>
        </p:txBody>
      </p:sp>
    </p:spTree>
    <p:extLst>
      <p:ext uri="{BB962C8B-B14F-4D97-AF65-F5344CB8AC3E}">
        <p14:creationId xmlns:p14="http://schemas.microsoft.com/office/powerpoint/2010/main" val="4740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D1CBAAE2-37B1-5944-BFF0-8F9ACD6C00F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B916685-614C-1F47-80BA-41790372EA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21507" name="Slide Number Placeholder 3">
            <a:extLst>
              <a:ext uri="{FF2B5EF4-FFF2-40B4-BE49-F238E27FC236}">
                <a16:creationId xmlns:a16="http://schemas.microsoft.com/office/drawing/2014/main" id="{CC02D085-0AB7-8C49-AFC7-237401EA28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FB81A0-F4AD-0C41-9B3F-83549B66EEF6}" type="slidenum">
              <a:rPr lang="en-US" altLang="en-US" smtClean="0"/>
              <a:pPr fontAlgn="base">
                <a:spcBef>
                  <a:spcPct val="0"/>
                </a:spcBef>
                <a:spcAft>
                  <a:spcPct val="0"/>
                </a:spcAft>
              </a:pPr>
              <a:t>18</a:t>
            </a:fld>
            <a:endParaRPr lang="en-US" altLang="en-US" dirty="0"/>
          </a:p>
        </p:txBody>
      </p:sp>
    </p:spTree>
    <p:extLst>
      <p:ext uri="{BB962C8B-B14F-4D97-AF65-F5344CB8AC3E}">
        <p14:creationId xmlns:p14="http://schemas.microsoft.com/office/powerpoint/2010/main" val="253046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solidFill>
                <a:schemeClr val="tx1">
                  <a:lumMod val="50000"/>
                </a:schemeClr>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baseline="0" dirty="0">
              <a:solidFill>
                <a:schemeClr val="tx1">
                  <a:lumMod val="50000"/>
                </a:schemeClr>
              </a:solidFill>
              <a:effectLst/>
            </a:endParaRPr>
          </a:p>
        </p:txBody>
      </p:sp>
      <p:sp>
        <p:nvSpPr>
          <p:cNvPr id="4" name="Slide Number Placeholder 3"/>
          <p:cNvSpPr>
            <a:spLocks noGrp="1"/>
          </p:cNvSpPr>
          <p:nvPr>
            <p:ph type="sldNum" sz="quarter" idx="10"/>
          </p:nvPr>
        </p:nvSpPr>
        <p:spPr/>
        <p:txBody>
          <a:bodyPr/>
          <a:lstStyle/>
          <a:p>
            <a:fld id="{47C72B32-1A00-43DB-BBB8-B81738A4878E}" type="slidenum">
              <a:rPr lang="en-US" smtClean="0"/>
              <a:t>19</a:t>
            </a:fld>
            <a:endParaRPr lang="en-US"/>
          </a:p>
        </p:txBody>
      </p:sp>
    </p:spTree>
    <p:extLst>
      <p:ext uri="{BB962C8B-B14F-4D97-AF65-F5344CB8AC3E}">
        <p14:creationId xmlns:p14="http://schemas.microsoft.com/office/powerpoint/2010/main" val="26386172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0660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7C72B32-1A00-43DB-BBB8-B81738A487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949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800" dirty="0">
                <a:effectLst/>
                <a:latin typeface="Calibri" panose="020F0502020204030204" pitchFamily="34" charset="0"/>
                <a:ea typeface="Calibri" panose="020F0502020204030204" pitchFamily="34" charset="0"/>
                <a:cs typeface="Calibri" panose="020F0502020204030204" pitchFamily="34" charset="0"/>
              </a:rPr>
              <a:t>I have just a few informational items to cover before we get to our presentation.</a:t>
            </a:r>
          </a:p>
          <a:p>
            <a:pPr marL="0" marR="0" indent="0">
              <a:lnSpc>
                <a:spcPct val="107000"/>
              </a:lnSpc>
              <a:spcBef>
                <a:spcPts val="0"/>
              </a:spcBef>
              <a:spcAft>
                <a:spcPts val="0"/>
              </a:spcAft>
              <a:buFont typeface="Arial" panose="020B0604020202020204" pitchFamily="34" charset="0"/>
              <a:buNone/>
            </a:pPr>
            <a:endParaRPr lang="en-US" sz="1800" dirty="0"/>
          </a:p>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Calibri" panose="020F0502020204030204" pitchFamily="34" charset="0"/>
              </a:rPr>
              <a:t>Everyone has been muted to limit background noise, but we do welcome your questions and comments at any time.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dirty="0"/>
              <a:t>Please use the Chat function to share your comments and use the Q&amp;A function to submit any questions you have for our speaker. </a:t>
            </a:r>
          </a:p>
          <a:p>
            <a:pPr marL="0" marR="0" indent="0">
              <a:lnSpc>
                <a:spcPct val="107000"/>
              </a:lnSpc>
              <a:spcBef>
                <a:spcPts val="0"/>
              </a:spcBef>
              <a:spcAft>
                <a:spcPts val="0"/>
              </a:spcAft>
              <a:buFont typeface="Arial" panose="020B0604020202020204" pitchFamily="34" charset="0"/>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dirty="0">
                <a:effectLst/>
                <a:latin typeface="Calibri" panose="020F0502020204030204" pitchFamily="34" charset="0"/>
                <a:ea typeface="Calibri" panose="020F0502020204030204" pitchFamily="34" charset="0"/>
                <a:cs typeface="Calibri" panose="020F0502020204030204" pitchFamily="34" charset="0"/>
              </a:rPr>
              <a:t>Molly Knapp and Erica Lake are providing production assistance today, and they will be keeping</a:t>
            </a:r>
            <a:r>
              <a:rPr lang="en-US" sz="1800" dirty="0">
                <a:effectLst/>
                <a:latin typeface="Calibri" panose="020F0502020204030204" pitchFamily="34" charset="0"/>
                <a:ea typeface="Calibri" panose="020F0502020204030204" pitchFamily="34" charset="0"/>
                <a:cs typeface="Times New Roman" panose="02020603050405020304" pitchFamily="18" charset="0"/>
              </a:rPr>
              <a:t> an eye on your posts. They will</a:t>
            </a:r>
            <a:r>
              <a:rPr lang="en-US" sz="1800" dirty="0">
                <a:effectLst/>
                <a:latin typeface="Calibri" panose="020F0502020204030204" pitchFamily="34" charset="0"/>
                <a:ea typeface="Calibri" panose="020F0502020204030204" pitchFamily="34" charset="0"/>
                <a:cs typeface="Calibri" panose="020F0502020204030204" pitchFamily="34" charset="0"/>
              </a:rPr>
              <a:t> queue up your questions as they come in and save them for </a:t>
            </a:r>
            <a:r>
              <a:rPr lang="en-US" sz="1800" b="0" dirty="0">
                <a:effectLst/>
                <a:latin typeface="Calibri" panose="020F0502020204030204" pitchFamily="34" charset="0"/>
                <a:ea typeface="Calibri" panose="020F0502020204030204" pitchFamily="34" charset="0"/>
                <a:cs typeface="Calibri" panose="020F0502020204030204" pitchFamily="34" charset="0"/>
              </a:rPr>
              <a:t>our speakers </a:t>
            </a:r>
            <a:r>
              <a:rPr lang="en-US" sz="1800" dirty="0">
                <a:effectLst/>
                <a:latin typeface="Calibri" panose="020F0502020204030204" pitchFamily="34" charset="0"/>
                <a:ea typeface="Calibri" panose="020F0502020204030204" pitchFamily="34" charset="0"/>
                <a:cs typeface="Calibri" panose="020F0502020204030204" pitchFamily="34" charset="0"/>
              </a:rPr>
              <a:t>to address at the end of </a:t>
            </a:r>
            <a:r>
              <a:rPr lang="en-US" sz="1800" b="1" dirty="0">
                <a:effectLst/>
                <a:latin typeface="Calibri" panose="020F0502020204030204" pitchFamily="34" charset="0"/>
                <a:ea typeface="Calibri" panose="020F0502020204030204" pitchFamily="34" charset="0"/>
                <a:cs typeface="Calibri" panose="020F0502020204030204" pitchFamily="34" charset="0"/>
              </a:rPr>
              <a:t>their</a:t>
            </a:r>
            <a:r>
              <a:rPr lang="en-US" sz="1800" dirty="0">
                <a:effectLst/>
                <a:latin typeface="Calibri" panose="020F0502020204030204" pitchFamily="34" charset="0"/>
                <a:ea typeface="Calibri" panose="020F0502020204030204" pitchFamily="34" charset="0"/>
                <a:cs typeface="Calibri" panose="020F0502020204030204" pitchFamily="34" charset="0"/>
              </a:rPr>
              <a:t> presentation.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US" sz="18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US" sz="1800" dirty="0">
                <a:effectLst/>
                <a:latin typeface="Calibri" panose="020F0502020204030204" pitchFamily="34" charset="0"/>
                <a:cs typeface="Times New Roman" panose="02020603050405020304" pitchFamily="18" charset="0"/>
              </a:rPr>
              <a:t>As a reminder, b</a:t>
            </a:r>
            <a:r>
              <a:rPr lang="en-US" sz="2800" b="0" i="0" dirty="0">
                <a:solidFill>
                  <a:srgbClr val="333333"/>
                </a:solidFill>
                <a:effectLst/>
                <a:latin typeface="system-ui"/>
              </a:rPr>
              <a:t>y registering for this webinar, all attendees have agreed to abide by the NNLM Code of Conduct to foster a respectful and professional learning environment.</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Closed Caption has been enabled and is available by clicking on the icon at the bottom of your screen with the three dots, and then selecting Closed Caption.</a:t>
            </a:r>
          </a:p>
          <a:p>
            <a:r>
              <a:rPr lang="en-US" sz="1800" dirty="0"/>
              <a:t> </a:t>
            </a:r>
          </a:p>
          <a:p>
            <a:pPr marL="0" indent="0">
              <a:buFont typeface="Arial" panose="020B0604020202020204" pitchFamily="34" charset="0"/>
              <a:buNone/>
            </a:pPr>
            <a:r>
              <a:rPr lang="en-US" sz="1800" dirty="0"/>
              <a:t>We are recording today’s presentation, and we will post it on NNLM’s YouTube channel in one to two weeks. </a:t>
            </a:r>
          </a:p>
          <a:p>
            <a:pPr marL="0" indent="0">
              <a:buFont typeface="Arial" panose="020B0604020202020204" pitchFamily="34" charset="0"/>
              <a:buNone/>
            </a:pPr>
            <a:r>
              <a:rPr lang="en-US" sz="1800" dirty="0"/>
              <a:t>At that time, everyone who registered for this session will receive an email from us with the link for the recording, so keep an eye out for that.</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This webinar is eligible for </a:t>
            </a:r>
            <a:r>
              <a:rPr lang="en-US" sz="1800" b="1" dirty="0"/>
              <a:t>Medical Library Association and CHES Continuing Education credit </a:t>
            </a:r>
            <a:r>
              <a:rPr lang="en-US" sz="1800" dirty="0"/>
              <a:t>which you’ll be able to claim though the evaluation link we share with you at the end of the session.</a:t>
            </a:r>
          </a:p>
          <a:p>
            <a:pPr marL="0" indent="0">
              <a:buFont typeface="Arial" panose="020B0604020202020204" pitchFamily="34" charset="0"/>
              <a:buNone/>
            </a:pPr>
            <a:endParaRPr lang="en-US" sz="1800" dirty="0"/>
          </a:p>
          <a:p>
            <a:pPr marL="0" indent="0">
              <a:buFont typeface="Arial" panose="020B0604020202020204" pitchFamily="34" charset="0"/>
              <a:buNone/>
            </a:pPr>
            <a:r>
              <a:rPr lang="en-US" sz="1800" dirty="0"/>
              <a:t>And speaking of that evaluation, your feedback really matters, and helps us improve future trainings, so please take a moment to complete it.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a:t>
            </a:fld>
            <a:endParaRPr lang="en-US" dirty="0"/>
          </a:p>
        </p:txBody>
      </p:sp>
    </p:spTree>
    <p:extLst>
      <p:ext uri="{BB962C8B-B14F-4D97-AF65-F5344CB8AC3E}">
        <p14:creationId xmlns:p14="http://schemas.microsoft.com/office/powerpoint/2010/main" val="8298013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D1CBAAE2-37B1-5944-BFF0-8F9ACD6C00F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B916685-614C-1F47-80BA-41790372EA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21507" name="Slide Number Placeholder 3">
            <a:extLst>
              <a:ext uri="{FF2B5EF4-FFF2-40B4-BE49-F238E27FC236}">
                <a16:creationId xmlns:a16="http://schemas.microsoft.com/office/drawing/2014/main" id="{CC02D085-0AB7-8C49-AFC7-237401EA28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FB81A0-F4AD-0C41-9B3F-83549B66EEF6}" type="slidenum">
              <a:rPr lang="en-US" altLang="en-US" smtClean="0"/>
              <a:pPr fontAlgn="base">
                <a:spcBef>
                  <a:spcPct val="0"/>
                </a:spcBef>
                <a:spcAft>
                  <a:spcPct val="0"/>
                </a:spcAft>
              </a:pPr>
              <a:t>24</a:t>
            </a:fld>
            <a:endParaRPr lang="en-US" altLang="en-US" dirty="0"/>
          </a:p>
        </p:txBody>
      </p:sp>
    </p:spTree>
    <p:extLst>
      <p:ext uri="{BB962C8B-B14F-4D97-AF65-F5344CB8AC3E}">
        <p14:creationId xmlns:p14="http://schemas.microsoft.com/office/powerpoint/2010/main" val="1887673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800"/>
              </a:spcAft>
              <a:buFont typeface="Arial" panose="020B0604020202020204" pitchFamily="34" charset="0"/>
              <a:buChar char="•"/>
              <a:tabLst>
                <a:tab pos="457200" algn="l"/>
              </a:tabLs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9533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9511118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Tree>
    <p:extLst>
      <p:ext uri="{BB962C8B-B14F-4D97-AF65-F5344CB8AC3E}">
        <p14:creationId xmlns:p14="http://schemas.microsoft.com/office/powerpoint/2010/main" val="3927965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79741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85750" indent="-285750" defTabSz="471145">
              <a:buFont typeface="Arial" panose="020B0604020202020204" pitchFamily="34" charset="0"/>
              <a:buChar char="•"/>
              <a:defRPr/>
            </a:pPr>
            <a:endParaRPr lang="en-US" b="0" i="0" dirty="0">
              <a:solidFill>
                <a:srgbClr val="000000"/>
              </a:solidFill>
              <a:effectLst/>
              <a:latin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47C72B32-1A00-43DB-BBB8-B81738A4878E}" type="slidenum">
              <a:rPr lang="en-US" smtClean="0"/>
              <a:t>29</a:t>
            </a:fld>
            <a:endParaRPr lang="en-US" dirty="0"/>
          </a:p>
        </p:txBody>
      </p:sp>
    </p:spTree>
    <p:extLst>
      <p:ext uri="{BB962C8B-B14F-4D97-AF65-F5344CB8AC3E}">
        <p14:creationId xmlns:p14="http://schemas.microsoft.com/office/powerpoint/2010/main" val="23939213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D1CBAAE2-37B1-5944-BFF0-8F9ACD6C00F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B916685-614C-1F47-80BA-41790372EA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21507" name="Slide Number Placeholder 3">
            <a:extLst>
              <a:ext uri="{FF2B5EF4-FFF2-40B4-BE49-F238E27FC236}">
                <a16:creationId xmlns:a16="http://schemas.microsoft.com/office/drawing/2014/main" id="{CC02D085-0AB7-8C49-AFC7-237401EA28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FB81A0-F4AD-0C41-9B3F-83549B66EEF6}" type="slidenum">
              <a:rPr lang="en-US" altLang="en-US" smtClean="0"/>
              <a:pPr fontAlgn="base">
                <a:spcBef>
                  <a:spcPct val="0"/>
                </a:spcBef>
                <a:spcAft>
                  <a:spcPct val="0"/>
                </a:spcAft>
              </a:pPr>
              <a:t>31</a:t>
            </a:fld>
            <a:endParaRPr lang="en-US" altLang="en-US" dirty="0"/>
          </a:p>
        </p:txBody>
      </p:sp>
    </p:spTree>
    <p:extLst>
      <p:ext uri="{BB962C8B-B14F-4D97-AF65-F5344CB8AC3E}">
        <p14:creationId xmlns:p14="http://schemas.microsoft.com/office/powerpoint/2010/main" val="337288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9D1137A5-5B78-DE4E-B938-C22361DFB7AF}" type="slidenum">
              <a:rPr lang="en-US" smtClean="0"/>
              <a:pPr>
                <a:defRPr/>
              </a:pPr>
              <a:t>32</a:t>
            </a:fld>
            <a:endParaRPr lang="en-US"/>
          </a:p>
        </p:txBody>
      </p:sp>
    </p:spTree>
    <p:extLst>
      <p:ext uri="{BB962C8B-B14F-4D97-AF65-F5344CB8AC3E}">
        <p14:creationId xmlns:p14="http://schemas.microsoft.com/office/powerpoint/2010/main" val="987481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9D1137A5-5B78-DE4E-B938-C22361DFB7AF}" type="slidenum">
              <a:rPr lang="en-US" smtClean="0"/>
              <a:pPr>
                <a:defRPr/>
              </a:pPr>
              <a:t>33</a:t>
            </a:fld>
            <a:endParaRPr lang="en-US"/>
          </a:p>
        </p:txBody>
      </p:sp>
    </p:spTree>
    <p:extLst>
      <p:ext uri="{BB962C8B-B14F-4D97-AF65-F5344CB8AC3E}">
        <p14:creationId xmlns:p14="http://schemas.microsoft.com/office/powerpoint/2010/main" val="1685889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9D1137A5-5B78-DE4E-B938-C22361DFB7AF}" type="slidenum">
              <a:rPr lang="en-US" smtClean="0"/>
              <a:pPr>
                <a:defRPr/>
              </a:pPr>
              <a:t>38</a:t>
            </a:fld>
            <a:endParaRPr lang="en-US"/>
          </a:p>
        </p:txBody>
      </p:sp>
    </p:spTree>
    <p:extLst>
      <p:ext uri="{BB962C8B-B14F-4D97-AF65-F5344CB8AC3E}">
        <p14:creationId xmlns:p14="http://schemas.microsoft.com/office/powerpoint/2010/main" val="733374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Since some of you might be first-time attendees to one of our webinars, I’d like to share a few words about who we are!</a:t>
            </a:r>
            <a:endParaRPr lang="en-US" sz="1800" dirty="0">
              <a:effectLst/>
              <a:latin typeface="Calibri" panose="020F0502020204030204" pitchFamily="34" charset="0"/>
              <a:ea typeface="Calibri" panose="020F050202020403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a:t>
            </a:fld>
            <a:endParaRPr lang="en-US" dirty="0"/>
          </a:p>
        </p:txBody>
      </p:sp>
    </p:spTree>
    <p:extLst>
      <p:ext uri="{BB962C8B-B14F-4D97-AF65-F5344CB8AC3E}">
        <p14:creationId xmlns:p14="http://schemas.microsoft.com/office/powerpoint/2010/main" val="112738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02621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Many thanks to all our presenters, and thanks to all of you for attending today’s session.</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The link for the class evaluation is on the slide, and we will share it in Chat.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We’ve found it works best to copy and paste it into a browser rather than directly clicking on the link.</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 reminder that you will receive an email from us in about a week with a link for the recording.</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W</a:t>
            </a:r>
            <a:r>
              <a:rPr lang="en-US" sz="1200" dirty="0" smtClean="0">
                <a:effectLst/>
                <a:latin typeface="Calibri" panose="020F0502020204030204" pitchFamily="34" charset="0"/>
                <a:ea typeface="Calibri" panose="020F0502020204030204" pitchFamily="34" charset="0"/>
                <a:cs typeface="Calibri" panose="020F0502020204030204" pitchFamily="34" charset="0"/>
              </a:rPr>
              <a:t>e </a:t>
            </a:r>
            <a:r>
              <a:rPr lang="en-US" sz="1200" dirty="0">
                <a:effectLst/>
                <a:latin typeface="Calibri" panose="020F0502020204030204" pitchFamily="34" charset="0"/>
                <a:ea typeface="Calibri" panose="020F0502020204030204" pitchFamily="34" charset="0"/>
                <a:cs typeface="Calibri" panose="020F0502020204030204" pitchFamily="34" charset="0"/>
              </a:rPr>
              <a:t>encourage you to check out the newly updated NNLM </a:t>
            </a:r>
            <a:r>
              <a:rPr lang="en-US" b="0" i="0" dirty="0">
                <a:solidFill>
                  <a:srgbClr val="333333"/>
                </a:solidFill>
                <a:effectLst/>
                <a:latin typeface="system-ui"/>
              </a:rPr>
              <a:t>Emergency and Disaster Resources Guide, which serves as </a:t>
            </a:r>
            <a:r>
              <a:rPr lang="en-US" b="0" i="0" dirty="0">
                <a:solidFill>
                  <a:srgbClr val="666666"/>
                </a:solidFill>
                <a:effectLst/>
                <a:latin typeface="system-ui"/>
              </a:rPr>
              <a:t>an online collection of resources and tools relevant to disaster and emergency management. </a:t>
            </a:r>
          </a:p>
          <a:p>
            <a:pPr marL="0" marR="0">
              <a:spcBef>
                <a:spcPts val="0"/>
              </a:spcBef>
              <a:spcAft>
                <a:spcPts val="0"/>
              </a:spcAft>
            </a:pPr>
            <a:r>
              <a:rPr lang="en-US" sz="1200" b="1" dirty="0">
                <a:effectLst/>
                <a:latin typeface="Calibri" panose="020F0502020204030204" pitchFamily="34" charset="0"/>
                <a:ea typeface="Calibri" panose="020F0502020204030204" pitchFamily="34" charset="0"/>
                <a:cs typeface="Calibri" panose="020F0502020204030204" pitchFamily="34" charset="0"/>
              </a:rPr>
              <a:t>https://</a:t>
            </a:r>
            <a:r>
              <a:rPr lang="en-US" sz="1200" b="1" dirty="0" smtClean="0">
                <a:effectLst/>
                <a:latin typeface="Calibri" panose="020F0502020204030204" pitchFamily="34" charset="0"/>
                <a:ea typeface="Calibri" panose="020F0502020204030204" pitchFamily="34" charset="0"/>
                <a:cs typeface="Calibri" panose="020F0502020204030204" pitchFamily="34" charset="0"/>
              </a:rPr>
              <a:t>www.nnlm.gov/guides/emergency-and-disaster-resources</a:t>
            </a:r>
          </a:p>
          <a:p>
            <a:pPr marL="0" marR="0">
              <a:spcBef>
                <a:spcPts val="0"/>
              </a:spcBef>
              <a:spcAft>
                <a:spcPts val="0"/>
              </a:spcAft>
            </a:pPr>
            <a:endParaRPr lang="en-US" sz="1200" b="1"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endParaRPr>
          </a:p>
          <a:p>
            <a:pPr marL="0" marR="0" lvl="0" indent="0" algn="l" defTabSz="948507" rtl="0" eaLnBrk="0" fontAlgn="base" latinLnBrk="0" hangingPunct="0">
              <a:lnSpc>
                <a:spcPct val="100000"/>
              </a:lnSpc>
              <a:spcBef>
                <a:spcPct val="0"/>
              </a:spcBef>
              <a:spcAft>
                <a:spcPct val="0"/>
              </a:spcAft>
              <a:buClrTx/>
              <a:buSzTx/>
              <a:buFontTx/>
              <a:buNone/>
              <a:tabLst/>
              <a:defRPr/>
            </a:pPr>
            <a:endParaRPr lang="en-US" b="1"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85305" indent="-302040">
              <a:defRPr>
                <a:solidFill>
                  <a:schemeClr val="tx1"/>
                </a:solidFill>
                <a:latin typeface="Arial" charset="0"/>
              </a:defRPr>
            </a:lvl2pPr>
            <a:lvl3pPr marL="1208161" indent="-241632">
              <a:defRPr>
                <a:solidFill>
                  <a:schemeClr val="tx1"/>
                </a:solidFill>
                <a:latin typeface="Arial" charset="0"/>
              </a:defRPr>
            </a:lvl3pPr>
            <a:lvl4pPr marL="1691426" indent="-241632">
              <a:defRPr>
                <a:solidFill>
                  <a:schemeClr val="tx1"/>
                </a:solidFill>
                <a:latin typeface="Arial" charset="0"/>
              </a:defRPr>
            </a:lvl4pPr>
            <a:lvl5pPr marL="2174690" indent="-241632">
              <a:defRPr>
                <a:solidFill>
                  <a:schemeClr val="tx1"/>
                </a:solidFill>
                <a:latin typeface="Arial" charset="0"/>
              </a:defRPr>
            </a:lvl5pPr>
            <a:lvl6pPr marL="2657954" indent="-241632" fontAlgn="base">
              <a:spcBef>
                <a:spcPct val="0"/>
              </a:spcBef>
              <a:spcAft>
                <a:spcPct val="0"/>
              </a:spcAft>
              <a:defRPr>
                <a:solidFill>
                  <a:schemeClr val="tx1"/>
                </a:solidFill>
                <a:latin typeface="Arial" charset="0"/>
              </a:defRPr>
            </a:lvl6pPr>
            <a:lvl7pPr marL="3141218" indent="-241632" fontAlgn="base">
              <a:spcBef>
                <a:spcPct val="0"/>
              </a:spcBef>
              <a:spcAft>
                <a:spcPct val="0"/>
              </a:spcAft>
              <a:defRPr>
                <a:solidFill>
                  <a:schemeClr val="tx1"/>
                </a:solidFill>
                <a:latin typeface="Arial" charset="0"/>
              </a:defRPr>
            </a:lvl7pPr>
            <a:lvl8pPr marL="3624483" indent="-241632" fontAlgn="base">
              <a:spcBef>
                <a:spcPct val="0"/>
              </a:spcBef>
              <a:spcAft>
                <a:spcPct val="0"/>
              </a:spcAft>
              <a:defRPr>
                <a:solidFill>
                  <a:schemeClr val="tx1"/>
                </a:solidFill>
                <a:latin typeface="Arial" charset="0"/>
              </a:defRPr>
            </a:lvl8pPr>
            <a:lvl9pPr marL="4107747" indent="-241632" fontAlgn="base">
              <a:spcBef>
                <a:spcPct val="0"/>
              </a:spcBef>
              <a:spcAft>
                <a:spcPct val="0"/>
              </a:spcAft>
              <a:defRPr>
                <a:solidFill>
                  <a:schemeClr val="tx1"/>
                </a:solidFill>
                <a:latin typeface="Arial" charset="0"/>
              </a:defRPr>
            </a:lvl9pPr>
          </a:lstStyle>
          <a:p>
            <a:pPr defTabSz="483265" fontAlgn="base">
              <a:spcBef>
                <a:spcPct val="0"/>
              </a:spcBef>
              <a:spcAft>
                <a:spcPct val="0"/>
              </a:spcAft>
              <a:defRPr/>
            </a:pPr>
            <a:fld id="{CF338A7F-2D1D-42DC-B932-05BEC70C30EA}" type="slidenum">
              <a:rPr lang="en-US">
                <a:solidFill>
                  <a:srgbClr val="000000"/>
                </a:solidFill>
                <a:latin typeface="Calibri" pitchFamily="34" charset="0"/>
              </a:rPr>
              <a:pPr defTabSz="483265" fontAlgn="base">
                <a:spcBef>
                  <a:spcPct val="0"/>
                </a:spcBef>
                <a:spcAft>
                  <a:spcPct val="0"/>
                </a:spcAft>
                <a:defRPr/>
              </a:pPr>
              <a:t>41</a:t>
            </a:fld>
            <a:endParaRPr lang="en-US" dirty="0">
              <a:solidFill>
                <a:srgbClr val="000000"/>
              </a:solidFill>
              <a:latin typeface="Calibri" pitchFamily="34" charset="0"/>
            </a:endParaRPr>
          </a:p>
        </p:txBody>
      </p:sp>
      <p:sp>
        <p:nvSpPr>
          <p:cNvPr id="37893" name="Footer Placeholder 4"/>
          <p:cNvSpPr>
            <a:spLocks noGrp="1"/>
          </p:cNvSpPr>
          <p:nvPr>
            <p:ph type="ftr" sz="quarter" idx="4"/>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85305" indent="-302040">
              <a:defRPr>
                <a:solidFill>
                  <a:schemeClr val="tx1"/>
                </a:solidFill>
                <a:latin typeface="Arial" charset="0"/>
              </a:defRPr>
            </a:lvl2pPr>
            <a:lvl3pPr marL="1208161" indent="-241632">
              <a:defRPr>
                <a:solidFill>
                  <a:schemeClr val="tx1"/>
                </a:solidFill>
                <a:latin typeface="Arial" charset="0"/>
              </a:defRPr>
            </a:lvl3pPr>
            <a:lvl4pPr marL="1691426" indent="-241632">
              <a:defRPr>
                <a:solidFill>
                  <a:schemeClr val="tx1"/>
                </a:solidFill>
                <a:latin typeface="Arial" charset="0"/>
              </a:defRPr>
            </a:lvl4pPr>
            <a:lvl5pPr marL="2174690" indent="-241632">
              <a:defRPr>
                <a:solidFill>
                  <a:schemeClr val="tx1"/>
                </a:solidFill>
                <a:latin typeface="Arial" charset="0"/>
              </a:defRPr>
            </a:lvl5pPr>
            <a:lvl6pPr marL="2657954" indent="-241632" fontAlgn="base">
              <a:spcBef>
                <a:spcPct val="0"/>
              </a:spcBef>
              <a:spcAft>
                <a:spcPct val="0"/>
              </a:spcAft>
              <a:defRPr>
                <a:solidFill>
                  <a:schemeClr val="tx1"/>
                </a:solidFill>
                <a:latin typeface="Arial" charset="0"/>
              </a:defRPr>
            </a:lvl6pPr>
            <a:lvl7pPr marL="3141218" indent="-241632" fontAlgn="base">
              <a:spcBef>
                <a:spcPct val="0"/>
              </a:spcBef>
              <a:spcAft>
                <a:spcPct val="0"/>
              </a:spcAft>
              <a:defRPr>
                <a:solidFill>
                  <a:schemeClr val="tx1"/>
                </a:solidFill>
                <a:latin typeface="Arial" charset="0"/>
              </a:defRPr>
            </a:lvl7pPr>
            <a:lvl8pPr marL="3624483" indent="-241632" fontAlgn="base">
              <a:spcBef>
                <a:spcPct val="0"/>
              </a:spcBef>
              <a:spcAft>
                <a:spcPct val="0"/>
              </a:spcAft>
              <a:defRPr>
                <a:solidFill>
                  <a:schemeClr val="tx1"/>
                </a:solidFill>
                <a:latin typeface="Arial" charset="0"/>
              </a:defRPr>
            </a:lvl8pPr>
            <a:lvl9pPr marL="4107747" indent="-241632" fontAlgn="base">
              <a:spcBef>
                <a:spcPct val="0"/>
              </a:spcBef>
              <a:spcAft>
                <a:spcPct val="0"/>
              </a:spcAft>
              <a:defRPr>
                <a:solidFill>
                  <a:schemeClr val="tx1"/>
                </a:solidFill>
                <a:latin typeface="Arial" charset="0"/>
              </a:defRPr>
            </a:lvl9pPr>
          </a:lstStyle>
          <a:p>
            <a:pPr defTabSz="483265" fontAlgn="base">
              <a:spcBef>
                <a:spcPct val="0"/>
              </a:spcBef>
              <a:spcAft>
                <a:spcPct val="0"/>
              </a:spcAft>
              <a:defRPr/>
            </a:pPr>
            <a:r>
              <a:rPr lang="en-US" dirty="0">
                <a:solidFill>
                  <a:srgbClr val="000000"/>
                </a:solidFill>
                <a:latin typeface="Calibri" pitchFamily="34" charset="0"/>
              </a:rPr>
              <a:t>Module 1 - Clinical Trials, Registration and Results Reporting, and Users</a:t>
            </a:r>
          </a:p>
        </p:txBody>
      </p:sp>
    </p:spTree>
    <p:extLst>
      <p:ext uri="{BB962C8B-B14F-4D97-AF65-F5344CB8AC3E}">
        <p14:creationId xmlns:p14="http://schemas.microsoft.com/office/powerpoint/2010/main" val="36151057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smtClean="0">
                <a:effectLst/>
                <a:latin typeface="Calibri" panose="020F0502020204030204" pitchFamily="34" charset="0"/>
                <a:ea typeface="Calibri" panose="020F0502020204030204" pitchFamily="34" charset="0"/>
                <a:cs typeface="Calibri" panose="020F0502020204030204" pitchFamily="34" charset="0"/>
              </a:rPr>
              <a:t>Finally,</a:t>
            </a:r>
            <a:r>
              <a:rPr lang="en-US" sz="1200" baseline="0" dirty="0" smtClean="0">
                <a:effectLst/>
                <a:latin typeface="Calibri" panose="020F0502020204030204" pitchFamily="34" charset="0"/>
                <a:ea typeface="Calibri" panose="020F0502020204030204" pitchFamily="34" charset="0"/>
                <a:cs typeface="Calibri" panose="020F0502020204030204" pitchFamily="34" charset="0"/>
              </a:rPr>
              <a:t> our next event will be tomorrow at 2PM ET, Creating a One-Page Disaster Plan with Dan </a:t>
            </a:r>
            <a:r>
              <a:rPr lang="en-US" sz="1200" baseline="0" smtClean="0">
                <a:effectLst/>
                <a:latin typeface="Calibri" panose="020F0502020204030204" pitchFamily="34" charset="0"/>
                <a:ea typeface="Calibri" panose="020F0502020204030204" pitchFamily="34" charset="0"/>
                <a:cs typeface="Calibri" panose="020F0502020204030204" pitchFamily="34" charset="0"/>
              </a:rPr>
              <a:t>Wilson.  </a:t>
            </a:r>
            <a:r>
              <a:rPr lang="en-US" sz="1200" smtClean="0">
                <a:effectLst/>
                <a:latin typeface="Calibri" panose="020F0502020204030204" pitchFamily="34" charset="0"/>
                <a:ea typeface="Calibri" panose="020F0502020204030204" pitchFamily="34" charset="0"/>
                <a:cs typeface="Calibri" panose="020F0502020204030204" pitchFamily="34" charset="0"/>
              </a:rPr>
              <a:t>Thanks </a:t>
            </a:r>
            <a:r>
              <a:rPr lang="en-US" sz="1200" dirty="0" smtClean="0">
                <a:effectLst/>
                <a:latin typeface="Calibri" panose="020F0502020204030204" pitchFamily="34" charset="0"/>
                <a:ea typeface="Calibri" panose="020F0502020204030204" pitchFamily="34" charset="0"/>
                <a:cs typeface="Calibri" panose="020F0502020204030204" pitchFamily="34" charset="0"/>
              </a:rPr>
              <a:t>again and enjoy the rest of your afternoon!</a:t>
            </a:r>
          </a:p>
          <a:p>
            <a:pPr marL="0" marR="0">
              <a:spcBef>
                <a:spcPts val="0"/>
              </a:spcBef>
              <a:spcAft>
                <a:spcPts val="0"/>
              </a:spcAft>
            </a:pPr>
            <a:endParaRPr lang="en-US" sz="1200" dirty="0" smtClean="0">
              <a:effectLst/>
              <a:latin typeface="Calibri" panose="020F0502020204030204" pitchFamily="34" charset="0"/>
              <a:ea typeface="Calibri" panose="020F0502020204030204" pitchFamily="34" charset="0"/>
            </a:endParaRPr>
          </a:p>
          <a:p>
            <a:endParaRPr lang="en-US" dirty="0" smtClean="0"/>
          </a:p>
          <a:p>
            <a:r>
              <a:rPr lang="en-US" b="1" i="1" dirty="0" smtClean="0"/>
              <a:t>NOTE ATTENDEE NUMBERS</a:t>
            </a:r>
          </a:p>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42</a:t>
            </a:fld>
            <a:endParaRPr lang="en-US" dirty="0"/>
          </a:p>
        </p:txBody>
      </p:sp>
    </p:spTree>
    <p:extLst>
      <p:ext uri="{BB962C8B-B14F-4D97-AF65-F5344CB8AC3E}">
        <p14:creationId xmlns:p14="http://schemas.microsoft.com/office/powerpoint/2010/main" val="44025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NLM - the National Library of Medicine - is one of the 27 institutes and offices of the National Institutes of Health. It’s the world’s largest biomedical library and produces online resources like PubMed and MedlinePlus.</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NNLM - the Network of the National Library of Medicine - is an outreach program of NLM, working to ensure health professionals and the public have equal access to health information.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NNLM is made up of 7 regional medical libraries, 3 national offices, and 4 national centers, all providing training, funding, and engagement opportunities to over 9k NNLM member organizations.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If you’d like to connect with </a:t>
            </a:r>
            <a:r>
              <a:rPr lang="en-US" sz="1800" b="0" dirty="0">
                <a:effectLst/>
                <a:latin typeface="Calibri" panose="020F0502020204030204" pitchFamily="34" charset="0"/>
                <a:ea typeface="Calibri" panose="020F0502020204030204" pitchFamily="34" charset="0"/>
                <a:cs typeface="Calibri" panose="020F0502020204030204" pitchFamily="34" charset="0"/>
              </a:rPr>
              <a:t>your</a:t>
            </a:r>
            <a:r>
              <a:rPr lang="en-US" sz="1800" dirty="0">
                <a:effectLst/>
                <a:latin typeface="Calibri" panose="020F0502020204030204" pitchFamily="34" charset="0"/>
                <a:ea typeface="Calibri" panose="020F0502020204030204" pitchFamily="34" charset="0"/>
                <a:cs typeface="Calibri" panose="020F0502020204030204" pitchFamily="34" charset="0"/>
              </a:rPr>
              <a:t> regional medical library or learn how to become a Network member, you can check out our website at nnlm.gov.</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800" b="1" i="1"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11430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i="1" u="none" strike="noStrike"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Arial" panose="020B0604020202020204" pitchFamily="34" charset="0"/>
              <a:buNone/>
              <a:tabLst>
                <a:tab pos="11430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A42CE27-E61C-4A43-BFFB-EBE294EC130D}" type="slidenum">
              <a:rPr lang="en-US" smtClean="0"/>
              <a:t>4</a:t>
            </a:fld>
            <a:endParaRPr lang="en-US" dirty="0"/>
          </a:p>
        </p:txBody>
      </p:sp>
    </p:spTree>
    <p:extLst>
      <p:ext uri="{BB962C8B-B14F-4D97-AF65-F5344CB8AC3E}">
        <p14:creationId xmlns:p14="http://schemas.microsoft.com/office/powerpoint/2010/main" val="50610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dirty="0">
                <a:solidFill>
                  <a:srgbClr val="000000"/>
                </a:solidFill>
                <a:effectLst/>
                <a:latin typeface="Calibri" panose="020F0502020204030204" pitchFamily="34" charset="0"/>
                <a:ea typeface="Calibri" panose="020F0502020204030204" pitchFamily="34" charset="0"/>
              </a:rPr>
              <a:t>Today’s session is part of the NNLM Virtual Disaster Preparedness Forum, which is taking place September 12</a:t>
            </a:r>
            <a:r>
              <a:rPr lang="en-US" sz="1800" b="0" baseline="30000" dirty="0">
                <a:solidFill>
                  <a:srgbClr val="000000"/>
                </a:solidFill>
                <a:effectLst/>
                <a:latin typeface="Calibri" panose="020F0502020204030204" pitchFamily="34" charset="0"/>
                <a:ea typeface="Calibri" panose="020F0502020204030204" pitchFamily="34" charset="0"/>
              </a:rPr>
              <a:t>th</a:t>
            </a:r>
            <a:r>
              <a:rPr lang="en-US" sz="1800" b="0" dirty="0">
                <a:solidFill>
                  <a:srgbClr val="000000"/>
                </a:solidFill>
                <a:effectLst/>
                <a:latin typeface="Calibri" panose="020F0502020204030204" pitchFamily="34" charset="0"/>
                <a:ea typeface="Calibri" panose="020F0502020204030204" pitchFamily="34" charset="0"/>
              </a:rPr>
              <a:t> through the 28th.  </a:t>
            </a:r>
            <a:endParaRPr lang="en-US" sz="1800" b="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b="0" dirty="0">
                <a:effectLst/>
                <a:latin typeface="Calibri" panose="020F0502020204030204" pitchFamily="34" charset="0"/>
                <a:ea typeface="Calibri" panose="020F0502020204030204" pitchFamily="34" charset="0"/>
              </a:rPr>
              <a:t> </a:t>
            </a:r>
          </a:p>
          <a:p>
            <a:pPr marL="0" marR="0">
              <a:spcBef>
                <a:spcPts val="0"/>
              </a:spcBef>
              <a:spcAft>
                <a:spcPts val="0"/>
              </a:spcAft>
            </a:pPr>
            <a:r>
              <a:rPr lang="en-US" sz="1800" b="0" dirty="0">
                <a:solidFill>
                  <a:srgbClr val="000000"/>
                </a:solidFill>
                <a:effectLst/>
                <a:latin typeface="Calibri" panose="020F0502020204030204" pitchFamily="34" charset="0"/>
                <a:ea typeface="Calibri" panose="020F0502020204030204" pitchFamily="34" charset="0"/>
              </a:rPr>
              <a:t>The forum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features </a:t>
            </a:r>
            <a:r>
              <a:rPr lang="en-US" sz="2800" b="0" i="0" dirty="0">
                <a:solidFill>
                  <a:srgbClr val="666666"/>
                </a:solidFill>
                <a:effectLst/>
                <a:latin typeface="system-ui"/>
              </a:rPr>
              <a:t>expert speakers presenting on data tools and resources, disaster planning communication, and institutional preparedness with a focus on greater inclusiveness and community resilience.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You can learn more about the forum and register for the other sessions by checking out the NNLM Training Calendar. We will drop the link for our Training Calendar into the Chat.</a:t>
            </a:r>
          </a:p>
          <a:p>
            <a:pPr marL="0" marR="0">
              <a:lnSpc>
                <a:spcPct val="107000"/>
              </a:lnSpc>
              <a:spcBef>
                <a:spcPts val="0"/>
              </a:spcBef>
              <a:spcAft>
                <a:spcPts val="0"/>
              </a:spcAft>
            </a:pP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u="none" dirty="0">
                <a:effectLst/>
                <a:latin typeface="Calibri" panose="020F0502020204030204" pitchFamily="34" charset="0"/>
                <a:ea typeface="Calibri" panose="020F0502020204030204" pitchFamily="34" charset="0"/>
                <a:cs typeface="Times New Roman" panose="02020603050405020304" pitchFamily="18" charset="0"/>
              </a:rPr>
              <a:t>https://www.nnlm.gov/training</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5</a:t>
            </a:fld>
            <a:endParaRPr lang="en-US" dirty="0"/>
          </a:p>
        </p:txBody>
      </p:sp>
    </p:spTree>
    <p:extLst>
      <p:ext uri="{BB962C8B-B14F-4D97-AF65-F5344CB8AC3E}">
        <p14:creationId xmlns:p14="http://schemas.microsoft.com/office/powerpoint/2010/main" val="67267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We’re also excited to highlight collaboration with another NNLM Program!</a:t>
            </a:r>
            <a:endParaRPr lang="en-US" sz="2800" b="0" dirty="0">
              <a:effectLst/>
            </a:endParaRPr>
          </a:p>
          <a:p>
            <a:r>
              <a:rPr lang="en-US" sz="2800" dirty="0"/>
              <a:t/>
            </a:r>
            <a:br>
              <a:rPr lang="en-US" sz="2800" dirty="0"/>
            </a:br>
            <a:r>
              <a:rPr lang="en-US" sz="1800" dirty="0">
                <a:effectLst/>
                <a:latin typeface="Calibri" panose="020F0502020204030204" pitchFamily="34" charset="0"/>
                <a:ea typeface="Calibri" panose="020F0502020204030204" pitchFamily="34" charset="0"/>
              </a:rPr>
              <a:t>In observance of National Preparedness Month, the NNLM Reading Club has selected three books, and gathered information from trustworthy resources, to help you take action and stay safe.</a:t>
            </a:r>
          </a:p>
          <a:p>
            <a:endParaRPr lang="en-US" dirty="0"/>
          </a:p>
          <a:p>
            <a:r>
              <a:rPr lang="en-US" dirty="0"/>
              <a:t>More information is available on the NNLM Reading club website – we’ll drop that link into the Chat, too. </a:t>
            </a:r>
          </a:p>
          <a:p>
            <a:endParaRPr lang="en-US" dirty="0"/>
          </a:p>
          <a:p>
            <a:r>
              <a:rPr lang="en-US" b="1" dirty="0"/>
              <a:t>https://www.nnlm.gov/reading-club</a:t>
            </a: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6</a:t>
            </a:fld>
            <a:endParaRPr lang="en-US" dirty="0"/>
          </a:p>
        </p:txBody>
      </p:sp>
    </p:spTree>
    <p:extLst>
      <p:ext uri="{BB962C8B-B14F-4D97-AF65-F5344CB8AC3E}">
        <p14:creationId xmlns:p14="http://schemas.microsoft.com/office/powerpoint/2010/main" val="1801895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It’s my great pleasure to introduce our speakers for today’s session. All of them are with the </a:t>
            </a:r>
            <a:r>
              <a:rPr lang="en-US" sz="1200" dirty="0">
                <a:effectLst/>
                <a:latin typeface="Calibri" panose="020F0502020204030204" pitchFamily="34" charset="0"/>
                <a:ea typeface="Calibri" panose="020F0502020204030204" pitchFamily="34" charset="0"/>
                <a:cs typeface="Times New Roman" panose="02020603050405020304" pitchFamily="18" charset="0"/>
              </a:rPr>
              <a:t>US Department of Health and Human Services, Administration for Strategic Preparedness and Response (ASPR) Technical Resources, Assistance Center, and Information Exchange (TRACIE) program.</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Rachel Lehman is the Acting Director,</a:t>
            </a: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Audrey Mazurek is the ICF TRACIE Program Director,</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Corina Solé Brito is the ICF Deputy Project Manager,</a:t>
            </a: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Bridget Kanawati is the Assistance Center Project Lead,</a:t>
            </a:r>
          </a:p>
          <a:p>
            <a:pPr marL="0" marR="0">
              <a:spcBef>
                <a:spcPts val="0"/>
              </a:spcBef>
              <a:spcAft>
                <a:spcPts val="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And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Jennifer Nieratko </a:t>
            </a:r>
            <a:r>
              <a:rPr lang="en-US" sz="1800" b="0" dirty="0">
                <a:effectLst/>
                <a:latin typeface="Calibri" panose="020F0502020204030204" pitchFamily="34" charset="0"/>
                <a:ea typeface="Times New Roman" panose="02020603050405020304" pitchFamily="18" charset="0"/>
                <a:cs typeface="Times New Roman" panose="02020603050405020304" pitchFamily="18" charset="0"/>
              </a:rPr>
              <a:t>is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ASPR TRACIE’s Special Projects Lead.</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Welcome to you all!</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I am now going to </a:t>
            </a:r>
            <a:r>
              <a:rPr lang="en-US" sz="1200" dirty="0" smtClean="0">
                <a:effectLst/>
                <a:latin typeface="Calibri" panose="020F0502020204030204" pitchFamily="34" charset="0"/>
                <a:ea typeface="Calibri" panose="020F0502020204030204" pitchFamily="34" charset="0"/>
                <a:cs typeface="Calibri" panose="020F0502020204030204" pitchFamily="34" charset="0"/>
              </a:rPr>
              <a:t>turn </a:t>
            </a:r>
            <a:r>
              <a:rPr lang="en-US" sz="1200" dirty="0">
                <a:effectLst/>
                <a:latin typeface="Calibri" panose="020F0502020204030204" pitchFamily="34" charset="0"/>
                <a:ea typeface="Calibri" panose="020F0502020204030204" pitchFamily="34" charset="0"/>
                <a:cs typeface="Calibri" panose="020F0502020204030204" pitchFamily="34" charset="0"/>
              </a:rPr>
              <a:t>the session over to you.</a:t>
            </a:r>
            <a:endParaRPr lang="en-US" sz="1200" dirty="0">
              <a:effectLst/>
              <a:latin typeface="Calibri" panose="020F0502020204030204" pitchFamily="34" charset="0"/>
              <a:ea typeface="Calibri" panose="020F0502020204030204" pitchFamily="34" charset="0"/>
            </a:endParaRPr>
          </a:p>
          <a:p>
            <a:endParaRPr lang="en-US" dirty="0"/>
          </a:p>
          <a:p>
            <a:r>
              <a:rPr lang="en-US" b="1" i="1" dirty="0"/>
              <a:t>NOTE ATTENDEE NUMBERS</a:t>
            </a:r>
          </a:p>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7</a:t>
            </a:fld>
            <a:endParaRPr lang="en-US" dirty="0"/>
          </a:p>
        </p:txBody>
      </p:sp>
    </p:spTree>
    <p:extLst>
      <p:ext uri="{BB962C8B-B14F-4D97-AF65-F5344CB8AC3E}">
        <p14:creationId xmlns:p14="http://schemas.microsoft.com/office/powerpoint/2010/main" val="3572959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D1CBAAE2-37B1-5944-BFF0-8F9ACD6C00F6}"/>
              </a:ext>
            </a:extLst>
          </p:cNvPr>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6" name="Notes Placeholder 2">
            <a:extLst>
              <a:ext uri="{FF2B5EF4-FFF2-40B4-BE49-F238E27FC236}">
                <a16:creationId xmlns:a16="http://schemas.microsoft.com/office/drawing/2014/main" id="{1B916685-614C-1F47-80BA-41790372EA8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dirty="0"/>
          </a:p>
        </p:txBody>
      </p:sp>
      <p:sp>
        <p:nvSpPr>
          <p:cNvPr id="21507" name="Slide Number Placeholder 3">
            <a:extLst>
              <a:ext uri="{FF2B5EF4-FFF2-40B4-BE49-F238E27FC236}">
                <a16:creationId xmlns:a16="http://schemas.microsoft.com/office/drawing/2014/main" id="{CC02D085-0AB7-8C49-AFC7-237401EA285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FB81A0-F4AD-0C41-9B3F-83549B66EEF6}" type="slidenum">
              <a:rPr lang="en-US" altLang="en-US" smtClean="0"/>
              <a:pPr fontAlgn="base">
                <a:spcBef>
                  <a:spcPct val="0"/>
                </a:spcBef>
                <a:spcAft>
                  <a:spcPct val="0"/>
                </a:spcAft>
              </a:pPr>
              <a:t>8</a:t>
            </a:fld>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471145">
              <a:defRPr/>
            </a:pPr>
            <a:endParaRPr lang="en-US" dirty="0"/>
          </a:p>
        </p:txBody>
      </p:sp>
      <p:sp>
        <p:nvSpPr>
          <p:cNvPr id="4" name="Slide Number Placeholder 3"/>
          <p:cNvSpPr>
            <a:spLocks noGrp="1"/>
          </p:cNvSpPr>
          <p:nvPr>
            <p:ph type="sldNum" sz="quarter" idx="10"/>
          </p:nvPr>
        </p:nvSpPr>
        <p:spPr/>
        <p:txBody>
          <a:bodyPr/>
          <a:lstStyle/>
          <a:p>
            <a:fld id="{47C72B32-1A00-43DB-BBB8-B81738A4878E}" type="slidenum">
              <a:rPr lang="en-US" smtClean="0"/>
              <a:t>11</a:t>
            </a:fld>
            <a:endParaRPr lang="en-US" dirty="0"/>
          </a:p>
        </p:txBody>
      </p:sp>
    </p:spTree>
    <p:extLst>
      <p:ext uri="{BB962C8B-B14F-4D97-AF65-F5344CB8AC3E}">
        <p14:creationId xmlns:p14="http://schemas.microsoft.com/office/powerpoint/2010/main" val="23939213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pic>
        <p:nvPicPr>
          <p:cNvPr id="53" name="Picture 5" descr="Picture 5"/>
          <p:cNvPicPr>
            <a:picLocks noChangeAspect="1"/>
          </p:cNvPicPr>
          <p:nvPr/>
        </p:nvPicPr>
        <p:blipFill>
          <a:blip r:embed="rId2"/>
          <a:stretch>
            <a:fillRect/>
          </a:stretch>
        </p:blipFill>
        <p:spPr>
          <a:xfrm>
            <a:off x="0" y="0"/>
            <a:ext cx="12198096" cy="6868584"/>
          </a:xfrm>
          <a:prstGeom prst="rect">
            <a:avLst/>
          </a:prstGeom>
          <a:ln w="12700">
            <a:miter lim="400000"/>
          </a:ln>
        </p:spPr>
      </p:pic>
      <p:sp>
        <p:nvSpPr>
          <p:cNvPr id="54" name="Title Text"/>
          <p:cNvSpPr txBox="1">
            <a:spLocks noGrp="1"/>
          </p:cNvSpPr>
          <p:nvPr>
            <p:ph type="title"/>
          </p:nvPr>
        </p:nvSpPr>
        <p:spPr>
          <a:xfrm>
            <a:off x="1374986" y="227014"/>
            <a:ext cx="9442028" cy="1143001"/>
          </a:xfrm>
          <a:prstGeom prst="rect">
            <a:avLst/>
          </a:prstGeom>
        </p:spPr>
        <p:txBody>
          <a:bodyPr/>
          <a:lstStyle>
            <a:lvl1pPr algn="l">
              <a:defRPr sz="3600"/>
            </a:lvl1pPr>
          </a:lstStyle>
          <a:p>
            <a:r>
              <a:t>Title Text</a:t>
            </a:r>
          </a:p>
        </p:txBody>
      </p:sp>
      <p:sp>
        <p:nvSpPr>
          <p:cNvPr id="55" name="Body Level One…"/>
          <p:cNvSpPr txBox="1">
            <a:spLocks noGrp="1"/>
          </p:cNvSpPr>
          <p:nvPr>
            <p:ph type="body" idx="1"/>
          </p:nvPr>
        </p:nvSpPr>
        <p:spPr>
          <a:xfrm>
            <a:off x="1374986" y="1521455"/>
            <a:ext cx="9442028"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pic>
        <p:nvPicPr>
          <p:cNvPr id="3" name="Picture 2">
            <a:extLst>
              <a:ext uri="{FF2B5EF4-FFF2-40B4-BE49-F238E27FC236}">
                <a16:creationId xmlns:a16="http://schemas.microsoft.com/office/drawing/2014/main" id="{E875E5CE-D583-F0A9-D368-31E543FDCF9A}"/>
              </a:ext>
            </a:extLst>
          </p:cNvPr>
          <p:cNvPicPr>
            <a:picLocks noChangeAspect="1"/>
          </p:cNvPicPr>
          <p:nvPr userDrawn="1"/>
        </p:nvPicPr>
        <p:blipFill>
          <a:blip r:embed="rId3"/>
          <a:stretch>
            <a:fillRect/>
          </a:stretch>
        </p:blipFill>
        <p:spPr>
          <a:xfrm>
            <a:off x="9073778" y="6356352"/>
            <a:ext cx="914377" cy="399093"/>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8773992-A49F-3548-A310-E56B78CFDA59}"/>
              </a:ext>
            </a:extLst>
          </p:cNvPr>
          <p:cNvPicPr>
            <a:picLocks noChangeAspect="1"/>
          </p:cNvPicPr>
          <p:nvPr userDrawn="1"/>
        </p:nvPicPr>
        <p:blipFill>
          <a:blip r:embed="rId2"/>
          <a:srcRect/>
          <a:stretch/>
        </p:blipFill>
        <p:spPr>
          <a:xfrm>
            <a:off x="2" y="1"/>
            <a:ext cx="12198095" cy="6868583"/>
          </a:xfrm>
          <a:prstGeom prst="rect">
            <a:avLst/>
          </a:prstGeom>
        </p:spPr>
      </p:pic>
      <p:sp>
        <p:nvSpPr>
          <p:cNvPr id="2" name="Title 1"/>
          <p:cNvSpPr>
            <a:spLocks noGrp="1"/>
          </p:cNvSpPr>
          <p:nvPr>
            <p:ph type="title"/>
          </p:nvPr>
        </p:nvSpPr>
        <p:spPr>
          <a:xfrm>
            <a:off x="2140373" y="274639"/>
            <a:ext cx="9442027" cy="1143000"/>
          </a:xfrm>
          <a:prstGeom prst="rect">
            <a:avLst/>
          </a:prstGeom>
        </p:spPr>
        <p:txBody>
          <a:bodyPr>
            <a:norm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2140373" y="1600201"/>
            <a:ext cx="9442027" cy="406226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3408C18-3464-4545-AD58-78916641FCA6}"/>
              </a:ext>
            </a:extLst>
          </p:cNvPr>
          <p:cNvSpPr>
            <a:spLocks noGrp="1"/>
          </p:cNvSpPr>
          <p:nvPr>
            <p:ph type="sldNum" sz="quarter" idx="10"/>
          </p:nvPr>
        </p:nvSpPr>
        <p:spPr/>
        <p:txBody>
          <a:bodyPr/>
          <a:lstStyle>
            <a:lvl1pPr algn="r">
              <a:defRPr/>
            </a:lvl1pPr>
          </a:lstStyle>
          <a:p>
            <a:pPr>
              <a:defRPr/>
            </a:pPr>
            <a:fld id="{B9C4F04D-39B5-6C4F-80BE-832327220ADD}" type="slidenum">
              <a:rPr lang="en-US"/>
              <a:pPr>
                <a:defRPr/>
              </a:pPr>
              <a:t>‹#›</a:t>
            </a:fld>
            <a:endParaRPr lang="en-US" dirty="0"/>
          </a:p>
        </p:txBody>
      </p:sp>
    </p:spTree>
    <p:extLst>
      <p:ext uri="{BB962C8B-B14F-4D97-AF65-F5344CB8AC3E}">
        <p14:creationId xmlns:p14="http://schemas.microsoft.com/office/powerpoint/2010/main" val="29624241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6043794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3679391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423694658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8672723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8009050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6222816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3045104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9402838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8661473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844313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5B95F2-89EA-3D41-88FF-7690D7AC650C}"/>
              </a:ext>
            </a:extLst>
          </p:cNvPr>
          <p:cNvPicPr>
            <a:picLocks noChangeAspect="1"/>
          </p:cNvPicPr>
          <p:nvPr userDrawn="1"/>
        </p:nvPicPr>
        <p:blipFill>
          <a:blip r:embed="rId2"/>
          <a:srcRect/>
          <a:stretch/>
        </p:blipFill>
        <p:spPr>
          <a:xfrm>
            <a:off x="2" y="1"/>
            <a:ext cx="12198095" cy="6868583"/>
          </a:xfrm>
          <a:prstGeom prst="rect">
            <a:avLst/>
          </a:prstGeom>
        </p:spPr>
      </p:pic>
      <p:sp>
        <p:nvSpPr>
          <p:cNvPr id="2" name="Title 1"/>
          <p:cNvSpPr>
            <a:spLocks noGrp="1"/>
          </p:cNvSpPr>
          <p:nvPr>
            <p:ph type="title"/>
          </p:nvPr>
        </p:nvSpPr>
        <p:spPr>
          <a:xfrm>
            <a:off x="2140373" y="274639"/>
            <a:ext cx="9442027" cy="1143000"/>
          </a:xfrm>
          <a:prstGeom prst="rect">
            <a:avLst/>
          </a:prstGeom>
        </p:spPr>
        <p:txBody>
          <a:bodyPr>
            <a:norm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2140373" y="1600201"/>
            <a:ext cx="9442027"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F36C01F4-340E-5145-88E2-2003F9D06CCB}"/>
              </a:ext>
            </a:extLst>
          </p:cNvPr>
          <p:cNvSpPr>
            <a:spLocks noGrp="1"/>
          </p:cNvSpPr>
          <p:nvPr>
            <p:ph type="sldNum" sz="quarter" idx="10"/>
          </p:nvPr>
        </p:nvSpPr>
        <p:spPr/>
        <p:txBody>
          <a:bodyPr/>
          <a:lstStyle>
            <a:lvl1pPr algn="r">
              <a:defRPr/>
            </a:lvl1pPr>
          </a:lstStyle>
          <a:p>
            <a:pPr>
              <a:defRPr/>
            </a:pPr>
            <a:fld id="{869D5F41-787F-284B-BD3C-8A9D9521A638}" type="slidenum">
              <a:rPr lang="en-US"/>
              <a:pPr>
                <a:defRPr/>
              </a:pPr>
              <a:t>‹#›</a:t>
            </a:fld>
            <a:endParaRPr lang="en-US" dirty="0"/>
          </a:p>
        </p:txBody>
      </p:sp>
    </p:spTree>
    <p:extLst>
      <p:ext uri="{BB962C8B-B14F-4D97-AF65-F5344CB8AC3E}">
        <p14:creationId xmlns:p14="http://schemas.microsoft.com/office/powerpoint/2010/main" val="4364743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75943123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6230697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1310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RACIE Title and Content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C414E8-0E62-F144-BE94-ECF47FF6F640}"/>
              </a:ext>
            </a:extLst>
          </p:cNvPr>
          <p:cNvPicPr>
            <a:picLocks noChangeAspect="1"/>
          </p:cNvPicPr>
          <p:nvPr userDrawn="1"/>
        </p:nvPicPr>
        <p:blipFill>
          <a:blip r:embed="rId2"/>
          <a:srcRect/>
          <a:stretch/>
        </p:blipFill>
        <p:spPr>
          <a:xfrm>
            <a:off x="-6096" y="2"/>
            <a:ext cx="12198096" cy="6868583"/>
          </a:xfrm>
          <a:prstGeom prst="rect">
            <a:avLst/>
          </a:prstGeom>
        </p:spPr>
      </p:pic>
    </p:spTree>
    <p:extLst>
      <p:ext uri="{BB962C8B-B14F-4D97-AF65-F5344CB8AC3E}">
        <p14:creationId xmlns:p14="http://schemas.microsoft.com/office/powerpoint/2010/main" val="16340467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060E68B-1286-4D37-86DC-AD3E78E94064}"/>
              </a:ext>
            </a:extLst>
          </p:cNvPr>
          <p:cNvSpPr txBox="1"/>
          <p:nvPr userDrawn="1"/>
        </p:nvSpPr>
        <p:spPr>
          <a:xfrm>
            <a:off x="4663639" y="6459247"/>
            <a:ext cx="2667000" cy="276999"/>
          </a:xfrm>
          <a:prstGeom prst="rect">
            <a:avLst/>
          </a:prstGeom>
          <a:noFill/>
        </p:spPr>
        <p:txBody>
          <a:bodyPr wrap="square" rtlCol="0">
            <a:spAutoFit/>
          </a:bodyPr>
          <a:lstStyle/>
          <a:p>
            <a:pPr algn="ctr"/>
            <a:r>
              <a:rPr lang="en-US" sz="1200" i="1" dirty="0">
                <a:solidFill>
                  <a:schemeClr val="bg1"/>
                </a:solidFill>
              </a:rPr>
              <a:t>Unclassified/For Public Use</a:t>
            </a:r>
          </a:p>
        </p:txBody>
      </p:sp>
      <p:pic>
        <p:nvPicPr>
          <p:cNvPr id="11" name="Picture 10" descr="Logo&#10;&#10;Description automatically generated">
            <a:extLst>
              <a:ext uri="{FF2B5EF4-FFF2-40B4-BE49-F238E27FC236}">
                <a16:creationId xmlns:a16="http://schemas.microsoft.com/office/drawing/2014/main" id="{122A477A-5D8B-4233-BAC5-76A4E047CB3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0884"/>
          <a:stretch/>
        </p:blipFill>
        <p:spPr>
          <a:xfrm>
            <a:off x="491757" y="6444901"/>
            <a:ext cx="1219572" cy="305688"/>
          </a:xfrm>
          <a:prstGeom prst="rect">
            <a:avLst/>
          </a:prstGeom>
        </p:spPr>
      </p:pic>
      <p:sp>
        <p:nvSpPr>
          <p:cNvPr id="14" name="Rectangle 13">
            <a:extLst>
              <a:ext uri="{FF2B5EF4-FFF2-40B4-BE49-F238E27FC236}">
                <a16:creationId xmlns:a16="http://schemas.microsoft.com/office/drawing/2014/main" id="{6FFF2A5B-4073-4F87-9F45-03256D637C62}"/>
              </a:ext>
            </a:extLst>
          </p:cNvPr>
          <p:cNvSpPr/>
          <p:nvPr userDrawn="1"/>
        </p:nvSpPr>
        <p:spPr>
          <a:xfrm>
            <a:off x="2" y="6426453"/>
            <a:ext cx="12191999" cy="394767"/>
          </a:xfrm>
          <a:prstGeom prst="rect">
            <a:avLst/>
          </a:prstGeom>
          <a:solidFill>
            <a:srgbClr val="062E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TextBox 20">
            <a:extLst>
              <a:ext uri="{FF2B5EF4-FFF2-40B4-BE49-F238E27FC236}">
                <a16:creationId xmlns:a16="http://schemas.microsoft.com/office/drawing/2014/main" id="{7A56A770-40EF-4545-86C4-ADA8942D14F5}"/>
              </a:ext>
            </a:extLst>
          </p:cNvPr>
          <p:cNvSpPr txBox="1"/>
          <p:nvPr userDrawn="1"/>
        </p:nvSpPr>
        <p:spPr>
          <a:xfrm>
            <a:off x="4663639" y="6483961"/>
            <a:ext cx="2667000" cy="276999"/>
          </a:xfrm>
          <a:prstGeom prst="rect">
            <a:avLst/>
          </a:prstGeom>
          <a:noFill/>
        </p:spPr>
        <p:txBody>
          <a:bodyPr wrap="square" rtlCol="0">
            <a:spAutoFit/>
          </a:bodyPr>
          <a:lstStyle/>
          <a:p>
            <a:pPr algn="ctr"/>
            <a:r>
              <a:rPr lang="en-US" sz="1200" i="1" dirty="0">
                <a:solidFill>
                  <a:schemeClr val="bg1"/>
                </a:solidFill>
              </a:rPr>
              <a:t>Unclassified</a:t>
            </a:r>
          </a:p>
        </p:txBody>
      </p:sp>
      <p:sp>
        <p:nvSpPr>
          <p:cNvPr id="22" name="Rectangle 21">
            <a:extLst>
              <a:ext uri="{FF2B5EF4-FFF2-40B4-BE49-F238E27FC236}">
                <a16:creationId xmlns:a16="http://schemas.microsoft.com/office/drawing/2014/main" id="{32497D02-4FEF-42B9-B31C-D64A3ED0DD6A}"/>
              </a:ext>
            </a:extLst>
          </p:cNvPr>
          <p:cNvSpPr/>
          <p:nvPr userDrawn="1"/>
        </p:nvSpPr>
        <p:spPr>
          <a:xfrm>
            <a:off x="11789198" y="6429850"/>
            <a:ext cx="397453" cy="397509"/>
          </a:xfrm>
          <a:prstGeom prst="rect">
            <a:avLst/>
          </a:prstGeom>
          <a:solidFill>
            <a:srgbClr val="AA64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Slide Number Placeholder 5">
            <a:extLst>
              <a:ext uri="{FF2B5EF4-FFF2-40B4-BE49-F238E27FC236}">
                <a16:creationId xmlns:a16="http://schemas.microsoft.com/office/drawing/2014/main" id="{CAECB363-F096-4D83-99FE-46D5B9AA3147}"/>
              </a:ext>
            </a:extLst>
          </p:cNvPr>
          <p:cNvSpPr txBox="1">
            <a:spLocks/>
          </p:cNvSpPr>
          <p:nvPr userDrawn="1"/>
        </p:nvSpPr>
        <p:spPr>
          <a:xfrm>
            <a:off x="11766559" y="6510467"/>
            <a:ext cx="397453" cy="217263"/>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tx2"/>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CC6EC649-809E-44A7-B30C-74FA5A07213F}" type="slidenum">
              <a:rPr lang="en-US" sz="1200" smtClean="0">
                <a:solidFill>
                  <a:schemeClr val="bg1"/>
                </a:solidFill>
              </a:rPr>
              <a:pPr algn="ctr"/>
              <a:t>‹#›</a:t>
            </a:fld>
            <a:endParaRPr lang="en-US" sz="1200" dirty="0">
              <a:solidFill>
                <a:schemeClr val="bg1"/>
              </a:solidFill>
            </a:endParaRPr>
          </a:p>
        </p:txBody>
      </p:sp>
      <p:pic>
        <p:nvPicPr>
          <p:cNvPr id="24" name="Picture 23" descr="Assistant Secretary for Preparedness and Response logo">
            <a:extLst>
              <a:ext uri="{FF2B5EF4-FFF2-40B4-BE49-F238E27FC236}">
                <a16:creationId xmlns:a16="http://schemas.microsoft.com/office/drawing/2014/main" id="{5E2A1D22-C87C-45B1-80E7-62B28E57EE2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07397" y="6539565"/>
            <a:ext cx="713092" cy="178079"/>
          </a:xfrm>
          <a:prstGeom prst="rect">
            <a:avLst/>
          </a:prstGeom>
        </p:spPr>
      </p:pic>
      <p:cxnSp>
        <p:nvCxnSpPr>
          <p:cNvPr id="25" name="Straight Connector 24">
            <a:extLst>
              <a:ext uri="{FF2B5EF4-FFF2-40B4-BE49-F238E27FC236}">
                <a16:creationId xmlns:a16="http://schemas.microsoft.com/office/drawing/2014/main" id="{549DA0A1-2E1E-4768-909F-120BF3F73F2E}"/>
              </a:ext>
            </a:extLst>
          </p:cNvPr>
          <p:cNvCxnSpPr>
            <a:cxnSpLocks/>
          </p:cNvCxnSpPr>
          <p:nvPr userDrawn="1"/>
        </p:nvCxnSpPr>
        <p:spPr>
          <a:xfrm>
            <a:off x="0" y="6821219"/>
            <a:ext cx="12192000" cy="0"/>
          </a:xfrm>
          <a:prstGeom prst="line">
            <a:avLst/>
          </a:prstGeom>
          <a:ln w="57150">
            <a:solidFill>
              <a:srgbClr val="AA640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204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6132441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481812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74007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927438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139204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196324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81" name="Title Text"/>
          <p:cNvSpPr txBox="1">
            <a:spLocks noGrp="1"/>
          </p:cNvSpPr>
          <p:nvPr>
            <p:ph type="title"/>
          </p:nvPr>
        </p:nvSpPr>
        <p:spPr>
          <a:xfrm>
            <a:off x="609600" y="1201317"/>
            <a:ext cx="10972800" cy="861776"/>
          </a:xfrm>
          <a:prstGeom prst="rect">
            <a:avLst/>
          </a:prstGeom>
        </p:spPr>
        <p:txBody>
          <a:bodyPr/>
          <a:lstStyle>
            <a:lvl1pPr>
              <a:defRPr sz="4800" b="1" cap="small">
                <a:solidFill>
                  <a:srgbClr val="D84E19"/>
                </a:solidFill>
                <a:latin typeface="Georgia"/>
                <a:ea typeface="Georgia"/>
                <a:cs typeface="Georgia"/>
                <a:sym typeface="Georgia"/>
              </a:defRPr>
            </a:lvl1pPr>
          </a:lstStyle>
          <a:p>
            <a:r>
              <a:t>Title Text</a:t>
            </a:r>
          </a:p>
        </p:txBody>
      </p:sp>
      <p:sp>
        <p:nvSpPr>
          <p:cNvPr id="82" name="Body Level One…"/>
          <p:cNvSpPr txBox="1">
            <a:spLocks noGrp="1"/>
          </p:cNvSpPr>
          <p:nvPr>
            <p:ph type="body" sz="half" idx="1"/>
          </p:nvPr>
        </p:nvSpPr>
        <p:spPr>
          <a:xfrm>
            <a:off x="609600" y="2194560"/>
            <a:ext cx="5384800" cy="3836011"/>
          </a:xfrm>
          <a:prstGeom prst="rect">
            <a:avLst/>
          </a:prstGeom>
        </p:spPr>
        <p:txBody>
          <a:bodyPr/>
          <a:lstStyle>
            <a:lvl1pPr>
              <a:spcBef>
                <a:spcPts val="800"/>
              </a:spcBef>
              <a:buClr>
                <a:srgbClr val="9BBB59"/>
              </a:buClr>
              <a:defRPr sz="3733"/>
            </a:lvl1pPr>
            <a:lvl2pPr marL="790555" indent="-333366">
              <a:spcBef>
                <a:spcPts val="800"/>
              </a:spcBef>
              <a:buClr>
                <a:srgbClr val="9BBB59"/>
              </a:buClr>
              <a:defRPr sz="3733"/>
            </a:lvl2pPr>
            <a:lvl3pPr marL="1645878" indent="-426708">
              <a:spcBef>
                <a:spcPts val="800"/>
              </a:spcBef>
              <a:buClr>
                <a:srgbClr val="9BBB59"/>
              </a:buClr>
              <a:buChar char="▪"/>
              <a:defRPr sz="3733"/>
            </a:lvl3pPr>
            <a:lvl4pPr marL="1727157" indent="-355591">
              <a:spcBef>
                <a:spcPts val="800"/>
              </a:spcBef>
              <a:buClr>
                <a:srgbClr val="9BBB59"/>
              </a:buClr>
              <a:defRPr sz="3733"/>
            </a:lvl4pPr>
            <a:lvl5pPr marL="2184345" indent="-355591">
              <a:spcBef>
                <a:spcPts val="800"/>
              </a:spcBef>
              <a:buClr>
                <a:srgbClr val="9BBB59"/>
              </a:buClr>
              <a:defRPr sz="3733"/>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xfrm>
            <a:off x="8404819" y="6187073"/>
            <a:ext cx="332781" cy="338554"/>
          </a:xfrm>
          <a:prstGeom prst="rect">
            <a:avLst/>
          </a:prstGeom>
        </p:spPr>
        <p:txBody>
          <a:bodyPr anchor="ctr"/>
          <a:lstStyle>
            <a:lvl1pPr>
              <a:defRPr sz="1600">
                <a:solidFill>
                  <a:srgbClr val="888888"/>
                </a:solidFill>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5714220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137805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2461532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9438777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4123901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011413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686833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2620630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354179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51757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TRACIE Title and 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5756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6049428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840485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2232117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060990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42198911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318451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293092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125571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790502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685951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5A22D9-2588-6145-A37E-82C0C99FF35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8096" cy="6868584"/>
          </a:xfrm>
          <a:prstGeom prst="rect">
            <a:avLst/>
          </a:prstGeom>
        </p:spPr>
      </p:pic>
      <p:sp>
        <p:nvSpPr>
          <p:cNvPr id="2" name="Title 1"/>
          <p:cNvSpPr>
            <a:spLocks noGrp="1"/>
          </p:cNvSpPr>
          <p:nvPr>
            <p:ph type="title"/>
          </p:nvPr>
        </p:nvSpPr>
        <p:spPr>
          <a:xfrm>
            <a:off x="2140373" y="274639"/>
            <a:ext cx="9442027" cy="1143000"/>
          </a:xfrm>
          <a:prstGeom prst="rect">
            <a:avLst/>
          </a:prstGeom>
        </p:spPr>
        <p:txBody>
          <a:bodyPr>
            <a:normAutofit/>
          </a:bodyPr>
          <a:lstStyle>
            <a:lvl1pPr algn="l">
              <a:defRPr sz="3600"/>
            </a:lvl1pPr>
          </a:lstStyle>
          <a:p>
            <a:r>
              <a:rPr lang="en-US" dirty="0"/>
              <a:t>Click to edit Master title style</a:t>
            </a:r>
          </a:p>
        </p:txBody>
      </p:sp>
      <p:sp>
        <p:nvSpPr>
          <p:cNvPr id="3" name="Content Placeholder 2"/>
          <p:cNvSpPr>
            <a:spLocks noGrp="1"/>
          </p:cNvSpPr>
          <p:nvPr>
            <p:ph idx="1"/>
          </p:nvPr>
        </p:nvSpPr>
        <p:spPr>
          <a:xfrm>
            <a:off x="2140373" y="1600201"/>
            <a:ext cx="9442027"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AA49B07E-FA4A-D046-BF82-7B675D480D84}"/>
              </a:ext>
            </a:extLst>
          </p:cNvPr>
          <p:cNvSpPr>
            <a:spLocks noGrp="1"/>
          </p:cNvSpPr>
          <p:nvPr>
            <p:ph type="sldNum" sz="quarter" idx="10"/>
          </p:nvPr>
        </p:nvSpPr>
        <p:spPr>
          <a:xfrm>
            <a:off x="11649918" y="6356353"/>
            <a:ext cx="292706" cy="297454"/>
          </a:xfrm>
        </p:spPr>
        <p:txBody>
          <a:bodyPr/>
          <a:lstStyle>
            <a:lvl1pPr algn="r">
              <a:defRPr/>
            </a:lvl1pPr>
          </a:lstStyle>
          <a:p>
            <a:pPr>
              <a:defRPr/>
            </a:pPr>
            <a:fld id="{BAB0C6AA-7CC5-C348-9B71-CCE993F856FE}" type="slidenum">
              <a:rPr lang="en-US"/>
              <a:pPr>
                <a:defRPr/>
              </a:pPr>
              <a:t>‹#›</a:t>
            </a:fld>
            <a:endParaRPr lang="en-US" dirty="0"/>
          </a:p>
        </p:txBody>
      </p:sp>
      <p:sp>
        <p:nvSpPr>
          <p:cNvPr id="7" name="Content Placeholder 2"/>
          <p:cNvSpPr>
            <a:spLocks noGrp="1"/>
          </p:cNvSpPr>
          <p:nvPr>
            <p:ph idx="11" hasCustomPrompt="1"/>
          </p:nvPr>
        </p:nvSpPr>
        <p:spPr>
          <a:xfrm>
            <a:off x="504156" y="6308729"/>
            <a:ext cx="9442027" cy="512231"/>
          </a:xfrm>
          <a:prstGeom prst="rect">
            <a:avLst/>
          </a:prstGeom>
        </p:spPr>
        <p:txBody>
          <a:bodyPr/>
          <a:lstStyle>
            <a:lvl2pPr>
              <a:defRPr/>
            </a:lvl2pPr>
            <a:lvl3pPr marL="914377" indent="0">
              <a:buNone/>
              <a:defRPr sz="1400">
                <a:solidFill>
                  <a:srgbClr val="007E39"/>
                </a:solidFill>
              </a:defRPr>
            </a:lvl3pPr>
          </a:lstStyle>
          <a:p>
            <a:pPr lvl="2"/>
            <a:r>
              <a:rPr lang="en-US" dirty="0"/>
              <a:t>Unclassified/For Public Use</a:t>
            </a:r>
          </a:p>
        </p:txBody>
      </p:sp>
    </p:spTree>
    <p:extLst>
      <p:ext uri="{BB962C8B-B14F-4D97-AF65-F5344CB8AC3E}">
        <p14:creationId xmlns:p14="http://schemas.microsoft.com/office/powerpoint/2010/main" val="41151040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3808735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017723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956028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1147747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797160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8962484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0734813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69753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4612001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272792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90C6AF-B80F-F143-82C6-85A529CBF4F3}"/>
              </a:ext>
            </a:extLst>
          </p:cNvPr>
          <p:cNvPicPr>
            <a:picLocks noChangeAspect="1"/>
          </p:cNvPicPr>
          <p:nvPr userDrawn="1"/>
        </p:nvPicPr>
        <p:blipFill>
          <a:blip r:embed="rId2"/>
          <a:srcRect/>
          <a:stretch/>
        </p:blipFill>
        <p:spPr>
          <a:xfrm>
            <a:off x="-9148" y="1"/>
            <a:ext cx="12198095" cy="6868583"/>
          </a:xfrm>
          <a:prstGeom prst="rect">
            <a:avLst/>
          </a:prstGeom>
        </p:spPr>
      </p:pic>
    </p:spTree>
    <p:extLst>
      <p:ext uri="{BB962C8B-B14F-4D97-AF65-F5344CB8AC3E}">
        <p14:creationId xmlns:p14="http://schemas.microsoft.com/office/powerpoint/2010/main" val="39631170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5283252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0186489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6272162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3028247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6972934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573959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6828768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16270495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9789913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94528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D2A315-1DED-924C-9F72-A6DFA08414E4}"/>
              </a:ext>
            </a:extLst>
          </p:cNvPr>
          <p:cNvPicPr>
            <a:picLocks noChangeAspect="1"/>
          </p:cNvPicPr>
          <p:nvPr userDrawn="1"/>
        </p:nvPicPr>
        <p:blipFill>
          <a:blip r:embed="rId2"/>
          <a:srcRect/>
          <a:stretch/>
        </p:blipFill>
        <p:spPr>
          <a:xfrm>
            <a:off x="1" y="2"/>
            <a:ext cx="12195537" cy="6867143"/>
          </a:xfrm>
          <a:prstGeom prst="rect">
            <a:avLst/>
          </a:prstGeom>
        </p:spPr>
      </p:pic>
      <p:sp>
        <p:nvSpPr>
          <p:cNvPr id="2" name="Title 1"/>
          <p:cNvSpPr>
            <a:spLocks noGrp="1"/>
          </p:cNvSpPr>
          <p:nvPr>
            <p:ph type="title"/>
          </p:nvPr>
        </p:nvSpPr>
        <p:spPr>
          <a:xfrm>
            <a:off x="2140373" y="274639"/>
            <a:ext cx="9442027" cy="1143000"/>
          </a:xfrm>
          <a:prstGeom prst="rect">
            <a:avLst/>
          </a:prstGeom>
        </p:spPr>
        <p:txBody>
          <a:bodyPr>
            <a:norm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2140373" y="1600202"/>
            <a:ext cx="9442027" cy="408158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4D374-8EE8-7246-AF66-A09FD430F8E0}"/>
              </a:ext>
            </a:extLst>
          </p:cNvPr>
          <p:cNvSpPr>
            <a:spLocks noGrp="1"/>
          </p:cNvSpPr>
          <p:nvPr>
            <p:ph type="sldNum" sz="quarter" idx="10"/>
          </p:nvPr>
        </p:nvSpPr>
        <p:spPr>
          <a:xfrm>
            <a:off x="11649918" y="6356353"/>
            <a:ext cx="292706" cy="297454"/>
          </a:xfrm>
        </p:spPr>
        <p:txBody>
          <a:bodyPr/>
          <a:lstStyle>
            <a:lvl1pPr algn="r">
              <a:defRPr/>
            </a:lvl1pPr>
          </a:lstStyle>
          <a:p>
            <a:pPr>
              <a:defRPr/>
            </a:pPr>
            <a:fld id="{2B8B94DB-02AB-9340-ADA8-B9B5A3B1FECF}" type="slidenum">
              <a:rPr lang="en-US"/>
              <a:pPr>
                <a:defRPr/>
              </a:pPr>
              <a:t>‹#›</a:t>
            </a:fld>
            <a:endParaRPr lang="en-US" dirty="0"/>
          </a:p>
        </p:txBody>
      </p:sp>
    </p:spTree>
    <p:extLst>
      <p:ext uri="{BB962C8B-B14F-4D97-AF65-F5344CB8AC3E}">
        <p14:creationId xmlns:p14="http://schemas.microsoft.com/office/powerpoint/2010/main" val="38139920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558425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3550163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3882301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4630225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6561385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0491901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58253768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5732540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615891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50588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90C6AF-B80F-F143-82C6-85A529CBF4F3}"/>
              </a:ext>
            </a:extLst>
          </p:cNvPr>
          <p:cNvPicPr>
            <a:picLocks noChangeAspect="1"/>
          </p:cNvPicPr>
          <p:nvPr userDrawn="1"/>
        </p:nvPicPr>
        <p:blipFill>
          <a:blip r:embed="rId2"/>
          <a:srcRect/>
          <a:stretch/>
        </p:blipFill>
        <p:spPr>
          <a:xfrm>
            <a:off x="-9148" y="1"/>
            <a:ext cx="12198095" cy="6868583"/>
          </a:xfrm>
          <a:prstGeom prst="rect">
            <a:avLst/>
          </a:prstGeom>
        </p:spPr>
      </p:pic>
      <p:sp>
        <p:nvSpPr>
          <p:cNvPr id="3" name="Rectangle 1">
            <a:extLst>
              <a:ext uri="{FF2B5EF4-FFF2-40B4-BE49-F238E27FC236}">
                <a16:creationId xmlns:a16="http://schemas.microsoft.com/office/drawing/2014/main" id="{403E684B-A6C5-D666-B2C9-8B5FDAAE1820}"/>
              </a:ext>
            </a:extLst>
          </p:cNvPr>
          <p:cNvSpPr txBox="1"/>
          <p:nvPr userDrawn="1"/>
        </p:nvSpPr>
        <p:spPr>
          <a:xfrm>
            <a:off x="4849145" y="6508594"/>
            <a:ext cx="1580238"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p>
            <a:pPr lvl="2" indent="0" algn="ctr" defTabSz="457178">
              <a:defRPr sz="1000">
                <a:solidFill>
                  <a:srgbClr val="007E39"/>
                </a:solidFill>
              </a:defRPr>
            </a:pPr>
            <a:r>
              <a:rPr sz="1000" dirty="0"/>
              <a:t>Unclassified//For Public Use</a:t>
            </a:r>
          </a:p>
        </p:txBody>
      </p:sp>
    </p:spTree>
    <p:extLst>
      <p:ext uri="{BB962C8B-B14F-4D97-AF65-F5344CB8AC3E}">
        <p14:creationId xmlns:p14="http://schemas.microsoft.com/office/powerpoint/2010/main" val="30830838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8708724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327088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3864350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9327133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7531170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5736272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1223259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5512527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7493605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770455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65A22D9-2588-6145-A37E-82C0C99FF352}"/>
              </a:ext>
            </a:extLst>
          </p:cNvPr>
          <p:cNvPicPr>
            <a:picLocks noChangeAspect="1"/>
          </p:cNvPicPr>
          <p:nvPr userDrawn="1"/>
        </p:nvPicPr>
        <p:blipFill>
          <a:blip r:embed="rId2"/>
          <a:srcRect/>
          <a:stretch/>
        </p:blipFill>
        <p:spPr>
          <a:xfrm>
            <a:off x="0" y="2"/>
            <a:ext cx="12198096" cy="6868583"/>
          </a:xfrm>
          <a:prstGeom prst="rect">
            <a:avLst/>
          </a:prstGeom>
        </p:spPr>
      </p:pic>
      <p:sp>
        <p:nvSpPr>
          <p:cNvPr id="2" name="Title 1"/>
          <p:cNvSpPr>
            <a:spLocks noGrp="1"/>
          </p:cNvSpPr>
          <p:nvPr>
            <p:ph type="title"/>
          </p:nvPr>
        </p:nvSpPr>
        <p:spPr>
          <a:xfrm>
            <a:off x="1281396" y="220299"/>
            <a:ext cx="10661227" cy="1143000"/>
          </a:xfrm>
          <a:prstGeom prst="rect">
            <a:avLst/>
          </a:prstGeom>
        </p:spPr>
        <p:txBody>
          <a:bodyPr>
            <a:normAutofit/>
          </a:bodyPr>
          <a:lstStyle>
            <a:lvl1pPr algn="l">
              <a:defRPr sz="28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1281395" y="1512279"/>
            <a:ext cx="10661228" cy="4525963"/>
          </a:xfrm>
          <a:prstGeom prst="rect">
            <a:avLst/>
          </a:prstGeom>
        </p:spPr>
        <p:txBody>
          <a:bodyPr/>
          <a:lstStyle>
            <a:lvl1pPr>
              <a:defRPr sz="2400">
                <a:latin typeface="Arial" panose="020B0604020202020204" pitchFamily="34" charset="0"/>
                <a:cs typeface="Arial" panose="020B0604020202020204" pitchFamily="34" charset="0"/>
              </a:defRPr>
            </a:lvl1pPr>
            <a:lvl2pPr>
              <a:defRPr sz="22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AA49B07E-FA4A-D046-BF82-7B675D480D84}"/>
              </a:ext>
            </a:extLst>
          </p:cNvPr>
          <p:cNvSpPr>
            <a:spLocks noGrp="1"/>
          </p:cNvSpPr>
          <p:nvPr>
            <p:ph type="sldNum" sz="quarter" idx="10"/>
          </p:nvPr>
        </p:nvSpPr>
        <p:spPr/>
        <p:txBody>
          <a:bodyPr/>
          <a:lstStyle>
            <a:lvl1pPr algn="r">
              <a:defRPr/>
            </a:lvl1pPr>
          </a:lstStyle>
          <a:p>
            <a:pPr>
              <a:defRPr/>
            </a:pPr>
            <a:fld id="{BAB0C6AA-7CC5-C348-9B71-CCE993F856FE}" type="slidenum">
              <a:rPr lang="en-US"/>
              <a:pPr>
                <a:defRPr/>
              </a:pPr>
              <a:t>‹#›</a:t>
            </a:fld>
            <a:endParaRPr lang="en-US" dirty="0"/>
          </a:p>
        </p:txBody>
      </p:sp>
      <p:sp>
        <p:nvSpPr>
          <p:cNvPr id="7" name="Rectangle 1">
            <a:extLst>
              <a:ext uri="{FF2B5EF4-FFF2-40B4-BE49-F238E27FC236}">
                <a16:creationId xmlns:a16="http://schemas.microsoft.com/office/drawing/2014/main" id="{4E5A72E0-ACD1-A54C-B409-E83369C8FB04}"/>
              </a:ext>
            </a:extLst>
          </p:cNvPr>
          <p:cNvSpPr txBox="1"/>
          <p:nvPr userDrawn="1"/>
        </p:nvSpPr>
        <p:spPr>
          <a:xfrm>
            <a:off x="249379" y="6453413"/>
            <a:ext cx="1580239"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rIns="60959">
            <a:spAutoFit/>
          </a:bodyPr>
          <a:lstStyle/>
          <a:p>
            <a:pPr lvl="2" indent="0" algn="l" defTabSz="457178">
              <a:defRPr sz="1000">
                <a:solidFill>
                  <a:srgbClr val="007E39"/>
                </a:solidFill>
              </a:defRPr>
            </a:pPr>
            <a:r>
              <a:rPr sz="1000" dirty="0"/>
              <a:t>Unclassified//For Public Use</a:t>
            </a:r>
          </a:p>
        </p:txBody>
      </p:sp>
    </p:spTree>
    <p:extLst>
      <p:ext uri="{BB962C8B-B14F-4D97-AF65-F5344CB8AC3E}">
        <p14:creationId xmlns:p14="http://schemas.microsoft.com/office/powerpoint/2010/main" val="23356034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6512620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14882032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9937697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21701176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40126432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1542837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19689621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7442875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60773909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94810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D2A315-1DED-924C-9F72-A6DFA08414E4}"/>
              </a:ext>
            </a:extLst>
          </p:cNvPr>
          <p:cNvPicPr>
            <a:picLocks noChangeAspect="1"/>
          </p:cNvPicPr>
          <p:nvPr userDrawn="1"/>
        </p:nvPicPr>
        <p:blipFill>
          <a:blip r:embed="rId2"/>
          <a:srcRect/>
          <a:stretch/>
        </p:blipFill>
        <p:spPr>
          <a:xfrm>
            <a:off x="1" y="2"/>
            <a:ext cx="12195537" cy="6867143"/>
          </a:xfrm>
          <a:prstGeom prst="rect">
            <a:avLst/>
          </a:prstGeom>
        </p:spPr>
      </p:pic>
      <p:sp>
        <p:nvSpPr>
          <p:cNvPr id="2" name="Title 1"/>
          <p:cNvSpPr>
            <a:spLocks noGrp="1"/>
          </p:cNvSpPr>
          <p:nvPr>
            <p:ph type="title"/>
          </p:nvPr>
        </p:nvSpPr>
        <p:spPr>
          <a:xfrm>
            <a:off x="2140373" y="274639"/>
            <a:ext cx="9442027" cy="1143000"/>
          </a:xfrm>
          <a:prstGeom prst="rect">
            <a:avLst/>
          </a:prstGeom>
        </p:spPr>
        <p:txBody>
          <a:bodyPr>
            <a:normAutofit/>
          </a:bodyPr>
          <a:lstStyle>
            <a:lvl1pPr algn="l">
              <a:defRPr sz="3600"/>
            </a:lvl1pPr>
          </a:lstStyle>
          <a:p>
            <a:r>
              <a:rPr lang="en-US"/>
              <a:t>Click to edit Master title style</a:t>
            </a:r>
            <a:endParaRPr lang="en-US" dirty="0"/>
          </a:p>
        </p:txBody>
      </p:sp>
      <p:sp>
        <p:nvSpPr>
          <p:cNvPr id="3" name="Content Placeholder 2"/>
          <p:cNvSpPr>
            <a:spLocks noGrp="1"/>
          </p:cNvSpPr>
          <p:nvPr>
            <p:ph idx="1"/>
          </p:nvPr>
        </p:nvSpPr>
        <p:spPr>
          <a:xfrm>
            <a:off x="2140373" y="1600202"/>
            <a:ext cx="9442027" cy="408158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0814D374-8EE8-7246-AF66-A09FD430F8E0}"/>
              </a:ext>
            </a:extLst>
          </p:cNvPr>
          <p:cNvSpPr>
            <a:spLocks noGrp="1"/>
          </p:cNvSpPr>
          <p:nvPr>
            <p:ph type="sldNum" sz="quarter" idx="10"/>
          </p:nvPr>
        </p:nvSpPr>
        <p:spPr/>
        <p:txBody>
          <a:bodyPr/>
          <a:lstStyle>
            <a:lvl1pPr algn="r">
              <a:defRPr/>
            </a:lvl1pPr>
          </a:lstStyle>
          <a:p>
            <a:pPr>
              <a:defRPr/>
            </a:pPr>
            <a:fld id="{2B8B94DB-02AB-9340-ADA8-B9B5A3B1FECF}" type="slidenum">
              <a:rPr lang="en-US"/>
              <a:pPr>
                <a:defRPr/>
              </a:pPr>
              <a:t>‹#›</a:t>
            </a:fld>
            <a:endParaRPr lang="en-US" dirty="0"/>
          </a:p>
        </p:txBody>
      </p:sp>
    </p:spTree>
    <p:extLst>
      <p:ext uri="{BB962C8B-B14F-4D97-AF65-F5344CB8AC3E}">
        <p14:creationId xmlns:p14="http://schemas.microsoft.com/office/powerpoint/2010/main" val="11827380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8739993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41108084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5002289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dirty="0"/>
          </a:p>
        </p:txBody>
      </p:sp>
      <p:sp>
        <p:nvSpPr>
          <p:cNvPr id="5"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12144712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2720783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dirty="0"/>
          </a:p>
        </p:txBody>
      </p:sp>
      <p:sp>
        <p:nvSpPr>
          <p:cNvPr id="8"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3036365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dirty="0"/>
          </a:p>
        </p:txBody>
      </p:sp>
      <p:sp>
        <p:nvSpPr>
          <p:cNvPr id="4"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8570930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dirty="0"/>
          </a:p>
        </p:txBody>
      </p:sp>
      <p:sp>
        <p:nvSpPr>
          <p:cNvPr id="3"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8360099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0966932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dirty="0"/>
          </a:p>
        </p:txBody>
      </p:sp>
      <p:sp>
        <p:nvSpPr>
          <p:cNvPr id="6" name="Footer Placeholder 3"/>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12167787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0.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0.jpe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0.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0.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0.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0.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0.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0.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0.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itle Text"/>
          <p:cNvSpPr txBox="1">
            <a:spLocks noGrp="1"/>
          </p:cNvSpPr>
          <p:nvPr>
            <p:ph type="title"/>
          </p:nvPr>
        </p:nvSpPr>
        <p:spPr>
          <a:xfrm>
            <a:off x="609600" y="388614"/>
            <a:ext cx="10972800" cy="1029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Title Text</a:t>
            </a:r>
          </a:p>
        </p:txBody>
      </p:sp>
      <p:sp>
        <p:nvSpPr>
          <p:cNvPr id="4" name="Body Level One…"/>
          <p:cNvSpPr txBox="1">
            <a:spLocks noGrp="1"/>
          </p:cNvSpPr>
          <p:nvPr>
            <p:ph type="body" idx="1"/>
          </p:nvPr>
        </p:nvSpPr>
        <p:spPr>
          <a:xfrm>
            <a:off x="609600" y="1600201"/>
            <a:ext cx="10972800" cy="4525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1649917" y="6356353"/>
            <a:ext cx="292707" cy="297454"/>
          </a:xfrm>
          <a:prstGeom prst="rect">
            <a:avLst/>
          </a:prstGeom>
          <a:ln w="12700">
            <a:miter lim="400000"/>
          </a:ln>
        </p:spPr>
        <p:txBody>
          <a:bodyPr wrap="none" lIns="45719" rIns="45719">
            <a:spAutoFit/>
          </a:bodyPr>
          <a:lstStyle>
            <a:lvl1pPr algn="r">
              <a:defRPr sz="1333"/>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3" r:id="rId1"/>
    <p:sldLayoutId id="2147483656" r:id="rId2"/>
    <p:sldLayoutId id="2147483659" r:id="rId3"/>
    <p:sldLayoutId id="2147483660" r:id="rId4"/>
    <p:sldLayoutId id="2147483661" r:id="rId5"/>
    <p:sldLayoutId id="2147483679" r:id="rId6"/>
  </p:sldLayoutIdLst>
  <p:transition spd="med"/>
  <p:hf hdr="0" ftr="0" dt="0"/>
  <p:txStyles>
    <p:titleStyle>
      <a:lvl1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457189"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914377"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1371566"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1828754" algn="ctr" defTabSz="457189"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891" marR="0" indent="-342891" algn="l" defTabSz="457189" rtl="0" latinLnBrk="0">
        <a:lnSpc>
          <a:spcPct val="100000"/>
        </a:lnSpc>
        <a:spcBef>
          <a:spcPts val="667"/>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52" marR="0" indent="-326564" algn="l" defTabSz="457189" rtl="0" latinLnBrk="0">
        <a:lnSpc>
          <a:spcPct val="100000"/>
        </a:lnSpc>
        <a:spcBef>
          <a:spcPts val="667"/>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170" marR="0" indent="-304792" algn="l" defTabSz="457189" rtl="0" latinLnBrk="0">
        <a:lnSpc>
          <a:spcPct val="100000"/>
        </a:lnSpc>
        <a:spcBef>
          <a:spcPts val="667"/>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15" marR="0" indent="-365750" algn="l" defTabSz="457189" rtl="0" latinLnBrk="0">
        <a:lnSpc>
          <a:spcPct val="100000"/>
        </a:lnSpc>
        <a:spcBef>
          <a:spcPts val="667"/>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05" marR="0" indent="-365751" algn="l" defTabSz="457189" rtl="0" latinLnBrk="0">
        <a:lnSpc>
          <a:spcPct val="100000"/>
        </a:lnSpc>
        <a:spcBef>
          <a:spcPts val="667"/>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694" marR="0" indent="-365751" algn="l" defTabSz="457189" rtl="0" latinLnBrk="0">
        <a:lnSpc>
          <a:spcPct val="100000"/>
        </a:lnSpc>
        <a:spcBef>
          <a:spcPts val="667"/>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882" marR="0" indent="-365751" algn="l" defTabSz="457189" rtl="0" latinLnBrk="0">
        <a:lnSpc>
          <a:spcPct val="100000"/>
        </a:lnSpc>
        <a:spcBef>
          <a:spcPts val="667"/>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071" marR="0" indent="-365751" algn="l" defTabSz="457189" rtl="0" latinLnBrk="0">
        <a:lnSpc>
          <a:spcPct val="100000"/>
        </a:lnSpc>
        <a:spcBef>
          <a:spcPts val="667"/>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259" marR="0" indent="-365751" algn="l" defTabSz="457189" rtl="0" latinLnBrk="0">
        <a:lnSpc>
          <a:spcPct val="100000"/>
        </a:lnSpc>
        <a:spcBef>
          <a:spcPts val="667"/>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609585"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Calibri"/>
        </a:defRPr>
      </a:lvl1pPr>
      <a:lvl2pPr marL="0" marR="0" indent="609585" algn="r" defTabSz="609585"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Calibri"/>
        </a:defRPr>
      </a:lvl2pPr>
      <a:lvl3pPr marL="0" marR="0" indent="1219170" algn="r" defTabSz="609585"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Calibri"/>
        </a:defRPr>
      </a:lvl3pPr>
      <a:lvl4pPr marL="0" marR="0" indent="1828754" algn="r" defTabSz="609585"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Calibri"/>
        </a:defRPr>
      </a:lvl4pPr>
      <a:lvl5pPr marL="0" marR="0" indent="2438339" algn="r" defTabSz="609585"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Calibri"/>
        </a:defRPr>
      </a:lvl5pPr>
      <a:lvl6pPr marL="0" marR="0" indent="3047924" algn="r" defTabSz="609585"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Calibri"/>
        </a:defRPr>
      </a:lvl6pPr>
      <a:lvl7pPr marL="0" marR="0" indent="3657509" algn="r" defTabSz="609585"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Calibri"/>
        </a:defRPr>
      </a:lvl7pPr>
      <a:lvl8pPr marL="0" marR="0" indent="4267093" algn="r" defTabSz="609585"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Calibri"/>
        </a:defRPr>
      </a:lvl8pPr>
      <a:lvl9pPr marL="0" marR="0" indent="4876678" algn="r" defTabSz="609585" rtl="0" latinLnBrk="0">
        <a:lnSpc>
          <a:spcPct val="100000"/>
        </a:lnSpc>
        <a:spcBef>
          <a:spcPts val="0"/>
        </a:spcBef>
        <a:spcAft>
          <a:spcPts val="0"/>
        </a:spcAft>
        <a:buClrTx/>
        <a:buSzTx/>
        <a:buFontTx/>
        <a:buNone/>
        <a:tabLst/>
        <a:defRPr sz="1333" b="0" i="0" u="none" strike="noStrike" cap="none" spc="0" baseline="0">
          <a:solidFill>
            <a:schemeClr val="tx1"/>
          </a:solidFill>
          <a:uFillTx/>
          <a:latin typeface="+mn-lt"/>
          <a:ea typeface="+mn-ea"/>
          <a:cs typeface="+mn-cs"/>
          <a:sym typeface="Calibri"/>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682426"/>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680567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3C6A0095-5870-614F-B509-1142C9E9FD0E}"/>
              </a:ext>
            </a:extLst>
          </p:cNvPr>
          <p:cNvSpPr>
            <a:spLocks noGrp="1"/>
          </p:cNvSpPr>
          <p:nvPr>
            <p:ph type="sldNum" sz="quarter" idx="4"/>
          </p:nvPr>
        </p:nvSpPr>
        <p:spPr>
          <a:xfrm>
            <a:off x="10723423" y="6356352"/>
            <a:ext cx="1219200" cy="365125"/>
          </a:xfrm>
          <a:prstGeom prst="rect">
            <a:avLst/>
          </a:prstGeom>
        </p:spPr>
        <p:txBody>
          <a:bodyPr/>
          <a:lstStyle>
            <a:lvl1pPr algn="r" eaLnBrk="1" fontAlgn="auto" hangingPunct="1">
              <a:spcBef>
                <a:spcPts val="0"/>
              </a:spcBef>
              <a:spcAft>
                <a:spcPts val="0"/>
              </a:spcAft>
              <a:defRPr sz="1400">
                <a:latin typeface="+mn-lt"/>
              </a:defRPr>
            </a:lvl1pPr>
          </a:lstStyle>
          <a:p>
            <a:pPr>
              <a:defRPr/>
            </a:pPr>
            <a:fld id="{629AA7B2-BF6C-924C-8864-CF7339D28F13}" type="slidenum">
              <a:rPr lang="en-US"/>
              <a:pPr>
                <a:defRPr/>
              </a:pPr>
              <a:t>‹#›</a:t>
            </a:fld>
            <a:endParaRPr lang="en-US" dirty="0"/>
          </a:p>
        </p:txBody>
      </p:sp>
    </p:spTree>
    <p:extLst>
      <p:ext uri="{BB962C8B-B14F-4D97-AF65-F5344CB8AC3E}">
        <p14:creationId xmlns:p14="http://schemas.microsoft.com/office/powerpoint/2010/main" val="38378747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Lst>
  <p:hf hdr="0" ftr="0" dt="0"/>
  <p:txStyles>
    <p:titleStyle>
      <a:lvl1pPr algn="ctr" defTabSz="457189" rtl="0" eaLnBrk="1" fontAlgn="base" hangingPunct="1">
        <a:spcBef>
          <a:spcPct val="0"/>
        </a:spcBef>
        <a:spcAft>
          <a:spcPct val="0"/>
        </a:spcAft>
        <a:defRPr sz="4400" kern="1200">
          <a:solidFill>
            <a:schemeClr val="tx1"/>
          </a:solidFill>
          <a:latin typeface="+mj-lt"/>
          <a:ea typeface="+mj-ea"/>
          <a:cs typeface="+mj-cs"/>
        </a:defRPr>
      </a:lvl1pPr>
      <a:lvl2pPr algn="ctr" defTabSz="457189" rtl="0" eaLnBrk="1" fontAlgn="base" hangingPunct="1">
        <a:spcBef>
          <a:spcPct val="0"/>
        </a:spcBef>
        <a:spcAft>
          <a:spcPct val="0"/>
        </a:spcAft>
        <a:defRPr sz="4400">
          <a:solidFill>
            <a:schemeClr val="tx1"/>
          </a:solidFill>
          <a:latin typeface="Calibri" panose="020F0502020204030204" pitchFamily="34" charset="0"/>
        </a:defRPr>
      </a:lvl2pPr>
      <a:lvl3pPr algn="ctr" defTabSz="457189" rtl="0" eaLnBrk="1" fontAlgn="base" hangingPunct="1">
        <a:spcBef>
          <a:spcPct val="0"/>
        </a:spcBef>
        <a:spcAft>
          <a:spcPct val="0"/>
        </a:spcAft>
        <a:defRPr sz="4400">
          <a:solidFill>
            <a:schemeClr val="tx1"/>
          </a:solidFill>
          <a:latin typeface="Calibri" panose="020F0502020204030204" pitchFamily="34" charset="0"/>
        </a:defRPr>
      </a:lvl3pPr>
      <a:lvl4pPr algn="ctr" defTabSz="457189" rtl="0" eaLnBrk="1" fontAlgn="base" hangingPunct="1">
        <a:spcBef>
          <a:spcPct val="0"/>
        </a:spcBef>
        <a:spcAft>
          <a:spcPct val="0"/>
        </a:spcAft>
        <a:defRPr sz="4400">
          <a:solidFill>
            <a:schemeClr val="tx1"/>
          </a:solidFill>
          <a:latin typeface="Calibri" panose="020F0502020204030204" pitchFamily="34" charset="0"/>
        </a:defRPr>
      </a:lvl4pPr>
      <a:lvl5pPr algn="ctr" defTabSz="457189" rtl="0" eaLnBrk="1" fontAlgn="base" hangingPunct="1">
        <a:spcBef>
          <a:spcPct val="0"/>
        </a:spcBef>
        <a:spcAft>
          <a:spcPct val="0"/>
        </a:spcAft>
        <a:defRPr sz="4400">
          <a:solidFill>
            <a:schemeClr val="tx1"/>
          </a:solidFill>
          <a:latin typeface="Calibri" panose="020F0502020204030204" pitchFamily="34" charset="0"/>
        </a:defRPr>
      </a:lvl5pPr>
      <a:lvl6pPr marL="457189" algn="ctr" defTabSz="457189" rtl="0" eaLnBrk="1" fontAlgn="base" hangingPunct="1">
        <a:spcBef>
          <a:spcPct val="0"/>
        </a:spcBef>
        <a:spcAft>
          <a:spcPct val="0"/>
        </a:spcAft>
        <a:defRPr sz="4400">
          <a:solidFill>
            <a:schemeClr val="tx1"/>
          </a:solidFill>
          <a:latin typeface="Calibri" panose="020F0502020204030204" pitchFamily="34" charset="0"/>
        </a:defRPr>
      </a:lvl6pPr>
      <a:lvl7pPr marL="914377" algn="ctr" defTabSz="457189" rtl="0" eaLnBrk="1" fontAlgn="base" hangingPunct="1">
        <a:spcBef>
          <a:spcPct val="0"/>
        </a:spcBef>
        <a:spcAft>
          <a:spcPct val="0"/>
        </a:spcAft>
        <a:defRPr sz="4400">
          <a:solidFill>
            <a:schemeClr val="tx1"/>
          </a:solidFill>
          <a:latin typeface="Calibri" panose="020F0502020204030204" pitchFamily="34" charset="0"/>
        </a:defRPr>
      </a:lvl7pPr>
      <a:lvl8pPr marL="1371566" algn="ctr" defTabSz="457189" rtl="0" eaLnBrk="1" fontAlgn="base" hangingPunct="1">
        <a:spcBef>
          <a:spcPct val="0"/>
        </a:spcBef>
        <a:spcAft>
          <a:spcPct val="0"/>
        </a:spcAft>
        <a:defRPr sz="4400">
          <a:solidFill>
            <a:schemeClr val="tx1"/>
          </a:solidFill>
          <a:latin typeface="Calibri" panose="020F0502020204030204" pitchFamily="34" charset="0"/>
        </a:defRPr>
      </a:lvl8pPr>
      <a:lvl9pPr marL="1828754" algn="ctr" defTabSz="457189"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891" indent="-342891" algn="l" defTabSz="457189"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defTabSz="457189"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defTabSz="457189"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defTabSz="457189"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808395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3627700"/>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695546"/>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9009314"/>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801865"/>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97764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dirty="0"/>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dirty="0"/>
          </a:p>
        </p:txBody>
      </p:sp>
      <p:pic>
        <p:nvPicPr>
          <p:cNvPr id="1031" name="Picture 3"/>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319970"/>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hdr="0" ftr="0" dt="0"/>
  <p:txStyles>
    <p:titleStyle>
      <a:lvl1pPr algn="l" rtl="0" eaLnBrk="0" fontAlgn="base" hangingPunct="0">
        <a:lnSpc>
          <a:spcPct val="90000"/>
        </a:lnSpc>
        <a:spcBef>
          <a:spcPct val="0"/>
        </a:spcBef>
        <a:spcAft>
          <a:spcPct val="0"/>
        </a:spcAft>
        <a:defRPr sz="4400" kern="1200">
          <a:solidFill>
            <a:srgbClr val="616265"/>
          </a:solidFill>
          <a:latin typeface="+mj-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16265"/>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16265"/>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16265"/>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rgbClr val="61626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emf"/><Relationship Id="rId4" Type="http://schemas.openxmlformats.org/officeDocument/2006/relationships/image" Target="../media/image29.emf"/></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files.asprtracie.hhs.gov/documents/aspr-tracie-2022-annual-report-final-508.pdf" TargetMode="External"/><Relationship Id="rId4" Type="http://schemas.openxmlformats.org/officeDocument/2006/relationships/hyperlink" Target="https://asprtracie.hhs.gov/tracie-resources" TargetMode="Externa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3" Type="http://schemas.openxmlformats.org/officeDocument/2006/relationships/hyperlink" Target="https://asprtracie.hhs.gov/technical-resources/38/hospital-patient-decontamination/37" TargetMode="External"/><Relationship Id="rId18" Type="http://schemas.openxmlformats.org/officeDocument/2006/relationships/hyperlink" Target="https://asprtracie.hhs.gov/technical-resources/7/exercise-program/1" TargetMode="External"/><Relationship Id="rId26" Type="http://schemas.openxmlformats.org/officeDocument/2006/relationships/hyperlink" Target="https://asprtracie.hhs.gov/technical-resources/22/coalition-administrative-issues/21" TargetMode="External"/><Relationship Id="rId39" Type="http://schemas.openxmlformats.org/officeDocument/2006/relationships/hyperlink" Target="https://asprtracie.hhs.gov/technical-resources/67/mass-distribution-and-dispensing-of-medical-countermeasures/0" TargetMode="External"/><Relationship Id="rId21" Type="http://schemas.openxmlformats.org/officeDocument/2006/relationships/hyperlink" Target="https://asprtracie.hhs.gov/technical-resources/14/incident-management/1" TargetMode="External"/><Relationship Id="rId34" Type="http://schemas.openxmlformats.org/officeDocument/2006/relationships/hyperlink" Target="https://asprtracie.hhs.gov/technical-resources/51/homecare-and-hospice/47" TargetMode="External"/><Relationship Id="rId42" Type="http://schemas.openxmlformats.org/officeDocument/2006/relationships/hyperlink" Target="https://asprtracie.hhs.gov/technical-resources/70/patient-movement-and-tracking/0" TargetMode="External"/><Relationship Id="rId47" Type="http://schemas.openxmlformats.org/officeDocument/2006/relationships/hyperlink" Target="https://asprtracie.hhs.gov/technical-resources/17/continuity-of-operations-coop-business-continuity-planning/110" TargetMode="External"/><Relationship Id="rId50" Type="http://schemas.openxmlformats.org/officeDocument/2006/relationships/hyperlink" Target="https://asprtracie.hhs.gov/technical-resources/41/bioterrorism-and-high-consequence-biological-threats/27" TargetMode="External"/><Relationship Id="rId55" Type="http://schemas.openxmlformats.org/officeDocument/2006/relationships/hyperlink" Target="https://asprtracie.hhs.gov/technical-resources/36/natural-disasters/27" TargetMode="External"/><Relationship Id="rId7" Type="http://schemas.openxmlformats.org/officeDocument/2006/relationships/hyperlink" Target="https://asprtracie.hhs.gov/technical-resources/78/communication-systems/77" TargetMode="External"/><Relationship Id="rId2" Type="http://schemas.openxmlformats.org/officeDocument/2006/relationships/notesSlide" Target="../notesSlides/notesSlide18.xml"/><Relationship Id="rId16" Type="http://schemas.openxmlformats.org/officeDocument/2006/relationships/hyperlink" Target="https://asprtracie.hhs.gov/technical-resources/66/electronic-health-records/0" TargetMode="External"/><Relationship Id="rId20" Type="http://schemas.openxmlformats.org/officeDocument/2006/relationships/hyperlink" Target="https://asprtracie.hhs.gov/technical-resources/83/healthcare-related-disaster-legal-regulatory-federal-policy/1" TargetMode="External"/><Relationship Id="rId29" Type="http://schemas.openxmlformats.org/officeDocument/2006/relationships/hyperlink" Target="https://asprtracie.hhs.gov/technical-resources/57/healthcare-facility-evacuation-sheltering/0" TargetMode="External"/><Relationship Id="rId41" Type="http://schemas.openxmlformats.org/officeDocument/2006/relationships/hyperlink" Target="https://asprtracie.hhs.gov/technical-resources/68/mental-behavioral-health-non-responders/0" TargetMode="External"/><Relationship Id="rId54" Type="http://schemas.openxmlformats.org/officeDocument/2006/relationships/hyperlink" Target="https://asprtracie.hhs.gov/technical-resources/42/influenza-epidemic-pandemic/27" TargetMode="External"/><Relationship Id="rId62" Type="http://schemas.openxmlformats.org/officeDocument/2006/relationships/hyperlink" Target="https://asprtracie.hhs.gov/technical-resources/87/zika/27" TargetMode="External"/><Relationship Id="rId1" Type="http://schemas.openxmlformats.org/officeDocument/2006/relationships/slideLayout" Target="../slideLayouts/slideLayout12.xml"/><Relationship Id="rId6" Type="http://schemas.openxmlformats.org/officeDocument/2006/relationships/hyperlink" Target="https://asprtracie.hhs.gov/technical-resources/158/climate-change-and-healthcare-system-considerations/0" TargetMode="External"/><Relationship Id="rId11" Type="http://schemas.openxmlformats.org/officeDocument/2006/relationships/hyperlink" Target="https://asprtracie.hhs.gov/technical-resources/63/crisis-standards-of-care/0" TargetMode="External"/><Relationship Id="rId24" Type="http://schemas.openxmlformats.org/officeDocument/2006/relationships/hyperlink" Target="https://asprtracie.hhs.gov/technical-resources/64/family-reunification-and-support/0" TargetMode="External"/><Relationship Id="rId32" Type="http://schemas.openxmlformats.org/officeDocument/2006/relationships/hyperlink" Target="https://asprtracie.hhs.gov/technical-resources/49/ambulatory-care-and-federally-qualified-health-centers-fqhc/47" TargetMode="External"/><Relationship Id="rId37" Type="http://schemas.openxmlformats.org/officeDocument/2006/relationships/hyperlink" Target="https://asprtracie.hhs.gov/technical-resources/92/rural-disaster-health/47" TargetMode="External"/><Relationship Id="rId40" Type="http://schemas.openxmlformats.org/officeDocument/2006/relationships/hyperlink" Target="https://asprtracie.hhs.gov/technical-resources/85/mass-gatherings-special-events/0" TargetMode="External"/><Relationship Id="rId45" Type="http://schemas.openxmlformats.org/officeDocument/2006/relationships/hyperlink" Target="https://asprtracie.hhs.gov/technical-resources/54/pre-hospital-ems/0" TargetMode="External"/><Relationship Id="rId53" Type="http://schemas.openxmlformats.org/officeDocument/2006/relationships/hyperlink" Target="https://asprtracie.hhs.gov/technical-resources/45/ebola-vhf/27" TargetMode="External"/><Relationship Id="rId58" Type="http://schemas.openxmlformats.org/officeDocument/2006/relationships/hyperlink" Target="https://asprtracie.hhs.gov/technical-resources/35/utility-failures/0" TargetMode="External"/><Relationship Id="rId5" Type="http://schemas.openxmlformats.org/officeDocument/2006/relationships/hyperlink" Target="https://asprtracie.hhs.gov/technical-resources/28/burns/0" TargetMode="External"/><Relationship Id="rId15" Type="http://schemas.openxmlformats.org/officeDocument/2006/relationships/hyperlink" Target="https://asprtracie.hhs.gov/technical-resources/156/disasters-and-healthcare-disparity/0" TargetMode="External"/><Relationship Id="rId23" Type="http://schemas.openxmlformats.org/officeDocument/2006/relationships/hyperlink" Target="https://asprtracie.hhs.gov/technical-resources/61/ethics/0" TargetMode="External"/><Relationship Id="rId28" Type="http://schemas.openxmlformats.org/officeDocument/2006/relationships/hyperlink" Target="https://asprtracie.hhs.gov/technical-resources/25/coalition-response-operations-including-mutual-aid/21" TargetMode="External"/><Relationship Id="rId36" Type="http://schemas.openxmlformats.org/officeDocument/2006/relationships/hyperlink" Target="https://asprtracie.hhs.gov/technical-resources/53/pharmacy/47" TargetMode="External"/><Relationship Id="rId49" Type="http://schemas.openxmlformats.org/officeDocument/2006/relationships/hyperlink" Target="https://asprtracie.hhs.gov/technical-resources/72/responder-safety-and-health/0" TargetMode="External"/><Relationship Id="rId57" Type="http://schemas.openxmlformats.org/officeDocument/2006/relationships/hyperlink" Target="https://asprtracie.hhs.gov/technical-resources/160/the-lgbtqi-community-and-disaster-preparedness-and-response/0" TargetMode="External"/><Relationship Id="rId61" Type="http://schemas.openxmlformats.org/officeDocument/2006/relationships/hyperlink" Target="https://asprtracie.hhs.gov/technical-resources/75/workplace-violence/0" TargetMode="External"/><Relationship Id="rId10" Type="http://schemas.openxmlformats.org/officeDocument/2006/relationships/hyperlink" Target="https://asprtracie.hhs.gov/technical-resources/73/social-media-in-emncy-response/77" TargetMode="External"/><Relationship Id="rId19" Type="http://schemas.openxmlformats.org/officeDocument/2006/relationships/hyperlink" Target="https://asprtracie.hhs.gov/technical-resources/3/hazard-vulnerability-risk-assessment/1" TargetMode="External"/><Relationship Id="rId31" Type="http://schemas.openxmlformats.org/officeDocument/2006/relationships/hyperlink" Target="https://asprtracie.hhs.gov/technical-resources/48/alternate-care-sites-including-shelter-medical-care/47" TargetMode="External"/><Relationship Id="rId44" Type="http://schemas.openxmlformats.org/officeDocument/2006/relationships/hyperlink" Target="https://asprtracie.hhs.gov/technical-resources/62/access-and-functional-needs/0" TargetMode="External"/><Relationship Id="rId52" Type="http://schemas.openxmlformats.org/officeDocument/2006/relationships/hyperlink" Target="https://asprtracie.hhs.gov/technical-resources/44/coronaviruses-sars-mers-and-covid-19/27" TargetMode="External"/><Relationship Id="rId60" Type="http://schemas.openxmlformats.org/officeDocument/2006/relationships/hyperlink" Target="https://asprtracie.hhs.gov/technical-resources/74/volunteer-management/0" TargetMode="External"/><Relationship Id="rId4" Type="http://schemas.openxmlformats.org/officeDocument/2006/relationships/hyperlink" Target="https://asprtracie.hhs.gov/technical-resources/96/blood-and-blood-products/0" TargetMode="External"/><Relationship Id="rId9" Type="http://schemas.openxmlformats.org/officeDocument/2006/relationships/hyperlink" Target="https://asprtracie.hhs.gov/technical-resources/79/risk-communications-emncy-public-information-and-warning/77" TargetMode="External"/><Relationship Id="rId14" Type="http://schemas.openxmlformats.org/officeDocument/2006/relationships/hyperlink" Target="https://asprtracie.hhs.gov/technical-resources/39/pre-hospital-patient-decontamination/37" TargetMode="External"/><Relationship Id="rId22" Type="http://schemas.openxmlformats.org/officeDocument/2006/relationships/hyperlink" Target="https://asprtracie.hhs.gov/technical-resources/11/training-and-workforce-development/1" TargetMode="External"/><Relationship Id="rId27" Type="http://schemas.openxmlformats.org/officeDocument/2006/relationships/hyperlink" Target="https://asprtracie.hhs.gov/technical-resources/24/coalition-models-and-functions/21" TargetMode="External"/><Relationship Id="rId30" Type="http://schemas.openxmlformats.org/officeDocument/2006/relationships/hyperlink" Target="https://asprtracie.hhs.gov/technical-resources/58/hospital-surge-capacity-and-immediate-bed-availability/0" TargetMode="External"/><Relationship Id="rId35" Type="http://schemas.openxmlformats.org/officeDocument/2006/relationships/hyperlink" Target="https://asprtracie.hhs.gov/technical-resources/52/long-term-care-facilities/47" TargetMode="External"/><Relationship Id="rId43" Type="http://schemas.openxmlformats.org/officeDocument/2006/relationships/hyperlink" Target="https://asprtracie.hhs.gov/technical-resources/31/pediatric-children/0" TargetMode="External"/><Relationship Id="rId48" Type="http://schemas.openxmlformats.org/officeDocument/2006/relationships/hyperlink" Target="https://asprtracie.hhs.gov/technical-resources/18/recovery-planning/110" TargetMode="External"/><Relationship Id="rId56" Type="http://schemas.openxmlformats.org/officeDocument/2006/relationships/hyperlink" Target="https://asprtracie.hhs.gov/technical-resources/32/radiological-and-nuclear/27" TargetMode="External"/><Relationship Id="rId8" Type="http://schemas.openxmlformats.org/officeDocument/2006/relationships/hyperlink" Target="https://asprtracie.hhs.gov/technical-resources/80/information-sharing/77" TargetMode="External"/><Relationship Id="rId51" Type="http://schemas.openxmlformats.org/officeDocument/2006/relationships/hyperlink" Target="https://asprtracie.hhs.gov/technical-resources/29/chemical-hazards/27" TargetMode="External"/><Relationship Id="rId3" Type="http://schemas.openxmlformats.org/officeDocument/2006/relationships/hyperlink" Target="https://asprtracie.hhs.gov/technical-resources/30/active-shooter-and-explosives/0" TargetMode="External"/><Relationship Id="rId12" Type="http://schemas.openxmlformats.org/officeDocument/2006/relationships/hyperlink" Target="https://asprtracie.hhs.gov/technical-resources/86/cybersecurity/0" TargetMode="External"/><Relationship Id="rId17" Type="http://schemas.openxmlformats.org/officeDocument/2006/relationships/hyperlink" Target="https://asprtracie.hhs.gov/technical-resources/84/emncy-operations-plans-emncy-management-program/1" TargetMode="External"/><Relationship Id="rId25" Type="http://schemas.openxmlformats.org/officeDocument/2006/relationships/hyperlink" Target="https://asprtracie.hhs.gov/technical-resources/65/fatality-management/0" TargetMode="External"/><Relationship Id="rId33" Type="http://schemas.openxmlformats.org/officeDocument/2006/relationships/hyperlink" Target="https://asprtracie.hhs.gov/technical-resources/50/dialysis-centers/47" TargetMode="External"/><Relationship Id="rId38" Type="http://schemas.openxmlformats.org/officeDocument/2006/relationships/hyperlink" Target="https://asprtracie.hhs.gov/technical-resources/55/virtual-medical-care/47" TargetMode="External"/><Relationship Id="rId46" Type="http://schemas.openxmlformats.org/officeDocument/2006/relationships/hyperlink" Target="https://asprtracie.hhs.gov/technical-resources/33/pre-hospital-mass-casualty-triage-and-trauma-care/0" TargetMode="External"/><Relationship Id="rId59" Type="http://schemas.openxmlformats.org/officeDocument/2006/relationships/hyperlink" Target="https://asprtracie.hhs.gov/technical-resources/81/veterinary-issues/0"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files.asprtracie.hhs.gov/documents/on-campus-hospital-armed-assailant-planning-considerations.pdf" TargetMode="External"/><Relationship Id="rId13" Type="http://schemas.openxmlformats.org/officeDocument/2006/relationships/image" Target="../media/image38.png"/><Relationship Id="rId3" Type="http://schemas.openxmlformats.org/officeDocument/2006/relationships/hyperlink" Target="https://asprtracie.hhs.gov/technical-resources/75/workplace-violence/0" TargetMode="External"/><Relationship Id="rId7" Type="http://schemas.openxmlformats.org/officeDocument/2006/relationships/hyperlink" Target="https://asprtracie.hhs.gov/mass-violence" TargetMode="External"/><Relationship Id="rId12" Type="http://schemas.openxmlformats.org/officeDocument/2006/relationships/hyperlink" Target="https://files.asprtracie.hhs.gov/documents/aspr-tracie-the-exchange-newsletter-issue-7-508.pdf" TargetMode="External"/><Relationship Id="rId2" Type="http://schemas.openxmlformats.org/officeDocument/2006/relationships/hyperlink" Target="https://asprtracie.hhs.gov/technical-resources/30/active-shooter-and-explosives/0" TargetMode="External"/><Relationship Id="rId1" Type="http://schemas.openxmlformats.org/officeDocument/2006/relationships/slideLayout" Target="../slideLayouts/slideLayout6.xml"/><Relationship Id="rId6" Type="http://schemas.openxmlformats.org/officeDocument/2006/relationships/hyperlink" Target="https://asprtracie.hhs.gov/mass-violence#mass-violence-active-shooter-incident-tip-sheets" TargetMode="External"/><Relationship Id="rId11" Type="http://schemas.openxmlformats.org/officeDocument/2006/relationships/hyperlink" Target="https://files.asprtracie.hhs.gov/documents/aspr-tracie-newsletter-the-exchange-issue-3.pdf" TargetMode="External"/><Relationship Id="rId5" Type="http://schemas.openxmlformats.org/officeDocument/2006/relationships/hyperlink" Target="https://files.asprtracie.hhs.gov/documents/buffalo-strong-response-recovery-to-active-shooter-incident.pdf" TargetMode="External"/><Relationship Id="rId10" Type="http://schemas.openxmlformats.org/officeDocument/2006/relationships/hyperlink" Target="https://files.asprtracie.hhs.gov/documents/aspr-tracie-the-exchange-issue14.pdf" TargetMode="External"/><Relationship Id="rId4" Type="http://schemas.openxmlformats.org/officeDocument/2006/relationships/hyperlink" Target="https://files.asprtracie.hhs.gov/documents/aspr-tracie-civil-unrest-during-a-pandemic-notes-from-minneapolis.pdf" TargetMode="External"/><Relationship Id="rId9" Type="http://schemas.openxmlformats.org/officeDocument/2006/relationships/hyperlink" Target="https://files.asprtracie.hhs.gov/documents/strategies-for-healthcare-workplace-violence-prevention-risk-assessment-and-de-escalation-webinar-ppt.pdf"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asprtracie.hhs.gov/technical-resources/36/natural-disasters/27" TargetMode="External"/><Relationship Id="rId3" Type="http://schemas.openxmlformats.org/officeDocument/2006/relationships/hyperlink" Target="https://asprtracie.hhs.gov/technical-resources/158/climate-change-and-healthcare-system-considerations/0" TargetMode="External"/><Relationship Id="rId7" Type="http://schemas.openxmlformats.org/officeDocument/2006/relationships/hyperlink" Target="https://files.asprtracie.hhs.gov/documents/managing-the-storm-after-the-storm-healthcare-in-tx-recovers-from-severe-winter-weather.pdf" TargetMode="External"/><Relationship Id="rId12" Type="http://schemas.openxmlformats.org/officeDocument/2006/relationships/image" Target="../media/image39.png"/><Relationship Id="rId2" Type="http://schemas.openxmlformats.org/officeDocument/2006/relationships/hyperlink" Target="https://files.asprtracie.hhs.gov/documents/aspr-tracie-climate-change-resilience-and-healthcare-system-considerations-508.pdf" TargetMode="External"/><Relationship Id="rId1" Type="http://schemas.openxmlformats.org/officeDocument/2006/relationships/slideLayout" Target="../slideLayouts/slideLayout6.xml"/><Relationship Id="rId6" Type="http://schemas.openxmlformats.org/officeDocument/2006/relationships/hyperlink" Target="https://files.asprtracie.hhs.gov/documents/aspr-tracie-earthquake-and-cascading-events-12-10-18--2-3-2021.pdf" TargetMode="External"/><Relationship Id="rId11" Type="http://schemas.openxmlformats.org/officeDocument/2006/relationships/hyperlink" Target="https://files.asprtracie.hhs.gov/documents/aspr-tracie-the-exchange-issue-17.pdf" TargetMode="External"/><Relationship Id="rId5" Type="http://schemas.openxmlformats.org/officeDocument/2006/relationships/hyperlink" Target="https://files.asprtracie.hhs.gov/documents/asprtracie-major-hurricanes-potential-considerations-working-draft.pdf" TargetMode="External"/><Relationship Id="rId10" Type="http://schemas.openxmlformats.org/officeDocument/2006/relationships/hyperlink" Target="https://files.asprtracie.hhs.gov/documents/aspr-tracie-the-exchange-issue10-final-508.pdf" TargetMode="External"/><Relationship Id="rId4" Type="http://schemas.openxmlformats.org/officeDocument/2006/relationships/hyperlink" Target="https://files.asprtracie.hhs.gov/documents/extreme-heat-events-lessons-from-seattles-record-breaking-summers.pdf" TargetMode="External"/><Relationship Id="rId9" Type="http://schemas.openxmlformats.org/officeDocument/2006/relationships/hyperlink" Target="https://files.asprtracie.hhs.gov/documents/aspr-tracie-the-exchange-issue-6.pdf"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asprtracie.hhs.gov/technical-resources/156/disasters-and-healthcare-disparity/0" TargetMode="External"/><Relationship Id="rId3" Type="http://schemas.openxmlformats.org/officeDocument/2006/relationships/hyperlink" Target="https://files.asprtracie.hhs.gov/documents/aspr-tracie-mini-modules-to-relieve-stress-for-healthcare-workers-responding-to-covid-19.pdf" TargetMode="External"/><Relationship Id="rId7" Type="http://schemas.openxmlformats.org/officeDocument/2006/relationships/hyperlink" Target="https://asprtracie.hhs.gov/technical-resources/68/mental-behavioral-health-non-responders/0" TargetMode="External"/><Relationship Id="rId12"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files.asprtracie.hhs.gov/documents/tips-for-retaining-and-caring-for-staff-after-disaster.pdf" TargetMode="External"/><Relationship Id="rId11" Type="http://schemas.openxmlformats.org/officeDocument/2006/relationships/hyperlink" Target="https://files.asprtracie.hhs.gov/documents/aspr-tracie-the-exchange-issue12-final.pdf" TargetMode="External"/><Relationship Id="rId5" Type="http://schemas.openxmlformats.org/officeDocument/2006/relationships/hyperlink" Target="https://files.asprtracie.hhs.gov/documents/aspr-tracie-opioids-faq.pdf" TargetMode="External"/><Relationship Id="rId10" Type="http://schemas.openxmlformats.org/officeDocument/2006/relationships/hyperlink" Target="https://files.asprtracie.hhs.gov/documents/aspr-tracie-the-exchange-newsletter-vol2-issue1.pdf" TargetMode="External"/><Relationship Id="rId4" Type="http://schemas.openxmlformats.org/officeDocument/2006/relationships/hyperlink" Target="https://files.asprtracie.hhs.gov/documents/aspr-tracie-dbh-self-care-for-healthcare-workers-modules-description-final-8-19-19.pdf" TargetMode="External"/><Relationship Id="rId9" Type="http://schemas.openxmlformats.org/officeDocument/2006/relationships/hyperlink" Target="https://asprtracie.hhs.gov/technical-resources/160/the-lgbtqi-community-and-disaster-preparedness-and-response/0"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hyperlink" Target="https://asprtracie.hhs.gov/technical-resources/95/select-aspr-tracie-ta-responses/46" TargetMode="External"/><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hyperlink" Target="https://files.asprtracie.hhs.gov/documents/aspr-tracie-ta-palliative-care-in-covid-19.pdf" TargetMode="External"/><Relationship Id="rId5" Type="http://schemas.openxmlformats.org/officeDocument/2006/relationships/hyperlink" Target="https://files.asprtracie.hhs.gov/documents/aspr-tracie-ta---water-storage-tanks---3-12-18---redacted-final.pdf" TargetMode="External"/><Relationship Id="rId4" Type="http://schemas.openxmlformats.org/officeDocument/2006/relationships/hyperlink" Target="https://files.asprtracie.hhs.gov/documents/aspr-tracie-ta---cms---hospital-reimbursement-following-hurricane---7-30-19-final.pdf" TargetMode="External"/><Relationship Id="rId9"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3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dashtool.org/" TargetMode="External"/><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files.asprtracie.hhs.gov/documents/disaster-available-supplies-in-hospitals-dash-demo.pd" TargetMode="External"/><Relationship Id="rId5" Type="http://schemas.openxmlformats.org/officeDocument/2006/relationships/hyperlink" Target="https://files.asprtracie.hhs.gov/documents/dash-tool-faqs.pdf" TargetMode="External"/><Relationship Id="rId4" Type="http://schemas.openxmlformats.org/officeDocument/2006/relationships/hyperlink" Target="https://files.asprtracie.hhs.gov/documents/dash-fact-sheet-508.pdf"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files.asprtracie.hhs.gov/documents/aspr-tracie-the-exchange-issue11-final-508.pdf" TargetMode="External"/><Relationship Id="rId3" Type="http://schemas.openxmlformats.org/officeDocument/2006/relationships/hyperlink" Target="https://asprtracie.hhs.gov/covid-19" TargetMode="External"/><Relationship Id="rId7" Type="http://schemas.openxmlformats.org/officeDocument/2006/relationships/hyperlink" Target="https://files.asprtracie.hhs.gov/documents/aspr-tracie-covid-19-long-term-care-considerations-toolkit-final.pdf"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s://files.asprtracie.hhs.gov/documents/aspr-tracie-covid-19-and-telehealth-quick-sheet.pdf" TargetMode="External"/><Relationship Id="rId5" Type="http://schemas.openxmlformats.org/officeDocument/2006/relationships/hyperlink" Target="https://files.asprtracie.hhs.gov/documents/covid-19-healthcare-delivery-impacts-quick-sheet.pdf" TargetMode="External"/><Relationship Id="rId10" Type="http://schemas.openxmlformats.org/officeDocument/2006/relationships/hyperlink" Target="https://files.asprtracie.hhs.gov/documents/aspr-tracie-the-exchange-issue-13.pdf" TargetMode="External"/><Relationship Id="rId4" Type="http://schemas.openxmlformats.org/officeDocument/2006/relationships/hyperlink" Target="https://asprtracie.hhs.gov/hospital-toolkit-covid-19" TargetMode="External"/><Relationship Id="rId9" Type="http://schemas.openxmlformats.org/officeDocument/2006/relationships/hyperlink" Target="https://files.asprtracie.hhs.gov/documents/aspr-tracie-the-exchange-issue12-final.pdf"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asprtracie.hhs.gov/surge-partners"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hyperlink" Target="https://asprtracie.hhs.gov/infectious-disease" TargetMode="External"/><Relationship Id="rId13" Type="http://schemas.openxmlformats.org/officeDocument/2006/relationships/image" Target="../media/image54.png"/><Relationship Id="rId3" Type="http://schemas.openxmlformats.org/officeDocument/2006/relationships/hyperlink" Target="https://files.asprtracie.hhs.gov/documents/aspr-tracie-considerations-for-the-use-of-temporary-care-locations-for-managing-seasonal-patient-surge.pdf" TargetMode="External"/><Relationship Id="rId7" Type="http://schemas.openxmlformats.org/officeDocument/2006/relationships/hyperlink" Target="https://asprtracie.hhs.gov/monkeypox" TargetMode="External"/><Relationship Id="rId12" Type="http://schemas.openxmlformats.org/officeDocument/2006/relationships/hyperlink" Target="https://asprtracie.hhs.gov/technical-resources/87/zika/27" TargetMode="External"/><Relationship Id="rId2" Type="http://schemas.openxmlformats.org/officeDocument/2006/relationships/hyperlink" Target="https://files.asprtracie.hhs.gov/documents/avian-influenza-quick-facts.pdf" TargetMode="External"/><Relationship Id="rId1" Type="http://schemas.openxmlformats.org/officeDocument/2006/relationships/slideLayout" Target="../slideLayouts/slideLayout1.xml"/><Relationship Id="rId6" Type="http://schemas.openxmlformats.org/officeDocument/2006/relationships/hyperlink" Target="https://files.asprtracie.hhs.gov/documents/aspr-tracie-ebola-step-care-508.pdf" TargetMode="External"/><Relationship Id="rId11" Type="http://schemas.openxmlformats.org/officeDocument/2006/relationships/hyperlink" Target="https://asprtracie.hhs.gov/technical-resources/45/ebola-vhf/27" TargetMode="External"/><Relationship Id="rId5" Type="http://schemas.openxmlformats.org/officeDocument/2006/relationships/hyperlink" Target="https://files.asprtracie.hhs.gov/documents/aspr-tracie-step-by-step-guide-to-implementing-the-coalition-infectious-disease-surge-annex-ttx-template-final.pdf" TargetMode="External"/><Relationship Id="rId10" Type="http://schemas.openxmlformats.org/officeDocument/2006/relationships/hyperlink" Target="https://asprtracie.hhs.gov/covid-19" TargetMode="External"/><Relationship Id="rId4" Type="http://schemas.openxmlformats.org/officeDocument/2006/relationships/hyperlink" Target="https://files.asprtracie.hhs.gov/documents/aspr-tracie-transport-playbook-508.pdf" TargetMode="External"/><Relationship Id="rId9" Type="http://schemas.openxmlformats.org/officeDocument/2006/relationships/hyperlink" Target="https://asprtracie.hhs.gov/technical-resources/44/coronaviruses-sars-mers-and-covid-19/27"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files.asprtracie.hhs.gov/documents/aspr-tracie-healthcare-system-preparedness-considerations-speaker-series-summary.pdf" TargetMode="External"/><Relationship Id="rId7" Type="http://schemas.openxmlformats.org/officeDocument/2006/relationships/hyperlink" Target="https://files.asprtracie.hhs.gov/documents/aspr-tracie-covid-19-healthcare-professional-stress-and-resilience-speaker-series-overview.pdf" TargetMode="External"/><Relationship Id="rId2" Type="http://schemas.openxmlformats.org/officeDocument/2006/relationships/hyperlink" Target="https://asprtracie.hhs.gov/tracie-resources#webinars-and-videos" TargetMode="External"/><Relationship Id="rId1" Type="http://schemas.openxmlformats.org/officeDocument/2006/relationships/slideLayout" Target="../slideLayouts/slideLayout1.xml"/><Relationship Id="rId6" Type="http://schemas.openxmlformats.org/officeDocument/2006/relationships/hyperlink" Target="https://files.asprtracie.hhs.gov/documents/maintaining-healthcare-safety-during-covid-19-speaker-series-.pdf" TargetMode="External"/><Relationship Id="rId5" Type="http://schemas.openxmlformats.org/officeDocument/2006/relationships/hyperlink" Target="https://files.asprtracie.hhs.gov/documents/aspr-tracie-pediatric-lessons-learned-from-covid-19-immediate-and-future-implications.pdf" TargetMode="External"/><Relationship Id="rId4" Type="http://schemas.openxmlformats.org/officeDocument/2006/relationships/hyperlink" Target="https://files.asprtracie.hhs.gov/documents/aspr-tracie-healthcare-operations-during-covid-19-pandemic-webinar-series.pdf"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files.asprtracie.hhs.gov/documents/impacts-of-planned-and-unplanned-power-disruption-on-ca-public-health-and-medical-systems.pdf" TargetMode="External"/><Relationship Id="rId13" Type="http://schemas.openxmlformats.org/officeDocument/2006/relationships/hyperlink" Target="https://files.asprtracie.hhs.gov/documents/aspr-tracie-solar-eclipse-resources.pdf" TargetMode="External"/><Relationship Id="rId3" Type="http://schemas.openxmlformats.org/officeDocument/2006/relationships/hyperlink" Target="https://asprtracie.hhs.gov/technical-resources/158/climate-change-and-healthcare-system-considerations/0#air-quality-resources" TargetMode="External"/><Relationship Id="rId7" Type="http://schemas.openxmlformats.org/officeDocument/2006/relationships/hyperlink" Target="https://files.asprtracie.hhs.gov/documents/impact-of-planned-unplanned-california-power-outages-on-health-system-ppt.pdf" TargetMode="External"/><Relationship Id="rId12" Type="http://schemas.openxmlformats.org/officeDocument/2006/relationships/hyperlink" Target="https://asprtracie.hhs.gov/technical-resources/159/medical-countermeasure-commercialization/0"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hyperlink" Target="https://files.asprtracie.hhs.gov/documents/health-equity-officer-job-action-sheet.pdf" TargetMode="External"/><Relationship Id="rId11" Type="http://schemas.openxmlformats.org/officeDocument/2006/relationships/hyperlink" Target="https://files.asprtracie.hhs.gov/documents/healthcare-preparedness-series---mass-casualty-hospital-capacity-expansion-toolkit.pdf" TargetMode="External"/><Relationship Id="rId5" Type="http://schemas.openxmlformats.org/officeDocument/2006/relationships/hyperlink" Target="https://files.asprtracie.hhs.gov/documents/healthcare-facility-onboarding-checklist-fillable-final.pdf" TargetMode="External"/><Relationship Id="rId15" Type="http://schemas.openxmlformats.org/officeDocument/2006/relationships/image" Target="../media/image57.png"/><Relationship Id="rId10" Type="http://schemas.openxmlformats.org/officeDocument/2006/relationships/hyperlink" Target="https://files.asprtracie.hhs.gov/documents/mass-casualty-hospital-capacity-expansion-toolkit.pdf" TargetMode="External"/><Relationship Id="rId4" Type="http://schemas.openxmlformats.org/officeDocument/2006/relationships/hyperlink" Target="https://files.asprtracie.hhs.gov/documents/aspr-tracie-the-exchange-issue-17.pdf" TargetMode="External"/><Relationship Id="rId9" Type="http://schemas.openxmlformats.org/officeDocument/2006/relationships/hyperlink" Target="https://files.asprtracie.hhs.gov/documents/lessons-learned-in-heatlh-care-communications.pdf" TargetMode="External"/><Relationship Id="rId14" Type="http://schemas.openxmlformats.org/officeDocument/2006/relationships/hyperlink" Target="https://files.asprtracie.hhs.gov/documents/aspr-tracie-healthcare-system-preparedness-considerations-speaker-series-summary.pdf"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58.png"/><Relationship Id="rId7"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45.svg"/><Relationship Id="rId5" Type="http://schemas.openxmlformats.org/officeDocument/2006/relationships/image" Target="../media/image59.png"/><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8" Type="http://schemas.openxmlformats.org/officeDocument/2006/relationships/hyperlink" Target="http://www.nnlm.gov/"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9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29.sv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2.xml"/><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openxmlformats.org/officeDocument/2006/relationships/hyperlink" Target="http://www.nnlm.gov/train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7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199" y="-1325563"/>
            <a:ext cx="10515600" cy="1325563"/>
          </a:xfrm>
        </p:spPr>
        <p:txBody>
          <a:bodyPr/>
          <a:lstStyle/>
          <a:p>
            <a:r>
              <a:rPr lang="en-US" dirty="0" smtClean="0"/>
              <a:t>welcome</a:t>
            </a:r>
            <a:endParaRPr lang="en-US" dirty="0"/>
          </a:p>
        </p:txBody>
      </p:sp>
      <p:pic>
        <p:nvPicPr>
          <p:cNvPr id="9" name="Picture 8" descr="People in a library" title="NNLM Disaster Preparedness Forum Overview of ASPR TRACIE">
            <a:extLst>
              <a:ext uri="{FF2B5EF4-FFF2-40B4-BE49-F238E27FC236}">
                <a16:creationId xmlns:a16="http://schemas.microsoft.com/office/drawing/2014/main" id="{5579FA1B-A423-F96D-795F-D5B358D6ED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086" y="413089"/>
            <a:ext cx="12017827" cy="6307411"/>
          </a:xfrm>
          <a:prstGeom prst="rect">
            <a:avLst/>
          </a:prstGeom>
        </p:spPr>
      </p:pic>
    </p:spTree>
    <p:extLst>
      <p:ext uri="{BB962C8B-B14F-4D97-AF65-F5344CB8AC3E}">
        <p14:creationId xmlns:p14="http://schemas.microsoft.com/office/powerpoint/2010/main" val="4580850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FB17C-CFFB-FFF7-62FB-2B526E0D007D}"/>
              </a:ext>
            </a:extLst>
          </p:cNvPr>
          <p:cNvSpPr>
            <a:spLocks noGrp="1"/>
          </p:cNvSpPr>
          <p:nvPr>
            <p:ph type="title"/>
          </p:nvPr>
        </p:nvSpPr>
        <p:spPr>
          <a:xfrm>
            <a:off x="1250164" y="206905"/>
            <a:ext cx="9442027" cy="1143000"/>
          </a:xfrm>
        </p:spPr>
        <p:txBody>
          <a:bodyPr/>
          <a:lstStyle/>
          <a:p>
            <a:r>
              <a:rPr lang="en-US" dirty="0"/>
              <a:t>ASPR TRACIE Team</a:t>
            </a:r>
          </a:p>
        </p:txBody>
      </p:sp>
      <p:sp>
        <p:nvSpPr>
          <p:cNvPr id="3" name="Content Placeholder 2">
            <a:extLst>
              <a:ext uri="{FF2B5EF4-FFF2-40B4-BE49-F238E27FC236}">
                <a16:creationId xmlns:a16="http://schemas.microsoft.com/office/drawing/2014/main" id="{0F94F1DB-35AC-AF73-F831-0F4DC05F423A}"/>
              </a:ext>
            </a:extLst>
          </p:cNvPr>
          <p:cNvSpPr>
            <a:spLocks noGrp="1"/>
          </p:cNvSpPr>
          <p:nvPr>
            <p:ph idx="1"/>
          </p:nvPr>
        </p:nvSpPr>
        <p:spPr>
          <a:xfrm>
            <a:off x="1763001" y="1068012"/>
            <a:ext cx="9442027" cy="4525963"/>
          </a:xfrm>
        </p:spPr>
        <p:txBody>
          <a:bodyPr>
            <a:normAutofit fontScale="92500" lnSpcReduction="10000"/>
          </a:bodyPr>
          <a:lstStyle/>
          <a:p>
            <a:r>
              <a:rPr lang="en-US" dirty="0"/>
              <a:t>Rachel Lehman, ASPR, Acting Director/System Owner </a:t>
            </a:r>
          </a:p>
          <a:p>
            <a:pPr marL="0" indent="0">
              <a:buNone/>
            </a:pPr>
            <a:endParaRPr lang="en-US" sz="1600" dirty="0"/>
          </a:p>
          <a:p>
            <a:pPr marL="0" indent="0">
              <a:buNone/>
            </a:pPr>
            <a:r>
              <a:rPr lang="en-US" dirty="0">
                <a:solidFill>
                  <a:srgbClr val="002060"/>
                </a:solidFill>
              </a:rPr>
              <a:t>ICF ASPR TRACIE Team Members: </a:t>
            </a:r>
          </a:p>
          <a:p>
            <a:r>
              <a:rPr lang="en-US" sz="2933" dirty="0"/>
              <a:t>Dr. John Hick, Senior Editor </a:t>
            </a:r>
          </a:p>
          <a:p>
            <a:r>
              <a:rPr lang="en-US" sz="2933" dirty="0"/>
              <a:t>Audrey Mazurek, Project Director </a:t>
            </a:r>
          </a:p>
          <a:p>
            <a:r>
              <a:rPr lang="en-US" sz="2933" dirty="0"/>
              <a:t>Corina </a:t>
            </a:r>
            <a:r>
              <a:rPr lang="en-US" sz="2933" dirty="0" err="1"/>
              <a:t>Solé</a:t>
            </a:r>
            <a:r>
              <a:rPr lang="en-US" sz="2933" dirty="0"/>
              <a:t> Brito, Deputy Project Director and Communications Manager </a:t>
            </a:r>
          </a:p>
          <a:p>
            <a:r>
              <a:rPr lang="en-US" sz="2933" dirty="0"/>
              <a:t>Bridget Kanawati, Assistance Center Lead </a:t>
            </a:r>
          </a:p>
          <a:p>
            <a:r>
              <a:rPr lang="en-US" sz="2933" dirty="0"/>
              <a:t>Jennifer Nieratko, Special Projects Manager </a:t>
            </a:r>
          </a:p>
          <a:p>
            <a:r>
              <a:rPr lang="en-US" sz="2933" dirty="0"/>
              <a:t>Claire Nyquist, Communications Analyst </a:t>
            </a:r>
          </a:p>
        </p:txBody>
      </p:sp>
    </p:spTree>
    <p:extLst>
      <p:ext uri="{BB962C8B-B14F-4D97-AF65-F5344CB8AC3E}">
        <p14:creationId xmlns:p14="http://schemas.microsoft.com/office/powerpoint/2010/main" val="8505139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303" y="88833"/>
            <a:ext cx="8128000" cy="1143000"/>
          </a:xfrm>
        </p:spPr>
        <p:txBody>
          <a:bodyPr>
            <a:normAutofit/>
          </a:bodyPr>
          <a:lstStyle/>
          <a:p>
            <a:r>
              <a:rPr lang="en-US" dirty="0"/>
              <a:t>Background</a:t>
            </a:r>
          </a:p>
        </p:txBody>
      </p:sp>
      <p:sp>
        <p:nvSpPr>
          <p:cNvPr id="3" name="Content Placeholder 2"/>
          <p:cNvSpPr>
            <a:spLocks noGrp="1"/>
          </p:cNvSpPr>
          <p:nvPr>
            <p:ph idx="1"/>
          </p:nvPr>
        </p:nvSpPr>
        <p:spPr>
          <a:xfrm>
            <a:off x="1440873" y="784321"/>
            <a:ext cx="10344727" cy="4978400"/>
          </a:xfrm>
        </p:spPr>
        <p:txBody>
          <a:bodyPr>
            <a:noAutofit/>
          </a:bodyPr>
          <a:lstStyle/>
          <a:p>
            <a:pPr>
              <a:defRPr/>
            </a:pPr>
            <a:r>
              <a:rPr lang="en-US" sz="1867" b="1" u="sng" dirty="0">
                <a:solidFill>
                  <a:schemeClr val="tx1"/>
                </a:solidFill>
              </a:rPr>
              <a:t>2010</a:t>
            </a:r>
            <a:r>
              <a:rPr lang="en-US" sz="1867" dirty="0">
                <a:solidFill>
                  <a:schemeClr val="tx1"/>
                </a:solidFill>
              </a:rPr>
              <a:t>: </a:t>
            </a:r>
            <a:r>
              <a:rPr lang="en-US" sz="1867" dirty="0"/>
              <a:t>GAO Report resulted in focused ASPR effort to create a workspace </a:t>
            </a:r>
            <a:r>
              <a:rPr lang="en-US" sz="1867" dirty="0">
                <a:solidFill>
                  <a:schemeClr val="tx1"/>
                </a:solidFill>
              </a:rPr>
              <a:t>where stakeholders </a:t>
            </a:r>
            <a:r>
              <a:rPr lang="en-US" sz="1867" dirty="0"/>
              <a:t>could come together to better share information, promising practices, and ideas.</a:t>
            </a:r>
          </a:p>
          <a:p>
            <a:pPr marL="0" indent="0">
              <a:buNone/>
              <a:defRPr/>
            </a:pPr>
            <a:endParaRPr lang="en-US" sz="1867" dirty="0"/>
          </a:p>
          <a:p>
            <a:pPr>
              <a:defRPr/>
            </a:pPr>
            <a:r>
              <a:rPr lang="en-US" sz="1867" b="1" u="sng" dirty="0"/>
              <a:t>201</a:t>
            </a:r>
            <a:r>
              <a:rPr lang="en-US" sz="1867" b="1" u="sng" dirty="0">
                <a:solidFill>
                  <a:schemeClr val="tx1"/>
                </a:solidFill>
              </a:rPr>
              <a:t>3</a:t>
            </a:r>
            <a:r>
              <a:rPr lang="en-US" sz="1867" dirty="0">
                <a:solidFill>
                  <a:schemeClr val="tx1"/>
                </a:solidFill>
              </a:rPr>
              <a:t>: </a:t>
            </a:r>
            <a:r>
              <a:rPr lang="en-US" sz="1867" dirty="0"/>
              <a:t>ASPR and CDC jointly engaged their 62 awardees and stakeholders to determine how to make improvements within their respective cooperative agreements. </a:t>
            </a:r>
          </a:p>
          <a:p>
            <a:pPr lvl="1">
              <a:defRPr/>
            </a:pPr>
            <a:endParaRPr lang="en-US" sz="1867" dirty="0"/>
          </a:p>
          <a:p>
            <a:pPr>
              <a:defRPr/>
            </a:pPr>
            <a:r>
              <a:rPr lang="en-US" sz="1867" b="1" u="sng" dirty="0"/>
              <a:t>2014</a:t>
            </a:r>
            <a:r>
              <a:rPr lang="en-US" sz="1867" dirty="0">
                <a:solidFill>
                  <a:schemeClr val="tx1"/>
                </a:solidFill>
              </a:rPr>
              <a:t>: </a:t>
            </a:r>
            <a:r>
              <a:rPr lang="en-US" sz="1867" dirty="0"/>
              <a:t>HPP identified 3 major areas of need: </a:t>
            </a:r>
          </a:p>
          <a:p>
            <a:pPr lvl="1">
              <a:defRPr/>
            </a:pPr>
            <a:r>
              <a:rPr lang="en-US" sz="1867" dirty="0"/>
              <a:t>Vetted resources for common topics of inquiry housed in an online repository. These resources needed to be “best practices” as determined by experienced SMEs in the field, rather than solely by HHS staff</a:t>
            </a:r>
            <a:r>
              <a:rPr lang="en-US" sz="1867" dirty="0">
                <a:solidFill>
                  <a:schemeClr val="tx1">
                    <a:lumMod val="50000"/>
                  </a:schemeClr>
                </a:solidFill>
              </a:rPr>
              <a:t>.</a:t>
            </a:r>
            <a:r>
              <a:rPr lang="en-US" sz="1867" dirty="0">
                <a:solidFill>
                  <a:srgbClr val="FF0000"/>
                </a:solidFill>
              </a:rPr>
              <a:t> </a:t>
            </a:r>
          </a:p>
          <a:p>
            <a:pPr lvl="1">
              <a:defRPr/>
            </a:pPr>
            <a:r>
              <a:rPr lang="en-US" sz="1867" dirty="0"/>
              <a:t>A centralized method to provide timely technical assistance (TA)  for healthcare and medical preparedness activities</a:t>
            </a:r>
            <a:r>
              <a:rPr lang="en-US" sz="1867" dirty="0">
                <a:solidFill>
                  <a:srgbClr val="FF0000"/>
                </a:solidFill>
              </a:rPr>
              <a:t>. </a:t>
            </a:r>
          </a:p>
          <a:p>
            <a:pPr lvl="1">
              <a:defRPr/>
            </a:pPr>
            <a:r>
              <a:rPr lang="en-US" sz="1867" dirty="0"/>
              <a:t>A mechanism that allowed end users to communicate directly and share promising practices which could be supported by HHS but did not force the end user to wait for HHS policy to be developed.</a:t>
            </a:r>
          </a:p>
          <a:p>
            <a:pPr>
              <a:defRPr/>
            </a:pPr>
            <a:endParaRPr lang="en-US" altLang="en-US" sz="1867" dirty="0"/>
          </a:p>
        </p:txBody>
      </p:sp>
    </p:spTree>
    <p:extLst>
      <p:ext uri="{BB962C8B-B14F-4D97-AF65-F5344CB8AC3E}">
        <p14:creationId xmlns:p14="http://schemas.microsoft.com/office/powerpoint/2010/main" val="978955896"/>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095" y="85804"/>
            <a:ext cx="11277600" cy="1422400"/>
          </a:xfrm>
        </p:spPr>
        <p:txBody>
          <a:bodyPr>
            <a:normAutofit/>
          </a:bodyPr>
          <a:lstStyle/>
          <a:p>
            <a:r>
              <a:rPr lang="en-US" dirty="0"/>
              <a:t>ASPR TRACIE Stakeholders</a:t>
            </a:r>
            <a:br>
              <a:rPr lang="en-US" dirty="0"/>
            </a:br>
            <a:endParaRPr lang="en-US" sz="1600" i="1" dirty="0">
              <a:solidFill>
                <a:srgbClr val="C00000"/>
              </a:solidFill>
            </a:endParaRPr>
          </a:p>
        </p:txBody>
      </p:sp>
      <p:sp>
        <p:nvSpPr>
          <p:cNvPr id="3" name="TextBox 2" descr="ASPR Stakeholders">
            <a:extLst>
              <a:ext uri="{FF2B5EF4-FFF2-40B4-BE49-F238E27FC236}">
                <a16:creationId xmlns:a16="http://schemas.microsoft.com/office/drawing/2014/main" id="{C983D152-404B-4DD5-A00B-CD5C37453E2A}"/>
              </a:ext>
            </a:extLst>
          </p:cNvPr>
          <p:cNvSpPr txBox="1"/>
          <p:nvPr/>
        </p:nvSpPr>
        <p:spPr>
          <a:xfrm>
            <a:off x="1201095" y="4667810"/>
            <a:ext cx="10806179" cy="338554"/>
          </a:xfrm>
          <a:prstGeom prst="rect">
            <a:avLst/>
          </a:prstGeom>
          <a:noFill/>
        </p:spPr>
        <p:txBody>
          <a:bodyPr wrap="square" rtlCol="0">
            <a:spAutoFit/>
          </a:bodyPr>
          <a:lstStyle/>
          <a:p>
            <a:endParaRPr lang="en-US" sz="1600" dirty="0"/>
          </a:p>
        </p:txBody>
      </p:sp>
      <p:pic>
        <p:nvPicPr>
          <p:cNvPr id="5" name="Picture 4" descr="ASPR Tracie Stakeholders pictur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2834" y="782836"/>
            <a:ext cx="8592172" cy="4832493"/>
          </a:xfrm>
          <a:prstGeom prst="rect">
            <a:avLst/>
          </a:prstGeom>
        </p:spPr>
      </p:pic>
    </p:spTree>
    <p:extLst>
      <p:ext uri="{BB962C8B-B14F-4D97-AF65-F5344CB8AC3E}">
        <p14:creationId xmlns:p14="http://schemas.microsoft.com/office/powerpoint/2010/main" val="415151528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CD8D-EFBC-40DC-BA32-6A334AED9201}"/>
              </a:ext>
            </a:extLst>
          </p:cNvPr>
          <p:cNvSpPr>
            <a:spLocks noGrp="1"/>
          </p:cNvSpPr>
          <p:nvPr>
            <p:ph type="title"/>
          </p:nvPr>
        </p:nvSpPr>
        <p:spPr>
          <a:xfrm>
            <a:off x="1224618" y="190438"/>
            <a:ext cx="9442028" cy="1143001"/>
          </a:xfrm>
        </p:spPr>
        <p:txBody>
          <a:bodyPr/>
          <a:lstStyle/>
          <a:p>
            <a:r>
              <a:rPr lang="en-US" dirty="0"/>
              <a:t>Collaboration Within and External to HHS	</a:t>
            </a:r>
          </a:p>
        </p:txBody>
      </p:sp>
      <p:sp>
        <p:nvSpPr>
          <p:cNvPr id="3" name="Content Placeholder 2">
            <a:extLst>
              <a:ext uri="{FF2B5EF4-FFF2-40B4-BE49-F238E27FC236}">
                <a16:creationId xmlns:a16="http://schemas.microsoft.com/office/drawing/2014/main" id="{D831ECE7-614D-48C9-809E-7C8DF06024F1}"/>
              </a:ext>
            </a:extLst>
          </p:cNvPr>
          <p:cNvSpPr>
            <a:spLocks noGrp="1"/>
          </p:cNvSpPr>
          <p:nvPr>
            <p:ph idx="1"/>
          </p:nvPr>
        </p:nvSpPr>
        <p:spPr>
          <a:xfrm>
            <a:off x="1224617" y="979846"/>
            <a:ext cx="10716768" cy="4368799"/>
          </a:xfrm>
        </p:spPr>
        <p:txBody>
          <a:bodyPr/>
          <a:lstStyle/>
          <a:p>
            <a:pPr marL="0" indent="0">
              <a:buNone/>
            </a:pPr>
            <a:r>
              <a:rPr lang="en-US" sz="2667" dirty="0"/>
              <a:t>ASPR TRACIE is a cross-cutting program, working with many different intra-agency partners. For example:</a:t>
            </a:r>
          </a:p>
          <a:p>
            <a:pPr marL="0" indent="0">
              <a:buNone/>
            </a:pPr>
            <a:endParaRPr lang="en-US" dirty="0"/>
          </a:p>
        </p:txBody>
      </p:sp>
      <p:graphicFrame>
        <p:nvGraphicFramePr>
          <p:cNvPr id="6" name="Table 6" descr="ASPR Tracie partners">
            <a:extLst>
              <a:ext uri="{FF2B5EF4-FFF2-40B4-BE49-F238E27FC236}">
                <a16:creationId xmlns:a16="http://schemas.microsoft.com/office/drawing/2014/main" id="{EED4AA8C-D5C3-43D7-A066-3885989EA1F5}"/>
              </a:ext>
            </a:extLst>
          </p:cNvPr>
          <p:cNvGraphicFramePr>
            <a:graphicFrameLocks noGrp="1"/>
          </p:cNvGraphicFramePr>
          <p:nvPr>
            <p:extLst>
              <p:ext uri="{D42A27DB-BD31-4B8C-83A1-F6EECF244321}">
                <p14:modId xmlns:p14="http://schemas.microsoft.com/office/powerpoint/2010/main" val="510964296"/>
              </p:ext>
            </p:extLst>
          </p:nvPr>
        </p:nvGraphicFramePr>
        <p:xfrm>
          <a:off x="1374985" y="2820312"/>
          <a:ext cx="10566400" cy="2844800"/>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val="2201739429"/>
                    </a:ext>
                  </a:extLst>
                </a:gridCol>
                <a:gridCol w="2641600">
                  <a:extLst>
                    <a:ext uri="{9D8B030D-6E8A-4147-A177-3AD203B41FA5}">
                      <a16:colId xmlns:a16="http://schemas.microsoft.com/office/drawing/2014/main" val="3137504005"/>
                    </a:ext>
                  </a:extLst>
                </a:gridCol>
                <a:gridCol w="2641600">
                  <a:extLst>
                    <a:ext uri="{9D8B030D-6E8A-4147-A177-3AD203B41FA5}">
                      <a16:colId xmlns:a16="http://schemas.microsoft.com/office/drawing/2014/main" val="1069962797"/>
                    </a:ext>
                  </a:extLst>
                </a:gridCol>
                <a:gridCol w="2641600">
                  <a:extLst>
                    <a:ext uri="{9D8B030D-6E8A-4147-A177-3AD203B41FA5}">
                      <a16:colId xmlns:a16="http://schemas.microsoft.com/office/drawing/2014/main" val="743621276"/>
                    </a:ext>
                  </a:extLst>
                </a:gridCol>
              </a:tblGrid>
              <a:tr h="2844800">
                <a:tc>
                  <a:txBody>
                    <a:bodyPr/>
                    <a:lstStyle/>
                    <a:p>
                      <a:pPr marL="342900" indent="-342900" algn="l">
                        <a:buFont typeface="Arial" panose="020B0604020202020204" pitchFamily="34" charset="0"/>
                        <a:buChar char="•"/>
                      </a:pPr>
                      <a:r>
                        <a:rPr lang="en-US" sz="1600" b="0" kern="1200" dirty="0">
                          <a:solidFill>
                            <a:schemeClr val="tx1"/>
                          </a:solidFill>
                          <a:latin typeface="+mn-lt"/>
                          <a:ea typeface="+mn-ea"/>
                          <a:cs typeface="+mn-cs"/>
                        </a:rPr>
                        <a:t>OHCR</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ABC</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MRC</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NDMS</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OEA</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E2A2</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Recovery</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EPAP</a:t>
                      </a:r>
                    </a:p>
                    <a:p>
                      <a:pPr marL="342900" indent="-342900" algn="l">
                        <a:buFont typeface="Arial" panose="020B0604020202020204" pitchFamily="34" charset="0"/>
                        <a:buChar char="•"/>
                      </a:pPr>
                      <a:r>
                        <a:rPr lang="en-US" sz="1600" b="0" kern="1200" dirty="0" err="1">
                          <a:solidFill>
                            <a:schemeClr val="tx1"/>
                          </a:solidFill>
                          <a:latin typeface="+mn-lt"/>
                          <a:ea typeface="+mn-ea"/>
                          <a:cs typeface="+mn-cs"/>
                        </a:rPr>
                        <a:t>emPOWER</a:t>
                      </a:r>
                      <a:endParaRPr lang="en-US" sz="1600" b="0" kern="1200" dirty="0">
                        <a:solidFill>
                          <a:schemeClr val="tx1"/>
                        </a:solidFill>
                        <a:latin typeface="+mn-lt"/>
                        <a:ea typeface="+mn-ea"/>
                        <a:cs typeface="+mn-cs"/>
                      </a:endParaRPr>
                    </a:p>
                  </a:txBody>
                  <a:tcPr marL="162560" marR="162560" marT="81280" marB="81280">
                    <a:noFill/>
                  </a:tcPr>
                </a:tc>
                <a:tc>
                  <a:txBody>
                    <a:bodyPr/>
                    <a:lstStyle/>
                    <a:p>
                      <a:pPr marL="342900" indent="-342900" algn="l">
                        <a:buFont typeface="Arial" panose="020B0604020202020204" pitchFamily="34" charset="0"/>
                        <a:buChar char="•"/>
                      </a:pPr>
                      <a:r>
                        <a:rPr lang="en-US" sz="1600" b="0" kern="1200" dirty="0">
                          <a:solidFill>
                            <a:schemeClr val="tx1"/>
                          </a:solidFill>
                          <a:latin typeface="+mn-lt"/>
                          <a:ea typeface="+mn-ea"/>
                          <a:cs typeface="+mn-cs"/>
                        </a:rPr>
                        <a:t>CIP</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GIS</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SNS</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SOC</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CBRN</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BARDA</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SPR</a:t>
                      </a:r>
                    </a:p>
                    <a:p>
                      <a:pPr marL="342900" indent="-342900" algn="l">
                        <a:buFont typeface="Arial" panose="020B0604020202020204" pitchFamily="34" charset="0"/>
                        <a:buChar char="•"/>
                      </a:pPr>
                      <a:r>
                        <a:rPr lang="en-US" sz="1600" b="0" kern="1200" dirty="0">
                          <a:solidFill>
                            <a:schemeClr val="tx1"/>
                          </a:solidFill>
                          <a:latin typeface="+mn-lt"/>
                          <a:ea typeface="+mn-ea"/>
                          <a:cs typeface="+mn-cs"/>
                        </a:rPr>
                        <a:t>ECCC</a:t>
                      </a:r>
                    </a:p>
                  </a:txBody>
                  <a:tcPr marL="162560" marR="162560" marT="81280" marB="81280">
                    <a:noFill/>
                  </a:tcPr>
                </a:tc>
                <a:tc>
                  <a:txBody>
                    <a:bodyPr/>
                    <a:lstStyle/>
                    <a:p>
                      <a:pPr marL="285750" indent="-285750" algn="l">
                        <a:buFont typeface="Arial" panose="020B0604020202020204" pitchFamily="34" charset="0"/>
                        <a:buChar char="•"/>
                      </a:pPr>
                      <a:r>
                        <a:rPr lang="en-US" sz="1600" b="0" kern="1200" dirty="0">
                          <a:solidFill>
                            <a:schemeClr val="tx1"/>
                          </a:solidFill>
                          <a:latin typeface="+mn-lt"/>
                          <a:ea typeface="+mn-ea"/>
                          <a:cs typeface="+mn-cs"/>
                        </a:rPr>
                        <a:t>ACF</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AHRQ</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CDC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latin typeface="+mn-lt"/>
                          <a:ea typeface="+mn-ea"/>
                          <a:cs typeface="+mn-cs"/>
                        </a:rPr>
                        <a:t>CMS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latin typeface="+mn-lt"/>
                          <a:ea typeface="+mn-ea"/>
                          <a:cs typeface="+mn-cs"/>
                        </a:rPr>
                        <a:t>DHA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latin typeface="+mn-lt"/>
                          <a:ea typeface="+mn-ea"/>
                          <a:cs typeface="+mn-cs"/>
                        </a:rPr>
                        <a:t>DHS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latin typeface="+mn-lt"/>
                          <a:ea typeface="+mn-ea"/>
                          <a:cs typeface="+mn-cs"/>
                        </a:rPr>
                        <a:t>DOJ</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latin typeface="+mn-lt"/>
                          <a:ea typeface="+mn-ea"/>
                          <a:cs typeface="+mn-cs"/>
                        </a:rPr>
                        <a:t>DOT</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FDA</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FEMA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dirty="0">
                          <a:solidFill>
                            <a:schemeClr val="tx1"/>
                          </a:solidFill>
                          <a:latin typeface="+mn-lt"/>
                          <a:ea typeface="+mn-ea"/>
                          <a:cs typeface="+mn-cs"/>
                        </a:rPr>
                        <a:t>HRSA</a:t>
                      </a:r>
                    </a:p>
                  </a:txBody>
                  <a:tcPr marL="162560" marR="162560" marT="81280" marB="81280">
                    <a:noFill/>
                  </a:tcPr>
                </a:tc>
                <a:tc>
                  <a:txBody>
                    <a:bodyPr/>
                    <a:lstStyle/>
                    <a:p>
                      <a:pPr marL="285750" indent="-285750" algn="l">
                        <a:buFont typeface="Arial" panose="020B0604020202020204" pitchFamily="34" charset="0"/>
                        <a:buChar char="•"/>
                      </a:pPr>
                      <a:r>
                        <a:rPr lang="en-US" sz="1600" b="0" kern="1200" dirty="0">
                          <a:solidFill>
                            <a:schemeClr val="tx1"/>
                          </a:solidFill>
                          <a:latin typeface="+mn-lt"/>
                          <a:ea typeface="+mn-ea"/>
                          <a:cs typeface="+mn-cs"/>
                        </a:rPr>
                        <a:t>IHS</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NIH</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NLM</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OASH</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OCCHE</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ASPE</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OCR</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OGC</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ONC</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USDA</a:t>
                      </a:r>
                    </a:p>
                    <a:p>
                      <a:pPr marL="285750" indent="-285750" algn="l">
                        <a:buFont typeface="Arial" panose="020B0604020202020204" pitchFamily="34" charset="0"/>
                        <a:buChar char="•"/>
                      </a:pPr>
                      <a:r>
                        <a:rPr lang="en-US" sz="1600" b="0" kern="1200" dirty="0">
                          <a:solidFill>
                            <a:schemeClr val="tx1"/>
                          </a:solidFill>
                          <a:latin typeface="+mn-lt"/>
                          <a:ea typeface="+mn-ea"/>
                          <a:cs typeface="+mn-cs"/>
                        </a:rPr>
                        <a:t>VHA</a:t>
                      </a:r>
                    </a:p>
                  </a:txBody>
                  <a:tcPr marL="162560" marR="162560" marT="81280" marB="81280">
                    <a:noFill/>
                  </a:tcPr>
                </a:tc>
                <a:extLst>
                  <a:ext uri="{0D108BD9-81ED-4DB2-BD59-A6C34878D82A}">
                    <a16:rowId xmlns:a16="http://schemas.microsoft.com/office/drawing/2014/main" val="1950782386"/>
                  </a:ext>
                </a:extLst>
              </a:tr>
            </a:tbl>
          </a:graphicData>
        </a:graphic>
      </p:graphicFrame>
      <p:sp>
        <p:nvSpPr>
          <p:cNvPr id="4" name="TextBox 3">
            <a:extLst>
              <a:ext uri="{FF2B5EF4-FFF2-40B4-BE49-F238E27FC236}">
                <a16:creationId xmlns:a16="http://schemas.microsoft.com/office/drawing/2014/main" id="{328F100F-6443-45FC-A54D-38FEEBD0B9F3}"/>
              </a:ext>
            </a:extLst>
          </p:cNvPr>
          <p:cNvSpPr txBox="1"/>
          <p:nvPr/>
        </p:nvSpPr>
        <p:spPr>
          <a:xfrm>
            <a:off x="1527347" y="2122847"/>
            <a:ext cx="2324675" cy="584775"/>
          </a:xfrm>
          <a:prstGeom prst="rect">
            <a:avLst/>
          </a:prstGeom>
          <a:solidFill>
            <a:schemeClr val="accent5">
              <a:lumMod val="20000"/>
              <a:lumOff val="80000"/>
            </a:schemeClr>
          </a:solidFill>
          <a:ln>
            <a:solidFill>
              <a:srgbClr val="002060"/>
            </a:solidFill>
          </a:ln>
        </p:spPr>
        <p:txBody>
          <a:bodyPr wrap="none" rtlCol="0">
            <a:spAutoFit/>
          </a:bodyPr>
          <a:lstStyle/>
          <a:p>
            <a:r>
              <a:rPr lang="en-US" sz="3200" b="1" dirty="0">
                <a:solidFill>
                  <a:schemeClr val="accent1">
                    <a:lumMod val="50000"/>
                  </a:schemeClr>
                </a:solidFill>
              </a:rPr>
              <a:t>Within ASPR</a:t>
            </a:r>
          </a:p>
        </p:txBody>
      </p:sp>
      <p:sp>
        <p:nvSpPr>
          <p:cNvPr id="5" name="TextBox 4">
            <a:extLst>
              <a:ext uri="{FF2B5EF4-FFF2-40B4-BE49-F238E27FC236}">
                <a16:creationId xmlns:a16="http://schemas.microsoft.com/office/drawing/2014/main" id="{9E93C138-0804-43AD-9778-CA70FCB82558}"/>
              </a:ext>
            </a:extLst>
          </p:cNvPr>
          <p:cNvSpPr txBox="1"/>
          <p:nvPr/>
        </p:nvSpPr>
        <p:spPr>
          <a:xfrm>
            <a:off x="6870700" y="2122847"/>
            <a:ext cx="5686172" cy="584775"/>
          </a:xfrm>
          <a:prstGeom prst="rect">
            <a:avLst/>
          </a:prstGeom>
          <a:solidFill>
            <a:schemeClr val="accent5">
              <a:lumMod val="20000"/>
              <a:lumOff val="80000"/>
            </a:schemeClr>
          </a:solidFill>
          <a:ln>
            <a:solidFill>
              <a:srgbClr val="002060"/>
            </a:solidFill>
          </a:ln>
        </p:spPr>
        <p:txBody>
          <a:bodyPr wrap="none"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b="1">
                <a:solidFill>
                  <a:schemeClr val="accent1">
                    <a:lumMod val="50000"/>
                  </a:schemeClr>
                </a:solidFill>
              </a:defRPr>
            </a:lvl1pPr>
          </a:lstStyle>
          <a:p>
            <a:r>
              <a:rPr lang="en-US" sz="3200" dirty="0"/>
              <a:t>HHS and Other Federal Agencies</a:t>
            </a:r>
          </a:p>
        </p:txBody>
      </p:sp>
    </p:spTree>
    <p:extLst>
      <p:ext uri="{BB962C8B-B14F-4D97-AF65-F5344CB8AC3E}">
        <p14:creationId xmlns:p14="http://schemas.microsoft.com/office/powerpoint/2010/main" val="705228554"/>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024" y="137776"/>
            <a:ext cx="8128000" cy="1143000"/>
          </a:xfrm>
        </p:spPr>
        <p:txBody>
          <a:bodyPr/>
          <a:lstStyle/>
          <a:p>
            <a:r>
              <a:rPr lang="en-US" dirty="0"/>
              <a:t>Why ASPR TRACIE?</a:t>
            </a:r>
          </a:p>
        </p:txBody>
      </p:sp>
      <p:sp>
        <p:nvSpPr>
          <p:cNvPr id="3" name="Content Placeholder 2"/>
          <p:cNvSpPr>
            <a:spLocks noGrp="1"/>
          </p:cNvSpPr>
          <p:nvPr>
            <p:ph idx="1"/>
          </p:nvPr>
        </p:nvSpPr>
        <p:spPr>
          <a:xfrm>
            <a:off x="1467042" y="993679"/>
            <a:ext cx="10153457" cy="4673599"/>
          </a:xfrm>
        </p:spPr>
        <p:txBody>
          <a:bodyPr>
            <a:normAutofit/>
          </a:bodyPr>
          <a:lstStyle/>
          <a:p>
            <a:pPr marL="0" indent="0">
              <a:buNone/>
              <a:defRPr/>
            </a:pPr>
            <a:r>
              <a:rPr lang="en-US" sz="2133" dirty="0"/>
              <a:t>ASPR’s </a:t>
            </a:r>
            <a:r>
              <a:rPr lang="en-US" sz="2133" dirty="0">
                <a:solidFill>
                  <a:srgbClr val="FF0000"/>
                </a:solidFill>
              </a:rPr>
              <a:t>T</a:t>
            </a:r>
            <a:r>
              <a:rPr lang="en-US" sz="2133" dirty="0"/>
              <a:t>echnical </a:t>
            </a:r>
            <a:r>
              <a:rPr lang="en-US" sz="2133" dirty="0">
                <a:solidFill>
                  <a:srgbClr val="FF0000"/>
                </a:solidFill>
              </a:rPr>
              <a:t>R</a:t>
            </a:r>
            <a:r>
              <a:rPr lang="en-US" sz="2133" dirty="0"/>
              <a:t>esources, </a:t>
            </a:r>
            <a:r>
              <a:rPr lang="en-US" sz="2133" dirty="0">
                <a:solidFill>
                  <a:srgbClr val="FF0000"/>
                </a:solidFill>
              </a:rPr>
              <a:t>A</a:t>
            </a:r>
            <a:r>
              <a:rPr lang="en-US" sz="2133" dirty="0"/>
              <a:t>ssistance </a:t>
            </a:r>
            <a:r>
              <a:rPr lang="en-US" sz="2133" dirty="0">
                <a:solidFill>
                  <a:srgbClr val="FF0000"/>
                </a:solidFill>
              </a:rPr>
              <a:t>C</a:t>
            </a:r>
            <a:r>
              <a:rPr lang="en-US" sz="2133" dirty="0"/>
              <a:t>enter, and </a:t>
            </a:r>
            <a:r>
              <a:rPr lang="en-US" sz="2133" dirty="0">
                <a:solidFill>
                  <a:srgbClr val="FF0000"/>
                </a:solidFill>
              </a:rPr>
              <a:t>I</a:t>
            </a:r>
            <a:r>
              <a:rPr lang="en-US" sz="2133" dirty="0"/>
              <a:t>nformation </a:t>
            </a:r>
            <a:r>
              <a:rPr lang="en-US" sz="2133" dirty="0">
                <a:solidFill>
                  <a:srgbClr val="FF0000"/>
                </a:solidFill>
              </a:rPr>
              <a:t>E</a:t>
            </a:r>
            <a:r>
              <a:rPr lang="en-US" sz="2133" dirty="0"/>
              <a:t>xchange was developed as a healthcare emergency preparedness information gateway to address the need for:</a:t>
            </a:r>
          </a:p>
          <a:p>
            <a:pPr>
              <a:defRPr/>
            </a:pPr>
            <a:r>
              <a:rPr lang="en-US" sz="2133" dirty="0"/>
              <a:t>Enhanced and rapid technical assistance</a:t>
            </a:r>
          </a:p>
          <a:p>
            <a:pPr>
              <a:defRPr/>
            </a:pPr>
            <a:r>
              <a:rPr lang="en-US" sz="2133" dirty="0"/>
              <a:t>A comprehensive, one-stop, national knowledge center for healthcare system preparedness</a:t>
            </a:r>
          </a:p>
          <a:p>
            <a:pPr>
              <a:defRPr/>
            </a:pPr>
            <a:r>
              <a:rPr lang="en-US" sz="2133" dirty="0"/>
              <a:t>Multiple ways to efficiently share and receive information between various entities, including peer-to-peer</a:t>
            </a:r>
          </a:p>
          <a:p>
            <a:pPr>
              <a:defRPr/>
            </a:pPr>
            <a:r>
              <a:rPr lang="en-US" sz="2133" dirty="0"/>
              <a:t>A way to leverage and better integrate support (virtual force multiplier)</a:t>
            </a:r>
          </a:p>
          <a:p>
            <a:pPr>
              <a:defRPr/>
            </a:pPr>
            <a:r>
              <a:rPr lang="en-US" altLang="en-US" sz="2133" dirty="0"/>
              <a:t>Helping prepare deployed and field staff via our Technical Resources and Subject Matter Experts</a:t>
            </a:r>
          </a:p>
        </p:txBody>
      </p:sp>
    </p:spTree>
    <p:extLst>
      <p:ext uri="{BB962C8B-B14F-4D97-AF65-F5344CB8AC3E}">
        <p14:creationId xmlns:p14="http://schemas.microsoft.com/office/powerpoint/2010/main" val="2773089654"/>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0787"/>
            <a:ext cx="10972800" cy="1143000"/>
          </a:xfrm>
        </p:spPr>
        <p:txBody>
          <a:bodyPr/>
          <a:lstStyle/>
          <a:p>
            <a:r>
              <a:rPr lang="en-US" dirty="0"/>
              <a:t>ASPR TRACIE: Three Domains</a:t>
            </a:r>
          </a:p>
        </p:txBody>
      </p:sp>
      <p:sp>
        <p:nvSpPr>
          <p:cNvPr id="3" name="Arrow: Pentagon 2" descr="Information Exchange">
            <a:extLst>
              <a:ext uri="{FF2B5EF4-FFF2-40B4-BE49-F238E27FC236}">
                <a16:creationId xmlns:a16="http://schemas.microsoft.com/office/drawing/2014/main" id="{412AAA15-23AF-83B9-2B2B-340BEABA4031}"/>
              </a:ext>
            </a:extLst>
          </p:cNvPr>
          <p:cNvSpPr/>
          <p:nvPr/>
        </p:nvSpPr>
        <p:spPr>
          <a:xfrm>
            <a:off x="1216241" y="4214729"/>
            <a:ext cx="2619160" cy="1470176"/>
          </a:xfrm>
          <a:prstGeom prst="homePlate">
            <a:avLst/>
          </a:prstGeom>
          <a:solidFill>
            <a:sysClr val="window" lastClr="FFFFFF">
              <a:hueOff val="0"/>
              <a:satOff val="0"/>
              <a:lumOff val="0"/>
              <a:alphaOff val="0"/>
            </a:sysClr>
          </a:solidFill>
          <a:ln w="19050" cap="flat" cmpd="sng" algn="ctr">
            <a:solidFill>
              <a:srgbClr val="4472C4"/>
            </a:solidFill>
            <a:prstDash val="solid"/>
            <a:miter lim="800000"/>
          </a:ln>
          <a:effectLst/>
        </p:spPr>
        <p:txBody>
          <a:bodyPr/>
          <a:lstStyle/>
          <a:p>
            <a:endParaRPr lang="en-US" sz="1867"/>
          </a:p>
        </p:txBody>
      </p:sp>
      <p:sp>
        <p:nvSpPr>
          <p:cNvPr id="8" name="Rectangle: Top Corners Rounded 4">
            <a:extLst>
              <a:ext uri="{FF2B5EF4-FFF2-40B4-BE49-F238E27FC236}">
                <a16:creationId xmlns:a16="http://schemas.microsoft.com/office/drawing/2014/main" id="{DC368B79-3AC5-84EE-6542-DE2220EBE037}"/>
              </a:ext>
            </a:extLst>
          </p:cNvPr>
          <p:cNvSpPr txBox="1"/>
          <p:nvPr/>
        </p:nvSpPr>
        <p:spPr>
          <a:xfrm>
            <a:off x="3925726" y="946525"/>
            <a:ext cx="6415076" cy="1131164"/>
          </a:xfrm>
          <a:prstGeom prst="rect">
            <a:avLst/>
          </a:prstGeom>
          <a:solidFill>
            <a:schemeClr val="bg1">
              <a:lumMod val="95000"/>
            </a:schemeClr>
          </a:solidFill>
          <a:ln>
            <a:noFill/>
          </a:ln>
          <a:effectLst/>
        </p:spPr>
        <p:txBody>
          <a:bodyPr spcFirstLastPara="0" vert="horz" wrap="square" lIns="330200" tIns="165100" rIns="330200" bIns="165100" numCol="1" spcCol="127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pPr marL="152396" lvl="1" indent="-152396" defTabSz="770447" hangingPunct="1">
              <a:lnSpc>
                <a:spcPct val="90000"/>
              </a:lnSpc>
              <a:spcBef>
                <a:spcPct val="0"/>
              </a:spcBef>
              <a:spcAft>
                <a:spcPct val="15000"/>
              </a:spcAft>
              <a:buFontTx/>
              <a:buChar char="•"/>
              <a:defRPr/>
            </a:pPr>
            <a:r>
              <a:rPr lang="en-US" sz="1600" kern="1200" dirty="0">
                <a:solidFill>
                  <a:prstClr val="black">
                    <a:hueOff val="0"/>
                    <a:satOff val="0"/>
                    <a:lumOff val="0"/>
                    <a:alphaOff val="0"/>
                  </a:prstClr>
                </a:solidFill>
                <a:latin typeface="Arial" panose="020B0604020202020204" pitchFamily="34" charset="0"/>
                <a:ea typeface="Helvetica"/>
                <a:cs typeface="Arial" panose="020B0604020202020204" pitchFamily="34" charset="0"/>
              </a:rPr>
              <a:t>Self-service collection of audience-tailored materials</a:t>
            </a:r>
          </a:p>
          <a:p>
            <a:pPr marL="152396" lvl="1" indent="-152396" defTabSz="770447" hangingPunct="1">
              <a:lnSpc>
                <a:spcPct val="90000"/>
              </a:lnSpc>
              <a:spcBef>
                <a:spcPct val="0"/>
              </a:spcBef>
              <a:spcAft>
                <a:spcPct val="15000"/>
              </a:spcAft>
              <a:buFontTx/>
              <a:buChar char="•"/>
              <a:defRPr/>
            </a:pPr>
            <a:r>
              <a:rPr lang="en-US" sz="1600" kern="1200" dirty="0">
                <a:solidFill>
                  <a:prstClr val="black">
                    <a:hueOff val="0"/>
                    <a:satOff val="0"/>
                    <a:lumOff val="0"/>
                    <a:alphaOff val="0"/>
                  </a:prstClr>
                </a:solidFill>
                <a:latin typeface="Arial" panose="020B0604020202020204" pitchFamily="34" charset="0"/>
                <a:ea typeface="Helvetica"/>
                <a:cs typeface="Arial" panose="020B0604020202020204" pitchFamily="34" charset="0"/>
              </a:rPr>
              <a:t>Subject-specific, SME-reviewed “Topic Collections”</a:t>
            </a:r>
          </a:p>
          <a:p>
            <a:pPr marL="152396" lvl="1" indent="-152396" defTabSz="770447" hangingPunct="1">
              <a:lnSpc>
                <a:spcPct val="90000"/>
              </a:lnSpc>
              <a:spcBef>
                <a:spcPct val="0"/>
              </a:spcBef>
              <a:spcAft>
                <a:spcPct val="15000"/>
              </a:spcAft>
              <a:buFontTx/>
              <a:buChar char="•"/>
              <a:defRPr/>
            </a:pPr>
            <a:r>
              <a:rPr lang="en-US" sz="1600" kern="1200" dirty="0">
                <a:solidFill>
                  <a:prstClr val="black">
                    <a:hueOff val="0"/>
                    <a:satOff val="0"/>
                    <a:lumOff val="0"/>
                    <a:alphaOff val="0"/>
                  </a:prstClr>
                </a:solidFill>
                <a:latin typeface="Arial" panose="020B0604020202020204" pitchFamily="34" charset="0"/>
                <a:ea typeface="Helvetica"/>
                <a:cs typeface="Arial" panose="020B0604020202020204" pitchFamily="34" charset="0"/>
              </a:rPr>
              <a:t>Unpublished and SME peer-reviewed materials highlighting real-life tools and experiences</a:t>
            </a:r>
          </a:p>
        </p:txBody>
      </p:sp>
      <p:sp>
        <p:nvSpPr>
          <p:cNvPr id="12" name="Arrow: Pentagon 11" descr="Technical REsources">
            <a:extLst>
              <a:ext uri="{FF2B5EF4-FFF2-40B4-BE49-F238E27FC236}">
                <a16:creationId xmlns:a16="http://schemas.microsoft.com/office/drawing/2014/main" id="{027331D6-1093-CDDB-7858-003BF422E8DA}"/>
              </a:ext>
            </a:extLst>
          </p:cNvPr>
          <p:cNvSpPr/>
          <p:nvPr/>
        </p:nvSpPr>
        <p:spPr>
          <a:xfrm>
            <a:off x="1219201" y="869484"/>
            <a:ext cx="2619160" cy="1470176"/>
          </a:xfrm>
          <a:prstGeom prst="homePlate">
            <a:avLst/>
          </a:prstGeom>
          <a:solidFill>
            <a:sysClr val="window" lastClr="FFFFFF"/>
          </a:solidFill>
          <a:ln w="19050" cap="flat" cmpd="sng" algn="ctr">
            <a:solidFill>
              <a:srgbClr val="4472C4"/>
            </a:solidFill>
            <a:prstDash val="solid"/>
            <a:miter lim="800000"/>
          </a:ln>
          <a:effectLst/>
        </p:spPr>
        <p:txBody>
          <a:bodyPr/>
          <a:lstStyle/>
          <a:p>
            <a:endParaRPr lang="en-US" sz="1867"/>
          </a:p>
        </p:txBody>
      </p:sp>
      <p:sp>
        <p:nvSpPr>
          <p:cNvPr id="13" name="Rectangle: Top Corners Rounded 8">
            <a:extLst>
              <a:ext uri="{FF2B5EF4-FFF2-40B4-BE49-F238E27FC236}">
                <a16:creationId xmlns:a16="http://schemas.microsoft.com/office/drawing/2014/main" id="{66CFB731-F4E0-EEF9-BFF1-472797498AC2}"/>
              </a:ext>
            </a:extLst>
          </p:cNvPr>
          <p:cNvSpPr txBox="1"/>
          <p:nvPr/>
        </p:nvSpPr>
        <p:spPr>
          <a:xfrm>
            <a:off x="3950169" y="2513630"/>
            <a:ext cx="6390633" cy="1131164"/>
          </a:xfrm>
          <a:prstGeom prst="rect">
            <a:avLst/>
          </a:prstGeom>
          <a:solidFill>
            <a:schemeClr val="bg1">
              <a:lumMod val="95000"/>
            </a:schemeClr>
          </a:solidFill>
          <a:ln>
            <a:noFill/>
          </a:ln>
          <a:effectLst/>
        </p:spPr>
        <p:txBody>
          <a:bodyPr spcFirstLastPara="0" vert="horz" wrap="square" lIns="330200" tIns="165100" rIns="330200" bIns="165100" numCol="1" spcCol="127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pPr marL="152396" lvl="1" indent="-152396" defTabSz="770447" hangingPunct="1">
              <a:lnSpc>
                <a:spcPct val="90000"/>
              </a:lnSpc>
              <a:spcBef>
                <a:spcPct val="0"/>
              </a:spcBef>
              <a:spcAft>
                <a:spcPct val="15000"/>
              </a:spcAft>
              <a:buFontTx/>
              <a:buChar char="•"/>
              <a:defRPr/>
            </a:pPr>
            <a:r>
              <a:rPr lang="en-US" sz="1600" kern="1200" dirty="0">
                <a:solidFill>
                  <a:prstClr val="black">
                    <a:hueOff val="0"/>
                    <a:satOff val="0"/>
                    <a:lumOff val="0"/>
                    <a:alphaOff val="0"/>
                  </a:prstClr>
                </a:solidFill>
                <a:latin typeface="Arial" panose="020B0604020202020204" pitchFamily="34" charset="0"/>
                <a:ea typeface="Helvetica"/>
                <a:cs typeface="Arial" panose="020B0604020202020204" pitchFamily="34" charset="0"/>
              </a:rPr>
              <a:t>Personalized support and responses to requests for information and technical assistance </a:t>
            </a:r>
          </a:p>
          <a:p>
            <a:pPr marL="152396" lvl="1" indent="-152396" defTabSz="770447" hangingPunct="1">
              <a:lnSpc>
                <a:spcPct val="90000"/>
              </a:lnSpc>
              <a:spcBef>
                <a:spcPct val="0"/>
              </a:spcBef>
              <a:spcAft>
                <a:spcPct val="15000"/>
              </a:spcAft>
              <a:buFontTx/>
              <a:buChar char="•"/>
              <a:defRPr/>
            </a:pPr>
            <a:r>
              <a:rPr lang="en-US" sz="1600" kern="1200" dirty="0">
                <a:solidFill>
                  <a:prstClr val="black">
                    <a:hueOff val="0"/>
                    <a:satOff val="0"/>
                    <a:lumOff val="0"/>
                    <a:alphaOff val="0"/>
                  </a:prstClr>
                </a:solidFill>
                <a:latin typeface="Arial" panose="020B0604020202020204" pitchFamily="34" charset="0"/>
                <a:ea typeface="Helvetica"/>
                <a:cs typeface="Arial" panose="020B0604020202020204" pitchFamily="34" charset="0"/>
              </a:rPr>
              <a:t>Accessible by toll-free number (1844-5-TRACIE), email (askasprtracie@hhs.gov), or web form (ASPRtracie.hhs.gov)</a:t>
            </a:r>
          </a:p>
        </p:txBody>
      </p:sp>
      <p:sp>
        <p:nvSpPr>
          <p:cNvPr id="14" name="Arrow: Pentagon 13" descr="Assistance Center">
            <a:extLst>
              <a:ext uri="{FF2B5EF4-FFF2-40B4-BE49-F238E27FC236}">
                <a16:creationId xmlns:a16="http://schemas.microsoft.com/office/drawing/2014/main" id="{121873B2-F834-6911-95B2-D5E4CE437551}"/>
              </a:ext>
            </a:extLst>
          </p:cNvPr>
          <p:cNvSpPr/>
          <p:nvPr/>
        </p:nvSpPr>
        <p:spPr>
          <a:xfrm>
            <a:off x="1216241" y="2513629"/>
            <a:ext cx="2619160" cy="1470176"/>
          </a:xfrm>
          <a:prstGeom prst="homePlate">
            <a:avLst/>
          </a:prstGeom>
          <a:solidFill>
            <a:sysClr val="window" lastClr="FFFFFF"/>
          </a:solidFill>
          <a:ln w="19050" cap="flat" cmpd="sng" algn="ctr">
            <a:solidFill>
              <a:srgbClr val="4472C4"/>
            </a:solidFill>
            <a:prstDash val="solid"/>
            <a:miter lim="800000"/>
          </a:ln>
          <a:effectLst/>
        </p:spPr>
        <p:txBody>
          <a:bodyPr/>
          <a:lstStyle/>
          <a:p>
            <a:endParaRPr lang="en-US" sz="1867"/>
          </a:p>
        </p:txBody>
      </p:sp>
      <p:sp>
        <p:nvSpPr>
          <p:cNvPr id="15" name="Rectangle: Top Corners Rounded 12">
            <a:extLst>
              <a:ext uri="{FF2B5EF4-FFF2-40B4-BE49-F238E27FC236}">
                <a16:creationId xmlns:a16="http://schemas.microsoft.com/office/drawing/2014/main" id="{E138FD32-9A78-E028-07CD-961BE0363DF9}"/>
              </a:ext>
            </a:extLst>
          </p:cNvPr>
          <p:cNvSpPr txBox="1"/>
          <p:nvPr/>
        </p:nvSpPr>
        <p:spPr>
          <a:xfrm>
            <a:off x="3950168" y="4214730"/>
            <a:ext cx="6415075" cy="1131164"/>
          </a:xfrm>
          <a:prstGeom prst="rect">
            <a:avLst/>
          </a:prstGeom>
          <a:solidFill>
            <a:schemeClr val="bg1">
              <a:lumMod val="95000"/>
            </a:schemeClr>
          </a:solidFill>
          <a:ln>
            <a:noFill/>
          </a:ln>
          <a:effectLst/>
        </p:spPr>
        <p:txBody>
          <a:bodyPr spcFirstLastPara="0" vert="horz" wrap="square" lIns="330200" tIns="165100" rIns="330200" bIns="165100" numCol="1" spcCol="1270" anchor="ctr" anchorCtr="0">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lvl9pPr>
          </a:lstStyle>
          <a:p>
            <a:pPr marL="152396" lvl="1" indent="-152396" defTabSz="770447" hangingPunct="1">
              <a:lnSpc>
                <a:spcPct val="90000"/>
              </a:lnSpc>
              <a:spcBef>
                <a:spcPct val="0"/>
              </a:spcBef>
              <a:spcAft>
                <a:spcPct val="15000"/>
              </a:spcAft>
              <a:buFontTx/>
              <a:buChar char="•"/>
              <a:defRPr/>
            </a:pPr>
            <a:r>
              <a:rPr lang="en-US" sz="1600" kern="1200" dirty="0">
                <a:solidFill>
                  <a:prstClr val="black">
                    <a:hueOff val="0"/>
                    <a:satOff val="0"/>
                    <a:lumOff val="0"/>
                    <a:alphaOff val="0"/>
                  </a:prstClr>
                </a:solidFill>
                <a:latin typeface="Arial" panose="020B0604020202020204" pitchFamily="34" charset="0"/>
                <a:ea typeface="Helvetica"/>
                <a:cs typeface="Arial" panose="020B0604020202020204" pitchFamily="34" charset="0"/>
              </a:rPr>
              <a:t>Area for password-protected discussion among vetted users in near real-time</a:t>
            </a:r>
          </a:p>
          <a:p>
            <a:pPr marL="152396" lvl="1" indent="-152396" defTabSz="770447" hangingPunct="1">
              <a:lnSpc>
                <a:spcPct val="90000"/>
              </a:lnSpc>
              <a:spcBef>
                <a:spcPct val="0"/>
              </a:spcBef>
              <a:spcAft>
                <a:spcPct val="15000"/>
              </a:spcAft>
              <a:buFontTx/>
              <a:buChar char="•"/>
              <a:defRPr/>
            </a:pPr>
            <a:r>
              <a:rPr lang="en-US" sz="1600" kern="1200" dirty="0">
                <a:solidFill>
                  <a:prstClr val="black">
                    <a:hueOff val="0"/>
                    <a:satOff val="0"/>
                    <a:lumOff val="0"/>
                    <a:alphaOff val="0"/>
                  </a:prstClr>
                </a:solidFill>
                <a:latin typeface="Arial" panose="020B0604020202020204" pitchFamily="34" charset="0"/>
                <a:ea typeface="Helvetica"/>
                <a:cs typeface="Arial" panose="020B0604020202020204" pitchFamily="34" charset="0"/>
              </a:rPr>
              <a:t>Ability to support chats and the peer-to-peer exchange of user-developed templates, plans, and other materials</a:t>
            </a:r>
          </a:p>
        </p:txBody>
      </p:sp>
      <p:pic>
        <p:nvPicPr>
          <p:cNvPr id="16" name="Picture 15" descr="Technical Resources Logo" title="Technical Resources Logo">
            <a:extLst>
              <a:ext uri="{FF2B5EF4-FFF2-40B4-BE49-F238E27FC236}">
                <a16:creationId xmlns:a16="http://schemas.microsoft.com/office/drawing/2014/main" id="{0A61C57F-56B0-9D18-2068-65CD387763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6566" y="1157471"/>
            <a:ext cx="1957335" cy="827552"/>
          </a:xfrm>
          <a:prstGeom prst="rect">
            <a:avLst/>
          </a:prstGeom>
          <a:noFill/>
          <a:ln>
            <a:noFill/>
          </a:ln>
          <a:extLs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pic>
      <p:pic>
        <p:nvPicPr>
          <p:cNvPr id="17" name="Picture 16" descr="Assistance Center Logo" title="Assistance Center Logo">
            <a:extLst>
              <a:ext uri="{FF2B5EF4-FFF2-40B4-BE49-F238E27FC236}">
                <a16:creationId xmlns:a16="http://schemas.microsoft.com/office/drawing/2014/main" id="{F486BFB8-63A0-3A03-CEB6-837E4CFE68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06566" y="2808396"/>
            <a:ext cx="1957335" cy="827552"/>
          </a:xfrm>
          <a:prstGeom prst="rect">
            <a:avLst/>
          </a:prstGeom>
          <a:noFill/>
          <a:ln>
            <a:noFill/>
          </a:ln>
          <a:extLs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pic>
      <p:pic>
        <p:nvPicPr>
          <p:cNvPr id="18" name="Picture 17" descr="Information Exchange Logo" title="Information Exchange Logo">
            <a:extLst>
              <a:ext uri="{FF2B5EF4-FFF2-40B4-BE49-F238E27FC236}">
                <a16:creationId xmlns:a16="http://schemas.microsoft.com/office/drawing/2014/main" id="{F666F875-0251-AB4A-57A0-452FD86680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06566" y="4518341"/>
            <a:ext cx="1957335" cy="827552"/>
          </a:xfrm>
          <a:prstGeom prst="rect">
            <a:avLst/>
          </a:prstGeom>
          <a:noFill/>
          <a:ln>
            <a:noFill/>
          </a:ln>
          <a:extLst>
            <a:ext uri="{FAA26D3D-D897-4be2-8F04-BA451C77F1D7}">
              <ma14:placeholderFlag xmlns:lc="http://schemas.openxmlformats.org/drawingml/2006/lockedCanvas" xmlns:ma14="http://schemas.microsoft.com/office/mac/drawingml/2011/main" xmlns:w="http://schemas.openxmlformats.org/wordprocessingml/2006/main" xmlns:w10="urn:schemas-microsoft-com:office:word" xmlns:v="urn:schemas-microsoft-com:vml" xmlns:o="urn:schemas-microsoft-com:office:office" xmlns:mv="urn:schemas-microsoft-com:mac:vml" xmlns:mo="http://schemas.microsoft.com/office/mac/office/2008/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sdtdh="http://schemas.microsoft.com/office/word/2020/wordml/sdtdatahash"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oel="http://schemas.microsoft.com/office/2019/extlst"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xmlns=""/>
            </a:ext>
          </a:extLst>
        </p:spPr>
      </p:pic>
      <p:pic>
        <p:nvPicPr>
          <p:cNvPr id="19" name="Picture 18" descr="computer icon, asprtracie.hhs.gov">
            <a:extLst>
              <a:ext uri="{FF2B5EF4-FFF2-40B4-BE49-F238E27FC236}">
                <a16:creationId xmlns:a16="http://schemas.microsoft.com/office/drawing/2014/main" id="{7A06CB87-6179-99F2-CBE1-3AAB699B255B}"/>
              </a:ext>
            </a:extLst>
          </p:cNvPr>
          <p:cNvPicPr>
            <a:picLocks noChangeAspect="1"/>
          </p:cNvPicPr>
          <p:nvPr/>
        </p:nvPicPr>
        <p:blipFill>
          <a:blip r:embed="rId6"/>
          <a:stretch>
            <a:fillRect/>
          </a:stretch>
        </p:blipFill>
        <p:spPr>
          <a:xfrm>
            <a:off x="10591300" y="1584378"/>
            <a:ext cx="1497117" cy="887636"/>
          </a:xfrm>
          <a:prstGeom prst="rect">
            <a:avLst/>
          </a:prstGeom>
        </p:spPr>
      </p:pic>
      <p:pic>
        <p:nvPicPr>
          <p:cNvPr id="20" name="Picture 19" descr="phone icon, 1-844-5-TRACIE">
            <a:extLst>
              <a:ext uri="{FF2B5EF4-FFF2-40B4-BE49-F238E27FC236}">
                <a16:creationId xmlns:a16="http://schemas.microsoft.com/office/drawing/2014/main" id="{44AD9390-43F9-9CCA-6476-D9296DB0900E}"/>
              </a:ext>
            </a:extLst>
          </p:cNvPr>
          <p:cNvPicPr>
            <a:picLocks noChangeAspect="1"/>
          </p:cNvPicPr>
          <p:nvPr/>
        </p:nvPicPr>
        <p:blipFill>
          <a:blip r:embed="rId7"/>
          <a:stretch>
            <a:fillRect/>
          </a:stretch>
        </p:blipFill>
        <p:spPr>
          <a:xfrm>
            <a:off x="10690652" y="2689201"/>
            <a:ext cx="1298417" cy="926831"/>
          </a:xfrm>
          <a:prstGeom prst="rect">
            <a:avLst/>
          </a:prstGeom>
        </p:spPr>
      </p:pic>
      <p:pic>
        <p:nvPicPr>
          <p:cNvPr id="21" name="Picture 20" descr="email icon, askasprtracie@hhs.gov">
            <a:extLst>
              <a:ext uri="{FF2B5EF4-FFF2-40B4-BE49-F238E27FC236}">
                <a16:creationId xmlns:a16="http://schemas.microsoft.com/office/drawing/2014/main" id="{DE23C12F-AB25-E840-D691-1672E9A98932}"/>
              </a:ext>
            </a:extLst>
          </p:cNvPr>
          <p:cNvPicPr>
            <a:picLocks noChangeAspect="1"/>
          </p:cNvPicPr>
          <p:nvPr/>
        </p:nvPicPr>
        <p:blipFill>
          <a:blip r:embed="rId8"/>
          <a:stretch>
            <a:fillRect/>
          </a:stretch>
        </p:blipFill>
        <p:spPr>
          <a:xfrm>
            <a:off x="10423299" y="3983806"/>
            <a:ext cx="1686203" cy="863765"/>
          </a:xfrm>
          <a:prstGeom prst="rect">
            <a:avLst/>
          </a:prstGeom>
        </p:spPr>
      </p:pic>
    </p:spTree>
    <p:extLst>
      <p:ext uri="{BB962C8B-B14F-4D97-AF65-F5344CB8AC3E}">
        <p14:creationId xmlns:p14="http://schemas.microsoft.com/office/powerpoint/2010/main" val="1627296067"/>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670152"/>
            <a:ext cx="10515600" cy="1325563"/>
          </a:xfrm>
        </p:spPr>
        <p:txBody>
          <a:bodyPr/>
          <a:lstStyle/>
          <a:p>
            <a:r>
              <a:rPr lang="en-US" dirty="0" err="1" smtClean="0"/>
              <a:t>Aspr</a:t>
            </a:r>
            <a:r>
              <a:rPr lang="en-US" dirty="0" smtClean="0"/>
              <a:t> </a:t>
            </a:r>
            <a:r>
              <a:rPr lang="en-US" dirty="0" err="1" smtClean="0"/>
              <a:t>tracie</a:t>
            </a:r>
            <a:r>
              <a:rPr lang="en-US" dirty="0" smtClean="0"/>
              <a:t> by the numbers</a:t>
            </a:r>
            <a:endParaRPr lang="en-US" dirty="0"/>
          </a:p>
        </p:txBody>
      </p:sp>
      <p:pic>
        <p:nvPicPr>
          <p:cNvPr id="2" name="Picture 1" descr="Chart&#10;&#10;Description automatically generated">
            <a:extLst>
              <a:ext uri="{FF2B5EF4-FFF2-40B4-BE49-F238E27FC236}">
                <a16:creationId xmlns:a16="http://schemas.microsoft.com/office/drawing/2014/main" id="{13047E60-B1AA-8264-3C07-6E29DD4152E5}"/>
              </a:ext>
            </a:extLst>
          </p:cNvPr>
          <p:cNvPicPr>
            <a:picLocks noChangeAspect="1"/>
          </p:cNvPicPr>
          <p:nvPr/>
        </p:nvPicPr>
        <p:blipFill rotWithShape="1">
          <a:blip r:embed="rId3"/>
          <a:srcRect r="1760"/>
          <a:stretch/>
        </p:blipFill>
        <p:spPr>
          <a:xfrm>
            <a:off x="0" y="1"/>
            <a:ext cx="12192000" cy="6858000"/>
          </a:xfrm>
          <a:prstGeom prst="rect">
            <a:avLst/>
          </a:prstGeom>
        </p:spPr>
      </p:pic>
    </p:spTree>
    <p:extLst>
      <p:ext uri="{BB962C8B-B14F-4D97-AF65-F5344CB8AC3E}">
        <p14:creationId xmlns:p14="http://schemas.microsoft.com/office/powerpoint/2010/main" val="17314922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219200" y="198120"/>
            <a:ext cx="10972800" cy="1320800"/>
          </a:xfrm>
        </p:spPr>
        <p:txBody>
          <a:bodyPr>
            <a:normAutofit fontScale="90000"/>
          </a:bodyPr>
          <a:lstStyle/>
          <a:p>
            <a:r>
              <a:rPr lang="en-US" dirty="0"/>
              <a:t>ASPR TRACIE Supports All Phases of Emergency Management </a:t>
            </a:r>
            <a:br>
              <a:rPr lang="en-US" dirty="0"/>
            </a:br>
            <a:endParaRPr lang="en-US" sz="3200" dirty="0">
              <a:solidFill>
                <a:schemeClr val="tx1"/>
              </a:solidFill>
            </a:endParaRPr>
          </a:p>
        </p:txBody>
      </p:sp>
      <p:pic>
        <p:nvPicPr>
          <p:cNvPr id="3" name="Picture 2" descr="ASPR Tracie phases of emergency management diagrams">
            <a:extLst>
              <a:ext uri="{FF2B5EF4-FFF2-40B4-BE49-F238E27FC236}">
                <a16:creationId xmlns:a16="http://schemas.microsoft.com/office/drawing/2014/main" id="{49624E37-0103-44F3-9505-EF8D00E166D7}"/>
              </a:ext>
            </a:extLst>
          </p:cNvPr>
          <p:cNvPicPr>
            <a:picLocks noChangeAspect="1"/>
          </p:cNvPicPr>
          <p:nvPr/>
        </p:nvPicPr>
        <p:blipFill>
          <a:blip r:embed="rId3"/>
          <a:stretch>
            <a:fillRect/>
          </a:stretch>
        </p:blipFill>
        <p:spPr>
          <a:xfrm>
            <a:off x="1423934" y="1204161"/>
            <a:ext cx="5800876" cy="2320351"/>
          </a:xfrm>
          <a:prstGeom prst="rect">
            <a:avLst/>
          </a:prstGeom>
          <a:ln>
            <a:solidFill>
              <a:schemeClr val="accent1"/>
            </a:solidFill>
          </a:ln>
        </p:spPr>
      </p:pic>
      <p:pic>
        <p:nvPicPr>
          <p:cNvPr id="2" name="Picture 1" descr="ASPR Tracie emergency management support diagram.">
            <a:extLst>
              <a:ext uri="{FF2B5EF4-FFF2-40B4-BE49-F238E27FC236}">
                <a16:creationId xmlns:a16="http://schemas.microsoft.com/office/drawing/2014/main" id="{F342375B-F44E-2229-C8F1-172F2D06AB1E}"/>
              </a:ext>
            </a:extLst>
          </p:cNvPr>
          <p:cNvPicPr>
            <a:picLocks noChangeAspect="1"/>
          </p:cNvPicPr>
          <p:nvPr/>
        </p:nvPicPr>
        <p:blipFill>
          <a:blip r:embed="rId4"/>
          <a:stretch>
            <a:fillRect/>
          </a:stretch>
        </p:blipFill>
        <p:spPr>
          <a:xfrm>
            <a:off x="7565837" y="2069414"/>
            <a:ext cx="4431695" cy="3249908"/>
          </a:xfrm>
          <a:prstGeom prst="rect">
            <a:avLst/>
          </a:prstGeom>
          <a:ln>
            <a:solidFill>
              <a:schemeClr val="accent1"/>
            </a:solidFill>
          </a:ln>
        </p:spPr>
      </p:pic>
    </p:spTree>
    <p:extLst>
      <p:ext uri="{BB962C8B-B14F-4D97-AF65-F5344CB8AC3E}">
        <p14:creationId xmlns:p14="http://schemas.microsoft.com/office/powerpoint/2010/main" val="3181456129"/>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EB35E3-C11A-75CB-98E2-921887BAEFE1}"/>
              </a:ext>
            </a:extLst>
          </p:cNvPr>
          <p:cNvSpPr>
            <a:spLocks noGrp="1"/>
          </p:cNvSpPr>
          <p:nvPr>
            <p:ph type="title" idx="4294967295"/>
          </p:nvPr>
        </p:nvSpPr>
        <p:spPr>
          <a:xfrm>
            <a:off x="0" y="-1325563"/>
            <a:ext cx="10515600" cy="1325563"/>
          </a:xfrm>
          <a:prstGeom prst="rect">
            <a:avLst/>
          </a:prstGeom>
        </p:spPr>
        <p:txBody>
          <a:bodyPr/>
          <a:lstStyle/>
          <a:p>
            <a:r>
              <a:rPr lang="en-US" altLang="en-US" sz="2400"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t>Technical Resources</a:t>
            </a:r>
            <a:br>
              <a:rPr lang="en-US" altLang="en-US" sz="2400"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br>
            <a:endParaRPr lang="en-US" dirty="0"/>
          </a:p>
        </p:txBody>
      </p:sp>
      <p:sp>
        <p:nvSpPr>
          <p:cNvPr id="20481" name="TextBox 1">
            <a:extLst>
              <a:ext uri="{FF2B5EF4-FFF2-40B4-BE49-F238E27FC236}">
                <a16:creationId xmlns:a16="http://schemas.microsoft.com/office/drawing/2014/main" id="{9C6ED403-0328-8646-8A59-12ED3BCE82E0}"/>
              </a:ext>
            </a:extLst>
          </p:cNvPr>
          <p:cNvSpPr txBox="1">
            <a:spLocks noChangeArrowheads="1"/>
          </p:cNvSpPr>
          <p:nvPr/>
        </p:nvSpPr>
        <p:spPr bwMode="auto">
          <a:xfrm>
            <a:off x="0" y="4071364"/>
            <a:ext cx="9779000" cy="93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tIns="27432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133"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t>Technical Resources</a:t>
            </a:r>
          </a:p>
          <a:p>
            <a:r>
              <a:rPr lang="en-US" altLang="en-US" sz="2133"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t>Corina Solé Brito</a:t>
            </a:r>
          </a:p>
        </p:txBody>
      </p:sp>
    </p:spTree>
    <p:extLst>
      <p:ext uri="{BB962C8B-B14F-4D97-AF65-F5344CB8AC3E}">
        <p14:creationId xmlns:p14="http://schemas.microsoft.com/office/powerpoint/2010/main" val="1593937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07706" y="103948"/>
            <a:ext cx="10246007" cy="857251"/>
          </a:xfrm>
        </p:spPr>
        <p:txBody>
          <a:bodyPr>
            <a:noAutofit/>
          </a:bodyPr>
          <a:lstStyle/>
          <a:p>
            <a:r>
              <a:rPr lang="en-US" dirty="0">
                <a:cs typeface="Arial" panose="020B0604020202020204" pitchFamily="34" charset="0"/>
              </a:rPr>
              <a:t>Healthcare Emergency Preparedness Resources at Your Fingertips</a:t>
            </a:r>
          </a:p>
        </p:txBody>
      </p:sp>
      <p:pic>
        <p:nvPicPr>
          <p:cNvPr id="25" name="Picture 24" descr="ASPR Tracie resources diagram">
            <a:extLst>
              <a:ext uri="{FF2B5EF4-FFF2-40B4-BE49-F238E27FC236}">
                <a16:creationId xmlns:a16="http://schemas.microsoft.com/office/drawing/2014/main" id="{87FC84C0-E240-6568-5D06-72CB4FEDF71B}"/>
              </a:ext>
            </a:extLst>
          </p:cNvPr>
          <p:cNvPicPr>
            <a:picLocks noChangeAspect="1"/>
          </p:cNvPicPr>
          <p:nvPr/>
        </p:nvPicPr>
        <p:blipFill>
          <a:blip r:embed="rId3"/>
          <a:stretch>
            <a:fillRect/>
          </a:stretch>
        </p:blipFill>
        <p:spPr>
          <a:xfrm>
            <a:off x="2037211" y="1067451"/>
            <a:ext cx="10551528" cy="6306364"/>
          </a:xfrm>
          <a:prstGeom prst="rect">
            <a:avLst/>
          </a:prstGeom>
        </p:spPr>
      </p:pic>
      <p:sp>
        <p:nvSpPr>
          <p:cNvPr id="3" name="TextBox 2">
            <a:extLst>
              <a:ext uri="{FF2B5EF4-FFF2-40B4-BE49-F238E27FC236}">
                <a16:creationId xmlns:a16="http://schemas.microsoft.com/office/drawing/2014/main" id="{04480474-51B0-62ED-64B0-8FAF8F0F9E03}"/>
              </a:ext>
            </a:extLst>
          </p:cNvPr>
          <p:cNvSpPr txBox="1"/>
          <p:nvPr/>
        </p:nvSpPr>
        <p:spPr>
          <a:xfrm>
            <a:off x="1381799" y="3911021"/>
            <a:ext cx="3548715" cy="20928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r>
              <a:rPr lang="en-US" dirty="0">
                <a:hlinkClick r:id="rId4"/>
              </a:rPr>
              <a:t>Access our ASPR TRACIE-developed resources here.</a:t>
            </a:r>
            <a:endParaRPr lang="en-US" dirty="0"/>
          </a:p>
          <a:p>
            <a:endParaRPr lang="en-US" sz="3200" dirty="0"/>
          </a:p>
          <a:p>
            <a:r>
              <a:rPr lang="en-US" dirty="0">
                <a:hlinkClick r:id="rId5"/>
              </a:rPr>
              <a:t>Access our 2022 Year in Review Report here. </a:t>
            </a:r>
            <a:endParaRPr lang="en-US" dirty="0"/>
          </a:p>
        </p:txBody>
      </p:sp>
    </p:spTree>
    <p:extLst>
      <p:ext uri="{BB962C8B-B14F-4D97-AF65-F5344CB8AC3E}">
        <p14:creationId xmlns:p14="http://schemas.microsoft.com/office/powerpoint/2010/main" val="1036656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9C56BC89-38EC-1749-A1EE-914C013F5CAE}"/>
              </a:ext>
            </a:extLst>
          </p:cNvPr>
          <p:cNvSpPr>
            <a:spLocks noGrp="1"/>
          </p:cNvSpPr>
          <p:nvPr>
            <p:ph type="title"/>
          </p:nvPr>
        </p:nvSpPr>
        <p:spPr>
          <a:xfrm>
            <a:off x="654444" y="457192"/>
            <a:ext cx="10883112" cy="880927"/>
          </a:xfrm>
        </p:spPr>
        <p:txBody>
          <a:bodyPr>
            <a:normAutofit/>
          </a:bodyPr>
          <a:lstStyle/>
          <a:p>
            <a:r>
              <a:rPr lang="en-US" sz="4000" dirty="0">
                <a:solidFill>
                  <a:schemeClr val="tx1"/>
                </a:solidFill>
              </a:rPr>
              <a:t>Today’s session</a:t>
            </a:r>
            <a:endParaRPr lang="en-US" sz="4000" dirty="0">
              <a:latin typeface="Calibri" panose="020F0502020204030204" pitchFamily="34" charset="0"/>
              <a:cs typeface="Calibri" panose="020F0502020204030204" pitchFamily="34" charset="0"/>
            </a:endParaRPr>
          </a:p>
        </p:txBody>
      </p:sp>
      <p:graphicFrame>
        <p:nvGraphicFramePr>
          <p:cNvPr id="10" name="Content Placeholder 2" descr="Use chat to share comments&#10;Use Q&amp;A to submit questions&#10;Closed Caption available&#10;Session recorded&#10;CE credits available" title="Today's session overview">
            <a:extLst>
              <a:ext uri="{FF2B5EF4-FFF2-40B4-BE49-F238E27FC236}">
                <a16:creationId xmlns:a16="http://schemas.microsoft.com/office/drawing/2014/main" id="{514D2F11-D583-A51E-9CDD-65AE34293270}"/>
              </a:ext>
            </a:extLst>
          </p:cNvPr>
          <p:cNvGraphicFramePr>
            <a:graphicFrameLocks/>
          </p:cNvGraphicFramePr>
          <p:nvPr>
            <p:extLst>
              <p:ext uri="{D42A27DB-BD31-4B8C-83A1-F6EECF244321}">
                <p14:modId xmlns:p14="http://schemas.microsoft.com/office/powerpoint/2010/main" val="3616122206"/>
              </p:ext>
            </p:extLst>
          </p:nvPr>
        </p:nvGraphicFramePr>
        <p:xfrm>
          <a:off x="833400" y="1448486"/>
          <a:ext cx="10515600" cy="43696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82642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2381B-F4E0-4DD9-95A0-CC7229D26C66}"/>
              </a:ext>
            </a:extLst>
          </p:cNvPr>
          <p:cNvSpPr>
            <a:spLocks noGrp="1"/>
          </p:cNvSpPr>
          <p:nvPr>
            <p:ph type="title" idx="4294967295"/>
          </p:nvPr>
        </p:nvSpPr>
        <p:spPr>
          <a:xfrm>
            <a:off x="1273996" y="104811"/>
            <a:ext cx="9439275" cy="1143000"/>
          </a:xfrm>
          <a:prstGeom prst="rect">
            <a:avLst/>
          </a:prstGeom>
        </p:spPr>
        <p:txBody>
          <a:bodyPr>
            <a:normAutofit/>
          </a:bodyPr>
          <a:lstStyle/>
          <a:p>
            <a:pPr algn="l"/>
            <a:r>
              <a:rPr lang="en-US" sz="3600" dirty="0"/>
              <a:t>Topic Collections</a:t>
            </a:r>
          </a:p>
        </p:txBody>
      </p:sp>
      <p:sp>
        <p:nvSpPr>
          <p:cNvPr id="3" name="Text Placeholder 2">
            <a:extLst>
              <a:ext uri="{FF2B5EF4-FFF2-40B4-BE49-F238E27FC236}">
                <a16:creationId xmlns:a16="http://schemas.microsoft.com/office/drawing/2014/main" id="{0FF25703-7FCF-4267-8271-4B98FBE00385}"/>
              </a:ext>
            </a:extLst>
          </p:cNvPr>
          <p:cNvSpPr>
            <a:spLocks noGrp="1"/>
          </p:cNvSpPr>
          <p:nvPr>
            <p:ph type="body" idx="4294967295"/>
          </p:nvPr>
        </p:nvSpPr>
        <p:spPr>
          <a:xfrm>
            <a:off x="1151063" y="784395"/>
            <a:ext cx="10808056" cy="5123247"/>
          </a:xfrm>
          <a:prstGeom prst="rect">
            <a:avLst/>
          </a:prstGeom>
        </p:spPr>
        <p:txBody>
          <a:bodyPr numCol="4">
            <a:noAutofit/>
          </a:bodyPr>
          <a:lstStyle/>
          <a:p>
            <a:pPr marL="0" indent="0">
              <a:spcBef>
                <a:spcPts val="300"/>
              </a:spcBef>
              <a:spcAft>
                <a:spcPts val="300"/>
              </a:spcAft>
              <a:buNone/>
            </a:pPr>
            <a:r>
              <a:rPr lang="en-US" sz="1151" dirty="0">
                <a:solidFill>
                  <a:srgbClr val="225476"/>
                </a:solidFill>
                <a:hlinkClick r:id="rId3"/>
              </a:rPr>
              <a:t>Active Shooter and Explosives</a:t>
            </a:r>
            <a:r>
              <a:rPr lang="en-US" sz="1151" dirty="0"/>
              <a:t>*</a:t>
            </a:r>
          </a:p>
          <a:p>
            <a:pPr marL="0" indent="0">
              <a:spcBef>
                <a:spcPts val="300"/>
              </a:spcBef>
              <a:spcAft>
                <a:spcPts val="300"/>
              </a:spcAft>
              <a:buNone/>
            </a:pPr>
            <a:r>
              <a:rPr lang="en-US" sz="1151" dirty="0">
                <a:solidFill>
                  <a:srgbClr val="225476"/>
                </a:solidFill>
                <a:hlinkClick r:id="rId4"/>
              </a:rPr>
              <a:t>Blood and Blood Products</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5"/>
              </a:rPr>
              <a:t>Burns</a:t>
            </a:r>
            <a:r>
              <a:rPr lang="en-US" sz="1151" dirty="0">
                <a:solidFill>
                  <a:srgbClr val="225476"/>
                </a:solidFill>
              </a:rPr>
              <a:t>*</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6"/>
              </a:rPr>
              <a:t>Climate Change and Healthcare System Considerations</a:t>
            </a:r>
            <a:endParaRPr lang="en-US" sz="1151" dirty="0">
              <a:solidFill>
                <a:srgbClr val="C00000"/>
              </a:solidFill>
            </a:endParaRPr>
          </a:p>
          <a:p>
            <a:pPr marL="0" indent="0">
              <a:spcBef>
                <a:spcPts val="300"/>
              </a:spcBef>
              <a:spcAft>
                <a:spcPts val="300"/>
              </a:spcAft>
              <a:buNone/>
            </a:pPr>
            <a:r>
              <a:rPr lang="en-US" sz="1151" b="1" i="1" dirty="0">
                <a:solidFill>
                  <a:srgbClr val="333333"/>
                </a:solidFill>
              </a:rPr>
              <a:t>Communications</a:t>
            </a:r>
          </a:p>
          <a:p>
            <a:pPr marL="152392" indent="-152392">
              <a:spcBef>
                <a:spcPts val="300"/>
              </a:spcBef>
              <a:spcAft>
                <a:spcPts val="300"/>
              </a:spcAft>
            </a:pPr>
            <a:r>
              <a:rPr lang="en-US" sz="1151" dirty="0">
                <a:solidFill>
                  <a:srgbClr val="225476"/>
                </a:solidFill>
                <a:hlinkClick r:id="rId7"/>
              </a:rPr>
              <a:t>Communication Systems</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8"/>
              </a:rPr>
              <a:t>Information Sharing</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9"/>
              </a:rPr>
              <a:t>Risk Communications/Emergency Public Information and Warning</a:t>
            </a:r>
            <a:r>
              <a:rPr lang="en-US" sz="1151" dirty="0">
                <a:solidFill>
                  <a:srgbClr val="225476"/>
                </a:solidFill>
              </a:rPr>
              <a:t>*</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10"/>
              </a:rPr>
              <a:t>Social Media in Emergency Response</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11"/>
              </a:rPr>
              <a:t>Crisis Standards of Care</a:t>
            </a:r>
            <a:r>
              <a:rPr lang="en-US" sz="1151" dirty="0"/>
              <a:t>*</a:t>
            </a:r>
          </a:p>
          <a:p>
            <a:pPr marL="0" indent="0">
              <a:spcBef>
                <a:spcPts val="300"/>
              </a:spcBef>
              <a:spcAft>
                <a:spcPts val="300"/>
              </a:spcAft>
              <a:buNone/>
            </a:pPr>
            <a:r>
              <a:rPr lang="en-US" sz="1151" dirty="0">
                <a:solidFill>
                  <a:srgbClr val="225476"/>
                </a:solidFill>
                <a:hlinkClick r:id="rId12"/>
              </a:rPr>
              <a:t>Cybersecurity</a:t>
            </a:r>
            <a:endParaRPr lang="en-US" sz="1151" dirty="0"/>
          </a:p>
          <a:p>
            <a:pPr marL="0" indent="0">
              <a:spcBef>
                <a:spcPts val="300"/>
              </a:spcBef>
              <a:spcAft>
                <a:spcPts val="300"/>
              </a:spcAft>
              <a:buNone/>
            </a:pPr>
            <a:r>
              <a:rPr lang="en-US" sz="1151" b="1" i="1" dirty="0">
                <a:solidFill>
                  <a:srgbClr val="333333"/>
                </a:solidFill>
              </a:rPr>
              <a:t>Decontamination</a:t>
            </a:r>
          </a:p>
          <a:p>
            <a:pPr marL="152392" indent="-152392">
              <a:spcBef>
                <a:spcPts val="300"/>
              </a:spcBef>
              <a:spcAft>
                <a:spcPts val="300"/>
              </a:spcAft>
            </a:pPr>
            <a:r>
              <a:rPr lang="en-US" sz="1151" dirty="0">
                <a:solidFill>
                  <a:srgbClr val="0000FF"/>
                </a:solidFill>
                <a:hlinkClick r:id="rId13">
                  <a:extLst>
                    <a:ext uri="{A12FA001-AC4F-418D-AE19-62706E023703}">
                      <ahyp:hlinkClr xmlns:ahyp="http://schemas.microsoft.com/office/drawing/2018/hyperlinkcolor" xmlns="" val="tx"/>
                    </a:ext>
                  </a:extLst>
                </a:hlinkClick>
              </a:rPr>
              <a:t>Hospital Patient Decontamination</a:t>
            </a:r>
            <a:endParaRPr lang="en-US" sz="1151" dirty="0">
              <a:solidFill>
                <a:srgbClr val="0000FF"/>
              </a:solidFill>
            </a:endParaRPr>
          </a:p>
          <a:p>
            <a:pPr marL="152392" indent="-152392">
              <a:spcBef>
                <a:spcPts val="300"/>
              </a:spcBef>
              <a:spcAft>
                <a:spcPts val="300"/>
              </a:spcAft>
            </a:pPr>
            <a:r>
              <a:rPr lang="en-US" sz="1151" dirty="0">
                <a:solidFill>
                  <a:srgbClr val="0000FF"/>
                </a:solidFill>
                <a:hlinkClick r:id="rId14">
                  <a:extLst>
                    <a:ext uri="{A12FA001-AC4F-418D-AE19-62706E023703}">
                      <ahyp:hlinkClr xmlns:ahyp="http://schemas.microsoft.com/office/drawing/2018/hyperlinkcolor" xmlns="" val="tx"/>
                    </a:ext>
                  </a:extLst>
                </a:hlinkClick>
              </a:rPr>
              <a:t>Pre-Hospital Patient Decontamination</a:t>
            </a:r>
            <a:endParaRPr lang="en-US" sz="1151" dirty="0">
              <a:solidFill>
                <a:srgbClr val="0000FF"/>
              </a:solidFill>
            </a:endParaRPr>
          </a:p>
          <a:p>
            <a:pPr marL="0" indent="0">
              <a:spcBef>
                <a:spcPts val="300"/>
              </a:spcBef>
              <a:spcAft>
                <a:spcPts val="300"/>
              </a:spcAft>
              <a:buNone/>
            </a:pPr>
            <a:r>
              <a:rPr lang="en-US" sz="1151" dirty="0">
                <a:solidFill>
                  <a:srgbClr val="225476"/>
                </a:solidFill>
                <a:hlinkClick r:id="rId15"/>
              </a:rPr>
              <a:t>Disasters and Healthcare Disparity</a:t>
            </a:r>
            <a:endParaRPr lang="en-US" sz="1151" dirty="0">
              <a:solidFill>
                <a:srgbClr val="225476"/>
              </a:solidFill>
            </a:endParaRPr>
          </a:p>
          <a:p>
            <a:pPr marL="0" indent="0">
              <a:spcBef>
                <a:spcPts val="300"/>
              </a:spcBef>
              <a:spcAft>
                <a:spcPts val="300"/>
              </a:spcAft>
              <a:buNone/>
            </a:pPr>
            <a:r>
              <a:rPr lang="en-US" sz="1151" dirty="0">
                <a:solidFill>
                  <a:srgbClr val="225476"/>
                </a:solidFill>
                <a:hlinkClick r:id="rId16"/>
              </a:rPr>
              <a:t>Electronic Health Records</a:t>
            </a:r>
            <a:endParaRPr lang="en-US" sz="1151" b="1" i="1" dirty="0">
              <a:solidFill>
                <a:srgbClr val="333333"/>
              </a:solidFill>
            </a:endParaRPr>
          </a:p>
          <a:p>
            <a:pPr marL="0" indent="0">
              <a:spcBef>
                <a:spcPts val="300"/>
              </a:spcBef>
              <a:spcAft>
                <a:spcPts val="300"/>
              </a:spcAft>
              <a:buNone/>
            </a:pPr>
            <a:r>
              <a:rPr lang="en-US" sz="1151" b="1" i="1" dirty="0">
                <a:solidFill>
                  <a:srgbClr val="333333"/>
                </a:solidFill>
              </a:rPr>
              <a:t>Emergency Management</a:t>
            </a:r>
          </a:p>
          <a:p>
            <a:pPr marL="152392" indent="-152392">
              <a:spcBef>
                <a:spcPts val="300"/>
              </a:spcBef>
              <a:spcAft>
                <a:spcPts val="300"/>
              </a:spcAft>
            </a:pPr>
            <a:r>
              <a:rPr lang="en-US" sz="1151" dirty="0">
                <a:solidFill>
                  <a:srgbClr val="0000FF"/>
                </a:solidFill>
                <a:hlinkClick r:id="rId17">
                  <a:extLst>
                    <a:ext uri="{A12FA001-AC4F-418D-AE19-62706E023703}">
                      <ahyp:hlinkClr xmlns:ahyp="http://schemas.microsoft.com/office/drawing/2018/hyperlinkcolor" xmlns="" val="tx"/>
                    </a:ext>
                  </a:extLst>
                </a:hlinkClick>
              </a:rPr>
              <a:t>Emergency Operations Plans/ Emergency Management Program</a:t>
            </a:r>
            <a:r>
              <a:rPr lang="en-US" sz="1151" dirty="0"/>
              <a:t>*</a:t>
            </a:r>
          </a:p>
          <a:p>
            <a:pPr marL="152392" indent="-152392">
              <a:spcBef>
                <a:spcPts val="300"/>
              </a:spcBef>
              <a:spcAft>
                <a:spcPts val="300"/>
              </a:spcAft>
            </a:pPr>
            <a:r>
              <a:rPr lang="en-US" sz="1151" dirty="0">
                <a:solidFill>
                  <a:srgbClr val="0000FF"/>
                </a:solidFill>
                <a:hlinkClick r:id="rId18">
                  <a:extLst>
                    <a:ext uri="{A12FA001-AC4F-418D-AE19-62706E023703}">
                      <ahyp:hlinkClr xmlns:ahyp="http://schemas.microsoft.com/office/drawing/2018/hyperlinkcolor" xmlns="" val="tx"/>
                    </a:ext>
                  </a:extLst>
                </a:hlinkClick>
              </a:rPr>
              <a:t>Exercise Program</a:t>
            </a:r>
            <a:r>
              <a:rPr lang="en-US" sz="1151" dirty="0"/>
              <a:t>*</a:t>
            </a:r>
          </a:p>
          <a:p>
            <a:pPr marL="152392" indent="-152392">
              <a:spcBef>
                <a:spcPts val="300"/>
              </a:spcBef>
              <a:spcAft>
                <a:spcPts val="300"/>
              </a:spcAft>
            </a:pPr>
            <a:r>
              <a:rPr lang="en-US" sz="1151" dirty="0">
                <a:solidFill>
                  <a:srgbClr val="225476"/>
                </a:solidFill>
                <a:hlinkClick r:id="rId19"/>
              </a:rPr>
              <a:t>Hazard Vulnerability/Risk Assessment</a:t>
            </a:r>
            <a:r>
              <a:rPr lang="en-US" sz="1151" dirty="0">
                <a:solidFill>
                  <a:srgbClr val="225476"/>
                </a:solidFill>
              </a:rPr>
              <a:t>*</a:t>
            </a:r>
            <a:endParaRPr lang="en-US" sz="1151" dirty="0">
              <a:solidFill>
                <a:srgbClr val="333333"/>
              </a:solidFill>
            </a:endParaRPr>
          </a:p>
          <a:p>
            <a:pPr marL="152392" indent="-152392">
              <a:spcBef>
                <a:spcPts val="300"/>
              </a:spcBef>
              <a:spcAft>
                <a:spcPts val="300"/>
              </a:spcAft>
            </a:pPr>
            <a:r>
              <a:rPr lang="en-US" sz="1151" dirty="0">
                <a:solidFill>
                  <a:srgbClr val="0000FF"/>
                </a:solidFill>
                <a:hlinkClick r:id="rId20">
                  <a:extLst>
                    <a:ext uri="{A12FA001-AC4F-418D-AE19-62706E023703}">
                      <ahyp:hlinkClr xmlns:ahyp="http://schemas.microsoft.com/office/drawing/2018/hyperlinkcolor" xmlns="" val="tx"/>
                    </a:ext>
                  </a:extLst>
                </a:hlinkClick>
              </a:rPr>
              <a:t>Healthcare-Related Disaster Legal/ Regulatory/ Federal Policy</a:t>
            </a:r>
            <a:r>
              <a:rPr lang="en-US" sz="1151" dirty="0"/>
              <a:t>*</a:t>
            </a:r>
          </a:p>
          <a:p>
            <a:pPr marL="152392" indent="-152392">
              <a:spcBef>
                <a:spcPts val="300"/>
              </a:spcBef>
              <a:spcAft>
                <a:spcPts val="300"/>
              </a:spcAft>
            </a:pPr>
            <a:r>
              <a:rPr lang="en-US" sz="1151" dirty="0">
                <a:solidFill>
                  <a:srgbClr val="0000FF"/>
                </a:solidFill>
                <a:hlinkClick r:id="rId21">
                  <a:extLst>
                    <a:ext uri="{A12FA001-AC4F-418D-AE19-62706E023703}">
                      <ahyp:hlinkClr xmlns:ahyp="http://schemas.microsoft.com/office/drawing/2018/hyperlinkcolor" xmlns="" val="tx"/>
                    </a:ext>
                  </a:extLst>
                </a:hlinkClick>
              </a:rPr>
              <a:t>Incident Management</a:t>
            </a:r>
            <a:r>
              <a:rPr lang="en-US" sz="1151" dirty="0"/>
              <a:t>*</a:t>
            </a:r>
          </a:p>
          <a:p>
            <a:pPr marL="152392" indent="-152392">
              <a:spcBef>
                <a:spcPts val="300"/>
              </a:spcBef>
              <a:spcAft>
                <a:spcPts val="300"/>
              </a:spcAft>
            </a:pPr>
            <a:r>
              <a:rPr lang="en-US" sz="1151" dirty="0">
                <a:solidFill>
                  <a:srgbClr val="225476"/>
                </a:solidFill>
                <a:hlinkClick r:id="rId22"/>
              </a:rPr>
              <a:t>Training and Workforce Development</a:t>
            </a:r>
            <a:r>
              <a:rPr lang="en-US" sz="1151" dirty="0"/>
              <a:t>*</a:t>
            </a:r>
          </a:p>
          <a:p>
            <a:pPr marL="0" indent="0">
              <a:spcBef>
                <a:spcPts val="300"/>
              </a:spcBef>
              <a:spcAft>
                <a:spcPts val="300"/>
              </a:spcAft>
              <a:buNone/>
            </a:pPr>
            <a:r>
              <a:rPr lang="en-US" sz="1151" dirty="0">
                <a:solidFill>
                  <a:srgbClr val="225476"/>
                </a:solidFill>
                <a:hlinkClick r:id="rId23"/>
              </a:rPr>
              <a:t>Ethics</a:t>
            </a:r>
            <a:r>
              <a:rPr lang="en-US" sz="1151" dirty="0"/>
              <a:t>*</a:t>
            </a:r>
          </a:p>
          <a:p>
            <a:pPr marL="0" indent="0">
              <a:spcBef>
                <a:spcPts val="300"/>
              </a:spcBef>
              <a:spcAft>
                <a:spcPts val="300"/>
              </a:spcAft>
              <a:buNone/>
            </a:pPr>
            <a:r>
              <a:rPr lang="en-US" sz="1151" dirty="0">
                <a:solidFill>
                  <a:srgbClr val="225476"/>
                </a:solidFill>
                <a:hlinkClick r:id="rId24"/>
              </a:rPr>
              <a:t>Family Reunification and Support</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25"/>
              </a:rPr>
              <a:t>Fatality Management</a:t>
            </a:r>
            <a:endParaRPr lang="en-US" sz="1151" dirty="0">
              <a:solidFill>
                <a:srgbClr val="333333"/>
              </a:solidFill>
            </a:endParaRPr>
          </a:p>
          <a:p>
            <a:pPr marL="0" indent="0">
              <a:spcBef>
                <a:spcPts val="300"/>
              </a:spcBef>
              <a:spcAft>
                <a:spcPts val="300"/>
              </a:spcAft>
              <a:buNone/>
            </a:pPr>
            <a:r>
              <a:rPr lang="en-US" sz="1151" b="1" i="1" dirty="0">
                <a:solidFill>
                  <a:srgbClr val="333333"/>
                </a:solidFill>
              </a:rPr>
              <a:t>Healthcare Coalitions</a:t>
            </a:r>
          </a:p>
          <a:p>
            <a:pPr marL="152392" indent="-152392">
              <a:spcBef>
                <a:spcPts val="300"/>
              </a:spcBef>
              <a:spcAft>
                <a:spcPts val="300"/>
              </a:spcAft>
            </a:pPr>
            <a:r>
              <a:rPr lang="en-US" sz="1151" dirty="0">
                <a:solidFill>
                  <a:srgbClr val="225476"/>
                </a:solidFill>
                <a:hlinkClick r:id="rId26"/>
              </a:rPr>
              <a:t>Coalition Administrative Issues</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27"/>
              </a:rPr>
              <a:t>Coalition Models and Functions</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28"/>
              </a:rPr>
              <a:t>Coalition Response Operations (including Mutual Aid)</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29"/>
              </a:rPr>
              <a:t>Healthcare Facility Evacuation / Sheltering</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30"/>
              </a:rPr>
              <a:t>Hospital Surge Capacity and Immediate Bed Availability</a:t>
            </a:r>
            <a:r>
              <a:rPr lang="en-US" sz="1151" dirty="0"/>
              <a:t>*</a:t>
            </a:r>
          </a:p>
          <a:p>
            <a:pPr marL="0" indent="0">
              <a:spcBef>
                <a:spcPts val="300"/>
              </a:spcBef>
              <a:spcAft>
                <a:spcPts val="300"/>
              </a:spcAft>
              <a:buNone/>
            </a:pPr>
            <a:r>
              <a:rPr lang="en-US" sz="1151" b="1" i="1" dirty="0">
                <a:solidFill>
                  <a:srgbClr val="333333"/>
                </a:solidFill>
              </a:rPr>
              <a:t>Location-Specific Collections</a:t>
            </a:r>
          </a:p>
          <a:p>
            <a:pPr marL="152392" indent="-152392">
              <a:spcBef>
                <a:spcPts val="300"/>
              </a:spcBef>
              <a:spcAft>
                <a:spcPts val="300"/>
              </a:spcAft>
            </a:pPr>
            <a:r>
              <a:rPr lang="en-US" sz="1151" dirty="0">
                <a:solidFill>
                  <a:srgbClr val="225476"/>
                </a:solidFill>
                <a:hlinkClick r:id="rId31"/>
              </a:rPr>
              <a:t>Alternate Care Sites (including shelter medical care)</a:t>
            </a:r>
            <a:r>
              <a:rPr lang="en-US" sz="1151" dirty="0"/>
              <a:t>*</a:t>
            </a:r>
          </a:p>
          <a:p>
            <a:pPr marL="152392" indent="-152392">
              <a:spcBef>
                <a:spcPts val="300"/>
              </a:spcBef>
              <a:spcAft>
                <a:spcPts val="300"/>
              </a:spcAft>
            </a:pPr>
            <a:r>
              <a:rPr lang="en-US" sz="1151" dirty="0">
                <a:solidFill>
                  <a:srgbClr val="225476"/>
                </a:solidFill>
                <a:hlinkClick r:id="rId32"/>
              </a:rPr>
              <a:t>Ambulatory Care and Federally Qualified Health Centers (FQHC)</a:t>
            </a:r>
            <a:r>
              <a:rPr lang="en-US" sz="1151" dirty="0"/>
              <a:t>*</a:t>
            </a:r>
          </a:p>
          <a:p>
            <a:pPr marL="152392" indent="-152392">
              <a:spcBef>
                <a:spcPts val="300"/>
              </a:spcBef>
              <a:spcAft>
                <a:spcPts val="300"/>
              </a:spcAft>
            </a:pPr>
            <a:r>
              <a:rPr lang="en-US" sz="1151" dirty="0">
                <a:solidFill>
                  <a:srgbClr val="225476"/>
                </a:solidFill>
                <a:hlinkClick r:id="rId33"/>
              </a:rPr>
              <a:t>Dialysis Centers</a:t>
            </a:r>
            <a:r>
              <a:rPr lang="en-US" sz="1151" dirty="0"/>
              <a:t>*</a:t>
            </a:r>
          </a:p>
          <a:p>
            <a:pPr marL="152392" indent="-152392">
              <a:spcBef>
                <a:spcPts val="300"/>
              </a:spcBef>
              <a:spcAft>
                <a:spcPts val="300"/>
              </a:spcAft>
            </a:pPr>
            <a:r>
              <a:rPr lang="en-US" sz="1151" dirty="0">
                <a:solidFill>
                  <a:srgbClr val="225476"/>
                </a:solidFill>
                <a:hlinkClick r:id="rId34"/>
              </a:rPr>
              <a:t>Homecare and Hospice</a:t>
            </a:r>
            <a:r>
              <a:rPr lang="en-US" sz="1151" dirty="0"/>
              <a:t>*</a:t>
            </a:r>
          </a:p>
          <a:p>
            <a:pPr marL="152392" indent="-152392">
              <a:spcBef>
                <a:spcPts val="300"/>
              </a:spcBef>
              <a:spcAft>
                <a:spcPts val="300"/>
              </a:spcAft>
            </a:pPr>
            <a:r>
              <a:rPr lang="en-US" sz="1151" dirty="0">
                <a:solidFill>
                  <a:srgbClr val="225476"/>
                </a:solidFill>
                <a:hlinkClick r:id="rId35"/>
              </a:rPr>
              <a:t>Long-term Care Facilities</a:t>
            </a:r>
            <a:r>
              <a:rPr lang="en-US" sz="1151" dirty="0"/>
              <a:t>*</a:t>
            </a:r>
          </a:p>
          <a:p>
            <a:pPr marL="152392" indent="-152392">
              <a:spcBef>
                <a:spcPts val="300"/>
              </a:spcBef>
              <a:spcAft>
                <a:spcPts val="300"/>
              </a:spcAft>
            </a:pPr>
            <a:r>
              <a:rPr lang="en-US" sz="1151" dirty="0">
                <a:solidFill>
                  <a:srgbClr val="225476"/>
                </a:solidFill>
                <a:hlinkClick r:id="rId36"/>
              </a:rPr>
              <a:t>Pharmacy</a:t>
            </a:r>
            <a:r>
              <a:rPr lang="en-US" sz="1151" dirty="0"/>
              <a:t>* </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37"/>
              </a:rPr>
              <a:t>Rural Disaster Health</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38"/>
              </a:rPr>
              <a:t>Virtual Medical Care</a:t>
            </a:r>
            <a:r>
              <a:rPr lang="en-US" sz="1151" dirty="0"/>
              <a:t>*</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39"/>
              </a:rPr>
              <a:t>Mass Distribution and Dispensing of Medical Countermeasures</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40"/>
              </a:rPr>
              <a:t>Mass Gatherings/Special Events</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41"/>
              </a:rPr>
              <a:t>Mental/Behavioral Health (non-responders)</a:t>
            </a:r>
            <a:r>
              <a:rPr lang="en-US" sz="1151" dirty="0"/>
              <a:t>*</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42"/>
              </a:rPr>
              <a:t>Patient Movement and Tracking</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43"/>
              </a:rPr>
              <a:t>Pediatric/Children</a:t>
            </a:r>
            <a:r>
              <a:rPr lang="en-US" sz="1151" dirty="0"/>
              <a:t>*</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44"/>
              </a:rPr>
              <a:t>Populations with Access and Functional Needs</a:t>
            </a:r>
            <a:r>
              <a:rPr lang="en-US" sz="1151" dirty="0"/>
              <a:t>*</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45"/>
              </a:rPr>
              <a:t>Pre-Hospital (e.g., EMS)</a:t>
            </a:r>
            <a:endParaRPr lang="en-US" sz="1151" dirty="0">
              <a:solidFill>
                <a:srgbClr val="333333"/>
              </a:solidFill>
            </a:endParaRPr>
          </a:p>
          <a:p>
            <a:pPr marL="0" indent="0">
              <a:spcBef>
                <a:spcPts val="300"/>
              </a:spcBef>
              <a:spcAft>
                <a:spcPts val="300"/>
              </a:spcAft>
              <a:buNone/>
            </a:pPr>
            <a:r>
              <a:rPr lang="en-US" sz="1151" dirty="0">
                <a:solidFill>
                  <a:srgbClr val="225476"/>
                </a:solidFill>
                <a:hlinkClick r:id="rId46"/>
              </a:rPr>
              <a:t>Pre-Hospital Mass Casualty Triage and Trauma Care</a:t>
            </a:r>
            <a:endParaRPr lang="en-US" sz="1151" dirty="0">
              <a:solidFill>
                <a:srgbClr val="333333"/>
              </a:solidFill>
            </a:endParaRPr>
          </a:p>
          <a:p>
            <a:pPr marL="61912" indent="0">
              <a:spcBef>
                <a:spcPts val="300"/>
              </a:spcBef>
              <a:spcAft>
                <a:spcPts val="300"/>
              </a:spcAft>
              <a:buNone/>
            </a:pPr>
            <a:r>
              <a:rPr lang="en-US" sz="1151" b="1" i="1" dirty="0">
                <a:solidFill>
                  <a:srgbClr val="333333"/>
                </a:solidFill>
              </a:rPr>
              <a:t>Recovery and COOP</a:t>
            </a:r>
          </a:p>
          <a:p>
            <a:pPr marL="152392" indent="-152392">
              <a:spcBef>
                <a:spcPts val="300"/>
              </a:spcBef>
              <a:spcAft>
                <a:spcPts val="300"/>
              </a:spcAft>
            </a:pPr>
            <a:r>
              <a:rPr lang="en-US" sz="1151" dirty="0">
                <a:solidFill>
                  <a:srgbClr val="225476"/>
                </a:solidFill>
                <a:hlinkClick r:id="rId47"/>
              </a:rPr>
              <a:t>Continuity of Operations (COOP)/ Business Continuity Planning</a:t>
            </a:r>
            <a:r>
              <a:rPr lang="en-US" sz="1151" dirty="0"/>
              <a:t> *</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48"/>
              </a:rPr>
              <a:t>Recovery Planning</a:t>
            </a:r>
            <a:r>
              <a:rPr lang="en-US" sz="1151" dirty="0"/>
              <a:t> *</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49"/>
              </a:rPr>
              <a:t>Responder Safety and Health</a:t>
            </a:r>
            <a:r>
              <a:rPr lang="en-US" sz="1151" dirty="0"/>
              <a:t>*</a:t>
            </a:r>
            <a:endParaRPr lang="en-US" sz="1151" dirty="0">
              <a:solidFill>
                <a:srgbClr val="333333"/>
              </a:solidFill>
            </a:endParaRPr>
          </a:p>
          <a:p>
            <a:pPr marL="0" indent="0">
              <a:spcBef>
                <a:spcPts val="300"/>
              </a:spcBef>
              <a:spcAft>
                <a:spcPts val="300"/>
              </a:spcAft>
              <a:buNone/>
            </a:pPr>
            <a:r>
              <a:rPr lang="en-US" sz="1151" b="1" i="1" dirty="0">
                <a:solidFill>
                  <a:srgbClr val="333333"/>
                </a:solidFill>
              </a:rPr>
              <a:t>Specific Hazards</a:t>
            </a:r>
          </a:p>
          <a:p>
            <a:pPr marL="152392" indent="-152392">
              <a:spcBef>
                <a:spcPts val="300"/>
              </a:spcBef>
              <a:spcAft>
                <a:spcPts val="300"/>
              </a:spcAft>
            </a:pPr>
            <a:r>
              <a:rPr lang="en-US" sz="1151" dirty="0">
                <a:solidFill>
                  <a:srgbClr val="225476"/>
                </a:solidFill>
                <a:hlinkClick r:id="rId50"/>
              </a:rPr>
              <a:t>Bioterrorism and High Consequence Biological Threats</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51"/>
              </a:rPr>
              <a:t>Chemical Hazards</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52"/>
              </a:rPr>
              <a:t>Coronaviruses (e.g., SARS, MERS and COVID-19)</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53"/>
              </a:rPr>
              <a:t>Ebola/VHF</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54"/>
              </a:rPr>
              <a:t>Influenza Epidemic/ Pandemic</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55"/>
              </a:rPr>
              <a:t>Natural Disasters</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56"/>
              </a:rPr>
              <a:t>Radiological and Nuclear</a:t>
            </a:r>
            <a:r>
              <a:rPr lang="en-US" sz="1151" dirty="0"/>
              <a:t>*</a:t>
            </a:r>
            <a:endParaRPr lang="en-US" sz="1151" dirty="0">
              <a:solidFill>
                <a:srgbClr val="333333"/>
              </a:solidFill>
            </a:endParaRPr>
          </a:p>
          <a:p>
            <a:pPr marL="152392" indent="-152392">
              <a:spcBef>
                <a:spcPts val="300"/>
              </a:spcBef>
              <a:spcAft>
                <a:spcPts val="300"/>
              </a:spcAft>
            </a:pPr>
            <a:r>
              <a:rPr lang="en-US" sz="1151" dirty="0">
                <a:hlinkClick r:id="rId57"/>
              </a:rPr>
              <a:t>The LGBTQI+ Community and Disaster Preparedness and Response</a:t>
            </a:r>
            <a:r>
              <a:rPr lang="en-US" sz="1151" dirty="0"/>
              <a:t> </a:t>
            </a:r>
            <a:r>
              <a:rPr lang="en-US" sz="1151" dirty="0">
                <a:solidFill>
                  <a:srgbClr val="C00000"/>
                </a:solidFill>
              </a:rPr>
              <a:t>(New)</a:t>
            </a:r>
            <a:endParaRPr lang="en-US" sz="1151" dirty="0">
              <a:solidFill>
                <a:srgbClr val="C00000"/>
              </a:solidFill>
              <a:hlinkClick r:id="rId58">
                <a:extLst>
                  <a:ext uri="{A12FA001-AC4F-418D-AE19-62706E023703}">
                    <ahyp:hlinkClr xmlns:ahyp="http://schemas.microsoft.com/office/drawing/2018/hyperlinkcolor" xmlns="" val="tx"/>
                  </a:ext>
                </a:extLst>
              </a:hlinkClick>
            </a:endParaRPr>
          </a:p>
          <a:p>
            <a:pPr marL="152392" indent="-152392">
              <a:spcBef>
                <a:spcPts val="300"/>
              </a:spcBef>
              <a:spcAft>
                <a:spcPts val="300"/>
              </a:spcAft>
            </a:pPr>
            <a:r>
              <a:rPr lang="en-US" sz="1151" dirty="0">
                <a:solidFill>
                  <a:srgbClr val="225476"/>
                </a:solidFill>
                <a:hlinkClick r:id="rId58"/>
              </a:rPr>
              <a:t>Utility Failures</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59"/>
              </a:rPr>
              <a:t>Veterinary Issues</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60"/>
              </a:rPr>
              <a:t>Volunteer Management</a:t>
            </a:r>
            <a:endParaRPr lang="en-US" sz="1151" dirty="0">
              <a:solidFill>
                <a:srgbClr val="333333"/>
              </a:solidFill>
            </a:endParaRPr>
          </a:p>
          <a:p>
            <a:pPr marL="152392" indent="-152392">
              <a:spcBef>
                <a:spcPts val="300"/>
              </a:spcBef>
              <a:spcAft>
                <a:spcPts val="300"/>
              </a:spcAft>
            </a:pPr>
            <a:r>
              <a:rPr lang="en-US" sz="1151" dirty="0">
                <a:solidFill>
                  <a:srgbClr val="225476"/>
                </a:solidFill>
                <a:hlinkClick r:id="rId61"/>
              </a:rPr>
              <a:t>Workplace Violence</a:t>
            </a:r>
            <a:r>
              <a:rPr lang="en-US" sz="1151" dirty="0"/>
              <a:t>*</a:t>
            </a:r>
          </a:p>
          <a:p>
            <a:pPr marL="152392" indent="-152392">
              <a:spcBef>
                <a:spcPts val="300"/>
              </a:spcBef>
              <a:spcAft>
                <a:spcPts val="300"/>
              </a:spcAft>
            </a:pPr>
            <a:r>
              <a:rPr lang="en-US" sz="1151" dirty="0">
                <a:solidFill>
                  <a:srgbClr val="225476"/>
                </a:solidFill>
                <a:hlinkClick r:id="rId62"/>
              </a:rPr>
              <a:t>Zika</a:t>
            </a:r>
            <a:endParaRPr lang="en-US" sz="1151" dirty="0">
              <a:solidFill>
                <a:srgbClr val="333333"/>
              </a:solidFill>
            </a:endParaRPr>
          </a:p>
          <a:p>
            <a:pPr marL="152392" indent="-152392">
              <a:spcBef>
                <a:spcPts val="300"/>
              </a:spcBef>
              <a:spcAft>
                <a:spcPts val="300"/>
              </a:spcAft>
            </a:pPr>
            <a:endParaRPr lang="en-US" sz="1200" dirty="0">
              <a:solidFill>
                <a:srgbClr val="333333"/>
              </a:solidFill>
            </a:endParaRPr>
          </a:p>
        </p:txBody>
      </p:sp>
    </p:spTree>
    <p:extLst>
      <p:ext uri="{BB962C8B-B14F-4D97-AF65-F5344CB8AC3E}">
        <p14:creationId xmlns:p14="http://schemas.microsoft.com/office/powerpoint/2010/main" val="1257143004"/>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5E3C3-7AB1-A73F-4C2A-E3054C412099}"/>
              </a:ext>
            </a:extLst>
          </p:cNvPr>
          <p:cNvSpPr>
            <a:spLocks noGrp="1"/>
          </p:cNvSpPr>
          <p:nvPr>
            <p:ph type="title"/>
          </p:nvPr>
        </p:nvSpPr>
        <p:spPr>
          <a:xfrm>
            <a:off x="1244109" y="92323"/>
            <a:ext cx="9442027" cy="1143000"/>
          </a:xfrm>
        </p:spPr>
        <p:txBody>
          <a:bodyPr>
            <a:normAutofit/>
          </a:bodyPr>
          <a:lstStyle/>
          <a:p>
            <a:r>
              <a:rPr lang="en-US" kern="1200" dirty="0">
                <a:solidFill>
                  <a:prstClr val="black"/>
                </a:solidFill>
                <a:latin typeface="Calibri"/>
                <a:cs typeface="Arial" panose="020B0604020202020204" pitchFamily="34" charset="0"/>
              </a:rPr>
              <a:t>Select Mass Violence/ Workforce Safety Resources</a:t>
            </a:r>
            <a:endParaRPr lang="en-US" dirty="0"/>
          </a:p>
        </p:txBody>
      </p:sp>
      <p:sp>
        <p:nvSpPr>
          <p:cNvPr id="5" name="Content Placeholder 2">
            <a:extLst>
              <a:ext uri="{FF2B5EF4-FFF2-40B4-BE49-F238E27FC236}">
                <a16:creationId xmlns:a16="http://schemas.microsoft.com/office/drawing/2014/main" id="{4738A827-6A44-8D63-4EAF-482A5F80B372}"/>
              </a:ext>
            </a:extLst>
          </p:cNvPr>
          <p:cNvSpPr txBox="1">
            <a:spLocks/>
          </p:cNvSpPr>
          <p:nvPr/>
        </p:nvSpPr>
        <p:spPr>
          <a:xfrm>
            <a:off x="1348519" y="1050677"/>
            <a:ext cx="7126888" cy="4720860"/>
          </a:xfrm>
          <a:prstGeom prst="rect">
            <a:avLst/>
          </a:prstGeom>
        </p:spPr>
        <p:txBody>
          <a:bodyPr numCol="2">
            <a:normAutofit lnSpcReduction="100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None/>
            </a:pPr>
            <a:r>
              <a:rPr lang="en-US" sz="1800" b="1" i="1" dirty="0"/>
              <a:t>Topic Collections</a:t>
            </a:r>
            <a:endParaRPr lang="en-US" sz="1800" b="1" i="1" dirty="0">
              <a:hlinkClick r:id="rId2">
                <a:extLst>
                  <a:ext uri="{A12FA001-AC4F-418D-AE19-62706E023703}">
                    <ahyp:hlinkClr xmlns:ahyp="http://schemas.microsoft.com/office/drawing/2018/hyperlinkcolor" xmlns="" val="tx"/>
                  </a:ext>
                </a:extLst>
              </a:hlinkClick>
            </a:endParaRPr>
          </a:p>
          <a:p>
            <a:pPr marL="156629" indent="-156629">
              <a:lnSpc>
                <a:spcPct val="110000"/>
              </a:lnSpc>
            </a:pPr>
            <a:r>
              <a:rPr lang="en-US" sz="1800" dirty="0">
                <a:hlinkClick r:id="rId2"/>
              </a:rPr>
              <a:t>Active Shooter and Explosives</a:t>
            </a:r>
            <a:endParaRPr lang="en-US" sz="1800" dirty="0"/>
          </a:p>
          <a:p>
            <a:pPr marL="156629" indent="-156629">
              <a:lnSpc>
                <a:spcPct val="110000"/>
              </a:lnSpc>
            </a:pPr>
            <a:r>
              <a:rPr lang="en-US" sz="1800" u="sng" dirty="0">
                <a:hlinkClick r:id="rId3"/>
              </a:rPr>
              <a:t>Workplace Violence</a:t>
            </a:r>
            <a:endParaRPr lang="en-US" sz="1800" u="sng" dirty="0"/>
          </a:p>
          <a:p>
            <a:pPr marL="457189" lvl="1" indent="0">
              <a:lnSpc>
                <a:spcPct val="110000"/>
              </a:lnSpc>
              <a:buNone/>
            </a:pPr>
            <a:endParaRPr lang="en-US" sz="1800" b="1" i="1" dirty="0"/>
          </a:p>
          <a:p>
            <a:pPr marL="0" indent="0">
              <a:lnSpc>
                <a:spcPct val="110000"/>
              </a:lnSpc>
              <a:buNone/>
            </a:pPr>
            <a:r>
              <a:rPr lang="en-US" sz="1800" b="1" i="1" dirty="0"/>
              <a:t>Resources</a:t>
            </a:r>
            <a:endParaRPr lang="en-US" sz="1800" b="1" i="1" dirty="0">
              <a:hlinkClick r:id="rId4">
                <a:extLst>
                  <a:ext uri="{A12FA001-AC4F-418D-AE19-62706E023703}">
                    <ahyp:hlinkClr xmlns:ahyp="http://schemas.microsoft.com/office/drawing/2018/hyperlinkcolor" xmlns="" val="tx"/>
                  </a:ext>
                </a:extLst>
              </a:hlinkClick>
            </a:endParaRPr>
          </a:p>
          <a:p>
            <a:pPr marL="158492" indent="-158492">
              <a:lnSpc>
                <a:spcPct val="110000"/>
              </a:lnSpc>
              <a:buClr>
                <a:schemeClr val="tx1"/>
              </a:buClr>
            </a:pPr>
            <a:r>
              <a:rPr lang="en-US" sz="1800" dirty="0">
                <a:hlinkClick r:id="rId5"/>
              </a:rPr>
              <a:t>Buffalo Strong: Response and Recovery to an Active Shooter Incident (Speaker Series Recording)</a:t>
            </a:r>
            <a:endParaRPr lang="en-US" sz="1800" dirty="0">
              <a:hlinkClick r:id="rId4">
                <a:extLst>
                  <a:ext uri="{A12FA001-AC4F-418D-AE19-62706E023703}">
                    <ahyp:hlinkClr xmlns:ahyp="http://schemas.microsoft.com/office/drawing/2018/hyperlinkcolor" xmlns="" val="tx"/>
                  </a:ext>
                </a:extLst>
              </a:hlinkClick>
            </a:endParaRPr>
          </a:p>
          <a:p>
            <a:pPr marL="158492" indent="-158492">
              <a:lnSpc>
                <a:spcPct val="110000"/>
              </a:lnSpc>
              <a:buClr>
                <a:schemeClr val="tx1"/>
              </a:buClr>
            </a:pPr>
            <a:r>
              <a:rPr lang="en-US" sz="1800" u="sng" dirty="0">
                <a:solidFill>
                  <a:srgbClr val="0000FF"/>
                </a:solidFill>
                <a:hlinkClick r:id="rId4">
                  <a:extLst>
                    <a:ext uri="{A12FA001-AC4F-418D-AE19-62706E023703}">
                      <ahyp:hlinkClr xmlns:ahyp="http://schemas.microsoft.com/office/drawing/2018/hyperlinkcolor" xmlns="" val="tx"/>
                    </a:ext>
                  </a:extLst>
                </a:hlinkClick>
              </a:rPr>
              <a:t>Civil Unrest During a Pandemic: Notes from Minneapolis</a:t>
            </a:r>
            <a:endParaRPr lang="en-US" sz="1800" u="sng" dirty="0"/>
          </a:p>
          <a:p>
            <a:pPr marL="158492" indent="-158492">
              <a:lnSpc>
                <a:spcPct val="110000"/>
              </a:lnSpc>
            </a:pPr>
            <a:r>
              <a:rPr lang="en-US" sz="1800" dirty="0">
                <a:hlinkClick r:id="rId6"/>
              </a:rPr>
              <a:t>Mass Violence/Active Shooter Incident Tip Sheets</a:t>
            </a:r>
            <a:endParaRPr lang="en-US" sz="1800" dirty="0"/>
          </a:p>
          <a:p>
            <a:pPr marL="158492" indent="-158492">
              <a:lnSpc>
                <a:spcPct val="110000"/>
              </a:lnSpc>
            </a:pPr>
            <a:r>
              <a:rPr lang="en-US" sz="1800" dirty="0">
                <a:hlinkClick r:id="rId7"/>
              </a:rPr>
              <a:t>Mass Violence Resource Page</a:t>
            </a:r>
            <a:endParaRPr lang="en-US" sz="1800" dirty="0"/>
          </a:p>
          <a:p>
            <a:pPr marL="158492" indent="-158492">
              <a:lnSpc>
                <a:spcPct val="110000"/>
              </a:lnSpc>
            </a:pPr>
            <a:r>
              <a:rPr lang="en-US" sz="1800" dirty="0">
                <a:hlinkClick r:id="rId8"/>
              </a:rPr>
              <a:t>On-Campus Hospital Armed Assailant Planning Considerations</a:t>
            </a:r>
            <a:endParaRPr lang="en-US" sz="1800" dirty="0"/>
          </a:p>
          <a:p>
            <a:pPr marL="158492" indent="-158492">
              <a:lnSpc>
                <a:spcPct val="110000"/>
              </a:lnSpc>
            </a:pPr>
            <a:r>
              <a:rPr lang="en-US" sz="1800" u="sng" dirty="0">
                <a:hlinkClick r:id="rId9"/>
              </a:rPr>
              <a:t>Strategies for Healthcare Workplace Violence Prevention: Risk Assessment and De-Escalation Webinar</a:t>
            </a:r>
            <a:endParaRPr lang="en-US" sz="1800" u="sng" dirty="0"/>
          </a:p>
          <a:p>
            <a:pPr marL="0" indent="0">
              <a:lnSpc>
                <a:spcPct val="110000"/>
              </a:lnSpc>
              <a:spcBef>
                <a:spcPts val="1800"/>
              </a:spcBef>
              <a:buNone/>
            </a:pPr>
            <a:r>
              <a:rPr lang="en-US" sz="1800" b="1" i="1" dirty="0"/>
              <a:t>Exchanges</a:t>
            </a:r>
            <a:r>
              <a:rPr lang="en-US" sz="1800" b="1" i="1" dirty="0">
                <a:hlinkClick r:id="rId10">
                  <a:extLst>
                    <a:ext uri="{A12FA001-AC4F-418D-AE19-62706E023703}">
                      <ahyp:hlinkClr xmlns:ahyp="http://schemas.microsoft.com/office/drawing/2018/hyperlinkcolor" xmlns="" val="tx"/>
                    </a:ext>
                  </a:extLst>
                </a:hlinkClick>
              </a:rPr>
              <a:t> </a:t>
            </a:r>
          </a:p>
          <a:p>
            <a:pPr marL="158492" indent="-158492">
              <a:lnSpc>
                <a:spcPct val="110000"/>
              </a:lnSpc>
            </a:pPr>
            <a:r>
              <a:rPr lang="en-US" sz="1800" dirty="0">
                <a:hlinkClick r:id="rId11"/>
              </a:rPr>
              <a:t>Issue 3: Preparing For and Responding to No-Notice Events</a:t>
            </a:r>
            <a:endParaRPr lang="en-US" sz="1800" dirty="0"/>
          </a:p>
          <a:p>
            <a:pPr marL="158492" indent="-158492">
              <a:lnSpc>
                <a:spcPct val="110000"/>
              </a:lnSpc>
            </a:pPr>
            <a:r>
              <a:rPr lang="en-US" sz="1800" dirty="0">
                <a:hlinkClick r:id="rId12"/>
              </a:rPr>
              <a:t>Issue 7: Providing Healthcare During No-Notice Incidents</a:t>
            </a:r>
            <a:endParaRPr lang="en-US" sz="1800" dirty="0"/>
          </a:p>
          <a:p>
            <a:pPr marL="158492" indent="-158492">
              <a:lnSpc>
                <a:spcPct val="110000"/>
              </a:lnSpc>
            </a:pPr>
            <a:r>
              <a:rPr lang="en-US" sz="1800" dirty="0">
                <a:hlinkClick r:id="rId10"/>
              </a:rPr>
              <a:t>Issue 14: The Impact of Civil Unrest and Workplace Violence on Healthcare</a:t>
            </a:r>
            <a:endParaRPr lang="en-US" sz="1800" dirty="0"/>
          </a:p>
        </p:txBody>
      </p:sp>
      <p:pic>
        <p:nvPicPr>
          <p:cNvPr id="6" name="Picture 5" descr="Mass Violence and workforce safety resources.">
            <a:extLst>
              <a:ext uri="{FF2B5EF4-FFF2-40B4-BE49-F238E27FC236}">
                <a16:creationId xmlns:a16="http://schemas.microsoft.com/office/drawing/2014/main" id="{63471D62-B39B-0B7C-B12D-1A46D9617E08}"/>
              </a:ext>
            </a:extLst>
          </p:cNvPr>
          <p:cNvPicPr>
            <a:picLocks noChangeAspect="1"/>
          </p:cNvPicPr>
          <p:nvPr/>
        </p:nvPicPr>
        <p:blipFill rotWithShape="1">
          <a:blip r:embed="rId13"/>
          <a:srcRect r="8716"/>
          <a:stretch/>
        </p:blipFill>
        <p:spPr>
          <a:xfrm>
            <a:off x="8556646" y="1050676"/>
            <a:ext cx="2989964" cy="4299445"/>
          </a:xfrm>
          <a:prstGeom prst="rect">
            <a:avLst/>
          </a:prstGeom>
          <a:effectLst/>
          <a:scene3d>
            <a:camera prst="orthographicFront"/>
            <a:lightRig rig="threePt" dir="t"/>
          </a:scene3d>
          <a:sp3d>
            <a:bevelT/>
          </a:sp3d>
        </p:spPr>
      </p:pic>
    </p:spTree>
    <p:extLst>
      <p:ext uri="{BB962C8B-B14F-4D97-AF65-F5344CB8AC3E}">
        <p14:creationId xmlns:p14="http://schemas.microsoft.com/office/powerpoint/2010/main" val="3488038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568A0-3876-D6A0-66CB-96C1040CBCE6}"/>
              </a:ext>
            </a:extLst>
          </p:cNvPr>
          <p:cNvSpPr>
            <a:spLocks noGrp="1"/>
          </p:cNvSpPr>
          <p:nvPr>
            <p:ph type="title"/>
          </p:nvPr>
        </p:nvSpPr>
        <p:spPr>
          <a:xfrm>
            <a:off x="1166919" y="217012"/>
            <a:ext cx="9442027" cy="1143000"/>
          </a:xfrm>
        </p:spPr>
        <p:txBody>
          <a:bodyPr/>
          <a:lstStyle/>
          <a:p>
            <a:r>
              <a:rPr lang="en-US" dirty="0"/>
              <a:t>Select Natural Disaster Resources</a:t>
            </a:r>
          </a:p>
        </p:txBody>
      </p:sp>
      <p:sp>
        <p:nvSpPr>
          <p:cNvPr id="5" name="Content Placeholder 2">
            <a:extLst>
              <a:ext uri="{FF2B5EF4-FFF2-40B4-BE49-F238E27FC236}">
                <a16:creationId xmlns:a16="http://schemas.microsoft.com/office/drawing/2014/main" id="{F8236FA3-A255-E036-7ED7-E4D0840E729C}"/>
              </a:ext>
            </a:extLst>
          </p:cNvPr>
          <p:cNvSpPr txBox="1">
            <a:spLocks/>
          </p:cNvSpPr>
          <p:nvPr/>
        </p:nvSpPr>
        <p:spPr>
          <a:xfrm>
            <a:off x="1336137" y="944599"/>
            <a:ext cx="5961599" cy="4884667"/>
          </a:xfrm>
          <a:prstGeom prst="rect">
            <a:avLst/>
          </a:prstGeom>
        </p:spPr>
        <p:txBody>
          <a:bodyPr>
            <a:normAutofit lnSpcReduction="10000"/>
          </a:bodyPr>
          <a:lst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43834" indent="-243834"/>
            <a:r>
              <a:rPr lang="en-US" sz="1800" u="sng" dirty="0">
                <a:solidFill>
                  <a:srgbClr val="225476"/>
                </a:solidFill>
                <a:latin typeface="+mj-lt"/>
                <a:hlinkClick r:id="rId2"/>
              </a:rPr>
              <a:t>Climate Change Resilience and Healthcare System Considerations</a:t>
            </a:r>
            <a:r>
              <a:rPr lang="en-US" sz="1800" dirty="0">
                <a:latin typeface="+mj-lt"/>
              </a:rPr>
              <a:t> and </a:t>
            </a:r>
            <a:r>
              <a:rPr lang="en-US" sz="1800" dirty="0">
                <a:latin typeface="+mj-lt"/>
                <a:hlinkClick r:id="rId3"/>
              </a:rPr>
              <a:t>Topic Collection</a:t>
            </a:r>
            <a:endParaRPr lang="en-US" sz="1800" i="1" dirty="0">
              <a:latin typeface="+mj-lt"/>
              <a:hlinkClick r:id="" action="ppaction://noaction"/>
            </a:endParaRPr>
          </a:p>
          <a:p>
            <a:pPr marL="243834" indent="-243834"/>
            <a:r>
              <a:rPr lang="en-US" sz="1800" dirty="0">
                <a:latin typeface="+mj-lt"/>
                <a:hlinkClick r:id="rId4"/>
              </a:rPr>
              <a:t>Extreme Heat Events: Lessons from Seattle’s Record Breaking Summers</a:t>
            </a:r>
            <a:endParaRPr lang="en-US" sz="1800" dirty="0">
              <a:latin typeface="+mj-lt"/>
            </a:endParaRPr>
          </a:p>
          <a:p>
            <a:pPr marL="243834" indent="-243834"/>
            <a:r>
              <a:rPr lang="en-US" sz="1800" dirty="0">
                <a:latin typeface="+mj-lt"/>
                <a:hlinkClick r:id="rId5"/>
              </a:rPr>
              <a:t>Major Hurricane Potential PH and Medical Implications</a:t>
            </a:r>
            <a:endParaRPr lang="en-US" sz="1800" dirty="0">
              <a:latin typeface="+mj-lt"/>
            </a:endParaRPr>
          </a:p>
          <a:p>
            <a:pPr marL="243834" indent="-243834"/>
            <a:r>
              <a:rPr lang="en-US" sz="1800" dirty="0">
                <a:latin typeface="+mj-lt"/>
                <a:hlinkClick r:id="rId6"/>
              </a:rPr>
              <a:t>Major Earthquakes &amp; Cascading Events: Potential Health and Medical Implications </a:t>
            </a:r>
            <a:endParaRPr lang="en-US" sz="1800" dirty="0">
              <a:latin typeface="+mj-lt"/>
            </a:endParaRPr>
          </a:p>
          <a:p>
            <a:pPr marL="243834" indent="-243834"/>
            <a:r>
              <a:rPr lang="en-US" sz="1800" u="sng" dirty="0">
                <a:latin typeface="+mj-lt"/>
                <a:hlinkClick r:id="rId7"/>
              </a:rPr>
              <a:t>Managing the Storm After the Storm: Healthcare in TX Recovers from Severe Winter Weather </a:t>
            </a:r>
            <a:endParaRPr lang="en-US" sz="1800" dirty="0">
              <a:latin typeface="+mj-lt"/>
            </a:endParaRPr>
          </a:p>
          <a:p>
            <a:pPr marL="243834" indent="-243834"/>
            <a:r>
              <a:rPr lang="en-US" sz="1800" dirty="0">
                <a:latin typeface="+mj-lt"/>
                <a:hlinkClick r:id="rId8"/>
              </a:rPr>
              <a:t>Natural Disasters Topic Collection</a:t>
            </a:r>
            <a:endParaRPr lang="en-US" sz="1800" dirty="0">
              <a:latin typeface="+mj-lt"/>
            </a:endParaRPr>
          </a:p>
          <a:p>
            <a:pPr marL="0" indent="0">
              <a:buNone/>
            </a:pPr>
            <a:r>
              <a:rPr lang="en-US" sz="1800" b="1" dirty="0">
                <a:latin typeface="+mj-lt"/>
              </a:rPr>
              <a:t>Exchange Issues</a:t>
            </a:r>
          </a:p>
          <a:p>
            <a:pPr marL="243834" indent="-243834"/>
            <a:r>
              <a:rPr lang="en-US" sz="1800" dirty="0">
                <a:latin typeface="+mj-lt"/>
                <a:hlinkClick r:id="rId9"/>
              </a:rPr>
              <a:t>Issue 6: Evacuating Healthcare Facilities</a:t>
            </a:r>
            <a:endParaRPr lang="en-US" sz="1800" dirty="0">
              <a:latin typeface="+mj-lt"/>
            </a:endParaRPr>
          </a:p>
          <a:p>
            <a:pPr marL="243834" indent="-243834"/>
            <a:r>
              <a:rPr lang="en-US" sz="1800" dirty="0">
                <a:latin typeface="+mj-lt"/>
                <a:hlinkClick r:id="rId10"/>
              </a:rPr>
              <a:t>Issue 10: Preparing for and Responding to Wildfires and Planned Outages </a:t>
            </a:r>
            <a:endParaRPr lang="en-US" sz="1800" dirty="0">
              <a:latin typeface="+mj-lt"/>
            </a:endParaRPr>
          </a:p>
          <a:p>
            <a:pPr marL="243834" indent="-243834"/>
            <a:r>
              <a:rPr lang="en-US" sz="1800" dirty="0">
                <a:latin typeface="+mj-lt"/>
                <a:hlinkClick r:id="rId11"/>
              </a:rPr>
              <a:t>Issue 17: Health Care Facility Water and Other Utility Outages</a:t>
            </a:r>
            <a:endParaRPr lang="en-US" sz="1800" dirty="0">
              <a:latin typeface="+mj-lt"/>
            </a:endParaRPr>
          </a:p>
          <a:p>
            <a:pPr marL="0" indent="0">
              <a:buNone/>
            </a:pPr>
            <a:endParaRPr lang="en-US" sz="1800" b="1" dirty="0">
              <a:latin typeface="+mj-lt"/>
            </a:endParaRPr>
          </a:p>
          <a:p>
            <a:endParaRPr lang="en-US" sz="1800" dirty="0"/>
          </a:p>
        </p:txBody>
      </p:sp>
      <p:pic>
        <p:nvPicPr>
          <p:cNvPr id="6" name="Picture 5" descr="Natural disaster resources.">
            <a:extLst>
              <a:ext uri="{FF2B5EF4-FFF2-40B4-BE49-F238E27FC236}">
                <a16:creationId xmlns:a16="http://schemas.microsoft.com/office/drawing/2014/main" id="{38D76350-6880-2D29-65BC-7E38E259AAD8}"/>
              </a:ext>
            </a:extLst>
          </p:cNvPr>
          <p:cNvPicPr>
            <a:picLocks noChangeAspect="1"/>
          </p:cNvPicPr>
          <p:nvPr/>
        </p:nvPicPr>
        <p:blipFill rotWithShape="1">
          <a:blip r:embed="rId12">
            <a:alphaModFix amt="70000"/>
          </a:blip>
          <a:srcRect t="8852" b="17730"/>
          <a:stretch/>
        </p:blipFill>
        <p:spPr>
          <a:xfrm>
            <a:off x="7245573" y="612106"/>
            <a:ext cx="4946428" cy="530129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6879500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894" y="146573"/>
            <a:ext cx="10183441" cy="1143001"/>
          </a:xfrm>
          <a:prstGeom prst="rect">
            <a:avLst/>
          </a:prstGeom>
        </p:spPr>
        <p:txBody>
          <a:bodyPr vert="horz" lIns="91440" tIns="45720" rIns="91440" bIns="45720" rtlCol="0" anchor="b">
            <a:normAutofit fontScale="90000"/>
          </a:bodyPr>
          <a:lstStyle/>
          <a:p>
            <a:r>
              <a:rPr lang="en-US" dirty="0">
                <a:solidFill>
                  <a:schemeClr val="tx1"/>
                </a:solidFill>
              </a:rPr>
              <a:t>Select Behavioral Health and Community Resilience Resources</a:t>
            </a:r>
          </a:p>
        </p:txBody>
      </p:sp>
      <p:sp>
        <p:nvSpPr>
          <p:cNvPr id="3" name="Content Placeholder 2"/>
          <p:cNvSpPr>
            <a:spLocks noGrp="1"/>
          </p:cNvSpPr>
          <p:nvPr>
            <p:ph type="body" idx="1"/>
          </p:nvPr>
        </p:nvSpPr>
        <p:spPr>
          <a:xfrm>
            <a:off x="1374987" y="1428108"/>
            <a:ext cx="6505293" cy="4434745"/>
          </a:xfrm>
          <a:prstGeom prst="rect">
            <a:avLst/>
          </a:prstGeom>
        </p:spPr>
        <p:txBody>
          <a:bodyPr vert="horz" lIns="91440" tIns="45720" rIns="91440" bIns="45720" rtlCol="0" anchor="t">
            <a:normAutofit/>
          </a:bodyPr>
          <a:lstStyle/>
          <a:p>
            <a:pPr marL="243834" indent="-243834">
              <a:spcBef>
                <a:spcPts val="0"/>
              </a:spcBef>
            </a:pPr>
            <a:r>
              <a:rPr lang="en-US" sz="1800" dirty="0">
                <a:hlinkClick r:id="" action="ppaction://noaction"/>
              </a:rPr>
              <a:t>Disaster Behavioral Health Resource Page</a:t>
            </a:r>
          </a:p>
          <a:p>
            <a:pPr marL="684695" lvl="1" indent="-243834">
              <a:spcBef>
                <a:spcPts val="0"/>
              </a:spcBef>
            </a:pPr>
            <a:r>
              <a:rPr lang="en-US" sz="1800" dirty="0">
                <a:hlinkClick r:id="rId3"/>
              </a:rPr>
              <a:t>Mini Modules to Relieve Stress For Healthcare Workers</a:t>
            </a:r>
            <a:r>
              <a:rPr lang="en-US" sz="1800" dirty="0"/>
              <a:t> (</a:t>
            </a:r>
            <a:r>
              <a:rPr lang="en-US" sz="1800" dirty="0">
                <a:hlinkClick r:id="rId4"/>
              </a:rPr>
              <a:t>more comprehensive modules</a:t>
            </a:r>
            <a:r>
              <a:rPr lang="en-US" sz="1800" dirty="0"/>
              <a:t> also available)</a:t>
            </a:r>
          </a:p>
          <a:p>
            <a:pPr marL="684695" lvl="1" indent="-243834">
              <a:spcBef>
                <a:spcPts val="0"/>
              </a:spcBef>
            </a:pPr>
            <a:r>
              <a:rPr lang="en-US" sz="1800" dirty="0">
                <a:hlinkClick r:id="rId5"/>
              </a:rPr>
              <a:t>Opioids: Frequently Asked Questions</a:t>
            </a:r>
            <a:endParaRPr lang="en-US" sz="1800" dirty="0"/>
          </a:p>
          <a:p>
            <a:pPr marL="684695" lvl="1" indent="-243834">
              <a:spcBef>
                <a:spcPts val="0"/>
              </a:spcBef>
            </a:pPr>
            <a:r>
              <a:rPr lang="en-US" sz="1800" dirty="0">
                <a:hlinkClick r:id="rId6"/>
              </a:rPr>
              <a:t>Tips for Retaining and Caring for Staff after a Disaster</a:t>
            </a:r>
            <a:endParaRPr lang="en-US" sz="1800" dirty="0"/>
          </a:p>
          <a:p>
            <a:pPr marL="0" indent="0">
              <a:spcBef>
                <a:spcPts val="800"/>
              </a:spcBef>
              <a:buNone/>
            </a:pPr>
            <a:r>
              <a:rPr lang="en-US" sz="1800" b="1" dirty="0"/>
              <a:t>Topic Collections</a:t>
            </a:r>
          </a:p>
          <a:p>
            <a:pPr marL="243834" lvl="1" indent="-243834">
              <a:spcBef>
                <a:spcPts val="0"/>
              </a:spcBef>
              <a:buFont typeface="Arial" panose="020B0604020202020204" pitchFamily="34" charset="0"/>
              <a:buChar char="•"/>
            </a:pPr>
            <a:r>
              <a:rPr lang="en-US" sz="1800" dirty="0">
                <a:hlinkClick r:id="rId7"/>
              </a:rPr>
              <a:t>Mental/Behavioral Health (non-responders)</a:t>
            </a:r>
            <a:endParaRPr lang="en-US" sz="1800" dirty="0"/>
          </a:p>
          <a:p>
            <a:pPr marL="243834" lvl="1" indent="-243834">
              <a:spcBef>
                <a:spcPts val="0"/>
              </a:spcBef>
              <a:buFont typeface="Arial" panose="020B0604020202020204" pitchFamily="34" charset="0"/>
              <a:buChar char="•"/>
            </a:pPr>
            <a:r>
              <a:rPr lang="en-US" sz="1800" dirty="0">
                <a:hlinkClick r:id="rId8"/>
              </a:rPr>
              <a:t>Disasters and Healthcare Disparity</a:t>
            </a:r>
            <a:endParaRPr lang="en-US" sz="1800" dirty="0"/>
          </a:p>
          <a:p>
            <a:pPr marL="243834" lvl="1" indent="-243834">
              <a:spcBef>
                <a:spcPts val="0"/>
              </a:spcBef>
              <a:buFont typeface="Arial" panose="020B0604020202020204" pitchFamily="34" charset="0"/>
              <a:buChar char="•"/>
            </a:pPr>
            <a:r>
              <a:rPr lang="en-US" sz="1800" dirty="0">
                <a:hlinkClick r:id="rId9"/>
              </a:rPr>
              <a:t>The LGBTQI+ Community and Disaster Preparedness and Response</a:t>
            </a:r>
            <a:endParaRPr lang="en-US" sz="1800" dirty="0"/>
          </a:p>
          <a:p>
            <a:pPr marL="0" indent="0">
              <a:spcAft>
                <a:spcPts val="600"/>
              </a:spcAft>
              <a:buNone/>
            </a:pPr>
            <a:r>
              <a:rPr lang="en-US" sz="1800" b="1" dirty="0"/>
              <a:t>Exchange Issues</a:t>
            </a:r>
          </a:p>
          <a:p>
            <a:pPr marL="243834" indent="-243834">
              <a:lnSpc>
                <a:spcPct val="110000"/>
              </a:lnSpc>
              <a:spcBef>
                <a:spcPts val="0"/>
              </a:spcBef>
            </a:pPr>
            <a:r>
              <a:rPr lang="en-US" sz="1800" dirty="0">
                <a:hlinkClick r:id="rId10"/>
              </a:rPr>
              <a:t>Issue 4: Disaster Behavioral Health and Resilience </a:t>
            </a:r>
            <a:endParaRPr lang="en-US" sz="1800" dirty="0"/>
          </a:p>
          <a:p>
            <a:pPr marL="243834" indent="-243834">
              <a:lnSpc>
                <a:spcPct val="110000"/>
              </a:lnSpc>
              <a:spcBef>
                <a:spcPts val="0"/>
              </a:spcBef>
            </a:pPr>
            <a:r>
              <a:rPr lang="en-US" sz="1800" dirty="0">
                <a:hlinkClick r:id="rId11"/>
              </a:rPr>
              <a:t>Issue 12: COVID-19 and Healthcare Professional Stress and Resilience</a:t>
            </a:r>
            <a:endParaRPr lang="en-US" sz="1800" dirty="0"/>
          </a:p>
          <a:p>
            <a:pPr marL="0" indent="0">
              <a:spcAft>
                <a:spcPts val="600"/>
              </a:spcAft>
              <a:buNone/>
            </a:pPr>
            <a:endParaRPr lang="en-US" sz="1800" b="1" dirty="0"/>
          </a:p>
          <a:p>
            <a:pPr lvl="1"/>
            <a:endParaRPr lang="en-US" sz="1800" dirty="0"/>
          </a:p>
          <a:p>
            <a:pPr lvl="1"/>
            <a:endParaRPr lang="en-US" sz="1800" dirty="0"/>
          </a:p>
          <a:p>
            <a:pPr lvl="1"/>
            <a:endParaRPr lang="en-US" sz="1800" dirty="0"/>
          </a:p>
        </p:txBody>
      </p:sp>
      <p:pic>
        <p:nvPicPr>
          <p:cNvPr id="5" name="Picture 4" descr="Community resiliance resources.">
            <a:extLst>
              <a:ext uri="{FF2B5EF4-FFF2-40B4-BE49-F238E27FC236}">
                <a16:creationId xmlns:a16="http://schemas.microsoft.com/office/drawing/2014/main" id="{B363EF38-5D99-BCD9-203A-FAFEDA5E27B2}"/>
              </a:ext>
            </a:extLst>
          </p:cNvPr>
          <p:cNvPicPr>
            <a:picLocks noChangeAspect="1"/>
          </p:cNvPicPr>
          <p:nvPr/>
        </p:nvPicPr>
        <p:blipFill rotWithShape="1">
          <a:blip r:embed="rId12"/>
          <a:srcRect r="6305"/>
          <a:stretch/>
        </p:blipFill>
        <p:spPr>
          <a:xfrm>
            <a:off x="8463583" y="1428107"/>
            <a:ext cx="3204155" cy="3480684"/>
          </a:xfrm>
          <a:prstGeom prst="rect">
            <a:avLst/>
          </a:prstGeom>
          <a:effectLst/>
          <a:scene3d>
            <a:camera prst="orthographicFront"/>
            <a:lightRig rig="threePt" dir="t"/>
          </a:scene3d>
          <a:sp3d>
            <a:bevelT/>
          </a:sp3d>
        </p:spPr>
      </p:pic>
    </p:spTree>
    <p:extLst>
      <p:ext uri="{BB962C8B-B14F-4D97-AF65-F5344CB8AC3E}">
        <p14:creationId xmlns:p14="http://schemas.microsoft.com/office/powerpoint/2010/main" val="646746372"/>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EB35E3-C11A-75CB-98E2-921887BAEFE1}"/>
              </a:ext>
            </a:extLst>
          </p:cNvPr>
          <p:cNvSpPr>
            <a:spLocks noGrp="1"/>
          </p:cNvSpPr>
          <p:nvPr>
            <p:ph type="title" idx="4294967295"/>
          </p:nvPr>
        </p:nvSpPr>
        <p:spPr>
          <a:xfrm>
            <a:off x="857250" y="-1606550"/>
            <a:ext cx="10515600" cy="1325563"/>
          </a:xfrm>
          <a:prstGeom prst="rect">
            <a:avLst/>
          </a:prstGeom>
        </p:spPr>
        <p:txBody>
          <a:bodyPr/>
          <a:lstStyle/>
          <a:p>
            <a:r>
              <a:rPr lang="en-US" altLang="en-US" sz="2400"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t>Assistance Center and Information Exchange </a:t>
            </a:r>
            <a:br>
              <a:rPr lang="en-US" altLang="en-US" sz="2400"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br>
            <a:endParaRPr lang="en-US" dirty="0"/>
          </a:p>
        </p:txBody>
      </p:sp>
      <p:sp>
        <p:nvSpPr>
          <p:cNvPr id="20481" name="TextBox 1">
            <a:extLst>
              <a:ext uri="{FF2B5EF4-FFF2-40B4-BE49-F238E27FC236}">
                <a16:creationId xmlns:a16="http://schemas.microsoft.com/office/drawing/2014/main" id="{9C6ED403-0328-8646-8A59-12ED3BCE82E0}"/>
              </a:ext>
            </a:extLst>
          </p:cNvPr>
          <p:cNvSpPr txBox="1">
            <a:spLocks noChangeArrowheads="1"/>
          </p:cNvSpPr>
          <p:nvPr/>
        </p:nvSpPr>
        <p:spPr bwMode="auto">
          <a:xfrm>
            <a:off x="0" y="4071364"/>
            <a:ext cx="9779000" cy="93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tIns="27432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133"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t>Assistance Center and Information Exchange </a:t>
            </a:r>
          </a:p>
          <a:p>
            <a:r>
              <a:rPr lang="en-US" altLang="en-US" sz="2133"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t>Bridget Kanawati</a:t>
            </a:r>
          </a:p>
        </p:txBody>
      </p:sp>
    </p:spTree>
    <p:extLst>
      <p:ext uri="{BB962C8B-B14F-4D97-AF65-F5344CB8AC3E}">
        <p14:creationId xmlns:p14="http://schemas.microsoft.com/office/powerpoint/2010/main" val="1759141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CD8D-EFBC-40DC-BA32-6A334AED9201}"/>
              </a:ext>
            </a:extLst>
          </p:cNvPr>
          <p:cNvSpPr>
            <a:spLocks noGrp="1"/>
          </p:cNvSpPr>
          <p:nvPr>
            <p:ph type="title" idx="4294967295"/>
          </p:nvPr>
        </p:nvSpPr>
        <p:spPr>
          <a:xfrm>
            <a:off x="431031" y="227445"/>
            <a:ext cx="9440333" cy="1143000"/>
          </a:xfrm>
        </p:spPr>
        <p:txBody>
          <a:bodyPr>
            <a:normAutofit/>
          </a:bodyPr>
          <a:lstStyle/>
          <a:p>
            <a:pPr algn="l"/>
            <a:r>
              <a:rPr lang="en-US" sz="3600" dirty="0"/>
              <a:t>Assistance Center	</a:t>
            </a:r>
          </a:p>
        </p:txBody>
      </p:sp>
      <p:pic>
        <p:nvPicPr>
          <p:cNvPr id="3" name="Picture 2" descr="A computer screen capture&#10;&#10;Description automatically generated with medium confidence">
            <a:extLst>
              <a:ext uri="{FF2B5EF4-FFF2-40B4-BE49-F238E27FC236}">
                <a16:creationId xmlns:a16="http://schemas.microsoft.com/office/drawing/2014/main" id="{306DD457-3775-28C6-C2A0-150C9D7006A0}"/>
              </a:ext>
            </a:extLst>
          </p:cNvPr>
          <p:cNvPicPr>
            <a:picLocks noChangeAspect="1"/>
          </p:cNvPicPr>
          <p:nvPr/>
        </p:nvPicPr>
        <p:blipFill rotWithShape="1">
          <a:blip r:embed="rId3"/>
          <a:srcRect l="62820" t="10679" r="9245" b="43044"/>
          <a:stretch/>
        </p:blipFill>
        <p:spPr bwMode="auto">
          <a:xfrm>
            <a:off x="199794" y="1370446"/>
            <a:ext cx="6963229" cy="4154460"/>
          </a:xfrm>
          <a:prstGeom prst="rect">
            <a:avLst/>
          </a:prstGeom>
          <a:ln>
            <a:noFill/>
          </a:ln>
          <a:extLst>
            <a:ext uri="{53640926-AAD7-44D8-BBD7-CCE9431645EC}">
              <a14:shadowObscured xmlns:a14="http://schemas.microsoft.com/office/drawing/2010/main"/>
            </a:ext>
          </a:extLst>
        </p:spPr>
      </p:pic>
      <p:pic>
        <p:nvPicPr>
          <p:cNvPr id="5" name="Picture 4" descr="Assistance Center.">
            <a:extLst>
              <a:ext uri="{FF2B5EF4-FFF2-40B4-BE49-F238E27FC236}">
                <a16:creationId xmlns:a16="http://schemas.microsoft.com/office/drawing/2014/main" id="{2D267409-9AB3-9304-C3E7-1149D00B4F68}"/>
              </a:ext>
            </a:extLst>
          </p:cNvPr>
          <p:cNvPicPr>
            <a:picLocks noChangeAspect="1"/>
          </p:cNvPicPr>
          <p:nvPr/>
        </p:nvPicPr>
        <p:blipFill>
          <a:blip r:embed="rId4"/>
          <a:stretch>
            <a:fillRect/>
          </a:stretch>
        </p:blipFill>
        <p:spPr>
          <a:xfrm>
            <a:off x="7394261" y="1062670"/>
            <a:ext cx="4491919" cy="4462236"/>
          </a:xfrm>
          <a:prstGeom prst="rect">
            <a:avLst/>
          </a:prstGeom>
        </p:spPr>
      </p:pic>
    </p:spTree>
    <p:extLst>
      <p:ext uri="{BB962C8B-B14F-4D97-AF65-F5344CB8AC3E}">
        <p14:creationId xmlns:p14="http://schemas.microsoft.com/office/powerpoint/2010/main" val="2040707263"/>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979A4-804E-3545-58EA-FBC9A46E5D2E}"/>
              </a:ext>
            </a:extLst>
          </p:cNvPr>
          <p:cNvSpPr>
            <a:spLocks noGrp="1"/>
          </p:cNvSpPr>
          <p:nvPr>
            <p:ph type="title"/>
          </p:nvPr>
        </p:nvSpPr>
        <p:spPr>
          <a:xfrm>
            <a:off x="1209886" y="91696"/>
            <a:ext cx="9442028" cy="734469"/>
          </a:xfrm>
        </p:spPr>
        <p:txBody>
          <a:bodyPr>
            <a:normAutofit/>
          </a:bodyPr>
          <a:lstStyle/>
          <a:p>
            <a:r>
              <a:rPr lang="en-US" dirty="0"/>
              <a:t>Technical Assistance Landing Page</a:t>
            </a:r>
          </a:p>
        </p:txBody>
      </p:sp>
      <p:pic>
        <p:nvPicPr>
          <p:cNvPr id="8" name="Picture 7" descr="Graphical user interface, application&#10;&#10;Description automatically generated">
            <a:extLst>
              <a:ext uri="{FF2B5EF4-FFF2-40B4-BE49-F238E27FC236}">
                <a16:creationId xmlns:a16="http://schemas.microsoft.com/office/drawing/2014/main" id="{16E712C0-62A8-14D5-4339-99697F283008}"/>
              </a:ext>
            </a:extLst>
          </p:cNvPr>
          <p:cNvPicPr>
            <a:picLocks noChangeAspect="1"/>
          </p:cNvPicPr>
          <p:nvPr/>
        </p:nvPicPr>
        <p:blipFill rotWithShape="1">
          <a:blip r:embed="rId3"/>
          <a:srcRect l="62762" t="7428" r="9130" b="30806"/>
          <a:stretch/>
        </p:blipFill>
        <p:spPr bwMode="auto">
          <a:xfrm>
            <a:off x="1294643" y="826166"/>
            <a:ext cx="6260996" cy="49550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9" name="Picture 8" descr="A computer screen capture&#10;&#10;Description automatically generated with medium confidence">
            <a:extLst>
              <a:ext uri="{FF2B5EF4-FFF2-40B4-BE49-F238E27FC236}">
                <a16:creationId xmlns:a16="http://schemas.microsoft.com/office/drawing/2014/main" id="{F0CFD675-ABF7-F316-61E4-526B0A2B77FD}"/>
              </a:ext>
            </a:extLst>
          </p:cNvPr>
          <p:cNvPicPr>
            <a:picLocks noChangeAspect="1"/>
          </p:cNvPicPr>
          <p:nvPr/>
        </p:nvPicPr>
        <p:blipFill rotWithShape="1">
          <a:blip r:embed="rId4"/>
          <a:srcRect l="62708" t="7825" r="8963" b="31676"/>
          <a:stretch/>
        </p:blipFill>
        <p:spPr bwMode="auto">
          <a:xfrm>
            <a:off x="7874117" y="1739082"/>
            <a:ext cx="4068507" cy="3129244"/>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680608305"/>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BE6EF-2371-8FD3-0341-2AFE420580B9}"/>
              </a:ext>
            </a:extLst>
          </p:cNvPr>
          <p:cNvSpPr>
            <a:spLocks noGrp="1"/>
          </p:cNvSpPr>
          <p:nvPr>
            <p:ph type="title"/>
          </p:nvPr>
        </p:nvSpPr>
        <p:spPr>
          <a:xfrm>
            <a:off x="1243465" y="169756"/>
            <a:ext cx="9442028" cy="1143001"/>
          </a:xfrm>
        </p:spPr>
        <p:txBody>
          <a:bodyPr/>
          <a:lstStyle/>
          <a:p>
            <a:r>
              <a:rPr lang="en-US" dirty="0"/>
              <a:t>Example Technical Assistance Responses</a:t>
            </a:r>
          </a:p>
        </p:txBody>
      </p:sp>
      <p:sp>
        <p:nvSpPr>
          <p:cNvPr id="5" name="Content Placeholder 2">
            <a:extLst>
              <a:ext uri="{FF2B5EF4-FFF2-40B4-BE49-F238E27FC236}">
                <a16:creationId xmlns:a16="http://schemas.microsoft.com/office/drawing/2014/main" id="{19BEE4B4-9B9F-73BA-AA69-9DC8DFFEF72B}"/>
              </a:ext>
            </a:extLst>
          </p:cNvPr>
          <p:cNvSpPr txBox="1">
            <a:spLocks/>
          </p:cNvSpPr>
          <p:nvPr/>
        </p:nvSpPr>
        <p:spPr>
          <a:xfrm>
            <a:off x="1193800" y="840452"/>
            <a:ext cx="10748824" cy="47670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33" dirty="0">
                <a:latin typeface="+mj-lt"/>
              </a:rPr>
              <a:t>ASPR TRACIE TA requests vary between standard requests that can be handled within the team to complex requests that benefit from/require external SME input. Select TA Responses </a:t>
            </a:r>
            <a:r>
              <a:rPr lang="en-US" sz="2133" dirty="0">
                <a:latin typeface="+mj-lt"/>
                <a:hlinkClick r:id="rId3"/>
              </a:rPr>
              <a:t>posted online</a:t>
            </a:r>
            <a:r>
              <a:rPr lang="en-US" sz="2133" dirty="0">
                <a:latin typeface="+mj-lt"/>
              </a:rPr>
              <a:t> are categorized into 48 topic areas. </a:t>
            </a:r>
          </a:p>
          <a:p>
            <a:pPr marL="0" indent="0">
              <a:buNone/>
            </a:pPr>
            <a:endParaRPr lang="en-US" sz="2133" dirty="0">
              <a:latin typeface="+mj-lt"/>
            </a:endParaRPr>
          </a:p>
        </p:txBody>
      </p:sp>
      <p:graphicFrame>
        <p:nvGraphicFramePr>
          <p:cNvPr id="9" name="Table 6" descr="Technical assistance responses tables.">
            <a:extLst>
              <a:ext uri="{FF2B5EF4-FFF2-40B4-BE49-F238E27FC236}">
                <a16:creationId xmlns:a16="http://schemas.microsoft.com/office/drawing/2014/main" id="{CC152D24-DEEF-C9B6-0ECC-A4A39AD55C14}"/>
              </a:ext>
            </a:extLst>
          </p:cNvPr>
          <p:cNvGraphicFramePr>
            <a:graphicFrameLocks noGrp="1"/>
          </p:cNvGraphicFramePr>
          <p:nvPr>
            <p:extLst>
              <p:ext uri="{D42A27DB-BD31-4B8C-83A1-F6EECF244321}">
                <p14:modId xmlns:p14="http://schemas.microsoft.com/office/powerpoint/2010/main" val="2665725891"/>
              </p:ext>
            </p:extLst>
          </p:nvPr>
        </p:nvGraphicFramePr>
        <p:xfrm>
          <a:off x="1095346" y="1867967"/>
          <a:ext cx="10945733" cy="894080"/>
        </p:xfrm>
        <a:graphic>
          <a:graphicData uri="http://schemas.openxmlformats.org/drawingml/2006/table">
            <a:tbl>
              <a:tblPr firstRow="1" bandRow="1">
                <a:tableStyleId>{5C22544A-7EE6-4342-B048-85BDC9FD1C3A}</a:tableStyleId>
              </a:tblPr>
              <a:tblGrid>
                <a:gridCol w="3766444">
                  <a:extLst>
                    <a:ext uri="{9D8B030D-6E8A-4147-A177-3AD203B41FA5}">
                      <a16:colId xmlns:a16="http://schemas.microsoft.com/office/drawing/2014/main" val="2201739429"/>
                    </a:ext>
                  </a:extLst>
                </a:gridCol>
                <a:gridCol w="3903784">
                  <a:extLst>
                    <a:ext uri="{9D8B030D-6E8A-4147-A177-3AD203B41FA5}">
                      <a16:colId xmlns:a16="http://schemas.microsoft.com/office/drawing/2014/main" val="3137504005"/>
                    </a:ext>
                  </a:extLst>
                </a:gridCol>
                <a:gridCol w="3275505">
                  <a:extLst>
                    <a:ext uri="{9D8B030D-6E8A-4147-A177-3AD203B41FA5}">
                      <a16:colId xmlns:a16="http://schemas.microsoft.com/office/drawing/2014/main" val="1069962797"/>
                    </a:ext>
                  </a:extLst>
                </a:gridCol>
              </a:tblGrid>
              <a:tr h="894080">
                <a:tc>
                  <a:txBody>
                    <a:bodyPr/>
                    <a:lstStyle/>
                    <a:p>
                      <a:pPr marL="0" indent="0" algn="ctr">
                        <a:buFont typeface="Arial" panose="020B0604020202020204" pitchFamily="34" charset="0"/>
                        <a:buNone/>
                      </a:pPr>
                      <a:r>
                        <a:rPr lang="en-US" sz="1600" b="0" kern="1200" dirty="0">
                          <a:solidFill>
                            <a:srgbClr val="102B62"/>
                          </a:solidFill>
                          <a:latin typeface="+mj-lt"/>
                          <a:ea typeface="+mn-ea"/>
                          <a:cs typeface="+mn-cs"/>
                        </a:rPr>
                        <a:t>Inter-agency and SME input </a:t>
                      </a:r>
                    </a:p>
                    <a:p>
                      <a:pPr marL="0" indent="0" algn="ctr">
                        <a:buFont typeface="Arial" panose="020B0604020202020204" pitchFamily="34" charset="0"/>
                        <a:buNone/>
                      </a:pPr>
                      <a:r>
                        <a:rPr lang="en-US" sz="1600" b="0" kern="1200" dirty="0">
                          <a:solidFill>
                            <a:srgbClr val="102B62"/>
                          </a:solidFill>
                          <a:latin typeface="+mj-lt"/>
                          <a:ea typeface="+mn-ea"/>
                          <a:cs typeface="+mn-cs"/>
                          <a:hlinkClick r:id="rId4"/>
                        </a:rPr>
                        <a:t>Hospital Reimbursement Guidance after Evacuation </a:t>
                      </a:r>
                      <a:endParaRPr lang="en-US" sz="1600" b="0" kern="1200" dirty="0">
                        <a:solidFill>
                          <a:srgbClr val="102B62"/>
                        </a:solidFill>
                        <a:latin typeface="+mj-lt"/>
                        <a:ea typeface="+mn-ea"/>
                        <a:cs typeface="+mn-cs"/>
                      </a:endParaRPr>
                    </a:p>
                  </a:txBody>
                  <a:tcPr marL="162560" marR="162560" marT="81280" marB="81280">
                    <a:noFill/>
                  </a:tcPr>
                </a:tc>
                <a:tc>
                  <a:txBody>
                    <a:bodyPr/>
                    <a:lstStyle/>
                    <a:p>
                      <a:pPr marL="0" indent="0" algn="ctr">
                        <a:buFont typeface="Arial" panose="020B0604020202020204" pitchFamily="34" charset="0"/>
                        <a:buNone/>
                      </a:pPr>
                      <a:r>
                        <a:rPr lang="en-US" sz="1600" b="0" kern="1200" dirty="0">
                          <a:solidFill>
                            <a:srgbClr val="102B62"/>
                          </a:solidFill>
                          <a:latin typeface="+mj-lt"/>
                          <a:ea typeface="+mn-ea"/>
                          <a:cs typeface="+mn-cs"/>
                        </a:rPr>
                        <a:t>Extensive SME input</a:t>
                      </a:r>
                    </a:p>
                    <a:p>
                      <a:pPr marL="0" indent="0" algn="ctr">
                        <a:buFont typeface="Arial" panose="020B0604020202020204" pitchFamily="34" charset="0"/>
                        <a:buNone/>
                      </a:pPr>
                      <a:r>
                        <a:rPr lang="en-US" sz="1600" b="0" kern="1200" dirty="0">
                          <a:solidFill>
                            <a:srgbClr val="102B62"/>
                          </a:solidFill>
                          <a:latin typeface="+mj-lt"/>
                          <a:ea typeface="+mn-ea"/>
                          <a:cs typeface="+mn-cs"/>
                          <a:hlinkClick r:id="rId5"/>
                        </a:rPr>
                        <a:t>Hospital Water Storage Tanks</a:t>
                      </a:r>
                      <a:endParaRPr lang="en-US" sz="1600" b="0" kern="1200" dirty="0">
                        <a:solidFill>
                          <a:srgbClr val="102B62"/>
                        </a:solidFill>
                        <a:latin typeface="+mj-lt"/>
                        <a:ea typeface="+mn-ea"/>
                        <a:cs typeface="+mn-cs"/>
                      </a:endParaRPr>
                    </a:p>
                  </a:txBody>
                  <a:tcPr marL="162560" marR="162560" marT="81280" marB="81280">
                    <a:noFill/>
                  </a:tcPr>
                </a:tc>
                <a:tc>
                  <a:txBody>
                    <a:bodyPr/>
                    <a:lstStyle/>
                    <a:p>
                      <a:pPr marL="0" indent="0" algn="ctr">
                        <a:buFont typeface="Arial" panose="020B0604020202020204" pitchFamily="34" charset="0"/>
                        <a:buNone/>
                      </a:pPr>
                      <a:r>
                        <a:rPr lang="en-US" sz="1600" b="0" kern="1200" dirty="0">
                          <a:solidFill>
                            <a:srgbClr val="102B62"/>
                          </a:solidFill>
                          <a:latin typeface="+mj-lt"/>
                          <a:ea typeface="+mn-ea"/>
                          <a:cs typeface="+mn-cs"/>
                        </a:rPr>
                        <a:t>COVID-19</a:t>
                      </a:r>
                    </a:p>
                    <a:p>
                      <a:pPr marL="0" indent="0" algn="ctr">
                        <a:buFont typeface="Arial" panose="020B0604020202020204" pitchFamily="34" charset="0"/>
                        <a:buNone/>
                      </a:pPr>
                      <a:r>
                        <a:rPr lang="en-US" sz="1600" b="0" kern="1200" dirty="0">
                          <a:solidFill>
                            <a:srgbClr val="102B62"/>
                          </a:solidFill>
                          <a:latin typeface="+mj-lt"/>
                          <a:ea typeface="+mn-ea"/>
                          <a:cs typeface="+mn-cs"/>
                          <a:hlinkClick r:id="rId6"/>
                        </a:rPr>
                        <a:t>Palliative Care in COVID-19</a:t>
                      </a:r>
                      <a:endParaRPr lang="en-US" sz="1600" b="0" kern="1200" dirty="0">
                        <a:solidFill>
                          <a:srgbClr val="102B62"/>
                        </a:solidFill>
                        <a:latin typeface="+mj-lt"/>
                        <a:ea typeface="+mn-ea"/>
                        <a:cs typeface="+mn-cs"/>
                      </a:endParaRPr>
                    </a:p>
                  </a:txBody>
                  <a:tcPr marL="162560" marR="162560" marT="81280" marB="81280">
                    <a:noFill/>
                  </a:tcPr>
                </a:tc>
                <a:extLst>
                  <a:ext uri="{0D108BD9-81ED-4DB2-BD59-A6C34878D82A}">
                    <a16:rowId xmlns:a16="http://schemas.microsoft.com/office/drawing/2014/main" val="1950782386"/>
                  </a:ext>
                </a:extLst>
              </a:tr>
            </a:tbl>
          </a:graphicData>
        </a:graphic>
      </p:graphicFrame>
      <p:pic>
        <p:nvPicPr>
          <p:cNvPr id="6" name="Picture 5" descr="Hospital reimbursement after evacuation.">
            <a:extLst>
              <a:ext uri="{FF2B5EF4-FFF2-40B4-BE49-F238E27FC236}">
                <a16:creationId xmlns:a16="http://schemas.microsoft.com/office/drawing/2014/main" id="{9BA05435-C317-25CC-1448-ED4BA7048265}"/>
              </a:ext>
            </a:extLst>
          </p:cNvPr>
          <p:cNvPicPr>
            <a:picLocks noChangeAspect="1"/>
          </p:cNvPicPr>
          <p:nvPr/>
        </p:nvPicPr>
        <p:blipFill>
          <a:blip r:embed="rId7"/>
          <a:stretch>
            <a:fillRect/>
          </a:stretch>
        </p:blipFill>
        <p:spPr>
          <a:xfrm>
            <a:off x="1594174" y="2762047"/>
            <a:ext cx="2654085" cy="2792760"/>
          </a:xfrm>
          <a:prstGeom prst="rect">
            <a:avLst/>
          </a:prstGeom>
          <a:ln>
            <a:solidFill>
              <a:srgbClr val="B7FFFF">
                <a:shade val="50000"/>
              </a:srgbClr>
            </a:solidFill>
          </a:ln>
        </p:spPr>
      </p:pic>
      <p:pic>
        <p:nvPicPr>
          <p:cNvPr id="7" name="Picture 6" descr="Hospital water storage tanks.">
            <a:extLst>
              <a:ext uri="{FF2B5EF4-FFF2-40B4-BE49-F238E27FC236}">
                <a16:creationId xmlns:a16="http://schemas.microsoft.com/office/drawing/2014/main" id="{12478D64-9F04-59D4-DF07-4ED3F6F4441E}"/>
              </a:ext>
            </a:extLst>
          </p:cNvPr>
          <p:cNvPicPr>
            <a:picLocks noChangeAspect="1"/>
          </p:cNvPicPr>
          <p:nvPr/>
        </p:nvPicPr>
        <p:blipFill>
          <a:blip r:embed="rId8"/>
          <a:stretch>
            <a:fillRect/>
          </a:stretch>
        </p:blipFill>
        <p:spPr>
          <a:xfrm>
            <a:off x="5578212" y="2762047"/>
            <a:ext cx="2654085" cy="2792760"/>
          </a:xfrm>
          <a:prstGeom prst="rect">
            <a:avLst/>
          </a:prstGeom>
          <a:ln>
            <a:solidFill>
              <a:srgbClr val="B7FFFF">
                <a:shade val="50000"/>
              </a:srgbClr>
            </a:solidFill>
          </a:ln>
        </p:spPr>
      </p:pic>
      <p:pic>
        <p:nvPicPr>
          <p:cNvPr id="8" name="Picture 7" descr="Palliative care in COVID-19.">
            <a:extLst>
              <a:ext uri="{FF2B5EF4-FFF2-40B4-BE49-F238E27FC236}">
                <a16:creationId xmlns:a16="http://schemas.microsoft.com/office/drawing/2014/main" id="{44F46208-CB65-9B92-DB8D-BCB543A97696}"/>
              </a:ext>
            </a:extLst>
          </p:cNvPr>
          <p:cNvPicPr>
            <a:picLocks noChangeAspect="1"/>
          </p:cNvPicPr>
          <p:nvPr/>
        </p:nvPicPr>
        <p:blipFill>
          <a:blip r:embed="rId9"/>
          <a:stretch>
            <a:fillRect/>
          </a:stretch>
        </p:blipFill>
        <p:spPr>
          <a:xfrm>
            <a:off x="9270784" y="2780141"/>
            <a:ext cx="2654085" cy="2809284"/>
          </a:xfrm>
          <a:prstGeom prst="rect">
            <a:avLst/>
          </a:prstGeom>
          <a:ln>
            <a:solidFill>
              <a:srgbClr val="B7FFFF">
                <a:shade val="50000"/>
              </a:srgbClr>
            </a:solidFill>
          </a:ln>
        </p:spPr>
      </p:pic>
    </p:spTree>
    <p:extLst>
      <p:ext uri="{BB962C8B-B14F-4D97-AF65-F5344CB8AC3E}">
        <p14:creationId xmlns:p14="http://schemas.microsoft.com/office/powerpoint/2010/main" val="1737079816"/>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ASPR TRACIE SME Roles</a:t>
            </a:r>
          </a:p>
        </p:txBody>
      </p:sp>
      <p:sp>
        <p:nvSpPr>
          <p:cNvPr id="3" name="Content Placeholder 2"/>
          <p:cNvSpPr>
            <a:spLocks noGrp="1"/>
          </p:cNvSpPr>
          <p:nvPr>
            <p:ph idx="1"/>
          </p:nvPr>
        </p:nvSpPr>
        <p:spPr>
          <a:xfrm>
            <a:off x="1255777" y="1244601"/>
            <a:ext cx="5360276" cy="4368799"/>
          </a:xfrm>
        </p:spPr>
        <p:txBody>
          <a:bodyPr>
            <a:normAutofit fontScale="92500" lnSpcReduction="20000"/>
          </a:bodyPr>
          <a:lstStyle/>
          <a:p>
            <a:r>
              <a:rPr lang="en-US" sz="2400" dirty="0"/>
              <a:t>Assist with TA responses</a:t>
            </a:r>
          </a:p>
          <a:p>
            <a:endParaRPr lang="en-US" sz="2400" dirty="0"/>
          </a:p>
          <a:p>
            <a:r>
              <a:rPr lang="en-US" sz="2400" dirty="0"/>
              <a:t>Peer-to-Peer discussions</a:t>
            </a:r>
          </a:p>
          <a:p>
            <a:endParaRPr lang="en-US" sz="2400" dirty="0"/>
          </a:p>
          <a:p>
            <a:r>
              <a:rPr lang="en-US" sz="2400" dirty="0"/>
              <a:t>Assist with original ASPR TRACIE content development</a:t>
            </a:r>
          </a:p>
          <a:p>
            <a:endParaRPr lang="en-US" sz="2400" dirty="0"/>
          </a:p>
          <a:p>
            <a:r>
              <a:rPr lang="en-US" sz="2400" dirty="0"/>
              <a:t>Assist with Topic Collection development and review</a:t>
            </a:r>
          </a:p>
          <a:p>
            <a:endParaRPr lang="en-US" sz="2400" dirty="0"/>
          </a:p>
          <a:p>
            <a:r>
              <a:rPr lang="en-US" sz="2400" dirty="0"/>
              <a:t>Help enhance ASPR TRACIE website and outreach materials</a:t>
            </a:r>
          </a:p>
          <a:p>
            <a:pPr lvl="1"/>
            <a:endParaRPr lang="en-US" sz="3733" dirty="0"/>
          </a:p>
        </p:txBody>
      </p:sp>
      <p:pic>
        <p:nvPicPr>
          <p:cNvPr id="6" name="Picture 5" descr="ASPR Tracie subject matter experts.">
            <a:extLst>
              <a:ext uri="{FF2B5EF4-FFF2-40B4-BE49-F238E27FC236}">
                <a16:creationId xmlns:a16="http://schemas.microsoft.com/office/drawing/2014/main" id="{B9C4C72C-234A-4287-ADD0-BCCE0961F7F8}"/>
              </a:ext>
            </a:extLst>
          </p:cNvPr>
          <p:cNvPicPr>
            <a:picLocks noChangeAspect="1"/>
          </p:cNvPicPr>
          <p:nvPr/>
        </p:nvPicPr>
        <p:blipFill>
          <a:blip r:embed="rId3"/>
          <a:stretch>
            <a:fillRect/>
          </a:stretch>
        </p:blipFill>
        <p:spPr>
          <a:xfrm>
            <a:off x="6735261" y="918259"/>
            <a:ext cx="5197856" cy="1715632"/>
          </a:xfrm>
          <a:prstGeom prst="rect">
            <a:avLst/>
          </a:prstGeom>
          <a:ln>
            <a:solidFill>
              <a:schemeClr val="accent1"/>
            </a:solidFill>
          </a:ln>
        </p:spPr>
      </p:pic>
      <p:pic>
        <p:nvPicPr>
          <p:cNvPr id="5" name="Picture 4" descr="screenshot of SME application button">
            <a:extLst>
              <a:ext uri="{FF2B5EF4-FFF2-40B4-BE49-F238E27FC236}">
                <a16:creationId xmlns:a16="http://schemas.microsoft.com/office/drawing/2014/main" id="{B997DBAD-4CB4-44E4-3C7A-2F18D4AA091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749317" y="2851202"/>
            <a:ext cx="3169744" cy="2745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3613732"/>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303" y="88833"/>
            <a:ext cx="8128000" cy="1143000"/>
          </a:xfrm>
        </p:spPr>
        <p:txBody>
          <a:bodyPr>
            <a:normAutofit/>
          </a:bodyPr>
          <a:lstStyle/>
          <a:p>
            <a:r>
              <a:rPr lang="en-US" dirty="0"/>
              <a:t>Information Exchange</a:t>
            </a:r>
          </a:p>
        </p:txBody>
      </p:sp>
      <p:pic>
        <p:nvPicPr>
          <p:cNvPr id="6" name="Picture 5" descr="screenshot of information exchange board login">
            <a:extLst>
              <a:ext uri="{FF2B5EF4-FFF2-40B4-BE49-F238E27FC236}">
                <a16:creationId xmlns:a16="http://schemas.microsoft.com/office/drawing/2014/main" id="{B2C20C2F-56D7-AC4D-B148-D8D535CA2FA7}"/>
              </a:ext>
            </a:extLst>
          </p:cNvPr>
          <p:cNvPicPr>
            <a:picLocks noChangeAspect="1"/>
          </p:cNvPicPr>
          <p:nvPr/>
        </p:nvPicPr>
        <p:blipFill>
          <a:blip r:embed="rId3"/>
          <a:stretch>
            <a:fillRect/>
          </a:stretch>
        </p:blipFill>
        <p:spPr>
          <a:xfrm>
            <a:off x="1382409" y="2058236"/>
            <a:ext cx="4283520" cy="2141760"/>
          </a:xfrm>
          <a:prstGeom prst="rect">
            <a:avLst/>
          </a:prstGeom>
          <a:ln>
            <a:noFill/>
          </a:ln>
          <a:effectLst>
            <a:outerShdw blurRad="292100" dist="139700" dir="2700000" algn="tl" rotWithShape="0">
              <a:srgbClr val="333333">
                <a:alpha val="65000"/>
              </a:srgbClr>
            </a:outerShdw>
          </a:effectLst>
        </p:spPr>
      </p:pic>
      <p:pic>
        <p:nvPicPr>
          <p:cNvPr id="9" name="Picture 8" descr="Information exchange.">
            <a:extLst>
              <a:ext uri="{FF2B5EF4-FFF2-40B4-BE49-F238E27FC236}">
                <a16:creationId xmlns:a16="http://schemas.microsoft.com/office/drawing/2014/main" id="{20C94C9A-2DBA-F0FE-3595-9BBA41A7E584}"/>
              </a:ext>
            </a:extLst>
          </p:cNvPr>
          <p:cNvPicPr>
            <a:picLocks noChangeAspect="1"/>
          </p:cNvPicPr>
          <p:nvPr/>
        </p:nvPicPr>
        <p:blipFill>
          <a:blip r:embed="rId4"/>
          <a:stretch>
            <a:fillRect/>
          </a:stretch>
        </p:blipFill>
        <p:spPr>
          <a:xfrm>
            <a:off x="6003010" y="564514"/>
            <a:ext cx="5954612" cy="49792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7570970"/>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 xmlns:adec="http://schemas.microsoft.com/office/drawing/2017/decorative" val="1"/>
              </a:ext>
            </a:extLst>
          </p:cNvPr>
          <p:cNvSpPr>
            <a:spLocks noGrp="1"/>
          </p:cNvSpPr>
          <p:nvPr>
            <p:ph type="title"/>
          </p:nvPr>
        </p:nvSpPr>
        <p:spPr>
          <a:xfrm>
            <a:off x="2276537" y="2459400"/>
            <a:ext cx="7886700" cy="1325563"/>
          </a:xfrm>
        </p:spPr>
        <p:txBody>
          <a:bodyPr/>
          <a:lstStyle/>
          <a:p>
            <a:r>
              <a:rPr lang="en-US" dirty="0"/>
              <a:t>NNLM</a:t>
            </a:r>
          </a:p>
        </p:txBody>
      </p:sp>
      <p:pic>
        <p:nvPicPr>
          <p:cNvPr id="3" name="Picture 2" descr="Child" title="NNLM">
            <a:extLst>
              <a:ext uri="{C183D7F6-B498-43B3-948B-1728B52AA6E4}">
                <adec:decorative xmlns="" xmlns:adec="http://schemas.microsoft.com/office/drawing/2017/decorative" val="1"/>
              </a:ext>
            </a:extLst>
          </p:cNvPr>
          <p:cNvPicPr>
            <a:picLocks noChangeAspect="1"/>
          </p:cNvPicPr>
          <p:nvPr/>
        </p:nvPicPr>
        <p:blipFill>
          <a:blip r:embed="rId3"/>
          <a:stretch>
            <a:fillRect/>
          </a:stretch>
        </p:blipFill>
        <p:spPr>
          <a:xfrm>
            <a:off x="4858341" y="3822834"/>
            <a:ext cx="3619552" cy="2413034"/>
          </a:xfrm>
          <a:prstGeom prst="rect">
            <a:avLst/>
          </a:prstGeom>
        </p:spPr>
      </p:pic>
      <p:pic>
        <p:nvPicPr>
          <p:cNvPr id="11" name="Picture 10" descr="Woman with flowers">
            <a:extLst>
              <a:ext uri="{C183D7F6-B498-43B3-948B-1728B52AA6E4}">
                <adec:decorative xmlns="" xmlns:adec="http://schemas.microsoft.com/office/drawing/2017/decorative" val="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2685"/>
          <a:stretch/>
        </p:blipFill>
        <p:spPr>
          <a:xfrm>
            <a:off x="7565227" y="3323946"/>
            <a:ext cx="3126754" cy="2915161"/>
          </a:xfrm>
          <a:prstGeom prst="rect">
            <a:avLst/>
          </a:prstGeom>
        </p:spPr>
      </p:pic>
      <p:pic>
        <p:nvPicPr>
          <p:cNvPr id="6" name="Picture 5" descr="Woman with books">
            <a:extLst>
              <a:ext uri="{C183D7F6-B498-43B3-948B-1728B52AA6E4}">
                <adec:decorative xmlns=""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2" t="9552" r="-442"/>
          <a:stretch/>
        </p:blipFill>
        <p:spPr>
          <a:xfrm>
            <a:off x="1515605" y="0"/>
            <a:ext cx="3251204" cy="4410980"/>
          </a:xfrm>
          <a:prstGeom prst="rect">
            <a:avLst/>
          </a:prstGeom>
        </p:spPr>
      </p:pic>
      <p:pic>
        <p:nvPicPr>
          <p:cNvPr id="7" name="Picture 6" descr="Portrait of woman">
            <a:extLst>
              <a:ext uri="{C183D7F6-B498-43B3-948B-1728B52AA6E4}">
                <adec:decorative xmlns=""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9083" r="13903" b="15559"/>
          <a:stretch/>
        </p:blipFill>
        <p:spPr>
          <a:xfrm>
            <a:off x="8195094" y="0"/>
            <a:ext cx="2496887" cy="3607224"/>
          </a:xfrm>
          <a:prstGeom prst="rect">
            <a:avLst/>
          </a:prstGeom>
        </p:spPr>
      </p:pic>
      <p:pic>
        <p:nvPicPr>
          <p:cNvPr id="9" name="Picture 8" descr="Man reading">
            <a:extLst>
              <a:ext uri="{C183D7F6-B498-43B3-948B-1728B52AA6E4}">
                <adec:decorative xmlns="" xmlns:adec="http://schemas.microsoft.com/office/drawing/2017/decorative" val="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4081"/>
          <a:stretch/>
        </p:blipFill>
        <p:spPr>
          <a:xfrm>
            <a:off x="4738639" y="-20082"/>
            <a:ext cx="3456455" cy="2205490"/>
          </a:xfrm>
          <a:prstGeom prst="rect">
            <a:avLst/>
          </a:prstGeom>
        </p:spPr>
      </p:pic>
      <p:pic>
        <p:nvPicPr>
          <p:cNvPr id="10" name="Picture 9" descr="Man with baby">
            <a:extLst>
              <a:ext uri="{C183D7F6-B498-43B3-948B-1728B52AA6E4}">
                <adec:decorative xmlns="" xmlns:adec="http://schemas.microsoft.com/office/drawing/2017/decorative" val="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15015"/>
          <a:stretch/>
        </p:blipFill>
        <p:spPr>
          <a:xfrm>
            <a:off x="1500019" y="3607224"/>
            <a:ext cx="3358322" cy="2634942"/>
          </a:xfrm>
          <a:prstGeom prst="rect">
            <a:avLst/>
          </a:prstGeom>
        </p:spPr>
      </p:pic>
      <p:pic>
        <p:nvPicPr>
          <p:cNvPr id="5" name="Picture 4" descr="NNLM Logo">
            <a:extLst>
              <a:ext uri="{C183D7F6-B498-43B3-948B-1728B52AA6E4}">
                <adec:decorative xmlns="" xmlns:adec="http://schemas.microsoft.com/office/drawing/2017/decorative" val="1"/>
              </a:ext>
            </a:extLst>
          </p:cNvPr>
          <p:cNvPicPr>
            <a:picLocks noChangeAspect="1"/>
          </p:cNvPicPr>
          <p:nvPr/>
        </p:nvPicPr>
        <p:blipFill>
          <a:blip r:embed="rId9"/>
          <a:stretch>
            <a:fillRect/>
          </a:stretch>
        </p:blipFill>
        <p:spPr>
          <a:xfrm>
            <a:off x="2373151" y="1815812"/>
            <a:ext cx="7653285" cy="21149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302793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0F37DBC-AD75-49F1-1F1D-BF9C0DB3C860}"/>
              </a:ext>
            </a:extLst>
          </p:cNvPr>
          <p:cNvSpPr>
            <a:spLocks noGrp="1"/>
          </p:cNvSpPr>
          <p:nvPr>
            <p:ph type="title"/>
          </p:nvPr>
        </p:nvSpPr>
        <p:spPr/>
        <p:txBody>
          <a:bodyPr/>
          <a:lstStyle/>
          <a:p>
            <a:r>
              <a:rPr lang="en-US" dirty="0"/>
              <a:t>User Dashboard</a:t>
            </a:r>
          </a:p>
        </p:txBody>
      </p:sp>
      <p:sp>
        <p:nvSpPr>
          <p:cNvPr id="6" name="Text Placeholder 5">
            <a:extLst>
              <a:ext uri="{FF2B5EF4-FFF2-40B4-BE49-F238E27FC236}">
                <a16:creationId xmlns:a16="http://schemas.microsoft.com/office/drawing/2014/main" id="{3888D819-BD64-F94E-9067-4B07A603A4BA}"/>
              </a:ext>
            </a:extLst>
          </p:cNvPr>
          <p:cNvSpPr>
            <a:spLocks noGrp="1"/>
          </p:cNvSpPr>
          <p:nvPr>
            <p:ph type="body" idx="1"/>
          </p:nvPr>
        </p:nvSpPr>
        <p:spPr>
          <a:xfrm>
            <a:off x="1476585" y="1370015"/>
            <a:ext cx="10466039" cy="3595685"/>
          </a:xfrm>
        </p:spPr>
        <p:txBody>
          <a:bodyPr numCol="2"/>
          <a:lstStyle/>
          <a:p>
            <a:r>
              <a:rPr lang="en-US" dirty="0"/>
              <a:t>Edit Profile</a:t>
            </a:r>
          </a:p>
          <a:p>
            <a:r>
              <a:rPr lang="en-US" dirty="0"/>
              <a:t>Search History</a:t>
            </a:r>
          </a:p>
          <a:p>
            <a:r>
              <a:rPr lang="en-US" dirty="0"/>
              <a:t>Favorite Resources</a:t>
            </a:r>
          </a:p>
          <a:p>
            <a:endParaRPr lang="en-US" dirty="0"/>
          </a:p>
          <a:p>
            <a:endParaRPr lang="en-US" dirty="0"/>
          </a:p>
          <a:p>
            <a:endParaRPr lang="en-US" dirty="0"/>
          </a:p>
          <a:p>
            <a:r>
              <a:rPr lang="en-US" dirty="0"/>
              <a:t>Feedback/Ratings Provided</a:t>
            </a:r>
          </a:p>
          <a:p>
            <a:r>
              <a:rPr lang="en-US" dirty="0"/>
              <a:t>SME Application Status</a:t>
            </a:r>
          </a:p>
          <a:p>
            <a:r>
              <a:rPr lang="en-US" dirty="0"/>
              <a:t>IE Subscription Status</a:t>
            </a:r>
          </a:p>
        </p:txBody>
      </p:sp>
      <p:pic>
        <p:nvPicPr>
          <p:cNvPr id="8" name="Picture 7" descr="Tracie user dashboard screenshot.">
            <a:extLst>
              <a:ext uri="{FF2B5EF4-FFF2-40B4-BE49-F238E27FC236}">
                <a16:creationId xmlns:a16="http://schemas.microsoft.com/office/drawing/2014/main" id="{DC7EF0C7-76A1-BCB6-F115-C5FB80013D63}"/>
              </a:ext>
            </a:extLst>
          </p:cNvPr>
          <p:cNvPicPr>
            <a:picLocks noChangeAspect="1"/>
          </p:cNvPicPr>
          <p:nvPr/>
        </p:nvPicPr>
        <p:blipFill>
          <a:blip r:embed="rId2"/>
          <a:stretch>
            <a:fillRect/>
          </a:stretch>
        </p:blipFill>
        <p:spPr>
          <a:xfrm>
            <a:off x="2977889" y="3429000"/>
            <a:ext cx="6236223" cy="20314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55233120"/>
      </p:ext>
    </p:extLst>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EB35E3-C11A-75CB-98E2-921887BAEFE1}"/>
              </a:ext>
            </a:extLst>
          </p:cNvPr>
          <p:cNvSpPr>
            <a:spLocks noGrp="1"/>
          </p:cNvSpPr>
          <p:nvPr>
            <p:ph type="title" idx="4294967295"/>
          </p:nvPr>
        </p:nvSpPr>
        <p:spPr>
          <a:xfrm>
            <a:off x="885825" y="-1577975"/>
            <a:ext cx="10515600" cy="1325563"/>
          </a:xfrm>
          <a:prstGeom prst="rect">
            <a:avLst/>
          </a:prstGeom>
        </p:spPr>
        <p:txBody>
          <a:bodyPr/>
          <a:lstStyle/>
          <a:p>
            <a:r>
              <a:rPr lang="en-US" altLang="en-US" sz="2400"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t>Special Projects</a:t>
            </a:r>
            <a:br>
              <a:rPr lang="en-US" altLang="en-US" sz="2400"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br>
            <a:endParaRPr lang="en-US" dirty="0"/>
          </a:p>
        </p:txBody>
      </p:sp>
      <p:sp>
        <p:nvSpPr>
          <p:cNvPr id="20481" name="TextBox 1">
            <a:extLst>
              <a:ext uri="{FF2B5EF4-FFF2-40B4-BE49-F238E27FC236}">
                <a16:creationId xmlns:a16="http://schemas.microsoft.com/office/drawing/2014/main" id="{9C6ED403-0328-8646-8A59-12ED3BCE82E0}"/>
              </a:ext>
            </a:extLst>
          </p:cNvPr>
          <p:cNvSpPr txBox="1">
            <a:spLocks noChangeArrowheads="1"/>
          </p:cNvSpPr>
          <p:nvPr/>
        </p:nvSpPr>
        <p:spPr bwMode="auto">
          <a:xfrm>
            <a:off x="0" y="4071364"/>
            <a:ext cx="9779000" cy="93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tIns="27432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133"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t>Special Projects</a:t>
            </a:r>
          </a:p>
          <a:p>
            <a:r>
              <a:rPr lang="en-US" altLang="en-US" sz="2133" b="1" dirty="0">
                <a:solidFill>
                  <a:schemeClr val="bg1"/>
                </a:solidFill>
                <a:latin typeface="Helvetica Light" panose="020B0403020202020204" pitchFamily="34" charset="0"/>
                <a:ea typeface="Helvetica Light" panose="020B0403020202020204" pitchFamily="34" charset="0"/>
                <a:cs typeface="Helvetica Light" panose="020B0403020202020204" pitchFamily="34" charset="0"/>
              </a:rPr>
              <a:t>Jennifer Nieratko</a:t>
            </a:r>
          </a:p>
        </p:txBody>
      </p:sp>
    </p:spTree>
    <p:extLst>
      <p:ext uri="{BB962C8B-B14F-4D97-AF65-F5344CB8AC3E}">
        <p14:creationId xmlns:p14="http://schemas.microsoft.com/office/powerpoint/2010/main" val="29681624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D797-04DE-2C5E-E713-DDF597114CF1}"/>
              </a:ext>
            </a:extLst>
          </p:cNvPr>
          <p:cNvSpPr>
            <a:spLocks noGrp="1"/>
          </p:cNvSpPr>
          <p:nvPr>
            <p:ph type="title"/>
          </p:nvPr>
        </p:nvSpPr>
        <p:spPr>
          <a:xfrm>
            <a:off x="1389008" y="260461"/>
            <a:ext cx="9802249" cy="1143000"/>
          </a:xfrm>
        </p:spPr>
        <p:txBody>
          <a:bodyPr>
            <a:normAutofit/>
          </a:bodyPr>
          <a:lstStyle/>
          <a:p>
            <a:r>
              <a:rPr lang="en-US" dirty="0"/>
              <a:t>Disaster Available Supplies in Hospitals (DASH) Tool</a:t>
            </a:r>
          </a:p>
        </p:txBody>
      </p:sp>
      <p:sp>
        <p:nvSpPr>
          <p:cNvPr id="3" name="Content Placeholder 2">
            <a:extLst>
              <a:ext uri="{FF2B5EF4-FFF2-40B4-BE49-F238E27FC236}">
                <a16:creationId xmlns:a16="http://schemas.microsoft.com/office/drawing/2014/main" id="{B6785F8F-9EC3-1FBF-18C9-EE9BEE7D1A6E}"/>
              </a:ext>
            </a:extLst>
          </p:cNvPr>
          <p:cNvSpPr txBox="1">
            <a:spLocks/>
          </p:cNvSpPr>
          <p:nvPr/>
        </p:nvSpPr>
        <p:spPr>
          <a:xfrm>
            <a:off x="1389008" y="887597"/>
            <a:ext cx="6350385" cy="50828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60959" rIns="60959">
            <a:normAutofit fontScale="92500"/>
          </a:bodyPr>
          <a:lstStyle>
            <a:lvl1pPr marL="257175" marR="0" indent="-257175"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j-lt"/>
                <a:ea typeface="+mj-ea"/>
                <a:cs typeface="+mj-cs"/>
                <a:sym typeface="Calibri"/>
              </a:defRPr>
            </a:lvl1pPr>
            <a:lvl2pPr marL="587829" marR="0" indent="-244929"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j-lt"/>
                <a:ea typeface="+mj-ea"/>
                <a:cs typeface="+mj-cs"/>
                <a:sym typeface="Calibri"/>
              </a:defRPr>
            </a:lvl2pPr>
            <a:lvl3pPr marL="914400" marR="0" indent="-22860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j-lt"/>
                <a:ea typeface="+mj-ea"/>
                <a:cs typeface="+mj-cs"/>
                <a:sym typeface="Calibri"/>
              </a:defRPr>
            </a:lvl3pPr>
            <a:lvl4pPr marL="1303019" marR="0" indent="-274319"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j-lt"/>
                <a:ea typeface="+mj-ea"/>
                <a:cs typeface="+mj-cs"/>
                <a:sym typeface="Calibri"/>
              </a:defRPr>
            </a:lvl4pPr>
            <a:lvl5pPr marL="1645920" marR="0" indent="-27432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j-lt"/>
                <a:ea typeface="+mj-ea"/>
                <a:cs typeface="+mj-cs"/>
                <a:sym typeface="Calibri"/>
              </a:defRPr>
            </a:lvl5pPr>
            <a:lvl6pPr marL="1988820" marR="0" indent="-27432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j-lt"/>
                <a:ea typeface="+mj-ea"/>
                <a:cs typeface="+mj-cs"/>
                <a:sym typeface="Calibri"/>
              </a:defRPr>
            </a:lvl6pPr>
            <a:lvl7pPr marL="2331720" marR="0" indent="-27432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j-lt"/>
                <a:ea typeface="+mj-ea"/>
                <a:cs typeface="+mj-cs"/>
                <a:sym typeface="Calibri"/>
              </a:defRPr>
            </a:lvl7pPr>
            <a:lvl8pPr marL="2674620" marR="0" indent="-27432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j-lt"/>
                <a:ea typeface="+mj-ea"/>
                <a:cs typeface="+mj-cs"/>
                <a:sym typeface="Calibri"/>
              </a:defRPr>
            </a:lvl8pPr>
            <a:lvl9pPr marL="3017520" marR="0" indent="-274320" algn="l" defTabSz="342900" rtl="0" latinLnBrk="0">
              <a:lnSpc>
                <a:spcPct val="100000"/>
              </a:lnSpc>
              <a:spcBef>
                <a:spcPts val="500"/>
              </a:spcBef>
              <a:spcAft>
                <a:spcPts val="0"/>
              </a:spcAft>
              <a:buClrTx/>
              <a:buSzPct val="100000"/>
              <a:buFont typeface="Arial"/>
              <a:buChar char="•"/>
              <a:tabLst/>
              <a:defRPr sz="2400" b="0" i="0" u="none" strike="noStrike" cap="none" spc="0" baseline="0">
                <a:solidFill>
                  <a:srgbClr val="000000"/>
                </a:solidFill>
                <a:uFillTx/>
                <a:latin typeface="+mj-lt"/>
                <a:ea typeface="+mj-ea"/>
                <a:cs typeface="+mj-cs"/>
                <a:sym typeface="Calibri"/>
              </a:defRPr>
            </a:lvl9pPr>
          </a:lstStyle>
          <a:p>
            <a:pPr hangingPunct="1"/>
            <a:r>
              <a:rPr lang="en-US" sz="2933" dirty="0">
                <a:cs typeface="Arial" panose="020B0604020202020204" pitchFamily="34" charset="0"/>
              </a:rPr>
              <a:t>Began as supply related requests for technical assistance from ASPR TRACIE.</a:t>
            </a:r>
          </a:p>
          <a:p>
            <a:pPr hangingPunct="1"/>
            <a:r>
              <a:rPr lang="en-US" sz="2933" dirty="0"/>
              <a:t>Collaborative effort of ASPR TRACIE, Healthcare Ready, the Region VII Disaster Health Response Ecosystem, and Health Industry Distributors Association. </a:t>
            </a:r>
          </a:p>
          <a:p>
            <a:pPr hangingPunct="1"/>
            <a:r>
              <a:rPr lang="en-US" sz="2933" dirty="0">
                <a:cs typeface="Arial" panose="020B0604020202020204" pitchFamily="34" charset="0"/>
              </a:rPr>
              <a:t>DASH covers 4 supply domains – pharmaceuticals, burn, trauma, and PPE.</a:t>
            </a:r>
          </a:p>
          <a:p>
            <a:pPr hangingPunct="1">
              <a:spcBef>
                <a:spcPts val="800"/>
              </a:spcBef>
            </a:pPr>
            <a:r>
              <a:rPr lang="en-US" sz="2933" dirty="0">
                <a:cs typeface="Arial" panose="020B0604020202020204" pitchFamily="34" charset="0"/>
                <a:hlinkClick r:id="rId3"/>
              </a:rPr>
              <a:t>DASH Tool Website</a:t>
            </a:r>
            <a:endParaRPr lang="en-US" sz="2933" dirty="0">
              <a:cs typeface="Arial" panose="020B0604020202020204" pitchFamily="34" charset="0"/>
            </a:endParaRPr>
          </a:p>
          <a:p>
            <a:pPr lvl="1" hangingPunct="1">
              <a:spcBef>
                <a:spcPts val="0"/>
              </a:spcBef>
            </a:pPr>
            <a:r>
              <a:rPr lang="en-US" sz="2133" dirty="0">
                <a:cs typeface="Arial" panose="020B0604020202020204" pitchFamily="34" charset="0"/>
                <a:hlinkClick r:id="rId4"/>
              </a:rPr>
              <a:t>Fact sheet </a:t>
            </a:r>
            <a:endParaRPr lang="en-US" sz="2133" dirty="0">
              <a:cs typeface="Arial" panose="020B0604020202020204" pitchFamily="34" charset="0"/>
            </a:endParaRPr>
          </a:p>
          <a:p>
            <a:pPr lvl="1" hangingPunct="1">
              <a:spcBef>
                <a:spcPts val="0"/>
              </a:spcBef>
            </a:pPr>
            <a:r>
              <a:rPr lang="en-US" sz="2133" dirty="0">
                <a:cs typeface="Arial" panose="020B0604020202020204" pitchFamily="34" charset="0"/>
                <a:hlinkClick r:id="rId5"/>
              </a:rPr>
              <a:t>FAQs</a:t>
            </a:r>
            <a:endParaRPr lang="en-US" sz="2133" dirty="0">
              <a:cs typeface="Arial" panose="020B0604020202020204" pitchFamily="34" charset="0"/>
            </a:endParaRPr>
          </a:p>
          <a:p>
            <a:pPr lvl="1" hangingPunct="1">
              <a:spcBef>
                <a:spcPts val="0"/>
              </a:spcBef>
            </a:pPr>
            <a:r>
              <a:rPr lang="en-US" sz="2133" dirty="0">
                <a:cs typeface="Arial" panose="020B0604020202020204" pitchFamily="34" charset="0"/>
                <a:hlinkClick r:id="rId6"/>
              </a:rPr>
              <a:t>Speaker Series Recording</a:t>
            </a:r>
            <a:endParaRPr lang="en-US" sz="2133" dirty="0">
              <a:cs typeface="Arial" panose="020B0604020202020204" pitchFamily="34" charset="0"/>
            </a:endParaRPr>
          </a:p>
          <a:p>
            <a:pPr hangingPunct="1"/>
            <a:endParaRPr lang="en-US" sz="2133" dirty="0"/>
          </a:p>
        </p:txBody>
      </p:sp>
      <p:pic>
        <p:nvPicPr>
          <p:cNvPr id="6" name="Picture 5" descr="Disaster available supplies in hospitals (DASH) tool website graphic.">
            <a:extLst>
              <a:ext uri="{FF2B5EF4-FFF2-40B4-BE49-F238E27FC236}">
                <a16:creationId xmlns:a16="http://schemas.microsoft.com/office/drawing/2014/main" id="{DF6C3837-A259-FC8D-ADB7-4AB5B9A2E929}"/>
              </a:ext>
            </a:extLst>
          </p:cNvPr>
          <p:cNvPicPr>
            <a:picLocks noChangeAspect="1"/>
          </p:cNvPicPr>
          <p:nvPr/>
        </p:nvPicPr>
        <p:blipFill>
          <a:blip r:embed="rId7"/>
          <a:stretch>
            <a:fillRect/>
          </a:stretch>
        </p:blipFill>
        <p:spPr>
          <a:xfrm>
            <a:off x="7665180" y="1403462"/>
            <a:ext cx="4312101" cy="37193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810183"/>
      </p:ext>
    </p:extLst>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D9B74-82A7-4EBE-EC71-1F87CCF92417}"/>
              </a:ext>
            </a:extLst>
          </p:cNvPr>
          <p:cNvSpPr>
            <a:spLocks noGrp="1"/>
          </p:cNvSpPr>
          <p:nvPr>
            <p:ph type="title"/>
          </p:nvPr>
        </p:nvSpPr>
        <p:spPr/>
        <p:txBody>
          <a:bodyPr/>
          <a:lstStyle/>
          <a:p>
            <a:r>
              <a:rPr lang="en-US" dirty="0"/>
              <a:t>COVID-19 Response</a:t>
            </a:r>
          </a:p>
        </p:txBody>
      </p:sp>
      <p:sp>
        <p:nvSpPr>
          <p:cNvPr id="3" name="Content Placeholder 2">
            <a:extLst>
              <a:ext uri="{FF2B5EF4-FFF2-40B4-BE49-F238E27FC236}">
                <a16:creationId xmlns:a16="http://schemas.microsoft.com/office/drawing/2014/main" id="{3EC04A8B-A689-F264-448C-682A4C6D00CA}"/>
              </a:ext>
            </a:extLst>
          </p:cNvPr>
          <p:cNvSpPr>
            <a:spLocks noGrp="1"/>
          </p:cNvSpPr>
          <p:nvPr>
            <p:ph idx="1"/>
          </p:nvPr>
        </p:nvSpPr>
        <p:spPr>
          <a:xfrm>
            <a:off x="1374986" y="1119964"/>
            <a:ext cx="10618540" cy="4828217"/>
          </a:xfrm>
        </p:spPr>
        <p:txBody>
          <a:bodyPr>
            <a:noAutofit/>
          </a:bodyPr>
          <a:lstStyle/>
          <a:p>
            <a:r>
              <a:rPr lang="en-US" sz="2667" dirty="0"/>
              <a:t>Responded to over 3,000 COVID-specific TA requests </a:t>
            </a:r>
          </a:p>
          <a:p>
            <a:r>
              <a:rPr lang="en-US" sz="2667" dirty="0"/>
              <a:t>Developed </a:t>
            </a:r>
            <a:r>
              <a:rPr lang="en-US" sz="2667" dirty="0">
                <a:hlinkClick r:id="rId3"/>
              </a:rPr>
              <a:t>20 Resource Pages</a:t>
            </a:r>
            <a:r>
              <a:rPr lang="en-US" sz="2667" dirty="0"/>
              <a:t> and over 100 new resources such as:</a:t>
            </a:r>
          </a:p>
          <a:p>
            <a:pPr lvl="1"/>
            <a:r>
              <a:rPr lang="en-US" sz="1867" dirty="0">
                <a:cs typeface="Arial" panose="020B0604020202020204" pitchFamily="34" charset="0"/>
                <a:hlinkClick r:id="rId4"/>
              </a:rPr>
              <a:t>Hospital Operations Toolkit for COVID-19</a:t>
            </a:r>
            <a:endParaRPr lang="en-US" sz="1867" dirty="0">
              <a:cs typeface="Arial" panose="020B0604020202020204" pitchFamily="34" charset="0"/>
            </a:endParaRPr>
          </a:p>
          <a:p>
            <a:pPr lvl="1"/>
            <a:r>
              <a:rPr lang="en-US" sz="1867" dirty="0">
                <a:cs typeface="Arial" panose="020B0604020202020204" pitchFamily="34" charset="0"/>
                <a:hlinkClick r:id="rId5"/>
              </a:rPr>
              <a:t>COVID-19 Healthcare Delivery Impacts</a:t>
            </a:r>
            <a:endParaRPr lang="en-US" sz="1867" dirty="0">
              <a:cs typeface="Arial" panose="020B0604020202020204" pitchFamily="34" charset="0"/>
            </a:endParaRPr>
          </a:p>
          <a:p>
            <a:pPr lvl="1"/>
            <a:r>
              <a:rPr lang="en-US" sz="1867" dirty="0">
                <a:cs typeface="Arial" panose="020B0604020202020204" pitchFamily="34" charset="0"/>
                <a:hlinkClick r:id="rId6"/>
              </a:rPr>
              <a:t>COVID-19 and Telehealth</a:t>
            </a:r>
            <a:endParaRPr lang="en-US" sz="1867" dirty="0">
              <a:cs typeface="Arial" panose="020B0604020202020204" pitchFamily="34" charset="0"/>
            </a:endParaRPr>
          </a:p>
          <a:p>
            <a:pPr lvl="1"/>
            <a:r>
              <a:rPr lang="en-US" sz="1867" dirty="0">
                <a:cs typeface="Arial" panose="020B0604020202020204" pitchFamily="34" charset="0"/>
                <a:hlinkClick r:id="rId7"/>
              </a:rPr>
              <a:t>COVID-19 Considerations for Long-Term Care Facilities</a:t>
            </a:r>
            <a:endParaRPr lang="en-US" sz="1867" dirty="0">
              <a:cs typeface="Arial" panose="020B0604020202020204" pitchFamily="34" charset="0"/>
              <a:hlinkClick r:id="rId8"/>
            </a:endParaRPr>
          </a:p>
          <a:p>
            <a:pPr lvl="1"/>
            <a:r>
              <a:rPr lang="en-US" sz="1867" i="1" dirty="0">
                <a:cs typeface="Arial" panose="020B0604020202020204" pitchFamily="34" charset="0"/>
                <a:hlinkClick r:id="rId8"/>
              </a:rPr>
              <a:t>The Exchange </a:t>
            </a:r>
            <a:r>
              <a:rPr lang="en-US" sz="1867" dirty="0">
                <a:cs typeface="Arial" panose="020B0604020202020204" pitchFamily="34" charset="0"/>
                <a:hlinkClick r:id="rId8"/>
              </a:rPr>
              <a:t>Issue 11: COVID-19 Lessons Learned</a:t>
            </a:r>
            <a:endParaRPr lang="en-US" sz="1867" dirty="0">
              <a:cs typeface="Arial" panose="020B0604020202020204" pitchFamily="34" charset="0"/>
            </a:endParaRPr>
          </a:p>
          <a:p>
            <a:pPr lvl="1"/>
            <a:r>
              <a:rPr lang="en-US" sz="1867" i="1" dirty="0">
                <a:cs typeface="Arial" panose="020B0604020202020204" pitchFamily="34" charset="0"/>
                <a:hlinkClick r:id="rId9"/>
              </a:rPr>
              <a:t>The Exchange</a:t>
            </a:r>
            <a:r>
              <a:rPr lang="en-US" sz="1867" dirty="0">
                <a:cs typeface="Arial" panose="020B0604020202020204" pitchFamily="34" charset="0"/>
                <a:hlinkClick r:id="rId9"/>
              </a:rPr>
              <a:t>, Issue 12: COVID-19 and Healthcare Professional Stress and Resilience</a:t>
            </a:r>
            <a:endParaRPr lang="en-US" sz="1867" dirty="0">
              <a:cs typeface="Arial" panose="020B0604020202020204" pitchFamily="34" charset="0"/>
            </a:endParaRPr>
          </a:p>
          <a:p>
            <a:pPr lvl="1"/>
            <a:r>
              <a:rPr lang="en-US" sz="1867" i="1" dirty="0">
                <a:solidFill>
                  <a:srgbClr val="225476"/>
                </a:solidFill>
                <a:cs typeface="Arial" panose="020B0604020202020204" pitchFamily="34" charset="0"/>
                <a:hlinkClick r:id="rId10"/>
              </a:rPr>
              <a:t>The Exchange</a:t>
            </a:r>
            <a:r>
              <a:rPr lang="en-US" sz="1867" dirty="0">
                <a:solidFill>
                  <a:srgbClr val="225476"/>
                </a:solidFill>
                <a:cs typeface="Arial" panose="020B0604020202020204" pitchFamily="34" charset="0"/>
                <a:hlinkClick r:id="rId10"/>
              </a:rPr>
              <a:t>, Issue 13: The Work of Hospital Allied and Supportive Care Providers During COVID-19</a:t>
            </a:r>
            <a:endParaRPr lang="en-US" sz="1867" dirty="0">
              <a:solidFill>
                <a:srgbClr val="225476"/>
              </a:solidFill>
              <a:cs typeface="Arial" panose="020B0604020202020204" pitchFamily="34" charset="0"/>
            </a:endParaRPr>
          </a:p>
          <a:p>
            <a:r>
              <a:rPr lang="en-US" sz="2667" dirty="0"/>
              <a:t>Conducted over 50 web-based learning opportunities such as national webinars and recorded Speaker Series presentations</a:t>
            </a:r>
          </a:p>
        </p:txBody>
      </p:sp>
    </p:spTree>
    <p:extLst>
      <p:ext uri="{BB962C8B-B14F-4D97-AF65-F5344CB8AC3E}">
        <p14:creationId xmlns:p14="http://schemas.microsoft.com/office/powerpoint/2010/main" val="2594536215"/>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1B86A-EDCD-77FB-7E24-1F0A118DF8A5}"/>
              </a:ext>
            </a:extLst>
          </p:cNvPr>
          <p:cNvSpPr>
            <a:spLocks noGrp="1"/>
          </p:cNvSpPr>
          <p:nvPr>
            <p:ph type="title"/>
          </p:nvPr>
        </p:nvSpPr>
        <p:spPr>
          <a:xfrm>
            <a:off x="1374986" y="227015"/>
            <a:ext cx="10458996" cy="856720"/>
          </a:xfrm>
        </p:spPr>
        <p:txBody>
          <a:bodyPr>
            <a:noAutofit/>
          </a:bodyPr>
          <a:lstStyle/>
          <a:p>
            <a:r>
              <a:rPr lang="en-US" dirty="0">
                <a:latin typeface="Calibri"/>
                <a:cs typeface="Calibri"/>
              </a:rPr>
              <a:t>Engaging Healthcare System Partners in Medical Surge</a:t>
            </a:r>
            <a:endParaRPr lang="en-US" dirty="0"/>
          </a:p>
        </p:txBody>
      </p:sp>
      <p:sp>
        <p:nvSpPr>
          <p:cNvPr id="3" name="Text Placeholder 2">
            <a:extLst>
              <a:ext uri="{FF2B5EF4-FFF2-40B4-BE49-F238E27FC236}">
                <a16:creationId xmlns:a16="http://schemas.microsoft.com/office/drawing/2014/main" id="{98419241-2075-5343-A7E3-02CAE40FBFBD}"/>
              </a:ext>
            </a:extLst>
          </p:cNvPr>
          <p:cNvSpPr>
            <a:spLocks noGrp="1"/>
          </p:cNvSpPr>
          <p:nvPr>
            <p:ph type="body" idx="1"/>
          </p:nvPr>
        </p:nvSpPr>
        <p:spPr>
          <a:xfrm>
            <a:off x="1374986" y="1233752"/>
            <a:ext cx="9442028" cy="4525963"/>
          </a:xfrm>
        </p:spPr>
        <p:txBody>
          <a:bodyPr>
            <a:normAutofit fontScale="92500" lnSpcReduction="20000"/>
          </a:bodyPr>
          <a:lstStyle/>
          <a:p>
            <a:r>
              <a:rPr lang="en-US" dirty="0"/>
              <a:t>Examined how our partners in outpatient settings felt about their role in emergency preparedness &amp; and response.</a:t>
            </a:r>
          </a:p>
          <a:p>
            <a:r>
              <a:rPr lang="en-US" dirty="0"/>
              <a:t>Conducted surveys &amp; interviews with:</a:t>
            </a:r>
          </a:p>
          <a:p>
            <a:pPr lvl="1"/>
            <a:r>
              <a:rPr lang="en-US" sz="2500" dirty="0"/>
              <a:t>Urgent care centers</a:t>
            </a:r>
          </a:p>
          <a:p>
            <a:pPr lvl="1"/>
            <a:r>
              <a:rPr lang="en-US" sz="2500" dirty="0"/>
              <a:t>Health clinics (FQHCs, rural health clinics)</a:t>
            </a:r>
          </a:p>
          <a:p>
            <a:pPr lvl="1"/>
            <a:r>
              <a:rPr lang="en-US" sz="2500" dirty="0"/>
              <a:t>Practice-based primary care providers</a:t>
            </a:r>
          </a:p>
          <a:p>
            <a:pPr lvl="1"/>
            <a:r>
              <a:rPr lang="en-US" sz="2500" dirty="0"/>
              <a:t>Accountable Care Organizations</a:t>
            </a:r>
          </a:p>
          <a:p>
            <a:pPr lvl="1"/>
            <a:r>
              <a:rPr lang="en-US" sz="2500" dirty="0"/>
              <a:t>Home health &amp; hospice agencies</a:t>
            </a:r>
          </a:p>
          <a:p>
            <a:r>
              <a:rPr lang="en-US" dirty="0"/>
              <a:t>Reports, summaries, FAQs, conference poster available on </a:t>
            </a:r>
            <a:r>
              <a:rPr lang="en-US" dirty="0">
                <a:hlinkClick r:id="rId2"/>
              </a:rPr>
              <a:t>resource page</a:t>
            </a:r>
            <a:r>
              <a:rPr lang="en-US" dirty="0"/>
              <a:t>.  </a:t>
            </a:r>
          </a:p>
          <a:p>
            <a:endParaRPr lang="en-US" dirty="0"/>
          </a:p>
        </p:txBody>
      </p:sp>
    </p:spTree>
    <p:extLst>
      <p:ext uri="{BB962C8B-B14F-4D97-AF65-F5344CB8AC3E}">
        <p14:creationId xmlns:p14="http://schemas.microsoft.com/office/powerpoint/2010/main" val="1114515697"/>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7703A-8FA0-B739-9E5C-7E6500EDFA7E}"/>
              </a:ext>
            </a:extLst>
          </p:cNvPr>
          <p:cNvSpPr>
            <a:spLocks noGrp="1"/>
          </p:cNvSpPr>
          <p:nvPr>
            <p:ph type="title"/>
          </p:nvPr>
        </p:nvSpPr>
        <p:spPr/>
        <p:txBody>
          <a:bodyPr>
            <a:normAutofit fontScale="90000"/>
          </a:bodyPr>
          <a:lstStyle/>
          <a:p>
            <a:r>
              <a:rPr lang="en-US" kern="1200" dirty="0">
                <a:solidFill>
                  <a:prstClr val="black"/>
                </a:solidFill>
                <a:latin typeface="Calibri"/>
                <a:cs typeface="Arial" panose="020B0604020202020204" pitchFamily="34" charset="0"/>
              </a:rPr>
              <a:t>Select Pandemic Influenza and Emerging Infectious Diseases Resources </a:t>
            </a:r>
            <a:endParaRPr lang="en-US" dirty="0"/>
          </a:p>
        </p:txBody>
      </p:sp>
      <p:sp>
        <p:nvSpPr>
          <p:cNvPr id="6" name="Content Placeholder 1">
            <a:extLst>
              <a:ext uri="{FF2B5EF4-FFF2-40B4-BE49-F238E27FC236}">
                <a16:creationId xmlns:a16="http://schemas.microsoft.com/office/drawing/2014/main" id="{CC3BD0D5-5C06-A2D9-20DF-E84B057D2F1B}"/>
              </a:ext>
            </a:extLst>
          </p:cNvPr>
          <p:cNvSpPr>
            <a:spLocks noGrp="1"/>
          </p:cNvSpPr>
          <p:nvPr>
            <p:ph type="body" idx="1"/>
          </p:nvPr>
        </p:nvSpPr>
        <p:spPr>
          <a:xfrm>
            <a:off x="1375834" y="1521885"/>
            <a:ext cx="9440333" cy="4525433"/>
          </a:xfrm>
        </p:spPr>
        <p:txBody>
          <a:bodyPr numCol="2">
            <a:normAutofit/>
          </a:bodyPr>
          <a:lstStyle/>
          <a:p>
            <a:pPr marL="0" indent="0">
              <a:buNone/>
            </a:pPr>
            <a:r>
              <a:rPr lang="en-US" sz="1600" b="1" i="1" dirty="0">
                <a:latin typeface="+mn-lt"/>
              </a:rPr>
              <a:t>Resources</a:t>
            </a:r>
            <a:endParaRPr lang="en-US" sz="1600" dirty="0">
              <a:latin typeface="+mn-lt"/>
            </a:endParaRPr>
          </a:p>
          <a:p>
            <a:pPr marL="243834" indent="-243834"/>
            <a:r>
              <a:rPr lang="en-US" sz="1600" dirty="0">
                <a:latin typeface="+mn-lt"/>
                <a:hlinkClick r:id="rId2"/>
              </a:rPr>
              <a:t>Avian Influenza Quick Facts</a:t>
            </a:r>
            <a:endParaRPr lang="en-US" sz="1600" dirty="0">
              <a:latin typeface="+mn-lt"/>
            </a:endParaRPr>
          </a:p>
          <a:p>
            <a:pPr marL="243834" indent="-243834"/>
            <a:r>
              <a:rPr lang="en-US" sz="1600" dirty="0">
                <a:latin typeface="+mn-lt"/>
                <a:hlinkClick r:id="rId3"/>
              </a:rPr>
              <a:t>Considerations for the Use of Temporary Surge Sites for Managing Seasonal Patient Surge </a:t>
            </a:r>
            <a:endParaRPr lang="en-US" sz="1600" dirty="0">
              <a:latin typeface="+mn-lt"/>
            </a:endParaRPr>
          </a:p>
          <a:p>
            <a:pPr marL="243834" indent="-243834"/>
            <a:r>
              <a:rPr lang="en-US" sz="1600" dirty="0">
                <a:latin typeface="+mn-lt"/>
                <a:hlinkClick r:id="rId4"/>
              </a:rPr>
              <a:t>EMS Infectious Disease Playbook</a:t>
            </a:r>
            <a:r>
              <a:rPr lang="en-US" sz="1600" dirty="0">
                <a:latin typeface="+mn-lt"/>
              </a:rPr>
              <a:t> (updated)</a:t>
            </a:r>
          </a:p>
          <a:p>
            <a:pPr marL="243834" indent="-243834"/>
            <a:r>
              <a:rPr lang="en-US" sz="1600" dirty="0">
                <a:latin typeface="+mn-lt"/>
                <a:hlinkClick r:id="rId5"/>
              </a:rPr>
              <a:t>Healthcare Coalition Infectious Disease Surge Annex Template</a:t>
            </a:r>
            <a:endParaRPr lang="en-US" sz="1600" dirty="0">
              <a:latin typeface="+mn-lt"/>
              <a:hlinkClick r:id="" action="ppaction://noaction"/>
            </a:endParaRPr>
          </a:p>
          <a:p>
            <a:pPr marL="243834" indent="-243834"/>
            <a:r>
              <a:rPr lang="en-US" sz="1600" dirty="0">
                <a:latin typeface="+mn-lt"/>
                <a:hlinkClick r:id="" action="ppaction://noaction"/>
              </a:rPr>
              <a:t>Healthcare Coalition Influenza Pandemic Checklist </a:t>
            </a:r>
          </a:p>
          <a:p>
            <a:pPr marL="243834" indent="-243834"/>
            <a:r>
              <a:rPr lang="en-US" sz="1600" dirty="0">
                <a:latin typeface="+mn-lt"/>
                <a:hlinkClick r:id="" action="ppaction://noaction"/>
              </a:rPr>
              <a:t>Infection Prevention and Control: Incorporating Lessons Learned in Managing Special Pathogens</a:t>
            </a:r>
            <a:r>
              <a:rPr lang="en-US" sz="1600" dirty="0">
                <a:latin typeface="+mn-lt"/>
              </a:rPr>
              <a:t> (webinar)</a:t>
            </a:r>
          </a:p>
          <a:p>
            <a:pPr marL="243834" indent="-243834"/>
            <a:r>
              <a:rPr lang="en-US" sz="1600" dirty="0">
                <a:latin typeface="+mn-lt"/>
                <a:hlinkClick r:id="rId6"/>
              </a:rPr>
              <a:t>Step Care for Ebola/Viral Hemorrhagic Fever Patients: Guidance for International Field Hospitals</a:t>
            </a:r>
            <a:endParaRPr lang="en-US" sz="1600" dirty="0">
              <a:latin typeface="+mn-lt"/>
            </a:endParaRPr>
          </a:p>
          <a:p>
            <a:pPr marL="0" indent="0">
              <a:buNone/>
            </a:pPr>
            <a:r>
              <a:rPr lang="en-US" sz="1600" b="1" i="1" dirty="0">
                <a:latin typeface="+mn-lt"/>
              </a:rPr>
              <a:t>Topic Collections and Resource Pages</a:t>
            </a:r>
            <a:endParaRPr lang="en-US" sz="1600" dirty="0">
              <a:latin typeface="+mn-lt"/>
            </a:endParaRPr>
          </a:p>
          <a:p>
            <a:pPr marL="243834" indent="-243834"/>
            <a:r>
              <a:rPr lang="en-US" sz="1600" dirty="0">
                <a:latin typeface="+mn-lt"/>
                <a:hlinkClick r:id="rId7"/>
              </a:rPr>
              <a:t>Mpox Resource Page</a:t>
            </a:r>
            <a:endParaRPr lang="en-US" sz="1600" dirty="0">
              <a:latin typeface="+mn-lt"/>
            </a:endParaRPr>
          </a:p>
          <a:p>
            <a:pPr marL="243834" indent="-243834"/>
            <a:r>
              <a:rPr lang="en-US" sz="1600" dirty="0">
                <a:latin typeface="+mn-lt"/>
                <a:hlinkClick r:id="rId8"/>
              </a:rPr>
              <a:t>Infectious Diseases Resource Page</a:t>
            </a:r>
            <a:endParaRPr lang="en-US" sz="1600" dirty="0">
              <a:latin typeface="+mn-lt"/>
            </a:endParaRPr>
          </a:p>
          <a:p>
            <a:pPr marL="243834" indent="-243834"/>
            <a:r>
              <a:rPr lang="en-US" sz="1600" dirty="0">
                <a:latin typeface="+mn-lt"/>
                <a:hlinkClick r:id="rId9"/>
              </a:rPr>
              <a:t>Coronaviruses (e.g., SARS, MERS and COVID-19) TC</a:t>
            </a:r>
            <a:endParaRPr lang="en-US" sz="1600" dirty="0">
              <a:latin typeface="+mn-lt"/>
            </a:endParaRPr>
          </a:p>
          <a:p>
            <a:pPr marL="243834" indent="-243834"/>
            <a:r>
              <a:rPr lang="en-US" sz="1600" dirty="0">
                <a:latin typeface="+mn-lt"/>
                <a:hlinkClick r:id="rId10"/>
              </a:rPr>
              <a:t>COVID-19</a:t>
            </a:r>
            <a:endParaRPr lang="en-US" sz="1600" dirty="0">
              <a:latin typeface="+mn-lt"/>
              <a:hlinkClick r:id="" action="ppaction://noaction"/>
            </a:endParaRPr>
          </a:p>
          <a:p>
            <a:pPr marL="243834" indent="-243834"/>
            <a:r>
              <a:rPr lang="en-US" sz="1600" dirty="0">
                <a:latin typeface="+mn-lt"/>
                <a:hlinkClick r:id="" action="ppaction://noaction"/>
              </a:rPr>
              <a:t>Influenza Epidemic/ Pandemic TC</a:t>
            </a:r>
            <a:endParaRPr lang="en-US" sz="1600" dirty="0">
              <a:latin typeface="+mn-lt"/>
            </a:endParaRPr>
          </a:p>
          <a:p>
            <a:pPr marL="243834" indent="-243834"/>
            <a:r>
              <a:rPr lang="en-US" sz="1600" dirty="0">
                <a:latin typeface="+mn-lt"/>
                <a:hlinkClick r:id="rId11"/>
              </a:rPr>
              <a:t>Ebola/VHF TC</a:t>
            </a:r>
            <a:endParaRPr lang="en-US" sz="1600" dirty="0">
              <a:latin typeface="+mn-lt"/>
            </a:endParaRPr>
          </a:p>
          <a:p>
            <a:pPr marL="243834" indent="-243834"/>
            <a:r>
              <a:rPr lang="en-US" sz="1600" dirty="0">
                <a:latin typeface="+mn-lt"/>
                <a:hlinkClick r:id="rId12"/>
              </a:rPr>
              <a:t>Zika TC</a:t>
            </a:r>
            <a:endParaRPr lang="en-US" sz="1600" dirty="0">
              <a:latin typeface="+mn-lt"/>
            </a:endParaRPr>
          </a:p>
        </p:txBody>
      </p:sp>
      <p:pic>
        <p:nvPicPr>
          <p:cNvPr id="7" name="Picture 6" descr="Emerging infectious diseases resources.">
            <a:extLst>
              <a:ext uri="{FF2B5EF4-FFF2-40B4-BE49-F238E27FC236}">
                <a16:creationId xmlns:a16="http://schemas.microsoft.com/office/drawing/2014/main" id="{773FF2CB-A0A1-16C8-5542-3A43DCC28CC1}"/>
              </a:ext>
            </a:extLst>
          </p:cNvPr>
          <p:cNvPicPr>
            <a:picLocks noChangeAspect="1"/>
          </p:cNvPicPr>
          <p:nvPr/>
        </p:nvPicPr>
        <p:blipFill>
          <a:blip r:embed="rId13"/>
          <a:stretch>
            <a:fillRect/>
          </a:stretch>
        </p:blipFill>
        <p:spPr>
          <a:xfrm>
            <a:off x="9813246" y="2938518"/>
            <a:ext cx="2005841" cy="261942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75645527"/>
      </p:ext>
    </p:extLst>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3A66F-A71B-3D17-0C2B-C674A00D6F90}"/>
              </a:ext>
            </a:extLst>
          </p:cNvPr>
          <p:cNvSpPr>
            <a:spLocks noGrp="1"/>
          </p:cNvSpPr>
          <p:nvPr>
            <p:ph type="title"/>
          </p:nvPr>
        </p:nvSpPr>
        <p:spPr/>
        <p:txBody>
          <a:bodyPr/>
          <a:lstStyle/>
          <a:p>
            <a:r>
              <a:rPr lang="en-US" dirty="0">
                <a:latin typeface="Calibri"/>
                <a:cs typeface="Calibri"/>
              </a:rPr>
              <a:t>Upcoming: Utility Failure Tip Sheets</a:t>
            </a:r>
            <a:endParaRPr lang="en-US" dirty="0"/>
          </a:p>
        </p:txBody>
      </p:sp>
      <p:sp>
        <p:nvSpPr>
          <p:cNvPr id="3" name="Text Placeholder 2">
            <a:extLst>
              <a:ext uri="{FF2B5EF4-FFF2-40B4-BE49-F238E27FC236}">
                <a16:creationId xmlns:a16="http://schemas.microsoft.com/office/drawing/2014/main" id="{F9845BDD-8E65-7340-7B96-131B6143BE48}"/>
              </a:ext>
            </a:extLst>
          </p:cNvPr>
          <p:cNvSpPr>
            <a:spLocks noGrp="1"/>
          </p:cNvSpPr>
          <p:nvPr>
            <p:ph type="body" idx="1"/>
          </p:nvPr>
        </p:nvSpPr>
        <p:spPr>
          <a:xfrm>
            <a:off x="1374986" y="1166019"/>
            <a:ext cx="9442028" cy="4525963"/>
          </a:xfrm>
        </p:spPr>
        <p:txBody>
          <a:bodyPr/>
          <a:lstStyle/>
          <a:p>
            <a:pPr>
              <a:defRPr/>
            </a:pPr>
            <a:r>
              <a:rPr lang="en-US" dirty="0">
                <a:latin typeface="Calibri"/>
                <a:cs typeface="Calibri"/>
              </a:rPr>
              <a:t>Communications</a:t>
            </a:r>
          </a:p>
          <a:p>
            <a:pPr>
              <a:defRPr/>
            </a:pPr>
            <a:r>
              <a:rPr lang="en-US" dirty="0">
                <a:latin typeface="Calibri"/>
                <a:cs typeface="Calibri"/>
              </a:rPr>
              <a:t>Electricity</a:t>
            </a:r>
          </a:p>
          <a:p>
            <a:pPr>
              <a:defRPr/>
            </a:pPr>
            <a:r>
              <a:rPr lang="en-US" dirty="0">
                <a:latin typeface="Calibri"/>
                <a:cs typeface="Calibri"/>
              </a:rPr>
              <a:t>Fuel</a:t>
            </a:r>
          </a:p>
          <a:p>
            <a:pPr>
              <a:defRPr/>
            </a:pPr>
            <a:r>
              <a:rPr lang="en-US" dirty="0">
                <a:latin typeface="Calibri"/>
                <a:cs typeface="Calibri"/>
              </a:rPr>
              <a:t>Oxygen</a:t>
            </a:r>
          </a:p>
          <a:p>
            <a:pPr>
              <a:defRPr/>
            </a:pPr>
            <a:r>
              <a:rPr lang="en-US" dirty="0">
                <a:latin typeface="Calibri"/>
                <a:cs typeface="Calibri"/>
              </a:rPr>
              <a:t>Water</a:t>
            </a:r>
          </a:p>
          <a:p>
            <a:endParaRPr lang="en-US" dirty="0"/>
          </a:p>
        </p:txBody>
      </p:sp>
      <p:pic>
        <p:nvPicPr>
          <p:cNvPr id="4" name="Picture 3" descr="Utility  graphic.">
            <a:extLst>
              <a:ext uri="{FF2B5EF4-FFF2-40B4-BE49-F238E27FC236}">
                <a16:creationId xmlns:a16="http://schemas.microsoft.com/office/drawing/2014/main" id="{EA396346-B455-B695-BADB-0B0A2F29F16A}"/>
              </a:ext>
            </a:extLst>
          </p:cNvPr>
          <p:cNvPicPr>
            <a:picLocks noChangeAspect="1"/>
          </p:cNvPicPr>
          <p:nvPr/>
        </p:nvPicPr>
        <p:blipFill>
          <a:blip r:embed="rId2"/>
          <a:stretch>
            <a:fillRect/>
          </a:stretch>
        </p:blipFill>
        <p:spPr>
          <a:xfrm>
            <a:off x="4978101" y="1370015"/>
            <a:ext cx="3310679" cy="2997112"/>
          </a:xfrm>
          <a:prstGeom prst="rect">
            <a:avLst/>
          </a:prstGeom>
        </p:spPr>
      </p:pic>
      <p:pic>
        <p:nvPicPr>
          <p:cNvPr id="5" name="Picture 4" descr="Water pipe.">
            <a:extLst>
              <a:ext uri="{FF2B5EF4-FFF2-40B4-BE49-F238E27FC236}">
                <a16:creationId xmlns:a16="http://schemas.microsoft.com/office/drawing/2014/main" id="{F64F27C3-F51F-B9F3-18B3-9450F3399B34}"/>
              </a:ext>
            </a:extLst>
          </p:cNvPr>
          <p:cNvPicPr>
            <a:picLocks noChangeAspect="1"/>
          </p:cNvPicPr>
          <p:nvPr/>
        </p:nvPicPr>
        <p:blipFill>
          <a:blip r:embed="rId3"/>
          <a:stretch>
            <a:fillRect/>
          </a:stretch>
        </p:blipFill>
        <p:spPr>
          <a:xfrm>
            <a:off x="8555883" y="3429000"/>
            <a:ext cx="3031580" cy="20210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97986706"/>
      </p:ext>
    </p:extLst>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7B9B8-A750-B3F4-B655-F2B5306309E2}"/>
              </a:ext>
            </a:extLst>
          </p:cNvPr>
          <p:cNvSpPr>
            <a:spLocks noGrp="1"/>
          </p:cNvSpPr>
          <p:nvPr>
            <p:ph type="title"/>
          </p:nvPr>
        </p:nvSpPr>
        <p:spPr/>
        <p:txBody>
          <a:bodyPr/>
          <a:lstStyle/>
          <a:p>
            <a:r>
              <a:rPr lang="en-US" dirty="0"/>
              <a:t>ASPR TRACIE Web-Based Learning Opportunities</a:t>
            </a:r>
          </a:p>
        </p:txBody>
      </p:sp>
      <p:sp>
        <p:nvSpPr>
          <p:cNvPr id="3" name="Text Placeholder 2">
            <a:extLst>
              <a:ext uri="{FF2B5EF4-FFF2-40B4-BE49-F238E27FC236}">
                <a16:creationId xmlns:a16="http://schemas.microsoft.com/office/drawing/2014/main" id="{5A81155D-F163-E0A6-7538-BB62F91EBA49}"/>
              </a:ext>
            </a:extLst>
          </p:cNvPr>
          <p:cNvSpPr>
            <a:spLocks noGrp="1"/>
          </p:cNvSpPr>
          <p:nvPr>
            <p:ph type="body" idx="1"/>
          </p:nvPr>
        </p:nvSpPr>
        <p:spPr>
          <a:xfrm>
            <a:off x="1374985" y="1166019"/>
            <a:ext cx="9442028" cy="4525963"/>
          </a:xfrm>
        </p:spPr>
        <p:txBody>
          <a:bodyPr>
            <a:normAutofit fontScale="92500"/>
          </a:bodyPr>
          <a:lstStyle/>
          <a:p>
            <a:pPr>
              <a:defRPr/>
            </a:pPr>
            <a:r>
              <a:rPr lang="en-US" dirty="0">
                <a:latin typeface="Calibri"/>
                <a:cs typeface="Calibri"/>
                <a:hlinkClick r:id="rId2"/>
              </a:rPr>
              <a:t>National Webinars</a:t>
            </a:r>
            <a:endParaRPr lang="en-US" dirty="0">
              <a:latin typeface="Calibri"/>
              <a:cs typeface="Calibri"/>
            </a:endParaRPr>
          </a:p>
          <a:p>
            <a:pPr>
              <a:defRPr/>
            </a:pPr>
            <a:r>
              <a:rPr lang="en-US" dirty="0">
                <a:latin typeface="Calibri"/>
                <a:cs typeface="Calibri"/>
                <a:hlinkClick r:id="rId3"/>
              </a:rPr>
              <a:t>Health Care System Preparedness Considerations Speaker Series </a:t>
            </a:r>
            <a:r>
              <a:rPr lang="en-US" dirty="0">
                <a:latin typeface="Calibri"/>
                <a:cs typeface="Calibri"/>
              </a:rPr>
              <a:t>(17)</a:t>
            </a:r>
          </a:p>
          <a:p>
            <a:pPr>
              <a:defRPr/>
            </a:pPr>
            <a:r>
              <a:rPr lang="en-US" dirty="0">
                <a:latin typeface="Calibri"/>
                <a:cs typeface="Calibri"/>
              </a:rPr>
              <a:t>COVID-19 Speaker Series:</a:t>
            </a:r>
          </a:p>
          <a:p>
            <a:pPr lvl="1">
              <a:defRPr/>
            </a:pPr>
            <a:r>
              <a:rPr lang="en-US" sz="2667" dirty="0">
                <a:latin typeface="Calibri"/>
                <a:cs typeface="Calibri"/>
                <a:hlinkClick r:id="rId4"/>
              </a:rPr>
              <a:t>Healthcare Operations During the COVID-19 Pandemic </a:t>
            </a:r>
            <a:r>
              <a:rPr lang="en-US" sz="2667" dirty="0">
                <a:latin typeface="Calibri"/>
                <a:cs typeface="Calibri"/>
              </a:rPr>
              <a:t>(26)</a:t>
            </a:r>
          </a:p>
          <a:p>
            <a:pPr lvl="1">
              <a:defRPr/>
            </a:pPr>
            <a:r>
              <a:rPr lang="en-US" sz="2667" dirty="0">
                <a:latin typeface="Calibri"/>
                <a:cs typeface="Calibri"/>
                <a:hlinkClick r:id="rId5"/>
              </a:rPr>
              <a:t>Pediatric Lessons Learned from COVID-19 </a:t>
            </a:r>
            <a:r>
              <a:rPr lang="en-US" sz="2667" dirty="0">
                <a:latin typeface="Calibri"/>
                <a:cs typeface="Calibri"/>
              </a:rPr>
              <a:t>(7)</a:t>
            </a:r>
          </a:p>
          <a:p>
            <a:pPr lvl="1">
              <a:defRPr/>
            </a:pPr>
            <a:r>
              <a:rPr lang="en-US" sz="2667" dirty="0">
                <a:latin typeface="Calibri"/>
                <a:cs typeface="Calibri"/>
                <a:hlinkClick r:id="rId6"/>
              </a:rPr>
              <a:t>Maintaining Healthcare Safety During the COVID-19 Pandemic </a:t>
            </a:r>
            <a:r>
              <a:rPr lang="en-US" sz="2667" dirty="0">
                <a:latin typeface="Calibri"/>
                <a:cs typeface="Calibri"/>
              </a:rPr>
              <a:t>(5)</a:t>
            </a:r>
          </a:p>
          <a:p>
            <a:pPr lvl="1">
              <a:defRPr/>
            </a:pPr>
            <a:r>
              <a:rPr lang="en-US" sz="2667" dirty="0">
                <a:latin typeface="Calibri"/>
                <a:cs typeface="Calibri"/>
                <a:hlinkClick r:id="rId7"/>
              </a:rPr>
              <a:t>COVID-10 and Healthcare Professional Stress and Resilience </a:t>
            </a:r>
            <a:r>
              <a:rPr lang="en-US" sz="2667" dirty="0">
                <a:latin typeface="Calibri"/>
                <a:cs typeface="Calibri"/>
              </a:rPr>
              <a:t>(4)</a:t>
            </a:r>
          </a:p>
          <a:p>
            <a:endParaRPr lang="en-US" dirty="0"/>
          </a:p>
        </p:txBody>
      </p:sp>
    </p:spTree>
    <p:extLst>
      <p:ext uri="{BB962C8B-B14F-4D97-AF65-F5344CB8AC3E}">
        <p14:creationId xmlns:p14="http://schemas.microsoft.com/office/powerpoint/2010/main" val="475532745"/>
      </p:ext>
    </p:extLst>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5CA59-65A1-B870-2BA8-D5F3562EC7CE}"/>
              </a:ext>
            </a:extLst>
          </p:cNvPr>
          <p:cNvSpPr>
            <a:spLocks noGrp="1"/>
          </p:cNvSpPr>
          <p:nvPr>
            <p:ph type="title"/>
          </p:nvPr>
        </p:nvSpPr>
        <p:spPr>
          <a:xfrm>
            <a:off x="1296253" y="179780"/>
            <a:ext cx="9014516" cy="1143000"/>
          </a:xfrm>
        </p:spPr>
        <p:txBody>
          <a:bodyPr/>
          <a:lstStyle/>
          <a:p>
            <a:r>
              <a:rPr lang="en-US" dirty="0"/>
              <a:t>Select Recent ASPR TRACIE Resources</a:t>
            </a:r>
          </a:p>
        </p:txBody>
      </p:sp>
      <p:sp>
        <p:nvSpPr>
          <p:cNvPr id="3" name="Content Placeholder 5">
            <a:extLst>
              <a:ext uri="{FF2B5EF4-FFF2-40B4-BE49-F238E27FC236}">
                <a16:creationId xmlns:a16="http://schemas.microsoft.com/office/drawing/2014/main" id="{71DA9903-B0A2-A24D-F796-60DF2DA8E575}"/>
              </a:ext>
            </a:extLst>
          </p:cNvPr>
          <p:cNvSpPr txBox="1">
            <a:spLocks/>
          </p:cNvSpPr>
          <p:nvPr/>
        </p:nvSpPr>
        <p:spPr>
          <a:xfrm>
            <a:off x="1625601" y="1045241"/>
            <a:ext cx="10274300" cy="4732708"/>
          </a:xfrm>
          <a:prstGeom prst="rect">
            <a:avLst/>
          </a:prstGeom>
          <a:ln>
            <a:solidFill>
              <a:sysClr val="window" lastClr="FFFFFF">
                <a:lumMod val="85000"/>
              </a:sysClr>
            </a:solidFill>
          </a:ln>
        </p:spPr>
        <p:txBody>
          <a:bodyPr lIns="457200" numCol="1"/>
          <a:lst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indent="-457189" defTabSz="609585">
              <a:spcBef>
                <a:spcPts val="300"/>
              </a:spcBef>
              <a:spcAft>
                <a:spcPts val="300"/>
              </a:spcAft>
              <a:defRPr/>
            </a:pPr>
            <a:r>
              <a:rPr lang="en-US" sz="2133" dirty="0">
                <a:solidFill>
                  <a:prstClr val="black"/>
                </a:solidFill>
                <a:latin typeface="+mj-lt"/>
                <a:cs typeface="Arial" panose="020B0604020202020204" pitchFamily="34" charset="0"/>
                <a:hlinkClick r:id="rId3"/>
              </a:rPr>
              <a:t>Air Quality Resources</a:t>
            </a:r>
            <a:endParaRPr lang="en-US" sz="2133" dirty="0">
              <a:solidFill>
                <a:prstClr val="black"/>
              </a:solidFill>
              <a:latin typeface="+mj-lt"/>
              <a:cs typeface="Arial" panose="020B0604020202020204" pitchFamily="34" charset="0"/>
            </a:endParaRPr>
          </a:p>
          <a:p>
            <a:pPr>
              <a:spcBef>
                <a:spcPts val="300"/>
              </a:spcBef>
              <a:spcAft>
                <a:spcPts val="300"/>
              </a:spcAft>
              <a:defRPr/>
            </a:pPr>
            <a:r>
              <a:rPr lang="en-US" sz="2133" i="1" dirty="0">
                <a:solidFill>
                  <a:prstClr val="black"/>
                </a:solidFill>
                <a:latin typeface="+mj-lt"/>
                <a:cs typeface="Arial" panose="020B0604020202020204" pitchFamily="34" charset="0"/>
                <a:hlinkClick r:id="rId4"/>
              </a:rPr>
              <a:t>Exchange</a:t>
            </a:r>
            <a:r>
              <a:rPr lang="en-US" sz="2133" dirty="0">
                <a:solidFill>
                  <a:prstClr val="black"/>
                </a:solidFill>
                <a:latin typeface="+mj-lt"/>
                <a:cs typeface="Arial" panose="020B0604020202020204" pitchFamily="34" charset="0"/>
                <a:hlinkClick r:id="rId4"/>
              </a:rPr>
              <a:t> Issue 17: Health Care Facility Water and Other Utility Disasters </a:t>
            </a:r>
            <a:endParaRPr lang="en-US" sz="2133" dirty="0">
              <a:solidFill>
                <a:prstClr val="black"/>
              </a:solidFill>
              <a:latin typeface="+mj-lt"/>
              <a:cs typeface="Arial" panose="020B0604020202020204" pitchFamily="34" charset="0"/>
            </a:endParaRPr>
          </a:p>
          <a:p>
            <a:pPr>
              <a:spcBef>
                <a:spcPts val="300"/>
              </a:spcBef>
              <a:spcAft>
                <a:spcPts val="300"/>
              </a:spcAft>
              <a:defRPr/>
            </a:pPr>
            <a:r>
              <a:rPr lang="en-US" sz="2133" dirty="0">
                <a:solidFill>
                  <a:prstClr val="black"/>
                </a:solidFill>
                <a:latin typeface="+mj-lt"/>
                <a:cs typeface="Arial" panose="020B0604020202020204" pitchFamily="34" charset="0"/>
                <a:hlinkClick r:id="rId5"/>
              </a:rPr>
              <a:t>Health Care Facility Onboarding Checklist</a:t>
            </a:r>
            <a:r>
              <a:rPr lang="en-US" sz="2133" dirty="0">
                <a:solidFill>
                  <a:prstClr val="black"/>
                </a:solidFill>
                <a:latin typeface="+mj-lt"/>
                <a:cs typeface="Arial" panose="020B0604020202020204" pitchFamily="34" charset="0"/>
              </a:rPr>
              <a:t> (updated)</a:t>
            </a:r>
          </a:p>
          <a:p>
            <a:pPr>
              <a:spcBef>
                <a:spcPts val="300"/>
              </a:spcBef>
              <a:spcAft>
                <a:spcPts val="300"/>
              </a:spcAft>
              <a:defRPr/>
            </a:pPr>
            <a:r>
              <a:rPr lang="en-US" sz="2133" dirty="0">
                <a:solidFill>
                  <a:prstClr val="black"/>
                </a:solidFill>
                <a:latin typeface="+mj-lt"/>
                <a:cs typeface="Arial" panose="020B0604020202020204" pitchFamily="34" charset="0"/>
                <a:hlinkClick r:id="rId6"/>
              </a:rPr>
              <a:t>Health Equity Officer Job Action Sheet</a:t>
            </a:r>
            <a:endParaRPr lang="en-US" sz="2133" dirty="0">
              <a:solidFill>
                <a:prstClr val="black"/>
              </a:solidFill>
              <a:latin typeface="+mj-lt"/>
              <a:cs typeface="Arial" panose="020B0604020202020204" pitchFamily="34" charset="0"/>
            </a:endParaRPr>
          </a:p>
          <a:p>
            <a:pPr marL="457189" indent="-457189" defTabSz="609585">
              <a:spcBef>
                <a:spcPts val="300"/>
              </a:spcBef>
              <a:spcAft>
                <a:spcPts val="300"/>
              </a:spcAft>
              <a:defRPr/>
            </a:pPr>
            <a:r>
              <a:rPr lang="en-US" sz="2133" u="sng" dirty="0">
                <a:latin typeface="+mj-lt"/>
                <a:ea typeface="Arial" panose="020B0604020202020204" pitchFamily="34" charset="0"/>
                <a:cs typeface="Arial" panose="020B0604020202020204" pitchFamily="34" charset="0"/>
                <a:hlinkClick r:id="rId7"/>
              </a:rPr>
              <a:t>Impacts of Planned &amp; Unplanned Power Disruption on California Public Health and Medical Systems</a:t>
            </a:r>
            <a:r>
              <a:rPr lang="en-US" sz="2133" dirty="0">
                <a:latin typeface="+mj-lt"/>
                <a:ea typeface="Arial" panose="020B0604020202020204" pitchFamily="34" charset="0"/>
                <a:cs typeface="Arial" panose="020B0604020202020204" pitchFamily="34" charset="0"/>
                <a:hlinkClick r:id="rId7"/>
              </a:rPr>
              <a:t> </a:t>
            </a:r>
            <a:r>
              <a:rPr lang="en-US" sz="2133" dirty="0">
                <a:solidFill>
                  <a:srgbClr val="000A10"/>
                </a:solidFill>
                <a:latin typeface="+mj-lt"/>
                <a:ea typeface="Arial" panose="020B0604020202020204" pitchFamily="34" charset="0"/>
                <a:cs typeface="Arial" panose="020B0604020202020204" pitchFamily="34" charset="0"/>
                <a:hlinkClick r:id="rId7"/>
              </a:rPr>
              <a:t>speaker series recording </a:t>
            </a:r>
            <a:r>
              <a:rPr lang="en-US" sz="2133" dirty="0">
                <a:solidFill>
                  <a:srgbClr val="000A10"/>
                </a:solidFill>
                <a:latin typeface="+mj-lt"/>
                <a:ea typeface="Arial" panose="020B0604020202020204" pitchFamily="34" charset="0"/>
                <a:cs typeface="Arial" panose="020B0604020202020204" pitchFamily="34" charset="0"/>
              </a:rPr>
              <a:t>and </a:t>
            </a:r>
            <a:r>
              <a:rPr lang="en-US" sz="2133" dirty="0">
                <a:solidFill>
                  <a:srgbClr val="000A10"/>
                </a:solidFill>
                <a:latin typeface="+mj-lt"/>
                <a:ea typeface="Arial" panose="020B0604020202020204" pitchFamily="34" charset="0"/>
                <a:cs typeface="Arial" panose="020B0604020202020204" pitchFamily="34" charset="0"/>
                <a:hlinkClick r:id="rId8"/>
              </a:rPr>
              <a:t>Key Takeaways </a:t>
            </a:r>
            <a:endParaRPr lang="en-US" sz="2133" dirty="0">
              <a:solidFill>
                <a:srgbClr val="000A10"/>
              </a:solidFill>
              <a:latin typeface="+mj-lt"/>
              <a:ea typeface="Arial" panose="020B0604020202020204" pitchFamily="34" charset="0"/>
              <a:cs typeface="Arial" panose="020B0604020202020204" pitchFamily="34" charset="0"/>
            </a:endParaRPr>
          </a:p>
          <a:p>
            <a:pPr marL="457189" indent="-457189" defTabSz="609585">
              <a:spcBef>
                <a:spcPts val="300"/>
              </a:spcBef>
              <a:spcAft>
                <a:spcPts val="300"/>
              </a:spcAft>
              <a:defRPr/>
            </a:pPr>
            <a:r>
              <a:rPr lang="en-US" sz="2133" dirty="0">
                <a:solidFill>
                  <a:srgbClr val="000000"/>
                </a:solidFill>
                <a:latin typeface="+mj-lt"/>
                <a:cs typeface="Arial" panose="020B0604020202020204" pitchFamily="34" charset="0"/>
                <a:hlinkClick r:id="rId9"/>
              </a:rPr>
              <a:t>Lessons Learned in Health Care Communications Experiences from the Field Article</a:t>
            </a:r>
            <a:endParaRPr lang="en-US" sz="2133" dirty="0">
              <a:solidFill>
                <a:prstClr val="black"/>
              </a:solidFill>
              <a:latin typeface="+mj-lt"/>
              <a:cs typeface="Arial" panose="020B0604020202020204" pitchFamily="34" charset="0"/>
            </a:endParaRPr>
          </a:p>
          <a:p>
            <a:pPr marL="457189" indent="-457189" defTabSz="609585">
              <a:spcBef>
                <a:spcPts val="300"/>
              </a:spcBef>
              <a:spcAft>
                <a:spcPts val="300"/>
              </a:spcAft>
              <a:defRPr/>
            </a:pPr>
            <a:r>
              <a:rPr lang="en-US" sz="2133" dirty="0">
                <a:solidFill>
                  <a:prstClr val="black"/>
                </a:solidFill>
                <a:latin typeface="+mj-lt"/>
                <a:cs typeface="Arial" panose="020B0604020202020204" pitchFamily="34" charset="0"/>
                <a:hlinkClick r:id="rId10"/>
              </a:rPr>
              <a:t>Mass Casualty Hospital Capacity Expansion Toolkit</a:t>
            </a:r>
            <a:r>
              <a:rPr lang="en-US" sz="2133" dirty="0">
                <a:solidFill>
                  <a:prstClr val="black"/>
                </a:solidFill>
                <a:latin typeface="+mj-lt"/>
                <a:cs typeface="Arial" panose="020B0604020202020204" pitchFamily="34" charset="0"/>
              </a:rPr>
              <a:t> and </a:t>
            </a:r>
            <a:r>
              <a:rPr lang="en-US" sz="2133" dirty="0">
                <a:solidFill>
                  <a:prstClr val="black"/>
                </a:solidFill>
                <a:latin typeface="+mj-lt"/>
                <a:cs typeface="Arial" panose="020B0604020202020204" pitchFamily="34" charset="0"/>
                <a:hlinkClick r:id="rId11"/>
              </a:rPr>
              <a:t>demonstration recording</a:t>
            </a:r>
            <a:endParaRPr lang="en-US" sz="2133" dirty="0">
              <a:solidFill>
                <a:prstClr val="black"/>
              </a:solidFill>
              <a:latin typeface="+mj-lt"/>
              <a:cs typeface="Arial" panose="020B0604020202020204" pitchFamily="34" charset="0"/>
            </a:endParaRPr>
          </a:p>
          <a:p>
            <a:pPr marL="457189" indent="-457189" defTabSz="609585">
              <a:spcBef>
                <a:spcPts val="300"/>
              </a:spcBef>
              <a:spcAft>
                <a:spcPts val="300"/>
              </a:spcAft>
              <a:defRPr/>
            </a:pPr>
            <a:r>
              <a:rPr lang="fr-FR" sz="2133" dirty="0">
                <a:solidFill>
                  <a:prstClr val="black"/>
                </a:solidFill>
                <a:latin typeface="+mj-lt"/>
                <a:cs typeface="Arial" panose="020B0604020202020204" pitchFamily="34" charset="0"/>
                <a:hlinkClick r:id="rId12"/>
              </a:rPr>
              <a:t>MCM Commercialization Resource Page</a:t>
            </a:r>
            <a:endParaRPr lang="fr-FR" sz="2133" dirty="0">
              <a:solidFill>
                <a:prstClr val="black"/>
              </a:solidFill>
              <a:latin typeface="+mj-lt"/>
              <a:cs typeface="Arial" panose="020B0604020202020204" pitchFamily="34" charset="0"/>
            </a:endParaRPr>
          </a:p>
          <a:p>
            <a:pPr>
              <a:spcBef>
                <a:spcPts val="300"/>
              </a:spcBef>
              <a:spcAft>
                <a:spcPts val="300"/>
              </a:spcAft>
              <a:defRPr/>
            </a:pPr>
            <a:r>
              <a:rPr lang="en-US" sz="2133" dirty="0">
                <a:solidFill>
                  <a:srgbClr val="000A10"/>
                </a:solidFill>
                <a:latin typeface="+mj-lt"/>
                <a:cs typeface="Arial" panose="020B0604020202020204" pitchFamily="34" charset="0"/>
                <a:hlinkClick r:id="rId13"/>
              </a:rPr>
              <a:t>Solar Eclipses: Planning Resources</a:t>
            </a:r>
            <a:r>
              <a:rPr lang="en-US" sz="2133" dirty="0">
                <a:solidFill>
                  <a:srgbClr val="000A10"/>
                </a:solidFill>
                <a:latin typeface="+mj-lt"/>
                <a:cs typeface="Arial" panose="020B0604020202020204" pitchFamily="34" charset="0"/>
              </a:rPr>
              <a:t> (updated)</a:t>
            </a:r>
          </a:p>
          <a:p>
            <a:pPr marL="457189" indent="-457189" defTabSz="609585">
              <a:spcBef>
                <a:spcPts val="300"/>
              </a:spcBef>
              <a:spcAft>
                <a:spcPts val="300"/>
              </a:spcAft>
              <a:defRPr/>
            </a:pPr>
            <a:r>
              <a:rPr lang="fr-FR" sz="2133" dirty="0">
                <a:solidFill>
                  <a:prstClr val="black"/>
                </a:solidFill>
                <a:latin typeface="+mj-lt"/>
                <a:cs typeface="Arial" panose="020B0604020202020204" pitchFamily="34" charset="0"/>
                <a:hlinkClick r:id="rId14"/>
              </a:rPr>
              <a:t>Utility Disruption Speaker </a:t>
            </a:r>
            <a:r>
              <a:rPr lang="fr-FR" sz="2133" dirty="0" err="1">
                <a:solidFill>
                  <a:prstClr val="black"/>
                </a:solidFill>
                <a:latin typeface="+mj-lt"/>
                <a:cs typeface="Arial" panose="020B0604020202020204" pitchFamily="34" charset="0"/>
                <a:hlinkClick r:id="rId14"/>
              </a:rPr>
              <a:t>Series</a:t>
            </a:r>
            <a:r>
              <a:rPr lang="fr-FR" sz="2133" dirty="0">
                <a:solidFill>
                  <a:prstClr val="black"/>
                </a:solidFill>
                <a:latin typeface="+mj-lt"/>
                <a:cs typeface="Arial" panose="020B0604020202020204" pitchFamily="34" charset="0"/>
                <a:hlinkClick r:id="rId14"/>
              </a:rPr>
              <a:t> </a:t>
            </a:r>
            <a:r>
              <a:rPr lang="fr-FR" sz="2133" dirty="0" err="1">
                <a:solidFill>
                  <a:prstClr val="black"/>
                </a:solidFill>
                <a:latin typeface="+mj-lt"/>
                <a:cs typeface="Arial" panose="020B0604020202020204" pitchFamily="34" charset="0"/>
                <a:hlinkClick r:id="rId14"/>
              </a:rPr>
              <a:t>Recordings</a:t>
            </a:r>
            <a:endParaRPr lang="fr-FR" sz="2133" dirty="0">
              <a:solidFill>
                <a:prstClr val="black"/>
              </a:solidFill>
              <a:latin typeface="+mj-lt"/>
              <a:cs typeface="Arial" panose="020B0604020202020204" pitchFamily="34" charset="0"/>
            </a:endParaRPr>
          </a:p>
          <a:p>
            <a:pPr marL="457189" lvl="1" indent="0" defTabSz="457189">
              <a:spcBef>
                <a:spcPts val="300"/>
              </a:spcBef>
              <a:spcAft>
                <a:spcPts val="300"/>
              </a:spcAft>
              <a:buNone/>
              <a:defRPr/>
            </a:pPr>
            <a:endParaRPr lang="en-US" sz="1867" dirty="0">
              <a:solidFill>
                <a:srgbClr val="000000"/>
              </a:solidFill>
              <a:latin typeface="+mj-lt"/>
              <a:ea typeface="Arial" panose="020B0604020202020204" pitchFamily="34" charset="0"/>
              <a:cs typeface="Times New Roman" panose="02020603050405020304" pitchFamily="18" charset="0"/>
            </a:endParaRPr>
          </a:p>
          <a:p>
            <a:pPr marL="742932" lvl="1" indent="-285744" defTabSz="457189">
              <a:defRPr/>
            </a:pPr>
            <a:endParaRPr lang="en-US" sz="1867" dirty="0">
              <a:solidFill>
                <a:prstClr val="black"/>
              </a:solidFill>
              <a:latin typeface="+mj-lt"/>
            </a:endParaRPr>
          </a:p>
        </p:txBody>
      </p:sp>
      <p:pic>
        <p:nvPicPr>
          <p:cNvPr id="5" name="Picture 4" descr="Book.">
            <a:extLst>
              <a:ext uri="{FF2B5EF4-FFF2-40B4-BE49-F238E27FC236}">
                <a16:creationId xmlns:a16="http://schemas.microsoft.com/office/drawing/2014/main" id="{28943800-5807-262A-750C-E170951933F1}"/>
              </a:ext>
            </a:extLst>
          </p:cNvPr>
          <p:cNvPicPr>
            <a:picLocks noChangeAspect="1"/>
          </p:cNvPicPr>
          <p:nvPr/>
        </p:nvPicPr>
        <p:blipFill>
          <a:blip r:embed="rId15"/>
          <a:stretch>
            <a:fillRect/>
          </a:stretch>
        </p:blipFill>
        <p:spPr>
          <a:xfrm>
            <a:off x="1229479" y="751280"/>
            <a:ext cx="792243" cy="691141"/>
          </a:xfrm>
          <a:prstGeom prst="rect">
            <a:avLst/>
          </a:prstGeom>
        </p:spPr>
      </p:pic>
    </p:spTree>
    <p:extLst>
      <p:ext uri="{BB962C8B-B14F-4D97-AF65-F5344CB8AC3E}">
        <p14:creationId xmlns:p14="http://schemas.microsoft.com/office/powerpoint/2010/main" val="2679040785"/>
      </p:ext>
    </p:extLst>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B8FD-988E-3EA0-7593-8A71BF525B1B}"/>
              </a:ext>
            </a:extLst>
          </p:cNvPr>
          <p:cNvSpPr>
            <a:spLocks noGrp="1"/>
          </p:cNvSpPr>
          <p:nvPr>
            <p:ph type="title"/>
          </p:nvPr>
        </p:nvSpPr>
        <p:spPr/>
        <p:txBody>
          <a:bodyPr/>
          <a:lstStyle/>
          <a:p>
            <a:r>
              <a:rPr lang="en-US" dirty="0"/>
              <a:t>Continued Growth and Collaboration</a:t>
            </a:r>
          </a:p>
        </p:txBody>
      </p:sp>
      <p:sp>
        <p:nvSpPr>
          <p:cNvPr id="6" name="Rectangle: Rounded Corners 5" descr="customer satisfaction blue box">
            <a:extLst>
              <a:ext uri="{FF2B5EF4-FFF2-40B4-BE49-F238E27FC236}">
                <a16:creationId xmlns:a16="http://schemas.microsoft.com/office/drawing/2014/main" id="{D4857737-A74F-5306-77CB-0EA0D680DC61}"/>
              </a:ext>
            </a:extLst>
          </p:cNvPr>
          <p:cNvSpPr/>
          <p:nvPr/>
        </p:nvSpPr>
        <p:spPr>
          <a:xfrm>
            <a:off x="1374986" y="1198409"/>
            <a:ext cx="10251181" cy="1044407"/>
          </a:xfrm>
          <a:prstGeom prst="roundRect">
            <a:avLst>
              <a:gd name="adj" fmla="val 10000"/>
            </a:avLst>
          </a:prstGeom>
          <a:solidFill>
            <a:srgbClr val="5B9BD5">
              <a:lumMod val="20000"/>
              <a:lumOff val="80000"/>
            </a:srgbClr>
          </a:solidFill>
          <a:ln>
            <a:solidFill>
              <a:srgbClr val="062E61"/>
            </a:solidFill>
          </a:ln>
          <a:effectLst/>
        </p:spPr>
        <p:txBody>
          <a:bodyPr/>
          <a:lstStyle/>
          <a:p>
            <a:pPr defTabSz="1219170" hangingPunct="1">
              <a:defRPr/>
            </a:pPr>
            <a:endParaRPr lang="en-US" kern="1200">
              <a:solidFill>
                <a:sysClr val="windowText" lastClr="000000"/>
              </a:solidFill>
              <a:latin typeface="Arial"/>
              <a:ea typeface="+mn-ea"/>
              <a:cs typeface="+mn-cs"/>
            </a:endParaRPr>
          </a:p>
        </p:txBody>
      </p:sp>
      <p:sp>
        <p:nvSpPr>
          <p:cNvPr id="7" name="Rectangle 6" descr="User">
            <a:extLst>
              <a:ext uri="{FF2B5EF4-FFF2-40B4-BE49-F238E27FC236}">
                <a16:creationId xmlns:a16="http://schemas.microsoft.com/office/drawing/2014/main" id="{61FD7C76-5778-2C56-177A-E4CB1293BD6D}"/>
              </a:ext>
            </a:extLst>
          </p:cNvPr>
          <p:cNvSpPr/>
          <p:nvPr/>
        </p:nvSpPr>
        <p:spPr>
          <a:xfrm>
            <a:off x="1755541" y="1481467"/>
            <a:ext cx="717729" cy="574424"/>
          </a:xfrm>
          <a:prstGeom prst="rect">
            <a:avLst/>
          </a:prstGeom>
          <a:blipFill>
            <a:blip r:embed="rId3" cstate="print">
              <a:duotone>
                <a:prstClr val="black"/>
                <a:srgbClr val="4472C4">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25400" cap="flat" cmpd="sng" algn="ctr">
            <a:solidFill>
              <a:srgbClr val="062E61"/>
            </a:solidFill>
            <a:prstDash val="solid"/>
          </a:ln>
          <a:effectLst/>
        </p:spPr>
        <p:txBody>
          <a:bodyPr/>
          <a:lstStyle/>
          <a:p>
            <a:pPr defTabSz="1219170" hangingPunct="1">
              <a:defRPr/>
            </a:pPr>
            <a:endParaRPr lang="en-US" kern="1200">
              <a:solidFill>
                <a:sysClr val="windowText" lastClr="000000"/>
              </a:solidFill>
              <a:latin typeface="Arial"/>
              <a:ea typeface="+mn-ea"/>
              <a:cs typeface="+mn-cs"/>
            </a:endParaRPr>
          </a:p>
        </p:txBody>
      </p:sp>
      <p:grpSp>
        <p:nvGrpSpPr>
          <p:cNvPr id="8" name="Group 7" descr="customer satisfaction blue box">
            <a:extLst>
              <a:ext uri="{FF2B5EF4-FFF2-40B4-BE49-F238E27FC236}">
                <a16:creationId xmlns:a16="http://schemas.microsoft.com/office/drawing/2014/main" id="{B9A76FA0-8C5F-EE68-20FD-B186610E00EB}"/>
              </a:ext>
            </a:extLst>
          </p:cNvPr>
          <p:cNvGrpSpPr/>
          <p:nvPr/>
        </p:nvGrpSpPr>
        <p:grpSpPr>
          <a:xfrm>
            <a:off x="2828018" y="1198409"/>
            <a:ext cx="8798151" cy="1044407"/>
            <a:chOff x="1089773" y="403"/>
            <a:chExt cx="6711901" cy="943526"/>
          </a:xfrm>
        </p:grpSpPr>
        <p:sp>
          <p:nvSpPr>
            <p:cNvPr id="9" name="Rectangle 8">
              <a:extLst>
                <a:ext uri="{FF2B5EF4-FFF2-40B4-BE49-F238E27FC236}">
                  <a16:creationId xmlns:a16="http://schemas.microsoft.com/office/drawing/2014/main" id="{0B38D79D-2343-6262-4DE2-7B7F8E53FF8A}"/>
                </a:ext>
              </a:extLst>
            </p:cNvPr>
            <p:cNvSpPr/>
            <p:nvPr/>
          </p:nvSpPr>
          <p:spPr>
            <a:xfrm>
              <a:off x="1089773" y="403"/>
              <a:ext cx="6711901" cy="943526"/>
            </a:xfrm>
            <a:prstGeom prst="rect">
              <a:avLst/>
            </a:prstGeom>
            <a:noFill/>
            <a:ln>
              <a:noFill/>
            </a:ln>
            <a:effectLst/>
          </p:spPr>
          <p:txBody>
            <a:bodyPr/>
            <a:lstStyle/>
            <a:p>
              <a:pPr hangingPunct="1"/>
              <a:endParaRPr lang="en-US" sz="3200" kern="1200">
                <a:latin typeface="Arial"/>
                <a:ea typeface="+mn-ea"/>
                <a:cs typeface="+mn-cs"/>
              </a:endParaRPr>
            </a:p>
          </p:txBody>
        </p:sp>
        <p:sp>
          <p:nvSpPr>
            <p:cNvPr id="10" name="TextBox 9">
              <a:extLst>
                <a:ext uri="{FF2B5EF4-FFF2-40B4-BE49-F238E27FC236}">
                  <a16:creationId xmlns:a16="http://schemas.microsoft.com/office/drawing/2014/main" id="{0BF05A98-DFA4-120F-5D36-7A5C228AD5BE}"/>
                </a:ext>
              </a:extLst>
            </p:cNvPr>
            <p:cNvSpPr txBox="1"/>
            <p:nvPr/>
          </p:nvSpPr>
          <p:spPr>
            <a:xfrm>
              <a:off x="1089773" y="403"/>
              <a:ext cx="6465364" cy="943526"/>
            </a:xfrm>
            <a:prstGeom prst="rect">
              <a:avLst/>
            </a:prstGeom>
            <a:noFill/>
            <a:ln>
              <a:noFill/>
            </a:ln>
            <a:effectLst/>
          </p:spPr>
          <p:txBody>
            <a:bodyPr spcFirstLastPara="0" vert="horz" wrap="square" lIns="133143" tIns="133143" rIns="133143" bIns="133143" numCol="1" spcCol="1270" anchor="ctr" anchorCtr="0">
              <a:noAutofit/>
            </a:bodyPr>
            <a:lstStyle/>
            <a:p>
              <a:pPr defTabSz="1066773" hangingPunct="1">
                <a:lnSpc>
                  <a:spcPct val="90000"/>
                </a:lnSpc>
                <a:spcBef>
                  <a:spcPct val="0"/>
                </a:spcBef>
                <a:spcAft>
                  <a:spcPct val="35000"/>
                </a:spcAft>
                <a:defRPr/>
              </a:pPr>
              <a:r>
                <a:rPr lang="en-US" sz="2133" kern="1200" dirty="0">
                  <a:solidFill>
                    <a:srgbClr val="000000">
                      <a:hueOff val="0"/>
                      <a:satOff val="0"/>
                      <a:lumOff val="0"/>
                      <a:alphaOff val="0"/>
                    </a:srgbClr>
                  </a:solidFill>
                  <a:ea typeface="+mn-ea"/>
                  <a:cs typeface="Arial" panose="020B0604020202020204" pitchFamily="34" charset="0"/>
                </a:rPr>
                <a:t>ASPR TRACIE currently enjoys a nearly 99% highly satisfied customer service rating and our dedicated team wants to maintain this level of satisfaction. </a:t>
              </a:r>
            </a:p>
          </p:txBody>
        </p:sp>
      </p:grpSp>
      <p:sp>
        <p:nvSpPr>
          <p:cNvPr id="11" name="Rectangle: Rounded Corners 10" descr="Continuous improvement blue box.">
            <a:extLst>
              <a:ext uri="{FF2B5EF4-FFF2-40B4-BE49-F238E27FC236}">
                <a16:creationId xmlns:a16="http://schemas.microsoft.com/office/drawing/2014/main" id="{5D5C9FE5-9D3E-BA84-23DC-0C63673A9ECD}"/>
              </a:ext>
            </a:extLst>
          </p:cNvPr>
          <p:cNvSpPr/>
          <p:nvPr/>
        </p:nvSpPr>
        <p:spPr>
          <a:xfrm>
            <a:off x="1374986" y="2770953"/>
            <a:ext cx="10251183" cy="1044407"/>
          </a:xfrm>
          <a:prstGeom prst="roundRect">
            <a:avLst>
              <a:gd name="adj" fmla="val 10000"/>
            </a:avLst>
          </a:prstGeom>
          <a:solidFill>
            <a:srgbClr val="5B9BD5">
              <a:lumMod val="20000"/>
              <a:lumOff val="80000"/>
            </a:srgbClr>
          </a:solidFill>
          <a:ln>
            <a:solidFill>
              <a:srgbClr val="062E61"/>
            </a:solidFill>
          </a:ln>
          <a:effectLst/>
        </p:spPr>
        <p:txBody>
          <a:bodyPr/>
          <a:lstStyle/>
          <a:p>
            <a:pPr defTabSz="1219170" hangingPunct="1">
              <a:defRPr/>
            </a:pPr>
            <a:endParaRPr lang="en-US" kern="1200">
              <a:solidFill>
                <a:sysClr val="windowText" lastClr="000000"/>
              </a:solidFill>
              <a:latin typeface="Arial"/>
              <a:ea typeface="+mn-ea"/>
              <a:cs typeface="+mn-cs"/>
            </a:endParaRPr>
          </a:p>
        </p:txBody>
      </p:sp>
      <p:sp>
        <p:nvSpPr>
          <p:cNvPr id="12" name="Rectangle 11" descr="Classroom">
            <a:extLst>
              <a:ext uri="{FF2B5EF4-FFF2-40B4-BE49-F238E27FC236}">
                <a16:creationId xmlns:a16="http://schemas.microsoft.com/office/drawing/2014/main" id="{08094074-884C-4AD2-49D1-BC04C2DDB04B}"/>
              </a:ext>
            </a:extLst>
          </p:cNvPr>
          <p:cNvSpPr/>
          <p:nvPr/>
        </p:nvSpPr>
        <p:spPr>
          <a:xfrm>
            <a:off x="1755541" y="3054012"/>
            <a:ext cx="717729" cy="574424"/>
          </a:xfrm>
          <a:prstGeom prst="rect">
            <a:avLst/>
          </a:prstGeom>
          <a:blipFill>
            <a:blip r:embed="rId5" cstate="print">
              <a:duotone>
                <a:prstClr val="black"/>
                <a:srgbClr val="4472C4">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25400" cap="flat" cmpd="sng" algn="ctr">
            <a:solidFill>
              <a:srgbClr val="062E61"/>
            </a:solidFill>
            <a:prstDash val="solid"/>
          </a:ln>
          <a:effectLst/>
        </p:spPr>
        <p:txBody>
          <a:bodyPr/>
          <a:lstStyle/>
          <a:p>
            <a:pPr defTabSz="1219170" hangingPunct="1">
              <a:defRPr/>
            </a:pPr>
            <a:endParaRPr lang="en-US" kern="1200">
              <a:solidFill>
                <a:sysClr val="windowText" lastClr="000000"/>
              </a:solidFill>
              <a:latin typeface="Arial"/>
              <a:ea typeface="+mn-ea"/>
              <a:cs typeface="+mn-cs"/>
            </a:endParaRPr>
          </a:p>
        </p:txBody>
      </p:sp>
      <p:grpSp>
        <p:nvGrpSpPr>
          <p:cNvPr id="13" name="Group 12" descr="continuous improvement blue box">
            <a:extLst>
              <a:ext uri="{FF2B5EF4-FFF2-40B4-BE49-F238E27FC236}">
                <a16:creationId xmlns:a16="http://schemas.microsoft.com/office/drawing/2014/main" id="{99853186-B2F9-F2DC-492A-68F72D838446}"/>
              </a:ext>
            </a:extLst>
          </p:cNvPr>
          <p:cNvGrpSpPr/>
          <p:nvPr/>
        </p:nvGrpSpPr>
        <p:grpSpPr>
          <a:xfrm>
            <a:off x="2828018" y="2770953"/>
            <a:ext cx="9283037" cy="1044407"/>
            <a:chOff x="1089773" y="1179811"/>
            <a:chExt cx="6711901" cy="943526"/>
          </a:xfrm>
        </p:grpSpPr>
        <p:sp>
          <p:nvSpPr>
            <p:cNvPr id="14" name="Rectangle 13">
              <a:extLst>
                <a:ext uri="{FF2B5EF4-FFF2-40B4-BE49-F238E27FC236}">
                  <a16:creationId xmlns:a16="http://schemas.microsoft.com/office/drawing/2014/main" id="{6C006A33-A224-93A2-D954-96DC2A0D52A8}"/>
                </a:ext>
              </a:extLst>
            </p:cNvPr>
            <p:cNvSpPr/>
            <p:nvPr/>
          </p:nvSpPr>
          <p:spPr>
            <a:xfrm>
              <a:off x="1089773" y="1179811"/>
              <a:ext cx="6711901" cy="943526"/>
            </a:xfrm>
            <a:prstGeom prst="rect">
              <a:avLst/>
            </a:prstGeom>
            <a:noFill/>
            <a:ln>
              <a:noFill/>
            </a:ln>
            <a:effectLst/>
          </p:spPr>
          <p:txBody>
            <a:bodyPr/>
            <a:lstStyle/>
            <a:p>
              <a:pPr hangingPunct="1"/>
              <a:endParaRPr lang="en-US" sz="3200" kern="1200">
                <a:latin typeface="Arial"/>
                <a:ea typeface="+mn-ea"/>
                <a:cs typeface="+mn-cs"/>
              </a:endParaRPr>
            </a:p>
          </p:txBody>
        </p:sp>
        <p:sp>
          <p:nvSpPr>
            <p:cNvPr id="15" name="TextBox 14">
              <a:extLst>
                <a:ext uri="{FF2B5EF4-FFF2-40B4-BE49-F238E27FC236}">
                  <a16:creationId xmlns:a16="http://schemas.microsoft.com/office/drawing/2014/main" id="{254B9631-05F0-613B-06D2-F3F81E7CDAB2}"/>
                </a:ext>
              </a:extLst>
            </p:cNvPr>
            <p:cNvSpPr txBox="1"/>
            <p:nvPr/>
          </p:nvSpPr>
          <p:spPr>
            <a:xfrm>
              <a:off x="1089773" y="1179811"/>
              <a:ext cx="6210297" cy="943526"/>
            </a:xfrm>
            <a:prstGeom prst="rect">
              <a:avLst/>
            </a:prstGeom>
            <a:noFill/>
            <a:ln>
              <a:noFill/>
            </a:ln>
            <a:effectLst/>
          </p:spPr>
          <p:txBody>
            <a:bodyPr spcFirstLastPara="0" vert="horz" wrap="square" lIns="133143" tIns="133143" rIns="133143" bIns="133143" numCol="1" spcCol="1270" anchor="ctr" anchorCtr="0">
              <a:noAutofit/>
            </a:bodyPr>
            <a:lstStyle/>
            <a:p>
              <a:r>
                <a:rPr lang="en-US" sz="2133" dirty="0"/>
                <a:t>Continuous quality improvement, customer feedback, outreach to many types of stakeholders.</a:t>
              </a:r>
            </a:p>
          </p:txBody>
        </p:sp>
      </p:grpSp>
      <p:sp>
        <p:nvSpPr>
          <p:cNvPr id="16" name="Rectangle: Rounded Corners 15" title="collaboration">
            <a:extLst>
              <a:ext uri="{FF2B5EF4-FFF2-40B4-BE49-F238E27FC236}">
                <a16:creationId xmlns:a16="http://schemas.microsoft.com/office/drawing/2014/main" id="{D3742D72-FDBC-833C-3E52-CFA4536AC629}"/>
              </a:ext>
            </a:extLst>
          </p:cNvPr>
          <p:cNvSpPr/>
          <p:nvPr/>
        </p:nvSpPr>
        <p:spPr>
          <a:xfrm>
            <a:off x="1374986" y="4343498"/>
            <a:ext cx="10251183" cy="1044407"/>
          </a:xfrm>
          <a:prstGeom prst="roundRect">
            <a:avLst>
              <a:gd name="adj" fmla="val 10000"/>
            </a:avLst>
          </a:prstGeom>
          <a:solidFill>
            <a:srgbClr val="5B9BD5">
              <a:lumMod val="20000"/>
              <a:lumOff val="80000"/>
            </a:srgbClr>
          </a:solidFill>
          <a:ln>
            <a:solidFill>
              <a:srgbClr val="062E61"/>
            </a:solidFill>
          </a:ln>
          <a:effectLst/>
        </p:spPr>
        <p:txBody>
          <a:bodyPr/>
          <a:lstStyle/>
          <a:p>
            <a:pPr defTabSz="1219170" hangingPunct="1">
              <a:defRPr/>
            </a:pPr>
            <a:endParaRPr lang="en-US" kern="1200">
              <a:solidFill>
                <a:sysClr val="windowText" lastClr="000000"/>
              </a:solidFill>
              <a:latin typeface="Arial"/>
              <a:ea typeface="+mn-ea"/>
              <a:cs typeface="+mn-cs"/>
            </a:endParaRPr>
          </a:p>
        </p:txBody>
      </p:sp>
      <p:sp>
        <p:nvSpPr>
          <p:cNvPr id="17" name="Rectangle 16" descr="Podium">
            <a:extLst>
              <a:ext uri="{FF2B5EF4-FFF2-40B4-BE49-F238E27FC236}">
                <a16:creationId xmlns:a16="http://schemas.microsoft.com/office/drawing/2014/main" id="{629C25C4-C1F5-5994-83FA-363CF76320B4}"/>
              </a:ext>
            </a:extLst>
          </p:cNvPr>
          <p:cNvSpPr/>
          <p:nvPr/>
        </p:nvSpPr>
        <p:spPr>
          <a:xfrm>
            <a:off x="1755541" y="4626556"/>
            <a:ext cx="717729" cy="574424"/>
          </a:xfrm>
          <a:prstGeom prst="rect">
            <a:avLst/>
          </a:prstGeom>
          <a:blipFill>
            <a:blip r:embed="rId7" cstate="print">
              <a:duotone>
                <a:prstClr val="black"/>
                <a:srgbClr val="4472C4">
                  <a:tint val="45000"/>
                  <a:satMod val="400000"/>
                </a:srgbClr>
              </a:duotone>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25400" cap="flat" cmpd="sng" algn="ctr">
            <a:solidFill>
              <a:srgbClr val="062E61"/>
            </a:solidFill>
            <a:prstDash val="solid"/>
          </a:ln>
          <a:effectLst/>
        </p:spPr>
        <p:txBody>
          <a:bodyPr/>
          <a:lstStyle/>
          <a:p>
            <a:pPr defTabSz="1219170" hangingPunct="1">
              <a:defRPr/>
            </a:pPr>
            <a:endParaRPr lang="en-US" kern="1200">
              <a:solidFill>
                <a:sysClr val="windowText" lastClr="000000"/>
              </a:solidFill>
              <a:latin typeface="Arial"/>
              <a:ea typeface="+mn-ea"/>
              <a:cs typeface="+mn-cs"/>
            </a:endParaRPr>
          </a:p>
        </p:txBody>
      </p:sp>
      <p:grpSp>
        <p:nvGrpSpPr>
          <p:cNvPr id="18" name="Group 17" descr="Collaboration box.">
            <a:extLst>
              <a:ext uri="{FF2B5EF4-FFF2-40B4-BE49-F238E27FC236}">
                <a16:creationId xmlns:a16="http://schemas.microsoft.com/office/drawing/2014/main" id="{366C8996-E04C-D851-56E2-91AD508F7B08}"/>
              </a:ext>
            </a:extLst>
          </p:cNvPr>
          <p:cNvGrpSpPr/>
          <p:nvPr/>
        </p:nvGrpSpPr>
        <p:grpSpPr>
          <a:xfrm>
            <a:off x="2828018" y="4343498"/>
            <a:ext cx="9114607" cy="1044407"/>
            <a:chOff x="1089773" y="2359220"/>
            <a:chExt cx="6711901" cy="943526"/>
          </a:xfrm>
        </p:grpSpPr>
        <p:sp>
          <p:nvSpPr>
            <p:cNvPr id="19" name="Rectangle 18">
              <a:extLst>
                <a:ext uri="{FF2B5EF4-FFF2-40B4-BE49-F238E27FC236}">
                  <a16:creationId xmlns:a16="http://schemas.microsoft.com/office/drawing/2014/main" id="{0090E29B-A1C7-8CEB-A327-B825D8B4BFA8}"/>
                </a:ext>
              </a:extLst>
            </p:cNvPr>
            <p:cNvSpPr/>
            <p:nvPr/>
          </p:nvSpPr>
          <p:spPr>
            <a:xfrm>
              <a:off x="1089773" y="2359220"/>
              <a:ext cx="6711901" cy="943526"/>
            </a:xfrm>
            <a:prstGeom prst="rect">
              <a:avLst/>
            </a:prstGeom>
            <a:noFill/>
            <a:ln>
              <a:noFill/>
            </a:ln>
            <a:effectLst/>
          </p:spPr>
          <p:txBody>
            <a:bodyPr/>
            <a:lstStyle/>
            <a:p>
              <a:pPr hangingPunct="1"/>
              <a:endParaRPr lang="en-US" sz="3200" kern="1200">
                <a:latin typeface="Arial"/>
                <a:ea typeface="+mn-ea"/>
                <a:cs typeface="+mn-cs"/>
              </a:endParaRPr>
            </a:p>
          </p:txBody>
        </p:sp>
        <p:sp>
          <p:nvSpPr>
            <p:cNvPr id="20" name="TextBox 19">
              <a:extLst>
                <a:ext uri="{FF2B5EF4-FFF2-40B4-BE49-F238E27FC236}">
                  <a16:creationId xmlns:a16="http://schemas.microsoft.com/office/drawing/2014/main" id="{6A65AB04-5913-A9F4-0A6D-396DE6E4E2DB}"/>
                </a:ext>
              </a:extLst>
            </p:cNvPr>
            <p:cNvSpPr txBox="1"/>
            <p:nvPr/>
          </p:nvSpPr>
          <p:spPr>
            <a:xfrm>
              <a:off x="1089773" y="2359220"/>
              <a:ext cx="6711901" cy="943526"/>
            </a:xfrm>
            <a:prstGeom prst="rect">
              <a:avLst/>
            </a:prstGeom>
            <a:noFill/>
            <a:ln>
              <a:noFill/>
            </a:ln>
            <a:effectLst/>
          </p:spPr>
          <p:txBody>
            <a:bodyPr spcFirstLastPara="0" vert="horz" wrap="square" lIns="133143" tIns="133143" rIns="133143" bIns="133143" numCol="1" spcCol="1270" anchor="ctr" anchorCtr="0">
              <a:noAutofit/>
            </a:bodyPr>
            <a:lstStyle/>
            <a:p>
              <a:r>
                <a:rPr lang="en-US" sz="2133" dirty="0"/>
                <a:t>Collaboration with non-traditional healthcare providers and supportive/allied providers.</a:t>
              </a:r>
            </a:p>
          </p:txBody>
        </p:sp>
      </p:grpSp>
    </p:spTree>
    <p:extLst>
      <p:ext uri="{BB962C8B-B14F-4D97-AF65-F5344CB8AC3E}">
        <p14:creationId xmlns:p14="http://schemas.microsoft.com/office/powerpoint/2010/main" val="2520355997"/>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027E-8098-BCDC-6475-AB0BFA6FD0F2}"/>
              </a:ext>
            </a:extLst>
          </p:cNvPr>
          <p:cNvSpPr>
            <a:spLocks noGrp="1"/>
          </p:cNvSpPr>
          <p:nvPr>
            <p:ph type="title"/>
          </p:nvPr>
        </p:nvSpPr>
        <p:spPr>
          <a:xfrm>
            <a:off x="2152650" y="-1325563"/>
            <a:ext cx="7886700" cy="1325563"/>
          </a:xfrm>
        </p:spPr>
        <p:txBody>
          <a:bodyPr vert="horz" wrap="square" lIns="91440" tIns="45720" rIns="91440" bIns="45720" numCol="1" anchor="b" anchorCtr="0" compatLnSpc="1">
            <a:prstTxWarp prst="textNoShape">
              <a:avLst/>
            </a:prstTxWarp>
          </a:bodyPr>
          <a:lstStyle/>
          <a:p>
            <a:r>
              <a:rPr lang="en-US" dirty="0"/>
              <a:t>Hierarchy of NIH, NLM, and NNLM</a:t>
            </a:r>
          </a:p>
        </p:txBody>
      </p:sp>
      <p:graphicFrame>
        <p:nvGraphicFramePr>
          <p:cNvPr id="4" name="Content Placeholder 3" descr="NIH NLM NNLM breakdown">
            <a:extLst>
              <a:ext uri="{FF2B5EF4-FFF2-40B4-BE49-F238E27FC236}">
                <a16:creationId xmlns:a16="http://schemas.microsoft.com/office/drawing/2014/main" id="{A04AB903-A4F7-4975-B078-D025E9603A93}"/>
              </a:ext>
            </a:extLst>
          </p:cNvPr>
          <p:cNvGraphicFramePr>
            <a:graphicFrameLocks noGrp="1"/>
          </p:cNvGraphicFramePr>
          <p:nvPr>
            <p:ph idx="1"/>
            <p:extLst>
              <p:ext uri="{D42A27DB-BD31-4B8C-83A1-F6EECF244321}">
                <p14:modId xmlns:p14="http://schemas.microsoft.com/office/powerpoint/2010/main" val="3593068527"/>
              </p:ext>
            </p:extLst>
          </p:nvPr>
        </p:nvGraphicFramePr>
        <p:xfrm>
          <a:off x="2352675" y="1275179"/>
          <a:ext cx="8163082" cy="38690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4EC98765-4A5E-46C6-8E24-AFB567CD5CFC}"/>
              </a:ext>
            </a:extLst>
          </p:cNvPr>
          <p:cNvSpPr txBox="1"/>
          <p:nvPr/>
        </p:nvSpPr>
        <p:spPr>
          <a:xfrm>
            <a:off x="619937" y="1127300"/>
            <a:ext cx="4614312" cy="1384995"/>
          </a:xfrm>
          <a:prstGeom prst="rect">
            <a:avLst/>
          </a:prstGeom>
          <a:noFill/>
        </p:spPr>
        <p:txBody>
          <a:bodyPr wrap="square" rtlCol="0">
            <a:spAutoFit/>
          </a:bodyPr>
          <a:lstStyle/>
          <a:p>
            <a:pPr algn="ctr"/>
            <a:r>
              <a:rPr lang="en-US" sz="2800" b="1" dirty="0"/>
              <a:t>National Institutes of Health</a:t>
            </a:r>
          </a:p>
          <a:p>
            <a:pPr algn="ctr"/>
            <a:r>
              <a:rPr lang="en-US" sz="2800" dirty="0"/>
              <a:t>Nation’s leading research agency</a:t>
            </a:r>
          </a:p>
        </p:txBody>
      </p:sp>
      <p:sp>
        <p:nvSpPr>
          <p:cNvPr id="6" name="TextBox 5">
            <a:extLst>
              <a:ext uri="{FF2B5EF4-FFF2-40B4-BE49-F238E27FC236}">
                <a16:creationId xmlns:a16="http://schemas.microsoft.com/office/drawing/2014/main" id="{156E199F-9EFD-4A86-83B6-A1931B2FAC8E}"/>
              </a:ext>
            </a:extLst>
          </p:cNvPr>
          <p:cNvSpPr txBox="1"/>
          <p:nvPr/>
        </p:nvSpPr>
        <p:spPr>
          <a:xfrm>
            <a:off x="6966987" y="2100784"/>
            <a:ext cx="4614311" cy="1384995"/>
          </a:xfrm>
          <a:prstGeom prst="rect">
            <a:avLst/>
          </a:prstGeom>
          <a:noFill/>
        </p:spPr>
        <p:txBody>
          <a:bodyPr wrap="square" rtlCol="0">
            <a:spAutoFit/>
          </a:bodyPr>
          <a:lstStyle/>
          <a:p>
            <a:pPr lvl="0" algn="ctr"/>
            <a:r>
              <a:rPr lang="en-US" sz="2800" b="1" dirty="0"/>
              <a:t>National Library of Medicine</a:t>
            </a:r>
          </a:p>
          <a:p>
            <a:pPr lvl="0" algn="ctr"/>
            <a:r>
              <a:rPr lang="en-US" sz="2800" dirty="0"/>
              <a:t>World’s largest biomedical library</a:t>
            </a:r>
          </a:p>
        </p:txBody>
      </p:sp>
      <p:sp>
        <p:nvSpPr>
          <p:cNvPr id="7" name="TextBox 6">
            <a:extLst>
              <a:ext uri="{FF2B5EF4-FFF2-40B4-BE49-F238E27FC236}">
                <a16:creationId xmlns:a16="http://schemas.microsoft.com/office/drawing/2014/main" id="{3DEAB46B-8672-46E6-A014-15DCEF8047BF}"/>
              </a:ext>
            </a:extLst>
          </p:cNvPr>
          <p:cNvSpPr txBox="1"/>
          <p:nvPr/>
        </p:nvSpPr>
        <p:spPr>
          <a:xfrm>
            <a:off x="610701" y="3165213"/>
            <a:ext cx="4614313" cy="1384995"/>
          </a:xfrm>
          <a:prstGeom prst="rect">
            <a:avLst/>
          </a:prstGeom>
          <a:noFill/>
        </p:spPr>
        <p:txBody>
          <a:bodyPr wrap="square" rtlCol="0">
            <a:spAutoFit/>
          </a:bodyPr>
          <a:lstStyle/>
          <a:p>
            <a:pPr lvl="0" algn="ctr"/>
            <a:r>
              <a:rPr lang="en-US" sz="2800" b="1" dirty="0"/>
              <a:t>Network of the </a:t>
            </a:r>
          </a:p>
          <a:p>
            <a:pPr lvl="0" algn="ctr"/>
            <a:r>
              <a:rPr lang="en-US" sz="2800" b="1" dirty="0"/>
              <a:t>National Library of Medicine</a:t>
            </a:r>
          </a:p>
          <a:p>
            <a:pPr lvl="0" algn="ctr"/>
            <a:r>
              <a:rPr lang="en-US" sz="2800" dirty="0"/>
              <a:t>Outreach program of the NLM</a:t>
            </a:r>
          </a:p>
        </p:txBody>
      </p:sp>
      <p:sp>
        <p:nvSpPr>
          <p:cNvPr id="8" name="TextBox 7">
            <a:extLst>
              <a:ext uri="{FF2B5EF4-FFF2-40B4-BE49-F238E27FC236}">
                <a16:creationId xmlns:a16="http://schemas.microsoft.com/office/drawing/2014/main" id="{2758BEF2-2553-4244-A180-81067B7CB1B2}"/>
              </a:ext>
            </a:extLst>
          </p:cNvPr>
          <p:cNvSpPr txBox="1"/>
          <p:nvPr/>
        </p:nvSpPr>
        <p:spPr>
          <a:xfrm>
            <a:off x="6875475" y="3857710"/>
            <a:ext cx="4705823" cy="1815882"/>
          </a:xfrm>
          <a:prstGeom prst="rect">
            <a:avLst/>
          </a:prstGeom>
          <a:noFill/>
        </p:spPr>
        <p:txBody>
          <a:bodyPr wrap="square" rtlCol="0">
            <a:spAutoFit/>
          </a:bodyPr>
          <a:lstStyle/>
          <a:p>
            <a:pPr lvl="0" algn="ctr"/>
            <a:r>
              <a:rPr lang="en-US" sz="2800" b="1" dirty="0"/>
              <a:t>Regions, Offices, and Centers</a:t>
            </a:r>
          </a:p>
          <a:p>
            <a:pPr lvl="0" algn="ctr"/>
            <a:r>
              <a:rPr lang="en-US" sz="2800" dirty="0"/>
              <a:t>7 regional medical libraries </a:t>
            </a:r>
          </a:p>
          <a:p>
            <a:pPr lvl="0" algn="ctr"/>
            <a:r>
              <a:rPr lang="en-US" sz="2800" dirty="0"/>
              <a:t>4 national centers</a:t>
            </a:r>
          </a:p>
          <a:p>
            <a:pPr lvl="0" algn="ctr"/>
            <a:r>
              <a:rPr lang="en-US" sz="2800" dirty="0"/>
              <a:t>3 national offices </a:t>
            </a:r>
          </a:p>
        </p:txBody>
      </p:sp>
      <p:sp>
        <p:nvSpPr>
          <p:cNvPr id="9" name="TextBox 8">
            <a:extLst>
              <a:ext uri="{FF2B5EF4-FFF2-40B4-BE49-F238E27FC236}">
                <a16:creationId xmlns:a16="http://schemas.microsoft.com/office/drawing/2014/main" id="{05BA194C-E9CA-4885-9071-A424A910972F}"/>
              </a:ext>
            </a:extLst>
          </p:cNvPr>
          <p:cNvSpPr txBox="1"/>
          <p:nvPr/>
        </p:nvSpPr>
        <p:spPr>
          <a:xfrm>
            <a:off x="7834609" y="6157811"/>
            <a:ext cx="2787553" cy="523220"/>
          </a:xfrm>
          <a:prstGeom prst="rect">
            <a:avLst/>
          </a:prstGeom>
          <a:solidFill>
            <a:schemeClr val="bg1"/>
          </a:solidFill>
        </p:spPr>
        <p:txBody>
          <a:bodyPr wrap="square" rtlCol="0">
            <a:spAutoFit/>
          </a:bodyPr>
          <a:lstStyle/>
          <a:p>
            <a:pPr algn="ctr"/>
            <a:r>
              <a:rPr lang="en-US" sz="2800" b="1" dirty="0">
                <a:solidFill>
                  <a:srgbClr val="616265"/>
                </a:solidFill>
                <a:hlinkClick r:id="rId8"/>
              </a:rPr>
              <a:t>www.nnlm.gov</a:t>
            </a:r>
            <a:r>
              <a:rPr lang="en-US" sz="2800" b="1" dirty="0">
                <a:solidFill>
                  <a:srgbClr val="616265"/>
                </a:solidFill>
              </a:rPr>
              <a:t> </a:t>
            </a:r>
            <a:endParaRPr lang="en-US" sz="2800" dirty="0"/>
          </a:p>
        </p:txBody>
      </p:sp>
    </p:spTree>
    <p:extLst>
      <p:ext uri="{BB962C8B-B14F-4D97-AF65-F5344CB8AC3E}">
        <p14:creationId xmlns:p14="http://schemas.microsoft.com/office/powerpoint/2010/main" val="266229130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72767" y="-1502382"/>
            <a:ext cx="9442027" cy="1143000"/>
          </a:xfrm>
        </p:spPr>
        <p:txBody>
          <a:bodyPr/>
          <a:lstStyle/>
          <a:p>
            <a:r>
              <a:rPr lang="en-US" dirty="0" smtClean="0"/>
              <a:t>questions</a:t>
            </a:r>
            <a:endParaRPr lang="en-US" dirty="0"/>
          </a:p>
        </p:txBody>
      </p:sp>
      <p:pic>
        <p:nvPicPr>
          <p:cNvPr id="6" name="Picture 5" descr="asprtracie.hhs.gov, 1-844-5-TRACIE, askasprtracie@hhs.gov">
            <a:extLst>
              <a:ext uri="{FF2B5EF4-FFF2-40B4-BE49-F238E27FC236}">
                <a16:creationId xmlns:a16="http://schemas.microsoft.com/office/drawing/2014/main" id="{79A327FD-A38D-A79B-9FD2-E106F406F83C}"/>
              </a:ext>
            </a:extLst>
          </p:cNvPr>
          <p:cNvPicPr>
            <a:picLocks noChangeAspect="1"/>
          </p:cNvPicPr>
          <p:nvPr/>
        </p:nvPicPr>
        <p:blipFill rotWithShape="1">
          <a:blip r:embed="rId2">
            <a:extLst>
              <a:ext uri="{28A0092B-C50C-407E-A947-70E740481C1C}">
                <a14:useLocalDpi xmlns:a14="http://schemas.microsoft.com/office/drawing/2010/main"/>
              </a:ext>
            </a:extLst>
          </a:blip>
          <a:srcRect t="23055" b="19314"/>
          <a:stretch/>
        </p:blipFill>
        <p:spPr>
          <a:xfrm>
            <a:off x="1985128" y="3429001"/>
            <a:ext cx="9641040" cy="2058220"/>
          </a:xfrm>
          <a:prstGeom prst="rect">
            <a:avLst/>
          </a:prstGeom>
        </p:spPr>
      </p:pic>
      <p:pic>
        <p:nvPicPr>
          <p:cNvPr id="5" name="Picture 5" descr="Q and A icon">
            <a:extLst>
              <a:ext uri="{FF2B5EF4-FFF2-40B4-BE49-F238E27FC236}">
                <a16:creationId xmlns:a16="http://schemas.microsoft.com/office/drawing/2014/main" id="{3F122F1C-CD35-EB10-2808-A85AB8159D48}"/>
              </a:ext>
            </a:extLst>
          </p:cNvPr>
          <p:cNvPicPr>
            <a:picLocks noChangeAspect="1"/>
          </p:cNvPicPr>
          <p:nvPr/>
        </p:nvPicPr>
        <p:blipFill>
          <a:blip r:embed="rId3"/>
          <a:stretch>
            <a:fillRect/>
          </a:stretch>
        </p:blipFill>
        <p:spPr>
          <a:xfrm>
            <a:off x="4951331" y="513447"/>
            <a:ext cx="3084901" cy="2312895"/>
          </a:xfrm>
          <a:prstGeom prst="rect">
            <a:avLst/>
          </a:prstGeom>
          <a:ln w="12700">
            <a:miter lim="400000"/>
          </a:ln>
        </p:spPr>
      </p:pic>
    </p:spTree>
    <p:extLst>
      <p:ext uri="{BB962C8B-B14F-4D97-AF65-F5344CB8AC3E}">
        <p14:creationId xmlns:p14="http://schemas.microsoft.com/office/powerpoint/2010/main" val="179632948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title="thanks ">
            <a:extLst>
              <a:ext uri="{FF2B5EF4-FFF2-40B4-BE49-F238E27FC236}">
                <a16:creationId xmlns:a16="http://schemas.microsoft.com/office/drawing/2014/main" id="{E64F3B0E-857F-F5A5-1E2F-741776BD3477}"/>
              </a:ext>
            </a:extLst>
          </p:cNvPr>
          <p:cNvSpPr>
            <a:spLocks noGrp="1"/>
          </p:cNvSpPr>
          <p:nvPr>
            <p:ph type="title"/>
          </p:nvPr>
        </p:nvSpPr>
        <p:spPr>
          <a:xfrm>
            <a:off x="706821" y="552419"/>
            <a:ext cx="9875520" cy="743608"/>
          </a:xfrm>
        </p:spPr>
        <p:txBody>
          <a:bodyPr>
            <a:normAutofit/>
          </a:bodyPr>
          <a:lstStyle/>
          <a:p>
            <a:r>
              <a:rPr lang="en-US" sz="4000" kern="1200" dirty="0">
                <a:solidFill>
                  <a:schemeClr val="tx1"/>
                </a:solidFill>
                <a:latin typeface="+mj-lt"/>
                <a:ea typeface="+mj-ea"/>
                <a:cs typeface="+mj-cs"/>
              </a:rPr>
              <a:t>Thank you!</a:t>
            </a:r>
            <a:endParaRPr lang="en-US" sz="4000" dirty="0">
              <a:solidFill>
                <a:schemeClr val="tx1"/>
              </a:solidFill>
            </a:endParaRPr>
          </a:p>
        </p:txBody>
      </p:sp>
      <p:graphicFrame>
        <p:nvGraphicFramePr>
          <p:cNvPr id="4" name="Content Placeholder 2" descr="Thank you slide. Link graphic." title="Thank you slide. Link graphic.">
            <a:extLst>
              <a:ext uri="{FF2B5EF4-FFF2-40B4-BE49-F238E27FC236}">
                <a16:creationId xmlns:a16="http://schemas.microsoft.com/office/drawing/2014/main" id="{330F3754-5108-07D8-EBE5-9C1EEB489812}"/>
              </a:ext>
            </a:extLst>
          </p:cNvPr>
          <p:cNvGraphicFramePr>
            <a:graphicFrameLocks/>
          </p:cNvGraphicFramePr>
          <p:nvPr>
            <p:extLst>
              <p:ext uri="{D42A27DB-BD31-4B8C-83A1-F6EECF244321}">
                <p14:modId xmlns:p14="http://schemas.microsoft.com/office/powerpoint/2010/main" val="4055034111"/>
              </p:ext>
            </p:extLst>
          </p:nvPr>
        </p:nvGraphicFramePr>
        <p:xfrm>
          <a:off x="843455" y="980723"/>
          <a:ext cx="10515600" cy="3306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ontent Placeholder 4">
            <a:extLst>
              <a:ext uri="{FF2B5EF4-FFF2-40B4-BE49-F238E27FC236}">
                <a16:creationId xmlns:a16="http://schemas.microsoft.com/office/drawing/2014/main" id="{B7A1B42E-2694-8D21-EF70-D5082D848BE9}"/>
              </a:ext>
            </a:extLst>
          </p:cNvPr>
          <p:cNvSpPr txBox="1">
            <a:spLocks/>
          </p:cNvSpPr>
          <p:nvPr/>
        </p:nvSpPr>
        <p:spPr>
          <a:xfrm>
            <a:off x="4698910" y="5752570"/>
            <a:ext cx="6663485" cy="615475"/>
          </a:xfrm>
          <a:prstGeom prst="rect">
            <a:avLst/>
          </a:prstGeom>
          <a:noFill/>
          <a:ln>
            <a:no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914400" indent="-457200" algn="l" defTabSz="914400" rtl="0" eaLnBrk="1" latinLnBrk="0" hangingPunct="1">
              <a:lnSpc>
                <a:spcPct val="90000"/>
              </a:lnSpc>
              <a:spcBef>
                <a:spcPts val="5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Font typeface="Arial" panose="020B0604020202020204" pitchFamily="34" charset="0"/>
              <a:buNone/>
              <a:tabLst>
                <a:tab pos="2971800" algn="ctr"/>
                <a:tab pos="5943600" algn="r"/>
              </a:tabLst>
            </a:pPr>
            <a:r>
              <a:rPr lang="en-US" sz="1600" dirty="0">
                <a:solidFill>
                  <a:prstClr val="black"/>
                </a:solidFill>
                <a:latin typeface="Calibri" panose="020F0502020204030204" pitchFamily="34" charset="0"/>
                <a:ea typeface="Century Gothic" panose="020B0502020202020204" pitchFamily="34" charset="0"/>
                <a:cs typeface="Calibri" panose="020F0502020204030204" pitchFamily="34" charset="0"/>
              </a:rPr>
              <a:t>Funded by the National Library of Medicine. NLM and NNLM are service marks </a:t>
            </a:r>
          </a:p>
          <a:p>
            <a:pPr marL="0" indent="0" algn="r">
              <a:spcBef>
                <a:spcPts val="0"/>
              </a:spcBef>
              <a:buFont typeface="Arial" panose="020B0604020202020204" pitchFamily="34" charset="0"/>
              <a:buNone/>
              <a:tabLst>
                <a:tab pos="2971800" algn="ctr"/>
                <a:tab pos="5943600" algn="r"/>
              </a:tabLst>
            </a:pPr>
            <a:r>
              <a:rPr lang="en-US" sz="1600" dirty="0">
                <a:solidFill>
                  <a:prstClr val="black"/>
                </a:solidFill>
                <a:latin typeface="Calibri" panose="020F0502020204030204" pitchFamily="34" charset="0"/>
                <a:ea typeface="Century Gothic" panose="020B0502020202020204" pitchFamily="34" charset="0"/>
                <a:cs typeface="Calibri" panose="020F0502020204030204" pitchFamily="34" charset="0"/>
              </a:rPr>
              <a:t>of the US Department of Health and Human Services. Updated July 2022.</a:t>
            </a:r>
          </a:p>
        </p:txBody>
      </p:sp>
      <p:sp>
        <p:nvSpPr>
          <p:cNvPr id="2" name="Rectangle: Rounded Corners 1" descr="Disaster resources guide." title="evaluation link www.nnlm.gov/BkXQF">
            <a:extLst>
              <a:ext uri="{FF2B5EF4-FFF2-40B4-BE49-F238E27FC236}">
                <a16:creationId xmlns:a16="http://schemas.microsoft.com/office/drawing/2014/main" id="{CF3F3BCD-CB69-DA5A-AFE4-D85D1BBC9F4B}"/>
              </a:ext>
            </a:extLst>
          </p:cNvPr>
          <p:cNvSpPr/>
          <p:nvPr/>
        </p:nvSpPr>
        <p:spPr>
          <a:xfrm>
            <a:off x="843455" y="4132357"/>
            <a:ext cx="10515600" cy="1166268"/>
          </a:xfrm>
          <a:prstGeom prst="roundRect">
            <a:avLst>
              <a:gd name="adj" fmla="val 10000"/>
            </a:avLst>
          </a:prstGeom>
          <a:solidFill>
            <a:srgbClr val="ED7D31">
              <a:tint val="40000"/>
              <a:hueOff val="0"/>
              <a:satOff val="0"/>
              <a:lumOff val="0"/>
              <a:alphaOff val="0"/>
            </a:srgbClr>
          </a:solidFill>
          <a:ln>
            <a:noFill/>
          </a:ln>
          <a:effectLst/>
        </p:spPr>
        <p:style>
          <a:lnRef idx="0">
            <a:scrgbClr r="0" g="0" b="0"/>
          </a:lnRef>
          <a:fillRef idx="1">
            <a:scrgbClr r="0" g="0" b="0"/>
          </a:fillRef>
          <a:effectRef idx="0">
            <a:scrgbClr r="0" g="0" b="0"/>
          </a:effectRef>
          <a:fontRef idx="minor">
            <a:schemeClr val="dk1">
              <a:hueOff val="0"/>
              <a:satOff val="0"/>
              <a:lumOff val="0"/>
              <a:alphaOff val="0"/>
            </a:schemeClr>
          </a:fontRef>
        </p:style>
      </p:sp>
      <p:sp>
        <p:nvSpPr>
          <p:cNvPr id="6" name="TextBox 5" descr="evaluation link www.nnlm.gov/BkXQF" title="evaluation link www.nnlm.gov/BkXQF">
            <a:extLst>
              <a:ext uri="{FF2B5EF4-FFF2-40B4-BE49-F238E27FC236}">
                <a16:creationId xmlns:a16="http://schemas.microsoft.com/office/drawing/2014/main" id="{16238715-B9C9-2CD8-83FD-79A053C91477}"/>
              </a:ext>
            </a:extLst>
          </p:cNvPr>
          <p:cNvSpPr txBox="1"/>
          <p:nvPr/>
        </p:nvSpPr>
        <p:spPr>
          <a:xfrm>
            <a:off x="2153810" y="4426635"/>
            <a:ext cx="9191390" cy="523220"/>
          </a:xfrm>
          <a:prstGeom prst="rect">
            <a:avLst/>
          </a:prstGeom>
          <a:noFill/>
        </p:spPr>
        <p:txBody>
          <a:bodyPr wrap="square" rtlCol="0">
            <a:spAutoFit/>
          </a:bodyPr>
          <a:lstStyle/>
          <a:p>
            <a:pPr lvl="0">
              <a:lnSpc>
                <a:spcPct val="100000"/>
              </a:lnSpc>
              <a:buNone/>
            </a:pPr>
            <a:r>
              <a:rPr lang="en-US" sz="2800" dirty="0">
                <a:effectLst/>
                <a:latin typeface="+mn-lt"/>
                <a:ea typeface="Calibri" panose="020F0502020204030204" pitchFamily="34" charset="0"/>
                <a:cs typeface="Calibri" panose="020F0502020204030204" pitchFamily="34" charset="0"/>
              </a:rPr>
              <a:t>NNLM </a:t>
            </a:r>
            <a:r>
              <a:rPr lang="en-US" sz="2800" b="0" i="0" dirty="0">
                <a:solidFill>
                  <a:srgbClr val="333333"/>
                </a:solidFill>
                <a:effectLst/>
                <a:latin typeface="+mn-lt"/>
              </a:rPr>
              <a:t>Emergency and Disaster Resources Guide</a:t>
            </a:r>
            <a:endParaRPr lang="en-US" sz="2800" b="1" dirty="0">
              <a:solidFill>
                <a:srgbClr val="0070C0"/>
              </a:solidFill>
              <a:latin typeface="+mn-lt"/>
              <a:ea typeface="+mn-ea"/>
              <a:cs typeface="+mn-cs"/>
            </a:endParaRPr>
          </a:p>
        </p:txBody>
      </p:sp>
      <p:sp>
        <p:nvSpPr>
          <p:cNvPr id="7" name="Rectangle 6" descr="Checkbox Checked with solid fill">
            <a:extLst>
              <a:ext uri="{FF2B5EF4-FFF2-40B4-BE49-F238E27FC236}">
                <a16:creationId xmlns:a16="http://schemas.microsoft.com/office/drawing/2014/main" id="{3FF26200-D812-5057-62CA-CC63A6372CFA}"/>
              </a:ext>
            </a:extLst>
          </p:cNvPr>
          <p:cNvSpPr/>
          <p:nvPr/>
        </p:nvSpPr>
        <p:spPr>
          <a:xfrm>
            <a:off x="1212536" y="4371244"/>
            <a:ext cx="613762" cy="613762"/>
          </a:xfrm>
          <a:prstGeom prst="rect">
            <a:avLst/>
          </a:prstGeom>
          <a: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fontRef>
        </p:style>
      </p:sp>
    </p:spTree>
    <p:extLst>
      <p:ext uri="{BB962C8B-B14F-4D97-AF65-F5344CB8AC3E}">
        <p14:creationId xmlns:p14="http://schemas.microsoft.com/office/powerpoint/2010/main" val="3003350105"/>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731" y="-1325563"/>
            <a:ext cx="10515600" cy="1325563"/>
          </a:xfrm>
        </p:spPr>
        <p:txBody>
          <a:bodyPr/>
          <a:lstStyle/>
          <a:p>
            <a:r>
              <a:rPr lang="en-US" dirty="0" smtClean="0"/>
              <a:t>Coming up tomorrow </a:t>
            </a:r>
            <a:endParaRPr lang="en-US" dirty="0"/>
          </a:p>
        </p:txBody>
      </p:sp>
      <p:pic>
        <p:nvPicPr>
          <p:cNvPr id="9" name="Picture 8" descr="A poster of a disaster preparedness forum&#10;&#10;Description automatically generated">
            <a:extLst>
              <a:ext uri="{FF2B5EF4-FFF2-40B4-BE49-F238E27FC236}">
                <a16:creationId xmlns:a16="http://schemas.microsoft.com/office/drawing/2014/main" id="{5579FA1B-A423-F96D-795F-D5B358D6E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86" y="412115"/>
            <a:ext cx="12017827" cy="6309360"/>
          </a:xfrm>
          <a:prstGeom prst="rect">
            <a:avLst/>
          </a:prstGeom>
        </p:spPr>
      </p:pic>
    </p:spTree>
    <p:extLst>
      <p:ext uri="{BB962C8B-B14F-4D97-AF65-F5344CB8AC3E}">
        <p14:creationId xmlns:p14="http://schemas.microsoft.com/office/powerpoint/2010/main" val="42143469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325563"/>
            <a:ext cx="10515600" cy="1325563"/>
          </a:xfrm>
        </p:spPr>
        <p:txBody>
          <a:bodyPr/>
          <a:lstStyle/>
          <a:p>
            <a:r>
              <a:rPr lang="en-US" dirty="0" smtClean="0"/>
              <a:t>NVDPF info</a:t>
            </a:r>
            <a:endParaRPr lang="en-US" dirty="0"/>
          </a:p>
        </p:txBody>
      </p:sp>
      <p:pic>
        <p:nvPicPr>
          <p:cNvPr id="13" name="Picture 12" descr="A close-up of a sign&#10;&#10;Description automatically generated">
            <a:extLst>
              <a:ext uri="{FF2B5EF4-FFF2-40B4-BE49-F238E27FC236}">
                <a16:creationId xmlns:a16="http://schemas.microsoft.com/office/drawing/2014/main" id="{2D73B775-CAA0-5789-BE11-C01CE5A03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435" y="221797"/>
            <a:ext cx="11430000" cy="6000750"/>
          </a:xfrm>
          <a:prstGeom prst="rect">
            <a:avLst/>
          </a:prstGeom>
        </p:spPr>
      </p:pic>
      <p:sp>
        <p:nvSpPr>
          <p:cNvPr id="11" name="TextBox 10">
            <a:extLst>
              <a:ext uri="{FF2B5EF4-FFF2-40B4-BE49-F238E27FC236}">
                <a16:creationId xmlns:a16="http://schemas.microsoft.com/office/drawing/2014/main" id="{3B0053F2-971C-F08E-59BA-500A431171A0}"/>
              </a:ext>
            </a:extLst>
          </p:cNvPr>
          <p:cNvSpPr txBox="1"/>
          <p:nvPr/>
        </p:nvSpPr>
        <p:spPr>
          <a:xfrm>
            <a:off x="1323521" y="5442412"/>
            <a:ext cx="9477829" cy="646331"/>
          </a:xfrm>
          <a:prstGeom prst="rect">
            <a:avLst/>
          </a:prstGeom>
          <a:noFill/>
        </p:spPr>
        <p:txBody>
          <a:bodyPr wrap="square" rtlCol="0">
            <a:spAutoFit/>
          </a:bodyPr>
          <a:lstStyle/>
          <a:p>
            <a:pPr algn="ctr" defTabSz="914400"/>
            <a:r>
              <a:rPr lang="en-US" sz="3600" b="1" dirty="0">
                <a:solidFill>
                  <a:prstClr val="black"/>
                </a:solidFill>
                <a:latin typeface="Calibri" panose="020F0502020204030204"/>
              </a:rPr>
              <a:t>NNLM Training Calendar </a:t>
            </a:r>
            <a:r>
              <a:rPr lang="en-US" sz="3600" b="1" u="sng" dirty="0">
                <a:solidFill>
                  <a:srgbClr val="000000"/>
                </a:solidFill>
                <a:latin typeface="Calibri" panose="020F0502020204030204"/>
                <a:ea typeface="Calibri" panose="020F0502020204030204" pitchFamily="34" charset="0"/>
                <a:cs typeface="Calibri" panose="020F0502020204030204" pitchFamily="34" charset="0"/>
                <a:hlinkClick r:id="rId4"/>
              </a:rPr>
              <a:t>www.nnlm.gov/training</a:t>
            </a:r>
            <a:endParaRPr lang="en-US" sz="3600" b="1" u="sng" dirty="0">
              <a:solidFill>
                <a:srgbClr val="000000"/>
              </a:solidFill>
              <a:latin typeface="Calibri" panose="020F0502020204030204"/>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423834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326874"/>
            <a:ext cx="10515600" cy="1325563"/>
          </a:xfrm>
        </p:spPr>
        <p:txBody>
          <a:bodyPr/>
          <a:lstStyle/>
          <a:p>
            <a:r>
              <a:rPr lang="en-US" dirty="0" err="1" smtClean="0"/>
              <a:t>nNLM</a:t>
            </a:r>
            <a:r>
              <a:rPr lang="en-US" dirty="0" smtClean="0"/>
              <a:t> reading club</a:t>
            </a:r>
            <a:endParaRPr lang="en-US" dirty="0"/>
          </a:p>
        </p:txBody>
      </p:sp>
      <p:pic>
        <p:nvPicPr>
          <p:cNvPr id="7" name="Picture 6" descr="A group of books on a white background&#10;&#10;Description automatically generated">
            <a:extLst>
              <a:ext uri="{FF2B5EF4-FFF2-40B4-BE49-F238E27FC236}">
                <a16:creationId xmlns:a16="http://schemas.microsoft.com/office/drawing/2014/main" id="{8F06E083-244F-2C28-2545-0DA8808DCA3B}"/>
              </a:ext>
            </a:extLst>
          </p:cNvPr>
          <p:cNvPicPr>
            <a:picLocks noChangeAspect="1"/>
          </p:cNvPicPr>
          <p:nvPr/>
        </p:nvPicPr>
        <p:blipFill rotWithShape="1">
          <a:blip r:embed="rId3">
            <a:extLst>
              <a:ext uri="{28A0092B-C50C-407E-A947-70E740481C1C}">
                <a14:useLocalDpi xmlns:a14="http://schemas.microsoft.com/office/drawing/2010/main" val="0"/>
              </a:ext>
            </a:extLst>
          </a:blip>
          <a:srcRect b="13481"/>
          <a:stretch/>
        </p:blipFill>
        <p:spPr>
          <a:xfrm>
            <a:off x="2005568" y="264160"/>
            <a:ext cx="8180863" cy="5933440"/>
          </a:xfrm>
          <a:prstGeom prst="rect">
            <a:avLst/>
          </a:prstGeom>
        </p:spPr>
      </p:pic>
    </p:spTree>
    <p:extLst>
      <p:ext uri="{BB962C8B-B14F-4D97-AF65-F5344CB8AC3E}">
        <p14:creationId xmlns:p14="http://schemas.microsoft.com/office/powerpoint/2010/main" val="10227290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423242"/>
            <a:ext cx="10515600" cy="1325563"/>
          </a:xfrm>
        </p:spPr>
        <p:txBody>
          <a:bodyPr/>
          <a:lstStyle/>
          <a:p>
            <a:r>
              <a:rPr lang="en-US" dirty="0" smtClean="0"/>
              <a:t>Guest presenters</a:t>
            </a:r>
            <a:endParaRPr lang="en-US" dirty="0"/>
          </a:p>
        </p:txBody>
      </p:sp>
      <p:pic>
        <p:nvPicPr>
          <p:cNvPr id="8" name="Picture 7" descr="People in library">
            <a:extLst>
              <a:ext uri="{FF2B5EF4-FFF2-40B4-BE49-F238E27FC236}">
                <a16:creationId xmlns:a16="http://schemas.microsoft.com/office/drawing/2014/main" id="{94CDF7D5-48A1-FCD3-D50E-F2AB0B813BA3}"/>
              </a:ext>
            </a:extLst>
          </p:cNvPr>
          <p:cNvPicPr>
            <a:picLocks noChangeAspect="1"/>
          </p:cNvPicPr>
          <p:nvPr/>
        </p:nvPicPr>
        <p:blipFill>
          <a:blip r:embed="rId3">
            <a:extLst>
              <a:ext uri="{28A0092B-C50C-407E-A947-70E740481C1C}">
                <a14:useLocalDpi xmlns:a14="http://schemas.microsoft.com/office/drawing/2010/main" val="0"/>
              </a:ext>
            </a:extLst>
          </a:blip>
          <a:srcRect l="2052" r="2052"/>
          <a:stretch/>
        </p:blipFill>
        <p:spPr>
          <a:xfrm>
            <a:off x="1149431" y="1331060"/>
            <a:ext cx="6850094" cy="3749040"/>
          </a:xfrm>
          <a:prstGeom prst="rect">
            <a:avLst/>
          </a:prstGeom>
          <a:noFill/>
        </p:spPr>
      </p:pic>
      <p:sp>
        <p:nvSpPr>
          <p:cNvPr id="11" name="TextBox 10" descr="blank">
            <a:extLst>
              <a:ext uri="{FF2B5EF4-FFF2-40B4-BE49-F238E27FC236}">
                <a16:creationId xmlns:a16="http://schemas.microsoft.com/office/drawing/2014/main" id="{245B2BCF-4875-F706-423C-F7394182F295}"/>
              </a:ext>
            </a:extLst>
          </p:cNvPr>
          <p:cNvSpPr txBox="1"/>
          <p:nvPr/>
        </p:nvSpPr>
        <p:spPr>
          <a:xfrm>
            <a:off x="1039196" y="4615299"/>
            <a:ext cx="2221735" cy="407624"/>
          </a:xfrm>
          <a:prstGeom prst="rect">
            <a:avLst/>
          </a:prstGeom>
          <a:solidFill>
            <a:schemeClr val="bg1"/>
          </a:solidFill>
        </p:spPr>
        <p:txBody>
          <a:bodyPr wrap="square" rtlCol="0">
            <a:spAutoFit/>
          </a:bodyPr>
          <a:lstStyle/>
          <a:p>
            <a:endParaRPr lang="en-US" dirty="0"/>
          </a:p>
        </p:txBody>
      </p:sp>
      <p:sp>
        <p:nvSpPr>
          <p:cNvPr id="2" name="TextBox 1">
            <a:extLst>
              <a:ext uri="{FF2B5EF4-FFF2-40B4-BE49-F238E27FC236}">
                <a16:creationId xmlns:a16="http://schemas.microsoft.com/office/drawing/2014/main" id="{9A7A0F41-292E-7374-555F-D042C37BCFDC}"/>
              </a:ext>
            </a:extLst>
          </p:cNvPr>
          <p:cNvSpPr txBox="1"/>
          <p:nvPr/>
        </p:nvSpPr>
        <p:spPr>
          <a:xfrm>
            <a:off x="7999525" y="1273004"/>
            <a:ext cx="2915218" cy="3667542"/>
          </a:xfrm>
          <a:prstGeom prst="rect">
            <a:avLst/>
          </a:prstGeom>
          <a:noFill/>
        </p:spPr>
        <p:txBody>
          <a:bodyPr wrap="square" rtlCol="0">
            <a:spAutoFit/>
          </a:bodyPr>
          <a:lstStyle/>
          <a:p>
            <a:pPr marL="0" marR="0">
              <a:lnSpc>
                <a:spcPct val="150000"/>
              </a:lnSpc>
              <a:spcBef>
                <a:spcPts val="0"/>
              </a:spcBef>
              <a:spcAft>
                <a:spcPts val="800"/>
              </a:spcAft>
            </a:pPr>
            <a:r>
              <a:rPr lang="en-US" sz="2800" b="1" dirty="0">
                <a:solidFill>
                  <a:srgbClr val="215591"/>
                </a:solidFill>
                <a:effectLst/>
                <a:latin typeface="Calibri" panose="020F0502020204030204" pitchFamily="34" charset="0"/>
                <a:ea typeface="Calibri" panose="020F0502020204030204" pitchFamily="34" charset="0"/>
                <a:cs typeface="Times New Roman" panose="02020603050405020304" pitchFamily="18" charset="0"/>
              </a:rPr>
              <a:t>Rachel Lehman</a:t>
            </a:r>
          </a:p>
          <a:p>
            <a:pPr marL="0" marR="0">
              <a:lnSpc>
                <a:spcPct val="150000"/>
              </a:lnSpc>
              <a:spcBef>
                <a:spcPts val="0"/>
              </a:spcBef>
              <a:spcAft>
                <a:spcPts val="800"/>
              </a:spcAft>
            </a:pPr>
            <a:r>
              <a:rPr lang="en-US" sz="2800" b="1" dirty="0">
                <a:solidFill>
                  <a:srgbClr val="215591"/>
                </a:solidFill>
                <a:effectLst/>
                <a:latin typeface="Calibri" panose="020F0502020204030204" pitchFamily="34" charset="0"/>
                <a:ea typeface="Calibri" panose="020F0502020204030204" pitchFamily="34" charset="0"/>
                <a:cs typeface="Times New Roman" panose="02020603050405020304" pitchFamily="18" charset="0"/>
              </a:rPr>
              <a:t>Audrey Mazurek</a:t>
            </a:r>
          </a:p>
          <a:p>
            <a:pPr marL="0" marR="0">
              <a:lnSpc>
                <a:spcPct val="150000"/>
              </a:lnSpc>
              <a:spcBef>
                <a:spcPts val="0"/>
              </a:spcBef>
              <a:spcAft>
                <a:spcPts val="800"/>
              </a:spcAft>
            </a:pPr>
            <a:r>
              <a:rPr lang="en-US" sz="2800" b="1" dirty="0">
                <a:solidFill>
                  <a:srgbClr val="215591"/>
                </a:solidFill>
                <a:effectLst/>
                <a:latin typeface="Calibri" panose="020F0502020204030204" pitchFamily="34" charset="0"/>
                <a:ea typeface="Calibri" panose="020F0502020204030204" pitchFamily="34" charset="0"/>
                <a:cs typeface="Times New Roman" panose="02020603050405020304" pitchFamily="18" charset="0"/>
              </a:rPr>
              <a:t>Corina Solé Brito</a:t>
            </a:r>
          </a:p>
          <a:p>
            <a:pPr marL="0" marR="0">
              <a:lnSpc>
                <a:spcPct val="150000"/>
              </a:lnSpc>
              <a:spcBef>
                <a:spcPts val="0"/>
              </a:spcBef>
              <a:spcAft>
                <a:spcPts val="800"/>
              </a:spcAft>
            </a:pPr>
            <a:r>
              <a:rPr lang="en-US" sz="2800" b="1" dirty="0">
                <a:solidFill>
                  <a:srgbClr val="215591"/>
                </a:solidFill>
                <a:effectLst/>
                <a:latin typeface="Calibri" panose="020F0502020204030204" pitchFamily="34" charset="0"/>
                <a:ea typeface="Calibri" panose="020F0502020204030204" pitchFamily="34" charset="0"/>
                <a:cs typeface="Arial" panose="020B0604020202020204" pitchFamily="34" charset="0"/>
              </a:rPr>
              <a:t>Bridget Kanawati</a:t>
            </a:r>
            <a:endParaRPr lang="en-US" sz="2800" b="1" dirty="0">
              <a:solidFill>
                <a:srgbClr val="215591"/>
              </a:solidFill>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2800" b="1" dirty="0">
                <a:solidFill>
                  <a:srgbClr val="215591"/>
                </a:solidFill>
                <a:effectLst/>
                <a:latin typeface="Calibri" panose="020F0502020204030204" pitchFamily="34" charset="0"/>
                <a:ea typeface="Calibri" panose="020F0502020204030204" pitchFamily="34" charset="0"/>
                <a:cs typeface="Arial" panose="020B0604020202020204" pitchFamily="34" charset="0"/>
              </a:rPr>
              <a:t>Jennifer Nieratko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46298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EB35E3-C11A-75CB-98E2-921887BAEFE1}"/>
              </a:ext>
            </a:extLst>
          </p:cNvPr>
          <p:cNvSpPr>
            <a:spLocks noGrp="1"/>
          </p:cNvSpPr>
          <p:nvPr>
            <p:ph type="title" idx="4294967295"/>
          </p:nvPr>
        </p:nvSpPr>
        <p:spPr>
          <a:xfrm>
            <a:off x="0" y="-1325563"/>
            <a:ext cx="10515600" cy="1325563"/>
          </a:xfrm>
          <a:prstGeom prst="rect">
            <a:avLst/>
          </a:prstGeom>
        </p:spPr>
        <p:txBody>
          <a:bodyPr/>
          <a:lstStyle/>
          <a:p>
            <a:pPr lvl="0"/>
            <a:r>
              <a:rPr lang="en-US" sz="2400" dirty="0">
                <a:solidFill>
                  <a:schemeClr val="bg1"/>
                </a:solidFill>
                <a:latin typeface="Arial" panose="020B0604020202020204" pitchFamily="34" charset="0"/>
                <a:cs typeface="Arial" panose="020B0604020202020204" pitchFamily="34" charset="0"/>
              </a:rPr>
              <a:t>ASPR’s Technical Resources, Assistance Center, and Information Exchange</a:t>
            </a:r>
            <a:br>
              <a:rPr lang="en-US" sz="2400" dirty="0">
                <a:solidFill>
                  <a:schemeClr val="bg1"/>
                </a:solidFill>
                <a:latin typeface="Arial" panose="020B0604020202020204" pitchFamily="34" charset="0"/>
                <a:cs typeface="Arial" panose="020B0604020202020204" pitchFamily="34" charset="0"/>
              </a:rPr>
            </a:br>
            <a:endParaRPr lang="en-US" dirty="0"/>
          </a:p>
        </p:txBody>
      </p:sp>
      <p:sp>
        <p:nvSpPr>
          <p:cNvPr id="20481" name="TextBox 1">
            <a:extLst>
              <a:ext uri="{FF2B5EF4-FFF2-40B4-BE49-F238E27FC236}">
                <a16:creationId xmlns:a16="http://schemas.microsoft.com/office/drawing/2014/main" id="{9C6ED403-0328-8646-8A59-12ED3BCE82E0}"/>
              </a:ext>
            </a:extLst>
          </p:cNvPr>
          <p:cNvSpPr txBox="1">
            <a:spLocks noChangeArrowheads="1"/>
          </p:cNvSpPr>
          <p:nvPr/>
        </p:nvSpPr>
        <p:spPr bwMode="auto">
          <a:xfrm>
            <a:off x="0" y="4071364"/>
            <a:ext cx="9779000" cy="60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28600" tIns="27432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lvl="0"/>
            <a:r>
              <a:rPr lang="en-US" sz="2133" dirty="0">
                <a:solidFill>
                  <a:schemeClr val="bg1"/>
                </a:solidFill>
                <a:latin typeface="Arial" panose="020B0604020202020204" pitchFamily="34" charset="0"/>
                <a:cs typeface="Arial" panose="020B0604020202020204" pitchFamily="34" charset="0"/>
              </a:rPr>
              <a:t>ASPR’s Technical Resources, Assistance Center, and Information Exchange</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AC714-BF60-7199-DDF7-24E3C3D373D2}"/>
              </a:ext>
            </a:extLst>
          </p:cNvPr>
          <p:cNvSpPr>
            <a:spLocks noGrp="1"/>
          </p:cNvSpPr>
          <p:nvPr>
            <p:ph type="title"/>
          </p:nvPr>
        </p:nvSpPr>
        <p:spPr/>
        <p:txBody>
          <a:bodyPr/>
          <a:lstStyle/>
          <a:p>
            <a:r>
              <a:rPr lang="en-US" dirty="0"/>
              <a:t>ASPR Priorities</a:t>
            </a:r>
          </a:p>
        </p:txBody>
      </p:sp>
      <p:pic>
        <p:nvPicPr>
          <p:cNvPr id="17" name="Picture 16" descr="ASPR Priorities">
            <a:extLst>
              <a:ext uri="{FF2B5EF4-FFF2-40B4-BE49-F238E27FC236}">
                <a16:creationId xmlns:a16="http://schemas.microsoft.com/office/drawing/2014/main" id="{7DE70804-DF3B-0347-FA7F-F6E0E5120675}"/>
              </a:ext>
            </a:extLst>
          </p:cNvPr>
          <p:cNvPicPr>
            <a:picLocks noChangeAspect="1"/>
          </p:cNvPicPr>
          <p:nvPr/>
        </p:nvPicPr>
        <p:blipFill>
          <a:blip r:embed="rId2"/>
          <a:stretch>
            <a:fillRect/>
          </a:stretch>
        </p:blipFill>
        <p:spPr>
          <a:xfrm>
            <a:off x="1193800" y="1108476"/>
            <a:ext cx="10566400" cy="4044000"/>
          </a:xfrm>
          <a:prstGeom prst="rect">
            <a:avLst/>
          </a:prstGeom>
        </p:spPr>
      </p:pic>
    </p:spTree>
    <p:extLst>
      <p:ext uri="{BB962C8B-B14F-4D97-AF65-F5344CB8AC3E}">
        <p14:creationId xmlns:p14="http://schemas.microsoft.com/office/powerpoint/2010/main" val="629797490"/>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Custom Design">
      <a:majorFont>
        <a:latin typeface="Calibri"/>
        <a:ea typeface="Calibri"/>
        <a:cs typeface="Calibri"/>
      </a:majorFont>
      <a:minorFont>
        <a:latin typeface="Helvetica"/>
        <a:ea typeface="Helvetica"/>
        <a:cs typeface="Helvetic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7_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11.xml><?xml version="1.0" encoding="utf-8"?>
<a:theme xmlns:a="http://schemas.openxmlformats.org/drawingml/2006/main" name="8_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12.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Custom Design">
      <a:majorFont>
        <a:latin typeface="Calibri"/>
        <a:ea typeface="Calibri"/>
        <a:cs typeface="Calibri"/>
      </a:majorFont>
      <a:minorFont>
        <a:latin typeface="Helvetica"/>
        <a:ea typeface="Helvetica"/>
        <a:cs typeface="Helvetica"/>
      </a:minorFont>
    </a:fontScheme>
    <a:fmtScheme name="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RAFT DASH Webinar Slides" id="{5B780EA8-739C-4280-B7D0-D44C5A3C6153}" vid="{05BA8B66-79EA-4502-9268-37BB68124387}"/>
    </a:ext>
  </a:extLst>
</a:theme>
</file>

<file path=ppt/theme/theme3.xml><?xml version="1.0" encoding="utf-8"?>
<a:theme xmlns:a="http://schemas.openxmlformats.org/drawingml/2006/main" name="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4.xml><?xml version="1.0" encoding="utf-8"?>
<a:theme xmlns:a="http://schemas.openxmlformats.org/drawingml/2006/main" name="1_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5.xml><?xml version="1.0" encoding="utf-8"?>
<a:theme xmlns:a="http://schemas.openxmlformats.org/drawingml/2006/main" name="2_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6.xml><?xml version="1.0" encoding="utf-8"?>
<a:theme xmlns:a="http://schemas.openxmlformats.org/drawingml/2006/main" name="3_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7.xml><?xml version="1.0" encoding="utf-8"?>
<a:theme xmlns:a="http://schemas.openxmlformats.org/drawingml/2006/main" name="4_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8.xml><?xml version="1.0" encoding="utf-8"?>
<a:theme xmlns:a="http://schemas.openxmlformats.org/drawingml/2006/main" name="5_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9.xml><?xml version="1.0" encoding="utf-8"?>
<a:theme xmlns:a="http://schemas.openxmlformats.org/drawingml/2006/main" name="6_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741E548F61A742825A7018A921A940" ma:contentTypeVersion="18" ma:contentTypeDescription="Create a new document." ma:contentTypeScope="" ma:versionID="a549e8bb1f01d184d2ae17b347b00687">
  <xsd:schema xmlns:xsd="http://www.w3.org/2001/XMLSchema" xmlns:xs="http://www.w3.org/2001/XMLSchema" xmlns:p="http://schemas.microsoft.com/office/2006/metadata/properties" xmlns:ns1="http://schemas.microsoft.com/sharepoint/v3" xmlns:ns3="10a519d2-3049-443f-85f4-87f0facfd3c1" xmlns:ns4="c31ccd05-438d-494e-beea-a6f2d54384dc" targetNamespace="http://schemas.microsoft.com/office/2006/metadata/properties" ma:root="true" ma:fieldsID="d443e0b6a20143691de6ba4d32a6f038" ns1:_="" ns3:_="" ns4:_="">
    <xsd:import namespace="http://schemas.microsoft.com/sharepoint/v3"/>
    <xsd:import namespace="10a519d2-3049-443f-85f4-87f0facfd3c1"/>
    <xsd:import namespace="c31ccd05-438d-494e-beea-a6f2d54384d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DateTaken" minOccurs="0"/>
                <xsd:element ref="ns3:MediaServiceAutoKeyPoints" minOccurs="0"/>
                <xsd:element ref="ns3:MediaServiceKeyPoints" minOccurs="0"/>
                <xsd:element ref="ns3:MediaLengthInSeconds" minOccurs="0"/>
                <xsd:element ref="ns3:MediaServiceLocation" minOccurs="0"/>
                <xsd:element ref="ns1:_ip_UnifiedCompliancePolicyProperties" minOccurs="0"/>
                <xsd:element ref="ns1:_ip_UnifiedCompliancePolicyUIAction"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0a519d2-3049-443f-85f4-87f0facfd3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4" nillable="true" ma:displayName="_activity" ma:hidden="true" ma:internalName="_activity">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1ccd05-438d-494e-beea-a6f2d54384d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10a519d2-3049-443f-85f4-87f0facfd3c1" xsi:nil="true"/>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3DD2F224-88EF-4485-9EBC-99A438353641}">
  <ds:schemaRefs>
    <ds:schemaRef ds:uri="http://schemas.microsoft.com/sharepoint/v3/contenttype/forms"/>
  </ds:schemaRefs>
</ds:datastoreItem>
</file>

<file path=customXml/itemProps2.xml><?xml version="1.0" encoding="utf-8"?>
<ds:datastoreItem xmlns:ds="http://schemas.openxmlformats.org/officeDocument/2006/customXml" ds:itemID="{A6EBE129-DA1A-435A-B7FF-D7FBDAA64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0a519d2-3049-443f-85f4-87f0facfd3c1"/>
    <ds:schemaRef ds:uri="c31ccd05-438d-494e-beea-a6f2d54384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EF6B00E-5DBE-4106-BCBE-135C8CA04905}">
  <ds:schemaRefs>
    <ds:schemaRef ds:uri="http://schemas.microsoft.com/office/infopath/2007/PartnerControls"/>
    <ds:schemaRef ds:uri="http://purl.org/dc/elements/1.1/"/>
    <ds:schemaRef ds:uri="http://schemas.microsoft.com/office/2006/documentManagement/types"/>
    <ds:schemaRef ds:uri="http://schemas.microsoft.com/office/2006/metadata/properties"/>
    <ds:schemaRef ds:uri="http://purl.org/dc/terms/"/>
    <ds:schemaRef ds:uri="http://schemas.openxmlformats.org/package/2006/metadata/core-properties"/>
    <ds:schemaRef ds:uri="c31ccd05-438d-494e-beea-a6f2d54384dc"/>
    <ds:schemaRef ds:uri="http://purl.org/dc/dcmitype/"/>
    <ds:schemaRef ds:uri="10a519d2-3049-443f-85f4-87f0facfd3c1"/>
    <ds:schemaRef ds:uri="http://schemas.microsoft.com/sharepoint/v3"/>
    <ds:schemaRef ds:uri="http://www.w3.org/XML/1998/namespace"/>
  </ds:schemaRefs>
</ds:datastoreItem>
</file>

<file path=docMetadata/LabelInfo.xml><?xml version="1.0" encoding="utf-8"?>
<clbl:labelList xmlns:clbl="http://schemas.microsoft.com/office/2020/mipLabelMetadata">
  <clbl:label id="{cf90b97b-be46-4a00-9700-81ce4ff1b7f6}" enabled="0" method="" siteId="{cf90b97b-be46-4a00-9700-81ce4ff1b7f6}" removed="1"/>
</clbl:labelList>
</file>

<file path=docProps/app.xml><?xml version="1.0" encoding="utf-8"?>
<Properties xmlns="http://schemas.openxmlformats.org/officeDocument/2006/extended-properties" xmlns:vt="http://schemas.openxmlformats.org/officeDocument/2006/docPropsVTypes">
  <TotalTime>6947</TotalTime>
  <Words>2919</Words>
  <Application>Microsoft Office PowerPoint</Application>
  <PresentationFormat>Widescreen</PresentationFormat>
  <Paragraphs>457</Paragraphs>
  <Slides>42</Slides>
  <Notes>32</Notes>
  <HiddenSlides>0</HiddenSlides>
  <MMClips>0</MMClips>
  <ScaleCrop>false</ScaleCrop>
  <HeadingPairs>
    <vt:vector size="6" baseType="variant">
      <vt:variant>
        <vt:lpstr>Fonts Used</vt:lpstr>
      </vt:variant>
      <vt:variant>
        <vt:i4>9</vt:i4>
      </vt:variant>
      <vt:variant>
        <vt:lpstr>Theme</vt:lpstr>
      </vt:variant>
      <vt:variant>
        <vt:i4>11</vt:i4>
      </vt:variant>
      <vt:variant>
        <vt:lpstr>Slide Titles</vt:lpstr>
      </vt:variant>
      <vt:variant>
        <vt:i4>42</vt:i4>
      </vt:variant>
    </vt:vector>
  </HeadingPairs>
  <TitlesOfParts>
    <vt:vector size="62" baseType="lpstr">
      <vt:lpstr>Arial</vt:lpstr>
      <vt:lpstr>Calibri</vt:lpstr>
      <vt:lpstr>Century Gothic</vt:lpstr>
      <vt:lpstr>Georgia</vt:lpstr>
      <vt:lpstr>Helvetica</vt:lpstr>
      <vt:lpstr>Helvetica Light</vt:lpstr>
      <vt:lpstr>Symbol</vt:lpstr>
      <vt:lpstr>system-ui</vt:lpstr>
      <vt:lpstr>Times New Roman</vt:lpstr>
      <vt:lpstr>Custom Design</vt:lpstr>
      <vt:lpstr>Office Theme</vt:lpstr>
      <vt:lpstr>NTO White w gray text</vt:lpstr>
      <vt:lpstr>1_NTO White w gray text</vt:lpstr>
      <vt:lpstr>2_NTO White w gray text</vt:lpstr>
      <vt:lpstr>3_NTO White w gray text</vt:lpstr>
      <vt:lpstr>4_NTO White w gray text</vt:lpstr>
      <vt:lpstr>5_NTO White w gray text</vt:lpstr>
      <vt:lpstr>6_NTO White w gray text</vt:lpstr>
      <vt:lpstr>7_NTO White w gray text</vt:lpstr>
      <vt:lpstr>8_NTO White w gray text</vt:lpstr>
      <vt:lpstr>welcome</vt:lpstr>
      <vt:lpstr>Today’s session</vt:lpstr>
      <vt:lpstr>NNLM</vt:lpstr>
      <vt:lpstr>Hierarchy of NIH, NLM, and NNLM</vt:lpstr>
      <vt:lpstr>NVDPF info</vt:lpstr>
      <vt:lpstr>nNLM reading club</vt:lpstr>
      <vt:lpstr>Guest presenters</vt:lpstr>
      <vt:lpstr>ASPR’s Technical Resources, Assistance Center, and Information Exchange </vt:lpstr>
      <vt:lpstr>ASPR Priorities</vt:lpstr>
      <vt:lpstr>ASPR TRACIE Team</vt:lpstr>
      <vt:lpstr>Background</vt:lpstr>
      <vt:lpstr>ASPR TRACIE Stakeholders </vt:lpstr>
      <vt:lpstr>Collaboration Within and External to HHS </vt:lpstr>
      <vt:lpstr>Why ASPR TRACIE?</vt:lpstr>
      <vt:lpstr>ASPR TRACIE: Three Domains</vt:lpstr>
      <vt:lpstr>Aspr tracie by the numbers</vt:lpstr>
      <vt:lpstr>ASPR TRACIE Supports All Phases of Emergency Management  </vt:lpstr>
      <vt:lpstr>Technical Resources </vt:lpstr>
      <vt:lpstr>Healthcare Emergency Preparedness Resources at Your Fingertips</vt:lpstr>
      <vt:lpstr>Topic Collections</vt:lpstr>
      <vt:lpstr>Select Mass Violence/ Workforce Safety Resources</vt:lpstr>
      <vt:lpstr>Select Natural Disaster Resources</vt:lpstr>
      <vt:lpstr>Select Behavioral Health and Community Resilience Resources</vt:lpstr>
      <vt:lpstr>Assistance Center and Information Exchange  </vt:lpstr>
      <vt:lpstr>Assistance Center </vt:lpstr>
      <vt:lpstr>Technical Assistance Landing Page</vt:lpstr>
      <vt:lpstr>Example Technical Assistance Responses</vt:lpstr>
      <vt:lpstr>ASPR TRACIE SME Roles</vt:lpstr>
      <vt:lpstr>Information Exchange</vt:lpstr>
      <vt:lpstr>User Dashboard</vt:lpstr>
      <vt:lpstr>Special Projects </vt:lpstr>
      <vt:lpstr>Disaster Available Supplies in Hospitals (DASH) Tool</vt:lpstr>
      <vt:lpstr>COVID-19 Response</vt:lpstr>
      <vt:lpstr>Engaging Healthcare System Partners in Medical Surge</vt:lpstr>
      <vt:lpstr>Select Pandemic Influenza and Emerging Infectious Diseases Resources </vt:lpstr>
      <vt:lpstr>Upcoming: Utility Failure Tip Sheets</vt:lpstr>
      <vt:lpstr>ASPR TRACIE Web-Based Learning Opportunities</vt:lpstr>
      <vt:lpstr>Select Recent ASPR TRACIE Resources</vt:lpstr>
      <vt:lpstr>Continued Growth and Collaboration</vt:lpstr>
      <vt:lpstr>questions</vt:lpstr>
      <vt:lpstr>Thank you!</vt:lpstr>
      <vt:lpstr>Coming up tomorrow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Healthcare Safety</dc:title>
  <dc:creator>Aird, Laura</dc:creator>
  <cp:keywords>Safety, COVID-19</cp:keywords>
  <cp:lastModifiedBy>Molly Knapp</cp:lastModifiedBy>
  <cp:revision>120</cp:revision>
  <dcterms:modified xsi:type="dcterms:W3CDTF">2023-09-12T18:48:56Z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0x01010068741E548F61A742825A7018A921A940</vt:lpwstr>
  </property>
</Properties>
</file>