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tags/tag11.xml" ContentType="application/vnd.openxmlformats-officedocument.presentationml.tags+xml"/>
  <Override PartName="/ppt/notesSlides/notesSlide10.xml" ContentType="application/vnd.openxmlformats-officedocument.presentationml.notesSlide+xml"/>
  <Override PartName="/ppt/tags/tag12.xml" ContentType="application/vnd.openxmlformats-officedocument.presentationml.tags+xml"/>
  <Override PartName="/ppt/notesSlides/notesSlide11.xml" ContentType="application/vnd.openxmlformats-officedocument.presentationml.notesSlide+xml"/>
  <Override PartName="/ppt/tags/tag13.xml" ContentType="application/vnd.openxmlformats-officedocument.presentationml.tags+xml"/>
  <Override PartName="/ppt/notesSlides/notesSlide12.xml" ContentType="application/vnd.openxmlformats-officedocument.presentationml.notesSlide+xml"/>
  <Override PartName="/ppt/tags/tag14.xml" ContentType="application/vnd.openxmlformats-officedocument.presentationml.tags+xml"/>
  <Override PartName="/ppt/notesSlides/notesSlide13.xml" ContentType="application/vnd.openxmlformats-officedocument.presentationml.notesSlide+xml"/>
  <Override PartName="/ppt/tags/tag15.xml" ContentType="application/vnd.openxmlformats-officedocument.presentationml.tags+xml"/>
  <Override PartName="/ppt/notesSlides/notesSlide14.xml" ContentType="application/vnd.openxmlformats-officedocument.presentationml.notesSlide+xml"/>
  <Override PartName="/ppt/tags/tag16.xml" ContentType="application/vnd.openxmlformats-officedocument.presentationml.tags+xml"/>
  <Override PartName="/ppt/notesSlides/notesSlide15.xml" ContentType="application/vnd.openxmlformats-officedocument.presentationml.notesSlide+xml"/>
  <Override PartName="/ppt/tags/tag17.xml" ContentType="application/vnd.openxmlformats-officedocument.presentationml.tags+xml"/>
  <Override PartName="/ppt/notesSlides/notesSlide16.xml" ContentType="application/vnd.openxmlformats-officedocument.presentationml.notesSlide+xml"/>
  <Override PartName="/ppt/tags/tag18.xml" ContentType="application/vnd.openxmlformats-officedocument.presentationml.tags+xml"/>
  <Override PartName="/ppt/notesSlides/notesSlide17.xml" ContentType="application/vnd.openxmlformats-officedocument.presentationml.notesSlide+xml"/>
  <Override PartName="/ppt/tags/tag19.xml" ContentType="application/vnd.openxmlformats-officedocument.presentationml.tags+xml"/>
  <Override PartName="/ppt/notesSlides/notesSlide18.xml" ContentType="application/vnd.openxmlformats-officedocument.presentationml.notesSlide+xml"/>
  <Override PartName="/ppt/tags/tag20.xml" ContentType="application/vnd.openxmlformats-officedocument.presentationml.tags+xml"/>
  <Override PartName="/ppt/notesSlides/notesSlide19.xml" ContentType="application/vnd.openxmlformats-officedocument.presentationml.notesSlide+xml"/>
  <Override PartName="/ppt/tags/tag21.xml" ContentType="application/vnd.openxmlformats-officedocument.presentationml.tags+xml"/>
  <Override PartName="/ppt/notesSlides/notesSlide20.xml" ContentType="application/vnd.openxmlformats-officedocument.presentationml.notesSlide+xml"/>
  <Override PartName="/ppt/tags/tag22.xml" ContentType="application/vnd.openxmlformats-officedocument.presentationml.tags+xml"/>
  <Override PartName="/ppt/notesSlides/notesSlide21.xml" ContentType="application/vnd.openxmlformats-officedocument.presentationml.notesSlide+xml"/>
  <Override PartName="/ppt/tags/tag23.xml" ContentType="application/vnd.openxmlformats-officedocument.presentationml.tags+xml"/>
  <Override PartName="/ppt/notesSlides/notesSlide22.xml" ContentType="application/vnd.openxmlformats-officedocument.presentationml.notesSlide+xml"/>
  <Override PartName="/ppt/tags/tag24.xml" ContentType="application/vnd.openxmlformats-officedocument.presentationml.tags+xml"/>
  <Override PartName="/ppt/notesSlides/notesSlide23.xml" ContentType="application/vnd.openxmlformats-officedocument.presentationml.notesSlide+xml"/>
  <Override PartName="/ppt/tags/tag25.xml" ContentType="application/vnd.openxmlformats-officedocument.presentationml.tags+xml"/>
  <Override PartName="/ppt/notesSlides/notesSlide24.xml" ContentType="application/vnd.openxmlformats-officedocument.presentationml.notesSlide+xml"/>
  <Override PartName="/ppt/tags/tag26.xml" ContentType="application/vnd.openxmlformats-officedocument.presentationml.tags+xml"/>
  <Override PartName="/ppt/notesSlides/notesSlide25.xml" ContentType="application/vnd.openxmlformats-officedocument.presentationml.notesSlide+xml"/>
  <Override PartName="/ppt/tags/tag27.xml" ContentType="application/vnd.openxmlformats-officedocument.presentationml.tags+xml"/>
  <Override PartName="/ppt/notesSlides/notesSlide26.xml" ContentType="application/vnd.openxmlformats-officedocument.presentationml.notesSlide+xml"/>
  <Override PartName="/ppt/tags/tag28.xml" ContentType="application/vnd.openxmlformats-officedocument.presentationml.tags+xml"/>
  <Override PartName="/ppt/notesSlides/notesSlide27.xml" ContentType="application/vnd.openxmlformats-officedocument.presentationml.notesSlide+xml"/>
  <Override PartName="/ppt/tags/tag29.xml" ContentType="application/vnd.openxmlformats-officedocument.presentationml.tags+xml"/>
  <Override PartName="/ppt/notesSlides/notesSlide28.xml" ContentType="application/vnd.openxmlformats-officedocument.presentationml.notesSlide+xml"/>
  <Override PartName="/ppt/tags/tag30.xml" ContentType="application/vnd.openxmlformats-officedocument.presentationml.tags+xml"/>
  <Override PartName="/ppt/notesSlides/notesSlide29.xml" ContentType="application/vnd.openxmlformats-officedocument.presentationml.notesSlide+xml"/>
  <Override PartName="/ppt/tags/tag31.xml" ContentType="application/vnd.openxmlformats-officedocument.presentationml.tags+xml"/>
  <Override PartName="/ppt/notesSlides/notesSlide30.xml" ContentType="application/vnd.openxmlformats-officedocument.presentationml.notesSlide+xml"/>
  <Override PartName="/ppt/tags/tag32.xml" ContentType="application/vnd.openxmlformats-officedocument.presentationml.tags+xml"/>
  <Override PartName="/ppt/notesSlides/notesSlide31.xml" ContentType="application/vnd.openxmlformats-officedocument.presentationml.notesSlide+xml"/>
  <Override PartName="/ppt/tags/tag33.xml" ContentType="application/vnd.openxmlformats-officedocument.presentationml.tags+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tags/tag34.xml" ContentType="application/vnd.openxmlformats-officedocument.presentationml.tags+xml"/>
  <Override PartName="/ppt/notesSlides/notesSlide34.xml" ContentType="application/vnd.openxmlformats-officedocument.presentationml.notesSlide+xml"/>
  <Override PartName="/ppt/tags/tag35.xml" ContentType="application/vnd.openxmlformats-officedocument.presentationml.tags+xml"/>
  <Override PartName="/ppt/notesSlides/notesSlide35.xml" ContentType="application/vnd.openxmlformats-officedocument.presentationml.notesSlide+xml"/>
  <Override PartName="/ppt/tags/tag36.xml" ContentType="application/vnd.openxmlformats-officedocument.presentationml.tags+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41"/>
  </p:notesMasterIdLst>
  <p:handoutMasterIdLst>
    <p:handoutMasterId r:id="rId42"/>
  </p:handoutMasterIdLst>
  <p:sldIdLst>
    <p:sldId id="329" r:id="rId5"/>
    <p:sldId id="331" r:id="rId6"/>
    <p:sldId id="332" r:id="rId7"/>
    <p:sldId id="333" r:id="rId8"/>
    <p:sldId id="334" r:id="rId9"/>
    <p:sldId id="335" r:id="rId10"/>
    <p:sldId id="369" r:id="rId11"/>
    <p:sldId id="337" r:id="rId12"/>
    <p:sldId id="374" r:id="rId13"/>
    <p:sldId id="339" r:id="rId14"/>
    <p:sldId id="340" r:id="rId15"/>
    <p:sldId id="341" r:id="rId16"/>
    <p:sldId id="342" r:id="rId17"/>
    <p:sldId id="343" r:id="rId18"/>
    <p:sldId id="344" r:id="rId19"/>
    <p:sldId id="345" r:id="rId20"/>
    <p:sldId id="346" r:id="rId21"/>
    <p:sldId id="347" r:id="rId22"/>
    <p:sldId id="348" r:id="rId23"/>
    <p:sldId id="349" r:id="rId24"/>
    <p:sldId id="367" r:id="rId25"/>
    <p:sldId id="352" r:id="rId26"/>
    <p:sldId id="353" r:id="rId27"/>
    <p:sldId id="354" r:id="rId28"/>
    <p:sldId id="355" r:id="rId29"/>
    <p:sldId id="356" r:id="rId30"/>
    <p:sldId id="358" r:id="rId31"/>
    <p:sldId id="359" r:id="rId32"/>
    <p:sldId id="361" r:id="rId33"/>
    <p:sldId id="362" r:id="rId34"/>
    <p:sldId id="363" r:id="rId35"/>
    <p:sldId id="368" r:id="rId36"/>
    <p:sldId id="725" r:id="rId37"/>
    <p:sldId id="364" r:id="rId38"/>
    <p:sldId id="370" r:id="rId39"/>
    <p:sldId id="373" r:id="rId40"/>
  </p:sldIdLst>
  <p:sldSz cx="12192000" cy="6858000"/>
  <p:notesSz cx="6881813" cy="9296400"/>
  <p:custDataLst>
    <p:tags r:id="rId43"/>
  </p:custDataLst>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558A"/>
    <a:srgbClr val="215591"/>
    <a:srgbClr val="616265"/>
    <a:srgbClr val="25488D"/>
    <a:srgbClr val="2A3A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669" autoAdjust="0"/>
    <p:restoredTop sz="40774" autoAdjust="0"/>
  </p:normalViewPr>
  <p:slideViewPr>
    <p:cSldViewPr snapToGrid="0" showGuides="1">
      <p:cViewPr varScale="1">
        <p:scale>
          <a:sx n="34" d="100"/>
          <a:sy n="34" d="100"/>
        </p:scale>
        <p:origin x="1253" y="38"/>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showGuides="1">
      <p:cViewPr varScale="1">
        <p:scale>
          <a:sx n="100" d="100"/>
          <a:sy n="100" d="100"/>
        </p:scale>
        <p:origin x="2694" y="7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handoutMaster" Target="handoutMasters/handoutMaster1.xml"/><Relationship Id="rId47" Type="http://schemas.openxmlformats.org/officeDocument/2006/relationships/tableStyles" Target="tableStyles.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gs" Target="tags/tag1.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theme" Target="theme/theme1.xml"/><Relationship Id="rId20" Type="http://schemas.openxmlformats.org/officeDocument/2006/relationships/slide" Target="slides/slide16.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6725"/>
          </a:xfrm>
          <a:prstGeom prst="rect">
            <a:avLst/>
          </a:prstGeom>
        </p:spPr>
        <p:txBody>
          <a:bodyPr vert="horz" lIns="92446" tIns="46223" rIns="92446" bIns="46223"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97313" y="0"/>
            <a:ext cx="2982912" cy="466725"/>
          </a:xfrm>
          <a:prstGeom prst="rect">
            <a:avLst/>
          </a:prstGeom>
        </p:spPr>
        <p:txBody>
          <a:bodyPr vert="horz" lIns="92446" tIns="46223" rIns="92446" bIns="46223" rtlCol="0"/>
          <a:lstStyle>
            <a:lvl1pPr algn="r" eaLnBrk="1" fontAlgn="auto" hangingPunct="1">
              <a:spcBef>
                <a:spcPts val="0"/>
              </a:spcBef>
              <a:spcAft>
                <a:spcPts val="0"/>
              </a:spcAft>
              <a:defRPr sz="1200">
                <a:latin typeface="+mn-lt"/>
              </a:defRPr>
            </a:lvl1pPr>
          </a:lstStyle>
          <a:p>
            <a:pPr>
              <a:defRPr/>
            </a:pPr>
            <a:fld id="{3B6A7F92-1A0E-4C56-9DE0-D8B2615B4D33}" type="datetimeFigureOut">
              <a:rPr lang="en-US"/>
              <a:pPr>
                <a:defRPr/>
              </a:pPr>
              <a:t>1/9/2025</a:t>
            </a:fld>
            <a:endParaRPr lang="en-US"/>
          </a:p>
        </p:txBody>
      </p:sp>
      <p:sp>
        <p:nvSpPr>
          <p:cNvPr id="4" name="Footer Placeholder 3"/>
          <p:cNvSpPr>
            <a:spLocks noGrp="1"/>
          </p:cNvSpPr>
          <p:nvPr>
            <p:ph type="ftr" sz="quarter" idx="2"/>
          </p:nvPr>
        </p:nvSpPr>
        <p:spPr>
          <a:xfrm>
            <a:off x="0" y="8829675"/>
            <a:ext cx="2982913" cy="466725"/>
          </a:xfrm>
          <a:prstGeom prst="rect">
            <a:avLst/>
          </a:prstGeom>
        </p:spPr>
        <p:txBody>
          <a:bodyPr vert="horz" lIns="92446" tIns="46223" rIns="92446" bIns="46223" rtlCol="0" anchor="b"/>
          <a:lstStyle>
            <a:lvl1pPr algn="l" eaLnBrk="1" fontAlgn="auto" hangingPunct="1">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97313" y="8829675"/>
            <a:ext cx="2982912" cy="466725"/>
          </a:xfrm>
          <a:prstGeom prst="rect">
            <a:avLst/>
          </a:prstGeom>
        </p:spPr>
        <p:txBody>
          <a:bodyPr vert="horz" lIns="92446" tIns="46223" rIns="92446" bIns="46223" rtlCol="0" anchor="b"/>
          <a:lstStyle>
            <a:lvl1pPr algn="r" eaLnBrk="1" fontAlgn="auto" hangingPunct="1">
              <a:spcBef>
                <a:spcPts val="0"/>
              </a:spcBef>
              <a:spcAft>
                <a:spcPts val="0"/>
              </a:spcAft>
              <a:defRPr sz="1200">
                <a:latin typeface="+mn-lt"/>
              </a:defRPr>
            </a:lvl1pPr>
          </a:lstStyle>
          <a:p>
            <a:pPr>
              <a:defRPr/>
            </a:pPr>
            <a:fld id="{D7A0F1F2-1449-487A-93C5-13A03405DE6C}" type="slidenum">
              <a:rPr lang="en-US"/>
              <a:pPr>
                <a:defRPr/>
              </a:pPr>
              <a:t>‹#›</a:t>
            </a:fld>
            <a:endParaRPr lang="en-US"/>
          </a:p>
        </p:txBody>
      </p:sp>
    </p:spTree>
    <p:extLst>
      <p:ext uri="{BB962C8B-B14F-4D97-AF65-F5344CB8AC3E}">
        <p14:creationId xmlns:p14="http://schemas.microsoft.com/office/powerpoint/2010/main" val="940378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6725"/>
          </a:xfrm>
          <a:prstGeom prst="rect">
            <a:avLst/>
          </a:prstGeom>
        </p:spPr>
        <p:txBody>
          <a:bodyPr vert="horz" lIns="92446" tIns="46223" rIns="92446" bIns="46223"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97313" y="0"/>
            <a:ext cx="2982912" cy="466725"/>
          </a:xfrm>
          <a:prstGeom prst="rect">
            <a:avLst/>
          </a:prstGeom>
        </p:spPr>
        <p:txBody>
          <a:bodyPr vert="horz" lIns="92446" tIns="46223" rIns="92446" bIns="46223" rtlCol="0"/>
          <a:lstStyle>
            <a:lvl1pPr algn="r" eaLnBrk="1" fontAlgn="auto" hangingPunct="1">
              <a:spcBef>
                <a:spcPts val="0"/>
              </a:spcBef>
              <a:spcAft>
                <a:spcPts val="0"/>
              </a:spcAft>
              <a:defRPr sz="1200">
                <a:latin typeface="+mn-lt"/>
              </a:defRPr>
            </a:lvl1pPr>
          </a:lstStyle>
          <a:p>
            <a:pPr>
              <a:defRPr/>
            </a:pPr>
            <a:fld id="{AF748136-DDC1-462B-9AE6-6415F820E1A5}" type="datetimeFigureOut">
              <a:rPr lang="en-US"/>
              <a:pPr>
                <a:defRPr/>
              </a:pPr>
              <a:t>1/9/2025</a:t>
            </a:fld>
            <a:endParaRPr lang="en-US"/>
          </a:p>
        </p:txBody>
      </p:sp>
      <p:sp>
        <p:nvSpPr>
          <p:cNvPr id="4" name="Slide Image Placeholder 3"/>
          <p:cNvSpPr>
            <a:spLocks noGrp="1" noRot="1" noChangeAspect="1"/>
          </p:cNvSpPr>
          <p:nvPr>
            <p:ph type="sldImg" idx="2"/>
          </p:nvPr>
        </p:nvSpPr>
        <p:spPr>
          <a:xfrm>
            <a:off x="654050" y="1162050"/>
            <a:ext cx="5575300" cy="3136900"/>
          </a:xfrm>
          <a:prstGeom prst="rect">
            <a:avLst/>
          </a:prstGeom>
          <a:noFill/>
          <a:ln w="12700">
            <a:solidFill>
              <a:prstClr val="black"/>
            </a:solidFill>
          </a:ln>
        </p:spPr>
        <p:txBody>
          <a:bodyPr vert="horz" lIns="92446" tIns="46223" rIns="92446" bIns="46223" rtlCol="0" anchor="ctr"/>
          <a:lstStyle/>
          <a:p>
            <a:pPr lvl="0"/>
            <a:endParaRPr lang="en-US" noProof="0"/>
          </a:p>
        </p:txBody>
      </p:sp>
      <p:sp>
        <p:nvSpPr>
          <p:cNvPr id="5" name="Notes Placeholder 4"/>
          <p:cNvSpPr>
            <a:spLocks noGrp="1"/>
          </p:cNvSpPr>
          <p:nvPr>
            <p:ph type="body" sz="quarter" idx="3"/>
          </p:nvPr>
        </p:nvSpPr>
        <p:spPr>
          <a:xfrm>
            <a:off x="688975" y="4473575"/>
            <a:ext cx="5505450" cy="3660775"/>
          </a:xfrm>
          <a:prstGeom prst="rect">
            <a:avLst/>
          </a:prstGeom>
        </p:spPr>
        <p:txBody>
          <a:bodyPr vert="horz" lIns="92446" tIns="46223" rIns="92446" bIns="46223"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675"/>
            <a:ext cx="2982913" cy="466725"/>
          </a:xfrm>
          <a:prstGeom prst="rect">
            <a:avLst/>
          </a:prstGeom>
        </p:spPr>
        <p:txBody>
          <a:bodyPr vert="horz" lIns="92446" tIns="46223" rIns="92446" bIns="46223"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97313" y="8829675"/>
            <a:ext cx="2982912" cy="466725"/>
          </a:xfrm>
          <a:prstGeom prst="rect">
            <a:avLst/>
          </a:prstGeom>
        </p:spPr>
        <p:txBody>
          <a:bodyPr vert="horz" lIns="92446" tIns="46223" rIns="92446" bIns="46223" rtlCol="0" anchor="b"/>
          <a:lstStyle>
            <a:lvl1pPr algn="r" eaLnBrk="1" fontAlgn="auto" hangingPunct="1">
              <a:spcBef>
                <a:spcPts val="0"/>
              </a:spcBef>
              <a:spcAft>
                <a:spcPts val="0"/>
              </a:spcAft>
              <a:defRPr sz="1200">
                <a:latin typeface="+mn-lt"/>
              </a:defRPr>
            </a:lvl1pPr>
          </a:lstStyle>
          <a:p>
            <a:pPr>
              <a:defRPr/>
            </a:pPr>
            <a:fld id="{1E640117-C3A4-4D95-8CFE-4BB45D40D405}" type="slidenum">
              <a:rPr lang="en-US"/>
              <a:pPr>
                <a:defRPr/>
              </a:pPr>
              <a:t>‹#›</a:t>
            </a:fld>
            <a:endParaRPr lang="en-US"/>
          </a:p>
        </p:txBody>
      </p:sp>
    </p:spTree>
    <p:extLst>
      <p:ext uri="{BB962C8B-B14F-4D97-AF65-F5344CB8AC3E}">
        <p14:creationId xmlns:p14="http://schemas.microsoft.com/office/powerpoint/2010/main" val="119604020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1</a:t>
            </a:fld>
            <a:endParaRPr lang="en-US"/>
          </a:p>
        </p:txBody>
      </p:sp>
    </p:spTree>
    <p:extLst>
      <p:ext uri="{BB962C8B-B14F-4D97-AF65-F5344CB8AC3E}">
        <p14:creationId xmlns:p14="http://schemas.microsoft.com/office/powerpoint/2010/main" val="35071432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10</a:t>
            </a:fld>
            <a:endParaRPr lang="en-US"/>
          </a:p>
        </p:txBody>
      </p:sp>
    </p:spTree>
    <p:extLst>
      <p:ext uri="{BB962C8B-B14F-4D97-AF65-F5344CB8AC3E}">
        <p14:creationId xmlns:p14="http://schemas.microsoft.com/office/powerpoint/2010/main" val="13537308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11</a:t>
            </a:fld>
            <a:endParaRPr lang="en-US"/>
          </a:p>
        </p:txBody>
      </p:sp>
    </p:spTree>
    <p:extLst>
      <p:ext uri="{BB962C8B-B14F-4D97-AF65-F5344CB8AC3E}">
        <p14:creationId xmlns:p14="http://schemas.microsoft.com/office/powerpoint/2010/main" val="1174927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spcBef>
                <a:spcPts val="0"/>
              </a:spcBef>
              <a:spcAft>
                <a:spcPts val="0"/>
              </a:spcAft>
              <a:buFont typeface="Arial" panose="020B0604020202020204" pitchFamily="34" charset="0"/>
              <a:buNone/>
            </a:pPr>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12</a:t>
            </a:fld>
            <a:endParaRPr lang="en-US"/>
          </a:p>
        </p:txBody>
      </p:sp>
    </p:spTree>
    <p:extLst>
      <p:ext uri="{BB962C8B-B14F-4D97-AF65-F5344CB8AC3E}">
        <p14:creationId xmlns:p14="http://schemas.microsoft.com/office/powerpoint/2010/main" val="24119347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13</a:t>
            </a:fld>
            <a:endParaRPr lang="en-US"/>
          </a:p>
        </p:txBody>
      </p:sp>
    </p:spTree>
    <p:extLst>
      <p:ext uri="{BB962C8B-B14F-4D97-AF65-F5344CB8AC3E}">
        <p14:creationId xmlns:p14="http://schemas.microsoft.com/office/powerpoint/2010/main" val="43524132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14</a:t>
            </a:fld>
            <a:endParaRPr lang="en-US"/>
          </a:p>
        </p:txBody>
      </p:sp>
    </p:spTree>
    <p:extLst>
      <p:ext uri="{BB962C8B-B14F-4D97-AF65-F5344CB8AC3E}">
        <p14:creationId xmlns:p14="http://schemas.microsoft.com/office/powerpoint/2010/main" val="23443148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15</a:t>
            </a:fld>
            <a:endParaRPr lang="en-US"/>
          </a:p>
        </p:txBody>
      </p:sp>
    </p:spTree>
    <p:extLst>
      <p:ext uri="{BB962C8B-B14F-4D97-AF65-F5344CB8AC3E}">
        <p14:creationId xmlns:p14="http://schemas.microsoft.com/office/powerpoint/2010/main" val="40776402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br>
              <a:rPr lang="en-US" b="0" dirty="0">
                <a:effectLst/>
              </a:rPr>
            </a:br>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16</a:t>
            </a:fld>
            <a:endParaRPr lang="en-US"/>
          </a:p>
        </p:txBody>
      </p:sp>
    </p:spTree>
    <p:extLst>
      <p:ext uri="{BB962C8B-B14F-4D97-AF65-F5344CB8AC3E}">
        <p14:creationId xmlns:p14="http://schemas.microsoft.com/office/powerpoint/2010/main" val="26785746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17</a:t>
            </a:fld>
            <a:endParaRPr lang="en-US"/>
          </a:p>
        </p:txBody>
      </p:sp>
    </p:spTree>
    <p:extLst>
      <p:ext uri="{BB962C8B-B14F-4D97-AF65-F5344CB8AC3E}">
        <p14:creationId xmlns:p14="http://schemas.microsoft.com/office/powerpoint/2010/main" val="67875353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18</a:t>
            </a:fld>
            <a:endParaRPr lang="en-US"/>
          </a:p>
        </p:txBody>
      </p:sp>
    </p:spTree>
    <p:extLst>
      <p:ext uri="{BB962C8B-B14F-4D97-AF65-F5344CB8AC3E}">
        <p14:creationId xmlns:p14="http://schemas.microsoft.com/office/powerpoint/2010/main" val="25134125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19</a:t>
            </a:fld>
            <a:endParaRPr lang="en-US"/>
          </a:p>
        </p:txBody>
      </p:sp>
    </p:spTree>
    <p:extLst>
      <p:ext uri="{BB962C8B-B14F-4D97-AF65-F5344CB8AC3E}">
        <p14:creationId xmlns:p14="http://schemas.microsoft.com/office/powerpoint/2010/main" val="42290881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2</a:t>
            </a:fld>
            <a:endParaRPr lang="en-US"/>
          </a:p>
        </p:txBody>
      </p:sp>
    </p:spTree>
    <p:extLst>
      <p:ext uri="{BB962C8B-B14F-4D97-AF65-F5344CB8AC3E}">
        <p14:creationId xmlns:p14="http://schemas.microsoft.com/office/powerpoint/2010/main" val="31219173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20</a:t>
            </a:fld>
            <a:endParaRPr lang="en-US"/>
          </a:p>
        </p:txBody>
      </p:sp>
    </p:spTree>
    <p:extLst>
      <p:ext uri="{BB962C8B-B14F-4D97-AF65-F5344CB8AC3E}">
        <p14:creationId xmlns:p14="http://schemas.microsoft.com/office/powerpoint/2010/main" val="209224335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21</a:t>
            </a:fld>
            <a:endParaRPr lang="en-US"/>
          </a:p>
        </p:txBody>
      </p:sp>
    </p:spTree>
    <p:extLst>
      <p:ext uri="{BB962C8B-B14F-4D97-AF65-F5344CB8AC3E}">
        <p14:creationId xmlns:p14="http://schemas.microsoft.com/office/powerpoint/2010/main" val="172592569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br>
              <a:rPr lang="en-US" b="0" dirty="0">
                <a:effectLst/>
              </a:rPr>
            </a:br>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22</a:t>
            </a:fld>
            <a:endParaRPr lang="en-US"/>
          </a:p>
        </p:txBody>
      </p:sp>
    </p:spTree>
    <p:extLst>
      <p:ext uri="{BB962C8B-B14F-4D97-AF65-F5344CB8AC3E}">
        <p14:creationId xmlns:p14="http://schemas.microsoft.com/office/powerpoint/2010/main" val="363731133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br>
              <a:rPr lang="en-US" sz="2800" dirty="0"/>
            </a:br>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23</a:t>
            </a:fld>
            <a:endParaRPr lang="en-US"/>
          </a:p>
        </p:txBody>
      </p:sp>
    </p:spTree>
    <p:extLst>
      <p:ext uri="{BB962C8B-B14F-4D97-AF65-F5344CB8AC3E}">
        <p14:creationId xmlns:p14="http://schemas.microsoft.com/office/powerpoint/2010/main" val="21849317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24</a:t>
            </a:fld>
            <a:endParaRPr lang="en-US"/>
          </a:p>
        </p:txBody>
      </p:sp>
    </p:spTree>
    <p:extLst>
      <p:ext uri="{BB962C8B-B14F-4D97-AF65-F5344CB8AC3E}">
        <p14:creationId xmlns:p14="http://schemas.microsoft.com/office/powerpoint/2010/main" val="367714133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25</a:t>
            </a:fld>
            <a:endParaRPr lang="en-US"/>
          </a:p>
        </p:txBody>
      </p:sp>
    </p:spTree>
    <p:extLst>
      <p:ext uri="{BB962C8B-B14F-4D97-AF65-F5344CB8AC3E}">
        <p14:creationId xmlns:p14="http://schemas.microsoft.com/office/powerpoint/2010/main" val="413725923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26</a:t>
            </a:fld>
            <a:endParaRPr lang="en-US"/>
          </a:p>
        </p:txBody>
      </p:sp>
    </p:spTree>
    <p:extLst>
      <p:ext uri="{BB962C8B-B14F-4D97-AF65-F5344CB8AC3E}">
        <p14:creationId xmlns:p14="http://schemas.microsoft.com/office/powerpoint/2010/main" val="2242685269"/>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br>
              <a:rPr lang="en-US" dirty="0"/>
            </a:br>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27</a:t>
            </a:fld>
            <a:endParaRPr lang="en-US"/>
          </a:p>
        </p:txBody>
      </p:sp>
    </p:spTree>
    <p:extLst>
      <p:ext uri="{BB962C8B-B14F-4D97-AF65-F5344CB8AC3E}">
        <p14:creationId xmlns:p14="http://schemas.microsoft.com/office/powerpoint/2010/main" val="88556377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br>
              <a:rPr lang="en-US" dirty="0"/>
            </a:br>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28</a:t>
            </a:fld>
            <a:endParaRPr lang="en-US"/>
          </a:p>
        </p:txBody>
      </p:sp>
    </p:spTree>
    <p:extLst>
      <p:ext uri="{BB962C8B-B14F-4D97-AF65-F5344CB8AC3E}">
        <p14:creationId xmlns:p14="http://schemas.microsoft.com/office/powerpoint/2010/main" val="147405974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29</a:t>
            </a:fld>
            <a:endParaRPr lang="en-US"/>
          </a:p>
        </p:txBody>
      </p:sp>
    </p:spTree>
    <p:extLst>
      <p:ext uri="{BB962C8B-B14F-4D97-AF65-F5344CB8AC3E}">
        <p14:creationId xmlns:p14="http://schemas.microsoft.com/office/powerpoint/2010/main" val="15994718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3</a:t>
            </a:fld>
            <a:endParaRPr lang="en-US"/>
          </a:p>
        </p:txBody>
      </p:sp>
    </p:spTree>
    <p:extLst>
      <p:ext uri="{BB962C8B-B14F-4D97-AF65-F5344CB8AC3E}">
        <p14:creationId xmlns:p14="http://schemas.microsoft.com/office/powerpoint/2010/main" val="162233516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30</a:t>
            </a:fld>
            <a:endParaRPr lang="en-US"/>
          </a:p>
        </p:txBody>
      </p:sp>
    </p:spTree>
    <p:extLst>
      <p:ext uri="{BB962C8B-B14F-4D97-AF65-F5344CB8AC3E}">
        <p14:creationId xmlns:p14="http://schemas.microsoft.com/office/powerpoint/2010/main" val="262409914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31</a:t>
            </a:fld>
            <a:endParaRPr lang="en-US"/>
          </a:p>
        </p:txBody>
      </p:sp>
    </p:spTree>
    <p:extLst>
      <p:ext uri="{BB962C8B-B14F-4D97-AF65-F5344CB8AC3E}">
        <p14:creationId xmlns:p14="http://schemas.microsoft.com/office/powerpoint/2010/main" val="225144565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32</a:t>
            </a:fld>
            <a:endParaRPr lang="en-US"/>
          </a:p>
        </p:txBody>
      </p:sp>
    </p:spTree>
    <p:extLst>
      <p:ext uri="{BB962C8B-B14F-4D97-AF65-F5344CB8AC3E}">
        <p14:creationId xmlns:p14="http://schemas.microsoft.com/office/powerpoint/2010/main" val="203773789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i="0" dirty="0">
              <a:solidFill>
                <a:srgbClr val="1D1C1D"/>
              </a:solidFill>
              <a:effectLst/>
              <a:latin typeface="Slack-Lato"/>
            </a:endParaRPr>
          </a:p>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33</a:t>
            </a:fld>
            <a:endParaRPr lang="en-US"/>
          </a:p>
        </p:txBody>
      </p:sp>
    </p:spTree>
    <p:extLst>
      <p:ext uri="{BB962C8B-B14F-4D97-AF65-F5344CB8AC3E}">
        <p14:creationId xmlns:p14="http://schemas.microsoft.com/office/powerpoint/2010/main" val="281418170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i="0" dirty="0">
                <a:solidFill>
                  <a:srgbClr val="1D1C1D"/>
                </a:solidFill>
                <a:effectLst/>
                <a:latin typeface="Slack-Lato"/>
              </a:rPr>
              <a:t>Look under the disorders and conditions section to find information about:</a:t>
            </a:r>
          </a:p>
          <a:p>
            <a:r>
              <a:rPr lang="en-US" b="0" i="0" dirty="0">
                <a:solidFill>
                  <a:srgbClr val="1D1C1D"/>
                </a:solidFill>
                <a:effectLst/>
                <a:latin typeface="Slack-Lato"/>
              </a:rPr>
              <a:t>Mental Health and Behavior</a:t>
            </a:r>
          </a:p>
          <a:p>
            <a:r>
              <a:rPr lang="en-US" b="0" i="0" dirty="0">
                <a:solidFill>
                  <a:srgbClr val="1D1C1D"/>
                </a:solidFill>
                <a:effectLst/>
                <a:latin typeface="Slack-Lato"/>
              </a:rPr>
              <a:t>Environmental Health</a:t>
            </a:r>
          </a:p>
          <a:p>
            <a:endParaRPr lang="en-US" b="0" i="0" dirty="0">
              <a:solidFill>
                <a:srgbClr val="1D1C1D"/>
              </a:solidFill>
              <a:effectLst/>
              <a:latin typeface="Slack-Lato"/>
            </a:endParaRPr>
          </a:p>
          <a:p>
            <a:r>
              <a:rPr lang="en-US" b="1" i="0" dirty="0">
                <a:solidFill>
                  <a:srgbClr val="1D1C1D"/>
                </a:solidFill>
                <a:effectLst/>
                <a:latin typeface="Slack-Lato"/>
              </a:rPr>
              <a:t>Look under the health and wellness section to find information about:</a:t>
            </a:r>
          </a:p>
          <a:p>
            <a:r>
              <a:rPr lang="en-US" b="0" i="0" dirty="0">
                <a:solidFill>
                  <a:srgbClr val="1D1C1D"/>
                </a:solidFill>
                <a:effectLst/>
                <a:latin typeface="Slack-Lato"/>
              </a:rPr>
              <a:t>Fitness and Exercise</a:t>
            </a:r>
          </a:p>
          <a:p>
            <a:r>
              <a:rPr lang="en-US" b="0" i="0" dirty="0">
                <a:solidFill>
                  <a:srgbClr val="1D1C1D"/>
                </a:solidFill>
                <a:effectLst/>
                <a:latin typeface="Slack-Lato"/>
              </a:rPr>
              <a:t>Food and Nutrition</a:t>
            </a:r>
          </a:p>
          <a:p>
            <a:r>
              <a:rPr lang="en-US" b="0" i="0" dirty="0">
                <a:solidFill>
                  <a:srgbClr val="1D1C1D"/>
                </a:solidFill>
                <a:effectLst/>
                <a:latin typeface="Slack-Lato"/>
              </a:rPr>
              <a:t>Personal Health Issues</a:t>
            </a:r>
          </a:p>
          <a:p>
            <a:r>
              <a:rPr lang="en-US" b="0" i="0" dirty="0">
                <a:solidFill>
                  <a:srgbClr val="1D1C1D"/>
                </a:solidFill>
                <a:effectLst/>
                <a:latin typeface="Slack-Lato"/>
              </a:rPr>
              <a:t>Social/Family Issues</a:t>
            </a:r>
          </a:p>
          <a:p>
            <a:r>
              <a:rPr lang="en-US" b="0" i="0" dirty="0">
                <a:solidFill>
                  <a:srgbClr val="1D1C1D"/>
                </a:solidFill>
                <a:effectLst/>
                <a:latin typeface="Slack-Lato"/>
              </a:rPr>
              <a:t>Wellness and Lifestyle</a:t>
            </a:r>
          </a:p>
          <a:p>
            <a:endParaRPr lang="en-US" b="0" i="0" dirty="0">
              <a:solidFill>
                <a:srgbClr val="1D1C1D"/>
              </a:solidFill>
              <a:effectLst/>
              <a:latin typeface="Slack-Lato"/>
            </a:endParaRPr>
          </a:p>
          <a:p>
            <a:r>
              <a:rPr lang="en-US" b="1" i="0" dirty="0">
                <a:solidFill>
                  <a:srgbClr val="1D1C1D"/>
                </a:solidFill>
                <a:effectLst/>
                <a:latin typeface="Slack-Lato"/>
              </a:rPr>
              <a:t>Click on Mental Health and Behavior to see a sample of content in these sections.</a:t>
            </a:r>
          </a:p>
          <a:p>
            <a:r>
              <a:rPr lang="en-US" b="0" i="0" dirty="0">
                <a:solidFill>
                  <a:srgbClr val="1D1C1D"/>
                </a:solidFill>
                <a:effectLst/>
                <a:latin typeface="Slack-Lato"/>
              </a:rPr>
              <a:t>Scroll down to the link How to Improve Mental Health to explore this topic further.</a:t>
            </a:r>
          </a:p>
          <a:p>
            <a:r>
              <a:rPr lang="en-US" b="0" i="0" dirty="0">
                <a:solidFill>
                  <a:srgbClr val="1D1C1D"/>
                </a:solidFill>
                <a:effectLst/>
                <a:latin typeface="Slack-Lato"/>
              </a:rPr>
              <a:t>An alternate way to access this content is to look at the top of the page for the Site Map link.</a:t>
            </a:r>
          </a:p>
          <a:p>
            <a:r>
              <a:rPr lang="en-US" b="0" i="0" dirty="0">
                <a:solidFill>
                  <a:srgbClr val="1D1C1D"/>
                </a:solidFill>
                <a:effectLst/>
                <a:latin typeface="Slack-Lato"/>
              </a:rPr>
              <a:t>However you search, MedlinePlus is a free and trusted source for health information.</a:t>
            </a:r>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34</a:t>
            </a:fld>
            <a:endParaRPr lang="en-US"/>
          </a:p>
        </p:txBody>
      </p:sp>
    </p:spTree>
    <p:extLst>
      <p:ext uri="{BB962C8B-B14F-4D97-AF65-F5344CB8AC3E}">
        <p14:creationId xmlns:p14="http://schemas.microsoft.com/office/powerpoint/2010/main" val="193801257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35</a:t>
            </a:fld>
            <a:endParaRPr lang="en-US"/>
          </a:p>
        </p:txBody>
      </p:sp>
    </p:spTree>
    <p:extLst>
      <p:ext uri="{BB962C8B-B14F-4D97-AF65-F5344CB8AC3E}">
        <p14:creationId xmlns:p14="http://schemas.microsoft.com/office/powerpoint/2010/main" val="2648988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36</a:t>
            </a:fld>
            <a:endParaRPr lang="en-US"/>
          </a:p>
        </p:txBody>
      </p:sp>
    </p:spTree>
    <p:extLst>
      <p:ext uri="{BB962C8B-B14F-4D97-AF65-F5344CB8AC3E}">
        <p14:creationId xmlns:p14="http://schemas.microsoft.com/office/powerpoint/2010/main" val="29519754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4</a:t>
            </a:fld>
            <a:endParaRPr lang="en-US"/>
          </a:p>
        </p:txBody>
      </p:sp>
    </p:spTree>
    <p:extLst>
      <p:ext uri="{BB962C8B-B14F-4D97-AF65-F5344CB8AC3E}">
        <p14:creationId xmlns:p14="http://schemas.microsoft.com/office/powerpoint/2010/main" val="25218013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5</a:t>
            </a:fld>
            <a:endParaRPr lang="en-US"/>
          </a:p>
        </p:txBody>
      </p:sp>
    </p:spTree>
    <p:extLst>
      <p:ext uri="{BB962C8B-B14F-4D97-AF65-F5344CB8AC3E}">
        <p14:creationId xmlns:p14="http://schemas.microsoft.com/office/powerpoint/2010/main" val="15669368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6</a:t>
            </a:fld>
            <a:endParaRPr lang="en-US"/>
          </a:p>
        </p:txBody>
      </p:sp>
    </p:spTree>
    <p:extLst>
      <p:ext uri="{BB962C8B-B14F-4D97-AF65-F5344CB8AC3E}">
        <p14:creationId xmlns:p14="http://schemas.microsoft.com/office/powerpoint/2010/main" val="31205577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7</a:t>
            </a:fld>
            <a:endParaRPr lang="en-US"/>
          </a:p>
        </p:txBody>
      </p:sp>
    </p:spTree>
    <p:extLst>
      <p:ext uri="{BB962C8B-B14F-4D97-AF65-F5344CB8AC3E}">
        <p14:creationId xmlns:p14="http://schemas.microsoft.com/office/powerpoint/2010/main" val="6972247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8</a:t>
            </a:fld>
            <a:endParaRPr lang="en-US"/>
          </a:p>
        </p:txBody>
      </p:sp>
    </p:spTree>
    <p:extLst>
      <p:ext uri="{BB962C8B-B14F-4D97-AF65-F5344CB8AC3E}">
        <p14:creationId xmlns:p14="http://schemas.microsoft.com/office/powerpoint/2010/main" val="398823131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spcBef>
                <a:spcPts val="0"/>
              </a:spcBef>
              <a:spcAft>
                <a:spcPts val="0"/>
              </a:spcAft>
            </a:pPr>
            <a:endParaRPr lang="en-US" dirty="0"/>
          </a:p>
        </p:txBody>
      </p:sp>
      <p:sp>
        <p:nvSpPr>
          <p:cNvPr id="4" name="Slide Number Placeholder 3"/>
          <p:cNvSpPr>
            <a:spLocks noGrp="1"/>
          </p:cNvSpPr>
          <p:nvPr>
            <p:ph type="sldNum" sz="quarter" idx="5"/>
          </p:nvPr>
        </p:nvSpPr>
        <p:spPr/>
        <p:txBody>
          <a:bodyPr/>
          <a:lstStyle/>
          <a:p>
            <a:pPr>
              <a:defRPr/>
            </a:pPr>
            <a:fld id="{1E640117-C3A4-4D95-8CFE-4BB45D40D405}" type="slidenum">
              <a:rPr lang="en-US" smtClean="0"/>
              <a:pPr>
                <a:defRPr/>
              </a:pPr>
              <a:t>9</a:t>
            </a:fld>
            <a:endParaRPr lang="en-US"/>
          </a:p>
        </p:txBody>
      </p:sp>
    </p:spTree>
    <p:extLst>
      <p:ext uri="{BB962C8B-B14F-4D97-AF65-F5344CB8AC3E}">
        <p14:creationId xmlns:p14="http://schemas.microsoft.com/office/powerpoint/2010/main" val="1365912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3966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Slide Number Placeholder 5"/>
          <p:cNvSpPr>
            <a:spLocks noGrp="1"/>
          </p:cNvSpPr>
          <p:nvPr>
            <p:ph type="sldNum" sz="quarter" idx="10"/>
          </p:nvPr>
        </p:nvSpPr>
        <p:spPr/>
        <p:txBody>
          <a:bodyPr/>
          <a:lstStyle>
            <a:lvl1pPr>
              <a:defRPr/>
            </a:lvl1pPr>
          </a:lstStyle>
          <a:p>
            <a:pPr>
              <a:defRPr/>
            </a:pPr>
            <a:fld id="{76BF41A6-7A2C-4690-ACC7-07924994F7F6}"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797814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Slide Number Placeholder 5"/>
          <p:cNvSpPr>
            <a:spLocks noGrp="1"/>
          </p:cNvSpPr>
          <p:nvPr>
            <p:ph type="sldNum" sz="quarter" idx="10"/>
          </p:nvPr>
        </p:nvSpPr>
        <p:spPr/>
        <p:txBody>
          <a:bodyPr/>
          <a:lstStyle>
            <a:lvl1pPr>
              <a:defRPr/>
            </a:lvl1pPr>
          </a:lstStyle>
          <a:p>
            <a:pPr>
              <a:defRPr/>
            </a:pPr>
            <a:fld id="{F813DF46-D727-42FF-B33D-5AD4637A71FA}" type="slidenum">
              <a:rPr lang="en-US"/>
              <a:pPr>
                <a:defRPr/>
              </a:pPr>
              <a:t>‹#›</a:t>
            </a:fld>
            <a:endParaRPr lang="en-US" dirty="0"/>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361556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9D98945B-9468-4E5A-98FD-3F0DF03BC1B2}" type="slidenum">
              <a:rPr lang="en-US"/>
              <a:pPr>
                <a:defRPr/>
              </a:pPr>
              <a:t>‹#›</a:t>
            </a:fld>
            <a:endParaRPr lang="en-US" dirty="0"/>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641554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531637DA-7CCD-40E4-B73E-4FBDAF634A94}" type="slidenum">
              <a:rPr lang="en-US"/>
              <a:pPr>
                <a:defRPr/>
              </a:pPr>
              <a:t>‹#›</a:t>
            </a:fld>
            <a:endParaRPr lang="en-US" dirty="0"/>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483449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025F9F99-9BD9-4422-B838-F0A597D458BC}" type="slidenum">
              <a:rPr lang="en-US"/>
              <a:pPr>
                <a:defRPr/>
              </a:pPr>
              <a:t>‹#›</a:t>
            </a:fld>
            <a:endParaRPr lang="en-US" dirty="0"/>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1166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rgbClr val="616265"/>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Slide Number Placeholder 5"/>
          <p:cNvSpPr>
            <a:spLocks noGrp="1"/>
          </p:cNvSpPr>
          <p:nvPr>
            <p:ph type="sldNum" sz="quarter" idx="10"/>
          </p:nvPr>
        </p:nvSpPr>
        <p:spPr/>
        <p:txBody>
          <a:bodyPr/>
          <a:lstStyle>
            <a:lvl1pPr>
              <a:defRPr/>
            </a:lvl1pPr>
          </a:lstStyle>
          <a:p>
            <a:pPr>
              <a:defRPr/>
            </a:pPr>
            <a:fld id="{C8BD5518-C465-4C1F-8E36-9195006C4AB9}" type="slidenum">
              <a:rPr lang="en-US"/>
              <a:pPr>
                <a:defRPr/>
              </a:pPr>
              <a:t>‹#›</a:t>
            </a:fld>
            <a:endParaRPr lang="en-US" dirty="0"/>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446747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10"/>
          </p:nvPr>
        </p:nvSpPr>
        <p:spPr/>
        <p:txBody>
          <a:bodyPr/>
          <a:lstStyle>
            <a:lvl1pPr>
              <a:defRPr/>
            </a:lvl1pPr>
          </a:lstStyle>
          <a:p>
            <a:pPr>
              <a:defRPr/>
            </a:pPr>
            <a:fld id="{372B0271-B012-4ED1-8CE3-476E6D0A5B1D}" type="slidenum">
              <a:rPr lang="en-US"/>
              <a:pPr>
                <a:defRPr/>
              </a:pPr>
              <a:t>‹#›</a:t>
            </a:fld>
            <a:endParaRPr lang="en-US" dirty="0"/>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4192719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5638" y="1857619"/>
            <a:ext cx="3628292"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413738" y="1857619"/>
            <a:ext cx="3496408"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10"/>
          </p:nvPr>
        </p:nvSpPr>
        <p:spPr/>
        <p:txBody>
          <a:bodyPr/>
          <a:lstStyle>
            <a:lvl1pPr>
              <a:defRPr/>
            </a:lvl1pPr>
          </a:lstStyle>
          <a:p>
            <a:pPr>
              <a:defRPr/>
            </a:pPr>
            <a:fld id="{372B0271-B012-4ED1-8CE3-476E6D0A5B1D}" type="slidenum">
              <a:rPr lang="en-US"/>
              <a:pPr>
                <a:defRPr/>
              </a:pPr>
              <a:t>‹#›</a:t>
            </a:fld>
            <a:endParaRPr lang="en-US" dirty="0"/>
          </a:p>
        </p:txBody>
      </p:sp>
      <p:sp>
        <p:nvSpPr>
          <p:cNvPr id="7" name="Content Placeholder 3">
            <a:extLst>
              <a:ext uri="{FF2B5EF4-FFF2-40B4-BE49-F238E27FC236}">
                <a16:creationId xmlns:a16="http://schemas.microsoft.com/office/drawing/2014/main" id="{791FD008-61C3-400E-BD4D-FC786572EA7D}"/>
              </a:ext>
            </a:extLst>
          </p:cNvPr>
          <p:cNvSpPr>
            <a:spLocks noGrp="1"/>
          </p:cNvSpPr>
          <p:nvPr>
            <p:ph sz="half" idx="12"/>
          </p:nvPr>
        </p:nvSpPr>
        <p:spPr>
          <a:xfrm>
            <a:off x="8129954" y="1847850"/>
            <a:ext cx="3496408" cy="435133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72604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p:txBody>
          <a:bodyPr/>
          <a:lstStyle>
            <a:lvl1pPr>
              <a:defRPr/>
            </a:lvl1pPr>
          </a:lstStyle>
          <a:p>
            <a:pPr>
              <a:defRPr/>
            </a:pPr>
            <a:fld id="{4D1ED93C-2746-4E00-A680-3BFBAC96A97E}" type="slidenum">
              <a:rPr lang="en-US"/>
              <a:pPr>
                <a:defRPr/>
              </a:pPr>
              <a:t>‹#›</a:t>
            </a:fld>
            <a:endParaRPr lang="en-US" dirty="0"/>
          </a:p>
        </p:txBody>
      </p:sp>
      <p:sp>
        <p:nvSpPr>
          <p:cNvPr id="8"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196620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5"/>
          <p:cNvSpPr>
            <a:spLocks noGrp="1"/>
          </p:cNvSpPr>
          <p:nvPr>
            <p:ph type="sldNum" sz="quarter" idx="10"/>
          </p:nvPr>
        </p:nvSpPr>
        <p:spPr/>
        <p:txBody>
          <a:bodyPr/>
          <a:lstStyle>
            <a:lvl1pPr>
              <a:defRPr/>
            </a:lvl1pPr>
          </a:lstStyle>
          <a:p>
            <a:pPr>
              <a:defRPr/>
            </a:pPr>
            <a:fld id="{B2EC6839-54FD-43E2-8B0B-C8728B46711E}" type="slidenum">
              <a:rPr lang="en-US"/>
              <a:pPr>
                <a:defRPr/>
              </a:pPr>
              <a:t>‹#›</a:t>
            </a:fld>
            <a:endParaRPr lang="en-US" dirty="0"/>
          </a:p>
        </p:txBody>
      </p:sp>
      <p:sp>
        <p:nvSpPr>
          <p:cNvPr id="4"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4007335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53385912-A4F2-414C-811D-22BA556D6430}" type="slidenum">
              <a:rPr lang="en-US"/>
              <a:pPr>
                <a:defRPr/>
              </a:pPr>
              <a:t>‹#›</a:t>
            </a:fld>
            <a:endParaRPr lang="en-US" dirty="0"/>
          </a:p>
        </p:txBody>
      </p:sp>
      <p:sp>
        <p:nvSpPr>
          <p:cNvPr id="3"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467058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Slide Number Placeholder 5"/>
          <p:cNvSpPr>
            <a:spLocks noGrp="1"/>
          </p:cNvSpPr>
          <p:nvPr>
            <p:ph type="sldNum" sz="quarter" idx="10"/>
          </p:nvPr>
        </p:nvSpPr>
        <p:spPr/>
        <p:txBody>
          <a:bodyPr/>
          <a:lstStyle>
            <a:lvl1pPr>
              <a:defRPr/>
            </a:lvl1pPr>
          </a:lstStyle>
          <a:p>
            <a:pPr>
              <a:defRPr/>
            </a:pPr>
            <a:fld id="{73EC528A-CA5A-46BB-8272-1C12E9D32C74}" type="slidenum">
              <a:rPr lang="en-US"/>
              <a:pPr>
                <a:defRPr/>
              </a:pPr>
              <a:t>‹#›</a:t>
            </a:fld>
            <a:endParaRPr lang="en-US" dirty="0"/>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902774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 name="Rectangle 7"/>
          <p:cNvSpPr/>
          <p:nvPr userDrawn="1"/>
        </p:nvSpPr>
        <p:spPr>
          <a:xfrm>
            <a:off x="0" y="6176963"/>
            <a:ext cx="12192000" cy="6810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6" name="Slide Number Placeholder 5"/>
          <p:cNvSpPr>
            <a:spLocks noGrp="1"/>
          </p:cNvSpPr>
          <p:nvPr>
            <p:ph type="sldNum" sz="quarter" idx="4"/>
          </p:nvPr>
        </p:nvSpPr>
        <p:spPr>
          <a:xfrm>
            <a:off x="10248900" y="6356350"/>
            <a:ext cx="11049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bg1"/>
                </a:solidFill>
                <a:latin typeface="+mn-lt"/>
              </a:defRPr>
            </a:lvl1pPr>
          </a:lstStyle>
          <a:p>
            <a:pPr>
              <a:defRPr/>
            </a:pPr>
            <a:fld id="{41A894B9-6BEC-426D-BF1F-2B69C5221DC2}" type="slidenum">
              <a:rPr lang="en-US"/>
              <a:pPr>
                <a:defRPr/>
              </a:pPr>
              <a:t>‹#›</a:t>
            </a:fld>
            <a:endParaRPr lang="en-US" dirty="0"/>
          </a:p>
        </p:txBody>
      </p:sp>
      <p:sp>
        <p:nvSpPr>
          <p:cNvPr id="9" name="Footer Placeholder 3"/>
          <p:cNvSpPr>
            <a:spLocks noGrp="1"/>
          </p:cNvSpPr>
          <p:nvPr>
            <p:ph type="ftr" sz="quarter" idx="3"/>
          </p:nvPr>
        </p:nvSpPr>
        <p:spPr>
          <a:xfrm>
            <a:off x="4157663" y="6356350"/>
            <a:ext cx="6091237" cy="365125"/>
          </a:xfrm>
          <a:prstGeom prst="rect">
            <a:avLst/>
          </a:prstGeom>
        </p:spPr>
        <p:txBody>
          <a:bodyPr anchor="ctr"/>
          <a:lstStyle>
            <a:lvl1pPr algn="ctr" eaLnBrk="1" fontAlgn="auto" hangingPunct="1">
              <a:spcBef>
                <a:spcPts val="0"/>
              </a:spcBef>
              <a:spcAft>
                <a:spcPts val="0"/>
              </a:spcAft>
              <a:defRPr sz="1200">
                <a:solidFill>
                  <a:schemeClr val="bg1"/>
                </a:solidFill>
                <a:latin typeface="+mn-lt"/>
              </a:defRPr>
            </a:lvl1pPr>
          </a:lstStyle>
          <a:p>
            <a:pPr>
              <a:defRPr/>
            </a:pPr>
            <a:endParaRPr lang="en-US"/>
          </a:p>
        </p:txBody>
      </p:sp>
      <p:pic>
        <p:nvPicPr>
          <p:cNvPr id="1031" name="Picture 3"/>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bwMode="auto">
          <a:xfrm>
            <a:off x="134344" y="6302883"/>
            <a:ext cx="2892764" cy="464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375" r:id="rId1"/>
    <p:sldLayoutId id="2147484325" r:id="rId2"/>
    <p:sldLayoutId id="2147484326" r:id="rId3"/>
    <p:sldLayoutId id="2147484327" r:id="rId4"/>
    <p:sldLayoutId id="2147484376" r:id="rId5"/>
    <p:sldLayoutId id="2147484328" r:id="rId6"/>
    <p:sldLayoutId id="2147484329" r:id="rId7"/>
    <p:sldLayoutId id="2147484330" r:id="rId8"/>
    <p:sldLayoutId id="2147484331" r:id="rId9"/>
    <p:sldLayoutId id="2147484332" r:id="rId10"/>
    <p:sldLayoutId id="2147484333" r:id="rId11"/>
    <p:sldLayoutId id="2147484334" r:id="rId12"/>
  </p:sldLayoutIdLst>
  <p:hf hdr="0" ftr="0" dt="0"/>
  <p:txStyles>
    <p:titleStyle>
      <a:lvl1pPr algn="l" rtl="0" eaLnBrk="0" fontAlgn="base" hangingPunct="0">
        <a:lnSpc>
          <a:spcPct val="90000"/>
        </a:lnSpc>
        <a:spcBef>
          <a:spcPct val="0"/>
        </a:spcBef>
        <a:spcAft>
          <a:spcPct val="0"/>
        </a:spcAft>
        <a:defRPr sz="4400" kern="1200">
          <a:solidFill>
            <a:srgbClr val="616265"/>
          </a:solidFill>
          <a:latin typeface="+mj-lt"/>
          <a:ea typeface="+mj-ea"/>
          <a:cs typeface="+mj-cs"/>
        </a:defRPr>
      </a:lvl1pPr>
      <a:lvl2pPr algn="l" rtl="0" eaLnBrk="0" fontAlgn="base" hangingPunct="0">
        <a:lnSpc>
          <a:spcPct val="90000"/>
        </a:lnSpc>
        <a:spcBef>
          <a:spcPct val="0"/>
        </a:spcBef>
        <a:spcAft>
          <a:spcPct val="0"/>
        </a:spcAft>
        <a:defRPr sz="4400">
          <a:solidFill>
            <a:srgbClr val="616265"/>
          </a:solidFill>
          <a:latin typeface="Calibri" panose="020F0502020204030204" pitchFamily="34" charset="0"/>
        </a:defRPr>
      </a:lvl2pPr>
      <a:lvl3pPr algn="l" rtl="0" eaLnBrk="0" fontAlgn="base" hangingPunct="0">
        <a:lnSpc>
          <a:spcPct val="90000"/>
        </a:lnSpc>
        <a:spcBef>
          <a:spcPct val="0"/>
        </a:spcBef>
        <a:spcAft>
          <a:spcPct val="0"/>
        </a:spcAft>
        <a:defRPr sz="4400">
          <a:solidFill>
            <a:srgbClr val="616265"/>
          </a:solidFill>
          <a:latin typeface="Calibri" panose="020F0502020204030204" pitchFamily="34" charset="0"/>
        </a:defRPr>
      </a:lvl3pPr>
      <a:lvl4pPr algn="l" rtl="0" eaLnBrk="0" fontAlgn="base" hangingPunct="0">
        <a:lnSpc>
          <a:spcPct val="90000"/>
        </a:lnSpc>
        <a:spcBef>
          <a:spcPct val="0"/>
        </a:spcBef>
        <a:spcAft>
          <a:spcPct val="0"/>
        </a:spcAft>
        <a:defRPr sz="4400">
          <a:solidFill>
            <a:srgbClr val="616265"/>
          </a:solidFill>
          <a:latin typeface="Calibri" panose="020F0502020204030204" pitchFamily="34" charset="0"/>
        </a:defRPr>
      </a:lvl4pPr>
      <a:lvl5pPr algn="l" rtl="0" eaLnBrk="0" fontAlgn="base" hangingPunct="0">
        <a:lnSpc>
          <a:spcPct val="90000"/>
        </a:lnSpc>
        <a:spcBef>
          <a:spcPct val="0"/>
        </a:spcBef>
        <a:spcAft>
          <a:spcPct val="0"/>
        </a:spcAft>
        <a:defRPr sz="4400">
          <a:solidFill>
            <a:srgbClr val="616265"/>
          </a:solidFill>
          <a:latin typeface="Calibri" panose="020F0502020204030204" pitchFamily="34" charset="0"/>
        </a:defRPr>
      </a:lvl5pPr>
      <a:lvl6pPr marL="457200" algn="l" rtl="0" fontAlgn="base">
        <a:lnSpc>
          <a:spcPct val="90000"/>
        </a:lnSpc>
        <a:spcBef>
          <a:spcPct val="0"/>
        </a:spcBef>
        <a:spcAft>
          <a:spcPct val="0"/>
        </a:spcAft>
        <a:defRPr sz="4400">
          <a:solidFill>
            <a:srgbClr val="616265"/>
          </a:solidFill>
          <a:latin typeface="Calibri" panose="020F0502020204030204" pitchFamily="34" charset="0"/>
        </a:defRPr>
      </a:lvl6pPr>
      <a:lvl7pPr marL="914400" algn="l" rtl="0" fontAlgn="base">
        <a:lnSpc>
          <a:spcPct val="90000"/>
        </a:lnSpc>
        <a:spcBef>
          <a:spcPct val="0"/>
        </a:spcBef>
        <a:spcAft>
          <a:spcPct val="0"/>
        </a:spcAft>
        <a:defRPr sz="4400">
          <a:solidFill>
            <a:srgbClr val="616265"/>
          </a:solidFill>
          <a:latin typeface="Calibri" panose="020F0502020204030204" pitchFamily="34" charset="0"/>
        </a:defRPr>
      </a:lvl7pPr>
      <a:lvl8pPr marL="1371600" algn="l" rtl="0" fontAlgn="base">
        <a:lnSpc>
          <a:spcPct val="90000"/>
        </a:lnSpc>
        <a:spcBef>
          <a:spcPct val="0"/>
        </a:spcBef>
        <a:spcAft>
          <a:spcPct val="0"/>
        </a:spcAft>
        <a:defRPr sz="4400">
          <a:solidFill>
            <a:srgbClr val="616265"/>
          </a:solidFill>
          <a:latin typeface="Calibri" panose="020F0502020204030204" pitchFamily="34" charset="0"/>
        </a:defRPr>
      </a:lvl8pPr>
      <a:lvl9pPr marL="1828800" algn="l" rtl="0" fontAlgn="base">
        <a:lnSpc>
          <a:spcPct val="90000"/>
        </a:lnSpc>
        <a:spcBef>
          <a:spcPct val="0"/>
        </a:spcBef>
        <a:spcAft>
          <a:spcPct val="0"/>
        </a:spcAft>
        <a:defRPr sz="4400">
          <a:solidFill>
            <a:srgbClr val="616265"/>
          </a:solidFill>
          <a:latin typeface="Calibri" panose="020F05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rgbClr val="616265"/>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rgbClr val="616265"/>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616265"/>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rgbClr val="616265"/>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rgbClr val="61626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4.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2.xml"/><Relationship Id="rId1" Type="http://schemas.openxmlformats.org/officeDocument/2006/relationships/tags" Target="../tags/tag18.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20.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4.xml"/><Relationship Id="rId1" Type="http://schemas.openxmlformats.org/officeDocument/2006/relationships/tags" Target="../tags/tag3.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21.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tags" Target="../tags/tag2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4.xml"/><Relationship Id="rId1" Type="http://schemas.openxmlformats.org/officeDocument/2006/relationships/tags" Target="../tags/tag23.xml"/></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4.xml"/><Relationship Id="rId1" Type="http://schemas.openxmlformats.org/officeDocument/2006/relationships/tags" Target="../tags/tag24.xml"/><Relationship Id="rId4" Type="http://schemas.openxmlformats.org/officeDocument/2006/relationships/hyperlink" Target="https://pubmed.ncbi.nlm.nih.gov/16689042/" TargetMode="Externa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4.xml"/><Relationship Id="rId1" Type="http://schemas.openxmlformats.org/officeDocument/2006/relationships/tags" Target="../tags/tag25.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4.xml"/><Relationship Id="rId1" Type="http://schemas.openxmlformats.org/officeDocument/2006/relationships/tags" Target="../tags/tag26.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4.xml"/><Relationship Id="rId1" Type="http://schemas.openxmlformats.org/officeDocument/2006/relationships/tags" Target="../tags/tag27.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4.xml"/><Relationship Id="rId1" Type="http://schemas.openxmlformats.org/officeDocument/2006/relationships/tags" Target="../tags/tag28.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4.xml"/><Relationship Id="rId1" Type="http://schemas.openxmlformats.org/officeDocument/2006/relationships/tags" Target="../tags/tag29.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4.xml"/><Relationship Id="rId1" Type="http://schemas.openxmlformats.org/officeDocument/2006/relationships/tags" Target="../tags/tag30.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hyperlink" Target="https://www.apa.org/pubs/reports/work-well-being/2022-mental-health-support#:~:text=A%20majority%20(81%25)%20of,into%20their%20future%20job%20decisions" TargetMode="External"/><Relationship Id="rId4" Type="http://schemas.openxmlformats.org/officeDocument/2006/relationships/hyperlink" Target="https://www.mindsharepartners.org/mentalhealthatworkreport-2021" TargetMode="External"/></Relationships>
</file>

<file path=ppt/slides/_rels/slide30.xml.rels><?xml version="1.0" encoding="UTF-8" standalone="yes"?>
<Relationships xmlns="http://schemas.openxmlformats.org/package/2006/relationships"><Relationship Id="rId3" Type="http://schemas.openxmlformats.org/officeDocument/2006/relationships/notesSlide" Target="../notesSlides/notesSlide30.xml"/><Relationship Id="rId2" Type="http://schemas.openxmlformats.org/officeDocument/2006/relationships/slideLayout" Target="../slideLayouts/slideLayout4.xml"/><Relationship Id="rId1" Type="http://schemas.openxmlformats.org/officeDocument/2006/relationships/tags" Target="../tags/tag31.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4.xml"/><Relationship Id="rId1" Type="http://schemas.openxmlformats.org/officeDocument/2006/relationships/tags" Target="../tags/tag3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tags" Target="../tags/tag33.xml"/></Relationships>
</file>

<file path=ppt/slides/_rels/slide3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hyperlink" Target="https://medlineplus.gov/" TargetMode="Externa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4.xml"/><Relationship Id="rId1" Type="http://schemas.openxmlformats.org/officeDocument/2006/relationships/tags" Target="../tags/tag34.xml"/><Relationship Id="rId5" Type="http://schemas.openxmlformats.org/officeDocument/2006/relationships/hyperlink" Target="https://medlineplus.gov/" TargetMode="External"/><Relationship Id="rId4" Type="http://schemas.openxmlformats.org/officeDocument/2006/relationships/image" Target="../media/image3.jpg"/></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4.xml"/><Relationship Id="rId1" Type="http://schemas.openxmlformats.org/officeDocument/2006/relationships/tags" Target="../tags/tag35.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6.xml"/><Relationship Id="rId2" Type="http://schemas.openxmlformats.org/officeDocument/2006/relationships/slideLayout" Target="../slideLayouts/slideLayout4.xml"/><Relationship Id="rId1" Type="http://schemas.openxmlformats.org/officeDocument/2006/relationships/tags" Target="../tags/tag36.xml"/><Relationship Id="rId4" Type="http://schemas.openxmlformats.org/officeDocument/2006/relationships/hyperlink" Target="mailto:tchavis@hshsl.umaryland.edu" TargetMode="Externa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4.xml"/><Relationship Id="rId1" Type="http://schemas.openxmlformats.org/officeDocument/2006/relationships/tags" Target="../tags/tag5.xml"/><Relationship Id="rId4" Type="http://schemas.openxmlformats.org/officeDocument/2006/relationships/hyperlink" Target="https://compassionfatigue.org/index.html" TargetMode="Externa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hyperlink" Target="https://pubmed.ncbi.nlm.nih.gov/21728441/" TargetMode="Externa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7.xml"/><Relationship Id="rId4" Type="http://schemas.openxmlformats.org/officeDocument/2006/relationships/hyperlink" Target="https://www.who.int/news/item/28-05-2019-burn-out-an-occupational-phenomenon-international-classification-of-diseases" TargetMode="Externa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515CBB5-3FE1-44CD-B9F6-722E608BD804}"/>
              </a:ext>
            </a:extLst>
          </p:cNvPr>
          <p:cNvSpPr>
            <a:spLocks noGrp="1"/>
          </p:cNvSpPr>
          <p:nvPr>
            <p:ph type="ctrTitle"/>
          </p:nvPr>
        </p:nvSpPr>
        <p:spPr>
          <a:xfrm>
            <a:off x="1314450" y="1273544"/>
            <a:ext cx="9144000" cy="2387600"/>
          </a:xfrm>
        </p:spPr>
        <p:txBody>
          <a:bodyPr/>
          <a:lstStyle/>
          <a:p>
            <a:r>
              <a:rPr lang="en-US" dirty="0">
                <a:solidFill>
                  <a:schemeClr val="tx1"/>
                </a:solidFill>
              </a:rPr>
              <a:t>Mental Health in the Workplace </a:t>
            </a:r>
          </a:p>
        </p:txBody>
      </p:sp>
      <p:sp>
        <p:nvSpPr>
          <p:cNvPr id="5" name="Subtitle 4">
            <a:extLst>
              <a:ext uri="{FF2B5EF4-FFF2-40B4-BE49-F238E27FC236}">
                <a16:creationId xmlns:a16="http://schemas.microsoft.com/office/drawing/2014/main" id="{D5F286E2-D6EC-453A-B07D-9A4DE4775ED7}"/>
              </a:ext>
            </a:extLst>
          </p:cNvPr>
          <p:cNvSpPr>
            <a:spLocks noGrp="1"/>
          </p:cNvSpPr>
          <p:nvPr>
            <p:ph type="subTitle" idx="1"/>
          </p:nvPr>
        </p:nvSpPr>
        <p:spPr>
          <a:xfrm>
            <a:off x="1314450" y="3831095"/>
            <a:ext cx="9144000" cy="2130223"/>
          </a:xfrm>
        </p:spPr>
        <p:txBody>
          <a:bodyPr/>
          <a:lstStyle/>
          <a:p>
            <a:r>
              <a:rPr lang="en-US" dirty="0">
                <a:solidFill>
                  <a:schemeClr val="tx1"/>
                </a:solidFill>
              </a:rPr>
              <a:t>Network of the National Library of Medicine</a:t>
            </a:r>
          </a:p>
          <a:p>
            <a:r>
              <a:rPr lang="en-US" dirty="0">
                <a:solidFill>
                  <a:schemeClr val="tx1"/>
                </a:solidFill>
              </a:rPr>
              <a:t>Tiffany N. Chavis, MSW, MLIS</a:t>
            </a:r>
          </a:p>
          <a:p>
            <a:r>
              <a:rPr lang="en-US" dirty="0">
                <a:solidFill>
                  <a:schemeClr val="tx1"/>
                </a:solidFill>
              </a:rPr>
              <a:t>January 15, 2025 </a:t>
            </a:r>
          </a:p>
          <a:p>
            <a:endParaRPr lang="en-US" dirty="0">
              <a:solidFill>
                <a:schemeClr val="tx1"/>
              </a:solidFill>
            </a:endParaRPr>
          </a:p>
        </p:txBody>
      </p:sp>
    </p:spTree>
    <p:custDataLst>
      <p:tags r:id="rId1"/>
    </p:custDataLst>
    <p:extLst>
      <p:ext uri="{BB962C8B-B14F-4D97-AF65-F5344CB8AC3E}">
        <p14:creationId xmlns:p14="http://schemas.microsoft.com/office/powerpoint/2010/main" val="3134563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417094" y="1765760"/>
            <a:ext cx="4407568" cy="2257759"/>
          </a:xfrm>
        </p:spPr>
        <p:txBody>
          <a:bodyPr wrap="square" anchor="ctr">
            <a:normAutofit/>
          </a:bodyPr>
          <a:lstStyle/>
          <a:p>
            <a:r>
              <a:rPr lang="en-US" b="1" dirty="0">
                <a:solidFill>
                  <a:schemeClr val="tx1"/>
                </a:solidFill>
              </a:rPr>
              <a:t>Surgeon General’s recommendations</a:t>
            </a:r>
          </a:p>
        </p:txBody>
      </p:sp>
      <p:sp>
        <p:nvSpPr>
          <p:cNvPr id="3" name="Content Placeholder 2">
            <a:extLst>
              <a:ext uri="{FF2B5EF4-FFF2-40B4-BE49-F238E27FC236}">
                <a16:creationId xmlns:a16="http://schemas.microsoft.com/office/drawing/2014/main" id="{DB2C713E-C05D-C654-7676-FBC3A1CDADC7}"/>
              </a:ext>
            </a:extLst>
          </p:cNvPr>
          <p:cNvSpPr>
            <a:spLocks noGrp="1"/>
          </p:cNvSpPr>
          <p:nvPr>
            <p:ph sz="half" idx="2"/>
          </p:nvPr>
        </p:nvSpPr>
        <p:spPr>
          <a:xfrm>
            <a:off x="5835316" y="1847850"/>
            <a:ext cx="5181600" cy="4351338"/>
          </a:xfrm>
        </p:spPr>
        <p:txBody>
          <a:bodyPr/>
          <a:lstStyle/>
          <a:p>
            <a:pPr marL="514350" indent="-514350">
              <a:buFont typeface="+mj-lt"/>
              <a:buAutoNum type="arabicPeriod"/>
            </a:pPr>
            <a:r>
              <a:rPr lang="en-US" dirty="0">
                <a:solidFill>
                  <a:schemeClr val="tx1"/>
                </a:solidFill>
              </a:rPr>
              <a:t>Protection from harm</a:t>
            </a:r>
          </a:p>
          <a:p>
            <a:pPr marL="514350" indent="-514350">
              <a:buFont typeface="+mj-lt"/>
              <a:buAutoNum type="arabicPeriod"/>
            </a:pPr>
            <a:r>
              <a:rPr lang="en-US" dirty="0">
                <a:solidFill>
                  <a:schemeClr val="tx1"/>
                </a:solidFill>
              </a:rPr>
              <a:t>Connection &amp; Community</a:t>
            </a:r>
          </a:p>
          <a:p>
            <a:pPr marL="514350" indent="-514350">
              <a:buFont typeface="+mj-lt"/>
              <a:buAutoNum type="arabicPeriod"/>
            </a:pPr>
            <a:r>
              <a:rPr lang="en-US" dirty="0">
                <a:solidFill>
                  <a:schemeClr val="tx1"/>
                </a:solidFill>
              </a:rPr>
              <a:t>Work-Life harmony</a:t>
            </a:r>
          </a:p>
          <a:p>
            <a:pPr marL="514350" indent="-514350">
              <a:buFont typeface="+mj-lt"/>
              <a:buAutoNum type="arabicPeriod"/>
            </a:pPr>
            <a:r>
              <a:rPr lang="en-US" dirty="0">
                <a:solidFill>
                  <a:schemeClr val="tx1"/>
                </a:solidFill>
              </a:rPr>
              <a:t>Mattering at Work</a:t>
            </a:r>
          </a:p>
          <a:p>
            <a:pPr marL="514350" indent="-514350">
              <a:buFont typeface="+mj-lt"/>
              <a:buAutoNum type="arabicPeriod"/>
            </a:pPr>
            <a:r>
              <a:rPr lang="en-US" dirty="0">
                <a:solidFill>
                  <a:schemeClr val="tx1"/>
                </a:solidFill>
              </a:rPr>
              <a:t>Opportunity for Growth</a:t>
            </a:r>
          </a:p>
        </p:txBody>
      </p:sp>
    </p:spTree>
    <p:custDataLst>
      <p:tags r:id="rId1"/>
    </p:custDataLst>
    <p:extLst>
      <p:ext uri="{BB962C8B-B14F-4D97-AF65-F5344CB8AC3E}">
        <p14:creationId xmlns:p14="http://schemas.microsoft.com/office/powerpoint/2010/main" val="787543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838200" y="365125"/>
            <a:ext cx="10515600" cy="1325563"/>
          </a:xfrm>
        </p:spPr>
        <p:txBody>
          <a:bodyPr wrap="square" anchor="ctr">
            <a:normAutofit/>
          </a:bodyPr>
          <a:lstStyle/>
          <a:p>
            <a:r>
              <a:rPr lang="en-US" dirty="0">
                <a:solidFill>
                  <a:schemeClr val="tx1"/>
                </a:solidFill>
              </a:rPr>
              <a:t>Protection from Harm</a:t>
            </a:r>
          </a:p>
        </p:txBody>
      </p:sp>
      <p:sp>
        <p:nvSpPr>
          <p:cNvPr id="3" name="Content Placeholder 2">
            <a:extLst>
              <a:ext uri="{FF2B5EF4-FFF2-40B4-BE49-F238E27FC236}">
                <a16:creationId xmlns:a16="http://schemas.microsoft.com/office/drawing/2014/main" id="{A83E83DC-0CD7-4F6A-250A-1C09E821E1C2}"/>
              </a:ext>
            </a:extLst>
          </p:cNvPr>
          <p:cNvSpPr>
            <a:spLocks noGrp="1"/>
          </p:cNvSpPr>
          <p:nvPr>
            <p:ph idx="1"/>
          </p:nvPr>
        </p:nvSpPr>
        <p:spPr>
          <a:xfrm>
            <a:off x="2986454" y="1690688"/>
            <a:ext cx="6219092" cy="4351338"/>
          </a:xfrm>
        </p:spPr>
        <p:txBody>
          <a:bodyPr/>
          <a:lstStyle/>
          <a:p>
            <a:pPr marL="0" indent="0" rtl="0">
              <a:spcBef>
                <a:spcPts val="0"/>
              </a:spcBef>
              <a:spcAft>
                <a:spcPts val="0"/>
              </a:spcAft>
              <a:buNone/>
            </a:pPr>
            <a:r>
              <a:rPr lang="en-US" sz="2000" b="1" i="0" u="none" strike="noStrike" dirty="0">
                <a:solidFill>
                  <a:srgbClr val="000000"/>
                </a:solidFill>
                <a:effectLst/>
                <a:latin typeface="Arial" panose="020B0604020202020204" pitchFamily="34" charset="0"/>
              </a:rPr>
              <a:t>Human Needs:</a:t>
            </a:r>
            <a:endParaRPr lang="en-US" sz="2000" b="1" dirty="0">
              <a:effectLst/>
            </a:endParaRPr>
          </a:p>
          <a:p>
            <a:pPr marL="0" indent="0" rtl="0">
              <a:spcBef>
                <a:spcPts val="0"/>
              </a:spcBef>
              <a:spcAft>
                <a:spcPts val="0"/>
              </a:spcAft>
              <a:buNone/>
            </a:pPr>
            <a:br>
              <a:rPr lang="en-US" sz="2000" b="0" dirty="0">
                <a:effectLst/>
              </a:rPr>
            </a:br>
            <a:r>
              <a:rPr lang="en-US" sz="2000" b="1" i="0" u="none" strike="noStrike" dirty="0">
                <a:solidFill>
                  <a:srgbClr val="000000"/>
                </a:solidFill>
                <a:effectLst/>
                <a:latin typeface="Arial" panose="020B0604020202020204" pitchFamily="34" charset="0"/>
              </a:rPr>
              <a:t>Safety</a:t>
            </a:r>
            <a:r>
              <a:rPr lang="en-US" sz="2000" b="0" i="0" u="none" strike="noStrike" dirty="0">
                <a:solidFill>
                  <a:srgbClr val="000000"/>
                </a:solidFill>
                <a:effectLst/>
                <a:latin typeface="Arial" panose="020B0604020202020204" pitchFamily="34" charset="0"/>
              </a:rPr>
              <a:t> is protecting all workers from physical and non-physical harm, including injury, illness, discrimination, bullying, and harassment.</a:t>
            </a:r>
            <a:endParaRPr lang="en-US" sz="2000" b="0" dirty="0">
              <a:effectLst/>
            </a:endParaRPr>
          </a:p>
          <a:p>
            <a:pPr marL="0" indent="0" rtl="0">
              <a:spcBef>
                <a:spcPts val="0"/>
              </a:spcBef>
              <a:spcAft>
                <a:spcPts val="0"/>
              </a:spcAft>
              <a:buNone/>
            </a:pPr>
            <a:br>
              <a:rPr lang="en-US" sz="2000" b="0" dirty="0">
                <a:effectLst/>
              </a:rPr>
            </a:br>
            <a:r>
              <a:rPr lang="en-US" sz="2000" b="1" i="0" u="none" strike="noStrike" dirty="0">
                <a:solidFill>
                  <a:srgbClr val="000000"/>
                </a:solidFill>
                <a:effectLst/>
                <a:latin typeface="Arial" panose="020B0604020202020204" pitchFamily="34" charset="0"/>
              </a:rPr>
              <a:t>Security</a:t>
            </a:r>
            <a:r>
              <a:rPr lang="en-US" sz="2000" b="0" i="0" u="none" strike="noStrike" dirty="0">
                <a:solidFill>
                  <a:srgbClr val="000000"/>
                </a:solidFill>
                <a:effectLst/>
                <a:latin typeface="Arial" panose="020B0604020202020204" pitchFamily="34" charset="0"/>
              </a:rPr>
              <a:t> is ensuring all workers feel secure financially and in their job future.</a:t>
            </a:r>
            <a:endParaRPr lang="en-US" sz="2000" b="0" dirty="0">
              <a:effectLst/>
            </a:endParaRPr>
          </a:p>
          <a:p>
            <a:pPr marL="0" indent="0" rtl="0">
              <a:spcBef>
                <a:spcPts val="0"/>
              </a:spcBef>
              <a:spcAft>
                <a:spcPts val="0"/>
              </a:spcAft>
              <a:buNone/>
            </a:pPr>
            <a:br>
              <a:rPr lang="en-US" b="0" dirty="0">
                <a:effectLst/>
              </a:rPr>
            </a:br>
            <a:endParaRPr lang="en-US" dirty="0"/>
          </a:p>
        </p:txBody>
      </p:sp>
    </p:spTree>
    <p:custDataLst>
      <p:tags r:id="rId1"/>
    </p:custDataLst>
    <p:extLst>
      <p:ext uri="{BB962C8B-B14F-4D97-AF65-F5344CB8AC3E}">
        <p14:creationId xmlns:p14="http://schemas.microsoft.com/office/powerpoint/2010/main" val="33337314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838200" y="365125"/>
            <a:ext cx="10515600" cy="1325563"/>
          </a:xfrm>
        </p:spPr>
        <p:txBody>
          <a:bodyPr wrap="square" anchor="ctr">
            <a:normAutofit/>
          </a:bodyPr>
          <a:lstStyle/>
          <a:p>
            <a:r>
              <a:rPr lang="en-US" dirty="0">
                <a:solidFill>
                  <a:schemeClr val="tx1"/>
                </a:solidFill>
              </a:rPr>
              <a:t>Protection from Harm - Key Components</a:t>
            </a:r>
          </a:p>
        </p:txBody>
      </p:sp>
      <p:sp>
        <p:nvSpPr>
          <p:cNvPr id="3" name="Content Placeholder 2">
            <a:extLst>
              <a:ext uri="{FF2B5EF4-FFF2-40B4-BE49-F238E27FC236}">
                <a16:creationId xmlns:a16="http://schemas.microsoft.com/office/drawing/2014/main" id="{A83E83DC-0CD7-4F6A-250A-1C09E821E1C2}"/>
              </a:ext>
              <a:ext uri="{C183D7F6-B498-43B3-948B-1728B52AA6E4}">
                <adec:decorative xmlns:adec="http://schemas.microsoft.com/office/drawing/2017/decorative" val="0"/>
              </a:ext>
            </a:extLst>
          </p:cNvPr>
          <p:cNvSpPr>
            <a:spLocks noGrp="1"/>
          </p:cNvSpPr>
          <p:nvPr>
            <p:ph idx="1"/>
          </p:nvPr>
        </p:nvSpPr>
        <p:spPr>
          <a:xfrm>
            <a:off x="838200" y="1825625"/>
            <a:ext cx="8321566" cy="4351338"/>
          </a:xfrm>
        </p:spPr>
        <p:txBody>
          <a:bodyPr/>
          <a:lstStyle/>
          <a:p>
            <a:pPr>
              <a:spcBef>
                <a:spcPts val="0"/>
              </a:spcBef>
              <a:spcAft>
                <a:spcPts val="0"/>
              </a:spcAft>
            </a:pPr>
            <a:r>
              <a:rPr lang="en-US" sz="2000" b="0" i="0" u="none" strike="noStrike" dirty="0">
                <a:solidFill>
                  <a:srgbClr val="000000"/>
                </a:solidFill>
                <a:effectLst/>
                <a:latin typeface="+mj-lt"/>
              </a:rPr>
              <a:t> Prioritize workplace physical and psychological safety</a:t>
            </a:r>
          </a:p>
          <a:p>
            <a:pPr>
              <a:spcBef>
                <a:spcPts val="0"/>
              </a:spcBef>
              <a:spcAft>
                <a:spcPts val="0"/>
              </a:spcAft>
            </a:pPr>
            <a:endParaRPr lang="en-US" sz="2000" dirty="0">
              <a:latin typeface="+mj-lt"/>
            </a:endParaRPr>
          </a:p>
          <a:p>
            <a:pPr>
              <a:spcBef>
                <a:spcPts val="0"/>
              </a:spcBef>
              <a:spcAft>
                <a:spcPts val="0"/>
              </a:spcAft>
            </a:pPr>
            <a:r>
              <a:rPr lang="en-US" sz="2000" b="0" i="0" u="none" strike="noStrike" dirty="0">
                <a:solidFill>
                  <a:srgbClr val="000000"/>
                </a:solidFill>
                <a:effectLst/>
                <a:latin typeface="+mj-lt"/>
              </a:rPr>
              <a:t> Enable adequate rest</a:t>
            </a:r>
          </a:p>
          <a:p>
            <a:pPr>
              <a:spcBef>
                <a:spcPts val="0"/>
              </a:spcBef>
              <a:spcAft>
                <a:spcPts val="0"/>
              </a:spcAft>
            </a:pPr>
            <a:endParaRPr lang="en-US" sz="2000" dirty="0">
              <a:latin typeface="+mj-lt"/>
            </a:endParaRPr>
          </a:p>
          <a:p>
            <a:pPr>
              <a:spcBef>
                <a:spcPts val="0"/>
              </a:spcBef>
              <a:spcAft>
                <a:spcPts val="0"/>
              </a:spcAft>
            </a:pPr>
            <a:r>
              <a:rPr lang="en-US" sz="2000" b="0" i="0" u="none" strike="noStrike" dirty="0">
                <a:solidFill>
                  <a:srgbClr val="000000"/>
                </a:solidFill>
                <a:effectLst/>
                <a:latin typeface="+mj-lt"/>
              </a:rPr>
              <a:t> Normalize and support mental health</a:t>
            </a:r>
          </a:p>
          <a:p>
            <a:pPr>
              <a:spcBef>
                <a:spcPts val="0"/>
              </a:spcBef>
              <a:spcAft>
                <a:spcPts val="0"/>
              </a:spcAft>
            </a:pPr>
            <a:endParaRPr lang="en-US" sz="2000" dirty="0">
              <a:latin typeface="+mj-lt"/>
            </a:endParaRPr>
          </a:p>
          <a:p>
            <a:pPr>
              <a:spcBef>
                <a:spcPts val="0"/>
              </a:spcBef>
              <a:spcAft>
                <a:spcPts val="0"/>
              </a:spcAft>
            </a:pPr>
            <a:r>
              <a:rPr lang="en-US" sz="2000" b="0" i="0" u="none" strike="noStrike" dirty="0">
                <a:solidFill>
                  <a:srgbClr val="000000"/>
                </a:solidFill>
                <a:effectLst/>
                <a:latin typeface="+mj-lt"/>
              </a:rPr>
              <a:t> Operationalize DEIA* norms, policies, and programs </a:t>
            </a:r>
            <a:br>
              <a:rPr lang="en-US" sz="4000" dirty="0">
                <a:latin typeface="+mj-lt"/>
              </a:rPr>
            </a:br>
            <a:endParaRPr lang="en-US" sz="4000" dirty="0">
              <a:latin typeface="+mj-lt"/>
            </a:endParaRPr>
          </a:p>
        </p:txBody>
      </p:sp>
    </p:spTree>
    <p:custDataLst>
      <p:tags r:id="rId1"/>
    </p:custDataLst>
    <p:extLst>
      <p:ext uri="{BB962C8B-B14F-4D97-AF65-F5344CB8AC3E}">
        <p14:creationId xmlns:p14="http://schemas.microsoft.com/office/powerpoint/2010/main" val="5441543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838200" y="365125"/>
            <a:ext cx="10515600" cy="1325563"/>
          </a:xfrm>
        </p:spPr>
        <p:txBody>
          <a:bodyPr wrap="square" anchor="ctr">
            <a:normAutofit/>
          </a:bodyPr>
          <a:lstStyle/>
          <a:p>
            <a:r>
              <a:rPr lang="en-US" dirty="0">
                <a:solidFill>
                  <a:schemeClr val="tx1"/>
                </a:solidFill>
              </a:rPr>
              <a:t>Connection and Community</a:t>
            </a:r>
          </a:p>
        </p:txBody>
      </p:sp>
      <p:sp>
        <p:nvSpPr>
          <p:cNvPr id="3" name="Content Placeholder 2">
            <a:extLst>
              <a:ext uri="{FF2B5EF4-FFF2-40B4-BE49-F238E27FC236}">
                <a16:creationId xmlns:a16="http://schemas.microsoft.com/office/drawing/2014/main" id="{A83E83DC-0CD7-4F6A-250A-1C09E821E1C2}"/>
              </a:ext>
            </a:extLst>
          </p:cNvPr>
          <p:cNvSpPr>
            <a:spLocks noGrp="1"/>
          </p:cNvSpPr>
          <p:nvPr>
            <p:ph idx="1"/>
          </p:nvPr>
        </p:nvSpPr>
        <p:spPr>
          <a:xfrm>
            <a:off x="2491223" y="1777499"/>
            <a:ext cx="5553891" cy="4351338"/>
          </a:xfrm>
        </p:spPr>
        <p:txBody>
          <a:bodyPr/>
          <a:lstStyle/>
          <a:p>
            <a:pPr marL="0" indent="0" rtl="0">
              <a:spcBef>
                <a:spcPts val="0"/>
              </a:spcBef>
              <a:spcAft>
                <a:spcPts val="0"/>
              </a:spcAft>
              <a:buNone/>
            </a:pPr>
            <a:r>
              <a:rPr lang="en-US" sz="2000" b="1" i="0" u="none" strike="noStrike" dirty="0">
                <a:solidFill>
                  <a:srgbClr val="000000"/>
                </a:solidFill>
                <a:effectLst/>
              </a:rPr>
              <a:t>Human Needs:</a:t>
            </a:r>
            <a:endParaRPr lang="en-US" sz="2000" b="1" dirty="0">
              <a:effectLst/>
            </a:endParaRPr>
          </a:p>
          <a:p>
            <a:pPr marL="0" indent="0" rtl="0">
              <a:spcBef>
                <a:spcPts val="0"/>
              </a:spcBef>
              <a:spcAft>
                <a:spcPts val="0"/>
              </a:spcAft>
              <a:buNone/>
            </a:pPr>
            <a:br>
              <a:rPr lang="en-US" sz="2000" b="0" dirty="0">
                <a:effectLst/>
              </a:rPr>
            </a:br>
            <a:r>
              <a:rPr lang="en-US" sz="2000" b="1" i="0" u="none" strike="noStrike" dirty="0">
                <a:solidFill>
                  <a:srgbClr val="000000"/>
                </a:solidFill>
                <a:effectLst/>
              </a:rPr>
              <a:t>Social Support</a:t>
            </a:r>
            <a:r>
              <a:rPr lang="en-US" sz="2000" b="0" i="0" u="none" strike="noStrike" dirty="0">
                <a:solidFill>
                  <a:srgbClr val="000000"/>
                </a:solidFill>
                <a:effectLst/>
              </a:rPr>
              <a:t> is having networks and relationships that can offer physical and psychological help and can mitigate feelings of loneliness and isolation.</a:t>
            </a:r>
            <a:endParaRPr lang="en-US" sz="2000" b="0" dirty="0">
              <a:effectLst/>
            </a:endParaRPr>
          </a:p>
          <a:p>
            <a:pPr marL="0" indent="0" rtl="0">
              <a:spcBef>
                <a:spcPts val="0"/>
              </a:spcBef>
              <a:spcAft>
                <a:spcPts val="0"/>
              </a:spcAft>
              <a:buNone/>
            </a:pPr>
            <a:br>
              <a:rPr lang="en-US" sz="2000" b="0" dirty="0">
                <a:effectLst/>
              </a:rPr>
            </a:br>
            <a:r>
              <a:rPr lang="en-US" sz="2000" b="1" i="0" u="none" strike="noStrike" dirty="0">
                <a:solidFill>
                  <a:srgbClr val="000000"/>
                </a:solidFill>
                <a:effectLst/>
              </a:rPr>
              <a:t>Belonging</a:t>
            </a:r>
            <a:r>
              <a:rPr lang="en-US" sz="2000" b="0" i="0" u="none" strike="noStrike" dirty="0">
                <a:solidFill>
                  <a:srgbClr val="000000"/>
                </a:solidFill>
                <a:effectLst/>
              </a:rPr>
              <a:t> is the feeling of being an accepted member of a group.</a:t>
            </a:r>
            <a:endParaRPr lang="en-US" sz="2000" b="0" dirty="0">
              <a:effectLst/>
            </a:endParaRPr>
          </a:p>
          <a:p>
            <a:pPr marL="0" indent="0" rtl="0">
              <a:spcBef>
                <a:spcPts val="0"/>
              </a:spcBef>
              <a:spcAft>
                <a:spcPts val="0"/>
              </a:spcAft>
              <a:buNone/>
            </a:pPr>
            <a:br>
              <a:rPr lang="en-US" b="0" dirty="0">
                <a:effectLst/>
              </a:rPr>
            </a:br>
            <a:endParaRPr lang="en-US" dirty="0"/>
          </a:p>
        </p:txBody>
      </p:sp>
    </p:spTree>
    <p:custDataLst>
      <p:tags r:id="rId1"/>
    </p:custDataLst>
    <p:extLst>
      <p:ext uri="{BB962C8B-B14F-4D97-AF65-F5344CB8AC3E}">
        <p14:creationId xmlns:p14="http://schemas.microsoft.com/office/powerpoint/2010/main" val="40888366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838200" y="365125"/>
            <a:ext cx="10515600" cy="1325563"/>
          </a:xfrm>
        </p:spPr>
        <p:txBody>
          <a:bodyPr wrap="square" anchor="ctr">
            <a:normAutofit/>
          </a:bodyPr>
          <a:lstStyle/>
          <a:p>
            <a:r>
              <a:rPr lang="en-US" dirty="0">
                <a:solidFill>
                  <a:schemeClr val="tx1"/>
                </a:solidFill>
              </a:rPr>
              <a:t>Connection &amp; Community - Key Components</a:t>
            </a:r>
          </a:p>
        </p:txBody>
      </p:sp>
      <p:sp>
        <p:nvSpPr>
          <p:cNvPr id="3" name="Content Placeholder 2">
            <a:extLst>
              <a:ext uri="{FF2B5EF4-FFF2-40B4-BE49-F238E27FC236}">
                <a16:creationId xmlns:a16="http://schemas.microsoft.com/office/drawing/2014/main" id="{A83E83DC-0CD7-4F6A-250A-1C09E821E1C2}"/>
              </a:ext>
            </a:extLst>
          </p:cNvPr>
          <p:cNvSpPr>
            <a:spLocks noGrp="1"/>
          </p:cNvSpPr>
          <p:nvPr>
            <p:ph idx="1"/>
          </p:nvPr>
        </p:nvSpPr>
        <p:spPr/>
        <p:txBody>
          <a:bodyPr/>
          <a:lstStyle/>
          <a:p>
            <a:pPr rtl="0">
              <a:spcBef>
                <a:spcPts val="0"/>
              </a:spcBef>
              <a:spcAft>
                <a:spcPts val="0"/>
              </a:spcAft>
            </a:pPr>
            <a:r>
              <a:rPr lang="en-US" sz="2000" b="0" i="0" u="none" strike="noStrike" dirty="0">
                <a:solidFill>
                  <a:srgbClr val="000000"/>
                </a:solidFill>
                <a:effectLst/>
              </a:rPr>
              <a:t>Create cultures of inclusion and belonging</a:t>
            </a:r>
          </a:p>
          <a:p>
            <a:pPr rtl="0">
              <a:spcBef>
                <a:spcPts val="0"/>
              </a:spcBef>
              <a:spcAft>
                <a:spcPts val="0"/>
              </a:spcAft>
            </a:pPr>
            <a:endParaRPr lang="en-US" sz="2000" b="0" dirty="0">
              <a:effectLst/>
            </a:endParaRPr>
          </a:p>
          <a:p>
            <a:pPr rtl="0">
              <a:spcBef>
                <a:spcPts val="0"/>
              </a:spcBef>
              <a:spcAft>
                <a:spcPts val="0"/>
              </a:spcAft>
            </a:pPr>
            <a:r>
              <a:rPr lang="en-US" sz="2000" b="0" i="0" u="none" strike="noStrike" dirty="0">
                <a:solidFill>
                  <a:srgbClr val="000000"/>
                </a:solidFill>
                <a:effectLst/>
              </a:rPr>
              <a:t>Cultivate trusted relationships</a:t>
            </a:r>
          </a:p>
          <a:p>
            <a:pPr rtl="0">
              <a:spcBef>
                <a:spcPts val="0"/>
              </a:spcBef>
              <a:spcAft>
                <a:spcPts val="0"/>
              </a:spcAft>
            </a:pPr>
            <a:endParaRPr lang="en-US" sz="2000" b="0" dirty="0">
              <a:effectLst/>
            </a:endParaRPr>
          </a:p>
          <a:p>
            <a:pPr rtl="0">
              <a:spcBef>
                <a:spcPts val="0"/>
              </a:spcBef>
              <a:spcAft>
                <a:spcPts val="0"/>
              </a:spcAft>
            </a:pPr>
            <a:r>
              <a:rPr lang="en-US" sz="2000" b="0" i="0" u="none" strike="noStrike" dirty="0">
                <a:solidFill>
                  <a:srgbClr val="000000"/>
                </a:solidFill>
                <a:effectLst/>
              </a:rPr>
              <a:t>Foster collaboration and teamwork</a:t>
            </a:r>
            <a:endParaRPr lang="en-US" sz="2000" b="0" dirty="0">
              <a:effectLst/>
            </a:endParaRPr>
          </a:p>
          <a:p>
            <a:pPr marL="0" indent="0">
              <a:buNone/>
            </a:pPr>
            <a:br>
              <a:rPr lang="en-US" b="0" dirty="0">
                <a:effectLst/>
              </a:rPr>
            </a:br>
            <a:endParaRPr lang="en-US" dirty="0"/>
          </a:p>
        </p:txBody>
      </p:sp>
    </p:spTree>
    <p:custDataLst>
      <p:tags r:id="rId1"/>
    </p:custDataLst>
    <p:extLst>
      <p:ext uri="{BB962C8B-B14F-4D97-AF65-F5344CB8AC3E}">
        <p14:creationId xmlns:p14="http://schemas.microsoft.com/office/powerpoint/2010/main" val="32239409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838200" y="365125"/>
            <a:ext cx="10515600" cy="1325563"/>
          </a:xfrm>
        </p:spPr>
        <p:txBody>
          <a:bodyPr wrap="square" anchor="ctr">
            <a:normAutofit/>
          </a:bodyPr>
          <a:lstStyle/>
          <a:p>
            <a:r>
              <a:rPr lang="en-US" dirty="0">
                <a:solidFill>
                  <a:schemeClr val="tx1"/>
                </a:solidFill>
              </a:rPr>
              <a:t>Work-Life Harmony</a:t>
            </a:r>
          </a:p>
        </p:txBody>
      </p:sp>
      <p:sp>
        <p:nvSpPr>
          <p:cNvPr id="3" name="Content Placeholder 2">
            <a:extLst>
              <a:ext uri="{FF2B5EF4-FFF2-40B4-BE49-F238E27FC236}">
                <a16:creationId xmlns:a16="http://schemas.microsoft.com/office/drawing/2014/main" id="{A83E83DC-0CD7-4F6A-250A-1C09E821E1C2}"/>
              </a:ext>
            </a:extLst>
          </p:cNvPr>
          <p:cNvSpPr>
            <a:spLocks noGrp="1"/>
          </p:cNvSpPr>
          <p:nvPr>
            <p:ph idx="1"/>
          </p:nvPr>
        </p:nvSpPr>
        <p:spPr>
          <a:xfrm>
            <a:off x="5094514" y="1825625"/>
            <a:ext cx="6259286" cy="4351338"/>
          </a:xfrm>
        </p:spPr>
        <p:txBody>
          <a:bodyPr/>
          <a:lstStyle/>
          <a:p>
            <a:pPr marL="0" indent="0" rtl="0">
              <a:spcBef>
                <a:spcPts val="0"/>
              </a:spcBef>
              <a:spcAft>
                <a:spcPts val="0"/>
              </a:spcAft>
              <a:buNone/>
            </a:pPr>
            <a:r>
              <a:rPr lang="en-US" sz="2000" b="1" i="0" u="none" strike="noStrike" dirty="0">
                <a:solidFill>
                  <a:srgbClr val="000000"/>
                </a:solidFill>
                <a:effectLst/>
              </a:rPr>
              <a:t>Human Needs:</a:t>
            </a:r>
            <a:endParaRPr lang="en-US" sz="2000" b="1" dirty="0">
              <a:effectLst/>
            </a:endParaRPr>
          </a:p>
          <a:p>
            <a:pPr marL="0" indent="0" rtl="0">
              <a:spcBef>
                <a:spcPts val="0"/>
              </a:spcBef>
              <a:spcAft>
                <a:spcPts val="0"/>
              </a:spcAft>
              <a:buNone/>
            </a:pPr>
            <a:br>
              <a:rPr lang="en-US" sz="2000" b="0" dirty="0">
                <a:effectLst/>
              </a:rPr>
            </a:br>
            <a:r>
              <a:rPr lang="en-US" sz="2000" b="1" i="0" u="none" strike="noStrike" dirty="0">
                <a:solidFill>
                  <a:srgbClr val="000000"/>
                </a:solidFill>
                <a:effectLst/>
              </a:rPr>
              <a:t>Autonomy</a:t>
            </a:r>
            <a:r>
              <a:rPr lang="en-US" sz="2000" b="0" i="0" u="none" strike="noStrike" dirty="0">
                <a:solidFill>
                  <a:srgbClr val="000000"/>
                </a:solidFill>
                <a:effectLst/>
              </a:rPr>
              <a:t> is how much control a worker has over when, where, and how they do their work.</a:t>
            </a:r>
            <a:endParaRPr lang="en-US" sz="2000" b="0" dirty="0">
              <a:effectLst/>
            </a:endParaRPr>
          </a:p>
          <a:p>
            <a:pPr marL="0" indent="0" rtl="0">
              <a:spcBef>
                <a:spcPts val="0"/>
              </a:spcBef>
              <a:spcAft>
                <a:spcPts val="0"/>
              </a:spcAft>
              <a:buNone/>
            </a:pPr>
            <a:br>
              <a:rPr lang="en-US" sz="2000" b="0" dirty="0">
                <a:effectLst/>
              </a:rPr>
            </a:br>
            <a:r>
              <a:rPr lang="en-US" sz="2000" b="1" i="0" u="none" strike="noStrike" dirty="0">
                <a:solidFill>
                  <a:srgbClr val="000000"/>
                </a:solidFill>
                <a:effectLst/>
              </a:rPr>
              <a:t>Flexibility</a:t>
            </a:r>
            <a:r>
              <a:rPr lang="en-US" sz="2000" b="0" i="0" u="none" strike="noStrike" dirty="0">
                <a:solidFill>
                  <a:srgbClr val="000000"/>
                </a:solidFill>
                <a:effectLst/>
              </a:rPr>
              <a:t> is the ability of workers to work when and where is best for them.</a:t>
            </a:r>
            <a:endParaRPr lang="en-US" sz="2000" b="0" dirty="0">
              <a:effectLst/>
            </a:endParaRPr>
          </a:p>
          <a:p>
            <a:pPr marL="0" indent="0">
              <a:buNone/>
            </a:pPr>
            <a:br>
              <a:rPr lang="en-US" sz="1200" b="0" dirty="0">
                <a:effectLst/>
              </a:rPr>
            </a:br>
            <a:br>
              <a:rPr lang="en-US" b="0" dirty="0">
                <a:effectLst/>
              </a:rPr>
            </a:br>
            <a:endParaRPr lang="en-US" dirty="0"/>
          </a:p>
        </p:txBody>
      </p:sp>
    </p:spTree>
    <p:custDataLst>
      <p:tags r:id="rId1"/>
    </p:custDataLst>
    <p:extLst>
      <p:ext uri="{BB962C8B-B14F-4D97-AF65-F5344CB8AC3E}">
        <p14:creationId xmlns:p14="http://schemas.microsoft.com/office/powerpoint/2010/main" val="21085933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838200" y="365125"/>
            <a:ext cx="10515600" cy="1325563"/>
          </a:xfrm>
        </p:spPr>
        <p:txBody>
          <a:bodyPr wrap="square" anchor="ctr">
            <a:normAutofit/>
          </a:bodyPr>
          <a:lstStyle/>
          <a:p>
            <a:r>
              <a:rPr lang="en-US" dirty="0">
                <a:solidFill>
                  <a:schemeClr val="tx1"/>
                </a:solidFill>
              </a:rPr>
              <a:t>Work-Life Harmony - Key Components</a:t>
            </a:r>
          </a:p>
        </p:txBody>
      </p:sp>
      <p:sp>
        <p:nvSpPr>
          <p:cNvPr id="4" name="Slide Number Placeholder 3">
            <a:extLst>
              <a:ext uri="{FF2B5EF4-FFF2-40B4-BE49-F238E27FC236}">
                <a16:creationId xmlns:a16="http://schemas.microsoft.com/office/drawing/2014/main" id="{3A68C24D-71B6-1186-CA47-DC8CEECDD307}"/>
              </a:ext>
            </a:extLst>
          </p:cNvPr>
          <p:cNvSpPr>
            <a:spLocks noGrp="1"/>
          </p:cNvSpPr>
          <p:nvPr>
            <p:ph type="sldNum" sz="quarter" idx="10"/>
          </p:nvPr>
        </p:nvSpPr>
        <p:spPr>
          <a:xfrm>
            <a:off x="10248900" y="6356350"/>
            <a:ext cx="1104900" cy="365125"/>
          </a:xfrm>
        </p:spPr>
        <p:txBody>
          <a:bodyPr anchor="ctr">
            <a:normAutofit/>
          </a:bodyPr>
          <a:lstStyle/>
          <a:p>
            <a:pPr>
              <a:spcAft>
                <a:spcPts val="600"/>
              </a:spcAft>
              <a:defRPr/>
            </a:pPr>
            <a:fld id="{025F9F99-9BD9-4422-B838-F0A597D458BC}" type="slidenum">
              <a:rPr lang="en-US" smtClean="0"/>
              <a:pPr>
                <a:spcAft>
                  <a:spcPts val="600"/>
                </a:spcAft>
                <a:defRPr/>
              </a:pPr>
              <a:t>16</a:t>
            </a:fld>
            <a:endParaRPr lang="en-US"/>
          </a:p>
        </p:txBody>
      </p:sp>
      <p:sp>
        <p:nvSpPr>
          <p:cNvPr id="3" name="Content Placeholder 2">
            <a:extLst>
              <a:ext uri="{FF2B5EF4-FFF2-40B4-BE49-F238E27FC236}">
                <a16:creationId xmlns:a16="http://schemas.microsoft.com/office/drawing/2014/main" id="{A83E83DC-0CD7-4F6A-250A-1C09E821E1C2}"/>
              </a:ext>
            </a:extLst>
          </p:cNvPr>
          <p:cNvSpPr>
            <a:spLocks noGrp="1"/>
          </p:cNvSpPr>
          <p:nvPr>
            <p:ph idx="1"/>
          </p:nvPr>
        </p:nvSpPr>
        <p:spPr/>
        <p:txBody>
          <a:bodyPr/>
          <a:lstStyle/>
          <a:p>
            <a:pPr rtl="0">
              <a:spcBef>
                <a:spcPts val="0"/>
              </a:spcBef>
              <a:spcAft>
                <a:spcPts val="0"/>
              </a:spcAft>
            </a:pPr>
            <a:r>
              <a:rPr lang="en-US" sz="2000" b="0" i="0" u="none" strike="noStrike" dirty="0">
                <a:solidFill>
                  <a:srgbClr val="000000"/>
                </a:solidFill>
                <a:effectLst/>
              </a:rPr>
              <a:t>Provide more autonomy over how work is done</a:t>
            </a:r>
          </a:p>
          <a:p>
            <a:pPr rtl="0">
              <a:spcBef>
                <a:spcPts val="0"/>
              </a:spcBef>
              <a:spcAft>
                <a:spcPts val="0"/>
              </a:spcAft>
            </a:pPr>
            <a:endParaRPr lang="en-US" sz="2000" b="0" dirty="0">
              <a:effectLst/>
            </a:endParaRPr>
          </a:p>
          <a:p>
            <a:pPr rtl="0">
              <a:spcBef>
                <a:spcPts val="0"/>
              </a:spcBef>
              <a:spcAft>
                <a:spcPts val="0"/>
              </a:spcAft>
            </a:pPr>
            <a:r>
              <a:rPr lang="en-US" sz="2000" b="0" i="0" u="none" strike="noStrike" dirty="0">
                <a:solidFill>
                  <a:srgbClr val="000000"/>
                </a:solidFill>
                <a:effectLst/>
              </a:rPr>
              <a:t>Make schedules as flexible and predictable as possible</a:t>
            </a:r>
          </a:p>
          <a:p>
            <a:pPr rtl="0">
              <a:spcBef>
                <a:spcPts val="0"/>
              </a:spcBef>
              <a:spcAft>
                <a:spcPts val="0"/>
              </a:spcAft>
            </a:pPr>
            <a:endParaRPr lang="en-US" sz="2000" b="0" dirty="0">
              <a:effectLst/>
            </a:endParaRPr>
          </a:p>
          <a:p>
            <a:pPr rtl="0">
              <a:spcBef>
                <a:spcPts val="0"/>
              </a:spcBef>
              <a:spcAft>
                <a:spcPts val="0"/>
              </a:spcAft>
            </a:pPr>
            <a:r>
              <a:rPr lang="en-US" sz="2000" b="0" i="0" u="none" strike="noStrike" dirty="0">
                <a:solidFill>
                  <a:srgbClr val="000000"/>
                </a:solidFill>
                <a:effectLst/>
              </a:rPr>
              <a:t>Increase access to paid leave</a:t>
            </a:r>
          </a:p>
          <a:p>
            <a:pPr rtl="0">
              <a:spcBef>
                <a:spcPts val="0"/>
              </a:spcBef>
              <a:spcAft>
                <a:spcPts val="0"/>
              </a:spcAft>
            </a:pPr>
            <a:endParaRPr lang="en-US" sz="2000" b="0" dirty="0">
              <a:effectLst/>
            </a:endParaRPr>
          </a:p>
          <a:p>
            <a:pPr rtl="0">
              <a:spcBef>
                <a:spcPts val="0"/>
              </a:spcBef>
              <a:spcAft>
                <a:spcPts val="0"/>
              </a:spcAft>
            </a:pPr>
            <a:r>
              <a:rPr lang="en-US" sz="2000" b="0" i="0" u="none" strike="noStrike" dirty="0">
                <a:solidFill>
                  <a:srgbClr val="000000"/>
                </a:solidFill>
                <a:effectLst/>
              </a:rPr>
              <a:t>Respect boundaries between work and non-work time</a:t>
            </a:r>
            <a:endParaRPr lang="en-US" sz="2000" b="0" dirty="0">
              <a:effectLst/>
            </a:endParaRPr>
          </a:p>
          <a:p>
            <a:pPr marL="0" indent="0">
              <a:buNone/>
            </a:pPr>
            <a:br>
              <a:rPr lang="en-US" sz="1200" dirty="0"/>
            </a:br>
            <a:br>
              <a:rPr lang="en-US" sz="1200" b="0" dirty="0">
                <a:effectLst/>
              </a:rPr>
            </a:br>
            <a:br>
              <a:rPr lang="en-US" b="0" dirty="0">
                <a:effectLst/>
              </a:rPr>
            </a:br>
            <a:endParaRPr lang="en-US" dirty="0"/>
          </a:p>
        </p:txBody>
      </p:sp>
    </p:spTree>
    <p:custDataLst>
      <p:tags r:id="rId1"/>
    </p:custDataLst>
    <p:extLst>
      <p:ext uri="{BB962C8B-B14F-4D97-AF65-F5344CB8AC3E}">
        <p14:creationId xmlns:p14="http://schemas.microsoft.com/office/powerpoint/2010/main" val="30057059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838200" y="365125"/>
            <a:ext cx="10515600" cy="1325563"/>
          </a:xfrm>
        </p:spPr>
        <p:txBody>
          <a:bodyPr wrap="square" anchor="ctr">
            <a:normAutofit/>
          </a:bodyPr>
          <a:lstStyle/>
          <a:p>
            <a:r>
              <a:rPr lang="en-US" dirty="0">
                <a:solidFill>
                  <a:schemeClr val="tx1"/>
                </a:solidFill>
              </a:rPr>
              <a:t>Mattering at Work</a:t>
            </a:r>
          </a:p>
        </p:txBody>
      </p:sp>
      <p:sp>
        <p:nvSpPr>
          <p:cNvPr id="3" name="Content Placeholder 2">
            <a:extLst>
              <a:ext uri="{FF2B5EF4-FFF2-40B4-BE49-F238E27FC236}">
                <a16:creationId xmlns:a16="http://schemas.microsoft.com/office/drawing/2014/main" id="{A83E83DC-0CD7-4F6A-250A-1C09E821E1C2}"/>
              </a:ext>
            </a:extLst>
          </p:cNvPr>
          <p:cNvSpPr>
            <a:spLocks noGrp="1"/>
          </p:cNvSpPr>
          <p:nvPr>
            <p:ph idx="1"/>
          </p:nvPr>
        </p:nvSpPr>
        <p:spPr>
          <a:xfrm>
            <a:off x="1788683" y="1690688"/>
            <a:ext cx="5486412" cy="4351338"/>
          </a:xfrm>
        </p:spPr>
        <p:txBody>
          <a:bodyPr/>
          <a:lstStyle/>
          <a:p>
            <a:pPr marL="0" indent="0" rtl="0">
              <a:spcBef>
                <a:spcPts val="0"/>
              </a:spcBef>
              <a:spcAft>
                <a:spcPts val="0"/>
              </a:spcAft>
              <a:buNone/>
            </a:pPr>
            <a:r>
              <a:rPr lang="en-US" sz="2000" b="1" i="0" u="none" strike="noStrike" dirty="0">
                <a:solidFill>
                  <a:srgbClr val="000000"/>
                </a:solidFill>
                <a:effectLst/>
              </a:rPr>
              <a:t>Human Needs:</a:t>
            </a:r>
          </a:p>
          <a:p>
            <a:pPr marL="0" indent="0" rtl="0">
              <a:spcBef>
                <a:spcPts val="0"/>
              </a:spcBef>
              <a:spcAft>
                <a:spcPts val="0"/>
              </a:spcAft>
              <a:buNone/>
            </a:pPr>
            <a:br>
              <a:rPr lang="en-US" sz="2000" b="0" dirty="0">
                <a:effectLst/>
              </a:rPr>
            </a:br>
            <a:r>
              <a:rPr lang="en-US" sz="2000" b="1" i="0" u="none" strike="noStrike" dirty="0">
                <a:solidFill>
                  <a:srgbClr val="000000"/>
                </a:solidFill>
                <a:effectLst/>
              </a:rPr>
              <a:t>Dignity </a:t>
            </a:r>
            <a:r>
              <a:rPr lang="en-US" sz="2000" b="0" i="0" u="none" strike="noStrike" dirty="0">
                <a:solidFill>
                  <a:srgbClr val="000000"/>
                </a:solidFill>
                <a:effectLst/>
              </a:rPr>
              <a:t>is the sense of being respected and valued.</a:t>
            </a:r>
          </a:p>
          <a:p>
            <a:pPr marL="0" indent="0" rtl="0">
              <a:spcBef>
                <a:spcPts val="0"/>
              </a:spcBef>
              <a:spcAft>
                <a:spcPts val="0"/>
              </a:spcAft>
              <a:buNone/>
            </a:pPr>
            <a:br>
              <a:rPr lang="en-US" sz="2000" b="0" dirty="0">
                <a:effectLst/>
              </a:rPr>
            </a:br>
            <a:r>
              <a:rPr lang="en-US" sz="2000" b="1" i="0" u="none" strike="noStrike" dirty="0">
                <a:solidFill>
                  <a:srgbClr val="000000"/>
                </a:solidFill>
                <a:effectLst/>
              </a:rPr>
              <a:t>Meaning</a:t>
            </a:r>
            <a:r>
              <a:rPr lang="en-US" sz="2000" b="0" i="0" u="none" strike="noStrike" dirty="0">
                <a:solidFill>
                  <a:srgbClr val="000000"/>
                </a:solidFill>
                <a:effectLst/>
              </a:rPr>
              <a:t> in the workplace can refer to the sense of broader purpose and significance of one’s work.</a:t>
            </a:r>
            <a:br>
              <a:rPr lang="en-US" sz="2000" dirty="0"/>
            </a:br>
            <a:br>
              <a:rPr lang="en-US" sz="1200" b="0" dirty="0">
                <a:effectLst/>
              </a:rPr>
            </a:br>
            <a:br>
              <a:rPr lang="en-US" b="0" dirty="0">
                <a:effectLst/>
              </a:rPr>
            </a:br>
            <a:endParaRPr lang="en-US" dirty="0"/>
          </a:p>
        </p:txBody>
      </p:sp>
    </p:spTree>
    <p:custDataLst>
      <p:tags r:id="rId1"/>
    </p:custDataLst>
    <p:extLst>
      <p:ext uri="{BB962C8B-B14F-4D97-AF65-F5344CB8AC3E}">
        <p14:creationId xmlns:p14="http://schemas.microsoft.com/office/powerpoint/2010/main" val="25799136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838200" y="365125"/>
            <a:ext cx="10515600" cy="1325563"/>
          </a:xfrm>
        </p:spPr>
        <p:txBody>
          <a:bodyPr wrap="square" anchor="ctr">
            <a:normAutofit/>
          </a:bodyPr>
          <a:lstStyle/>
          <a:p>
            <a:r>
              <a:rPr lang="en-US" dirty="0">
                <a:solidFill>
                  <a:schemeClr val="tx1"/>
                </a:solidFill>
              </a:rPr>
              <a:t>Mattering at Work - Key Components</a:t>
            </a:r>
          </a:p>
        </p:txBody>
      </p:sp>
      <p:sp>
        <p:nvSpPr>
          <p:cNvPr id="3" name="Content Placeholder 2">
            <a:extLst>
              <a:ext uri="{FF2B5EF4-FFF2-40B4-BE49-F238E27FC236}">
                <a16:creationId xmlns:a16="http://schemas.microsoft.com/office/drawing/2014/main" id="{A83E83DC-0CD7-4F6A-250A-1C09E821E1C2}"/>
              </a:ext>
            </a:extLst>
          </p:cNvPr>
          <p:cNvSpPr>
            <a:spLocks noGrp="1"/>
          </p:cNvSpPr>
          <p:nvPr>
            <p:ph idx="1"/>
          </p:nvPr>
        </p:nvSpPr>
        <p:spPr/>
        <p:txBody>
          <a:bodyPr/>
          <a:lstStyle/>
          <a:p>
            <a:pPr rtl="0">
              <a:spcBef>
                <a:spcPts val="0"/>
              </a:spcBef>
              <a:spcAft>
                <a:spcPts val="0"/>
              </a:spcAft>
            </a:pPr>
            <a:r>
              <a:rPr lang="en-US" sz="2000" b="0" i="0" u="none" strike="noStrike" dirty="0">
                <a:solidFill>
                  <a:srgbClr val="000000"/>
                </a:solidFill>
                <a:effectLst/>
              </a:rPr>
              <a:t>Provide a living wage</a:t>
            </a:r>
          </a:p>
          <a:p>
            <a:pPr rtl="0">
              <a:spcBef>
                <a:spcPts val="0"/>
              </a:spcBef>
              <a:spcAft>
                <a:spcPts val="0"/>
              </a:spcAft>
            </a:pPr>
            <a:endParaRPr lang="en-US" sz="2000" b="0" dirty="0">
              <a:effectLst/>
            </a:endParaRPr>
          </a:p>
          <a:p>
            <a:pPr rtl="0">
              <a:spcBef>
                <a:spcPts val="0"/>
              </a:spcBef>
              <a:spcAft>
                <a:spcPts val="0"/>
              </a:spcAft>
            </a:pPr>
            <a:r>
              <a:rPr lang="en-US" sz="2000" b="0" i="0" u="none" strike="noStrike" dirty="0">
                <a:solidFill>
                  <a:srgbClr val="000000"/>
                </a:solidFill>
                <a:effectLst/>
              </a:rPr>
              <a:t>Engage workers in workplace decisions</a:t>
            </a:r>
          </a:p>
          <a:p>
            <a:pPr rtl="0">
              <a:spcBef>
                <a:spcPts val="0"/>
              </a:spcBef>
              <a:spcAft>
                <a:spcPts val="0"/>
              </a:spcAft>
            </a:pPr>
            <a:endParaRPr lang="en-US" sz="2000" b="0" dirty="0">
              <a:effectLst/>
            </a:endParaRPr>
          </a:p>
          <a:p>
            <a:pPr rtl="0">
              <a:spcBef>
                <a:spcPts val="0"/>
              </a:spcBef>
              <a:spcAft>
                <a:spcPts val="0"/>
              </a:spcAft>
            </a:pPr>
            <a:r>
              <a:rPr lang="en-US" sz="2000" b="0" i="0" u="none" strike="noStrike" dirty="0">
                <a:solidFill>
                  <a:srgbClr val="000000"/>
                </a:solidFill>
                <a:effectLst/>
              </a:rPr>
              <a:t>build a culture of gratitude and recognition</a:t>
            </a:r>
          </a:p>
          <a:p>
            <a:pPr rtl="0">
              <a:spcBef>
                <a:spcPts val="0"/>
              </a:spcBef>
              <a:spcAft>
                <a:spcPts val="0"/>
              </a:spcAft>
            </a:pPr>
            <a:endParaRPr lang="en-US" sz="2000" b="0" dirty="0">
              <a:effectLst/>
            </a:endParaRPr>
          </a:p>
          <a:p>
            <a:pPr rtl="0">
              <a:spcBef>
                <a:spcPts val="0"/>
              </a:spcBef>
              <a:spcAft>
                <a:spcPts val="0"/>
              </a:spcAft>
            </a:pPr>
            <a:r>
              <a:rPr lang="en-US" sz="2000" b="0" i="0" u="none" strike="noStrike" dirty="0">
                <a:solidFill>
                  <a:srgbClr val="000000"/>
                </a:solidFill>
                <a:effectLst/>
              </a:rPr>
              <a:t>Connect individual work with organizational mission</a:t>
            </a:r>
            <a:endParaRPr lang="en-US" sz="2000" b="0" dirty="0">
              <a:effectLst/>
            </a:endParaRPr>
          </a:p>
          <a:p>
            <a:pPr marL="0" indent="0">
              <a:buNone/>
            </a:pPr>
            <a:br>
              <a:rPr lang="en-US" sz="1200" dirty="0"/>
            </a:br>
            <a:br>
              <a:rPr lang="en-US" b="0" dirty="0">
                <a:effectLst/>
              </a:rPr>
            </a:br>
            <a:endParaRPr lang="en-US" dirty="0"/>
          </a:p>
        </p:txBody>
      </p:sp>
    </p:spTree>
    <p:custDataLst>
      <p:tags r:id="rId1"/>
    </p:custDataLst>
    <p:extLst>
      <p:ext uri="{BB962C8B-B14F-4D97-AF65-F5344CB8AC3E}">
        <p14:creationId xmlns:p14="http://schemas.microsoft.com/office/powerpoint/2010/main" val="10318465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838200" y="365125"/>
            <a:ext cx="10515600" cy="1325563"/>
          </a:xfrm>
        </p:spPr>
        <p:txBody>
          <a:bodyPr wrap="square" anchor="ctr">
            <a:normAutofit/>
          </a:bodyPr>
          <a:lstStyle/>
          <a:p>
            <a:r>
              <a:rPr lang="en-US" dirty="0">
                <a:solidFill>
                  <a:schemeClr val="tx1"/>
                </a:solidFill>
              </a:rPr>
              <a:t>Opportunity for Growth</a:t>
            </a:r>
          </a:p>
        </p:txBody>
      </p:sp>
      <p:sp>
        <p:nvSpPr>
          <p:cNvPr id="3" name="Content Placeholder 2">
            <a:extLst>
              <a:ext uri="{FF2B5EF4-FFF2-40B4-BE49-F238E27FC236}">
                <a16:creationId xmlns:a16="http://schemas.microsoft.com/office/drawing/2014/main" id="{A83E83DC-0CD7-4F6A-250A-1C09E821E1C2}"/>
              </a:ext>
            </a:extLst>
          </p:cNvPr>
          <p:cNvSpPr>
            <a:spLocks noGrp="1"/>
          </p:cNvSpPr>
          <p:nvPr>
            <p:ph idx="1"/>
          </p:nvPr>
        </p:nvSpPr>
        <p:spPr>
          <a:xfrm>
            <a:off x="1115704" y="1544200"/>
            <a:ext cx="4980296" cy="4351338"/>
          </a:xfrm>
        </p:spPr>
        <p:txBody>
          <a:bodyPr/>
          <a:lstStyle/>
          <a:p>
            <a:pPr marL="0" indent="0" rtl="0">
              <a:spcBef>
                <a:spcPts val="0"/>
              </a:spcBef>
              <a:spcAft>
                <a:spcPts val="0"/>
              </a:spcAft>
              <a:buNone/>
            </a:pPr>
            <a:r>
              <a:rPr lang="en-US" sz="2000" b="1" i="0" u="none" strike="noStrike" dirty="0">
                <a:solidFill>
                  <a:srgbClr val="000000"/>
                </a:solidFill>
                <a:effectLst/>
              </a:rPr>
              <a:t>Human Needs:</a:t>
            </a:r>
          </a:p>
          <a:p>
            <a:pPr marL="0" indent="0" rtl="0">
              <a:spcBef>
                <a:spcPts val="0"/>
              </a:spcBef>
              <a:spcAft>
                <a:spcPts val="0"/>
              </a:spcAft>
              <a:buNone/>
            </a:pPr>
            <a:br>
              <a:rPr lang="en-US" sz="2000" b="0" dirty="0">
                <a:effectLst/>
              </a:rPr>
            </a:br>
            <a:r>
              <a:rPr lang="en-US" sz="2000" b="1" i="0" u="none" strike="noStrike" dirty="0">
                <a:solidFill>
                  <a:srgbClr val="000000"/>
                </a:solidFill>
                <a:effectLst/>
              </a:rPr>
              <a:t>Learning </a:t>
            </a:r>
            <a:r>
              <a:rPr lang="en-US" sz="2000" b="0" i="0" u="none" strike="noStrike" dirty="0">
                <a:solidFill>
                  <a:srgbClr val="000000"/>
                </a:solidFill>
                <a:effectLst/>
              </a:rPr>
              <a:t>is the process of acquiring new skills and knowledge in the workplace.</a:t>
            </a:r>
            <a:endParaRPr lang="en-US" sz="2000" b="0" dirty="0">
              <a:effectLst/>
            </a:endParaRPr>
          </a:p>
          <a:p>
            <a:pPr marL="0" indent="0" rtl="0">
              <a:spcBef>
                <a:spcPts val="0"/>
              </a:spcBef>
              <a:spcAft>
                <a:spcPts val="0"/>
              </a:spcAft>
              <a:buNone/>
            </a:pPr>
            <a:br>
              <a:rPr lang="en-US" sz="2000" b="0" dirty="0">
                <a:effectLst/>
              </a:rPr>
            </a:br>
            <a:r>
              <a:rPr lang="en-US" sz="2000" b="1" i="0" u="none" strike="noStrike" dirty="0">
                <a:solidFill>
                  <a:srgbClr val="000000"/>
                </a:solidFill>
                <a:effectLst/>
              </a:rPr>
              <a:t>Accomplishment</a:t>
            </a:r>
            <a:r>
              <a:rPr lang="en-US" sz="2000" b="0" i="0" u="none" strike="noStrike" dirty="0">
                <a:solidFill>
                  <a:srgbClr val="000000"/>
                </a:solidFill>
                <a:effectLst/>
              </a:rPr>
              <a:t> is the outcome of meeting goals and having an impact.</a:t>
            </a:r>
            <a:br>
              <a:rPr lang="en-US" sz="2400" dirty="0"/>
            </a:br>
            <a:br>
              <a:rPr lang="en-US" sz="1200" dirty="0"/>
            </a:br>
            <a:br>
              <a:rPr lang="en-US" b="0" dirty="0">
                <a:effectLst/>
              </a:rPr>
            </a:br>
            <a:endParaRPr lang="en-US" dirty="0"/>
          </a:p>
        </p:txBody>
      </p:sp>
    </p:spTree>
    <p:custDataLst>
      <p:tags r:id="rId1"/>
    </p:custDataLst>
    <p:extLst>
      <p:ext uri="{BB962C8B-B14F-4D97-AF65-F5344CB8AC3E}">
        <p14:creationId xmlns:p14="http://schemas.microsoft.com/office/powerpoint/2010/main" val="825755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1269F-E961-6AC6-22C8-B982AA01E52E}"/>
              </a:ext>
            </a:extLst>
          </p:cNvPr>
          <p:cNvSpPr>
            <a:spLocks noGrp="1"/>
          </p:cNvSpPr>
          <p:nvPr>
            <p:ph type="title"/>
          </p:nvPr>
        </p:nvSpPr>
        <p:spPr>
          <a:xfrm>
            <a:off x="838200" y="365125"/>
            <a:ext cx="10515600" cy="1325563"/>
          </a:xfrm>
        </p:spPr>
        <p:txBody>
          <a:bodyPr wrap="square" anchor="ctr">
            <a:normAutofit/>
          </a:bodyPr>
          <a:lstStyle/>
          <a:p>
            <a:r>
              <a:rPr lang="en-US" dirty="0">
                <a:solidFill>
                  <a:schemeClr val="tx1"/>
                </a:solidFill>
              </a:rPr>
              <a:t>What will we cover today?</a:t>
            </a:r>
          </a:p>
        </p:txBody>
      </p:sp>
      <p:sp>
        <p:nvSpPr>
          <p:cNvPr id="3" name="Content Placeholder 2">
            <a:extLst>
              <a:ext uri="{FF2B5EF4-FFF2-40B4-BE49-F238E27FC236}">
                <a16:creationId xmlns:a16="http://schemas.microsoft.com/office/drawing/2014/main" id="{98CF4D37-36C9-8BA6-8566-D5757FC4A78B}"/>
              </a:ext>
            </a:extLst>
          </p:cNvPr>
          <p:cNvSpPr>
            <a:spLocks noGrp="1"/>
          </p:cNvSpPr>
          <p:nvPr>
            <p:ph sz="half" idx="2"/>
          </p:nvPr>
        </p:nvSpPr>
        <p:spPr>
          <a:xfrm>
            <a:off x="1184441" y="1690688"/>
            <a:ext cx="5181600" cy="4351338"/>
          </a:xfrm>
        </p:spPr>
        <p:txBody>
          <a:bodyPr wrap="square" anchor="t">
            <a:normAutofit/>
          </a:bodyPr>
          <a:lstStyle/>
          <a:p>
            <a:pPr marL="0" indent="0" rtl="0">
              <a:spcBef>
                <a:spcPts val="1200"/>
              </a:spcBef>
              <a:spcAft>
                <a:spcPts val="1200"/>
              </a:spcAft>
              <a:buNone/>
            </a:pPr>
            <a:r>
              <a:rPr lang="en-US" sz="2000" b="0" i="0" u="none" strike="noStrike" dirty="0">
                <a:solidFill>
                  <a:schemeClr val="tx1"/>
                </a:solidFill>
                <a:effectLst/>
              </a:rPr>
              <a:t>1. Surgeon General’s recommendations for improving mental health and well-being at work.</a:t>
            </a:r>
            <a:endParaRPr lang="en-US" sz="2000" b="0" dirty="0">
              <a:solidFill>
                <a:schemeClr val="tx1"/>
              </a:solidFill>
              <a:effectLst/>
            </a:endParaRPr>
          </a:p>
          <a:p>
            <a:pPr marL="0" indent="0" rtl="0">
              <a:spcBef>
                <a:spcPts val="1200"/>
              </a:spcBef>
              <a:spcAft>
                <a:spcPts val="1200"/>
              </a:spcAft>
              <a:buNone/>
            </a:pPr>
            <a:r>
              <a:rPr lang="en-US" sz="2000" b="0" i="0" u="none" strike="noStrike" dirty="0">
                <a:solidFill>
                  <a:schemeClr val="tx1"/>
                </a:solidFill>
                <a:effectLst/>
              </a:rPr>
              <a:t>2. SAHMSA’s Creating A Healthier Life: A Step-By-Step Guide To Wellness for Individuals.</a:t>
            </a:r>
            <a:endParaRPr lang="en-US" sz="2000" b="0" dirty="0">
              <a:solidFill>
                <a:schemeClr val="tx1"/>
              </a:solidFill>
              <a:effectLst/>
            </a:endParaRPr>
          </a:p>
          <a:p>
            <a:pPr marL="0" indent="0" rtl="0">
              <a:spcBef>
                <a:spcPts val="1200"/>
              </a:spcBef>
              <a:spcAft>
                <a:spcPts val="1200"/>
              </a:spcAft>
              <a:buNone/>
            </a:pPr>
            <a:r>
              <a:rPr lang="en-US" sz="2000" b="0" i="0" u="none" strike="noStrike" dirty="0">
                <a:solidFill>
                  <a:schemeClr val="tx1"/>
                </a:solidFill>
                <a:effectLst/>
              </a:rPr>
              <a:t>3. NLM, NIH, and other organizations related to mental health and well-being</a:t>
            </a:r>
            <a:r>
              <a:rPr lang="en-US" sz="2000" b="0" i="0" u="none" strike="noStrike" dirty="0">
                <a:effectLst/>
              </a:rPr>
              <a:t>.</a:t>
            </a:r>
            <a:endParaRPr lang="en-US" sz="2000" b="0" dirty="0">
              <a:effectLst/>
            </a:endParaRPr>
          </a:p>
          <a:p>
            <a:pPr marL="0" indent="0">
              <a:buNone/>
            </a:pPr>
            <a:br>
              <a:rPr lang="en-US" sz="2000" dirty="0"/>
            </a:br>
            <a:endParaRPr lang="en-US" sz="2000" dirty="0"/>
          </a:p>
        </p:txBody>
      </p:sp>
    </p:spTree>
    <p:custDataLst>
      <p:tags r:id="rId1"/>
    </p:custDataLst>
    <p:extLst>
      <p:ext uri="{BB962C8B-B14F-4D97-AF65-F5344CB8AC3E}">
        <p14:creationId xmlns:p14="http://schemas.microsoft.com/office/powerpoint/2010/main" val="25758877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838200" y="365125"/>
            <a:ext cx="10515600" cy="1325563"/>
          </a:xfrm>
        </p:spPr>
        <p:txBody>
          <a:bodyPr wrap="square" anchor="ctr">
            <a:normAutofit/>
          </a:bodyPr>
          <a:lstStyle/>
          <a:p>
            <a:r>
              <a:rPr lang="en-US" dirty="0">
                <a:solidFill>
                  <a:schemeClr val="tx1"/>
                </a:solidFill>
              </a:rPr>
              <a:t>Opportunity for Growth - Key Components</a:t>
            </a:r>
          </a:p>
        </p:txBody>
      </p:sp>
      <p:sp>
        <p:nvSpPr>
          <p:cNvPr id="3" name="Content Placeholder 2">
            <a:extLst>
              <a:ext uri="{FF2B5EF4-FFF2-40B4-BE49-F238E27FC236}">
                <a16:creationId xmlns:a16="http://schemas.microsoft.com/office/drawing/2014/main" id="{A83E83DC-0CD7-4F6A-250A-1C09E821E1C2}"/>
              </a:ext>
            </a:extLst>
          </p:cNvPr>
          <p:cNvSpPr>
            <a:spLocks noGrp="1"/>
          </p:cNvSpPr>
          <p:nvPr>
            <p:ph idx="1"/>
          </p:nvPr>
        </p:nvSpPr>
        <p:spPr>
          <a:xfrm>
            <a:off x="838200" y="1847850"/>
            <a:ext cx="7522029" cy="4351338"/>
          </a:xfrm>
        </p:spPr>
        <p:txBody>
          <a:bodyPr/>
          <a:lstStyle/>
          <a:p>
            <a:pPr rtl="0">
              <a:spcBef>
                <a:spcPts val="0"/>
              </a:spcBef>
              <a:spcAft>
                <a:spcPts val="0"/>
              </a:spcAft>
            </a:pPr>
            <a:r>
              <a:rPr lang="en-US" sz="2000" b="0" i="0" u="none" strike="noStrike" dirty="0">
                <a:solidFill>
                  <a:schemeClr val="tx1"/>
                </a:solidFill>
                <a:effectLst/>
              </a:rPr>
              <a:t>Offer quality training, education, and mentoring</a:t>
            </a:r>
          </a:p>
          <a:p>
            <a:pPr rtl="0">
              <a:spcBef>
                <a:spcPts val="0"/>
              </a:spcBef>
              <a:spcAft>
                <a:spcPts val="0"/>
              </a:spcAft>
            </a:pPr>
            <a:endParaRPr lang="en-US" sz="2000" b="0" dirty="0">
              <a:solidFill>
                <a:schemeClr val="tx1"/>
              </a:solidFill>
              <a:effectLst/>
            </a:endParaRPr>
          </a:p>
          <a:p>
            <a:pPr rtl="0">
              <a:spcBef>
                <a:spcPts val="0"/>
              </a:spcBef>
              <a:spcAft>
                <a:spcPts val="0"/>
              </a:spcAft>
            </a:pPr>
            <a:r>
              <a:rPr lang="en-US" sz="2000" b="0" i="0" u="none" strike="noStrike" dirty="0">
                <a:solidFill>
                  <a:schemeClr val="tx1"/>
                </a:solidFill>
                <a:effectLst/>
              </a:rPr>
              <a:t>Foster clear, equitable pathways for career</a:t>
            </a:r>
          </a:p>
          <a:p>
            <a:pPr marL="0" indent="0" rtl="0">
              <a:spcBef>
                <a:spcPts val="0"/>
              </a:spcBef>
              <a:spcAft>
                <a:spcPts val="0"/>
              </a:spcAft>
              <a:buNone/>
            </a:pPr>
            <a:r>
              <a:rPr lang="en-US" sz="2000" b="0" i="0" u="none" strike="noStrike" dirty="0">
                <a:solidFill>
                  <a:schemeClr val="tx1"/>
                </a:solidFill>
                <a:effectLst/>
              </a:rPr>
              <a:t>    advancement</a:t>
            </a:r>
          </a:p>
          <a:p>
            <a:pPr marL="0" indent="0" rtl="0">
              <a:spcBef>
                <a:spcPts val="0"/>
              </a:spcBef>
              <a:spcAft>
                <a:spcPts val="0"/>
              </a:spcAft>
              <a:buNone/>
            </a:pPr>
            <a:endParaRPr lang="en-US" sz="2000" b="0" dirty="0">
              <a:solidFill>
                <a:schemeClr val="tx1"/>
              </a:solidFill>
              <a:effectLst/>
            </a:endParaRPr>
          </a:p>
          <a:p>
            <a:pPr rtl="0">
              <a:spcBef>
                <a:spcPts val="0"/>
              </a:spcBef>
              <a:spcAft>
                <a:spcPts val="0"/>
              </a:spcAft>
            </a:pPr>
            <a:r>
              <a:rPr lang="en-US" sz="2000" b="0" i="0" u="none" strike="noStrike" dirty="0">
                <a:solidFill>
                  <a:schemeClr val="tx1"/>
                </a:solidFill>
                <a:effectLst/>
              </a:rPr>
              <a:t>Ensure relevant, reciprocal feedback</a:t>
            </a:r>
            <a:endParaRPr lang="en-US" sz="2000" b="0" dirty="0">
              <a:solidFill>
                <a:schemeClr val="tx1"/>
              </a:solidFill>
              <a:effectLst/>
            </a:endParaRPr>
          </a:p>
          <a:p>
            <a:pPr marL="0" indent="0">
              <a:buNone/>
            </a:pPr>
            <a:br>
              <a:rPr lang="en-US" sz="1200" dirty="0"/>
            </a:br>
            <a:br>
              <a:rPr lang="en-US" sz="1200" dirty="0"/>
            </a:br>
            <a:br>
              <a:rPr lang="en-US" sz="1200" dirty="0"/>
            </a:br>
            <a:br>
              <a:rPr lang="en-US" b="0" dirty="0">
                <a:effectLst/>
              </a:rPr>
            </a:br>
            <a:endParaRPr lang="en-US" dirty="0"/>
          </a:p>
        </p:txBody>
      </p:sp>
    </p:spTree>
    <p:custDataLst>
      <p:tags r:id="rId1"/>
    </p:custDataLst>
    <p:extLst>
      <p:ext uri="{BB962C8B-B14F-4D97-AF65-F5344CB8AC3E}">
        <p14:creationId xmlns:p14="http://schemas.microsoft.com/office/powerpoint/2010/main" val="3475624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D5877-F9C9-E0B3-7CBD-8C5DC3DFFB71}"/>
              </a:ext>
            </a:extLst>
          </p:cNvPr>
          <p:cNvSpPr>
            <a:spLocks noGrp="1"/>
          </p:cNvSpPr>
          <p:nvPr>
            <p:ph type="title"/>
          </p:nvPr>
        </p:nvSpPr>
        <p:spPr>
          <a:xfrm>
            <a:off x="1446167" y="2515394"/>
            <a:ext cx="10515600" cy="1325563"/>
          </a:xfrm>
        </p:spPr>
        <p:txBody>
          <a:bodyPr/>
          <a:lstStyle/>
          <a:p>
            <a:r>
              <a:rPr lang="en-US" sz="4000" b="0" i="0" u="none" strike="noStrike" dirty="0">
                <a:solidFill>
                  <a:srgbClr val="000000"/>
                </a:solidFill>
                <a:effectLst/>
                <a:latin typeface="Arial" panose="020B0604020202020204" pitchFamily="34" charset="0"/>
              </a:rPr>
              <a:t>Steps to create a healthier life at work</a:t>
            </a:r>
            <a:endParaRPr lang="en-US" sz="8000" dirty="0"/>
          </a:p>
        </p:txBody>
      </p:sp>
    </p:spTree>
    <p:custDataLst>
      <p:tags r:id="rId1"/>
    </p:custDataLst>
    <p:extLst>
      <p:ext uri="{BB962C8B-B14F-4D97-AF65-F5344CB8AC3E}">
        <p14:creationId xmlns:p14="http://schemas.microsoft.com/office/powerpoint/2010/main" val="13102869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838200" y="1147177"/>
            <a:ext cx="4287253" cy="3930149"/>
          </a:xfrm>
        </p:spPr>
        <p:txBody>
          <a:bodyPr wrap="square" anchor="ctr">
            <a:normAutofit/>
          </a:bodyPr>
          <a:lstStyle/>
          <a:p>
            <a:r>
              <a:rPr lang="en-US" dirty="0">
                <a:solidFill>
                  <a:schemeClr val="tx1"/>
                </a:solidFill>
              </a:rPr>
              <a:t>Creating A Healthier Life: A Step-By-Step Guide To Wellness</a:t>
            </a:r>
          </a:p>
        </p:txBody>
      </p:sp>
      <p:sp>
        <p:nvSpPr>
          <p:cNvPr id="3" name="Content Placeholder 2">
            <a:extLst>
              <a:ext uri="{FF2B5EF4-FFF2-40B4-BE49-F238E27FC236}">
                <a16:creationId xmlns:a16="http://schemas.microsoft.com/office/drawing/2014/main" id="{A83E83DC-0CD7-4F6A-250A-1C09E821E1C2}"/>
              </a:ext>
            </a:extLst>
          </p:cNvPr>
          <p:cNvSpPr>
            <a:spLocks noGrp="1"/>
          </p:cNvSpPr>
          <p:nvPr>
            <p:ph sz="half" idx="2"/>
          </p:nvPr>
        </p:nvSpPr>
        <p:spPr>
          <a:xfrm>
            <a:off x="6172200" y="1825625"/>
            <a:ext cx="5181600" cy="4351338"/>
          </a:xfrm>
        </p:spPr>
        <p:txBody>
          <a:bodyPr wrap="square" anchor="t">
            <a:normAutofit lnSpcReduction="10000"/>
          </a:bodyPr>
          <a:lstStyle/>
          <a:p>
            <a:pPr rtl="0">
              <a:lnSpc>
                <a:spcPct val="100000"/>
              </a:lnSpc>
              <a:spcBef>
                <a:spcPts val="0"/>
              </a:spcBef>
              <a:spcAft>
                <a:spcPts val="0"/>
              </a:spcAft>
            </a:pPr>
            <a:r>
              <a:rPr lang="en-US" sz="2200" b="0" i="0" u="none" strike="noStrike" dirty="0">
                <a:solidFill>
                  <a:schemeClr val="tx1"/>
                </a:solidFill>
                <a:effectLst/>
              </a:rPr>
              <a:t>Each person has their own unique path towards becoming healthier</a:t>
            </a:r>
          </a:p>
          <a:p>
            <a:pPr marL="0" indent="0" rtl="0">
              <a:lnSpc>
                <a:spcPct val="100000"/>
              </a:lnSpc>
              <a:spcBef>
                <a:spcPts val="0"/>
              </a:spcBef>
              <a:spcAft>
                <a:spcPts val="0"/>
              </a:spcAft>
              <a:buNone/>
            </a:pPr>
            <a:endParaRPr lang="en-US" sz="2200" b="0" i="0" u="none" strike="noStrike" dirty="0">
              <a:solidFill>
                <a:schemeClr val="tx1"/>
              </a:solidFill>
              <a:effectLst/>
            </a:endParaRPr>
          </a:p>
          <a:p>
            <a:pPr rtl="0">
              <a:lnSpc>
                <a:spcPct val="100000"/>
              </a:lnSpc>
              <a:spcBef>
                <a:spcPts val="0"/>
              </a:spcBef>
              <a:spcAft>
                <a:spcPts val="0"/>
              </a:spcAft>
            </a:pPr>
            <a:r>
              <a:rPr lang="en-US" sz="2200" b="0" i="0" u="none" strike="noStrike" dirty="0">
                <a:solidFill>
                  <a:schemeClr val="tx1"/>
                </a:solidFill>
                <a:effectLst/>
              </a:rPr>
              <a:t>Every aspect of wellness relates directly to the quality of a person’s life</a:t>
            </a:r>
          </a:p>
          <a:p>
            <a:pPr marL="0" indent="0" rtl="0">
              <a:lnSpc>
                <a:spcPct val="100000"/>
              </a:lnSpc>
              <a:spcBef>
                <a:spcPts val="0"/>
              </a:spcBef>
              <a:spcAft>
                <a:spcPts val="0"/>
              </a:spcAft>
              <a:buNone/>
            </a:pPr>
            <a:endParaRPr lang="en-US" sz="2200" b="0" i="0" u="none" strike="noStrike" dirty="0">
              <a:solidFill>
                <a:schemeClr val="tx1"/>
              </a:solidFill>
              <a:effectLst/>
            </a:endParaRPr>
          </a:p>
          <a:p>
            <a:pPr rtl="0">
              <a:lnSpc>
                <a:spcPct val="100000"/>
              </a:lnSpc>
              <a:spcBef>
                <a:spcPts val="0"/>
              </a:spcBef>
              <a:spcAft>
                <a:spcPts val="0"/>
              </a:spcAft>
            </a:pPr>
            <a:r>
              <a:rPr lang="en-US" sz="2200" b="0" i="0" u="none" strike="noStrike" dirty="0">
                <a:solidFill>
                  <a:schemeClr val="tx1"/>
                </a:solidFill>
                <a:effectLst/>
              </a:rPr>
              <a:t>Being healthier can happen at a person’s own pace, in their own time and within their own abilities</a:t>
            </a:r>
          </a:p>
          <a:p>
            <a:pPr marL="0" indent="0">
              <a:buNone/>
            </a:pPr>
            <a:br>
              <a:rPr lang="en-US" sz="2400" dirty="0"/>
            </a:br>
            <a:br>
              <a:rPr lang="en-US" sz="2400" dirty="0"/>
            </a:br>
            <a:br>
              <a:rPr lang="en-US" sz="2400" b="0" dirty="0">
                <a:effectLst/>
              </a:rPr>
            </a:br>
            <a:endParaRPr lang="en-US" sz="2400" dirty="0"/>
          </a:p>
        </p:txBody>
      </p:sp>
    </p:spTree>
    <p:custDataLst>
      <p:tags r:id="rId1"/>
    </p:custDataLst>
    <p:extLst>
      <p:ext uri="{BB962C8B-B14F-4D97-AF65-F5344CB8AC3E}">
        <p14:creationId xmlns:p14="http://schemas.microsoft.com/office/powerpoint/2010/main" val="11103056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p:txBody>
          <a:bodyPr wrap="square" anchor="ctr">
            <a:normAutofit/>
          </a:bodyPr>
          <a:lstStyle/>
          <a:p>
            <a:r>
              <a:rPr lang="en-US" dirty="0">
                <a:solidFill>
                  <a:schemeClr val="tx1"/>
                </a:solidFill>
              </a:rPr>
              <a:t>The Eight Dimensions of Wellness</a:t>
            </a:r>
          </a:p>
        </p:txBody>
      </p:sp>
      <p:sp>
        <p:nvSpPr>
          <p:cNvPr id="6" name="Content Placeholder 5">
            <a:extLst>
              <a:ext uri="{FF2B5EF4-FFF2-40B4-BE49-F238E27FC236}">
                <a16:creationId xmlns:a16="http://schemas.microsoft.com/office/drawing/2014/main" id="{189B429B-8F40-196C-5416-72B785E9029F}"/>
              </a:ext>
            </a:extLst>
          </p:cNvPr>
          <p:cNvSpPr>
            <a:spLocks noGrp="1"/>
          </p:cNvSpPr>
          <p:nvPr>
            <p:ph sz="half" idx="1"/>
          </p:nvPr>
        </p:nvSpPr>
        <p:spPr/>
        <p:txBody>
          <a:bodyPr/>
          <a:lstStyle/>
          <a:p>
            <a:pPr marL="514350" indent="-514350">
              <a:buFont typeface="+mj-lt"/>
              <a:buAutoNum type="arabicPeriod"/>
            </a:pPr>
            <a:r>
              <a:rPr lang="en-US" dirty="0">
                <a:solidFill>
                  <a:schemeClr val="tx1"/>
                </a:solidFill>
              </a:rPr>
              <a:t>Emotional</a:t>
            </a:r>
          </a:p>
          <a:p>
            <a:pPr marL="514350" indent="-514350">
              <a:buFont typeface="+mj-lt"/>
              <a:buAutoNum type="arabicPeriod"/>
            </a:pPr>
            <a:r>
              <a:rPr lang="en-US" dirty="0">
                <a:solidFill>
                  <a:schemeClr val="tx1"/>
                </a:solidFill>
              </a:rPr>
              <a:t>Spiritual</a:t>
            </a:r>
          </a:p>
          <a:p>
            <a:pPr marL="514350" indent="-514350">
              <a:buFont typeface="+mj-lt"/>
              <a:buAutoNum type="arabicPeriod"/>
            </a:pPr>
            <a:r>
              <a:rPr lang="en-US" dirty="0">
                <a:solidFill>
                  <a:schemeClr val="tx1"/>
                </a:solidFill>
              </a:rPr>
              <a:t>Intellectual</a:t>
            </a:r>
          </a:p>
          <a:p>
            <a:pPr marL="514350" indent="-514350">
              <a:buFont typeface="+mj-lt"/>
              <a:buAutoNum type="arabicPeriod"/>
            </a:pPr>
            <a:r>
              <a:rPr lang="en-US" dirty="0">
                <a:solidFill>
                  <a:schemeClr val="tx1"/>
                </a:solidFill>
              </a:rPr>
              <a:t>Physical</a:t>
            </a:r>
          </a:p>
          <a:p>
            <a:pPr marL="514350" indent="-514350">
              <a:buFont typeface="+mj-lt"/>
              <a:buAutoNum type="arabicPeriod"/>
            </a:pPr>
            <a:r>
              <a:rPr lang="en-US" dirty="0">
                <a:solidFill>
                  <a:schemeClr val="tx1"/>
                </a:solidFill>
              </a:rPr>
              <a:t>Environmental</a:t>
            </a:r>
          </a:p>
          <a:p>
            <a:pPr marL="514350" indent="-514350">
              <a:buFont typeface="+mj-lt"/>
              <a:buAutoNum type="arabicPeriod"/>
            </a:pPr>
            <a:r>
              <a:rPr lang="en-US" dirty="0">
                <a:solidFill>
                  <a:schemeClr val="tx1"/>
                </a:solidFill>
              </a:rPr>
              <a:t>Financial</a:t>
            </a:r>
          </a:p>
          <a:p>
            <a:pPr marL="514350" indent="-514350">
              <a:buFont typeface="+mj-lt"/>
              <a:buAutoNum type="arabicPeriod"/>
            </a:pPr>
            <a:r>
              <a:rPr lang="en-US" dirty="0">
                <a:solidFill>
                  <a:schemeClr val="tx1"/>
                </a:solidFill>
              </a:rPr>
              <a:t>Occupational</a:t>
            </a:r>
          </a:p>
          <a:p>
            <a:pPr marL="514350" indent="-514350">
              <a:buFont typeface="+mj-lt"/>
              <a:buAutoNum type="arabicPeriod"/>
            </a:pPr>
            <a:r>
              <a:rPr lang="en-US" dirty="0">
                <a:solidFill>
                  <a:schemeClr val="tx1"/>
                </a:solidFill>
              </a:rPr>
              <a:t>Social</a:t>
            </a:r>
          </a:p>
        </p:txBody>
      </p:sp>
      <p:sp>
        <p:nvSpPr>
          <p:cNvPr id="10" name="TextBox 9">
            <a:extLst>
              <a:ext uri="{FF2B5EF4-FFF2-40B4-BE49-F238E27FC236}">
                <a16:creationId xmlns:a16="http://schemas.microsoft.com/office/drawing/2014/main" id="{AC1DD95C-B327-253B-0ECA-A8C7BF86D921}"/>
              </a:ext>
            </a:extLst>
          </p:cNvPr>
          <p:cNvSpPr txBox="1"/>
          <p:nvPr/>
        </p:nvSpPr>
        <p:spPr>
          <a:xfrm>
            <a:off x="6339016" y="6176963"/>
            <a:ext cx="4436076" cy="369332"/>
          </a:xfrm>
          <a:prstGeom prst="rect">
            <a:avLst/>
          </a:prstGeom>
          <a:noFill/>
        </p:spPr>
        <p:txBody>
          <a:bodyPr wrap="square" rtlCol="0">
            <a:spAutoFit/>
          </a:bodyPr>
          <a:lstStyle/>
          <a:p>
            <a:r>
              <a:rPr lang="en-US" dirty="0">
                <a:hlinkClick r:id="rId4"/>
              </a:rPr>
              <a:t>Adapted from: A Wellness Approach</a:t>
            </a:r>
            <a:endParaRPr lang="en-US" dirty="0"/>
          </a:p>
        </p:txBody>
      </p:sp>
    </p:spTree>
    <p:custDataLst>
      <p:tags r:id="rId1"/>
    </p:custDataLst>
    <p:extLst>
      <p:ext uri="{BB962C8B-B14F-4D97-AF65-F5344CB8AC3E}">
        <p14:creationId xmlns:p14="http://schemas.microsoft.com/office/powerpoint/2010/main" val="31857912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838200" y="365125"/>
            <a:ext cx="10515600" cy="1325563"/>
          </a:xfrm>
        </p:spPr>
        <p:txBody>
          <a:bodyPr wrap="square" anchor="ctr">
            <a:normAutofit/>
          </a:bodyPr>
          <a:lstStyle/>
          <a:p>
            <a:r>
              <a:rPr lang="en-US" dirty="0">
                <a:solidFill>
                  <a:schemeClr val="tx1"/>
                </a:solidFill>
              </a:rPr>
              <a:t>Improving physical wellness</a:t>
            </a:r>
          </a:p>
        </p:txBody>
      </p:sp>
      <p:sp>
        <p:nvSpPr>
          <p:cNvPr id="6" name="TextBox 5">
            <a:extLst>
              <a:ext uri="{FF2B5EF4-FFF2-40B4-BE49-F238E27FC236}">
                <a16:creationId xmlns:a16="http://schemas.microsoft.com/office/drawing/2014/main" id="{7B59356C-24C2-F267-11A5-190BBBE84B89}"/>
              </a:ext>
            </a:extLst>
          </p:cNvPr>
          <p:cNvSpPr txBox="1"/>
          <p:nvPr/>
        </p:nvSpPr>
        <p:spPr>
          <a:xfrm>
            <a:off x="1035908" y="2021691"/>
            <a:ext cx="6093372" cy="2814617"/>
          </a:xfrm>
          <a:prstGeom prst="rect">
            <a:avLst/>
          </a:prstGeom>
          <a:noFill/>
        </p:spPr>
        <p:txBody>
          <a:bodyPr wrap="square">
            <a:spAutoFit/>
          </a:bodyPr>
          <a:lstStyle/>
          <a:p>
            <a:pPr rtl="0" fontAlgn="base">
              <a:lnSpc>
                <a:spcPct val="150000"/>
              </a:lnSpc>
              <a:spcBef>
                <a:spcPts val="0"/>
              </a:spcBef>
              <a:spcAft>
                <a:spcPts val="0"/>
              </a:spcAft>
              <a:buFont typeface="Arial" panose="020B0604020202020204" pitchFamily="34" charset="0"/>
              <a:buChar char="•"/>
            </a:pPr>
            <a:r>
              <a:rPr lang="en-US" sz="2000" b="0" i="0" u="none" strike="noStrike" dirty="0">
                <a:solidFill>
                  <a:srgbClr val="000000"/>
                </a:solidFill>
                <a:effectLst/>
                <a:latin typeface="+mn-lt"/>
              </a:rPr>
              <a:t> Nutrition</a:t>
            </a:r>
          </a:p>
          <a:p>
            <a:pPr rtl="0" fontAlgn="base">
              <a:lnSpc>
                <a:spcPct val="150000"/>
              </a:lnSpc>
              <a:spcBef>
                <a:spcPts val="0"/>
              </a:spcBef>
              <a:spcAft>
                <a:spcPts val="0"/>
              </a:spcAft>
              <a:buFont typeface="Arial" panose="020B0604020202020204" pitchFamily="34" charset="0"/>
              <a:buChar char="•"/>
            </a:pPr>
            <a:r>
              <a:rPr lang="en-US" sz="2000" b="0" i="0" u="none" strike="noStrike" dirty="0">
                <a:solidFill>
                  <a:srgbClr val="000000"/>
                </a:solidFill>
                <a:effectLst/>
                <a:latin typeface="+mn-lt"/>
              </a:rPr>
              <a:t> Physical activity</a:t>
            </a:r>
          </a:p>
          <a:p>
            <a:pPr rtl="0" fontAlgn="base">
              <a:lnSpc>
                <a:spcPct val="150000"/>
              </a:lnSpc>
              <a:spcBef>
                <a:spcPts val="0"/>
              </a:spcBef>
              <a:spcAft>
                <a:spcPts val="0"/>
              </a:spcAft>
              <a:buFont typeface="Arial" panose="020B0604020202020204" pitchFamily="34" charset="0"/>
              <a:buChar char="•"/>
            </a:pPr>
            <a:r>
              <a:rPr lang="en-US" sz="2000" b="0" i="0" u="none" strike="noStrike" dirty="0">
                <a:solidFill>
                  <a:srgbClr val="000000"/>
                </a:solidFill>
                <a:effectLst/>
                <a:latin typeface="+mn-lt"/>
              </a:rPr>
              <a:t> Sleep</a:t>
            </a:r>
          </a:p>
          <a:p>
            <a:pPr rtl="0" fontAlgn="base">
              <a:lnSpc>
                <a:spcPct val="150000"/>
              </a:lnSpc>
              <a:spcBef>
                <a:spcPts val="0"/>
              </a:spcBef>
              <a:spcAft>
                <a:spcPts val="0"/>
              </a:spcAft>
              <a:buFont typeface="Arial" panose="020B0604020202020204" pitchFamily="34" charset="0"/>
              <a:buChar char="•"/>
            </a:pPr>
            <a:r>
              <a:rPr lang="en-US" sz="2000" b="0" i="0" u="none" strike="noStrike" dirty="0">
                <a:solidFill>
                  <a:srgbClr val="000000"/>
                </a:solidFill>
                <a:effectLst/>
                <a:latin typeface="+mn-lt"/>
              </a:rPr>
              <a:t> Alcohol, tobacco, and other drugs</a:t>
            </a:r>
          </a:p>
          <a:p>
            <a:pPr rtl="0" fontAlgn="base">
              <a:lnSpc>
                <a:spcPct val="150000"/>
              </a:lnSpc>
              <a:spcBef>
                <a:spcPts val="0"/>
              </a:spcBef>
              <a:spcAft>
                <a:spcPts val="0"/>
              </a:spcAft>
              <a:buFont typeface="Arial" panose="020B0604020202020204" pitchFamily="34" charset="0"/>
              <a:buChar char="•"/>
            </a:pPr>
            <a:r>
              <a:rPr lang="en-US" sz="2000" b="0" i="0" u="none" strike="noStrike" dirty="0">
                <a:solidFill>
                  <a:srgbClr val="000000"/>
                </a:solidFill>
                <a:effectLst/>
                <a:latin typeface="+mn-lt"/>
              </a:rPr>
              <a:t> Medication Safety</a:t>
            </a:r>
          </a:p>
          <a:p>
            <a:pPr rtl="0" fontAlgn="base">
              <a:lnSpc>
                <a:spcPct val="150000"/>
              </a:lnSpc>
              <a:spcBef>
                <a:spcPts val="0"/>
              </a:spcBef>
              <a:spcAft>
                <a:spcPts val="0"/>
              </a:spcAft>
              <a:buFont typeface="Arial" panose="020B0604020202020204" pitchFamily="34" charset="0"/>
              <a:buChar char="•"/>
            </a:pPr>
            <a:r>
              <a:rPr lang="en-US" sz="2000" b="0" i="0" u="none" strike="noStrike" dirty="0">
                <a:solidFill>
                  <a:srgbClr val="000000"/>
                </a:solidFill>
                <a:effectLst/>
                <a:latin typeface="+mn-lt"/>
              </a:rPr>
              <a:t> Preventive Medicine</a:t>
            </a:r>
          </a:p>
        </p:txBody>
      </p:sp>
    </p:spTree>
    <p:custDataLst>
      <p:tags r:id="rId1"/>
    </p:custDataLst>
    <p:extLst>
      <p:ext uri="{BB962C8B-B14F-4D97-AF65-F5344CB8AC3E}">
        <p14:creationId xmlns:p14="http://schemas.microsoft.com/office/powerpoint/2010/main" val="24642394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838200" y="365125"/>
            <a:ext cx="10515600" cy="1325563"/>
          </a:xfrm>
        </p:spPr>
        <p:txBody>
          <a:bodyPr wrap="square" anchor="ctr">
            <a:normAutofit/>
          </a:bodyPr>
          <a:lstStyle/>
          <a:p>
            <a:r>
              <a:rPr lang="en-US" dirty="0">
                <a:solidFill>
                  <a:schemeClr val="tx1"/>
                </a:solidFill>
              </a:rPr>
              <a:t>Improving intellectual wellness</a:t>
            </a:r>
          </a:p>
        </p:txBody>
      </p:sp>
      <p:sp>
        <p:nvSpPr>
          <p:cNvPr id="6" name="TextBox 5">
            <a:extLst>
              <a:ext uri="{FF2B5EF4-FFF2-40B4-BE49-F238E27FC236}">
                <a16:creationId xmlns:a16="http://schemas.microsoft.com/office/drawing/2014/main" id="{6266B9AF-D211-413F-8B97-6D54EF403C0A}"/>
              </a:ext>
            </a:extLst>
          </p:cNvPr>
          <p:cNvSpPr txBox="1"/>
          <p:nvPr/>
        </p:nvSpPr>
        <p:spPr>
          <a:xfrm>
            <a:off x="1288810" y="1987250"/>
            <a:ext cx="6093372" cy="1983620"/>
          </a:xfrm>
          <a:prstGeom prst="rect">
            <a:avLst/>
          </a:prstGeom>
          <a:noFill/>
        </p:spPr>
        <p:txBody>
          <a:bodyPr wrap="square">
            <a:spAutoFit/>
          </a:bodyPr>
          <a:lstStyle/>
          <a:p>
            <a:pPr rtl="0" fontAlgn="base">
              <a:lnSpc>
                <a:spcPct val="150000"/>
              </a:lnSpc>
              <a:spcBef>
                <a:spcPts val="0"/>
              </a:spcBef>
              <a:spcAft>
                <a:spcPts val="0"/>
              </a:spcAft>
              <a:buFont typeface="Arial" panose="020B0604020202020204" pitchFamily="34" charset="0"/>
              <a:buChar char="•"/>
            </a:pPr>
            <a:r>
              <a:rPr lang="en-US" sz="2400" b="0" i="0" u="none" strike="noStrike" dirty="0">
                <a:solidFill>
                  <a:srgbClr val="000000"/>
                </a:solidFill>
                <a:effectLst/>
                <a:latin typeface="Arial" panose="020B0604020202020204" pitchFamily="34" charset="0"/>
              </a:rPr>
              <a:t> </a:t>
            </a:r>
            <a:r>
              <a:rPr lang="en-US" sz="2000" b="0" i="0" u="none" strike="noStrike" dirty="0">
                <a:solidFill>
                  <a:srgbClr val="000000"/>
                </a:solidFill>
                <a:effectLst/>
                <a:latin typeface="+mn-lt"/>
              </a:rPr>
              <a:t>Personal Interests</a:t>
            </a:r>
          </a:p>
          <a:p>
            <a:pPr rtl="0" fontAlgn="base">
              <a:lnSpc>
                <a:spcPct val="150000"/>
              </a:lnSpc>
              <a:spcBef>
                <a:spcPts val="0"/>
              </a:spcBef>
              <a:spcAft>
                <a:spcPts val="0"/>
              </a:spcAft>
              <a:buFont typeface="Arial" panose="020B0604020202020204" pitchFamily="34" charset="0"/>
              <a:buChar char="•"/>
            </a:pPr>
            <a:r>
              <a:rPr lang="en-US" sz="2000" b="0" i="0" u="none" strike="noStrike" dirty="0">
                <a:solidFill>
                  <a:srgbClr val="000000"/>
                </a:solidFill>
                <a:effectLst/>
                <a:latin typeface="+mn-lt"/>
              </a:rPr>
              <a:t> Education</a:t>
            </a:r>
          </a:p>
          <a:p>
            <a:pPr rtl="0" fontAlgn="base">
              <a:lnSpc>
                <a:spcPct val="150000"/>
              </a:lnSpc>
              <a:spcBef>
                <a:spcPts val="0"/>
              </a:spcBef>
              <a:spcAft>
                <a:spcPts val="0"/>
              </a:spcAft>
              <a:buFont typeface="Arial" panose="020B0604020202020204" pitchFamily="34" charset="0"/>
              <a:buChar char="•"/>
            </a:pPr>
            <a:r>
              <a:rPr lang="en-US" sz="2000" b="0" i="0" u="none" strike="noStrike" dirty="0">
                <a:solidFill>
                  <a:srgbClr val="000000"/>
                </a:solidFill>
                <a:effectLst/>
                <a:latin typeface="+mn-lt"/>
              </a:rPr>
              <a:t> Brain Exercise</a:t>
            </a:r>
          </a:p>
          <a:p>
            <a:pPr rtl="0" fontAlgn="base">
              <a:lnSpc>
                <a:spcPct val="150000"/>
              </a:lnSpc>
              <a:spcBef>
                <a:spcPts val="0"/>
              </a:spcBef>
              <a:spcAft>
                <a:spcPts val="0"/>
              </a:spcAft>
              <a:buFont typeface="Arial" panose="020B0604020202020204" pitchFamily="34" charset="0"/>
              <a:buChar char="•"/>
            </a:pPr>
            <a:r>
              <a:rPr lang="en-US" sz="2000" b="0" i="0" u="none" strike="noStrike" dirty="0">
                <a:solidFill>
                  <a:srgbClr val="000000"/>
                </a:solidFill>
                <a:effectLst/>
                <a:latin typeface="+mn-lt"/>
              </a:rPr>
              <a:t> Conversation</a:t>
            </a:r>
          </a:p>
        </p:txBody>
      </p:sp>
    </p:spTree>
    <p:custDataLst>
      <p:tags r:id="rId1"/>
    </p:custDataLst>
    <p:extLst>
      <p:ext uri="{BB962C8B-B14F-4D97-AF65-F5344CB8AC3E}">
        <p14:creationId xmlns:p14="http://schemas.microsoft.com/office/powerpoint/2010/main" val="8844729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838200" y="365125"/>
            <a:ext cx="10515600" cy="1325563"/>
          </a:xfrm>
        </p:spPr>
        <p:txBody>
          <a:bodyPr wrap="square" anchor="ctr">
            <a:normAutofit/>
          </a:bodyPr>
          <a:lstStyle/>
          <a:p>
            <a:r>
              <a:rPr lang="en-US" dirty="0">
                <a:solidFill>
                  <a:schemeClr val="tx1"/>
                </a:solidFill>
              </a:rPr>
              <a:t>Improving financial wellness</a:t>
            </a:r>
          </a:p>
        </p:txBody>
      </p:sp>
      <p:sp>
        <p:nvSpPr>
          <p:cNvPr id="6" name="TextBox 5">
            <a:extLst>
              <a:ext uri="{FF2B5EF4-FFF2-40B4-BE49-F238E27FC236}">
                <a16:creationId xmlns:a16="http://schemas.microsoft.com/office/drawing/2014/main" id="{6942E205-6B56-9A5C-FADB-68D7742BFDB5}"/>
              </a:ext>
            </a:extLst>
          </p:cNvPr>
          <p:cNvSpPr txBox="1"/>
          <p:nvPr/>
        </p:nvSpPr>
        <p:spPr>
          <a:xfrm>
            <a:off x="1203999" y="2370310"/>
            <a:ext cx="6093372" cy="1881990"/>
          </a:xfrm>
          <a:prstGeom prst="rect">
            <a:avLst/>
          </a:prstGeom>
          <a:noFill/>
        </p:spPr>
        <p:txBody>
          <a:bodyPr wrap="square">
            <a:spAutoFit/>
          </a:bodyPr>
          <a:lstStyle/>
          <a:p>
            <a:pPr rtl="0" fontAlgn="base">
              <a:lnSpc>
                <a:spcPct val="150000"/>
              </a:lnSpc>
              <a:spcBef>
                <a:spcPts val="0"/>
              </a:spcBef>
              <a:spcAft>
                <a:spcPts val="0"/>
              </a:spcAft>
              <a:buFont typeface="Arial" panose="020B0604020202020204" pitchFamily="34" charset="0"/>
              <a:buChar char="•"/>
            </a:pPr>
            <a:r>
              <a:rPr lang="en-US" sz="1800" b="0" i="0" u="none" strike="noStrike" dirty="0">
                <a:solidFill>
                  <a:srgbClr val="000000"/>
                </a:solidFill>
                <a:effectLst/>
                <a:latin typeface="Arial" panose="020B0604020202020204" pitchFamily="34" charset="0"/>
              </a:rPr>
              <a:t> </a:t>
            </a:r>
            <a:r>
              <a:rPr lang="en-US" sz="2000" b="0" i="0" u="none" strike="noStrike" dirty="0">
                <a:solidFill>
                  <a:srgbClr val="000000"/>
                </a:solidFill>
                <a:effectLst/>
                <a:latin typeface="+mn-lt"/>
              </a:rPr>
              <a:t>Work/Income</a:t>
            </a:r>
          </a:p>
          <a:p>
            <a:pPr rtl="0" fontAlgn="base">
              <a:lnSpc>
                <a:spcPct val="150000"/>
              </a:lnSpc>
              <a:spcBef>
                <a:spcPts val="0"/>
              </a:spcBef>
              <a:spcAft>
                <a:spcPts val="0"/>
              </a:spcAft>
              <a:buFont typeface="Arial" panose="020B0604020202020204" pitchFamily="34" charset="0"/>
              <a:buChar char="•"/>
            </a:pPr>
            <a:r>
              <a:rPr lang="en-US" sz="2000" b="0" i="0" u="none" strike="noStrike" dirty="0">
                <a:solidFill>
                  <a:srgbClr val="000000"/>
                </a:solidFill>
                <a:effectLst/>
                <a:latin typeface="+mn-lt"/>
              </a:rPr>
              <a:t> Checking/Savings accounts</a:t>
            </a:r>
          </a:p>
          <a:p>
            <a:pPr rtl="0" fontAlgn="base">
              <a:lnSpc>
                <a:spcPct val="150000"/>
              </a:lnSpc>
              <a:spcBef>
                <a:spcPts val="0"/>
              </a:spcBef>
              <a:spcAft>
                <a:spcPts val="0"/>
              </a:spcAft>
              <a:buFont typeface="Arial" panose="020B0604020202020204" pitchFamily="34" charset="0"/>
              <a:buChar char="•"/>
            </a:pPr>
            <a:r>
              <a:rPr lang="en-US" sz="2000" b="0" i="0" u="none" strike="noStrike" dirty="0">
                <a:solidFill>
                  <a:srgbClr val="000000"/>
                </a:solidFill>
                <a:effectLst/>
                <a:latin typeface="+mn-lt"/>
              </a:rPr>
              <a:t> Debt</a:t>
            </a:r>
          </a:p>
          <a:p>
            <a:pPr rtl="0" fontAlgn="base">
              <a:lnSpc>
                <a:spcPct val="150000"/>
              </a:lnSpc>
              <a:spcBef>
                <a:spcPts val="0"/>
              </a:spcBef>
              <a:spcAft>
                <a:spcPts val="0"/>
              </a:spcAft>
              <a:buFont typeface="Arial" panose="020B0604020202020204" pitchFamily="34" charset="0"/>
              <a:buChar char="•"/>
            </a:pPr>
            <a:r>
              <a:rPr lang="en-US" sz="2000" b="0" i="0" u="none" strike="noStrike" dirty="0">
                <a:solidFill>
                  <a:srgbClr val="000000"/>
                </a:solidFill>
                <a:effectLst/>
                <a:latin typeface="+mn-lt"/>
              </a:rPr>
              <a:t> Retirement/Other accounts</a:t>
            </a:r>
          </a:p>
        </p:txBody>
      </p:sp>
    </p:spTree>
    <p:custDataLst>
      <p:tags r:id="rId1"/>
    </p:custDataLst>
    <p:extLst>
      <p:ext uri="{BB962C8B-B14F-4D97-AF65-F5344CB8AC3E}">
        <p14:creationId xmlns:p14="http://schemas.microsoft.com/office/powerpoint/2010/main" val="299193869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838200" y="365125"/>
            <a:ext cx="10515600" cy="1325563"/>
          </a:xfrm>
        </p:spPr>
        <p:txBody>
          <a:bodyPr vert="horz" wrap="square" lIns="91440" tIns="45720" rIns="91440" bIns="45720" numCol="1" anchor="ctr" anchorCtr="0" compatLnSpc="1">
            <a:prstTxWarp prst="textNoShape">
              <a:avLst/>
            </a:prstTxWarp>
            <a:normAutofit/>
          </a:bodyPr>
          <a:lstStyle/>
          <a:p>
            <a:r>
              <a:rPr lang="en-US" kern="1200" dirty="0">
                <a:solidFill>
                  <a:schemeClr val="tx1"/>
                </a:solidFill>
                <a:latin typeface="+mj-lt"/>
                <a:ea typeface="+mj-ea"/>
                <a:cs typeface="+mj-cs"/>
              </a:rPr>
              <a:t>Improving environmental wellness</a:t>
            </a:r>
          </a:p>
        </p:txBody>
      </p:sp>
      <p:sp>
        <p:nvSpPr>
          <p:cNvPr id="7" name="TextBox 6">
            <a:extLst>
              <a:ext uri="{FF2B5EF4-FFF2-40B4-BE49-F238E27FC236}">
                <a16:creationId xmlns:a16="http://schemas.microsoft.com/office/drawing/2014/main" id="{B643574C-A877-D0FB-AAB8-4D78A41365E4}"/>
              </a:ext>
            </a:extLst>
          </p:cNvPr>
          <p:cNvSpPr txBox="1"/>
          <p:nvPr/>
        </p:nvSpPr>
        <p:spPr bwMode="auto">
          <a:xfrm>
            <a:off x="1105932" y="1690688"/>
            <a:ext cx="5181600" cy="4351338"/>
          </a:xfrm>
          <a:prstGeom prst="rect">
            <a:avLst/>
          </a:prstGeom>
          <a:noFill/>
          <a:ln>
            <a:noFill/>
          </a:ln>
        </p:spPr>
        <p:txBody>
          <a:bodyPr vert="horz" wrap="square" lIns="91440" tIns="45720" rIns="91440" bIns="45720" numCol="1" anchor="t" anchorCtr="0" compatLnSpc="1">
            <a:prstTxWarp prst="textNoShape">
              <a:avLst/>
            </a:prstTxWarp>
            <a:normAutofit/>
          </a:bodyPr>
          <a:lstStyle/>
          <a:p>
            <a:pPr rtl="0" fontAlgn="base">
              <a:lnSpc>
                <a:spcPct val="150000"/>
              </a:lnSpc>
              <a:spcBef>
                <a:spcPts val="0"/>
              </a:spcBef>
              <a:spcAft>
                <a:spcPts val="0"/>
              </a:spcAft>
              <a:buFont typeface="Arial" panose="020B0604020202020204" pitchFamily="34" charset="0"/>
              <a:buChar char="•"/>
            </a:pPr>
            <a:r>
              <a:rPr lang="en-US" sz="2000" b="0" i="0" u="none" strike="noStrike" dirty="0">
                <a:solidFill>
                  <a:srgbClr val="000000"/>
                </a:solidFill>
                <a:effectLst/>
                <a:latin typeface="+mn-lt"/>
              </a:rPr>
              <a:t> Green living</a:t>
            </a:r>
          </a:p>
          <a:p>
            <a:pPr rtl="0" fontAlgn="base">
              <a:lnSpc>
                <a:spcPct val="150000"/>
              </a:lnSpc>
              <a:spcBef>
                <a:spcPts val="0"/>
              </a:spcBef>
              <a:spcAft>
                <a:spcPts val="0"/>
              </a:spcAft>
              <a:buFont typeface="Arial" panose="020B0604020202020204" pitchFamily="34" charset="0"/>
              <a:buChar char="•"/>
            </a:pPr>
            <a:r>
              <a:rPr lang="en-US" sz="2000" b="0" i="0" u="none" strike="noStrike" dirty="0">
                <a:solidFill>
                  <a:srgbClr val="000000"/>
                </a:solidFill>
                <a:effectLst/>
                <a:latin typeface="+mn-lt"/>
              </a:rPr>
              <a:t> Change of scenery</a:t>
            </a:r>
          </a:p>
          <a:p>
            <a:pPr rtl="0" fontAlgn="base">
              <a:lnSpc>
                <a:spcPct val="150000"/>
              </a:lnSpc>
              <a:spcBef>
                <a:spcPts val="0"/>
              </a:spcBef>
              <a:spcAft>
                <a:spcPts val="0"/>
              </a:spcAft>
              <a:buFont typeface="Arial" panose="020B0604020202020204" pitchFamily="34" charset="0"/>
              <a:buChar char="•"/>
            </a:pPr>
            <a:r>
              <a:rPr lang="en-US" sz="2000" b="0" i="0" u="none" strike="noStrike" dirty="0">
                <a:solidFill>
                  <a:srgbClr val="000000"/>
                </a:solidFill>
                <a:effectLst/>
                <a:latin typeface="+mn-lt"/>
              </a:rPr>
              <a:t> Home and work environment</a:t>
            </a:r>
          </a:p>
          <a:p>
            <a:pPr>
              <a:lnSpc>
                <a:spcPct val="150000"/>
              </a:lnSpc>
              <a:spcBef>
                <a:spcPts val="1000"/>
              </a:spcBef>
            </a:pPr>
            <a:br>
              <a:rPr lang="en-US" sz="2400" dirty="0">
                <a:solidFill>
                  <a:srgbClr val="616265"/>
                </a:solidFill>
                <a:latin typeface="+mn-lt"/>
              </a:rPr>
            </a:br>
            <a:endParaRPr lang="en-US" sz="2400" dirty="0">
              <a:solidFill>
                <a:srgbClr val="616265"/>
              </a:solidFill>
              <a:latin typeface="+mn-lt"/>
            </a:endParaRPr>
          </a:p>
        </p:txBody>
      </p:sp>
    </p:spTree>
    <p:custDataLst>
      <p:tags r:id="rId1"/>
    </p:custDataLst>
    <p:extLst>
      <p:ext uri="{BB962C8B-B14F-4D97-AF65-F5344CB8AC3E}">
        <p14:creationId xmlns:p14="http://schemas.microsoft.com/office/powerpoint/2010/main" val="30045554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838200" y="365125"/>
            <a:ext cx="10515600" cy="1325563"/>
          </a:xfrm>
        </p:spPr>
        <p:txBody>
          <a:bodyPr vert="horz" wrap="square" lIns="91440" tIns="45720" rIns="91440" bIns="45720" numCol="1" anchor="ctr" anchorCtr="0" compatLnSpc="1">
            <a:prstTxWarp prst="textNoShape">
              <a:avLst/>
            </a:prstTxWarp>
            <a:normAutofit/>
          </a:bodyPr>
          <a:lstStyle/>
          <a:p>
            <a:r>
              <a:rPr lang="en-US" kern="1200" dirty="0">
                <a:solidFill>
                  <a:schemeClr val="tx1"/>
                </a:solidFill>
                <a:latin typeface="+mj-lt"/>
                <a:ea typeface="+mj-ea"/>
                <a:cs typeface="+mj-cs"/>
              </a:rPr>
              <a:t>Improving spiritual wellness</a:t>
            </a:r>
          </a:p>
        </p:txBody>
      </p:sp>
      <p:sp>
        <p:nvSpPr>
          <p:cNvPr id="5" name="TextBox 4">
            <a:extLst>
              <a:ext uri="{FF2B5EF4-FFF2-40B4-BE49-F238E27FC236}">
                <a16:creationId xmlns:a16="http://schemas.microsoft.com/office/drawing/2014/main" id="{3800C883-53B8-2162-90A3-1BF6EF561EB3}"/>
              </a:ext>
            </a:extLst>
          </p:cNvPr>
          <p:cNvSpPr txBox="1"/>
          <p:nvPr/>
        </p:nvSpPr>
        <p:spPr>
          <a:xfrm>
            <a:off x="1058756" y="2021904"/>
            <a:ext cx="6093372" cy="1429622"/>
          </a:xfrm>
          <a:prstGeom prst="rect">
            <a:avLst/>
          </a:prstGeom>
          <a:noFill/>
        </p:spPr>
        <p:txBody>
          <a:bodyPr wrap="square">
            <a:spAutoFit/>
          </a:bodyPr>
          <a:lstStyle/>
          <a:p>
            <a:pPr rtl="0" fontAlgn="base">
              <a:lnSpc>
                <a:spcPct val="150000"/>
              </a:lnSpc>
              <a:spcBef>
                <a:spcPts val="0"/>
              </a:spcBef>
              <a:spcAft>
                <a:spcPts val="0"/>
              </a:spcAft>
              <a:buFont typeface="Arial" panose="020B0604020202020204" pitchFamily="34" charset="0"/>
              <a:buChar char="•"/>
            </a:pPr>
            <a:r>
              <a:rPr lang="en-US" sz="2000" b="0" i="0" u="none" strike="noStrike" dirty="0">
                <a:effectLst/>
                <a:latin typeface="+mn-lt"/>
              </a:rPr>
              <a:t> Beliefs</a:t>
            </a:r>
          </a:p>
          <a:p>
            <a:pPr rtl="0" fontAlgn="base">
              <a:lnSpc>
                <a:spcPct val="150000"/>
              </a:lnSpc>
              <a:spcBef>
                <a:spcPts val="0"/>
              </a:spcBef>
              <a:spcAft>
                <a:spcPts val="0"/>
              </a:spcAft>
              <a:buFont typeface="Arial" panose="020B0604020202020204" pitchFamily="34" charset="0"/>
              <a:buChar char="•"/>
            </a:pPr>
            <a:r>
              <a:rPr lang="en-US" sz="2000" b="0" i="0" u="none" strike="noStrike" dirty="0">
                <a:effectLst/>
                <a:latin typeface="+mn-lt"/>
              </a:rPr>
              <a:t> Involvement</a:t>
            </a:r>
          </a:p>
          <a:p>
            <a:pPr rtl="0" fontAlgn="base">
              <a:lnSpc>
                <a:spcPct val="150000"/>
              </a:lnSpc>
              <a:spcBef>
                <a:spcPts val="0"/>
              </a:spcBef>
              <a:spcAft>
                <a:spcPts val="0"/>
              </a:spcAft>
              <a:buFont typeface="Arial" panose="020B0604020202020204" pitchFamily="34" charset="0"/>
              <a:buChar char="•"/>
            </a:pPr>
            <a:r>
              <a:rPr lang="en-US" sz="2000" b="0" i="0" u="none" strike="noStrike" dirty="0">
                <a:effectLst/>
                <a:latin typeface="+mn-lt"/>
              </a:rPr>
              <a:t> Time</a:t>
            </a:r>
          </a:p>
        </p:txBody>
      </p:sp>
    </p:spTree>
    <p:custDataLst>
      <p:tags r:id="rId1"/>
    </p:custDataLst>
    <p:extLst>
      <p:ext uri="{BB962C8B-B14F-4D97-AF65-F5344CB8AC3E}">
        <p14:creationId xmlns:p14="http://schemas.microsoft.com/office/powerpoint/2010/main" val="36656557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838200" y="365125"/>
            <a:ext cx="10515600" cy="1325563"/>
          </a:xfrm>
        </p:spPr>
        <p:txBody>
          <a:bodyPr vert="horz" wrap="square" lIns="91440" tIns="45720" rIns="91440" bIns="45720" numCol="1" anchor="ctr" anchorCtr="0" compatLnSpc="1">
            <a:prstTxWarp prst="textNoShape">
              <a:avLst/>
            </a:prstTxWarp>
            <a:normAutofit/>
          </a:bodyPr>
          <a:lstStyle/>
          <a:p>
            <a:r>
              <a:rPr lang="en-US" kern="1200" dirty="0">
                <a:solidFill>
                  <a:schemeClr val="tx1"/>
                </a:solidFill>
                <a:latin typeface="+mj-lt"/>
                <a:ea typeface="+mj-ea"/>
                <a:cs typeface="+mj-cs"/>
              </a:rPr>
              <a:t>Improving social wellness</a:t>
            </a:r>
          </a:p>
        </p:txBody>
      </p:sp>
      <p:sp>
        <p:nvSpPr>
          <p:cNvPr id="5" name="TextBox 4">
            <a:extLst>
              <a:ext uri="{FF2B5EF4-FFF2-40B4-BE49-F238E27FC236}">
                <a16:creationId xmlns:a16="http://schemas.microsoft.com/office/drawing/2014/main" id="{3800C883-53B8-2162-90A3-1BF6EF561EB3}"/>
              </a:ext>
            </a:extLst>
          </p:cNvPr>
          <p:cNvSpPr txBox="1"/>
          <p:nvPr/>
        </p:nvSpPr>
        <p:spPr bwMode="auto">
          <a:xfrm>
            <a:off x="1155004" y="2005012"/>
            <a:ext cx="5181600" cy="4351338"/>
          </a:xfrm>
          <a:prstGeom prst="rect">
            <a:avLst/>
          </a:prstGeom>
          <a:noFill/>
          <a:ln>
            <a:noFill/>
          </a:ln>
        </p:spPr>
        <p:txBody>
          <a:bodyPr vert="horz" wrap="square" lIns="91440" tIns="45720" rIns="91440" bIns="45720" numCol="1" anchor="t" anchorCtr="0" compatLnSpc="1">
            <a:prstTxWarp prst="textNoShape">
              <a:avLst/>
            </a:prstTxWarp>
            <a:normAutofit/>
          </a:bodyPr>
          <a:lstStyle/>
          <a:p>
            <a:pPr marL="228600" indent="-228600">
              <a:lnSpc>
                <a:spcPct val="90000"/>
              </a:lnSpc>
              <a:spcBef>
                <a:spcPts val="1000"/>
              </a:spcBef>
              <a:buFont typeface="Arial" panose="020B0604020202020204" pitchFamily="34" charset="0"/>
              <a:buChar char="•"/>
            </a:pPr>
            <a:r>
              <a:rPr lang="en-US" sz="2000" b="0" i="0" u="none" strike="noStrike" dirty="0">
                <a:effectLst/>
                <a:latin typeface="+mn-lt"/>
              </a:rPr>
              <a:t>Community </a:t>
            </a:r>
          </a:p>
          <a:p>
            <a:pPr marL="228600" indent="-228600">
              <a:lnSpc>
                <a:spcPct val="90000"/>
              </a:lnSpc>
              <a:spcBef>
                <a:spcPts val="1000"/>
              </a:spcBef>
              <a:buFont typeface="Arial" panose="020B0604020202020204" pitchFamily="34" charset="0"/>
              <a:buChar char="•"/>
            </a:pPr>
            <a:r>
              <a:rPr lang="en-US" sz="2000" b="0" i="0" u="none" strike="noStrike" dirty="0">
                <a:effectLst/>
                <a:latin typeface="+mn-lt"/>
              </a:rPr>
              <a:t>New People</a:t>
            </a:r>
          </a:p>
          <a:p>
            <a:pPr marL="228600" indent="-228600">
              <a:lnSpc>
                <a:spcPct val="90000"/>
              </a:lnSpc>
              <a:spcBef>
                <a:spcPts val="1000"/>
              </a:spcBef>
              <a:buFont typeface="Arial" panose="020B0604020202020204" pitchFamily="34" charset="0"/>
              <a:buChar char="•"/>
            </a:pPr>
            <a:r>
              <a:rPr lang="en-US" sz="2000" b="0" i="0" u="none" strike="noStrike" dirty="0">
                <a:effectLst/>
                <a:latin typeface="+mn-lt"/>
              </a:rPr>
              <a:t>Social Time</a:t>
            </a:r>
          </a:p>
        </p:txBody>
      </p:sp>
    </p:spTree>
    <p:custDataLst>
      <p:tags r:id="rId1"/>
    </p:custDataLst>
    <p:extLst>
      <p:ext uri="{BB962C8B-B14F-4D97-AF65-F5344CB8AC3E}">
        <p14:creationId xmlns:p14="http://schemas.microsoft.com/office/powerpoint/2010/main" val="2697832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692726" y="253782"/>
            <a:ext cx="4360537" cy="1325563"/>
          </a:xfrm>
        </p:spPr>
        <p:txBody>
          <a:bodyPr/>
          <a:lstStyle/>
          <a:p>
            <a:r>
              <a:rPr lang="en-US" dirty="0">
                <a:solidFill>
                  <a:schemeClr val="tx1"/>
                </a:solidFill>
              </a:rPr>
              <a:t>Did you know?</a:t>
            </a:r>
          </a:p>
        </p:txBody>
      </p:sp>
      <p:sp>
        <p:nvSpPr>
          <p:cNvPr id="3" name="Content Placeholder 2">
            <a:extLst>
              <a:ext uri="{FF2B5EF4-FFF2-40B4-BE49-F238E27FC236}">
                <a16:creationId xmlns:a16="http://schemas.microsoft.com/office/drawing/2014/main" id="{5D79AF86-00BD-8739-7289-9CBFF74A3CC5}"/>
              </a:ext>
            </a:extLst>
          </p:cNvPr>
          <p:cNvSpPr>
            <a:spLocks noGrp="1"/>
          </p:cNvSpPr>
          <p:nvPr>
            <p:ph idx="1"/>
          </p:nvPr>
        </p:nvSpPr>
        <p:spPr>
          <a:xfrm>
            <a:off x="815595" y="2342900"/>
            <a:ext cx="4828309" cy="3210502"/>
          </a:xfrm>
        </p:spPr>
        <p:txBody>
          <a:bodyPr/>
          <a:lstStyle/>
          <a:p>
            <a:pPr marL="0" indent="0" algn="ctr">
              <a:buNone/>
            </a:pPr>
            <a:r>
              <a:rPr lang="en-US" sz="7200" b="1" i="0" u="none" strike="noStrike" dirty="0">
                <a:solidFill>
                  <a:srgbClr val="215591"/>
                </a:solidFill>
                <a:effectLst/>
                <a:latin typeface="Arial" panose="020B0604020202020204" pitchFamily="34" charset="0"/>
              </a:rPr>
              <a:t>84% </a:t>
            </a:r>
          </a:p>
          <a:p>
            <a:pPr marL="0" indent="0">
              <a:spcBef>
                <a:spcPts val="0"/>
              </a:spcBef>
              <a:buNone/>
            </a:pPr>
            <a:r>
              <a:rPr lang="en-US" sz="1800" b="0" i="0" u="none" strike="noStrike" dirty="0">
                <a:solidFill>
                  <a:srgbClr val="595959"/>
                </a:solidFill>
                <a:effectLst/>
                <a:latin typeface="Arial" panose="020B0604020202020204" pitchFamily="34" charset="0"/>
              </a:rPr>
              <a:t>of respondents said their workplace conditions had contributed to at least one mental health challenge.</a:t>
            </a:r>
          </a:p>
          <a:p>
            <a:pPr marL="0" indent="0">
              <a:spcBef>
                <a:spcPts val="0"/>
              </a:spcBef>
              <a:buNone/>
            </a:pPr>
            <a:endParaRPr lang="en-US" sz="1800" b="0" i="0" u="none" strike="noStrike" dirty="0">
              <a:solidFill>
                <a:srgbClr val="595959"/>
              </a:solidFill>
              <a:effectLst/>
              <a:latin typeface="Arial" panose="020B0604020202020204" pitchFamily="34" charset="0"/>
            </a:endParaRPr>
          </a:p>
          <a:p>
            <a:pPr marL="0" indent="0">
              <a:spcBef>
                <a:spcPts val="0"/>
              </a:spcBef>
              <a:buNone/>
            </a:pPr>
            <a:r>
              <a:rPr lang="en-US" sz="1200" b="0" i="0" u="sng" strike="noStrike" dirty="0">
                <a:solidFill>
                  <a:srgbClr val="0097A7"/>
                </a:solidFill>
                <a:effectLst/>
                <a:latin typeface="Arial" panose="020B0604020202020204" pitchFamily="34" charset="0"/>
                <a:hlinkClick r:id="rId4"/>
              </a:rPr>
              <a:t>Source: Mind Share Partners’ 2021 Mental Health at Work Report</a:t>
            </a:r>
            <a:endParaRPr lang="en-US" sz="1200" b="0" i="0" u="none" strike="noStrike" dirty="0">
              <a:solidFill>
                <a:srgbClr val="595959"/>
              </a:solidFill>
              <a:effectLst/>
              <a:latin typeface="Arial" panose="020B0604020202020204" pitchFamily="34" charset="0"/>
            </a:endParaRPr>
          </a:p>
        </p:txBody>
      </p:sp>
      <p:sp>
        <p:nvSpPr>
          <p:cNvPr id="6" name="TextBox 5">
            <a:extLst>
              <a:ext uri="{FF2B5EF4-FFF2-40B4-BE49-F238E27FC236}">
                <a16:creationId xmlns:a16="http://schemas.microsoft.com/office/drawing/2014/main" id="{7982B64B-1351-DEA8-4E39-65303A28AF49}"/>
              </a:ext>
            </a:extLst>
          </p:cNvPr>
          <p:cNvSpPr txBox="1"/>
          <p:nvPr/>
        </p:nvSpPr>
        <p:spPr>
          <a:xfrm>
            <a:off x="6402624" y="2182505"/>
            <a:ext cx="4973781" cy="2492990"/>
          </a:xfrm>
          <a:prstGeom prst="rect">
            <a:avLst/>
          </a:prstGeom>
          <a:noFill/>
        </p:spPr>
        <p:txBody>
          <a:bodyPr wrap="square">
            <a:spAutoFit/>
          </a:bodyPr>
          <a:lstStyle/>
          <a:p>
            <a:pPr algn="ctr"/>
            <a:r>
              <a:rPr lang="en-US" sz="7200" b="1" i="0" u="none" strike="noStrike" dirty="0">
                <a:solidFill>
                  <a:srgbClr val="215591"/>
                </a:solidFill>
                <a:effectLst/>
                <a:latin typeface="Arial" panose="020B0604020202020204" pitchFamily="34" charset="0"/>
              </a:rPr>
              <a:t>81% </a:t>
            </a:r>
          </a:p>
          <a:p>
            <a:r>
              <a:rPr lang="en-US" sz="1800" b="0" i="0" u="none" strike="noStrike" dirty="0">
                <a:solidFill>
                  <a:srgbClr val="595959"/>
                </a:solidFill>
                <a:effectLst/>
                <a:latin typeface="Arial" panose="020B0604020202020204" pitchFamily="34" charset="0"/>
              </a:rPr>
              <a:t>of workers reported that they will be looking for workplaces that support mental health in the future.</a:t>
            </a:r>
          </a:p>
          <a:p>
            <a:endParaRPr lang="en-US" sz="1800" b="0" i="0" u="none" strike="noStrike" dirty="0">
              <a:solidFill>
                <a:srgbClr val="595959"/>
              </a:solidFill>
              <a:effectLst/>
              <a:latin typeface="Arial" panose="020B0604020202020204" pitchFamily="34" charset="0"/>
            </a:endParaRPr>
          </a:p>
          <a:p>
            <a:pPr algn="ctr"/>
            <a:r>
              <a:rPr lang="en-US" sz="1200" b="0" i="0" u="sng" strike="noStrike" dirty="0">
                <a:solidFill>
                  <a:srgbClr val="0097A7"/>
                </a:solidFill>
                <a:effectLst/>
                <a:latin typeface="Arial" panose="020B0604020202020204" pitchFamily="34" charset="0"/>
                <a:hlinkClick r:id="rId5"/>
              </a:rPr>
              <a:t>Source: APA’s 2022 Work and Well-being Survey results</a:t>
            </a:r>
            <a:endParaRPr lang="en-US" sz="1200" dirty="0"/>
          </a:p>
        </p:txBody>
      </p:sp>
    </p:spTree>
    <p:custDataLst>
      <p:tags r:id="rId1"/>
    </p:custDataLst>
    <p:extLst>
      <p:ext uri="{BB962C8B-B14F-4D97-AF65-F5344CB8AC3E}">
        <p14:creationId xmlns:p14="http://schemas.microsoft.com/office/powerpoint/2010/main" val="225771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838200" y="365125"/>
            <a:ext cx="10515600" cy="1325563"/>
          </a:xfrm>
        </p:spPr>
        <p:txBody>
          <a:bodyPr vert="horz" wrap="square" lIns="91440" tIns="45720" rIns="91440" bIns="45720" numCol="1" anchor="ctr" anchorCtr="0" compatLnSpc="1">
            <a:prstTxWarp prst="textNoShape">
              <a:avLst/>
            </a:prstTxWarp>
            <a:normAutofit/>
          </a:bodyPr>
          <a:lstStyle/>
          <a:p>
            <a:r>
              <a:rPr lang="en-US" kern="1200" dirty="0">
                <a:solidFill>
                  <a:schemeClr val="tx1"/>
                </a:solidFill>
                <a:latin typeface="+mj-lt"/>
                <a:ea typeface="+mj-ea"/>
                <a:cs typeface="+mj-cs"/>
              </a:rPr>
              <a:t>Improving occupational wellness</a:t>
            </a:r>
          </a:p>
        </p:txBody>
      </p:sp>
      <p:sp>
        <p:nvSpPr>
          <p:cNvPr id="6" name="TextBox 5">
            <a:extLst>
              <a:ext uri="{FF2B5EF4-FFF2-40B4-BE49-F238E27FC236}">
                <a16:creationId xmlns:a16="http://schemas.microsoft.com/office/drawing/2014/main" id="{8AB53A97-D774-13AA-A00A-6CFFDBA42F96}"/>
              </a:ext>
            </a:extLst>
          </p:cNvPr>
          <p:cNvSpPr txBox="1"/>
          <p:nvPr/>
        </p:nvSpPr>
        <p:spPr bwMode="auto">
          <a:xfrm>
            <a:off x="1053521" y="2141537"/>
            <a:ext cx="5236068" cy="3233652"/>
          </a:xfrm>
          <a:prstGeom prst="rect">
            <a:avLst/>
          </a:prstGeom>
          <a:noFill/>
          <a:ln>
            <a:noFill/>
          </a:ln>
        </p:spPr>
        <p:txBody>
          <a:bodyPr vert="horz" wrap="square" lIns="91440" tIns="45720" rIns="91440" bIns="45720" numCol="1" anchor="t" anchorCtr="0" compatLnSpc="1">
            <a:prstTxWarp prst="textNoShape">
              <a:avLst/>
            </a:prstTxWarp>
            <a:normAutofit/>
          </a:bodyPr>
          <a:lstStyle/>
          <a:p>
            <a:pPr marL="228600" indent="-228600">
              <a:lnSpc>
                <a:spcPct val="90000"/>
              </a:lnSpc>
              <a:spcBef>
                <a:spcPts val="1000"/>
              </a:spcBef>
              <a:buFont typeface="Arial" panose="020B0604020202020204" pitchFamily="34" charset="0"/>
              <a:buChar char="•"/>
            </a:pPr>
            <a:r>
              <a:rPr lang="en-US" sz="2000" b="0" i="0" u="none" strike="noStrike" dirty="0">
                <a:effectLst/>
                <a:latin typeface="+mn-lt"/>
              </a:rPr>
              <a:t>Work relationships</a:t>
            </a:r>
          </a:p>
          <a:p>
            <a:pPr marL="228600" indent="-228600">
              <a:lnSpc>
                <a:spcPct val="90000"/>
              </a:lnSpc>
              <a:spcBef>
                <a:spcPts val="1000"/>
              </a:spcBef>
              <a:buFont typeface="Arial" panose="020B0604020202020204" pitchFamily="34" charset="0"/>
              <a:buChar char="•"/>
            </a:pPr>
            <a:r>
              <a:rPr lang="en-US" sz="2000" b="0" i="0" u="none" strike="noStrike" dirty="0">
                <a:effectLst/>
                <a:latin typeface="+mn-lt"/>
              </a:rPr>
              <a:t>Balance</a:t>
            </a:r>
          </a:p>
          <a:p>
            <a:pPr marL="228600" indent="-228600">
              <a:lnSpc>
                <a:spcPct val="90000"/>
              </a:lnSpc>
              <a:spcBef>
                <a:spcPts val="1000"/>
              </a:spcBef>
              <a:buFont typeface="Arial" panose="020B0604020202020204" pitchFamily="34" charset="0"/>
              <a:buChar char="•"/>
            </a:pPr>
            <a:r>
              <a:rPr lang="en-US" sz="2000" b="0" i="0" u="none" strike="noStrike" dirty="0">
                <a:effectLst/>
                <a:latin typeface="+mn-lt"/>
              </a:rPr>
              <a:t>Accomplishment</a:t>
            </a:r>
          </a:p>
        </p:txBody>
      </p:sp>
    </p:spTree>
    <p:custDataLst>
      <p:tags r:id="rId1"/>
    </p:custDataLst>
    <p:extLst>
      <p:ext uri="{BB962C8B-B14F-4D97-AF65-F5344CB8AC3E}">
        <p14:creationId xmlns:p14="http://schemas.microsoft.com/office/powerpoint/2010/main" val="12470919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838200" y="365125"/>
            <a:ext cx="10515600" cy="1325563"/>
          </a:xfrm>
        </p:spPr>
        <p:txBody>
          <a:bodyPr vert="horz" wrap="square" lIns="91440" tIns="45720" rIns="91440" bIns="45720" numCol="1" anchor="ctr" anchorCtr="0" compatLnSpc="1">
            <a:prstTxWarp prst="textNoShape">
              <a:avLst/>
            </a:prstTxWarp>
            <a:normAutofit/>
          </a:bodyPr>
          <a:lstStyle/>
          <a:p>
            <a:r>
              <a:rPr lang="en-US" kern="1200">
                <a:solidFill>
                  <a:schemeClr val="tx1"/>
                </a:solidFill>
                <a:latin typeface="+mj-lt"/>
                <a:ea typeface="+mj-ea"/>
                <a:cs typeface="+mj-cs"/>
              </a:rPr>
              <a:t>Improving emotional wellness</a:t>
            </a:r>
            <a:endParaRPr lang="en-US" kern="1200" dirty="0">
              <a:solidFill>
                <a:schemeClr val="tx1"/>
              </a:solidFill>
              <a:latin typeface="+mj-lt"/>
              <a:ea typeface="+mj-ea"/>
              <a:cs typeface="+mj-cs"/>
            </a:endParaRPr>
          </a:p>
        </p:txBody>
      </p:sp>
      <p:sp>
        <p:nvSpPr>
          <p:cNvPr id="6" name="TextBox 5">
            <a:extLst>
              <a:ext uri="{FF2B5EF4-FFF2-40B4-BE49-F238E27FC236}">
                <a16:creationId xmlns:a16="http://schemas.microsoft.com/office/drawing/2014/main" id="{8AB53A97-D774-13AA-A00A-6CFFDBA42F96}"/>
              </a:ext>
            </a:extLst>
          </p:cNvPr>
          <p:cNvSpPr txBox="1"/>
          <p:nvPr/>
        </p:nvSpPr>
        <p:spPr>
          <a:xfrm>
            <a:off x="1194078" y="2008675"/>
            <a:ext cx="6093372" cy="1420325"/>
          </a:xfrm>
          <a:prstGeom prst="rect">
            <a:avLst/>
          </a:prstGeom>
          <a:noFill/>
        </p:spPr>
        <p:txBody>
          <a:bodyPr wrap="square">
            <a:spAutoFit/>
          </a:bodyPr>
          <a:lstStyle/>
          <a:p>
            <a:pPr rtl="0" fontAlgn="base">
              <a:lnSpc>
                <a:spcPct val="150000"/>
              </a:lnSpc>
              <a:spcBef>
                <a:spcPts val="0"/>
              </a:spcBef>
              <a:spcAft>
                <a:spcPts val="0"/>
              </a:spcAft>
              <a:buFont typeface="Arial" panose="020B0604020202020204" pitchFamily="34" charset="0"/>
              <a:buChar char="•"/>
            </a:pPr>
            <a:r>
              <a:rPr lang="en-US" sz="2000" b="0" i="0" u="none" strike="noStrike" dirty="0">
                <a:solidFill>
                  <a:srgbClr val="000000"/>
                </a:solidFill>
                <a:effectLst/>
                <a:latin typeface="Arial" panose="020B0604020202020204" pitchFamily="34" charset="0"/>
              </a:rPr>
              <a:t> Feelings/emotions</a:t>
            </a:r>
          </a:p>
          <a:p>
            <a:pPr rtl="0" fontAlgn="base">
              <a:lnSpc>
                <a:spcPct val="150000"/>
              </a:lnSpc>
              <a:spcBef>
                <a:spcPts val="0"/>
              </a:spcBef>
              <a:spcAft>
                <a:spcPts val="0"/>
              </a:spcAft>
              <a:buFont typeface="Arial" panose="020B0604020202020204" pitchFamily="34" charset="0"/>
              <a:buChar char="•"/>
            </a:pPr>
            <a:r>
              <a:rPr lang="en-US" sz="2000" b="0" i="0" u="none" strike="noStrike" dirty="0">
                <a:solidFill>
                  <a:srgbClr val="000000"/>
                </a:solidFill>
                <a:effectLst/>
                <a:latin typeface="Arial" panose="020B0604020202020204" pitchFamily="34" charset="0"/>
              </a:rPr>
              <a:t> Self-care</a:t>
            </a:r>
          </a:p>
          <a:p>
            <a:pPr rtl="0" fontAlgn="base">
              <a:lnSpc>
                <a:spcPct val="150000"/>
              </a:lnSpc>
              <a:spcBef>
                <a:spcPts val="0"/>
              </a:spcBef>
              <a:spcAft>
                <a:spcPts val="0"/>
              </a:spcAft>
              <a:buFont typeface="Arial" panose="020B0604020202020204" pitchFamily="34" charset="0"/>
              <a:buChar char="•"/>
            </a:pPr>
            <a:r>
              <a:rPr lang="en-US" sz="2000" b="0" i="0" u="none" strike="noStrike" dirty="0">
                <a:solidFill>
                  <a:srgbClr val="000000"/>
                </a:solidFill>
                <a:effectLst/>
                <a:latin typeface="Arial" panose="020B0604020202020204" pitchFamily="34" charset="0"/>
              </a:rPr>
              <a:t> Stress</a:t>
            </a:r>
          </a:p>
        </p:txBody>
      </p:sp>
    </p:spTree>
    <p:custDataLst>
      <p:tags r:id="rId1"/>
    </p:custDataLst>
    <p:extLst>
      <p:ext uri="{BB962C8B-B14F-4D97-AF65-F5344CB8AC3E}">
        <p14:creationId xmlns:p14="http://schemas.microsoft.com/office/powerpoint/2010/main" val="3689060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D5877-F9C9-E0B3-7CBD-8C5DC3DFFB71}"/>
              </a:ext>
            </a:extLst>
          </p:cNvPr>
          <p:cNvSpPr>
            <a:spLocks noGrp="1"/>
          </p:cNvSpPr>
          <p:nvPr>
            <p:ph type="title"/>
          </p:nvPr>
        </p:nvSpPr>
        <p:spPr>
          <a:xfrm>
            <a:off x="877388" y="1274423"/>
            <a:ext cx="10437223" cy="2879566"/>
          </a:xfrm>
        </p:spPr>
        <p:txBody>
          <a:bodyPr/>
          <a:lstStyle/>
          <a:p>
            <a:pPr algn="ctr"/>
            <a:r>
              <a:rPr lang="en-US" sz="3600" b="1" dirty="0">
                <a:solidFill>
                  <a:schemeClr val="tx1"/>
                </a:solidFill>
              </a:rPr>
              <a:t>Resources to support mental health and well-being</a:t>
            </a:r>
          </a:p>
        </p:txBody>
      </p:sp>
    </p:spTree>
    <p:custDataLst>
      <p:tags r:id="rId1"/>
    </p:custDataLst>
    <p:extLst>
      <p:ext uri="{BB962C8B-B14F-4D97-AF65-F5344CB8AC3E}">
        <p14:creationId xmlns:p14="http://schemas.microsoft.com/office/powerpoint/2010/main" val="22238437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8B924-C79C-DCB7-DAE1-09789F84C6C4}"/>
              </a:ext>
            </a:extLst>
          </p:cNvPr>
          <p:cNvSpPr>
            <a:spLocks noGrp="1"/>
          </p:cNvSpPr>
          <p:nvPr>
            <p:ph type="title"/>
          </p:nvPr>
        </p:nvSpPr>
        <p:spPr>
          <a:xfrm>
            <a:off x="92242" y="268872"/>
            <a:ext cx="4203032" cy="1325563"/>
          </a:xfrm>
        </p:spPr>
        <p:txBody>
          <a:bodyPr/>
          <a:lstStyle/>
          <a:p>
            <a:r>
              <a:rPr lang="en-US" dirty="0">
                <a:solidFill>
                  <a:schemeClr val="tx1"/>
                </a:solidFill>
              </a:rPr>
              <a:t>MedlinePlus.gov</a:t>
            </a:r>
          </a:p>
        </p:txBody>
      </p:sp>
      <p:pic>
        <p:nvPicPr>
          <p:cNvPr id="6" name="Content Placeholder 5">
            <a:extLst>
              <a:ext uri="{FF2B5EF4-FFF2-40B4-BE49-F238E27FC236}">
                <a16:creationId xmlns:a16="http://schemas.microsoft.com/office/drawing/2014/main" id="{B41B115C-974C-3FB2-1834-E9CD6F0E4538}"/>
              </a:ext>
            </a:extLst>
          </p:cNvPr>
          <p:cNvPicPr>
            <a:picLocks noGrp="1" noChangeAspect="1"/>
          </p:cNvPicPr>
          <p:nvPr>
            <p:ph idx="1"/>
          </p:nvPr>
        </p:nvPicPr>
        <p:blipFill>
          <a:blip r:embed="rId3">
            <a:extLst>
              <a:ext uri="{28A0092B-C50C-407E-A947-70E740481C1C}">
                <a14:useLocalDpi xmlns:a14="http://schemas.microsoft.com/office/drawing/2010/main" val="0"/>
              </a:ext>
            </a:extLst>
          </a:blip>
          <a:srcRect/>
          <a:stretch/>
        </p:blipFill>
        <p:spPr>
          <a:xfrm>
            <a:off x="4511843" y="405898"/>
            <a:ext cx="6517105" cy="5837533"/>
          </a:xfrm>
        </p:spPr>
      </p:pic>
      <p:sp>
        <p:nvSpPr>
          <p:cNvPr id="7" name="TextBox 6">
            <a:extLst>
              <a:ext uri="{FF2B5EF4-FFF2-40B4-BE49-F238E27FC236}">
                <a16:creationId xmlns:a16="http://schemas.microsoft.com/office/drawing/2014/main" id="{7B733A6A-0482-E2A0-B1DF-572F34368686}"/>
              </a:ext>
            </a:extLst>
          </p:cNvPr>
          <p:cNvSpPr txBox="1"/>
          <p:nvPr/>
        </p:nvSpPr>
        <p:spPr bwMode="auto">
          <a:xfrm>
            <a:off x="5346031" y="6424362"/>
            <a:ext cx="5181600" cy="365125"/>
          </a:xfrm>
          <a:prstGeom prst="rect">
            <a:avLst/>
          </a:prstGeom>
          <a:noFill/>
          <a:ln>
            <a:noFill/>
          </a:ln>
        </p:spPr>
        <p:txBody>
          <a:bodyPr vert="horz" wrap="square" lIns="91440" tIns="45720" rIns="91440" bIns="45720" numCol="1" anchor="t" anchorCtr="0" compatLnSpc="1">
            <a:prstTxWarp prst="textNoShape">
              <a:avLst/>
            </a:prstTxWarp>
            <a:normAutofit fontScale="92500" lnSpcReduction="20000"/>
          </a:bodyPr>
          <a:lstStyle/>
          <a:p>
            <a:pPr algn="ctr">
              <a:lnSpc>
                <a:spcPct val="90000"/>
              </a:lnSpc>
              <a:spcBef>
                <a:spcPts val="1000"/>
              </a:spcBef>
            </a:pPr>
            <a:r>
              <a:rPr lang="en-US" sz="2400" dirty="0">
                <a:latin typeface="Aptos" panose="020B0004020202020204" pitchFamily="34" charset="0"/>
                <a:hlinkClick r:id="rId4"/>
              </a:rPr>
              <a:t>https://medlineplus.gov/</a:t>
            </a:r>
            <a:r>
              <a:rPr lang="en-US" sz="2400" dirty="0">
                <a:latin typeface="Aptos" panose="020B0004020202020204" pitchFamily="34" charset="0"/>
              </a:rPr>
              <a:t> </a:t>
            </a:r>
          </a:p>
        </p:txBody>
      </p:sp>
    </p:spTree>
    <p:extLst>
      <p:ext uri="{BB962C8B-B14F-4D97-AF65-F5344CB8AC3E}">
        <p14:creationId xmlns:p14="http://schemas.microsoft.com/office/powerpoint/2010/main" val="32735723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119053" y="-2317917"/>
            <a:ext cx="7082204" cy="1325563"/>
          </a:xfrm>
        </p:spPr>
        <p:txBody>
          <a:bodyPr vert="horz" wrap="square" lIns="91440" tIns="45720" rIns="91440" bIns="45720" numCol="1" anchor="ctr" anchorCtr="0" compatLnSpc="1">
            <a:prstTxWarp prst="textNoShape">
              <a:avLst/>
            </a:prstTxWarp>
            <a:normAutofit/>
          </a:bodyPr>
          <a:lstStyle/>
          <a:p>
            <a:r>
              <a:rPr lang="en-US" kern="1200" dirty="0">
                <a:solidFill>
                  <a:schemeClr val="tx1"/>
                </a:solidFill>
                <a:latin typeface="+mj-lt"/>
                <a:ea typeface="+mj-ea"/>
                <a:cs typeface="+mj-cs"/>
              </a:rPr>
              <a:t>MedlinePlus.gov Website</a:t>
            </a:r>
          </a:p>
        </p:txBody>
      </p:sp>
      <p:pic>
        <p:nvPicPr>
          <p:cNvPr id="8" name="Picture 7" descr="Arrow pointing to Health Topics title on the topics page in MedlinePlus">
            <a:extLst>
              <a:ext uri="{FF2B5EF4-FFF2-40B4-BE49-F238E27FC236}">
                <a16:creationId xmlns:a16="http://schemas.microsoft.com/office/drawing/2014/main" id="{9F4DDF45-C537-21BD-9D46-6A3D52C11CA4}"/>
              </a:ext>
              <a:ext uri="{C183D7F6-B498-43B3-948B-1728B52AA6E4}">
                <adec:decorative xmlns:adec="http://schemas.microsoft.com/office/drawing/2017/decorative" val="0"/>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2024313" y="161400"/>
            <a:ext cx="8143374" cy="5945413"/>
          </a:xfrm>
          <a:prstGeom prst="rect">
            <a:avLst/>
          </a:prstGeom>
          <a:noFill/>
        </p:spPr>
      </p:pic>
      <p:sp>
        <p:nvSpPr>
          <p:cNvPr id="5" name="TextBox 4">
            <a:extLst>
              <a:ext uri="{FF2B5EF4-FFF2-40B4-BE49-F238E27FC236}">
                <a16:creationId xmlns:a16="http://schemas.microsoft.com/office/drawing/2014/main" id="{6F8AEF50-6D70-A42E-F3BD-9A96DA8F09A7}"/>
              </a:ext>
            </a:extLst>
          </p:cNvPr>
          <p:cNvSpPr txBox="1"/>
          <p:nvPr/>
        </p:nvSpPr>
        <p:spPr bwMode="auto">
          <a:xfrm>
            <a:off x="3505200" y="6492875"/>
            <a:ext cx="5181600" cy="365125"/>
          </a:xfrm>
          <a:prstGeom prst="rect">
            <a:avLst/>
          </a:prstGeom>
          <a:noFill/>
          <a:ln>
            <a:noFill/>
          </a:ln>
        </p:spPr>
        <p:txBody>
          <a:bodyPr vert="horz" wrap="square" lIns="91440" tIns="45720" rIns="91440" bIns="45720" numCol="1" anchor="t" anchorCtr="0" compatLnSpc="1">
            <a:prstTxWarp prst="textNoShape">
              <a:avLst/>
            </a:prstTxWarp>
            <a:normAutofit fontScale="92500" lnSpcReduction="20000"/>
          </a:bodyPr>
          <a:lstStyle/>
          <a:p>
            <a:pPr algn="ctr">
              <a:lnSpc>
                <a:spcPct val="90000"/>
              </a:lnSpc>
              <a:spcBef>
                <a:spcPts val="1000"/>
              </a:spcBef>
            </a:pPr>
            <a:r>
              <a:rPr lang="en-US" sz="2400" dirty="0">
                <a:latin typeface="Aptos" panose="020B0004020202020204" pitchFamily="34" charset="0"/>
                <a:hlinkClick r:id="rId5"/>
              </a:rPr>
              <a:t>https://medlineplus.gov/</a:t>
            </a:r>
            <a:r>
              <a:rPr lang="en-US" sz="2400" dirty="0">
                <a:latin typeface="Aptos" panose="020B0004020202020204" pitchFamily="34" charset="0"/>
              </a:rPr>
              <a:t> </a:t>
            </a:r>
          </a:p>
        </p:txBody>
      </p:sp>
    </p:spTree>
    <p:custDataLst>
      <p:tags r:id="rId1"/>
    </p:custDataLst>
    <p:extLst>
      <p:ext uri="{BB962C8B-B14F-4D97-AF65-F5344CB8AC3E}">
        <p14:creationId xmlns:p14="http://schemas.microsoft.com/office/powerpoint/2010/main" val="32245761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838200" y="514431"/>
            <a:ext cx="10515600" cy="2162433"/>
          </a:xfrm>
        </p:spPr>
        <p:txBody>
          <a:bodyPr vert="horz" wrap="square" lIns="91440" tIns="45720" rIns="91440" bIns="45720" numCol="1" anchor="ctr" anchorCtr="0" compatLnSpc="1">
            <a:prstTxWarp prst="textNoShape">
              <a:avLst/>
            </a:prstTxWarp>
            <a:normAutofit fontScale="90000"/>
          </a:bodyPr>
          <a:lstStyle/>
          <a:p>
            <a:pPr algn="ctr"/>
            <a:r>
              <a:rPr lang="en-US" dirty="0">
                <a:solidFill>
                  <a:schemeClr val="tx1"/>
                </a:solidFill>
              </a:rPr>
              <a:t>Suicide prevention number</a:t>
            </a:r>
            <a:br>
              <a:rPr lang="en-US" dirty="0">
                <a:solidFill>
                  <a:schemeClr val="tx1"/>
                </a:solidFill>
              </a:rPr>
            </a:br>
            <a:r>
              <a:rPr lang="en-US" sz="12800" dirty="0">
                <a:solidFill>
                  <a:schemeClr val="tx1"/>
                </a:solidFill>
              </a:rPr>
              <a:t>998 </a:t>
            </a:r>
            <a:endParaRPr lang="en-US" kern="1200" dirty="0">
              <a:solidFill>
                <a:schemeClr val="tx1"/>
              </a:solidFill>
              <a:latin typeface="+mj-lt"/>
              <a:ea typeface="+mj-ea"/>
              <a:cs typeface="+mj-cs"/>
            </a:endParaRPr>
          </a:p>
        </p:txBody>
      </p:sp>
      <p:sp>
        <p:nvSpPr>
          <p:cNvPr id="5" name="TextBox 4">
            <a:extLst>
              <a:ext uri="{FF2B5EF4-FFF2-40B4-BE49-F238E27FC236}">
                <a16:creationId xmlns:a16="http://schemas.microsoft.com/office/drawing/2014/main" id="{284E4B19-7C29-FA51-766D-250AE4101BA7}"/>
              </a:ext>
            </a:extLst>
          </p:cNvPr>
          <p:cNvSpPr txBox="1"/>
          <p:nvPr/>
        </p:nvSpPr>
        <p:spPr>
          <a:xfrm>
            <a:off x="1609436" y="3467696"/>
            <a:ext cx="9590965" cy="1384995"/>
          </a:xfrm>
          <a:prstGeom prst="rect">
            <a:avLst/>
          </a:prstGeom>
          <a:noFill/>
        </p:spPr>
        <p:txBody>
          <a:bodyPr wrap="square">
            <a:spAutoFit/>
          </a:bodyPr>
          <a:lstStyle/>
          <a:p>
            <a:r>
              <a:rPr lang="en-US" sz="2800" b="0" i="0" dirty="0">
                <a:solidFill>
                  <a:srgbClr val="000000"/>
                </a:solidFill>
                <a:effectLst/>
                <a:latin typeface="Catamaran"/>
              </a:rPr>
              <a:t>Lifeline provides 24/7, free, and confidential support for people in distress, prevention and crisis resources for you or your loved ones, and best practices for professionals in the United States.</a:t>
            </a:r>
            <a:endParaRPr lang="en-US" sz="2800" dirty="0"/>
          </a:p>
        </p:txBody>
      </p:sp>
    </p:spTree>
    <p:custDataLst>
      <p:tags r:id="rId1"/>
    </p:custDataLst>
    <p:extLst>
      <p:ext uri="{BB962C8B-B14F-4D97-AF65-F5344CB8AC3E}">
        <p14:creationId xmlns:p14="http://schemas.microsoft.com/office/powerpoint/2010/main" val="211839407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724728" y="3429001"/>
            <a:ext cx="10515600" cy="2682022"/>
          </a:xfrm>
        </p:spPr>
        <p:txBody>
          <a:bodyPr vert="horz" wrap="square" lIns="91440" tIns="45720" rIns="91440" bIns="45720" numCol="1" anchor="ctr" anchorCtr="0" compatLnSpc="1">
            <a:prstTxWarp prst="textNoShape">
              <a:avLst/>
            </a:prstTxWarp>
            <a:normAutofit fontScale="90000"/>
          </a:bodyPr>
          <a:lstStyle/>
          <a:p>
            <a:pPr algn="ctr"/>
            <a:br>
              <a:rPr lang="en-US" kern="1200" dirty="0">
                <a:solidFill>
                  <a:schemeClr val="tx1"/>
                </a:solidFill>
                <a:latin typeface="+mj-lt"/>
                <a:ea typeface="+mj-ea"/>
                <a:cs typeface="+mj-cs"/>
              </a:rPr>
            </a:br>
            <a:r>
              <a:rPr lang="en-US" kern="1200" dirty="0">
                <a:solidFill>
                  <a:schemeClr val="tx1"/>
                </a:solidFill>
                <a:latin typeface="+mj-lt"/>
                <a:ea typeface="+mj-ea"/>
                <a:cs typeface="+mj-cs"/>
              </a:rPr>
              <a:t>Tiffany N. Chavis, MSW, MLIS</a:t>
            </a:r>
            <a:br>
              <a:rPr lang="en-US" sz="1200" kern="1200" dirty="0">
                <a:solidFill>
                  <a:schemeClr val="tx1"/>
                </a:solidFill>
                <a:latin typeface="+mj-lt"/>
                <a:ea typeface="+mj-ea"/>
                <a:cs typeface="+mj-cs"/>
              </a:rPr>
            </a:br>
            <a:br>
              <a:rPr lang="en-US" kern="1200" dirty="0">
                <a:solidFill>
                  <a:schemeClr val="tx1"/>
                </a:solidFill>
                <a:latin typeface="+mj-lt"/>
                <a:ea typeface="+mj-ea"/>
                <a:cs typeface="+mj-cs"/>
              </a:rPr>
            </a:br>
            <a:r>
              <a:rPr lang="en-US" sz="3600" kern="1200" dirty="0">
                <a:solidFill>
                  <a:schemeClr val="tx1"/>
                </a:solidFill>
                <a:latin typeface="+mj-lt"/>
                <a:ea typeface="+mj-ea"/>
                <a:cs typeface="+mj-cs"/>
              </a:rPr>
              <a:t>Outreach and Education Librarian, Region 1</a:t>
            </a:r>
            <a:br>
              <a:rPr lang="en-US" sz="3600" kern="1200" dirty="0">
                <a:solidFill>
                  <a:schemeClr val="tx1"/>
                </a:solidFill>
                <a:latin typeface="+mj-lt"/>
                <a:ea typeface="+mj-ea"/>
                <a:cs typeface="+mj-cs"/>
              </a:rPr>
            </a:br>
            <a:r>
              <a:rPr lang="en-US" sz="3600" kern="1200" dirty="0">
                <a:solidFill>
                  <a:schemeClr val="tx1"/>
                </a:solidFill>
                <a:latin typeface="+mj-lt"/>
                <a:ea typeface="+mj-ea"/>
                <a:cs typeface="+mj-cs"/>
              </a:rPr>
              <a:t>Network of the National Library of Medicine</a:t>
            </a:r>
            <a:br>
              <a:rPr lang="en-US" sz="3600" kern="1200" dirty="0">
                <a:solidFill>
                  <a:schemeClr val="tx1"/>
                </a:solidFill>
                <a:latin typeface="+mj-lt"/>
                <a:ea typeface="+mj-ea"/>
                <a:cs typeface="+mj-cs"/>
              </a:rPr>
            </a:br>
            <a:br>
              <a:rPr lang="en-US" sz="3600" kern="1200" dirty="0">
                <a:solidFill>
                  <a:schemeClr val="tx1"/>
                </a:solidFill>
                <a:latin typeface="+mj-lt"/>
                <a:ea typeface="+mj-ea"/>
                <a:cs typeface="+mj-cs"/>
              </a:rPr>
            </a:br>
            <a:r>
              <a:rPr lang="en-US" sz="3600" kern="1200" dirty="0">
                <a:solidFill>
                  <a:schemeClr val="tx1"/>
                </a:solidFill>
                <a:latin typeface="+mj-lt"/>
                <a:ea typeface="+mj-ea"/>
                <a:cs typeface="+mj-cs"/>
              </a:rPr>
              <a:t>Health Sciences and Human Services Library</a:t>
            </a:r>
            <a:br>
              <a:rPr lang="en-US" sz="3600" kern="1200" dirty="0">
                <a:solidFill>
                  <a:schemeClr val="tx1"/>
                </a:solidFill>
                <a:latin typeface="+mj-lt"/>
                <a:ea typeface="+mj-ea"/>
                <a:cs typeface="+mj-cs"/>
              </a:rPr>
            </a:br>
            <a:r>
              <a:rPr lang="en-US" sz="3600" kern="1200" dirty="0">
                <a:solidFill>
                  <a:schemeClr val="tx1"/>
                </a:solidFill>
                <a:latin typeface="+mj-lt"/>
                <a:ea typeface="+mj-ea"/>
                <a:cs typeface="+mj-cs"/>
              </a:rPr>
              <a:t>University of Maryland, Baltimore</a:t>
            </a:r>
            <a:br>
              <a:rPr lang="en-US" sz="3600" kern="1200" dirty="0">
                <a:solidFill>
                  <a:schemeClr val="tx1"/>
                </a:solidFill>
                <a:latin typeface="+mj-lt"/>
                <a:ea typeface="+mj-ea"/>
                <a:cs typeface="+mj-cs"/>
              </a:rPr>
            </a:br>
            <a:r>
              <a:rPr lang="en-US" sz="3600" kern="1200" dirty="0">
                <a:solidFill>
                  <a:schemeClr val="tx1"/>
                </a:solidFill>
                <a:latin typeface="+mj-lt"/>
                <a:ea typeface="+mj-ea"/>
                <a:cs typeface="+mj-cs"/>
                <a:hlinkClick r:id="rId4"/>
              </a:rPr>
              <a:t>tchavis@hshsl.umaryland.edu</a:t>
            </a:r>
            <a:r>
              <a:rPr lang="en-US" sz="3600" kern="1200" dirty="0">
                <a:solidFill>
                  <a:schemeClr val="tx1"/>
                </a:solidFill>
                <a:latin typeface="+mj-lt"/>
                <a:ea typeface="+mj-ea"/>
                <a:cs typeface="+mj-cs"/>
              </a:rPr>
              <a:t> </a:t>
            </a:r>
            <a:br>
              <a:rPr lang="en-US" kern="1200" dirty="0">
                <a:solidFill>
                  <a:schemeClr val="tx1"/>
                </a:solidFill>
                <a:latin typeface="+mj-lt"/>
                <a:ea typeface="+mj-ea"/>
                <a:cs typeface="+mj-cs"/>
              </a:rPr>
            </a:br>
            <a:br>
              <a:rPr lang="en-US" kern="1200" dirty="0">
                <a:solidFill>
                  <a:schemeClr val="tx1"/>
                </a:solidFill>
                <a:latin typeface="+mj-lt"/>
                <a:ea typeface="+mj-ea"/>
                <a:cs typeface="+mj-cs"/>
              </a:rPr>
            </a:br>
            <a:br>
              <a:rPr lang="en-US" kern="1200" dirty="0">
                <a:solidFill>
                  <a:schemeClr val="tx1"/>
                </a:solidFill>
                <a:latin typeface="+mj-lt"/>
                <a:ea typeface="+mj-ea"/>
                <a:cs typeface="+mj-cs"/>
              </a:rPr>
            </a:br>
            <a:endParaRPr lang="en-US" kern="1200" dirty="0">
              <a:solidFill>
                <a:schemeClr val="tx1"/>
              </a:solidFill>
              <a:latin typeface="+mj-lt"/>
              <a:ea typeface="+mj-ea"/>
              <a:cs typeface="+mj-cs"/>
            </a:endParaRPr>
          </a:p>
        </p:txBody>
      </p:sp>
      <p:sp>
        <p:nvSpPr>
          <p:cNvPr id="5" name="TextBox 4">
            <a:extLst>
              <a:ext uri="{FF2B5EF4-FFF2-40B4-BE49-F238E27FC236}">
                <a16:creationId xmlns:a16="http://schemas.microsoft.com/office/drawing/2014/main" id="{284E4B19-7C29-FA51-766D-250AE4101BA7}"/>
              </a:ext>
            </a:extLst>
          </p:cNvPr>
          <p:cNvSpPr txBox="1"/>
          <p:nvPr/>
        </p:nvSpPr>
        <p:spPr>
          <a:xfrm>
            <a:off x="1210385" y="746977"/>
            <a:ext cx="9590965" cy="1107996"/>
          </a:xfrm>
          <a:prstGeom prst="rect">
            <a:avLst/>
          </a:prstGeom>
          <a:noFill/>
        </p:spPr>
        <p:txBody>
          <a:bodyPr wrap="square">
            <a:spAutoFit/>
          </a:bodyPr>
          <a:lstStyle/>
          <a:p>
            <a:pPr algn="ctr"/>
            <a:r>
              <a:rPr lang="en-US" sz="6600" dirty="0"/>
              <a:t>THANK YOU!</a:t>
            </a:r>
          </a:p>
        </p:txBody>
      </p:sp>
    </p:spTree>
    <p:custDataLst>
      <p:tags r:id="rId1"/>
    </p:custDataLst>
    <p:extLst>
      <p:ext uri="{BB962C8B-B14F-4D97-AF65-F5344CB8AC3E}">
        <p14:creationId xmlns:p14="http://schemas.microsoft.com/office/powerpoint/2010/main" val="27557952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838200" y="365125"/>
            <a:ext cx="10515600" cy="1325563"/>
          </a:xfrm>
        </p:spPr>
        <p:txBody>
          <a:bodyPr wrap="square" anchor="ctr">
            <a:normAutofit/>
          </a:bodyPr>
          <a:lstStyle/>
          <a:p>
            <a:r>
              <a:rPr lang="en-US" dirty="0">
                <a:solidFill>
                  <a:schemeClr val="tx1"/>
                </a:solidFill>
              </a:rPr>
              <a:t>Compassion Fatigue </a:t>
            </a:r>
          </a:p>
        </p:txBody>
      </p:sp>
      <p:sp>
        <p:nvSpPr>
          <p:cNvPr id="3" name="Content Placeholder 2">
            <a:extLst>
              <a:ext uri="{FF2B5EF4-FFF2-40B4-BE49-F238E27FC236}">
                <a16:creationId xmlns:a16="http://schemas.microsoft.com/office/drawing/2014/main" id="{5D79AF86-00BD-8739-7289-9CBFF74A3CC5}"/>
              </a:ext>
            </a:extLst>
          </p:cNvPr>
          <p:cNvSpPr>
            <a:spLocks noGrp="1"/>
          </p:cNvSpPr>
          <p:nvPr>
            <p:ph sz="half" idx="2"/>
          </p:nvPr>
        </p:nvSpPr>
        <p:spPr>
          <a:xfrm>
            <a:off x="938462" y="2695576"/>
            <a:ext cx="10130589" cy="2453940"/>
          </a:xfrm>
        </p:spPr>
        <p:txBody>
          <a:bodyPr wrap="square" anchor="t">
            <a:normAutofit lnSpcReduction="10000"/>
          </a:bodyPr>
          <a:lstStyle/>
          <a:p>
            <a:pPr marL="0" indent="0" rtl="0">
              <a:spcBef>
                <a:spcPts val="0"/>
              </a:spcBef>
              <a:spcAft>
                <a:spcPts val="0"/>
              </a:spcAft>
              <a:buNone/>
            </a:pPr>
            <a:r>
              <a:rPr lang="en-US" sz="2200" b="0" i="0" u="none" strike="noStrike" dirty="0">
                <a:solidFill>
                  <a:schemeClr val="tx1"/>
                </a:solidFill>
                <a:effectLst/>
              </a:rPr>
              <a:t>Compassion fatigue is a broadly defined concept that can include emotional, physical, and spiritual distress in those providing care to another. It is associated with caregiving where people or animals are experiencing significant emotional or physical  pain and suffering.”</a:t>
            </a:r>
            <a:endParaRPr lang="en-US" sz="2200" b="0" dirty="0">
              <a:solidFill>
                <a:schemeClr val="tx1"/>
              </a:solidFill>
              <a:effectLst/>
            </a:endParaRPr>
          </a:p>
          <a:p>
            <a:pPr marL="0" indent="0" rtl="0">
              <a:spcBef>
                <a:spcPts val="0"/>
              </a:spcBef>
              <a:spcAft>
                <a:spcPts val="0"/>
              </a:spcAft>
              <a:buNone/>
            </a:pPr>
            <a:endParaRPr lang="en-US" sz="2200" b="0" i="0" u="none" strike="noStrike" dirty="0">
              <a:effectLst/>
            </a:endParaRPr>
          </a:p>
          <a:p>
            <a:pPr marL="0" indent="0" algn="ctr" rtl="0">
              <a:spcBef>
                <a:spcPts val="0"/>
              </a:spcBef>
              <a:spcAft>
                <a:spcPts val="0"/>
              </a:spcAft>
              <a:buNone/>
            </a:pPr>
            <a:r>
              <a:rPr lang="en-US" sz="1600" b="0" i="0" u="none" strike="noStrike" dirty="0">
                <a:solidFill>
                  <a:schemeClr val="tx1"/>
                </a:solidFill>
                <a:effectLst/>
              </a:rPr>
              <a:t>Source: </a:t>
            </a:r>
            <a:r>
              <a:rPr lang="en-US" sz="1600" b="0" i="0" u="sng" strike="noStrike" dirty="0">
                <a:effectLst/>
                <a:hlinkClick r:id="rId4"/>
              </a:rPr>
              <a:t>Compassion Fatigue Awareness Project</a:t>
            </a:r>
            <a:endParaRPr lang="en-US" sz="1600" b="0" dirty="0">
              <a:effectLst/>
            </a:endParaRPr>
          </a:p>
          <a:p>
            <a:pPr marL="0" indent="0">
              <a:buNone/>
            </a:pPr>
            <a:br>
              <a:rPr lang="en-US" sz="2200" dirty="0"/>
            </a:br>
            <a:endParaRPr lang="en-US" sz="2200" dirty="0"/>
          </a:p>
        </p:txBody>
      </p:sp>
    </p:spTree>
    <p:custDataLst>
      <p:tags r:id="rId1"/>
    </p:custDataLst>
    <p:extLst>
      <p:ext uri="{BB962C8B-B14F-4D97-AF65-F5344CB8AC3E}">
        <p14:creationId xmlns:p14="http://schemas.microsoft.com/office/powerpoint/2010/main" val="3156364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p:txBody>
          <a:bodyPr/>
          <a:lstStyle/>
          <a:p>
            <a:r>
              <a:rPr lang="en-US" dirty="0">
                <a:solidFill>
                  <a:schemeClr val="tx1"/>
                </a:solidFill>
              </a:rPr>
              <a:t>Emotional Labor </a:t>
            </a:r>
          </a:p>
        </p:txBody>
      </p:sp>
      <p:sp>
        <p:nvSpPr>
          <p:cNvPr id="4" name="Slide Number Placeholder 3">
            <a:extLst>
              <a:ext uri="{FF2B5EF4-FFF2-40B4-BE49-F238E27FC236}">
                <a16:creationId xmlns:a16="http://schemas.microsoft.com/office/drawing/2014/main" id="{3A68C24D-71B6-1186-CA47-DC8CEECDD307}"/>
              </a:ext>
            </a:extLst>
          </p:cNvPr>
          <p:cNvSpPr>
            <a:spLocks noGrp="1"/>
          </p:cNvSpPr>
          <p:nvPr>
            <p:ph type="sldNum" sz="quarter" idx="10"/>
          </p:nvPr>
        </p:nvSpPr>
        <p:spPr/>
        <p:txBody>
          <a:bodyPr/>
          <a:lstStyle/>
          <a:p>
            <a:pPr>
              <a:defRPr/>
            </a:pPr>
            <a:fld id="{025F9F99-9BD9-4422-B838-F0A597D458BC}" type="slidenum">
              <a:rPr lang="en-US" smtClean="0"/>
              <a:pPr>
                <a:defRPr/>
              </a:pPr>
              <a:t>5</a:t>
            </a:fld>
            <a:endParaRPr lang="en-US" dirty="0"/>
          </a:p>
        </p:txBody>
      </p:sp>
      <p:sp>
        <p:nvSpPr>
          <p:cNvPr id="5" name="Content Placeholder 4">
            <a:extLst>
              <a:ext uri="{FF2B5EF4-FFF2-40B4-BE49-F238E27FC236}">
                <a16:creationId xmlns:a16="http://schemas.microsoft.com/office/drawing/2014/main" id="{C3975CE2-4D13-1D05-5F16-C6449EBDEDA1}"/>
              </a:ext>
            </a:extLst>
          </p:cNvPr>
          <p:cNvSpPr>
            <a:spLocks noGrp="1"/>
          </p:cNvSpPr>
          <p:nvPr>
            <p:ph idx="1"/>
          </p:nvPr>
        </p:nvSpPr>
        <p:spPr>
          <a:xfrm>
            <a:off x="2674890" y="2944062"/>
            <a:ext cx="7178973" cy="2243638"/>
          </a:xfrm>
        </p:spPr>
        <p:txBody>
          <a:bodyPr/>
          <a:lstStyle/>
          <a:p>
            <a:pPr marL="0" indent="0">
              <a:buNone/>
            </a:pPr>
            <a:r>
              <a:rPr lang="en-US" sz="2200" dirty="0">
                <a:solidFill>
                  <a:srgbClr val="000000"/>
                </a:solidFill>
              </a:rPr>
              <a:t>P</a:t>
            </a:r>
            <a:r>
              <a:rPr lang="en-US" sz="2200" b="0" i="0" u="none" strike="noStrike" dirty="0">
                <a:solidFill>
                  <a:srgbClr val="000000"/>
                </a:solidFill>
                <a:effectLst/>
              </a:rPr>
              <a:t>ublicly displaying certain emotions while hiding others</a:t>
            </a:r>
          </a:p>
          <a:p>
            <a:pPr marL="0" indent="0">
              <a:buNone/>
            </a:pPr>
            <a:endParaRPr lang="en-US" sz="2200" b="0" i="0" u="none" strike="noStrike" dirty="0">
              <a:solidFill>
                <a:srgbClr val="000000"/>
              </a:solidFill>
              <a:effectLst/>
            </a:endParaRPr>
          </a:p>
          <a:p>
            <a:pPr marL="0" indent="0">
              <a:buNone/>
            </a:pPr>
            <a:endParaRPr lang="en-US" sz="2200" dirty="0">
              <a:solidFill>
                <a:srgbClr val="000000"/>
              </a:solidFill>
            </a:endParaRPr>
          </a:p>
          <a:p>
            <a:pPr marL="0" indent="0">
              <a:buNone/>
            </a:pPr>
            <a:r>
              <a:rPr lang="en-US" sz="1600" b="0" i="0" u="none" strike="noStrike" dirty="0">
                <a:solidFill>
                  <a:srgbClr val="000000"/>
                </a:solidFill>
                <a:effectLst/>
              </a:rPr>
              <a:t>Source: </a:t>
            </a:r>
            <a:r>
              <a:rPr lang="en-US" sz="1600" b="0" i="0" u="none" strike="noStrike" dirty="0">
                <a:solidFill>
                  <a:srgbClr val="000000"/>
                </a:solidFill>
                <a:effectLst/>
                <a:hlinkClick r:id="rId4"/>
              </a:rPr>
              <a:t>On the costs and benefits of emotional labor: A meta-analysis of three decades of research. </a:t>
            </a:r>
            <a:endParaRPr lang="en-US" sz="1600" dirty="0"/>
          </a:p>
        </p:txBody>
      </p:sp>
    </p:spTree>
    <p:custDataLst>
      <p:tags r:id="rId1"/>
    </p:custDataLst>
    <p:extLst>
      <p:ext uri="{BB962C8B-B14F-4D97-AF65-F5344CB8AC3E}">
        <p14:creationId xmlns:p14="http://schemas.microsoft.com/office/powerpoint/2010/main" val="20670899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838200" y="365125"/>
            <a:ext cx="10515600" cy="1325563"/>
          </a:xfrm>
        </p:spPr>
        <p:txBody>
          <a:bodyPr wrap="square" anchor="ctr">
            <a:normAutofit/>
          </a:bodyPr>
          <a:lstStyle/>
          <a:p>
            <a:r>
              <a:rPr lang="en-US" dirty="0">
                <a:solidFill>
                  <a:schemeClr val="tx1"/>
                </a:solidFill>
              </a:rPr>
              <a:t>Burnout</a:t>
            </a:r>
          </a:p>
        </p:txBody>
      </p:sp>
      <p:sp>
        <p:nvSpPr>
          <p:cNvPr id="1031" name="Content Placeholder 3">
            <a:extLst>
              <a:ext uri="{FF2B5EF4-FFF2-40B4-BE49-F238E27FC236}">
                <a16:creationId xmlns:a16="http://schemas.microsoft.com/office/drawing/2014/main" id="{3ACE8484-16AA-9F58-16F4-025194813573}"/>
              </a:ext>
            </a:extLst>
          </p:cNvPr>
          <p:cNvSpPr>
            <a:spLocks noGrp="1"/>
          </p:cNvSpPr>
          <p:nvPr>
            <p:ph sz="half" idx="2"/>
          </p:nvPr>
        </p:nvSpPr>
        <p:spPr>
          <a:xfrm>
            <a:off x="3700753" y="1434656"/>
            <a:ext cx="5181600" cy="4351338"/>
          </a:xfrm>
          <a:ln>
            <a:solidFill>
              <a:schemeClr val="tx1"/>
            </a:solidFill>
          </a:ln>
        </p:spPr>
        <p:txBody>
          <a:bodyPr/>
          <a:lstStyle/>
          <a:p>
            <a:pPr marL="0" indent="0" rtl="0">
              <a:spcBef>
                <a:spcPts val="0"/>
              </a:spcBef>
              <a:spcAft>
                <a:spcPts val="0"/>
              </a:spcAft>
              <a:buNone/>
            </a:pPr>
            <a:r>
              <a:rPr lang="en-US" sz="2000" b="0" i="0" u="none" strike="noStrike" dirty="0">
                <a:solidFill>
                  <a:srgbClr val="000000"/>
                </a:solidFill>
                <a:effectLst/>
              </a:rPr>
              <a:t>Burn-out is a syndrome conceptualized as resulting from chronic workplace stress that has not been successfully managed. Three dimensions characterize it:</a:t>
            </a:r>
          </a:p>
          <a:p>
            <a:pPr rtl="0">
              <a:spcBef>
                <a:spcPts val="0"/>
              </a:spcBef>
              <a:spcAft>
                <a:spcPts val="0"/>
              </a:spcAft>
            </a:pPr>
            <a:endParaRPr lang="en-US" sz="2000" b="0" dirty="0">
              <a:effectLst/>
            </a:endParaRPr>
          </a:p>
          <a:p>
            <a:pPr lvl="1">
              <a:spcBef>
                <a:spcPts val="0"/>
              </a:spcBef>
              <a:spcAft>
                <a:spcPts val="0"/>
              </a:spcAft>
            </a:pPr>
            <a:r>
              <a:rPr lang="en-US" sz="2000" b="0" i="0" u="none" strike="noStrike" dirty="0">
                <a:solidFill>
                  <a:srgbClr val="000000"/>
                </a:solidFill>
                <a:effectLst/>
              </a:rPr>
              <a:t>feelings of energy depletion or exhaustion</a:t>
            </a:r>
          </a:p>
          <a:p>
            <a:pPr lvl="1">
              <a:spcBef>
                <a:spcPts val="0"/>
              </a:spcBef>
              <a:spcAft>
                <a:spcPts val="0"/>
              </a:spcAft>
            </a:pPr>
            <a:endParaRPr lang="en-US" sz="2000" b="0" i="0" u="none" strike="noStrike" dirty="0">
              <a:solidFill>
                <a:srgbClr val="000000"/>
              </a:solidFill>
              <a:effectLst/>
            </a:endParaRPr>
          </a:p>
          <a:p>
            <a:pPr lvl="1">
              <a:spcBef>
                <a:spcPts val="0"/>
              </a:spcBef>
              <a:spcAft>
                <a:spcPts val="0"/>
              </a:spcAft>
            </a:pPr>
            <a:r>
              <a:rPr lang="en-US" sz="2000" b="0" i="0" u="none" strike="noStrike" dirty="0">
                <a:solidFill>
                  <a:srgbClr val="000000"/>
                </a:solidFill>
                <a:effectLst/>
              </a:rPr>
              <a:t>increased mental distance from one’s job</a:t>
            </a:r>
          </a:p>
          <a:p>
            <a:pPr lvl="1">
              <a:spcBef>
                <a:spcPts val="0"/>
              </a:spcBef>
              <a:spcAft>
                <a:spcPts val="0"/>
              </a:spcAft>
            </a:pPr>
            <a:endParaRPr lang="en-US" sz="2000" b="0" i="0" u="none" strike="noStrike" dirty="0">
              <a:solidFill>
                <a:srgbClr val="000000"/>
              </a:solidFill>
              <a:effectLst/>
            </a:endParaRPr>
          </a:p>
          <a:p>
            <a:pPr lvl="1">
              <a:spcBef>
                <a:spcPts val="0"/>
              </a:spcBef>
              <a:spcAft>
                <a:spcPts val="0"/>
              </a:spcAft>
            </a:pPr>
            <a:r>
              <a:rPr lang="en-US" sz="2000" b="0" i="0" u="none" strike="noStrike" dirty="0">
                <a:solidFill>
                  <a:srgbClr val="000000"/>
                </a:solidFill>
                <a:effectLst/>
              </a:rPr>
              <a:t>feelings of negativism or cynicism related to one's job</a:t>
            </a:r>
          </a:p>
          <a:p>
            <a:pPr lvl="1">
              <a:spcBef>
                <a:spcPts val="0"/>
              </a:spcBef>
              <a:spcAft>
                <a:spcPts val="0"/>
              </a:spcAft>
            </a:pPr>
            <a:endParaRPr lang="en-US" sz="2000" b="0" i="0" u="none" strike="noStrike" dirty="0">
              <a:solidFill>
                <a:srgbClr val="000000"/>
              </a:solidFill>
              <a:effectLst/>
            </a:endParaRPr>
          </a:p>
          <a:p>
            <a:pPr lvl="1">
              <a:spcBef>
                <a:spcPts val="0"/>
              </a:spcBef>
              <a:spcAft>
                <a:spcPts val="0"/>
              </a:spcAft>
            </a:pPr>
            <a:r>
              <a:rPr lang="en-US" sz="2000" b="0" i="0" u="none" strike="noStrike" dirty="0">
                <a:solidFill>
                  <a:srgbClr val="000000"/>
                </a:solidFill>
                <a:effectLst/>
              </a:rPr>
              <a:t>a sense of ineffectiveness and lack of accomplishment</a:t>
            </a:r>
          </a:p>
          <a:p>
            <a:pPr marL="0" indent="0" algn="ctr" rtl="0">
              <a:spcBef>
                <a:spcPts val="0"/>
              </a:spcBef>
              <a:spcAft>
                <a:spcPts val="0"/>
              </a:spcAft>
              <a:buNone/>
            </a:pPr>
            <a:br>
              <a:rPr lang="en-US" sz="2000" b="0" dirty="0">
                <a:effectLst/>
              </a:rPr>
            </a:br>
            <a:r>
              <a:rPr lang="en-US" sz="1600" b="0" dirty="0">
                <a:solidFill>
                  <a:schemeClr val="tx1"/>
                </a:solidFill>
                <a:effectLst/>
              </a:rPr>
              <a:t>Source: </a:t>
            </a:r>
            <a:r>
              <a:rPr lang="en-US" sz="1600" b="0" i="0" u="sng" strike="noStrike" dirty="0">
                <a:solidFill>
                  <a:srgbClr val="1155CC"/>
                </a:solidFill>
                <a:effectLst/>
                <a:latin typeface="Arial" panose="020B0604020202020204" pitchFamily="34" charset="0"/>
                <a:hlinkClick r:id="rId4"/>
              </a:rPr>
              <a:t>World Health Organization, 2019</a:t>
            </a:r>
            <a:endParaRPr lang="en-US" sz="1600" b="0" dirty="0">
              <a:effectLst/>
            </a:endParaRPr>
          </a:p>
          <a:p>
            <a:pPr marL="0" indent="0">
              <a:buNone/>
            </a:pPr>
            <a:br>
              <a:rPr lang="en-US" dirty="0"/>
            </a:br>
            <a:endParaRPr lang="en-US" dirty="0"/>
          </a:p>
        </p:txBody>
      </p:sp>
    </p:spTree>
    <p:custDataLst>
      <p:tags r:id="rId1"/>
    </p:custDataLst>
    <p:extLst>
      <p:ext uri="{BB962C8B-B14F-4D97-AF65-F5344CB8AC3E}">
        <p14:creationId xmlns:p14="http://schemas.microsoft.com/office/powerpoint/2010/main" val="1429230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356937" y="1195304"/>
            <a:ext cx="3324725" cy="2546518"/>
          </a:xfrm>
        </p:spPr>
        <p:txBody>
          <a:bodyPr wrap="square" anchor="ctr">
            <a:noAutofit/>
          </a:bodyPr>
          <a:lstStyle/>
          <a:p>
            <a:r>
              <a:rPr lang="en-US" sz="6000" dirty="0">
                <a:solidFill>
                  <a:schemeClr val="tx1"/>
                </a:solidFill>
              </a:rPr>
              <a:t>Causes of Burn out</a:t>
            </a:r>
          </a:p>
        </p:txBody>
      </p:sp>
      <p:sp>
        <p:nvSpPr>
          <p:cNvPr id="5" name="Content Placeholder 4">
            <a:extLst>
              <a:ext uri="{FF2B5EF4-FFF2-40B4-BE49-F238E27FC236}">
                <a16:creationId xmlns:a16="http://schemas.microsoft.com/office/drawing/2014/main" id="{5B7B9B7F-0CA8-ECD0-E86B-E66DD7740F30}"/>
              </a:ext>
            </a:extLst>
          </p:cNvPr>
          <p:cNvSpPr>
            <a:spLocks noGrp="1"/>
          </p:cNvSpPr>
          <p:nvPr>
            <p:ph sz="half" idx="2"/>
          </p:nvPr>
        </p:nvSpPr>
        <p:spPr>
          <a:xfrm>
            <a:off x="4595716" y="1313285"/>
            <a:ext cx="5619093" cy="4762662"/>
          </a:xfrm>
        </p:spPr>
        <p:txBody>
          <a:bodyPr/>
          <a:lstStyle/>
          <a:p>
            <a:pPr marL="0" indent="0">
              <a:buNone/>
            </a:pPr>
            <a:r>
              <a:rPr lang="en-US" sz="2000" dirty="0">
                <a:solidFill>
                  <a:schemeClr val="tx1"/>
                </a:solidFill>
              </a:rPr>
              <a:t>1. Workload exceeds capacity</a:t>
            </a:r>
          </a:p>
          <a:p>
            <a:pPr marL="457200" indent="-457200">
              <a:buAutoNum type="arabicPeriod"/>
            </a:pPr>
            <a:endParaRPr lang="en-US" sz="2000" dirty="0">
              <a:solidFill>
                <a:schemeClr val="tx1"/>
              </a:solidFill>
            </a:endParaRPr>
          </a:p>
          <a:p>
            <a:pPr marL="0" indent="0">
              <a:buNone/>
            </a:pPr>
            <a:r>
              <a:rPr lang="en-US" sz="2000" dirty="0">
                <a:solidFill>
                  <a:schemeClr val="tx1"/>
                </a:solidFill>
              </a:rPr>
              <a:t>2. Lack of control, lack of autonomy</a:t>
            </a:r>
          </a:p>
          <a:p>
            <a:pPr marL="0" indent="0">
              <a:buNone/>
            </a:pPr>
            <a:endParaRPr lang="en-US" sz="2000" dirty="0">
              <a:solidFill>
                <a:schemeClr val="tx1"/>
              </a:solidFill>
            </a:endParaRPr>
          </a:p>
          <a:p>
            <a:pPr marL="0" indent="0">
              <a:buNone/>
            </a:pPr>
            <a:r>
              <a:rPr lang="en-US" sz="2000" dirty="0">
                <a:solidFill>
                  <a:schemeClr val="tx1"/>
                </a:solidFill>
              </a:rPr>
              <a:t>3. Rewards do not match the effort</a:t>
            </a:r>
          </a:p>
          <a:p>
            <a:pPr marL="0" indent="0">
              <a:buNone/>
            </a:pPr>
            <a:endParaRPr lang="en-US" sz="2000" dirty="0">
              <a:solidFill>
                <a:schemeClr val="tx1"/>
              </a:solidFill>
            </a:endParaRPr>
          </a:p>
          <a:p>
            <a:pPr marL="0" indent="0">
              <a:buNone/>
            </a:pPr>
            <a:r>
              <a:rPr lang="en-US" sz="2000" dirty="0">
                <a:solidFill>
                  <a:schemeClr val="tx1"/>
                </a:solidFill>
              </a:rPr>
              <a:t>4. Supportive community/team</a:t>
            </a:r>
          </a:p>
          <a:p>
            <a:pPr marL="0" indent="0">
              <a:buNone/>
            </a:pPr>
            <a:endParaRPr lang="en-US" sz="2000" dirty="0">
              <a:solidFill>
                <a:schemeClr val="tx1"/>
              </a:solidFill>
            </a:endParaRPr>
          </a:p>
          <a:p>
            <a:pPr marL="0" indent="0">
              <a:buNone/>
            </a:pPr>
            <a:r>
              <a:rPr lang="en-US" sz="2000" dirty="0">
                <a:solidFill>
                  <a:schemeClr val="tx1"/>
                </a:solidFill>
              </a:rPr>
              <a:t>5. Lack of fair and equitable treatment</a:t>
            </a:r>
          </a:p>
          <a:p>
            <a:pPr marL="0" indent="0">
              <a:buNone/>
            </a:pPr>
            <a:endParaRPr lang="en-US" sz="2000" dirty="0">
              <a:solidFill>
                <a:schemeClr val="tx1"/>
              </a:solidFill>
            </a:endParaRPr>
          </a:p>
          <a:p>
            <a:pPr marL="0" indent="0">
              <a:buNone/>
            </a:pPr>
            <a:r>
              <a:rPr lang="en-US" sz="2000" dirty="0">
                <a:solidFill>
                  <a:schemeClr val="tx1"/>
                </a:solidFill>
              </a:rPr>
              <a:t>6. Mismatch of personal and organizational values</a:t>
            </a:r>
          </a:p>
          <a:p>
            <a:pPr marL="0" indent="0">
              <a:buNone/>
            </a:pPr>
            <a:br>
              <a:rPr lang="en-US" dirty="0"/>
            </a:br>
            <a:endParaRPr lang="en-US" dirty="0"/>
          </a:p>
        </p:txBody>
      </p:sp>
    </p:spTree>
    <p:custDataLst>
      <p:tags r:id="rId1"/>
    </p:custDataLst>
    <p:extLst>
      <p:ext uri="{BB962C8B-B14F-4D97-AF65-F5344CB8AC3E}">
        <p14:creationId xmlns:p14="http://schemas.microsoft.com/office/powerpoint/2010/main" val="658064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CD5877-F9C9-E0B3-7CBD-8C5DC3DFFB71}"/>
              </a:ext>
            </a:extLst>
          </p:cNvPr>
          <p:cNvSpPr>
            <a:spLocks noGrp="1"/>
          </p:cNvSpPr>
          <p:nvPr>
            <p:ph type="title"/>
          </p:nvPr>
        </p:nvSpPr>
        <p:spPr>
          <a:xfrm>
            <a:off x="686803" y="2575551"/>
            <a:ext cx="10515600" cy="1325563"/>
          </a:xfrm>
        </p:spPr>
        <p:txBody>
          <a:bodyPr/>
          <a:lstStyle/>
          <a:p>
            <a:pPr algn="ctr"/>
            <a:r>
              <a:rPr lang="en-US" sz="4000" b="0" i="0" u="none" strike="noStrike" dirty="0">
                <a:solidFill>
                  <a:srgbClr val="000000"/>
                </a:solidFill>
                <a:effectLst/>
                <a:latin typeface="Arial" panose="020B0604020202020204" pitchFamily="34" charset="0"/>
              </a:rPr>
              <a:t>Benefits of Improving Mental Health at Work</a:t>
            </a:r>
            <a:endParaRPr lang="en-US" sz="8000" dirty="0"/>
          </a:p>
        </p:txBody>
      </p:sp>
    </p:spTree>
    <p:custDataLst>
      <p:tags r:id="rId1"/>
    </p:custDataLst>
    <p:extLst>
      <p:ext uri="{BB962C8B-B14F-4D97-AF65-F5344CB8AC3E}">
        <p14:creationId xmlns:p14="http://schemas.microsoft.com/office/powerpoint/2010/main" val="1131820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55B8F-AF15-B2FA-572A-974A2C583AD3}"/>
              </a:ext>
            </a:extLst>
          </p:cNvPr>
          <p:cNvSpPr>
            <a:spLocks noGrp="1"/>
          </p:cNvSpPr>
          <p:nvPr>
            <p:ph type="title"/>
          </p:nvPr>
        </p:nvSpPr>
        <p:spPr>
          <a:xfrm>
            <a:off x="300317" y="2131678"/>
            <a:ext cx="11591365" cy="1325563"/>
          </a:xfrm>
        </p:spPr>
        <p:txBody>
          <a:bodyPr/>
          <a:lstStyle/>
          <a:p>
            <a:pPr algn="ctr"/>
            <a:r>
              <a:rPr lang="en-US" sz="4000" dirty="0">
                <a:solidFill>
                  <a:schemeClr val="tx1"/>
                </a:solidFill>
              </a:rPr>
              <a:t>How do you think mental health impacts the library?</a:t>
            </a:r>
            <a:endParaRPr lang="en-US" sz="4000" dirty="0"/>
          </a:p>
        </p:txBody>
      </p:sp>
    </p:spTree>
    <p:custDataLst>
      <p:tags r:id="rId1"/>
    </p:custDataLst>
    <p:extLst>
      <p:ext uri="{BB962C8B-B14F-4D97-AF65-F5344CB8AC3E}">
        <p14:creationId xmlns:p14="http://schemas.microsoft.com/office/powerpoint/2010/main" val="22575751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38"/>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NTO White w gray text">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TO Template (NEW LOGO 4-27-17).potx" id="{965E8775-A924-40C9-A62E-5CC32E51A14E}" vid="{3D409730-F812-4239-906C-280BA1B06B4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9937C965FE09E42A59636358EC31B43" ma:contentTypeVersion="3" ma:contentTypeDescription="Create a new document." ma:contentTypeScope="" ma:versionID="3591d2a78679261f1d460d4b78738b62">
  <xsd:schema xmlns:xsd="http://www.w3.org/2001/XMLSchema" xmlns:xs="http://www.w3.org/2001/XMLSchema" xmlns:p="http://schemas.microsoft.com/office/2006/metadata/properties" targetNamespace="http://schemas.microsoft.com/office/2006/metadata/properties" ma:root="true" ma:fieldsID="c235e85ecd810885c1566fbfa026e81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ED6F729B-8841-4CDC-A8F3-63CD745238C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E8A1740C-83F8-4615-B915-DF90AAF187D4}">
  <ds:schemaRefs>
    <ds:schemaRef ds:uri="http://schemas.microsoft.com/sharepoint/v3/contenttype/forms"/>
  </ds:schemaRefs>
</ds:datastoreItem>
</file>

<file path=customXml/itemProps3.xml><?xml version="1.0" encoding="utf-8"?>
<ds:datastoreItem xmlns:ds="http://schemas.openxmlformats.org/officeDocument/2006/customXml" ds:itemID="{DB9320D0-1373-48A5-B29D-10B6BC5CB0CF}">
  <ds:schemaRefs>
    <ds:schemaRef ds:uri="http://purl.org/dc/terms/"/>
    <ds:schemaRef ds:uri="http://purl.org/dc/dcmitype/"/>
    <ds:schemaRef ds:uri="http://schemas.microsoft.com/office/2006/documentManagement/types"/>
    <ds:schemaRef ds:uri="http://schemas.microsoft.com/office/2006/metadata/properties"/>
    <ds:schemaRef ds:uri="http://purl.org/dc/elements/1.1/"/>
    <ds:schemaRef ds:uri="http://www.w3.org/XML/1998/namespace"/>
    <ds:schemaRef ds:uri="http://schemas.microsoft.com/office/infopath/2007/PartnerControls"/>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NTO Template (NEW LOGO 4-27-17)</Template>
  <TotalTime>3938</TotalTime>
  <Words>1196</Words>
  <Application>Microsoft Office PowerPoint</Application>
  <PresentationFormat>Widescreen</PresentationFormat>
  <Paragraphs>248</Paragraphs>
  <Slides>36</Slides>
  <Notes>36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36</vt:i4>
      </vt:variant>
    </vt:vector>
  </HeadingPairs>
  <TitlesOfParts>
    <vt:vector size="42" baseType="lpstr">
      <vt:lpstr>Aptos</vt:lpstr>
      <vt:lpstr>Arial</vt:lpstr>
      <vt:lpstr>Calibri</vt:lpstr>
      <vt:lpstr>Catamaran</vt:lpstr>
      <vt:lpstr>Slack-Lato</vt:lpstr>
      <vt:lpstr>NTO White w gray text</vt:lpstr>
      <vt:lpstr>Mental Health in the Workplace </vt:lpstr>
      <vt:lpstr>What will we cover today?</vt:lpstr>
      <vt:lpstr>Did you know?</vt:lpstr>
      <vt:lpstr>Compassion Fatigue </vt:lpstr>
      <vt:lpstr>Emotional Labor </vt:lpstr>
      <vt:lpstr>Burnout</vt:lpstr>
      <vt:lpstr>Causes of Burn out</vt:lpstr>
      <vt:lpstr>Benefits of Improving Mental Health at Work</vt:lpstr>
      <vt:lpstr>How do you think mental health impacts the library?</vt:lpstr>
      <vt:lpstr>Surgeon General’s recommendations</vt:lpstr>
      <vt:lpstr>Protection from Harm</vt:lpstr>
      <vt:lpstr>Protection from Harm - Key Components</vt:lpstr>
      <vt:lpstr>Connection and Community</vt:lpstr>
      <vt:lpstr>Connection &amp; Community - Key Components</vt:lpstr>
      <vt:lpstr>Work-Life Harmony</vt:lpstr>
      <vt:lpstr>Work-Life Harmony - Key Components</vt:lpstr>
      <vt:lpstr>Mattering at Work</vt:lpstr>
      <vt:lpstr>Mattering at Work - Key Components</vt:lpstr>
      <vt:lpstr>Opportunity for Growth</vt:lpstr>
      <vt:lpstr>Opportunity for Growth - Key Components</vt:lpstr>
      <vt:lpstr>Steps to create a healthier life at work</vt:lpstr>
      <vt:lpstr>Creating A Healthier Life: A Step-By-Step Guide To Wellness</vt:lpstr>
      <vt:lpstr>The Eight Dimensions of Wellness</vt:lpstr>
      <vt:lpstr>Improving physical wellness</vt:lpstr>
      <vt:lpstr>Improving intellectual wellness</vt:lpstr>
      <vt:lpstr>Improving financial wellness</vt:lpstr>
      <vt:lpstr>Improving environmental wellness</vt:lpstr>
      <vt:lpstr>Improving spiritual wellness</vt:lpstr>
      <vt:lpstr>Improving social wellness</vt:lpstr>
      <vt:lpstr>Improving occupational wellness</vt:lpstr>
      <vt:lpstr>Improving emotional wellness</vt:lpstr>
      <vt:lpstr>Resources to support mental health and well-being</vt:lpstr>
      <vt:lpstr>MedlinePlus.gov</vt:lpstr>
      <vt:lpstr>MedlinePlus.gov Website</vt:lpstr>
      <vt:lpstr>Suicide prevention number 998 </vt:lpstr>
      <vt:lpstr> Tiffany N. Chavis, MSW, MLIS  Outreach and Education Librarian, Region 1 Network of the National Library of Medicine  Health Sciences and Human Services Library University of Maryland, Baltimore tchavis@hshsl.umaryland.edu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mknapp</dc:creator>
  <cp:lastModifiedBy>Rebecca Brown</cp:lastModifiedBy>
  <cp:revision>169</cp:revision>
  <cp:lastPrinted>2018-03-12T21:16:57Z</cp:lastPrinted>
  <dcterms:created xsi:type="dcterms:W3CDTF">2017-05-15T23:46:48Z</dcterms:created>
  <dcterms:modified xsi:type="dcterms:W3CDTF">2025-01-09T17:37:57Z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0x01010049937C965FE09E42A59636358EC31B43</vt:lpwstr>
  </property>
  <property fmtid="{D5CDD505-2E9C-101B-9397-08002B2CF9AE}" pid="3" name="ArticulateGUID">
    <vt:lpwstr>59890EEF-6F02-42AA-AED0-F788B17B5C17</vt:lpwstr>
  </property>
  <property fmtid="{D5CDD505-2E9C-101B-9397-08002B2CF9AE}" pid="4" name="ArticulatePath">
    <vt:lpwstr>new-logo-wide-blank</vt:lpwstr>
  </property>
</Properties>
</file>