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5" r:id="rId9"/>
    <p:sldId id="266" r:id="rId10"/>
    <p:sldId id="275" r:id="rId11"/>
    <p:sldId id="276" r:id="rId12"/>
    <p:sldId id="269" r:id="rId13"/>
    <p:sldId id="279" r:id="rId14"/>
    <p:sldId id="280" r:id="rId15"/>
    <p:sldId id="267" r:id="rId16"/>
    <p:sldId id="268" r:id="rId17"/>
    <p:sldId id="289" r:id="rId18"/>
    <p:sldId id="287" r:id="rId19"/>
    <p:sldId id="290" r:id="rId20"/>
    <p:sldId id="288" r:id="rId21"/>
    <p:sldId id="294" r:id="rId22"/>
    <p:sldId id="298" r:id="rId23"/>
    <p:sldId id="272" r:id="rId24"/>
    <p:sldId id="282" r:id="rId25"/>
    <p:sldId id="283" r:id="rId26"/>
    <p:sldId id="293" r:id="rId27"/>
    <p:sldId id="273" r:id="rId28"/>
    <p:sldId id="299" r:id="rId29"/>
    <p:sldId id="302" r:id="rId30"/>
    <p:sldId id="300" r:id="rId31"/>
    <p:sldId id="301" r:id="rId32"/>
    <p:sldId id="306" r:id="rId33"/>
    <p:sldId id="303" r:id="rId34"/>
    <p:sldId id="304" r:id="rId35"/>
    <p:sldId id="305" r:id="rId36"/>
    <p:sldId id="297" r:id="rId37"/>
    <p:sldId id="274" r:id="rId38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26294"/>
    <a:srgbClr val="0066CC"/>
    <a:srgbClr val="478CC4"/>
    <a:srgbClr val="4788C3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1" autoAdjust="0"/>
    <p:restoredTop sz="93826" autoAdjust="0"/>
  </p:normalViewPr>
  <p:slideViewPr>
    <p:cSldViewPr snapToGrid="0" snapToObjects="1">
      <p:cViewPr varScale="1">
        <p:scale>
          <a:sx n="69" d="100"/>
          <a:sy n="69" d="100"/>
        </p:scale>
        <p:origin x="10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F687-A0D3-F349-804C-463617328230}" type="datetimeFigureOut"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AD3A-E91B-934C-81CD-4C1A27393F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biology/article?id=10.1371/journal.pbio.100210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371/journal.pbio.1002106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</a:t>
            </a:r>
            <a:r>
              <a:rPr lang="en-US" dirty="0"/>
              <a:t> &lt; 0.05 means that the observed difference between two groups would not be seen even 1 in 20 times by chance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what if 20 comparisons are done and only the one that looks “significant” is presented? Or what if a trend is apparent in the data and samples are dropped or added to achieve this magic number of 0.05?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Source: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ack to original article"/>
              </a:rPr>
              <a:t>The Extent and Consequences of P-Hacking in Science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ack to original article"/>
              </a:rPr>
              <a:t> 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 ML, Holman 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Lanfear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R, Kahn AT,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Jennions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MD (2015) The Extent and Consequences of P-Hacking in Science. PLOS Biology 13(3): e1002106.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https://doi.org/10.1371/journal.pbio.1002106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46BCE-A859-E940-8910-C111AE4AC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Freakonomics – definition of p-hacking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46BCE-A859-E940-8910-C111AE4AC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2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40E4-93A8-9F4D-BADE-B939157FCFAA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7BA6-DE71-5D4C-ACCC-B208A5689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ncbi.nlm.nih.gov/pubmed/2399786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doi.org/10.1093/cvr/cvy16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broman/Talk_Graphs" TargetMode="External"/><Relationship Id="rId2" Type="http://schemas.openxmlformats.org/officeDocument/2006/relationships/hyperlink" Target="https://github.com/garrettgman/rmarkdown-the-bigger-pic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7D80-7E77-614A-BF02-3DDD97CFA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56154"/>
            <a:ext cx="10058400" cy="270594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Greatest Crimes in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2E14B-4445-BB45-919F-000B9F38B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79" y="2756913"/>
            <a:ext cx="8549640" cy="18765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Marieke Jones, PhD</a:t>
            </a:r>
          </a:p>
          <a:p>
            <a:r>
              <a:rPr lang="en-US" dirty="0">
                <a:solidFill>
                  <a:schemeClr val="bg1"/>
                </a:solidFill>
              </a:rPr>
              <a:t>Senior Biostatistician, University of Virginia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72C66-90F6-BC46-8367-FA588F1E9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614" y="3886200"/>
            <a:ext cx="2639170" cy="2780777"/>
          </a:xfrm>
          <a:prstGeom prst="rect">
            <a:avLst/>
          </a:prstGeom>
        </p:spPr>
      </p:pic>
      <p:pic>
        <p:nvPicPr>
          <p:cNvPr id="5" name="Picture 4" descr="Logo of the Network of the National Library of Medicine.">
            <a:extLst>
              <a:ext uri="{FF2B5EF4-FFF2-40B4-BE49-F238E27FC236}">
                <a16:creationId xmlns:a16="http://schemas.microsoft.com/office/drawing/2014/main" id="{7A6D5155-9627-E53E-0EF3-832588C7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0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539C-1C2B-2E40-9F07-6A4FD720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Better 1 or 2</a:t>
            </a:r>
          </a:p>
        </p:txBody>
      </p:sp>
      <p:pic>
        <p:nvPicPr>
          <p:cNvPr id="4" name="Picture 3" descr="Graph 1 is a bar plot in black and white showing responses from a treatment and a control group.">
            <a:extLst>
              <a:ext uri="{FF2B5EF4-FFF2-40B4-BE49-F238E27FC236}">
                <a16:creationId xmlns:a16="http://schemas.microsoft.com/office/drawing/2014/main" id="{0D17B999-BF75-3442-801F-F0ECFE4DC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0" y="2241550"/>
            <a:ext cx="4952893" cy="3594100"/>
          </a:xfrm>
          <a:prstGeom prst="rect">
            <a:avLst/>
          </a:prstGeom>
        </p:spPr>
      </p:pic>
      <p:pic>
        <p:nvPicPr>
          <p:cNvPr id="6" name="Picture 5" descr="Graph 2 is a means plot in black and white showing responses from a treatment and a control group.">
            <a:extLst>
              <a:ext uri="{FF2B5EF4-FFF2-40B4-BE49-F238E27FC236}">
                <a16:creationId xmlns:a16="http://schemas.microsoft.com/office/drawing/2014/main" id="{44C1C033-B75D-3544-A81B-3CB0C29107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606" y="2241550"/>
            <a:ext cx="4424994" cy="359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79BEB-C7D9-8C9B-F8BD-192A78551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r graph showing ordinary votes cast before election day 2014 in Wellington, New Zealand. The bars are three-dimensional and the parties are sorted alphabetically.">
            <a:extLst>
              <a:ext uri="{FF2B5EF4-FFF2-40B4-BE49-F238E27FC236}">
                <a16:creationId xmlns:a16="http://schemas.microsoft.com/office/drawing/2014/main" id="{EEC67701-78E2-2348-A104-11E7F3B33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2" t="3855" r="2277" b="3848"/>
          <a:stretch>
            <a:fillRect/>
          </a:stretch>
        </p:blipFill>
        <p:spPr bwMode="auto">
          <a:xfrm>
            <a:off x="493295" y="1081252"/>
            <a:ext cx="8975558" cy="5752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CA46B60-6E8C-6F46-9092-05A7EA4B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9" y="-60102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Improve this plot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25D7C-6F2F-CA62-5402-309E99180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D4F28-3B97-114B-E31F-DA3CB033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-1502305"/>
            <a:ext cx="8675370" cy="1502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Improved version of the previous graph</a:t>
            </a:r>
          </a:p>
        </p:txBody>
      </p:sp>
      <p:pic>
        <p:nvPicPr>
          <p:cNvPr id="5" name="Picture 2" descr="Bar graph showing ordinary votes cast before election day 2014 in Wellington, New Zealand. The bars are two-dimensional and the parties are sorted by votes received.">
            <a:extLst>
              <a:ext uri="{FF2B5EF4-FFF2-40B4-BE49-F238E27FC236}">
                <a16:creationId xmlns:a16="http://schemas.microsoft.com/office/drawing/2014/main" id="{56E7268D-030B-0041-A6AC-A168FF14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93" y="940658"/>
            <a:ext cx="9257907" cy="55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770D4-2BAB-2B44-CBBF-71BA49278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94603C07-705A-9846-B10E-641A56C1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9" y="96310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Sort intelligently</a:t>
            </a:r>
          </a:p>
        </p:txBody>
      </p:sp>
      <p:pic>
        <p:nvPicPr>
          <p:cNvPr id="5" name="Picture 4" descr="Two scatter plots showing health care spending as a percentage of GDP. The left plot sorts the countries alphabetically while the right plot sorts the countries by health care spending.">
            <a:extLst>
              <a:ext uri="{FF2B5EF4-FFF2-40B4-BE49-F238E27FC236}">
                <a16:creationId xmlns:a16="http://schemas.microsoft.com/office/drawing/2014/main" id="{58944A6C-F88B-5F4A-B878-F7F99581F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1337684"/>
            <a:ext cx="8509000" cy="54554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FE80D7-9790-86FA-1B62-A092D59A4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94603C07-705A-9846-B10E-641A56C1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9" y="96310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Is zero necessary?</a:t>
            </a:r>
          </a:p>
        </p:txBody>
      </p:sp>
      <p:pic>
        <p:nvPicPr>
          <p:cNvPr id="3" name="Picture 2" descr="Two plots showing the detection rate of three different methods. The bar graph on the left includes zero in the Y axis. The means graph on the right does not include zero in the Y axis.">
            <a:extLst>
              <a:ext uri="{FF2B5EF4-FFF2-40B4-BE49-F238E27FC236}">
                <a16:creationId xmlns:a16="http://schemas.microsoft.com/office/drawing/2014/main" id="{07449472-5C4C-D24F-A1BF-039B066C5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348581"/>
            <a:ext cx="9067800" cy="5384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24BC53-7CF6-0F4F-E2A2-2E53A8F54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4" y="34127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 more bar plots</a:t>
            </a:r>
          </a:p>
        </p:txBody>
      </p:sp>
      <p:pic>
        <p:nvPicPr>
          <p:cNvPr id="5" name="Picture 4" descr="Five graphs, one bar and 4 scatter plots. The scatter plots show different types of distributions. ">
            <a:extLst>
              <a:ext uri="{FF2B5EF4-FFF2-40B4-BE49-F238E27FC236}">
                <a16:creationId xmlns:a16="http://schemas.microsoft.com/office/drawing/2014/main" id="{932B6260-DCE1-8841-88D2-D8DA46777B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36432"/>
            <a:ext cx="8229600" cy="4595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79D04E-8241-124C-BD93-8F42CBCCB7E7}"/>
              </a:ext>
            </a:extLst>
          </p:cNvPr>
          <p:cNvSpPr txBox="1"/>
          <p:nvPr/>
        </p:nvSpPr>
        <p:spPr>
          <a:xfrm>
            <a:off x="1" y="6312111"/>
            <a:ext cx="4704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Weissgerber TL, Milic NM, Winham SJ,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Garovic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VD (2015) Beyond Bar and Line Graphs: Time for a New Data Presentation Paradigm.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PLoS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Biol 13(4): e1002128.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doi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10.1371/journal.pbio.1002128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5480E-F17E-5349-8E1F-0793ADF9E4BC}"/>
              </a:ext>
            </a:extLst>
          </p:cNvPr>
          <p:cNvSpPr txBox="1"/>
          <p:nvPr/>
        </p:nvSpPr>
        <p:spPr>
          <a:xfrm>
            <a:off x="5448300" y="386631"/>
            <a:ext cx="47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Summary statistics are only meaningful when there are enough data to summarize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E886F-E7AD-A872-6824-9AD324FB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2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9A4B71-9AA7-0240-9237-5DB890D1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8958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Show paired data as such</a:t>
            </a:r>
          </a:p>
        </p:txBody>
      </p:sp>
      <p:pic>
        <p:nvPicPr>
          <p:cNvPr id="8" name="Picture 7" descr="Four graphs showing paired data. The first one is a bar graph, the other three show each pair of data points connected by a line.">
            <a:extLst>
              <a:ext uri="{FF2B5EF4-FFF2-40B4-BE49-F238E27FC236}">
                <a16:creationId xmlns:a16="http://schemas.microsoft.com/office/drawing/2014/main" id="{56683BE0-AFCE-9D4C-A833-DA8EFA4590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900" y="2475707"/>
            <a:ext cx="8103863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9E800-9231-0744-9EF9-E64C0FD03D1A}"/>
              </a:ext>
            </a:extLst>
          </p:cNvPr>
          <p:cNvSpPr txBox="1"/>
          <p:nvPr/>
        </p:nvSpPr>
        <p:spPr>
          <a:xfrm>
            <a:off x="0" y="6206114"/>
            <a:ext cx="4399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Weissgerber TL, Milic NM, Winham SJ,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Garovic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VD (2015) Beyond Bar and Line Graphs: Time for a New Data Presentation Paradigm.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PLoS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Biol 13(4): e1002128.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doi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10.1371/journal.pbio.1002128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55016-91B8-AC67-3DC5-D09379B68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6411-0909-CD4E-ACE8-3741EC68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Let’s talk about 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08D30-3C90-20F2-106E-1B9C7D8AF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0C04F-6F8A-DA48-8A21-A1A478F4D1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0743" y="198802"/>
            <a:ext cx="4301177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magic of 0.05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CE51A-6B58-F448-A1F2-DD9FC1C50299}"/>
              </a:ext>
            </a:extLst>
          </p:cNvPr>
          <p:cNvSpPr txBox="1"/>
          <p:nvPr/>
        </p:nvSpPr>
        <p:spPr>
          <a:xfrm>
            <a:off x="398405" y="1200651"/>
            <a:ext cx="9133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</a:t>
            </a:r>
            <a:r>
              <a:rPr lang="en-US" sz="2800" dirty="0">
                <a:solidFill>
                  <a:schemeClr val="bg1"/>
                </a:solidFill>
              </a:rPr>
              <a:t> = probability of observing your result (or something more extreme) given the null hypothesis is true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B09AF-D7CC-AA4A-9E73-E49B14121264}"/>
              </a:ext>
            </a:extLst>
          </p:cNvPr>
          <p:cNvSpPr txBox="1"/>
          <p:nvPr/>
        </p:nvSpPr>
        <p:spPr>
          <a:xfrm>
            <a:off x="622097" y="1129064"/>
            <a:ext cx="9133051" cy="523220"/>
          </a:xfrm>
          <a:prstGeom prst="rect">
            <a:avLst/>
          </a:prstGeom>
          <a:solidFill>
            <a:srgbClr val="3262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What is a p-value?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Two images of rapper Drake, one showing disapproval above and one showing approval below.">
            <a:extLst>
              <a:ext uri="{FF2B5EF4-FFF2-40B4-BE49-F238E27FC236}">
                <a16:creationId xmlns:a16="http://schemas.microsoft.com/office/drawing/2014/main" id="{E1CA7D60-31A9-5736-D60C-4995CC63E7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1097453" y="2154758"/>
            <a:ext cx="2859108" cy="5418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724EAE-6BF4-BD59-18A0-079AF4CF1756}"/>
              </a:ext>
            </a:extLst>
          </p:cNvPr>
          <p:cNvSpPr txBox="1"/>
          <p:nvPr/>
        </p:nvSpPr>
        <p:spPr>
          <a:xfrm>
            <a:off x="3956560" y="2649417"/>
            <a:ext cx="2683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 &gt; 0.05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F56F0-8D6C-F67D-C6BF-28367C540F2F}"/>
              </a:ext>
            </a:extLst>
          </p:cNvPr>
          <p:cNvSpPr txBox="1"/>
          <p:nvPr/>
        </p:nvSpPr>
        <p:spPr>
          <a:xfrm>
            <a:off x="3956559" y="4995465"/>
            <a:ext cx="2683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 &lt; 0.05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877CF5D-1F9B-677F-B445-C05CC774F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3442" y="445023"/>
            <a:ext cx="697831" cy="52322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32710BD-DBE4-F7E1-415F-F15822E30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2912" y="60302"/>
            <a:ext cx="697831" cy="52322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CEAD81-B4F4-A72A-AE78-47B939BCC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83EE-7882-4849-AC6F-7D366FD9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is p-hacking?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279F0-DF9F-A997-A8A8-46129BD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3504C7-1FDF-0328-7C89-5A52DBA3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-1502305"/>
            <a:ext cx="8675370" cy="1502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Estimate of studies that cannot be replicated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99D18-AFAC-E745-ABA0-D3D4A2FE17CD}"/>
              </a:ext>
            </a:extLst>
          </p:cNvPr>
          <p:cNvSpPr txBox="1"/>
          <p:nvPr/>
        </p:nvSpPr>
        <p:spPr>
          <a:xfrm>
            <a:off x="1422023" y="393700"/>
            <a:ext cx="75568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Britannic Bold" panose="020B0903060703020204" pitchFamily="34" charset="77"/>
              </a:rPr>
              <a:t>75-90%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114A5-AB8E-2D4E-AE98-E45730045C98}"/>
              </a:ext>
            </a:extLst>
          </p:cNvPr>
          <p:cNvSpPr txBox="1"/>
          <p:nvPr/>
        </p:nvSpPr>
        <p:spPr>
          <a:xfrm>
            <a:off x="1460123" y="2895600"/>
            <a:ext cx="751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of preclinical results cannot be replicated (estimate)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2C27A-F1CD-2E4B-8410-751E6629B63F}"/>
              </a:ext>
            </a:extLst>
          </p:cNvPr>
          <p:cNvSpPr txBox="1"/>
          <p:nvPr/>
        </p:nvSpPr>
        <p:spPr>
          <a:xfrm>
            <a:off x="95250" y="6531568"/>
            <a:ext cx="451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Begley CG, Ioannidis JP (2015) Reproducibility in Science: Improving the standard for basic and preclinical research. Circ Res 116: 116-126. pmid:25552691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C3509-928C-4239-4DD2-96BA6D0E7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06292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6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3D48F-6FE4-744A-F906-3D65A787D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A3B4451-4D94-3D0F-7ADA-1747EB66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P</a:t>
            </a:r>
            <a:r>
              <a:rPr lang="en-US" b="1" dirty="0">
                <a:solidFill>
                  <a:schemeClr val="bg1"/>
                </a:solidFill>
              </a:rPr>
              <a:t>-Hacking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AF9943-712D-3925-0D7E-87EECA8E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916115"/>
            <a:ext cx="8675370" cy="49315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Stop collecting data once p &lt; 0.05</a:t>
            </a:r>
          </a:p>
          <a:p>
            <a:r>
              <a:rPr lang="en-US" dirty="0">
                <a:solidFill>
                  <a:schemeClr val="bg1"/>
                </a:solidFill>
              </a:rPr>
              <a:t>Analyze many outcomes, but only report those with p &lt; 0.05</a:t>
            </a:r>
          </a:p>
          <a:p>
            <a:r>
              <a:rPr lang="en-US" dirty="0">
                <a:solidFill>
                  <a:schemeClr val="bg1"/>
                </a:solidFill>
              </a:rPr>
              <a:t>Collect and analyze many conditions, but only report those with p &lt; 0.05</a:t>
            </a:r>
          </a:p>
          <a:p>
            <a:r>
              <a:rPr lang="en-US" dirty="0">
                <a:solidFill>
                  <a:schemeClr val="bg1"/>
                </a:solidFill>
              </a:rPr>
              <a:t>Add covariates until p &lt; 0.05</a:t>
            </a:r>
          </a:p>
          <a:p>
            <a:r>
              <a:rPr lang="en-US" dirty="0">
                <a:solidFill>
                  <a:schemeClr val="bg1"/>
                </a:solidFill>
              </a:rPr>
              <a:t>Exclude participants until p &lt; 0.05</a:t>
            </a:r>
          </a:p>
          <a:p>
            <a:r>
              <a:rPr lang="en-US" dirty="0">
                <a:solidFill>
                  <a:schemeClr val="bg1"/>
                </a:solidFill>
              </a:rPr>
              <a:t>Add sample size until p &lt; 0.05</a:t>
            </a:r>
          </a:p>
          <a:p>
            <a:r>
              <a:rPr lang="en-US" dirty="0">
                <a:solidFill>
                  <a:schemeClr val="bg1"/>
                </a:solidFill>
              </a:rPr>
              <a:t>Transform the data to get p &lt; 0.05</a:t>
            </a:r>
          </a:p>
        </p:txBody>
      </p:sp>
    </p:spTree>
    <p:extLst>
      <p:ext uri="{BB962C8B-B14F-4D97-AF65-F5344CB8AC3E}">
        <p14:creationId xmlns:p14="http://schemas.microsoft.com/office/powerpoint/2010/main" val="193473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AC5A-C7DB-F841-B8AA-16749208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Ideas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0C2C-28B2-BE45-8282-8012F6E11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we know researchers are doing ”the correct” data analysis and not just p-hacking?</a:t>
            </a:r>
          </a:p>
          <a:p>
            <a:r>
              <a:rPr lang="en-US" dirty="0">
                <a:solidFill>
                  <a:schemeClr val="bg1"/>
                </a:solidFill>
              </a:rPr>
              <a:t>What makes a data analysis decision acceptable and what makes it p-hacking?</a:t>
            </a:r>
          </a:p>
          <a:p>
            <a:r>
              <a:rPr lang="en-US" dirty="0">
                <a:solidFill>
                  <a:schemeClr val="bg1"/>
                </a:solidFill>
              </a:rPr>
              <a:t>How do researchers maintain scientific integrity but also allow themselves enough flexibility to do “the correct” analysis?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A59CF-D2D3-047F-D286-3D9DEEFCA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2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61F6-510E-BEF4-FB8C-7D3CD44C8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C0F9-1D82-D121-C078-E495270A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Reporting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0FF84-8FCA-512C-1D7B-7BE63AD48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32" y="254985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 more naked p</a:t>
            </a:r>
          </a:p>
        </p:txBody>
      </p:sp>
      <p:pic>
        <p:nvPicPr>
          <p:cNvPr id="9" name="Picture 8" descr="Image of a heart with a lightning going through it indicating cardiac arrest.">
            <a:extLst>
              <a:ext uri="{FF2B5EF4-FFF2-40B4-BE49-F238E27FC236}">
                <a16:creationId xmlns:a16="http://schemas.microsoft.com/office/drawing/2014/main" id="{109558C6-1B74-1145-9DBD-7AF7F1D89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276" y="267466"/>
            <a:ext cx="1489824" cy="1489824"/>
          </a:xfrm>
          <a:prstGeom prst="rect">
            <a:avLst/>
          </a:prstGeom>
        </p:spPr>
      </p:pic>
      <p:pic>
        <p:nvPicPr>
          <p:cNvPr id="8" name="Picture 7" descr="Front of a package of Bayer Aspirin.">
            <a:extLst>
              <a:ext uri="{FF2B5EF4-FFF2-40B4-BE49-F238E27FC236}">
                <a16:creationId xmlns:a16="http://schemas.microsoft.com/office/drawing/2014/main" id="{18EC389D-3FD4-5D40-8102-02A97790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9" y="267466"/>
            <a:ext cx="2959100" cy="14898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A95D1-63E9-F045-89E3-F2D27A08995B}"/>
              </a:ext>
            </a:extLst>
          </p:cNvPr>
          <p:cNvSpPr txBox="1"/>
          <p:nvPr/>
        </p:nvSpPr>
        <p:spPr>
          <a:xfrm>
            <a:off x="5152276" y="178959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 = 22000</a:t>
            </a:r>
          </a:p>
          <a:p>
            <a:r>
              <a:rPr lang="en-US" dirty="0">
                <a:solidFill>
                  <a:schemeClr val="bg1"/>
                </a:solidFill>
              </a:rPr>
              <a:t>p &lt; 0.00001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12C51-DF92-D748-9E62-D8E430D78AE5}"/>
              </a:ext>
            </a:extLst>
          </p:cNvPr>
          <p:cNvSpPr txBox="1"/>
          <p:nvPr/>
        </p:nvSpPr>
        <p:spPr>
          <a:xfrm>
            <a:off x="6857999" y="1830298"/>
            <a:ext cx="2355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Risk difference = 0.77%</a:t>
            </a:r>
          </a:p>
          <a:p>
            <a:r>
              <a:rPr lang="en-US">
                <a:solidFill>
                  <a:schemeClr val="bg1"/>
                </a:solidFill>
              </a:rPr>
              <a:t>R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= 0.001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37379-D43C-8040-5C5E-D9AFED6A8843}"/>
              </a:ext>
            </a:extLst>
          </p:cNvPr>
          <p:cNvSpPr txBox="1"/>
          <p:nvPr/>
        </p:nvSpPr>
        <p:spPr>
          <a:xfrm>
            <a:off x="501529" y="2933020"/>
            <a:ext cx="880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“Statistical significance is the least interesting thing about the results. You should describe the results in terms of measures of magnitude – not just, does a treatment affect people, but how much does it affect them.”   </a:t>
            </a:r>
            <a:r>
              <a:rPr lang="en-US" sz="2400" dirty="0">
                <a:solidFill>
                  <a:schemeClr val="bg1"/>
                </a:solidFill>
              </a:rPr>
              <a:t>-- Gene V Glass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83179-A139-0C55-34F5-57A80921BCDB}"/>
              </a:ext>
            </a:extLst>
          </p:cNvPr>
          <p:cNvSpPr txBox="1"/>
          <p:nvPr/>
        </p:nvSpPr>
        <p:spPr>
          <a:xfrm>
            <a:off x="417926" y="4954560"/>
            <a:ext cx="880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“The primary product of a research inquiry is one or more measures of effect size, not P values.”  </a:t>
            </a:r>
            <a:r>
              <a:rPr lang="en-US" sz="2400" dirty="0">
                <a:solidFill>
                  <a:schemeClr val="bg1"/>
                </a:solidFill>
              </a:rPr>
              <a:t>-- Jacob Cohen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F5B9C-0CA1-7746-9E9D-A3FA99980C4E}"/>
              </a:ext>
            </a:extLst>
          </p:cNvPr>
          <p:cNvSpPr txBox="1"/>
          <p:nvPr/>
        </p:nvSpPr>
        <p:spPr>
          <a:xfrm>
            <a:off x="0" y="6572071"/>
            <a:ext cx="465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Sullivan GM,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Feinn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R (2012) Using effect size - or why the p value is not enough. 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Journal of graduate medical education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 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(3), 279-82. PMID: 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23997866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38947-7A9C-363A-D917-2EC55430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is p? What is effect 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CD43-332B-C242-A57B-FC69514B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19822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 = probability that the result is due to chance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 &lt; alpha (usually 0.05) is ”significant”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“significant” means result was likely NOT due to chance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BC354-8FB0-7542-82A0-00B709B1A664}"/>
              </a:ext>
            </a:extLst>
          </p:cNvPr>
          <p:cNvSpPr txBox="1">
            <a:spLocks/>
          </p:cNvSpPr>
          <p:nvPr/>
        </p:nvSpPr>
        <p:spPr>
          <a:xfrm>
            <a:off x="691515" y="4519655"/>
            <a:ext cx="8675370" cy="1982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Effect size = magnitude of result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Difference between groups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Risk reduction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Model fit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5E411-5419-B646-A439-8B494AC9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7" y="44651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 needs support</a:t>
            </a:r>
          </a:p>
        </p:txBody>
      </p:sp>
      <p:pic>
        <p:nvPicPr>
          <p:cNvPr id="5" name="Picture 4" descr="Table showing the results from two models including direction and p value.">
            <a:extLst>
              <a:ext uri="{FF2B5EF4-FFF2-40B4-BE49-F238E27FC236}">
                <a16:creationId xmlns:a16="http://schemas.microsoft.com/office/drawing/2014/main" id="{32AA482D-C858-0E4D-A92F-26ED32AD5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" y="1327391"/>
            <a:ext cx="7760154" cy="5349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3414B-00A6-C8F3-5412-E4D137390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6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C0B1DF-D674-4762-17FC-73469286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3" y="162754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Pair stats with measure of uncertainty</a:t>
            </a:r>
          </a:p>
        </p:txBody>
      </p:sp>
      <p:pic>
        <p:nvPicPr>
          <p:cNvPr id="8" name="Picture 7" descr="Table showing the physiological and echocardigraphic findings along with the values of glucose and insulin in three mice groups">
            <a:extLst>
              <a:ext uri="{FF2B5EF4-FFF2-40B4-BE49-F238E27FC236}">
                <a16:creationId xmlns:a16="http://schemas.microsoft.com/office/drawing/2014/main" id="{F8825761-3B29-8B42-B6D2-E2C7A305C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063" y="871378"/>
            <a:ext cx="5245768" cy="5716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F1CE1-C8AF-2FC0-87F6-EDBE03A8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1474" y="871378"/>
            <a:ext cx="1574513" cy="571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 values for the results.">
            <a:extLst>
              <a:ext uri="{FF2B5EF4-FFF2-40B4-BE49-F238E27FC236}">
                <a16:creationId xmlns:a16="http://schemas.microsoft.com/office/drawing/2014/main" id="{8647EB42-979C-5945-A435-6C63867BD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95" y="2217273"/>
            <a:ext cx="1591392" cy="1018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FE9DF7-5AE9-F946-AF59-F4617DB68015}"/>
              </a:ext>
            </a:extLst>
          </p:cNvPr>
          <p:cNvSpPr txBox="1"/>
          <p:nvPr/>
        </p:nvSpPr>
        <p:spPr>
          <a:xfrm>
            <a:off x="1" y="6614300"/>
            <a:ext cx="4546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Kondo H, Kira S,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Oniki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T, et al (2019) Interleukin-10 treatment attenuates sinus node dysfunction caused by streptozotocin-induced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hyperglycaemia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in mice 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Cardiovascular Research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115(1): 57–70. 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doi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10.1093/cvr/cvy162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B47AE-B284-2AAE-7D55-0993CE182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6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AE804-A8A6-ED66-504F-5C40C25A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78" y="161146"/>
            <a:ext cx="9540858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Pair stats with measure of uncertainty (continued)</a:t>
            </a:r>
          </a:p>
        </p:txBody>
      </p:sp>
      <p:pic>
        <p:nvPicPr>
          <p:cNvPr id="5" name="Picture 4" descr="Table comparing two diets. It includes the p values in bold numbers.">
            <a:extLst>
              <a:ext uri="{FF2B5EF4-FFF2-40B4-BE49-F238E27FC236}">
                <a16:creationId xmlns:a16="http://schemas.microsoft.com/office/drawing/2014/main" id="{013A82AC-FD80-0940-A54B-83688B23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11619"/>
            <a:ext cx="8543925" cy="435389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642C11-8B11-9B4D-870A-149D2D6D6FA3}"/>
              </a:ext>
            </a:extLst>
          </p:cNvPr>
          <p:cNvSpPr txBox="1"/>
          <p:nvPr/>
        </p:nvSpPr>
        <p:spPr>
          <a:xfrm>
            <a:off x="4232365" y="1032770"/>
            <a:ext cx="110998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Effect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638D3-704F-F34A-A070-AD29BB6687E3}"/>
              </a:ext>
            </a:extLst>
          </p:cNvPr>
          <p:cNvSpPr txBox="1"/>
          <p:nvPr/>
        </p:nvSpPr>
        <p:spPr>
          <a:xfrm>
            <a:off x="6461759" y="1032770"/>
            <a:ext cx="1285801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Uncertainty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E14A7A-366A-1B4C-8875-F7BDEDAE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493623" y="1493352"/>
            <a:ext cx="182880" cy="62701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9177C9-6E6A-974A-8AA5-97090B713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921779" y="1493351"/>
            <a:ext cx="182880" cy="62701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6574B2-75EE-7352-568F-2B5F2189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EAD8-9213-25C1-C744-F913B92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Pseudoreplication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7E1E6-BF21-334E-D4D1-B1298D35E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5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6849B-1D9C-81EA-D8A6-8E33657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F178-B1DA-A6C6-937A-0AFFB194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70" y="173179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Sample size can be tricky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C0907-7372-D951-9CF8-1A9B698F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5484"/>
            <a:ext cx="8675370" cy="49315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Hypotheses, experimental manipulations, and measurements may all be at different levels of biological hierarchy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Which level should be used to determine the sample size—is </a:t>
            </a:r>
            <a:r>
              <a:rPr lang="en-US" sz="2800" i="1" dirty="0">
                <a:solidFill>
                  <a:schemeClr val="bg1"/>
                </a:solidFill>
              </a:rPr>
              <a:t>N </a:t>
            </a:r>
            <a:r>
              <a:rPr lang="en-US" sz="2800" dirty="0">
                <a:solidFill>
                  <a:schemeClr val="bg1"/>
                </a:solidFill>
              </a:rPr>
              <a:t>the number of rats, eyes, cells, or mitochondria?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Levels of the biological hierarchy going from atom to biosphere.">
            <a:extLst>
              <a:ext uri="{FF2B5EF4-FFF2-40B4-BE49-F238E27FC236}">
                <a16:creationId xmlns:a16="http://schemas.microsoft.com/office/drawing/2014/main" id="{6C25303E-BD5A-3A4F-4E5C-A7443150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3" y="4406288"/>
            <a:ext cx="4261697" cy="3192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E99764-46EA-9794-A7CF-73C195CD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6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6E1AA6-2097-1445-AEFC-871EF1FCE7DE}"/>
              </a:ext>
            </a:extLst>
          </p:cNvPr>
          <p:cNvSpPr txBox="1"/>
          <p:nvPr/>
        </p:nvSpPr>
        <p:spPr>
          <a:xfrm>
            <a:off x="1447423" y="800100"/>
            <a:ext cx="7277477" cy="372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6600" b="1">
                <a:solidFill>
                  <a:schemeClr val="bg1"/>
                </a:solidFill>
                <a:latin typeface="Britannic Bold" panose="020B0903060703020204" pitchFamily="34" charset="77"/>
              </a:rPr>
              <a:t>$28 billion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58941-D807-5849-B4C8-D4B615EBDD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6772" y="4203700"/>
            <a:ext cx="7518777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Costs to biomedical industry, per year, in US alone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7BA64-EE24-F443-89B7-F27B8F858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766281"/>
            <a:ext cx="17653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CE8AC7-71A1-844B-AB9C-7EFBCABB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753581"/>
            <a:ext cx="1778000" cy="177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EAD594-B345-5540-B74E-68EFD25465FC}"/>
              </a:ext>
            </a:extLst>
          </p:cNvPr>
          <p:cNvSpPr txBox="1"/>
          <p:nvPr/>
        </p:nvSpPr>
        <p:spPr>
          <a:xfrm>
            <a:off x="59153" y="6507924"/>
            <a:ext cx="4729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Freedman LP, Cockburn IM, Simcoe TS (2015) The Economics of Reproducibility in Preclinical Research.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PLoS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Biol 13(6): e1002165. DOI: 10.1371/journal.pbio.1002165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1B0F9-6074-DCDB-0C45-A32FE0A79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60"/>
          <a:stretch>
            <a:fillRect/>
          </a:stretch>
        </p:blipFill>
        <p:spPr>
          <a:xfrm>
            <a:off x="4399760" y="6782648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6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3845-AA5A-7D87-D814-98A97F4F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21" y="173179"/>
            <a:ext cx="9413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Sample size can be tricky (continued)</a:t>
            </a:r>
          </a:p>
        </p:txBody>
      </p:sp>
      <p:pic>
        <p:nvPicPr>
          <p:cNvPr id="5" name="Picture 4" descr="A mouse with a ruler.">
            <a:extLst>
              <a:ext uri="{FF2B5EF4-FFF2-40B4-BE49-F238E27FC236}">
                <a16:creationId xmlns:a16="http://schemas.microsoft.com/office/drawing/2014/main" id="{6970CF0C-C5F1-2CCF-D3CB-C9FEFF950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38090" t="33034" r="35331" b="41823"/>
          <a:stretch>
            <a:fillRect/>
          </a:stretch>
        </p:blipFill>
        <p:spPr>
          <a:xfrm>
            <a:off x="342599" y="2084336"/>
            <a:ext cx="2430378" cy="1609359"/>
          </a:xfrm>
          <a:prstGeom prst="rect">
            <a:avLst/>
          </a:prstGeom>
        </p:spPr>
      </p:pic>
      <p:pic>
        <p:nvPicPr>
          <p:cNvPr id="6" name="Picture 5" descr="Two kidneys from a mouse, seven tissue samples from each kidney, and two microschopes with zoomed-in cell visuals. ">
            <a:extLst>
              <a:ext uri="{FF2B5EF4-FFF2-40B4-BE49-F238E27FC236}">
                <a16:creationId xmlns:a16="http://schemas.microsoft.com/office/drawing/2014/main" id="{4DE3652F-B517-C83A-AFB8-D1734E7D04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80133" y="2084336"/>
            <a:ext cx="6578887" cy="4605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D8C5E-3A9A-A331-2233-6BB7A7D3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D5C5-8328-6384-5EA9-F55C968E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Determining Sample Size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17132E-5D75-BB71-3F4D-8B14AE56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 = sample size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N should be independently assigned to the experimental condition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If not </a:t>
            </a:r>
            <a:r>
              <a:rPr lang="en-US" sz="2600" dirty="0">
                <a:solidFill>
                  <a:schemeClr val="bg1"/>
                </a:solidFill>
                <a:sym typeface="Wingdings" pitchFamily="2" charset="2"/>
              </a:rPr>
              <a:t> pseudoreplication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43296-17CF-46E0-1C6C-2B897EE1D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5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BD3D-54D8-F7A2-A671-89FB7733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Problems of </a:t>
            </a:r>
            <a:r>
              <a:rPr lang="en-US" b="1" dirty="0" err="1">
                <a:solidFill>
                  <a:schemeClr val="bg1"/>
                </a:solidFill>
              </a:rPr>
              <a:t>Pseudoreplication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1048567-CD5C-17E7-BF31-4D9D5B7B6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1515" y="2116485"/>
            <a:ext cx="818779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Pseudoreplication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Wingdings" panose="05000000000000000000" pitchFamily="2" charset="2"/>
              </a:rPr>
              <a:t>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overestimation of sample size, so it </a:t>
            </a: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looks like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there's more data than there is 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Sample size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overestimation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Wingdings" panose="05000000000000000000" pitchFamily="2" charset="2"/>
              </a:rPr>
              <a:t>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inflated statistical significance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Wingdings" panose="05000000000000000000" pitchFamily="2" charset="2"/>
              </a:rPr>
              <a:t> false positive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Wingdings" panose="05000000000000000000" pitchFamily="2" charset="2"/>
              </a:rPr>
              <a:t>U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se of statistical tests that assume independence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Wingdings" panose="05000000000000000000" pitchFamily="2" charset="2"/>
              </a:rPr>
              <a:t>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false positive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66566-BDC3-999A-1AD7-1380EC97A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9A67-BAF3-A1F6-F95C-16AB31AA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Practice – What is the sample size?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B4DDF-8785-DF71-B936-2B743BDB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44" y="1816768"/>
            <a:ext cx="8862829" cy="55418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Study differences in biomarker levels in urine of wolves that are: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Pregnant and gave birth to live young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Pregnant but pups died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Mated but not pregnant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Single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N = 13 wolves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N = 25 urine samples per wolf, each run in triplicate</a:t>
            </a:r>
          </a:p>
          <a:p>
            <a:r>
              <a:rPr lang="en-US" sz="2800" dirty="0">
                <a:solidFill>
                  <a:schemeClr val="bg1"/>
                </a:solidFill>
              </a:rPr>
              <a:t>N = 961 urine samples total</a:t>
            </a:r>
          </a:p>
          <a:p>
            <a:pPr lvl="1"/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A0634-4D91-7A36-CF2D-215DA18E1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F0D8-2372-1813-16D7-2965E884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52" y="113647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Practice –What is the sample size?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33636D-5641-1191-46B2-534EA536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52" y="1672391"/>
            <a:ext cx="3651885" cy="65388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10 mice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kidneys per mouse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7 </a:t>
            </a:r>
            <a:r>
              <a:rPr lang="en-US" sz="2800" dirty="0">
                <a:solidFill>
                  <a:schemeClr val="accent4"/>
                </a:solidFill>
              </a:rPr>
              <a:t>treated</a:t>
            </a:r>
            <a:r>
              <a:rPr lang="en-US" sz="2800" dirty="0">
                <a:solidFill>
                  <a:schemeClr val="bg1"/>
                </a:solidFill>
              </a:rPr>
              <a:t> kidney sections per mouse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7 </a:t>
            </a:r>
            <a:r>
              <a:rPr lang="en-US" sz="2800" dirty="0">
                <a:solidFill>
                  <a:schemeClr val="accent4"/>
                </a:solidFill>
              </a:rPr>
              <a:t>control</a:t>
            </a:r>
            <a:r>
              <a:rPr lang="en-US" sz="2800" dirty="0">
                <a:solidFill>
                  <a:schemeClr val="bg1"/>
                </a:solidFill>
              </a:rPr>
              <a:t> kidney sections per mouse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~10K cells per slide that are stained for CD8 (marker of T cells)</a:t>
            </a:r>
          </a:p>
        </p:txBody>
      </p:sp>
      <p:pic>
        <p:nvPicPr>
          <p:cNvPr id="7" name="Picture 6" descr="Illustration of the elements of the sample collected.">
            <a:extLst>
              <a:ext uri="{FF2B5EF4-FFF2-40B4-BE49-F238E27FC236}">
                <a16:creationId xmlns:a16="http://schemas.microsoft.com/office/drawing/2014/main" id="{036F856B-A998-7DD2-C322-F7C098AE15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42740" y="1672390"/>
            <a:ext cx="6038935" cy="4227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1519F-40E4-44A1-AA5D-5DFA4A5AD6B5}"/>
              </a:ext>
            </a:extLst>
          </p:cNvPr>
          <p:cNvSpPr txBox="1"/>
          <p:nvPr/>
        </p:nvSpPr>
        <p:spPr>
          <a:xfrm>
            <a:off x="7128837" y="1831896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8BB55F-76D6-4ACE-8885-D89A37556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5274" y="2526633"/>
            <a:ext cx="1233236" cy="1696452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7E377-B66B-4DC9-B401-18F9D3315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B40F-D7B5-856C-0DD7-7531073A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0" y="161147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Use appropriate statistical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6014-D37F-F153-3882-7A49324B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696242"/>
            <a:ext cx="8675370" cy="493151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Averaging across replicate measurements loses information – there is a better way!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Seek statistical support for complex designs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With nested, clustered, or longitudinal data, ANOVA and t-test are not sufficient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More appropriate techniques: mixed effects models (LMM, LME, GLMM) or generalized estimating equations (GEE)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9201D-284F-C430-4501-CE5FB95D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9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-15683"/>
            <a:ext cx="8675370" cy="150230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Recs from ASA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2A013-0CB3-E140-8CA6-35D760E6402E}"/>
              </a:ext>
            </a:extLst>
          </p:cNvPr>
          <p:cNvSpPr txBox="1"/>
          <p:nvPr/>
        </p:nvSpPr>
        <p:spPr>
          <a:xfrm>
            <a:off x="5029200" y="364033"/>
            <a:ext cx="2217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ATOM(IC)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CD43-332B-C242-A57B-FC69514B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219201"/>
            <a:ext cx="8675370" cy="61375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ccept uncertainty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Pair point estimates with uncertainty intervals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b="1" dirty="0">
                <a:solidFill>
                  <a:schemeClr val="accent4"/>
                </a:solidFill>
              </a:rPr>
              <a:t>T</a:t>
            </a:r>
            <a:r>
              <a:rPr lang="en-US" sz="2400" dirty="0">
                <a:solidFill>
                  <a:schemeClr val="bg1"/>
                </a:solidFill>
              </a:rPr>
              <a:t>houghtful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Methods are more important than p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Focus on study design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b="1" dirty="0">
                <a:solidFill>
                  <a:schemeClr val="accent4"/>
                </a:solidFill>
              </a:rPr>
              <a:t>O</a:t>
            </a:r>
            <a:r>
              <a:rPr lang="en-US" sz="2400" dirty="0">
                <a:solidFill>
                  <a:schemeClr val="bg1"/>
                </a:solidFill>
              </a:rPr>
              <a:t>pen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Share data, code, and analyses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Pre-register studies to keep honest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 is continuous not dichotomous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b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bg1"/>
                </a:solidFill>
              </a:rPr>
              <a:t>odest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…about the role of statistical inference in scientific inference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Encourage replication attempts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nstitutional </a:t>
            </a:r>
            <a:r>
              <a:rPr lang="en-US" sz="2400" b="1" dirty="0">
                <a:solidFill>
                  <a:schemeClr val="accent4"/>
                </a:solidFill>
              </a:rPr>
              <a:t>C</a:t>
            </a:r>
            <a:r>
              <a:rPr lang="en-US" sz="2400" dirty="0">
                <a:solidFill>
                  <a:schemeClr val="bg1"/>
                </a:solidFill>
              </a:rPr>
              <a:t>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037E1-DB6E-D6F5-B6D1-B6B6924589AA}"/>
              </a:ext>
            </a:extLst>
          </p:cNvPr>
          <p:cNvSpPr txBox="1"/>
          <p:nvPr/>
        </p:nvSpPr>
        <p:spPr>
          <a:xfrm>
            <a:off x="0" y="6535708"/>
            <a:ext cx="4680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Wasserstein, R. L., &amp; Lazar, N. A. (2016). The ASA Statement on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-Values: Context, Process, and Purpose.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The American Statistician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70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(2), 129–133.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doi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10.1080/00031305.2016.1154108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AF593-2E13-6A43-749C-E571773A8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7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CD43-332B-C242-A57B-FC69514B9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Garrett Grolemund (</a:t>
            </a:r>
            <a:r>
              <a:rPr lang="en-US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https://github.com/garrettgman/rmarkdown-the-bigger-picture</a:t>
            </a:r>
            <a:r>
              <a:rPr lang="en-US">
                <a:solidFill>
                  <a:schemeClr val="bg1"/>
                </a:solidFill>
              </a:rPr>
              <a:t>) </a:t>
            </a:r>
          </a:p>
          <a:p>
            <a:r>
              <a:rPr lang="en-US">
                <a:solidFill>
                  <a:schemeClr val="bg1"/>
                </a:solidFill>
              </a:rPr>
              <a:t>Karl Broman (</a:t>
            </a:r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https://github.com/kbroman/Talk_Graphs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77691-DCC4-726D-B3BB-754DCDD00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84F2D8-C1D8-D84C-B84F-8D4EE837CF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9861" y="5488698"/>
            <a:ext cx="8007577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is facing a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credibility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crisis</a:t>
            </a:r>
          </a:p>
        </p:txBody>
      </p:sp>
      <p:pic>
        <p:nvPicPr>
          <p:cNvPr id="6" name="Picture 5" descr="A man holding a bottle of snake oil">
            <a:extLst>
              <a:ext uri="{FF2B5EF4-FFF2-40B4-BE49-F238E27FC236}">
                <a16:creationId xmlns:a16="http://schemas.microsoft.com/office/drawing/2014/main" id="{8A4EE004-41CD-EC43-8832-284B865AD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0" y="381000"/>
            <a:ext cx="5829300" cy="488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112DEC-3E1D-CA8F-ECD5-1704F96BD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D59C-819C-2C42-B4B5-46B1F9CC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" y="2306110"/>
            <a:ext cx="8675370" cy="21007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are the problems?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65B3A-3644-8E3E-040C-43FF08B28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7F99E2-D45D-8071-598D-A1DF1533C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515" y="-1502305"/>
            <a:ext cx="8675370" cy="1502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factors could boost reproducibility?</a:t>
            </a:r>
          </a:p>
        </p:txBody>
      </p:sp>
      <p:pic>
        <p:nvPicPr>
          <p:cNvPr id="2" name="Picture 1" descr="A graph illustrating what factors are most likely to boost reproducibility. Respondents were positive about most proposed improvements but emphasized training in particular. Specifically, they favored a better understanding of statistics and better mentoring or supervision.">
            <a:extLst>
              <a:ext uri="{FF2B5EF4-FFF2-40B4-BE49-F238E27FC236}">
                <a16:creationId xmlns:a16="http://schemas.microsoft.com/office/drawing/2014/main" id="{1E90F398-9AC4-414C-99AE-183AC4F7CB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32" y="160403"/>
            <a:ext cx="5103735" cy="6399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CB0DB-C143-2E46-9852-549D11A803EA}"/>
              </a:ext>
            </a:extLst>
          </p:cNvPr>
          <p:cNvSpPr txBox="1"/>
          <p:nvPr/>
        </p:nvSpPr>
        <p:spPr>
          <a:xfrm>
            <a:off x="0" y="6571800"/>
            <a:ext cx="471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Baker M (2016) 1,500 scientists lift the lid on reproducibility: Survey sheds light on the ‘crisis’ rocking research. Nature 533, 452–454. doi:10.1038/533452a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FC6AC-B724-88BB-AE70-BAEDAB7FF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10C1-788B-2742-AFD1-36F49BAD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181100"/>
            <a:ext cx="8964114" cy="5206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researchers learn to carry out correct statistical analyses?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At your institution, how do researchers get help on data analyses?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61AC24-9398-2684-4747-51BF03CBC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603A97-E3C9-C9AD-3772-CF2C923E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-1502305"/>
            <a:ext cx="8675370" cy="1502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 for learners:</a:t>
            </a:r>
          </a:p>
        </p:txBody>
      </p:sp>
    </p:spTree>
    <p:extLst>
      <p:ext uri="{BB962C8B-B14F-4D97-AF65-F5344CB8AC3E}">
        <p14:creationId xmlns:p14="http://schemas.microsoft.com/office/powerpoint/2010/main" val="36942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Today we’ll tackle: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CD43-332B-C242-A57B-FC69514B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778000"/>
            <a:ext cx="9090159" cy="57778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Data Viz</a:t>
            </a:r>
          </a:p>
          <a:p>
            <a:r>
              <a:rPr lang="en-US" sz="3600" dirty="0">
                <a:solidFill>
                  <a:schemeClr val="bg1"/>
                </a:solidFill>
              </a:rPr>
              <a:t>P-hacking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Reporting Results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Pseudoreplication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For a deeper dive into statistics, please see the self-paced NNLM NCDS course “Understand the Methods Section: An Introduction to Statistics”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BC1AB-F0AC-964F-ADB9-B9BF86781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548" y="983917"/>
            <a:ext cx="2880732" cy="303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5404F-0777-0BB1-0082-0B2579D54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15D5-BEF0-CB48-8C2F-EFCEB642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905" y="2784031"/>
            <a:ext cx="3158590" cy="150230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Viz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CD43-332B-C242-A57B-FC69514B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5354052"/>
            <a:ext cx="8675370" cy="16465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Show the data!</a:t>
            </a:r>
          </a:p>
          <a:p>
            <a:r>
              <a:rPr lang="en-US" dirty="0">
                <a:solidFill>
                  <a:schemeClr val="bg1"/>
                </a:solidFill>
              </a:rPr>
              <a:t>Maximize information / ink ratio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CD3A6-3A71-2595-246E-945B9F09C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0"/>
          <a:stretch>
            <a:fillRect/>
          </a:stretch>
        </p:blipFill>
        <p:spPr>
          <a:xfrm>
            <a:off x="4399760" y="6857999"/>
            <a:ext cx="5658640" cy="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9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849f1fb40e54608a0ac1b"/>
  <p:tag name="BIOJSON" val="{&quot;id&quot;:&quot;d2e16c62-87ee-4df0-8ad2-762564bf771f&quot;,&quot;objects&quot;:{&quot;d2e16c62-87ee-4df0-8ad2-762564bf771f&quot;:{&quot;id&quot;:&quot;d2e16c62-87ee-4df0-8ad2-762564bf771f&quot;,&quot;type&quot;:&quot;FIGURE_OBJECT&quot;,&quot;document&quot;:{&quot;type&quot;:&quot;DOCUMENT_GROUP&quot;,&quot;canvasType&quot;:&quot;FIGURE&quot;,&quot;units&quot;:&quot;in&quot;}},&quot;5e22f6ea-3422-4aa1-bc26-41f42d6741a2&quot;:{&quot;id&quot;:&quot;5e22f6ea-3422-4aa1-bc26-41f42d6741a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d2e16c62-87ee-4df0-8ad2-762564bf771f&quot;,&quot;type&quot;:&quot;FRAME&quot;,&quot;order&quot;:&quot;5&quot;}},&quot;2d254b23-fd9f-4b40-9b52-4d8b62f7eee9&quot;:{&quot;id&quot;:&quot;2d254b23-fd9f-4b40-9b52-4d8b62f7eee9&quot;,&quot;type&quot;:&quot;FIGURE_OBJECT&quot;,&quot;document&quot;:{&quot;type&quot;:&quot;FIGURE&quot;,&quot;canvasType&quot;:&quot;FIGURE&quot;,&quot;units&quot;:&quot;in&quot;},&quot;parent&quot;:{&quot;parentId&quot;:&quot;d2e16c62-87ee-4df0-8ad2-762564bf771f&quot;,&quot;type&quot;:&quot;DOCUMENT&quot;,&quot;order&quot;:&quot;5&quot;}},&quot;7d7117ee-84c9-43c1-ae25-d9a932a608a0&quot;:{&quot;id&quot;:&quot;7d7117ee-84c9-43c1-ae25-d9a932a608a0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2d254b23-fd9f-4b40-9b52-4d8b62f7eee9&quot;,&quot;order&quot;:&quot;5&quot;}},&quot;1fd4cb20-0556-4100-b618-d6b0ab5ed190&quot;:{&quot;id&quot;:&quot;1fd4cb20-0556-4100-b618-d6b0ab5ed190&quot;,&quot;type&quot;:&quot;FIGURE_OBJECT&quot;,&quot;guide&quot;:{&quot;type&quot;:&quot;GRID&quot;,&quot;distance&quot;:0.5,&quot;units&quot;:&quot;in&quot;},&quot;parent&quot;:{&quot;parentId&quot;:&quot;d2e16c62-87ee-4df0-8ad2-762564bf771f&quot;,&quot;type&quot;:&quot;GUIDE&quot;,&quot;order&quot;:&quot;5&quot;}},&quot;f52ef22c-a770-4c2b-8a02-98f980fe9156&quot;:{&quot;id&quot;:&quot;f52ef22c-a770-4c2b-8a02-98f980fe9156&quot;,&quot;name&quot;:&quot;Mouse (black, curved tail)&quot;,&quot;displayName&quot;:&quot;&quot;,&quot;type&quot;:&quot;FIGURE_OBJECT&quot;,&quot;relativeTransform&quot;:{&quot;translate&quot;:{&quot;x&quot;:13.242467171231851,&quot;y&quot;:-12.138919820961974},&quot;scale&quot;:{&quot;x&quot;:1,&quot;y&quot;:1},&quot;rotate&quot;:0,&quot;skewX&quot;:0},&quot;image&quot;:{&quot;url&quot;:&quot;https://icons.cdn.biorender.com/biorender/63a5edb110a58d00218d7c6e/20221223180623/image/63a5edb110a58d00218d7c6e.png&quot;,&quot;isPremium&quot;:false,&quot;isOrgIcon&quot;:false,&quot;size&quot;:{&quot;x&quot;:250,&quot;y&quot;:135.96491228070175}},&quot;source&quot;:{&quot;id&quot;:&quot;63a5edb110a58d00218d7c6e&quot;,&quot;version&quot;:&quot;20221223180623&quot;,&quot;type&quot;:&quot;ASSETS&quot;},&quot;isPremium&quot;:false,&quot;parent&quot;:{&quot;type&quot;:&quot;CHILD&quot;,&quot;parentId&quot;:&quot;2d254b23-fd9f-4b40-9b52-4d8b62f7eee9&quot;,&quot;order&quot;:&quot;5&quot;}},&quot;70efee17-09f2-436d-b892-5ac46b93b497&quot;:{&quot;id&quot;:&quot;70efee17-09f2-436d-b892-5ac46b93b497&quot;,&quot;name&quot;:&quot;Ruler&quot;,&quot;displayName&quot;:&quot;&quot;,&quot;type&quot;:&quot;FIGURE_OBJECT&quot;,&quot;relativeTransform&quot;:{&quot;translate&quot;:{&quot;x&quot;:13.242,&quot;y&quot;:-96.39958774827855},&quot;rotate&quot;:0,&quot;skewX&quot;:0,&quot;scale&quot;:{&quot;x&quot;:1,&quot;y&quot;:1}},&quot;image&quot;:{&quot;url&quot;:&quot;https://icons.cdn.biorender.com/biorender/5bb2758b35024313003c816c/20181001192959/image/5bb2758b35024313003c816c.png&quot;,&quot;isPremium&quot;:false,&quot;isOrgIcon&quot;:false,&quot;size&quot;:{&quot;x&quot;:250,&quot;y&quot;:32.55813953488372}},&quot;source&quot;:{&quot;id&quot;:&quot;5bb2758b35024313003c816c&quot;,&quot;version&quot;:&quot;20181001192959&quot;,&quot;type&quot;:&quot;ASSETS&quot;},&quot;isPremium&quot;:false,&quot;parent&quot;:{&quot;type&quot;:&quot;CHILD&quot;,&quot;parentId&quot;:&quot;2d254b23-fd9f-4b40-9b52-4d8b62f7eee9&quot;,&quot;order&quot;:&quot;7&quot;}}}}"/>
  <p:tag name="TRANSPARENTBACKGROUND" val="false"/>
  <p:tag name="VERSION" val="1750616759294"/>
  <p:tag name="TITLE" val="Marieke's First Illustration"/>
  <p:tag name="CREATORNAME" val="Marieke Jones"/>
  <p:tag name="DATEINSERTED" val="17506167744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84afc8cf21bee0e0383a0"/>
  <p:tag name="BIOJSON" val="{&quot;id&quot;:&quot;f602d42d-f782-413a-bf1d-aa58aeccd707&quot;,&quot;objects&quot;:{&quot;f602d42d-f782-413a-bf1d-aa58aeccd707&quot;:{&quot;id&quot;:&quot;f602d42d-f782-413a-bf1d-aa58aeccd707&quot;,&quot;type&quot;:&quot;FIGURE_OBJECT&quot;,&quot;document&quot;:{&quot;type&quot;:&quot;DOCUMENT_GROUP&quot;,&quot;canvasType&quot;:&quot;FIGURE&quot;,&quot;units&quot;:&quot;in&quot;}},&quot;368500f4-2127-4b93-87b1-d8a58e913c12&quot;:{&quot;id&quot;:&quot;368500f4-2127-4b93-87b1-d8a58e913c1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602d42d-f782-413a-bf1d-aa58aeccd707&quot;,&quot;type&quot;:&quot;FRAME&quot;,&quot;order&quot;:&quot;5&quot;}},&quot;45c2d609-0210-4e9a-8dfb-6a0018db0c82&quot;:{&quot;id&quot;:&quot;45c2d609-0210-4e9a-8dfb-6a0018db0c82&quot;,&quot;type&quot;:&quot;FIGURE_OBJECT&quot;,&quot;document&quot;:{&quot;type&quot;:&quot;FIGURE&quot;,&quot;canvasType&quot;:&quot;FIGURE&quot;,&quot;units&quot;:&quot;in&quot;},&quot;parent&quot;:{&quot;parentId&quot;:&quot;f602d42d-f782-413a-bf1d-aa58aeccd707&quot;,&quot;type&quot;:&quot;DOCUMENT&quot;,&quot;order&quot;:&quot;5&quot;}},&quot;8d69e512-2a2c-47e7-8f5f-95e7c67af38d&quot;:{&quot;id&quot;:&quot;8d69e512-2a2c-47e7-8f5f-95e7c67af38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45c2d609-0210-4e9a-8dfb-6a0018db0c82&quot;,&quot;order&quot;:&quot;5&quot;}},&quot;da9ae1c0-6305-4904-ad5b-e02f47c59efb&quot;:{&quot;id&quot;:&quot;da9ae1c0-6305-4904-ad5b-e02f47c59efb&quot;,&quot;type&quot;:&quot;FIGURE_OBJECT&quot;,&quot;guide&quot;:{&quot;type&quot;:&quot;GRID&quot;,&quot;distance&quot;:0.5,&quot;units&quot;:&quot;in&quot;},&quot;parent&quot;:{&quot;parentId&quot;:&quot;f602d42d-f782-413a-bf1d-aa58aeccd707&quot;,&quot;type&quot;:&quot;GUIDE&quot;,&quot;order&quot;:&quot;5&quot;}},&quot;2b43d606-c958-4359-80b9-a5cb3d37f9c4&quot;:{&quot;id&quot;:&quot;2b43d606-c958-4359-80b9-a5cb3d37f9c4&quot;,&quot;name&quot;:&quot;Mouse (black, curved tail)&quot;,&quot;displayName&quot;:&quot;&quot;,&quot;type&quot;:&quot;FIGURE_OBJECT&quot;,&quot;relativeTransform&quot;:{&quot;translate&quot;:{&quot;x&quot;:-31.38270357959705,&quot;y&quot;:-255.94118903224657},&quot;rotate&quot;:0,&quot;skewX&quot;:0,&quot;scale&quot;:{&quot;x&quot;:1,&quot;y&quot;:1}},&quot;image&quot;:{&quot;url&quot;:&quot;https://icons.cdn.biorender.com/biorender/63a5edb110a58d00218d7c6e/20221223180623/image/63a5edb110a58d00218d7c6e.png&quot;,&quot;isPremium&quot;:false,&quot;isOrgIcon&quot;:false,&quot;size&quot;:{&quot;x&quot;:250,&quot;y&quot;:135.96491228070175}},&quot;source&quot;:{&quot;id&quot;:&quot;63a5edb110a58d00218d7c6e&quot;,&quot;version&quot;:&quot;20221223180623&quot;,&quot;type&quot;:&quot;ASSETS&quot;},&quot;isPremium&quot;:false,&quot;parent&quot;:{&quot;type&quot;:&quot;CHILD&quot;,&quot;parentId&quot;:&quot;45c2d609-0210-4e9a-8dfb-6a0018db0c82&quot;,&quot;order&quot;:&quot;5&quot;}},&quot;744f3a37-d428-4820-98f3-dde8392f8152&quot;:{&quot;id&quot;:&quot;744f3a37-d428-4820-98f3-dde8392f8152&quot;,&quot;name&quot;:&quot;Kidney&quot;,&quot;displayName&quot;:&quot;&quot;,&quot;type&quot;:&quot;FIGURE_OBJECT&quot;,&quot;relativeTransform&quot;:{&quot;translate&quot;:{&quot;x&quot;:-96.71031140346624,&quot;y&quot;:-55.384682437801814},&quot;rotate&quot;:0,&quot;skewX&quot;:0,&quot;scale&quot;:{&quot;x&quot;:1.6113225033776515,&quot;y&quot;:1.6113225033776515}},&quot;image&quot;:{&quot;url&quot;:&quot;https://icons.cdn.biorender.com/biorender/59b932b9d134330012baee78/20181023190427/image/59b932b9d134330012baee78.png&quot;,&quot;isPremium&quot;:false,&quot;isOrgIcon&quot;:false,&quot;size&quot;:{&quot;x&quot;:100,&quot;y&quot;:138.09523809523807}},&quot;source&quot;:{&quot;id&quot;:&quot;59b932b9d134330012baee78&quot;,&quot;version&quot;:&quot;20181023190427&quot;,&quot;type&quot;:&quot;ASSETS&quot;},&quot;isPremium&quot;:false,&quot;parent&quot;:{&quot;type&quot;:&quot;CHILD&quot;,&quot;parentId&quot;:&quot;45c2d609-0210-4e9a-8dfb-6a0018db0c82&quot;,&quot;order&quot;:&quot;7&quot;}},&quot;e865e31f-463b-403a-aa58-300decc08b8a&quot;:{&quot;id&quot;:&quot;e865e31f-463b-403a-aa58-300decc08b8a&quot;,&quot;name&quot;:&quot;Kidney&quot;,&quot;displayName&quot;:&quot;&quot;,&quot;type&quot;:&quot;FIGURE_OBJECT&quot;,&quot;relativeTransform&quot;:{&quot;translate&quot;:{&quot;x&quot;:92.4054719001351,&quot;y&quot;:-57.03953278564347},&quot;rotate&quot;:6.283185307179586,&quot;skewX&quot;:0,&quot;scale&quot;:{&quot;x&quot;:-1.5873490718726455,&quot;y&quot;:1.5873490718726455}},&quot;image&quot;:{&quot;url&quot;:&quot;https://icons.cdn.biorender.com/biorender/59b932b9d134330012baee78/20181023190427/image/59b932b9d134330012baee78.png&quot;,&quot;isPremium&quot;:false,&quot;isOrgIcon&quot;:false,&quot;size&quot;:{&quot;x&quot;:100,&quot;y&quot;:138.09523809523807}},&quot;source&quot;:{&quot;id&quot;:&quot;59b932b9d134330012baee78&quot;,&quot;version&quot;:&quot;20181023190427&quot;,&quot;type&quot;:&quot;ASSETS&quot;},&quot;isPremium&quot;:false,&quot;parent&quot;:{&quot;type&quot;:&quot;CHILD&quot;,&quot;parentId&quot;:&quot;45c2d609-0210-4e9a-8dfb-6a0018db0c82&quot;,&quot;order&quot;:&quot;8&quot;}},&quot;0dc31e8f-2303-480e-988b-6a73be26f61e&quot;:{&quot;type&quot;:&quot;FIGURE_OBJECT&quot;,&quot;id&quot;:&quot;0dc31e8f-2303-480e-988b-6a73be26f61e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11.791607211406927,&quot;y&quot;:-208.02491594144348},{&quot;x&quot;:120.83743812670176,&quot;y&quot;:-124.57926330018212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,&quot;lineJoin&quot;:&quot;round&quot;}],&quot;isLocked&quot;:false,&quot;parent&quot;:{&quot;type&quot;:&quot;CHILD&quot;,&quot;parentId&quot;:&quot;45c2d609-0210-4e9a-8dfb-6a0018db0c82&quot;,&quot;order&quot;:&quot;9&quot;},&quot;connectorInfo&quot;:{&quot;type&quot;:&quot;LINE&quot;,&quot;offset&quot;:{&quot;x&quot;:0,&quot;y&quot;:0},&quot;bending&quot;:0.1,&quot;customized&quot;:false}},&quot;69756191-c189-495d-af31-1b4ffd6d4be4&quot;:{&quot;type&quot;:&quot;FIGURE_OBJECT&quot;,&quot;id&quot;:&quot;69756191-c189-495d-af31-1b4ffd6d4be4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36.41678478205188,&quot;y&quot;:-201.40414049613634},{&quot;x&quot;:-129.114746523107,&quot;y&quot;:-120.0642541469304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,&quot;lineJoin&quot;:&quot;round&quot;}],&quot;isLocked&quot;:false,&quot;parent&quot;:{&quot;type&quot;:&quot;CHILD&quot;,&quot;parentId&quot;:&quot;45c2d609-0210-4e9a-8dfb-6a0018db0c82&quot;,&quot;order&quot;:&quot;95&quot;},&quot;connectorInfo&quot;:{&quot;type&quot;:&quot;LINE&quot;,&quot;offset&quot;:{&quot;x&quot;:0,&quot;y&quot;:0},&quot;bending&quot;:0.1,&quot;customized&quot;:false}},&quot;64799391-acff-40ea-9dd7-93a9012968d4&quot;:{&quot;relativeTransform&quot;:{&quot;translate&quot;:{&quot;x&quot;:168.6264277323815,&quot;y&quot;:-387.9134966463201},&quot;rotate&quot;:0,&quot;skewX&quot;:0,&quot;scale&quot;:{&quot;x&quot;:1,&quot;y&quot;:1}},&quot;type&quot;:&quot;FIGURE_OBJECT&quot;,&quot;id&quot;:&quot;64799391-acff-40ea-9dd7-93a9012968d4&quot;,&quot;parent&quot;:{&quot;type&quot;:&quot;CHILD&quot;,&quot;parentId&quot;:&quot;45c2d609-0210-4e9a-8dfb-6a0018db0c82&quot;,&quot;order&quot;:&quot;97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20a44603-6795-4f28-a6d9-3467d00aa9c8&quot;:{&quot;id&quot;:&quot;20a44603-6795-4f28-a6d9-3467d00aa9c8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64799391-acff-40ea-9dd7-93a9012968d4&quot;,&quot;order&quot;:&quot;2&quot;}},&quot;c3c22d54-ed35-43b9-ac3f-a2f726715601&quot;:{&quot;id&quot;:&quot;c3c22d54-ed35-43b9-ac3f-a2f726715601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64799391-acff-40ea-9dd7-93a9012968d4&quot;,&quot;order&quot;:&quot;3&quot;}},&quot;78c2260f-85ec-4aad-aff0-9c11704143eb&quot;:{&quot;relativeTransform&quot;:{&quot;translate&quot;:{&quot;x&quot;:168.626568200706,&quot;y&quot;:-422.36082334922753},&quot;rotate&quot;:0,&quot;skewX&quot;:0,&quot;scale&quot;:{&quot;x&quot;:1,&quot;y&quot;:1}},&quot;type&quot;:&quot;FIGURE_OBJECT&quot;,&quot;id&quot;:&quot;78c2260f-85ec-4aad-aff0-9c11704143eb&quot;,&quot;parent&quot;:{&quot;type&quot;:&quot;CHILD&quot;,&quot;parentId&quot;:&quot;45c2d609-0210-4e9a-8dfb-6a0018db0c82&quot;,&quot;order&quot;:&quot;98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a61d6aba-a27c-4a44-9592-b61e9d98c3b5&quot;:{&quot;id&quot;:&quot;a61d6aba-a27c-4a44-9592-b61e9d98c3b5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78c2260f-85ec-4aad-aff0-9c11704143eb&quot;,&quot;order&quot;:&quot;2&quot;}},&quot;2da5ebe0-3ab9-4b95-892d-b3f816823324&quot;:{&quot;id&quot;:&quot;2da5ebe0-3ab9-4b95-892d-b3f81682332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78c2260f-85ec-4aad-aff0-9c11704143eb&quot;,&quot;order&quot;:&quot;3&quot;}},&quot;1b425d6c-759c-442d-bfda-2f42fa1b7078&quot;:{&quot;relativeTransform&quot;:{&quot;translate&quot;:{&quot;x&quot;:169.46156820070598,&quot;y&quot;:-354.67025390745243},&quot;rotate&quot;:0,&quot;skewX&quot;:0,&quot;scale&quot;:{&quot;x&quot;:1,&quot;y&quot;:1}},&quot;type&quot;:&quot;FIGURE_OBJECT&quot;,&quot;id&quot;:&quot;1b425d6c-759c-442d-bfda-2f42fa1b7078&quot;,&quot;parent&quot;:{&quot;type&quot;:&quot;CHILD&quot;,&quot;parentId&quot;:&quot;45c2d609-0210-4e9a-8dfb-6a0018db0c82&quot;,&quot;order&quot;:&quot;99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139b6580-3137-43bb-9fa5-7453cbda3a83&quot;:{&quot;id&quot;:&quot;139b6580-3137-43bb-9fa5-7453cbda3a83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1b425d6c-759c-442d-bfda-2f42fa1b7078&quot;,&quot;order&quot;:&quot;2&quot;}},&quot;109215e1-fbaf-4944-b148-bb899232c42c&quot;:{&quot;id&quot;:&quot;109215e1-fbaf-4944-b148-bb899232c42c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1b425d6c-759c-442d-bfda-2f42fa1b7078&quot;,&quot;order&quot;:&quot;3&quot;}},&quot;db1d9f14-d937-47a5-bd3b-9915627af840&quot;:{&quot;relativeTransform&quot;:{&quot;translate&quot;:{&quot;x&quot;:172.84040942587808,&quot;y&quot;:-318.33901116858476},&quot;rotate&quot;:0,&quot;skewX&quot;:0,&quot;scale&quot;:{&quot;x&quot;:1,&quot;y&quot;:1}},&quot;type&quot;:&quot;FIGURE_OBJECT&quot;,&quot;id&quot;:&quot;db1d9f14-d937-47a5-bd3b-9915627af840&quot;,&quot;parent&quot;:{&quot;type&quot;:&quot;CHILD&quot;,&quot;parentId&quot;:&quot;45c2d609-0210-4e9a-8dfb-6a0018db0c82&quot;,&quot;order&quot;:&quot;995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973242e0-fbc3-4c25-90e8-06b354ca61f1&quot;:{&quot;id&quot;:&quot;973242e0-fbc3-4c25-90e8-06b354ca61f1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db1d9f14-d937-47a5-bd3b-9915627af840&quot;,&quot;order&quot;:&quot;2&quot;}},&quot;37a18bcb-24f3-4500-a140-5dacba410c6c&quot;:{&quot;id&quot;:&quot;37a18bcb-24f3-4500-a140-5dacba410c6c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db1d9f14-d937-47a5-bd3b-9915627af840&quot;,&quot;order&quot;:&quot;3&quot;}},&quot;b7ea004a-695f-4b70-8c88-674932384620&quot;:{&quot;relativeTransform&quot;:{&quot;translate&quot;:{&quot;x&quot;:172.84079263307018,&quot;y&quot;:-283.8912264476972},&quot;rotate&quot;:0,&quot;skewX&quot;:0,&quot;scale&quot;:{&quot;x&quot;:1,&quot;y&quot;:1}},&quot;type&quot;:&quot;FIGURE_OBJECT&quot;,&quot;id&quot;:&quot;b7ea004a-695f-4b70-8c88-674932384620&quot;,&quot;parent&quot;:{&quot;type&quot;:&quot;CHILD&quot;,&quot;parentId&quot;:&quot;45c2d609-0210-4e9a-8dfb-6a0018db0c82&quot;,&quot;order&quot;:&quot;997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bb4b85e6-b198-4763-8def-6ff56b643afd&quot;:{&quot;id&quot;:&quot;bb4b85e6-b198-4763-8def-6ff56b643afd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b7ea004a-695f-4b70-8c88-674932384620&quot;,&quot;order&quot;:&quot;2&quot;}},&quot;6f2d2669-bce3-4829-900a-3036105ba51a&quot;:{&quot;id&quot;:&quot;6f2d2669-bce3-4829-900a-3036105ba51a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b7ea004a-695f-4b70-8c88-674932384620&quot;,&quot;order&quot;:&quot;3&quot;}},&quot;aeae70b6-2df1-41b4-81dd-517eb913e6a3&quot;:{&quot;relativeTransform&quot;:{&quot;translate&quot;:{&quot;x&quot;:169.39417584026222,&quot;y&quot;:-249.07968446567727},&quot;rotate&quot;:0,&quot;skewX&quot;:0,&quot;scale&quot;:{&quot;x&quot;:1,&quot;y&quot;:1}},&quot;type&quot;:&quot;FIGURE_OBJECT&quot;,&quot;id&quot;:&quot;aeae70b6-2df1-41b4-81dd-517eb913e6a3&quot;,&quot;parent&quot;:{&quot;type&quot;:&quot;CHILD&quot;,&quot;parentId&quot;:&quot;45c2d609-0210-4e9a-8dfb-6a0018db0c82&quot;,&quot;order&quot;:&quot;998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49a54f22-a8ea-41c0-b3cd-5df21152659d&quot;:{&quot;id&quot;:&quot;49a54f22-a8ea-41c0-b3cd-5df21152659d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aeae70b6-2df1-41b4-81dd-517eb913e6a3&quot;,&quot;order&quot;:&quot;2&quot;}},&quot;7911bf3c-9a11-4171-893d-b8b64eb10a16&quot;:{&quot;id&quot;:&quot;7911bf3c-9a11-4171-893d-b8b64eb10a16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aeae70b6-2df1-41b4-81dd-517eb913e6a3&quot;,&quot;order&quot;:&quot;3&quot;}},&quot;f1f58da9-dd36-47c5-b3f2-129cdbc2f57d&quot;:{&quot;relativeTransform&quot;:{&quot;translate&quot;:{&quot;x&quot;:168.62662470499063,&quot;y&quot;:-212.9763669160216},&quot;rotate&quot;:0,&quot;skewX&quot;:0,&quot;scale&quot;:{&quot;x&quot;:1,&quot;y&quot;:1}},&quot;type&quot;:&quot;FIGURE_OBJECT&quot;,&quot;id&quot;:&quot;f1f58da9-dd36-47c5-b3f2-129cdbc2f57d&quot;,&quot;parent&quot;:{&quot;type&quot;:&quot;CHILD&quot;,&quot;parentId&quot;:&quot;45c2d609-0210-4e9a-8dfb-6a0018db0c82&quot;,&quot;order&quot;:&quot;999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ddcec587-af47-4e20-b62a-f02de9df7433&quot;:{&quot;id&quot;:&quot;ddcec587-af47-4e20-b62a-f02de9df7433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f1f58da9-dd36-47c5-b3f2-129cdbc2f57d&quot;,&quot;order&quot;:&quot;2&quot;}},&quot;a09cec56-0e3f-4885-aad0-2a101034e525&quot;:{&quot;id&quot;:&quot;a09cec56-0e3f-4885-aad0-2a101034e525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f1f58da9-dd36-47c5-b3f2-129cdbc2f57d&quot;,&quot;order&quot;:&quot;3&quot;}},&quot;eefc2fed-4fa8-48e5-ba79-5f1b942c3412&quot;:{&quot;relativeTransform&quot;:{&quot;translate&quot;:{&quot;x&quot;:-412.813594973051,&quot;y&quot;:-384.60327221395585},&quot;rotate&quot;:0,&quot;skewX&quot;:0,&quot;scale&quot;:{&quot;x&quot;:1,&quot;y&quot;:1}},&quot;type&quot;:&quot;FIGURE_OBJECT&quot;,&quot;id&quot;:&quot;eefc2fed-4fa8-48e5-ba79-5f1b942c3412&quot;,&quot;parent&quot;:{&quot;type&quot;:&quot;CHILD&quot;,&quot;parentId&quot;:&quot;45c2d609-0210-4e9a-8dfb-6a0018db0c82&quot;,&quot;order&quot;:&quot;9991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e172f9eb-9ab1-46f0-b535-369046cd8c44&quot;:{&quot;id&quot;:&quot;e172f9eb-9ab1-46f0-b535-369046cd8c44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eefc2fed-4fa8-48e5-ba79-5f1b942c3412&quot;,&quot;order&quot;:&quot;2&quot;}},&quot;b36daa88-47ad-45e6-842c-37483b027a43&quot;:{&quot;id&quot;:&quot;b36daa88-47ad-45e6-842c-37483b027a43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eefc2fed-4fa8-48e5-ba79-5f1b942c3412&quot;,&quot;order&quot;:&quot;3&quot;}},&quot;423a8b00-b9f3-4591-9cc7-a971a9759325&quot;:{&quot;relativeTransform&quot;:{&quot;translate&quot;:{&quot;x&quot;:-412.8134545047265,&quot;y&quot;:-419.05059891686335},&quot;rotate&quot;:0,&quot;skewX&quot;:0,&quot;scale&quot;:{&quot;x&quot;:1,&quot;y&quot;:1}},&quot;type&quot;:&quot;FIGURE_OBJECT&quot;,&quot;id&quot;:&quot;423a8b00-b9f3-4591-9cc7-a971a9759325&quot;,&quot;parent&quot;:{&quot;type&quot;:&quot;CHILD&quot;,&quot;parentId&quot;:&quot;45c2d609-0210-4e9a-8dfb-6a0018db0c82&quot;,&quot;order&quot;:&quot;9992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95f11a90-6c0e-4938-8437-eed2bb787da1&quot;:{&quot;id&quot;:&quot;95f11a90-6c0e-4938-8437-eed2bb787da1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423a8b00-b9f3-4591-9cc7-a971a9759325&quot;,&quot;order&quot;:&quot;2&quot;}},&quot;0040ce67-862d-4828-bfa6-7cd396b40f4b&quot;:{&quot;id&quot;:&quot;0040ce67-862d-4828-bfa6-7cd396b40f4b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423a8b00-b9f3-4591-9cc7-a971a9759325&quot;,&quot;order&quot;:&quot;3&quot;}},&quot;cb5bcdca-45a3-4879-b599-3011d0ef860e&quot;:{&quot;relativeTransform&quot;:{&quot;translate&quot;:{&quot;x&quot;:-411.97845450472647,&quot;y&quot;:-351.36002947508825},&quot;rotate&quot;:0,&quot;skewX&quot;:0,&quot;scale&quot;:{&quot;x&quot;:1,&quot;y&quot;:1}},&quot;type&quot;:&quot;FIGURE_OBJECT&quot;,&quot;id&quot;:&quot;cb5bcdca-45a3-4879-b599-3011d0ef860e&quot;,&quot;parent&quot;:{&quot;type&quot;:&quot;CHILD&quot;,&quot;parentId&quot;:&quot;45c2d609-0210-4e9a-8dfb-6a0018db0c82&quot;,&quot;order&quot;:&quot;9993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c1824506-b2ae-4172-8f74-4d3121aaf718&quot;:{&quot;id&quot;:&quot;c1824506-b2ae-4172-8f74-4d3121aaf718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cb5bcdca-45a3-4879-b599-3011d0ef860e&quot;,&quot;order&quot;:&quot;2&quot;}},&quot;812e6f70-014e-4ed8-92b5-fba8065b7e14&quot;:{&quot;id&quot;:&quot;812e6f70-014e-4ed8-92b5-fba8065b7e1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cb5bcdca-45a3-4879-b599-3011d0ef860e&quot;,&quot;order&quot;:&quot;3&quot;}},&quot;6349ba82-0c39-414b-b561-ba458654c566&quot;:{&quot;relativeTransform&quot;:{&quot;translate&quot;:{&quot;x&quot;:-408.5996132795544,&quot;y&quot;:-315.0287867362206},&quot;rotate&quot;:0,&quot;skewX&quot;:0,&quot;scale&quot;:{&quot;x&quot;:1,&quot;y&quot;:1}},&quot;type&quot;:&quot;FIGURE_OBJECT&quot;,&quot;id&quot;:&quot;6349ba82-0c39-414b-b561-ba458654c566&quot;,&quot;parent&quot;:{&quot;type&quot;:&quot;CHILD&quot;,&quot;parentId&quot;:&quot;45c2d609-0210-4e9a-8dfb-6a0018db0c82&quot;,&quot;order&quot;:&quot;9995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e7d70a34-230b-4ded-b9ee-f21c747c9587&quot;:{&quot;id&quot;:&quot;e7d70a34-230b-4ded-b9ee-f21c747c9587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6349ba82-0c39-414b-b561-ba458654c566&quot;,&quot;order&quot;:&quot;2&quot;}},&quot;53137bb6-375c-4f9a-922b-36ad56e92a1d&quot;:{&quot;id&quot;:&quot;53137bb6-375c-4f9a-922b-36ad56e92a1d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6349ba82-0c39-414b-b561-ba458654c566&quot;,&quot;order&quot;:&quot;3&quot;}},&quot;b546fbe4-92fc-4545-a3e0-7aaa0d76332e&quot;:{&quot;relativeTransform&quot;:{&quot;translate&quot;:{&quot;x&quot;:-408.59923007236233,&quot;y&quot;:-280.58100201533296},&quot;rotate&quot;:0,&quot;skewX&quot;:0,&quot;scale&quot;:{&quot;x&quot;:1,&quot;y&quot;:1}},&quot;type&quot;:&quot;FIGURE_OBJECT&quot;,&quot;id&quot;:&quot;b546fbe4-92fc-4545-a3e0-7aaa0d76332e&quot;,&quot;parent&quot;:{&quot;type&quot;:&quot;CHILD&quot;,&quot;parentId&quot;:&quot;45c2d609-0210-4e9a-8dfb-6a0018db0c82&quot;,&quot;order&quot;:&quot;9996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cc4e47c6-814f-421b-a2cf-b46b0f93f9d1&quot;:{&quot;id&quot;:&quot;cc4e47c6-814f-421b-a2cf-b46b0f93f9d1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b546fbe4-92fc-4545-a3e0-7aaa0d76332e&quot;,&quot;order&quot;:&quot;2&quot;}},&quot;8767ec61-51bf-463c-b773-6b4ca141b266&quot;:{&quot;id&quot;:&quot;8767ec61-51bf-463c-b773-6b4ca141b266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b546fbe4-92fc-4545-a3e0-7aaa0d76332e&quot;,&quot;order&quot;:&quot;3&quot;}},&quot;e666148b-6a61-40ac-a60d-8acbf6f8fc2e&quot;:{&quot;relativeTransform&quot;:{&quot;translate&quot;:{&quot;x&quot;:-412.0458468651702,&quot;y&quot;:-245.76946003331307},&quot;rotate&quot;:0,&quot;skewX&quot;:0,&quot;scale&quot;:{&quot;x&quot;:1,&quot;y&quot;:1}},&quot;type&quot;:&quot;FIGURE_OBJECT&quot;,&quot;id&quot;:&quot;e666148b-6a61-40ac-a60d-8acbf6f8fc2e&quot;,&quot;parent&quot;:{&quot;type&quot;:&quot;CHILD&quot;,&quot;parentId&quot;:&quot;45c2d609-0210-4e9a-8dfb-6a0018db0c82&quot;,&quot;order&quot;:&quot;9997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061d54d2-087c-4aa0-bb2f-e6008a36448a&quot;:{&quot;id&quot;:&quot;061d54d2-087c-4aa0-bb2f-e6008a36448a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e666148b-6a61-40ac-a60d-8acbf6f8fc2e&quot;,&quot;order&quot;:&quot;2&quot;}},&quot;140bf649-d430-4dc2-88f6-33c41ed870a4&quot;:{&quot;id&quot;:&quot;140bf649-d430-4dc2-88f6-33c41ed870a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e666148b-6a61-40ac-a60d-8acbf6f8fc2e&quot;,&quot;order&quot;:&quot;3&quot;}},&quot;037ad4b1-c94b-423a-b1db-10de37fb2143&quot;:{&quot;relativeTransform&quot;:{&quot;translate&quot;:{&quot;x&quot;:-412.81339800044185,&quot;y&quot;:-209.66614248365738},&quot;rotate&quot;:0,&quot;skewX&quot;:0,&quot;scale&quot;:{&quot;x&quot;:1,&quot;y&quot;:1}},&quot;type&quot;:&quot;FIGURE_OBJECT&quot;,&quot;id&quot;:&quot;037ad4b1-c94b-423a-b1db-10de37fb2143&quot;,&quot;parent&quot;:{&quot;type&quot;:&quot;CHILD&quot;,&quot;parentId&quot;:&quot;45c2d609-0210-4e9a-8dfb-6a0018db0c82&quot;,&quot;order&quot;:&quot;9998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fd17628e-4af0-47fb-acd9-545969e033e6&quot;:{&quot;id&quot;:&quot;fd17628e-4af0-47fb-acd9-545969e033e6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037ad4b1-c94b-423a-b1db-10de37fb2143&quot;,&quot;order&quot;:&quot;2&quot;}},&quot;bea5c4c2-a41f-4103-8f75-bfe374f52a94&quot;:{&quot;id&quot;:&quot;bea5c4c2-a41f-4103-8f75-bfe374f52a9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037ad4b1-c94b-423a-b1db-10de37fb2143&quot;,&quot;order&quot;:&quot;3&quot;}},&quot;4c84cc02-b685-45e2-94a5-3c75cc36d376&quot;:{&quot;relativeTransform&quot;:{&quot;translate&quot;:{&quot;x&quot;:-263.00433623702446,&quot;y&quot;:189.57928888751775},&quot;rotate&quot;:0,&quot;skewX&quot;:0,&quot;scale&quot;:{&quot;x&quot;:1,&quot;y&quot;:1}},&quot;type&quot;:&quot;FIGURE_OBJECT&quot;,&quot;id&quot;:&quot;4c84cc02-b685-45e2-94a5-3c75cc36d376&quot;,&quot;name&quot;:&quot;Microscope (tissue sample, stained)&quot;,&quot;displayName&quot;:&quot;Microscope with stained tissue sample&quot;,&quot;opacity&quot;:1,&quot;source&quot;:{&quot;id&quot;:&quot;5f4d471dd3e13800adf01035&quot;,&quot;type&quot;:&quot;ASSETS&quot;},&quot;pathStyles&quot;:[{&quot;type&quot;:&quot;FILL&quot;,&quot;fillStyle&quot;:&quot;rgb(0,0,0)&quot;}],&quot;isLocked&quot;:false,&quot;parent&quot;:{&quot;type&quot;:&quot;CHILD&quot;,&quot;parentId&quot;:&quot;45c2d609-0210-4e9a-8dfb-6a0018db0c82&quot;,&quot;order&quot;:&quot;9999&quot;},&quot;isPremium&quot;:true},&quot;4a46cd33-c398-4f09-82d0-21b6cb4e2119&quot;:{&quot;type&quot;:&quot;FIGURE_OBJECT&quot;,&quot;id&quot;:&quot;4a46cd33-c398-4f09-82d0-21b6cb4e2119&quot;,&quot;name&quot;:&quot;Binocular light microscope&quot;,&quot;relativeTransform&quot;:{&quot;translate&quot;:{&quot;x&quot;:-94.48603228345742,&quot;y&quot;:6.24542076808055},&quot;rotate&quot;:0,&quot;skewX&quot;:0,&quot;scale&quot;:{&quot;x&quot;:0.4864117651731432,&quot;y&quot;:0.4864117651731433}},&quot;opacity&quot;:1,&quot;image&quot;:{&quot;url&quot;:&quot;https://icons.biorender.com/biorender/5ca765ae11777433000998c2/20190405142726/image/binocular-light-microscope.png&quot;,&quot;fallbackUrl&quot;:&quot;https://res.cloudinary.com/dlcjuc3ej/image/upload/v1554474446/pvjbvhhoedjehhtaclec.svg#/keystone/api/icons/5ca765ae11777433000998c2/20190405142726/image/binocular-light-microscope.svg&quot;,&quot;size&quot;:{&quot;x&quot;:337,&quot;y&quot;:438},&quot;isPremium&quot;:false},&quot;source&quot;:{&quot;id&quot;:&quot;5ca765ae11777433000998c2&quot;,&quot;type&quot;:&quot;ASSETS&quot;},&quot;pathStyles&quot;:[{&quot;type&quot;:&quot;FILL&quot;,&quot;fillStyle&quot;:&quot;rgb(0,0,0)&quot;}],&quot;isLocked&quot;:false,&quot;parent&quot;:{&quot;type&quot;:&quot;CHILD&quot;,&quot;parentId&quot;:&quot;4c84cc02-b685-45e2-94a5-3c75cc36d376&quot;,&quot;order&quot;:&quot;2&quot;}},&quot;cefc566d-2403-47ac-b935-0821c5fc42f6&quot;:{&quot;type&quot;:&quot;FIGURE_OBJECT&quot;,&quot;id&quot;:&quot;cefc566d-2403-47ac-b935-0821c5fc42f6&quot;,&quot;relativeTransform&quot;:{&quot;translate&quot;:{&quot;x&quot;:76.96980038722309,&quot;y&quot;:20.203445668573718},&quot;rotate&quot;:0.7062775019621826,&quot;skewX&quot;:2.2165681500327988e-16,&quot;scale&quot;:{&quot;x&quot;:1,&quot;y&quot;:1.0000000000000013}},&quot;opacity&quot;:1,&quot;source&quot;:{&quot;id&quot;:&quot;5edab35b8d5a3a00ac9341d8&quot;,&quot;type&quot;:&quot;ASSETS&quot;},&quot;pathStyles&quot;:[{&quot;type&quot;:&quot;FILL&quot;,&quot;fillStyle&quot;:&quot;rgb(0,0,0)&quot;}],&quot;isLocked&quot;:false,&quot;parent&quot;:{&quot;type&quot;:&quot;CHILD&quot;,&quot;parentId&quot;:&quot;4c84cc02-b685-45e2-94a5-3c75cc36d376&quot;,&quot;order&quot;:&quot;5&quot;}},&quot;5680ef49-0187-4628-96e4-f783b474b136&quot;:{&quot;type&quot;:&quot;FIGURE_OBJECT&quot;,&quot;id&quot;:&quot;5680ef49-0187-4628-96e4-f783b474b136&quot;,&quot;name&quot;:&quot;Cell (cluster)&quot;,&quot;relativeTransform&quot;:{&quot;translate&quot;:{&quot;x&quot;:52.043004681891446,&quot;y&quot;:55.8940428907145},&quot;rotate&quot;:0.982893520475286,&quot;skewX&quot;:8.988445647770797e-16,&quot;scale&quot;:{&quot;x&quot;:0.4120643570004955,&quot;y&quot;:0.4120643570004954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1&quot;}},&quot;10635885-a91b-4849-90fa-45d420c7a1cb&quot;:{&quot;type&quot;:&quot;FIGURE_OBJECT&quot;,&quot;id&quot;:&quot;10635885-a91b-4849-90fa-45d420c7a1cb&quot;,&quot;name&quot;:&quot;Cell (cluster)&quot;,&quot;relativeTransform&quot;:{&quot;translate&quot;:{&quot;x&quot;:-4.543298728937593,&quot;y&quot;:1.984050246810824},&quot;rotate&quot;:-0.06569757872495614,&quot;skewX&quot;:-1.2217304763960305e-16,&quot;scale&quot;:{&quot;x&quot;:0.4120643570004952,&quot;y&quot;: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2&quot;}},&quot;fe2051a7-ce3f-446f-bf8b-0de38dfff1cf&quot;:{&quot;type&quot;:&quot;FIGURE_OBJECT&quot;,&quot;id&quot;:&quot;fe2051a7-ce3f-446f-bf8b-0de38dfff1cf&quot;,&quot;name&quot;:&quot;Cell (cluster)&quot;,&quot;relativeTransform&quot;:{&quot;translate&quot;:{&quot;x&quot;:-87.26880981455409,&quot;y&quot;:30.824954022183285},&quot;rotate&quot;:-3.080880086608202,&quot;skewX&quot;:-1.0297442586766544e-16,&quot;scale&quot;:{&quot;x&quot;:0.4120643570004952,&quot;y&quot;:-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3&quot;}},&quot;2fa132c8-89a5-4072-bb8f-6d4f0bfc1dc1&quot;:{&quot;type&quot;:&quot;FIGURE_OBJECT&quot;,&quot;id&quot;:&quot;2fa132c8-89a5-4072-bb8f-6d4f0bfc1dc1&quot;,&quot;name&quot;:&quot;Cell (cluster)&quot;,&quot;relativeTransform&quot;:{&quot;translate&quot;:{&quot;x&quot;:-28.65789560627313,&quot;y&quot;:84.79968356667538},&quot;rotate&quot;:-3.141592653589792,&quot;skewX&quot;:-1.3439035240356337e-16,&quot;scale&quot;:{&quot;x&quot;:0.4120643570004952,&quot;y&quot;:-0.4120643570004958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5&quot;}},&quot;aefaf41c-6a62-4aa3-9f49-83e2b7a44080&quot;:{&quot;type&quot;:&quot;FIGURE_OBJECT&quot;,&quot;id&quot;:&quot;aefaf41c-6a62-4aa3-9f49-83e2b7a44080&quot;,&quot;name&quot;:&quot;Cell (cluster)&quot;,&quot;relativeTransform&quot;:{&quot;translate&quot;:{&quot;x&quot;:72.33594160401148,&quot;y&quot;:-31.108195188693955},&quot;rotate&quot;:0.9605518992356585,&quot;skewX&quot;:8.988445647770797e-16,&quot;scale&quot;:{&quot;x&quot;:0.4120643570004956,&quot;y&quot;:0.4120643570004953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6&quot;}},&quot;40888118-e5ba-497d-8140-00cb74f399e8&quot;:{&quot;type&quot;:&quot;FIGURE_OBJECT&quot;,&quot;id&quot;:&quot;40888118-e5ba-497d-8140-00cb74f399e8&quot;,&quot;name&quot;:&quot;Cell (cluster)&quot;,&quot;relativeTransform&quot;:{&quot;translate&quot;:{&quot;x&quot;:-70.20389346590983,&quot;y&quot;:-52.728310122807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7&quot;}},&quot;908efac5-2fa4-4613-b572-4bf41583fd38&quot;:{&quot;type&quot;:&quot;FIGURE_OBJECT&quot;,&quot;id&quot;:&quot;908efac5-2fa4-4613-b572-4bf41583fd38&quot;,&quot;name&quot;:&quot;Cell (cluster)&quot;,&quot;relativeTransform&quot;:{&quot;translate&quot;:{&quot;x&quot;:6.197521043785038,&quot;y&quot;:-84.7996835666754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8&quot;}},&quot;506989de-625d-4e7f-ba4b-89299a74eab1&quot;:{&quot;type&quot;:&quot;FIGURE_OBJECT&quot;,&quot;id&quot;:&quot;506989de-625d-4e7f-ba4b-89299a74eab1&quot;,&quot;relativeTransform&quot;:{&quot;translate&quot;:{&quot;x&quot;:-21.9468392688741,&quot;y&quot;:-22.867077994446163},&quot;rotate&quot;:7.225663103256523e-16,&quot;skewX&quot;:1.0297442586766544e-16,&quot;scale&quot;:{&quot;x&quot;:0.5382330185358767,&quot;y&quot;:0.5382330185358771}},&quot;opacity&quot;:1,&quot;path&quot;:{&quot;type&quot;:&quot;ELLIPSE&quot;,&quot;size&quot;:{&quot;x&quot;:266.0879465496887,&quot;y&quot;:266.0879465496887}},&quot;pathStyles&quot;:[{&quot;type&quot;:&quot;FILL&quot;,&quot;fillStyle&quot;:&quot;#fff&quot;}],&quot;isFrozen&quot;:true,&quot;isLocked&quot;:false,&quot;parent&quot;:{&quot;type&quot;:&quot;CROP&quot;,&quot;parentId&quot;:&quot;cefc566d-2403-47ac-b935-0821c5fc42f6&quot;,&quot;order&quot;:&quot;5&quot;}},&quot;c9329221-4510-44d8-9d40-4dece2be3b03&quot;:{&quot;type&quot;:&quot;FIGURE_OBJECT&quot;,&quot;id&quot;:&quot;c9329221-4510-44d8-9d40-4dece2be3b03&quot;,&quot;name&quot;:&quot;Zoomed callout (circle, line tail, short)&quot;,&quot;relativeTransform&quot;:{&quot;translate&quot;:{&quot;x&quot;:23.028495077139496,&quot;y&quot;:-11.454576958509506},&quot;rotate&quot;:-0.0013541917958512883,&quot;skewX&quot;:0,&quot;scale&quot;:{&quot;x&quot;:1,&quot;y&quot;:1}},&quot;opacity&quot;:1,&quot;source&quot;:{&quot;id&quot;:&quot;5f21999e4faca000abe250e4&quot;,&quot;type&quot;:&quot;ASSETS&quot;},&quot;pathStyles&quot;:[{&quot;type&quot;:&quot;FILL&quot;,&quot;fillStyle&quot;:&quot;rgb(0,0,0)&quot;}],&quot;isLocked&quot;:false,&quot;parent&quot;:{&quot;type&quot;:&quot;CHILD&quot;,&quot;parentId&quot;:&quot;4c84cc02-b685-45e2-94a5-3c75cc36d376&quot;,&quot;order&quot;:&quot;7&quot;}},&quot;e36f88df-7a3c-4ed3-a92c-d9efe0519b6c&quot;:{&quot;type&quot;:&quot;FIGURE_OBJECT&quot;,&quot;id&quot;:&quot;e36f88df-7a3c-4ed3-a92c-d9efe0519b6c&quot;,&quot;relativeTransform&quot;:{&quot;translate&quot;:{&quot;x&quot;:-45.395841134669126,&quot;y&quot;:40.209187557308724},&quot;rotate&quot;:0.0013541917958512883,&quot;skewX&quot;:0,&quot;scale&quot;:{&quot;x&quot;:1,&quot;y&quot;:1}},&quot;opacity&quot;:1,&quot;path&quot;:{&quot;type&quot;:&quot;POLY_LINE&quot;,&quot;points&quot;:[{&quot;x&quot;:-77.11356121711242,&quot;y&quot;:-28.84725382761644},{&quot;x&quot;:77.11356121711219,&quot;y&quot;:28.84725382761667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8,&quot;lineJoin&quot;:&quot;round&quot;,&quot;dashArray&quot;:[0,0]}],&quot;isLocked&quot;:false,&quot;parent&quot;:{&quot;type&quot;:&quot;CHILD&quot;,&quot;parentId&quot;:&quot;c9329221-4510-44d8-9d40-4dece2be3b03&quot;,&quot;order&quot;:&quot;2&quot;}},&quot;8ce2dbc5-8153-4019-bcc3-3d2afebd2d8a&quot;:{&quot;type&quot;:&quot;FIGURE_OBJECT&quot;,&quot;id&quot;:&quot;8ce2dbc5-8153-4019-bcc3-3d2afebd2d8a&quot;,&quot;relativeTransform&quot;:{&quot;translate&quot;:{&quot;x&quot;:-54.910704505495914,&quot;y&quot;:-27.405931557574945},&quot;rotate&quot;:0.0013541917958512883,&quot;skewX&quot;:0,&quot;scale&quot;:{&quot;x&quot;:1,&quot;y&quot;:1}},&quot;opacity&quot;:1,&quot;path&quot;:{&quot;type&quot;:&quot;POLY_LINE&quot;,&quot;points&quot;:[{&quot;x&quot;:-65.50714275903579,&quot;y&quot;:31.75491834379943},{&quot;x&quot;:65.50714275903579,&quot;y&quot;:-31.75491834379943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7,&quot;lineJoin&quot;:&quot;round&quot;,&quot;dashArray&quot;:[0,0]}],&quot;isLocked&quot;:false,&quot;parent&quot;:{&quot;type&quot;:&quot;CHILD&quot;,&quot;parentId&quot;:&quot;c9329221-4510-44d8-9d40-4dece2be3b03&quot;,&quot;order&quot;:&quot;5&quot;}},&quot;394d1821-7ebe-4ada-9fd1-ebab13dc9cc3&quot;:{&quot;type&quot;:&quot;FIGURE_OBJECT&quot;,&quot;id&quot;:&quot;394d1821-7ebe-4ada-9fd1-ebab13dc9cc3&quot;,&quot;relativeTransform&quot;:{&quot;translate&quot;:{&quot;x&quot;:50.93559642058244,&quot;y&quot;:-5.684341886080802e-14},&quot;rotate&quot;:0,&quot;skewX&quot;:0,&quot;scale&quot;:{&quot;x&quot;:1,&quot;y&quot;:1}},&quot;opacity&quot;:1,&quot;path&quot;:{&quot;type&quot;:&quot;ELLIPSE&quot;,&quot;size&quot;:{&quot;x&quot;:142.7269531283573,&quot;y&quot;:142.72695312835765}},&quot;pathStyles&quot;:[{&quot;type&quot;:&quot;FILL&quot;,&quot;fillStyle&quot;:&quot;rgba(0,0,0,0)&quot;},{&quot;type&quot;:&quot;STROKE&quot;,&quot;strokeStyle&quot;:&quot;rgba(23,23,23,1)&quot;,&quot;lineWidth&quot;:1.4999999999999993,&quot;lineJoin&quot;:&quot;round&quot;}],&quot;isLocked&quot;:false,&quot;parent&quot;:{&quot;type&quot;:&quot;CHILD&quot;,&quot;parentId&quot;:&quot;c9329221-4510-44d8-9d40-4dece2be3b03&quot;,&quot;order&quot;:&quot;7&quot;}},&quot;a43a6722-da9c-4d98-810f-32d15213e245&quot;:{&quot;relativeTransform&quot;:{&quot;translate&quot;:{&quot;x&quot;:280.8937338194409,&quot;y&quot;:189.57951331988187},&quot;rotate&quot;:0,&quot;skewX&quot;:0,&quot;scale&quot;:{&quot;x&quot;:1,&quot;y&quot;:1}},&quot;type&quot;:&quot;FIGURE_OBJECT&quot;,&quot;id&quot;:&quot;a43a6722-da9c-4d98-810f-32d15213e245&quot;,&quot;name&quot;:&quot;Microscope (tissue sample, stained)&quot;,&quot;displayName&quot;:&quot;Microscope with stained tissue sample&quot;,&quot;opacity&quot;:1,&quot;source&quot;:{&quot;id&quot;:&quot;5f4d471dd3e13800adf01035&quot;,&quot;type&quot;:&quot;ASSETS&quot;},&quot;pathStyles&quot;:[{&quot;type&quot;:&quot;FILL&quot;,&quot;fillStyle&quot;:&quot;rgb(0,0,0)&quot;}],&quot;isLocked&quot;:false,&quot;parent&quot;:{&quot;type&quot;:&quot;CHILD&quot;,&quot;parentId&quot;:&quot;45c2d609-0210-4e9a-8dfb-6a0018db0c82&quot;,&quot;order&quot;:&quot;99995&quot;},&quot;isPremium&quot;:true},&quot;ff3bd885-a947-4014-9895-fd5de2694829&quot;:{&quot;type&quot;:&quot;FIGURE_OBJECT&quot;,&quot;id&quot;:&quot;ff3bd885-a947-4014-9895-fd5de2694829&quot;,&quot;name&quot;:&quot;Binocular light microscope&quot;,&quot;relativeTransform&quot;:{&quot;translate&quot;:{&quot;x&quot;:-94.48603228345742,&quot;y&quot;:6.24542076808055},&quot;rotate&quot;:0,&quot;skewX&quot;:0,&quot;scale&quot;:{&quot;x&quot;:0.4864117651731432,&quot;y&quot;:0.4864117651731433}},&quot;opacity&quot;:1,&quot;image&quot;:{&quot;url&quot;:&quot;https://icons.biorender.com/biorender/5ca765ae11777433000998c2/20190405142726/image/binocular-light-microscope.png&quot;,&quot;fallbackUrl&quot;:&quot;https://res.cloudinary.com/dlcjuc3ej/image/upload/v1554474446/pvjbvhhoedjehhtaclec.svg#/keystone/api/icons/5ca765ae11777433000998c2/20190405142726/image/binocular-light-microscope.svg&quot;,&quot;size&quot;:{&quot;x&quot;:337,&quot;y&quot;:438},&quot;isPremium&quot;:false},&quot;source&quot;:{&quot;id&quot;:&quot;5ca765ae11777433000998c2&quot;,&quot;type&quot;:&quot;ASSETS&quot;},&quot;pathStyles&quot;:[{&quot;type&quot;:&quot;FILL&quot;,&quot;fillStyle&quot;:&quot;rgb(0,0,0)&quot;}],&quot;isLocked&quot;:false,&quot;parent&quot;:{&quot;type&quot;:&quot;CHILD&quot;,&quot;parentId&quot;:&quot;a43a6722-da9c-4d98-810f-32d15213e245&quot;,&quot;order&quot;:&quot;2&quot;}},&quot;4af61542-e33d-4964-90c9-47c7a8163105&quot;:{&quot;type&quot;:&quot;FIGURE_OBJECT&quot;,&quot;id&quot;:&quot;4af61542-e33d-4964-90c9-47c7a8163105&quot;,&quot;relativeTransform&quot;:{&quot;translate&quot;:{&quot;x&quot;:76.96980038722309,&quot;y&quot;:20.203445668573718},&quot;rotate&quot;:0.7062775019621826,&quot;skewX&quot;:2.2165681500327988e-16,&quot;scale&quot;:{&quot;x&quot;:1,&quot;y&quot;:1.0000000000000013}},&quot;opacity&quot;:1,&quot;source&quot;:{&quot;id&quot;:&quot;5edab35b8d5a3a00ac9341d8&quot;,&quot;type&quot;:&quot;ASSETS&quot;},&quot;pathStyles&quot;:[{&quot;type&quot;:&quot;FILL&quot;,&quot;fillStyle&quot;:&quot;rgb(0,0,0)&quot;}],&quot;isLocked&quot;:false,&quot;parent&quot;:{&quot;type&quot;:&quot;CHILD&quot;,&quot;parentId&quot;:&quot;a43a6722-da9c-4d98-810f-32d15213e245&quot;,&quot;order&quot;:&quot;5&quot;}},&quot;314a4701-c4bf-47a4-bf1a-b8cd337c4f58&quot;:{&quot;type&quot;:&quot;FIGURE_OBJECT&quot;,&quot;id&quot;:&quot;314a4701-c4bf-47a4-bf1a-b8cd337c4f58&quot;,&quot;name&quot;:&quot;Cell (cluster)&quot;,&quot;relativeTransform&quot;:{&quot;translate&quot;:{&quot;x&quot;:52.043004681891446,&quot;y&quot;:55.8940428907145},&quot;rotate&quot;:0.982893520475286,&quot;skewX&quot;:8.988445647770797e-16,&quot;scale&quot;:{&quot;x&quot;:0.4120643570004955,&quot;y&quot;:0.4120643570004954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1&quot;}},&quot;2d1855c3-7d2f-45b3-b856-cb9f5975d517&quot;:{&quot;type&quot;:&quot;FIGURE_OBJECT&quot;,&quot;id&quot;:&quot;2d1855c3-7d2f-45b3-b856-cb9f5975d517&quot;,&quot;name&quot;:&quot;Cell (cluster)&quot;,&quot;relativeTransform&quot;:{&quot;translate&quot;:{&quot;x&quot;:-4.543298728937593,&quot;y&quot;:1.984050246810824},&quot;rotate&quot;:-0.06569757872495614,&quot;skewX&quot;:-1.2217304763960305e-16,&quot;scale&quot;:{&quot;x&quot;:0.4120643570004952,&quot;y&quot;: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2&quot;}},&quot;0da47ea5-6c2c-435f-ba78-1f7dd993ff00&quot;:{&quot;type&quot;:&quot;FIGURE_OBJECT&quot;,&quot;id&quot;:&quot;0da47ea5-6c2c-435f-ba78-1f7dd993ff00&quot;,&quot;name&quot;:&quot;Cell (cluster)&quot;,&quot;relativeTransform&quot;:{&quot;translate&quot;:{&quot;x&quot;:-87.26880981455409,&quot;y&quot;:30.824954022183285},&quot;rotate&quot;:-3.080880086608202,&quot;skewX&quot;:-1.0297442586766544e-16,&quot;scale&quot;:{&quot;x&quot;:0.4120643570004952,&quot;y&quot;:-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3&quot;}},&quot;1c17e084-17d7-4347-97b3-f350ba7c0396&quot;:{&quot;type&quot;:&quot;FIGURE_OBJECT&quot;,&quot;id&quot;:&quot;1c17e084-17d7-4347-97b3-f350ba7c0396&quot;,&quot;name&quot;:&quot;Cell (cluster)&quot;,&quot;relativeTransform&quot;:{&quot;translate&quot;:{&quot;x&quot;:-28.65789560627313,&quot;y&quot;:84.79968356667538},&quot;rotate&quot;:-3.141592653589792,&quot;skewX&quot;:-1.3439035240356337e-16,&quot;scale&quot;:{&quot;x&quot;:0.4120643570004952,&quot;y&quot;:-0.4120643570004958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5&quot;}},&quot;2f69582f-bcb7-40e2-a47a-c0453e26d247&quot;:{&quot;type&quot;:&quot;FIGURE_OBJECT&quot;,&quot;id&quot;:&quot;2f69582f-bcb7-40e2-a47a-c0453e26d247&quot;,&quot;name&quot;:&quot;Cell (cluster)&quot;,&quot;relativeTransform&quot;:{&quot;translate&quot;:{&quot;x&quot;:72.33594160401148,&quot;y&quot;:-31.108195188693955},&quot;rotate&quot;:0.9605518992356585,&quot;skewX&quot;:8.988445647770797e-16,&quot;scale&quot;:{&quot;x&quot;:0.4120643570004956,&quot;y&quot;:0.4120643570004953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6&quot;}},&quot;eda05237-5609-415c-9624-0c192fb489d6&quot;:{&quot;type&quot;:&quot;FIGURE_OBJECT&quot;,&quot;id&quot;:&quot;eda05237-5609-415c-9624-0c192fb489d6&quot;,&quot;name&quot;:&quot;Cell (cluster)&quot;,&quot;relativeTransform&quot;:{&quot;translate&quot;:{&quot;x&quot;:-70.20389346590983,&quot;y&quot;:-52.728310122807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7&quot;}},&quot;5c188045-82ce-4c0b-985f-5aacbdb5ab1e&quot;:{&quot;type&quot;:&quot;FIGURE_OBJECT&quot;,&quot;id&quot;:&quot;5c188045-82ce-4c0b-985f-5aacbdb5ab1e&quot;,&quot;name&quot;:&quot;Cell (cluster)&quot;,&quot;relativeTransform&quot;:{&quot;translate&quot;:{&quot;x&quot;:6.197521043785038,&quot;y&quot;:-84.7996835666754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8&quot;}},&quot;defaf97d-0110-4242-abdd-ef6b6a5930cd&quot;:{&quot;type&quot;:&quot;FIGURE_OBJECT&quot;,&quot;id&quot;:&quot;defaf97d-0110-4242-abdd-ef6b6a5930cd&quot;,&quot;relativeTransform&quot;:{&quot;translate&quot;:{&quot;x&quot;:-21.9468392688741,&quot;y&quot;:-22.867077994446163},&quot;rotate&quot;:7.225663103256523e-16,&quot;skewX&quot;:1.0297442586766544e-16,&quot;scale&quot;:{&quot;x&quot;:0.5382330185358767,&quot;y&quot;:0.5382330185358771}},&quot;opacity&quot;:1,&quot;path&quot;:{&quot;type&quot;:&quot;ELLIPSE&quot;,&quot;size&quot;:{&quot;x&quot;:266.0879465496887,&quot;y&quot;:266.0879465496887}},&quot;pathStyles&quot;:[{&quot;type&quot;:&quot;FILL&quot;,&quot;fillStyle&quot;:&quot;#fff&quot;}],&quot;isFrozen&quot;:true,&quot;isLocked&quot;:false,&quot;parent&quot;:{&quot;type&quot;:&quot;CROP&quot;,&quot;parentId&quot;:&quot;4af61542-e33d-4964-90c9-47c7a8163105&quot;,&quot;order&quot;:&quot;5&quot;}},&quot;708a652b-9f4a-49a6-95ed-d289df64571d&quot;:{&quot;type&quot;:&quot;FIGURE_OBJECT&quot;,&quot;id&quot;:&quot;708a652b-9f4a-49a6-95ed-d289df64571d&quot;,&quot;name&quot;:&quot;Zoomed callout (circle, line tail, short)&quot;,&quot;relativeTransform&quot;:{&quot;translate&quot;:{&quot;x&quot;:23.028495077139496,&quot;y&quot;:-11.454576958509506},&quot;rotate&quot;:-0.0013541917958512883,&quot;skewX&quot;:0,&quot;scale&quot;:{&quot;x&quot;:1,&quot;y&quot;:1}},&quot;opacity&quot;:1,&quot;source&quot;:{&quot;id&quot;:&quot;5f21999e4faca000abe250e4&quot;,&quot;type&quot;:&quot;ASSETS&quot;},&quot;pathStyles&quot;:[{&quot;type&quot;:&quot;FILL&quot;,&quot;fillStyle&quot;:&quot;rgb(0,0,0)&quot;}],&quot;isLocked&quot;:false,&quot;parent&quot;:{&quot;type&quot;:&quot;CHILD&quot;,&quot;parentId&quot;:&quot;a43a6722-da9c-4d98-810f-32d15213e245&quot;,&quot;order&quot;:&quot;7&quot;}},&quot;908fc935-0776-4688-a249-fc325abcd680&quot;:{&quot;type&quot;:&quot;FIGURE_OBJECT&quot;,&quot;id&quot;:&quot;908fc935-0776-4688-a249-fc325abcd680&quot;,&quot;relativeTransform&quot;:{&quot;translate&quot;:{&quot;x&quot;:-45.395841134669126,&quot;y&quot;:40.209187557308724},&quot;rotate&quot;:0.0013541917958512883,&quot;skewX&quot;:0,&quot;scale&quot;:{&quot;x&quot;:1,&quot;y&quot;:1}},&quot;opacity&quot;:1,&quot;path&quot;:{&quot;type&quot;:&quot;POLY_LINE&quot;,&quot;points&quot;:[{&quot;x&quot;:-77.11356121711242,&quot;y&quot;:-28.84725382761644},{&quot;x&quot;:77.11356121711219,&quot;y&quot;:28.84725382761667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8,&quot;lineJoin&quot;:&quot;round&quot;,&quot;dashArray&quot;:[0,0]}],&quot;isLocked&quot;:false,&quot;parent&quot;:{&quot;type&quot;:&quot;CHILD&quot;,&quot;parentId&quot;:&quot;708a652b-9f4a-49a6-95ed-d289df64571d&quot;,&quot;order&quot;:&quot;2&quot;}},&quot;760965d7-142e-4e11-86e4-5f350384f47f&quot;:{&quot;type&quot;:&quot;FIGURE_OBJECT&quot;,&quot;id&quot;:&quot;760965d7-142e-4e11-86e4-5f350384f47f&quot;,&quot;relativeTransform&quot;:{&quot;translate&quot;:{&quot;x&quot;:-54.910704505495914,&quot;y&quot;:-27.405931557574945},&quot;rotate&quot;:0.0013541917958512883,&quot;skewX&quot;:0,&quot;scale&quot;:{&quot;x&quot;:1,&quot;y&quot;:1}},&quot;opacity&quot;:1,&quot;path&quot;:{&quot;type&quot;:&quot;POLY_LINE&quot;,&quot;points&quot;:[{&quot;x&quot;:-65.50714275903579,&quot;y&quot;:31.75491834379943},{&quot;x&quot;:65.50714275903579,&quot;y&quot;:-31.75491834379943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7,&quot;lineJoin&quot;:&quot;round&quot;,&quot;dashArray&quot;:[0,0]}],&quot;isLocked&quot;:false,&quot;parent&quot;:{&quot;type&quot;:&quot;CHILD&quot;,&quot;parentId&quot;:&quot;708a652b-9f4a-49a6-95ed-d289df64571d&quot;,&quot;order&quot;:&quot;5&quot;}},&quot;801a46b7-e559-4858-aac5-28ec2f5d65b6&quot;:{&quot;type&quot;:&quot;FIGURE_OBJECT&quot;,&quot;id&quot;:&quot;801a46b7-e559-4858-aac5-28ec2f5d65b6&quot;,&quot;relativeTransform&quot;:{&quot;translate&quot;:{&quot;x&quot;:50.93559642058244,&quot;y&quot;:-5.684341886080802e-14},&quot;rotate&quot;:0,&quot;skewX&quot;:0,&quot;scale&quot;:{&quot;x&quot;:1,&quot;y&quot;:1}},&quot;opacity&quot;:1,&quot;path&quot;:{&quot;type&quot;:&quot;ELLIPSE&quot;,&quot;size&quot;:{&quot;x&quot;:142.7269531283573,&quot;y&quot;:142.72695312835765}},&quot;pathStyles&quot;:[{&quot;type&quot;:&quot;FILL&quot;,&quot;fillStyle&quot;:&quot;rgba(0,0,0,0)&quot;},{&quot;type&quot;:&quot;STROKE&quot;,&quot;strokeStyle&quot;:&quot;rgba(23,23,23,1)&quot;,&quot;lineWidth&quot;:1.4999999999999993,&quot;lineJoin&quot;:&quot;round&quot;}],&quot;isLocked&quot;:false,&quot;parent&quot;:{&quot;type&quot;:&quot;CHILD&quot;,&quot;parentId&quot;:&quot;708a652b-9f4a-49a6-95ed-d289df64571d&quot;,&quot;order&quot;:&quot;7&quot;}}}}"/>
  <p:tag name="TRANSPARENTBACKGROUND" val="false"/>
  <p:tag name="VERSION" val="1750617312298"/>
  <p:tag name="TITLE" val="Mouse cells images measurement"/>
  <p:tag name="CREATORNAME" val="Marieke Jones"/>
  <p:tag name="DATEINSERTED" val="17506173325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84afc8cf21bee0e0383a0"/>
  <p:tag name="BIOJSON" val="{&quot;id&quot;:&quot;f602d42d-f782-413a-bf1d-aa58aeccd707&quot;,&quot;objects&quot;:{&quot;f602d42d-f782-413a-bf1d-aa58aeccd707&quot;:{&quot;id&quot;:&quot;f602d42d-f782-413a-bf1d-aa58aeccd707&quot;,&quot;type&quot;:&quot;FIGURE_OBJECT&quot;,&quot;document&quot;:{&quot;type&quot;:&quot;DOCUMENT_GROUP&quot;,&quot;canvasType&quot;:&quot;FIGURE&quot;,&quot;units&quot;:&quot;in&quot;}},&quot;368500f4-2127-4b93-87b1-d8a58e913c12&quot;:{&quot;id&quot;:&quot;368500f4-2127-4b93-87b1-d8a58e913c1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f602d42d-f782-413a-bf1d-aa58aeccd707&quot;,&quot;type&quot;:&quot;FRAME&quot;,&quot;order&quot;:&quot;5&quot;}},&quot;45c2d609-0210-4e9a-8dfb-6a0018db0c82&quot;:{&quot;id&quot;:&quot;45c2d609-0210-4e9a-8dfb-6a0018db0c82&quot;,&quot;type&quot;:&quot;FIGURE_OBJECT&quot;,&quot;document&quot;:{&quot;type&quot;:&quot;FIGURE&quot;,&quot;canvasType&quot;:&quot;FIGURE&quot;,&quot;units&quot;:&quot;in&quot;},&quot;parent&quot;:{&quot;parentId&quot;:&quot;f602d42d-f782-413a-bf1d-aa58aeccd707&quot;,&quot;type&quot;:&quot;DOCUMENT&quot;,&quot;order&quot;:&quot;5&quot;}},&quot;8d69e512-2a2c-47e7-8f5f-95e7c67af38d&quot;:{&quot;id&quot;:&quot;8d69e512-2a2c-47e7-8f5f-95e7c67af38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45c2d609-0210-4e9a-8dfb-6a0018db0c82&quot;,&quot;order&quot;:&quot;5&quot;}},&quot;da9ae1c0-6305-4904-ad5b-e02f47c59efb&quot;:{&quot;id&quot;:&quot;da9ae1c0-6305-4904-ad5b-e02f47c59efb&quot;,&quot;type&quot;:&quot;FIGURE_OBJECT&quot;,&quot;guide&quot;:{&quot;type&quot;:&quot;GRID&quot;,&quot;distance&quot;:0.5,&quot;units&quot;:&quot;in&quot;},&quot;parent&quot;:{&quot;parentId&quot;:&quot;f602d42d-f782-413a-bf1d-aa58aeccd707&quot;,&quot;type&quot;:&quot;GUIDE&quot;,&quot;order&quot;:&quot;5&quot;}},&quot;2b43d606-c958-4359-80b9-a5cb3d37f9c4&quot;:{&quot;id&quot;:&quot;2b43d606-c958-4359-80b9-a5cb3d37f9c4&quot;,&quot;name&quot;:&quot;Mouse (black, curved tail)&quot;,&quot;displayName&quot;:&quot;&quot;,&quot;type&quot;:&quot;FIGURE_OBJECT&quot;,&quot;relativeTransform&quot;:{&quot;translate&quot;:{&quot;x&quot;:-31.38270357959705,&quot;y&quot;:-255.94118903224657},&quot;rotate&quot;:0,&quot;skewX&quot;:0,&quot;scale&quot;:{&quot;x&quot;:1,&quot;y&quot;:1}},&quot;image&quot;:{&quot;url&quot;:&quot;https://icons.cdn.biorender.com/biorender/63a5edb110a58d00218d7c6e/20221223180623/image/63a5edb110a58d00218d7c6e.png&quot;,&quot;isPremium&quot;:false,&quot;isOrgIcon&quot;:false,&quot;size&quot;:{&quot;x&quot;:250,&quot;y&quot;:135.96491228070175}},&quot;source&quot;:{&quot;id&quot;:&quot;63a5edb110a58d00218d7c6e&quot;,&quot;version&quot;:&quot;20221223180623&quot;,&quot;type&quot;:&quot;ASSETS&quot;},&quot;isPremium&quot;:false,&quot;parent&quot;:{&quot;type&quot;:&quot;CHILD&quot;,&quot;parentId&quot;:&quot;45c2d609-0210-4e9a-8dfb-6a0018db0c82&quot;,&quot;order&quot;:&quot;5&quot;}},&quot;744f3a37-d428-4820-98f3-dde8392f8152&quot;:{&quot;id&quot;:&quot;744f3a37-d428-4820-98f3-dde8392f8152&quot;,&quot;name&quot;:&quot;Kidney&quot;,&quot;displayName&quot;:&quot;&quot;,&quot;type&quot;:&quot;FIGURE_OBJECT&quot;,&quot;relativeTransform&quot;:{&quot;translate&quot;:{&quot;x&quot;:-96.71031140346624,&quot;y&quot;:-55.384682437801814},&quot;rotate&quot;:0,&quot;skewX&quot;:0,&quot;scale&quot;:{&quot;x&quot;:1.6113225033776515,&quot;y&quot;:1.6113225033776515}},&quot;image&quot;:{&quot;url&quot;:&quot;https://icons.cdn.biorender.com/biorender/59b932b9d134330012baee78/20181023190427/image/59b932b9d134330012baee78.png&quot;,&quot;isPremium&quot;:false,&quot;isOrgIcon&quot;:false,&quot;size&quot;:{&quot;x&quot;:100,&quot;y&quot;:138.09523809523807}},&quot;source&quot;:{&quot;id&quot;:&quot;59b932b9d134330012baee78&quot;,&quot;version&quot;:&quot;20181023190427&quot;,&quot;type&quot;:&quot;ASSETS&quot;},&quot;isPremium&quot;:false,&quot;parent&quot;:{&quot;type&quot;:&quot;CHILD&quot;,&quot;parentId&quot;:&quot;45c2d609-0210-4e9a-8dfb-6a0018db0c82&quot;,&quot;order&quot;:&quot;7&quot;}},&quot;e865e31f-463b-403a-aa58-300decc08b8a&quot;:{&quot;id&quot;:&quot;e865e31f-463b-403a-aa58-300decc08b8a&quot;,&quot;name&quot;:&quot;Kidney&quot;,&quot;displayName&quot;:&quot;&quot;,&quot;type&quot;:&quot;FIGURE_OBJECT&quot;,&quot;relativeTransform&quot;:{&quot;translate&quot;:{&quot;x&quot;:92.4054719001351,&quot;y&quot;:-57.03953278564347},&quot;rotate&quot;:6.283185307179586,&quot;skewX&quot;:0,&quot;scale&quot;:{&quot;x&quot;:-1.5873490718726455,&quot;y&quot;:1.5873490718726455}},&quot;image&quot;:{&quot;url&quot;:&quot;https://icons.cdn.biorender.com/biorender/59b932b9d134330012baee78/20181023190427/image/59b932b9d134330012baee78.png&quot;,&quot;isPremium&quot;:false,&quot;isOrgIcon&quot;:false,&quot;size&quot;:{&quot;x&quot;:100,&quot;y&quot;:138.09523809523807}},&quot;source&quot;:{&quot;id&quot;:&quot;59b932b9d134330012baee78&quot;,&quot;version&quot;:&quot;20181023190427&quot;,&quot;type&quot;:&quot;ASSETS&quot;},&quot;isPremium&quot;:false,&quot;parent&quot;:{&quot;type&quot;:&quot;CHILD&quot;,&quot;parentId&quot;:&quot;45c2d609-0210-4e9a-8dfb-6a0018db0c82&quot;,&quot;order&quot;:&quot;8&quot;}},&quot;0dc31e8f-2303-480e-988b-6a73be26f61e&quot;:{&quot;type&quot;:&quot;FIGURE_OBJECT&quot;,&quot;id&quot;:&quot;0dc31e8f-2303-480e-988b-6a73be26f61e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11.791607211406927,&quot;y&quot;:-208.02491594144348},{&quot;x&quot;:120.83743812670176,&quot;y&quot;:-124.57926330018212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,&quot;lineJoin&quot;:&quot;round&quot;}],&quot;isLocked&quot;:false,&quot;parent&quot;:{&quot;type&quot;:&quot;CHILD&quot;,&quot;parentId&quot;:&quot;45c2d609-0210-4e9a-8dfb-6a0018db0c82&quot;,&quot;order&quot;:&quot;9&quot;},&quot;connectorInfo&quot;:{&quot;type&quot;:&quot;LINE&quot;,&quot;offset&quot;:{&quot;x&quot;:0,&quot;y&quot;:0},&quot;bending&quot;:0.1,&quot;customized&quot;:false}},&quot;69756191-c189-495d-af31-1b4ffd6d4be4&quot;:{&quot;type&quot;:&quot;FIGURE_OBJECT&quot;,&quot;id&quot;:&quot;69756191-c189-495d-af31-1b4ffd6d4be4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36.41678478205188,&quot;y&quot;:-201.40414049613634},{&quot;x&quot;:-129.114746523107,&quot;y&quot;:-120.0642541469304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,&quot;lineJoin&quot;:&quot;round&quot;}],&quot;isLocked&quot;:false,&quot;parent&quot;:{&quot;type&quot;:&quot;CHILD&quot;,&quot;parentId&quot;:&quot;45c2d609-0210-4e9a-8dfb-6a0018db0c82&quot;,&quot;order&quot;:&quot;95&quot;},&quot;connectorInfo&quot;:{&quot;type&quot;:&quot;LINE&quot;,&quot;offset&quot;:{&quot;x&quot;:0,&quot;y&quot;:0},&quot;bending&quot;:0.1,&quot;customized&quot;:false}},&quot;64799391-acff-40ea-9dd7-93a9012968d4&quot;:{&quot;relativeTransform&quot;:{&quot;translate&quot;:{&quot;x&quot;:168.6264277323815,&quot;y&quot;:-387.9134966463201},&quot;rotate&quot;:0,&quot;skewX&quot;:0,&quot;scale&quot;:{&quot;x&quot;:1,&quot;y&quot;:1}},&quot;type&quot;:&quot;FIGURE_OBJECT&quot;,&quot;id&quot;:&quot;64799391-acff-40ea-9dd7-93a9012968d4&quot;,&quot;parent&quot;:{&quot;type&quot;:&quot;CHILD&quot;,&quot;parentId&quot;:&quot;45c2d609-0210-4e9a-8dfb-6a0018db0c82&quot;,&quot;order&quot;:&quot;97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20a44603-6795-4f28-a6d9-3467d00aa9c8&quot;:{&quot;id&quot;:&quot;20a44603-6795-4f28-a6d9-3467d00aa9c8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64799391-acff-40ea-9dd7-93a9012968d4&quot;,&quot;order&quot;:&quot;2&quot;}},&quot;c3c22d54-ed35-43b9-ac3f-a2f726715601&quot;:{&quot;id&quot;:&quot;c3c22d54-ed35-43b9-ac3f-a2f726715601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64799391-acff-40ea-9dd7-93a9012968d4&quot;,&quot;order&quot;:&quot;3&quot;}},&quot;78c2260f-85ec-4aad-aff0-9c11704143eb&quot;:{&quot;relativeTransform&quot;:{&quot;translate&quot;:{&quot;x&quot;:168.626568200706,&quot;y&quot;:-422.36082334922753},&quot;rotate&quot;:0,&quot;skewX&quot;:0,&quot;scale&quot;:{&quot;x&quot;:1,&quot;y&quot;:1}},&quot;type&quot;:&quot;FIGURE_OBJECT&quot;,&quot;id&quot;:&quot;78c2260f-85ec-4aad-aff0-9c11704143eb&quot;,&quot;parent&quot;:{&quot;type&quot;:&quot;CHILD&quot;,&quot;parentId&quot;:&quot;45c2d609-0210-4e9a-8dfb-6a0018db0c82&quot;,&quot;order&quot;:&quot;98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a61d6aba-a27c-4a44-9592-b61e9d98c3b5&quot;:{&quot;id&quot;:&quot;a61d6aba-a27c-4a44-9592-b61e9d98c3b5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78c2260f-85ec-4aad-aff0-9c11704143eb&quot;,&quot;order&quot;:&quot;2&quot;}},&quot;2da5ebe0-3ab9-4b95-892d-b3f816823324&quot;:{&quot;id&quot;:&quot;2da5ebe0-3ab9-4b95-892d-b3f81682332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78c2260f-85ec-4aad-aff0-9c11704143eb&quot;,&quot;order&quot;:&quot;3&quot;}},&quot;1b425d6c-759c-442d-bfda-2f42fa1b7078&quot;:{&quot;relativeTransform&quot;:{&quot;translate&quot;:{&quot;x&quot;:169.46156820070598,&quot;y&quot;:-354.67025390745243},&quot;rotate&quot;:0,&quot;skewX&quot;:0,&quot;scale&quot;:{&quot;x&quot;:1,&quot;y&quot;:1}},&quot;type&quot;:&quot;FIGURE_OBJECT&quot;,&quot;id&quot;:&quot;1b425d6c-759c-442d-bfda-2f42fa1b7078&quot;,&quot;parent&quot;:{&quot;type&quot;:&quot;CHILD&quot;,&quot;parentId&quot;:&quot;45c2d609-0210-4e9a-8dfb-6a0018db0c82&quot;,&quot;order&quot;:&quot;99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139b6580-3137-43bb-9fa5-7453cbda3a83&quot;:{&quot;id&quot;:&quot;139b6580-3137-43bb-9fa5-7453cbda3a83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1b425d6c-759c-442d-bfda-2f42fa1b7078&quot;,&quot;order&quot;:&quot;2&quot;}},&quot;109215e1-fbaf-4944-b148-bb899232c42c&quot;:{&quot;id&quot;:&quot;109215e1-fbaf-4944-b148-bb899232c42c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1b425d6c-759c-442d-bfda-2f42fa1b7078&quot;,&quot;order&quot;:&quot;3&quot;}},&quot;db1d9f14-d937-47a5-bd3b-9915627af840&quot;:{&quot;relativeTransform&quot;:{&quot;translate&quot;:{&quot;x&quot;:172.84040942587808,&quot;y&quot;:-318.33901116858476},&quot;rotate&quot;:0,&quot;skewX&quot;:0,&quot;scale&quot;:{&quot;x&quot;:1,&quot;y&quot;:1}},&quot;type&quot;:&quot;FIGURE_OBJECT&quot;,&quot;id&quot;:&quot;db1d9f14-d937-47a5-bd3b-9915627af840&quot;,&quot;parent&quot;:{&quot;type&quot;:&quot;CHILD&quot;,&quot;parentId&quot;:&quot;45c2d609-0210-4e9a-8dfb-6a0018db0c82&quot;,&quot;order&quot;:&quot;995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973242e0-fbc3-4c25-90e8-06b354ca61f1&quot;:{&quot;id&quot;:&quot;973242e0-fbc3-4c25-90e8-06b354ca61f1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db1d9f14-d937-47a5-bd3b-9915627af840&quot;,&quot;order&quot;:&quot;2&quot;}},&quot;37a18bcb-24f3-4500-a140-5dacba410c6c&quot;:{&quot;id&quot;:&quot;37a18bcb-24f3-4500-a140-5dacba410c6c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db1d9f14-d937-47a5-bd3b-9915627af840&quot;,&quot;order&quot;:&quot;3&quot;}},&quot;b7ea004a-695f-4b70-8c88-674932384620&quot;:{&quot;relativeTransform&quot;:{&quot;translate&quot;:{&quot;x&quot;:172.84079263307018,&quot;y&quot;:-283.8912264476972},&quot;rotate&quot;:0,&quot;skewX&quot;:0,&quot;scale&quot;:{&quot;x&quot;:1,&quot;y&quot;:1}},&quot;type&quot;:&quot;FIGURE_OBJECT&quot;,&quot;id&quot;:&quot;b7ea004a-695f-4b70-8c88-674932384620&quot;,&quot;parent&quot;:{&quot;type&quot;:&quot;CHILD&quot;,&quot;parentId&quot;:&quot;45c2d609-0210-4e9a-8dfb-6a0018db0c82&quot;,&quot;order&quot;:&quot;997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bb4b85e6-b198-4763-8def-6ff56b643afd&quot;:{&quot;id&quot;:&quot;bb4b85e6-b198-4763-8def-6ff56b643afd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b7ea004a-695f-4b70-8c88-674932384620&quot;,&quot;order&quot;:&quot;2&quot;}},&quot;6f2d2669-bce3-4829-900a-3036105ba51a&quot;:{&quot;id&quot;:&quot;6f2d2669-bce3-4829-900a-3036105ba51a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b7ea004a-695f-4b70-8c88-674932384620&quot;,&quot;order&quot;:&quot;3&quot;}},&quot;aeae70b6-2df1-41b4-81dd-517eb913e6a3&quot;:{&quot;relativeTransform&quot;:{&quot;translate&quot;:{&quot;x&quot;:169.39417584026222,&quot;y&quot;:-249.07968446567727},&quot;rotate&quot;:0,&quot;skewX&quot;:0,&quot;scale&quot;:{&quot;x&quot;:1,&quot;y&quot;:1}},&quot;type&quot;:&quot;FIGURE_OBJECT&quot;,&quot;id&quot;:&quot;aeae70b6-2df1-41b4-81dd-517eb913e6a3&quot;,&quot;parent&quot;:{&quot;type&quot;:&quot;CHILD&quot;,&quot;parentId&quot;:&quot;45c2d609-0210-4e9a-8dfb-6a0018db0c82&quot;,&quot;order&quot;:&quot;998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49a54f22-a8ea-41c0-b3cd-5df21152659d&quot;:{&quot;id&quot;:&quot;49a54f22-a8ea-41c0-b3cd-5df21152659d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aeae70b6-2df1-41b4-81dd-517eb913e6a3&quot;,&quot;order&quot;:&quot;2&quot;}},&quot;7911bf3c-9a11-4171-893d-b8b64eb10a16&quot;:{&quot;id&quot;:&quot;7911bf3c-9a11-4171-893d-b8b64eb10a16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aeae70b6-2df1-41b4-81dd-517eb913e6a3&quot;,&quot;order&quot;:&quot;3&quot;}},&quot;f1f58da9-dd36-47c5-b3f2-129cdbc2f57d&quot;:{&quot;relativeTransform&quot;:{&quot;translate&quot;:{&quot;x&quot;:168.62662470499063,&quot;y&quot;:-212.9763669160216},&quot;rotate&quot;:0,&quot;skewX&quot;:0,&quot;scale&quot;:{&quot;x&quot;:1,&quot;y&quot;:1}},&quot;type&quot;:&quot;FIGURE_OBJECT&quot;,&quot;id&quot;:&quot;f1f58da9-dd36-47c5-b3f2-129cdbc2f57d&quot;,&quot;parent&quot;:{&quot;type&quot;:&quot;CHILD&quot;,&quot;parentId&quot;:&quot;45c2d609-0210-4e9a-8dfb-6a0018db0c82&quot;,&quot;order&quot;:&quot;999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ddcec587-af47-4e20-b62a-f02de9df7433&quot;:{&quot;id&quot;:&quot;ddcec587-af47-4e20-b62a-f02de9df7433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f1f58da9-dd36-47c5-b3f2-129cdbc2f57d&quot;,&quot;order&quot;:&quot;2&quot;}},&quot;a09cec56-0e3f-4885-aad0-2a101034e525&quot;:{&quot;id&quot;:&quot;a09cec56-0e3f-4885-aad0-2a101034e525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f1f58da9-dd36-47c5-b3f2-129cdbc2f57d&quot;,&quot;order&quot;:&quot;3&quot;}},&quot;eefc2fed-4fa8-48e5-ba79-5f1b942c3412&quot;:{&quot;relativeTransform&quot;:{&quot;translate&quot;:{&quot;x&quot;:-412.813594973051,&quot;y&quot;:-384.60327221395585},&quot;rotate&quot;:0,&quot;skewX&quot;:0,&quot;scale&quot;:{&quot;x&quot;:1,&quot;y&quot;:1}},&quot;type&quot;:&quot;FIGURE_OBJECT&quot;,&quot;id&quot;:&quot;eefc2fed-4fa8-48e5-ba79-5f1b942c3412&quot;,&quot;parent&quot;:{&quot;type&quot;:&quot;CHILD&quot;,&quot;parentId&quot;:&quot;45c2d609-0210-4e9a-8dfb-6a0018db0c82&quot;,&quot;order&quot;:&quot;9991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e172f9eb-9ab1-46f0-b535-369046cd8c44&quot;:{&quot;id&quot;:&quot;e172f9eb-9ab1-46f0-b535-369046cd8c44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eefc2fed-4fa8-48e5-ba79-5f1b942c3412&quot;,&quot;order&quot;:&quot;2&quot;}},&quot;b36daa88-47ad-45e6-842c-37483b027a43&quot;:{&quot;id&quot;:&quot;b36daa88-47ad-45e6-842c-37483b027a43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eefc2fed-4fa8-48e5-ba79-5f1b942c3412&quot;,&quot;order&quot;:&quot;3&quot;}},&quot;423a8b00-b9f3-4591-9cc7-a971a9759325&quot;:{&quot;relativeTransform&quot;:{&quot;translate&quot;:{&quot;x&quot;:-412.8134545047265,&quot;y&quot;:-419.05059891686335},&quot;rotate&quot;:0,&quot;skewX&quot;:0,&quot;scale&quot;:{&quot;x&quot;:1,&quot;y&quot;:1}},&quot;type&quot;:&quot;FIGURE_OBJECT&quot;,&quot;id&quot;:&quot;423a8b00-b9f3-4591-9cc7-a971a9759325&quot;,&quot;parent&quot;:{&quot;type&quot;:&quot;CHILD&quot;,&quot;parentId&quot;:&quot;45c2d609-0210-4e9a-8dfb-6a0018db0c82&quot;,&quot;order&quot;:&quot;9992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95f11a90-6c0e-4938-8437-eed2bb787da1&quot;:{&quot;id&quot;:&quot;95f11a90-6c0e-4938-8437-eed2bb787da1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423a8b00-b9f3-4591-9cc7-a971a9759325&quot;,&quot;order&quot;:&quot;2&quot;}},&quot;0040ce67-862d-4828-bfa6-7cd396b40f4b&quot;:{&quot;id&quot;:&quot;0040ce67-862d-4828-bfa6-7cd396b40f4b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423a8b00-b9f3-4591-9cc7-a971a9759325&quot;,&quot;order&quot;:&quot;3&quot;}},&quot;cb5bcdca-45a3-4879-b599-3011d0ef860e&quot;:{&quot;relativeTransform&quot;:{&quot;translate&quot;:{&quot;x&quot;:-411.97845450472647,&quot;y&quot;:-351.36002947508825},&quot;rotate&quot;:0,&quot;skewX&quot;:0,&quot;scale&quot;:{&quot;x&quot;:1,&quot;y&quot;:1}},&quot;type&quot;:&quot;FIGURE_OBJECT&quot;,&quot;id&quot;:&quot;cb5bcdca-45a3-4879-b599-3011d0ef860e&quot;,&quot;parent&quot;:{&quot;type&quot;:&quot;CHILD&quot;,&quot;parentId&quot;:&quot;45c2d609-0210-4e9a-8dfb-6a0018db0c82&quot;,&quot;order&quot;:&quot;9993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c1824506-b2ae-4172-8f74-4d3121aaf718&quot;:{&quot;id&quot;:&quot;c1824506-b2ae-4172-8f74-4d3121aaf718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cb5bcdca-45a3-4879-b599-3011d0ef860e&quot;,&quot;order&quot;:&quot;2&quot;}},&quot;812e6f70-014e-4ed8-92b5-fba8065b7e14&quot;:{&quot;id&quot;:&quot;812e6f70-014e-4ed8-92b5-fba8065b7e1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cb5bcdca-45a3-4879-b599-3011d0ef860e&quot;,&quot;order&quot;:&quot;3&quot;}},&quot;6349ba82-0c39-414b-b561-ba458654c566&quot;:{&quot;relativeTransform&quot;:{&quot;translate&quot;:{&quot;x&quot;:-408.5996132795544,&quot;y&quot;:-315.0287867362206},&quot;rotate&quot;:0,&quot;skewX&quot;:0,&quot;scale&quot;:{&quot;x&quot;:1,&quot;y&quot;:1}},&quot;type&quot;:&quot;FIGURE_OBJECT&quot;,&quot;id&quot;:&quot;6349ba82-0c39-414b-b561-ba458654c566&quot;,&quot;parent&quot;:{&quot;type&quot;:&quot;CHILD&quot;,&quot;parentId&quot;:&quot;45c2d609-0210-4e9a-8dfb-6a0018db0c82&quot;,&quot;order&quot;:&quot;9995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e7d70a34-230b-4ded-b9ee-f21c747c9587&quot;:{&quot;id&quot;:&quot;e7d70a34-230b-4ded-b9ee-f21c747c9587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6349ba82-0c39-414b-b561-ba458654c566&quot;,&quot;order&quot;:&quot;2&quot;}},&quot;53137bb6-375c-4f9a-922b-36ad56e92a1d&quot;:{&quot;id&quot;:&quot;53137bb6-375c-4f9a-922b-36ad56e92a1d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6349ba82-0c39-414b-b561-ba458654c566&quot;,&quot;order&quot;:&quot;3&quot;}},&quot;b546fbe4-92fc-4545-a3e0-7aaa0d76332e&quot;:{&quot;relativeTransform&quot;:{&quot;translate&quot;:{&quot;x&quot;:-408.59923007236233,&quot;y&quot;:-280.58100201533296},&quot;rotate&quot;:0,&quot;skewX&quot;:0,&quot;scale&quot;:{&quot;x&quot;:1,&quot;y&quot;:1}},&quot;type&quot;:&quot;FIGURE_OBJECT&quot;,&quot;id&quot;:&quot;b546fbe4-92fc-4545-a3e0-7aaa0d76332e&quot;,&quot;parent&quot;:{&quot;type&quot;:&quot;CHILD&quot;,&quot;parentId&quot;:&quot;45c2d609-0210-4e9a-8dfb-6a0018db0c82&quot;,&quot;order&quot;:&quot;9996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cc4e47c6-814f-421b-a2cf-b46b0f93f9d1&quot;:{&quot;id&quot;:&quot;cc4e47c6-814f-421b-a2cf-b46b0f93f9d1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b546fbe4-92fc-4545-a3e0-7aaa0d76332e&quot;,&quot;order&quot;:&quot;2&quot;}},&quot;8767ec61-51bf-463c-b773-6b4ca141b266&quot;:{&quot;id&quot;:&quot;8767ec61-51bf-463c-b773-6b4ca141b266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b546fbe4-92fc-4545-a3e0-7aaa0d76332e&quot;,&quot;order&quot;:&quot;3&quot;}},&quot;e666148b-6a61-40ac-a60d-8acbf6f8fc2e&quot;:{&quot;relativeTransform&quot;:{&quot;translate&quot;:{&quot;x&quot;:-412.0458468651702,&quot;y&quot;:-245.76946003331307},&quot;rotate&quot;:0,&quot;skewX&quot;:0,&quot;scale&quot;:{&quot;x&quot;:1,&quot;y&quot;:1}},&quot;type&quot;:&quot;FIGURE_OBJECT&quot;,&quot;id&quot;:&quot;e666148b-6a61-40ac-a60d-8acbf6f8fc2e&quot;,&quot;parent&quot;:{&quot;type&quot;:&quot;CHILD&quot;,&quot;parentId&quot;:&quot;45c2d609-0210-4e9a-8dfb-6a0018db0c82&quot;,&quot;order&quot;:&quot;9997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061d54d2-087c-4aa0-bb2f-e6008a36448a&quot;:{&quot;id&quot;:&quot;061d54d2-087c-4aa0-bb2f-e6008a36448a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e666148b-6a61-40ac-a60d-8acbf6f8fc2e&quot;,&quot;order&quot;:&quot;2&quot;}},&quot;140bf649-d430-4dc2-88f6-33c41ed870a4&quot;:{&quot;id&quot;:&quot;140bf649-d430-4dc2-88f6-33c41ed870a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e666148b-6a61-40ac-a60d-8acbf6f8fc2e&quot;,&quot;order&quot;:&quot;3&quot;}},&quot;037ad4b1-c94b-423a-b1db-10de37fb2143&quot;:{&quot;relativeTransform&quot;:{&quot;translate&quot;:{&quot;x&quot;:-412.81339800044185,&quot;y&quot;:-209.66614248365738},&quot;rotate&quot;:0,&quot;skewX&quot;:0,&quot;scale&quot;:{&quot;x&quot;:1,&quot;y&quot;:1}},&quot;type&quot;:&quot;FIGURE_OBJECT&quot;,&quot;id&quot;:&quot;037ad4b1-c94b-423a-b1db-10de37fb2143&quot;,&quot;parent&quot;:{&quot;type&quot;:&quot;CHILD&quot;,&quot;parentId&quot;:&quot;45c2d609-0210-4e9a-8dfb-6a0018db0c82&quot;,&quot;order&quot;:&quot;9998&quot;},&quot;name&quot;:&quot;Tissue sample (minced, on microscope slide)&quot;,&quot;displayName&quot;:&quot;Tissue sample (minced, on microscope slide)&quot;,&quot;source&quot;:{&quot;id&quot;:&quot;63320ff3ab05c0175d4b0735&quot;,&quot;type&quot;:&quot;ASSETS&quot;},&quot;isPremium&quot;:true},&quot;fd17628e-4af0-47fb-acd9-545969e033e6&quot;:{&quot;id&quot;:&quot;fd17628e-4af0-47fb-acd9-545969e033e6&quot;,&quot;name&quot;:&quot;Microscope slide (side view)&quot;,&quot;displayName&quot;:&quot;&quot;,&quot;type&quot;:&quot;FIGURE_OBJECT&quot;,&quot;relativeTransform&quot;:{&quot;translate&quot;:{&quot;x&quot;:112.07715843112192,&quot;y&quot;:248.31505473461587},&quot;rotate&quot;:0,&quot;skewX&quot;:0,&quot;scale&quot;:{&quot;x&quot;:1.880669571762213,&quot;y&quot;:1.880669571762213}},&quot;image&quot;:{&quot;url&quot;:&quot;https://icons.biorender.com/biorender/5aa2aec23ba44100143c9ff0/20181001191615/image/microscope-slide-side-view.png&quot;,&quot;fallbackUrl&quot;:&quot;https://res.cloudinary.com/dlcjuc3ej/image/upload/v1538421375/wq9zi7tc6xucsjkesvqf.svg#/keystone/api/icons/5aa2aec23ba44100143c9ff0/20181001191615/image/microscope-slide-side-view.svg&quot;,&quot;isPremium&quot;:false,&quot;size&quot;:{&quot;x&quot;:100,&quot;y&quot;:18.316831683168317}},&quot;source&quot;:{&quot;id&quot;:&quot;5aa2aec23ba44100143c9ff0&quot;,&quot;type&quot;:&quot;ASSETS&quot;},&quot;isPremium&quot;:false,&quot;parent&quot;:{&quot;type&quot;:&quot;CHILD&quot;,&quot;parentId&quot;:&quot;037ad4b1-c94b-423a-b1db-10de37fb2143&quot;,&quot;order&quot;:&quot;2&quot;}},&quot;bea5c4c2-a41f-4103-8f75-bfe374f52a94&quot;:{&quot;id&quot;:&quot;bea5c4c2-a41f-4103-8f75-bfe374f52a94&quot;,&quot;name&quot;:&quot;Tissue sample (minced, flat)&quot;,&quot;displayName&quot;:&quot;&quot;,&quot;type&quot;:&quot;FIGURE_OBJECT&quot;,&quot;relativeTransform&quot;:{&quot;translate&quot;:{&quot;x&quot;:128.5100763447222,&quot;y&quot;:246.96314753970572},&quot;rotate&quot;:1.224646799147354e-16,&quot;skewX&quot;:5.380341868167749e-32,&quot;scale&quot;:{&quot;x&quot;:0.586206896551724,&quot;y&quot;:0.5862068965517241}},&quot;image&quot;:{&quot;url&quot;:&quot;https://icons.biorender.com/biorender/63320004826b850021a52283/20220926194050/image/tissue-sample-minced-flat.png&quot;,&quot;fallbackUrl&quot;:&quot;https://res.cloudinary.com/dlcjuc3ej/image/upload/v1664221250/lsijfvfq89y9cbk05jlw.svg#/keystone/api/icons/63320004826b850021a52283/20220926194050/image/tissue-sample-minced-flat.svg&quot;,&quot;isPremium&quot;:false,&quot;size&quot;:{&quot;x&quot;:150,&quot;y&quot;:42.64705882352941}},&quot;source&quot;:{&quot;id&quot;:&quot;63320004826b850021a52283&quot;,&quot;type&quot;:&quot;ASSETS&quot;},&quot;isPremium&quot;:false,&quot;parent&quot;:{&quot;type&quot;:&quot;CHILD&quot;,&quot;parentId&quot;:&quot;037ad4b1-c94b-423a-b1db-10de37fb2143&quot;,&quot;order&quot;:&quot;3&quot;}},&quot;4c84cc02-b685-45e2-94a5-3c75cc36d376&quot;:{&quot;relativeTransform&quot;:{&quot;translate&quot;:{&quot;x&quot;:-263.00433623702446,&quot;y&quot;:189.57928888751775},&quot;rotate&quot;:0,&quot;skewX&quot;:0,&quot;scale&quot;:{&quot;x&quot;:1,&quot;y&quot;:1}},&quot;type&quot;:&quot;FIGURE_OBJECT&quot;,&quot;id&quot;:&quot;4c84cc02-b685-45e2-94a5-3c75cc36d376&quot;,&quot;name&quot;:&quot;Microscope (tissue sample, stained)&quot;,&quot;displayName&quot;:&quot;Microscope with stained tissue sample&quot;,&quot;opacity&quot;:1,&quot;source&quot;:{&quot;id&quot;:&quot;5f4d471dd3e13800adf01035&quot;,&quot;type&quot;:&quot;ASSETS&quot;},&quot;pathStyles&quot;:[{&quot;type&quot;:&quot;FILL&quot;,&quot;fillStyle&quot;:&quot;rgb(0,0,0)&quot;}],&quot;isLocked&quot;:false,&quot;parent&quot;:{&quot;type&quot;:&quot;CHILD&quot;,&quot;parentId&quot;:&quot;45c2d609-0210-4e9a-8dfb-6a0018db0c82&quot;,&quot;order&quot;:&quot;9999&quot;},&quot;isPremium&quot;:true},&quot;4a46cd33-c398-4f09-82d0-21b6cb4e2119&quot;:{&quot;type&quot;:&quot;FIGURE_OBJECT&quot;,&quot;id&quot;:&quot;4a46cd33-c398-4f09-82d0-21b6cb4e2119&quot;,&quot;name&quot;:&quot;Binocular light microscope&quot;,&quot;relativeTransform&quot;:{&quot;translate&quot;:{&quot;x&quot;:-94.48603228345742,&quot;y&quot;:6.24542076808055},&quot;rotate&quot;:0,&quot;skewX&quot;:0,&quot;scale&quot;:{&quot;x&quot;:0.4864117651731432,&quot;y&quot;:0.4864117651731433}},&quot;opacity&quot;:1,&quot;image&quot;:{&quot;url&quot;:&quot;https://icons.biorender.com/biorender/5ca765ae11777433000998c2/20190405142726/image/binocular-light-microscope.png&quot;,&quot;fallbackUrl&quot;:&quot;https://res.cloudinary.com/dlcjuc3ej/image/upload/v1554474446/pvjbvhhoedjehhtaclec.svg#/keystone/api/icons/5ca765ae11777433000998c2/20190405142726/image/binocular-light-microscope.svg&quot;,&quot;size&quot;:{&quot;x&quot;:337,&quot;y&quot;:438},&quot;isPremium&quot;:false},&quot;source&quot;:{&quot;id&quot;:&quot;5ca765ae11777433000998c2&quot;,&quot;type&quot;:&quot;ASSETS&quot;},&quot;pathStyles&quot;:[{&quot;type&quot;:&quot;FILL&quot;,&quot;fillStyle&quot;:&quot;rgb(0,0,0)&quot;}],&quot;isLocked&quot;:false,&quot;parent&quot;:{&quot;type&quot;:&quot;CHILD&quot;,&quot;parentId&quot;:&quot;4c84cc02-b685-45e2-94a5-3c75cc36d376&quot;,&quot;order&quot;:&quot;2&quot;}},&quot;cefc566d-2403-47ac-b935-0821c5fc42f6&quot;:{&quot;type&quot;:&quot;FIGURE_OBJECT&quot;,&quot;id&quot;:&quot;cefc566d-2403-47ac-b935-0821c5fc42f6&quot;,&quot;relativeTransform&quot;:{&quot;translate&quot;:{&quot;x&quot;:76.96980038722309,&quot;y&quot;:20.203445668573718},&quot;rotate&quot;:0.7062775019621826,&quot;skewX&quot;:2.2165681500327988e-16,&quot;scale&quot;:{&quot;x&quot;:1,&quot;y&quot;:1.0000000000000013}},&quot;opacity&quot;:1,&quot;source&quot;:{&quot;id&quot;:&quot;5edab35b8d5a3a00ac9341d8&quot;,&quot;type&quot;:&quot;ASSETS&quot;},&quot;pathStyles&quot;:[{&quot;type&quot;:&quot;FILL&quot;,&quot;fillStyle&quot;:&quot;rgb(0,0,0)&quot;}],&quot;isLocked&quot;:false,&quot;parent&quot;:{&quot;type&quot;:&quot;CHILD&quot;,&quot;parentId&quot;:&quot;4c84cc02-b685-45e2-94a5-3c75cc36d376&quot;,&quot;order&quot;:&quot;5&quot;}},&quot;5680ef49-0187-4628-96e4-f783b474b136&quot;:{&quot;type&quot;:&quot;FIGURE_OBJECT&quot;,&quot;id&quot;:&quot;5680ef49-0187-4628-96e4-f783b474b136&quot;,&quot;name&quot;:&quot;Cell (cluster)&quot;,&quot;relativeTransform&quot;:{&quot;translate&quot;:{&quot;x&quot;:52.043004681891446,&quot;y&quot;:55.8940428907145},&quot;rotate&quot;:0.982893520475286,&quot;skewX&quot;:8.988445647770797e-16,&quot;scale&quot;:{&quot;x&quot;:0.4120643570004955,&quot;y&quot;:0.4120643570004954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1&quot;}},&quot;10635885-a91b-4849-90fa-45d420c7a1cb&quot;:{&quot;type&quot;:&quot;FIGURE_OBJECT&quot;,&quot;id&quot;:&quot;10635885-a91b-4849-90fa-45d420c7a1cb&quot;,&quot;name&quot;:&quot;Cell (cluster)&quot;,&quot;relativeTransform&quot;:{&quot;translate&quot;:{&quot;x&quot;:-4.543298728937593,&quot;y&quot;:1.984050246810824},&quot;rotate&quot;:-0.06569757872495614,&quot;skewX&quot;:-1.2217304763960305e-16,&quot;scale&quot;:{&quot;x&quot;:0.4120643570004952,&quot;y&quot;: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2&quot;}},&quot;fe2051a7-ce3f-446f-bf8b-0de38dfff1cf&quot;:{&quot;type&quot;:&quot;FIGURE_OBJECT&quot;,&quot;id&quot;:&quot;fe2051a7-ce3f-446f-bf8b-0de38dfff1cf&quot;,&quot;name&quot;:&quot;Cell (cluster)&quot;,&quot;relativeTransform&quot;:{&quot;translate&quot;:{&quot;x&quot;:-87.26880981455409,&quot;y&quot;:30.824954022183285},&quot;rotate&quot;:-3.080880086608202,&quot;skewX&quot;:-1.0297442586766544e-16,&quot;scale&quot;:{&quot;x&quot;:0.4120643570004952,&quot;y&quot;:-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3&quot;}},&quot;2fa132c8-89a5-4072-bb8f-6d4f0bfc1dc1&quot;:{&quot;type&quot;:&quot;FIGURE_OBJECT&quot;,&quot;id&quot;:&quot;2fa132c8-89a5-4072-bb8f-6d4f0bfc1dc1&quot;,&quot;name&quot;:&quot;Cell (cluster)&quot;,&quot;relativeTransform&quot;:{&quot;translate&quot;:{&quot;x&quot;:-28.65789560627313,&quot;y&quot;:84.79968356667538},&quot;rotate&quot;:-3.141592653589792,&quot;skewX&quot;:-1.3439035240356337e-16,&quot;scale&quot;:{&quot;x&quot;:0.4120643570004952,&quot;y&quot;:-0.4120643570004958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5&quot;}},&quot;aefaf41c-6a62-4aa3-9f49-83e2b7a44080&quot;:{&quot;type&quot;:&quot;FIGURE_OBJECT&quot;,&quot;id&quot;:&quot;aefaf41c-6a62-4aa3-9f49-83e2b7a44080&quot;,&quot;name&quot;:&quot;Cell (cluster)&quot;,&quot;relativeTransform&quot;:{&quot;translate&quot;:{&quot;x&quot;:72.33594160401148,&quot;y&quot;:-31.108195188693955},&quot;rotate&quot;:0.9605518992356585,&quot;skewX&quot;:8.988445647770797e-16,&quot;scale&quot;:{&quot;x&quot;:0.4120643570004956,&quot;y&quot;:0.4120643570004953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6&quot;}},&quot;40888118-e5ba-497d-8140-00cb74f399e8&quot;:{&quot;type&quot;:&quot;FIGURE_OBJECT&quot;,&quot;id&quot;:&quot;40888118-e5ba-497d-8140-00cb74f399e8&quot;,&quot;name&quot;:&quot;Cell (cluster)&quot;,&quot;relativeTransform&quot;:{&quot;translate&quot;:{&quot;x&quot;:-70.20389346590983,&quot;y&quot;:-52.728310122807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7&quot;}},&quot;908efac5-2fa4-4613-b572-4bf41583fd38&quot;:{&quot;type&quot;:&quot;FIGURE_OBJECT&quot;,&quot;id&quot;:&quot;908efac5-2fa4-4613-b572-4bf41583fd38&quot;,&quot;name&quot;:&quot;Cell (cluster)&quot;,&quot;relativeTransform&quot;:{&quot;translate&quot;:{&quot;x&quot;:6.197521043785038,&quot;y&quot;:-84.7996835666754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cefc566d-2403-47ac-b935-0821c5fc42f6&quot;,&quot;order&quot;:&quot;8&quot;}},&quot;506989de-625d-4e7f-ba4b-89299a74eab1&quot;:{&quot;type&quot;:&quot;FIGURE_OBJECT&quot;,&quot;id&quot;:&quot;506989de-625d-4e7f-ba4b-89299a74eab1&quot;,&quot;relativeTransform&quot;:{&quot;translate&quot;:{&quot;x&quot;:-21.9468392688741,&quot;y&quot;:-22.867077994446163},&quot;rotate&quot;:7.225663103256523e-16,&quot;skewX&quot;:1.0297442586766544e-16,&quot;scale&quot;:{&quot;x&quot;:0.5382330185358767,&quot;y&quot;:0.5382330185358771}},&quot;opacity&quot;:1,&quot;path&quot;:{&quot;type&quot;:&quot;ELLIPSE&quot;,&quot;size&quot;:{&quot;x&quot;:266.0879465496887,&quot;y&quot;:266.0879465496887}},&quot;pathStyles&quot;:[{&quot;type&quot;:&quot;FILL&quot;,&quot;fillStyle&quot;:&quot;#fff&quot;}],&quot;isFrozen&quot;:true,&quot;isLocked&quot;:false,&quot;parent&quot;:{&quot;type&quot;:&quot;CROP&quot;,&quot;parentId&quot;:&quot;cefc566d-2403-47ac-b935-0821c5fc42f6&quot;,&quot;order&quot;:&quot;5&quot;}},&quot;c9329221-4510-44d8-9d40-4dece2be3b03&quot;:{&quot;type&quot;:&quot;FIGURE_OBJECT&quot;,&quot;id&quot;:&quot;c9329221-4510-44d8-9d40-4dece2be3b03&quot;,&quot;name&quot;:&quot;Zoomed callout (circle, line tail, short)&quot;,&quot;relativeTransform&quot;:{&quot;translate&quot;:{&quot;x&quot;:23.028495077139496,&quot;y&quot;:-11.454576958509506},&quot;rotate&quot;:-0.0013541917958512883,&quot;skewX&quot;:0,&quot;scale&quot;:{&quot;x&quot;:1,&quot;y&quot;:1}},&quot;opacity&quot;:1,&quot;source&quot;:{&quot;id&quot;:&quot;5f21999e4faca000abe250e4&quot;,&quot;type&quot;:&quot;ASSETS&quot;},&quot;pathStyles&quot;:[{&quot;type&quot;:&quot;FILL&quot;,&quot;fillStyle&quot;:&quot;rgb(0,0,0)&quot;}],&quot;isLocked&quot;:false,&quot;parent&quot;:{&quot;type&quot;:&quot;CHILD&quot;,&quot;parentId&quot;:&quot;4c84cc02-b685-45e2-94a5-3c75cc36d376&quot;,&quot;order&quot;:&quot;7&quot;}},&quot;e36f88df-7a3c-4ed3-a92c-d9efe0519b6c&quot;:{&quot;type&quot;:&quot;FIGURE_OBJECT&quot;,&quot;id&quot;:&quot;e36f88df-7a3c-4ed3-a92c-d9efe0519b6c&quot;,&quot;relativeTransform&quot;:{&quot;translate&quot;:{&quot;x&quot;:-45.395841134669126,&quot;y&quot;:40.209187557308724},&quot;rotate&quot;:0.0013541917958512883,&quot;skewX&quot;:0,&quot;scale&quot;:{&quot;x&quot;:1,&quot;y&quot;:1}},&quot;opacity&quot;:1,&quot;path&quot;:{&quot;type&quot;:&quot;POLY_LINE&quot;,&quot;points&quot;:[{&quot;x&quot;:-77.11356121711242,&quot;y&quot;:-28.84725382761644},{&quot;x&quot;:77.11356121711219,&quot;y&quot;:28.84725382761667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8,&quot;lineJoin&quot;:&quot;round&quot;,&quot;dashArray&quot;:[0,0]}],&quot;isLocked&quot;:false,&quot;parent&quot;:{&quot;type&quot;:&quot;CHILD&quot;,&quot;parentId&quot;:&quot;c9329221-4510-44d8-9d40-4dece2be3b03&quot;,&quot;order&quot;:&quot;2&quot;}},&quot;8ce2dbc5-8153-4019-bcc3-3d2afebd2d8a&quot;:{&quot;type&quot;:&quot;FIGURE_OBJECT&quot;,&quot;id&quot;:&quot;8ce2dbc5-8153-4019-bcc3-3d2afebd2d8a&quot;,&quot;relativeTransform&quot;:{&quot;translate&quot;:{&quot;x&quot;:-54.910704505495914,&quot;y&quot;:-27.405931557574945},&quot;rotate&quot;:0.0013541917958512883,&quot;skewX&quot;:0,&quot;scale&quot;:{&quot;x&quot;:1,&quot;y&quot;:1}},&quot;opacity&quot;:1,&quot;path&quot;:{&quot;type&quot;:&quot;POLY_LINE&quot;,&quot;points&quot;:[{&quot;x&quot;:-65.50714275903579,&quot;y&quot;:31.75491834379943},{&quot;x&quot;:65.50714275903579,&quot;y&quot;:-31.75491834379943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7,&quot;lineJoin&quot;:&quot;round&quot;,&quot;dashArray&quot;:[0,0]}],&quot;isLocked&quot;:false,&quot;parent&quot;:{&quot;type&quot;:&quot;CHILD&quot;,&quot;parentId&quot;:&quot;c9329221-4510-44d8-9d40-4dece2be3b03&quot;,&quot;order&quot;:&quot;5&quot;}},&quot;394d1821-7ebe-4ada-9fd1-ebab13dc9cc3&quot;:{&quot;type&quot;:&quot;FIGURE_OBJECT&quot;,&quot;id&quot;:&quot;394d1821-7ebe-4ada-9fd1-ebab13dc9cc3&quot;,&quot;relativeTransform&quot;:{&quot;translate&quot;:{&quot;x&quot;:50.93559642058244,&quot;y&quot;:-5.684341886080802e-14},&quot;rotate&quot;:0,&quot;skewX&quot;:0,&quot;scale&quot;:{&quot;x&quot;:1,&quot;y&quot;:1}},&quot;opacity&quot;:1,&quot;path&quot;:{&quot;type&quot;:&quot;ELLIPSE&quot;,&quot;size&quot;:{&quot;x&quot;:142.7269531283573,&quot;y&quot;:142.72695312835765}},&quot;pathStyles&quot;:[{&quot;type&quot;:&quot;FILL&quot;,&quot;fillStyle&quot;:&quot;rgba(0,0,0,0)&quot;},{&quot;type&quot;:&quot;STROKE&quot;,&quot;strokeStyle&quot;:&quot;rgba(23,23,23,1)&quot;,&quot;lineWidth&quot;:1.4999999999999993,&quot;lineJoin&quot;:&quot;round&quot;}],&quot;isLocked&quot;:false,&quot;parent&quot;:{&quot;type&quot;:&quot;CHILD&quot;,&quot;parentId&quot;:&quot;c9329221-4510-44d8-9d40-4dece2be3b03&quot;,&quot;order&quot;:&quot;7&quot;}},&quot;a43a6722-da9c-4d98-810f-32d15213e245&quot;:{&quot;relativeTransform&quot;:{&quot;translate&quot;:{&quot;x&quot;:280.8937338194409,&quot;y&quot;:189.57951331988187},&quot;rotate&quot;:0,&quot;skewX&quot;:0,&quot;scale&quot;:{&quot;x&quot;:1,&quot;y&quot;:1}},&quot;type&quot;:&quot;FIGURE_OBJECT&quot;,&quot;id&quot;:&quot;a43a6722-da9c-4d98-810f-32d15213e245&quot;,&quot;name&quot;:&quot;Microscope (tissue sample, stained)&quot;,&quot;displayName&quot;:&quot;Microscope with stained tissue sample&quot;,&quot;opacity&quot;:1,&quot;source&quot;:{&quot;id&quot;:&quot;5f4d471dd3e13800adf01035&quot;,&quot;type&quot;:&quot;ASSETS&quot;},&quot;pathStyles&quot;:[{&quot;type&quot;:&quot;FILL&quot;,&quot;fillStyle&quot;:&quot;rgb(0,0,0)&quot;}],&quot;isLocked&quot;:false,&quot;parent&quot;:{&quot;type&quot;:&quot;CHILD&quot;,&quot;parentId&quot;:&quot;45c2d609-0210-4e9a-8dfb-6a0018db0c82&quot;,&quot;order&quot;:&quot;99995&quot;},&quot;isPremium&quot;:true},&quot;ff3bd885-a947-4014-9895-fd5de2694829&quot;:{&quot;type&quot;:&quot;FIGURE_OBJECT&quot;,&quot;id&quot;:&quot;ff3bd885-a947-4014-9895-fd5de2694829&quot;,&quot;name&quot;:&quot;Binocular light microscope&quot;,&quot;relativeTransform&quot;:{&quot;translate&quot;:{&quot;x&quot;:-94.48603228345742,&quot;y&quot;:6.24542076808055},&quot;rotate&quot;:0,&quot;skewX&quot;:0,&quot;scale&quot;:{&quot;x&quot;:0.4864117651731432,&quot;y&quot;:0.4864117651731433}},&quot;opacity&quot;:1,&quot;image&quot;:{&quot;url&quot;:&quot;https://icons.biorender.com/biorender/5ca765ae11777433000998c2/20190405142726/image/binocular-light-microscope.png&quot;,&quot;fallbackUrl&quot;:&quot;https://res.cloudinary.com/dlcjuc3ej/image/upload/v1554474446/pvjbvhhoedjehhtaclec.svg#/keystone/api/icons/5ca765ae11777433000998c2/20190405142726/image/binocular-light-microscope.svg&quot;,&quot;size&quot;:{&quot;x&quot;:337,&quot;y&quot;:438},&quot;isPremium&quot;:false},&quot;source&quot;:{&quot;id&quot;:&quot;5ca765ae11777433000998c2&quot;,&quot;type&quot;:&quot;ASSETS&quot;},&quot;pathStyles&quot;:[{&quot;type&quot;:&quot;FILL&quot;,&quot;fillStyle&quot;:&quot;rgb(0,0,0)&quot;}],&quot;isLocked&quot;:false,&quot;parent&quot;:{&quot;type&quot;:&quot;CHILD&quot;,&quot;parentId&quot;:&quot;a43a6722-da9c-4d98-810f-32d15213e245&quot;,&quot;order&quot;:&quot;2&quot;}},&quot;4af61542-e33d-4964-90c9-47c7a8163105&quot;:{&quot;type&quot;:&quot;FIGURE_OBJECT&quot;,&quot;id&quot;:&quot;4af61542-e33d-4964-90c9-47c7a8163105&quot;,&quot;relativeTransform&quot;:{&quot;translate&quot;:{&quot;x&quot;:76.96980038722309,&quot;y&quot;:20.203445668573718},&quot;rotate&quot;:0.7062775019621826,&quot;skewX&quot;:2.2165681500327988e-16,&quot;scale&quot;:{&quot;x&quot;:1,&quot;y&quot;:1.0000000000000013}},&quot;opacity&quot;:1,&quot;source&quot;:{&quot;id&quot;:&quot;5edab35b8d5a3a00ac9341d8&quot;,&quot;type&quot;:&quot;ASSETS&quot;},&quot;pathStyles&quot;:[{&quot;type&quot;:&quot;FILL&quot;,&quot;fillStyle&quot;:&quot;rgb(0,0,0)&quot;}],&quot;isLocked&quot;:false,&quot;parent&quot;:{&quot;type&quot;:&quot;CHILD&quot;,&quot;parentId&quot;:&quot;a43a6722-da9c-4d98-810f-32d15213e245&quot;,&quot;order&quot;:&quot;5&quot;}},&quot;314a4701-c4bf-47a4-bf1a-b8cd337c4f58&quot;:{&quot;type&quot;:&quot;FIGURE_OBJECT&quot;,&quot;id&quot;:&quot;314a4701-c4bf-47a4-bf1a-b8cd337c4f58&quot;,&quot;name&quot;:&quot;Cell (cluster)&quot;,&quot;relativeTransform&quot;:{&quot;translate&quot;:{&quot;x&quot;:52.043004681891446,&quot;y&quot;:55.8940428907145},&quot;rotate&quot;:0.982893520475286,&quot;skewX&quot;:8.988445647770797e-16,&quot;scale&quot;:{&quot;x&quot;:0.4120643570004955,&quot;y&quot;:0.4120643570004954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1&quot;}},&quot;2d1855c3-7d2f-45b3-b856-cb9f5975d517&quot;:{&quot;type&quot;:&quot;FIGURE_OBJECT&quot;,&quot;id&quot;:&quot;2d1855c3-7d2f-45b3-b856-cb9f5975d517&quot;,&quot;name&quot;:&quot;Cell (cluster)&quot;,&quot;relativeTransform&quot;:{&quot;translate&quot;:{&quot;x&quot;:-4.543298728937593,&quot;y&quot;:1.984050246810824},&quot;rotate&quot;:-0.06569757872495614,&quot;skewX&quot;:-1.2217304763960305e-16,&quot;scale&quot;:{&quot;x&quot;:0.4120643570004952,&quot;y&quot;: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2&quot;}},&quot;0da47ea5-6c2c-435f-ba78-1f7dd993ff00&quot;:{&quot;type&quot;:&quot;FIGURE_OBJECT&quot;,&quot;id&quot;:&quot;0da47ea5-6c2c-435f-ba78-1f7dd993ff00&quot;,&quot;name&quot;:&quot;Cell (cluster)&quot;,&quot;relativeTransform&quot;:{&quot;translate&quot;:{&quot;x&quot;:-87.26880981455409,&quot;y&quot;:30.824954022183285},&quot;rotate&quot;:-3.080880086608202,&quot;skewX&quot;:-1.0297442586766544e-16,&quot;scale&quot;:{&quot;x&quot;:0.4120643570004952,&quot;y&quot;:-0.4120643570004959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3&quot;}},&quot;1c17e084-17d7-4347-97b3-f350ba7c0396&quot;:{&quot;type&quot;:&quot;FIGURE_OBJECT&quot;,&quot;id&quot;:&quot;1c17e084-17d7-4347-97b3-f350ba7c0396&quot;,&quot;name&quot;:&quot;Cell (cluster)&quot;,&quot;relativeTransform&quot;:{&quot;translate&quot;:{&quot;x&quot;:-28.65789560627313,&quot;y&quot;:84.79968356667538},&quot;rotate&quot;:-3.141592653589792,&quot;skewX&quot;:-1.3439035240356337e-16,&quot;scale&quot;:{&quot;x&quot;:0.4120643570004952,&quot;y&quot;:-0.4120643570004958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5&quot;}},&quot;2f69582f-bcb7-40e2-a47a-c0453e26d247&quot;:{&quot;type&quot;:&quot;FIGURE_OBJECT&quot;,&quot;id&quot;:&quot;2f69582f-bcb7-40e2-a47a-c0453e26d247&quot;,&quot;name&quot;:&quot;Cell (cluster)&quot;,&quot;relativeTransform&quot;:{&quot;translate&quot;:{&quot;x&quot;:72.33594160401148,&quot;y&quot;:-31.108195188693955},&quot;rotate&quot;:0.9605518992356585,&quot;skewX&quot;:8.988445647770797e-16,&quot;scale&quot;:{&quot;x&quot;:0.4120643570004956,&quot;y&quot;:0.4120643570004953}},&quot;opacity&quot;:1,&quot;image&quot;:{&quot;url&quot;:&quot;https://icons.biorender.com/biorender/5bec374ed18590120002f6c6/cell-cluster.png&quot;,&quot;fallbackUrl&quot;:&quot;https://res.cloudinary.com/dlcjuc3ej/image/upload/v1542207284/byiospyrxdyywdctroa6.svg#/keystone/api/icons/5bec374ed18590120002f6c6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6&quot;}},&quot;eda05237-5609-415c-9624-0c192fb489d6&quot;:{&quot;type&quot;:&quot;FIGURE_OBJECT&quot;,&quot;id&quot;:&quot;eda05237-5609-415c-9624-0c192fb489d6&quot;,&quot;name&quot;:&quot;Cell (cluster)&quot;,&quot;relativeTransform&quot;:{&quot;translate&quot;:{&quot;x&quot;:-70.20389346590983,&quot;y&quot;:-52.728310122807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7&quot;}},&quot;5c188045-82ce-4c0b-985f-5aacbdb5ab1e&quot;:{&quot;type&quot;:&quot;FIGURE_OBJECT&quot;,&quot;id&quot;:&quot;5c188045-82ce-4c0b-985f-5aacbdb5ab1e&quot;,&quot;name&quot;:&quot;Cell (cluster)&quot;,&quot;relativeTransform&quot;:{&quot;translate&quot;:{&quot;x&quot;:6.197521043785038,&quot;y&quot;:-84.79968356667541},&quot;rotate&quot;:4.71238898038469e-16,&quot;skewX&quot;:-2.0245819323134222e-16,&quot;scale&quot;:{&quot;x&quot;:0.4120643570004952,&quot;y&quot;:0.4120643570004959}},&quot;opacity&quot;:1,&quot;image&quot;:{&quot;url&quot;:&quot;https://icons.biorender.com/biorender/5bec374ed18590120002f6c4/cell-cluster.png&quot;,&quot;fallbackUrl&quot;:&quot;https://res.cloudinary.com/dlcjuc3ej/image/upload/v1542207284/c8fdkl8qfj74jyn8jq2w.svg#/keystone/api/icons/5bec374ed18590120002f6c4/cell-cluster.svg&quot;,&quot;size&quot;:{&quot;x&quot;:249,&quot;y&quot;:235},&quot;isPremium&quot;:false},&quot;source&quot;:{&quot;id&quot;:&quot;5bec36317a5fb012004c1030&quot;,&quot;type&quot;:&quot;ASSETS&quot;},&quot;pathStyles&quot;:[{&quot;type&quot;:&quot;FILL&quot;,&quot;fillStyle&quot;:&quot;rgb(0,0,0)&quot;}],&quot;isLocked&quot;:false,&quot;parent&quot;:{&quot;type&quot;:&quot;CHILD&quot;,&quot;parentId&quot;:&quot;4af61542-e33d-4964-90c9-47c7a8163105&quot;,&quot;order&quot;:&quot;8&quot;}},&quot;defaf97d-0110-4242-abdd-ef6b6a5930cd&quot;:{&quot;type&quot;:&quot;FIGURE_OBJECT&quot;,&quot;id&quot;:&quot;defaf97d-0110-4242-abdd-ef6b6a5930cd&quot;,&quot;relativeTransform&quot;:{&quot;translate&quot;:{&quot;x&quot;:-21.9468392688741,&quot;y&quot;:-22.867077994446163},&quot;rotate&quot;:7.225663103256523e-16,&quot;skewX&quot;:1.0297442586766544e-16,&quot;scale&quot;:{&quot;x&quot;:0.5382330185358767,&quot;y&quot;:0.5382330185358771}},&quot;opacity&quot;:1,&quot;path&quot;:{&quot;type&quot;:&quot;ELLIPSE&quot;,&quot;size&quot;:{&quot;x&quot;:266.0879465496887,&quot;y&quot;:266.0879465496887}},&quot;pathStyles&quot;:[{&quot;type&quot;:&quot;FILL&quot;,&quot;fillStyle&quot;:&quot;#fff&quot;}],&quot;isFrozen&quot;:true,&quot;isLocked&quot;:false,&quot;parent&quot;:{&quot;type&quot;:&quot;CROP&quot;,&quot;parentId&quot;:&quot;4af61542-e33d-4964-90c9-47c7a8163105&quot;,&quot;order&quot;:&quot;5&quot;}},&quot;708a652b-9f4a-49a6-95ed-d289df64571d&quot;:{&quot;type&quot;:&quot;FIGURE_OBJECT&quot;,&quot;id&quot;:&quot;708a652b-9f4a-49a6-95ed-d289df64571d&quot;,&quot;name&quot;:&quot;Zoomed callout (circle, line tail, short)&quot;,&quot;relativeTransform&quot;:{&quot;translate&quot;:{&quot;x&quot;:23.028495077139496,&quot;y&quot;:-11.454576958509506},&quot;rotate&quot;:-0.0013541917958512883,&quot;skewX&quot;:0,&quot;scale&quot;:{&quot;x&quot;:1,&quot;y&quot;:1}},&quot;opacity&quot;:1,&quot;source&quot;:{&quot;id&quot;:&quot;5f21999e4faca000abe250e4&quot;,&quot;type&quot;:&quot;ASSETS&quot;},&quot;pathStyles&quot;:[{&quot;type&quot;:&quot;FILL&quot;,&quot;fillStyle&quot;:&quot;rgb(0,0,0)&quot;}],&quot;isLocked&quot;:false,&quot;parent&quot;:{&quot;type&quot;:&quot;CHILD&quot;,&quot;parentId&quot;:&quot;a43a6722-da9c-4d98-810f-32d15213e245&quot;,&quot;order&quot;:&quot;7&quot;}},&quot;908fc935-0776-4688-a249-fc325abcd680&quot;:{&quot;type&quot;:&quot;FIGURE_OBJECT&quot;,&quot;id&quot;:&quot;908fc935-0776-4688-a249-fc325abcd680&quot;,&quot;relativeTransform&quot;:{&quot;translate&quot;:{&quot;x&quot;:-45.395841134669126,&quot;y&quot;:40.209187557308724},&quot;rotate&quot;:0.0013541917958512883,&quot;skewX&quot;:0,&quot;scale&quot;:{&quot;x&quot;:1,&quot;y&quot;:1}},&quot;opacity&quot;:1,&quot;path&quot;:{&quot;type&quot;:&quot;POLY_LINE&quot;,&quot;points&quot;:[{&quot;x&quot;:-77.11356121711242,&quot;y&quot;:-28.84725382761644},{&quot;x&quot;:77.11356121711219,&quot;y&quot;:28.84725382761667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8,&quot;lineJoin&quot;:&quot;round&quot;,&quot;dashArray&quot;:[0,0]}],&quot;isLocked&quot;:false,&quot;parent&quot;:{&quot;type&quot;:&quot;CHILD&quot;,&quot;parentId&quot;:&quot;708a652b-9f4a-49a6-95ed-d289df64571d&quot;,&quot;order&quot;:&quot;2&quot;}},&quot;760965d7-142e-4e11-86e4-5f350384f47f&quot;:{&quot;type&quot;:&quot;FIGURE_OBJECT&quot;,&quot;id&quot;:&quot;760965d7-142e-4e11-86e4-5f350384f47f&quot;,&quot;relativeTransform&quot;:{&quot;translate&quot;:{&quot;x&quot;:-54.910704505495914,&quot;y&quot;:-27.405931557574945},&quot;rotate&quot;:0.0013541917958512883,&quot;skewX&quot;:0,&quot;scale&quot;:{&quot;x&quot;:1,&quot;y&quot;:1}},&quot;opacity&quot;:1,&quot;path&quot;:{&quot;type&quot;:&quot;POLY_LINE&quot;,&quot;points&quot;:[{&quot;x&quot;:-65.50714275903579,&quot;y&quot;:31.75491834379943},{&quot;x&quot;:65.50714275903579,&quot;y&quot;:-31.75491834379943}],&quot;closed&quot;:false},&quot;pathStyles&quot;:[{&quot;type&quot;:&quot;FILL&quot;,&quot;fillStyle&quot;:&quot;transparent&quot;},{&quot;type&quot;:&quot;STROKE&quot;,&quot;strokeStyle&quot;:{&quot;units&quot;:&quot;PATH_LENGTH&quot;,&quot;stops&quot;:{&quot;0&quot;:&quot;#23232300&quot;,&quot;1&quot;:&quot;#232323&quot;,&quot;0.45&quot;:&quot;#232323&quot;}},&quot;lineWidth&quot;:0.9999999999999997,&quot;lineJoin&quot;:&quot;round&quot;,&quot;dashArray&quot;:[0,0]}],&quot;isLocked&quot;:false,&quot;parent&quot;:{&quot;type&quot;:&quot;CHILD&quot;,&quot;parentId&quot;:&quot;708a652b-9f4a-49a6-95ed-d289df64571d&quot;,&quot;order&quot;:&quot;5&quot;}},&quot;801a46b7-e559-4858-aac5-28ec2f5d65b6&quot;:{&quot;type&quot;:&quot;FIGURE_OBJECT&quot;,&quot;id&quot;:&quot;801a46b7-e559-4858-aac5-28ec2f5d65b6&quot;,&quot;relativeTransform&quot;:{&quot;translate&quot;:{&quot;x&quot;:50.93559642058244,&quot;y&quot;:-5.684341886080802e-14},&quot;rotate&quot;:0,&quot;skewX&quot;:0,&quot;scale&quot;:{&quot;x&quot;:1,&quot;y&quot;:1}},&quot;opacity&quot;:1,&quot;path&quot;:{&quot;type&quot;:&quot;ELLIPSE&quot;,&quot;size&quot;:{&quot;x&quot;:142.7269531283573,&quot;y&quot;:142.72695312835765}},&quot;pathStyles&quot;:[{&quot;type&quot;:&quot;FILL&quot;,&quot;fillStyle&quot;:&quot;rgba(0,0,0,0)&quot;},{&quot;type&quot;:&quot;STROKE&quot;,&quot;strokeStyle&quot;:&quot;rgba(23,23,23,1)&quot;,&quot;lineWidth&quot;:1.4999999999999993,&quot;lineJoin&quot;:&quot;round&quot;}],&quot;isLocked&quot;:false,&quot;parent&quot;:{&quot;type&quot;:&quot;CHILD&quot;,&quot;parentId&quot;:&quot;708a652b-9f4a-49a6-95ed-d289df64571d&quot;,&quot;order&quot;:&quot;7&quot;}}}}"/>
  <p:tag name="TRANSPARENTBACKGROUND" val="false"/>
  <p:tag name="VERSION" val="1750617312298"/>
  <p:tag name="TITLE" val="Mouse cells images measurement"/>
  <p:tag name="CREATORNAME" val="Marieke Jones"/>
  <p:tag name="DATEINSERTED" val="1750617332524"/>
</p:tagLst>
</file>

<file path=ppt/theme/theme1.xml><?xml version="1.0" encoding="utf-8"?>
<a:theme xmlns:a="http://schemas.openxmlformats.org/drawingml/2006/main" name="PaperSiz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Size" id="{60A57EE5-7115-1C46-8E59-E60C6D57FD71}" vid="{ABA1E9BB-BCBA-2A45-8187-5B765FFB4D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6AFF7BA-8557-48BF-B95C-FCBA02E1DD95}">
  <we:reference id="c22bf5f7-55ef-4467-ac55-88a268666587" version="1.0.0.4" store="EXCatalog" storeType="EXCatalog"/>
  <we:alternateReferences>
    <we:reference id="WA200006038" version="1.0.0.4" store="en-US" storeType="OMEX"/>
  </we:alternateReferences>
  <we:properties>
    <we:property name="pptx_export_from_biorender" value="false"/>
    <we:property name="has-user-completed-add" value="tru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PaperSize</Template>
  <TotalTime>4320</TotalTime>
  <Words>1290</Words>
  <Application>Microsoft Office PowerPoint</Application>
  <PresentationFormat>Custom</PresentationFormat>
  <Paragraphs>149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Britannic Bold</vt:lpstr>
      <vt:lpstr>Calibri</vt:lpstr>
      <vt:lpstr>Calibri Light</vt:lpstr>
      <vt:lpstr>Wingdings</vt:lpstr>
      <vt:lpstr>PaperSize</vt:lpstr>
      <vt:lpstr>Greatest Crimes in  Statistics</vt:lpstr>
      <vt:lpstr>Estimate of studies that cannot be replicated</vt:lpstr>
      <vt:lpstr>Costs to biomedical industry, per year, in US alone</vt:lpstr>
      <vt:lpstr>Science is facing a credibility crisis</vt:lpstr>
      <vt:lpstr>What are the problems?</vt:lpstr>
      <vt:lpstr>What factors could boost reproducibility?</vt:lpstr>
      <vt:lpstr>Questions for learners:</vt:lpstr>
      <vt:lpstr>Today we’ll tackle:</vt:lpstr>
      <vt:lpstr>Data Viz</vt:lpstr>
      <vt:lpstr>Better 1 or 2</vt:lpstr>
      <vt:lpstr>Improve this plot</vt:lpstr>
      <vt:lpstr>Improved version of the previous graph</vt:lpstr>
      <vt:lpstr>Sort intelligently</vt:lpstr>
      <vt:lpstr>Is zero necessary?</vt:lpstr>
      <vt:lpstr>No more bar plots</vt:lpstr>
      <vt:lpstr>Show paired data as such</vt:lpstr>
      <vt:lpstr>Let’s talk about p</vt:lpstr>
      <vt:lpstr>The magic of 0.05</vt:lpstr>
      <vt:lpstr>What is p-hacking?</vt:lpstr>
      <vt:lpstr>P-Hacking</vt:lpstr>
      <vt:lpstr>Ideas for improvement</vt:lpstr>
      <vt:lpstr>Reporting Results</vt:lpstr>
      <vt:lpstr>No more naked p</vt:lpstr>
      <vt:lpstr>What is p? What is effect size?</vt:lpstr>
      <vt:lpstr>p needs support</vt:lpstr>
      <vt:lpstr>Pair stats with measure of uncertainty</vt:lpstr>
      <vt:lpstr>Pair stats with measure of uncertainty (continued)</vt:lpstr>
      <vt:lpstr>Pseudoreplication</vt:lpstr>
      <vt:lpstr>Sample size can be tricky</vt:lpstr>
      <vt:lpstr>Sample size can be tricky (continued)</vt:lpstr>
      <vt:lpstr>Determining Sample Size</vt:lpstr>
      <vt:lpstr>Problems of Pseudoreplication</vt:lpstr>
      <vt:lpstr>Practice – What is the sample size?</vt:lpstr>
      <vt:lpstr>Practice –What is the sample size?</vt:lpstr>
      <vt:lpstr>Use appropriate statistical analyses</vt:lpstr>
      <vt:lpstr>Recs from ASA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topics in Statistics</dc:title>
  <dc:creator>mkj3c</dc:creator>
  <cp:lastModifiedBy>Rebecca Brown</cp:lastModifiedBy>
  <cp:revision>87</cp:revision>
  <dcterms:created xsi:type="dcterms:W3CDTF">2019-02-12T14:31:53Z</dcterms:created>
  <dcterms:modified xsi:type="dcterms:W3CDTF">2025-06-27T18:51:28Z</dcterms:modified>
</cp:coreProperties>
</file>