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0"/>
  </p:notesMasterIdLst>
  <p:handoutMasterIdLst>
    <p:handoutMasterId r:id="rId21"/>
  </p:handoutMasterIdLst>
  <p:sldIdLst>
    <p:sldId id="727" r:id="rId5"/>
    <p:sldId id="724" r:id="rId6"/>
    <p:sldId id="330" r:id="rId7"/>
    <p:sldId id="726" r:id="rId8"/>
    <p:sldId id="332" r:id="rId9"/>
    <p:sldId id="339" r:id="rId10"/>
    <p:sldId id="333" r:id="rId11"/>
    <p:sldId id="334" r:id="rId12"/>
    <p:sldId id="340" r:id="rId13"/>
    <p:sldId id="728" r:id="rId14"/>
    <p:sldId id="732" r:id="rId15"/>
    <p:sldId id="729" r:id="rId16"/>
    <p:sldId id="731" r:id="rId17"/>
    <p:sldId id="730" r:id="rId18"/>
    <p:sldId id="733" r:id="rId19"/>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616265"/>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1" autoAdjust="0"/>
    <p:restoredTop sz="83097" autoAdjust="0"/>
  </p:normalViewPr>
  <p:slideViewPr>
    <p:cSldViewPr snapToGrid="0" showGuides="1">
      <p:cViewPr varScale="1">
        <p:scale>
          <a:sx n="69" d="100"/>
          <a:sy n="69" d="100"/>
        </p:scale>
        <p:origin x="118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3B6A7F92-1A0E-4C56-9DE0-D8B2615B4D33}" type="datetimeFigureOut">
              <a:rPr lang="en-US"/>
              <a:pPr>
                <a:defRPr/>
              </a:pPr>
              <a:t>8/8/2024</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D7A0F1F2-1449-487A-93C5-13A03405DE6C}" type="slidenum">
              <a:rPr lang="en-US"/>
              <a:pPr>
                <a:defRPr/>
              </a:pPr>
              <a:t>‹#›</a:t>
            </a:fld>
            <a:endParaRPr lang="en-US"/>
          </a:p>
        </p:txBody>
      </p:sp>
    </p:spTree>
    <p:extLst>
      <p:ext uri="{BB962C8B-B14F-4D97-AF65-F5344CB8AC3E}">
        <p14:creationId xmlns:p14="http://schemas.microsoft.com/office/powerpoint/2010/main" val="94037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F748136-DDC1-462B-9AE6-6415F820E1A5}" type="datetimeFigureOut">
              <a:rPr lang="en-US"/>
              <a:pPr>
                <a:defRPr/>
              </a:pPr>
              <a:t>8/8/2024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1E640117-C3A4-4D95-8CFE-4BB45D40D405}" type="slidenum">
              <a:rPr lang="en-US"/>
              <a:pPr>
                <a:defRPr/>
              </a:pPr>
              <a:t>‹#›</a:t>
            </a:fld>
            <a:endParaRPr lang="en-US"/>
          </a:p>
        </p:txBody>
      </p:sp>
    </p:spTree>
    <p:extLst>
      <p:ext uri="{BB962C8B-B14F-4D97-AF65-F5344CB8AC3E}">
        <p14:creationId xmlns:p14="http://schemas.microsoft.com/office/powerpoint/2010/main" val="11960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a:t>
            </a:fld>
            <a:endParaRPr lang="en-US"/>
          </a:p>
        </p:txBody>
      </p:sp>
    </p:spTree>
    <p:extLst>
      <p:ext uri="{BB962C8B-B14F-4D97-AF65-F5344CB8AC3E}">
        <p14:creationId xmlns:p14="http://schemas.microsoft.com/office/powerpoint/2010/main" val="287288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10</a:t>
            </a:fld>
            <a:endParaRPr lang="en-US"/>
          </a:p>
        </p:txBody>
      </p:sp>
    </p:spTree>
    <p:extLst>
      <p:ext uri="{BB962C8B-B14F-4D97-AF65-F5344CB8AC3E}">
        <p14:creationId xmlns:p14="http://schemas.microsoft.com/office/powerpoint/2010/main" val="72003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11</a:t>
            </a:fld>
            <a:endParaRPr lang="en-US"/>
          </a:p>
        </p:txBody>
      </p:sp>
    </p:spTree>
    <p:extLst>
      <p:ext uri="{BB962C8B-B14F-4D97-AF65-F5344CB8AC3E}">
        <p14:creationId xmlns:p14="http://schemas.microsoft.com/office/powerpoint/2010/main" val="30483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12</a:t>
            </a:fld>
            <a:endParaRPr lang="en-US"/>
          </a:p>
        </p:txBody>
      </p:sp>
    </p:spTree>
    <p:extLst>
      <p:ext uri="{BB962C8B-B14F-4D97-AF65-F5344CB8AC3E}">
        <p14:creationId xmlns:p14="http://schemas.microsoft.com/office/powerpoint/2010/main" val="265292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13</a:t>
            </a:fld>
            <a:endParaRPr lang="en-US"/>
          </a:p>
        </p:txBody>
      </p:sp>
    </p:spTree>
    <p:extLst>
      <p:ext uri="{BB962C8B-B14F-4D97-AF65-F5344CB8AC3E}">
        <p14:creationId xmlns:p14="http://schemas.microsoft.com/office/powerpoint/2010/main" val="363442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14</a:t>
            </a:fld>
            <a:endParaRPr lang="en-US"/>
          </a:p>
        </p:txBody>
      </p:sp>
    </p:spTree>
    <p:extLst>
      <p:ext uri="{BB962C8B-B14F-4D97-AF65-F5344CB8AC3E}">
        <p14:creationId xmlns:p14="http://schemas.microsoft.com/office/powerpoint/2010/main" val="66453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15</a:t>
            </a:fld>
            <a:endParaRPr lang="en-US"/>
          </a:p>
        </p:txBody>
      </p:sp>
    </p:spTree>
    <p:extLst>
      <p:ext uri="{BB962C8B-B14F-4D97-AF65-F5344CB8AC3E}">
        <p14:creationId xmlns:p14="http://schemas.microsoft.com/office/powerpoint/2010/main" val="359367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a:buNone/>
            </a:pPr>
            <a:r>
              <a:rPr lang="en-US" baseline="0" dirty="0">
                <a:latin typeface="Aptos" panose="020B0004020202020204" pitchFamily="34" charset="0"/>
              </a:rPr>
              <a:t>Before we get into today’s topic, a word about who we are. </a:t>
            </a:r>
            <a:r>
              <a:rPr lang="en-US" dirty="0">
                <a:latin typeface="Aptos" panose="020B0004020202020204" pitchFamily="34" charset="0"/>
              </a:rPr>
              <a:t>The National Institutes of Health is the nation’s leading medical research agency. The National Library of Medicine is an institute at the NIH. NLM is the world’s largest biomedical library which produces information resources</a:t>
            </a:r>
            <a:r>
              <a:rPr lang="en-US" baseline="0" dirty="0">
                <a:latin typeface="Aptos" panose="020B0004020202020204" pitchFamily="34" charset="0"/>
              </a:rPr>
              <a:t> such as PubMed. ClinicalTrials.gov, and MedlinePlus. NLM also produces DOCLINE, which is our focus for today. </a:t>
            </a:r>
            <a:r>
              <a:rPr lang="en-US" dirty="0">
                <a:latin typeface="Aptos" panose="020B0004020202020204" pitchFamily="34" charset="0"/>
              </a:rPr>
              <a:t>NNLM is the Network of the National Library of Medicine. We are the outreach program of NLM. The Network operates out of seven regional medical libraries, or RMLs.</a:t>
            </a:r>
            <a:r>
              <a:rPr lang="en-US" baseline="0" dirty="0">
                <a:latin typeface="Aptos" panose="020B0004020202020204" pitchFamily="34" charset="0"/>
              </a:rPr>
              <a:t> The RMLs offer training and funding opportunities to support equal access to biomedical information. We also support DOCLINE users. I mentioned in my introduction that I work in Region 7 and Emily is in Region 5. We will drop the link for where you can find your regional medical library. </a:t>
            </a:r>
            <a:r>
              <a:rPr lang="en-US" b="1" baseline="0" dirty="0">
                <a:latin typeface="Aptos" panose="020B0004020202020204" pitchFamily="34" charset="0"/>
              </a:rPr>
              <a:t>Regions Link: </a:t>
            </a:r>
            <a:r>
              <a:rPr lang="en-US" baseline="0" dirty="0">
                <a:latin typeface="Aptos" panose="020B0004020202020204" pitchFamily="34" charset="0"/>
              </a:rPr>
              <a:t>https://nnlm.gov/about/regions Each Region assigns a person to provide DOCLINE Support in addition to the support you can receive from the NLM Help Desk. Here is the </a:t>
            </a:r>
            <a:r>
              <a:rPr lang="en-US" b="1" baseline="0" dirty="0">
                <a:latin typeface="Aptos" panose="020B0004020202020204" pitchFamily="34" charset="0"/>
              </a:rPr>
              <a:t>DOCLINE Support Link</a:t>
            </a:r>
            <a:r>
              <a:rPr lang="en-US" baseline="0" dirty="0">
                <a:latin typeface="Aptos" panose="020B0004020202020204" pitchFamily="34" charset="0"/>
              </a:rPr>
              <a:t>: https://www.nnlm.gov/about/DOCLINE</a:t>
            </a:r>
            <a:endParaRPr lang="en-US"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F37C1951-B430-4891-8D79-DC3B7319464D}" type="slidenum">
              <a:rPr lang="en-US" smtClean="0"/>
              <a:t>2</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a:t>
            </a:fld>
            <a:endParaRPr lang="en-US"/>
          </a:p>
        </p:txBody>
      </p:sp>
    </p:spTree>
    <p:extLst>
      <p:ext uri="{BB962C8B-B14F-4D97-AF65-F5344CB8AC3E}">
        <p14:creationId xmlns:p14="http://schemas.microsoft.com/office/powerpoint/2010/main" val="313745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a:t>
            </a:fld>
            <a:endParaRPr lang="en-US"/>
          </a:p>
        </p:txBody>
      </p:sp>
    </p:spTree>
    <p:extLst>
      <p:ext uri="{BB962C8B-B14F-4D97-AF65-F5344CB8AC3E}">
        <p14:creationId xmlns:p14="http://schemas.microsoft.com/office/powerpoint/2010/main" val="178527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5</a:t>
            </a:fld>
            <a:endParaRPr lang="en-US"/>
          </a:p>
        </p:txBody>
      </p:sp>
    </p:spTree>
    <p:extLst>
      <p:ext uri="{BB962C8B-B14F-4D97-AF65-F5344CB8AC3E}">
        <p14:creationId xmlns:p14="http://schemas.microsoft.com/office/powerpoint/2010/main" val="141096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800"/>
              </a:spcAft>
              <a:buClrTx/>
              <a:buSzTx/>
              <a:buFontTx/>
              <a:buNone/>
              <a:tabLst/>
              <a:defRPr/>
            </a:pPr>
            <a:br>
              <a:rPr lang="en-US" sz="1200" dirty="0">
                <a:effectLst/>
                <a:latin typeface="Aptos" panose="020B0004020202020204" pitchFamily="34" charset="0"/>
                <a:ea typeface="Aptos" panose="020B0004020202020204" pitchFamily="34" charset="0"/>
              </a:rPr>
            </a:br>
            <a:endParaRPr lang="en-US"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6</a:t>
            </a:fld>
            <a:endParaRPr lang="en-US"/>
          </a:p>
        </p:txBody>
      </p:sp>
    </p:spTree>
    <p:extLst>
      <p:ext uri="{BB962C8B-B14F-4D97-AF65-F5344CB8AC3E}">
        <p14:creationId xmlns:p14="http://schemas.microsoft.com/office/powerpoint/2010/main" val="291377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7</a:t>
            </a:fld>
            <a:endParaRPr lang="en-US"/>
          </a:p>
        </p:txBody>
      </p:sp>
    </p:spTree>
    <p:extLst>
      <p:ext uri="{BB962C8B-B14F-4D97-AF65-F5344CB8AC3E}">
        <p14:creationId xmlns:p14="http://schemas.microsoft.com/office/powerpoint/2010/main" val="376487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8</a:t>
            </a:fld>
            <a:endParaRPr lang="en-US"/>
          </a:p>
        </p:txBody>
      </p:sp>
    </p:spTree>
    <p:extLst>
      <p:ext uri="{BB962C8B-B14F-4D97-AF65-F5344CB8AC3E}">
        <p14:creationId xmlns:p14="http://schemas.microsoft.com/office/powerpoint/2010/main" val="89009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9</a:t>
            </a:fld>
            <a:endParaRPr lang="en-US"/>
          </a:p>
        </p:txBody>
      </p:sp>
    </p:spTree>
    <p:extLst>
      <p:ext uri="{BB962C8B-B14F-4D97-AF65-F5344CB8AC3E}">
        <p14:creationId xmlns:p14="http://schemas.microsoft.com/office/powerpoint/2010/main" val="346713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9781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155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15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34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116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4674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5638" y="1857619"/>
            <a:ext cx="362829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3738" y="1857619"/>
            <a:ext cx="349640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7" name="Content Placeholder 3">
            <a:extLst>
              <a:ext uri="{FF2B5EF4-FFF2-40B4-BE49-F238E27FC236}">
                <a16:creationId xmlns:a16="http://schemas.microsoft.com/office/drawing/2014/main" id="{791FD008-61C3-400E-BD4D-FC786572EA7D}"/>
              </a:ext>
            </a:extLst>
          </p:cNvPr>
          <p:cNvSpPr>
            <a:spLocks noGrp="1"/>
          </p:cNvSpPr>
          <p:nvPr>
            <p:ph sz="half" idx="12"/>
          </p:nvPr>
        </p:nvSpPr>
        <p:spPr>
          <a:xfrm>
            <a:off x="8129954" y="1847850"/>
            <a:ext cx="349640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60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662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733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6705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027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5" r:id="rId1"/>
    <p:sldLayoutId id="2147484325" r:id="rId2"/>
    <p:sldLayoutId id="2147484326" r:id="rId3"/>
    <p:sldLayoutId id="2147484327" r:id="rId4"/>
    <p:sldLayoutId id="2147484376" r:id="rId5"/>
    <p:sldLayoutId id="2147484328" r:id="rId6"/>
    <p:sldLayoutId id="2147484329" r:id="rId7"/>
    <p:sldLayoutId id="2147484330" r:id="rId8"/>
    <p:sldLayoutId id="2147484331" r:id="rId9"/>
    <p:sldLayoutId id="2147484332" r:id="rId10"/>
    <p:sldLayoutId id="2147484333" r:id="rId11"/>
    <p:sldLayoutId id="2147484334" r:id="rId12"/>
  </p:sldLayoutIdLst>
  <p:hf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5CBB5-3FE1-44CD-B9F6-722E608BD804}"/>
              </a:ext>
            </a:extLst>
          </p:cNvPr>
          <p:cNvSpPr>
            <a:spLocks noGrp="1"/>
          </p:cNvSpPr>
          <p:nvPr>
            <p:ph type="ctrTitle"/>
          </p:nvPr>
        </p:nvSpPr>
        <p:spPr>
          <a:xfrm>
            <a:off x="1524000" y="914400"/>
            <a:ext cx="9144000" cy="2595563"/>
          </a:xfrm>
        </p:spPr>
        <p:txBody>
          <a:bodyPr/>
          <a:lstStyle/>
          <a:p>
            <a:r>
              <a:rPr lang="en-US" b="0" i="0" dirty="0">
                <a:solidFill>
                  <a:srgbClr val="002060"/>
                </a:solidFill>
                <a:effectLst/>
                <a:highlight>
                  <a:srgbClr val="FFFFFF"/>
                </a:highlight>
                <a:latin typeface="Aptos" panose="020B0004020202020204" pitchFamily="34" charset="0"/>
              </a:rPr>
              <a:t>Region 7 Presents: </a:t>
            </a:r>
            <a:br>
              <a:rPr lang="en-US" b="0" i="0" dirty="0">
                <a:solidFill>
                  <a:srgbClr val="002060"/>
                </a:solidFill>
                <a:effectLst/>
                <a:highlight>
                  <a:srgbClr val="FFFFFF"/>
                </a:highlight>
                <a:latin typeface="Aptos" panose="020B0004020202020204" pitchFamily="34" charset="0"/>
              </a:rPr>
            </a:br>
            <a:r>
              <a:rPr lang="en-US" b="0" i="0" dirty="0">
                <a:solidFill>
                  <a:srgbClr val="002060"/>
                </a:solidFill>
                <a:effectLst/>
                <a:highlight>
                  <a:srgbClr val="FFFFFF"/>
                </a:highlight>
                <a:latin typeface="Aptos" panose="020B0004020202020204" pitchFamily="34" charset="0"/>
              </a:rPr>
              <a:t>DOCLINE Library Groups </a:t>
            </a:r>
            <a:br>
              <a:rPr lang="en-US" b="0" i="0" dirty="0">
                <a:solidFill>
                  <a:srgbClr val="002060"/>
                </a:solidFill>
                <a:effectLst/>
                <a:highlight>
                  <a:srgbClr val="FFFFFF"/>
                </a:highlight>
                <a:latin typeface="Aptos" panose="020B0004020202020204" pitchFamily="34" charset="0"/>
              </a:rPr>
            </a:br>
            <a:r>
              <a:rPr lang="en-US" b="0" i="0" dirty="0">
                <a:solidFill>
                  <a:srgbClr val="002060"/>
                </a:solidFill>
                <a:effectLst/>
                <a:highlight>
                  <a:srgbClr val="FFFFFF"/>
                </a:highlight>
                <a:latin typeface="Aptos" panose="020B0004020202020204" pitchFamily="34" charset="0"/>
              </a:rPr>
              <a:t>and FREESHARE</a:t>
            </a:r>
            <a:endParaRPr lang="en-US" dirty="0">
              <a:solidFill>
                <a:srgbClr val="002060"/>
              </a:solidFill>
              <a:latin typeface="Aptos" panose="020B0004020202020204" pitchFamily="34" charset="0"/>
            </a:endParaRPr>
          </a:p>
        </p:txBody>
      </p:sp>
      <p:sp>
        <p:nvSpPr>
          <p:cNvPr id="5" name="Subtitle 4">
            <a:extLst>
              <a:ext uri="{FF2B5EF4-FFF2-40B4-BE49-F238E27FC236}">
                <a16:creationId xmlns:a16="http://schemas.microsoft.com/office/drawing/2014/main" id="{D5F286E2-D6EC-453A-B07D-9A4DE4775ED7}"/>
              </a:ext>
            </a:extLst>
          </p:cNvPr>
          <p:cNvSpPr>
            <a:spLocks noGrp="1"/>
          </p:cNvSpPr>
          <p:nvPr>
            <p:ph type="subTitle" idx="1"/>
          </p:nvPr>
        </p:nvSpPr>
        <p:spPr>
          <a:xfrm>
            <a:off x="1524000" y="3958225"/>
            <a:ext cx="9144000" cy="1803747"/>
          </a:xfrm>
        </p:spPr>
        <p:txBody>
          <a:bodyPr/>
          <a:lstStyle/>
          <a:p>
            <a:r>
              <a:rPr lang="en-US" dirty="0">
                <a:solidFill>
                  <a:srgbClr val="002060"/>
                </a:solidFill>
                <a:latin typeface="Aptos" panose="020B0004020202020204" pitchFamily="34" charset="0"/>
              </a:rPr>
              <a:t>Margot Malachowski, MLS (she/her)</a:t>
            </a:r>
          </a:p>
          <a:p>
            <a:r>
              <a:rPr lang="en-US" dirty="0">
                <a:solidFill>
                  <a:srgbClr val="002060"/>
                </a:solidFill>
                <a:latin typeface="Aptos" panose="020B0004020202020204" pitchFamily="34" charset="0"/>
              </a:rPr>
              <a:t>Education and Outreach Coordinator</a:t>
            </a:r>
          </a:p>
          <a:p>
            <a:r>
              <a:rPr lang="en-US" dirty="0">
                <a:solidFill>
                  <a:srgbClr val="002060"/>
                </a:solidFill>
                <a:latin typeface="Aptos" panose="020B0004020202020204" pitchFamily="34" charset="0"/>
              </a:rPr>
              <a:t>Network of the National Library of Medicine, Region 7</a:t>
            </a:r>
          </a:p>
          <a:p>
            <a:r>
              <a:rPr lang="en-US" dirty="0">
                <a:solidFill>
                  <a:srgbClr val="002060"/>
                </a:solidFill>
                <a:latin typeface="Aptos" panose="020B0004020202020204" pitchFamily="34" charset="0"/>
              </a:rPr>
              <a:t>August 22, 2024</a:t>
            </a:r>
          </a:p>
        </p:txBody>
      </p:sp>
      <p:sp>
        <p:nvSpPr>
          <p:cNvPr id="3" name="Slide Number Placeholder 2">
            <a:extLst>
              <a:ext uri="{FF2B5EF4-FFF2-40B4-BE49-F238E27FC236}">
                <a16:creationId xmlns:a16="http://schemas.microsoft.com/office/drawing/2014/main" id="{A172E822-2811-433F-8D60-C98D0AF4006D}"/>
              </a:ext>
            </a:extLst>
          </p:cNvPr>
          <p:cNvSpPr>
            <a:spLocks noGrp="1"/>
          </p:cNvSpPr>
          <p:nvPr>
            <p:ph type="sldNum" sz="quarter" idx="10"/>
          </p:nvPr>
        </p:nvSpPr>
        <p:spPr/>
        <p:txBody>
          <a:bodyPr/>
          <a:lstStyle/>
          <a:p>
            <a:pPr>
              <a:defRPr/>
            </a:pPr>
            <a:fld id="{B2EC6839-54FD-43E2-8B0B-C8728B46711E}" type="slidenum">
              <a:rPr lang="en-US" smtClean="0"/>
              <a:pPr>
                <a:defRPr/>
              </a:pPr>
              <a:t>1</a:t>
            </a:fld>
            <a:endParaRPr lang="en-US" dirty="0"/>
          </a:p>
        </p:txBody>
      </p:sp>
    </p:spTree>
    <p:extLst>
      <p:ext uri="{BB962C8B-B14F-4D97-AF65-F5344CB8AC3E}">
        <p14:creationId xmlns:p14="http://schemas.microsoft.com/office/powerpoint/2010/main" val="283967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B3EB-865D-6595-2BA1-B12522C87A39}"/>
              </a:ext>
            </a:extLst>
          </p:cNvPr>
          <p:cNvSpPr>
            <a:spLocks noGrp="1"/>
          </p:cNvSpPr>
          <p:nvPr>
            <p:ph type="title"/>
          </p:nvPr>
        </p:nvSpPr>
        <p:spPr/>
        <p:txBody>
          <a:bodyPr/>
          <a:lstStyle/>
          <a:p>
            <a:r>
              <a:rPr lang="en-US" dirty="0">
                <a:solidFill>
                  <a:srgbClr val="002060"/>
                </a:solidFill>
                <a:latin typeface="Aptos" panose="020B0004020202020204" pitchFamily="34" charset="0"/>
              </a:rPr>
              <a:t>Library Groups in Routing Table</a:t>
            </a:r>
          </a:p>
        </p:txBody>
      </p:sp>
      <p:sp>
        <p:nvSpPr>
          <p:cNvPr id="3" name="Content Placeholder 2">
            <a:extLst>
              <a:ext uri="{FF2B5EF4-FFF2-40B4-BE49-F238E27FC236}">
                <a16:creationId xmlns:a16="http://schemas.microsoft.com/office/drawing/2014/main" id="{4173861F-880D-560F-F348-7A271820281A}"/>
              </a:ext>
            </a:extLst>
          </p:cNvPr>
          <p:cNvSpPr>
            <a:spLocks noGrp="1"/>
          </p:cNvSpPr>
          <p:nvPr>
            <p:ph sz="half" idx="1"/>
          </p:nvPr>
        </p:nvSpPr>
        <p:spPr/>
        <p:txBody>
          <a:bodyPr/>
          <a:lstStyle/>
          <a:p>
            <a:r>
              <a:rPr lang="en-US" sz="3200" dirty="0">
                <a:solidFill>
                  <a:srgbClr val="002060"/>
                </a:solidFill>
              </a:rPr>
              <a:t>No- or low-cost lenders in lower numbered cells</a:t>
            </a:r>
          </a:p>
          <a:p>
            <a:r>
              <a:rPr lang="en-US" sz="3200" dirty="0">
                <a:solidFill>
                  <a:srgbClr val="002060"/>
                </a:solidFill>
              </a:rPr>
              <a:t>Local libraries in lower numbered cells</a:t>
            </a:r>
          </a:p>
          <a:p>
            <a:r>
              <a:rPr lang="en-US" sz="3200" dirty="0">
                <a:solidFill>
                  <a:srgbClr val="002060"/>
                </a:solidFill>
              </a:rPr>
              <a:t>Remote libraries in higher numbered cells</a:t>
            </a:r>
          </a:p>
        </p:txBody>
      </p:sp>
      <p:pic>
        <p:nvPicPr>
          <p:cNvPr id="10" name="Content Placeholder 9" descr="Pins and map">
            <a:extLst>
              <a:ext uri="{FF2B5EF4-FFF2-40B4-BE49-F238E27FC236}">
                <a16:creationId xmlns:a16="http://schemas.microsoft.com/office/drawing/2014/main" id="{32E227D1-6AD8-4CC1-41FE-40703060011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
        <p:nvSpPr>
          <p:cNvPr id="5" name="Slide Number Placeholder 4">
            <a:extLst>
              <a:ext uri="{FF2B5EF4-FFF2-40B4-BE49-F238E27FC236}">
                <a16:creationId xmlns:a16="http://schemas.microsoft.com/office/drawing/2014/main" id="{FC687C26-43B9-C6DB-32FA-53B56D9C384E}"/>
              </a:ext>
            </a:extLst>
          </p:cNvPr>
          <p:cNvSpPr>
            <a:spLocks noGrp="1"/>
          </p:cNvSpPr>
          <p:nvPr>
            <p:ph type="sldNum" sz="quarter" idx="10"/>
          </p:nvPr>
        </p:nvSpPr>
        <p:spPr/>
        <p:txBody>
          <a:bodyPr/>
          <a:lstStyle/>
          <a:p>
            <a:pPr>
              <a:defRPr/>
            </a:pPr>
            <a:fld id="{372B0271-B012-4ED1-8CE3-476E6D0A5B1D}" type="slidenum">
              <a:rPr lang="en-US" smtClean="0"/>
              <a:pPr>
                <a:defRPr/>
              </a:pPr>
              <a:t>10</a:t>
            </a:fld>
            <a:endParaRPr lang="en-US" dirty="0"/>
          </a:p>
        </p:txBody>
      </p:sp>
    </p:spTree>
    <p:extLst>
      <p:ext uri="{BB962C8B-B14F-4D97-AF65-F5344CB8AC3E}">
        <p14:creationId xmlns:p14="http://schemas.microsoft.com/office/powerpoint/2010/main" val="131334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24A1-8B2D-AB92-F485-3AE0D175DC33}"/>
              </a:ext>
            </a:extLst>
          </p:cNvPr>
          <p:cNvSpPr>
            <a:spLocks noGrp="1"/>
          </p:cNvSpPr>
          <p:nvPr>
            <p:ph type="title"/>
          </p:nvPr>
        </p:nvSpPr>
        <p:spPr/>
        <p:txBody>
          <a:bodyPr/>
          <a:lstStyle/>
          <a:p>
            <a:r>
              <a:rPr lang="en-US" dirty="0">
                <a:solidFill>
                  <a:srgbClr val="002060"/>
                </a:solidFill>
                <a:latin typeface="Aptos" panose="020B0004020202020204" pitchFamily="34" charset="0"/>
              </a:rPr>
              <a:t>Sample Routing Table Configuration</a:t>
            </a:r>
          </a:p>
        </p:txBody>
      </p:sp>
      <p:graphicFrame>
        <p:nvGraphicFramePr>
          <p:cNvPr id="5" name="Content Placeholder 4">
            <a:extLst>
              <a:ext uri="{FF2B5EF4-FFF2-40B4-BE49-F238E27FC236}">
                <a16:creationId xmlns:a16="http://schemas.microsoft.com/office/drawing/2014/main" id="{FE62C23A-1A68-7B0F-64D8-AB212558C07B}"/>
              </a:ext>
            </a:extLst>
          </p:cNvPr>
          <p:cNvGraphicFramePr>
            <a:graphicFrameLocks noGrp="1"/>
          </p:cNvGraphicFramePr>
          <p:nvPr>
            <p:ph idx="1"/>
            <p:extLst>
              <p:ext uri="{D42A27DB-BD31-4B8C-83A1-F6EECF244321}">
                <p14:modId xmlns:p14="http://schemas.microsoft.com/office/powerpoint/2010/main" val="2143990487"/>
              </p:ext>
            </p:extLst>
          </p:nvPr>
        </p:nvGraphicFramePr>
        <p:xfrm>
          <a:off x="838200" y="1690688"/>
          <a:ext cx="10831286" cy="405384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3642285627"/>
                    </a:ext>
                  </a:extLst>
                </a:gridCol>
                <a:gridCol w="8229600">
                  <a:extLst>
                    <a:ext uri="{9D8B030D-6E8A-4147-A177-3AD203B41FA5}">
                      <a16:colId xmlns:a16="http://schemas.microsoft.com/office/drawing/2014/main" val="3563305956"/>
                    </a:ext>
                  </a:extLst>
                </a:gridCol>
              </a:tblGrid>
              <a:tr h="370840">
                <a:tc>
                  <a:txBody>
                    <a:bodyPr/>
                    <a:lstStyle/>
                    <a:p>
                      <a:r>
                        <a:rPr lang="en-US" sz="3200" dirty="0">
                          <a:latin typeface="Aptos" panose="020B0004020202020204" pitchFamily="34" charset="0"/>
                        </a:rPr>
                        <a:t>Cell Number</a:t>
                      </a:r>
                    </a:p>
                  </a:txBody>
                  <a:tcPr/>
                </a:tc>
                <a:tc>
                  <a:txBody>
                    <a:bodyPr/>
                    <a:lstStyle/>
                    <a:p>
                      <a:r>
                        <a:rPr lang="en-US" sz="3200" dirty="0">
                          <a:latin typeface="Aptos" panose="020B0004020202020204" pitchFamily="34" charset="0"/>
                        </a:rPr>
                        <a:t>Suggested Lender</a:t>
                      </a:r>
                    </a:p>
                  </a:txBody>
                  <a:tcPr/>
                </a:tc>
                <a:extLst>
                  <a:ext uri="{0D108BD9-81ED-4DB2-BD59-A6C34878D82A}">
                    <a16:rowId xmlns:a16="http://schemas.microsoft.com/office/drawing/2014/main" val="3367950157"/>
                  </a:ext>
                </a:extLst>
              </a:tr>
              <a:tr h="370840">
                <a:tc>
                  <a:txBody>
                    <a:bodyPr/>
                    <a:lstStyle/>
                    <a:p>
                      <a:r>
                        <a:rPr lang="en-US" sz="3200" dirty="0">
                          <a:latin typeface="Aptos" panose="020B0004020202020204" pitchFamily="34" charset="0"/>
                        </a:rPr>
                        <a:t>1</a:t>
                      </a:r>
                    </a:p>
                  </a:txBody>
                  <a:tcPr/>
                </a:tc>
                <a:tc>
                  <a:txBody>
                    <a:bodyPr/>
                    <a:lstStyle/>
                    <a:p>
                      <a:r>
                        <a:rPr lang="en-US" sz="3200" dirty="0">
                          <a:latin typeface="Aptos" panose="020B0004020202020204" pitchFamily="34" charset="0"/>
                        </a:rPr>
                        <a:t>Local reciprocal agreements</a:t>
                      </a:r>
                    </a:p>
                  </a:txBody>
                  <a:tcPr/>
                </a:tc>
                <a:extLst>
                  <a:ext uri="{0D108BD9-81ED-4DB2-BD59-A6C34878D82A}">
                    <a16:rowId xmlns:a16="http://schemas.microsoft.com/office/drawing/2014/main" val="3512846364"/>
                  </a:ext>
                </a:extLst>
              </a:tr>
              <a:tr h="370840">
                <a:tc>
                  <a:txBody>
                    <a:bodyPr/>
                    <a:lstStyle/>
                    <a:p>
                      <a:r>
                        <a:rPr lang="en-US" sz="3200" dirty="0">
                          <a:latin typeface="Aptos" panose="020B0004020202020204" pitchFamily="34" charset="0"/>
                        </a:rPr>
                        <a:t>2</a:t>
                      </a:r>
                    </a:p>
                  </a:txBody>
                  <a:tcPr/>
                </a:tc>
                <a:tc>
                  <a:txBody>
                    <a:bodyPr/>
                    <a:lstStyle/>
                    <a:p>
                      <a:r>
                        <a:rPr lang="en-US" sz="3200" dirty="0">
                          <a:latin typeface="Aptos" panose="020B0004020202020204" pitchFamily="34" charset="0"/>
                        </a:rPr>
                        <a:t>Library Group 1</a:t>
                      </a:r>
                    </a:p>
                  </a:txBody>
                  <a:tcPr/>
                </a:tc>
                <a:extLst>
                  <a:ext uri="{0D108BD9-81ED-4DB2-BD59-A6C34878D82A}">
                    <a16:rowId xmlns:a16="http://schemas.microsoft.com/office/drawing/2014/main" val="4211759365"/>
                  </a:ext>
                </a:extLst>
              </a:tr>
              <a:tr h="370840">
                <a:tc>
                  <a:txBody>
                    <a:bodyPr/>
                    <a:lstStyle/>
                    <a:p>
                      <a:r>
                        <a:rPr lang="en-US" sz="3200" dirty="0">
                          <a:latin typeface="Aptos" panose="020B0004020202020204" pitchFamily="34" charset="0"/>
                        </a:rPr>
                        <a:t>3</a:t>
                      </a:r>
                    </a:p>
                  </a:txBody>
                  <a:tcPr/>
                </a:tc>
                <a:tc>
                  <a:txBody>
                    <a:bodyPr/>
                    <a:lstStyle/>
                    <a:p>
                      <a:r>
                        <a:rPr lang="en-US" sz="3200" dirty="0">
                          <a:latin typeface="Aptos" panose="020B0004020202020204" pitchFamily="34" charset="0"/>
                        </a:rPr>
                        <a:t>In-state universities or large medical centers</a:t>
                      </a:r>
                    </a:p>
                  </a:txBody>
                  <a:tcPr/>
                </a:tc>
                <a:extLst>
                  <a:ext uri="{0D108BD9-81ED-4DB2-BD59-A6C34878D82A}">
                    <a16:rowId xmlns:a16="http://schemas.microsoft.com/office/drawing/2014/main" val="3636183415"/>
                  </a:ext>
                </a:extLst>
              </a:tr>
              <a:tr h="370840">
                <a:tc>
                  <a:txBody>
                    <a:bodyPr/>
                    <a:lstStyle/>
                    <a:p>
                      <a:r>
                        <a:rPr lang="en-US" sz="3200" dirty="0">
                          <a:latin typeface="Aptos" panose="020B0004020202020204" pitchFamily="34" charset="0"/>
                        </a:rPr>
                        <a:t>4</a:t>
                      </a:r>
                    </a:p>
                  </a:txBody>
                  <a:tcPr/>
                </a:tc>
                <a:tc>
                  <a:txBody>
                    <a:bodyPr/>
                    <a:lstStyle/>
                    <a:p>
                      <a:r>
                        <a:rPr lang="en-US" sz="3200" dirty="0">
                          <a:latin typeface="Aptos" panose="020B0004020202020204" pitchFamily="34" charset="0"/>
                        </a:rPr>
                        <a:t>Selected large collection, low-cost lenders</a:t>
                      </a:r>
                    </a:p>
                  </a:txBody>
                  <a:tcPr/>
                </a:tc>
                <a:extLst>
                  <a:ext uri="{0D108BD9-81ED-4DB2-BD59-A6C34878D82A}">
                    <a16:rowId xmlns:a16="http://schemas.microsoft.com/office/drawing/2014/main" val="4075863826"/>
                  </a:ext>
                </a:extLst>
              </a:tr>
              <a:tr h="370840">
                <a:tc>
                  <a:txBody>
                    <a:bodyPr/>
                    <a:lstStyle/>
                    <a:p>
                      <a:r>
                        <a:rPr lang="en-US" sz="3200" dirty="0">
                          <a:latin typeface="Aptos" panose="020B0004020202020204" pitchFamily="34" charset="0"/>
                        </a:rPr>
                        <a:t>5</a:t>
                      </a:r>
                    </a:p>
                  </a:txBody>
                  <a:tcPr/>
                </a:tc>
                <a:tc>
                  <a:txBody>
                    <a:bodyPr/>
                    <a:lstStyle/>
                    <a:p>
                      <a:r>
                        <a:rPr lang="en-US" sz="3200" dirty="0">
                          <a:latin typeface="Aptos" panose="020B0004020202020204" pitchFamily="34" charset="0"/>
                        </a:rPr>
                        <a:t>Library Group 2</a:t>
                      </a:r>
                    </a:p>
                  </a:txBody>
                  <a:tcPr/>
                </a:tc>
                <a:extLst>
                  <a:ext uri="{0D108BD9-81ED-4DB2-BD59-A6C34878D82A}">
                    <a16:rowId xmlns:a16="http://schemas.microsoft.com/office/drawing/2014/main" val="533431176"/>
                  </a:ext>
                </a:extLst>
              </a:tr>
              <a:tr h="370840">
                <a:tc>
                  <a:txBody>
                    <a:bodyPr/>
                    <a:lstStyle/>
                    <a:p>
                      <a:r>
                        <a:rPr lang="en-US" sz="3200" dirty="0">
                          <a:latin typeface="Aptos" panose="020B0004020202020204" pitchFamily="34" charset="0"/>
                        </a:rPr>
                        <a:t>6</a:t>
                      </a:r>
                    </a:p>
                  </a:txBody>
                  <a:tcPr/>
                </a:tc>
                <a:tc>
                  <a:txBody>
                    <a:bodyPr/>
                    <a:lstStyle/>
                    <a:p>
                      <a:r>
                        <a:rPr lang="en-US" sz="3200" dirty="0">
                          <a:latin typeface="Aptos" panose="020B0004020202020204" pitchFamily="34" charset="0"/>
                        </a:rPr>
                        <a:t>Alternate coast lenders</a:t>
                      </a:r>
                    </a:p>
                  </a:txBody>
                  <a:tcPr/>
                </a:tc>
                <a:extLst>
                  <a:ext uri="{0D108BD9-81ED-4DB2-BD59-A6C34878D82A}">
                    <a16:rowId xmlns:a16="http://schemas.microsoft.com/office/drawing/2014/main" val="2292106224"/>
                  </a:ext>
                </a:extLst>
              </a:tr>
            </a:tbl>
          </a:graphicData>
        </a:graphic>
      </p:graphicFrame>
      <p:sp>
        <p:nvSpPr>
          <p:cNvPr id="4" name="Slide Number Placeholder 3">
            <a:extLst>
              <a:ext uri="{FF2B5EF4-FFF2-40B4-BE49-F238E27FC236}">
                <a16:creationId xmlns:a16="http://schemas.microsoft.com/office/drawing/2014/main" id="{03632ECC-4084-1A77-65CC-F38C39C8B8E3}"/>
              </a:ext>
            </a:extLst>
          </p:cNvPr>
          <p:cNvSpPr>
            <a:spLocks noGrp="1"/>
          </p:cNvSpPr>
          <p:nvPr>
            <p:ph type="sldNum" sz="quarter" idx="10"/>
          </p:nvPr>
        </p:nvSpPr>
        <p:spPr/>
        <p:txBody>
          <a:bodyPr/>
          <a:lstStyle/>
          <a:p>
            <a:pPr>
              <a:defRPr/>
            </a:pPr>
            <a:fld id="{025F9F99-9BD9-4422-B838-F0A597D458BC}" type="slidenum">
              <a:rPr lang="en-US" smtClean="0"/>
              <a:pPr>
                <a:defRPr/>
              </a:pPr>
              <a:t>11</a:t>
            </a:fld>
            <a:endParaRPr lang="en-US" dirty="0"/>
          </a:p>
        </p:txBody>
      </p:sp>
    </p:spTree>
    <p:extLst>
      <p:ext uri="{BB962C8B-B14F-4D97-AF65-F5344CB8AC3E}">
        <p14:creationId xmlns:p14="http://schemas.microsoft.com/office/powerpoint/2010/main" val="199929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60EA6C-8E85-2DF9-303D-21BE71BB3B44}"/>
              </a:ext>
            </a:extLst>
          </p:cNvPr>
          <p:cNvSpPr>
            <a:spLocks noGrp="1"/>
          </p:cNvSpPr>
          <p:nvPr>
            <p:ph type="title"/>
          </p:nvPr>
        </p:nvSpPr>
        <p:spPr/>
        <p:txBody>
          <a:bodyPr/>
          <a:lstStyle/>
          <a:p>
            <a:r>
              <a:rPr lang="en-US" dirty="0">
                <a:solidFill>
                  <a:srgbClr val="002060"/>
                </a:solidFill>
                <a:latin typeface="Aptos" panose="020B0004020202020204" pitchFamily="34" charset="0"/>
              </a:rPr>
              <a:t>Automated Routing Table Cells</a:t>
            </a:r>
          </a:p>
        </p:txBody>
      </p:sp>
      <p:pic>
        <p:nvPicPr>
          <p:cNvPr id="11" name="Content Placeholder 10" descr="Blue abacus">
            <a:extLst>
              <a:ext uri="{FF2B5EF4-FFF2-40B4-BE49-F238E27FC236}">
                <a16:creationId xmlns:a16="http://schemas.microsoft.com/office/drawing/2014/main" id="{843766D5-9FFA-363B-0146-01BA0AF5551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446886"/>
            <a:ext cx="5181600" cy="3108815"/>
          </a:xfrm>
        </p:spPr>
      </p:pic>
      <p:sp>
        <p:nvSpPr>
          <p:cNvPr id="4" name="Slide Number Placeholder 3">
            <a:extLst>
              <a:ext uri="{FF2B5EF4-FFF2-40B4-BE49-F238E27FC236}">
                <a16:creationId xmlns:a16="http://schemas.microsoft.com/office/drawing/2014/main" id="{8F9FA3E7-3484-06B4-92DB-70F884905423}"/>
              </a:ext>
            </a:extLst>
          </p:cNvPr>
          <p:cNvSpPr>
            <a:spLocks noGrp="1"/>
          </p:cNvSpPr>
          <p:nvPr>
            <p:ph type="sldNum" sz="quarter" idx="10"/>
          </p:nvPr>
        </p:nvSpPr>
        <p:spPr/>
        <p:txBody>
          <a:bodyPr/>
          <a:lstStyle/>
          <a:p>
            <a:pPr>
              <a:defRPr/>
            </a:pPr>
            <a:fld id="{025F9F99-9BD9-4422-B838-F0A597D458BC}" type="slidenum">
              <a:rPr lang="en-US" smtClean="0"/>
              <a:pPr>
                <a:defRPr/>
              </a:pPr>
              <a:t>12</a:t>
            </a:fld>
            <a:endParaRPr lang="en-US" dirty="0"/>
          </a:p>
        </p:txBody>
      </p:sp>
      <p:sp>
        <p:nvSpPr>
          <p:cNvPr id="9" name="Content Placeholder 8">
            <a:extLst>
              <a:ext uri="{FF2B5EF4-FFF2-40B4-BE49-F238E27FC236}">
                <a16:creationId xmlns:a16="http://schemas.microsoft.com/office/drawing/2014/main" id="{5D03E9BE-FE2F-0051-6EA3-039166D4C2DC}"/>
              </a:ext>
            </a:extLst>
          </p:cNvPr>
          <p:cNvSpPr>
            <a:spLocks noGrp="1"/>
          </p:cNvSpPr>
          <p:nvPr>
            <p:ph sz="half" idx="1"/>
          </p:nvPr>
        </p:nvSpPr>
        <p:spPr/>
        <p:txBody>
          <a:bodyPr/>
          <a:lstStyle/>
          <a:p>
            <a:r>
              <a:rPr lang="en-US" sz="3200" dirty="0">
                <a:solidFill>
                  <a:srgbClr val="002060"/>
                </a:solidFill>
              </a:rPr>
              <a:t>Twenty libraries + One Library Group</a:t>
            </a:r>
          </a:p>
          <a:p>
            <a:r>
              <a:rPr lang="en-US" sz="3200" dirty="0">
                <a:solidFill>
                  <a:srgbClr val="002060"/>
                </a:solidFill>
              </a:rPr>
              <a:t>Library Group treated equal to individual libraries</a:t>
            </a:r>
          </a:p>
          <a:p>
            <a:r>
              <a:rPr lang="en-US" sz="3200" dirty="0">
                <a:solidFill>
                  <a:srgbClr val="002060"/>
                </a:solidFill>
              </a:rPr>
              <a:t>Lender selection is randomized</a:t>
            </a:r>
          </a:p>
        </p:txBody>
      </p:sp>
    </p:spTree>
    <p:extLst>
      <p:ext uri="{BB962C8B-B14F-4D97-AF65-F5344CB8AC3E}">
        <p14:creationId xmlns:p14="http://schemas.microsoft.com/office/powerpoint/2010/main" val="391554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7192-9BE5-D980-E01B-6C4A1345B1FC}"/>
              </a:ext>
            </a:extLst>
          </p:cNvPr>
          <p:cNvSpPr>
            <a:spLocks noGrp="1"/>
          </p:cNvSpPr>
          <p:nvPr>
            <p:ph type="title"/>
          </p:nvPr>
        </p:nvSpPr>
        <p:spPr/>
        <p:txBody>
          <a:bodyPr/>
          <a:lstStyle/>
          <a:p>
            <a:r>
              <a:rPr lang="en-US" dirty="0">
                <a:solidFill>
                  <a:srgbClr val="002060"/>
                </a:solidFill>
                <a:latin typeface="Aptos" panose="020B0004020202020204" pitchFamily="34" charset="0"/>
              </a:rPr>
              <a:t>Add Libraries and Groups</a:t>
            </a:r>
          </a:p>
        </p:txBody>
      </p:sp>
      <p:pic>
        <p:nvPicPr>
          <p:cNvPr id="7" name="Content Placeholder 6" descr="A screenshot of a computer&#10;&#10;Description automatically generated">
            <a:extLst>
              <a:ext uri="{FF2B5EF4-FFF2-40B4-BE49-F238E27FC236}">
                <a16:creationId xmlns:a16="http://schemas.microsoft.com/office/drawing/2014/main" id="{47003B5F-CE4E-AECB-9220-107A2EB607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286727"/>
            <a:ext cx="10515600" cy="3429133"/>
          </a:xfrm>
        </p:spPr>
      </p:pic>
      <p:sp>
        <p:nvSpPr>
          <p:cNvPr id="5" name="Slide Number Placeholder 4">
            <a:extLst>
              <a:ext uri="{FF2B5EF4-FFF2-40B4-BE49-F238E27FC236}">
                <a16:creationId xmlns:a16="http://schemas.microsoft.com/office/drawing/2014/main" id="{E452420A-FE86-F343-F36F-1762394013FF}"/>
              </a:ext>
            </a:extLst>
          </p:cNvPr>
          <p:cNvSpPr>
            <a:spLocks noGrp="1"/>
          </p:cNvSpPr>
          <p:nvPr>
            <p:ph type="sldNum" sz="quarter" idx="10"/>
          </p:nvPr>
        </p:nvSpPr>
        <p:spPr/>
        <p:txBody>
          <a:bodyPr/>
          <a:lstStyle/>
          <a:p>
            <a:pPr>
              <a:defRPr/>
            </a:pPr>
            <a:fld id="{372B0271-B012-4ED1-8CE3-476E6D0A5B1D}" type="slidenum">
              <a:rPr lang="en-US" smtClean="0"/>
              <a:pPr>
                <a:defRPr/>
              </a:pPr>
              <a:t>13</a:t>
            </a:fld>
            <a:endParaRPr lang="en-US" dirty="0"/>
          </a:p>
        </p:txBody>
      </p:sp>
    </p:spTree>
    <p:extLst>
      <p:ext uri="{BB962C8B-B14F-4D97-AF65-F5344CB8AC3E}">
        <p14:creationId xmlns:p14="http://schemas.microsoft.com/office/powerpoint/2010/main" val="233733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55C51-43E4-33EF-9F6C-8A65516E6497}"/>
              </a:ext>
            </a:extLst>
          </p:cNvPr>
          <p:cNvSpPr>
            <a:spLocks noGrp="1"/>
          </p:cNvSpPr>
          <p:nvPr>
            <p:ph type="title"/>
          </p:nvPr>
        </p:nvSpPr>
        <p:spPr/>
        <p:txBody>
          <a:bodyPr/>
          <a:lstStyle/>
          <a:p>
            <a:r>
              <a:rPr lang="en-US" dirty="0">
                <a:solidFill>
                  <a:srgbClr val="002060"/>
                </a:solidFill>
                <a:latin typeface="Aptos" panose="020B0004020202020204" pitchFamily="34" charset="0"/>
              </a:rPr>
              <a:t>What about EFTS?</a:t>
            </a:r>
          </a:p>
        </p:txBody>
      </p:sp>
      <p:sp>
        <p:nvSpPr>
          <p:cNvPr id="6" name="Content Placeholder 5">
            <a:extLst>
              <a:ext uri="{FF2B5EF4-FFF2-40B4-BE49-F238E27FC236}">
                <a16:creationId xmlns:a16="http://schemas.microsoft.com/office/drawing/2014/main" id="{EFA55876-9949-4512-2B73-3A2E7F9908F1}"/>
              </a:ext>
            </a:extLst>
          </p:cNvPr>
          <p:cNvSpPr>
            <a:spLocks noGrp="1"/>
          </p:cNvSpPr>
          <p:nvPr>
            <p:ph sz="half" idx="1"/>
          </p:nvPr>
        </p:nvSpPr>
        <p:spPr/>
        <p:txBody>
          <a:bodyPr/>
          <a:lstStyle/>
          <a:p>
            <a:r>
              <a:rPr lang="en-US" sz="3200" dirty="0">
                <a:solidFill>
                  <a:srgbClr val="002060"/>
                </a:solidFill>
                <a:latin typeface="Aptos" panose="020B0004020202020204" pitchFamily="34" charset="0"/>
              </a:rPr>
              <a:t>Route Only to EFTS</a:t>
            </a:r>
          </a:p>
          <a:p>
            <a:r>
              <a:rPr lang="en-US" sz="3200" dirty="0">
                <a:solidFill>
                  <a:srgbClr val="002060"/>
                </a:solidFill>
                <a:latin typeface="Aptos" panose="020B0004020202020204" pitchFamily="34" charset="0"/>
              </a:rPr>
              <a:t>Filters out Lenders that are not EFTS participants</a:t>
            </a:r>
          </a:p>
          <a:p>
            <a:r>
              <a:rPr lang="en-US" sz="3200">
                <a:solidFill>
                  <a:srgbClr val="002060"/>
                </a:solidFill>
                <a:latin typeface="Aptos" panose="020B0004020202020204" pitchFamily="34" charset="0"/>
              </a:rPr>
              <a:t>Could eliminate </a:t>
            </a:r>
            <a:r>
              <a:rPr lang="en-US" sz="3200" dirty="0">
                <a:solidFill>
                  <a:srgbClr val="002060"/>
                </a:solidFill>
                <a:latin typeface="Aptos" panose="020B0004020202020204" pitchFamily="34" charset="0"/>
              </a:rPr>
              <a:t>chance of free borrowing</a:t>
            </a:r>
          </a:p>
        </p:txBody>
      </p:sp>
      <p:pic>
        <p:nvPicPr>
          <p:cNvPr id="11" name="Content Placeholder 10" descr="A blue and black logo&#10;&#10;Description automatically generated">
            <a:extLst>
              <a:ext uri="{FF2B5EF4-FFF2-40B4-BE49-F238E27FC236}">
                <a16:creationId xmlns:a16="http://schemas.microsoft.com/office/drawing/2014/main" id="{6B97DDBB-3A5E-4E85-C5C9-F42BA11F87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6026" y="2928906"/>
            <a:ext cx="4417117" cy="1325135"/>
          </a:xfrm>
        </p:spPr>
      </p:pic>
      <p:sp>
        <p:nvSpPr>
          <p:cNvPr id="4" name="Slide Number Placeholder 3">
            <a:extLst>
              <a:ext uri="{FF2B5EF4-FFF2-40B4-BE49-F238E27FC236}">
                <a16:creationId xmlns:a16="http://schemas.microsoft.com/office/drawing/2014/main" id="{F1E226D5-900D-A0F3-7B32-2C7A2F721A52}"/>
              </a:ext>
            </a:extLst>
          </p:cNvPr>
          <p:cNvSpPr>
            <a:spLocks noGrp="1"/>
          </p:cNvSpPr>
          <p:nvPr>
            <p:ph type="sldNum" sz="quarter" idx="10"/>
          </p:nvPr>
        </p:nvSpPr>
        <p:spPr/>
        <p:txBody>
          <a:bodyPr/>
          <a:lstStyle/>
          <a:p>
            <a:pPr>
              <a:defRPr/>
            </a:pPr>
            <a:fld id="{025F9F99-9BD9-4422-B838-F0A597D458BC}" type="slidenum">
              <a:rPr lang="en-US" smtClean="0"/>
              <a:pPr>
                <a:defRPr/>
              </a:pPr>
              <a:t>14</a:t>
            </a:fld>
            <a:endParaRPr lang="en-US" dirty="0"/>
          </a:p>
        </p:txBody>
      </p:sp>
    </p:spTree>
    <p:extLst>
      <p:ext uri="{BB962C8B-B14F-4D97-AF65-F5344CB8AC3E}">
        <p14:creationId xmlns:p14="http://schemas.microsoft.com/office/powerpoint/2010/main" val="226987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849314-3B4F-0CB4-34F7-3EB8A462EB5C}"/>
              </a:ext>
            </a:extLst>
          </p:cNvPr>
          <p:cNvSpPr>
            <a:spLocks noGrp="1"/>
          </p:cNvSpPr>
          <p:nvPr>
            <p:ph type="title"/>
          </p:nvPr>
        </p:nvSpPr>
        <p:spPr/>
        <p:txBody>
          <a:bodyPr/>
          <a:lstStyle/>
          <a:p>
            <a:r>
              <a:rPr lang="en-US" dirty="0">
                <a:solidFill>
                  <a:srgbClr val="002060"/>
                </a:solidFill>
                <a:latin typeface="Aptos" panose="020B0004020202020204" pitchFamily="34" charset="0"/>
              </a:rPr>
              <a:t>Live Demonstration</a:t>
            </a:r>
          </a:p>
        </p:txBody>
      </p:sp>
      <p:sp>
        <p:nvSpPr>
          <p:cNvPr id="7" name="Content Placeholder 6">
            <a:extLst>
              <a:ext uri="{FF2B5EF4-FFF2-40B4-BE49-F238E27FC236}">
                <a16:creationId xmlns:a16="http://schemas.microsoft.com/office/drawing/2014/main" id="{9365349F-B14A-D5B5-1320-9BDBBFB7DEB0}"/>
              </a:ext>
            </a:extLst>
          </p:cNvPr>
          <p:cNvSpPr>
            <a:spLocks noGrp="1"/>
          </p:cNvSpPr>
          <p:nvPr>
            <p:ph sz="half" idx="1"/>
          </p:nvPr>
        </p:nvSpPr>
        <p:spPr/>
        <p:txBody>
          <a:bodyPr/>
          <a:lstStyle/>
          <a:p>
            <a:r>
              <a:rPr lang="en-US" sz="3200" dirty="0">
                <a:solidFill>
                  <a:srgbClr val="002060"/>
                </a:solidFill>
                <a:latin typeface="Aptos" panose="020B0004020202020204" pitchFamily="34" charset="0"/>
              </a:rPr>
              <a:t>Find Library Groups</a:t>
            </a:r>
          </a:p>
          <a:p>
            <a:r>
              <a:rPr lang="en-US" sz="3200" dirty="0">
                <a:solidFill>
                  <a:srgbClr val="002060"/>
                </a:solidFill>
                <a:latin typeface="Aptos" panose="020B0004020202020204" pitchFamily="34" charset="0"/>
              </a:rPr>
              <a:t>Questions?</a:t>
            </a:r>
          </a:p>
        </p:txBody>
      </p:sp>
      <p:pic>
        <p:nvPicPr>
          <p:cNvPr id="10" name="Content Placeholder 9" descr="Person sitting with laptop">
            <a:extLst>
              <a:ext uri="{FF2B5EF4-FFF2-40B4-BE49-F238E27FC236}">
                <a16:creationId xmlns:a16="http://schemas.microsoft.com/office/drawing/2014/main" id="{6AEE7BAC-2F4E-C24A-A761-9EE267A17B2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980"/>
            <a:ext cx="5181600" cy="3452628"/>
          </a:xfrm>
        </p:spPr>
      </p:pic>
      <p:sp>
        <p:nvSpPr>
          <p:cNvPr id="5" name="Slide Number Placeholder 4">
            <a:extLst>
              <a:ext uri="{FF2B5EF4-FFF2-40B4-BE49-F238E27FC236}">
                <a16:creationId xmlns:a16="http://schemas.microsoft.com/office/drawing/2014/main" id="{FA38D1C0-03AE-2528-ACD3-547B8D130047}"/>
              </a:ext>
            </a:extLst>
          </p:cNvPr>
          <p:cNvSpPr>
            <a:spLocks noGrp="1"/>
          </p:cNvSpPr>
          <p:nvPr>
            <p:ph type="sldNum" sz="quarter" idx="10"/>
          </p:nvPr>
        </p:nvSpPr>
        <p:spPr/>
        <p:txBody>
          <a:bodyPr/>
          <a:lstStyle/>
          <a:p>
            <a:pPr>
              <a:defRPr/>
            </a:pPr>
            <a:fld id="{372B0271-B012-4ED1-8CE3-476E6D0A5B1D}" type="slidenum">
              <a:rPr lang="en-US" smtClean="0"/>
              <a:pPr>
                <a:defRPr/>
              </a:pPr>
              <a:t>15</a:t>
            </a:fld>
            <a:endParaRPr lang="en-US" dirty="0"/>
          </a:p>
        </p:txBody>
      </p:sp>
    </p:spTree>
    <p:extLst>
      <p:ext uri="{BB962C8B-B14F-4D97-AF65-F5344CB8AC3E}">
        <p14:creationId xmlns:p14="http://schemas.microsoft.com/office/powerpoint/2010/main" val="204390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A7C7-E16D-A85D-22D3-CCE97E4B21A3}"/>
              </a:ext>
            </a:extLst>
          </p:cNvPr>
          <p:cNvSpPr>
            <a:spLocks noGrp="1"/>
          </p:cNvSpPr>
          <p:nvPr>
            <p:ph type="title"/>
          </p:nvPr>
        </p:nvSpPr>
        <p:spPr>
          <a:xfrm>
            <a:off x="838199" y="365125"/>
            <a:ext cx="10785953" cy="1325563"/>
          </a:xfrm>
        </p:spPr>
        <p:txBody>
          <a:bodyPr/>
          <a:lstStyle/>
          <a:p>
            <a:r>
              <a:rPr lang="en-US" dirty="0">
                <a:solidFill>
                  <a:srgbClr val="002060"/>
                </a:solidFill>
                <a:latin typeface="Aptos" panose="020B0004020202020204" pitchFamily="34" charset="0"/>
              </a:rPr>
              <a:t>Network of the National Library of Medicine</a:t>
            </a:r>
          </a:p>
        </p:txBody>
      </p:sp>
      <p:pic>
        <p:nvPicPr>
          <p:cNvPr id="5" name="Content Placeholder 5" descr="TI briefly I wanted to introduce the network of the National Library of Medicine, also known as NLM. As the name suggests, the 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But we are present across the entire country. And we work to advance the health and well being of everyone through access and understanding of how to use health information. This includes worth working with organizations like libraries of all types, schools, health care, and all sorts of community based organizations. We do this primarily through three different methods, providing funding to organizations so that they can work within their own communities. We do a number of other forms of outreach and engagement. And then like today, we offer a wide range of training and education opportunities. I encourage you all to visit nlm.gov to learn mor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2951555" y="1825625"/>
            <a:ext cx="6288890" cy="4351338"/>
          </a:xfrm>
        </p:spPr>
      </p:pic>
    </p:spTree>
    <p:extLst>
      <p:ext uri="{BB962C8B-B14F-4D97-AF65-F5344CB8AC3E}">
        <p14:creationId xmlns:p14="http://schemas.microsoft.com/office/powerpoint/2010/main" val="242364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p:txBody>
          <a:bodyPr/>
          <a:lstStyle/>
          <a:p>
            <a:r>
              <a:rPr lang="en-US" dirty="0">
                <a:solidFill>
                  <a:srgbClr val="002060"/>
                </a:solidFill>
                <a:latin typeface="Aptos" panose="020B0004020202020204" pitchFamily="34" charset="0"/>
              </a:rPr>
              <a:t>What is DOCLINE?</a:t>
            </a:r>
          </a:p>
        </p:txBody>
      </p:sp>
      <p:sp>
        <p:nvSpPr>
          <p:cNvPr id="6" name="Content Placeholder 5">
            <a:extLst>
              <a:ext uri="{FF2B5EF4-FFF2-40B4-BE49-F238E27FC236}">
                <a16:creationId xmlns:a16="http://schemas.microsoft.com/office/drawing/2014/main" id="{B4EE5C28-F12C-487C-94C8-4573EA32C0E3}"/>
              </a:ext>
            </a:extLst>
          </p:cNvPr>
          <p:cNvSpPr>
            <a:spLocks noGrp="1"/>
          </p:cNvSpPr>
          <p:nvPr>
            <p:ph sz="half" idx="1"/>
          </p:nvPr>
        </p:nvSpPr>
        <p:spPr/>
        <p:txBody>
          <a:bodyPr/>
          <a:lstStyle/>
          <a:p>
            <a:pPr marL="0" indent="0">
              <a:buNone/>
            </a:pPr>
            <a:r>
              <a:rPr lang="en-US" sz="3200" b="0" i="0" dirty="0">
                <a:solidFill>
                  <a:srgbClr val="002060"/>
                </a:solidFill>
                <a:effectLst/>
                <a:highlight>
                  <a:srgbClr val="FFFFFF"/>
                </a:highlight>
                <a:latin typeface="Aptos" panose="020B0004020202020204" pitchFamily="34" charset="0"/>
              </a:rPr>
              <a:t>DOCLINE® is the National Library of Medicine's interlibrary loan (ILL) request routing system. The purpose of the system is to provide efficient document delivery service among DOCLINE member libraries.</a:t>
            </a:r>
            <a:endParaRPr lang="en-US" sz="3200" dirty="0">
              <a:solidFill>
                <a:srgbClr val="002060"/>
              </a:solidFill>
              <a:latin typeface="Aptos" panose="020B0004020202020204" pitchFamily="34" charset="0"/>
            </a:endParaRPr>
          </a:p>
        </p:txBody>
      </p:sp>
      <p:pic>
        <p:nvPicPr>
          <p:cNvPr id="3" name="Content Placeholder 2" descr="Wood human figure">
            <a:extLst>
              <a:ext uri="{FF2B5EF4-FFF2-40B4-BE49-F238E27FC236}">
                <a16:creationId xmlns:a16="http://schemas.microsoft.com/office/drawing/2014/main" id="{4540D9EC-DF44-BC5B-01C7-6E5B746AA56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
        <p:nvSpPr>
          <p:cNvPr id="4" name="Slide Number Placeholder 3">
            <a:extLst>
              <a:ext uri="{FF2B5EF4-FFF2-40B4-BE49-F238E27FC236}">
                <a16:creationId xmlns:a16="http://schemas.microsoft.com/office/drawing/2014/main" id="{2ABED6AD-0922-444B-845C-6DB20168C1B6}"/>
              </a:ext>
            </a:extLst>
          </p:cNvPr>
          <p:cNvSpPr>
            <a:spLocks noGrp="1"/>
          </p:cNvSpPr>
          <p:nvPr>
            <p:ph type="sldNum" sz="quarter" idx="10"/>
          </p:nvPr>
        </p:nvSpPr>
        <p:spPr/>
        <p:txBody>
          <a:bodyPr/>
          <a:lstStyle/>
          <a:p>
            <a:pPr>
              <a:defRPr/>
            </a:pPr>
            <a:fld id="{025F9F99-9BD9-4422-B838-F0A597D458BC}" type="slidenum">
              <a:rPr lang="en-US" smtClean="0"/>
              <a:pPr>
                <a:defRPr/>
              </a:pPr>
              <a:t>3</a:t>
            </a:fld>
            <a:endParaRPr lang="en-US" dirty="0"/>
          </a:p>
        </p:txBody>
      </p:sp>
    </p:spTree>
    <p:extLst>
      <p:ext uri="{BB962C8B-B14F-4D97-AF65-F5344CB8AC3E}">
        <p14:creationId xmlns:p14="http://schemas.microsoft.com/office/powerpoint/2010/main" val="220424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p:txBody>
          <a:bodyPr/>
          <a:lstStyle/>
          <a:p>
            <a:r>
              <a:rPr lang="en-US" dirty="0">
                <a:solidFill>
                  <a:srgbClr val="002060"/>
                </a:solidFill>
                <a:latin typeface="Aptos" panose="020B0004020202020204" pitchFamily="34" charset="0"/>
              </a:rPr>
              <a:t>All about Library Groups</a:t>
            </a:r>
          </a:p>
        </p:txBody>
      </p:sp>
      <p:sp>
        <p:nvSpPr>
          <p:cNvPr id="6" name="Content Placeholder 5">
            <a:extLst>
              <a:ext uri="{FF2B5EF4-FFF2-40B4-BE49-F238E27FC236}">
                <a16:creationId xmlns:a16="http://schemas.microsoft.com/office/drawing/2014/main" id="{B4EE5C28-F12C-487C-94C8-4573EA32C0E3}"/>
              </a:ext>
            </a:extLst>
          </p:cNvPr>
          <p:cNvSpPr>
            <a:spLocks noGrp="1"/>
          </p:cNvSpPr>
          <p:nvPr>
            <p:ph sz="half" idx="1"/>
          </p:nvPr>
        </p:nvSpPr>
        <p:spPr/>
        <p:txBody>
          <a:bodyPr/>
          <a:lstStyle/>
          <a:p>
            <a:r>
              <a:rPr lang="en-US" sz="3200" b="0" i="0" dirty="0">
                <a:solidFill>
                  <a:srgbClr val="002060"/>
                </a:solidFill>
                <a:effectLst/>
                <a:highlight>
                  <a:srgbClr val="FFFFFF"/>
                </a:highlight>
                <a:latin typeface="Aptos" panose="020B0004020202020204" pitchFamily="34" charset="0"/>
              </a:rPr>
              <a:t>Library Groups </a:t>
            </a:r>
          </a:p>
          <a:p>
            <a:r>
              <a:rPr lang="en-US" sz="3200" b="0" i="0" dirty="0">
                <a:solidFill>
                  <a:srgbClr val="002060"/>
                </a:solidFill>
                <a:effectLst/>
                <a:highlight>
                  <a:srgbClr val="FFFFFF"/>
                </a:highlight>
                <a:latin typeface="Aptos" panose="020B0004020202020204" pitchFamily="34" charset="0"/>
              </a:rPr>
              <a:t>FREESHARE</a:t>
            </a:r>
          </a:p>
          <a:p>
            <a:r>
              <a:rPr lang="en-US" sz="3200" b="0" i="0" dirty="0">
                <a:solidFill>
                  <a:srgbClr val="002060"/>
                </a:solidFill>
                <a:effectLst/>
                <a:highlight>
                  <a:srgbClr val="FFFFFF"/>
                </a:highlight>
                <a:latin typeface="Aptos" panose="020B0004020202020204" pitchFamily="34" charset="0"/>
              </a:rPr>
              <a:t>Routing Tables</a:t>
            </a:r>
            <a:endParaRPr lang="en-US" sz="3200" dirty="0">
              <a:solidFill>
                <a:srgbClr val="002060"/>
              </a:solidFill>
              <a:latin typeface="Aptos" panose="020B0004020202020204" pitchFamily="34" charset="0"/>
            </a:endParaRPr>
          </a:p>
        </p:txBody>
      </p:sp>
      <p:pic>
        <p:nvPicPr>
          <p:cNvPr id="3" name="Content Placeholder 2" descr="Woman smiling and using laptop">
            <a:extLst>
              <a:ext uri="{FF2B5EF4-FFF2-40B4-BE49-F238E27FC236}">
                <a16:creationId xmlns:a16="http://schemas.microsoft.com/office/drawing/2014/main" id="{B7199DA6-C0C8-7D09-9666-A3271243D59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3241"/>
            <a:ext cx="5181600" cy="3456106"/>
          </a:xfrm>
        </p:spPr>
      </p:pic>
      <p:sp>
        <p:nvSpPr>
          <p:cNvPr id="4" name="Slide Number Placeholder 3">
            <a:extLst>
              <a:ext uri="{FF2B5EF4-FFF2-40B4-BE49-F238E27FC236}">
                <a16:creationId xmlns:a16="http://schemas.microsoft.com/office/drawing/2014/main" id="{2ABED6AD-0922-444B-845C-6DB20168C1B6}"/>
              </a:ext>
            </a:extLst>
          </p:cNvPr>
          <p:cNvSpPr>
            <a:spLocks noGrp="1"/>
          </p:cNvSpPr>
          <p:nvPr>
            <p:ph type="sldNum" sz="quarter" idx="10"/>
          </p:nvPr>
        </p:nvSpPr>
        <p:spPr/>
        <p:txBody>
          <a:bodyPr/>
          <a:lstStyle/>
          <a:p>
            <a:pPr>
              <a:defRPr/>
            </a:pPr>
            <a:fld id="{025F9F99-9BD9-4422-B838-F0A597D458BC}" type="slidenum">
              <a:rPr lang="en-US" smtClean="0"/>
              <a:pPr>
                <a:defRPr/>
              </a:pPr>
              <a:t>4</a:t>
            </a:fld>
            <a:endParaRPr lang="en-US" dirty="0"/>
          </a:p>
        </p:txBody>
      </p:sp>
    </p:spTree>
    <p:extLst>
      <p:ext uri="{BB962C8B-B14F-4D97-AF65-F5344CB8AC3E}">
        <p14:creationId xmlns:p14="http://schemas.microsoft.com/office/powerpoint/2010/main" val="9820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E783-F422-0822-A739-8BB7AA5F304A}"/>
              </a:ext>
            </a:extLst>
          </p:cNvPr>
          <p:cNvSpPr>
            <a:spLocks noGrp="1"/>
          </p:cNvSpPr>
          <p:nvPr>
            <p:ph type="title"/>
          </p:nvPr>
        </p:nvSpPr>
        <p:spPr/>
        <p:txBody>
          <a:bodyPr/>
          <a:lstStyle/>
          <a:p>
            <a:r>
              <a:rPr lang="en-US" dirty="0">
                <a:solidFill>
                  <a:srgbClr val="002060"/>
                </a:solidFill>
                <a:latin typeface="Aptos" panose="020B0004020202020204" pitchFamily="34" charset="0"/>
              </a:rPr>
              <a:t>How are Library Groups formed?</a:t>
            </a:r>
          </a:p>
        </p:txBody>
      </p:sp>
      <p:sp>
        <p:nvSpPr>
          <p:cNvPr id="3" name="Content Placeholder 2">
            <a:extLst>
              <a:ext uri="{FF2B5EF4-FFF2-40B4-BE49-F238E27FC236}">
                <a16:creationId xmlns:a16="http://schemas.microsoft.com/office/drawing/2014/main" id="{40D90D2F-AEB2-F906-8CC4-B9317925B3A4}"/>
              </a:ext>
            </a:extLst>
          </p:cNvPr>
          <p:cNvSpPr>
            <a:spLocks noGrp="1"/>
          </p:cNvSpPr>
          <p:nvPr>
            <p:ph sz="half" idx="1"/>
          </p:nvPr>
        </p:nvSpPr>
        <p:spPr/>
        <p:txBody>
          <a:bodyPr/>
          <a:lstStyle/>
          <a:p>
            <a:r>
              <a:rPr lang="en-US" sz="3200" dirty="0">
                <a:solidFill>
                  <a:srgbClr val="002060"/>
                </a:solidFill>
                <a:latin typeface="Aptos" panose="020B0004020202020204" pitchFamily="34" charset="0"/>
              </a:rPr>
              <a:t>Shared Trait</a:t>
            </a:r>
          </a:p>
          <a:p>
            <a:r>
              <a:rPr lang="en-US" sz="3200" dirty="0">
                <a:solidFill>
                  <a:srgbClr val="002060"/>
                </a:solidFill>
                <a:latin typeface="Aptos" panose="020B0004020202020204" pitchFamily="34" charset="0"/>
              </a:rPr>
              <a:t>No Charge or Low Charge </a:t>
            </a:r>
          </a:p>
          <a:p>
            <a:r>
              <a:rPr lang="en-US" sz="3200" dirty="0">
                <a:solidFill>
                  <a:srgbClr val="002060"/>
                </a:solidFill>
                <a:latin typeface="Aptos" panose="020B0004020202020204" pitchFamily="34" charset="0"/>
              </a:rPr>
              <a:t>Minimum 10 Members</a:t>
            </a:r>
          </a:p>
          <a:p>
            <a:r>
              <a:rPr lang="en-US" sz="3200" dirty="0">
                <a:solidFill>
                  <a:srgbClr val="002060"/>
                </a:solidFill>
                <a:latin typeface="Aptos" panose="020B0004020202020204" pitchFamily="34" charset="0"/>
              </a:rPr>
              <a:t>Library Group Owner</a:t>
            </a:r>
          </a:p>
        </p:txBody>
      </p:sp>
      <p:pic>
        <p:nvPicPr>
          <p:cNvPr id="7" name="Content Placeholder 6" descr="Person holding credit card using laptop">
            <a:extLst>
              <a:ext uri="{FF2B5EF4-FFF2-40B4-BE49-F238E27FC236}">
                <a16:creationId xmlns:a16="http://schemas.microsoft.com/office/drawing/2014/main" id="{8126BE62-1328-8ED5-F2D7-0578D60EAFE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
        <p:nvSpPr>
          <p:cNvPr id="4" name="Slide Number Placeholder 3">
            <a:extLst>
              <a:ext uri="{FF2B5EF4-FFF2-40B4-BE49-F238E27FC236}">
                <a16:creationId xmlns:a16="http://schemas.microsoft.com/office/drawing/2014/main" id="{BF29A048-40FA-7E3F-1008-2524ED9F15DC}"/>
              </a:ext>
            </a:extLst>
          </p:cNvPr>
          <p:cNvSpPr>
            <a:spLocks noGrp="1"/>
          </p:cNvSpPr>
          <p:nvPr>
            <p:ph type="sldNum" sz="quarter" idx="10"/>
          </p:nvPr>
        </p:nvSpPr>
        <p:spPr/>
        <p:txBody>
          <a:bodyPr/>
          <a:lstStyle/>
          <a:p>
            <a:pPr>
              <a:defRPr/>
            </a:pPr>
            <a:fld id="{025F9F99-9BD9-4422-B838-F0A597D458BC}" type="slidenum">
              <a:rPr lang="en-US" smtClean="0"/>
              <a:pPr>
                <a:defRPr/>
              </a:pPr>
              <a:t>5</a:t>
            </a:fld>
            <a:endParaRPr lang="en-US" dirty="0"/>
          </a:p>
        </p:txBody>
      </p:sp>
    </p:spTree>
    <p:extLst>
      <p:ext uri="{BB962C8B-B14F-4D97-AF65-F5344CB8AC3E}">
        <p14:creationId xmlns:p14="http://schemas.microsoft.com/office/powerpoint/2010/main" val="372826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1563-370F-22A6-C088-3B6ACD9E487E}"/>
              </a:ext>
            </a:extLst>
          </p:cNvPr>
          <p:cNvSpPr>
            <a:spLocks noGrp="1"/>
          </p:cNvSpPr>
          <p:nvPr>
            <p:ph type="title"/>
          </p:nvPr>
        </p:nvSpPr>
        <p:spPr/>
        <p:txBody>
          <a:bodyPr/>
          <a:lstStyle/>
          <a:p>
            <a:r>
              <a:rPr lang="en-US" dirty="0">
                <a:solidFill>
                  <a:srgbClr val="002060"/>
                </a:solidFill>
                <a:latin typeface="Aptos" panose="020B0004020202020204" pitchFamily="34" charset="0"/>
              </a:rPr>
              <a:t>Library Group Owners</a:t>
            </a:r>
          </a:p>
        </p:txBody>
      </p:sp>
      <p:pic>
        <p:nvPicPr>
          <p:cNvPr id="8" name="Content Placeholder 7" descr="A screenshot of a computer&#10;&#10;Description automatically generated">
            <a:extLst>
              <a:ext uri="{FF2B5EF4-FFF2-40B4-BE49-F238E27FC236}">
                <a16:creationId xmlns:a16="http://schemas.microsoft.com/office/drawing/2014/main" id="{95778C77-9565-E4D9-5F0A-7060DB1C0F5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93196" y="3525950"/>
            <a:ext cx="6578600" cy="2714437"/>
          </a:xfrm>
        </p:spPr>
      </p:pic>
      <p:sp>
        <p:nvSpPr>
          <p:cNvPr id="4" name="Slide Number Placeholder 3">
            <a:extLst>
              <a:ext uri="{FF2B5EF4-FFF2-40B4-BE49-F238E27FC236}">
                <a16:creationId xmlns:a16="http://schemas.microsoft.com/office/drawing/2014/main" id="{1DD6585F-2BD1-CB8A-CDF0-730BDB72EDB2}"/>
              </a:ext>
            </a:extLst>
          </p:cNvPr>
          <p:cNvSpPr>
            <a:spLocks noGrp="1"/>
          </p:cNvSpPr>
          <p:nvPr>
            <p:ph type="sldNum" sz="quarter" idx="10"/>
          </p:nvPr>
        </p:nvSpPr>
        <p:spPr/>
        <p:txBody>
          <a:bodyPr/>
          <a:lstStyle/>
          <a:p>
            <a:pPr>
              <a:defRPr/>
            </a:pPr>
            <a:fld id="{025F9F99-9BD9-4422-B838-F0A597D458BC}" type="slidenum">
              <a:rPr lang="en-US" smtClean="0"/>
              <a:pPr>
                <a:defRPr/>
              </a:pPr>
              <a:t>6</a:t>
            </a:fld>
            <a:endParaRPr lang="en-US" dirty="0"/>
          </a:p>
        </p:txBody>
      </p:sp>
      <p:pic>
        <p:nvPicPr>
          <p:cNvPr id="15" name="Picture 14">
            <a:extLst>
              <a:ext uri="{FF2B5EF4-FFF2-40B4-BE49-F238E27FC236}">
                <a16:creationId xmlns:a16="http://schemas.microsoft.com/office/drawing/2014/main" id="{696E384F-6211-2BF1-1AB3-BAC2509D1538}"/>
              </a:ext>
            </a:extLst>
          </p:cNvPr>
          <p:cNvPicPr>
            <a:picLocks noChangeAspect="1"/>
          </p:cNvPicPr>
          <p:nvPr/>
        </p:nvPicPr>
        <p:blipFill>
          <a:blip r:embed="rId4"/>
          <a:stretch>
            <a:fillRect/>
          </a:stretch>
        </p:blipFill>
        <p:spPr>
          <a:xfrm>
            <a:off x="988547" y="4253659"/>
            <a:ext cx="1914310" cy="963251"/>
          </a:xfrm>
          <a:prstGeom prst="rect">
            <a:avLst/>
          </a:prstGeom>
        </p:spPr>
      </p:pic>
      <p:pic>
        <p:nvPicPr>
          <p:cNvPr id="6" name="Content Placeholder 5" descr="A screenshot of a computer&#10;&#10;Description automatically generated">
            <a:extLst>
              <a:ext uri="{FF2B5EF4-FFF2-40B4-BE49-F238E27FC236}">
                <a16:creationId xmlns:a16="http://schemas.microsoft.com/office/drawing/2014/main" id="{CF5D506D-C9AB-E755-B3F2-4E79B873E83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2693196" y="1522508"/>
            <a:ext cx="6013154" cy="1809542"/>
          </a:xfrm>
        </p:spPr>
      </p:pic>
      <p:pic>
        <p:nvPicPr>
          <p:cNvPr id="7" name="Picture 6">
            <a:extLst>
              <a:ext uri="{FF2B5EF4-FFF2-40B4-BE49-F238E27FC236}">
                <a16:creationId xmlns:a16="http://schemas.microsoft.com/office/drawing/2014/main" id="{120D6610-76B4-F571-FA8E-DC5CEBFF6E14}"/>
              </a:ext>
            </a:extLst>
          </p:cNvPr>
          <p:cNvPicPr>
            <a:picLocks noChangeAspect="1"/>
          </p:cNvPicPr>
          <p:nvPr/>
        </p:nvPicPr>
        <p:blipFill>
          <a:blip r:embed="rId4"/>
          <a:stretch>
            <a:fillRect/>
          </a:stretch>
        </p:blipFill>
        <p:spPr>
          <a:xfrm>
            <a:off x="988547" y="2147575"/>
            <a:ext cx="1914310" cy="963251"/>
          </a:xfrm>
          <a:prstGeom prst="rect">
            <a:avLst/>
          </a:prstGeom>
        </p:spPr>
      </p:pic>
    </p:spTree>
    <p:extLst>
      <p:ext uri="{BB962C8B-B14F-4D97-AF65-F5344CB8AC3E}">
        <p14:creationId xmlns:p14="http://schemas.microsoft.com/office/powerpoint/2010/main" val="417936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9012-BB8E-0DCD-9809-12F6C1B17606}"/>
              </a:ext>
            </a:extLst>
          </p:cNvPr>
          <p:cNvSpPr>
            <a:spLocks noGrp="1"/>
          </p:cNvSpPr>
          <p:nvPr>
            <p:ph type="title"/>
          </p:nvPr>
        </p:nvSpPr>
        <p:spPr/>
        <p:txBody>
          <a:bodyPr/>
          <a:lstStyle/>
          <a:p>
            <a:r>
              <a:rPr lang="en-US" dirty="0">
                <a:solidFill>
                  <a:srgbClr val="002060"/>
                </a:solidFill>
                <a:latin typeface="Aptos" panose="020B0004020202020204" pitchFamily="34" charset="0"/>
              </a:rPr>
              <a:t>How to Find Library Groups</a:t>
            </a:r>
          </a:p>
        </p:txBody>
      </p:sp>
      <p:sp>
        <p:nvSpPr>
          <p:cNvPr id="3" name="Content Placeholder 2">
            <a:extLst>
              <a:ext uri="{FF2B5EF4-FFF2-40B4-BE49-F238E27FC236}">
                <a16:creationId xmlns:a16="http://schemas.microsoft.com/office/drawing/2014/main" id="{B7BD769E-C742-3CD4-A9E0-F2BF0BBE182B}"/>
              </a:ext>
            </a:extLst>
          </p:cNvPr>
          <p:cNvSpPr>
            <a:spLocks noGrp="1"/>
          </p:cNvSpPr>
          <p:nvPr>
            <p:ph sz="half" idx="1"/>
          </p:nvPr>
        </p:nvSpPr>
        <p:spPr/>
        <p:txBody>
          <a:bodyPr/>
          <a:lstStyle/>
          <a:p>
            <a:r>
              <a:rPr lang="en-US" sz="3200" dirty="0">
                <a:solidFill>
                  <a:srgbClr val="002060"/>
                </a:solidFill>
                <a:latin typeface="Aptos" panose="020B0004020202020204" pitchFamily="34" charset="0"/>
              </a:rPr>
              <a:t>Libraries Search</a:t>
            </a:r>
          </a:p>
          <a:p>
            <a:r>
              <a:rPr lang="en-US" sz="3200" dirty="0">
                <a:solidFill>
                  <a:srgbClr val="002060"/>
                </a:solidFill>
                <a:latin typeface="Aptos" panose="020B0004020202020204" pitchFamily="34" charset="0"/>
              </a:rPr>
              <a:t>Multiple Filters </a:t>
            </a:r>
          </a:p>
          <a:p>
            <a:r>
              <a:rPr lang="en-US" sz="3200" dirty="0">
                <a:solidFill>
                  <a:srgbClr val="002060"/>
                </a:solidFill>
                <a:latin typeface="Aptos" panose="020B0004020202020204" pitchFamily="34" charset="0"/>
              </a:rPr>
              <a:t>Library Group Filters</a:t>
            </a:r>
          </a:p>
          <a:p>
            <a:pPr lvl="1"/>
            <a:r>
              <a:rPr lang="en-US" sz="2800" dirty="0">
                <a:solidFill>
                  <a:srgbClr val="002060"/>
                </a:solidFill>
                <a:latin typeface="Aptos" panose="020B0004020202020204" pitchFamily="34" charset="0"/>
              </a:rPr>
              <a:t>My Library Groups</a:t>
            </a:r>
          </a:p>
          <a:p>
            <a:pPr lvl="1"/>
            <a:r>
              <a:rPr lang="en-US" sz="2800" dirty="0">
                <a:solidFill>
                  <a:srgbClr val="002060"/>
                </a:solidFill>
                <a:latin typeface="Aptos" panose="020B0004020202020204" pitchFamily="34" charset="0"/>
              </a:rPr>
              <a:t>These Library Groups</a:t>
            </a:r>
          </a:p>
        </p:txBody>
      </p:sp>
      <p:pic>
        <p:nvPicPr>
          <p:cNvPr id="7" name="Content Placeholder 6" descr="A screenshot of a computer&#10;&#10;Description automatically generated">
            <a:extLst>
              <a:ext uri="{FF2B5EF4-FFF2-40B4-BE49-F238E27FC236}">
                <a16:creationId xmlns:a16="http://schemas.microsoft.com/office/drawing/2014/main" id="{C75F2275-F076-544E-A8D5-6AD854563C0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86537" y="1690687"/>
            <a:ext cx="4427528" cy="4351337"/>
          </a:xfrm>
        </p:spPr>
      </p:pic>
      <p:sp>
        <p:nvSpPr>
          <p:cNvPr id="4" name="Slide Number Placeholder 3">
            <a:extLst>
              <a:ext uri="{FF2B5EF4-FFF2-40B4-BE49-F238E27FC236}">
                <a16:creationId xmlns:a16="http://schemas.microsoft.com/office/drawing/2014/main" id="{78A188B5-FAD4-0560-EB82-B98A6F99D0F1}"/>
              </a:ext>
            </a:extLst>
          </p:cNvPr>
          <p:cNvSpPr>
            <a:spLocks noGrp="1"/>
          </p:cNvSpPr>
          <p:nvPr>
            <p:ph type="sldNum" sz="quarter" idx="10"/>
          </p:nvPr>
        </p:nvSpPr>
        <p:spPr/>
        <p:txBody>
          <a:bodyPr/>
          <a:lstStyle/>
          <a:p>
            <a:pPr>
              <a:defRPr/>
            </a:pPr>
            <a:fld id="{025F9F99-9BD9-4422-B838-F0A597D458BC}" type="slidenum">
              <a:rPr lang="en-US" smtClean="0"/>
              <a:pPr>
                <a:defRPr/>
              </a:pPr>
              <a:t>7</a:t>
            </a:fld>
            <a:endParaRPr lang="en-US" dirty="0"/>
          </a:p>
        </p:txBody>
      </p:sp>
    </p:spTree>
    <p:extLst>
      <p:ext uri="{BB962C8B-B14F-4D97-AF65-F5344CB8AC3E}">
        <p14:creationId xmlns:p14="http://schemas.microsoft.com/office/powerpoint/2010/main" val="96927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0C5D-5AFD-315D-C4E2-8E846C5B521E}"/>
              </a:ext>
            </a:extLst>
          </p:cNvPr>
          <p:cNvSpPr>
            <a:spLocks noGrp="1"/>
          </p:cNvSpPr>
          <p:nvPr>
            <p:ph type="title"/>
          </p:nvPr>
        </p:nvSpPr>
        <p:spPr/>
        <p:txBody>
          <a:bodyPr/>
          <a:lstStyle/>
          <a:p>
            <a:r>
              <a:rPr lang="en-US" dirty="0">
                <a:solidFill>
                  <a:srgbClr val="002060"/>
                </a:solidFill>
                <a:latin typeface="Aptos" panose="020B0004020202020204" pitchFamily="34" charset="0"/>
              </a:rPr>
              <a:t>How to Add, Join, or Leave</a:t>
            </a:r>
          </a:p>
        </p:txBody>
      </p:sp>
      <p:sp>
        <p:nvSpPr>
          <p:cNvPr id="5" name="Content Placeholder 4">
            <a:extLst>
              <a:ext uri="{FF2B5EF4-FFF2-40B4-BE49-F238E27FC236}">
                <a16:creationId xmlns:a16="http://schemas.microsoft.com/office/drawing/2014/main" id="{FF5CE641-CA7B-CD69-26D4-7A693783E099}"/>
              </a:ext>
            </a:extLst>
          </p:cNvPr>
          <p:cNvSpPr>
            <a:spLocks noGrp="1"/>
          </p:cNvSpPr>
          <p:nvPr>
            <p:ph sz="half" idx="1"/>
          </p:nvPr>
        </p:nvSpPr>
        <p:spPr/>
        <p:txBody>
          <a:bodyPr/>
          <a:lstStyle/>
          <a:p>
            <a:r>
              <a:rPr lang="en-US" sz="3200" dirty="0">
                <a:solidFill>
                  <a:srgbClr val="002060"/>
                </a:solidFill>
                <a:latin typeface="Aptos" panose="020B0004020202020204" pitchFamily="34" charset="0"/>
              </a:rPr>
              <a:t>Contact your Region for assistance</a:t>
            </a:r>
          </a:p>
          <a:p>
            <a:endParaRPr lang="en-US" dirty="0"/>
          </a:p>
        </p:txBody>
      </p:sp>
      <p:sp>
        <p:nvSpPr>
          <p:cNvPr id="4" name="Slide Number Placeholder 3">
            <a:extLst>
              <a:ext uri="{FF2B5EF4-FFF2-40B4-BE49-F238E27FC236}">
                <a16:creationId xmlns:a16="http://schemas.microsoft.com/office/drawing/2014/main" id="{EEDD060C-9791-5F4E-D1E4-B6F107FEDDD1}"/>
              </a:ext>
            </a:extLst>
          </p:cNvPr>
          <p:cNvSpPr>
            <a:spLocks noGrp="1"/>
          </p:cNvSpPr>
          <p:nvPr>
            <p:ph type="sldNum" sz="quarter" idx="10"/>
          </p:nvPr>
        </p:nvSpPr>
        <p:spPr/>
        <p:txBody>
          <a:bodyPr/>
          <a:lstStyle/>
          <a:p>
            <a:pPr>
              <a:defRPr/>
            </a:pPr>
            <a:fld id="{025F9F99-9BD9-4422-B838-F0A597D458BC}" type="slidenum">
              <a:rPr lang="en-US" smtClean="0"/>
              <a:pPr>
                <a:defRPr/>
              </a:pPr>
              <a:t>8</a:t>
            </a:fld>
            <a:endParaRPr lang="en-US" dirty="0"/>
          </a:p>
        </p:txBody>
      </p:sp>
      <p:pic>
        <p:nvPicPr>
          <p:cNvPr id="7" name="Content Placeholder 6" descr="Person using computer">
            <a:extLst>
              <a:ext uri="{FF2B5EF4-FFF2-40B4-BE49-F238E27FC236}">
                <a16:creationId xmlns:a16="http://schemas.microsoft.com/office/drawing/2014/main" id="{55F1CB75-3FB6-0242-9371-7996F714D52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5098"/>
            <a:ext cx="5181600" cy="3452391"/>
          </a:xfrm>
        </p:spPr>
      </p:pic>
    </p:spTree>
    <p:extLst>
      <p:ext uri="{BB962C8B-B14F-4D97-AF65-F5344CB8AC3E}">
        <p14:creationId xmlns:p14="http://schemas.microsoft.com/office/powerpoint/2010/main" val="279884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A161-F804-FB34-BC16-9A644D2213C6}"/>
              </a:ext>
            </a:extLst>
          </p:cNvPr>
          <p:cNvSpPr>
            <a:spLocks noGrp="1"/>
          </p:cNvSpPr>
          <p:nvPr>
            <p:ph type="title"/>
          </p:nvPr>
        </p:nvSpPr>
        <p:spPr/>
        <p:txBody>
          <a:bodyPr/>
          <a:lstStyle/>
          <a:p>
            <a:r>
              <a:rPr lang="en-US" dirty="0">
                <a:solidFill>
                  <a:srgbClr val="002060"/>
                </a:solidFill>
                <a:latin typeface="Aptos" panose="020B0004020202020204" pitchFamily="34" charset="0"/>
              </a:rPr>
              <a:t>FREESHARE	</a:t>
            </a:r>
          </a:p>
        </p:txBody>
      </p:sp>
      <p:sp>
        <p:nvSpPr>
          <p:cNvPr id="5" name="Content Placeholder 4">
            <a:extLst>
              <a:ext uri="{FF2B5EF4-FFF2-40B4-BE49-F238E27FC236}">
                <a16:creationId xmlns:a16="http://schemas.microsoft.com/office/drawing/2014/main" id="{36C4E71E-2757-20EC-2DBE-6D4361F3280A}"/>
              </a:ext>
            </a:extLst>
          </p:cNvPr>
          <p:cNvSpPr>
            <a:spLocks noGrp="1"/>
          </p:cNvSpPr>
          <p:nvPr>
            <p:ph sz="half" idx="1"/>
          </p:nvPr>
        </p:nvSpPr>
        <p:spPr/>
        <p:txBody>
          <a:bodyPr/>
          <a:lstStyle/>
          <a:p>
            <a:r>
              <a:rPr lang="en-US" sz="3200" dirty="0">
                <a:solidFill>
                  <a:srgbClr val="002060"/>
                </a:solidFill>
                <a:latin typeface="Aptos" panose="020B0004020202020204" pitchFamily="34" charset="0"/>
              </a:rPr>
              <a:t>Review Licensing Agreements</a:t>
            </a:r>
          </a:p>
          <a:p>
            <a:r>
              <a:rPr lang="en-US" sz="3200" dirty="0">
                <a:solidFill>
                  <a:srgbClr val="002060"/>
                </a:solidFill>
                <a:latin typeface="Aptos" panose="020B0004020202020204" pitchFamily="34" charset="0"/>
              </a:rPr>
              <a:t>Lend and Borrow in Equal Measure</a:t>
            </a:r>
          </a:p>
        </p:txBody>
      </p:sp>
      <p:pic>
        <p:nvPicPr>
          <p:cNvPr id="8" name="Content Placeholder 7" descr="Child handing an apple">
            <a:extLst>
              <a:ext uri="{FF2B5EF4-FFF2-40B4-BE49-F238E27FC236}">
                <a16:creationId xmlns:a16="http://schemas.microsoft.com/office/drawing/2014/main" id="{5915F226-2393-965E-FBC5-B55C60B1D96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301852"/>
            <a:ext cx="5181600" cy="3398884"/>
          </a:xfrm>
        </p:spPr>
      </p:pic>
      <p:sp>
        <p:nvSpPr>
          <p:cNvPr id="4" name="Slide Number Placeholder 3">
            <a:extLst>
              <a:ext uri="{FF2B5EF4-FFF2-40B4-BE49-F238E27FC236}">
                <a16:creationId xmlns:a16="http://schemas.microsoft.com/office/drawing/2014/main" id="{A85A9C78-8924-0D57-72C2-6ABA61B92B52}"/>
              </a:ext>
            </a:extLst>
          </p:cNvPr>
          <p:cNvSpPr>
            <a:spLocks noGrp="1"/>
          </p:cNvSpPr>
          <p:nvPr>
            <p:ph type="sldNum" sz="quarter" idx="10"/>
          </p:nvPr>
        </p:nvSpPr>
        <p:spPr/>
        <p:txBody>
          <a:bodyPr/>
          <a:lstStyle/>
          <a:p>
            <a:pPr>
              <a:defRPr/>
            </a:pPr>
            <a:fld id="{025F9F99-9BD9-4422-B838-F0A597D458BC}" type="slidenum">
              <a:rPr lang="en-US" smtClean="0"/>
              <a:pPr>
                <a:defRPr/>
              </a:pPr>
              <a:t>9</a:t>
            </a:fld>
            <a:endParaRPr lang="en-US" dirty="0"/>
          </a:p>
        </p:txBody>
      </p:sp>
    </p:spTree>
    <p:extLst>
      <p:ext uri="{BB962C8B-B14F-4D97-AF65-F5344CB8AC3E}">
        <p14:creationId xmlns:p14="http://schemas.microsoft.com/office/powerpoint/2010/main" val="872632703"/>
      </p:ext>
    </p:extLst>
  </p:cSld>
  <p:clrMapOvr>
    <a:masterClrMapping/>
  </p:clrMapOvr>
</p:sld>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247891-0124-4ef2-b948-f0971478a393" xsi:nil="true"/>
    <lcf76f155ced4ddcb4097134ff3c332f xmlns="74497ba9-ed5a-4cca-9240-7ee99bf358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29AAA7C5DF2C48B0448E31AE190A0F" ma:contentTypeVersion="18" ma:contentTypeDescription="Create a new document." ma:contentTypeScope="" ma:versionID="e72067e4c40d1052f6e19054037d39b1">
  <xsd:schema xmlns:xsd="http://www.w3.org/2001/XMLSchema" xmlns:xs="http://www.w3.org/2001/XMLSchema" xmlns:p="http://schemas.microsoft.com/office/2006/metadata/properties" xmlns:ns2="74497ba9-ed5a-4cca-9240-7ee99bf3581f" xmlns:ns3="c1247891-0124-4ef2-b948-f0971478a393" targetNamespace="http://schemas.microsoft.com/office/2006/metadata/properties" ma:root="true" ma:fieldsID="a8c820bd7cfefdeaf5accf1d088fff33" ns2:_="" ns3:_="">
    <xsd:import namespace="74497ba9-ed5a-4cca-9240-7ee99bf3581f"/>
    <xsd:import namespace="c1247891-0124-4ef2-b948-f0971478a3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97ba9-ed5a-4cca-9240-7ee99bf35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247891-0124-4ef2-b948-f0971478a3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f016e4-01ad-49fb-a318-e6a570d1757a}" ma:internalName="TaxCatchAll" ma:showField="CatchAllData" ma:web="c1247891-0124-4ef2-b948-f0971478a3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320D0-1373-48A5-B29D-10B6BC5CB0CF}">
  <ds:schemaRefs>
    <ds:schemaRef ds:uri="74497ba9-ed5a-4cca-9240-7ee99bf3581f"/>
    <ds:schemaRef ds:uri="http://schemas.microsoft.com/office/2006/metadata/properties"/>
    <ds:schemaRef ds:uri="c1247891-0124-4ef2-b948-f0971478a393"/>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8A1740C-83F8-4615-B915-DF90AAF187D4}">
  <ds:schemaRefs>
    <ds:schemaRef ds:uri="http://schemas.microsoft.com/sharepoint/v3/contenttype/forms"/>
  </ds:schemaRefs>
</ds:datastoreItem>
</file>

<file path=customXml/itemProps3.xml><?xml version="1.0" encoding="utf-8"?>
<ds:datastoreItem xmlns:ds="http://schemas.openxmlformats.org/officeDocument/2006/customXml" ds:itemID="{E43F7162-3D9D-4160-B0B1-9500B1E06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97ba9-ed5a-4cca-9240-7ee99bf3581f"/>
    <ds:schemaRef ds:uri="c1247891-0124-4ef2-b948-f0971478a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NTO Template (NEW LOGO 4-27-17)</Template>
  <TotalTime>3205</TotalTime>
  <Words>515</Words>
  <Application>Microsoft Office PowerPoint</Application>
  <PresentationFormat>Widescreen</PresentationFormat>
  <Paragraphs>91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Calibri</vt:lpstr>
      <vt:lpstr>NTO White w gray text</vt:lpstr>
      <vt:lpstr>Region 7 Presents:  DOCLINE Library Groups  and FREESHARE</vt:lpstr>
      <vt:lpstr>Network of the National Library of Medicine</vt:lpstr>
      <vt:lpstr>What is DOCLINE?</vt:lpstr>
      <vt:lpstr>All about Library Groups</vt:lpstr>
      <vt:lpstr>How are Library Groups formed?</vt:lpstr>
      <vt:lpstr>Library Group Owners</vt:lpstr>
      <vt:lpstr>How to Find Library Groups</vt:lpstr>
      <vt:lpstr>How to Add, Join, or Leave</vt:lpstr>
      <vt:lpstr>FREESHARE </vt:lpstr>
      <vt:lpstr>Library Groups in Routing Table</vt:lpstr>
      <vt:lpstr>Sample Routing Table Configuration</vt:lpstr>
      <vt:lpstr>Automated Routing Table Cells</vt:lpstr>
      <vt:lpstr>Add Libraries and Groups</vt:lpstr>
      <vt:lpstr>What about EFTS?</vt:lpstr>
      <vt:lpstr>Live Demonstration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mknapp</dc:creator>
  <cp:lastModifiedBy>Rebecca Brown</cp:lastModifiedBy>
  <cp:revision>112</cp:revision>
  <cp:lastPrinted>2018-03-12T21:16:57Z</cp:lastPrinted>
  <dcterms:created xsi:type="dcterms:W3CDTF">2017-05-15T23:46:48Z</dcterms:created>
  <dcterms:modified xsi:type="dcterms:W3CDTF">2024-08-08T20:00:35Z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0x0101000D29AAA7C5DF2C48B0448E31AE190A0F</vt:lpwstr>
  </property>
  <property fmtid="{D5CDD505-2E9C-101B-9397-08002B2CF9AE}" pid="3" name="MediaServiceImageTags">
    <vt:lpwstr/>
  </property>
</Properties>
</file>