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7"/>
  </p:notesMasterIdLst>
  <p:sldIdLst>
    <p:sldId id="363" r:id="rId3"/>
    <p:sldId id="365" r:id="rId4"/>
    <p:sldId id="313" r:id="rId5"/>
    <p:sldId id="324" r:id="rId6"/>
    <p:sldId id="325" r:id="rId7"/>
    <p:sldId id="335" r:id="rId8"/>
    <p:sldId id="345" r:id="rId9"/>
    <p:sldId id="259" r:id="rId10"/>
    <p:sldId id="315" r:id="rId11"/>
    <p:sldId id="314" r:id="rId12"/>
    <p:sldId id="311" r:id="rId13"/>
    <p:sldId id="326" r:id="rId14"/>
    <p:sldId id="312" r:id="rId15"/>
    <p:sldId id="347" r:id="rId16"/>
    <p:sldId id="273" r:id="rId17"/>
    <p:sldId id="274" r:id="rId18"/>
    <p:sldId id="346" r:id="rId19"/>
    <p:sldId id="279" r:id="rId20"/>
    <p:sldId id="280" r:id="rId21"/>
    <p:sldId id="348" r:id="rId22"/>
    <p:sldId id="281" r:id="rId23"/>
    <p:sldId id="305" r:id="rId24"/>
    <p:sldId id="306" r:id="rId25"/>
    <p:sldId id="282" r:id="rId26"/>
    <p:sldId id="283" r:id="rId27"/>
    <p:sldId id="322" r:id="rId28"/>
    <p:sldId id="284" r:id="rId29"/>
    <p:sldId id="304" r:id="rId30"/>
    <p:sldId id="287" r:id="rId31"/>
    <p:sldId id="344" r:id="rId32"/>
    <p:sldId id="297" r:id="rId33"/>
    <p:sldId id="342" r:id="rId34"/>
    <p:sldId id="343" r:id="rId35"/>
    <p:sldId id="350" r:id="rId36"/>
    <p:sldId id="337" r:id="rId37"/>
    <p:sldId id="341" r:id="rId38"/>
    <p:sldId id="351" r:id="rId39"/>
    <p:sldId id="340" r:id="rId40"/>
    <p:sldId id="360" r:id="rId41"/>
    <p:sldId id="321" r:id="rId42"/>
    <p:sldId id="353" r:id="rId43"/>
    <p:sldId id="357" r:id="rId44"/>
    <p:sldId id="302" r:id="rId45"/>
    <p:sldId id="317" r:id="rId46"/>
    <p:sldId id="359" r:id="rId47"/>
    <p:sldId id="323" r:id="rId48"/>
    <p:sldId id="331" r:id="rId49"/>
    <p:sldId id="318" r:id="rId50"/>
    <p:sldId id="319" r:id="rId51"/>
    <p:sldId id="290" r:id="rId52"/>
    <p:sldId id="291" r:id="rId53"/>
    <p:sldId id="332" r:id="rId54"/>
    <p:sldId id="333" r:id="rId55"/>
    <p:sldId id="293" r:id="rId56"/>
    <p:sldId id="294" r:id="rId57"/>
    <p:sldId id="300" r:id="rId58"/>
    <p:sldId id="355" r:id="rId59"/>
    <p:sldId id="327" r:id="rId60"/>
    <p:sldId id="330" r:id="rId61"/>
    <p:sldId id="358" r:id="rId62"/>
    <p:sldId id="336" r:id="rId63"/>
    <p:sldId id="352" r:id="rId64"/>
    <p:sldId id="329" r:id="rId65"/>
    <p:sldId id="36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8" autoAdjust="0"/>
    <p:restoredTop sz="81851" autoAdjust="0"/>
  </p:normalViewPr>
  <p:slideViewPr>
    <p:cSldViewPr snapToGrid="0">
      <p:cViewPr varScale="1">
        <p:scale>
          <a:sx n="89" d="100"/>
          <a:sy n="89" d="100"/>
        </p:scale>
        <p:origin x="936" y="7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slop, Christine" userId="040b7de2-5ca7-41c8-b19d-21056dc3c874" providerId="ADAL" clId="{6ECFF19E-1FBB-4937-9531-41CE98023AB8}"/>
    <pc:docChg chg="undo custSel modSld">
      <pc:chgData name="Hislop, Christine" userId="040b7de2-5ca7-41c8-b19d-21056dc3c874" providerId="ADAL" clId="{6ECFF19E-1FBB-4937-9531-41CE98023AB8}" dt="2024-02-27T16:04:44.303" v="92" actId="947"/>
      <pc:docMkLst>
        <pc:docMk/>
      </pc:docMkLst>
      <pc:sldChg chg="modSp mod">
        <pc:chgData name="Hislop, Christine" userId="040b7de2-5ca7-41c8-b19d-21056dc3c874" providerId="ADAL" clId="{6ECFF19E-1FBB-4937-9531-41CE98023AB8}" dt="2024-02-27T16:03:18.404" v="83" actId="14100"/>
        <pc:sldMkLst>
          <pc:docMk/>
          <pc:sldMk cId="0" sldId="294"/>
        </pc:sldMkLst>
        <pc:spChg chg="mod">
          <ac:chgData name="Hislop, Christine" userId="040b7de2-5ca7-41c8-b19d-21056dc3c874" providerId="ADAL" clId="{6ECFF19E-1FBB-4937-9531-41CE98023AB8}" dt="2024-02-27T16:03:18.404" v="83" actId="14100"/>
          <ac:spMkLst>
            <pc:docMk/>
            <pc:sldMk cId="0" sldId="294"/>
            <ac:spMk id="222" creationId="{00000000-0000-0000-0000-000000000000}"/>
          </ac:spMkLst>
        </pc:spChg>
      </pc:sldChg>
      <pc:sldChg chg="modSp mod">
        <pc:chgData name="Hislop, Christine" userId="040b7de2-5ca7-41c8-b19d-21056dc3c874" providerId="ADAL" clId="{6ECFF19E-1FBB-4937-9531-41CE98023AB8}" dt="2024-02-27T16:03:02.084" v="79" actId="14100"/>
        <pc:sldMkLst>
          <pc:docMk/>
          <pc:sldMk cId="738109381" sldId="300"/>
        </pc:sldMkLst>
        <pc:spChg chg="mod">
          <ac:chgData name="Hislop, Christine" userId="040b7de2-5ca7-41c8-b19d-21056dc3c874" providerId="ADAL" clId="{6ECFF19E-1FBB-4937-9531-41CE98023AB8}" dt="2024-02-27T16:03:02.084" v="79" actId="14100"/>
          <ac:spMkLst>
            <pc:docMk/>
            <pc:sldMk cId="738109381" sldId="300"/>
            <ac:spMk id="3" creationId="{1A3B4759-164E-C32A-6137-90F6D5CE8F0F}"/>
          </ac:spMkLst>
        </pc:spChg>
      </pc:sldChg>
      <pc:sldChg chg="modSp mod">
        <pc:chgData name="Hislop, Christine" userId="040b7de2-5ca7-41c8-b19d-21056dc3c874" providerId="ADAL" clId="{6ECFF19E-1FBB-4937-9531-41CE98023AB8}" dt="2024-02-27T16:04:18.965" v="89" actId="14100"/>
        <pc:sldMkLst>
          <pc:docMk/>
          <pc:sldMk cId="3999758632" sldId="302"/>
        </pc:sldMkLst>
        <pc:spChg chg="mod">
          <ac:chgData name="Hislop, Christine" userId="040b7de2-5ca7-41c8-b19d-21056dc3c874" providerId="ADAL" clId="{6ECFF19E-1FBB-4937-9531-41CE98023AB8}" dt="2024-02-27T16:04:18.965" v="89" actId="14100"/>
          <ac:spMkLst>
            <pc:docMk/>
            <pc:sldMk cId="3999758632" sldId="302"/>
            <ac:spMk id="3" creationId="{3955DF92-EC7C-E19D-8104-E662807A5E97}"/>
          </ac:spMkLst>
        </pc:spChg>
      </pc:sldChg>
      <pc:sldChg chg="modSp mod">
        <pc:chgData name="Hislop, Christine" userId="040b7de2-5ca7-41c8-b19d-21056dc3c874" providerId="ADAL" clId="{6ECFF19E-1FBB-4937-9531-41CE98023AB8}" dt="2024-02-27T16:02:28.676" v="73" actId="14100"/>
        <pc:sldMkLst>
          <pc:docMk/>
          <pc:sldMk cId="2131775452" sldId="327"/>
        </pc:sldMkLst>
        <pc:spChg chg="mod">
          <ac:chgData name="Hislop, Christine" userId="040b7de2-5ca7-41c8-b19d-21056dc3c874" providerId="ADAL" clId="{6ECFF19E-1FBB-4937-9531-41CE98023AB8}" dt="2024-02-27T16:02:28.676" v="73" actId="14100"/>
          <ac:spMkLst>
            <pc:docMk/>
            <pc:sldMk cId="2131775452" sldId="327"/>
            <ac:spMk id="3" creationId="{6CF8D726-6D45-C48B-DB6F-19AF1DB51D6E}"/>
          </ac:spMkLst>
        </pc:spChg>
      </pc:sldChg>
      <pc:sldChg chg="modSp mod">
        <pc:chgData name="Hislop, Christine" userId="040b7de2-5ca7-41c8-b19d-21056dc3c874" providerId="ADAL" clId="{6ECFF19E-1FBB-4937-9531-41CE98023AB8}" dt="2024-02-27T15:59:44.576" v="53" actId="403"/>
        <pc:sldMkLst>
          <pc:docMk/>
          <pc:sldMk cId="4222721728" sldId="329"/>
        </pc:sldMkLst>
        <pc:spChg chg="mod">
          <ac:chgData name="Hislop, Christine" userId="040b7de2-5ca7-41c8-b19d-21056dc3c874" providerId="ADAL" clId="{6ECFF19E-1FBB-4937-9531-41CE98023AB8}" dt="2024-02-27T15:59:44.576" v="53" actId="403"/>
          <ac:spMkLst>
            <pc:docMk/>
            <pc:sldMk cId="4222721728" sldId="329"/>
            <ac:spMk id="3" creationId="{82B2F6E8-F75D-ECC8-358E-57F282E07C25}"/>
          </ac:spMkLst>
        </pc:spChg>
      </pc:sldChg>
      <pc:sldChg chg="modSp mod">
        <pc:chgData name="Hislop, Christine" userId="040b7de2-5ca7-41c8-b19d-21056dc3c874" providerId="ADAL" clId="{6ECFF19E-1FBB-4937-9531-41CE98023AB8}" dt="2024-02-27T16:02:17.379" v="71" actId="27636"/>
        <pc:sldMkLst>
          <pc:docMk/>
          <pc:sldMk cId="835738158" sldId="330"/>
        </pc:sldMkLst>
        <pc:spChg chg="mod">
          <ac:chgData name="Hislop, Christine" userId="040b7de2-5ca7-41c8-b19d-21056dc3c874" providerId="ADAL" clId="{6ECFF19E-1FBB-4937-9531-41CE98023AB8}" dt="2024-02-27T16:02:17.379" v="71" actId="27636"/>
          <ac:spMkLst>
            <pc:docMk/>
            <pc:sldMk cId="835738158" sldId="330"/>
            <ac:spMk id="3" creationId="{74186992-8D6B-5CEB-9451-55F83FC87BB7}"/>
          </ac:spMkLst>
        </pc:spChg>
      </pc:sldChg>
      <pc:sldChg chg="modSp mod">
        <pc:chgData name="Hislop, Christine" userId="040b7de2-5ca7-41c8-b19d-21056dc3c874" providerId="ADAL" clId="{6ECFF19E-1FBB-4937-9531-41CE98023AB8}" dt="2024-02-27T16:03:55.124" v="86" actId="14100"/>
        <pc:sldMkLst>
          <pc:docMk/>
          <pc:sldMk cId="1019845929" sldId="332"/>
        </pc:sldMkLst>
        <pc:spChg chg="mod">
          <ac:chgData name="Hislop, Christine" userId="040b7de2-5ca7-41c8-b19d-21056dc3c874" providerId="ADAL" clId="{6ECFF19E-1FBB-4937-9531-41CE98023AB8}" dt="2024-02-27T16:03:55.124" v="86" actId="14100"/>
          <ac:spMkLst>
            <pc:docMk/>
            <pc:sldMk cId="1019845929" sldId="332"/>
            <ac:spMk id="3" creationId="{23EEDEB9-D7E7-D148-F693-48F6054124DB}"/>
          </ac:spMkLst>
        </pc:spChg>
      </pc:sldChg>
      <pc:sldChg chg="modSp mod">
        <pc:chgData name="Hislop, Christine" userId="040b7de2-5ca7-41c8-b19d-21056dc3c874" providerId="ADAL" clId="{6ECFF19E-1FBB-4937-9531-41CE98023AB8}" dt="2024-02-27T16:03:34.013" v="85" actId="1076"/>
        <pc:sldMkLst>
          <pc:docMk/>
          <pc:sldMk cId="3642064147" sldId="333"/>
        </pc:sldMkLst>
        <pc:spChg chg="mod">
          <ac:chgData name="Hislop, Christine" userId="040b7de2-5ca7-41c8-b19d-21056dc3c874" providerId="ADAL" clId="{6ECFF19E-1FBB-4937-9531-41CE98023AB8}" dt="2024-02-27T16:03:34.013" v="85" actId="1076"/>
          <ac:spMkLst>
            <pc:docMk/>
            <pc:sldMk cId="3642064147" sldId="333"/>
            <ac:spMk id="3" creationId="{7F61248A-088A-4994-84CD-117CDC538116}"/>
          </ac:spMkLst>
        </pc:spChg>
      </pc:sldChg>
      <pc:sldChg chg="modSp mod">
        <pc:chgData name="Hislop, Christine" userId="040b7de2-5ca7-41c8-b19d-21056dc3c874" providerId="ADAL" clId="{6ECFF19E-1FBB-4937-9531-41CE98023AB8}" dt="2024-02-27T16:01:42.060" v="65" actId="14100"/>
        <pc:sldMkLst>
          <pc:docMk/>
          <pc:sldMk cId="1230272810" sldId="336"/>
        </pc:sldMkLst>
        <pc:spChg chg="mod">
          <ac:chgData name="Hislop, Christine" userId="040b7de2-5ca7-41c8-b19d-21056dc3c874" providerId="ADAL" clId="{6ECFF19E-1FBB-4937-9531-41CE98023AB8}" dt="2024-02-27T16:01:42.060" v="65" actId="14100"/>
          <ac:spMkLst>
            <pc:docMk/>
            <pc:sldMk cId="1230272810" sldId="336"/>
            <ac:spMk id="3" creationId="{3C8F8154-D798-C821-5AFD-97C6AF8665F5}"/>
          </ac:spMkLst>
        </pc:spChg>
      </pc:sldChg>
      <pc:sldChg chg="modSp mod">
        <pc:chgData name="Hislop, Christine" userId="040b7de2-5ca7-41c8-b19d-21056dc3c874" providerId="ADAL" clId="{6ECFF19E-1FBB-4937-9531-41CE98023AB8}" dt="2024-02-27T16:01:56.146" v="68" actId="14100"/>
        <pc:sldMkLst>
          <pc:docMk/>
          <pc:sldMk cId="3860787293" sldId="352"/>
        </pc:sldMkLst>
        <pc:spChg chg="mod">
          <ac:chgData name="Hislop, Christine" userId="040b7de2-5ca7-41c8-b19d-21056dc3c874" providerId="ADAL" clId="{6ECFF19E-1FBB-4937-9531-41CE98023AB8}" dt="2024-02-27T16:01:56.146" v="68" actId="14100"/>
          <ac:spMkLst>
            <pc:docMk/>
            <pc:sldMk cId="3860787293" sldId="352"/>
            <ac:spMk id="3" creationId="{B3EAA664-C282-9C92-0EC7-61CF33B29EDD}"/>
          </ac:spMkLst>
        </pc:spChg>
      </pc:sldChg>
      <pc:sldChg chg="modSp mod">
        <pc:chgData name="Hislop, Christine" userId="040b7de2-5ca7-41c8-b19d-21056dc3c874" providerId="ADAL" clId="{6ECFF19E-1FBB-4937-9531-41CE98023AB8}" dt="2024-02-27T16:02:52.971" v="77" actId="14100"/>
        <pc:sldMkLst>
          <pc:docMk/>
          <pc:sldMk cId="1180941345" sldId="355"/>
        </pc:sldMkLst>
        <pc:spChg chg="mod">
          <ac:chgData name="Hislop, Christine" userId="040b7de2-5ca7-41c8-b19d-21056dc3c874" providerId="ADAL" clId="{6ECFF19E-1FBB-4937-9531-41CE98023AB8}" dt="2024-02-27T16:02:52.971" v="77" actId="14100"/>
          <ac:spMkLst>
            <pc:docMk/>
            <pc:sldMk cId="1180941345" sldId="355"/>
            <ac:spMk id="3" creationId="{2C5027C2-21F0-24A2-CD5F-38847EACF090}"/>
          </ac:spMkLst>
        </pc:spChg>
      </pc:sldChg>
      <pc:sldChg chg="modSp mod">
        <pc:chgData name="Hislop, Christine" userId="040b7de2-5ca7-41c8-b19d-21056dc3c874" providerId="ADAL" clId="{6ECFF19E-1FBB-4937-9531-41CE98023AB8}" dt="2024-02-27T16:02:10.748" v="69" actId="14100"/>
        <pc:sldMkLst>
          <pc:docMk/>
          <pc:sldMk cId="1715425917" sldId="358"/>
        </pc:sldMkLst>
        <pc:spChg chg="mod">
          <ac:chgData name="Hislop, Christine" userId="040b7de2-5ca7-41c8-b19d-21056dc3c874" providerId="ADAL" clId="{6ECFF19E-1FBB-4937-9531-41CE98023AB8}" dt="2024-02-27T16:02:10.748" v="69" actId="14100"/>
          <ac:spMkLst>
            <pc:docMk/>
            <pc:sldMk cId="1715425917" sldId="358"/>
            <ac:spMk id="3" creationId="{C7BCEBA9-F3FE-2CBC-939F-DC3893F60E51}"/>
          </ac:spMkLst>
        </pc:spChg>
      </pc:sldChg>
      <pc:sldChg chg="modSp mod">
        <pc:chgData name="Hislop, Christine" userId="040b7de2-5ca7-41c8-b19d-21056dc3c874" providerId="ADAL" clId="{6ECFF19E-1FBB-4937-9531-41CE98023AB8}" dt="2024-02-27T15:59:01.168" v="34" actId="6549"/>
        <pc:sldMkLst>
          <pc:docMk/>
          <pc:sldMk cId="3854392377" sldId="362"/>
        </pc:sldMkLst>
        <pc:spChg chg="mod">
          <ac:chgData name="Hislop, Christine" userId="040b7de2-5ca7-41c8-b19d-21056dc3c874" providerId="ADAL" clId="{6ECFF19E-1FBB-4937-9531-41CE98023AB8}" dt="2024-02-27T15:59:01.168" v="34" actId="6549"/>
          <ac:spMkLst>
            <pc:docMk/>
            <pc:sldMk cId="3854392377" sldId="362"/>
            <ac:spMk id="3" creationId="{C9F9BFE6-F1C7-4607-A911-D3A222A1FAFD}"/>
          </ac:spMkLst>
        </pc:spChg>
      </pc:sldChg>
      <pc:sldChg chg="modNotesTx">
        <pc:chgData name="Hislop, Christine" userId="040b7de2-5ca7-41c8-b19d-21056dc3c874" providerId="ADAL" clId="{6ECFF19E-1FBB-4937-9531-41CE98023AB8}" dt="2024-02-27T16:04:44.303" v="92" actId="947"/>
        <pc:sldMkLst>
          <pc:docMk/>
          <pc:sldMk cId="2190008305" sldId="3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AF090-9994-408F-AFF5-12C700063D6A}"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AC3133C4-81AC-4745-9427-47DFE0BB64B1}">
      <dgm:prSet phldrT="[Text]" custT="1"/>
      <dgm:spPr/>
      <dgm:t>
        <a:bodyPr/>
        <a:lstStyle/>
        <a:p>
          <a:r>
            <a:rPr lang="en-US" sz="2300" b="1" dirty="0">
              <a:solidFill>
                <a:schemeClr val="bg1"/>
              </a:solidFill>
            </a:rPr>
            <a:t>NIH</a:t>
          </a:r>
        </a:p>
      </dgm:t>
    </dgm:pt>
    <dgm:pt modelId="{F63C68DB-1243-456A-ACE9-CABC781BC4FF}" type="parTrans" cxnId="{A2504A72-5304-4391-A948-5BF3353B9184}">
      <dgm:prSet/>
      <dgm:spPr/>
      <dgm:t>
        <a:bodyPr/>
        <a:lstStyle/>
        <a:p>
          <a:endParaRPr lang="en-US"/>
        </a:p>
      </dgm:t>
    </dgm:pt>
    <dgm:pt modelId="{8E512E11-F3E7-4AE8-9B01-D5DA8F1C6EFE}" type="sibTrans" cxnId="{A2504A72-5304-4391-A948-5BF3353B9184}">
      <dgm:prSet/>
      <dgm:spPr/>
      <dgm:t>
        <a:bodyPr/>
        <a:lstStyle/>
        <a:p>
          <a:endParaRPr lang="en-US"/>
        </a:p>
      </dgm:t>
    </dgm:pt>
    <dgm:pt modelId="{4E68FA2D-A0E5-424A-96D7-D3D8B972A686}">
      <dgm:prSet phldrT="[Text]" custT="1"/>
      <dgm:spPr/>
      <dgm:t>
        <a:bodyPr/>
        <a:lstStyle/>
        <a:p>
          <a:r>
            <a:rPr lang="en-US" sz="2300" b="1" dirty="0">
              <a:solidFill>
                <a:schemeClr val="bg1"/>
              </a:solidFill>
            </a:rPr>
            <a:t>NNLM</a:t>
          </a:r>
        </a:p>
      </dgm:t>
    </dgm:pt>
    <dgm:pt modelId="{A41696B6-AC34-4D00-BDEE-651089179413}" type="parTrans" cxnId="{A551DE63-9D4B-40DB-A5DA-65E03B799B3A}">
      <dgm:prSet/>
      <dgm:spPr/>
      <dgm:t>
        <a:bodyPr/>
        <a:lstStyle/>
        <a:p>
          <a:endParaRPr lang="en-US"/>
        </a:p>
      </dgm:t>
    </dgm:pt>
    <dgm:pt modelId="{C1D557E9-4FDA-4011-9E59-F926DDC573EE}" type="sibTrans" cxnId="{A551DE63-9D4B-40DB-A5DA-65E03B799B3A}">
      <dgm:prSet/>
      <dgm:spPr/>
      <dgm:t>
        <a:bodyPr/>
        <a:lstStyle/>
        <a:p>
          <a:endParaRPr lang="en-US"/>
        </a:p>
      </dgm:t>
    </dgm:pt>
    <dgm:pt modelId="{D27C32ED-8C8B-4D3B-8D34-2B68B246EB82}">
      <dgm:prSet phldrT="[Text]" custT="1"/>
      <dgm:spPr/>
      <dgm:t>
        <a:bodyPr/>
        <a:lstStyle/>
        <a:p>
          <a:pPr>
            <a:spcAft>
              <a:spcPts val="0"/>
            </a:spcAft>
          </a:pPr>
          <a:r>
            <a:rPr lang="en-US" sz="2300" b="1" dirty="0">
              <a:solidFill>
                <a:schemeClr val="bg1"/>
              </a:solidFill>
            </a:rPr>
            <a:t>ROC</a:t>
          </a:r>
        </a:p>
      </dgm:t>
    </dgm:pt>
    <dgm:pt modelId="{037BAB82-5C2B-483B-BA87-EA7D3872418F}" type="parTrans" cxnId="{2E64B9F7-C2D8-47F2-B31F-8C584C57B8E0}">
      <dgm:prSet/>
      <dgm:spPr/>
      <dgm:t>
        <a:bodyPr/>
        <a:lstStyle/>
        <a:p>
          <a:endParaRPr lang="en-US"/>
        </a:p>
      </dgm:t>
    </dgm:pt>
    <dgm:pt modelId="{9EA09A9A-C3B6-487F-879A-0BE0A17EAAF3}" type="sibTrans" cxnId="{2E64B9F7-C2D8-47F2-B31F-8C584C57B8E0}">
      <dgm:prSet/>
      <dgm:spPr/>
      <dgm:t>
        <a:bodyPr/>
        <a:lstStyle/>
        <a:p>
          <a:endParaRPr lang="en-US"/>
        </a:p>
      </dgm:t>
    </dgm:pt>
    <dgm:pt modelId="{E3098E42-C385-487B-9C1E-ED9197E5604F}">
      <dgm:prSet custT="1"/>
      <dgm:spPr/>
      <dgm:t>
        <a:bodyPr/>
        <a:lstStyle/>
        <a:p>
          <a:r>
            <a:rPr lang="en-US" sz="2300" b="1" dirty="0">
              <a:solidFill>
                <a:schemeClr val="bg1"/>
              </a:solidFill>
            </a:rPr>
            <a:t>NLM</a:t>
          </a:r>
        </a:p>
      </dgm:t>
    </dgm:pt>
    <dgm:pt modelId="{E1AF6105-7064-48F3-8ED9-4A3499D30626}" type="parTrans" cxnId="{28833471-1CD4-40C9-BBAF-CB2489EB7FAD}">
      <dgm:prSet/>
      <dgm:spPr/>
      <dgm:t>
        <a:bodyPr/>
        <a:lstStyle/>
        <a:p>
          <a:endParaRPr lang="en-US"/>
        </a:p>
      </dgm:t>
    </dgm:pt>
    <dgm:pt modelId="{21C3ED35-773E-4CD9-B299-4946308CA35B}" type="sibTrans" cxnId="{28833471-1CD4-40C9-BBAF-CB2489EB7FAD}">
      <dgm:prSet/>
      <dgm:spPr/>
      <dgm:t>
        <a:bodyPr/>
        <a:lstStyle/>
        <a:p>
          <a:endParaRPr lang="en-US"/>
        </a:p>
      </dgm:t>
    </dgm:pt>
    <dgm:pt modelId="{202A24C9-6D83-486F-B111-8D0709B5DFC5}" type="pres">
      <dgm:prSet presAssocID="{137AF090-9994-408F-AFF5-12C700063D6A}" presName="Name0" presStyleCnt="0">
        <dgm:presLayoutVars>
          <dgm:chMax val="7"/>
          <dgm:chPref val="7"/>
          <dgm:dir/>
          <dgm:animLvl val="lvl"/>
        </dgm:presLayoutVars>
      </dgm:prSet>
      <dgm:spPr/>
    </dgm:pt>
    <dgm:pt modelId="{51D2C091-E1A0-48BE-AA6E-67905A90B3F5}" type="pres">
      <dgm:prSet presAssocID="{AC3133C4-81AC-4745-9427-47DFE0BB64B1}" presName="Accent1" presStyleCnt="0"/>
      <dgm:spPr/>
    </dgm:pt>
    <dgm:pt modelId="{A73E6E87-8A17-4223-9E9B-CF14C7B683F0}" type="pres">
      <dgm:prSet presAssocID="{AC3133C4-81AC-4745-9427-47DFE0BB64B1}" presName="Accent" presStyleLbl="node1" presStyleIdx="0" presStyleCnt="4" custFlipHor="1" custLinFactNeighborX="-58663" custLinFactNeighborY="-21675"/>
      <dgm:spPr/>
    </dgm:pt>
    <dgm:pt modelId="{683CE10C-867D-4ED8-B47F-74C3C8B893E7}" type="pres">
      <dgm:prSet presAssocID="{AC3133C4-81AC-4745-9427-47DFE0BB64B1}" presName="Parent1" presStyleLbl="revTx" presStyleIdx="0" presStyleCnt="4" custLinFactX="-9763" custLinFactNeighborX="-100000" custLinFactNeighborY="-77241">
        <dgm:presLayoutVars>
          <dgm:chMax val="1"/>
          <dgm:chPref val="1"/>
          <dgm:bulletEnabled val="1"/>
        </dgm:presLayoutVars>
      </dgm:prSet>
      <dgm:spPr/>
    </dgm:pt>
    <dgm:pt modelId="{5AE968C0-1D8B-42A2-80CD-552F2AA37216}" type="pres">
      <dgm:prSet presAssocID="{E3098E42-C385-487B-9C1E-ED9197E5604F}" presName="Accent2" presStyleCnt="0"/>
      <dgm:spPr/>
    </dgm:pt>
    <dgm:pt modelId="{DA4E79A0-CAF7-4EAD-8DCA-9913A5D37F91}" type="pres">
      <dgm:prSet presAssocID="{E3098E42-C385-487B-9C1E-ED9197E5604F}" presName="Accent" presStyleLbl="node1" presStyleIdx="1" presStyleCnt="4" custFlipHor="1" custLinFactNeighborX="6011" custLinFactNeighborY="-11185"/>
      <dgm:spPr/>
    </dgm:pt>
    <dgm:pt modelId="{50DC4463-5EB9-4917-B026-51B89F33B0EB}" type="pres">
      <dgm:prSet presAssocID="{E3098E42-C385-487B-9C1E-ED9197E5604F}" presName="Parent2" presStyleLbl="revTx" presStyleIdx="1" presStyleCnt="4" custLinFactNeighborX="9473" custLinFactNeighborY="-52379">
        <dgm:presLayoutVars>
          <dgm:chMax val="1"/>
          <dgm:chPref val="1"/>
          <dgm:bulletEnabled val="1"/>
        </dgm:presLayoutVars>
      </dgm:prSet>
      <dgm:spPr/>
    </dgm:pt>
    <dgm:pt modelId="{D77689EE-A753-4159-ADF0-5B46890BE49E}" type="pres">
      <dgm:prSet presAssocID="{4E68FA2D-A0E5-424A-96D7-D3D8B972A686}" presName="Accent3" presStyleCnt="0"/>
      <dgm:spPr/>
    </dgm:pt>
    <dgm:pt modelId="{47853B10-8DEA-4FFB-B89A-6AFD63D26F88}" type="pres">
      <dgm:prSet presAssocID="{4E68FA2D-A0E5-424A-96D7-D3D8B972A686}" presName="Accent" presStyleLbl="node1" presStyleIdx="2" presStyleCnt="4" custFlipHor="1" custLinFactNeighborX="-58649" custLinFactNeighborY="-6417"/>
      <dgm:spPr/>
    </dgm:pt>
    <dgm:pt modelId="{9AF57756-91A2-4BBD-957F-D37E90DDB4C4}" type="pres">
      <dgm:prSet presAssocID="{4E68FA2D-A0E5-424A-96D7-D3D8B972A686}" presName="Parent3" presStyleLbl="revTx" presStyleIdx="2" presStyleCnt="4" custLinFactNeighborX="-94419" custLinFactNeighborY="-13329">
        <dgm:presLayoutVars>
          <dgm:chMax val="1"/>
          <dgm:chPref val="1"/>
          <dgm:bulletEnabled val="1"/>
        </dgm:presLayoutVars>
      </dgm:prSet>
      <dgm:spPr/>
    </dgm:pt>
    <dgm:pt modelId="{15078503-1C0D-41C1-B48A-1809D7E81250}" type="pres">
      <dgm:prSet presAssocID="{D27C32ED-8C8B-4D3B-8D34-2B68B246EB82}" presName="Accent4" presStyleCnt="0"/>
      <dgm:spPr/>
    </dgm:pt>
    <dgm:pt modelId="{6EDA9668-5028-4FC8-BC3C-4EC2D549ABC3}" type="pres">
      <dgm:prSet presAssocID="{D27C32ED-8C8B-4D3B-8D34-2B68B246EB82}" presName="Accent" presStyleLbl="node1" presStyleIdx="3" presStyleCnt="4" custFlipHor="1" custLinFactNeighborX="9141" custLinFactNeighborY="2079"/>
      <dgm:spPr/>
    </dgm:pt>
    <dgm:pt modelId="{31607D11-730F-442E-AA52-FC5361A37753}" type="pres">
      <dgm:prSet presAssocID="{D27C32ED-8C8B-4D3B-8D34-2B68B246EB82}" presName="Parent4" presStyleLbl="revTx" presStyleIdx="3" presStyleCnt="4" custFlipHor="1" custScaleY="177627" custLinFactNeighborX="16453" custLinFactNeighborY="8935">
        <dgm:presLayoutVars>
          <dgm:chMax val="1"/>
          <dgm:chPref val="1"/>
          <dgm:bulletEnabled val="1"/>
        </dgm:presLayoutVars>
      </dgm:prSet>
      <dgm:spPr/>
    </dgm:pt>
  </dgm:ptLst>
  <dgm:cxnLst>
    <dgm:cxn modelId="{2230122A-3BB7-4167-9241-27285C3DE1C5}" type="presOf" srcId="{AC3133C4-81AC-4745-9427-47DFE0BB64B1}" destId="{683CE10C-867D-4ED8-B47F-74C3C8B893E7}" srcOrd="0" destOrd="0" presId="urn:microsoft.com/office/officeart/2009/layout/CircleArrowProcess"/>
    <dgm:cxn modelId="{ED4A912C-105A-4D6C-8545-84F8C97B8801}" type="presOf" srcId="{E3098E42-C385-487B-9C1E-ED9197E5604F}" destId="{50DC4463-5EB9-4917-B026-51B89F33B0EB}" srcOrd="0" destOrd="0" presId="urn:microsoft.com/office/officeart/2009/layout/CircleArrowProcess"/>
    <dgm:cxn modelId="{A551DE63-9D4B-40DB-A5DA-65E03B799B3A}" srcId="{137AF090-9994-408F-AFF5-12C700063D6A}" destId="{4E68FA2D-A0E5-424A-96D7-D3D8B972A686}" srcOrd="2" destOrd="0" parTransId="{A41696B6-AC34-4D00-BDEE-651089179413}" sibTransId="{C1D557E9-4FDA-4011-9E59-F926DDC573EE}"/>
    <dgm:cxn modelId="{181EF749-1FBB-4933-891D-B488F6521718}" type="presOf" srcId="{D27C32ED-8C8B-4D3B-8D34-2B68B246EB82}" destId="{31607D11-730F-442E-AA52-FC5361A37753}" srcOrd="0" destOrd="0" presId="urn:microsoft.com/office/officeart/2009/layout/CircleArrowProcess"/>
    <dgm:cxn modelId="{28833471-1CD4-40C9-BBAF-CB2489EB7FAD}" srcId="{137AF090-9994-408F-AFF5-12C700063D6A}" destId="{E3098E42-C385-487B-9C1E-ED9197E5604F}" srcOrd="1" destOrd="0" parTransId="{E1AF6105-7064-48F3-8ED9-4A3499D30626}" sibTransId="{21C3ED35-773E-4CD9-B299-4946308CA35B}"/>
    <dgm:cxn modelId="{A2504A72-5304-4391-A948-5BF3353B9184}" srcId="{137AF090-9994-408F-AFF5-12C700063D6A}" destId="{AC3133C4-81AC-4745-9427-47DFE0BB64B1}" srcOrd="0" destOrd="0" parTransId="{F63C68DB-1243-456A-ACE9-CABC781BC4FF}" sibTransId="{8E512E11-F3E7-4AE8-9B01-D5DA8F1C6EFE}"/>
    <dgm:cxn modelId="{DC50F277-C2FC-406F-BEBF-A14D50140E51}" type="presOf" srcId="{4E68FA2D-A0E5-424A-96D7-D3D8B972A686}" destId="{9AF57756-91A2-4BBD-957F-D37E90DDB4C4}" srcOrd="0" destOrd="0" presId="urn:microsoft.com/office/officeart/2009/layout/CircleArrowProcess"/>
    <dgm:cxn modelId="{D87A65AE-DC56-4017-8CC3-C3AA66A68422}" type="presOf" srcId="{137AF090-9994-408F-AFF5-12C700063D6A}" destId="{202A24C9-6D83-486F-B111-8D0709B5DFC5}" srcOrd="0" destOrd="0" presId="urn:microsoft.com/office/officeart/2009/layout/CircleArrowProcess"/>
    <dgm:cxn modelId="{2E64B9F7-C2D8-47F2-B31F-8C584C57B8E0}" srcId="{137AF090-9994-408F-AFF5-12C700063D6A}" destId="{D27C32ED-8C8B-4D3B-8D34-2B68B246EB82}" srcOrd="3" destOrd="0" parTransId="{037BAB82-5C2B-483B-BA87-EA7D3872418F}" sibTransId="{9EA09A9A-C3B6-487F-879A-0BE0A17EAAF3}"/>
    <dgm:cxn modelId="{B0ED8034-FC13-4A1B-8267-7661A7AA1F4C}" type="presParOf" srcId="{202A24C9-6D83-486F-B111-8D0709B5DFC5}" destId="{51D2C091-E1A0-48BE-AA6E-67905A90B3F5}" srcOrd="0" destOrd="0" presId="urn:microsoft.com/office/officeart/2009/layout/CircleArrowProcess"/>
    <dgm:cxn modelId="{89052F58-D0C2-4013-AF09-75F3C46C123A}" type="presParOf" srcId="{51D2C091-E1A0-48BE-AA6E-67905A90B3F5}" destId="{A73E6E87-8A17-4223-9E9B-CF14C7B683F0}" srcOrd="0" destOrd="0" presId="urn:microsoft.com/office/officeart/2009/layout/CircleArrowProcess"/>
    <dgm:cxn modelId="{B6461F67-8925-4A44-920E-AA74628081FE}" type="presParOf" srcId="{202A24C9-6D83-486F-B111-8D0709B5DFC5}" destId="{683CE10C-867D-4ED8-B47F-74C3C8B893E7}" srcOrd="1" destOrd="0" presId="urn:microsoft.com/office/officeart/2009/layout/CircleArrowProcess"/>
    <dgm:cxn modelId="{39F89598-D294-4437-9983-F4FE34C83224}" type="presParOf" srcId="{202A24C9-6D83-486F-B111-8D0709B5DFC5}" destId="{5AE968C0-1D8B-42A2-80CD-552F2AA37216}" srcOrd="2" destOrd="0" presId="urn:microsoft.com/office/officeart/2009/layout/CircleArrowProcess"/>
    <dgm:cxn modelId="{FDAA4071-3695-4537-ABDE-6D9A225682FD}" type="presParOf" srcId="{5AE968C0-1D8B-42A2-80CD-552F2AA37216}" destId="{DA4E79A0-CAF7-4EAD-8DCA-9913A5D37F91}" srcOrd="0" destOrd="0" presId="urn:microsoft.com/office/officeart/2009/layout/CircleArrowProcess"/>
    <dgm:cxn modelId="{C93F23AB-3E92-4617-9B5F-80E6A47A1573}" type="presParOf" srcId="{202A24C9-6D83-486F-B111-8D0709B5DFC5}" destId="{50DC4463-5EB9-4917-B026-51B89F33B0EB}" srcOrd="3" destOrd="0" presId="urn:microsoft.com/office/officeart/2009/layout/CircleArrowProcess"/>
    <dgm:cxn modelId="{EE5BE5D1-737F-4D13-B876-1ED9F398B476}" type="presParOf" srcId="{202A24C9-6D83-486F-B111-8D0709B5DFC5}" destId="{D77689EE-A753-4159-ADF0-5B46890BE49E}" srcOrd="4" destOrd="0" presId="urn:microsoft.com/office/officeart/2009/layout/CircleArrowProcess"/>
    <dgm:cxn modelId="{5F5BD6BD-C70A-47CD-860A-5CF3B5964057}" type="presParOf" srcId="{D77689EE-A753-4159-ADF0-5B46890BE49E}" destId="{47853B10-8DEA-4FFB-B89A-6AFD63D26F88}" srcOrd="0" destOrd="0" presId="urn:microsoft.com/office/officeart/2009/layout/CircleArrowProcess"/>
    <dgm:cxn modelId="{D55C5054-572B-4899-AA26-CB2174C9636C}" type="presParOf" srcId="{202A24C9-6D83-486F-B111-8D0709B5DFC5}" destId="{9AF57756-91A2-4BBD-957F-D37E90DDB4C4}" srcOrd="5" destOrd="0" presId="urn:microsoft.com/office/officeart/2009/layout/CircleArrowProcess"/>
    <dgm:cxn modelId="{151DDD06-198A-4A2B-92B9-2DE9DD856B1F}" type="presParOf" srcId="{202A24C9-6D83-486F-B111-8D0709B5DFC5}" destId="{15078503-1C0D-41C1-B48A-1809D7E81250}" srcOrd="6" destOrd="0" presId="urn:microsoft.com/office/officeart/2009/layout/CircleArrowProcess"/>
    <dgm:cxn modelId="{E32C6213-7B55-4E50-B53A-3AF905947240}" type="presParOf" srcId="{15078503-1C0D-41C1-B48A-1809D7E81250}" destId="{6EDA9668-5028-4FC8-BC3C-4EC2D549ABC3}" srcOrd="0" destOrd="0" presId="urn:microsoft.com/office/officeart/2009/layout/CircleArrowProcess"/>
    <dgm:cxn modelId="{BAAE97F8-2C5E-4F55-8DDC-251F772E61E0}" type="presParOf" srcId="{202A24C9-6D83-486F-B111-8D0709B5DFC5}" destId="{31607D11-730F-442E-AA52-FC5361A3775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6E87-8A17-4223-9E9B-CF14C7B683F0}">
      <dsp:nvSpPr>
        <dsp:cNvPr id="0" name=""/>
        <dsp:cNvSpPr/>
      </dsp:nvSpPr>
      <dsp:spPr>
        <a:xfrm flipH="1">
          <a:off x="2698927" y="-316243"/>
          <a:ext cx="1458875" cy="145902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E10C-867D-4ED8-B47F-74C3C8B893E7}">
      <dsp:nvSpPr>
        <dsp:cNvPr id="0" name=""/>
        <dsp:cNvSpPr/>
      </dsp:nvSpPr>
      <dsp:spPr>
        <a:xfrm>
          <a:off x="2983225" y="213736"/>
          <a:ext cx="814135"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NIH</a:t>
          </a:r>
        </a:p>
      </dsp:txBody>
      <dsp:txXfrm>
        <a:off x="2983225" y="213736"/>
        <a:ext cx="814135" cy="407025"/>
      </dsp:txXfrm>
    </dsp:sp>
    <dsp:sp modelId="{DA4E79A0-CAF7-4EAD-8DCA-9913A5D37F91}">
      <dsp:nvSpPr>
        <dsp:cNvPr id="0" name=""/>
        <dsp:cNvSpPr/>
      </dsp:nvSpPr>
      <dsp:spPr>
        <a:xfrm flipH="1">
          <a:off x="3237152" y="675234"/>
          <a:ext cx="1458875" cy="1459023"/>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C4463-5EB9-4917-B026-51B89F33B0EB}">
      <dsp:nvSpPr>
        <dsp:cNvPr id="0" name=""/>
        <dsp:cNvSpPr/>
      </dsp:nvSpPr>
      <dsp:spPr>
        <a:xfrm>
          <a:off x="3547036" y="1154904"/>
          <a:ext cx="814135"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NLM</a:t>
          </a:r>
        </a:p>
      </dsp:txBody>
      <dsp:txXfrm>
        <a:off x="3547036" y="1154904"/>
        <a:ext cx="814135" cy="407025"/>
      </dsp:txXfrm>
    </dsp:sp>
    <dsp:sp modelId="{47853B10-8DEA-4FFB-B89A-6AFD63D26F88}">
      <dsp:nvSpPr>
        <dsp:cNvPr id="0" name=""/>
        <dsp:cNvSpPr/>
      </dsp:nvSpPr>
      <dsp:spPr>
        <a:xfrm flipH="1">
          <a:off x="2699132" y="1586321"/>
          <a:ext cx="1458875" cy="145902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7756-91A2-4BBD-957F-D37E90DDB4C4}">
      <dsp:nvSpPr>
        <dsp:cNvPr id="0" name=""/>
        <dsp:cNvSpPr/>
      </dsp:nvSpPr>
      <dsp:spPr>
        <a:xfrm>
          <a:off x="3108146" y="2153821"/>
          <a:ext cx="814135"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NNLM</a:t>
          </a:r>
        </a:p>
      </dsp:txBody>
      <dsp:txXfrm>
        <a:off x="3108146" y="2153821"/>
        <a:ext cx="814135" cy="407025"/>
      </dsp:txXfrm>
    </dsp:sp>
    <dsp:sp modelId="{6EDA9668-5028-4FC8-BC3C-4EC2D549ABC3}">
      <dsp:nvSpPr>
        <dsp:cNvPr id="0" name=""/>
        <dsp:cNvSpPr/>
      </dsp:nvSpPr>
      <dsp:spPr>
        <a:xfrm flipH="1">
          <a:off x="3368018" y="2641169"/>
          <a:ext cx="1253357" cy="1253963"/>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07D11-730F-442E-AA52-FC5361A37753}">
      <dsp:nvSpPr>
        <dsp:cNvPr id="0" name=""/>
        <dsp:cNvSpPr/>
      </dsp:nvSpPr>
      <dsp:spPr>
        <a:xfrm flipH="1">
          <a:off x="3603863" y="2926434"/>
          <a:ext cx="814135" cy="72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ts val="0"/>
            </a:spcAft>
            <a:buNone/>
          </a:pPr>
          <a:r>
            <a:rPr lang="en-US" sz="2300" b="1" kern="1200" dirty="0">
              <a:solidFill>
                <a:schemeClr val="bg1"/>
              </a:solidFill>
            </a:rPr>
            <a:t>ROC</a:t>
          </a:r>
        </a:p>
      </dsp:txBody>
      <dsp:txXfrm>
        <a:off x="3603863" y="2926434"/>
        <a:ext cx="814135" cy="7229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F2661-86E6-3543-9B17-7380B78D2EB0}"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46ABA-08CD-B24B-8708-42D9E52DF75D}" type="slidenum">
              <a:rPr lang="en-US" smtClean="0"/>
              <a:t>‹#›</a:t>
            </a:fld>
            <a:endParaRPr lang="en-US"/>
          </a:p>
        </p:txBody>
      </p:sp>
    </p:spTree>
    <p:extLst>
      <p:ext uri="{BB962C8B-B14F-4D97-AF65-F5344CB8AC3E}">
        <p14:creationId xmlns:p14="http://schemas.microsoft.com/office/powerpoint/2010/main" val="2962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0" baseline="0" dirty="0"/>
              <a:t>Welcome! We’ll get started in a few minutes.</a:t>
            </a:r>
          </a:p>
          <a:p>
            <a:pPr marL="0" indent="0">
              <a:buFont typeface="Arial" panose="020B0604020202020204" pitchFamily="34" charset="0"/>
              <a:buNone/>
            </a:pPr>
            <a:endParaRPr lang="en-US" sz="1050" b="0" baseline="0" dirty="0"/>
          </a:p>
          <a:p>
            <a:pPr marL="0" indent="0">
              <a:buFont typeface="Arial" panose="020B0604020202020204" pitchFamily="34" charset="0"/>
              <a:buNone/>
            </a:pPr>
            <a:r>
              <a:rPr lang="en-US" sz="1050" b="0" baseline="0" dirty="0"/>
              <a:t>Welcome to Love Data Week 2024! From the Network of the National Library of Medicine. My name is Christine Nieman Hislop. I am the Data Education Librarian for NNLM Region 1, and I am hosting/moderating today’s session. I’m also joined by Katie Pierce Farrier, the Data Science Strategist from NNLM Region 3 who will be assisting with the chat and tech support. You can access the chat and Closed Captioning from the Zoom toolbar on the bottom of the Zoom window. </a:t>
            </a:r>
          </a:p>
          <a:p>
            <a:pPr marL="0" indent="0">
              <a:buFont typeface="Arial" panose="020B0604020202020204" pitchFamily="34" charset="0"/>
              <a:buNone/>
            </a:pPr>
            <a:endParaRPr lang="en-US" sz="1050" b="0" baseline="0" dirty="0"/>
          </a:p>
          <a:p>
            <a:pPr marL="0" indent="0">
              <a:buFont typeface="Arial" panose="020B0604020202020204" pitchFamily="34" charset="0"/>
              <a:buNone/>
            </a:pPr>
            <a:r>
              <a:rPr lang="en-US" sz="1050" b="0" baseline="0" dirty="0"/>
              <a:t>We will hold all questions until the end. This class is also eligible for MLA Continuing Education credit, and there will be a short survey link shared at the end to claim credit.</a:t>
            </a:r>
          </a:p>
          <a:p>
            <a:endParaRPr lang="en-US" dirty="0"/>
          </a:p>
        </p:txBody>
      </p:sp>
      <p:sp>
        <p:nvSpPr>
          <p:cNvPr id="4" name="Slide Number Placeholder 3"/>
          <p:cNvSpPr>
            <a:spLocks noGrp="1"/>
          </p:cNvSpPr>
          <p:nvPr>
            <p:ph type="sldNum" sz="quarter" idx="5"/>
          </p:nvPr>
        </p:nvSpPr>
        <p:spPr/>
        <p:txBody>
          <a:bodyPr/>
          <a:lstStyle/>
          <a:p>
            <a:fld id="{83B46ABA-08CD-B24B-8708-42D9E52DF75D}" type="slidenum">
              <a:rPr lang="en-US" smtClean="0"/>
              <a:t>1</a:t>
            </a:fld>
            <a:endParaRPr lang="en-US"/>
          </a:p>
        </p:txBody>
      </p:sp>
    </p:spTree>
    <p:extLst>
      <p:ext uri="{BB962C8B-B14F-4D97-AF65-F5344CB8AC3E}">
        <p14:creationId xmlns:p14="http://schemas.microsoft.com/office/powerpoint/2010/main" val="394736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2CE27-E61C-4A43-BFFB-EBE294EC1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B46ABA-08CD-B24B-8708-42D9E52DF75D}" type="slidenum">
              <a:rPr lang="en-US" smtClean="0"/>
              <a:t>3</a:t>
            </a:fld>
            <a:endParaRPr lang="en-US"/>
          </a:p>
        </p:txBody>
      </p:sp>
    </p:spTree>
    <p:extLst>
      <p:ext uri="{BB962C8B-B14F-4D97-AF65-F5344CB8AC3E}">
        <p14:creationId xmlns:p14="http://schemas.microsoft.com/office/powerpoint/2010/main" val="47324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46ABA-08CD-B24B-8708-42D9E52DF75D}" type="slidenum">
              <a:rPr lang="en-US" smtClean="0"/>
              <a:t>15</a:t>
            </a:fld>
            <a:endParaRPr lang="en-US"/>
          </a:p>
        </p:txBody>
      </p:sp>
    </p:spTree>
    <p:extLst>
      <p:ext uri="{BB962C8B-B14F-4D97-AF65-F5344CB8AC3E}">
        <p14:creationId xmlns:p14="http://schemas.microsoft.com/office/powerpoint/2010/main" val="313152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46ABA-08CD-B24B-8708-42D9E52DF75D}" type="slidenum">
              <a:rPr lang="en-US" smtClean="0"/>
              <a:t>33</a:t>
            </a:fld>
            <a:endParaRPr lang="en-US"/>
          </a:p>
        </p:txBody>
      </p:sp>
    </p:spTree>
    <p:extLst>
      <p:ext uri="{BB962C8B-B14F-4D97-AF65-F5344CB8AC3E}">
        <p14:creationId xmlns:p14="http://schemas.microsoft.com/office/powerpoint/2010/main" val="413725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46ABA-08CD-B24B-8708-42D9E52DF75D}" type="slidenum">
              <a:rPr lang="en-US" smtClean="0"/>
              <a:t>48</a:t>
            </a:fld>
            <a:endParaRPr lang="en-US"/>
          </a:p>
        </p:txBody>
      </p:sp>
    </p:spTree>
    <p:extLst>
      <p:ext uri="{BB962C8B-B14F-4D97-AF65-F5344CB8AC3E}">
        <p14:creationId xmlns:p14="http://schemas.microsoft.com/office/powerpoint/2010/main" val="97448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46ABA-08CD-B24B-8708-42D9E52DF75D}" type="slidenum">
              <a:rPr lang="en-US" smtClean="0"/>
              <a:t>61</a:t>
            </a:fld>
            <a:endParaRPr lang="en-US"/>
          </a:p>
        </p:txBody>
      </p:sp>
    </p:spTree>
    <p:extLst>
      <p:ext uri="{BB962C8B-B14F-4D97-AF65-F5344CB8AC3E}">
        <p14:creationId xmlns:p14="http://schemas.microsoft.com/office/powerpoint/2010/main" val="268642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46ABA-08CD-B24B-8708-42D9E52DF75D}" type="slidenum">
              <a:rPr lang="en-US" smtClean="0"/>
              <a:t>64</a:t>
            </a:fld>
            <a:endParaRPr lang="en-US"/>
          </a:p>
        </p:txBody>
      </p:sp>
    </p:spTree>
    <p:extLst>
      <p:ext uri="{BB962C8B-B14F-4D97-AF65-F5344CB8AC3E}">
        <p14:creationId xmlns:p14="http://schemas.microsoft.com/office/powerpoint/2010/main" val="135954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1881-C350-C895-FB9D-51C8ED6A8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EC030-2039-23A3-8ADD-BE341BC4BB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DBDF0-9F43-E439-4B53-91CA343D6A70}"/>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5" name="Footer Placeholder 4">
            <a:extLst>
              <a:ext uri="{FF2B5EF4-FFF2-40B4-BE49-F238E27FC236}">
                <a16:creationId xmlns:a16="http://schemas.microsoft.com/office/drawing/2014/main" id="{94BFFFE2-F158-7F66-541F-766DEBE8A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37684-D8EC-AC4F-C6B9-66C8A09AEA78}"/>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64217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5013-8CF0-5E2F-4DCF-92B47F7917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0F3ADF-0324-AAB1-1C5C-5C71DE0A3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65A88-07DA-3428-14A7-37402130C156}"/>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5" name="Footer Placeholder 4">
            <a:extLst>
              <a:ext uri="{FF2B5EF4-FFF2-40B4-BE49-F238E27FC236}">
                <a16:creationId xmlns:a16="http://schemas.microsoft.com/office/drawing/2014/main" id="{88591313-14C6-4A66-AD94-250DE3F11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FDE5B-A08B-92CC-C8F7-B7F7DEC07F32}"/>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421423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DC55F-6347-31B8-6C71-F70EE988E7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3F4AC7-BE6E-9333-8DC7-68E6A2029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96895-3C2D-4915-7700-21CF3E9A067E}"/>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5" name="Footer Placeholder 4">
            <a:extLst>
              <a:ext uri="{FF2B5EF4-FFF2-40B4-BE49-F238E27FC236}">
                <a16:creationId xmlns:a16="http://schemas.microsoft.com/office/drawing/2014/main" id="{61EBB269-1283-395E-E80C-1A92DBE10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D2369-95B7-17A2-B2A9-0A4860838D76}"/>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283618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smtClean="0">
                <a:solidFill>
                  <a:prstClr val="white"/>
                </a:solidFill>
              </a:rPr>
              <a:pPr>
                <a:defRPr/>
              </a:pPr>
              <a:t>‹#›</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prstClr val="white"/>
              </a:solidFill>
            </a:endParaRPr>
          </a:p>
        </p:txBody>
      </p:sp>
    </p:spTree>
    <p:extLst>
      <p:ext uri="{BB962C8B-B14F-4D97-AF65-F5344CB8AC3E}">
        <p14:creationId xmlns:p14="http://schemas.microsoft.com/office/powerpoint/2010/main" val="144885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0EA7-8093-BD8E-E57A-20603C162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447D9-0E02-81F8-9B8E-2FE6DDC31A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3FC62-57EB-2C9A-2D2D-72DEB0F4D5D7}"/>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5" name="Footer Placeholder 4">
            <a:extLst>
              <a:ext uri="{FF2B5EF4-FFF2-40B4-BE49-F238E27FC236}">
                <a16:creationId xmlns:a16="http://schemas.microsoft.com/office/drawing/2014/main" id="{7F5A0D47-FA1A-F429-472C-8BD1A85A4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5568E-9313-21A2-B201-4BC60F456D26}"/>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14665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45D7-7805-2B7C-2941-A5D51D109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82C638-5DBB-BD1B-20F6-180630364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ABBAB-DB66-D9F9-2E04-2AC457D5D43D}"/>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5" name="Footer Placeholder 4">
            <a:extLst>
              <a:ext uri="{FF2B5EF4-FFF2-40B4-BE49-F238E27FC236}">
                <a16:creationId xmlns:a16="http://schemas.microsoft.com/office/drawing/2014/main" id="{EEEAB0B7-8F7D-3479-42EF-C1AE895E3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9AE14-BFD3-C46C-21C9-59BE7B8A7D5E}"/>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177472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CE0E-8734-F03F-CCEC-9D8A7B553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605F5-58B1-898E-9B43-9508051CD3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D9FCBA-A45A-81C0-1240-9EC301E29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EB8E03-7E37-56EF-BECB-32DB21E84DD8}"/>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6" name="Footer Placeholder 5">
            <a:extLst>
              <a:ext uri="{FF2B5EF4-FFF2-40B4-BE49-F238E27FC236}">
                <a16:creationId xmlns:a16="http://schemas.microsoft.com/office/drawing/2014/main" id="{C1D7ECB6-6D20-FCCA-43D8-767E8A325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48D4D-9957-7B56-54B5-FDEFF865850F}"/>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385816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EB19-A8B3-A2FB-3E6F-15813F3726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A2C91-90AB-9DDD-AE7F-51827A94B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A1C26C-DA75-B1EE-3AB6-9A2615557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97E7A-7046-B9B9-CDE4-CB0188D6F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8B324-0A2B-CE05-081F-A8C4F2F6E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09FF9D-EE9B-7E15-3342-43CB4489937B}"/>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8" name="Footer Placeholder 7">
            <a:extLst>
              <a:ext uri="{FF2B5EF4-FFF2-40B4-BE49-F238E27FC236}">
                <a16:creationId xmlns:a16="http://schemas.microsoft.com/office/drawing/2014/main" id="{24D7F18D-0B3A-6CD3-2C7E-BE7270B495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E84632-192E-D152-8663-4C10B910C7F3}"/>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25973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762E-6FAD-28C8-C64C-C03B03B58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958E3-F466-E9D0-B991-619BB3E1CC48}"/>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4" name="Footer Placeholder 3">
            <a:extLst>
              <a:ext uri="{FF2B5EF4-FFF2-40B4-BE49-F238E27FC236}">
                <a16:creationId xmlns:a16="http://schemas.microsoft.com/office/drawing/2014/main" id="{51134F95-2341-393C-8403-D806B9B20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31FD0-6E37-DA8C-1E64-2818713C7870}"/>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406568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BC2CF-07F7-0E21-6138-61E40A220011}"/>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3" name="Footer Placeholder 2">
            <a:extLst>
              <a:ext uri="{FF2B5EF4-FFF2-40B4-BE49-F238E27FC236}">
                <a16:creationId xmlns:a16="http://schemas.microsoft.com/office/drawing/2014/main" id="{9EA75EAE-18CC-BC61-1031-5D103C95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13223A-084A-3425-A949-A629E034BC14}"/>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163746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36B7-8257-76B3-A665-225B86EE0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214B5-695D-C7AA-79AC-0C32296D6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BB74DE-03A9-78B6-4E52-BA9675E53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C1973-62A2-1030-9776-491B09F169B4}"/>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6" name="Footer Placeholder 5">
            <a:extLst>
              <a:ext uri="{FF2B5EF4-FFF2-40B4-BE49-F238E27FC236}">
                <a16:creationId xmlns:a16="http://schemas.microsoft.com/office/drawing/2014/main" id="{F2A03062-F609-76F4-3113-D4303ED3F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61128-57A2-963C-6C81-E702EBD26E1D}"/>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93913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EA2A-BC84-92B9-755D-E213F17C2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134A7D-7985-C3A5-6072-62963E858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58390B-7352-61E0-41B3-149D2F0AE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B97582-F5CD-27F0-904F-6A914AFCD4FF}"/>
              </a:ext>
            </a:extLst>
          </p:cNvPr>
          <p:cNvSpPr>
            <a:spLocks noGrp="1"/>
          </p:cNvSpPr>
          <p:nvPr>
            <p:ph type="dt" sz="half" idx="10"/>
          </p:nvPr>
        </p:nvSpPr>
        <p:spPr/>
        <p:txBody>
          <a:bodyPr/>
          <a:lstStyle/>
          <a:p>
            <a:fld id="{71FC56F4-962F-0544-BBB7-23CF287D6FB8}" type="datetimeFigureOut">
              <a:rPr lang="en-US" smtClean="0"/>
              <a:t>2/27/2024</a:t>
            </a:fld>
            <a:endParaRPr lang="en-US"/>
          </a:p>
        </p:txBody>
      </p:sp>
      <p:sp>
        <p:nvSpPr>
          <p:cNvPr id="6" name="Footer Placeholder 5">
            <a:extLst>
              <a:ext uri="{FF2B5EF4-FFF2-40B4-BE49-F238E27FC236}">
                <a16:creationId xmlns:a16="http://schemas.microsoft.com/office/drawing/2014/main" id="{6D428B06-8D99-D673-50E0-DFD4F2839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9C679-CF11-2CF4-F3E6-19A48C574AB7}"/>
              </a:ext>
            </a:extLst>
          </p:cNvPr>
          <p:cNvSpPr>
            <a:spLocks noGrp="1"/>
          </p:cNvSpPr>
          <p:nvPr>
            <p:ph type="sldNum" sz="quarter" idx="12"/>
          </p:nvPr>
        </p:nvSpPr>
        <p:spPr/>
        <p:txBody>
          <a:bodyPr/>
          <a:lstStyle/>
          <a:p>
            <a:fld id="{9F21001D-75A3-F74A-BE83-F74744F4B7CB}" type="slidenum">
              <a:rPr lang="en-US" smtClean="0"/>
              <a:t>‹#›</a:t>
            </a:fld>
            <a:endParaRPr lang="en-US"/>
          </a:p>
        </p:txBody>
      </p:sp>
    </p:spTree>
    <p:extLst>
      <p:ext uri="{BB962C8B-B14F-4D97-AF65-F5344CB8AC3E}">
        <p14:creationId xmlns:p14="http://schemas.microsoft.com/office/powerpoint/2010/main" val="135158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18DCC-0AD9-A679-B76A-78D8FDAEE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C4687-3C22-9E42-B09D-67BCDF042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1DD03-4D6F-84AA-8A35-B5399797F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C56F4-962F-0544-BBB7-23CF287D6FB8}" type="datetimeFigureOut">
              <a:rPr lang="en-US" smtClean="0"/>
              <a:t>2/27/2024</a:t>
            </a:fld>
            <a:endParaRPr lang="en-US"/>
          </a:p>
        </p:txBody>
      </p:sp>
      <p:sp>
        <p:nvSpPr>
          <p:cNvPr id="5" name="Footer Placeholder 4">
            <a:extLst>
              <a:ext uri="{FF2B5EF4-FFF2-40B4-BE49-F238E27FC236}">
                <a16:creationId xmlns:a16="http://schemas.microsoft.com/office/drawing/2014/main" id="{32E5F9B5-E948-5F33-9BC7-43130BDDD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92193E-744C-2E85-7CD6-00BD4AF6B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1001D-75A3-F74A-BE83-F74744F4B7CB}" type="slidenum">
              <a:rPr lang="en-US" smtClean="0"/>
              <a:t>‹#›</a:t>
            </a:fld>
            <a:endParaRPr lang="en-US"/>
          </a:p>
        </p:txBody>
      </p:sp>
    </p:spTree>
    <p:extLst>
      <p:ext uri="{BB962C8B-B14F-4D97-AF65-F5344CB8AC3E}">
        <p14:creationId xmlns:p14="http://schemas.microsoft.com/office/powerpoint/2010/main" val="1962147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7"/>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Slide Number Placeholder 5"/>
          <p:cNvSpPr>
            <a:spLocks noGrp="1"/>
          </p:cNvSpPr>
          <p:nvPr>
            <p:ph type="sldNum" sz="quarter" idx="4"/>
          </p:nvPr>
        </p:nvSpPr>
        <p:spPr>
          <a:xfrm>
            <a:off x="10248902" y="6356354"/>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4" y="6356354"/>
            <a:ext cx="6091237" cy="365125"/>
          </a:xfrm>
          <a:prstGeom prst="rect">
            <a:avLst/>
          </a:prstGeom>
        </p:spPr>
        <p:txBody>
          <a:bodyPr anchor="ctr"/>
          <a:lstStyle>
            <a:lvl1pPr algn="ctr" eaLnBrk="1" fontAlgn="auto" hangingPunct="1">
              <a:spcBef>
                <a:spcPts val="0"/>
              </a:spcBef>
              <a:spcAft>
                <a:spcPts val="0"/>
              </a:spcAft>
              <a:defRPr sz="900">
                <a:solidFill>
                  <a:schemeClr val="bg1"/>
                </a:solidFill>
                <a:latin typeface="+mn-lt"/>
              </a:defRPr>
            </a:lvl1pPr>
          </a:lstStyle>
          <a:p>
            <a:pPr>
              <a:defRPr/>
            </a:pPr>
            <a:endParaRPr lang="en-US" dirty="0"/>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0077" y="6425788"/>
            <a:ext cx="2892764" cy="3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82841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rtl="0" eaLnBrk="0" fontAlgn="base" hangingPunct="0">
        <a:lnSpc>
          <a:spcPct val="90000"/>
        </a:lnSpc>
        <a:spcBef>
          <a:spcPct val="0"/>
        </a:spcBef>
        <a:spcAft>
          <a:spcPct val="0"/>
        </a:spcAft>
        <a:defRPr sz="3300" kern="1200">
          <a:solidFill>
            <a:srgbClr val="616265"/>
          </a:solidFill>
          <a:latin typeface="+mj-lt"/>
          <a:ea typeface="+mj-ea"/>
          <a:cs typeface="+mj-cs"/>
        </a:defRPr>
      </a:lvl1pPr>
      <a:lvl2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5pPr>
      <a:lvl6pPr marL="342900" algn="l" rtl="0" fontAlgn="base">
        <a:lnSpc>
          <a:spcPct val="90000"/>
        </a:lnSpc>
        <a:spcBef>
          <a:spcPct val="0"/>
        </a:spcBef>
        <a:spcAft>
          <a:spcPct val="0"/>
        </a:spcAft>
        <a:defRPr sz="3300">
          <a:solidFill>
            <a:srgbClr val="616265"/>
          </a:solidFill>
          <a:latin typeface="Calibri" panose="020F0502020204030204" pitchFamily="34" charset="0"/>
        </a:defRPr>
      </a:lvl6pPr>
      <a:lvl7pPr marL="685800" algn="l" rtl="0" fontAlgn="base">
        <a:lnSpc>
          <a:spcPct val="90000"/>
        </a:lnSpc>
        <a:spcBef>
          <a:spcPct val="0"/>
        </a:spcBef>
        <a:spcAft>
          <a:spcPct val="0"/>
        </a:spcAft>
        <a:defRPr sz="3300">
          <a:solidFill>
            <a:srgbClr val="616265"/>
          </a:solidFill>
          <a:latin typeface="Calibri" panose="020F0502020204030204" pitchFamily="34" charset="0"/>
        </a:defRPr>
      </a:lvl7pPr>
      <a:lvl8pPr marL="1028700" algn="l" rtl="0" fontAlgn="base">
        <a:lnSpc>
          <a:spcPct val="90000"/>
        </a:lnSpc>
        <a:spcBef>
          <a:spcPct val="0"/>
        </a:spcBef>
        <a:spcAft>
          <a:spcPct val="0"/>
        </a:spcAft>
        <a:defRPr sz="3300">
          <a:solidFill>
            <a:srgbClr val="616265"/>
          </a:solidFill>
          <a:latin typeface="Calibri" panose="020F0502020204030204" pitchFamily="34" charset="0"/>
        </a:defRPr>
      </a:lvl8pPr>
      <a:lvl9pPr marL="1371600" algn="l" rtl="0" fontAlgn="base">
        <a:lnSpc>
          <a:spcPct val="90000"/>
        </a:lnSpc>
        <a:spcBef>
          <a:spcPct val="0"/>
        </a:spcBef>
        <a:spcAft>
          <a:spcPct val="0"/>
        </a:spcAft>
        <a:defRPr sz="3300">
          <a:solidFill>
            <a:srgbClr val="616265"/>
          </a:solidFill>
          <a:latin typeface="Calibri"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616265"/>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616265"/>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616265"/>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earchenginejournal.com/sam-altman-on-ai-oversight-balancing-risks-advancements/487098/" TargetMode="External"/><Relationship Id="rId2" Type="http://schemas.openxmlformats.org/officeDocument/2006/relationships/hyperlink" Target="https://www.searchenginejournal.com/chatgpt-ban-italy/4841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nnlm.gov/"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heradoc.com/technolog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licit.org/" TargetMode="External"/><Relationship Id="rId2" Type="http://schemas.openxmlformats.org/officeDocument/2006/relationships/hyperlink" Target="https://www.hyro.ai/healthcare/scheduling-management/#:~:text=Through%20a%20HIPAA%2Dcompliant%20API,end%20with%20zero%20human%20intervention." TargetMode="External"/><Relationship Id="rId1" Type="http://schemas.openxmlformats.org/officeDocument/2006/relationships/slideLayout" Target="../slideLayouts/slideLayout2.xml"/><Relationship Id="rId4" Type="http://schemas.openxmlformats.org/officeDocument/2006/relationships/hyperlink" Target="https://www.ncbi.nlm.nih.gov/research/litsen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xpro.mit.edu/courses/course-v1:xPRO+AIHCx+R1/" TargetMode="External"/><Relationship Id="rId2" Type="http://schemas.openxmlformats.org/officeDocument/2006/relationships/hyperlink" Target="https://online.stanford.edu/programs/artificial-intelligence-healthcare" TargetMode="External"/><Relationship Id="rId1" Type="http://schemas.openxmlformats.org/officeDocument/2006/relationships/slideLayout" Target="../slideLayouts/slideLayout2.xml"/><Relationship Id="rId5" Type="http://schemas.openxmlformats.org/officeDocument/2006/relationships/hyperlink" Target="https://www.coursera.org/specializations/ai-for-good#courses" TargetMode="External"/><Relationship Id="rId4" Type="http://schemas.openxmlformats.org/officeDocument/2006/relationships/hyperlink" Target="https://mit-online.getsmarter.com/presentations/lp/mit-ai-in-healthcare-online-short-course/?cid=15280647499&amp;utm_contentid=672788129209&amp;ef_id=c%3A672788129209_d%3Ac_n%3Ag_ti%3Akwd-295237372449_p%3A_k%3Aartificial+intelligence+medicine_m%3Ap_a%3A128473652863&amp;gad_source=1&amp;gclid=CjwKCAiAt5euBhB9EiwAdkXWO7lJr7y6Q3sgoPVokNz73AgumEds5y4acGDeaXRWxkwI9D1xmXMVtBoC9a0QAvD_BwE&amp;gclsrc=aw.d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ourfiniteworld.com/2020/04/21/covid-19-and-oil-at-1-is-there-a-way-forward/comment-page-16/" TargetMode="Externa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story.io/timeline/view/JlYn6L/445/History_of_Machine_Learning" TargetMode="External"/><Relationship Id="rId2" Type="http://schemas.openxmlformats.org/officeDocument/2006/relationships/hyperlink" Target="https://en.wikipedia.org/wiki/Timeline_of_artificial_intelligence" TargetMode="External"/><Relationship Id="rId1" Type="http://schemas.openxmlformats.org/officeDocument/2006/relationships/slideLayout" Target="../slideLayouts/slideLayout2.xml"/><Relationship Id="rId5" Type="http://schemas.openxmlformats.org/officeDocument/2006/relationships/hyperlink" Target="https://www.idc.com/getdoc.jsp?containerId=IDC_P33198" TargetMode="External"/><Relationship Id="rId4" Type="http://schemas.openxmlformats.org/officeDocument/2006/relationships/hyperlink" Target="https://bit.ly/2jHOxFA"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edium.com/60-leaders/what-is-the-ai-state-of-the-art-b60227856cf2" TargetMode="External"/><Relationship Id="rId2" Type="http://schemas.openxmlformats.org/officeDocument/2006/relationships/hyperlink" Target="https://techbuf.com/human-brain-neural-network/" TargetMode="External"/><Relationship Id="rId1" Type="http://schemas.openxmlformats.org/officeDocument/2006/relationships/slideLayout" Target="../slideLayouts/slideLayout2.xml"/><Relationship Id="rId6" Type="http://schemas.openxmlformats.org/officeDocument/2006/relationships/hyperlink" Target="https://futuretech-site.s3.us-east-2.amazonaws.com/2024-01-18+Beyond_AI_Exposure.pdf" TargetMode="External"/><Relationship Id="rId5" Type="http://schemas.openxmlformats.org/officeDocument/2006/relationships/hyperlink" Target="https://www.rabbit.tech/" TargetMode="External"/><Relationship Id="rId4" Type="http://schemas.openxmlformats.org/officeDocument/2006/relationships/hyperlink" Target="https://aitopics.org/search"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bit.ly/2F93JZu" TargetMode="External"/><Relationship Id="rId2" Type="http://schemas.openxmlformats.org/officeDocument/2006/relationships/hyperlink" Target="https://www.ncbi.nlm.nih.gov/pmc/articles/PMC8285156/" TargetMode="External"/><Relationship Id="rId1" Type="http://schemas.openxmlformats.org/officeDocument/2006/relationships/slideLayout" Target="../slideLayouts/slideLayout2.xml"/><Relationship Id="rId6" Type="http://schemas.openxmlformats.org/officeDocument/2006/relationships/hyperlink" Target="https://www.jmir.org/2024/1/e50132" TargetMode="External"/><Relationship Id="rId5" Type="http://schemas.openxmlformats.org/officeDocument/2006/relationships/hyperlink" Target="https://www.ncbi.nlm.nih.gov/pmc/articles/PMC6691444/" TargetMode="External"/><Relationship Id="rId4" Type="http://schemas.openxmlformats.org/officeDocument/2006/relationships/hyperlink" Target="https://bit.ly/2qWvugp"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jamanetwork.com/journals/jama/fullarticle/2801170" TargetMode="External"/><Relationship Id="rId2" Type="http://schemas.openxmlformats.org/officeDocument/2006/relationships/hyperlink" Target="https://jmai.amegroups.org/article/view/8271/html" TargetMode="External"/><Relationship Id="rId1" Type="http://schemas.openxmlformats.org/officeDocument/2006/relationships/slideLayout" Target="../slideLayouts/slideLayout2.xml"/><Relationship Id="rId6" Type="http://schemas.openxmlformats.org/officeDocument/2006/relationships/hyperlink" Target="https://www.forbes.com/sites/quora/2017/02/24/what-companies-are-winning-the-race-for-artificial-intelligence/#34820637f5cd" TargetMode="External"/><Relationship Id="rId5" Type="http://schemas.openxmlformats.org/officeDocument/2006/relationships/hyperlink" Target="https://www.nbcnews.com/mach/technology/these-er-docs-invented-real-star-trek-tricorder-n755631" TargetMode="External"/><Relationship Id="rId4" Type="http://schemas.openxmlformats.org/officeDocument/2006/relationships/hyperlink" Target="https://bit.ly/2ryvJg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telusinternational.com/articles/ai-patient-experience-healthcare/" TargetMode="External"/><Relationship Id="rId2" Type="http://schemas.openxmlformats.org/officeDocument/2006/relationships/hyperlink" Target="https://ieeexplore.ieee.org/document/8250771/" TargetMode="External"/><Relationship Id="rId1" Type="http://schemas.openxmlformats.org/officeDocument/2006/relationships/slideLayout" Target="../slideLayouts/slideLayout2.xml"/><Relationship Id="rId6" Type="http://schemas.openxmlformats.org/officeDocument/2006/relationships/hyperlink" Target="https://www.pnas.org/doi/10.1073/pnas.2303513121" TargetMode="External"/><Relationship Id="rId5" Type="http://schemas.openxmlformats.org/officeDocument/2006/relationships/hyperlink" Target="https://www.nursing.virginia.edu/news/ai-ecosystem-williams-moorman/" TargetMode="External"/><Relationship Id="rId4" Type="http://schemas.openxmlformats.org/officeDocument/2006/relationships/hyperlink" Target="https://www.medpagetoday.com/opinion/patientcenteredmedicalhome/102557"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nature.com/articles/s41746-017-0012-2" TargetMode="External"/><Relationship Id="rId2" Type="http://schemas.openxmlformats.org/officeDocument/2006/relationships/hyperlink" Target="https://singularityhub.com/2018/03/29/just-a-few-of-the-amazing-things-ai-is-doing-in-healthcare/#sm.00000ffrfb4hgpe2xxzxbtpckn6ws" TargetMode="External"/><Relationship Id="rId1" Type="http://schemas.openxmlformats.org/officeDocument/2006/relationships/slideLayout" Target="../slideLayouts/slideLayout2.xml"/><Relationship Id="rId6" Type="http://schemas.openxmlformats.org/officeDocument/2006/relationships/hyperlink" Target="https://www.mskcc.org/news/can-artificial-intelligence-detect-melanoma" TargetMode="External"/><Relationship Id="rId5" Type="http://schemas.openxmlformats.org/officeDocument/2006/relationships/hyperlink" Target="https://www.mobihealthnews.com/news/contributed-top-10-use-cases-ai-healthcare" TargetMode="External"/><Relationship Id="rId4" Type="http://schemas.openxmlformats.org/officeDocument/2006/relationships/hyperlink" Target="https://www.eurekalert.org/pub_releases/2018-05/esfm-mam052418.php"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americantelemed.org/blog/how-ai-enabled-rpm-can-improve-healthcare-delivery/" TargetMode="External"/><Relationship Id="rId2" Type="http://schemas.openxmlformats.org/officeDocument/2006/relationships/hyperlink" Target="https://ainowinstitute.org/AI_Now_2019_Report.pdf" TargetMode="External"/><Relationship Id="rId1" Type="http://schemas.openxmlformats.org/officeDocument/2006/relationships/slideLayout" Target="../slideLayouts/slideLayout2.xml"/><Relationship Id="rId5" Type="http://schemas.openxmlformats.org/officeDocument/2006/relationships/hyperlink" Target="https://www.forbes.com/sites/forbestechcouncil/2022/03/15/pattern-recognition-power-three-reasons-ai-will-improve-clinical-care/?sh=2125b3865e32" TargetMode="External"/><Relationship Id="rId4" Type="http://schemas.openxmlformats.org/officeDocument/2006/relationships/hyperlink" Target="https://hms.harvard.edu/news/how-good-ai-penned-radiology-repor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document/d/e/2PACX-1vT__IJx7MIQLjNVPk7alrO7eKDHnBOT9PZCit63XopEzH89qsqkR3Tppe_DD1yuU5nFKpiV-L2pdQO7/pub" TargetMode="External"/><Relationship Id="rId2" Type="http://schemas.openxmlformats.org/officeDocument/2006/relationships/hyperlink" Target="https://www.ncbi.nlm.nih.gov/entrez/eutils/elink.fcgi?dbfrom=pubmed&amp;retmode=ref&amp;cmd=prlinks&amp;id=29777175" TargetMode="External"/><Relationship Id="rId1" Type="http://schemas.openxmlformats.org/officeDocument/2006/relationships/slideLayout" Target="../slideLayouts/slideLayout2.xml"/><Relationship Id="rId4" Type="http://schemas.openxmlformats.org/officeDocument/2006/relationships/hyperlink" Target="https://www.nejm.org/doi/full/10.1056/NEJMp2309872"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dair-institute.org/" TargetMode="External"/><Relationship Id="rId2" Type="http://schemas.openxmlformats.org/officeDocument/2006/relationships/hyperlink" Target="https://blackinai.github.io/#/" TargetMode="External"/><Relationship Id="rId1" Type="http://schemas.openxmlformats.org/officeDocument/2006/relationships/slideLayout" Target="../slideLayouts/slideLayout2.xml"/><Relationship Id="rId5" Type="http://schemas.openxmlformats.org/officeDocument/2006/relationships/hyperlink" Target="https://www.nejm.org/doi/full/10.1056/NEJMra2214964" TargetMode="External"/><Relationship Id="rId4" Type="http://schemas.openxmlformats.org/officeDocument/2006/relationships/hyperlink" Target="https://bit.ly/3OIcNGv"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bit.ly/47LnezS" TargetMode="External"/><Relationship Id="rId2" Type="http://schemas.openxmlformats.org/officeDocument/2006/relationships/hyperlink" Target="http://aequitas.dssg.io/" TargetMode="External"/><Relationship Id="rId1" Type="http://schemas.openxmlformats.org/officeDocument/2006/relationships/slideLayout" Target="../slideLayouts/slideLayout2.xml"/><Relationship Id="rId6" Type="http://schemas.openxmlformats.org/officeDocument/2006/relationships/hyperlink" Target="https://www.w3.org/WAI/research/ai2023/" TargetMode="External"/><Relationship Id="rId5" Type="http://schemas.openxmlformats.org/officeDocument/2006/relationships/hyperlink" Target="https://trustnlpworkshop.github.io/papers/5.pdf" TargetMode="External"/><Relationship Id="rId4" Type="http://schemas.openxmlformats.org/officeDocument/2006/relationships/hyperlink" Target="https://www.adalovelaceinstitute.org/resource/aia-user-gui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nature.com/articles/s41591-021-01595-0" TargetMode="External"/><Relationship Id="rId2" Type="http://schemas.openxmlformats.org/officeDocument/2006/relationships/hyperlink" Target="https://doi.org/10.2105%2FAJPH.2015.302903" TargetMode="External"/><Relationship Id="rId1" Type="http://schemas.openxmlformats.org/officeDocument/2006/relationships/slideLayout" Target="../slideLayouts/slideLayout2.xml"/><Relationship Id="rId4" Type="http://schemas.openxmlformats.org/officeDocument/2006/relationships/hyperlink" Target="https://www.nature.com/articles/d41586-018-05707-8"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un.org/sites/un2.un.org/files/ai_advisory_body_interim_report.pdf" TargetMode="External"/><Relationship Id="rId7" Type="http://schemas.openxmlformats.org/officeDocument/2006/relationships/hyperlink" Target="https://www.hhs.gov/sites/default/files/sharing-and-utilizing-health-data-for-ai-application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bit.ly/3HEsAlI" TargetMode="External"/><Relationship Id="rId5" Type="http://schemas.openxmlformats.org/officeDocument/2006/relationships/hyperlink" Target="https://www.who.int/publications/i/item/978924002920" TargetMode="External"/><Relationship Id="rId4" Type="http://schemas.openxmlformats.org/officeDocument/2006/relationships/hyperlink" Target="https://iris.who.int/handle/10665/373421"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unesco.org/en/artificial-intelligence" TargetMode="External"/><Relationship Id="rId2" Type="http://schemas.openxmlformats.org/officeDocument/2006/relationships/hyperlink" Target="https://aiindex.stanford.edu/report/" TargetMode="External"/><Relationship Id="rId1" Type="http://schemas.openxmlformats.org/officeDocument/2006/relationships/slideLayout" Target="../slideLayouts/slideLayout2.xml"/><Relationship Id="rId6" Type="http://schemas.openxmlformats.org/officeDocument/2006/relationships/hyperlink" Target="https://nvlpubs.nist.gov/nistpubs/SpecialPublications/NIST.SP.1270.pdf" TargetMode="External"/><Relationship Id="rId5" Type="http://schemas.openxmlformats.org/officeDocument/2006/relationships/hyperlink" Target="https://ainowinstitute.org/publication/algorithmic-impact-assessments-report-2" TargetMode="External"/><Relationship Id="rId4" Type="http://schemas.openxmlformats.org/officeDocument/2006/relationships/hyperlink" Target="https://ainowinstitute.org/publication/advancing-racial-equity-through-technology-policy"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jmai.amegroups.org/" TargetMode="External"/><Relationship Id="rId2" Type="http://schemas.openxmlformats.org/officeDocument/2006/relationships/hyperlink" Target="https://www.sciencedirect.com/journal/artificial-intelligence-in-medicine" TargetMode="External"/><Relationship Id="rId1" Type="http://schemas.openxmlformats.org/officeDocument/2006/relationships/slideLayout" Target="../slideLayouts/slideLayout2.xml"/><Relationship Id="rId6" Type="http://schemas.openxmlformats.org/officeDocument/2006/relationships/hyperlink" Target="https://www.jair.org/index.php/jair" TargetMode="External"/><Relationship Id="rId5" Type="http://schemas.openxmlformats.org/officeDocument/2006/relationships/hyperlink" Target="https://www.ualberta.ca/research/our-research/artificial-intelligence.html" TargetMode="External"/><Relationship Id="rId4" Type="http://schemas.openxmlformats.org/officeDocument/2006/relationships/hyperlink" Target="https://www.nejm.org/ai-in-medicine"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nnlm.gov/training/" TargetMode="External"/><Relationship Id="rId3" Type="http://schemas.openxmlformats.org/officeDocument/2006/relationships/hyperlink" Target="mailto:cnieman@hshsl.umaryland.edu" TargetMode="External"/><Relationship Id="rId7" Type="http://schemas.openxmlformats.org/officeDocument/2006/relationships/hyperlink" Target="https://www.nnlm.gov/training/class/nih-data-management-and-sharing-policy-overview-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nlm.gov/training/class/love-data-week-alls-fair-love-and-software" TargetMode="External"/><Relationship Id="rId5" Type="http://schemas.openxmlformats.org/officeDocument/2006/relationships/hyperlink" Target="https://www.nnlm.gov/training/class/overview-all-us-researcher-workbench-and-role-library" TargetMode="External"/><Relationship Id="rId4" Type="http://schemas.openxmlformats.org/officeDocument/2006/relationships/hyperlink" Target="mailto:katie.pierce-farrier@uthsc.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B511-1BB7-4946-AF40-FA5D5F853E5C}"/>
              </a:ext>
            </a:extLst>
          </p:cNvPr>
          <p:cNvSpPr>
            <a:spLocks noGrp="1"/>
          </p:cNvSpPr>
          <p:nvPr>
            <p:ph type="title"/>
          </p:nvPr>
        </p:nvSpPr>
        <p:spPr>
          <a:xfrm>
            <a:off x="249383" y="581890"/>
            <a:ext cx="3512126" cy="5476009"/>
          </a:xfrm>
        </p:spPr>
        <p:txBody>
          <a:bodyPr>
            <a:normAutofit/>
          </a:bodyPr>
          <a:lstStyle/>
          <a:p>
            <a:pPr algn="ctr"/>
            <a:r>
              <a:rPr lang="en-US" sz="3600" dirty="0">
                <a:solidFill>
                  <a:schemeClr val="bg1"/>
                </a:solidFill>
              </a:rPr>
              <a:t>Welcome to Love Data Week 2024!</a:t>
            </a: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2000" dirty="0">
                <a:solidFill>
                  <a:schemeClr val="bg1"/>
                </a:solidFill>
              </a:rPr>
              <a:t>We’ll get started shortly</a:t>
            </a:r>
            <a:endParaRPr lang="en-US" sz="3600" dirty="0">
              <a:solidFill>
                <a:schemeClr val="bg1"/>
              </a:solidFill>
            </a:endParaRPr>
          </a:p>
        </p:txBody>
      </p:sp>
      <p:pic>
        <p:nvPicPr>
          <p:cNvPr id="9" name="Content Placeholder 8">
            <a:extLst>
              <a:ext uri="{FF2B5EF4-FFF2-40B4-BE49-F238E27FC236}">
                <a16:creationId xmlns:a16="http://schemas.microsoft.com/office/drawing/2014/main" id="{E783AA2D-FFE6-490F-85BF-C88463B8681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408955" y="166743"/>
            <a:ext cx="7783045" cy="6524513"/>
          </a:xfrm>
        </p:spPr>
      </p:pic>
    </p:spTree>
    <p:extLst>
      <p:ext uri="{BB962C8B-B14F-4D97-AF65-F5344CB8AC3E}">
        <p14:creationId xmlns:p14="http://schemas.microsoft.com/office/powerpoint/2010/main" val="219000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3180-01BD-87E7-4FA1-1DF73DF87D74}"/>
              </a:ext>
            </a:extLst>
          </p:cNvPr>
          <p:cNvSpPr>
            <a:spLocks noGrp="1"/>
          </p:cNvSpPr>
          <p:nvPr>
            <p:ph type="title"/>
          </p:nvPr>
        </p:nvSpPr>
        <p:spPr>
          <a:xfrm>
            <a:off x="0" y="0"/>
            <a:ext cx="10515600" cy="1325563"/>
          </a:xfrm>
        </p:spPr>
        <p:txBody>
          <a:bodyPr/>
          <a:lstStyle/>
          <a:p>
            <a:r>
              <a:rPr lang="en-US" sz="4400" dirty="0">
                <a:solidFill>
                  <a:schemeClr val="bg1"/>
                </a:solidFill>
                <a:latin typeface="Candara" panose="020E0502030303020204" pitchFamily="34" charset="0"/>
              </a:rPr>
              <a:t>AI: an extremely brief history (3)</a:t>
            </a:r>
            <a:endParaRPr lang="en-US" dirty="0"/>
          </a:p>
        </p:txBody>
      </p:sp>
      <p:sp>
        <p:nvSpPr>
          <p:cNvPr id="3" name="Content Placeholder 2">
            <a:extLst>
              <a:ext uri="{FF2B5EF4-FFF2-40B4-BE49-F238E27FC236}">
                <a16:creationId xmlns:a16="http://schemas.microsoft.com/office/drawing/2014/main" id="{1E8FDC72-2C16-A6E6-1983-58300947826E}"/>
              </a:ext>
            </a:extLst>
          </p:cNvPr>
          <p:cNvSpPr>
            <a:spLocks noGrp="1"/>
          </p:cNvSpPr>
          <p:nvPr>
            <p:ph idx="1"/>
          </p:nvPr>
        </p:nvSpPr>
        <p:spPr>
          <a:xfrm>
            <a:off x="228600" y="1188720"/>
            <a:ext cx="11963400" cy="5486399"/>
          </a:xfrm>
        </p:spPr>
        <p:txBody>
          <a:bodyPr>
            <a:normAutofit fontScale="85000" lnSpcReduction="10000"/>
          </a:bodyPr>
          <a:lstStyle/>
          <a:p>
            <a:pPr marL="212597" indent="-212597" defTabSz="850391">
              <a:lnSpc>
                <a:spcPct val="81000"/>
              </a:lnSpc>
              <a:spcBef>
                <a:spcPts val="900"/>
              </a:spcBef>
              <a:defRPr sz="2604"/>
            </a:pPr>
            <a:r>
              <a:rPr lang="en-US" sz="4000" b="1" dirty="0">
                <a:solidFill>
                  <a:schemeClr val="bg1"/>
                </a:solidFill>
              </a:rPr>
              <a:t>1940s &amp; 1950s </a:t>
            </a:r>
          </a:p>
          <a:p>
            <a:pPr marL="669797" lvl="1" indent="-212597" defTabSz="850391">
              <a:lnSpc>
                <a:spcPct val="81000"/>
              </a:lnSpc>
              <a:spcBef>
                <a:spcPts val="900"/>
              </a:spcBef>
              <a:defRPr sz="2604"/>
            </a:pPr>
            <a:r>
              <a:rPr lang="en-US" sz="4000" b="1" dirty="0">
                <a:solidFill>
                  <a:schemeClr val="bg1"/>
                </a:solidFill>
              </a:rPr>
              <a:t>Characterized by a blend of the theoretical and the practical</a:t>
            </a:r>
          </a:p>
          <a:p>
            <a:pPr marL="1126997" lvl="2" indent="-212597" defTabSz="850391">
              <a:lnSpc>
                <a:spcPct val="81000"/>
              </a:lnSpc>
              <a:spcBef>
                <a:spcPts val="900"/>
              </a:spcBef>
              <a:defRPr sz="2604"/>
            </a:pPr>
            <a:r>
              <a:rPr lang="en-US" sz="4000" dirty="0" err="1">
                <a:solidFill>
                  <a:schemeClr val="bg1"/>
                </a:solidFill>
              </a:rPr>
              <a:t>Zuse</a:t>
            </a:r>
            <a:r>
              <a:rPr lang="en-US" sz="4000" dirty="0">
                <a:solidFill>
                  <a:schemeClr val="bg1"/>
                </a:solidFill>
              </a:rPr>
              <a:t> builds first working program-controlled computer</a:t>
            </a:r>
          </a:p>
          <a:p>
            <a:pPr marL="1126997" lvl="2" indent="-212597" defTabSz="850391">
              <a:lnSpc>
                <a:spcPct val="81000"/>
              </a:lnSpc>
              <a:spcBef>
                <a:spcPts val="900"/>
              </a:spcBef>
              <a:defRPr sz="2604"/>
            </a:pPr>
            <a:r>
              <a:rPr lang="en-US" sz="4000" i="1" dirty="0">
                <a:solidFill>
                  <a:schemeClr val="bg1"/>
                </a:solidFill>
              </a:rPr>
              <a:t>Theory of Games and Economic Behavior </a:t>
            </a:r>
            <a:r>
              <a:rPr lang="en-US" sz="4000" dirty="0">
                <a:solidFill>
                  <a:schemeClr val="bg1"/>
                </a:solidFill>
              </a:rPr>
              <a:t>published; integral to development of modern AI</a:t>
            </a:r>
          </a:p>
          <a:p>
            <a:pPr marL="1126997" lvl="2" indent="-212597" defTabSz="850391">
              <a:lnSpc>
                <a:spcPct val="81000"/>
              </a:lnSpc>
              <a:spcBef>
                <a:spcPts val="900"/>
              </a:spcBef>
              <a:defRPr sz="2604"/>
            </a:pPr>
            <a:r>
              <a:rPr lang="en-US" sz="4000" dirty="0">
                <a:solidFill>
                  <a:schemeClr val="bg1"/>
                </a:solidFill>
              </a:rPr>
              <a:t>Turing Test introduced</a:t>
            </a:r>
          </a:p>
          <a:p>
            <a:pPr marL="1126997" lvl="2" indent="-212597" defTabSz="850391">
              <a:lnSpc>
                <a:spcPct val="81000"/>
              </a:lnSpc>
              <a:spcBef>
                <a:spcPts val="900"/>
              </a:spcBef>
              <a:defRPr sz="2604"/>
            </a:pPr>
            <a:r>
              <a:rPr lang="en-US" sz="4000" dirty="0">
                <a:solidFill>
                  <a:schemeClr val="bg1"/>
                </a:solidFill>
              </a:rPr>
              <a:t>Asimov – </a:t>
            </a:r>
            <a:r>
              <a:rPr lang="en-US" sz="4000" i="1" dirty="0">
                <a:solidFill>
                  <a:schemeClr val="bg1"/>
                </a:solidFill>
              </a:rPr>
              <a:t>The Three Laws of Robotics</a:t>
            </a:r>
          </a:p>
          <a:p>
            <a:pPr marL="1126997" lvl="2" indent="-212597" defTabSz="850391">
              <a:lnSpc>
                <a:spcPct val="81000"/>
              </a:lnSpc>
              <a:spcBef>
                <a:spcPts val="900"/>
              </a:spcBef>
              <a:defRPr sz="2604"/>
            </a:pPr>
            <a:r>
              <a:rPr lang="en-US" sz="4000" dirty="0">
                <a:solidFill>
                  <a:schemeClr val="bg1"/>
                </a:solidFill>
              </a:rPr>
              <a:t>Samuels builds a program which learns how to play checkers</a:t>
            </a:r>
          </a:p>
          <a:p>
            <a:pPr marL="1126997" lvl="2" indent="-212597" defTabSz="850391">
              <a:lnSpc>
                <a:spcPct val="81000"/>
              </a:lnSpc>
              <a:spcBef>
                <a:spcPts val="900"/>
              </a:spcBef>
              <a:defRPr sz="2604"/>
            </a:pPr>
            <a:r>
              <a:rPr lang="en-US" sz="4000" dirty="0">
                <a:solidFill>
                  <a:schemeClr val="bg1"/>
                </a:solidFill>
              </a:rPr>
              <a:t>Dartmouth College Summer AI Conference organized (term “artificial intelligence” is coined)</a:t>
            </a:r>
          </a:p>
          <a:p>
            <a:pPr marL="1126997" lvl="2" indent="-212597" defTabSz="850391">
              <a:lnSpc>
                <a:spcPct val="81000"/>
              </a:lnSpc>
              <a:spcBef>
                <a:spcPts val="900"/>
              </a:spcBef>
              <a:defRPr sz="2604"/>
            </a:pPr>
            <a:r>
              <a:rPr lang="en-US" sz="4000" dirty="0">
                <a:solidFill>
                  <a:schemeClr val="bg1"/>
                </a:solidFill>
              </a:rPr>
              <a:t>MIT AI Lab founded</a:t>
            </a:r>
          </a:p>
          <a:p>
            <a:endParaRPr lang="en-US" dirty="0"/>
          </a:p>
        </p:txBody>
      </p:sp>
    </p:spTree>
    <p:extLst>
      <p:ext uri="{BB962C8B-B14F-4D97-AF65-F5344CB8AC3E}">
        <p14:creationId xmlns:p14="http://schemas.microsoft.com/office/powerpoint/2010/main" val="212360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7997-D7D6-6A38-C5D9-07A9E8427E97}"/>
              </a:ext>
            </a:extLst>
          </p:cNvPr>
          <p:cNvSpPr>
            <a:spLocks noGrp="1"/>
          </p:cNvSpPr>
          <p:nvPr>
            <p:ph type="title"/>
          </p:nvPr>
        </p:nvSpPr>
        <p:spPr>
          <a:xfrm>
            <a:off x="0" y="18256"/>
            <a:ext cx="10515600" cy="1359282"/>
          </a:xfrm>
        </p:spPr>
        <p:txBody>
          <a:bodyPr>
            <a:normAutofit/>
          </a:bodyPr>
          <a:lstStyle/>
          <a:p>
            <a:r>
              <a:rPr lang="en-US" dirty="0">
                <a:solidFill>
                  <a:schemeClr val="bg1"/>
                </a:solidFill>
                <a:latin typeface="Candara" panose="020E0502030303020204" pitchFamily="34" charset="0"/>
              </a:rPr>
              <a:t>AI: an extremely brief history (4)</a:t>
            </a:r>
            <a:endParaRPr lang="en-US" sz="2400" dirty="0"/>
          </a:p>
        </p:txBody>
      </p:sp>
      <p:sp>
        <p:nvSpPr>
          <p:cNvPr id="3" name="Content Placeholder 2">
            <a:extLst>
              <a:ext uri="{FF2B5EF4-FFF2-40B4-BE49-F238E27FC236}">
                <a16:creationId xmlns:a16="http://schemas.microsoft.com/office/drawing/2014/main" id="{9484F74D-3263-5F16-2B47-068A2427177E}"/>
              </a:ext>
            </a:extLst>
          </p:cNvPr>
          <p:cNvSpPr>
            <a:spLocks noGrp="1"/>
          </p:cNvSpPr>
          <p:nvPr>
            <p:ph idx="1"/>
          </p:nvPr>
        </p:nvSpPr>
        <p:spPr>
          <a:xfrm>
            <a:off x="116774" y="1377538"/>
            <a:ext cx="11958452" cy="5272201"/>
          </a:xfrm>
        </p:spPr>
        <p:txBody>
          <a:bodyPr>
            <a:normAutofit/>
          </a:bodyPr>
          <a:lstStyle/>
          <a:p>
            <a:pPr algn="l" rtl="0" fontAlgn="base">
              <a:buFont typeface="Arial" panose="020B0604020202020204" pitchFamily="34" charset="0"/>
              <a:buChar char="•"/>
            </a:pPr>
            <a:r>
              <a:rPr lang="en-US" sz="3000" dirty="0">
                <a:solidFill>
                  <a:schemeClr val="bg1"/>
                </a:solidFill>
                <a:latin typeface="Candara" panose="020E0502030303020204" pitchFamily="34" charset="0"/>
              </a:rPr>
              <a:t>1960s- 1970s ​</a:t>
            </a:r>
          </a:p>
          <a:p>
            <a:pPr lvl="1" fontAlgn="base"/>
            <a:r>
              <a:rPr lang="en-US" sz="3000" dirty="0">
                <a:solidFill>
                  <a:schemeClr val="bg1"/>
                </a:solidFill>
                <a:latin typeface="Candara" panose="020E0502030303020204" pitchFamily="34" charset="0"/>
              </a:rPr>
              <a:t>Lots of practical application; some (more) theory​</a:t>
            </a:r>
          </a:p>
          <a:p>
            <a:pPr lvl="2" fontAlgn="base"/>
            <a:r>
              <a:rPr lang="en-US" sz="3000" dirty="0">
                <a:solidFill>
                  <a:schemeClr val="bg1"/>
                </a:solidFill>
                <a:latin typeface="Candara" panose="020E0502030303020204" pitchFamily="34" charset="0"/>
              </a:rPr>
              <a:t>First chatbot (called ELIZA) created ​</a:t>
            </a:r>
          </a:p>
          <a:p>
            <a:pPr lvl="2" fontAlgn="base"/>
            <a:r>
              <a:rPr lang="en-US" sz="3000" dirty="0">
                <a:solidFill>
                  <a:schemeClr val="bg1"/>
                </a:solidFill>
                <a:latin typeface="Candara" panose="020E0502030303020204" pitchFamily="34" charset="0"/>
              </a:rPr>
              <a:t>First computer-controlled vehicle (Stanford Cart)​</a:t>
            </a:r>
            <a:br>
              <a:rPr lang="en-US" sz="3000" dirty="0">
                <a:solidFill>
                  <a:schemeClr val="bg1"/>
                </a:solidFill>
                <a:latin typeface="Candara" panose="020E0502030303020204" pitchFamily="34" charset="0"/>
              </a:rPr>
            </a:br>
            <a:endParaRPr lang="en-US" sz="3000" dirty="0">
              <a:solidFill>
                <a:schemeClr val="bg1"/>
              </a:solidFill>
              <a:latin typeface="Candara" panose="020E0502030303020204" pitchFamily="34" charset="0"/>
            </a:endParaRPr>
          </a:p>
          <a:p>
            <a:pPr algn="l" rtl="0" fontAlgn="base">
              <a:buFont typeface="Arial" panose="020B0604020202020204" pitchFamily="34" charset="0"/>
              <a:buChar char="•"/>
            </a:pPr>
            <a:r>
              <a:rPr lang="en-US" sz="3000" dirty="0">
                <a:solidFill>
                  <a:schemeClr val="bg1"/>
                </a:solidFill>
                <a:latin typeface="Candara" panose="020E0502030303020204" pitchFamily="34" charset="0"/>
              </a:rPr>
              <a:t>1980s-1990s​</a:t>
            </a:r>
          </a:p>
          <a:p>
            <a:pPr lvl="1" fontAlgn="base"/>
            <a:r>
              <a:rPr lang="en-US" sz="3000" dirty="0">
                <a:solidFill>
                  <a:schemeClr val="bg1"/>
                </a:solidFill>
                <a:latin typeface="Candara" panose="020E0502030303020204" pitchFamily="34" charset="0"/>
              </a:rPr>
              <a:t>Began to truly see theory brought to fruition in terms of how we think of AI currently​</a:t>
            </a:r>
          </a:p>
          <a:p>
            <a:pPr lvl="2" fontAlgn="base"/>
            <a:r>
              <a:rPr lang="en-US" sz="3000" dirty="0">
                <a:solidFill>
                  <a:schemeClr val="bg1"/>
                </a:solidFill>
                <a:latin typeface="Candara" panose="020E0502030303020204" pitchFamily="34" charset="0"/>
              </a:rPr>
              <a:t>Deep Blue beats Kasparov ​</a:t>
            </a:r>
          </a:p>
          <a:p>
            <a:pPr lvl="2" fontAlgn="base"/>
            <a:r>
              <a:rPr lang="en-US" sz="3000" dirty="0">
                <a:solidFill>
                  <a:schemeClr val="bg1"/>
                </a:solidFill>
                <a:latin typeface="Candara" panose="020E0502030303020204" pitchFamily="34" charset="0"/>
              </a:rPr>
              <a:t>Web crawlers and other AI-based information extraction programs become essential in widespread use of the Internet</a:t>
            </a:r>
          </a:p>
          <a:p>
            <a:pPr marL="662939" lvl="1" indent="-205739" defTabSz="822959">
              <a:lnSpc>
                <a:spcPct val="81000"/>
              </a:lnSpc>
              <a:spcBef>
                <a:spcPts val="900"/>
              </a:spcBef>
              <a:defRPr sz="2520"/>
            </a:pPr>
            <a:endParaRPr lang="en-US" sz="1600" dirty="0">
              <a:latin typeface="Candara" panose="020E0502030303020204" pitchFamily="34" charset="0"/>
            </a:endParaRPr>
          </a:p>
          <a:p>
            <a:pPr marL="0" indent="0">
              <a:buNone/>
            </a:pPr>
            <a:endParaRPr lang="en-US" dirty="0"/>
          </a:p>
        </p:txBody>
      </p:sp>
    </p:spTree>
    <p:extLst>
      <p:ext uri="{BB962C8B-B14F-4D97-AF65-F5344CB8AC3E}">
        <p14:creationId xmlns:p14="http://schemas.microsoft.com/office/powerpoint/2010/main" val="248424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DAD5-4A48-E7B5-9719-060469B8499E}"/>
              </a:ext>
            </a:extLst>
          </p:cNvPr>
          <p:cNvSpPr>
            <a:spLocks noGrp="1"/>
          </p:cNvSpPr>
          <p:nvPr>
            <p:ph type="title"/>
          </p:nvPr>
        </p:nvSpPr>
        <p:spPr>
          <a:xfrm>
            <a:off x="0" y="18255"/>
            <a:ext cx="10515600" cy="1063785"/>
          </a:xfrm>
        </p:spPr>
        <p:txBody>
          <a:bodyPr/>
          <a:lstStyle/>
          <a:p>
            <a:r>
              <a:rPr lang="en-US" sz="4400" dirty="0">
                <a:solidFill>
                  <a:schemeClr val="bg1"/>
                </a:solidFill>
                <a:latin typeface="Candara" panose="020E0502030303020204" pitchFamily="34" charset="0"/>
              </a:rPr>
              <a:t>AI: an extremely brief history (5)</a:t>
            </a:r>
            <a:endParaRPr lang="en-US" dirty="0"/>
          </a:p>
        </p:txBody>
      </p:sp>
      <p:sp>
        <p:nvSpPr>
          <p:cNvPr id="3" name="Content Placeholder 2">
            <a:extLst>
              <a:ext uri="{FF2B5EF4-FFF2-40B4-BE49-F238E27FC236}">
                <a16:creationId xmlns:a16="http://schemas.microsoft.com/office/drawing/2014/main" id="{1036F4EF-A16A-1814-7E5B-64ACD0BB86E4}"/>
              </a:ext>
            </a:extLst>
          </p:cNvPr>
          <p:cNvSpPr>
            <a:spLocks noGrp="1"/>
          </p:cNvSpPr>
          <p:nvPr>
            <p:ph idx="1"/>
          </p:nvPr>
        </p:nvSpPr>
        <p:spPr>
          <a:xfrm>
            <a:off x="121920" y="1082040"/>
            <a:ext cx="12070080" cy="5638800"/>
          </a:xfrm>
        </p:spPr>
        <p:txBody>
          <a:bodyPr>
            <a:normAutofit/>
          </a:bodyPr>
          <a:lstStyle/>
          <a:p>
            <a:pPr marL="212597" indent="-212597" defTabSz="850391">
              <a:lnSpc>
                <a:spcPct val="81000"/>
              </a:lnSpc>
              <a:spcBef>
                <a:spcPts val="900"/>
              </a:spcBef>
              <a:defRPr sz="2604"/>
            </a:pPr>
            <a:r>
              <a:rPr lang="en-US" sz="3000" dirty="0">
                <a:solidFill>
                  <a:schemeClr val="bg1"/>
                </a:solidFill>
                <a:latin typeface="Candara" panose="020E0502030303020204" pitchFamily="34" charset="0"/>
              </a:rPr>
              <a:t>2000s</a:t>
            </a:r>
          </a:p>
          <a:p>
            <a:pPr marL="669797" lvl="1" indent="-212597" defTabSz="850391">
              <a:lnSpc>
                <a:spcPct val="81000"/>
              </a:lnSpc>
              <a:spcBef>
                <a:spcPts val="900"/>
              </a:spcBef>
              <a:defRPr sz="2604"/>
            </a:pPr>
            <a:r>
              <a:rPr lang="en-US" sz="3000" dirty="0">
                <a:solidFill>
                  <a:schemeClr val="bg1"/>
                </a:solidFill>
                <a:latin typeface="Candara" panose="020E0502030303020204" pitchFamily="34" charset="0"/>
              </a:rPr>
              <a:t>Characterized by increasingly sophisticated practical applications</a:t>
            </a:r>
          </a:p>
          <a:p>
            <a:pPr marL="1126997" lvl="2" indent="-212597" defTabSz="850391">
              <a:lnSpc>
                <a:spcPct val="81000"/>
              </a:lnSpc>
              <a:spcBef>
                <a:spcPts val="900"/>
              </a:spcBef>
              <a:defRPr sz="2604"/>
            </a:pPr>
            <a:r>
              <a:rPr lang="en-US" sz="3000" dirty="0">
                <a:solidFill>
                  <a:schemeClr val="bg1"/>
                </a:solidFill>
                <a:latin typeface="Candara" panose="020E0502030303020204" pitchFamily="34" charset="0"/>
              </a:rPr>
              <a:t>2004</a:t>
            </a:r>
            <a:r>
              <a:rPr lang="en-US" sz="3200" dirty="0">
                <a:solidFill>
                  <a:schemeClr val="bg1"/>
                </a:solidFill>
              </a:rPr>
              <a:t> – </a:t>
            </a:r>
            <a:r>
              <a:rPr lang="en-US" sz="3000" dirty="0">
                <a:solidFill>
                  <a:schemeClr val="bg1"/>
                </a:solidFill>
                <a:latin typeface="Candara" panose="020E0502030303020204" pitchFamily="34" charset="0"/>
              </a:rPr>
              <a:t>“Spirit” and “Opportunity” autonomously navigate Mars</a:t>
            </a:r>
          </a:p>
          <a:p>
            <a:pPr marL="1126997" lvl="2" indent="-212597" defTabSz="850391">
              <a:lnSpc>
                <a:spcPct val="81000"/>
              </a:lnSpc>
              <a:spcBef>
                <a:spcPts val="900"/>
              </a:spcBef>
              <a:defRPr sz="2604"/>
            </a:pPr>
            <a:r>
              <a:rPr lang="en-US" sz="3000" dirty="0">
                <a:solidFill>
                  <a:schemeClr val="bg1"/>
                </a:solidFill>
                <a:latin typeface="Candara" panose="020E0502030303020204" pitchFamily="34" charset="0"/>
              </a:rPr>
              <a:t>2005</a:t>
            </a:r>
            <a:r>
              <a:rPr lang="en-US" sz="3200" dirty="0">
                <a:solidFill>
                  <a:schemeClr val="bg1"/>
                </a:solidFill>
              </a:rPr>
              <a:t> – </a:t>
            </a:r>
            <a:r>
              <a:rPr lang="en-US" sz="3000" dirty="0">
                <a:solidFill>
                  <a:schemeClr val="bg1"/>
                </a:solidFill>
                <a:latin typeface="Candara" panose="020E0502030303020204" pitchFamily="34" charset="0"/>
              </a:rPr>
              <a:t>Recommendation technology based on tracking web activity brings AI to marketing</a:t>
            </a:r>
          </a:p>
          <a:p>
            <a:pPr lvl="2">
              <a:defRPr sz="2500"/>
            </a:pPr>
            <a:r>
              <a:rPr lang="en-US" sz="3000" dirty="0">
                <a:solidFill>
                  <a:schemeClr val="bg1"/>
                </a:solidFill>
                <a:latin typeface="Candara" panose="020E0502030303020204" pitchFamily="34" charset="0"/>
              </a:rPr>
              <a:t>2011</a:t>
            </a:r>
            <a:r>
              <a:rPr lang="en-US" sz="3200" dirty="0">
                <a:solidFill>
                  <a:schemeClr val="bg1"/>
                </a:solidFill>
              </a:rPr>
              <a:t> – </a:t>
            </a:r>
            <a:r>
              <a:rPr lang="en-US" sz="3000" dirty="0">
                <a:solidFill>
                  <a:schemeClr val="bg1"/>
                </a:solidFill>
                <a:latin typeface="Candara" panose="020E0502030303020204" pitchFamily="34" charset="0"/>
              </a:rPr>
              <a:t>Watson defeats Jeopardy! champions</a:t>
            </a:r>
          </a:p>
          <a:p>
            <a:pPr lvl="2">
              <a:defRPr sz="2500"/>
            </a:pPr>
            <a:r>
              <a:rPr lang="en-US" sz="3000" dirty="0">
                <a:solidFill>
                  <a:schemeClr val="bg1"/>
                </a:solidFill>
                <a:latin typeface="Candara" panose="020E0502030303020204" pitchFamily="34" charset="0"/>
              </a:rPr>
              <a:t>2011-2014</a:t>
            </a:r>
            <a:r>
              <a:rPr lang="en-US" sz="3200" dirty="0">
                <a:solidFill>
                  <a:schemeClr val="bg1"/>
                </a:solidFill>
              </a:rPr>
              <a:t> – </a:t>
            </a:r>
            <a:r>
              <a:rPr lang="en-US" sz="3000" dirty="0">
                <a:solidFill>
                  <a:schemeClr val="bg1"/>
                </a:solidFill>
                <a:latin typeface="Candara" panose="020E0502030303020204" pitchFamily="34" charset="0"/>
              </a:rPr>
              <a:t>Siri, Google Now, Cortana (natural language; recommendations; perform actions)</a:t>
            </a:r>
          </a:p>
          <a:p>
            <a:pPr lvl="2">
              <a:defRPr sz="2500"/>
            </a:pPr>
            <a:r>
              <a:rPr lang="en-US" sz="3000" dirty="0">
                <a:solidFill>
                  <a:schemeClr val="bg1"/>
                </a:solidFill>
                <a:latin typeface="Candara" panose="020E0502030303020204" pitchFamily="34" charset="0"/>
              </a:rPr>
              <a:t>2022</a:t>
            </a:r>
            <a:r>
              <a:rPr lang="en-US" sz="3200" dirty="0">
                <a:solidFill>
                  <a:schemeClr val="bg1"/>
                </a:solidFill>
              </a:rPr>
              <a:t> – </a:t>
            </a:r>
            <a:r>
              <a:rPr lang="en-US" sz="3000" dirty="0">
                <a:solidFill>
                  <a:schemeClr val="bg1"/>
                </a:solidFill>
                <a:latin typeface="Candara" panose="020E0502030303020204" pitchFamily="34" charset="0"/>
              </a:rPr>
              <a:t>November 30th, </a:t>
            </a:r>
            <a:r>
              <a:rPr lang="en-US" sz="3000" dirty="0" err="1">
                <a:solidFill>
                  <a:schemeClr val="bg1"/>
                </a:solidFill>
                <a:latin typeface="Candara" panose="020E0502030303020204" pitchFamily="34" charset="0"/>
              </a:rPr>
              <a:t>OpenAI</a:t>
            </a:r>
            <a:r>
              <a:rPr lang="en-US" sz="3000" dirty="0">
                <a:solidFill>
                  <a:schemeClr val="bg1"/>
                </a:solidFill>
                <a:latin typeface="Candara" panose="020E0502030303020204" pitchFamily="34" charset="0"/>
              </a:rPr>
              <a:t> launches </a:t>
            </a:r>
            <a:r>
              <a:rPr lang="en-US" sz="3000" dirty="0" err="1">
                <a:solidFill>
                  <a:schemeClr val="bg1"/>
                </a:solidFill>
                <a:latin typeface="Candara" panose="020E0502030303020204" pitchFamily="34" charset="0"/>
              </a:rPr>
              <a:t>ChatGPT</a:t>
            </a:r>
            <a:endParaRPr lang="en-US" sz="3000" dirty="0">
              <a:solidFill>
                <a:schemeClr val="bg1"/>
              </a:solidFill>
              <a:latin typeface="Candara" panose="020E0502030303020204" pitchFamily="34" charset="0"/>
            </a:endParaRPr>
          </a:p>
          <a:p>
            <a:pPr lvl="2">
              <a:defRPr sz="2500"/>
            </a:pPr>
            <a:r>
              <a:rPr lang="en-US" sz="3000" dirty="0">
                <a:solidFill>
                  <a:schemeClr val="bg1"/>
                </a:solidFill>
                <a:latin typeface="Candara" panose="020E0502030303020204" pitchFamily="34" charset="0"/>
              </a:rPr>
              <a:t>2024</a:t>
            </a:r>
            <a:r>
              <a:rPr lang="en-US" sz="3200" dirty="0">
                <a:solidFill>
                  <a:schemeClr val="bg1"/>
                </a:solidFill>
              </a:rPr>
              <a:t> – </a:t>
            </a:r>
            <a:r>
              <a:rPr lang="en-US" sz="3000" dirty="0">
                <a:solidFill>
                  <a:schemeClr val="bg1"/>
                </a:solidFill>
                <a:latin typeface="Candara" panose="020E0502030303020204" pitchFamily="34" charset="0"/>
              </a:rPr>
              <a:t>January 9, Rabbit R1 launched</a:t>
            </a:r>
          </a:p>
          <a:p>
            <a:endParaRPr lang="en-US" dirty="0"/>
          </a:p>
        </p:txBody>
      </p:sp>
    </p:spTree>
    <p:extLst>
      <p:ext uri="{BB962C8B-B14F-4D97-AF65-F5344CB8AC3E}">
        <p14:creationId xmlns:p14="http://schemas.microsoft.com/office/powerpoint/2010/main" val="41227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B699-8F99-4D83-937A-2948C24BA32A}"/>
              </a:ext>
            </a:extLst>
          </p:cNvPr>
          <p:cNvSpPr>
            <a:spLocks noGrp="1"/>
          </p:cNvSpPr>
          <p:nvPr>
            <p:ph type="title"/>
          </p:nvPr>
        </p:nvSpPr>
        <p:spPr>
          <a:xfrm>
            <a:off x="0" y="32617"/>
            <a:ext cx="10515600" cy="739280"/>
          </a:xfrm>
        </p:spPr>
        <p:txBody>
          <a:bodyPr/>
          <a:lstStyle/>
          <a:p>
            <a:r>
              <a:rPr lang="en-US" sz="4400" dirty="0">
                <a:solidFill>
                  <a:schemeClr val="bg1"/>
                </a:solidFill>
                <a:latin typeface="Candara" panose="020E0502030303020204" pitchFamily="34" charset="0"/>
              </a:rPr>
              <a:t>AI: an extremely brief history (6)</a:t>
            </a:r>
            <a:endParaRPr lang="en-US" dirty="0">
              <a:solidFill>
                <a:schemeClr val="bg1"/>
              </a:solidFill>
            </a:endParaRPr>
          </a:p>
        </p:txBody>
      </p:sp>
      <p:sp>
        <p:nvSpPr>
          <p:cNvPr id="3" name="Content Placeholder 2">
            <a:extLst>
              <a:ext uri="{FF2B5EF4-FFF2-40B4-BE49-F238E27FC236}">
                <a16:creationId xmlns:a16="http://schemas.microsoft.com/office/drawing/2014/main" id="{E25A22C7-19E6-1719-0103-579769786032}"/>
              </a:ext>
            </a:extLst>
          </p:cNvPr>
          <p:cNvSpPr>
            <a:spLocks noGrp="1"/>
          </p:cNvSpPr>
          <p:nvPr>
            <p:ph idx="1"/>
          </p:nvPr>
        </p:nvSpPr>
        <p:spPr>
          <a:xfrm>
            <a:off x="0" y="883165"/>
            <a:ext cx="12192000" cy="5942218"/>
          </a:xfrm>
        </p:spPr>
        <p:txBody>
          <a:bodyPr>
            <a:normAutofit/>
          </a:bodyPr>
          <a:lstStyle/>
          <a:p>
            <a:r>
              <a:rPr lang="en-US" sz="2400" dirty="0">
                <a:solidFill>
                  <a:schemeClr val="bg1"/>
                </a:solidFill>
                <a:latin typeface="Candara" panose="020E0502030303020204" pitchFamily="34" charset="0"/>
              </a:rPr>
              <a:t>2000s, cont’d</a:t>
            </a:r>
          </a:p>
          <a:p>
            <a:pPr lvl="1"/>
            <a:r>
              <a:rPr lang="en-US" dirty="0">
                <a:solidFill>
                  <a:schemeClr val="bg1"/>
                </a:solidFill>
                <a:latin typeface="Candara" panose="020E0502030303020204" pitchFamily="34" charset="0"/>
              </a:rPr>
              <a:t>Worry about AI (manifests as ethical and legal hearings) gains more traction</a:t>
            </a:r>
          </a:p>
          <a:p>
            <a:pPr lvl="2"/>
            <a:r>
              <a:rPr lang="en-US" sz="2400" dirty="0">
                <a:solidFill>
                  <a:schemeClr val="bg1"/>
                </a:solidFill>
                <a:latin typeface="Candara" panose="020E0502030303020204" pitchFamily="34" charset="0"/>
              </a:rPr>
              <a:t>2017</a:t>
            </a:r>
            <a:r>
              <a:rPr lang="en-US" sz="2400" dirty="0">
                <a:solidFill>
                  <a:schemeClr val="bg1"/>
                </a:solidFill>
              </a:rPr>
              <a:t> – </a:t>
            </a:r>
            <a:r>
              <a:rPr lang="en-US" sz="2400" dirty="0">
                <a:solidFill>
                  <a:schemeClr val="bg1"/>
                </a:solidFill>
                <a:latin typeface="Candara" panose="020E0502030303020204" pitchFamily="34" charset="0"/>
              </a:rPr>
              <a:t>Asilomar Conference on Beneficial AI; discussed AI ethics and strategies for bringing about beneficial AI while avoiding risk from artificial general intelligence.</a:t>
            </a:r>
            <a:br>
              <a:rPr lang="en-US" sz="2400" dirty="0">
                <a:solidFill>
                  <a:schemeClr val="bg1"/>
                </a:solidFill>
                <a:latin typeface="Candara" panose="020E0502030303020204" pitchFamily="34" charset="0"/>
              </a:rPr>
            </a:br>
            <a:endParaRPr lang="en-US" sz="2400" dirty="0">
              <a:solidFill>
                <a:schemeClr val="bg1"/>
              </a:solidFill>
              <a:latin typeface="Candara" panose="020E0502030303020204" pitchFamily="34" charset="0"/>
            </a:endParaRPr>
          </a:p>
          <a:p>
            <a:pPr lvl="2"/>
            <a:r>
              <a:rPr lang="en-US" sz="2400" dirty="0">
                <a:solidFill>
                  <a:schemeClr val="bg1"/>
                </a:solidFill>
                <a:latin typeface="Candara" panose="020E0502030303020204" pitchFamily="34" charset="0"/>
              </a:rPr>
              <a:t>2021</a:t>
            </a:r>
            <a:r>
              <a:rPr lang="en-US" sz="2400" dirty="0">
                <a:solidFill>
                  <a:schemeClr val="bg1"/>
                </a:solidFill>
              </a:rPr>
              <a:t> – </a:t>
            </a:r>
            <a:r>
              <a:rPr lang="en-US" sz="2400" dirty="0">
                <a:solidFill>
                  <a:schemeClr val="bg1"/>
                </a:solidFill>
                <a:latin typeface="Candara" panose="020E0502030303020204" pitchFamily="34" charset="0"/>
              </a:rPr>
              <a:t>WHO </a:t>
            </a:r>
            <a:r>
              <a:rPr lang="en-US" sz="2400" dirty="0">
                <a:solidFill>
                  <a:schemeClr val="bg1"/>
                </a:solidFill>
              </a:rPr>
              <a:t>Ethics and governance of artificial intelligence for health</a:t>
            </a:r>
            <a:br>
              <a:rPr lang="en-US" dirty="0">
                <a:solidFill>
                  <a:schemeClr val="bg1"/>
                </a:solidFill>
              </a:rPr>
            </a:br>
            <a:endParaRPr lang="en-US" dirty="0">
              <a:solidFill>
                <a:schemeClr val="bg1"/>
              </a:solidFill>
            </a:endParaRPr>
          </a:p>
          <a:p>
            <a:pPr lvl="2"/>
            <a:r>
              <a:rPr lang="en-US" sz="2400" dirty="0">
                <a:solidFill>
                  <a:schemeClr val="bg1"/>
                </a:solidFill>
                <a:latin typeface="Candara" panose="020E0502030303020204" pitchFamily="34" charset="0"/>
              </a:rPr>
              <a:t>March 31, 2023 – </a:t>
            </a:r>
            <a:r>
              <a:rPr lang="en-US" sz="2400" dirty="0">
                <a:solidFill>
                  <a:schemeClr val="bg1"/>
                </a:solidFill>
                <a:latin typeface="Candara" panose="020E0502030303020204" pitchFamily="34" charset="0"/>
                <a:hlinkClick r:id="rId2">
                  <a:extLst>
                    <a:ext uri="{A12FA001-AC4F-418D-AE19-62706E023703}">
                      <ahyp:hlinkClr xmlns:ahyp="http://schemas.microsoft.com/office/drawing/2018/hyperlinkcolor" val="tx"/>
                    </a:ext>
                  </a:extLst>
                </a:hlinkClick>
              </a:rPr>
              <a:t>Italy banned ChatGPT</a:t>
            </a:r>
            <a:r>
              <a:rPr lang="en-US" sz="2400" dirty="0">
                <a:solidFill>
                  <a:schemeClr val="bg1"/>
                </a:solidFill>
                <a:latin typeface="Candara" panose="020E0502030303020204" pitchFamily="34" charset="0"/>
              </a:rPr>
              <a:t> for collecting personal data and lacking age verification during registration for a system that can produce harmful content (rescinded in April, after meeting Italy’s demands)</a:t>
            </a:r>
            <a:br>
              <a:rPr lang="en-US" sz="2400" dirty="0">
                <a:solidFill>
                  <a:schemeClr val="bg1"/>
                </a:solidFill>
                <a:latin typeface="Candara" panose="020E0502030303020204" pitchFamily="34" charset="0"/>
              </a:rPr>
            </a:br>
            <a:endParaRPr lang="en-US" sz="2400" dirty="0">
              <a:solidFill>
                <a:schemeClr val="bg1"/>
              </a:solidFill>
              <a:latin typeface="Candara" panose="020E0502030303020204" pitchFamily="34" charset="0"/>
            </a:endParaRPr>
          </a:p>
          <a:p>
            <a:pPr lvl="2"/>
            <a:r>
              <a:rPr lang="en-US" sz="2400" dirty="0">
                <a:solidFill>
                  <a:schemeClr val="bg1"/>
                </a:solidFill>
                <a:latin typeface="Candara" panose="020E0502030303020204" pitchFamily="34" charset="0"/>
              </a:rPr>
              <a:t>May 16, 2023 – </a:t>
            </a:r>
            <a:r>
              <a:rPr lang="en-US" sz="2400" dirty="0" err="1">
                <a:solidFill>
                  <a:schemeClr val="bg1"/>
                </a:solidFill>
                <a:latin typeface="Candara" panose="020E0502030303020204" pitchFamily="34" charset="0"/>
              </a:rPr>
              <a:t>OpenAI</a:t>
            </a:r>
            <a:r>
              <a:rPr lang="en-US" sz="2400" dirty="0">
                <a:solidFill>
                  <a:schemeClr val="bg1"/>
                </a:solidFill>
                <a:latin typeface="Candara" panose="020E0502030303020204" pitchFamily="34" charset="0"/>
              </a:rPr>
              <a:t> CEO Sam Altman appears in a Senate subcommittee hearing on the  </a:t>
            </a:r>
            <a:r>
              <a:rPr lang="en-US" sz="2400" dirty="0">
                <a:solidFill>
                  <a:schemeClr val="bg1"/>
                </a:solidFill>
                <a:latin typeface="Candara" panose="020E0502030303020204" pitchFamily="34" charset="0"/>
                <a:hlinkClick r:id="rId3">
                  <a:extLst>
                    <a:ext uri="{A12FA001-AC4F-418D-AE19-62706E023703}">
                      <ahyp:hlinkClr xmlns:ahyp="http://schemas.microsoft.com/office/drawing/2018/hyperlinkcolor" val="tx"/>
                    </a:ext>
                  </a:extLst>
                </a:hlinkClick>
              </a:rPr>
              <a:t>Oversight of AI</a:t>
            </a:r>
            <a:r>
              <a:rPr lang="en-US" sz="2400" dirty="0">
                <a:solidFill>
                  <a:schemeClr val="bg1"/>
                </a:solidFill>
                <a:latin typeface="Candara" panose="020E0502030303020204" pitchFamily="34" charset="0"/>
              </a:rPr>
              <a:t>, where he discusses the need for AI regulation that doesn’t slow innovation.</a:t>
            </a:r>
            <a:br>
              <a:rPr lang="en-US" sz="2400" dirty="0">
                <a:solidFill>
                  <a:schemeClr val="bg1"/>
                </a:solidFill>
                <a:latin typeface="Candara" panose="020E0502030303020204" pitchFamily="34" charset="0"/>
              </a:rPr>
            </a:br>
            <a:endParaRPr lang="en-US" sz="2400" dirty="0">
              <a:solidFill>
                <a:schemeClr val="bg1"/>
              </a:solidFill>
              <a:latin typeface="Candara" panose="020E0502030303020204" pitchFamily="34" charset="0"/>
            </a:endParaRPr>
          </a:p>
          <a:p>
            <a:pPr lvl="2"/>
            <a:r>
              <a:rPr lang="en-US" sz="2400" dirty="0">
                <a:solidFill>
                  <a:schemeClr val="bg1"/>
                </a:solidFill>
                <a:latin typeface="Candara" panose="020E0502030303020204" pitchFamily="34" charset="0"/>
              </a:rPr>
              <a:t>Dec 2023</a:t>
            </a:r>
            <a:r>
              <a:rPr lang="en-US" sz="2400" dirty="0">
                <a:solidFill>
                  <a:schemeClr val="bg1"/>
                </a:solidFill>
              </a:rPr>
              <a:t> –</a:t>
            </a:r>
            <a:r>
              <a:rPr lang="en-US" sz="2400" dirty="0">
                <a:solidFill>
                  <a:schemeClr val="bg1"/>
                </a:solidFill>
                <a:latin typeface="Candara" panose="020E0502030303020204" pitchFamily="34" charset="0"/>
              </a:rPr>
              <a:t> UN releases “Governing AI for Humanity”</a:t>
            </a:r>
          </a:p>
        </p:txBody>
      </p:sp>
    </p:spTree>
    <p:extLst>
      <p:ext uri="{BB962C8B-B14F-4D97-AF65-F5344CB8AC3E}">
        <p14:creationId xmlns:p14="http://schemas.microsoft.com/office/powerpoint/2010/main" val="381518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C424-4A67-95D7-223A-3938ED2D6406}"/>
              </a:ext>
            </a:extLst>
          </p:cNvPr>
          <p:cNvSpPr>
            <a:spLocks noGrp="1"/>
          </p:cNvSpPr>
          <p:nvPr>
            <p:ph type="title"/>
          </p:nvPr>
        </p:nvSpPr>
        <p:spPr>
          <a:xfrm>
            <a:off x="0" y="1709738"/>
            <a:ext cx="12192000" cy="2852737"/>
          </a:xfrm>
        </p:spPr>
        <p:txBody>
          <a:bodyPr>
            <a:normAutofit/>
          </a:bodyPr>
          <a:lstStyle/>
          <a:p>
            <a:pPr algn="ctr"/>
            <a:r>
              <a:rPr lang="en-US" sz="7200" dirty="0">
                <a:solidFill>
                  <a:schemeClr val="bg1"/>
                </a:solidFill>
              </a:rPr>
              <a:t>What is “state of the art” AI?</a:t>
            </a:r>
          </a:p>
        </p:txBody>
      </p:sp>
      <p:sp>
        <p:nvSpPr>
          <p:cNvPr id="3" name="Text Placeholder 2">
            <a:extLst>
              <a:ext uri="{FF2B5EF4-FFF2-40B4-BE49-F238E27FC236}">
                <a16:creationId xmlns:a16="http://schemas.microsoft.com/office/drawing/2014/main" id="{B7ADBCA6-D3FD-CEB0-EE98-D9C69ACEAB06}"/>
              </a:ext>
            </a:extLst>
          </p:cNvPr>
          <p:cNvSpPr>
            <a:spLocks noGrp="1"/>
          </p:cNvSpPr>
          <p:nvPr>
            <p:ph type="body" idx="1"/>
          </p:nvPr>
        </p:nvSpPr>
        <p:spPr>
          <a:xfrm>
            <a:off x="838200" y="6444755"/>
            <a:ext cx="10515600" cy="413245"/>
          </a:xfrm>
        </p:spPr>
        <p:txBody>
          <a:bodyPr>
            <a:normAutofit lnSpcReduction="10000"/>
          </a:bodyPr>
          <a:lstStyle/>
          <a:p>
            <a:pPr algn="ctr"/>
            <a:r>
              <a:rPr lang="en-US" dirty="0">
                <a:solidFill>
                  <a:srgbClr val="FFFF00"/>
                </a:solidFill>
              </a:rPr>
              <a:t>Machine learning!</a:t>
            </a:r>
          </a:p>
        </p:txBody>
      </p:sp>
    </p:spTree>
    <p:extLst>
      <p:ext uri="{BB962C8B-B14F-4D97-AF65-F5344CB8AC3E}">
        <p14:creationId xmlns:p14="http://schemas.microsoft.com/office/powerpoint/2010/main" val="23801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grey spoon lot">
            <a:extLst>
              <a:ext uri="{FF2B5EF4-FFF2-40B4-BE49-F238E27FC236}">
                <a16:creationId xmlns:a16="http://schemas.microsoft.com/office/drawing/2014/main" id="{85046A64-6FEE-62FE-143D-A4229F7CA664}"/>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b="15730"/>
          <a:stretch/>
        </p:blipFill>
        <p:spPr bwMode="auto">
          <a:xfrm rot="21600000">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147" name="Title 1"/>
          <p:cNvSpPr txBox="1">
            <a:spLocks noGrp="1"/>
          </p:cNvSpPr>
          <p:nvPr>
            <p:ph type="title"/>
          </p:nvPr>
        </p:nvSpPr>
        <p:spPr>
          <a:xfrm>
            <a:off x="500123" y="471877"/>
            <a:ext cx="5155261" cy="2031750"/>
          </a:xfrm>
          <a:prstGeom prst="rect">
            <a:avLst/>
          </a:prstGeom>
        </p:spPr>
        <p:txBody>
          <a:bodyPr anchor="t">
            <a:normAutofit/>
          </a:bodyPr>
          <a:lstStyle/>
          <a:p>
            <a:pPr algn="ctr"/>
            <a:r>
              <a:rPr lang="en-US" dirty="0">
                <a:solidFill>
                  <a:srgbClr val="FFFFFF"/>
                </a:solidFill>
                <a:latin typeface="Candara" panose="020E0502030303020204" pitchFamily="34" charset="0"/>
              </a:rPr>
              <a:t>AI </a:t>
            </a:r>
            <a:br>
              <a:rPr lang="en-US" dirty="0">
                <a:solidFill>
                  <a:srgbClr val="FFFFFF"/>
                </a:solidFill>
                <a:latin typeface="Candara" panose="020E0502030303020204" pitchFamily="34" charset="0"/>
              </a:rPr>
            </a:br>
            <a:r>
              <a:rPr lang="en-US" dirty="0">
                <a:solidFill>
                  <a:srgbClr val="FFFFFF"/>
                </a:solidFill>
                <a:latin typeface="Candara" panose="020E0502030303020204" pitchFamily="34" charset="0"/>
              </a:rPr>
              <a:t>vs. </a:t>
            </a:r>
            <a:br>
              <a:rPr lang="en-US" dirty="0">
                <a:solidFill>
                  <a:srgbClr val="FFFFFF"/>
                </a:solidFill>
                <a:latin typeface="Candara" panose="020E0502030303020204" pitchFamily="34" charset="0"/>
              </a:rPr>
            </a:br>
            <a:r>
              <a:rPr lang="en-US" dirty="0">
                <a:solidFill>
                  <a:srgbClr val="FFFFFF"/>
                </a:solidFill>
                <a:latin typeface="Candara" panose="020E0502030303020204" pitchFamily="34" charset="0"/>
              </a:rPr>
              <a:t>Machine Learning</a:t>
            </a:r>
          </a:p>
        </p:txBody>
      </p:sp>
      <p:sp>
        <p:nvSpPr>
          <p:cNvPr id="148" name="Content Placeholder 2"/>
          <p:cNvSpPr txBox="1">
            <a:spLocks noGrp="1"/>
          </p:cNvSpPr>
          <p:nvPr>
            <p:ph type="body" idx="1"/>
          </p:nvPr>
        </p:nvSpPr>
        <p:spPr>
          <a:xfrm>
            <a:off x="5655384" y="0"/>
            <a:ext cx="6368976" cy="6709558"/>
          </a:xfrm>
          <a:prstGeom prst="rect">
            <a:avLst/>
          </a:prstGeom>
        </p:spPr>
        <p:txBody>
          <a:bodyPr>
            <a:normAutofit/>
          </a:bodyPr>
          <a:lstStyle/>
          <a:p>
            <a:endParaRPr lang="en-US" sz="2400" dirty="0">
              <a:solidFill>
                <a:srgbClr val="FFFFFF"/>
              </a:solidFill>
              <a:latin typeface="Candara" panose="020E0502030303020204" pitchFamily="34" charset="0"/>
            </a:endParaRPr>
          </a:p>
          <a:p>
            <a:pPr marL="0" indent="0">
              <a:buNone/>
            </a:pPr>
            <a:endParaRPr lang="en-US" sz="2400" dirty="0">
              <a:solidFill>
                <a:srgbClr val="FFFFFF"/>
              </a:solidFill>
              <a:latin typeface="Candara" panose="020E0502030303020204" pitchFamily="34" charset="0"/>
            </a:endParaRPr>
          </a:p>
          <a:p>
            <a:r>
              <a:rPr lang="en-US" sz="2400" dirty="0">
                <a:solidFill>
                  <a:srgbClr val="FFFFFF"/>
                </a:solidFill>
                <a:latin typeface="Candara" panose="020E0502030303020204" pitchFamily="34" charset="0"/>
              </a:rPr>
              <a:t>AI is the broad category; </a:t>
            </a:r>
            <a:br>
              <a:rPr lang="en-US" sz="2400" dirty="0">
                <a:solidFill>
                  <a:srgbClr val="FFFFFF"/>
                </a:solidFill>
                <a:latin typeface="Candara" panose="020E0502030303020204" pitchFamily="34" charset="0"/>
              </a:rPr>
            </a:br>
            <a:r>
              <a:rPr lang="en-US" sz="2400" dirty="0">
                <a:solidFill>
                  <a:srgbClr val="FFFFFF"/>
                </a:solidFill>
                <a:latin typeface="Candara" panose="020E0502030303020204" pitchFamily="34" charset="0"/>
              </a:rPr>
              <a:t>machine learning is one application of AI</a:t>
            </a:r>
            <a:br>
              <a:rPr lang="en-US" sz="2400" dirty="0">
                <a:solidFill>
                  <a:srgbClr val="FFFFFF"/>
                </a:solidFill>
                <a:latin typeface="Candara" panose="020E0502030303020204" pitchFamily="34" charset="0"/>
              </a:rPr>
            </a:br>
            <a:endParaRPr lang="en-US" sz="2400" dirty="0">
              <a:solidFill>
                <a:srgbClr val="FFFFFF"/>
              </a:solidFill>
              <a:latin typeface="Candara" panose="020E0502030303020204" pitchFamily="34" charset="0"/>
            </a:endParaRPr>
          </a:p>
          <a:p>
            <a:r>
              <a:rPr lang="en-US" sz="2400" dirty="0">
                <a:solidFill>
                  <a:srgbClr val="FFFFFF"/>
                </a:solidFill>
                <a:latin typeface="Candara" panose="020E0502030303020204" pitchFamily="34" charset="0"/>
              </a:rPr>
              <a:t>“</a:t>
            </a:r>
            <a:r>
              <a:rPr lang="en-US" sz="2400" dirty="0">
                <a:solidFill>
                  <a:schemeClr val="bg1"/>
                </a:solidFill>
              </a:rPr>
              <a:t>The way I think of it is: AI is the science and machine learning the algorithms that make the machines smarter. The enabler for AI is machine learning.”</a:t>
            </a:r>
            <a:br>
              <a:rPr lang="en-US" sz="2400" dirty="0">
                <a:solidFill>
                  <a:srgbClr val="FFFF00"/>
                </a:solidFill>
              </a:rPr>
            </a:br>
            <a:r>
              <a:rPr lang="en-US" sz="2400" dirty="0">
                <a:solidFill>
                  <a:schemeClr val="bg1"/>
                </a:solidFill>
              </a:rPr>
              <a:t>				-- Nidhi Chapel</a:t>
            </a:r>
            <a:endParaRPr lang="en-US" sz="2400" dirty="0">
              <a:solidFill>
                <a:schemeClr val="bg1"/>
              </a:solidFill>
              <a:latin typeface="Candara" panose="020E0502030303020204" pitchFamily="34" charset="0"/>
            </a:endParaRPr>
          </a:p>
          <a:p>
            <a:pPr marL="0" indent="0">
              <a:buNone/>
            </a:pPr>
            <a:endParaRPr lang="en-US" sz="2400" dirty="0">
              <a:solidFill>
                <a:srgbClr val="FFFFFF"/>
              </a:solidFill>
              <a:latin typeface="Candara" panose="020E0502030303020204" pitchFamily="34" charset="0"/>
            </a:endParaRPr>
          </a:p>
          <a:p>
            <a:pPr marL="0" indent="0">
              <a:buNone/>
            </a:pPr>
            <a:endParaRPr lang="en-US" sz="2400" dirty="0">
              <a:solidFill>
                <a:srgbClr val="FFFFFF"/>
              </a:solidFill>
              <a:latin typeface="Candara" panose="020E0502030303020204" pitchFamily="34" charset="0"/>
            </a:endParaRPr>
          </a:p>
          <a:p>
            <a:pPr marL="0" indent="0">
              <a:buNone/>
            </a:pPr>
            <a:endParaRPr lang="en-US" sz="2400" dirty="0">
              <a:solidFill>
                <a:srgbClr val="FFFFFF"/>
              </a:solidFill>
              <a:latin typeface="Candara" panose="020E0502030303020204" pitchFamily="34" charset="0"/>
            </a:endParaRPr>
          </a:p>
          <a:p>
            <a:pPr marL="0" indent="0">
              <a:buNone/>
            </a:pPr>
            <a:endParaRPr lang="en-US" sz="2400" dirty="0">
              <a:solidFill>
                <a:srgbClr val="FFFFFF"/>
              </a:solidFill>
              <a:latin typeface="Candara" panose="020E0502030303020204" pitchFamily="34" charset="0"/>
            </a:endParaRPr>
          </a:p>
          <a:p>
            <a:pPr marL="0" indent="0">
              <a:buSzTx/>
              <a:buNone/>
            </a:pPr>
            <a:r>
              <a:rPr lang="en-US" sz="2400" dirty="0">
                <a:solidFill>
                  <a:srgbClr val="FFFFFF"/>
                </a:solidFill>
                <a:latin typeface="Candara" panose="020E0502030303020204" pitchFamily="34" charset="0"/>
              </a:rPr>
              <a:t>For example, turmeric (</a:t>
            </a:r>
            <a:r>
              <a:rPr lang="en-US" sz="2400" dirty="0">
                <a:solidFill>
                  <a:srgbClr val="FFFF00"/>
                </a:solidFill>
                <a:latin typeface="Candara" panose="020E0502030303020204" pitchFamily="34" charset="0"/>
              </a:rPr>
              <a:t>ML</a:t>
            </a:r>
            <a:r>
              <a:rPr lang="en-US" sz="2400" dirty="0">
                <a:solidFill>
                  <a:srgbClr val="FFFFFF"/>
                </a:solidFill>
                <a:latin typeface="Candara" panose="020E0502030303020204" pitchFamily="34" charset="0"/>
              </a:rPr>
              <a:t>) is a spice, but not all spices (</a:t>
            </a:r>
            <a:r>
              <a:rPr lang="en-US" sz="2400" dirty="0">
                <a:solidFill>
                  <a:srgbClr val="FFFF00"/>
                </a:solidFill>
                <a:latin typeface="Candara" panose="020E0502030303020204" pitchFamily="34" charset="0"/>
              </a:rPr>
              <a:t>AI</a:t>
            </a:r>
            <a:r>
              <a:rPr lang="en-US" sz="2400" dirty="0">
                <a:solidFill>
                  <a:srgbClr val="FFFFFF"/>
                </a:solidFill>
                <a:latin typeface="Candara" panose="020E0502030303020204" pitchFamily="34" charset="0"/>
              </a:rPr>
              <a:t>) are turmeric (</a:t>
            </a:r>
            <a:r>
              <a:rPr lang="en-US" sz="2400" dirty="0">
                <a:solidFill>
                  <a:srgbClr val="FFFF00"/>
                </a:solidFill>
                <a:latin typeface="Candara" panose="020E0502030303020204" pitchFamily="34" charset="0"/>
              </a:rPr>
              <a:t>ML</a:t>
            </a:r>
            <a:r>
              <a:rPr lang="en-US" sz="2400" dirty="0">
                <a:solidFill>
                  <a:srgbClr val="FFFFFF"/>
                </a:solidFill>
                <a:latin typeface="Candara" panose="020E0502030303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0" y="0"/>
            <a:ext cx="10515600" cy="1325563"/>
          </a:xfrm>
          <a:prstGeom prst="rect">
            <a:avLst/>
          </a:prstGeom>
        </p:spPr>
        <p:txBody>
          <a:bodyPr/>
          <a:lstStyle/>
          <a:p>
            <a:r>
              <a:rPr dirty="0">
                <a:solidFill>
                  <a:schemeClr val="bg1"/>
                </a:solidFill>
                <a:latin typeface="Candara" panose="020E0502030303020204" pitchFamily="34" charset="0"/>
              </a:rPr>
              <a:t>Machine Learning</a:t>
            </a:r>
            <a:r>
              <a:rPr lang="en-US" dirty="0">
                <a:solidFill>
                  <a:schemeClr val="bg1"/>
                </a:solidFill>
                <a:latin typeface="Candara" panose="020E0502030303020204" pitchFamily="34" charset="0"/>
              </a:rPr>
              <a:t> – </a:t>
            </a:r>
            <a:r>
              <a:rPr dirty="0">
                <a:solidFill>
                  <a:schemeClr val="bg1"/>
                </a:solidFill>
                <a:latin typeface="Candara" panose="020E0502030303020204" pitchFamily="34" charset="0"/>
              </a:rPr>
              <a:t>definition</a:t>
            </a:r>
          </a:p>
        </p:txBody>
      </p:sp>
      <p:sp>
        <p:nvSpPr>
          <p:cNvPr id="152" name="Content Placeholder 2"/>
          <p:cNvSpPr txBox="1">
            <a:spLocks noGrp="1"/>
          </p:cNvSpPr>
          <p:nvPr>
            <p:ph type="body" idx="1"/>
          </p:nvPr>
        </p:nvSpPr>
        <p:spPr>
          <a:xfrm>
            <a:off x="0" y="1235034"/>
            <a:ext cx="12191999" cy="5622965"/>
          </a:xfrm>
          <a:prstGeom prst="rect">
            <a:avLst/>
          </a:prstGeom>
        </p:spPr>
        <p:txBody>
          <a:bodyPr/>
          <a:lstStyle/>
          <a:p>
            <a:r>
              <a:rPr dirty="0">
                <a:solidFill>
                  <a:schemeClr val="bg1"/>
                </a:solidFill>
                <a:latin typeface="Candara" panose="020E0502030303020204" pitchFamily="34" charset="0"/>
              </a:rPr>
              <a:t>“Machine learning is an application of artificial intelligence (AI) that provides systems the ability to automatically learn and improve from experience without being explicitly programmed. </a:t>
            </a:r>
            <a:r>
              <a:rPr b="1" dirty="0">
                <a:solidFill>
                  <a:schemeClr val="bg1"/>
                </a:solidFill>
                <a:latin typeface="Candara" panose="020E0502030303020204" pitchFamily="34" charset="0"/>
              </a:rPr>
              <a:t>Machine learning</a:t>
            </a:r>
            <a:r>
              <a:rPr dirty="0">
                <a:solidFill>
                  <a:schemeClr val="bg1"/>
                </a:solidFill>
                <a:latin typeface="Candara" panose="020E0502030303020204" pitchFamily="34" charset="0"/>
              </a:rPr>
              <a:t> focuses on the development of computer programs that can access data and use it learn for themselves.”</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marL="0" indent="0">
              <a:buNone/>
            </a:pPr>
            <a:r>
              <a:rPr dirty="0">
                <a:solidFill>
                  <a:schemeClr val="bg1"/>
                </a:solidFill>
                <a:latin typeface="Candara" panose="020E0502030303020204" pitchFamily="34" charset="0"/>
              </a:rPr>
              <a:t>*pattern recognition</a:t>
            </a:r>
            <a:endParaRPr lang="en-US" dirty="0">
              <a:solidFill>
                <a:schemeClr val="bg1"/>
              </a:solidFill>
              <a:latin typeface="Candara" panose="020E0502030303020204" pitchFamily="34" charset="0"/>
            </a:endParaRPr>
          </a:p>
          <a:p>
            <a:pPr marL="0" indent="0">
              <a:buNone/>
            </a:pPr>
            <a:r>
              <a:rPr lang="en-US" dirty="0">
                <a:solidFill>
                  <a:schemeClr val="bg1"/>
                </a:solidFill>
                <a:latin typeface="Candara" panose="020E0502030303020204" pitchFamily="34" charset="0"/>
              </a:rPr>
              <a:t>*Large Language Models (LLMs)</a:t>
            </a:r>
            <a:br>
              <a:rPr dirty="0">
                <a:solidFill>
                  <a:schemeClr val="bg1"/>
                </a:solidFill>
                <a:latin typeface="Candara" panose="020E0502030303020204" pitchFamily="34" charset="0"/>
              </a:rPr>
            </a:b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marL="0" indent="0" algn="ctr">
              <a:buNone/>
            </a:pPr>
            <a:r>
              <a:rPr lang="en-US" dirty="0">
                <a:solidFill>
                  <a:srgbClr val="FFFF00"/>
                </a:solidFill>
                <a:latin typeface="Candara" panose="020E0502030303020204" pitchFamily="34" charset="0"/>
              </a:rPr>
              <a:t>Forms of “learning” are</a:t>
            </a:r>
            <a:r>
              <a:rPr dirty="0">
                <a:solidFill>
                  <a:srgbClr val="FFFF00"/>
                </a:solidFill>
                <a:latin typeface="Candara" panose="020E0502030303020204" pitchFamily="34" charset="0"/>
              </a:rPr>
              <a:t> sta</a:t>
            </a:r>
            <a:r>
              <a:rPr lang="en-US" dirty="0">
                <a:solidFill>
                  <a:srgbClr val="FFFF00"/>
                </a:solidFill>
                <a:latin typeface="Candara" panose="020E0502030303020204" pitchFamily="34" charset="0"/>
              </a:rPr>
              <a:t>te-</a:t>
            </a:r>
            <a:r>
              <a:rPr dirty="0">
                <a:solidFill>
                  <a:srgbClr val="FFFF00"/>
                </a:solidFill>
                <a:latin typeface="Candara" panose="020E0502030303020204" pitchFamily="34" charset="0"/>
              </a:rPr>
              <a:t>of</a:t>
            </a:r>
            <a:r>
              <a:rPr lang="en-US" dirty="0">
                <a:solidFill>
                  <a:srgbClr val="FFFF00"/>
                </a:solidFill>
                <a:latin typeface="Candara" panose="020E0502030303020204" pitchFamily="34" charset="0"/>
              </a:rPr>
              <a:t>-</a:t>
            </a:r>
            <a:r>
              <a:rPr dirty="0">
                <a:solidFill>
                  <a:srgbClr val="FFFF00"/>
                </a:solidFill>
                <a:latin typeface="Candara" panose="020E0502030303020204" pitchFamily="34" charset="0"/>
              </a:rPr>
              <a:t>the</a:t>
            </a:r>
            <a:r>
              <a:rPr lang="en-US" dirty="0">
                <a:solidFill>
                  <a:srgbClr val="FFFF00"/>
                </a:solidFill>
                <a:latin typeface="Candara" panose="020E0502030303020204" pitchFamily="34" charset="0"/>
              </a:rPr>
              <a:t>-</a:t>
            </a:r>
            <a:r>
              <a:rPr dirty="0">
                <a:solidFill>
                  <a:srgbClr val="FFFF00"/>
                </a:solidFill>
                <a:latin typeface="Candara" panose="020E0502030303020204" pitchFamily="34" charset="0"/>
              </a:rPr>
              <a:t>art</a:t>
            </a:r>
            <a:r>
              <a:rPr lang="en-US" dirty="0">
                <a:solidFill>
                  <a:srgbClr val="FFFF00"/>
                </a:solidFill>
                <a:latin typeface="Candara" panose="020E0502030303020204" pitchFamily="34" charset="0"/>
              </a:rPr>
              <a:t> </a:t>
            </a:r>
            <a:r>
              <a:rPr dirty="0">
                <a:solidFill>
                  <a:srgbClr val="FFFF00"/>
                </a:solidFill>
                <a:latin typeface="Candara" panose="020E0502030303020204" pitchFamily="34" charset="0"/>
              </a:rPr>
              <a:t>of AI; </a:t>
            </a:r>
            <a:br>
              <a:rPr lang="en-US" dirty="0">
                <a:solidFill>
                  <a:srgbClr val="FFFF00"/>
                </a:solidFill>
                <a:latin typeface="Candara" panose="020E0502030303020204" pitchFamily="34" charset="0"/>
              </a:rPr>
            </a:br>
            <a:r>
              <a:rPr lang="en-US" dirty="0">
                <a:solidFill>
                  <a:srgbClr val="FFFF00"/>
                </a:solidFill>
                <a:latin typeface="Candara" panose="020E0502030303020204" pitchFamily="34" charset="0"/>
              </a:rPr>
              <a:t>machine independent thought</a:t>
            </a:r>
            <a:r>
              <a:rPr dirty="0">
                <a:solidFill>
                  <a:srgbClr val="FFFF00"/>
                </a:solidFill>
                <a:latin typeface="Candara" panose="020E0502030303020204" pitchFamily="34" charset="0"/>
              </a:rPr>
              <a:t> isn’t a reality yet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A1AC-B73F-2B22-B270-114B83AD2016}"/>
              </a:ext>
            </a:extLst>
          </p:cNvPr>
          <p:cNvSpPr>
            <a:spLocks noGrp="1"/>
          </p:cNvSpPr>
          <p:nvPr>
            <p:ph type="title"/>
          </p:nvPr>
        </p:nvSpPr>
        <p:spPr/>
        <p:txBody>
          <a:bodyPr/>
          <a:lstStyle/>
          <a:p>
            <a:pPr algn="ctr"/>
            <a:r>
              <a:rPr lang="en-US" dirty="0">
                <a:solidFill>
                  <a:schemeClr val="bg1"/>
                </a:solidFill>
              </a:rPr>
              <a:t>AI &amp; Healthcare</a:t>
            </a:r>
          </a:p>
        </p:txBody>
      </p:sp>
      <p:sp>
        <p:nvSpPr>
          <p:cNvPr id="3" name="Text Placeholder 2">
            <a:extLst>
              <a:ext uri="{FF2B5EF4-FFF2-40B4-BE49-F238E27FC236}">
                <a16:creationId xmlns:a16="http://schemas.microsoft.com/office/drawing/2014/main" id="{4FA04EE1-7DC3-E9BD-A591-B0D04ED357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29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0" y="0"/>
            <a:ext cx="10515600" cy="1325563"/>
          </a:xfrm>
          <a:prstGeom prst="rect">
            <a:avLst/>
          </a:prstGeom>
        </p:spPr>
        <p:txBody>
          <a:bodyPr/>
          <a:lstStyle>
            <a:lvl1pPr>
              <a:defRPr sz="4800"/>
            </a:lvl1pPr>
          </a:lstStyle>
          <a:p>
            <a:r>
              <a:rPr dirty="0">
                <a:solidFill>
                  <a:schemeClr val="bg1"/>
                </a:solidFill>
                <a:latin typeface="Candara" panose="020E0502030303020204" pitchFamily="34" charset="0"/>
              </a:rPr>
              <a:t>Why </a:t>
            </a:r>
            <a:r>
              <a:rPr lang="en-US" dirty="0">
                <a:solidFill>
                  <a:schemeClr val="bg1"/>
                </a:solidFill>
                <a:latin typeface="Candara" panose="020E0502030303020204" pitchFamily="34" charset="0"/>
              </a:rPr>
              <a:t>is </a:t>
            </a:r>
            <a:r>
              <a:rPr dirty="0">
                <a:solidFill>
                  <a:schemeClr val="bg1"/>
                </a:solidFill>
                <a:latin typeface="Candara" panose="020E0502030303020204" pitchFamily="34" charset="0"/>
              </a:rPr>
              <a:t>A</a:t>
            </a:r>
            <a:r>
              <a:rPr lang="en-US" dirty="0">
                <a:solidFill>
                  <a:schemeClr val="bg1"/>
                </a:solidFill>
                <a:latin typeface="Candara" panose="020E0502030303020204" pitchFamily="34" charset="0"/>
              </a:rPr>
              <a:t>I pursued </a:t>
            </a:r>
            <a:r>
              <a:rPr dirty="0">
                <a:solidFill>
                  <a:schemeClr val="bg1"/>
                </a:solidFill>
                <a:latin typeface="Candara" panose="020E0502030303020204" pitchFamily="34" charset="0"/>
              </a:rPr>
              <a:t>in healthcare?</a:t>
            </a:r>
          </a:p>
        </p:txBody>
      </p:sp>
      <p:sp>
        <p:nvSpPr>
          <p:cNvPr id="176" name="Content Placeholder 2"/>
          <p:cNvSpPr txBox="1">
            <a:spLocks noGrp="1"/>
          </p:cNvSpPr>
          <p:nvPr>
            <p:ph type="body" idx="1"/>
          </p:nvPr>
        </p:nvSpPr>
        <p:spPr>
          <a:xfrm>
            <a:off x="550223" y="1990446"/>
            <a:ext cx="4885706" cy="4154899"/>
          </a:xfrm>
          <a:prstGeom prst="rect">
            <a:avLst/>
          </a:prstGeom>
        </p:spPr>
        <p:txBody>
          <a:bodyPr>
            <a:normAutofit/>
          </a:bodyPr>
          <a:lstStyle/>
          <a:p>
            <a:pPr>
              <a:defRPr sz="4400"/>
            </a:pPr>
            <a:r>
              <a:rPr sz="3600" dirty="0">
                <a:solidFill>
                  <a:schemeClr val="bg1"/>
                </a:solidFill>
                <a:latin typeface="Candara" panose="020E0502030303020204" pitchFamily="34" charset="0"/>
              </a:rPr>
              <a:t>Save time</a:t>
            </a:r>
            <a:r>
              <a:rPr lang="en-US" sz="3600" dirty="0">
                <a:solidFill>
                  <a:schemeClr val="bg1"/>
                </a:solidFill>
                <a:latin typeface="Candara" panose="020E0502030303020204" pitchFamily="34" charset="0"/>
              </a:rPr>
              <a:t> &amp; money</a:t>
            </a:r>
            <a:br>
              <a:rPr lang="en-US" sz="3600" dirty="0">
                <a:solidFill>
                  <a:schemeClr val="bg1"/>
                </a:solidFill>
                <a:latin typeface="Candara" panose="020E0502030303020204" pitchFamily="34" charset="0"/>
              </a:rPr>
            </a:br>
            <a:endParaRPr lang="en-US" sz="3600" dirty="0">
              <a:solidFill>
                <a:schemeClr val="bg1"/>
              </a:solidFill>
              <a:latin typeface="Candara" panose="020E0502030303020204" pitchFamily="34" charset="0"/>
            </a:endParaRPr>
          </a:p>
          <a:p>
            <a:pPr>
              <a:defRPr sz="4400"/>
            </a:pPr>
            <a:r>
              <a:rPr lang="en-US" sz="3600" dirty="0">
                <a:solidFill>
                  <a:schemeClr val="bg1"/>
                </a:solidFill>
                <a:latin typeface="Candara" panose="020E0502030303020204" pitchFamily="34" charset="0"/>
              </a:rPr>
              <a:t>Improve </a:t>
            </a:r>
            <a:r>
              <a:rPr sz="3600" dirty="0">
                <a:solidFill>
                  <a:schemeClr val="bg1"/>
                </a:solidFill>
                <a:latin typeface="Candara" panose="020E0502030303020204" pitchFamily="34" charset="0"/>
              </a:rPr>
              <a:t>efficiency</a:t>
            </a:r>
            <a:br>
              <a:rPr sz="3600" dirty="0">
                <a:solidFill>
                  <a:schemeClr val="bg1"/>
                </a:solidFill>
                <a:latin typeface="Candara" panose="020E0502030303020204" pitchFamily="34" charset="0"/>
              </a:rPr>
            </a:br>
            <a:endParaRPr sz="3600" dirty="0">
              <a:solidFill>
                <a:schemeClr val="bg1"/>
              </a:solidFill>
              <a:latin typeface="Candara" panose="020E0502030303020204" pitchFamily="34" charset="0"/>
            </a:endParaRPr>
          </a:p>
          <a:p>
            <a:pPr>
              <a:defRPr sz="4400"/>
            </a:pPr>
            <a:r>
              <a:rPr sz="3600" dirty="0">
                <a:solidFill>
                  <a:schemeClr val="bg1"/>
                </a:solidFill>
                <a:latin typeface="Candara" panose="020E0502030303020204" pitchFamily="34" charset="0"/>
              </a:rPr>
              <a:t>Shortage of </a:t>
            </a:r>
            <a:r>
              <a:rPr lang="en-US" sz="3600" dirty="0">
                <a:solidFill>
                  <a:schemeClr val="bg1"/>
                </a:solidFill>
                <a:latin typeface="Candara" panose="020E0502030303020204" pitchFamily="34" charset="0"/>
              </a:rPr>
              <a:t>workers</a:t>
            </a:r>
            <a:endParaRPr sz="3600" dirty="0">
              <a:solidFill>
                <a:schemeClr val="bg1"/>
              </a:solidFill>
              <a:latin typeface="Candara" panose="020E0502030303020204" pitchFamily="34" charset="0"/>
            </a:endParaRPr>
          </a:p>
        </p:txBody>
      </p:sp>
      <p:sp>
        <p:nvSpPr>
          <p:cNvPr id="2" name="TextBox 1">
            <a:extLst>
              <a:ext uri="{FF2B5EF4-FFF2-40B4-BE49-F238E27FC236}">
                <a16:creationId xmlns:a16="http://schemas.microsoft.com/office/drawing/2014/main" id="{59861D70-A23A-B653-9468-EB92AC6645DB}"/>
              </a:ext>
            </a:extLst>
          </p:cNvPr>
          <p:cNvSpPr txBox="1"/>
          <p:nvPr/>
        </p:nvSpPr>
        <p:spPr>
          <a:xfrm>
            <a:off x="5735781" y="1309214"/>
            <a:ext cx="6456219" cy="2708434"/>
          </a:xfrm>
          <a:prstGeom prst="rect">
            <a:avLst/>
          </a:prstGeom>
          <a:noFill/>
        </p:spPr>
        <p:txBody>
          <a:bodyPr wrap="square" rtlCol="0">
            <a:spAutoFit/>
          </a:bodyPr>
          <a:lstStyle/>
          <a:p>
            <a:pPr>
              <a:defRPr sz="4400"/>
            </a:pPr>
            <a:endParaRPr lang="en-US" sz="4400" dirty="0">
              <a:solidFill>
                <a:schemeClr val="bg1"/>
              </a:solidFill>
              <a:latin typeface="Candara" panose="020E0502030303020204" pitchFamily="34" charset="0"/>
            </a:endParaRPr>
          </a:p>
          <a:p>
            <a:pPr marL="571500" indent="-571500">
              <a:buFont typeface="Arial" panose="020B0604020202020204" pitchFamily="34" charset="0"/>
              <a:buChar char="•"/>
              <a:defRPr sz="4400"/>
            </a:pPr>
            <a:r>
              <a:rPr lang="en-US" sz="3600" dirty="0">
                <a:solidFill>
                  <a:schemeClr val="bg1"/>
                </a:solidFill>
                <a:latin typeface="Candara" panose="020E0502030303020204" pitchFamily="34" charset="0"/>
              </a:rPr>
              <a:t>Improve patient outcomes</a:t>
            </a:r>
            <a:br>
              <a:rPr lang="en-US" sz="3600" dirty="0">
                <a:solidFill>
                  <a:schemeClr val="bg1"/>
                </a:solidFill>
                <a:latin typeface="Candara" panose="020E0502030303020204" pitchFamily="34" charset="0"/>
              </a:rPr>
            </a:br>
            <a:endParaRPr lang="en-US" sz="3600" dirty="0">
              <a:solidFill>
                <a:schemeClr val="bg1"/>
              </a:solidFill>
              <a:latin typeface="Candara" panose="020E0502030303020204" pitchFamily="34" charset="0"/>
            </a:endParaRPr>
          </a:p>
          <a:p>
            <a:pPr marL="571500" indent="-571500">
              <a:buFont typeface="Arial" panose="020B0604020202020204" pitchFamily="34" charset="0"/>
              <a:buChar char="•"/>
              <a:defRPr sz="4400"/>
            </a:pPr>
            <a:r>
              <a:rPr lang="en-US" sz="3600" dirty="0">
                <a:solidFill>
                  <a:schemeClr val="bg1"/>
                </a:solidFill>
                <a:latin typeface="Candara" panose="020E0502030303020204" pitchFamily="34" charset="0"/>
              </a:rPr>
              <a:t>Strengthen security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xfrm>
            <a:off x="0" y="18255"/>
            <a:ext cx="10515600" cy="1325563"/>
          </a:xfrm>
          <a:prstGeom prst="rect">
            <a:avLst/>
          </a:prstGeom>
        </p:spPr>
        <p:txBody>
          <a:bodyPr/>
          <a:lstStyle>
            <a:lvl1pPr>
              <a:defRPr sz="4800"/>
            </a:lvl1pPr>
          </a:lstStyle>
          <a:p>
            <a:r>
              <a:rPr dirty="0">
                <a:solidFill>
                  <a:schemeClr val="bg1"/>
                </a:solidFill>
                <a:latin typeface="Candara" panose="020E0502030303020204" pitchFamily="34" charset="0"/>
              </a:rPr>
              <a:t>Why </a:t>
            </a:r>
            <a:r>
              <a:rPr lang="en-US" dirty="0">
                <a:solidFill>
                  <a:schemeClr val="bg1"/>
                </a:solidFill>
                <a:latin typeface="Candara" panose="020E0502030303020204" pitchFamily="34" charset="0"/>
              </a:rPr>
              <a:t>is </a:t>
            </a:r>
            <a:r>
              <a:rPr dirty="0">
                <a:solidFill>
                  <a:schemeClr val="bg1"/>
                </a:solidFill>
                <a:latin typeface="Candara" panose="020E0502030303020204" pitchFamily="34" charset="0"/>
              </a:rPr>
              <a:t>AI</a:t>
            </a:r>
            <a:r>
              <a:rPr lang="en-US" dirty="0">
                <a:solidFill>
                  <a:schemeClr val="bg1"/>
                </a:solidFill>
                <a:latin typeface="Candara" panose="020E0502030303020204" pitchFamily="34" charset="0"/>
              </a:rPr>
              <a:t> possible in healthcare</a:t>
            </a:r>
            <a:r>
              <a:rPr dirty="0">
                <a:solidFill>
                  <a:schemeClr val="bg1"/>
                </a:solidFill>
                <a:latin typeface="Candara" panose="020E0502030303020204" pitchFamily="34" charset="0"/>
              </a:rPr>
              <a:t> now?</a:t>
            </a:r>
          </a:p>
        </p:txBody>
      </p:sp>
      <p:sp>
        <p:nvSpPr>
          <p:cNvPr id="179" name="Content Placeholder 2"/>
          <p:cNvSpPr txBox="1">
            <a:spLocks noGrp="1"/>
          </p:cNvSpPr>
          <p:nvPr>
            <p:ph type="body" idx="1"/>
          </p:nvPr>
        </p:nvSpPr>
        <p:spPr>
          <a:xfrm>
            <a:off x="612569" y="1615045"/>
            <a:ext cx="11353800" cy="4736027"/>
          </a:xfrm>
          <a:prstGeom prst="rect">
            <a:avLst/>
          </a:prstGeom>
        </p:spPr>
        <p:txBody>
          <a:bodyPr/>
          <a:lstStyle/>
          <a:p>
            <a:pPr>
              <a:defRPr sz="4400"/>
            </a:pPr>
            <a:r>
              <a:rPr dirty="0">
                <a:solidFill>
                  <a:schemeClr val="bg1"/>
                </a:solidFill>
                <a:latin typeface="Candara" panose="020E0502030303020204" pitchFamily="34" charset="0"/>
              </a:rPr>
              <a:t>The perfect storm</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lvl="2">
              <a:defRPr sz="4000"/>
            </a:pPr>
            <a:r>
              <a:rPr lang="en-US" dirty="0">
                <a:solidFill>
                  <a:schemeClr val="bg1"/>
                </a:solidFill>
                <a:latin typeface="Candara" panose="020E0502030303020204" pitchFamily="34" charset="0"/>
              </a:rPr>
              <a:t>Big </a:t>
            </a:r>
            <a:r>
              <a:rPr dirty="0">
                <a:solidFill>
                  <a:schemeClr val="bg1"/>
                </a:solidFill>
                <a:latin typeface="Candara" panose="020E0502030303020204" pitchFamily="34" charset="0"/>
              </a:rPr>
              <a:t>data</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lvl="2">
              <a:defRPr sz="4000"/>
            </a:pPr>
            <a:r>
              <a:rPr dirty="0">
                <a:solidFill>
                  <a:schemeClr val="bg1"/>
                </a:solidFill>
                <a:latin typeface="Candara" panose="020E0502030303020204" pitchFamily="34" charset="0"/>
              </a:rPr>
              <a:t>Robust algorithms</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lvl="2">
              <a:defRPr sz="4000"/>
            </a:pPr>
            <a:r>
              <a:rPr dirty="0">
                <a:solidFill>
                  <a:schemeClr val="bg1"/>
                </a:solidFill>
                <a:latin typeface="Candara" panose="020E0502030303020204" pitchFamily="34" charset="0"/>
              </a:rPr>
              <a:t>Processing power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027E-8098-BCDC-6475-AB0BFA6FD0F2}"/>
              </a:ext>
            </a:extLst>
          </p:cNvPr>
          <p:cNvSpPr>
            <a:spLocks noGrp="1"/>
          </p:cNvSpPr>
          <p:nvPr>
            <p:ph type="title"/>
          </p:nvPr>
        </p:nvSpPr>
        <p:spPr>
          <a:xfrm>
            <a:off x="2152650" y="-1325563"/>
            <a:ext cx="7886700" cy="1325563"/>
          </a:xfrm>
        </p:spPr>
        <p:txBody>
          <a:bodyPr vert="horz" wrap="square" lIns="91440" tIns="45720" rIns="91440" bIns="45720" numCol="1" anchor="b" anchorCtr="0" compatLnSpc="1">
            <a:prstTxWarp prst="textNoShape">
              <a:avLst/>
            </a:prstTxWarp>
          </a:bodyPr>
          <a:lstStyle/>
          <a:p>
            <a:r>
              <a:rPr lang="en-US" dirty="0"/>
              <a:t>Hierarchy of NIH, NLM, and NNLM</a:t>
            </a:r>
          </a:p>
        </p:txBody>
      </p:sp>
      <p:graphicFrame>
        <p:nvGraphicFramePr>
          <p:cNvPr id="4" name="Content Placeholder 3" descr="NIH NLM NNLM breakdown">
            <a:extLst>
              <a:ext uri="{FF2B5EF4-FFF2-40B4-BE49-F238E27FC236}">
                <a16:creationId xmlns:a16="http://schemas.microsoft.com/office/drawing/2014/main" id="{A04AB903-A4F7-4975-B078-D025E9603A93}"/>
              </a:ext>
            </a:extLst>
          </p:cNvPr>
          <p:cNvGraphicFramePr>
            <a:graphicFrameLocks noGrp="1"/>
          </p:cNvGraphicFramePr>
          <p:nvPr>
            <p:ph idx="1"/>
            <p:extLst>
              <p:ext uri="{D42A27DB-BD31-4B8C-83A1-F6EECF244321}">
                <p14:modId xmlns:p14="http://schemas.microsoft.com/office/powerpoint/2010/main" val="1508951502"/>
              </p:ext>
            </p:extLst>
          </p:nvPr>
        </p:nvGraphicFramePr>
        <p:xfrm>
          <a:off x="2352675" y="1275179"/>
          <a:ext cx="8163082" cy="386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EC98765-4A5E-46C6-8E24-AFB567CD5CFC}"/>
              </a:ext>
            </a:extLst>
          </p:cNvPr>
          <p:cNvSpPr txBox="1"/>
          <p:nvPr/>
        </p:nvSpPr>
        <p:spPr>
          <a:xfrm>
            <a:off x="1037531" y="1010722"/>
            <a:ext cx="3888256" cy="1200329"/>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chemeClr val="bg1"/>
                </a:solidFill>
                <a:latin typeface="Calibri" panose="020F0502020204030204" pitchFamily="34" charset="0"/>
              </a:rPr>
              <a:t>National Institutes of Health</a:t>
            </a:r>
          </a:p>
          <a:p>
            <a:pPr algn="ctr" eaLnBrk="0" fontAlgn="base" hangingPunct="0">
              <a:spcBef>
                <a:spcPct val="0"/>
              </a:spcBef>
              <a:spcAft>
                <a:spcPct val="0"/>
              </a:spcAft>
            </a:pPr>
            <a:r>
              <a:rPr lang="en-US" sz="2400" dirty="0">
                <a:solidFill>
                  <a:schemeClr val="bg1"/>
                </a:solidFill>
                <a:latin typeface="Calibri" panose="020F0502020204030204" pitchFamily="34" charset="0"/>
              </a:rPr>
              <a:t>Nation’s leading research agency</a:t>
            </a:r>
          </a:p>
        </p:txBody>
      </p:sp>
      <p:sp>
        <p:nvSpPr>
          <p:cNvPr id="6" name="TextBox 5">
            <a:extLst>
              <a:ext uri="{FF2B5EF4-FFF2-40B4-BE49-F238E27FC236}">
                <a16:creationId xmlns:a16="http://schemas.microsoft.com/office/drawing/2014/main" id="{156E199F-9EFD-4A86-83B6-A1931B2FAC8E}"/>
              </a:ext>
            </a:extLst>
          </p:cNvPr>
          <p:cNvSpPr txBox="1"/>
          <p:nvPr/>
        </p:nvSpPr>
        <p:spPr>
          <a:xfrm>
            <a:off x="7393606" y="2103156"/>
            <a:ext cx="4129720" cy="1200329"/>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chemeClr val="bg1"/>
                </a:solidFill>
                <a:latin typeface="Calibri" panose="020F0502020204030204" pitchFamily="34" charset="0"/>
              </a:rPr>
              <a:t>National Library of Medicine</a:t>
            </a:r>
          </a:p>
          <a:p>
            <a:pPr algn="ctr" eaLnBrk="0" fontAlgn="base" hangingPunct="0">
              <a:spcBef>
                <a:spcPct val="0"/>
              </a:spcBef>
              <a:spcAft>
                <a:spcPct val="0"/>
              </a:spcAft>
            </a:pPr>
            <a:r>
              <a:rPr lang="en-US" sz="2400" dirty="0">
                <a:solidFill>
                  <a:schemeClr val="bg1"/>
                </a:solidFill>
                <a:latin typeface="Calibri" panose="020F0502020204030204" pitchFamily="34" charset="0"/>
              </a:rPr>
              <a:t>World’s largest biomedical library</a:t>
            </a:r>
          </a:p>
        </p:txBody>
      </p:sp>
      <p:sp>
        <p:nvSpPr>
          <p:cNvPr id="7" name="TextBox 6">
            <a:extLst>
              <a:ext uri="{FF2B5EF4-FFF2-40B4-BE49-F238E27FC236}">
                <a16:creationId xmlns:a16="http://schemas.microsoft.com/office/drawing/2014/main" id="{3DEAB46B-8672-46E6-A014-15DCEF8047BF}"/>
              </a:ext>
            </a:extLst>
          </p:cNvPr>
          <p:cNvSpPr txBox="1"/>
          <p:nvPr/>
        </p:nvSpPr>
        <p:spPr>
          <a:xfrm>
            <a:off x="796067" y="2962256"/>
            <a:ext cx="4129720" cy="1200329"/>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chemeClr val="bg1"/>
                </a:solidFill>
                <a:latin typeface="Calibri" panose="020F0502020204030204" pitchFamily="34" charset="0"/>
              </a:rPr>
              <a:t>Network of the </a:t>
            </a:r>
          </a:p>
          <a:p>
            <a:pPr algn="ctr" eaLnBrk="0" fontAlgn="base" hangingPunct="0">
              <a:spcBef>
                <a:spcPct val="0"/>
              </a:spcBef>
              <a:spcAft>
                <a:spcPct val="0"/>
              </a:spcAft>
            </a:pPr>
            <a:r>
              <a:rPr lang="en-US" sz="2400" b="1" dirty="0">
                <a:solidFill>
                  <a:schemeClr val="bg1"/>
                </a:solidFill>
                <a:latin typeface="Calibri" panose="020F0502020204030204" pitchFamily="34" charset="0"/>
              </a:rPr>
              <a:t>National Library of Medicine</a:t>
            </a:r>
          </a:p>
          <a:p>
            <a:pPr algn="ctr" eaLnBrk="0" fontAlgn="base" hangingPunct="0">
              <a:spcBef>
                <a:spcPct val="0"/>
              </a:spcBef>
              <a:spcAft>
                <a:spcPct val="0"/>
              </a:spcAft>
            </a:pPr>
            <a:r>
              <a:rPr lang="en-US" sz="2400" dirty="0">
                <a:solidFill>
                  <a:schemeClr val="bg1"/>
                </a:solidFill>
                <a:latin typeface="Calibri" panose="020F0502020204030204" pitchFamily="34" charset="0"/>
              </a:rPr>
              <a:t>Outreach program of the NLM</a:t>
            </a:r>
          </a:p>
        </p:txBody>
      </p:sp>
      <p:sp>
        <p:nvSpPr>
          <p:cNvPr id="8" name="TextBox 7">
            <a:extLst>
              <a:ext uri="{FF2B5EF4-FFF2-40B4-BE49-F238E27FC236}">
                <a16:creationId xmlns:a16="http://schemas.microsoft.com/office/drawing/2014/main" id="{2758BEF2-2553-4244-A180-81067B7CB1B2}"/>
              </a:ext>
            </a:extLst>
          </p:cNvPr>
          <p:cNvSpPr txBox="1"/>
          <p:nvPr/>
        </p:nvSpPr>
        <p:spPr>
          <a:xfrm>
            <a:off x="7665962" y="3858529"/>
            <a:ext cx="3963054" cy="1569660"/>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chemeClr val="bg1"/>
                </a:solidFill>
                <a:latin typeface="Calibri" panose="020F0502020204030204" pitchFamily="34" charset="0"/>
              </a:rPr>
              <a:t>Regions, Offices, and Centers</a:t>
            </a:r>
          </a:p>
          <a:p>
            <a:pPr algn="ctr" eaLnBrk="0" fontAlgn="base" hangingPunct="0">
              <a:spcBef>
                <a:spcPct val="0"/>
              </a:spcBef>
              <a:spcAft>
                <a:spcPct val="0"/>
              </a:spcAft>
            </a:pPr>
            <a:r>
              <a:rPr lang="en-US" sz="2400" dirty="0">
                <a:solidFill>
                  <a:schemeClr val="bg1"/>
                </a:solidFill>
                <a:latin typeface="Calibri" panose="020F0502020204030204" pitchFamily="34" charset="0"/>
              </a:rPr>
              <a:t>7 regional medical libraries </a:t>
            </a:r>
          </a:p>
          <a:p>
            <a:pPr algn="ctr" eaLnBrk="0" fontAlgn="base" hangingPunct="0">
              <a:spcBef>
                <a:spcPct val="0"/>
              </a:spcBef>
              <a:spcAft>
                <a:spcPct val="0"/>
              </a:spcAft>
            </a:pPr>
            <a:r>
              <a:rPr lang="en-US" sz="2400" dirty="0">
                <a:solidFill>
                  <a:schemeClr val="bg1"/>
                </a:solidFill>
                <a:latin typeface="Calibri" panose="020F0502020204030204" pitchFamily="34" charset="0"/>
              </a:rPr>
              <a:t>3 national offices </a:t>
            </a:r>
          </a:p>
          <a:p>
            <a:pPr algn="ctr" eaLnBrk="0" fontAlgn="base" hangingPunct="0">
              <a:spcBef>
                <a:spcPct val="0"/>
              </a:spcBef>
              <a:spcAft>
                <a:spcPct val="0"/>
              </a:spcAft>
            </a:pPr>
            <a:r>
              <a:rPr lang="en-US" sz="2400" dirty="0">
                <a:solidFill>
                  <a:schemeClr val="bg1"/>
                </a:solidFill>
                <a:latin typeface="Calibri" panose="020F0502020204030204" pitchFamily="34" charset="0"/>
              </a:rPr>
              <a:t>4 national centers</a:t>
            </a:r>
          </a:p>
        </p:txBody>
      </p:sp>
      <p:sp>
        <p:nvSpPr>
          <p:cNvPr id="10" name="TextBox 9">
            <a:extLst>
              <a:ext uri="{FF2B5EF4-FFF2-40B4-BE49-F238E27FC236}">
                <a16:creationId xmlns:a16="http://schemas.microsoft.com/office/drawing/2014/main" id="{ED80689B-1AB2-632C-9392-D11E4AA7E0C8}"/>
              </a:ext>
            </a:extLst>
          </p:cNvPr>
          <p:cNvSpPr txBox="1"/>
          <p:nvPr/>
        </p:nvSpPr>
        <p:spPr>
          <a:xfrm>
            <a:off x="4925786" y="6353205"/>
            <a:ext cx="2340429" cy="438582"/>
          </a:xfrm>
          <a:prstGeom prst="rect">
            <a:avLst/>
          </a:prstGeom>
          <a:noFill/>
        </p:spPr>
        <p:txBody>
          <a:bodyPr wrap="square">
            <a:spAutoFit/>
          </a:bodyPr>
          <a:lstStyle/>
          <a:p>
            <a:pPr eaLnBrk="0" fontAlgn="base" hangingPunct="0">
              <a:lnSpc>
                <a:spcPct val="107000"/>
              </a:lnSpc>
            </a:pPr>
            <a:r>
              <a:rPr lang="en-US" sz="2200" u="sng" dirty="0">
                <a:solidFill>
                  <a:srgbClr val="5B9BD5">
                    <a:lumMod val="75000"/>
                  </a:srgbClr>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NNLM</a:t>
            </a:r>
            <a:r>
              <a:rPr lang="en-US" sz="2200" u="sng" dirty="0">
                <a:solidFill>
                  <a:srgbClr val="5B9BD5">
                    <a:lumMod val="75000"/>
                  </a:srgbClr>
                </a:solidFill>
                <a:latin typeface="Calibri" panose="020F0502020204030204" pitchFamily="34" charset="0"/>
                <a:ea typeface="Calibri" panose="020F0502020204030204" pitchFamily="34" charset="0"/>
                <a:cs typeface="Calibri" panose="020F0502020204030204" pitchFamily="34" charset="0"/>
              </a:rPr>
              <a:t> Homepage</a:t>
            </a:r>
            <a:r>
              <a:rPr lang="en-US" sz="2200" dirty="0">
                <a:solidFill>
                  <a:srgbClr val="5B9BD5">
                    <a:lumMod val="75000"/>
                  </a:srgbClr>
                </a:solidFill>
                <a:latin typeface="Calibri" panose="020F0502020204030204" pitchFamily="34" charset="0"/>
                <a:ea typeface="Calibri" panose="020F0502020204030204" pitchFamily="34" charset="0"/>
                <a:cs typeface="Calibri" panose="020F0502020204030204" pitchFamily="34" charset="0"/>
              </a:rPr>
              <a:t> </a:t>
            </a:r>
            <a:endParaRPr lang="en-US" sz="2200" dirty="0">
              <a:solidFill>
                <a:srgbClr val="5B9BD5">
                  <a:lumMod val="7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BA194C-E9CA-4885-9071-A424A910972F}"/>
              </a:ext>
            </a:extLst>
          </p:cNvPr>
          <p:cNvSpPr txBox="1"/>
          <p:nvPr/>
        </p:nvSpPr>
        <p:spPr>
          <a:xfrm>
            <a:off x="8759267" y="6336783"/>
            <a:ext cx="1756490" cy="430887"/>
          </a:xfrm>
          <a:prstGeom prst="rect">
            <a:avLst/>
          </a:prstGeom>
          <a:solidFill>
            <a:schemeClr val="tx1"/>
          </a:solidFill>
        </p:spPr>
        <p:txBody>
          <a:bodyPr wrap="square" rtlCol="0">
            <a:spAutoFit/>
          </a:bodyPr>
          <a:lstStyle/>
          <a:p>
            <a:pPr algn="ctr" eaLnBrk="0" fontAlgn="base" hangingPunct="0">
              <a:spcBef>
                <a:spcPct val="0"/>
              </a:spcBef>
              <a:spcAft>
                <a:spcPct val="0"/>
              </a:spcAft>
            </a:pPr>
            <a:r>
              <a:rPr lang="en-US" sz="2200" dirty="0">
                <a:solidFill>
                  <a:schemeClr val="bg1"/>
                </a:solidFill>
                <a:latin typeface="Calibri" panose="020F0502020204030204" pitchFamily="34" charset="0"/>
              </a:rPr>
              <a:t>NNLM.gov</a:t>
            </a:r>
          </a:p>
        </p:txBody>
      </p:sp>
    </p:spTree>
    <p:extLst>
      <p:ext uri="{BB962C8B-B14F-4D97-AF65-F5344CB8AC3E}">
        <p14:creationId xmlns:p14="http://schemas.microsoft.com/office/powerpoint/2010/main" val="1815746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C24D74-6704-18E1-0BAB-D26E16AD720A}"/>
              </a:ext>
            </a:extLst>
          </p:cNvPr>
          <p:cNvSpPr>
            <a:spLocks noGrp="1"/>
          </p:cNvSpPr>
          <p:nvPr>
            <p:ph type="title" idx="4294967295"/>
          </p:nvPr>
        </p:nvSpPr>
        <p:spPr>
          <a:xfrm>
            <a:off x="82550" y="3282950"/>
            <a:ext cx="12192000" cy="1500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0" u="none" strike="noStrike" kern="1200" cap="none" spc="0" normalizeH="0" baseline="0" noProof="0" dirty="0">
                <a:ln>
                  <a:noFill/>
                </a:ln>
                <a:solidFill>
                  <a:schemeClr val="bg1"/>
                </a:solidFill>
                <a:effectLst/>
                <a:uLnTx/>
                <a:uFillTx/>
                <a:latin typeface="Candara" panose="020E0502030303020204" pitchFamily="34" charset="0"/>
                <a:ea typeface="+mn-ea"/>
                <a:cs typeface="+mn-cs"/>
              </a:rPr>
              <a:t>Barriers to use of AI in healthcare</a:t>
            </a:r>
            <a:endParaRPr kumimoji="0" lang="en-US" sz="6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19210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699B-4D8C-420F-97D4-CF3FF406487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Barrier to use of AI in healthcare (cont.)</a:t>
            </a:r>
          </a:p>
        </p:txBody>
      </p:sp>
      <p:sp>
        <p:nvSpPr>
          <p:cNvPr id="182" name="Content Placeholder 2"/>
          <p:cNvSpPr txBox="1">
            <a:spLocks noGrp="1"/>
          </p:cNvSpPr>
          <p:nvPr>
            <p:ph type="body" idx="1"/>
          </p:nvPr>
        </p:nvSpPr>
        <p:spPr>
          <a:xfrm>
            <a:off x="190006" y="213757"/>
            <a:ext cx="12001994" cy="6470440"/>
          </a:xfrm>
          <a:prstGeom prst="rect">
            <a:avLst/>
          </a:prstGeom>
        </p:spPr>
        <p:txBody>
          <a:bodyPr/>
          <a:lstStyle/>
          <a:p>
            <a:pPr marL="219455" indent="-219455" defTabSz="877823">
              <a:spcBef>
                <a:spcPts val="900"/>
              </a:spcBef>
              <a:defRPr sz="3455"/>
            </a:pPr>
            <a:r>
              <a:rPr dirty="0">
                <a:solidFill>
                  <a:schemeClr val="bg1"/>
                </a:solidFill>
                <a:latin typeface="Candara" panose="020E0502030303020204" pitchFamily="34" charset="0"/>
              </a:rPr>
              <a:t>Dirty data (data management has to happen first)</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marL="219455" indent="-219455" defTabSz="877823">
              <a:spcBef>
                <a:spcPts val="900"/>
              </a:spcBef>
              <a:defRPr sz="3455"/>
            </a:pPr>
            <a:r>
              <a:rPr dirty="0" err="1">
                <a:solidFill>
                  <a:schemeClr val="bg1"/>
                </a:solidFill>
                <a:latin typeface="Candara" panose="020E0502030303020204" pitchFamily="34" charset="0"/>
              </a:rPr>
              <a:t>Silo’d</a:t>
            </a:r>
            <a:r>
              <a:rPr dirty="0">
                <a:solidFill>
                  <a:schemeClr val="bg1"/>
                </a:solidFill>
                <a:latin typeface="Candara" panose="020E0502030303020204" pitchFamily="34" charset="0"/>
              </a:rPr>
              <a:t> data</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marL="219455" indent="-219455" defTabSz="877823">
              <a:spcBef>
                <a:spcPts val="900"/>
              </a:spcBef>
              <a:defRPr sz="3455"/>
            </a:pPr>
            <a:r>
              <a:rPr dirty="0">
                <a:solidFill>
                  <a:schemeClr val="bg1"/>
                </a:solidFill>
                <a:latin typeface="Candara" panose="020E0502030303020204" pitchFamily="34" charset="0"/>
              </a:rPr>
              <a:t>Lack of infrastructure/data management plan</a:t>
            </a:r>
          </a:p>
          <a:p>
            <a:pPr marL="658368" lvl="1" indent="-219455" defTabSz="877823">
              <a:spcBef>
                <a:spcPts val="400"/>
              </a:spcBef>
              <a:defRPr sz="3455"/>
            </a:pPr>
            <a:r>
              <a:rPr dirty="0">
                <a:solidFill>
                  <a:schemeClr val="bg1"/>
                </a:solidFill>
                <a:latin typeface="Candara" panose="020E0502030303020204" pitchFamily="34" charset="0"/>
              </a:rPr>
              <a:t>DMP should be predicated on International Data Corporation (IDC) Third Platform Principles, which are anchored by 4 areas:</a:t>
            </a:r>
            <a:endParaRPr sz="2304" dirty="0">
              <a:solidFill>
                <a:schemeClr val="bg1"/>
              </a:solidFill>
              <a:latin typeface="Candara" panose="020E0502030303020204" pitchFamily="34" charset="0"/>
            </a:endParaRPr>
          </a:p>
          <a:p>
            <a:pPr marL="1097280" lvl="2" indent="-219455" defTabSz="877823">
              <a:spcBef>
                <a:spcPts val="400"/>
              </a:spcBef>
              <a:defRPr sz="3455"/>
            </a:pPr>
            <a:r>
              <a:rPr dirty="0">
                <a:solidFill>
                  <a:schemeClr val="bg1"/>
                </a:solidFill>
                <a:latin typeface="Candara" panose="020E0502030303020204" pitchFamily="34" charset="0"/>
              </a:rPr>
              <a:t>Big Data &amp; Analytics</a:t>
            </a:r>
            <a:endParaRPr sz="1919" dirty="0">
              <a:solidFill>
                <a:schemeClr val="bg1"/>
              </a:solidFill>
              <a:latin typeface="Candara" panose="020E0502030303020204" pitchFamily="34" charset="0"/>
            </a:endParaRPr>
          </a:p>
          <a:p>
            <a:pPr marL="1097280" lvl="2" indent="-219455" defTabSz="877823">
              <a:spcBef>
                <a:spcPts val="400"/>
              </a:spcBef>
              <a:defRPr sz="3455"/>
            </a:pPr>
            <a:r>
              <a:rPr dirty="0">
                <a:solidFill>
                  <a:schemeClr val="bg1"/>
                </a:solidFill>
                <a:latin typeface="Candara" panose="020E0502030303020204" pitchFamily="34" charset="0"/>
              </a:rPr>
              <a:t>Cloud</a:t>
            </a:r>
            <a:endParaRPr sz="1919" dirty="0">
              <a:solidFill>
                <a:schemeClr val="bg1"/>
              </a:solidFill>
              <a:latin typeface="Candara" panose="020E0502030303020204" pitchFamily="34" charset="0"/>
            </a:endParaRPr>
          </a:p>
          <a:p>
            <a:pPr marL="1097280" lvl="2" indent="-219455" defTabSz="877823">
              <a:spcBef>
                <a:spcPts val="400"/>
              </a:spcBef>
              <a:defRPr sz="3455"/>
            </a:pPr>
            <a:r>
              <a:rPr dirty="0">
                <a:solidFill>
                  <a:schemeClr val="bg1"/>
                </a:solidFill>
                <a:latin typeface="Candara" panose="020E0502030303020204" pitchFamily="34" charset="0"/>
              </a:rPr>
              <a:t>Mobile</a:t>
            </a:r>
            <a:endParaRPr sz="1919" dirty="0">
              <a:solidFill>
                <a:schemeClr val="bg1"/>
              </a:solidFill>
              <a:latin typeface="Candara" panose="020E0502030303020204" pitchFamily="34" charset="0"/>
            </a:endParaRPr>
          </a:p>
          <a:p>
            <a:pPr marL="1097280" lvl="2" indent="-219455" defTabSz="877823">
              <a:spcBef>
                <a:spcPts val="400"/>
              </a:spcBef>
              <a:defRPr sz="3455"/>
            </a:pPr>
            <a:r>
              <a:rPr dirty="0">
                <a:solidFill>
                  <a:schemeClr val="bg1"/>
                </a:solidFill>
                <a:latin typeface="Candara" panose="020E0502030303020204" pitchFamily="34" charset="0"/>
              </a:rPr>
              <a:t>Social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B807-E219-2D95-0D92-73142ABED986}"/>
              </a:ext>
            </a:extLst>
          </p:cNvPr>
          <p:cNvSpPr>
            <a:spLocks noGrp="1"/>
          </p:cNvSpPr>
          <p:nvPr>
            <p:ph type="title"/>
          </p:nvPr>
        </p:nvSpPr>
        <p:spPr>
          <a:xfrm>
            <a:off x="0" y="18255"/>
            <a:ext cx="10515600" cy="1325563"/>
          </a:xfrm>
        </p:spPr>
        <p:txBody>
          <a:bodyPr/>
          <a:lstStyle/>
          <a:p>
            <a:r>
              <a:rPr lang="en-US" dirty="0">
                <a:solidFill>
                  <a:schemeClr val="bg1"/>
                </a:solidFill>
                <a:latin typeface="Candara" panose="020E0502030303020204" pitchFamily="34" charset="0"/>
              </a:rPr>
              <a:t>AI &amp; Healthcare – Types (1)</a:t>
            </a:r>
          </a:p>
        </p:txBody>
      </p:sp>
      <p:sp>
        <p:nvSpPr>
          <p:cNvPr id="3" name="Text Placeholder 2">
            <a:extLst>
              <a:ext uri="{FF2B5EF4-FFF2-40B4-BE49-F238E27FC236}">
                <a16:creationId xmlns:a16="http://schemas.microsoft.com/office/drawing/2014/main" id="{931F8199-BB68-5002-F953-C3CA31A20AE6}"/>
              </a:ext>
            </a:extLst>
          </p:cNvPr>
          <p:cNvSpPr>
            <a:spLocks noGrp="1"/>
          </p:cNvSpPr>
          <p:nvPr>
            <p:ph type="body" idx="1"/>
          </p:nvPr>
        </p:nvSpPr>
        <p:spPr>
          <a:xfrm>
            <a:off x="95003" y="1484417"/>
            <a:ext cx="11471563" cy="5070762"/>
          </a:xfrm>
        </p:spPr>
        <p:txBody>
          <a:bodyPr>
            <a:normAutofit/>
          </a:bodyPr>
          <a:lstStyle/>
          <a:p>
            <a:pPr lvl="1"/>
            <a:r>
              <a:rPr lang="en-US" sz="3200" dirty="0">
                <a:solidFill>
                  <a:srgbClr val="FFFF00"/>
                </a:solidFill>
                <a:latin typeface="Candara" panose="020E0502030303020204" pitchFamily="34" charset="0"/>
              </a:rPr>
              <a:t>Robotic process automation (RPA)</a:t>
            </a:r>
            <a:r>
              <a:rPr lang="en-US" sz="3200" dirty="0">
                <a:solidFill>
                  <a:schemeClr val="bg1"/>
                </a:solidFill>
                <a:latin typeface="Candara" panose="020E0502030303020204" pitchFamily="34" charset="0"/>
              </a:rPr>
              <a:t>: use of AI in computer programs to automate administrative and clinical workflows; improve patient experience</a:t>
            </a:r>
            <a:br>
              <a:rPr lang="en-US" sz="3200" dirty="0">
                <a:solidFill>
                  <a:schemeClr val="bg1"/>
                </a:solidFill>
                <a:latin typeface="Candara" panose="020E0502030303020204" pitchFamily="34" charset="0"/>
              </a:rPr>
            </a:br>
            <a:endParaRPr lang="en-US" sz="3200" dirty="0">
              <a:solidFill>
                <a:schemeClr val="bg1"/>
              </a:solidFill>
              <a:latin typeface="Candara" panose="020E0502030303020204" pitchFamily="34" charset="0"/>
            </a:endParaRPr>
          </a:p>
          <a:p>
            <a:pPr lvl="1"/>
            <a:r>
              <a:rPr lang="en-US" sz="3200" dirty="0">
                <a:solidFill>
                  <a:srgbClr val="FFFF00"/>
                </a:solidFill>
                <a:latin typeface="Candara" panose="020E0502030303020204" pitchFamily="34" charset="0"/>
              </a:rPr>
              <a:t>Natural language processing (NLP)</a:t>
            </a:r>
            <a:r>
              <a:rPr lang="en-US" sz="3200" dirty="0">
                <a:solidFill>
                  <a:schemeClr val="bg1"/>
                </a:solidFill>
                <a:latin typeface="Candara" panose="020E0502030303020204" pitchFamily="34" charset="0"/>
              </a:rPr>
              <a:t>:</a:t>
            </a:r>
            <a:r>
              <a:rPr lang="en-US" sz="3200" dirty="0">
                <a:solidFill>
                  <a:srgbClr val="FFFF00"/>
                </a:solidFill>
                <a:latin typeface="Candara" panose="020E0502030303020204" pitchFamily="34" charset="0"/>
              </a:rPr>
              <a:t> </a:t>
            </a:r>
            <a:r>
              <a:rPr lang="en-US" sz="3200" dirty="0">
                <a:solidFill>
                  <a:schemeClr val="bg1"/>
                </a:solidFill>
                <a:latin typeface="Candara" panose="020E0502030303020204" pitchFamily="34" charset="0"/>
              </a:rPr>
              <a:t>use of ML to understand human language, verbal or written, and interpret documentation, notes, reports, and published research</a:t>
            </a:r>
          </a:p>
        </p:txBody>
      </p:sp>
    </p:spTree>
    <p:extLst>
      <p:ext uri="{BB962C8B-B14F-4D97-AF65-F5344CB8AC3E}">
        <p14:creationId xmlns:p14="http://schemas.microsoft.com/office/powerpoint/2010/main" val="1058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CC63-F71A-8193-C7D8-C5F108E68A7B}"/>
              </a:ext>
            </a:extLst>
          </p:cNvPr>
          <p:cNvSpPr>
            <a:spLocks noGrp="1"/>
          </p:cNvSpPr>
          <p:nvPr>
            <p:ph type="title"/>
          </p:nvPr>
        </p:nvSpPr>
        <p:spPr>
          <a:xfrm>
            <a:off x="0" y="18255"/>
            <a:ext cx="10515600" cy="1325563"/>
          </a:xfrm>
        </p:spPr>
        <p:txBody>
          <a:bodyPr/>
          <a:lstStyle/>
          <a:p>
            <a:r>
              <a:rPr lang="en-US" dirty="0">
                <a:solidFill>
                  <a:schemeClr val="bg1"/>
                </a:solidFill>
                <a:latin typeface="Candara" panose="020E0502030303020204" pitchFamily="34" charset="0"/>
              </a:rPr>
              <a:t>AI &amp; Healthcare – Types (2)</a:t>
            </a:r>
          </a:p>
        </p:txBody>
      </p:sp>
      <p:sp>
        <p:nvSpPr>
          <p:cNvPr id="3" name="Text Placeholder 2">
            <a:extLst>
              <a:ext uri="{FF2B5EF4-FFF2-40B4-BE49-F238E27FC236}">
                <a16:creationId xmlns:a16="http://schemas.microsoft.com/office/drawing/2014/main" id="{357235D5-FAF4-1E56-589C-F07EB02D733A}"/>
              </a:ext>
            </a:extLst>
          </p:cNvPr>
          <p:cNvSpPr>
            <a:spLocks noGrp="1"/>
          </p:cNvSpPr>
          <p:nvPr>
            <p:ph type="body" idx="1"/>
          </p:nvPr>
        </p:nvSpPr>
        <p:spPr>
          <a:xfrm>
            <a:off x="173182" y="1521946"/>
            <a:ext cx="12018818" cy="4950105"/>
          </a:xfrm>
        </p:spPr>
        <p:txBody>
          <a:bodyPr/>
          <a:lstStyle/>
          <a:p>
            <a:pPr lvl="1"/>
            <a:r>
              <a:rPr lang="en-US" sz="3200" dirty="0">
                <a:solidFill>
                  <a:srgbClr val="FFFF00"/>
                </a:solidFill>
                <a:latin typeface="Candara" panose="020E0502030303020204" pitchFamily="34" charset="0"/>
              </a:rPr>
              <a:t>Machine learning (ML)</a:t>
            </a:r>
            <a:r>
              <a:rPr lang="en-US" sz="3200" dirty="0">
                <a:solidFill>
                  <a:schemeClr val="bg1"/>
                </a:solidFill>
                <a:latin typeface="Candara" panose="020E0502030303020204" pitchFamily="34" charset="0"/>
              </a:rPr>
              <a:t>:</a:t>
            </a:r>
            <a:r>
              <a:rPr lang="en-US" sz="3200" dirty="0">
                <a:solidFill>
                  <a:srgbClr val="FFFF00"/>
                </a:solidFill>
                <a:latin typeface="Candara" panose="020E0502030303020204" pitchFamily="34" charset="0"/>
              </a:rPr>
              <a:t> </a:t>
            </a:r>
            <a:r>
              <a:rPr lang="en-US" sz="3200" dirty="0">
                <a:solidFill>
                  <a:schemeClr val="bg1"/>
                </a:solidFill>
                <a:latin typeface="Candara" panose="020E0502030303020204" pitchFamily="34" charset="0"/>
              </a:rPr>
              <a:t>training algorithms using data sets, such as health records, to create models capable of performing such tasks as categorizing information or predicting outcomes. </a:t>
            </a:r>
            <a:br>
              <a:rPr lang="en-US" sz="3200" dirty="0">
                <a:solidFill>
                  <a:schemeClr val="bg1"/>
                </a:solidFill>
                <a:latin typeface="Candara" panose="020E0502030303020204" pitchFamily="34" charset="0"/>
              </a:rPr>
            </a:br>
            <a:endParaRPr lang="en-US" sz="3200" dirty="0">
              <a:solidFill>
                <a:schemeClr val="bg1"/>
              </a:solidFill>
              <a:latin typeface="Candara" panose="020E0502030303020204" pitchFamily="34" charset="0"/>
            </a:endParaRPr>
          </a:p>
          <a:p>
            <a:pPr lvl="1"/>
            <a:r>
              <a:rPr lang="en-US" sz="3200" dirty="0">
                <a:solidFill>
                  <a:srgbClr val="FFFF00"/>
                </a:solidFill>
                <a:latin typeface="Candara" panose="020E0502030303020204" pitchFamily="34" charset="0"/>
              </a:rPr>
              <a:t>Deep learning</a:t>
            </a:r>
            <a:r>
              <a:rPr lang="en-US" sz="3200" dirty="0">
                <a:solidFill>
                  <a:schemeClr val="bg1"/>
                </a:solidFill>
                <a:latin typeface="Candara" panose="020E0502030303020204" pitchFamily="34" charset="0"/>
              </a:rPr>
              <a:t>: subset of machine learning that involves greater volumes of data, training times, and layers of ML algorithms to produce neural networks capable of more complex tasks. </a:t>
            </a:r>
          </a:p>
        </p:txBody>
      </p:sp>
    </p:spTree>
    <p:extLst>
      <p:ext uri="{BB962C8B-B14F-4D97-AF65-F5344CB8AC3E}">
        <p14:creationId xmlns:p14="http://schemas.microsoft.com/office/powerpoint/2010/main" val="87657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
          <p:cNvSpPr txBox="1">
            <a:spLocks noGrp="1"/>
          </p:cNvSpPr>
          <p:nvPr>
            <p:ph type="title"/>
          </p:nvPr>
        </p:nvSpPr>
        <p:spPr>
          <a:xfrm>
            <a:off x="0" y="266692"/>
            <a:ext cx="10515600" cy="1325563"/>
          </a:xfrm>
          <a:prstGeom prst="rect">
            <a:avLst/>
          </a:prstGeom>
        </p:spPr>
        <p:txBody>
          <a:bodyPr/>
          <a:lstStyle/>
          <a:p>
            <a:r>
              <a:rPr dirty="0">
                <a:solidFill>
                  <a:schemeClr val="bg1"/>
                </a:solidFill>
                <a:latin typeface="Candara" panose="020E0502030303020204" pitchFamily="34" charset="0"/>
              </a:rPr>
              <a:t>AI &amp; </a:t>
            </a:r>
            <a:r>
              <a:rPr lang="en-US" dirty="0">
                <a:solidFill>
                  <a:schemeClr val="bg1"/>
                </a:solidFill>
                <a:latin typeface="Candara" panose="020E0502030303020204" pitchFamily="34" charset="0"/>
              </a:rPr>
              <a:t>H</a:t>
            </a:r>
            <a:r>
              <a:rPr dirty="0">
                <a:solidFill>
                  <a:schemeClr val="bg1"/>
                </a:solidFill>
                <a:latin typeface="Candara" panose="020E0502030303020204" pitchFamily="34" charset="0"/>
              </a:rPr>
              <a:t>ealthcare</a:t>
            </a:r>
            <a:r>
              <a:rPr lang="en-US" dirty="0">
                <a:solidFill>
                  <a:schemeClr val="bg1"/>
                </a:solidFill>
                <a:latin typeface="Candara" panose="020E0502030303020204" pitchFamily="34" charset="0"/>
              </a:rPr>
              <a:t> – Uses</a:t>
            </a:r>
            <a:endParaRPr dirty="0">
              <a:solidFill>
                <a:schemeClr val="bg1"/>
              </a:solidFill>
              <a:latin typeface="Candara" panose="020E0502030303020204" pitchFamily="34" charset="0"/>
            </a:endParaRPr>
          </a:p>
        </p:txBody>
      </p:sp>
      <p:sp>
        <p:nvSpPr>
          <p:cNvPr id="185" name="Content Placeholder 2"/>
          <p:cNvSpPr txBox="1">
            <a:spLocks noGrp="1"/>
          </p:cNvSpPr>
          <p:nvPr>
            <p:ph type="body" idx="1"/>
          </p:nvPr>
        </p:nvSpPr>
        <p:spPr>
          <a:xfrm>
            <a:off x="146067" y="2059076"/>
            <a:ext cx="5565964" cy="3869450"/>
          </a:xfrm>
          <a:prstGeom prst="rect">
            <a:avLst/>
          </a:prstGeom>
        </p:spPr>
        <p:txBody>
          <a:bodyPr/>
          <a:lstStyle/>
          <a:p>
            <a:pPr marL="221742" indent="-221742" defTabSz="886968">
              <a:lnSpc>
                <a:spcPct val="81000"/>
              </a:lnSpc>
              <a:spcBef>
                <a:spcPts val="900"/>
              </a:spcBef>
              <a:defRPr sz="3201"/>
            </a:pPr>
            <a:r>
              <a:rPr dirty="0">
                <a:solidFill>
                  <a:schemeClr val="bg1"/>
                </a:solidFill>
                <a:latin typeface="Candara" panose="020E0502030303020204" pitchFamily="34" charset="0"/>
              </a:rPr>
              <a:t>Predictive analytics/modeling</a:t>
            </a:r>
            <a:br>
              <a:rPr dirty="0">
                <a:solidFill>
                  <a:schemeClr val="bg1"/>
                </a:solidFill>
                <a:latin typeface="Candara" panose="020E0502030303020204" pitchFamily="34" charset="0"/>
              </a:rPr>
            </a:br>
            <a:endParaRPr sz="3492" dirty="0">
              <a:solidFill>
                <a:schemeClr val="bg1"/>
              </a:solidFill>
              <a:latin typeface="Candara" panose="020E0502030303020204" pitchFamily="34" charset="0"/>
            </a:endParaRPr>
          </a:p>
          <a:p>
            <a:pPr marL="221742" indent="-221742" defTabSz="886968">
              <a:lnSpc>
                <a:spcPct val="81000"/>
              </a:lnSpc>
              <a:spcBef>
                <a:spcPts val="900"/>
              </a:spcBef>
              <a:defRPr sz="3201"/>
            </a:pPr>
            <a:r>
              <a:rPr dirty="0">
                <a:solidFill>
                  <a:schemeClr val="bg1"/>
                </a:solidFill>
                <a:latin typeface="Candara" panose="020E0502030303020204" pitchFamily="34" charset="0"/>
              </a:rPr>
              <a:t>Pattern recognition</a:t>
            </a:r>
            <a:br>
              <a:rPr dirty="0">
                <a:solidFill>
                  <a:schemeClr val="bg1"/>
                </a:solidFill>
                <a:latin typeface="Candara" panose="020E0502030303020204" pitchFamily="34" charset="0"/>
              </a:rPr>
            </a:br>
            <a:endParaRPr sz="3492" dirty="0">
              <a:solidFill>
                <a:schemeClr val="bg1"/>
              </a:solidFill>
              <a:latin typeface="Candara" panose="020E0502030303020204" pitchFamily="34" charset="0"/>
            </a:endParaRPr>
          </a:p>
          <a:p>
            <a:pPr marL="221742" indent="-221742" defTabSz="886968">
              <a:lnSpc>
                <a:spcPct val="81000"/>
              </a:lnSpc>
              <a:spcBef>
                <a:spcPts val="900"/>
              </a:spcBef>
              <a:defRPr sz="3201"/>
            </a:pPr>
            <a:r>
              <a:rPr dirty="0">
                <a:solidFill>
                  <a:schemeClr val="bg1"/>
                </a:solidFill>
                <a:latin typeface="Candara" panose="020E0502030303020204" pitchFamily="34" charset="0"/>
              </a:rPr>
              <a:t>Disease detection</a:t>
            </a:r>
            <a:endParaRPr lang="en-US" dirty="0">
              <a:solidFill>
                <a:schemeClr val="bg1"/>
              </a:solidFill>
              <a:latin typeface="Candara" panose="020E0502030303020204" pitchFamily="34" charset="0"/>
            </a:endParaRPr>
          </a:p>
        </p:txBody>
      </p:sp>
      <p:sp>
        <p:nvSpPr>
          <p:cNvPr id="2" name="TextBox 1">
            <a:extLst>
              <a:ext uri="{FF2B5EF4-FFF2-40B4-BE49-F238E27FC236}">
                <a16:creationId xmlns:a16="http://schemas.microsoft.com/office/drawing/2014/main" id="{68141FE9-E51F-79B9-8D33-273F72BC98D8}"/>
              </a:ext>
            </a:extLst>
          </p:cNvPr>
          <p:cNvSpPr txBox="1"/>
          <p:nvPr/>
        </p:nvSpPr>
        <p:spPr>
          <a:xfrm>
            <a:off x="6187044" y="2059076"/>
            <a:ext cx="4714504" cy="2295628"/>
          </a:xfrm>
          <a:prstGeom prst="rect">
            <a:avLst/>
          </a:prstGeom>
          <a:noFill/>
        </p:spPr>
        <p:txBody>
          <a:bodyPr wrap="square" rtlCol="0">
            <a:spAutoFit/>
          </a:bodyPr>
          <a:lstStyle/>
          <a:p>
            <a:pPr marL="457200" indent="-457200" defTabSz="886968">
              <a:lnSpc>
                <a:spcPct val="81000"/>
              </a:lnSpc>
              <a:spcBef>
                <a:spcPts val="900"/>
              </a:spcBef>
              <a:buFont typeface="Arial" panose="020B0604020202020204" pitchFamily="34" charset="0"/>
              <a:buChar char="•"/>
              <a:defRPr sz="3201"/>
            </a:pPr>
            <a:r>
              <a:rPr lang="en-US" dirty="0">
                <a:solidFill>
                  <a:schemeClr val="bg1"/>
                </a:solidFill>
                <a:latin typeface="Candara" panose="020E0502030303020204" pitchFamily="34" charset="0"/>
              </a:rPr>
              <a:t>Precision medicine</a:t>
            </a:r>
            <a:br>
              <a:rPr lang="en-US" dirty="0">
                <a:solidFill>
                  <a:schemeClr val="bg1"/>
                </a:solidFill>
                <a:latin typeface="Candara" panose="020E0502030303020204" pitchFamily="34" charset="0"/>
              </a:rPr>
            </a:br>
            <a:endParaRPr lang="en-US" sz="2000" dirty="0">
              <a:solidFill>
                <a:schemeClr val="bg1"/>
              </a:solidFill>
              <a:latin typeface="Candara" panose="020E0502030303020204" pitchFamily="34" charset="0"/>
            </a:endParaRPr>
          </a:p>
          <a:p>
            <a:pPr marL="457200" indent="-457200" defTabSz="886968">
              <a:lnSpc>
                <a:spcPct val="81000"/>
              </a:lnSpc>
              <a:spcBef>
                <a:spcPts val="900"/>
              </a:spcBef>
              <a:buFont typeface="Arial" panose="020B0604020202020204" pitchFamily="34" charset="0"/>
              <a:buChar char="•"/>
              <a:defRPr sz="3201"/>
            </a:pPr>
            <a:r>
              <a:rPr lang="en-US" dirty="0">
                <a:solidFill>
                  <a:schemeClr val="bg1"/>
                </a:solidFill>
                <a:latin typeface="Candara" panose="020E0502030303020204" pitchFamily="34" charset="0"/>
              </a:rPr>
              <a:t>Patient self-monitoring</a:t>
            </a:r>
            <a:br>
              <a:rPr lang="en-US" dirty="0">
                <a:solidFill>
                  <a:schemeClr val="bg1"/>
                </a:solidFill>
                <a:latin typeface="Candara" panose="020E0502030303020204" pitchFamily="34" charset="0"/>
              </a:rPr>
            </a:br>
            <a:endParaRPr lang="en-US" sz="2000" dirty="0">
              <a:solidFill>
                <a:schemeClr val="bg1"/>
              </a:solidFill>
              <a:latin typeface="Candara" panose="020E0502030303020204" pitchFamily="34" charset="0"/>
            </a:endParaRPr>
          </a:p>
          <a:p>
            <a:pPr marL="457200" indent="-457200" defTabSz="886968">
              <a:lnSpc>
                <a:spcPct val="81000"/>
              </a:lnSpc>
              <a:spcBef>
                <a:spcPts val="900"/>
              </a:spcBef>
              <a:buFont typeface="Arial" panose="020B0604020202020204" pitchFamily="34" charset="0"/>
              <a:buChar char="•"/>
              <a:defRPr sz="3201"/>
            </a:pPr>
            <a:r>
              <a:rPr lang="en-US" dirty="0">
                <a:solidFill>
                  <a:schemeClr val="bg1"/>
                </a:solidFill>
                <a:latin typeface="Candara" panose="020E0502030303020204" pitchFamily="34" charset="0"/>
              </a:rPr>
              <a:t>Scheduling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xfrm>
            <a:off x="0" y="18255"/>
            <a:ext cx="10515600" cy="1325563"/>
          </a:xfrm>
          <a:prstGeom prst="rect">
            <a:avLst/>
          </a:prstGeom>
        </p:spPr>
        <p:txBody>
          <a:bodyPr/>
          <a:lstStyle/>
          <a:p>
            <a:r>
              <a:rPr dirty="0">
                <a:solidFill>
                  <a:schemeClr val="bg1"/>
                </a:solidFill>
                <a:latin typeface="Candara" panose="020E0502030303020204" pitchFamily="34" charset="0"/>
              </a:rPr>
              <a:t>Predictive Analytics/Modelling</a:t>
            </a:r>
          </a:p>
        </p:txBody>
      </p:sp>
      <p:sp>
        <p:nvSpPr>
          <p:cNvPr id="188" name="Content Placeholder 2"/>
          <p:cNvSpPr txBox="1">
            <a:spLocks noGrp="1"/>
          </p:cNvSpPr>
          <p:nvPr>
            <p:ph type="body" idx="1"/>
          </p:nvPr>
        </p:nvSpPr>
        <p:spPr>
          <a:xfrm>
            <a:off x="296883" y="1140031"/>
            <a:ext cx="11673444" cy="5355772"/>
          </a:xfrm>
          <a:prstGeom prst="rect">
            <a:avLst/>
          </a:prstGeom>
        </p:spPr>
        <p:txBody>
          <a:bodyPr>
            <a:normAutofit fontScale="92500" lnSpcReduction="10000"/>
          </a:bodyPr>
          <a:lstStyle/>
          <a:p>
            <a:r>
              <a:rPr dirty="0">
                <a:solidFill>
                  <a:schemeClr val="bg1"/>
                </a:solidFill>
                <a:latin typeface="Candara" panose="020E0502030303020204" pitchFamily="34" charset="0"/>
              </a:rPr>
              <a:t>Increase the accuracy of diagnoses</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r>
              <a:rPr dirty="0">
                <a:solidFill>
                  <a:schemeClr val="bg1"/>
                </a:solidFill>
                <a:latin typeface="Candara" panose="020E0502030303020204" pitchFamily="34" charset="0"/>
              </a:rPr>
              <a:t>Improve preventive medicine and public health</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r>
              <a:rPr dirty="0">
                <a:solidFill>
                  <a:schemeClr val="bg1"/>
                </a:solidFill>
                <a:latin typeface="Candara" panose="020E0502030303020204" pitchFamily="34" charset="0"/>
              </a:rPr>
              <a:t>Enhance personalized care</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r>
              <a:rPr dirty="0">
                <a:solidFill>
                  <a:schemeClr val="bg1"/>
                </a:solidFill>
                <a:latin typeface="Candara" panose="020E0502030303020204" pitchFamily="34" charset="0"/>
              </a:rPr>
              <a:t>Accurately predict insurance costs</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r>
              <a:rPr dirty="0">
                <a:solidFill>
                  <a:schemeClr val="bg1"/>
                </a:solidFill>
                <a:latin typeface="Candara" panose="020E0502030303020204" pitchFamily="34" charset="0"/>
              </a:rPr>
              <a:t>Streamline research and development with prediction models</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r>
              <a:rPr dirty="0">
                <a:solidFill>
                  <a:schemeClr val="bg1"/>
                </a:solidFill>
                <a:latin typeface="Candara" panose="020E0502030303020204" pitchFamily="34" charset="0"/>
              </a:rPr>
              <a:t>Guide drug development to deliver medications that meet public need</a:t>
            </a:r>
            <a:br>
              <a:rPr lang="en-US"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r>
              <a:rPr dirty="0">
                <a:solidFill>
                  <a:schemeClr val="bg1"/>
                </a:solidFill>
                <a:latin typeface="Candara" panose="020E0502030303020204" pitchFamily="34" charset="0"/>
              </a:rPr>
              <a:t>Better patient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19BA-0509-039C-45C5-F9674A878AE0}"/>
              </a:ext>
            </a:extLst>
          </p:cNvPr>
          <p:cNvSpPr>
            <a:spLocks noGrp="1"/>
          </p:cNvSpPr>
          <p:nvPr>
            <p:ph type="title"/>
          </p:nvPr>
        </p:nvSpPr>
        <p:spPr>
          <a:xfrm>
            <a:off x="-1" y="0"/>
            <a:ext cx="10713493" cy="1325563"/>
          </a:xfrm>
        </p:spPr>
        <p:txBody>
          <a:bodyPr/>
          <a:lstStyle/>
          <a:p>
            <a:r>
              <a:rPr lang="en-US" dirty="0">
                <a:solidFill>
                  <a:schemeClr val="bg1"/>
                </a:solidFill>
              </a:rPr>
              <a:t>Medical Tasks at AMII from the</a:t>
            </a:r>
            <a:r>
              <a:rPr lang="en-US" baseline="0" dirty="0">
                <a:solidFill>
                  <a:schemeClr val="bg1"/>
                </a:solidFill>
              </a:rPr>
              <a:t> </a:t>
            </a:r>
            <a:r>
              <a:rPr lang="en-US" dirty="0">
                <a:solidFill>
                  <a:schemeClr val="bg1"/>
                </a:solidFill>
              </a:rPr>
              <a:t>Univ Alberta AI Medical Informatics Group</a:t>
            </a:r>
          </a:p>
        </p:txBody>
      </p:sp>
      <p:sp>
        <p:nvSpPr>
          <p:cNvPr id="3" name="Content Placeholder 2">
            <a:extLst>
              <a:ext uri="{FF2B5EF4-FFF2-40B4-BE49-F238E27FC236}">
                <a16:creationId xmlns:a16="http://schemas.microsoft.com/office/drawing/2014/main" id="{863B178E-AB42-973B-0A22-4336B8714238}"/>
              </a:ext>
            </a:extLst>
          </p:cNvPr>
          <p:cNvSpPr>
            <a:spLocks noGrp="1"/>
          </p:cNvSpPr>
          <p:nvPr>
            <p:ph idx="1"/>
          </p:nvPr>
        </p:nvSpPr>
        <p:spPr>
          <a:xfrm>
            <a:off x="472440" y="1600200"/>
            <a:ext cx="10881360" cy="5016150"/>
          </a:xfrm>
        </p:spPr>
        <p:txBody>
          <a:bodyPr>
            <a:normAutofit/>
          </a:bodyPr>
          <a:lstStyle/>
          <a:p>
            <a:pPr algn="l"/>
            <a:r>
              <a:rPr lang="en-US" sz="3200" dirty="0">
                <a:solidFill>
                  <a:schemeClr val="bg1"/>
                </a:solidFill>
                <a:latin typeface="Candara" panose="020E0502030303020204" pitchFamily="34" charset="0"/>
              </a:rPr>
              <a:t>“…</a:t>
            </a:r>
            <a:r>
              <a:rPr lang="en-US" sz="3200" b="0" i="0" u="none" strike="noStrike" dirty="0">
                <a:solidFill>
                  <a:srgbClr val="000000"/>
                </a:solidFill>
                <a:effectLst/>
                <a:latin typeface="Arial" panose="020B0604020202020204" pitchFamily="34" charset="0"/>
              </a:rPr>
              <a:t> </a:t>
            </a:r>
            <a:r>
              <a:rPr lang="en-US" sz="3200" dirty="0">
                <a:solidFill>
                  <a:schemeClr val="bg1"/>
                </a:solidFill>
              </a:rPr>
              <a:t>actively engaged with many teams of medical researchers, exploring ways to use patient data to produce classifiers that can make accurate predictions about future patients. These projects involve using various information about a patient with the goal of predicting some relevant property of that patient. We seek ways to "learn" these predictors, from historical data, often augmented with other prior biological data (such as metabolic or signaling pathways).”</a:t>
            </a:r>
          </a:p>
        </p:txBody>
      </p:sp>
    </p:spTree>
    <p:extLst>
      <p:ext uri="{BB962C8B-B14F-4D97-AF65-F5344CB8AC3E}">
        <p14:creationId xmlns:p14="http://schemas.microsoft.com/office/powerpoint/2010/main" val="19829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0" y="18255"/>
            <a:ext cx="10515600" cy="1325563"/>
          </a:xfrm>
          <a:prstGeom prst="rect">
            <a:avLst/>
          </a:prstGeom>
        </p:spPr>
        <p:txBody>
          <a:bodyPr/>
          <a:lstStyle/>
          <a:p>
            <a:r>
              <a:rPr dirty="0">
                <a:solidFill>
                  <a:schemeClr val="bg1"/>
                </a:solidFill>
                <a:latin typeface="Candara" panose="020E0502030303020204" pitchFamily="34" charset="0"/>
              </a:rPr>
              <a:t>Pattern Recognition</a:t>
            </a:r>
            <a:r>
              <a:rPr lang="en-US" dirty="0">
                <a:solidFill>
                  <a:schemeClr val="bg1"/>
                </a:solidFill>
                <a:latin typeface="Candara" panose="020E0502030303020204" pitchFamily="34" charset="0"/>
                <a:sym typeface="Wingdings"/>
              </a:rPr>
              <a:t> for </a:t>
            </a:r>
            <a:r>
              <a:rPr dirty="0">
                <a:solidFill>
                  <a:schemeClr val="bg1"/>
                </a:solidFill>
                <a:latin typeface="Candara" panose="020E0502030303020204" pitchFamily="34" charset="0"/>
              </a:rPr>
              <a:t>disease detection</a:t>
            </a:r>
          </a:p>
        </p:txBody>
      </p:sp>
      <p:sp>
        <p:nvSpPr>
          <p:cNvPr id="191" name="Content Placeholder 2"/>
          <p:cNvSpPr txBox="1">
            <a:spLocks noGrp="1"/>
          </p:cNvSpPr>
          <p:nvPr>
            <p:ph type="body" idx="1"/>
          </p:nvPr>
        </p:nvSpPr>
        <p:spPr>
          <a:xfrm>
            <a:off x="609600" y="1454150"/>
            <a:ext cx="10515600" cy="4351338"/>
          </a:xfrm>
          <a:prstGeom prst="rect">
            <a:avLst/>
          </a:prstGeom>
        </p:spPr>
        <p:txBody>
          <a:bodyPr/>
          <a:lstStyle/>
          <a:p>
            <a:pPr>
              <a:defRPr sz="3200"/>
            </a:pPr>
            <a:r>
              <a:rPr lang="en-US" dirty="0">
                <a:solidFill>
                  <a:schemeClr val="bg1"/>
                </a:solidFill>
                <a:latin typeface="Candara" panose="020E0502030303020204" pitchFamily="34" charset="0"/>
              </a:rPr>
              <a:t>Dermatology</a:t>
            </a:r>
          </a:p>
          <a:p>
            <a:pPr lvl="1">
              <a:defRPr sz="3200"/>
            </a:pPr>
            <a:r>
              <a:rPr dirty="0">
                <a:solidFill>
                  <a:schemeClr val="bg1"/>
                </a:solidFill>
                <a:latin typeface="Candara" panose="020E0502030303020204" pitchFamily="34" charset="0"/>
              </a:rPr>
              <a:t>Skin cancer detection</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a:defRPr sz="3200"/>
            </a:pPr>
            <a:r>
              <a:rPr lang="en-US" dirty="0">
                <a:solidFill>
                  <a:schemeClr val="bg1"/>
                </a:solidFill>
                <a:latin typeface="Candara" panose="020E0502030303020204" pitchFamily="34" charset="0"/>
              </a:rPr>
              <a:t>Radiology</a:t>
            </a:r>
          </a:p>
          <a:p>
            <a:pPr lvl="1">
              <a:defRPr sz="3200"/>
            </a:pPr>
            <a:r>
              <a:rPr dirty="0" err="1">
                <a:solidFill>
                  <a:schemeClr val="bg1"/>
                </a:solidFill>
                <a:latin typeface="Candara" panose="020E0502030303020204" pitchFamily="34" charset="0"/>
              </a:rPr>
              <a:t>Arterys</a:t>
            </a:r>
            <a:r>
              <a:rPr lang="en-US" dirty="0">
                <a:solidFill>
                  <a:schemeClr val="bg1"/>
                </a:solidFill>
                <a:latin typeface="Candara" panose="020E0502030303020204" pitchFamily="34" charset="0"/>
              </a:rPr>
              <a:t> –</a:t>
            </a:r>
            <a:r>
              <a:rPr dirty="0">
                <a:solidFill>
                  <a:schemeClr val="bg1"/>
                </a:solidFill>
                <a:latin typeface="Candara" panose="020E0502030303020204" pitchFamily="34" charset="0"/>
              </a:rPr>
              <a:t> AI assistant (1</a:t>
            </a:r>
            <a:r>
              <a:rPr baseline="30000" dirty="0">
                <a:solidFill>
                  <a:schemeClr val="bg1"/>
                </a:solidFill>
                <a:latin typeface="Candara" panose="020E0502030303020204" pitchFamily="34" charset="0"/>
              </a:rPr>
              <a:t>st</a:t>
            </a:r>
            <a:r>
              <a:rPr dirty="0">
                <a:solidFill>
                  <a:schemeClr val="bg1"/>
                </a:solidFill>
                <a:latin typeface="Candara" panose="020E0502030303020204" pitchFamily="34" charset="0"/>
              </a:rPr>
              <a:t> FDA approval)</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a:defRPr sz="3200"/>
            </a:pPr>
            <a:r>
              <a:rPr lang="en-US" dirty="0">
                <a:solidFill>
                  <a:schemeClr val="bg1"/>
                </a:solidFill>
                <a:latin typeface="Candara" panose="020E0502030303020204" pitchFamily="34" charset="0"/>
              </a:rPr>
              <a:t>Cardiology</a:t>
            </a:r>
          </a:p>
          <a:p>
            <a:pPr lvl="1">
              <a:defRPr sz="3200"/>
            </a:pPr>
            <a:r>
              <a:rPr lang="en-US" dirty="0">
                <a:solidFill>
                  <a:schemeClr val="bg1"/>
                </a:solidFill>
                <a:latin typeface="Candara" panose="020E0502030303020204" pitchFamily="34" charset="0"/>
              </a:rPr>
              <a:t>Heart sound recordings</a:t>
            </a:r>
            <a:endParaRPr dirty="0">
              <a:solidFill>
                <a:schemeClr val="bg1"/>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69A8-9F40-0DA7-C359-4C521882F0D9}"/>
              </a:ext>
            </a:extLst>
          </p:cNvPr>
          <p:cNvSpPr>
            <a:spLocks noGrp="1"/>
          </p:cNvSpPr>
          <p:nvPr>
            <p:ph type="title"/>
          </p:nvPr>
        </p:nvSpPr>
        <p:spPr>
          <a:xfrm>
            <a:off x="0" y="18255"/>
            <a:ext cx="10515600" cy="896145"/>
          </a:xfrm>
        </p:spPr>
        <p:txBody>
          <a:bodyPr/>
          <a:lstStyle/>
          <a:p>
            <a:r>
              <a:rPr lang="en-US" dirty="0">
                <a:solidFill>
                  <a:schemeClr val="bg1"/>
                </a:solidFill>
                <a:latin typeface="Candara" panose="020E0502030303020204" pitchFamily="34" charset="0"/>
              </a:rPr>
              <a:t>Patient Monitoring &amp; Self-Monitoring</a:t>
            </a:r>
          </a:p>
        </p:txBody>
      </p:sp>
      <p:sp>
        <p:nvSpPr>
          <p:cNvPr id="3" name="Text Placeholder 2">
            <a:extLst>
              <a:ext uri="{FF2B5EF4-FFF2-40B4-BE49-F238E27FC236}">
                <a16:creationId xmlns:a16="http://schemas.microsoft.com/office/drawing/2014/main" id="{A0CC681C-2A02-FC71-CCB5-B277BDDC2CF0}"/>
              </a:ext>
            </a:extLst>
          </p:cNvPr>
          <p:cNvSpPr>
            <a:spLocks noGrp="1"/>
          </p:cNvSpPr>
          <p:nvPr>
            <p:ph type="body" idx="1"/>
          </p:nvPr>
        </p:nvSpPr>
        <p:spPr>
          <a:xfrm>
            <a:off x="154379" y="914400"/>
            <a:ext cx="11934701" cy="5783283"/>
          </a:xfrm>
        </p:spPr>
        <p:txBody>
          <a:bodyPr>
            <a:normAutofit lnSpcReduction="10000"/>
          </a:bodyPr>
          <a:lstStyle/>
          <a:p>
            <a:r>
              <a:rPr lang="en-US" sz="3000" dirty="0">
                <a:solidFill>
                  <a:schemeClr val="bg1"/>
                </a:solidFill>
                <a:latin typeface="Candara" panose="020E0502030303020204" pitchFamily="34" charset="0"/>
                <a:hlinkClick r:id="rId2">
                  <a:extLst>
                    <a:ext uri="{A12FA001-AC4F-418D-AE19-62706E023703}">
                      <ahyp:hlinkClr xmlns:ahyp="http://schemas.microsoft.com/office/drawing/2018/hyperlinkcolor" val="tx"/>
                    </a:ext>
                  </a:extLst>
                </a:hlinkClick>
              </a:rPr>
              <a:t>CoMET</a:t>
            </a:r>
            <a:endParaRPr lang="en-US" sz="3000" dirty="0">
              <a:solidFill>
                <a:schemeClr val="bg1"/>
              </a:solidFill>
              <a:latin typeface="Candara" panose="020E0502030303020204" pitchFamily="34" charset="0"/>
            </a:endParaRPr>
          </a:p>
          <a:p>
            <a:pPr lvl="1"/>
            <a:r>
              <a:rPr lang="en-US" dirty="0">
                <a:solidFill>
                  <a:schemeClr val="bg1"/>
                </a:solidFill>
                <a:latin typeface="Candara" panose="020E0502030303020204" pitchFamily="34" charset="0"/>
              </a:rPr>
              <a:t>“…uses continuous monitoring and computer algorithms to create a visual portrait of a patient’s risk of experiencing a serious event over the next 12 hours.”</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a:defRPr sz="3200"/>
            </a:pPr>
            <a:r>
              <a:rPr lang="en-US" sz="3000" dirty="0">
                <a:solidFill>
                  <a:schemeClr val="bg1"/>
                </a:solidFill>
                <a:latin typeface="Candara" panose="020E0502030303020204" pitchFamily="34" charset="0"/>
              </a:rPr>
              <a:t>Chronic and acute conditions; post-surgery</a:t>
            </a:r>
          </a:p>
          <a:p>
            <a:pPr lvl="1"/>
            <a:r>
              <a:rPr lang="en-US" dirty="0" err="1">
                <a:solidFill>
                  <a:schemeClr val="bg1"/>
                </a:solidFill>
                <a:latin typeface="Candara" panose="020E0502030303020204" pitchFamily="34" charset="0"/>
              </a:rPr>
              <a:t>PeerWell</a:t>
            </a:r>
            <a:r>
              <a:rPr lang="en-US" dirty="0">
                <a:solidFill>
                  <a:schemeClr val="bg1"/>
                </a:solidFill>
              </a:rPr>
              <a:t> –</a:t>
            </a:r>
            <a:r>
              <a:rPr lang="en-US" dirty="0">
                <a:solidFill>
                  <a:schemeClr val="bg1"/>
                </a:solidFill>
                <a:latin typeface="Candara" panose="020E0502030303020204" pitchFamily="34" charset="0"/>
              </a:rPr>
              <a:t> AI for total joint replacement</a:t>
            </a:r>
            <a:endParaRPr lang="en-US" sz="2400" dirty="0">
              <a:solidFill>
                <a:schemeClr val="bg1"/>
              </a:solidFill>
              <a:latin typeface="Candara" panose="020E0502030303020204" pitchFamily="34" charset="0"/>
            </a:endParaRPr>
          </a:p>
          <a:p>
            <a:pPr marL="1143000" lvl="2" indent="-228600">
              <a:spcBef>
                <a:spcPts val="500"/>
              </a:spcBef>
              <a:defRPr sz="2400"/>
            </a:pPr>
            <a:r>
              <a:rPr lang="en-US" dirty="0">
                <a:solidFill>
                  <a:schemeClr val="bg1"/>
                </a:solidFill>
                <a:latin typeface="Candara" panose="020E0502030303020204" pitchFamily="34" charset="0"/>
              </a:rPr>
              <a:t>Patients begin using app before surgery. Patients receive customized daily lessons and tasks which require them to input their results directly into the app. Machine learning algorithm adjusts pre- and post-surgery instructions based on patient input.</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a:defRPr sz="3200"/>
            </a:pPr>
            <a:r>
              <a:rPr lang="en-US" sz="3000" dirty="0">
                <a:solidFill>
                  <a:schemeClr val="bg1"/>
                </a:solidFill>
                <a:latin typeface="Candara" panose="020E0502030303020204" pitchFamily="34" charset="0"/>
              </a:rPr>
              <a:t>AI apps for more illnesses/needs</a:t>
            </a:r>
          </a:p>
          <a:p>
            <a:pPr marL="685800" lvl="1" indent="-228600">
              <a:spcBef>
                <a:spcPts val="500"/>
              </a:spcBef>
              <a:defRPr sz="2400"/>
            </a:pPr>
            <a:r>
              <a:rPr lang="en-US" dirty="0">
                <a:solidFill>
                  <a:schemeClr val="bg1"/>
                </a:solidFill>
                <a:latin typeface="Candara" panose="020E0502030303020204" pitchFamily="34" charset="0"/>
              </a:rPr>
              <a:t>Diabetes management</a:t>
            </a:r>
          </a:p>
          <a:p>
            <a:pPr marL="685800" lvl="1" indent="-228600">
              <a:spcBef>
                <a:spcPts val="500"/>
              </a:spcBef>
              <a:defRPr sz="2400"/>
            </a:pPr>
            <a:r>
              <a:rPr lang="en-US" dirty="0">
                <a:solidFill>
                  <a:schemeClr val="bg1"/>
                </a:solidFill>
                <a:latin typeface="Candara" panose="020E0502030303020204" pitchFamily="34" charset="0"/>
              </a:rPr>
              <a:t>Palliative care</a:t>
            </a:r>
          </a:p>
          <a:p>
            <a:pPr marL="685800" lvl="1" indent="-228600">
              <a:spcBef>
                <a:spcPts val="500"/>
              </a:spcBef>
              <a:defRPr sz="2400"/>
            </a:pPr>
            <a:r>
              <a:rPr lang="en-US" dirty="0">
                <a:solidFill>
                  <a:schemeClr val="bg1"/>
                </a:solidFill>
                <a:latin typeface="Candara" panose="020E0502030303020204" pitchFamily="34" charset="0"/>
              </a:rPr>
              <a:t>Congenital heart disease</a:t>
            </a:r>
          </a:p>
        </p:txBody>
      </p:sp>
    </p:spTree>
    <p:extLst>
      <p:ext uri="{BB962C8B-B14F-4D97-AF65-F5344CB8AC3E}">
        <p14:creationId xmlns:p14="http://schemas.microsoft.com/office/powerpoint/2010/main" val="1614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xfrm>
            <a:off x="0" y="0"/>
            <a:ext cx="10515600" cy="1009403"/>
          </a:xfrm>
          <a:prstGeom prst="rect">
            <a:avLst/>
          </a:prstGeom>
        </p:spPr>
        <p:txBody>
          <a:bodyPr>
            <a:normAutofit/>
          </a:bodyPr>
          <a:lstStyle/>
          <a:p>
            <a:r>
              <a:rPr sz="3600" dirty="0">
                <a:solidFill>
                  <a:schemeClr val="bg1"/>
                </a:solidFill>
                <a:latin typeface="Candara" panose="020E0502030303020204" pitchFamily="34" charset="0"/>
              </a:rPr>
              <a:t>Scheduling</a:t>
            </a:r>
            <a:r>
              <a:rPr lang="en-US" sz="3600" dirty="0">
                <a:solidFill>
                  <a:schemeClr val="bg1"/>
                </a:solidFill>
                <a:latin typeface="Candara" panose="020E0502030303020204" pitchFamily="34" charset="0"/>
              </a:rPr>
              <a:t> &amp; Searching</a:t>
            </a:r>
            <a:endParaRPr sz="3600" dirty="0">
              <a:solidFill>
                <a:schemeClr val="bg1"/>
              </a:solidFill>
              <a:latin typeface="Candara" panose="020E0502030303020204" pitchFamily="34" charset="0"/>
            </a:endParaRPr>
          </a:p>
        </p:txBody>
      </p:sp>
      <p:sp>
        <p:nvSpPr>
          <p:cNvPr id="200" name="Content Placeholder 2"/>
          <p:cNvSpPr txBox="1">
            <a:spLocks noGrp="1"/>
          </p:cNvSpPr>
          <p:nvPr>
            <p:ph type="body" idx="1"/>
          </p:nvPr>
        </p:nvSpPr>
        <p:spPr>
          <a:xfrm>
            <a:off x="126671" y="885195"/>
            <a:ext cx="11914908" cy="5812487"/>
          </a:xfrm>
          <a:prstGeom prst="rect">
            <a:avLst/>
          </a:prstGeom>
        </p:spPr>
        <p:txBody>
          <a:bodyPr>
            <a:normAutofit/>
          </a:bodyPr>
          <a:lstStyle/>
          <a:p>
            <a:r>
              <a:rPr lang="en-US" dirty="0" err="1">
                <a:solidFill>
                  <a:schemeClr val="bg1"/>
                </a:solidFill>
                <a:latin typeface="Candara" panose="020E0502030303020204" pitchFamily="34" charset="0"/>
                <a:hlinkClick r:id="rId2">
                  <a:extLst>
                    <a:ext uri="{A12FA001-AC4F-418D-AE19-62706E023703}">
                      <ahyp:hlinkClr xmlns:ahyp="http://schemas.microsoft.com/office/drawing/2018/hyperlinkcolor" val="tx"/>
                    </a:ext>
                  </a:extLst>
                </a:hlinkClick>
              </a:rPr>
              <a:t>Hyro</a:t>
            </a:r>
            <a:endParaRPr lang="en-US" dirty="0">
              <a:solidFill>
                <a:schemeClr val="bg1"/>
              </a:solidFill>
              <a:latin typeface="Candara" panose="020E0502030303020204" pitchFamily="34" charset="0"/>
            </a:endParaRPr>
          </a:p>
          <a:p>
            <a:pPr lvl="1"/>
            <a:r>
              <a:rPr lang="en-US" dirty="0">
                <a:solidFill>
                  <a:schemeClr val="bg1"/>
                </a:solidFill>
                <a:latin typeface="Candara" panose="020E0502030303020204" pitchFamily="34" charset="0"/>
              </a:rPr>
              <a:t>“Through a HIPAA-compliant API integrated with the health system’s EMR, the AI assistant sources the patient’s records, retrieves upcoming appointment information, and reschedules end-to-end with zero human intervention.”</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sz="2400" dirty="0">
                <a:solidFill>
                  <a:schemeClr val="bg1"/>
                </a:solidFill>
                <a:latin typeface="Candara" panose="020E0502030303020204" pitchFamily="34" charset="0"/>
              </a:rPr>
              <a:t>Search huge amounts of data incredibly fast</a:t>
            </a:r>
          </a:p>
          <a:p>
            <a:pPr marL="742950" lvl="1" indent="-285750"/>
            <a:r>
              <a:rPr lang="en-US" b="0" i="0" dirty="0">
                <a:solidFill>
                  <a:schemeClr val="bg1"/>
                </a:solidFill>
                <a:effectLst/>
                <a:latin typeface="Candara" panose="020E0502030303020204" pitchFamily="34" charset="0"/>
                <a:hlinkClick r:id="rId3">
                  <a:extLst>
                    <a:ext uri="{A12FA001-AC4F-418D-AE19-62706E023703}">
                      <ahyp:hlinkClr xmlns:ahyp="http://schemas.microsoft.com/office/drawing/2018/hyperlinkcolor" val="tx"/>
                    </a:ext>
                  </a:extLst>
                </a:hlinkClick>
              </a:rPr>
              <a:t>Elicit.org</a:t>
            </a:r>
            <a:r>
              <a:rPr lang="en-US" b="0" i="0" dirty="0">
                <a:solidFill>
                  <a:schemeClr val="bg1"/>
                </a:solidFill>
                <a:effectLst/>
                <a:latin typeface="Candara" panose="020E0502030303020204" pitchFamily="34" charset="0"/>
              </a:rPr>
              <a:t> </a:t>
            </a:r>
            <a:r>
              <a:rPr lang="en-US" dirty="0">
                <a:solidFill>
                  <a:schemeClr val="bg1"/>
                </a:solidFill>
              </a:rPr>
              <a:t>–</a:t>
            </a:r>
            <a:r>
              <a:rPr lang="en-US" dirty="0">
                <a:solidFill>
                  <a:schemeClr val="bg1"/>
                </a:solidFill>
                <a:latin typeface="Candara" panose="020E0502030303020204" pitchFamily="34" charset="0"/>
              </a:rPr>
              <a:t> </a:t>
            </a:r>
          </a:p>
          <a:p>
            <a:pPr lvl="2"/>
            <a:r>
              <a:rPr lang="en-US" sz="2400" dirty="0">
                <a:solidFill>
                  <a:schemeClr val="bg1"/>
                </a:solidFill>
                <a:latin typeface="Candara" panose="020E0502030303020204" pitchFamily="34" charset="0"/>
              </a:rPr>
              <a:t>Elicit can find relevant papers without perfect keyword match, summarize takeaways from the paper specific to your question, and extract key information from the papers. (Elicit is built by Ought, a non-profit machine learning research lab with a team of eight people distributed across the Bay Area, Austin, New York, and </a:t>
            </a:r>
            <a:r>
              <a:rPr lang="en-US" sz="2400" dirty="0" err="1">
                <a:solidFill>
                  <a:schemeClr val="bg1"/>
                </a:solidFill>
                <a:latin typeface="Candara" panose="020E0502030303020204" pitchFamily="34" charset="0"/>
              </a:rPr>
              <a:t>Oristà</a:t>
            </a:r>
            <a:br>
              <a:rPr lang="en-US" sz="2400" dirty="0">
                <a:solidFill>
                  <a:schemeClr val="bg1"/>
                </a:solidFill>
                <a:latin typeface="Candara" panose="020E0502030303020204" pitchFamily="34" charset="0"/>
              </a:rPr>
            </a:br>
            <a:endParaRPr lang="en-US" sz="2400" dirty="0">
              <a:solidFill>
                <a:schemeClr val="bg1"/>
              </a:solidFill>
              <a:latin typeface="Candara" panose="020E0502030303020204" pitchFamily="34" charset="0"/>
            </a:endParaRPr>
          </a:p>
          <a:p>
            <a:pPr marL="742950" lvl="1" indent="-285750"/>
            <a:r>
              <a:rPr lang="en-US" dirty="0" err="1">
                <a:solidFill>
                  <a:schemeClr val="bg1"/>
                </a:solidFill>
                <a:latin typeface="Candara" panose="020E0502030303020204" pitchFamily="34" charset="0"/>
                <a:hlinkClick r:id="rId4">
                  <a:extLst>
                    <a:ext uri="{A12FA001-AC4F-418D-AE19-62706E023703}">
                      <ahyp:hlinkClr xmlns:ahyp="http://schemas.microsoft.com/office/drawing/2018/hyperlinkcolor" val="tx"/>
                    </a:ext>
                  </a:extLst>
                </a:hlinkClick>
              </a:rPr>
              <a:t>LitSense</a:t>
            </a:r>
            <a:r>
              <a:rPr lang="en-US" dirty="0">
                <a:solidFill>
                  <a:schemeClr val="bg1"/>
                </a:solidFill>
                <a:latin typeface="Candara" panose="020E0502030303020204" pitchFamily="34" charset="0"/>
              </a:rPr>
              <a:t> </a:t>
            </a:r>
            <a:r>
              <a:rPr lang="en-US" dirty="0">
                <a:solidFill>
                  <a:schemeClr val="bg1"/>
                </a:solidFill>
              </a:rPr>
              <a:t>– </a:t>
            </a:r>
            <a:r>
              <a:rPr lang="en-US" dirty="0" err="1">
                <a:solidFill>
                  <a:schemeClr val="bg1"/>
                </a:solidFill>
                <a:latin typeface="Candara" panose="020E0502030303020204" pitchFamily="34" charset="0"/>
              </a:rPr>
              <a:t>LitSense</a:t>
            </a:r>
            <a:r>
              <a:rPr lang="en-US" dirty="0">
                <a:solidFill>
                  <a:schemeClr val="bg1"/>
                </a:solidFill>
                <a:latin typeface="Candara" panose="020E0502030303020204" pitchFamily="34" charset="0"/>
              </a:rPr>
              <a:t> lets you search for sentences in more than 30 million biomedical publications (from NLM)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055D-4BE8-ADCB-A746-EE37B1CED131}"/>
              </a:ext>
            </a:extLst>
          </p:cNvPr>
          <p:cNvSpPr>
            <a:spLocks noGrp="1"/>
          </p:cNvSpPr>
          <p:nvPr>
            <p:ph type="ctrTitle"/>
          </p:nvPr>
        </p:nvSpPr>
        <p:spPr/>
        <p:txBody>
          <a:bodyPr>
            <a:normAutofit fontScale="90000"/>
          </a:bodyPr>
          <a:lstStyle/>
          <a:p>
            <a:r>
              <a:rPr lang="en-US" dirty="0">
                <a:solidFill>
                  <a:schemeClr val="bg1"/>
                </a:solidFill>
                <a:latin typeface="Candara" panose="020E0502030303020204" pitchFamily="34" charset="0"/>
              </a:rPr>
              <a:t>AI &amp; Healthcare:</a:t>
            </a:r>
            <a:br>
              <a:rPr lang="en-US" dirty="0">
                <a:solidFill>
                  <a:schemeClr val="bg1"/>
                </a:solidFill>
                <a:latin typeface="Candara" panose="020E0502030303020204" pitchFamily="34" charset="0"/>
              </a:rPr>
            </a:br>
            <a:r>
              <a:rPr lang="en-US" dirty="0">
                <a:solidFill>
                  <a:schemeClr val="bg1"/>
                </a:solidFill>
                <a:latin typeface="Candara" panose="020E0502030303020204" pitchFamily="34" charset="0"/>
              </a:rPr>
              <a:t>An Overview for the Curious</a:t>
            </a:r>
          </a:p>
        </p:txBody>
      </p:sp>
      <p:sp>
        <p:nvSpPr>
          <p:cNvPr id="3" name="Subtitle 2">
            <a:extLst>
              <a:ext uri="{FF2B5EF4-FFF2-40B4-BE49-F238E27FC236}">
                <a16:creationId xmlns:a16="http://schemas.microsoft.com/office/drawing/2014/main" id="{EB6955AA-1618-425E-706E-6A7B382BF758}"/>
              </a:ext>
            </a:extLst>
          </p:cNvPr>
          <p:cNvSpPr>
            <a:spLocks noGrp="1"/>
          </p:cNvSpPr>
          <p:nvPr>
            <p:ph type="subTitle" idx="1"/>
          </p:nvPr>
        </p:nvSpPr>
        <p:spPr>
          <a:xfrm>
            <a:off x="1524000" y="4116388"/>
            <a:ext cx="9144000" cy="2020186"/>
          </a:xfrm>
        </p:spPr>
        <p:txBody>
          <a:bodyPr>
            <a:normAutofit/>
          </a:bodyPr>
          <a:lstStyle/>
          <a:p>
            <a:r>
              <a:rPr lang="en-US" dirty="0">
                <a:solidFill>
                  <a:schemeClr val="bg1"/>
                </a:solidFill>
                <a:latin typeface="Candara" panose="020E0502030303020204" pitchFamily="34" charset="0"/>
              </a:rPr>
              <a:t>Kimberley R. Barker, MLIS</a:t>
            </a:r>
          </a:p>
          <a:p>
            <a:r>
              <a:rPr lang="en-US" dirty="0">
                <a:solidFill>
                  <a:schemeClr val="bg1"/>
                </a:solidFill>
                <a:latin typeface="Candara" panose="020E0502030303020204" pitchFamily="34" charset="0"/>
              </a:rPr>
              <a:t>Librarian for Belonging &amp; Community Engagement</a:t>
            </a:r>
          </a:p>
          <a:p>
            <a:r>
              <a:rPr lang="en-US" dirty="0">
                <a:solidFill>
                  <a:schemeClr val="bg1"/>
                </a:solidFill>
                <a:latin typeface="Candara" panose="020E0502030303020204" pitchFamily="34" charset="0"/>
              </a:rPr>
              <a:t>Claude Moore Health Sciences Library</a:t>
            </a:r>
            <a:br>
              <a:rPr lang="en-US" dirty="0">
                <a:solidFill>
                  <a:schemeClr val="bg1"/>
                </a:solidFill>
                <a:latin typeface="Candara" panose="020E0502030303020204" pitchFamily="34" charset="0"/>
              </a:rPr>
            </a:br>
            <a:r>
              <a:rPr lang="en-US" dirty="0">
                <a:solidFill>
                  <a:schemeClr val="bg1"/>
                </a:solidFill>
                <a:latin typeface="Candara" panose="020E0502030303020204" pitchFamily="34" charset="0"/>
              </a:rPr>
              <a:t>University of Virginia</a:t>
            </a:r>
          </a:p>
        </p:txBody>
      </p:sp>
    </p:spTree>
    <p:extLst>
      <p:ext uri="{BB962C8B-B14F-4D97-AF65-F5344CB8AC3E}">
        <p14:creationId xmlns:p14="http://schemas.microsoft.com/office/powerpoint/2010/main" val="3533713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7634-52A9-4CE0-052F-3DF465EEFCCB}"/>
              </a:ext>
            </a:extLst>
          </p:cNvPr>
          <p:cNvSpPr>
            <a:spLocks noGrp="1"/>
          </p:cNvSpPr>
          <p:nvPr>
            <p:ph type="title"/>
          </p:nvPr>
        </p:nvSpPr>
        <p:spPr/>
        <p:txBody>
          <a:bodyPr>
            <a:normAutofit/>
          </a:bodyPr>
          <a:lstStyle/>
          <a:p>
            <a:pPr algn="ctr"/>
            <a:r>
              <a:rPr lang="en-US" sz="9600" dirty="0">
                <a:solidFill>
                  <a:schemeClr val="bg1"/>
                </a:solidFill>
              </a:rPr>
              <a:t>AI &amp; Bias</a:t>
            </a:r>
          </a:p>
        </p:txBody>
      </p:sp>
    </p:spTree>
    <p:extLst>
      <p:ext uri="{BB962C8B-B14F-4D97-AF65-F5344CB8AC3E}">
        <p14:creationId xmlns:p14="http://schemas.microsoft.com/office/powerpoint/2010/main" val="108726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95ECF8-7EE5-DCB4-648C-48381EFB6C26}"/>
              </a:ext>
            </a:extLst>
          </p:cNvPr>
          <p:cNvSpPr>
            <a:spLocks noGrp="1"/>
          </p:cNvSpPr>
          <p:nvPr>
            <p:ph type="title"/>
          </p:nvPr>
        </p:nvSpPr>
        <p:spPr>
          <a:xfrm>
            <a:off x="0" y="26743"/>
            <a:ext cx="10515600" cy="1325563"/>
          </a:xfrm>
        </p:spPr>
        <p:txBody>
          <a:bodyPr/>
          <a:lstStyle/>
          <a:p>
            <a:r>
              <a:rPr lang="en-US" dirty="0">
                <a:solidFill>
                  <a:schemeClr val="bg1"/>
                </a:solidFill>
              </a:rPr>
              <a:t>AI: only as unbiased as:</a:t>
            </a:r>
            <a:br>
              <a:rPr lang="en-US" dirty="0">
                <a:solidFill>
                  <a:schemeClr val="bg1"/>
                </a:solidFill>
              </a:rPr>
            </a:br>
            <a:endParaRPr lang="en-US" dirty="0"/>
          </a:p>
        </p:txBody>
      </p:sp>
      <p:sp>
        <p:nvSpPr>
          <p:cNvPr id="3" name="Text Placeholder 2">
            <a:extLst>
              <a:ext uri="{FF2B5EF4-FFF2-40B4-BE49-F238E27FC236}">
                <a16:creationId xmlns:a16="http://schemas.microsoft.com/office/drawing/2014/main" id="{F5019442-207B-6B87-ADB5-9510514650DC}"/>
              </a:ext>
            </a:extLst>
          </p:cNvPr>
          <p:cNvSpPr>
            <a:spLocks noGrp="1"/>
          </p:cNvSpPr>
          <p:nvPr>
            <p:ph type="body" idx="1"/>
          </p:nvPr>
        </p:nvSpPr>
        <p:spPr>
          <a:xfrm>
            <a:off x="411480" y="1343818"/>
            <a:ext cx="11414760" cy="5487439"/>
          </a:xfrm>
        </p:spPr>
        <p:txBody>
          <a:bodyPr/>
          <a:lstStyle/>
          <a:p>
            <a:r>
              <a:rPr lang="en-US" sz="3000" dirty="0">
                <a:solidFill>
                  <a:schemeClr val="bg1"/>
                </a:solidFill>
                <a:latin typeface="Candara" panose="020E0502030303020204" pitchFamily="34" charset="0"/>
              </a:rPr>
              <a:t>the data on which it’s trained</a:t>
            </a:r>
            <a:br>
              <a:rPr lang="en-US" sz="3000" dirty="0">
                <a:solidFill>
                  <a:schemeClr val="bg1"/>
                </a:solidFill>
                <a:latin typeface="Candara" panose="020E0502030303020204" pitchFamily="34" charset="0"/>
              </a:rPr>
            </a:br>
            <a:endParaRPr lang="en-US" sz="3000" dirty="0">
              <a:solidFill>
                <a:schemeClr val="bg1"/>
              </a:solidFill>
              <a:latin typeface="Candara" panose="020E0502030303020204" pitchFamily="34" charset="0"/>
            </a:endParaRPr>
          </a:p>
          <a:p>
            <a:r>
              <a:rPr lang="en-US" sz="3000" dirty="0">
                <a:solidFill>
                  <a:schemeClr val="bg1"/>
                </a:solidFill>
                <a:latin typeface="Candara" panose="020E0502030303020204" pitchFamily="34" charset="0"/>
              </a:rPr>
              <a:t>the people who program it</a:t>
            </a:r>
            <a:br>
              <a:rPr lang="en-US" sz="3000" dirty="0">
                <a:solidFill>
                  <a:schemeClr val="bg1"/>
                </a:solidFill>
                <a:latin typeface="Candara" panose="020E0502030303020204" pitchFamily="34" charset="0"/>
              </a:rPr>
            </a:br>
            <a:endParaRPr lang="en-US" sz="3000" dirty="0">
              <a:solidFill>
                <a:schemeClr val="bg1"/>
              </a:solidFill>
              <a:latin typeface="Candara" panose="020E0502030303020204" pitchFamily="34" charset="0"/>
            </a:endParaRPr>
          </a:p>
          <a:p>
            <a:r>
              <a:rPr lang="en-US" sz="3000" dirty="0">
                <a:solidFill>
                  <a:schemeClr val="bg1"/>
                </a:solidFill>
                <a:latin typeface="Candara" panose="020E0502030303020204" pitchFamily="34" charset="0"/>
              </a:rPr>
              <a:t>the systems &amp; institutions into which AI is deployed</a:t>
            </a:r>
          </a:p>
        </p:txBody>
      </p:sp>
    </p:spTree>
    <p:extLst>
      <p:ext uri="{BB962C8B-B14F-4D97-AF65-F5344CB8AC3E}">
        <p14:creationId xmlns:p14="http://schemas.microsoft.com/office/powerpoint/2010/main" val="28640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38854D-6A9E-CC22-1DE1-5FA6417BDA66}"/>
              </a:ext>
            </a:extLst>
          </p:cNvPr>
          <p:cNvSpPr txBox="1">
            <a:spLocks noGrp="1"/>
          </p:cNvSpPr>
          <p:nvPr>
            <p:ph type="title" idx="4294967295"/>
          </p:nvPr>
        </p:nvSpPr>
        <p:spPr>
          <a:xfrm>
            <a:off x="129540" y="1002825"/>
            <a:ext cx="583692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AI: only as unbiased as the data on which it’s trained:</a:t>
            </a:r>
          </a:p>
        </p:txBody>
      </p:sp>
      <p:sp>
        <p:nvSpPr>
          <p:cNvPr id="3" name="Content Placeholder 2">
            <a:extLst>
              <a:ext uri="{FF2B5EF4-FFF2-40B4-BE49-F238E27FC236}">
                <a16:creationId xmlns:a16="http://schemas.microsoft.com/office/drawing/2014/main" id="{C880DE5E-3F1E-33A0-A4D5-0E5BF487AA5E}"/>
              </a:ext>
            </a:extLst>
          </p:cNvPr>
          <p:cNvSpPr>
            <a:spLocks noGrp="1"/>
          </p:cNvSpPr>
          <p:nvPr>
            <p:ph idx="1"/>
          </p:nvPr>
        </p:nvSpPr>
        <p:spPr>
          <a:xfrm>
            <a:off x="0" y="3429000"/>
            <a:ext cx="6096000" cy="3214760"/>
          </a:xfrm>
        </p:spPr>
        <p:txBody>
          <a:bodyPr/>
          <a:lstStyle/>
          <a:p>
            <a:pPr lvl="2"/>
            <a:r>
              <a:rPr lang="en-US" sz="2400" dirty="0">
                <a:solidFill>
                  <a:schemeClr val="bg1"/>
                </a:solidFill>
                <a:latin typeface="Candara" panose="020E0502030303020204" pitchFamily="34" charset="0"/>
              </a:rPr>
              <a:t>Deep neural networks for images most often trained on ImageNet</a:t>
            </a:r>
          </a:p>
        </p:txBody>
      </p:sp>
      <p:sp>
        <p:nvSpPr>
          <p:cNvPr id="5" name="TextBox 4">
            <a:extLst>
              <a:ext uri="{FF2B5EF4-FFF2-40B4-BE49-F238E27FC236}">
                <a16:creationId xmlns:a16="http://schemas.microsoft.com/office/drawing/2014/main" id="{823B52A3-1450-AE9A-9606-D8C305A613AE}"/>
              </a:ext>
            </a:extLst>
          </p:cNvPr>
          <p:cNvSpPr txBox="1"/>
          <p:nvPr/>
        </p:nvSpPr>
        <p:spPr>
          <a:xfrm>
            <a:off x="6233160" y="127038"/>
            <a:ext cx="5836920" cy="1107996"/>
          </a:xfrm>
          <a:prstGeom prst="rect">
            <a:avLst/>
          </a:prstGeom>
          <a:noFill/>
        </p:spPr>
        <p:txBody>
          <a:bodyPr wrap="square" rtlCol="0">
            <a:spAutoFit/>
          </a:bodyPr>
          <a:lstStyle/>
          <a:p>
            <a:r>
              <a:rPr lang="en-US" sz="2400" i="1" dirty="0">
                <a:solidFill>
                  <a:schemeClr val="bg1"/>
                </a:solidFill>
              </a:rPr>
              <a:t>AI can be sexist and racist — it’s time to make it fair. </a:t>
            </a:r>
            <a:r>
              <a:rPr lang="en-US" sz="2400" dirty="0">
                <a:solidFill>
                  <a:schemeClr val="bg1"/>
                </a:solidFill>
              </a:rPr>
              <a:t>Nature. July 2018</a:t>
            </a:r>
          </a:p>
          <a:p>
            <a:endParaRPr lang="en-US" dirty="0"/>
          </a:p>
        </p:txBody>
      </p:sp>
      <p:pic>
        <p:nvPicPr>
          <p:cNvPr id="4" name="Picture 4" descr="Image Power - Deep neural networks for classification are often trained on ImageNet. The data set comprises more than 14 millions labelled images, but most come from just a few nations.&#10;Pie chart of 14 million labelled images and what country they came from: United States 45.4%&#10;Great Britain 7.6%&#10;Italy 6.2%&#10;Canada 2%&#10;Other 37.8%">
            <a:extLst>
              <a:ext uri="{FF2B5EF4-FFF2-40B4-BE49-F238E27FC236}">
                <a16:creationId xmlns:a16="http://schemas.microsoft.com/office/drawing/2014/main" id="{58F909D4-8691-D1C3-C218-EC7787201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60" y="1002825"/>
            <a:ext cx="5836920" cy="583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55ACC-FD4E-4EA0-ACFD-44DBE5CA68D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AI can be sexist and racist</a:t>
            </a:r>
          </a:p>
        </p:txBody>
      </p:sp>
      <p:pic>
        <p:nvPicPr>
          <p:cNvPr id="3074" name="Picture 2" descr="Two images of what a &quot;bride&quot; might look like - on the left white veil and tiara, on the right red sari and face beads.&#10;Image caption: Algorithms trained on biased data sets often recognize only the left-hand image as a bride. ">
            <a:extLst>
              <a:ext uri="{FF2B5EF4-FFF2-40B4-BE49-F238E27FC236}">
                <a16:creationId xmlns:a16="http://schemas.microsoft.com/office/drawing/2014/main" id="{73D222B8-2876-750D-AD62-F0FC70D15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0"/>
            <a:ext cx="9740900" cy="603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569AA7-737A-39FC-5649-14881D621847}"/>
              </a:ext>
            </a:extLst>
          </p:cNvPr>
          <p:cNvSpPr txBox="1">
            <a:spLocks/>
          </p:cNvSpPr>
          <p:nvPr/>
        </p:nvSpPr>
        <p:spPr>
          <a:xfrm>
            <a:off x="1225550" y="6248767"/>
            <a:ext cx="95341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bg1"/>
                </a:solidFill>
                <a:effectLst/>
                <a:uLnTx/>
                <a:uFillTx/>
                <a:latin typeface="+mn-lt"/>
                <a:ea typeface="+mn-ea"/>
                <a:cs typeface="+mn-cs"/>
              </a:rPr>
              <a:t>AI can be sexist and racist — it’s time to make it fair. </a:t>
            </a:r>
            <a:r>
              <a:rPr kumimoji="0" lang="en-US" sz="2400" b="0" i="0" u="none" strike="noStrike" kern="1200" cap="none" spc="0" normalizeH="0" baseline="0" noProof="0" dirty="0">
                <a:ln>
                  <a:noFill/>
                </a:ln>
                <a:solidFill>
                  <a:schemeClr val="bg1"/>
                </a:solidFill>
                <a:effectLst/>
                <a:uLnTx/>
                <a:uFillTx/>
                <a:latin typeface="+mn-lt"/>
                <a:ea typeface="+mn-ea"/>
                <a:cs typeface="+mn-cs"/>
              </a:rPr>
              <a:t>Nature. July 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7351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6DA80-8AFD-5390-3FED-F8FEAB43046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F26DF39-9B6C-B1CB-2F36-A8E4F3DDBCD7}"/>
              </a:ext>
            </a:extLst>
          </p:cNvPr>
          <p:cNvSpPr txBox="1">
            <a:spLocks noGrp="1"/>
          </p:cNvSpPr>
          <p:nvPr>
            <p:ph type="title" idx="4294967295"/>
          </p:nvPr>
        </p:nvSpPr>
        <p:spPr>
          <a:xfrm>
            <a:off x="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AI: only as unbiased as the data on which its trained: </a:t>
            </a:r>
            <a:r>
              <a:rPr kumimoji="0" lang="en-US" sz="4400" b="0" i="0" u="none" strike="noStrike" kern="1200" cap="none" spc="0" normalizeH="0" baseline="0" noProof="0" dirty="0">
                <a:ln>
                  <a:noFill/>
                </a:ln>
                <a:effectLst/>
                <a:uLnTx/>
                <a:uFillTx/>
                <a:latin typeface="+mj-lt"/>
                <a:ea typeface="+mj-ea"/>
                <a:cs typeface="+mj-cs"/>
              </a:rPr>
              <a:t>(2)</a:t>
            </a:r>
          </a:p>
        </p:txBody>
      </p:sp>
      <p:sp>
        <p:nvSpPr>
          <p:cNvPr id="3" name="Content Placeholder 2">
            <a:extLst>
              <a:ext uri="{FF2B5EF4-FFF2-40B4-BE49-F238E27FC236}">
                <a16:creationId xmlns:a16="http://schemas.microsoft.com/office/drawing/2014/main" id="{F413AB31-23EB-2A5B-CBAA-16D1FD0A4D1E}"/>
              </a:ext>
            </a:extLst>
          </p:cNvPr>
          <p:cNvSpPr>
            <a:spLocks noGrp="1"/>
          </p:cNvSpPr>
          <p:nvPr>
            <p:ph idx="1"/>
          </p:nvPr>
        </p:nvSpPr>
        <p:spPr>
          <a:xfrm>
            <a:off x="0" y="1600794"/>
            <a:ext cx="12070080" cy="5408726"/>
          </a:xfrm>
        </p:spPr>
        <p:txBody>
          <a:bodyPr/>
          <a:lstStyle/>
          <a:p>
            <a:pPr lvl="1"/>
            <a:r>
              <a:rPr lang="en-US" sz="3200" dirty="0">
                <a:solidFill>
                  <a:schemeClr val="bg1"/>
                </a:solidFill>
              </a:rPr>
              <a:t>“Language models are more capable than ever, but also more biased”</a:t>
            </a:r>
          </a:p>
          <a:p>
            <a:pPr lvl="3"/>
            <a:r>
              <a:rPr lang="en-US" sz="3200" dirty="0">
                <a:solidFill>
                  <a:schemeClr val="bg1"/>
                </a:solidFill>
              </a:rPr>
              <a:t>“… new data shows that larger models are also more capable of reflecting biases from their training data. A 280 billion parameter model developed in 2021 shows a 29% increase in elicited toxicity over a 117 million parameter model considered the state of the art as of 2018.”</a:t>
            </a:r>
          </a:p>
          <a:p>
            <a:pPr marL="1371600" lvl="3" indent="0">
              <a:buNone/>
            </a:pPr>
            <a:r>
              <a:rPr lang="en-US" sz="2200" dirty="0">
                <a:solidFill>
                  <a:schemeClr val="bg1"/>
                </a:solidFill>
              </a:rPr>
              <a:t>			- </a:t>
            </a:r>
            <a:r>
              <a:rPr lang="en-US" sz="2000" i="1" dirty="0">
                <a:solidFill>
                  <a:schemeClr val="bg1"/>
                </a:solidFill>
              </a:rPr>
              <a:t>AI can be sexist and racist — it’s time to make it fair. </a:t>
            </a:r>
            <a:r>
              <a:rPr lang="en-US" sz="2000" dirty="0">
                <a:solidFill>
                  <a:schemeClr val="bg1"/>
                </a:solidFill>
              </a:rPr>
              <a:t>Nature. July 2018</a:t>
            </a:r>
            <a:endParaRPr lang="en-US" sz="2200" dirty="0">
              <a:solidFill>
                <a:schemeClr val="bg1"/>
              </a:solidFill>
            </a:endParaRPr>
          </a:p>
        </p:txBody>
      </p:sp>
    </p:spTree>
    <p:extLst>
      <p:ext uri="{BB962C8B-B14F-4D97-AF65-F5344CB8AC3E}">
        <p14:creationId xmlns:p14="http://schemas.microsoft.com/office/powerpoint/2010/main" val="29894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8834-2F30-EFC9-6F8B-06EF8788F3D8}"/>
              </a:ext>
            </a:extLst>
          </p:cNvPr>
          <p:cNvSpPr>
            <a:spLocks noGrp="1"/>
          </p:cNvSpPr>
          <p:nvPr>
            <p:ph type="title"/>
          </p:nvPr>
        </p:nvSpPr>
        <p:spPr>
          <a:xfrm>
            <a:off x="0" y="20741"/>
            <a:ext cx="12192000" cy="1325563"/>
          </a:xfrm>
        </p:spPr>
        <p:txBody>
          <a:bodyPr/>
          <a:lstStyle/>
          <a:p>
            <a:r>
              <a:rPr lang="en-US" dirty="0">
                <a:solidFill>
                  <a:schemeClr val="bg1"/>
                </a:solidFill>
              </a:rPr>
              <a:t>AI: only as unbiased as the data on which its trained:</a:t>
            </a:r>
            <a:r>
              <a:rPr lang="en-US" dirty="0"/>
              <a:t> (3)</a:t>
            </a:r>
          </a:p>
        </p:txBody>
      </p:sp>
      <p:sp>
        <p:nvSpPr>
          <p:cNvPr id="3" name="Content Placeholder 2">
            <a:extLst>
              <a:ext uri="{FF2B5EF4-FFF2-40B4-BE49-F238E27FC236}">
                <a16:creationId xmlns:a16="http://schemas.microsoft.com/office/drawing/2014/main" id="{F9F7293A-4052-1655-696B-27B1B8410DEF}"/>
              </a:ext>
            </a:extLst>
          </p:cNvPr>
          <p:cNvSpPr>
            <a:spLocks noGrp="1"/>
          </p:cNvSpPr>
          <p:nvPr>
            <p:ph idx="1"/>
          </p:nvPr>
        </p:nvSpPr>
        <p:spPr>
          <a:xfrm>
            <a:off x="636318" y="1504992"/>
            <a:ext cx="11311841" cy="5109168"/>
          </a:xfrm>
        </p:spPr>
        <p:txBody>
          <a:bodyPr/>
          <a:lstStyle/>
          <a:p>
            <a:r>
              <a:rPr lang="en-US" dirty="0">
                <a:solidFill>
                  <a:schemeClr val="bg1"/>
                </a:solidFill>
                <a:latin typeface="Candara" panose="020E0502030303020204" pitchFamily="34" charset="0"/>
              </a:rPr>
              <a:t>Natural language processing algorithms trained on data sets scraped from </a:t>
            </a:r>
            <a:r>
              <a:rPr lang="en-US" dirty="0" err="1">
                <a:solidFill>
                  <a:schemeClr val="bg1"/>
                </a:solidFill>
                <a:latin typeface="Candara" panose="020E0502030303020204" pitchFamily="34" charset="0"/>
              </a:rPr>
              <a:t>GoogleImages</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GoogleNews</a:t>
            </a:r>
            <a:r>
              <a:rPr lang="en-US" dirty="0">
                <a:solidFill>
                  <a:schemeClr val="bg1"/>
                </a:solidFill>
                <a:latin typeface="Candara" panose="020E0502030303020204" pitchFamily="34" charset="0"/>
              </a:rPr>
              <a:t>, and Wikipedia</a:t>
            </a:r>
            <a:br>
              <a:rPr lang="en-US" sz="2800" dirty="0">
                <a:solidFill>
                  <a:schemeClr val="bg1"/>
                </a:solidFill>
                <a:latin typeface="Candara" panose="020E0502030303020204" pitchFamily="34" charset="0"/>
              </a:rPr>
            </a:br>
            <a:endParaRPr lang="en-US" sz="2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Biased medical “artifacts”</a:t>
            </a:r>
          </a:p>
          <a:p>
            <a:pPr lvl="2"/>
            <a:r>
              <a:rPr lang="en-US" sz="2800" dirty="0">
                <a:solidFill>
                  <a:schemeClr val="bg1"/>
                </a:solidFill>
                <a:latin typeface="Candara" panose="020E0502030303020204" pitchFamily="34" charset="0"/>
              </a:rPr>
              <a:t>“…</a:t>
            </a:r>
            <a:r>
              <a:rPr lang="en-US" sz="2800" dirty="0">
                <a:solidFill>
                  <a:schemeClr val="bg1"/>
                </a:solidFill>
              </a:rPr>
              <a:t>even when trained with data sets of thousands of images, the AI model exhibited a pattern of underdiagnosis in underserved and racial and ethnic minority groups”. – Ferryman, et al.</a:t>
            </a:r>
          </a:p>
          <a:p>
            <a:endParaRPr lang="en-US" dirty="0"/>
          </a:p>
        </p:txBody>
      </p:sp>
    </p:spTree>
    <p:extLst>
      <p:ext uri="{BB962C8B-B14F-4D97-AF65-F5344CB8AC3E}">
        <p14:creationId xmlns:p14="http://schemas.microsoft.com/office/powerpoint/2010/main" val="1301236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3F2E-A2A3-EC2E-D000-A62EEEDA5C18}"/>
              </a:ext>
            </a:extLst>
          </p:cNvPr>
          <p:cNvSpPr>
            <a:spLocks noGrp="1"/>
          </p:cNvSpPr>
          <p:nvPr>
            <p:ph type="title"/>
          </p:nvPr>
        </p:nvSpPr>
        <p:spPr>
          <a:xfrm>
            <a:off x="0" y="136566"/>
            <a:ext cx="12024360" cy="950026"/>
          </a:xfrm>
        </p:spPr>
        <p:txBody>
          <a:bodyPr>
            <a:normAutofit/>
          </a:bodyPr>
          <a:lstStyle/>
          <a:p>
            <a:r>
              <a:rPr lang="en-US" sz="4400" dirty="0">
                <a:solidFill>
                  <a:schemeClr val="bg1"/>
                </a:solidFill>
              </a:rPr>
              <a:t>AI: only as unbiased as the people who program it</a:t>
            </a:r>
          </a:p>
        </p:txBody>
      </p:sp>
      <p:sp>
        <p:nvSpPr>
          <p:cNvPr id="3" name="Content Placeholder 2">
            <a:extLst>
              <a:ext uri="{FF2B5EF4-FFF2-40B4-BE49-F238E27FC236}">
                <a16:creationId xmlns:a16="http://schemas.microsoft.com/office/drawing/2014/main" id="{618755CC-48F4-E2A0-4F15-C2D2B542AA81}"/>
              </a:ext>
            </a:extLst>
          </p:cNvPr>
          <p:cNvSpPr>
            <a:spLocks noGrp="1"/>
          </p:cNvSpPr>
          <p:nvPr>
            <p:ph idx="1"/>
          </p:nvPr>
        </p:nvSpPr>
        <p:spPr>
          <a:xfrm>
            <a:off x="708561" y="1710049"/>
            <a:ext cx="11483439" cy="4536372"/>
          </a:xfrm>
        </p:spPr>
        <p:txBody>
          <a:bodyPr>
            <a:normAutofit/>
          </a:bodyPr>
          <a:lstStyle/>
          <a:p>
            <a:r>
              <a:rPr lang="en-US" sz="3200" dirty="0">
                <a:solidFill>
                  <a:schemeClr val="bg1"/>
                </a:solidFill>
                <a:latin typeface="Candara" panose="020E0502030303020204" pitchFamily="34" charset="0"/>
              </a:rPr>
              <a:t>“…</a:t>
            </a:r>
            <a:r>
              <a:rPr lang="en-US" sz="3200" dirty="0">
                <a:solidFill>
                  <a:schemeClr val="bg1"/>
                </a:solidFill>
              </a:rPr>
              <a:t>the people building AI systems are not representative of the people those systems are meant to serve. ”</a:t>
            </a:r>
          </a:p>
          <a:p>
            <a:pPr lvl="2"/>
            <a:r>
              <a:rPr lang="en-US" sz="2600" dirty="0">
                <a:solidFill>
                  <a:schemeClr val="bg1"/>
                </a:solidFill>
              </a:rPr>
              <a:t>People working in AI in North America are predominantly:</a:t>
            </a:r>
            <a:br>
              <a:rPr lang="en-US" sz="2600" dirty="0">
                <a:solidFill>
                  <a:schemeClr val="bg1"/>
                </a:solidFill>
              </a:rPr>
            </a:br>
            <a:endParaRPr lang="en-US" sz="2600" dirty="0">
              <a:solidFill>
                <a:schemeClr val="bg1"/>
              </a:solidFill>
            </a:endParaRPr>
          </a:p>
          <a:p>
            <a:pPr lvl="3"/>
            <a:r>
              <a:rPr lang="en-US" sz="2400" dirty="0">
                <a:solidFill>
                  <a:schemeClr val="bg1"/>
                </a:solidFill>
              </a:rPr>
              <a:t>Male</a:t>
            </a:r>
            <a:br>
              <a:rPr lang="en-US" sz="2400" dirty="0">
                <a:solidFill>
                  <a:schemeClr val="bg1"/>
                </a:solidFill>
              </a:rPr>
            </a:br>
            <a:endParaRPr lang="en-US" sz="2400" dirty="0">
              <a:solidFill>
                <a:schemeClr val="bg1"/>
              </a:solidFill>
            </a:endParaRPr>
          </a:p>
          <a:p>
            <a:pPr lvl="3"/>
            <a:r>
              <a:rPr lang="en-US" sz="2400" dirty="0">
                <a:solidFill>
                  <a:schemeClr val="bg1"/>
                </a:solidFill>
              </a:rPr>
              <a:t>White</a:t>
            </a:r>
            <a:br>
              <a:rPr lang="en-US" sz="2400" dirty="0">
                <a:solidFill>
                  <a:schemeClr val="bg1"/>
                </a:solidFill>
              </a:rPr>
            </a:br>
            <a:endParaRPr lang="en-US" sz="2400" dirty="0">
              <a:solidFill>
                <a:schemeClr val="bg1"/>
              </a:solidFill>
            </a:endParaRPr>
          </a:p>
          <a:p>
            <a:pPr lvl="3"/>
            <a:r>
              <a:rPr lang="en-US" sz="2400" dirty="0">
                <a:solidFill>
                  <a:schemeClr val="bg1"/>
                </a:solidFill>
              </a:rPr>
              <a:t>Heterosexual</a:t>
            </a:r>
            <a:br>
              <a:rPr lang="en-US" sz="2400" dirty="0">
                <a:solidFill>
                  <a:schemeClr val="bg1"/>
                </a:solidFill>
              </a:rPr>
            </a:br>
            <a:endParaRPr lang="en-US" sz="2400" dirty="0">
              <a:solidFill>
                <a:schemeClr val="bg1"/>
              </a:solidFill>
            </a:endParaRPr>
          </a:p>
          <a:p>
            <a:pPr lvl="3"/>
            <a:r>
              <a:rPr lang="en-US" sz="2400" dirty="0">
                <a:solidFill>
                  <a:schemeClr val="bg1"/>
                </a:solidFill>
              </a:rPr>
              <a:t>Cisgender</a:t>
            </a:r>
          </a:p>
        </p:txBody>
      </p:sp>
      <p:sp>
        <p:nvSpPr>
          <p:cNvPr id="4" name="TextBox 3">
            <a:extLst>
              <a:ext uri="{FF2B5EF4-FFF2-40B4-BE49-F238E27FC236}">
                <a16:creationId xmlns:a16="http://schemas.microsoft.com/office/drawing/2014/main" id="{6B12D152-D926-75FC-3D8A-A0C33F609E18}"/>
              </a:ext>
            </a:extLst>
          </p:cNvPr>
          <p:cNvSpPr txBox="1"/>
          <p:nvPr/>
        </p:nvSpPr>
        <p:spPr>
          <a:xfrm>
            <a:off x="4346369" y="6352102"/>
            <a:ext cx="7845631" cy="369332"/>
          </a:xfrm>
          <a:prstGeom prst="rect">
            <a:avLst/>
          </a:prstGeom>
          <a:noFill/>
        </p:spPr>
        <p:txBody>
          <a:bodyPr wrap="square" rtlCol="0">
            <a:spAutoFit/>
          </a:bodyPr>
          <a:lstStyle/>
          <a:p>
            <a:r>
              <a:rPr lang="en-US" i="1" dirty="0">
                <a:solidFill>
                  <a:schemeClr val="bg1"/>
                </a:solidFill>
              </a:rPr>
              <a:t>Stanford’s Artificial Intelligence Index Report 2021, Chapter 6: Diversity in AI</a:t>
            </a:r>
          </a:p>
        </p:txBody>
      </p:sp>
    </p:spTree>
    <p:extLst>
      <p:ext uri="{BB962C8B-B14F-4D97-AF65-F5344CB8AC3E}">
        <p14:creationId xmlns:p14="http://schemas.microsoft.com/office/powerpoint/2010/main" val="555172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53D0-32C6-1D31-CF43-A6D9EFCE65D2}"/>
              </a:ext>
            </a:extLst>
          </p:cNvPr>
          <p:cNvSpPr>
            <a:spLocks noGrp="1"/>
          </p:cNvSpPr>
          <p:nvPr>
            <p:ph type="title"/>
          </p:nvPr>
        </p:nvSpPr>
        <p:spPr>
          <a:xfrm>
            <a:off x="23750" y="18256"/>
            <a:ext cx="6222670" cy="836768"/>
          </a:xfrm>
        </p:spPr>
        <p:txBody>
          <a:bodyPr/>
          <a:lstStyle/>
          <a:p>
            <a:r>
              <a:rPr lang="en-US" dirty="0">
                <a:solidFill>
                  <a:schemeClr val="bg1"/>
                </a:solidFill>
              </a:rPr>
              <a:t>AI &amp; Bias</a:t>
            </a:r>
          </a:p>
        </p:txBody>
      </p:sp>
      <p:sp>
        <p:nvSpPr>
          <p:cNvPr id="3" name="Content Placeholder 2">
            <a:extLst>
              <a:ext uri="{FF2B5EF4-FFF2-40B4-BE49-F238E27FC236}">
                <a16:creationId xmlns:a16="http://schemas.microsoft.com/office/drawing/2014/main" id="{3FB209EF-5006-8239-9703-E4DD88B7CFDC}"/>
              </a:ext>
            </a:extLst>
          </p:cNvPr>
          <p:cNvSpPr>
            <a:spLocks noGrp="1"/>
          </p:cNvSpPr>
          <p:nvPr>
            <p:ph idx="1"/>
          </p:nvPr>
        </p:nvSpPr>
        <p:spPr>
          <a:xfrm>
            <a:off x="219693" y="1258783"/>
            <a:ext cx="11752613" cy="5580961"/>
          </a:xfrm>
        </p:spPr>
        <p:txBody>
          <a:bodyPr>
            <a:normAutofit/>
          </a:bodyPr>
          <a:lstStyle/>
          <a:p>
            <a:pPr lvl="1"/>
            <a:r>
              <a:rPr lang="en-US" sz="2600" dirty="0">
                <a:solidFill>
                  <a:schemeClr val="bg1"/>
                </a:solidFill>
              </a:rPr>
              <a:t>“Female graduates of AI PhD programs in North America have accounted for less than 18% of all PhD graduates on average…”</a:t>
            </a:r>
            <a:br>
              <a:rPr lang="en-US" sz="2800" dirty="0">
                <a:solidFill>
                  <a:schemeClr val="bg1"/>
                </a:solidFill>
              </a:rPr>
            </a:br>
            <a:endParaRPr lang="en-US" sz="2800" dirty="0">
              <a:solidFill>
                <a:schemeClr val="bg1"/>
              </a:solidFill>
            </a:endParaRPr>
          </a:p>
          <a:p>
            <a:pPr lvl="1"/>
            <a:r>
              <a:rPr lang="en-US" sz="2600" dirty="0">
                <a:solidFill>
                  <a:schemeClr val="bg1"/>
                </a:solidFill>
              </a:rPr>
              <a:t>“…in 2019, among new U.S. resident AI PhD graduates, 45% were white, while 22.4% were Asian, 3.2% were Hispanic, and 2.4% were African American.” </a:t>
            </a:r>
            <a:br>
              <a:rPr lang="en-US" sz="2800" dirty="0">
                <a:solidFill>
                  <a:schemeClr val="bg1"/>
                </a:solidFill>
              </a:rPr>
            </a:br>
            <a:endParaRPr lang="en-US" sz="2800" dirty="0">
              <a:solidFill>
                <a:schemeClr val="bg1"/>
              </a:solidFill>
            </a:endParaRPr>
          </a:p>
          <a:p>
            <a:pPr lvl="1"/>
            <a:r>
              <a:rPr lang="en-US" sz="2600" dirty="0">
                <a:solidFill>
                  <a:schemeClr val="bg1"/>
                </a:solidFill>
              </a:rPr>
              <a:t>“The percentage of white (non-Hispanic) new computing PhDs has changed little over the last 10 years, accounting for 62.7% on average.”</a:t>
            </a:r>
            <a:br>
              <a:rPr lang="en-US" sz="2800" dirty="0">
                <a:solidFill>
                  <a:schemeClr val="bg1"/>
                </a:solidFill>
              </a:rPr>
            </a:br>
            <a:endParaRPr lang="en-US" sz="2800" dirty="0">
              <a:solidFill>
                <a:schemeClr val="bg1"/>
              </a:solidFill>
            </a:endParaRPr>
          </a:p>
          <a:p>
            <a:pPr lvl="1"/>
            <a:r>
              <a:rPr lang="en-US" sz="2600" dirty="0">
                <a:solidFill>
                  <a:schemeClr val="bg1"/>
                </a:solidFill>
              </a:rPr>
              <a:t>Membership survey by Queer in AI in 2020</a:t>
            </a:r>
          </a:p>
          <a:p>
            <a:pPr lvl="3"/>
            <a:r>
              <a:rPr lang="en-US" sz="2400" dirty="0">
                <a:solidFill>
                  <a:schemeClr val="bg1"/>
                </a:solidFill>
              </a:rPr>
              <a:t>“…almost half the respondents said they view the lack of inclusiveness in the field as an obstacle they have faced…”</a:t>
            </a:r>
          </a:p>
          <a:p>
            <a:pPr lvl="3"/>
            <a:r>
              <a:rPr lang="en-US" sz="2400" dirty="0">
                <a:solidFill>
                  <a:schemeClr val="bg1"/>
                </a:solidFill>
              </a:rPr>
              <a:t>“More than 40% of members surveyed said they have experienced discrimination or harassment as a queer person at work or school.”</a:t>
            </a:r>
          </a:p>
          <a:p>
            <a:endParaRPr lang="en-US" dirty="0"/>
          </a:p>
        </p:txBody>
      </p:sp>
      <p:sp>
        <p:nvSpPr>
          <p:cNvPr id="5" name="TextBox 4">
            <a:extLst>
              <a:ext uri="{FF2B5EF4-FFF2-40B4-BE49-F238E27FC236}">
                <a16:creationId xmlns:a16="http://schemas.microsoft.com/office/drawing/2014/main" id="{BFF602CC-C8E3-5064-39E3-9DACBC8AEC9E}"/>
              </a:ext>
            </a:extLst>
          </p:cNvPr>
          <p:cNvSpPr txBox="1"/>
          <p:nvPr/>
        </p:nvSpPr>
        <p:spPr>
          <a:xfrm>
            <a:off x="6845712" y="113474"/>
            <a:ext cx="5126594" cy="646331"/>
          </a:xfrm>
          <a:prstGeom prst="rect">
            <a:avLst/>
          </a:prstGeom>
          <a:noFill/>
        </p:spPr>
        <p:txBody>
          <a:bodyPr wrap="square">
            <a:spAutoFit/>
          </a:bodyPr>
          <a:lstStyle/>
          <a:p>
            <a:r>
              <a:rPr lang="en-US" i="1" dirty="0">
                <a:solidFill>
                  <a:schemeClr val="bg1"/>
                </a:solidFill>
              </a:rPr>
              <a:t>Stanford’s Artificial Intelligence Index Report 2021, Chapter 6: Diversity in AI</a:t>
            </a:r>
          </a:p>
        </p:txBody>
      </p:sp>
    </p:spTree>
    <p:extLst>
      <p:ext uri="{BB962C8B-B14F-4D97-AF65-F5344CB8AC3E}">
        <p14:creationId xmlns:p14="http://schemas.microsoft.com/office/powerpoint/2010/main" val="280410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5861-7395-1BD7-E081-9FBC6F1A2FEB}"/>
              </a:ext>
            </a:extLst>
          </p:cNvPr>
          <p:cNvSpPr>
            <a:spLocks noGrp="1"/>
          </p:cNvSpPr>
          <p:nvPr>
            <p:ph type="title"/>
          </p:nvPr>
        </p:nvSpPr>
        <p:spPr>
          <a:xfrm>
            <a:off x="0" y="20741"/>
            <a:ext cx="10515600" cy="1325563"/>
          </a:xfrm>
        </p:spPr>
        <p:txBody>
          <a:bodyPr/>
          <a:lstStyle/>
          <a:p>
            <a:r>
              <a:rPr lang="en-US" dirty="0">
                <a:solidFill>
                  <a:schemeClr val="bg1"/>
                </a:solidFill>
              </a:rPr>
              <a:t>AI: only as unbiased as the systems &amp; institutions into which it is deployed:</a:t>
            </a:r>
          </a:p>
        </p:txBody>
      </p:sp>
      <p:sp>
        <p:nvSpPr>
          <p:cNvPr id="3" name="Content Placeholder 2">
            <a:extLst>
              <a:ext uri="{FF2B5EF4-FFF2-40B4-BE49-F238E27FC236}">
                <a16:creationId xmlns:a16="http://schemas.microsoft.com/office/drawing/2014/main" id="{A365F7DA-C567-CBB0-F93C-8AC75C564E0D}"/>
              </a:ext>
            </a:extLst>
          </p:cNvPr>
          <p:cNvSpPr>
            <a:spLocks noGrp="1"/>
          </p:cNvSpPr>
          <p:nvPr>
            <p:ph idx="1"/>
          </p:nvPr>
        </p:nvSpPr>
        <p:spPr>
          <a:xfrm>
            <a:off x="624444" y="1346304"/>
            <a:ext cx="11369634" cy="5292002"/>
          </a:xfrm>
        </p:spPr>
        <p:txBody>
          <a:bodyPr/>
          <a:lstStyle/>
          <a:p>
            <a:r>
              <a:rPr lang="en-US" dirty="0">
                <a:solidFill>
                  <a:schemeClr val="bg1"/>
                </a:solidFill>
              </a:rPr>
              <a:t>Healthcare</a:t>
            </a:r>
          </a:p>
          <a:p>
            <a:pPr lvl="1"/>
            <a:r>
              <a:rPr lang="en-US" dirty="0">
                <a:solidFill>
                  <a:schemeClr val="bg1"/>
                </a:solidFill>
                <a:latin typeface="Candara" panose="020E0502030303020204" pitchFamily="34" charset="0"/>
              </a:rPr>
              <a:t>the systems &amp; institutions into which it is deployed</a:t>
            </a:r>
          </a:p>
          <a:p>
            <a:pPr lvl="2"/>
            <a:r>
              <a:rPr lang="en-US" sz="2400" dirty="0">
                <a:solidFill>
                  <a:schemeClr val="bg1"/>
                </a:solidFill>
                <a:latin typeface="Candara" panose="020E0502030303020204" pitchFamily="34" charset="0"/>
              </a:rPr>
              <a:t>“</a:t>
            </a:r>
            <a:r>
              <a:rPr lang="en-US" sz="2400" dirty="0">
                <a:solidFill>
                  <a:schemeClr val="bg1"/>
                </a:solidFill>
              </a:rPr>
              <a:t>70% of physicians showed some level of implicit bias against Black people and Hispanics/Latinos.</a:t>
            </a:r>
            <a:br>
              <a:rPr lang="en-US" sz="2400" dirty="0">
                <a:solidFill>
                  <a:schemeClr val="bg1"/>
                </a:solidFill>
              </a:rPr>
            </a:br>
            <a:r>
              <a:rPr lang="en-US" sz="2400" dirty="0">
                <a:solidFill>
                  <a:schemeClr val="bg1"/>
                </a:solidFill>
              </a:rPr>
              <a:t>51% of physicians had moderate-to-strong levels of bias against Hispanics/Latinos/Latinas.</a:t>
            </a:r>
            <a:br>
              <a:rPr lang="en-US" sz="2400" dirty="0">
                <a:solidFill>
                  <a:schemeClr val="bg1"/>
                </a:solidFill>
              </a:rPr>
            </a:br>
            <a:r>
              <a:rPr lang="en-US" sz="2400" dirty="0">
                <a:solidFill>
                  <a:schemeClr val="bg1"/>
                </a:solidFill>
              </a:rPr>
              <a:t>42% of physicians had moderate-to-strong levels of bias against Black people.</a:t>
            </a:r>
            <a:br>
              <a:rPr lang="en-US" sz="2400" dirty="0">
                <a:solidFill>
                  <a:schemeClr val="bg1"/>
                </a:solidFill>
              </a:rPr>
            </a:br>
            <a:br>
              <a:rPr lang="en-US" sz="2400" dirty="0">
                <a:solidFill>
                  <a:schemeClr val="bg1"/>
                </a:solidFill>
              </a:rPr>
            </a:br>
            <a:r>
              <a:rPr lang="en-US" sz="2400" dirty="0">
                <a:solidFill>
                  <a:schemeClr val="bg1"/>
                </a:solidFill>
              </a:rPr>
              <a:t>- TABLE 1 – Summary of Studies Included in the Systematic Review of Implicit Racial/Ethnic Bias Among Health Care Professionals</a:t>
            </a:r>
          </a:p>
          <a:p>
            <a:pPr marL="3657600" lvl="8" indent="0">
              <a:buNone/>
            </a:pPr>
            <a:r>
              <a:rPr lang="en-US" sz="2400" dirty="0">
                <a:solidFill>
                  <a:schemeClr val="bg1"/>
                </a:solidFill>
              </a:rPr>
              <a:t>- from “Implicit Racial/Ethnic Bias Among Health Care Professionals and Its Influence on Health Care Outcomes: A Systematic Review”</a:t>
            </a:r>
            <a:endParaRPr lang="en-US" sz="2200" dirty="0">
              <a:solidFill>
                <a:schemeClr val="bg1"/>
              </a:solidFill>
            </a:endParaRPr>
          </a:p>
        </p:txBody>
      </p:sp>
    </p:spTree>
    <p:extLst>
      <p:ext uri="{BB962C8B-B14F-4D97-AF65-F5344CB8AC3E}">
        <p14:creationId xmlns:p14="http://schemas.microsoft.com/office/powerpoint/2010/main" val="1895900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D168-0C87-3B8C-E89E-70BE661FD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B2ED6-9F91-8FEC-EC99-4A0FAFB04249}"/>
              </a:ext>
            </a:extLst>
          </p:cNvPr>
          <p:cNvSpPr>
            <a:spLocks noGrp="1"/>
          </p:cNvSpPr>
          <p:nvPr>
            <p:ph type="title"/>
          </p:nvPr>
        </p:nvSpPr>
        <p:spPr>
          <a:xfrm>
            <a:off x="0" y="20741"/>
            <a:ext cx="10515600" cy="1325563"/>
          </a:xfrm>
        </p:spPr>
        <p:txBody>
          <a:bodyPr/>
          <a:lstStyle/>
          <a:p>
            <a:r>
              <a:rPr lang="en-US" dirty="0">
                <a:solidFill>
                  <a:schemeClr val="bg1"/>
                </a:solidFill>
              </a:rPr>
              <a:t>AI: only as unbiased as the systems &amp; institutions into which it is deployed: </a:t>
            </a:r>
            <a:r>
              <a:rPr lang="en-US" dirty="0"/>
              <a:t>(2)</a:t>
            </a:r>
          </a:p>
        </p:txBody>
      </p:sp>
      <p:sp>
        <p:nvSpPr>
          <p:cNvPr id="3" name="Content Placeholder 2">
            <a:extLst>
              <a:ext uri="{FF2B5EF4-FFF2-40B4-BE49-F238E27FC236}">
                <a16:creationId xmlns:a16="http://schemas.microsoft.com/office/drawing/2014/main" id="{441575BF-ABA8-47F2-C596-585E87AA49A6}"/>
              </a:ext>
            </a:extLst>
          </p:cNvPr>
          <p:cNvSpPr>
            <a:spLocks noGrp="1"/>
          </p:cNvSpPr>
          <p:nvPr>
            <p:ph idx="1"/>
          </p:nvPr>
        </p:nvSpPr>
        <p:spPr>
          <a:xfrm>
            <a:off x="624444" y="1346304"/>
            <a:ext cx="11369634" cy="5292002"/>
          </a:xfrm>
        </p:spPr>
        <p:txBody>
          <a:bodyPr/>
          <a:lstStyle/>
          <a:p>
            <a:pPr marL="3657600" lvl="8" indent="0">
              <a:buNone/>
            </a:pPr>
            <a:endParaRPr lang="en-US" dirty="0">
              <a:solidFill>
                <a:schemeClr val="bg1"/>
              </a:solidFill>
            </a:endParaRPr>
          </a:p>
          <a:p>
            <a:r>
              <a:rPr lang="en-US" dirty="0">
                <a:solidFill>
                  <a:schemeClr val="bg1"/>
                </a:solidFill>
              </a:rPr>
              <a:t>Social Media</a:t>
            </a:r>
          </a:p>
          <a:p>
            <a:pPr lvl="1"/>
            <a:r>
              <a:rPr lang="en-US" dirty="0">
                <a:solidFill>
                  <a:schemeClr val="bg1"/>
                </a:solidFill>
              </a:rPr>
              <a:t>“Automated Ableism: An Exploration of Explicit Disability Biases in Sentiment and Toxicity Analysis Models”</a:t>
            </a:r>
          </a:p>
          <a:p>
            <a:pPr lvl="2"/>
            <a:r>
              <a:rPr lang="en-US" sz="2400" dirty="0">
                <a:solidFill>
                  <a:schemeClr val="bg1"/>
                </a:solidFill>
              </a:rPr>
              <a:t>“We analyze sentiment analysis and toxicity detection models to detect the presence of explicit bias against people with disability (PWD). We employ the bias identification framework of Perturbation Sensitivity Analysis to examine conversations related to PWD on social media platforms, specifically Twitter and Reddit, in order to gain insight into how disability bias is disseminated in real-world social settings.”</a:t>
            </a:r>
          </a:p>
        </p:txBody>
      </p:sp>
    </p:spTree>
    <p:extLst>
      <p:ext uri="{BB962C8B-B14F-4D97-AF65-F5344CB8AC3E}">
        <p14:creationId xmlns:p14="http://schemas.microsoft.com/office/powerpoint/2010/main" val="365149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12AF-8158-C8E4-FCF5-025E3F03668D}"/>
              </a:ext>
            </a:extLst>
          </p:cNvPr>
          <p:cNvSpPr>
            <a:spLocks noGrp="1"/>
          </p:cNvSpPr>
          <p:nvPr>
            <p:ph type="title"/>
          </p:nvPr>
        </p:nvSpPr>
        <p:spPr/>
        <p:txBody>
          <a:bodyPr>
            <a:normAutofit fontScale="90000"/>
          </a:bodyPr>
          <a:lstStyle/>
          <a:p>
            <a:pPr algn="ctr"/>
            <a:r>
              <a:rPr lang="en-US" sz="7200" dirty="0">
                <a:solidFill>
                  <a:schemeClr val="bg1"/>
                </a:solidFill>
                <a:latin typeface="Candara" panose="020E0502030303020204" pitchFamily="34" charset="0"/>
              </a:rPr>
              <a:t>LAND ACKNOWLEDGMENT</a:t>
            </a:r>
          </a:p>
        </p:txBody>
      </p:sp>
      <p:sp>
        <p:nvSpPr>
          <p:cNvPr id="3" name="Content Placeholder 2">
            <a:extLst>
              <a:ext uri="{FF2B5EF4-FFF2-40B4-BE49-F238E27FC236}">
                <a16:creationId xmlns:a16="http://schemas.microsoft.com/office/drawing/2014/main" id="{ACB65155-0B95-2BFC-AF64-83BFEB41C905}"/>
              </a:ext>
            </a:extLst>
          </p:cNvPr>
          <p:cNvSpPr>
            <a:spLocks noGrp="1"/>
          </p:cNvSpPr>
          <p:nvPr>
            <p:ph idx="1"/>
          </p:nvPr>
        </p:nvSpPr>
        <p:spPr>
          <a:xfrm>
            <a:off x="2292824" y="1690688"/>
            <a:ext cx="7206017" cy="4163696"/>
          </a:xfrm>
        </p:spPr>
        <p:txBody>
          <a:bodyPr>
            <a:normAutofit/>
          </a:bodyPr>
          <a:lstStyle/>
          <a:p>
            <a:pPr marL="0" indent="0" algn="ctr">
              <a:buNone/>
            </a:pPr>
            <a:r>
              <a:rPr lang="en-US" sz="4000" dirty="0">
                <a:solidFill>
                  <a:schemeClr val="bg1"/>
                </a:solidFill>
                <a:latin typeface="Candara" panose="020E0502030303020204" pitchFamily="34" charset="0"/>
              </a:rPr>
              <a:t>I respectfully acknowledge that the University of Virginia inhabits the unceded, traditional, and current territory of the Monacan Indian Nation.</a:t>
            </a:r>
          </a:p>
        </p:txBody>
      </p:sp>
      <p:sp>
        <p:nvSpPr>
          <p:cNvPr id="4" name="TextBox 3">
            <a:extLst>
              <a:ext uri="{FF2B5EF4-FFF2-40B4-BE49-F238E27FC236}">
                <a16:creationId xmlns:a16="http://schemas.microsoft.com/office/drawing/2014/main" id="{BCC1D683-738D-1C34-7E41-FDC2EDE0DB2F}"/>
              </a:ext>
            </a:extLst>
          </p:cNvPr>
          <p:cNvSpPr txBox="1"/>
          <p:nvPr/>
        </p:nvSpPr>
        <p:spPr>
          <a:xfrm>
            <a:off x="3399588" y="6231265"/>
            <a:ext cx="5392823" cy="523220"/>
          </a:xfrm>
          <a:prstGeom prst="rect">
            <a:avLst/>
          </a:prstGeom>
          <a:noFill/>
        </p:spPr>
        <p:txBody>
          <a:bodyPr wrap="none" rtlCol="0">
            <a:spAutoFit/>
          </a:bodyPr>
          <a:lstStyle/>
          <a:p>
            <a:r>
              <a:rPr lang="en-US" sz="2800" dirty="0">
                <a:solidFill>
                  <a:schemeClr val="bg1"/>
                </a:solidFill>
                <a:latin typeface="Candara" panose="020E0502030303020204" pitchFamily="34" charset="0"/>
              </a:rPr>
              <a:t>https://</a:t>
            </a:r>
            <a:r>
              <a:rPr lang="en-US" sz="2800" dirty="0" err="1">
                <a:solidFill>
                  <a:schemeClr val="bg1"/>
                </a:solidFill>
                <a:latin typeface="Candara" panose="020E0502030303020204" pitchFamily="34" charset="0"/>
              </a:rPr>
              <a:t>www.monacannation.com</a:t>
            </a:r>
            <a:r>
              <a:rPr lang="en-US" sz="2800" dirty="0">
                <a:solidFill>
                  <a:schemeClr val="bg1"/>
                </a:solidFill>
                <a:latin typeface="Candara" panose="020E0502030303020204" pitchFamily="34" charset="0"/>
              </a:rPr>
              <a:t>/</a:t>
            </a:r>
          </a:p>
        </p:txBody>
      </p:sp>
    </p:spTree>
    <p:extLst>
      <p:ext uri="{BB962C8B-B14F-4D97-AF65-F5344CB8AC3E}">
        <p14:creationId xmlns:p14="http://schemas.microsoft.com/office/powerpoint/2010/main" val="217639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CCC7-9F9D-E5E0-20C3-365E1D2A6152}"/>
              </a:ext>
            </a:extLst>
          </p:cNvPr>
          <p:cNvSpPr>
            <a:spLocks noGrp="1"/>
          </p:cNvSpPr>
          <p:nvPr>
            <p:ph type="title"/>
          </p:nvPr>
        </p:nvSpPr>
        <p:spPr>
          <a:xfrm>
            <a:off x="0" y="35341"/>
            <a:ext cx="10515600" cy="1325563"/>
          </a:xfrm>
        </p:spPr>
        <p:txBody>
          <a:bodyPr/>
          <a:lstStyle/>
          <a:p>
            <a:r>
              <a:rPr lang="en-US" dirty="0">
                <a:solidFill>
                  <a:schemeClr val="bg1"/>
                </a:solidFill>
              </a:rPr>
              <a:t>AI &amp; Bias: What’s to be done?</a:t>
            </a:r>
          </a:p>
        </p:txBody>
      </p:sp>
      <p:sp>
        <p:nvSpPr>
          <p:cNvPr id="3" name="Content Placeholder 2">
            <a:extLst>
              <a:ext uri="{FF2B5EF4-FFF2-40B4-BE49-F238E27FC236}">
                <a16:creationId xmlns:a16="http://schemas.microsoft.com/office/drawing/2014/main" id="{4D7A6C1E-E4E0-9923-67C9-F99E384E65A5}"/>
              </a:ext>
            </a:extLst>
          </p:cNvPr>
          <p:cNvSpPr>
            <a:spLocks noGrp="1"/>
          </p:cNvSpPr>
          <p:nvPr>
            <p:ph idx="1"/>
          </p:nvPr>
        </p:nvSpPr>
        <p:spPr>
          <a:xfrm>
            <a:off x="838200" y="1253331"/>
            <a:ext cx="11353800" cy="5387312"/>
          </a:xfrm>
        </p:spPr>
        <p:txBody>
          <a:bodyPr>
            <a:normAutofit/>
          </a:bodyPr>
          <a:lstStyle/>
          <a:p>
            <a:r>
              <a:rPr lang="en-US" dirty="0">
                <a:solidFill>
                  <a:schemeClr val="bg1"/>
                </a:solidFill>
                <a:latin typeface="Candara" panose="020E0502030303020204" pitchFamily="34" charset="0"/>
              </a:rPr>
              <a:t>Question current data sets and demand better (more diverse) ones</a:t>
            </a:r>
          </a:p>
          <a:p>
            <a:r>
              <a:rPr lang="en-US" dirty="0">
                <a:solidFill>
                  <a:schemeClr val="bg1"/>
                </a:solidFill>
                <a:latin typeface="Candara" panose="020E0502030303020204" pitchFamily="34" charset="0"/>
              </a:rPr>
              <a:t>Normalize the use of equity tools</a:t>
            </a:r>
          </a:p>
          <a:p>
            <a:pPr lvl="1"/>
            <a:r>
              <a:rPr lang="en-US" dirty="0">
                <a:solidFill>
                  <a:schemeClr val="bg1"/>
                </a:solidFill>
                <a:latin typeface="Candara" panose="020E0502030303020204" pitchFamily="34" charset="0"/>
              </a:rPr>
              <a:t>Algorithmic Impact Assessments</a:t>
            </a:r>
          </a:p>
          <a:p>
            <a:pPr lvl="2"/>
            <a:r>
              <a:rPr lang="en-US" sz="2400" dirty="0">
                <a:solidFill>
                  <a:schemeClr val="bg1"/>
                </a:solidFill>
                <a:latin typeface="Candara" panose="020E0502030303020204" pitchFamily="34" charset="0"/>
              </a:rPr>
              <a:t>Ada Lovelace Institute series on AIAs in healthcare</a:t>
            </a:r>
          </a:p>
          <a:p>
            <a:pPr lvl="3" fontAlgn="base"/>
            <a:r>
              <a:rPr lang="en-US" sz="2400" dirty="0">
                <a:solidFill>
                  <a:schemeClr val="bg1"/>
                </a:solidFill>
              </a:rPr>
              <a:t>“This user guide describes the recommended algorithmic impact assessment (AIA) process for teams seeking access to imaging data from the proposed National Medical Imaging Platform (NMIP), for one of three reasons:</a:t>
            </a:r>
          </a:p>
          <a:p>
            <a:pPr lvl="5" fontAlgn="base">
              <a:buFont typeface="+mj-lt"/>
              <a:buAutoNum type="arabicPeriod"/>
            </a:pPr>
            <a:r>
              <a:rPr lang="en-US" sz="2400" dirty="0">
                <a:solidFill>
                  <a:schemeClr val="bg1"/>
                </a:solidFill>
              </a:rPr>
              <a:t>To conduct research that uses NMIP imaging data.</a:t>
            </a:r>
          </a:p>
          <a:p>
            <a:pPr lvl="5" fontAlgn="base">
              <a:buFont typeface="+mj-lt"/>
              <a:buAutoNum type="arabicPeriod"/>
            </a:pPr>
            <a:r>
              <a:rPr lang="en-US" sz="2400" dirty="0">
                <a:solidFill>
                  <a:schemeClr val="bg1"/>
                </a:solidFill>
              </a:rPr>
              <a:t>To train a new medical product that uses NMIP imaging data.</a:t>
            </a:r>
          </a:p>
          <a:p>
            <a:pPr lvl="5" fontAlgn="base">
              <a:buFont typeface="+mj-lt"/>
              <a:buAutoNum type="arabicPeriod"/>
            </a:pPr>
            <a:r>
              <a:rPr lang="en-US" sz="2400" dirty="0">
                <a:solidFill>
                  <a:schemeClr val="bg1"/>
                </a:solidFill>
              </a:rPr>
              <a:t>To test an existing medical product on NMIP imaging data.”</a:t>
            </a:r>
          </a:p>
        </p:txBody>
      </p:sp>
    </p:spTree>
    <p:extLst>
      <p:ext uri="{BB962C8B-B14F-4D97-AF65-F5344CB8AC3E}">
        <p14:creationId xmlns:p14="http://schemas.microsoft.com/office/powerpoint/2010/main" val="596697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31D2-C171-1088-785A-797C77230778}"/>
              </a:ext>
            </a:extLst>
          </p:cNvPr>
          <p:cNvSpPr>
            <a:spLocks noGrp="1"/>
          </p:cNvSpPr>
          <p:nvPr>
            <p:ph type="title"/>
          </p:nvPr>
        </p:nvSpPr>
        <p:spPr>
          <a:xfrm>
            <a:off x="0" y="18255"/>
            <a:ext cx="10515600" cy="1325563"/>
          </a:xfrm>
        </p:spPr>
        <p:txBody>
          <a:bodyPr/>
          <a:lstStyle/>
          <a:p>
            <a:r>
              <a:rPr lang="en-US" dirty="0">
                <a:solidFill>
                  <a:schemeClr val="bg1"/>
                </a:solidFill>
              </a:rPr>
              <a:t>AI &amp; Bias: What’s to be done? </a:t>
            </a:r>
            <a:r>
              <a:rPr lang="en-US" dirty="0"/>
              <a:t>(2)</a:t>
            </a:r>
          </a:p>
        </p:txBody>
      </p:sp>
      <p:sp>
        <p:nvSpPr>
          <p:cNvPr id="3" name="Content Placeholder 2">
            <a:extLst>
              <a:ext uri="{FF2B5EF4-FFF2-40B4-BE49-F238E27FC236}">
                <a16:creationId xmlns:a16="http://schemas.microsoft.com/office/drawing/2014/main" id="{6099CDA9-1A83-3758-6240-EE1D01B8E358}"/>
              </a:ext>
            </a:extLst>
          </p:cNvPr>
          <p:cNvSpPr>
            <a:spLocks noGrp="1"/>
          </p:cNvSpPr>
          <p:nvPr>
            <p:ph idx="1"/>
          </p:nvPr>
        </p:nvSpPr>
        <p:spPr>
          <a:xfrm>
            <a:off x="529442" y="1077479"/>
            <a:ext cx="11662558" cy="5762266"/>
          </a:xfrm>
        </p:spPr>
        <p:txBody>
          <a:bodyPr>
            <a:normAutofit/>
          </a:bodyPr>
          <a:lstStyle/>
          <a:p>
            <a:r>
              <a:rPr lang="en-US" dirty="0">
                <a:solidFill>
                  <a:schemeClr val="bg1"/>
                </a:solidFill>
                <a:latin typeface="Candara" panose="020E0502030303020204" pitchFamily="34" charset="0"/>
              </a:rPr>
              <a:t>Normalize the use of equity tools (cont’d)</a:t>
            </a:r>
          </a:p>
          <a:p>
            <a:pPr lvl="1"/>
            <a:r>
              <a:rPr lang="en-US" sz="2800" dirty="0">
                <a:solidFill>
                  <a:schemeClr val="bg1"/>
                </a:solidFill>
                <a:latin typeface="Candara" panose="020E0502030303020204" pitchFamily="34" charset="0"/>
              </a:rPr>
              <a:t>AI Now</a:t>
            </a:r>
          </a:p>
          <a:p>
            <a:pPr lvl="2" fontAlgn="base"/>
            <a:r>
              <a:rPr lang="en-US" sz="2400" dirty="0">
                <a:solidFill>
                  <a:schemeClr val="bg1"/>
                </a:solidFill>
              </a:rPr>
              <a:t>REPORT: Advancing Racial Equity Through Technology Policy</a:t>
            </a:r>
            <a:endParaRPr lang="en-US" sz="2400" dirty="0">
              <a:solidFill>
                <a:schemeClr val="bg1"/>
              </a:solidFill>
              <a:latin typeface="Candara" panose="020E0502030303020204" pitchFamily="34" charset="0"/>
            </a:endParaRPr>
          </a:p>
          <a:p>
            <a:pPr lvl="1"/>
            <a:r>
              <a:rPr lang="en-US" sz="2800" dirty="0">
                <a:solidFill>
                  <a:schemeClr val="bg1"/>
                </a:solidFill>
                <a:latin typeface="Candara" panose="020E0502030303020204" pitchFamily="34" charset="0"/>
              </a:rPr>
              <a:t>Aequitas</a:t>
            </a:r>
          </a:p>
          <a:p>
            <a:pPr lvl="2"/>
            <a:r>
              <a:rPr lang="en-US" sz="2400" dirty="0">
                <a:solidFill>
                  <a:schemeClr val="bg1"/>
                </a:solidFill>
              </a:rPr>
              <a:t>“…an open-source bias audit toolkit for machine learning developers, analysts, and policymakers to audit machine learning models for discrimination and bias, and make informed and equitable decisions around developing and deploying predictive risk-assessment tools.”</a:t>
            </a:r>
          </a:p>
          <a:p>
            <a:r>
              <a:rPr lang="en-US" dirty="0">
                <a:solidFill>
                  <a:schemeClr val="bg1"/>
                </a:solidFill>
                <a:latin typeface="Candara" panose="020E0502030303020204" pitchFamily="34" charset="0"/>
              </a:rPr>
              <a:t>Support Accessibility Standards</a:t>
            </a:r>
          </a:p>
          <a:p>
            <a:pPr lvl="1"/>
            <a:r>
              <a:rPr lang="en-US" sz="2800" dirty="0">
                <a:solidFill>
                  <a:schemeClr val="bg1"/>
                </a:solidFill>
                <a:latin typeface="Candara" panose="020E0502030303020204" pitchFamily="34" charset="0"/>
              </a:rPr>
              <a:t>AI version of </a:t>
            </a:r>
            <a:r>
              <a:rPr lang="en-US" sz="2800" dirty="0">
                <a:solidFill>
                  <a:schemeClr val="bg1"/>
                </a:solidFill>
              </a:rPr>
              <a:t>Web Content Accessibility Guidelines (</a:t>
            </a:r>
            <a:r>
              <a:rPr lang="en-US" sz="2800" dirty="0">
                <a:solidFill>
                  <a:schemeClr val="bg1"/>
                </a:solidFill>
                <a:latin typeface="Candara" panose="020E0502030303020204" pitchFamily="34" charset="0"/>
              </a:rPr>
              <a:t>WCAG)</a:t>
            </a:r>
          </a:p>
          <a:p>
            <a:pPr lvl="2"/>
            <a:r>
              <a:rPr lang="en-US" sz="2800" dirty="0">
                <a:solidFill>
                  <a:schemeClr val="bg1"/>
                </a:solidFill>
              </a:rPr>
              <a:t>Artificial Intelligence (AI) and Accessibility Research Symposium 2023</a:t>
            </a:r>
          </a:p>
        </p:txBody>
      </p:sp>
    </p:spTree>
    <p:extLst>
      <p:ext uri="{BB962C8B-B14F-4D97-AF65-F5344CB8AC3E}">
        <p14:creationId xmlns:p14="http://schemas.microsoft.com/office/powerpoint/2010/main" val="3383596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BA67-C99D-9CD5-37D7-1B6D575D0A40}"/>
              </a:ext>
            </a:extLst>
          </p:cNvPr>
          <p:cNvSpPr>
            <a:spLocks noGrp="1"/>
          </p:cNvSpPr>
          <p:nvPr>
            <p:ph type="title"/>
          </p:nvPr>
        </p:nvSpPr>
        <p:spPr>
          <a:xfrm>
            <a:off x="0" y="18255"/>
            <a:ext cx="10515600" cy="1325563"/>
          </a:xfrm>
        </p:spPr>
        <p:txBody>
          <a:bodyPr/>
          <a:lstStyle/>
          <a:p>
            <a:r>
              <a:rPr lang="en-US" dirty="0">
                <a:solidFill>
                  <a:schemeClr val="bg1"/>
                </a:solidFill>
              </a:rPr>
              <a:t>AI &amp; Bias: What’s to be done?</a:t>
            </a:r>
            <a:r>
              <a:rPr lang="en-US" dirty="0"/>
              <a:t> (3)</a:t>
            </a:r>
          </a:p>
        </p:txBody>
      </p:sp>
      <p:sp>
        <p:nvSpPr>
          <p:cNvPr id="3" name="Content Placeholder 2">
            <a:extLst>
              <a:ext uri="{FF2B5EF4-FFF2-40B4-BE49-F238E27FC236}">
                <a16:creationId xmlns:a16="http://schemas.microsoft.com/office/drawing/2014/main" id="{3081CC85-C003-F7F3-1134-31E403FEC1D9}"/>
              </a:ext>
            </a:extLst>
          </p:cNvPr>
          <p:cNvSpPr>
            <a:spLocks noGrp="1"/>
          </p:cNvSpPr>
          <p:nvPr>
            <p:ph idx="1"/>
          </p:nvPr>
        </p:nvSpPr>
        <p:spPr>
          <a:xfrm>
            <a:off x="446314" y="1253331"/>
            <a:ext cx="11745685" cy="5444352"/>
          </a:xfrm>
        </p:spPr>
        <p:txBody>
          <a:bodyPr/>
          <a:lstStyle/>
          <a:p>
            <a:r>
              <a:rPr lang="en-US" sz="3000" dirty="0">
                <a:solidFill>
                  <a:schemeClr val="bg1"/>
                </a:solidFill>
              </a:rPr>
              <a:t>Amplify BIPOC researchers and their work</a:t>
            </a:r>
          </a:p>
          <a:p>
            <a:pPr lvl="1"/>
            <a:r>
              <a:rPr lang="en-US" sz="2800" dirty="0" err="1">
                <a:solidFill>
                  <a:schemeClr val="bg1"/>
                </a:solidFill>
                <a:latin typeface="Candara" panose="020E0502030303020204" pitchFamily="34" charset="0"/>
              </a:rPr>
              <a:t>Timnit</a:t>
            </a:r>
            <a:r>
              <a:rPr lang="en-US" sz="2800" dirty="0">
                <a:solidFill>
                  <a:schemeClr val="bg1"/>
                </a:solidFill>
                <a:latin typeface="Candara" panose="020E0502030303020204" pitchFamily="34" charset="0"/>
              </a:rPr>
              <a:t> </a:t>
            </a:r>
            <a:r>
              <a:rPr lang="en-US" sz="2800" dirty="0" err="1">
                <a:solidFill>
                  <a:schemeClr val="bg1"/>
                </a:solidFill>
                <a:latin typeface="Candara" panose="020E0502030303020204" pitchFamily="34" charset="0"/>
              </a:rPr>
              <a:t>Gebru</a:t>
            </a:r>
            <a:endParaRPr lang="en-US" sz="2800" dirty="0">
              <a:solidFill>
                <a:schemeClr val="bg1"/>
              </a:solidFill>
              <a:latin typeface="Candara" panose="020E0502030303020204" pitchFamily="34" charset="0"/>
            </a:endParaRPr>
          </a:p>
          <a:p>
            <a:pPr lvl="1"/>
            <a:r>
              <a:rPr lang="en-US" sz="2800" dirty="0">
                <a:solidFill>
                  <a:schemeClr val="bg1"/>
                </a:solidFill>
                <a:latin typeface="Candara" panose="020E0502030303020204" pitchFamily="34" charset="0"/>
              </a:rPr>
              <a:t>Meredith Broussard</a:t>
            </a:r>
            <a:br>
              <a:rPr lang="en-US" sz="2800" dirty="0">
                <a:solidFill>
                  <a:schemeClr val="bg1"/>
                </a:solidFill>
                <a:latin typeface="Candara" panose="020E0502030303020204" pitchFamily="34" charset="0"/>
              </a:rPr>
            </a:br>
            <a:endParaRPr lang="en-US" sz="2800" dirty="0">
              <a:solidFill>
                <a:schemeClr val="bg1"/>
              </a:solidFill>
              <a:latin typeface="Candara" panose="020E0502030303020204" pitchFamily="34" charset="0"/>
            </a:endParaRPr>
          </a:p>
          <a:p>
            <a:r>
              <a:rPr lang="en-US" sz="3000" dirty="0">
                <a:solidFill>
                  <a:schemeClr val="bg1"/>
                </a:solidFill>
                <a:latin typeface="Candara" panose="020E0502030303020204" pitchFamily="34" charset="0"/>
              </a:rPr>
              <a:t>Question the data sets on which AI tools are trained</a:t>
            </a:r>
          </a:p>
          <a:p>
            <a:r>
              <a:rPr lang="en-US" sz="3000" dirty="0">
                <a:solidFill>
                  <a:schemeClr val="bg1"/>
                </a:solidFill>
                <a:latin typeface="Candara" panose="020E0502030303020204" pitchFamily="34" charset="0"/>
              </a:rPr>
              <a:t>Advocate for AI practices that don’t worsen health disparities</a:t>
            </a:r>
          </a:p>
          <a:p>
            <a:r>
              <a:rPr lang="en-US" sz="3000" dirty="0">
                <a:solidFill>
                  <a:schemeClr val="bg1"/>
                </a:solidFill>
                <a:latin typeface="Candara" panose="020E0502030303020204" pitchFamily="34" charset="0"/>
              </a:rPr>
              <a:t>Educate whomever you can about the bad AND good related to AI</a:t>
            </a:r>
            <a:endParaRPr lang="en-US" sz="3000" dirty="0">
              <a:solidFill>
                <a:schemeClr val="bg1"/>
              </a:solidFill>
            </a:endParaRPr>
          </a:p>
        </p:txBody>
      </p:sp>
    </p:spTree>
    <p:extLst>
      <p:ext uri="{BB962C8B-B14F-4D97-AF65-F5344CB8AC3E}">
        <p14:creationId xmlns:p14="http://schemas.microsoft.com/office/powerpoint/2010/main" val="292277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56DA-D443-F3BF-9940-8D1276440AD4}"/>
              </a:ext>
            </a:extLst>
          </p:cNvPr>
          <p:cNvSpPr>
            <a:spLocks noGrp="1"/>
          </p:cNvSpPr>
          <p:nvPr>
            <p:ph type="title"/>
          </p:nvPr>
        </p:nvSpPr>
        <p:spPr>
          <a:xfrm>
            <a:off x="0" y="18255"/>
            <a:ext cx="10515600" cy="1325563"/>
          </a:xfrm>
        </p:spPr>
        <p:txBody>
          <a:bodyPr/>
          <a:lstStyle/>
          <a:p>
            <a:r>
              <a:rPr lang="en-US" dirty="0">
                <a:solidFill>
                  <a:schemeClr val="bg1"/>
                </a:solidFill>
                <a:latin typeface="Candara" panose="020E0502030303020204" pitchFamily="34" charset="0"/>
              </a:rPr>
              <a:t>There’s a lot to learn about AI &amp; Healthcare</a:t>
            </a:r>
          </a:p>
        </p:txBody>
      </p:sp>
      <p:sp>
        <p:nvSpPr>
          <p:cNvPr id="3" name="Text Placeholder 2">
            <a:extLst>
              <a:ext uri="{FF2B5EF4-FFF2-40B4-BE49-F238E27FC236}">
                <a16:creationId xmlns:a16="http://schemas.microsoft.com/office/drawing/2014/main" id="{3955DF92-EC7C-E19D-8104-E662807A5E97}"/>
              </a:ext>
            </a:extLst>
          </p:cNvPr>
          <p:cNvSpPr>
            <a:spLocks noGrp="1"/>
          </p:cNvSpPr>
          <p:nvPr>
            <p:ph type="body" idx="1"/>
          </p:nvPr>
        </p:nvSpPr>
        <p:spPr>
          <a:xfrm>
            <a:off x="-1" y="1481239"/>
            <a:ext cx="12192001" cy="4962423"/>
          </a:xfrm>
        </p:spPr>
        <p:txBody>
          <a:bodyPr>
            <a:normAutofit/>
          </a:bodyPr>
          <a:lstStyle/>
          <a:p>
            <a:r>
              <a:rPr lang="en-US" dirty="0" err="1">
                <a:solidFill>
                  <a:schemeClr val="bg1"/>
                </a:solidFill>
                <a:latin typeface="Candara" panose="020E0502030303020204" pitchFamily="34" charset="0"/>
              </a:rPr>
              <a:t>StanfordOnline’s</a:t>
            </a:r>
            <a:r>
              <a:rPr lang="en-US" dirty="0">
                <a:solidFill>
                  <a:schemeClr val="bg1"/>
                </a:solidFill>
                <a:latin typeface="Candara" panose="020E0502030303020204" pitchFamily="34" charset="0"/>
              </a:rPr>
              <a:t> </a:t>
            </a:r>
            <a:r>
              <a:rPr lang="en-US" dirty="0">
                <a:solidFill>
                  <a:schemeClr val="bg1"/>
                </a:solidFill>
                <a:latin typeface="Candara" panose="020E0502030303020204" pitchFamily="34" charset="0"/>
                <a:hlinkClick r:id="rId2">
                  <a:extLst>
                    <a:ext uri="{A12FA001-AC4F-418D-AE19-62706E023703}">
                      <ahyp:hlinkClr xmlns:ahyp="http://schemas.microsoft.com/office/drawing/2018/hyperlinkcolor" val="tx"/>
                    </a:ext>
                  </a:extLst>
                </a:hlinkClick>
              </a:rPr>
              <a:t>Artificial Intelligence in Healthcare Program</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r>
              <a:rPr lang="en-US" b="0" i="0" dirty="0">
                <a:solidFill>
                  <a:schemeClr val="bg1"/>
                </a:solidFill>
                <a:effectLst/>
                <a:latin typeface="Candara" panose="020E0502030303020204" pitchFamily="34" charset="0"/>
              </a:rPr>
              <a:t>MIT </a:t>
            </a:r>
            <a:r>
              <a:rPr lang="en-US" b="0" i="0" dirty="0" err="1">
                <a:solidFill>
                  <a:schemeClr val="bg1"/>
                </a:solidFill>
                <a:effectLst/>
                <a:latin typeface="Candara" panose="020E0502030303020204" pitchFamily="34" charset="0"/>
              </a:rPr>
              <a:t>xPro’s</a:t>
            </a:r>
            <a:r>
              <a:rPr lang="en-US" b="0" i="0" dirty="0">
                <a:solidFill>
                  <a:schemeClr val="bg1"/>
                </a:solidFill>
                <a:effectLst/>
                <a:latin typeface="Candara" panose="020E0502030303020204" pitchFamily="34" charset="0"/>
              </a:rPr>
              <a:t> </a:t>
            </a:r>
            <a:r>
              <a:rPr lang="en-US" b="0" i="0" dirty="0">
                <a:solidFill>
                  <a:schemeClr val="bg1"/>
                </a:solidFill>
                <a:effectLst/>
                <a:latin typeface="Candara" panose="020E0502030303020204" pitchFamily="34" charset="0"/>
                <a:hlinkClick r:id="rId3">
                  <a:extLst>
                    <a:ext uri="{A12FA001-AC4F-418D-AE19-62706E023703}">
                      <ahyp:hlinkClr xmlns:ahyp="http://schemas.microsoft.com/office/drawing/2018/hyperlinkcolor" val="tx"/>
                    </a:ext>
                  </a:extLst>
                </a:hlinkClick>
              </a:rPr>
              <a:t>Artificial Intelligence in Healthcare: Fundamentals and Applications</a:t>
            </a:r>
            <a:br>
              <a:rPr lang="en-US" b="0" i="0" dirty="0">
                <a:solidFill>
                  <a:schemeClr val="bg1"/>
                </a:solidFill>
                <a:effectLst/>
                <a:latin typeface="Candara" panose="020E0502030303020204" pitchFamily="34" charset="0"/>
              </a:rPr>
            </a:br>
            <a:endParaRPr lang="en-US" b="0" i="0" dirty="0">
              <a:solidFill>
                <a:schemeClr val="bg1"/>
              </a:solidFill>
              <a:effectLst/>
              <a:latin typeface="Candara" panose="020E0502030303020204" pitchFamily="34" charset="0"/>
            </a:endParaRPr>
          </a:p>
          <a:p>
            <a:r>
              <a:rPr lang="en-US" dirty="0">
                <a:solidFill>
                  <a:schemeClr val="bg1"/>
                </a:solidFill>
                <a:hlinkClick r:id="rId4"/>
              </a:rPr>
              <a:t>Artificial Intelligence in Health Care Online Short Course</a:t>
            </a:r>
            <a:endParaRPr lang="en-US" dirty="0">
              <a:solidFill>
                <a:schemeClr val="bg1"/>
              </a:solidFill>
            </a:endParaRPr>
          </a:p>
          <a:p>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Coursera</a:t>
            </a:r>
          </a:p>
          <a:p>
            <a:pPr lvl="1"/>
            <a:r>
              <a:rPr lang="en-US" dirty="0">
                <a:solidFill>
                  <a:schemeClr val="bg1"/>
                </a:solidFill>
                <a:latin typeface="Candara" panose="020E0502030303020204" pitchFamily="34" charset="0"/>
                <a:hlinkClick r:id="rId5">
                  <a:extLst>
                    <a:ext uri="{A12FA001-AC4F-418D-AE19-62706E023703}">
                      <ahyp:hlinkClr xmlns:ahyp="http://schemas.microsoft.com/office/drawing/2018/hyperlinkcolor" val="tx"/>
                    </a:ext>
                  </a:extLst>
                </a:hlinkClick>
              </a:rPr>
              <a:t>AI for Good Specialization</a:t>
            </a:r>
            <a:endParaRPr lang="en-US" dirty="0">
              <a:solidFill>
                <a:schemeClr val="bg1"/>
              </a:solidFill>
              <a:latin typeface="Candara" panose="020E0502030303020204" pitchFamily="34" charset="0"/>
            </a:endParaRPr>
          </a:p>
          <a:p>
            <a:pPr lvl="1"/>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What’s happening at your institution? Should you be involved?</a:t>
            </a:r>
          </a:p>
        </p:txBody>
      </p:sp>
    </p:spTree>
    <p:extLst>
      <p:ext uri="{BB962C8B-B14F-4D97-AF65-F5344CB8AC3E}">
        <p14:creationId xmlns:p14="http://schemas.microsoft.com/office/powerpoint/2010/main" val="3999758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61F0-AE55-2DB5-0836-E62075DDDFC0}"/>
              </a:ext>
            </a:extLst>
          </p:cNvPr>
          <p:cNvSpPr>
            <a:spLocks noGrp="1"/>
          </p:cNvSpPr>
          <p:nvPr>
            <p:ph type="title"/>
          </p:nvPr>
        </p:nvSpPr>
        <p:spPr>
          <a:xfrm>
            <a:off x="0" y="18255"/>
            <a:ext cx="10515600" cy="1325563"/>
          </a:xfrm>
        </p:spPr>
        <p:txBody>
          <a:bodyPr/>
          <a:lstStyle/>
          <a:p>
            <a:r>
              <a:rPr lang="en-US" dirty="0">
                <a:solidFill>
                  <a:schemeClr val="bg1"/>
                </a:solidFill>
                <a:latin typeface="Candara" panose="020E0502030303020204" pitchFamily="34" charset="0"/>
              </a:rPr>
              <a:t>Common Questions</a:t>
            </a:r>
          </a:p>
        </p:txBody>
      </p:sp>
      <p:sp>
        <p:nvSpPr>
          <p:cNvPr id="3" name="Content Placeholder 2">
            <a:extLst>
              <a:ext uri="{FF2B5EF4-FFF2-40B4-BE49-F238E27FC236}">
                <a16:creationId xmlns:a16="http://schemas.microsoft.com/office/drawing/2014/main" id="{0B16C2F4-F54C-09F3-2482-F65DAE1B78A7}"/>
              </a:ext>
            </a:extLst>
          </p:cNvPr>
          <p:cNvSpPr>
            <a:spLocks noGrp="1"/>
          </p:cNvSpPr>
          <p:nvPr>
            <p:ph idx="1"/>
          </p:nvPr>
        </p:nvSpPr>
        <p:spPr>
          <a:xfrm>
            <a:off x="396240" y="1343819"/>
            <a:ext cx="11690985" cy="5314156"/>
          </a:xfrm>
        </p:spPr>
        <p:txBody>
          <a:bodyPr/>
          <a:lstStyle/>
          <a:p>
            <a:r>
              <a:rPr lang="en-US" dirty="0">
                <a:solidFill>
                  <a:schemeClr val="bg1"/>
                </a:solidFill>
                <a:latin typeface="Candara" panose="020E0502030303020204" pitchFamily="34" charset="0"/>
              </a:rPr>
              <a:t>Will AI replace jobs?</a:t>
            </a:r>
          </a:p>
          <a:p>
            <a:pPr lvl="1"/>
            <a:r>
              <a:rPr lang="en-US" sz="2600" dirty="0">
                <a:solidFill>
                  <a:schemeClr val="bg1"/>
                </a:solidFill>
                <a:latin typeface="Candara" panose="020E0502030303020204" pitchFamily="34" charset="0"/>
              </a:rPr>
              <a:t>No</a:t>
            </a:r>
          </a:p>
          <a:p>
            <a:pPr lvl="2"/>
            <a:r>
              <a:rPr lang="en-US" sz="2400" dirty="0">
                <a:solidFill>
                  <a:schemeClr val="bg1"/>
                </a:solidFill>
                <a:latin typeface="Candara" panose="020E0502030303020204" pitchFamily="34" charset="0"/>
              </a:rPr>
              <a:t>Jobs will be replaced by someone </a:t>
            </a:r>
            <a:r>
              <a:rPr lang="en-US" sz="2400" i="1" dirty="0">
                <a:solidFill>
                  <a:schemeClr val="bg1"/>
                </a:solidFill>
                <a:latin typeface="Candara" panose="020E0502030303020204" pitchFamily="34" charset="0"/>
              </a:rPr>
              <a:t>using </a:t>
            </a:r>
            <a:r>
              <a:rPr lang="en-US" sz="2400" dirty="0">
                <a:solidFill>
                  <a:schemeClr val="bg1"/>
                </a:solidFill>
                <a:latin typeface="Candara" panose="020E0502030303020204" pitchFamily="34" charset="0"/>
              </a:rPr>
              <a:t>AI.</a:t>
            </a:r>
            <a:br>
              <a:rPr lang="en-US" sz="2400" dirty="0">
                <a:solidFill>
                  <a:schemeClr val="bg1"/>
                </a:solidFill>
                <a:latin typeface="Candara" panose="020E0502030303020204" pitchFamily="34" charset="0"/>
              </a:rPr>
            </a:br>
            <a:endParaRPr lang="en-US" sz="2400" dirty="0">
              <a:solidFill>
                <a:schemeClr val="bg1"/>
              </a:solidFill>
              <a:latin typeface="Candara" panose="020E0502030303020204" pitchFamily="34" charset="0"/>
            </a:endParaRPr>
          </a:p>
          <a:p>
            <a:r>
              <a:rPr lang="en-US" dirty="0">
                <a:solidFill>
                  <a:schemeClr val="bg1"/>
                </a:solidFill>
              </a:rPr>
              <a:t>Should I be afraid of AI?</a:t>
            </a:r>
          </a:p>
          <a:p>
            <a:pPr lvl="1"/>
            <a:r>
              <a:rPr lang="en-US" sz="2600" dirty="0">
                <a:solidFill>
                  <a:schemeClr val="bg1"/>
                </a:solidFill>
              </a:rPr>
              <a:t>No</a:t>
            </a:r>
          </a:p>
          <a:p>
            <a:pPr lvl="2"/>
            <a:r>
              <a:rPr lang="en-US" sz="2400" dirty="0">
                <a:solidFill>
                  <a:schemeClr val="bg1"/>
                </a:solidFill>
              </a:rPr>
              <a:t>You should be wary of those who are already in power and want to use AI in the way that they’ve used every other tool.</a:t>
            </a:r>
          </a:p>
        </p:txBody>
      </p:sp>
    </p:spTree>
    <p:extLst>
      <p:ext uri="{BB962C8B-B14F-4D97-AF65-F5344CB8AC3E}">
        <p14:creationId xmlns:p14="http://schemas.microsoft.com/office/powerpoint/2010/main" val="208654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626526-F1A8-4023-8BE7-DA1D0E413C07}"/>
              </a:ext>
            </a:extLst>
          </p:cNvPr>
          <p:cNvSpPr>
            <a:spLocks noGrp="1"/>
          </p:cNvSpPr>
          <p:nvPr>
            <p:ph type="title" idx="4294967295"/>
          </p:nvPr>
        </p:nvSpPr>
        <p:spPr>
          <a:xfrm>
            <a:off x="838200" y="1"/>
            <a:ext cx="10515600" cy="968188"/>
          </a:xfrm>
        </p:spPr>
        <p:txBody>
          <a:bodyPr/>
          <a:lstStyle/>
          <a:p>
            <a:r>
              <a:rPr lang="en-US" dirty="0"/>
              <a:t>DAIR</a:t>
            </a:r>
            <a:r>
              <a:rPr lang="en-US" baseline="0" dirty="0"/>
              <a:t> Institute</a:t>
            </a:r>
            <a:endParaRPr lang="en-US" dirty="0"/>
          </a:p>
        </p:txBody>
      </p:sp>
      <p:sp>
        <p:nvSpPr>
          <p:cNvPr id="2" name="TextBox 1">
            <a:extLst>
              <a:ext uri="{FF2B5EF4-FFF2-40B4-BE49-F238E27FC236}">
                <a16:creationId xmlns:a16="http://schemas.microsoft.com/office/drawing/2014/main" id="{B4F1196F-01CF-05B6-175A-74719812616B}"/>
              </a:ext>
            </a:extLst>
          </p:cNvPr>
          <p:cNvSpPr txBox="1"/>
          <p:nvPr/>
        </p:nvSpPr>
        <p:spPr>
          <a:xfrm>
            <a:off x="472440" y="1443841"/>
            <a:ext cx="11490960" cy="5078313"/>
          </a:xfrm>
          <a:prstGeom prst="rect">
            <a:avLst/>
          </a:prstGeom>
          <a:noFill/>
        </p:spPr>
        <p:txBody>
          <a:bodyPr wrap="square" rtlCol="0">
            <a:spAutoFit/>
          </a:bodyPr>
          <a:lstStyle/>
          <a:p>
            <a:pPr algn="ctr"/>
            <a:r>
              <a:rPr lang="en-US" sz="3600" dirty="0">
                <a:solidFill>
                  <a:schemeClr val="bg1"/>
                </a:solidFill>
              </a:rPr>
              <a:t>“We are an interdisciplinary and globally distributed AI research institute rooted in the belief that </a:t>
            </a:r>
            <a:r>
              <a:rPr lang="en-US" sz="3600" dirty="0">
                <a:solidFill>
                  <a:srgbClr val="FFFF00"/>
                </a:solidFill>
              </a:rPr>
              <a:t>AI is not inevitable, its harms are preventable, and when its production and deployment include diverse perspectives and deliberate processes it can be beneficial</a:t>
            </a:r>
            <a:r>
              <a:rPr lang="en-US" sz="3600" dirty="0">
                <a:solidFill>
                  <a:schemeClr val="bg1"/>
                </a:solidFill>
              </a:rPr>
              <a:t>. Our research reflects our lived experiences and centers our communities.”</a:t>
            </a:r>
          </a:p>
          <a:p>
            <a:pPr algn="ctr"/>
            <a:br>
              <a:rPr lang="en-US" sz="3600" dirty="0">
                <a:solidFill>
                  <a:schemeClr val="bg1"/>
                </a:solidFill>
              </a:rPr>
            </a:br>
            <a:r>
              <a:rPr lang="en-US" sz="3600" dirty="0">
                <a:solidFill>
                  <a:schemeClr val="bg1"/>
                </a:solidFill>
              </a:rPr>
              <a:t>-DAIR - https://www.dairinstitute.org/about/</a:t>
            </a:r>
          </a:p>
        </p:txBody>
      </p:sp>
    </p:spTree>
    <p:extLst>
      <p:ext uri="{BB962C8B-B14F-4D97-AF65-F5344CB8AC3E}">
        <p14:creationId xmlns:p14="http://schemas.microsoft.com/office/powerpoint/2010/main" val="703073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4184-3619-48EE-A910-00FE00DBB55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Good News, Everyone!</a:t>
            </a:r>
          </a:p>
        </p:txBody>
      </p:sp>
      <p:pic>
        <p:nvPicPr>
          <p:cNvPr id="5" name="Content Placeholder 4" descr="Cartoon person in a white coat exclaiming &quot;Good News Everyone!&quot;">
            <a:extLst>
              <a:ext uri="{FF2B5EF4-FFF2-40B4-BE49-F238E27FC236}">
                <a16:creationId xmlns:a16="http://schemas.microsoft.com/office/drawing/2014/main" id="{DD3B8016-D2BF-466D-E912-22215695384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35987" y="357743"/>
            <a:ext cx="10920025" cy="6142514"/>
          </a:xfrm>
        </p:spPr>
      </p:pic>
      <p:sp>
        <p:nvSpPr>
          <p:cNvPr id="6" name="TextBox 5">
            <a:extLst>
              <a:ext uri="{FF2B5EF4-FFF2-40B4-BE49-F238E27FC236}">
                <a16:creationId xmlns:a16="http://schemas.microsoft.com/office/drawing/2014/main" id="{54E1419D-BE11-5CBD-CB04-4FE2ACD4A577}"/>
              </a:ext>
            </a:extLst>
          </p:cNvPr>
          <p:cNvSpPr txBox="1"/>
          <p:nvPr/>
        </p:nvSpPr>
        <p:spPr>
          <a:xfrm>
            <a:off x="8666924" y="6574160"/>
            <a:ext cx="3048000" cy="230832"/>
          </a:xfrm>
          <a:prstGeom prst="rect">
            <a:avLst/>
          </a:prstGeom>
          <a:noFill/>
        </p:spPr>
        <p:txBody>
          <a:bodyPr wrap="square" rtlCol="0">
            <a:spAutoFit/>
          </a:bodyPr>
          <a:lstStyle/>
          <a:p>
            <a:r>
              <a:rPr lang="en-US" sz="900" dirty="0">
                <a:hlinkClick r:id="rId3" tooltip="https://ourfiniteworld.com/2020/04/21/covid-19-and-oil-at-1-is-there-a-way-forward/comment-page-16/"/>
              </a:rPr>
              <a:t>This Photo</a:t>
            </a:r>
            <a:r>
              <a:rPr lang="en-US" sz="900" dirty="0"/>
              <a:t> </a:t>
            </a:r>
            <a:r>
              <a:rPr lang="en-US" sz="900" dirty="0">
                <a:solidFill>
                  <a:schemeClr val="bg1"/>
                </a:solidFill>
              </a:rPr>
              <a:t>by Unknown Author is licensed under </a:t>
            </a:r>
            <a:r>
              <a:rPr lang="en-US" sz="900" dirty="0">
                <a:solidFill>
                  <a:schemeClr val="bg1"/>
                </a:solidFill>
                <a:hlinkClick r:id="rId4" tooltip="https://creativecommons.org/licenses/by-nc/3.0/">
                  <a:extLst>
                    <a:ext uri="{A12FA001-AC4F-418D-AE19-62706E023703}">
                      <ahyp:hlinkClr xmlns:ahyp="http://schemas.microsoft.com/office/drawing/2018/hyperlinkcolor" val="tx"/>
                    </a:ext>
                  </a:extLst>
                </a:hlinkClick>
              </a:rPr>
              <a:t>CC </a:t>
            </a:r>
            <a:r>
              <a:rPr lang="en-US" sz="900" dirty="0">
                <a:solidFill>
                  <a:srgbClr val="0563C1"/>
                </a:solidFill>
                <a:hlinkClick r:id="rId4" tooltip="https://creativecommons.org/licenses/by-nc/3.0/">
                  <a:extLst>
                    <a:ext uri="{A12FA001-AC4F-418D-AE19-62706E023703}">
                      <ahyp:hlinkClr xmlns:ahyp="http://schemas.microsoft.com/office/drawing/2018/hyperlinkcolor" val="tx"/>
                    </a:ext>
                  </a:extLst>
                </a:hlinkClick>
              </a:rPr>
              <a:t>BY-NC</a:t>
            </a:r>
            <a:endParaRPr lang="en-US" sz="900" dirty="0"/>
          </a:p>
        </p:txBody>
      </p:sp>
    </p:spTree>
    <p:extLst>
      <p:ext uri="{BB962C8B-B14F-4D97-AF65-F5344CB8AC3E}">
        <p14:creationId xmlns:p14="http://schemas.microsoft.com/office/powerpoint/2010/main" val="110058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32C8-122C-7BFF-6D6A-0458E34DF999}"/>
              </a:ext>
            </a:extLst>
          </p:cNvPr>
          <p:cNvSpPr>
            <a:spLocks noGrp="1"/>
          </p:cNvSpPr>
          <p:nvPr>
            <p:ph type="title"/>
          </p:nvPr>
        </p:nvSpPr>
        <p:spPr>
          <a:xfrm>
            <a:off x="0" y="18255"/>
            <a:ext cx="10515600" cy="1325563"/>
          </a:xfrm>
        </p:spPr>
        <p:txBody>
          <a:bodyPr>
            <a:normAutofit/>
          </a:bodyPr>
          <a:lstStyle/>
          <a:p>
            <a:r>
              <a:rPr lang="en-US" i="1" dirty="0">
                <a:solidFill>
                  <a:schemeClr val="bg1"/>
                </a:solidFill>
              </a:rPr>
              <a:t>Beyond AI Exposure: Which Tasks are Cost-Effective to Automate with Computer Vision?</a:t>
            </a:r>
          </a:p>
        </p:txBody>
      </p:sp>
      <p:sp>
        <p:nvSpPr>
          <p:cNvPr id="3" name="Content Placeholder 2">
            <a:extLst>
              <a:ext uri="{FF2B5EF4-FFF2-40B4-BE49-F238E27FC236}">
                <a16:creationId xmlns:a16="http://schemas.microsoft.com/office/drawing/2014/main" id="{D83734EA-9F83-B1AF-0FBB-0C3CDA3C84BA}"/>
              </a:ext>
            </a:extLst>
          </p:cNvPr>
          <p:cNvSpPr>
            <a:spLocks noGrp="1"/>
          </p:cNvSpPr>
          <p:nvPr>
            <p:ph idx="1"/>
          </p:nvPr>
        </p:nvSpPr>
        <p:spPr>
          <a:xfrm>
            <a:off x="121920" y="2118360"/>
            <a:ext cx="12070080" cy="4602480"/>
          </a:xfrm>
        </p:spPr>
        <p:txBody>
          <a:bodyPr>
            <a:normAutofit/>
          </a:bodyPr>
          <a:lstStyle/>
          <a:p>
            <a:pPr marL="0" indent="0">
              <a:buNone/>
            </a:pPr>
            <a:r>
              <a:rPr lang="en-US" sz="3000" dirty="0">
                <a:solidFill>
                  <a:schemeClr val="bg1"/>
                </a:solidFill>
              </a:rPr>
              <a:t>“Looking at computer vision, where the cost estimates for AI systems are more developed, we find that most systems are cost effective to deploy when single systems can be used across entire sectors or the whole economy. Conversely 77% of vision tasks are not economical to automate if a system can only be used at the firm-level. This contrast makes it clear that the cost-effectiveness of AI models will likely play an important role in the proliferation of the technology.”</a:t>
            </a:r>
          </a:p>
        </p:txBody>
      </p:sp>
    </p:spTree>
    <p:extLst>
      <p:ext uri="{BB962C8B-B14F-4D97-AF65-F5344CB8AC3E}">
        <p14:creationId xmlns:p14="http://schemas.microsoft.com/office/powerpoint/2010/main" val="3520051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22A1B-FC63-46EB-AD09-01ADAFFD16A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Linen, Lobster, Loaves</a:t>
            </a:r>
          </a:p>
        </p:txBody>
      </p:sp>
      <p:pic>
        <p:nvPicPr>
          <p:cNvPr id="1036" name="Picture 12" descr="white and red textile on brown wooden box">
            <a:extLst>
              <a:ext uri="{FF2B5EF4-FFF2-40B4-BE49-F238E27FC236}">
                <a16:creationId xmlns:a16="http://schemas.microsoft.com/office/drawing/2014/main" id="{17058568-A744-4367-4E2E-67B531843F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924" b="6528"/>
          <a:stretch/>
        </p:blipFill>
        <p:spPr bwMode="auto">
          <a:xfrm rot="20947648">
            <a:off x="-236205" y="2044739"/>
            <a:ext cx="6045590" cy="45755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bster Background Images – Browse 64,684 Stock Photos ...">
            <a:extLst>
              <a:ext uri="{FF2B5EF4-FFF2-40B4-BE49-F238E27FC236}">
                <a16:creationId xmlns:a16="http://schemas.microsoft.com/office/drawing/2014/main" id="{9A4B86AF-0BB2-2915-5338-36115673AF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43" t="10388" r="15299" b="11440"/>
          <a:stretch/>
        </p:blipFill>
        <p:spPr bwMode="auto">
          <a:xfrm>
            <a:off x="4734978" y="-106679"/>
            <a:ext cx="4202644" cy="52829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ssorted breads in basket">
            <a:extLst>
              <a:ext uri="{FF2B5EF4-FFF2-40B4-BE49-F238E27FC236}">
                <a16:creationId xmlns:a16="http://schemas.microsoft.com/office/drawing/2014/main" id="{8224D02C-CB37-2B2B-56F4-95DC2E7F41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68" t="26621" r="12430" b="7499"/>
          <a:stretch/>
        </p:blipFill>
        <p:spPr bwMode="auto">
          <a:xfrm rot="602148">
            <a:off x="7517014" y="3508933"/>
            <a:ext cx="5762588" cy="369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0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4CC0-3AF0-F4F0-50B3-E21A6D399CD3}"/>
              </a:ext>
            </a:extLst>
          </p:cNvPr>
          <p:cNvSpPr>
            <a:spLocks noGrp="1"/>
          </p:cNvSpPr>
          <p:nvPr>
            <p:ph type="title"/>
          </p:nvPr>
        </p:nvSpPr>
        <p:spPr>
          <a:xfrm>
            <a:off x="0" y="205797"/>
            <a:ext cx="10515600" cy="860519"/>
          </a:xfrm>
        </p:spPr>
        <p:txBody>
          <a:bodyPr/>
          <a:lstStyle/>
          <a:p>
            <a:r>
              <a:rPr lang="en-US" dirty="0">
                <a:solidFill>
                  <a:schemeClr val="bg1"/>
                </a:solidFill>
              </a:rPr>
              <a:t>Thank you!</a:t>
            </a:r>
          </a:p>
        </p:txBody>
      </p:sp>
      <p:sp>
        <p:nvSpPr>
          <p:cNvPr id="3" name="Content Placeholder 2">
            <a:extLst>
              <a:ext uri="{FF2B5EF4-FFF2-40B4-BE49-F238E27FC236}">
                <a16:creationId xmlns:a16="http://schemas.microsoft.com/office/drawing/2014/main" id="{2CFB0B21-FCE2-E11C-DEB9-22E44EA16712}"/>
              </a:ext>
            </a:extLst>
          </p:cNvPr>
          <p:cNvSpPr>
            <a:spLocks noGrp="1"/>
          </p:cNvSpPr>
          <p:nvPr>
            <p:ph idx="1"/>
          </p:nvPr>
        </p:nvSpPr>
        <p:spPr>
          <a:xfrm>
            <a:off x="1092971" y="1668967"/>
            <a:ext cx="10515600" cy="2511147"/>
          </a:xfrm>
        </p:spPr>
        <p:txBody>
          <a:bodyPr>
            <a:normAutofit lnSpcReduction="10000"/>
          </a:bodyPr>
          <a:lstStyle/>
          <a:p>
            <a:pPr marL="0" indent="0">
              <a:buNone/>
            </a:pPr>
            <a:r>
              <a:rPr lang="en-US" sz="4000" dirty="0">
                <a:solidFill>
                  <a:schemeClr val="bg1"/>
                </a:solidFill>
              </a:rPr>
              <a:t>Please get in touch if you have questions or would just like to chat:</a:t>
            </a:r>
          </a:p>
          <a:p>
            <a:pPr marL="0" indent="0">
              <a:buNone/>
            </a:pPr>
            <a:endParaRPr lang="en-US" dirty="0">
              <a:solidFill>
                <a:schemeClr val="bg1"/>
              </a:solidFill>
            </a:endParaRPr>
          </a:p>
          <a:p>
            <a:pPr marL="457200" lvl="1" indent="0">
              <a:buNone/>
            </a:pPr>
            <a:r>
              <a:rPr lang="en-US" sz="2800" dirty="0">
                <a:solidFill>
                  <a:schemeClr val="bg1"/>
                </a:solidFill>
              </a:rPr>
              <a:t>Kimberley R. Barker, MLIS</a:t>
            </a:r>
            <a:br>
              <a:rPr lang="en-US" sz="2800" dirty="0">
                <a:solidFill>
                  <a:schemeClr val="bg1"/>
                </a:solidFill>
              </a:rPr>
            </a:br>
            <a:r>
              <a:rPr lang="en-US" sz="2800" dirty="0">
                <a:solidFill>
                  <a:schemeClr val="bg1"/>
                </a:solidFill>
              </a:rPr>
              <a:t>krb3k@virginia.edu</a:t>
            </a:r>
          </a:p>
        </p:txBody>
      </p:sp>
      <p:sp>
        <p:nvSpPr>
          <p:cNvPr id="4" name="TextBox 3">
            <a:extLst>
              <a:ext uri="{FF2B5EF4-FFF2-40B4-BE49-F238E27FC236}">
                <a16:creationId xmlns:a16="http://schemas.microsoft.com/office/drawing/2014/main" id="{9ABBE093-2681-54ED-44A0-A9F487F299D1}"/>
              </a:ext>
            </a:extLst>
          </p:cNvPr>
          <p:cNvSpPr txBox="1"/>
          <p:nvPr/>
        </p:nvSpPr>
        <p:spPr>
          <a:xfrm>
            <a:off x="2755075" y="6222186"/>
            <a:ext cx="7191392" cy="369332"/>
          </a:xfrm>
          <a:prstGeom prst="rect">
            <a:avLst/>
          </a:prstGeom>
          <a:noFill/>
        </p:spPr>
        <p:txBody>
          <a:bodyPr wrap="none" rtlCol="0">
            <a:spAutoFit/>
          </a:bodyPr>
          <a:lstStyle/>
          <a:p>
            <a:r>
              <a:rPr lang="en-US" dirty="0">
                <a:solidFill>
                  <a:schemeClr val="bg1"/>
                </a:solidFill>
              </a:rPr>
              <a:t>All resources used to create this presentation are on the following slides.</a:t>
            </a:r>
          </a:p>
        </p:txBody>
      </p:sp>
    </p:spTree>
    <p:extLst>
      <p:ext uri="{BB962C8B-B14F-4D97-AF65-F5344CB8AC3E}">
        <p14:creationId xmlns:p14="http://schemas.microsoft.com/office/powerpoint/2010/main" val="107508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8D72-C7D6-2656-18DD-CE1E754D4103}"/>
              </a:ext>
            </a:extLst>
          </p:cNvPr>
          <p:cNvSpPr>
            <a:spLocks noGrp="1"/>
          </p:cNvSpPr>
          <p:nvPr>
            <p:ph type="title"/>
          </p:nvPr>
        </p:nvSpPr>
        <p:spPr>
          <a:xfrm>
            <a:off x="838200" y="45085"/>
            <a:ext cx="10515600" cy="1325563"/>
          </a:xfrm>
        </p:spPr>
        <p:txBody>
          <a:bodyPr>
            <a:normAutofit fontScale="90000"/>
          </a:bodyPr>
          <a:lstStyle/>
          <a:p>
            <a:pPr algn="ctr"/>
            <a:r>
              <a:rPr lang="en-US" sz="6600" dirty="0">
                <a:solidFill>
                  <a:schemeClr val="bg1"/>
                </a:solidFill>
                <a:latin typeface="Candara" panose="020E0502030303020204" pitchFamily="34" charset="0"/>
              </a:rPr>
              <a:t>LABOR ACKNOWLEDGEMENT</a:t>
            </a:r>
          </a:p>
        </p:txBody>
      </p:sp>
      <p:sp>
        <p:nvSpPr>
          <p:cNvPr id="3" name="Content Placeholder 2">
            <a:extLst>
              <a:ext uri="{FF2B5EF4-FFF2-40B4-BE49-F238E27FC236}">
                <a16:creationId xmlns:a16="http://schemas.microsoft.com/office/drawing/2014/main" id="{C03E4DA4-FA68-AAEC-0889-80AC89CB5BE2}"/>
              </a:ext>
            </a:extLst>
          </p:cNvPr>
          <p:cNvSpPr>
            <a:spLocks noGrp="1"/>
          </p:cNvSpPr>
          <p:nvPr>
            <p:ph idx="1"/>
          </p:nvPr>
        </p:nvSpPr>
        <p:spPr>
          <a:xfrm>
            <a:off x="838200" y="1370648"/>
            <a:ext cx="10515600" cy="5122227"/>
          </a:xfrm>
        </p:spPr>
        <p:txBody>
          <a:bodyPr>
            <a:normAutofit/>
          </a:bodyPr>
          <a:lstStyle/>
          <a:p>
            <a:pPr marL="0" indent="0" algn="ctr">
              <a:buNone/>
            </a:pPr>
            <a:r>
              <a:rPr lang="en-US" sz="3600" dirty="0">
                <a:solidFill>
                  <a:schemeClr val="bg1"/>
                </a:solidFill>
                <a:latin typeface="Candara" panose="020E0502030303020204" pitchFamily="34" charset="0"/>
              </a:rPr>
              <a:t>We must acknowledge that the University of Virginia- its construction, growth, and development- was made possible through the coerced labor of enslaved Africans and African Americans.  We are all indebted to their sacrifice. We recognize that the legacies of slavery are still present today and that racism continues to shape our laws, cultures, and institutions.</a:t>
            </a:r>
          </a:p>
        </p:txBody>
      </p:sp>
      <p:sp>
        <p:nvSpPr>
          <p:cNvPr id="4" name="TextBox 3">
            <a:extLst>
              <a:ext uri="{FF2B5EF4-FFF2-40B4-BE49-F238E27FC236}">
                <a16:creationId xmlns:a16="http://schemas.microsoft.com/office/drawing/2014/main" id="{936B1E51-B721-0A24-1D8C-7E12BEF1FC10}"/>
              </a:ext>
            </a:extLst>
          </p:cNvPr>
          <p:cNvSpPr txBox="1"/>
          <p:nvPr/>
        </p:nvSpPr>
        <p:spPr>
          <a:xfrm>
            <a:off x="0" y="6492875"/>
            <a:ext cx="12192000"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Credit: </a:t>
            </a:r>
            <a:r>
              <a:rPr lang="en-US" dirty="0" err="1">
                <a:solidFill>
                  <a:schemeClr val="bg1"/>
                </a:solidFill>
                <a:latin typeface="Candara" panose="020E0502030303020204" pitchFamily="34" charset="0"/>
              </a:rPr>
              <a:t>Meggan</a:t>
            </a:r>
            <a:r>
              <a:rPr lang="en-US" dirty="0">
                <a:solidFill>
                  <a:schemeClr val="bg1"/>
                </a:solidFill>
                <a:latin typeface="Candara" panose="020E0502030303020204" pitchFamily="34" charset="0"/>
              </a:rPr>
              <a:t> Cashwell, Ph.D. Adapted from </a:t>
            </a:r>
            <a:r>
              <a:rPr lang="en-US" dirty="0" err="1">
                <a:solidFill>
                  <a:schemeClr val="bg1"/>
                </a:solidFill>
                <a:latin typeface="Candara" panose="020E0502030303020204" pitchFamily="34" charset="0"/>
              </a:rPr>
              <a:t>Terah</a:t>
            </a:r>
            <a:r>
              <a:rPr lang="en-US" dirty="0">
                <a:solidFill>
                  <a:schemeClr val="bg1"/>
                </a:solidFill>
                <a:latin typeface="Candara" panose="020E0502030303020204" pitchFamily="34" charset="0"/>
              </a:rPr>
              <a:t> ‘TJ’ Stewart and the Mid-American Arts Alliance.</a:t>
            </a:r>
          </a:p>
        </p:txBody>
      </p:sp>
    </p:spTree>
    <p:extLst>
      <p:ext uri="{BB962C8B-B14F-4D97-AF65-F5344CB8AC3E}">
        <p14:creationId xmlns:p14="http://schemas.microsoft.com/office/powerpoint/2010/main" val="2271883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xfrm>
            <a:off x="0" y="0"/>
            <a:ext cx="10291019" cy="956519"/>
          </a:xfrm>
          <a:prstGeom prst="rect">
            <a:avLst/>
          </a:prstGeom>
        </p:spPr>
        <p:txBody>
          <a:bodyPr/>
          <a:lstStyle/>
          <a:p>
            <a:r>
              <a:rPr dirty="0">
                <a:solidFill>
                  <a:schemeClr val="bg1"/>
                </a:solidFill>
                <a:latin typeface="Candara" panose="020E0502030303020204" pitchFamily="34" charset="0"/>
              </a:rPr>
              <a:t>Resources</a:t>
            </a:r>
            <a:r>
              <a:rPr lang="en-US" dirty="0">
                <a:solidFill>
                  <a:schemeClr val="bg1"/>
                </a:solidFill>
                <a:latin typeface="Candara" panose="020E0502030303020204" pitchFamily="34" charset="0"/>
              </a:rPr>
              <a:t> –</a:t>
            </a:r>
            <a:r>
              <a:rPr lang="en-US" sz="4400" kern="1200" dirty="0">
                <a:solidFill>
                  <a:schemeClr val="tx1"/>
                </a:solidFill>
                <a:effectLst/>
                <a:latin typeface="+mj-lt"/>
                <a:ea typeface="+mj-ea"/>
                <a:cs typeface="+mj-cs"/>
              </a:rPr>
              <a:t> </a:t>
            </a:r>
            <a:r>
              <a:rPr lang="en-US" dirty="0">
                <a:solidFill>
                  <a:schemeClr val="bg1"/>
                </a:solidFill>
                <a:latin typeface="Candara" panose="020E0502030303020204" pitchFamily="34" charset="0"/>
              </a:rPr>
              <a:t>General</a:t>
            </a:r>
            <a:endParaRPr dirty="0">
              <a:solidFill>
                <a:schemeClr val="bg1"/>
              </a:solidFill>
              <a:latin typeface="Candara" panose="020E0502030303020204" pitchFamily="34" charset="0"/>
            </a:endParaRPr>
          </a:p>
        </p:txBody>
      </p:sp>
      <p:sp>
        <p:nvSpPr>
          <p:cNvPr id="210" name="Content Placeholder 2"/>
          <p:cNvSpPr txBox="1">
            <a:spLocks noGrp="1"/>
          </p:cNvSpPr>
          <p:nvPr>
            <p:ph type="body" idx="1"/>
          </p:nvPr>
        </p:nvSpPr>
        <p:spPr>
          <a:xfrm>
            <a:off x="445918" y="1230840"/>
            <a:ext cx="11746082" cy="5276640"/>
          </a:xfrm>
          <a:prstGeom prst="rect">
            <a:avLst/>
          </a:prstGeom>
        </p:spPr>
        <p:txBody>
          <a:bodyPr>
            <a:normAutofit/>
          </a:bodyPr>
          <a:lstStyle/>
          <a:p>
            <a:pPr>
              <a:defRPr sz="2400"/>
            </a:pPr>
            <a:r>
              <a:rPr sz="3200" dirty="0">
                <a:solidFill>
                  <a:schemeClr val="bg1"/>
                </a:solidFill>
                <a:latin typeface="Candara" panose="020E0502030303020204" pitchFamily="34" charset="0"/>
                <a:hlinkClick r:id="rId2"/>
              </a:rPr>
              <a:t>Timeline of Artificial Intelligence</a:t>
            </a:r>
            <a:br>
              <a:rPr sz="3200" dirty="0">
                <a:solidFill>
                  <a:schemeClr val="bg1"/>
                </a:solidFill>
                <a:latin typeface="Candara" panose="020E0502030303020204" pitchFamily="34" charset="0"/>
                <a:hlinkClick r:id="rId2"/>
              </a:rPr>
            </a:br>
            <a:endParaRPr sz="3200" dirty="0">
              <a:solidFill>
                <a:schemeClr val="bg1"/>
              </a:solidFill>
              <a:latin typeface="Candara" panose="020E0502030303020204" pitchFamily="34" charset="0"/>
            </a:endParaRPr>
          </a:p>
          <a:p>
            <a:pPr>
              <a:defRPr sz="2400"/>
            </a:pPr>
            <a:r>
              <a:rPr sz="3200" dirty="0">
                <a:solidFill>
                  <a:schemeClr val="bg1"/>
                </a:solidFill>
                <a:latin typeface="Candara" panose="020E0502030303020204" pitchFamily="34" charset="0"/>
                <a:hlinkClick r:id="rId3"/>
              </a:rPr>
              <a:t>History of Machine Learning</a:t>
            </a:r>
            <a:br>
              <a:rPr sz="3200" dirty="0">
                <a:solidFill>
                  <a:schemeClr val="bg1"/>
                </a:solidFill>
                <a:latin typeface="Candara" panose="020E0502030303020204" pitchFamily="34" charset="0"/>
              </a:rPr>
            </a:br>
            <a:endParaRPr sz="3200" dirty="0">
              <a:solidFill>
                <a:schemeClr val="bg1"/>
              </a:solidFill>
              <a:latin typeface="Candara" panose="020E0502030303020204" pitchFamily="34" charset="0"/>
            </a:endParaRPr>
          </a:p>
          <a:p>
            <a:pPr>
              <a:defRPr sz="2400"/>
            </a:pPr>
            <a:r>
              <a:rPr sz="3200" dirty="0">
                <a:solidFill>
                  <a:schemeClr val="bg1"/>
                </a:solidFill>
                <a:latin typeface="Candara" panose="020E0502030303020204" pitchFamily="34" charset="0"/>
                <a:hlinkClick r:id="rId4"/>
              </a:rPr>
              <a:t>“What Is The Difference Between Artificial Intelligence And Machine Learning?”</a:t>
            </a:r>
            <a:br>
              <a:rPr lang="en-US" sz="3200" u="sng" dirty="0">
                <a:solidFill>
                  <a:schemeClr val="bg1"/>
                </a:solidFill>
                <a:uFill>
                  <a:solidFill>
                    <a:srgbClr val="0563C1"/>
                  </a:solidFill>
                </a:uFill>
                <a:latin typeface="Candara" panose="020E0502030303020204" pitchFamily="34" charset="0"/>
              </a:rPr>
            </a:br>
            <a:endParaRPr lang="en-US" sz="3200" u="sng" dirty="0">
              <a:solidFill>
                <a:schemeClr val="bg1"/>
              </a:solidFill>
              <a:uFill>
                <a:solidFill>
                  <a:srgbClr val="0563C1"/>
                </a:solidFill>
              </a:uFill>
              <a:latin typeface="Candara" panose="020E0502030303020204" pitchFamily="34" charset="0"/>
            </a:endParaRPr>
          </a:p>
          <a:p>
            <a:pPr>
              <a:defRPr b="1"/>
            </a:pPr>
            <a:r>
              <a:rPr lang="en-US" sz="3200" dirty="0">
                <a:solidFill>
                  <a:schemeClr val="bg1"/>
                </a:solidFill>
                <a:hlinkClick r:id="rId5"/>
              </a:rPr>
              <a:t>Worldwide Artificial Intelligence Spending Guide </a:t>
            </a:r>
            <a:endParaRPr sz="3200" dirty="0">
              <a:solidFill>
                <a:schemeClr val="bg1"/>
              </a:solidFill>
              <a:latin typeface="Candara" panose="020E0502030303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0" y="0"/>
            <a:ext cx="10515600" cy="1325563"/>
          </a:xfrm>
          <a:prstGeom prst="rect">
            <a:avLst/>
          </a:prstGeom>
        </p:spPr>
        <p:txBody>
          <a:bodyPr/>
          <a:lstStyle/>
          <a:p>
            <a:r>
              <a:rPr dirty="0">
                <a:solidFill>
                  <a:schemeClr val="bg1"/>
                </a:solidFill>
                <a:latin typeface="Candara" panose="020E0502030303020204" pitchFamily="34" charset="0"/>
              </a:rPr>
              <a:t>Resources</a:t>
            </a:r>
            <a:r>
              <a:rPr lang="en-US" dirty="0">
                <a:solidFill>
                  <a:schemeClr val="bg1"/>
                </a:solidFill>
                <a:latin typeface="Candara" panose="020E0502030303020204" pitchFamily="34" charset="0"/>
              </a:rPr>
              <a:t> – General (2)</a:t>
            </a:r>
            <a:endParaRPr dirty="0">
              <a:solidFill>
                <a:schemeClr val="bg1"/>
              </a:solidFill>
              <a:latin typeface="Candara" panose="020E0502030303020204" pitchFamily="34" charset="0"/>
            </a:endParaRPr>
          </a:p>
        </p:txBody>
      </p:sp>
      <p:sp>
        <p:nvSpPr>
          <p:cNvPr id="213" name="Content Placeholder 2"/>
          <p:cNvSpPr txBox="1">
            <a:spLocks noGrp="1"/>
          </p:cNvSpPr>
          <p:nvPr>
            <p:ph type="body" idx="1"/>
          </p:nvPr>
        </p:nvSpPr>
        <p:spPr>
          <a:xfrm>
            <a:off x="588818" y="1166456"/>
            <a:ext cx="11603182" cy="5286409"/>
          </a:xfrm>
          <a:prstGeom prst="rect">
            <a:avLst/>
          </a:prstGeom>
        </p:spPr>
        <p:txBody>
          <a:bodyPr>
            <a:normAutofit/>
          </a:bodyPr>
          <a:lstStyle/>
          <a:p>
            <a:pPr>
              <a:defRPr sz="2400"/>
            </a:pPr>
            <a:r>
              <a:rPr lang="en-US" sz="3200" dirty="0">
                <a:solidFill>
                  <a:schemeClr val="bg1"/>
                </a:solidFill>
                <a:latin typeface="Candara" panose="020E0502030303020204" pitchFamily="34" charset="0"/>
                <a:hlinkClick r:id="rId2"/>
              </a:rPr>
              <a:t>“Neural Network | Human Brain versus computer”</a:t>
            </a:r>
            <a:r>
              <a:rPr lang="en-US" sz="3200" dirty="0">
                <a:solidFill>
                  <a:schemeClr val="bg1"/>
                </a:solidFill>
                <a:latin typeface="Candara" panose="020E0502030303020204" pitchFamily="34" charset="0"/>
              </a:rPr>
              <a:t> </a:t>
            </a:r>
            <a:br>
              <a:rPr lang="en-US" sz="3200" u="sng" dirty="0">
                <a:solidFill>
                  <a:schemeClr val="bg1"/>
                </a:solidFill>
                <a:uFill>
                  <a:solidFill>
                    <a:srgbClr val="0563C1"/>
                  </a:solidFill>
                </a:uFill>
                <a:latin typeface="Candara" panose="020E0502030303020204" pitchFamily="34" charset="0"/>
              </a:rPr>
            </a:br>
            <a:endParaRPr lang="en-US" sz="3200" u="sng" dirty="0">
              <a:solidFill>
                <a:schemeClr val="bg1"/>
              </a:solidFill>
              <a:uFill>
                <a:solidFill>
                  <a:srgbClr val="0563C1"/>
                </a:solidFill>
              </a:uFill>
              <a:latin typeface="Candara" panose="020E0502030303020204" pitchFamily="34" charset="0"/>
            </a:endParaRPr>
          </a:p>
          <a:p>
            <a:pPr>
              <a:defRPr sz="2400"/>
            </a:pPr>
            <a:r>
              <a:rPr lang="en-US" sz="3200" i="0" dirty="0">
                <a:solidFill>
                  <a:schemeClr val="bg1"/>
                </a:solidFill>
                <a:effectLst/>
                <a:latin typeface="Candara" panose="020E0502030303020204" pitchFamily="34" charset="0"/>
                <a:hlinkClick r:id="rId3"/>
              </a:rPr>
              <a:t>What is the AI ‘State of the Art’?</a:t>
            </a:r>
            <a:r>
              <a:rPr lang="en-US" sz="3200" dirty="0">
                <a:solidFill>
                  <a:schemeClr val="bg1"/>
                </a:solidFill>
                <a:latin typeface="Candara" panose="020E0502030303020204" pitchFamily="34" charset="0"/>
              </a:rPr>
              <a:t> </a:t>
            </a:r>
            <a:br>
              <a:rPr lang="en-US" sz="3200" dirty="0">
                <a:solidFill>
                  <a:schemeClr val="bg1"/>
                </a:solidFill>
                <a:latin typeface="Candara" panose="020E0502030303020204" pitchFamily="34" charset="0"/>
              </a:rPr>
            </a:br>
            <a:endParaRPr lang="en-US" sz="3200" dirty="0">
              <a:solidFill>
                <a:schemeClr val="bg1"/>
              </a:solidFill>
              <a:latin typeface="Candara" panose="020E0502030303020204" pitchFamily="34" charset="0"/>
            </a:endParaRPr>
          </a:p>
          <a:p>
            <a:pPr marL="214884" indent="-214884" defTabSz="859536">
              <a:lnSpc>
                <a:spcPct val="72000"/>
              </a:lnSpc>
              <a:spcBef>
                <a:spcPts val="900"/>
              </a:spcBef>
              <a:defRPr sz="2726"/>
            </a:pPr>
            <a:r>
              <a:rPr lang="en-US" sz="3200" dirty="0">
                <a:solidFill>
                  <a:schemeClr val="bg1"/>
                </a:solidFill>
                <a:latin typeface="Candara" panose="020E0502030303020204" pitchFamily="34" charset="0"/>
                <a:hlinkClick r:id="rId4"/>
              </a:rPr>
              <a:t>AITopics</a:t>
            </a:r>
            <a:r>
              <a:rPr lang="en-US" sz="3200" dirty="0">
                <a:solidFill>
                  <a:schemeClr val="bg1"/>
                </a:solidFill>
                <a:latin typeface="Candara" panose="020E0502030303020204" pitchFamily="34" charset="0"/>
              </a:rPr>
              <a:t> </a:t>
            </a:r>
            <a:br>
              <a:rPr lang="en-US" sz="3200" u="sng" dirty="0">
                <a:solidFill>
                  <a:srgbClr val="0563C1"/>
                </a:solidFill>
                <a:uFill>
                  <a:solidFill>
                    <a:srgbClr val="0563C1"/>
                  </a:solidFill>
                </a:uFill>
                <a:latin typeface="Candara" panose="020E0502030303020204" pitchFamily="34" charset="0"/>
              </a:rPr>
            </a:br>
            <a:endParaRPr sz="3200" dirty="0">
              <a:solidFill>
                <a:schemeClr val="bg1"/>
              </a:solidFill>
              <a:latin typeface="Candara" panose="020E0502030303020204" pitchFamily="34" charset="0"/>
            </a:endParaRPr>
          </a:p>
          <a:p>
            <a:pPr marL="214884" indent="-214884" defTabSz="859536">
              <a:lnSpc>
                <a:spcPct val="72000"/>
              </a:lnSpc>
              <a:spcBef>
                <a:spcPts val="900"/>
              </a:spcBef>
              <a:defRPr sz="2726"/>
            </a:pPr>
            <a:r>
              <a:rPr lang="en-US" sz="3200" dirty="0">
                <a:solidFill>
                  <a:schemeClr val="bg1"/>
                </a:solidFill>
                <a:latin typeface="Candara" panose="020E0502030303020204" pitchFamily="34" charset="0"/>
                <a:hlinkClick r:id="rId5"/>
              </a:rPr>
              <a:t>Rabbit R1</a:t>
            </a:r>
            <a:r>
              <a:rPr lang="en-US" sz="3200" dirty="0">
                <a:solidFill>
                  <a:schemeClr val="bg1"/>
                </a:solidFill>
                <a:latin typeface="Candara" panose="020E0502030303020204" pitchFamily="34" charset="0"/>
              </a:rPr>
              <a:t> </a:t>
            </a:r>
            <a:br>
              <a:rPr lang="en-US" sz="3200" dirty="0">
                <a:solidFill>
                  <a:schemeClr val="bg1"/>
                </a:solidFill>
                <a:latin typeface="Candara" panose="020E0502030303020204" pitchFamily="34" charset="0"/>
              </a:rPr>
            </a:br>
            <a:endParaRPr lang="en-US" sz="3200" dirty="0">
              <a:solidFill>
                <a:schemeClr val="bg1"/>
              </a:solidFill>
              <a:latin typeface="Candara" panose="020E0502030303020204" pitchFamily="34" charset="0"/>
            </a:endParaRPr>
          </a:p>
          <a:p>
            <a:pPr marL="214884" indent="-214884" defTabSz="859536">
              <a:lnSpc>
                <a:spcPct val="72000"/>
              </a:lnSpc>
              <a:spcBef>
                <a:spcPts val="900"/>
              </a:spcBef>
              <a:defRPr sz="2726"/>
            </a:pPr>
            <a:r>
              <a:rPr lang="en-US" sz="3200" dirty="0">
                <a:solidFill>
                  <a:schemeClr val="bg1"/>
                </a:solidFill>
                <a:hlinkClick r:id="rId6"/>
              </a:rPr>
              <a:t>Beyond AI Exposure: Which Tasks are Cost-Effective to Automate with Computer Vision?</a:t>
            </a:r>
            <a:r>
              <a:rPr lang="en-US" sz="3200" dirty="0">
                <a:solidFill>
                  <a:schemeClr val="bg1"/>
                </a:solidFill>
              </a:rPr>
              <a:t> </a:t>
            </a:r>
            <a:endParaRPr lang="en-US" sz="3200" dirty="0">
              <a:solidFill>
                <a:schemeClr val="bg1"/>
              </a:solidFill>
              <a:latin typeface="Candara" panose="020E0502030303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13BB-8448-95CD-C6FD-4715F8B020F0}"/>
              </a:ext>
            </a:extLst>
          </p:cNvPr>
          <p:cNvSpPr>
            <a:spLocks noGrp="1"/>
          </p:cNvSpPr>
          <p:nvPr>
            <p:ph type="title"/>
          </p:nvPr>
        </p:nvSpPr>
        <p:spPr>
          <a:xfrm>
            <a:off x="0" y="18255"/>
            <a:ext cx="10515600" cy="1325563"/>
          </a:xfrm>
        </p:spPr>
        <p:txBody>
          <a:bodyPr/>
          <a:lstStyle/>
          <a:p>
            <a:r>
              <a:rPr lang="en-US" dirty="0">
                <a:solidFill>
                  <a:schemeClr val="bg1"/>
                </a:solidFill>
              </a:rPr>
              <a:t>Resources</a:t>
            </a:r>
            <a:r>
              <a:rPr lang="en-US" baseline="0" dirty="0">
                <a:solidFill>
                  <a:schemeClr val="bg1"/>
                </a:solidFill>
              </a:rPr>
              <a:t> </a:t>
            </a:r>
            <a:r>
              <a:rPr lang="en-US" sz="4400" kern="1200" dirty="0">
                <a:solidFill>
                  <a:schemeClr val="bg1"/>
                </a:solidFill>
                <a:effectLst/>
                <a:latin typeface="+mj-lt"/>
                <a:ea typeface="+mj-ea"/>
                <a:cs typeface="+mj-cs"/>
              </a:rPr>
              <a:t>–</a:t>
            </a:r>
            <a:r>
              <a:rPr lang="en-US" dirty="0">
                <a:solidFill>
                  <a:schemeClr val="bg1"/>
                </a:solidFill>
              </a:rPr>
              <a:t> Healthcare</a:t>
            </a:r>
          </a:p>
        </p:txBody>
      </p:sp>
      <p:sp>
        <p:nvSpPr>
          <p:cNvPr id="3" name="Content Placeholder 2">
            <a:extLst>
              <a:ext uri="{FF2B5EF4-FFF2-40B4-BE49-F238E27FC236}">
                <a16:creationId xmlns:a16="http://schemas.microsoft.com/office/drawing/2014/main" id="{23EEDEB9-D7E7-D148-F693-48F6054124DB}"/>
              </a:ext>
            </a:extLst>
          </p:cNvPr>
          <p:cNvSpPr>
            <a:spLocks noGrp="1"/>
          </p:cNvSpPr>
          <p:nvPr>
            <p:ph idx="1"/>
          </p:nvPr>
        </p:nvSpPr>
        <p:spPr>
          <a:xfrm>
            <a:off x="518160" y="1140032"/>
            <a:ext cx="11336767" cy="5550328"/>
          </a:xfrm>
        </p:spPr>
        <p:txBody>
          <a:bodyPr>
            <a:noAutofit/>
          </a:bodyPr>
          <a:lstStyle/>
          <a:p>
            <a:r>
              <a:rPr lang="en-US" dirty="0">
                <a:solidFill>
                  <a:schemeClr val="bg1"/>
                </a:solidFill>
                <a:latin typeface="Candara" panose="020E0502030303020204" pitchFamily="34" charset="0"/>
                <a:hlinkClick r:id="rId2"/>
              </a:rPr>
              <a:t>Artificial intelligence in healthcare: transforming the practice of medicine</a:t>
            </a:r>
            <a:r>
              <a:rPr lang="en-US" dirty="0">
                <a:solidFill>
                  <a:schemeClr val="bg1"/>
                </a:solidFill>
                <a:latin typeface="Candara" panose="020E0502030303020204" pitchFamily="34" charset="0"/>
              </a:rPr>
              <a:t> </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marL="214884" indent="-214884" defTabSz="859536">
              <a:lnSpc>
                <a:spcPct val="72000"/>
              </a:lnSpc>
              <a:spcBef>
                <a:spcPts val="900"/>
              </a:spcBef>
              <a:defRPr sz="2726"/>
            </a:pPr>
            <a:r>
              <a:rPr lang="en-US" dirty="0">
                <a:solidFill>
                  <a:schemeClr val="bg1"/>
                </a:solidFill>
                <a:latin typeface="Candara" panose="020E0502030303020204" pitchFamily="34" charset="0"/>
                <a:hlinkClick r:id="rId3"/>
              </a:rPr>
              <a:t>AI’s role in healthcare starts small, gets bigger</a:t>
            </a:r>
            <a:r>
              <a:rPr lang="en-US" dirty="0">
                <a:solidFill>
                  <a:schemeClr val="bg1"/>
                </a:solidFill>
                <a:latin typeface="Candara" panose="020E0502030303020204" pitchFamily="34" charset="0"/>
              </a:rPr>
              <a:t> </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marL="214884" indent="-214884" defTabSz="859536">
              <a:lnSpc>
                <a:spcPct val="72000"/>
              </a:lnSpc>
              <a:spcBef>
                <a:spcPts val="900"/>
              </a:spcBef>
              <a:defRPr sz="2726"/>
            </a:pPr>
            <a:r>
              <a:rPr lang="en-US" dirty="0">
                <a:solidFill>
                  <a:schemeClr val="bg1"/>
                </a:solidFill>
                <a:latin typeface="Candara" panose="020E0502030303020204" pitchFamily="34" charset="0"/>
                <a:hlinkClick r:id="rId4"/>
              </a:rPr>
              <a:t>“How AI is transforming healthcare and solving problems in 2017”</a:t>
            </a:r>
            <a:r>
              <a:rPr lang="en-US" dirty="0">
                <a:solidFill>
                  <a:schemeClr val="bg1"/>
                </a:solidFill>
                <a:latin typeface="Candara" panose="020E0502030303020204" pitchFamily="34" charset="0"/>
              </a:rPr>
              <a:t> </a:t>
            </a:r>
            <a:endParaRPr lang="en-US" u="sng" dirty="0">
              <a:solidFill>
                <a:schemeClr val="bg1"/>
              </a:solidFill>
              <a:uFill>
                <a:solidFill>
                  <a:srgbClr val="0563C1"/>
                </a:solidFill>
              </a:uFill>
              <a:latin typeface="Candara" panose="020E0502030303020204" pitchFamily="34" charset="0"/>
            </a:endParaRPr>
          </a:p>
          <a:p>
            <a:pPr marL="214884" indent="-214884" defTabSz="859536">
              <a:lnSpc>
                <a:spcPct val="72000"/>
              </a:lnSpc>
              <a:spcBef>
                <a:spcPts val="900"/>
              </a:spcBef>
              <a:defRPr sz="2726"/>
            </a:pPr>
            <a:endParaRPr lang="en-US" u="sng" dirty="0">
              <a:solidFill>
                <a:schemeClr val="bg1"/>
              </a:solidFill>
              <a:uFill>
                <a:solidFill>
                  <a:srgbClr val="0563C1"/>
                </a:solidFill>
              </a:uFill>
              <a:latin typeface="Candara" panose="020E0502030303020204" pitchFamily="34" charset="0"/>
            </a:endParaRPr>
          </a:p>
          <a:p>
            <a:pPr marL="214884" indent="-214884" defTabSz="859536">
              <a:lnSpc>
                <a:spcPct val="72000"/>
              </a:lnSpc>
              <a:spcBef>
                <a:spcPts val="900"/>
              </a:spcBef>
              <a:defRPr sz="2726"/>
            </a:pPr>
            <a:r>
              <a:rPr lang="en-US" dirty="0">
                <a:solidFill>
                  <a:schemeClr val="bg1"/>
                </a:solidFill>
                <a:hlinkClick r:id="rId5"/>
              </a:rPr>
              <a:t>Overview of artificial intelligence in medicine</a:t>
            </a:r>
            <a:endParaRPr lang="en-US" dirty="0">
              <a:solidFill>
                <a:schemeClr val="bg1"/>
              </a:solidFill>
            </a:endParaRPr>
          </a:p>
          <a:p>
            <a:pPr marL="214884" indent="-214884" defTabSz="859536">
              <a:lnSpc>
                <a:spcPct val="72000"/>
              </a:lnSpc>
              <a:spcBef>
                <a:spcPts val="900"/>
              </a:spcBef>
              <a:defRPr sz="2726"/>
            </a:pPr>
            <a:endParaRPr lang="en-US" dirty="0">
              <a:solidFill>
                <a:schemeClr val="bg1"/>
              </a:solidFill>
            </a:endParaRPr>
          </a:p>
          <a:p>
            <a:pPr marL="214884" indent="-214884" defTabSz="859536">
              <a:lnSpc>
                <a:spcPct val="72000"/>
              </a:lnSpc>
              <a:spcBef>
                <a:spcPts val="900"/>
              </a:spcBef>
              <a:defRPr sz="2726"/>
            </a:pPr>
            <a:r>
              <a:rPr lang="en-US" dirty="0">
                <a:solidFill>
                  <a:schemeClr val="bg1"/>
                </a:solidFill>
                <a:latin typeface="Candara" panose="020E0502030303020204" pitchFamily="34" charset="0"/>
                <a:hlinkClick r:id="rId6"/>
              </a:rPr>
              <a:t>Development and Evaluation of a Smartphone-Based Chatbot Coach to Facilitate a Balanced Lifestyle in Individuals with Headaches (</a:t>
            </a:r>
            <a:r>
              <a:rPr lang="en-US" dirty="0" err="1">
                <a:solidFill>
                  <a:schemeClr val="bg1"/>
                </a:solidFill>
                <a:latin typeface="Candara" panose="020E0502030303020204" pitchFamily="34" charset="0"/>
                <a:hlinkClick r:id="rId6"/>
              </a:rPr>
              <a:t>BalanceUP</a:t>
            </a:r>
            <a:r>
              <a:rPr lang="en-US" dirty="0">
                <a:solidFill>
                  <a:schemeClr val="bg1"/>
                </a:solidFill>
                <a:latin typeface="Candara" panose="020E0502030303020204" pitchFamily="34" charset="0"/>
                <a:hlinkClick r:id="rId6"/>
              </a:rPr>
              <a:t> App): Randomized Controlled Trial</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Journal of Medical Internet Research, 26</a:t>
            </a:r>
            <a:r>
              <a:rPr lang="en-US" dirty="0">
                <a:solidFill>
                  <a:schemeClr val="bg1"/>
                </a:solidFill>
                <a:latin typeface="Candara" panose="020E0502030303020204" pitchFamily="34" charset="0"/>
              </a:rPr>
              <a:t>: e50132. </a:t>
            </a:r>
          </a:p>
        </p:txBody>
      </p:sp>
    </p:spTree>
    <p:extLst>
      <p:ext uri="{BB962C8B-B14F-4D97-AF65-F5344CB8AC3E}">
        <p14:creationId xmlns:p14="http://schemas.microsoft.com/office/powerpoint/2010/main" val="1019845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2BAA-6D92-25CB-6A35-D0D768B7C894}"/>
              </a:ext>
            </a:extLst>
          </p:cNvPr>
          <p:cNvSpPr>
            <a:spLocks noGrp="1"/>
          </p:cNvSpPr>
          <p:nvPr>
            <p:ph type="title"/>
          </p:nvPr>
        </p:nvSpPr>
        <p:spPr>
          <a:xfrm>
            <a:off x="0" y="18255"/>
            <a:ext cx="10515600" cy="1325563"/>
          </a:xfrm>
        </p:spPr>
        <p:txBody>
          <a:bodyPr/>
          <a:lstStyle/>
          <a:p>
            <a:r>
              <a:rPr lang="en-US" dirty="0">
                <a:solidFill>
                  <a:schemeClr val="bg1"/>
                </a:solidFill>
              </a:rPr>
              <a:t>Resources </a:t>
            </a:r>
            <a:r>
              <a:rPr lang="en-US" sz="4400" kern="1200" dirty="0">
                <a:solidFill>
                  <a:schemeClr val="bg1"/>
                </a:solidFill>
                <a:effectLst/>
                <a:latin typeface="+mj-lt"/>
                <a:ea typeface="+mj-ea"/>
                <a:cs typeface="+mj-cs"/>
              </a:rPr>
              <a:t>–</a:t>
            </a:r>
            <a:r>
              <a:rPr lang="en-US" dirty="0">
                <a:solidFill>
                  <a:schemeClr val="bg1"/>
                </a:solidFill>
              </a:rPr>
              <a:t> Healthcare (2)</a:t>
            </a:r>
          </a:p>
        </p:txBody>
      </p:sp>
      <p:sp>
        <p:nvSpPr>
          <p:cNvPr id="3" name="Content Placeholder 2">
            <a:extLst>
              <a:ext uri="{FF2B5EF4-FFF2-40B4-BE49-F238E27FC236}">
                <a16:creationId xmlns:a16="http://schemas.microsoft.com/office/drawing/2014/main" id="{7F61248A-088A-4994-84CD-117CDC538116}"/>
              </a:ext>
            </a:extLst>
          </p:cNvPr>
          <p:cNvSpPr>
            <a:spLocks noGrp="1"/>
          </p:cNvSpPr>
          <p:nvPr>
            <p:ph idx="1"/>
          </p:nvPr>
        </p:nvSpPr>
        <p:spPr>
          <a:xfrm>
            <a:off x="408791" y="1207966"/>
            <a:ext cx="11541489" cy="5438142"/>
          </a:xfrm>
        </p:spPr>
        <p:txBody>
          <a:bodyPr>
            <a:normAutofit/>
          </a:bodyPr>
          <a:lstStyle/>
          <a:p>
            <a:r>
              <a:rPr lang="en-US" sz="2400" dirty="0">
                <a:solidFill>
                  <a:schemeClr val="bg1"/>
                </a:solidFill>
              </a:rPr>
              <a:t>Singh, J., </a:t>
            </a:r>
            <a:r>
              <a:rPr lang="en-US" sz="2400" dirty="0" err="1">
                <a:solidFill>
                  <a:schemeClr val="bg1"/>
                </a:solidFill>
              </a:rPr>
              <a:t>Sillerud</a:t>
            </a:r>
            <a:r>
              <a:rPr lang="en-US" sz="2400" dirty="0">
                <a:solidFill>
                  <a:schemeClr val="bg1"/>
                </a:solidFill>
              </a:rPr>
              <a:t>, B., &amp; Singh, A. (2023). </a:t>
            </a:r>
            <a:r>
              <a:rPr lang="en-US" sz="2400" dirty="0">
                <a:solidFill>
                  <a:schemeClr val="bg1"/>
                </a:solidFill>
                <a:hlinkClick r:id="rId2"/>
              </a:rPr>
              <a:t>Artificial intelligence, chatbots and </a:t>
            </a:r>
            <a:r>
              <a:rPr lang="en-US" sz="2400" dirty="0" err="1">
                <a:solidFill>
                  <a:schemeClr val="bg1"/>
                </a:solidFill>
                <a:hlinkClick r:id="rId2"/>
              </a:rPr>
              <a:t>ChatGPT</a:t>
            </a:r>
            <a:r>
              <a:rPr lang="en-US" sz="2400" dirty="0">
                <a:solidFill>
                  <a:schemeClr val="bg1"/>
                </a:solidFill>
                <a:hlinkClick r:id="rId2"/>
              </a:rPr>
              <a:t> in healthcare—narrative review of historical evolution, current application, and change management approach to increase adoption</a:t>
            </a:r>
            <a:r>
              <a:rPr lang="en-US" sz="2400" dirty="0">
                <a:solidFill>
                  <a:schemeClr val="bg1"/>
                </a:solidFill>
              </a:rPr>
              <a:t>. </a:t>
            </a:r>
            <a:r>
              <a:rPr lang="en-US" sz="2400" i="1" dirty="0">
                <a:solidFill>
                  <a:schemeClr val="bg1"/>
                </a:solidFill>
              </a:rPr>
              <a:t>Journal of Medical Artificial Intelligence, 6</a:t>
            </a:r>
            <a:r>
              <a:rPr lang="en-US" sz="2400" dirty="0">
                <a:solidFill>
                  <a:schemeClr val="bg1"/>
                </a:solidFill>
              </a:rPr>
              <a:t>. </a:t>
            </a:r>
            <a:br>
              <a:rPr lang="en-US" sz="2400" dirty="0">
                <a:solidFill>
                  <a:schemeClr val="bg1"/>
                </a:solidFill>
              </a:rPr>
            </a:br>
            <a:endParaRPr lang="en-US" sz="2400" dirty="0">
              <a:solidFill>
                <a:schemeClr val="bg1"/>
              </a:solidFill>
            </a:endParaRPr>
          </a:p>
          <a:p>
            <a:r>
              <a:rPr lang="en-US" sz="2400" dirty="0" err="1">
                <a:solidFill>
                  <a:schemeClr val="bg1"/>
                </a:solidFill>
              </a:rPr>
              <a:t>Flanagin</a:t>
            </a:r>
            <a:r>
              <a:rPr lang="en-US" sz="2400" dirty="0">
                <a:solidFill>
                  <a:schemeClr val="bg1"/>
                </a:solidFill>
              </a:rPr>
              <a:t>, A., </a:t>
            </a:r>
            <a:r>
              <a:rPr lang="en-US" sz="2400" dirty="0" err="1">
                <a:solidFill>
                  <a:schemeClr val="bg1"/>
                </a:solidFill>
              </a:rPr>
              <a:t>Bibbins</a:t>
            </a:r>
            <a:r>
              <a:rPr lang="en-US" sz="2400" dirty="0">
                <a:solidFill>
                  <a:schemeClr val="bg1"/>
                </a:solidFill>
              </a:rPr>
              <a:t>-Domingo, K., </a:t>
            </a:r>
            <a:r>
              <a:rPr lang="en-US" sz="2400" dirty="0" err="1">
                <a:solidFill>
                  <a:schemeClr val="bg1"/>
                </a:solidFill>
              </a:rPr>
              <a:t>Berkwits</a:t>
            </a:r>
            <a:r>
              <a:rPr lang="en-US" sz="2400" dirty="0">
                <a:solidFill>
                  <a:schemeClr val="bg1"/>
                </a:solidFill>
              </a:rPr>
              <a:t>, M., &amp; Christiansen, S. L. (2023). </a:t>
            </a:r>
            <a:r>
              <a:rPr lang="en-US" sz="2400" i="0" dirty="0">
                <a:solidFill>
                  <a:schemeClr val="bg1"/>
                </a:solidFill>
                <a:effectLst/>
                <a:latin typeface="Candara" panose="020E0502030303020204" pitchFamily="34" charset="0"/>
                <a:hlinkClick r:id="rId3"/>
              </a:rPr>
              <a:t>Nonhuman “Authors” and Implications for the Integrity of Scientific Publication and Medical Knowledge</a:t>
            </a:r>
            <a:r>
              <a:rPr lang="en-US" sz="2400" dirty="0">
                <a:solidFill>
                  <a:schemeClr val="bg1"/>
                </a:solidFill>
                <a:latin typeface="Candara" panose="020E0502030303020204" pitchFamily="34" charset="0"/>
              </a:rPr>
              <a:t>. </a:t>
            </a:r>
            <a:r>
              <a:rPr lang="en-US" sz="2400" i="1" dirty="0">
                <a:solidFill>
                  <a:schemeClr val="bg1"/>
                </a:solidFill>
                <a:effectLst/>
                <a:latin typeface="Candara" panose="020E0502030303020204" pitchFamily="34" charset="0"/>
              </a:rPr>
              <a:t>JAMA, 329</a:t>
            </a:r>
            <a:r>
              <a:rPr lang="en-US" sz="2400" i="0" dirty="0">
                <a:solidFill>
                  <a:schemeClr val="bg1"/>
                </a:solidFill>
                <a:effectLst/>
                <a:latin typeface="Candara" panose="020E0502030303020204" pitchFamily="34" charset="0"/>
              </a:rPr>
              <a:t>(8):637–639. </a:t>
            </a:r>
          </a:p>
          <a:p>
            <a:endParaRPr lang="en-US" dirty="0">
              <a:solidFill>
                <a:schemeClr val="bg1"/>
              </a:solidFill>
              <a:latin typeface="Candara" panose="020E0502030303020204" pitchFamily="34" charset="0"/>
            </a:endParaRPr>
          </a:p>
          <a:p>
            <a:r>
              <a:rPr lang="en-US" sz="2400" dirty="0">
                <a:solidFill>
                  <a:schemeClr val="bg1"/>
                </a:solidFill>
                <a:latin typeface="Candara" panose="020E0502030303020204" pitchFamily="34" charset="0"/>
                <a:hlinkClick r:id="rId4"/>
              </a:rPr>
              <a:t>“Google, Fitbit, startups storm into healthcare AI”</a:t>
            </a:r>
            <a:br>
              <a:rPr lang="en-US" sz="2400" b="1" dirty="0">
                <a:solidFill>
                  <a:schemeClr val="bg1"/>
                </a:solidFill>
                <a:latin typeface="Candara" panose="020E0502030303020204" pitchFamily="34" charset="0"/>
              </a:rPr>
            </a:br>
            <a:endParaRPr lang="en-US" sz="2400" b="1" dirty="0">
              <a:solidFill>
                <a:schemeClr val="bg1"/>
              </a:solidFill>
              <a:latin typeface="Candara" panose="020E0502030303020204" pitchFamily="34" charset="0"/>
            </a:endParaRPr>
          </a:p>
          <a:p>
            <a:pPr>
              <a:lnSpc>
                <a:spcPct val="81000"/>
              </a:lnSpc>
            </a:pPr>
            <a:r>
              <a:rPr lang="en-US" sz="2400" u="sng" dirty="0">
                <a:solidFill>
                  <a:schemeClr val="bg1"/>
                </a:solidFill>
                <a:uFill>
                  <a:solidFill>
                    <a:srgbClr val="0563C1"/>
                  </a:solidFill>
                </a:uFill>
                <a:latin typeface="Candara" panose="020E0502030303020204" pitchFamily="34" charset="0"/>
                <a:hlinkClick r:id="rId5"/>
              </a:rPr>
              <a:t>“</a:t>
            </a:r>
            <a:r>
              <a:rPr lang="en-US" sz="2400" dirty="0">
                <a:solidFill>
                  <a:schemeClr val="bg1"/>
                </a:solidFill>
                <a:latin typeface="Candara" panose="020E0502030303020204" pitchFamily="34" charset="0"/>
                <a:hlinkClick r:id="rId5"/>
              </a:rPr>
              <a:t>These ER Docs Invented a Real Star Trek Tricorder”</a:t>
            </a:r>
            <a:br>
              <a:rPr lang="en-US" sz="2400" dirty="0">
                <a:solidFill>
                  <a:schemeClr val="bg1"/>
                </a:solidFill>
                <a:latin typeface="Candara" panose="020E0502030303020204" pitchFamily="34" charset="0"/>
              </a:rPr>
            </a:br>
            <a:endParaRPr lang="en-US" sz="2400" dirty="0">
              <a:solidFill>
                <a:schemeClr val="bg1"/>
              </a:solidFill>
              <a:latin typeface="Candara" panose="020E0502030303020204" pitchFamily="34" charset="0"/>
            </a:endParaRPr>
          </a:p>
          <a:p>
            <a:pPr>
              <a:lnSpc>
                <a:spcPct val="81000"/>
              </a:lnSpc>
            </a:pPr>
            <a:r>
              <a:rPr lang="en-US" sz="2400" dirty="0">
                <a:solidFill>
                  <a:schemeClr val="bg1"/>
                </a:solidFill>
                <a:latin typeface="Candara" panose="020E0502030303020204" pitchFamily="34" charset="0"/>
                <a:hlinkClick r:id="rId6"/>
              </a:rPr>
              <a:t>“What Companies Are Winning The Race For Artificial Intelligence?”</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42064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0" y="1"/>
            <a:ext cx="10515600" cy="808892"/>
          </a:xfrm>
          <a:prstGeom prst="rect">
            <a:avLst/>
          </a:prstGeom>
        </p:spPr>
        <p:txBody>
          <a:bodyPr/>
          <a:lstStyle/>
          <a:p>
            <a:r>
              <a:rPr dirty="0">
                <a:solidFill>
                  <a:schemeClr val="bg1"/>
                </a:solidFill>
                <a:latin typeface="Candara" panose="020E0502030303020204" pitchFamily="34" charset="0"/>
              </a:rPr>
              <a:t>Resources</a:t>
            </a:r>
            <a:r>
              <a:rPr lang="en-US" dirty="0">
                <a:solidFill>
                  <a:schemeClr val="bg1"/>
                </a:solidFill>
                <a:latin typeface="Candara" panose="020E0502030303020204" pitchFamily="34" charset="0"/>
              </a:rPr>
              <a:t> </a:t>
            </a:r>
            <a:r>
              <a:rPr lang="en-US" sz="4400" kern="1200" dirty="0">
                <a:solidFill>
                  <a:schemeClr val="bg1"/>
                </a:solidFill>
                <a:effectLst/>
                <a:latin typeface="+mj-lt"/>
                <a:ea typeface="+mj-ea"/>
                <a:cs typeface="+mj-cs"/>
              </a:rPr>
              <a:t>– </a:t>
            </a:r>
            <a:r>
              <a:rPr lang="en-US" dirty="0">
                <a:solidFill>
                  <a:schemeClr val="bg1"/>
                </a:solidFill>
                <a:latin typeface="Candara" panose="020E0502030303020204" pitchFamily="34" charset="0"/>
              </a:rPr>
              <a:t>Healthcare (3)</a:t>
            </a:r>
            <a:endParaRPr dirty="0">
              <a:solidFill>
                <a:schemeClr val="bg1"/>
              </a:solidFill>
              <a:latin typeface="Candara" panose="020E0502030303020204" pitchFamily="34" charset="0"/>
            </a:endParaRPr>
          </a:p>
        </p:txBody>
      </p:sp>
      <p:sp>
        <p:nvSpPr>
          <p:cNvPr id="219" name="Content Placeholder 2"/>
          <p:cNvSpPr txBox="1">
            <a:spLocks noGrp="1"/>
          </p:cNvSpPr>
          <p:nvPr>
            <p:ph type="body" idx="1"/>
          </p:nvPr>
        </p:nvSpPr>
        <p:spPr>
          <a:xfrm>
            <a:off x="283864" y="990909"/>
            <a:ext cx="11790372" cy="5596927"/>
          </a:xfrm>
          <a:prstGeom prst="rect">
            <a:avLst/>
          </a:prstGeom>
        </p:spPr>
        <p:txBody>
          <a:bodyPr>
            <a:normAutofit/>
          </a:bodyPr>
          <a:lstStyle/>
          <a:p>
            <a:pPr>
              <a:lnSpc>
                <a:spcPct val="81000"/>
              </a:lnSpc>
            </a:pPr>
            <a:r>
              <a:rPr dirty="0">
                <a:solidFill>
                  <a:schemeClr val="bg1"/>
                </a:solidFill>
                <a:latin typeface="Candara" panose="020E0502030303020204" pitchFamily="34" charset="0"/>
                <a:hlinkClick r:id="rId2"/>
              </a:rPr>
              <a:t>“Predictive analytics in health care using machine learning tools and techniques”</a:t>
            </a:r>
            <a:br>
              <a:rPr dirty="0">
                <a:solidFill>
                  <a:schemeClr val="bg1"/>
                </a:solidFill>
                <a:latin typeface="Candara" panose="020E0502030303020204" pitchFamily="34" charset="0"/>
                <a:hlinkClick r:id="rId2"/>
              </a:rPr>
            </a:br>
            <a:endParaRPr dirty="0">
              <a:solidFill>
                <a:schemeClr val="bg1"/>
              </a:solidFill>
              <a:latin typeface="Candara" panose="020E0502030303020204" pitchFamily="34" charset="0"/>
            </a:endParaRPr>
          </a:p>
          <a:p>
            <a:pPr>
              <a:lnSpc>
                <a:spcPct val="81000"/>
              </a:lnSpc>
            </a:pPr>
            <a:r>
              <a:rPr dirty="0">
                <a:solidFill>
                  <a:schemeClr val="bg1"/>
                </a:solidFill>
                <a:latin typeface="Candara" panose="020E0502030303020204" pitchFamily="34" charset="0"/>
                <a:hlinkClick r:id="rId3"/>
              </a:rPr>
              <a:t>“How artificial intelligence is revolutionizing the patient experience in healthcare”</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pPr>
              <a:lnSpc>
                <a:spcPct val="81000"/>
              </a:lnSpc>
            </a:pPr>
            <a:r>
              <a:rPr lang="en-US" b="0" dirty="0">
                <a:solidFill>
                  <a:schemeClr val="bg1"/>
                </a:solidFill>
                <a:effectLst/>
                <a:latin typeface="Candara" panose="020E0502030303020204" pitchFamily="34" charset="0"/>
                <a:hlinkClick r:id="rId4"/>
              </a:rPr>
              <a:t>“'It Is Crazy!' The Promise and Potential Peril of </a:t>
            </a:r>
            <a:r>
              <a:rPr lang="en-US" b="0" dirty="0" err="1">
                <a:solidFill>
                  <a:schemeClr val="bg1"/>
                </a:solidFill>
                <a:effectLst/>
                <a:latin typeface="Candara" panose="020E0502030303020204" pitchFamily="34" charset="0"/>
                <a:hlinkClick r:id="rId4"/>
              </a:rPr>
              <a:t>ChatGPT</a:t>
            </a:r>
            <a:r>
              <a:rPr lang="en-US" b="0" dirty="0">
                <a:solidFill>
                  <a:schemeClr val="bg1"/>
                </a:solidFill>
                <a:effectLst/>
                <a:latin typeface="Candara" panose="020E0502030303020204" pitchFamily="34" charset="0"/>
                <a:hlinkClick r:id="rId4"/>
              </a:rPr>
              <a:t>”</a:t>
            </a:r>
            <a:br>
              <a:rPr lang="en-US" b="0" dirty="0">
                <a:solidFill>
                  <a:schemeClr val="bg1"/>
                </a:solidFill>
                <a:effectLst/>
                <a:latin typeface="Candara" panose="020E0502030303020204" pitchFamily="34" charset="0"/>
              </a:rPr>
            </a:br>
            <a:endParaRPr lang="en-US" b="0" dirty="0">
              <a:solidFill>
                <a:schemeClr val="bg1"/>
              </a:solidFill>
              <a:effectLst/>
              <a:latin typeface="Candara" panose="020E0502030303020204" pitchFamily="34" charset="0"/>
            </a:endParaRPr>
          </a:p>
          <a:p>
            <a:pPr>
              <a:lnSpc>
                <a:spcPct val="81000"/>
              </a:lnSpc>
            </a:pPr>
            <a:r>
              <a:rPr lang="en-US" i="0" dirty="0">
                <a:solidFill>
                  <a:schemeClr val="bg1"/>
                </a:solidFill>
                <a:effectLst/>
                <a:latin typeface="Candara" panose="020E0502030303020204" pitchFamily="34" charset="0"/>
                <a:hlinkClick r:id="rId5"/>
              </a:rPr>
              <a:t>Creating Artificial Intelligence 'In Full Color’</a:t>
            </a:r>
            <a:br>
              <a:rPr lang="en-US" i="0" dirty="0">
                <a:solidFill>
                  <a:schemeClr val="bg1"/>
                </a:solidFill>
                <a:effectLst/>
                <a:latin typeface="Candara" panose="020E0502030303020204" pitchFamily="34" charset="0"/>
              </a:rPr>
            </a:br>
            <a:endParaRPr lang="en-US" i="0" dirty="0">
              <a:solidFill>
                <a:schemeClr val="bg1"/>
              </a:solidFill>
              <a:effectLst/>
              <a:latin typeface="Candara" panose="020E0502030303020204" pitchFamily="34" charset="0"/>
            </a:endParaRPr>
          </a:p>
          <a:p>
            <a:pPr>
              <a:lnSpc>
                <a:spcPct val="81000"/>
              </a:lnSpc>
            </a:pPr>
            <a:r>
              <a:rPr lang="en-US" dirty="0">
                <a:solidFill>
                  <a:schemeClr val="bg1"/>
                </a:solidFill>
                <a:hlinkClick r:id="rId6"/>
              </a:rPr>
              <a:t>Logic-based mechanistic machine learning on high-content images reveals how drugs differentially regulate cardiac fibroblasts</a:t>
            </a:r>
            <a:endParaRPr sz="3200" dirty="0">
              <a:solidFill>
                <a:schemeClr val="bg1"/>
              </a:solidFill>
              <a:latin typeface="Candara" panose="020E0502030303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xfrm>
            <a:off x="0" y="0"/>
            <a:ext cx="10515600" cy="986632"/>
          </a:xfrm>
          <a:prstGeom prst="rect">
            <a:avLst/>
          </a:prstGeom>
        </p:spPr>
        <p:txBody>
          <a:bodyPr/>
          <a:lstStyle/>
          <a:p>
            <a:r>
              <a:rPr dirty="0">
                <a:solidFill>
                  <a:schemeClr val="bg1"/>
                </a:solidFill>
                <a:latin typeface="Candara" panose="020E0502030303020204" pitchFamily="34" charset="0"/>
              </a:rPr>
              <a:t>Resources</a:t>
            </a:r>
            <a:r>
              <a:rPr lang="en-US" dirty="0">
                <a:solidFill>
                  <a:schemeClr val="bg1"/>
                </a:solidFill>
                <a:latin typeface="Candara" panose="020E0502030303020204" pitchFamily="34" charset="0"/>
              </a:rPr>
              <a:t> – Healthcare (4)</a:t>
            </a:r>
            <a:endParaRPr dirty="0">
              <a:solidFill>
                <a:schemeClr val="bg1"/>
              </a:solidFill>
              <a:latin typeface="Candara" panose="020E0502030303020204" pitchFamily="34" charset="0"/>
            </a:endParaRPr>
          </a:p>
        </p:txBody>
      </p:sp>
      <p:sp>
        <p:nvSpPr>
          <p:cNvPr id="222" name="Content Placeholder 2"/>
          <p:cNvSpPr txBox="1">
            <a:spLocks noGrp="1"/>
          </p:cNvSpPr>
          <p:nvPr>
            <p:ph type="body" idx="1"/>
          </p:nvPr>
        </p:nvSpPr>
        <p:spPr>
          <a:xfrm>
            <a:off x="516367" y="986632"/>
            <a:ext cx="11080377" cy="4983862"/>
          </a:xfrm>
          <a:prstGeom prst="rect">
            <a:avLst/>
          </a:prstGeom>
        </p:spPr>
        <p:txBody>
          <a:bodyPr>
            <a:normAutofit/>
          </a:bodyPr>
          <a:lstStyle/>
          <a:p>
            <a:pPr marL="212597" indent="-212597" defTabSz="850391">
              <a:spcBef>
                <a:spcPts val="900"/>
              </a:spcBef>
              <a:defRPr sz="2604"/>
            </a:pPr>
            <a:r>
              <a:rPr dirty="0">
                <a:solidFill>
                  <a:schemeClr val="bg1"/>
                </a:solidFill>
                <a:latin typeface="Candara" panose="020E0502030303020204" pitchFamily="34" charset="0"/>
                <a:hlinkClick r:id="rId2"/>
              </a:rPr>
              <a:t>“Just a Few of the Amazing Things AI Is Doing in Healthcare”</a:t>
            </a:r>
            <a:br>
              <a:rPr dirty="0">
                <a:solidFill>
                  <a:schemeClr val="bg1"/>
                </a:solidFill>
                <a:latin typeface="Candara" panose="020E0502030303020204" pitchFamily="34" charset="0"/>
                <a:hlinkClick r:id="rId2"/>
              </a:rPr>
            </a:br>
            <a:endParaRPr dirty="0">
              <a:solidFill>
                <a:schemeClr val="bg1"/>
              </a:solidFill>
              <a:latin typeface="Candara" panose="020E0502030303020204" pitchFamily="34" charset="0"/>
            </a:endParaRPr>
          </a:p>
          <a:p>
            <a:pPr marL="212597" indent="-212597" defTabSz="850391">
              <a:spcBef>
                <a:spcPts val="900"/>
              </a:spcBef>
              <a:defRPr sz="2604"/>
            </a:pPr>
            <a:r>
              <a:rPr dirty="0">
                <a:solidFill>
                  <a:schemeClr val="bg1"/>
                </a:solidFill>
                <a:latin typeface="Candara" panose="020E0502030303020204" pitchFamily="34" charset="0"/>
                <a:hlinkClick r:id="rId3"/>
              </a:rPr>
              <a:t>“Artificial intelligence powers digital medicine”</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marL="212597" indent="-212597" defTabSz="850391">
              <a:spcBef>
                <a:spcPts val="900"/>
              </a:spcBef>
              <a:defRPr sz="2604"/>
            </a:pPr>
            <a:r>
              <a:rPr dirty="0">
                <a:solidFill>
                  <a:schemeClr val="bg1"/>
                </a:solidFill>
                <a:latin typeface="Candara" panose="020E0502030303020204" pitchFamily="34" charset="0"/>
                <a:hlinkClick r:id="rId4"/>
              </a:rPr>
              <a:t>“Man against machine: AI is better than dermatologists at diagnosing skin cancer”</a:t>
            </a:r>
            <a:br>
              <a:rPr dirty="0">
                <a:solidFill>
                  <a:schemeClr val="bg1"/>
                </a:solidFill>
                <a:latin typeface="Candara" panose="020E0502030303020204" pitchFamily="34" charset="0"/>
              </a:rPr>
            </a:br>
            <a:endParaRPr dirty="0">
              <a:solidFill>
                <a:schemeClr val="bg1"/>
              </a:solidFill>
              <a:latin typeface="Candara" panose="020E0502030303020204" pitchFamily="34" charset="0"/>
            </a:endParaRPr>
          </a:p>
          <a:p>
            <a:pPr marL="212597" indent="-212597" defTabSz="850391">
              <a:spcBef>
                <a:spcPts val="900"/>
              </a:spcBef>
              <a:defRPr sz="2604"/>
            </a:pPr>
            <a:r>
              <a:rPr lang="en-US" dirty="0">
                <a:solidFill>
                  <a:schemeClr val="bg1"/>
                </a:solidFill>
                <a:latin typeface="Candara" panose="020E0502030303020204" pitchFamily="34" charset="0"/>
                <a:hlinkClick r:id="rId5"/>
              </a:rPr>
              <a:t>“Contributed: Top 10 Use Cases for AI in Healthcare”</a:t>
            </a:r>
            <a:endParaRPr lang="en-US" dirty="0">
              <a:solidFill>
                <a:schemeClr val="bg1"/>
              </a:solidFill>
              <a:latin typeface="Candara" panose="020E0502030303020204" pitchFamily="34" charset="0"/>
            </a:endParaRPr>
          </a:p>
          <a:p>
            <a:pPr marL="212597" indent="-212597" defTabSz="850391">
              <a:spcBef>
                <a:spcPts val="900"/>
              </a:spcBef>
              <a:defRPr sz="2604"/>
            </a:pPr>
            <a:endParaRPr lang="en-US" dirty="0">
              <a:solidFill>
                <a:schemeClr val="bg1"/>
              </a:solidFill>
              <a:latin typeface="Candara" panose="020E0502030303020204" pitchFamily="34" charset="0"/>
            </a:endParaRPr>
          </a:p>
          <a:p>
            <a:pPr marL="212597" indent="-212597" defTabSz="850391">
              <a:spcBef>
                <a:spcPts val="900"/>
              </a:spcBef>
              <a:defRPr sz="2604"/>
            </a:pPr>
            <a:r>
              <a:rPr dirty="0">
                <a:solidFill>
                  <a:schemeClr val="bg1"/>
                </a:solidFill>
                <a:latin typeface="Candara" panose="020E0502030303020204" pitchFamily="34" charset="0"/>
                <a:hlinkClick r:id="rId6"/>
              </a:rPr>
              <a:t>Can Artificial Intelligence detect Melanoma?</a:t>
            </a:r>
            <a:endParaRPr dirty="0">
              <a:solidFill>
                <a:schemeClr val="bg1"/>
              </a:solidFill>
              <a:latin typeface="Candara" panose="020E0502030303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1C33-75D6-81A8-4141-F0B7A3064946}"/>
              </a:ext>
            </a:extLst>
          </p:cNvPr>
          <p:cNvSpPr>
            <a:spLocks noGrp="1"/>
          </p:cNvSpPr>
          <p:nvPr>
            <p:ph type="title"/>
          </p:nvPr>
        </p:nvSpPr>
        <p:spPr>
          <a:xfrm>
            <a:off x="0" y="18255"/>
            <a:ext cx="10515600" cy="896145"/>
          </a:xfrm>
        </p:spPr>
        <p:txBody>
          <a:bodyPr/>
          <a:lstStyle/>
          <a:p>
            <a:r>
              <a:rPr lang="en-US" dirty="0">
                <a:solidFill>
                  <a:schemeClr val="bg1"/>
                </a:solidFill>
                <a:latin typeface="Candara" panose="020E0502030303020204" pitchFamily="34" charset="0"/>
              </a:rPr>
              <a:t>Resources </a:t>
            </a:r>
            <a:r>
              <a:rPr lang="en-US" sz="4400" kern="1200" dirty="0">
                <a:solidFill>
                  <a:schemeClr val="bg1"/>
                </a:solidFill>
                <a:effectLst/>
                <a:latin typeface="+mj-lt"/>
                <a:ea typeface="+mj-ea"/>
                <a:cs typeface="+mj-cs"/>
              </a:rPr>
              <a:t>–</a:t>
            </a:r>
            <a:r>
              <a:rPr lang="en-US" sz="4400" kern="1200" dirty="0">
                <a:solidFill>
                  <a:schemeClr val="tx1"/>
                </a:solidFill>
                <a:effectLst/>
                <a:latin typeface="+mj-lt"/>
                <a:ea typeface="+mj-ea"/>
                <a:cs typeface="+mj-cs"/>
              </a:rPr>
              <a:t> </a:t>
            </a:r>
            <a:r>
              <a:rPr lang="en-US" dirty="0">
                <a:solidFill>
                  <a:schemeClr val="bg1"/>
                </a:solidFill>
                <a:latin typeface="Candara" panose="020E0502030303020204" pitchFamily="34" charset="0"/>
              </a:rPr>
              <a:t>Healthcare (5</a:t>
            </a:r>
            <a:r>
              <a:rPr lang="en-US" baseline="0" dirty="0">
                <a:solidFill>
                  <a:schemeClr val="bg1"/>
                </a:solidFill>
                <a:latin typeface="Candara" panose="020E0502030303020204" pitchFamily="34" charset="0"/>
              </a:rPr>
              <a:t>)</a:t>
            </a:r>
            <a:endParaRPr lang="en-US" dirty="0">
              <a:solidFill>
                <a:schemeClr val="bg1"/>
              </a:solidFill>
              <a:latin typeface="Candara" panose="020E0502030303020204" pitchFamily="34" charset="0"/>
            </a:endParaRPr>
          </a:p>
        </p:txBody>
      </p:sp>
      <p:sp>
        <p:nvSpPr>
          <p:cNvPr id="3" name="Text Placeholder 2">
            <a:extLst>
              <a:ext uri="{FF2B5EF4-FFF2-40B4-BE49-F238E27FC236}">
                <a16:creationId xmlns:a16="http://schemas.microsoft.com/office/drawing/2014/main" id="{1A3B4759-164E-C32A-6137-90F6D5CE8F0F}"/>
              </a:ext>
            </a:extLst>
          </p:cNvPr>
          <p:cNvSpPr>
            <a:spLocks noGrp="1"/>
          </p:cNvSpPr>
          <p:nvPr>
            <p:ph type="body" idx="1"/>
          </p:nvPr>
        </p:nvSpPr>
        <p:spPr>
          <a:xfrm>
            <a:off x="527125" y="1226127"/>
            <a:ext cx="11220226" cy="5507182"/>
          </a:xfrm>
        </p:spPr>
        <p:txBody>
          <a:bodyPr>
            <a:normAutofit/>
          </a:bodyPr>
          <a:lstStyle/>
          <a:p>
            <a:r>
              <a:rPr lang="en-US" dirty="0">
                <a:solidFill>
                  <a:schemeClr val="bg1"/>
                </a:solidFill>
                <a:latin typeface="Candara" panose="020E0502030303020204" pitchFamily="34" charset="0"/>
                <a:hlinkClick r:id="rId2"/>
              </a:rPr>
              <a:t>AINOW 2019 Report</a:t>
            </a:r>
            <a:r>
              <a:rPr lang="en-US" dirty="0">
                <a:solidFill>
                  <a:schemeClr val="bg1"/>
                </a:solidFill>
                <a:latin typeface="Candara" panose="020E0502030303020204" pitchFamily="34" charset="0"/>
              </a:rPr>
              <a:t> </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r>
              <a:rPr lang="en-US" b="0" i="0" dirty="0">
                <a:solidFill>
                  <a:schemeClr val="bg1"/>
                </a:solidFill>
                <a:effectLst/>
                <a:latin typeface="Candara" panose="020E0502030303020204" pitchFamily="34" charset="0"/>
                <a:hlinkClick r:id="rId3"/>
              </a:rPr>
              <a:t>How AI-Enabled RPM Can Improve Healthcare Delivery</a:t>
            </a:r>
            <a:r>
              <a:rPr lang="en-US" b="0" i="0" dirty="0">
                <a:solidFill>
                  <a:schemeClr val="bg1"/>
                </a:solidFill>
                <a:effectLst/>
                <a:latin typeface="Candara" panose="020E0502030303020204" pitchFamily="34" charset="0"/>
              </a:rPr>
              <a:t> </a:t>
            </a:r>
            <a:br>
              <a:rPr lang="en-US" b="0" i="0" dirty="0">
                <a:solidFill>
                  <a:schemeClr val="bg1"/>
                </a:solidFill>
                <a:effectLst/>
                <a:latin typeface="Candara" panose="020E0502030303020204" pitchFamily="34" charset="0"/>
              </a:rPr>
            </a:br>
            <a:endParaRPr lang="en-US" b="0" i="0" dirty="0">
              <a:solidFill>
                <a:schemeClr val="bg1"/>
              </a:solidFill>
              <a:effectLst/>
              <a:latin typeface="Candara" panose="020E0502030303020204" pitchFamily="34" charset="0"/>
            </a:endParaRPr>
          </a:p>
          <a:p>
            <a:r>
              <a:rPr lang="en-US" dirty="0">
                <a:solidFill>
                  <a:schemeClr val="bg1"/>
                </a:solidFill>
                <a:latin typeface="Candara" panose="020E0502030303020204" pitchFamily="34" charset="0"/>
                <a:hlinkClick r:id="rId4"/>
              </a:rPr>
              <a:t>How Good Is That AI-Penned Radiology Report?</a:t>
            </a:r>
            <a:r>
              <a:rPr lang="en-US" dirty="0">
                <a:solidFill>
                  <a:schemeClr val="bg1"/>
                </a:solidFill>
                <a:latin typeface="Candara" panose="020E0502030303020204" pitchFamily="34" charset="0"/>
              </a:rPr>
              <a:t> </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hlinkClick r:id="rId5"/>
              </a:rPr>
              <a:t>Pattern Recognition Power: Three Reasons AI Will Improve Clinical Care</a:t>
            </a:r>
            <a:r>
              <a:rPr lang="en-US" dirty="0">
                <a:solidFill>
                  <a:schemeClr val="bg1"/>
                </a:solidFill>
                <a:latin typeface="Candara" panose="020E0502030303020204" pitchFamily="34" charset="0"/>
              </a:rPr>
              <a:t> </a:t>
            </a:r>
            <a:endParaRPr lang="en-US" i="0" dirty="0">
              <a:effectLst/>
              <a:latin typeface="Candara" panose="020E0502030303020204" pitchFamily="34" charset="0"/>
            </a:endParaRPr>
          </a:p>
        </p:txBody>
      </p:sp>
    </p:spTree>
    <p:extLst>
      <p:ext uri="{BB962C8B-B14F-4D97-AF65-F5344CB8AC3E}">
        <p14:creationId xmlns:p14="http://schemas.microsoft.com/office/powerpoint/2010/main" val="738109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78F5-EA22-965F-F35E-3BC0808940FE}"/>
              </a:ext>
            </a:extLst>
          </p:cNvPr>
          <p:cNvSpPr>
            <a:spLocks noGrp="1"/>
          </p:cNvSpPr>
          <p:nvPr>
            <p:ph type="title"/>
          </p:nvPr>
        </p:nvSpPr>
        <p:spPr>
          <a:xfrm>
            <a:off x="0" y="20741"/>
            <a:ext cx="10515600" cy="1325563"/>
          </a:xfrm>
        </p:spPr>
        <p:txBody>
          <a:bodyPr/>
          <a:lstStyle/>
          <a:p>
            <a:r>
              <a:rPr lang="en-US" dirty="0">
                <a:solidFill>
                  <a:schemeClr val="bg1"/>
                </a:solidFill>
              </a:rPr>
              <a:t>Resources</a:t>
            </a:r>
            <a:r>
              <a:rPr lang="en-US" baseline="0" dirty="0">
                <a:solidFill>
                  <a:schemeClr val="bg1"/>
                </a:solidFill>
              </a:rPr>
              <a:t> – </a:t>
            </a:r>
            <a:r>
              <a:rPr lang="en-US" dirty="0">
                <a:solidFill>
                  <a:schemeClr val="bg1"/>
                </a:solidFill>
              </a:rPr>
              <a:t>Healthcare (6)</a:t>
            </a:r>
          </a:p>
        </p:txBody>
      </p:sp>
      <p:sp>
        <p:nvSpPr>
          <p:cNvPr id="3" name="Content Placeholder 2">
            <a:extLst>
              <a:ext uri="{FF2B5EF4-FFF2-40B4-BE49-F238E27FC236}">
                <a16:creationId xmlns:a16="http://schemas.microsoft.com/office/drawing/2014/main" id="{2C5027C2-21F0-24A2-CD5F-38847EACF090}"/>
              </a:ext>
            </a:extLst>
          </p:cNvPr>
          <p:cNvSpPr>
            <a:spLocks noGrp="1"/>
          </p:cNvSpPr>
          <p:nvPr>
            <p:ph idx="1"/>
          </p:nvPr>
        </p:nvSpPr>
        <p:spPr>
          <a:xfrm>
            <a:off x="559398" y="1346304"/>
            <a:ext cx="10972800" cy="5145389"/>
          </a:xfrm>
        </p:spPr>
        <p:txBody>
          <a:bodyPr/>
          <a:lstStyle/>
          <a:p>
            <a:r>
              <a:rPr lang="en-US" sz="2800" dirty="0" err="1">
                <a:solidFill>
                  <a:schemeClr val="bg1"/>
                </a:solidFill>
              </a:rPr>
              <a:t>Hosny</a:t>
            </a:r>
            <a:r>
              <a:rPr lang="en-US" sz="2800" dirty="0">
                <a:solidFill>
                  <a:schemeClr val="bg1"/>
                </a:solidFill>
              </a:rPr>
              <a:t>, A., Parmar, C., Quackenbush, J., Schwartz, L. H., &amp; </a:t>
            </a:r>
            <a:r>
              <a:rPr lang="en-US" sz="2800" dirty="0" err="1">
                <a:solidFill>
                  <a:schemeClr val="bg1"/>
                </a:solidFill>
              </a:rPr>
              <a:t>Aerts</a:t>
            </a:r>
            <a:r>
              <a:rPr lang="en-US" sz="2800" dirty="0">
                <a:solidFill>
                  <a:schemeClr val="bg1"/>
                </a:solidFill>
              </a:rPr>
              <a:t>, H. J. W. L. (2018). </a:t>
            </a:r>
            <a:r>
              <a:rPr lang="en-US" sz="2800" dirty="0">
                <a:solidFill>
                  <a:schemeClr val="bg1"/>
                </a:solidFill>
                <a:hlinkClick r:id="rId2"/>
              </a:rPr>
              <a:t>Artificial intelligence in radiology</a:t>
            </a:r>
            <a:r>
              <a:rPr lang="en-US" sz="2800" dirty="0">
                <a:solidFill>
                  <a:schemeClr val="bg1"/>
                </a:solidFill>
              </a:rPr>
              <a:t>. </a:t>
            </a:r>
            <a:r>
              <a:rPr lang="en-US" sz="2800" i="1" dirty="0">
                <a:solidFill>
                  <a:schemeClr val="bg1"/>
                </a:solidFill>
              </a:rPr>
              <a:t>Nature Reviews Cancer, 18</a:t>
            </a:r>
            <a:r>
              <a:rPr lang="en-US" sz="2800" dirty="0">
                <a:solidFill>
                  <a:schemeClr val="bg1"/>
                </a:solidFill>
              </a:rPr>
              <a:t>, 500–510. </a:t>
            </a:r>
          </a:p>
          <a:p>
            <a:pPr marL="0" indent="0">
              <a:buNone/>
            </a:pPr>
            <a:endParaRPr lang="en-US" dirty="0">
              <a:solidFill>
                <a:schemeClr val="bg1"/>
              </a:solidFill>
            </a:endParaRPr>
          </a:p>
          <a:p>
            <a:r>
              <a:rPr lang="en-US" dirty="0">
                <a:solidFill>
                  <a:schemeClr val="bg1"/>
                </a:solidFill>
                <a:hlinkClick r:id="rId3"/>
              </a:rPr>
              <a:t>Medical Tasks at AMII </a:t>
            </a:r>
            <a:r>
              <a:rPr lang="en-US" dirty="0">
                <a:solidFill>
                  <a:schemeClr val="bg1"/>
                </a:solidFill>
              </a:rPr>
              <a:t>from the University of Alberta AI Medical Informatics Group</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r>
              <a:rPr lang="en-US" sz="2800" dirty="0">
                <a:solidFill>
                  <a:schemeClr val="bg1"/>
                </a:solidFill>
                <a:latin typeface="Candara" panose="020E0502030303020204" pitchFamily="34" charset="0"/>
                <a:hlinkClick r:id="rId4"/>
              </a:rPr>
              <a:t>Medicine’s Lessons for AI Regulation</a:t>
            </a:r>
            <a:r>
              <a:rPr lang="en-US" sz="2800" dirty="0">
                <a:solidFill>
                  <a:schemeClr val="bg1"/>
                </a:solidFill>
                <a:latin typeface="Candara" panose="020E0502030303020204" pitchFamily="34" charset="0"/>
              </a:rPr>
              <a:t> </a:t>
            </a:r>
            <a:endParaRPr lang="en-US" dirty="0"/>
          </a:p>
        </p:txBody>
      </p:sp>
    </p:spTree>
    <p:extLst>
      <p:ext uri="{BB962C8B-B14F-4D97-AF65-F5344CB8AC3E}">
        <p14:creationId xmlns:p14="http://schemas.microsoft.com/office/powerpoint/2010/main" val="1180941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A83C-A99E-D2D1-51CD-6BEAEE2E8CE0}"/>
              </a:ext>
            </a:extLst>
          </p:cNvPr>
          <p:cNvSpPr>
            <a:spLocks noGrp="1"/>
          </p:cNvSpPr>
          <p:nvPr>
            <p:ph type="title"/>
          </p:nvPr>
        </p:nvSpPr>
        <p:spPr>
          <a:xfrm>
            <a:off x="0" y="18256"/>
            <a:ext cx="10515600" cy="1063786"/>
          </a:xfrm>
        </p:spPr>
        <p:txBody>
          <a:bodyPr/>
          <a:lstStyle/>
          <a:p>
            <a:r>
              <a:rPr lang="en-US" dirty="0">
                <a:solidFill>
                  <a:schemeClr val="bg1"/>
                </a:solidFill>
                <a:latin typeface="Candara" panose="020E0502030303020204" pitchFamily="34" charset="0"/>
              </a:rPr>
              <a:t>Resources </a:t>
            </a:r>
            <a:r>
              <a:rPr lang="en-US" sz="4400" kern="1200" dirty="0">
                <a:solidFill>
                  <a:schemeClr val="bg1"/>
                </a:solidFill>
                <a:effectLst/>
                <a:latin typeface="+mj-lt"/>
                <a:ea typeface="+mj-ea"/>
                <a:cs typeface="+mj-cs"/>
              </a:rPr>
              <a:t>–</a:t>
            </a:r>
            <a:r>
              <a:rPr lang="en-US" sz="4400" kern="1200" dirty="0">
                <a:solidFill>
                  <a:schemeClr val="tx1"/>
                </a:solidFill>
                <a:effectLst/>
                <a:latin typeface="+mj-lt"/>
                <a:ea typeface="+mj-ea"/>
                <a:cs typeface="+mj-cs"/>
              </a:rPr>
              <a:t> </a:t>
            </a:r>
            <a:r>
              <a:rPr lang="en-US" dirty="0">
                <a:solidFill>
                  <a:schemeClr val="bg1"/>
                </a:solidFill>
                <a:latin typeface="Candara" panose="020E0502030303020204" pitchFamily="34" charset="0"/>
              </a:rPr>
              <a:t>Bias</a:t>
            </a:r>
          </a:p>
        </p:txBody>
      </p:sp>
      <p:sp>
        <p:nvSpPr>
          <p:cNvPr id="3" name="Content Placeholder 2">
            <a:extLst>
              <a:ext uri="{FF2B5EF4-FFF2-40B4-BE49-F238E27FC236}">
                <a16:creationId xmlns:a16="http://schemas.microsoft.com/office/drawing/2014/main" id="{6CF8D726-6D45-C48B-DB6F-19AF1DB51D6E}"/>
              </a:ext>
            </a:extLst>
          </p:cNvPr>
          <p:cNvSpPr>
            <a:spLocks noGrp="1"/>
          </p:cNvSpPr>
          <p:nvPr>
            <p:ph idx="1"/>
          </p:nvPr>
        </p:nvSpPr>
        <p:spPr>
          <a:xfrm>
            <a:off x="563880" y="1082041"/>
            <a:ext cx="11506200" cy="5757704"/>
          </a:xfrm>
        </p:spPr>
        <p:txBody>
          <a:bodyPr>
            <a:normAutofit/>
          </a:bodyPr>
          <a:lstStyle/>
          <a:p>
            <a:r>
              <a:rPr lang="en-US" dirty="0" err="1">
                <a:solidFill>
                  <a:schemeClr val="bg1"/>
                </a:solidFill>
                <a:latin typeface="Candara" panose="020E0502030303020204" pitchFamily="34" charset="0"/>
              </a:rPr>
              <a:t>Timnit</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Gebru</a:t>
            </a:r>
            <a:endParaRPr lang="en-US" dirty="0">
              <a:solidFill>
                <a:schemeClr val="bg1"/>
              </a:solidFill>
              <a:latin typeface="Candara" panose="020E0502030303020204" pitchFamily="34" charset="0"/>
            </a:endParaRPr>
          </a:p>
          <a:p>
            <a:pPr lvl="1"/>
            <a:r>
              <a:rPr lang="en-US" sz="2800" dirty="0">
                <a:solidFill>
                  <a:schemeClr val="bg1"/>
                </a:solidFill>
                <a:latin typeface="Candara" panose="020E0502030303020204" pitchFamily="34" charset="0"/>
                <a:hlinkClick r:id="rId2"/>
              </a:rPr>
              <a:t>Black in AI</a:t>
            </a:r>
            <a:endParaRPr lang="en-US" sz="2800" dirty="0">
              <a:solidFill>
                <a:schemeClr val="bg1"/>
              </a:solidFill>
              <a:latin typeface="Candara" panose="020E0502030303020204" pitchFamily="34" charset="0"/>
            </a:endParaRPr>
          </a:p>
          <a:p>
            <a:pPr lvl="1"/>
            <a:r>
              <a:rPr lang="en-US" sz="2800" dirty="0">
                <a:solidFill>
                  <a:schemeClr val="bg1"/>
                </a:solidFill>
                <a:latin typeface="Candara" panose="020E0502030303020204" pitchFamily="34" charset="0"/>
                <a:hlinkClick r:id="rId3"/>
              </a:rPr>
              <a:t>DAIR Institute</a:t>
            </a:r>
            <a:r>
              <a:rPr lang="en-US" sz="2800" dirty="0">
                <a:solidFill>
                  <a:schemeClr val="bg1"/>
                </a:solidFill>
                <a:latin typeface="Candara" panose="020E0502030303020204" pitchFamily="34" charset="0"/>
              </a:rPr>
              <a:t> </a:t>
            </a:r>
          </a:p>
          <a:p>
            <a:pPr lvl="1"/>
            <a:r>
              <a:rPr lang="en-US" sz="2800" dirty="0">
                <a:solidFill>
                  <a:schemeClr val="bg1"/>
                </a:solidFill>
                <a:hlinkClick r:id="rId4"/>
              </a:rPr>
              <a:t>“We’re in a diversity crisis”: cofounder of Black in AI on what’s poisoning algorithms in our lives</a:t>
            </a:r>
            <a:endParaRPr lang="en-US" sz="2800" dirty="0">
              <a:solidFill>
                <a:schemeClr val="bg1"/>
              </a:solidFill>
            </a:endParaRPr>
          </a:p>
          <a:p>
            <a:pPr lvl="1"/>
            <a:endParaRPr lang="en-US" sz="2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Meredith Broussard</a:t>
            </a:r>
          </a:p>
          <a:p>
            <a:pPr lvl="1"/>
            <a:r>
              <a:rPr lang="en-US" sz="2800" dirty="0">
                <a:solidFill>
                  <a:schemeClr val="bg1"/>
                </a:solidFill>
                <a:latin typeface="Candara" panose="020E0502030303020204" pitchFamily="34" charset="0"/>
              </a:rPr>
              <a:t>More Than a Glitch: Confronting Race, Gender, and Ability Bias in Tech </a:t>
            </a:r>
          </a:p>
          <a:p>
            <a:pPr lvl="1"/>
            <a:r>
              <a:rPr lang="en-US" sz="2800" dirty="0">
                <a:solidFill>
                  <a:schemeClr val="bg1"/>
                </a:solidFill>
                <a:latin typeface="Candara" panose="020E0502030303020204" pitchFamily="34" charset="0"/>
              </a:rPr>
              <a:t>Artificial Unintelligence: How Computers Misunderstand the World</a:t>
            </a:r>
          </a:p>
          <a:p>
            <a:pPr lvl="1"/>
            <a:endParaRPr lang="en-US" sz="2800" dirty="0">
              <a:solidFill>
                <a:schemeClr val="bg1"/>
              </a:solidFill>
              <a:latin typeface="Candara" panose="020E0502030303020204" pitchFamily="34" charset="0"/>
            </a:endParaRPr>
          </a:p>
          <a:p>
            <a:r>
              <a:rPr lang="en-US" b="0" i="0" dirty="0">
                <a:solidFill>
                  <a:schemeClr val="bg1"/>
                </a:solidFill>
                <a:effectLst/>
                <a:latin typeface="Candara" panose="020E0502030303020204" pitchFamily="34" charset="0"/>
                <a:hlinkClick r:id="rId5"/>
              </a:rPr>
              <a:t>Considering Biased Data as Informative Artifacts in AI-Assisted Health Care</a:t>
            </a:r>
            <a:r>
              <a:rPr lang="en-US" b="0" i="0" dirty="0">
                <a:solidFill>
                  <a:schemeClr val="bg1"/>
                </a:solidFill>
                <a:effectLst/>
                <a:latin typeface="Candara" panose="020E0502030303020204" pitchFamily="34" charset="0"/>
              </a:rPr>
              <a:t> </a:t>
            </a:r>
            <a:endParaRPr lang="en-US" sz="2400" b="0" i="0" dirty="0">
              <a:solidFill>
                <a:schemeClr val="bg1"/>
              </a:solidFill>
              <a:effectLst/>
              <a:latin typeface="Candara" panose="020E0502030303020204" pitchFamily="34" charset="0"/>
            </a:endParaRPr>
          </a:p>
        </p:txBody>
      </p:sp>
    </p:spTree>
    <p:extLst>
      <p:ext uri="{BB962C8B-B14F-4D97-AF65-F5344CB8AC3E}">
        <p14:creationId xmlns:p14="http://schemas.microsoft.com/office/powerpoint/2010/main" val="2131775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45B3-0A80-8570-2F10-A31EF26CFCF9}"/>
              </a:ext>
            </a:extLst>
          </p:cNvPr>
          <p:cNvSpPr>
            <a:spLocks noGrp="1"/>
          </p:cNvSpPr>
          <p:nvPr>
            <p:ph type="title"/>
          </p:nvPr>
        </p:nvSpPr>
        <p:spPr>
          <a:xfrm>
            <a:off x="0" y="18255"/>
            <a:ext cx="10515600" cy="1325563"/>
          </a:xfrm>
        </p:spPr>
        <p:txBody>
          <a:bodyPr/>
          <a:lstStyle/>
          <a:p>
            <a:r>
              <a:rPr lang="en-US" dirty="0">
                <a:solidFill>
                  <a:schemeClr val="bg1"/>
                </a:solidFill>
                <a:latin typeface="Candara" panose="020E0502030303020204" pitchFamily="34" charset="0"/>
              </a:rPr>
              <a:t>Resources – Bias (2)</a:t>
            </a:r>
          </a:p>
        </p:txBody>
      </p:sp>
      <p:sp>
        <p:nvSpPr>
          <p:cNvPr id="3" name="Content Placeholder 2">
            <a:extLst>
              <a:ext uri="{FF2B5EF4-FFF2-40B4-BE49-F238E27FC236}">
                <a16:creationId xmlns:a16="http://schemas.microsoft.com/office/drawing/2014/main" id="{74186992-8D6B-5CEB-9451-55F83FC87BB7}"/>
              </a:ext>
            </a:extLst>
          </p:cNvPr>
          <p:cNvSpPr>
            <a:spLocks noGrp="1"/>
          </p:cNvSpPr>
          <p:nvPr>
            <p:ph idx="1"/>
          </p:nvPr>
        </p:nvSpPr>
        <p:spPr>
          <a:xfrm>
            <a:off x="563880" y="1253330"/>
            <a:ext cx="10515600" cy="5421789"/>
          </a:xfrm>
        </p:spPr>
        <p:txBody>
          <a:bodyPr>
            <a:normAutofit lnSpcReduction="10000"/>
          </a:bodyPr>
          <a:lstStyle/>
          <a:p>
            <a:r>
              <a:rPr lang="en-US" dirty="0">
                <a:solidFill>
                  <a:schemeClr val="bg1"/>
                </a:solidFill>
                <a:latin typeface="Candara" panose="020E0502030303020204" pitchFamily="34" charset="0"/>
                <a:hlinkClick r:id="rId2"/>
              </a:rPr>
              <a:t>Aequitas Bias &amp; Fairness Audit Toolkit</a:t>
            </a:r>
            <a:r>
              <a:rPr lang="en-US" dirty="0">
                <a:solidFill>
                  <a:schemeClr val="bg1"/>
                </a:solidFill>
                <a:latin typeface="Candara" panose="020E0502030303020204" pitchFamily="34" charset="0"/>
              </a:rPr>
              <a:t> </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hlinkClick r:id="rId3"/>
              </a:rPr>
              <a:t>Trained AI models exhibit learned disability bias, IST researchers say</a:t>
            </a:r>
            <a:r>
              <a:rPr lang="en-US" dirty="0">
                <a:solidFill>
                  <a:schemeClr val="bg1"/>
                </a:solidFill>
                <a:latin typeface="Candara" panose="020E0502030303020204" pitchFamily="34" charset="0"/>
              </a:rPr>
              <a:t> </a:t>
            </a:r>
            <a:br>
              <a:rPr lang="en-US" dirty="0"/>
            </a:br>
            <a:endParaRPr lang="en-US" dirty="0"/>
          </a:p>
          <a:p>
            <a:r>
              <a:rPr lang="en-US" dirty="0">
                <a:solidFill>
                  <a:schemeClr val="bg1"/>
                </a:solidFill>
                <a:hlinkClick r:id="rId4"/>
              </a:rPr>
              <a:t>Algorithmic impact assessment: user guide</a:t>
            </a:r>
            <a:r>
              <a:rPr lang="en-US" dirty="0">
                <a:solidFill>
                  <a:schemeClr val="bg1"/>
                </a:solidFill>
              </a:rPr>
              <a:t> </a:t>
            </a:r>
          </a:p>
          <a:p>
            <a:endParaRPr lang="en-US" dirty="0">
              <a:solidFill>
                <a:schemeClr val="bg1"/>
              </a:solidFill>
            </a:endParaRPr>
          </a:p>
          <a:p>
            <a:r>
              <a:rPr lang="en-US" dirty="0">
                <a:solidFill>
                  <a:schemeClr val="bg1"/>
                </a:solidFill>
                <a:hlinkClick r:id="rId5"/>
              </a:rPr>
              <a:t>Automated Ableism: An Exploration of Explicit Disability Biases in Sentiment and Toxicity Analysis Models </a:t>
            </a:r>
            <a:r>
              <a:rPr lang="en-US" dirty="0">
                <a:solidFill>
                  <a:schemeClr val="bg1"/>
                </a:solidFill>
              </a:rPr>
              <a:t>– Pranav Narayanan </a:t>
            </a:r>
            <a:r>
              <a:rPr lang="en-US" dirty="0" err="1">
                <a:solidFill>
                  <a:schemeClr val="bg1"/>
                </a:solidFill>
              </a:rPr>
              <a:t>Venkit</a:t>
            </a:r>
            <a:r>
              <a:rPr lang="en-US" dirty="0">
                <a:solidFill>
                  <a:schemeClr val="bg1"/>
                </a:solidFill>
              </a:rPr>
              <a:t>, Mukund Srinath, &amp; </a:t>
            </a:r>
            <a:r>
              <a:rPr lang="en-US" dirty="0" err="1">
                <a:solidFill>
                  <a:schemeClr val="bg1"/>
                </a:solidFill>
              </a:rPr>
              <a:t>Shomir</a:t>
            </a:r>
            <a:r>
              <a:rPr lang="en-US" dirty="0">
                <a:solidFill>
                  <a:schemeClr val="bg1"/>
                </a:solidFill>
              </a:rPr>
              <a:t> Wilson</a:t>
            </a:r>
            <a:br>
              <a:rPr lang="en-US" dirty="0">
                <a:solidFill>
                  <a:schemeClr val="bg1"/>
                </a:solidFill>
              </a:rPr>
            </a:br>
            <a:endParaRPr lang="en-US" dirty="0">
              <a:solidFill>
                <a:schemeClr val="bg1"/>
              </a:solidFill>
            </a:endParaRPr>
          </a:p>
          <a:p>
            <a:r>
              <a:rPr lang="en-US" dirty="0">
                <a:solidFill>
                  <a:schemeClr val="bg1"/>
                </a:solidFill>
                <a:hlinkClick r:id="rId6"/>
              </a:rPr>
              <a:t>WC3 WAI Artificial Intelligence (AI) and Accessibility Research Symposium 2023</a:t>
            </a:r>
            <a:r>
              <a:rPr lang="en-US" dirty="0">
                <a:solidFill>
                  <a:schemeClr val="bg1"/>
                </a:solidFill>
                <a:latin typeface="Candara" panose="020E0502030303020204" pitchFamily="34" charset="0"/>
              </a:rPr>
              <a:t> </a:t>
            </a:r>
            <a:endParaRPr lang="en-US" sz="3200" dirty="0">
              <a:solidFill>
                <a:schemeClr val="bg1"/>
              </a:solidFill>
            </a:endParaRPr>
          </a:p>
        </p:txBody>
      </p:sp>
    </p:spTree>
    <p:extLst>
      <p:ext uri="{BB962C8B-B14F-4D97-AF65-F5344CB8AC3E}">
        <p14:creationId xmlns:p14="http://schemas.microsoft.com/office/powerpoint/2010/main" val="83573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ADE2-212F-58AC-F80F-E47069ADAB13}"/>
              </a:ext>
            </a:extLst>
          </p:cNvPr>
          <p:cNvSpPr>
            <a:spLocks noGrp="1"/>
          </p:cNvSpPr>
          <p:nvPr>
            <p:ph type="title"/>
          </p:nvPr>
        </p:nvSpPr>
        <p:spPr>
          <a:xfrm>
            <a:off x="0" y="18255"/>
            <a:ext cx="10515600" cy="1325563"/>
          </a:xfrm>
        </p:spPr>
        <p:txBody>
          <a:bodyPr/>
          <a:lstStyle/>
          <a:p>
            <a:r>
              <a:rPr lang="en-US" dirty="0">
                <a:solidFill>
                  <a:schemeClr val="bg1"/>
                </a:solidFill>
              </a:rPr>
              <a:t>AI: definition</a:t>
            </a:r>
          </a:p>
        </p:txBody>
      </p:sp>
      <p:sp>
        <p:nvSpPr>
          <p:cNvPr id="4" name="TextBox 3">
            <a:extLst>
              <a:ext uri="{FF2B5EF4-FFF2-40B4-BE49-F238E27FC236}">
                <a16:creationId xmlns:a16="http://schemas.microsoft.com/office/drawing/2014/main" id="{898D1678-EE7A-1F0A-DEEB-2C7B6AD2A0E2}"/>
              </a:ext>
            </a:extLst>
          </p:cNvPr>
          <p:cNvSpPr txBox="1"/>
          <p:nvPr/>
        </p:nvSpPr>
        <p:spPr>
          <a:xfrm>
            <a:off x="300841" y="1846032"/>
            <a:ext cx="11590317" cy="2585323"/>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rPr>
              <a:t>“…the theory and development of computer systems able to perform tasks that normally require human intelligence, such as visual perception, speech recognition, decision-making, and translation between languages.”</a:t>
            </a:r>
            <a:r>
              <a:rPr lang="en-US" sz="3600" dirty="0">
                <a:latin typeface="Candara" panose="020E0502030303020204" pitchFamily="34" charset="0"/>
              </a:rPr>
              <a:t>.”</a:t>
            </a:r>
          </a:p>
          <a:p>
            <a:endParaRPr lang="en-US" dirty="0"/>
          </a:p>
        </p:txBody>
      </p:sp>
    </p:spTree>
    <p:extLst>
      <p:ext uri="{BB962C8B-B14F-4D97-AF65-F5344CB8AC3E}">
        <p14:creationId xmlns:p14="http://schemas.microsoft.com/office/powerpoint/2010/main" val="1245503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0770-A6FA-02DD-1F51-89393E1950F8}"/>
              </a:ext>
            </a:extLst>
          </p:cNvPr>
          <p:cNvSpPr>
            <a:spLocks noGrp="1"/>
          </p:cNvSpPr>
          <p:nvPr>
            <p:ph type="title"/>
          </p:nvPr>
        </p:nvSpPr>
        <p:spPr>
          <a:xfrm>
            <a:off x="0" y="29845"/>
            <a:ext cx="10515600" cy="1325563"/>
          </a:xfrm>
        </p:spPr>
        <p:txBody>
          <a:bodyPr/>
          <a:lstStyle/>
          <a:p>
            <a:r>
              <a:rPr lang="en-US" dirty="0">
                <a:solidFill>
                  <a:schemeClr val="bg1"/>
                </a:solidFill>
              </a:rPr>
              <a:t>Resources </a:t>
            </a:r>
            <a:r>
              <a:rPr lang="en-US" dirty="0">
                <a:solidFill>
                  <a:schemeClr val="bg1"/>
                </a:solidFill>
                <a:latin typeface="Candara" panose="020E0502030303020204" pitchFamily="34" charset="0"/>
              </a:rPr>
              <a:t>– </a:t>
            </a:r>
            <a:r>
              <a:rPr lang="en-US" dirty="0">
                <a:solidFill>
                  <a:schemeClr val="bg1"/>
                </a:solidFill>
              </a:rPr>
              <a:t>Bias (3)</a:t>
            </a:r>
          </a:p>
        </p:txBody>
      </p:sp>
      <p:sp>
        <p:nvSpPr>
          <p:cNvPr id="3" name="Content Placeholder 2">
            <a:extLst>
              <a:ext uri="{FF2B5EF4-FFF2-40B4-BE49-F238E27FC236}">
                <a16:creationId xmlns:a16="http://schemas.microsoft.com/office/drawing/2014/main" id="{C7BCEBA9-F3FE-2CBC-939F-DC3893F60E51}"/>
              </a:ext>
            </a:extLst>
          </p:cNvPr>
          <p:cNvSpPr>
            <a:spLocks noGrp="1"/>
          </p:cNvSpPr>
          <p:nvPr>
            <p:ph idx="1"/>
          </p:nvPr>
        </p:nvSpPr>
        <p:spPr>
          <a:xfrm>
            <a:off x="441960" y="1382712"/>
            <a:ext cx="10853569" cy="5322887"/>
          </a:xfrm>
        </p:spPr>
        <p:txBody>
          <a:bodyPr>
            <a:normAutofit/>
          </a:bodyPr>
          <a:lstStyle/>
          <a:p>
            <a:r>
              <a:rPr lang="en-US" dirty="0">
                <a:solidFill>
                  <a:schemeClr val="bg1"/>
                </a:solidFill>
                <a:hlinkClick r:id="rId2"/>
              </a:rPr>
              <a:t>Implicit Racial/Ethnic Bias Among Health Care Professionals and Its Influence on Health Care Outcomes: A Systematic Review</a:t>
            </a:r>
            <a:r>
              <a:rPr lang="en-US" dirty="0">
                <a:solidFill>
                  <a:schemeClr val="bg1"/>
                </a:solidFill>
              </a:rPr>
              <a:t>. </a:t>
            </a:r>
            <a:r>
              <a:rPr lang="en-US" i="1" dirty="0">
                <a:solidFill>
                  <a:schemeClr val="bg1"/>
                </a:solidFill>
              </a:rPr>
              <a:t>American</a:t>
            </a:r>
            <a:r>
              <a:rPr lang="en-US" dirty="0">
                <a:solidFill>
                  <a:schemeClr val="bg1"/>
                </a:solidFill>
              </a:rPr>
              <a:t> </a:t>
            </a:r>
            <a:r>
              <a:rPr lang="en-US" i="1" dirty="0">
                <a:solidFill>
                  <a:schemeClr val="bg1"/>
                </a:solidFill>
              </a:rPr>
              <a:t>Journal of Public Health, 105(12</a:t>
            </a:r>
            <a:r>
              <a:rPr lang="en-US" dirty="0">
                <a:solidFill>
                  <a:schemeClr val="bg1"/>
                </a:solidFill>
              </a:rPr>
              <a:t>): e60–e76.</a:t>
            </a:r>
          </a:p>
          <a:p>
            <a:endParaRPr lang="en-US" dirty="0">
              <a:solidFill>
                <a:schemeClr val="bg1"/>
              </a:solidFill>
            </a:endParaRPr>
          </a:p>
          <a:p>
            <a:r>
              <a:rPr lang="en-US" sz="2800" b="0" i="0" dirty="0">
                <a:solidFill>
                  <a:schemeClr val="bg1"/>
                </a:solidFill>
                <a:effectLst/>
                <a:latin typeface="Candara" panose="020E0502030303020204" pitchFamily="34" charset="0"/>
              </a:rPr>
              <a:t>Seyyed-Kalantari, L., Zhang, H., McDermott, M. B. A., Chen, I.Y., &amp; </a:t>
            </a:r>
            <a:r>
              <a:rPr lang="en-US" sz="2800" b="0" i="0" dirty="0" err="1">
                <a:solidFill>
                  <a:schemeClr val="bg1"/>
                </a:solidFill>
                <a:effectLst/>
                <a:latin typeface="Candara" panose="020E0502030303020204" pitchFamily="34" charset="0"/>
              </a:rPr>
              <a:t>Ghassemi</a:t>
            </a:r>
            <a:r>
              <a:rPr lang="en-US" sz="2800" b="0" i="0" dirty="0">
                <a:solidFill>
                  <a:schemeClr val="bg1"/>
                </a:solidFill>
                <a:effectLst/>
                <a:latin typeface="Candara" panose="020E0502030303020204" pitchFamily="34" charset="0"/>
              </a:rPr>
              <a:t>, M. (2021). </a:t>
            </a:r>
            <a:r>
              <a:rPr lang="en-US" sz="2800" b="0" i="0" dirty="0">
                <a:solidFill>
                  <a:schemeClr val="bg1"/>
                </a:solidFill>
                <a:effectLst/>
                <a:latin typeface="Candara" panose="020E0502030303020204" pitchFamily="34" charset="0"/>
                <a:hlinkClick r:id="rId3"/>
              </a:rPr>
              <a:t>Underdiagnosis bias of artificial intelligence algorithms applied to chest radiographs in under-served patient populations</a:t>
            </a:r>
            <a:r>
              <a:rPr lang="en-US" sz="2800" b="0" i="0" dirty="0">
                <a:solidFill>
                  <a:schemeClr val="bg1"/>
                </a:solidFill>
                <a:effectLst/>
                <a:latin typeface="Candara" panose="020E0502030303020204" pitchFamily="34" charset="0"/>
              </a:rPr>
              <a:t>. </a:t>
            </a:r>
            <a:r>
              <a:rPr lang="en-US" sz="2800" b="0" i="1" dirty="0">
                <a:solidFill>
                  <a:schemeClr val="bg1"/>
                </a:solidFill>
                <a:effectLst/>
                <a:latin typeface="Candara" panose="020E0502030303020204" pitchFamily="34" charset="0"/>
              </a:rPr>
              <a:t>Nature Medicine, 27</a:t>
            </a:r>
            <a:r>
              <a:rPr lang="en-US" sz="2800" b="0" i="0" dirty="0">
                <a:solidFill>
                  <a:schemeClr val="bg1"/>
                </a:solidFill>
                <a:effectLst/>
                <a:latin typeface="Candara" panose="020E0502030303020204" pitchFamily="34" charset="0"/>
              </a:rPr>
              <a:t>, 2176-2182. </a:t>
            </a:r>
            <a:br>
              <a:rPr lang="en-US" sz="2800" b="0" i="0" dirty="0">
                <a:solidFill>
                  <a:schemeClr val="bg1"/>
                </a:solidFill>
                <a:effectLst/>
                <a:latin typeface="Candara" panose="020E0502030303020204" pitchFamily="34" charset="0"/>
              </a:rPr>
            </a:br>
            <a:endParaRPr lang="en-US" sz="2800" b="0" i="0" dirty="0">
              <a:solidFill>
                <a:schemeClr val="bg1"/>
              </a:solidFill>
              <a:effectLst/>
              <a:latin typeface="Candara" panose="020E0502030303020204" pitchFamily="34" charset="0"/>
            </a:endParaRPr>
          </a:p>
          <a:p>
            <a:r>
              <a:rPr lang="en-US" dirty="0">
                <a:solidFill>
                  <a:schemeClr val="bg1"/>
                </a:solidFill>
                <a:latin typeface="Candara" panose="020E0502030303020204" pitchFamily="34" charset="0"/>
              </a:rPr>
              <a:t>Zou, J., &amp; </a:t>
            </a:r>
            <a:r>
              <a:rPr lang="en-US" dirty="0" err="1">
                <a:solidFill>
                  <a:schemeClr val="bg1"/>
                </a:solidFill>
                <a:latin typeface="Candara" panose="020E0502030303020204" pitchFamily="34" charset="0"/>
              </a:rPr>
              <a:t>Schiebinger</a:t>
            </a:r>
            <a:r>
              <a:rPr lang="en-US" dirty="0">
                <a:solidFill>
                  <a:schemeClr val="bg1"/>
                </a:solidFill>
                <a:latin typeface="Candara" panose="020E0502030303020204" pitchFamily="34" charset="0"/>
              </a:rPr>
              <a:t>, L. (2018). </a:t>
            </a:r>
            <a:r>
              <a:rPr lang="en-US" sz="2800" i="0" dirty="0">
                <a:solidFill>
                  <a:schemeClr val="bg1"/>
                </a:solidFill>
                <a:effectLst/>
                <a:latin typeface="Candara" panose="020E0502030303020204" pitchFamily="34" charset="0"/>
                <a:hlinkClick r:id="rId4"/>
              </a:rPr>
              <a:t>AI can be sexist and racist — it’s time to make it fair</a:t>
            </a:r>
            <a:r>
              <a:rPr lang="en-US" sz="2800" i="0" dirty="0">
                <a:solidFill>
                  <a:schemeClr val="bg1"/>
                </a:solidFill>
                <a:effectLst/>
                <a:latin typeface="Candara" panose="020E0502030303020204" pitchFamily="34" charset="0"/>
              </a:rPr>
              <a:t>. </a:t>
            </a:r>
            <a:r>
              <a:rPr lang="en-US" sz="2800" i="1" dirty="0">
                <a:solidFill>
                  <a:schemeClr val="bg1"/>
                </a:solidFill>
                <a:effectLst/>
                <a:latin typeface="Candara" panose="020E0502030303020204" pitchFamily="34" charset="0"/>
              </a:rPr>
              <a:t>Nature, 559</a:t>
            </a:r>
            <a:r>
              <a:rPr lang="en-US" sz="2800" i="0" dirty="0">
                <a:solidFill>
                  <a:schemeClr val="bg1"/>
                </a:solidFill>
                <a:effectLst/>
                <a:latin typeface="Candara" panose="020E0502030303020204" pitchFamily="34" charset="0"/>
              </a:rPr>
              <a:t>(7714): 324–326. </a:t>
            </a:r>
            <a:endParaRPr lang="en-US" dirty="0">
              <a:solidFill>
                <a:schemeClr val="bg1"/>
              </a:solidFill>
            </a:endParaRPr>
          </a:p>
        </p:txBody>
      </p:sp>
    </p:spTree>
    <p:extLst>
      <p:ext uri="{BB962C8B-B14F-4D97-AF65-F5344CB8AC3E}">
        <p14:creationId xmlns:p14="http://schemas.microsoft.com/office/powerpoint/2010/main" val="1715425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AC44-19A5-C745-87DC-EECAC52EAB8A}"/>
              </a:ext>
            </a:extLst>
          </p:cNvPr>
          <p:cNvSpPr>
            <a:spLocks noGrp="1"/>
          </p:cNvSpPr>
          <p:nvPr>
            <p:ph type="title"/>
          </p:nvPr>
        </p:nvSpPr>
        <p:spPr>
          <a:xfrm>
            <a:off x="0" y="18255"/>
            <a:ext cx="10515600" cy="1181153"/>
          </a:xfrm>
        </p:spPr>
        <p:txBody>
          <a:bodyPr/>
          <a:lstStyle/>
          <a:p>
            <a:r>
              <a:rPr lang="en-US" dirty="0">
                <a:solidFill>
                  <a:schemeClr val="bg1"/>
                </a:solidFill>
              </a:rPr>
              <a:t>Resources </a:t>
            </a:r>
            <a:r>
              <a:rPr lang="en-US" dirty="0">
                <a:solidFill>
                  <a:schemeClr val="bg1"/>
                </a:solidFill>
                <a:latin typeface="Candara" panose="020E0502030303020204" pitchFamily="34" charset="0"/>
              </a:rPr>
              <a:t>–</a:t>
            </a:r>
            <a:r>
              <a:rPr lang="en-US" dirty="0">
                <a:solidFill>
                  <a:schemeClr val="bg1"/>
                </a:solidFill>
              </a:rPr>
              <a:t> Reports &amp; Regulations</a:t>
            </a:r>
          </a:p>
        </p:txBody>
      </p:sp>
      <p:sp>
        <p:nvSpPr>
          <p:cNvPr id="3" name="Content Placeholder 2">
            <a:extLst>
              <a:ext uri="{FF2B5EF4-FFF2-40B4-BE49-F238E27FC236}">
                <a16:creationId xmlns:a16="http://schemas.microsoft.com/office/drawing/2014/main" id="{3C8F8154-D798-C821-5AFD-97C6AF8665F5}"/>
              </a:ext>
            </a:extLst>
          </p:cNvPr>
          <p:cNvSpPr>
            <a:spLocks noGrp="1"/>
          </p:cNvSpPr>
          <p:nvPr>
            <p:ph idx="1"/>
          </p:nvPr>
        </p:nvSpPr>
        <p:spPr>
          <a:xfrm>
            <a:off x="527125" y="1199408"/>
            <a:ext cx="10252037" cy="5605152"/>
          </a:xfrm>
        </p:spPr>
        <p:txBody>
          <a:bodyPr>
            <a:normAutofit/>
          </a:bodyPr>
          <a:lstStyle/>
          <a:p>
            <a:r>
              <a:rPr lang="en-US" sz="2600" dirty="0">
                <a:solidFill>
                  <a:schemeClr val="bg1"/>
                </a:solidFill>
              </a:rPr>
              <a:t>UN</a:t>
            </a:r>
          </a:p>
          <a:p>
            <a:pPr lvl="1"/>
            <a:r>
              <a:rPr lang="en-US" sz="2600" dirty="0">
                <a:solidFill>
                  <a:schemeClr val="bg1"/>
                </a:solidFill>
                <a:hlinkClick r:id="rId3"/>
              </a:rPr>
              <a:t>Governing AI for Humanit</a:t>
            </a:r>
            <a:r>
              <a:rPr lang="en-US" sz="2600" baseline="0" dirty="0">
                <a:solidFill>
                  <a:schemeClr val="bg1"/>
                </a:solidFill>
                <a:hlinkClick r:id="rId3"/>
              </a:rPr>
              <a:t>y</a:t>
            </a:r>
            <a:r>
              <a:rPr lang="en-US" sz="2400" kern="1200" dirty="0">
                <a:solidFill>
                  <a:schemeClr val="tx1"/>
                </a:solidFill>
                <a:effectLst/>
                <a:hlinkClick r:id="rId3"/>
              </a:rPr>
              <a:t> </a:t>
            </a:r>
            <a:r>
              <a:rPr lang="en-US" sz="2600" dirty="0">
                <a:solidFill>
                  <a:schemeClr val="bg1"/>
                </a:solidFill>
                <a:hlinkClick r:id="rId3"/>
              </a:rPr>
              <a:t> </a:t>
            </a:r>
            <a:endParaRPr lang="en-US" sz="2600" dirty="0">
              <a:solidFill>
                <a:schemeClr val="bg1"/>
              </a:solidFill>
            </a:endParaRPr>
          </a:p>
          <a:p>
            <a:r>
              <a:rPr lang="en-US" sz="2600" dirty="0">
                <a:solidFill>
                  <a:schemeClr val="bg1"/>
                </a:solidFill>
              </a:rPr>
              <a:t>WHO</a:t>
            </a:r>
          </a:p>
          <a:p>
            <a:pPr lvl="1"/>
            <a:r>
              <a:rPr lang="en-US" sz="2600" dirty="0">
                <a:solidFill>
                  <a:schemeClr val="bg1"/>
                </a:solidFill>
                <a:hlinkClick r:id="rId4"/>
              </a:rPr>
              <a:t>Regulatory considerations on artificial intelligence for health</a:t>
            </a:r>
            <a:endParaRPr lang="en-US" sz="2600" dirty="0">
              <a:solidFill>
                <a:schemeClr val="bg1"/>
              </a:solidFill>
            </a:endParaRPr>
          </a:p>
          <a:p>
            <a:pPr lvl="1"/>
            <a:r>
              <a:rPr lang="en-US" sz="2600" dirty="0">
                <a:solidFill>
                  <a:schemeClr val="bg1"/>
                </a:solidFill>
                <a:hlinkClick r:id="rId5"/>
              </a:rPr>
              <a:t>Ethics &amp; Governance of Artificial Intelligence for Health</a:t>
            </a:r>
            <a:endParaRPr lang="en-US" sz="2600" dirty="0">
              <a:solidFill>
                <a:schemeClr val="bg1"/>
              </a:solidFill>
            </a:endParaRPr>
          </a:p>
          <a:p>
            <a:r>
              <a:rPr lang="en-US" sz="2600" dirty="0">
                <a:solidFill>
                  <a:schemeClr val="bg1"/>
                </a:solidFill>
              </a:rPr>
              <a:t>EU</a:t>
            </a:r>
          </a:p>
          <a:p>
            <a:pPr lvl="1"/>
            <a:r>
              <a:rPr lang="en-US" sz="2600" dirty="0">
                <a:solidFill>
                  <a:schemeClr val="bg1"/>
                </a:solidFill>
                <a:hlinkClick r:id="rId6"/>
              </a:rPr>
              <a:t>EU AI Act: first regulation on artificial intelligence</a:t>
            </a:r>
            <a:endParaRPr lang="en-US" sz="2600" dirty="0">
              <a:solidFill>
                <a:schemeClr val="bg1"/>
              </a:solidFill>
            </a:endParaRPr>
          </a:p>
          <a:p>
            <a:pPr lvl="1"/>
            <a:endParaRPr lang="en-US" sz="2600" dirty="0"/>
          </a:p>
          <a:p>
            <a:r>
              <a:rPr lang="en-US" dirty="0">
                <a:solidFill>
                  <a:schemeClr val="bg1"/>
                </a:solidFill>
              </a:rPr>
              <a:t>The Center for Open Data Enterprise (CODE). (2019). </a:t>
            </a:r>
            <a:r>
              <a:rPr lang="en-US" dirty="0">
                <a:solidFill>
                  <a:schemeClr val="bg1"/>
                </a:solidFill>
                <a:hlinkClick r:id="rId7"/>
              </a:rPr>
              <a:t>Sharing And Utilizing Health Data for A.I. Applications: Roundtable Report. </a:t>
            </a:r>
            <a:r>
              <a:rPr lang="en-US" dirty="0">
                <a:solidFill>
                  <a:schemeClr val="bg1"/>
                </a:solidFill>
              </a:rPr>
              <a:t>U.S. Department of Health and Human Services. </a:t>
            </a:r>
          </a:p>
        </p:txBody>
      </p:sp>
    </p:spTree>
    <p:extLst>
      <p:ext uri="{BB962C8B-B14F-4D97-AF65-F5344CB8AC3E}">
        <p14:creationId xmlns:p14="http://schemas.microsoft.com/office/powerpoint/2010/main" val="1230272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813ED-FCDA-8292-F553-FEC3E1D37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1A2EB-D8A3-1401-038B-6FB92F278CE4}"/>
              </a:ext>
            </a:extLst>
          </p:cNvPr>
          <p:cNvSpPr>
            <a:spLocks noGrp="1"/>
          </p:cNvSpPr>
          <p:nvPr>
            <p:ph type="title"/>
          </p:nvPr>
        </p:nvSpPr>
        <p:spPr>
          <a:xfrm>
            <a:off x="0" y="18255"/>
            <a:ext cx="10515600" cy="1181153"/>
          </a:xfrm>
        </p:spPr>
        <p:txBody>
          <a:bodyPr/>
          <a:lstStyle/>
          <a:p>
            <a:r>
              <a:rPr lang="en-US" dirty="0">
                <a:solidFill>
                  <a:schemeClr val="bg1"/>
                </a:solidFill>
              </a:rPr>
              <a:t>Resources </a:t>
            </a:r>
            <a:r>
              <a:rPr lang="en-US" dirty="0">
                <a:solidFill>
                  <a:schemeClr val="bg1"/>
                </a:solidFill>
                <a:latin typeface="Candara" panose="020E0502030303020204" pitchFamily="34" charset="0"/>
              </a:rPr>
              <a:t>–</a:t>
            </a:r>
            <a:r>
              <a:rPr lang="en-US" dirty="0">
                <a:solidFill>
                  <a:schemeClr val="bg1"/>
                </a:solidFill>
              </a:rPr>
              <a:t> Reports &amp; Regulations (2)</a:t>
            </a:r>
          </a:p>
        </p:txBody>
      </p:sp>
      <p:sp>
        <p:nvSpPr>
          <p:cNvPr id="3" name="Content Placeholder 2">
            <a:extLst>
              <a:ext uri="{FF2B5EF4-FFF2-40B4-BE49-F238E27FC236}">
                <a16:creationId xmlns:a16="http://schemas.microsoft.com/office/drawing/2014/main" id="{B3EAA664-C282-9C92-0EC7-61CF33B29EDD}"/>
              </a:ext>
            </a:extLst>
          </p:cNvPr>
          <p:cNvSpPr>
            <a:spLocks noGrp="1"/>
          </p:cNvSpPr>
          <p:nvPr>
            <p:ph idx="1"/>
          </p:nvPr>
        </p:nvSpPr>
        <p:spPr>
          <a:xfrm>
            <a:off x="408790" y="990600"/>
            <a:ext cx="11317045" cy="5635831"/>
          </a:xfrm>
        </p:spPr>
        <p:txBody>
          <a:bodyPr>
            <a:normAutofit/>
          </a:bodyPr>
          <a:lstStyle/>
          <a:p>
            <a:pPr fontAlgn="t"/>
            <a:r>
              <a:rPr lang="en-US" sz="2600" dirty="0">
                <a:solidFill>
                  <a:schemeClr val="bg1"/>
                </a:solidFill>
                <a:hlinkClick r:id="rId2"/>
              </a:rPr>
              <a:t>THE AI INDEX REPORT</a:t>
            </a:r>
            <a:r>
              <a:rPr lang="en-US" sz="2600" dirty="0">
                <a:solidFill>
                  <a:schemeClr val="bg1"/>
                </a:solidFill>
              </a:rPr>
              <a:t>: Measuring trends in Artificial Intelligence </a:t>
            </a:r>
            <a:br>
              <a:rPr lang="en-US" sz="2600" dirty="0">
                <a:solidFill>
                  <a:schemeClr val="bg1"/>
                </a:solidFill>
              </a:rPr>
            </a:br>
            <a:endParaRPr lang="en-US" sz="2600" dirty="0">
              <a:solidFill>
                <a:schemeClr val="bg1"/>
              </a:solidFill>
            </a:endParaRPr>
          </a:p>
          <a:p>
            <a:pPr fontAlgn="t"/>
            <a:r>
              <a:rPr kumimoji="0" lang="en-US" sz="2600" b="0" i="0" u="none" strike="noStrike" cap="none" spc="0" normalizeH="0" baseline="0" dirty="0">
                <a:ln>
                  <a:noFill/>
                </a:ln>
                <a:solidFill>
                  <a:srgbClr val="FFFFFF"/>
                </a:solidFill>
                <a:effectLst/>
                <a:uFillTx/>
                <a:latin typeface="Candara" panose="020E0502030303020204" pitchFamily="34" charset="0"/>
                <a:sym typeface="Calibri"/>
                <a:hlinkClick r:id="rId3"/>
              </a:rPr>
              <a:t>UNESCO Artificial Intelligence</a:t>
            </a:r>
            <a:r>
              <a:rPr kumimoji="0" lang="en-US" sz="2600" b="0" i="0" u="none" strike="noStrike" cap="none" spc="0" normalizeH="0" baseline="0" dirty="0">
                <a:ln>
                  <a:noFill/>
                </a:ln>
                <a:solidFill>
                  <a:srgbClr val="FFFFFF"/>
                </a:solidFill>
                <a:effectLst/>
                <a:uFillTx/>
                <a:latin typeface="Candara" panose="020E0502030303020204" pitchFamily="34" charset="0"/>
                <a:sym typeface="Calibri"/>
              </a:rPr>
              <a:t> </a:t>
            </a:r>
            <a:br>
              <a:rPr kumimoji="0" lang="en-US" sz="2600" b="0" i="0" u="none" strike="noStrike" cap="none" spc="0" normalizeH="0" baseline="0" dirty="0">
                <a:ln>
                  <a:noFill/>
                </a:ln>
                <a:solidFill>
                  <a:srgbClr val="FFFFFF"/>
                </a:solidFill>
                <a:effectLst/>
                <a:uFillTx/>
                <a:latin typeface="Candara" panose="020E0502030303020204" pitchFamily="34" charset="0"/>
                <a:sym typeface="Calibri"/>
              </a:rPr>
            </a:br>
            <a:endParaRPr kumimoji="0" lang="en-US" sz="2600" b="0" i="0" u="none" strike="noStrike" cap="none" spc="0" normalizeH="0" baseline="0" dirty="0">
              <a:ln>
                <a:noFill/>
              </a:ln>
              <a:solidFill>
                <a:schemeClr val="bg1"/>
              </a:solidFill>
              <a:effectLst/>
              <a:uFillTx/>
              <a:latin typeface="Candara" panose="020E0502030303020204" pitchFamily="34" charset="0"/>
              <a:sym typeface="Calibri"/>
            </a:endParaRPr>
          </a:p>
          <a:p>
            <a:pPr fontAlgn="t"/>
            <a:r>
              <a:rPr lang="en-US" sz="2600" dirty="0">
                <a:solidFill>
                  <a:schemeClr val="bg1"/>
                </a:solidFill>
                <a:latin typeface="Candara" panose="020E0502030303020204" pitchFamily="34" charset="0"/>
                <a:sym typeface="Calibri"/>
              </a:rPr>
              <a:t>AI Now</a:t>
            </a:r>
          </a:p>
          <a:p>
            <a:pPr lvl="1" fontAlgn="t"/>
            <a:r>
              <a:rPr lang="en-US" sz="2600" dirty="0">
                <a:solidFill>
                  <a:schemeClr val="bg1"/>
                </a:solidFill>
                <a:hlinkClick r:id="rId4"/>
              </a:rPr>
              <a:t>Advancing Racial Equity Through Technology Policy </a:t>
            </a:r>
            <a:endParaRPr lang="en-US" sz="2800" dirty="0">
              <a:solidFill>
                <a:schemeClr val="bg1"/>
              </a:solidFill>
              <a:latin typeface="Candara" panose="020E0502030303020204" pitchFamily="34" charset="0"/>
            </a:endParaRPr>
          </a:p>
          <a:p>
            <a:pPr lvl="1" fontAlgn="t"/>
            <a:r>
              <a:rPr lang="en-US" sz="2600" dirty="0">
                <a:solidFill>
                  <a:schemeClr val="bg1"/>
                </a:solidFill>
                <a:hlinkClick r:id="rId5"/>
              </a:rPr>
              <a:t>Algorithmic Impact Assessments Report: A Practical Framework for Public Agency Accountability</a:t>
            </a:r>
            <a:endParaRPr lang="en-US" sz="2600" dirty="0">
              <a:solidFill>
                <a:schemeClr val="bg1"/>
              </a:solidFill>
            </a:endParaRPr>
          </a:p>
          <a:p>
            <a:pPr marL="457200" lvl="1" indent="0" fontAlgn="t">
              <a:buNone/>
            </a:pPr>
            <a:endParaRPr lang="en-US" sz="2600" dirty="0">
              <a:solidFill>
                <a:schemeClr val="bg1"/>
              </a:solidFill>
            </a:endParaRPr>
          </a:p>
          <a:p>
            <a:pPr fontAlgn="t"/>
            <a:r>
              <a:rPr lang="en-US" sz="2600" dirty="0">
                <a:solidFill>
                  <a:schemeClr val="bg1"/>
                </a:solidFill>
              </a:rPr>
              <a:t>Schwartz, R., </a:t>
            </a:r>
            <a:r>
              <a:rPr lang="en-US" sz="2600" dirty="0" err="1">
                <a:solidFill>
                  <a:schemeClr val="bg1"/>
                </a:solidFill>
              </a:rPr>
              <a:t>Vassilev</a:t>
            </a:r>
            <a:r>
              <a:rPr lang="en-US" sz="2600" dirty="0">
                <a:solidFill>
                  <a:schemeClr val="bg1"/>
                </a:solidFill>
              </a:rPr>
              <a:t>, A., Greene, K., </a:t>
            </a:r>
            <a:r>
              <a:rPr lang="en-US" sz="2600" dirty="0" err="1">
                <a:solidFill>
                  <a:schemeClr val="bg1"/>
                </a:solidFill>
              </a:rPr>
              <a:t>Perine</a:t>
            </a:r>
            <a:r>
              <a:rPr lang="en-US" sz="2600" dirty="0">
                <a:solidFill>
                  <a:schemeClr val="bg1"/>
                </a:solidFill>
              </a:rPr>
              <a:t>, L., Burt, A., &amp; Hall, P. (2022). </a:t>
            </a:r>
            <a:r>
              <a:rPr lang="en-US" sz="2600" dirty="0">
                <a:solidFill>
                  <a:schemeClr val="bg1"/>
                </a:solidFill>
                <a:hlinkClick r:id="rId6"/>
              </a:rPr>
              <a:t>Towards a Standard for Identifying and Managing Bias in Artificial Intelligence</a:t>
            </a:r>
            <a:r>
              <a:rPr lang="en-US" sz="2600" dirty="0">
                <a:solidFill>
                  <a:schemeClr val="bg1"/>
                </a:solidFill>
              </a:rPr>
              <a:t>. U.S. Department of Commerce, National Institute of Standards and Technology. </a:t>
            </a:r>
            <a:endParaRPr lang="en-US" dirty="0">
              <a:solidFill>
                <a:schemeClr val="bg1"/>
              </a:solidFill>
            </a:endParaRPr>
          </a:p>
        </p:txBody>
      </p:sp>
    </p:spTree>
    <p:extLst>
      <p:ext uri="{BB962C8B-B14F-4D97-AF65-F5344CB8AC3E}">
        <p14:creationId xmlns:p14="http://schemas.microsoft.com/office/powerpoint/2010/main" val="3860787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A73C-E1DD-2B51-0D59-193482C15E29}"/>
              </a:ext>
            </a:extLst>
          </p:cNvPr>
          <p:cNvSpPr>
            <a:spLocks noGrp="1"/>
          </p:cNvSpPr>
          <p:nvPr>
            <p:ph type="title"/>
          </p:nvPr>
        </p:nvSpPr>
        <p:spPr>
          <a:xfrm>
            <a:off x="0" y="45085"/>
            <a:ext cx="10515600" cy="1325563"/>
          </a:xfrm>
        </p:spPr>
        <p:txBody>
          <a:bodyPr/>
          <a:lstStyle/>
          <a:p>
            <a:r>
              <a:rPr lang="en-US" dirty="0">
                <a:solidFill>
                  <a:schemeClr val="bg1"/>
                </a:solidFill>
                <a:latin typeface="Candara" panose="020E0502030303020204" pitchFamily="34" charset="0"/>
              </a:rPr>
              <a:t>Resources – Academic</a:t>
            </a:r>
          </a:p>
        </p:txBody>
      </p:sp>
      <p:sp>
        <p:nvSpPr>
          <p:cNvPr id="3" name="Content Placeholder 2">
            <a:extLst>
              <a:ext uri="{FF2B5EF4-FFF2-40B4-BE49-F238E27FC236}">
                <a16:creationId xmlns:a16="http://schemas.microsoft.com/office/drawing/2014/main" id="{82B2F6E8-F75D-ECC8-358E-57F282E07C25}"/>
              </a:ext>
            </a:extLst>
          </p:cNvPr>
          <p:cNvSpPr>
            <a:spLocks noGrp="1"/>
          </p:cNvSpPr>
          <p:nvPr>
            <p:ph idx="1"/>
          </p:nvPr>
        </p:nvSpPr>
        <p:spPr>
          <a:xfrm>
            <a:off x="518160" y="1370647"/>
            <a:ext cx="11673840" cy="5442267"/>
          </a:xfrm>
        </p:spPr>
        <p:txBody>
          <a:bodyPr>
            <a:normAutofit/>
          </a:bodyPr>
          <a:lstStyle/>
          <a:p>
            <a:r>
              <a:rPr lang="en-US" i="1" dirty="0">
                <a:solidFill>
                  <a:schemeClr val="bg1"/>
                </a:solidFill>
                <a:latin typeface="Candara" panose="020E0502030303020204" pitchFamily="34" charset="0"/>
                <a:hlinkClick r:id="rId2"/>
              </a:rPr>
              <a:t>Artificial Intelligence in Medicine</a:t>
            </a:r>
            <a:br>
              <a:rPr lang="en-US" i="1" dirty="0">
                <a:solidFill>
                  <a:schemeClr val="bg1"/>
                </a:solidFill>
                <a:latin typeface="Candara" panose="020E0502030303020204" pitchFamily="34" charset="0"/>
              </a:rPr>
            </a:br>
            <a:endParaRPr lang="en-US" i="1" dirty="0">
              <a:solidFill>
                <a:schemeClr val="bg1"/>
              </a:solidFill>
              <a:latin typeface="Candara" panose="020E0502030303020204" pitchFamily="34" charset="0"/>
            </a:endParaRPr>
          </a:p>
          <a:p>
            <a:r>
              <a:rPr lang="en-US" i="1" dirty="0">
                <a:solidFill>
                  <a:schemeClr val="bg1"/>
                </a:solidFill>
                <a:hlinkClick r:id="rId3"/>
              </a:rPr>
              <a:t>Journal of Medical Artificial Intelligence</a:t>
            </a:r>
            <a:br>
              <a:rPr lang="en-US" dirty="0">
                <a:solidFill>
                  <a:schemeClr val="bg1"/>
                </a:solidFill>
              </a:rPr>
            </a:br>
            <a:endParaRPr lang="en-US" dirty="0">
              <a:solidFill>
                <a:schemeClr val="bg1"/>
              </a:solidFill>
            </a:endParaRPr>
          </a:p>
          <a:p>
            <a:r>
              <a:rPr lang="en-US" dirty="0">
                <a:solidFill>
                  <a:schemeClr val="bg1"/>
                </a:solidFill>
                <a:latin typeface="Candara" panose="020E0502030303020204" pitchFamily="34" charset="0"/>
              </a:rPr>
              <a:t>NEJM’s article series </a:t>
            </a:r>
            <a:r>
              <a:rPr lang="en-US" dirty="0">
                <a:solidFill>
                  <a:schemeClr val="bg1"/>
                </a:solidFill>
                <a:latin typeface="Candara" panose="020E0502030303020204" pitchFamily="34" charset="0"/>
                <a:hlinkClick r:id="rId4"/>
              </a:rPr>
              <a:t>“AI in Medicine”</a:t>
            </a:r>
            <a:br>
              <a:rPr lang="en-US" dirty="0">
                <a:solidFill>
                  <a:schemeClr val="bg1"/>
                </a:solidFill>
                <a:latin typeface="Candara" panose="020E0502030303020204" pitchFamily="34" charset="0"/>
              </a:rPr>
            </a:br>
            <a:endParaRPr lang="en-US" dirty="0">
              <a:solidFill>
                <a:schemeClr val="bg1"/>
              </a:solidFill>
              <a:latin typeface="Candara" panose="020E0502030303020204" pitchFamily="34" charset="0"/>
            </a:endParaRPr>
          </a:p>
          <a:p>
            <a:r>
              <a:rPr lang="en-US" dirty="0">
                <a:solidFill>
                  <a:srgbClr val="F6F8F7"/>
                </a:solidFill>
                <a:latin typeface="Candara" panose="020E0502030303020204" pitchFamily="34" charset="0"/>
                <a:hlinkClick r:id="rId5"/>
              </a:rPr>
              <a:t>Artificial Intelligence at University of Alberta</a:t>
            </a:r>
            <a:r>
              <a:rPr lang="en-US" dirty="0">
                <a:solidFill>
                  <a:srgbClr val="F6F8F7"/>
                </a:solidFill>
                <a:latin typeface="Candara" panose="020E0502030303020204" pitchFamily="34" charset="0"/>
              </a:rPr>
              <a:t> </a:t>
            </a:r>
            <a:br>
              <a:rPr lang="en-US" dirty="0">
                <a:solidFill>
                  <a:srgbClr val="F6F8F7"/>
                </a:solidFill>
                <a:latin typeface="Candara" panose="020E0502030303020204" pitchFamily="34" charset="0"/>
              </a:rPr>
            </a:br>
            <a:endParaRPr lang="en-US" dirty="0">
              <a:solidFill>
                <a:srgbClr val="F6F8F7"/>
              </a:solidFill>
              <a:latin typeface="Candara" panose="020E0502030303020204" pitchFamily="34" charset="0"/>
            </a:endParaRPr>
          </a:p>
          <a:p>
            <a:r>
              <a:rPr lang="en-US" i="1" dirty="0">
                <a:solidFill>
                  <a:schemeClr val="bg1"/>
                </a:solidFill>
                <a:latin typeface="Candara" panose="020E0502030303020204" pitchFamily="34" charset="0"/>
                <a:hlinkClick r:id="rId6"/>
              </a:rPr>
              <a:t>Journal of Artificial Intelligence Research </a:t>
            </a:r>
            <a:r>
              <a:rPr lang="en-US" i="1" dirty="0">
                <a:solidFill>
                  <a:schemeClr val="bg1"/>
                </a:solidFill>
                <a:latin typeface="Candara" panose="020E0502030303020204" pitchFamily="34" charset="0"/>
              </a:rPr>
              <a:t> </a:t>
            </a:r>
          </a:p>
        </p:txBody>
      </p:sp>
    </p:spTree>
    <p:extLst>
      <p:ext uri="{BB962C8B-B14F-4D97-AF65-F5344CB8AC3E}">
        <p14:creationId xmlns:p14="http://schemas.microsoft.com/office/powerpoint/2010/main" val="4222721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4E18-3886-435E-B2DA-844E39683468}"/>
              </a:ext>
            </a:extLst>
          </p:cNvPr>
          <p:cNvSpPr>
            <a:spLocks noGrp="1"/>
          </p:cNvSpPr>
          <p:nvPr>
            <p:ph type="title"/>
          </p:nvPr>
        </p:nvSpPr>
        <p:spPr>
          <a:xfrm>
            <a:off x="208808" y="0"/>
            <a:ext cx="11774384" cy="1325563"/>
          </a:xfrm>
        </p:spPr>
        <p:txBody>
          <a:bodyPr/>
          <a:lstStyle/>
          <a:p>
            <a:pPr algn="ctr"/>
            <a:r>
              <a:rPr lang="en-US" b="1" dirty="0">
                <a:solidFill>
                  <a:schemeClr val="bg1"/>
                </a:solidFill>
              </a:rPr>
              <a:t>Final Questions and Evaluation</a:t>
            </a:r>
            <a:endParaRPr lang="en-US" dirty="0">
              <a:solidFill>
                <a:schemeClr val="bg1"/>
              </a:solidFill>
            </a:endParaRPr>
          </a:p>
        </p:txBody>
      </p:sp>
      <p:sp>
        <p:nvSpPr>
          <p:cNvPr id="3" name="Content Placeholder 2">
            <a:extLst>
              <a:ext uri="{FF2B5EF4-FFF2-40B4-BE49-F238E27FC236}">
                <a16:creationId xmlns:a16="http://schemas.microsoft.com/office/drawing/2014/main" id="{C9F9BFE6-F1C7-4607-A911-D3A222A1FAFD}"/>
              </a:ext>
            </a:extLst>
          </p:cNvPr>
          <p:cNvSpPr>
            <a:spLocks noGrp="1"/>
          </p:cNvSpPr>
          <p:nvPr>
            <p:ph idx="1"/>
          </p:nvPr>
        </p:nvSpPr>
        <p:spPr>
          <a:xfrm>
            <a:off x="319148" y="1150679"/>
            <a:ext cx="11557293" cy="5373101"/>
          </a:xfrm>
        </p:spPr>
        <p:txBody>
          <a:bodyPr>
            <a:normAutofit/>
          </a:bodyPr>
          <a:lstStyle/>
          <a:p>
            <a:pPr marL="0" indent="0">
              <a:buNone/>
            </a:pPr>
            <a:r>
              <a:rPr lang="en-US" sz="3200" b="1" dirty="0">
                <a:solidFill>
                  <a:schemeClr val="bg1"/>
                </a:solidFill>
              </a:rPr>
              <a:t>Evaluation link: </a:t>
            </a:r>
          </a:p>
          <a:p>
            <a:pPr marL="0" indent="0">
              <a:buNone/>
            </a:pPr>
            <a:endParaRPr lang="en-US" sz="1400" b="1" dirty="0">
              <a:solidFill>
                <a:schemeClr val="bg1"/>
              </a:solidFill>
            </a:endParaRPr>
          </a:p>
          <a:p>
            <a:pPr marL="0" indent="0">
              <a:buNone/>
            </a:pPr>
            <a:r>
              <a:rPr lang="en-US" sz="2400" dirty="0">
                <a:solidFill>
                  <a:schemeClr val="bg1"/>
                </a:solidFill>
              </a:rPr>
              <a:t>Christine Nieman Hislop | NNLM Region 1 | </a:t>
            </a:r>
            <a:r>
              <a:rPr lang="en-US" sz="2400" dirty="0">
                <a:solidFill>
                  <a:schemeClr val="tx1"/>
                </a:solidFill>
                <a:hlinkClick r:id="rId3"/>
              </a:rPr>
              <a:t>cnieman@hshsl.umaryland.edu</a:t>
            </a:r>
            <a:endParaRPr lang="en-US" sz="2400" dirty="0">
              <a:solidFill>
                <a:schemeClr val="tx1"/>
              </a:solidFill>
            </a:endParaRPr>
          </a:p>
          <a:p>
            <a:pPr marL="0" indent="0">
              <a:buNone/>
            </a:pPr>
            <a:r>
              <a:rPr lang="en-US" sz="2400" dirty="0">
                <a:solidFill>
                  <a:schemeClr val="bg1"/>
                </a:solidFill>
              </a:rPr>
              <a:t>Katie Pierce Farrier | NNLM Region 3 | </a:t>
            </a:r>
            <a:r>
              <a:rPr lang="en-US" sz="2400" dirty="0">
                <a:solidFill>
                  <a:schemeClr val="bg1"/>
                </a:solidFill>
                <a:hlinkClick r:id="rId4"/>
              </a:rPr>
              <a:t>katie.pierce-farrier@uthsc.edu</a:t>
            </a:r>
            <a:r>
              <a:rPr lang="en-US" sz="2400" dirty="0">
                <a:solidFill>
                  <a:schemeClr val="bg1"/>
                </a:solidFill>
              </a:rPr>
              <a:t> </a:t>
            </a:r>
          </a:p>
          <a:p>
            <a:pPr marL="0" indent="0">
              <a:buNone/>
            </a:pPr>
            <a:endParaRPr lang="en-US" sz="1400" dirty="0">
              <a:solidFill>
                <a:schemeClr val="tx1"/>
              </a:solidFill>
            </a:endParaRPr>
          </a:p>
          <a:p>
            <a:pPr marL="0" indent="0">
              <a:buNone/>
            </a:pPr>
            <a:r>
              <a:rPr lang="en-US" sz="2400" dirty="0">
                <a:solidFill>
                  <a:schemeClr val="tx1"/>
                </a:solidFill>
                <a:hlinkClick r:id="rId5"/>
              </a:rPr>
              <a:t>An Overview of the All of Us Researcher Workbench and the Role of the Library</a:t>
            </a:r>
            <a:r>
              <a:rPr lang="en-US" sz="2400" dirty="0">
                <a:solidFill>
                  <a:schemeClr val="tx1"/>
                </a:solidFill>
              </a:rPr>
              <a:t> </a:t>
            </a:r>
            <a:r>
              <a:rPr lang="en-US" sz="2400" dirty="0">
                <a:solidFill>
                  <a:schemeClr val="bg1"/>
                </a:solidFill>
              </a:rPr>
              <a:t>– February 13 at 12PT/1MT/2CT/3ET – starting now!</a:t>
            </a:r>
          </a:p>
          <a:p>
            <a:pPr marL="0" indent="0">
              <a:buNone/>
            </a:pPr>
            <a:r>
              <a:rPr lang="en-US" sz="2400" dirty="0">
                <a:solidFill>
                  <a:schemeClr val="bg1"/>
                </a:solidFill>
                <a:hlinkClick r:id="rId6"/>
              </a:rPr>
              <a:t>All's FAIR in Love and ...Software</a:t>
            </a:r>
            <a:r>
              <a:rPr lang="en-US" sz="2400" dirty="0">
                <a:solidFill>
                  <a:schemeClr val="bg1"/>
                </a:solidFill>
              </a:rPr>
              <a:t> – February 14 at 11PT/12MT/1CT/2ET </a:t>
            </a:r>
          </a:p>
          <a:p>
            <a:pPr marL="0" indent="0">
              <a:buNone/>
            </a:pPr>
            <a:r>
              <a:rPr lang="en-US" sz="2400" dirty="0">
                <a:solidFill>
                  <a:schemeClr val="bg1"/>
                </a:solidFill>
                <a:hlinkClick r:id="rId7"/>
              </a:rPr>
              <a:t>NIH Data Management and Sharing Policy Overview</a:t>
            </a:r>
            <a:r>
              <a:rPr lang="en-US" sz="2400" dirty="0">
                <a:solidFill>
                  <a:schemeClr val="bg1"/>
                </a:solidFill>
              </a:rPr>
              <a:t> – February 15 at 9PT/10MT/11CT/12ET</a:t>
            </a:r>
          </a:p>
          <a:p>
            <a:pPr marL="0" indent="0">
              <a:buNone/>
            </a:pPr>
            <a:endParaRPr lang="en-US" sz="2400" dirty="0">
              <a:solidFill>
                <a:schemeClr val="bg1"/>
              </a:solidFill>
            </a:endParaRPr>
          </a:p>
          <a:p>
            <a:pPr marL="0" indent="0" algn="ctr">
              <a:buNone/>
            </a:pPr>
            <a:r>
              <a:rPr lang="en-US" dirty="0">
                <a:solidFill>
                  <a:schemeClr val="bg1"/>
                </a:solidFill>
              </a:rPr>
              <a:t>More learning opportunities at </a:t>
            </a:r>
            <a:r>
              <a:rPr lang="en-US" dirty="0">
                <a:solidFill>
                  <a:schemeClr val="bg1"/>
                </a:solidFill>
                <a:hlinkClick r:id="rId8"/>
              </a:rPr>
              <a:t>NNLM.gov/training</a:t>
            </a:r>
            <a:endParaRPr lang="en-US" dirty="0">
              <a:solidFill>
                <a:schemeClr val="bg1"/>
              </a:solidFill>
            </a:endParaRPr>
          </a:p>
        </p:txBody>
      </p:sp>
      <p:sp>
        <p:nvSpPr>
          <p:cNvPr id="4" name="Content Placeholder 4">
            <a:extLst>
              <a:ext uri="{FF2B5EF4-FFF2-40B4-BE49-F238E27FC236}">
                <a16:creationId xmlns:a16="http://schemas.microsoft.com/office/drawing/2014/main" id="{102FCACA-C068-432A-BF6B-E4DF0DE95773}"/>
              </a:ext>
            </a:extLst>
          </p:cNvPr>
          <p:cNvSpPr txBox="1">
            <a:spLocks/>
          </p:cNvSpPr>
          <p:nvPr/>
        </p:nvSpPr>
        <p:spPr>
          <a:xfrm>
            <a:off x="698046" y="5999060"/>
            <a:ext cx="10950286" cy="668440"/>
          </a:xfrm>
          <a:prstGeom prst="rect">
            <a:avLst/>
          </a:prstGeom>
          <a:solidFill>
            <a:srgbClr val="92D050"/>
          </a:solidFill>
          <a:ln>
            <a:solidFill>
              <a:schemeClr val="accent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tabLst>
                <a:tab pos="2971800" algn="ctr"/>
                <a:tab pos="5943600" algn="r"/>
              </a:tabLst>
            </a:pPr>
            <a:r>
              <a:rPr lang="en-US" sz="2000" i="1" dirty="0">
                <a:latin typeface="Calibri" panose="020F0502020204030204" pitchFamily="34" charset="0"/>
                <a:ea typeface="Century Gothic" panose="020B0502020202020204" pitchFamily="34" charset="0"/>
                <a:cs typeface="Calibri" panose="020F0502020204030204" pitchFamily="34" charset="0"/>
              </a:rPr>
              <a:t>Funded by the National Library of Medicine. </a:t>
            </a:r>
          </a:p>
          <a:p>
            <a:pPr marL="0" indent="0" algn="ctr">
              <a:spcBef>
                <a:spcPts val="0"/>
              </a:spcBef>
              <a:buFont typeface="Arial" panose="020B0604020202020204" pitchFamily="34" charset="0"/>
              <a:buNone/>
              <a:tabLst>
                <a:tab pos="2971800" algn="ctr"/>
                <a:tab pos="5943600" algn="r"/>
              </a:tabLst>
            </a:pPr>
            <a:r>
              <a:rPr lang="en-US" sz="2000" i="1" dirty="0">
                <a:latin typeface="Calibri" panose="020F0502020204030204" pitchFamily="34" charset="0"/>
                <a:ea typeface="Century Gothic" panose="020B0502020202020204" pitchFamily="34" charset="0"/>
                <a:cs typeface="Calibri" panose="020F0502020204030204" pitchFamily="34" charset="0"/>
              </a:rPr>
              <a:t>NLM and NNLM are service marks of the US Department of Health and Human Services.</a:t>
            </a:r>
          </a:p>
        </p:txBody>
      </p:sp>
    </p:spTree>
    <p:extLst>
      <p:ext uri="{BB962C8B-B14F-4D97-AF65-F5344CB8AC3E}">
        <p14:creationId xmlns:p14="http://schemas.microsoft.com/office/powerpoint/2010/main" val="385439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044-A62C-16A5-DD84-4A666B0CDBFD}"/>
              </a:ext>
            </a:extLst>
          </p:cNvPr>
          <p:cNvSpPr>
            <a:spLocks noGrp="1"/>
          </p:cNvSpPr>
          <p:nvPr>
            <p:ph type="title"/>
          </p:nvPr>
        </p:nvSpPr>
        <p:spPr>
          <a:xfrm>
            <a:off x="0" y="1599623"/>
            <a:ext cx="12192000" cy="2852737"/>
          </a:xfrm>
        </p:spPr>
        <p:txBody>
          <a:bodyPr>
            <a:normAutofit/>
          </a:bodyPr>
          <a:lstStyle/>
          <a:p>
            <a:pPr algn="ctr"/>
            <a:r>
              <a:rPr lang="en-US" sz="7200" dirty="0">
                <a:solidFill>
                  <a:schemeClr val="bg1"/>
                </a:solidFill>
              </a:rPr>
              <a:t>AI: An extremely brief history</a:t>
            </a:r>
          </a:p>
        </p:txBody>
      </p:sp>
      <p:sp>
        <p:nvSpPr>
          <p:cNvPr id="3" name="Text Placeholder 2">
            <a:extLst>
              <a:ext uri="{FF2B5EF4-FFF2-40B4-BE49-F238E27FC236}">
                <a16:creationId xmlns:a16="http://schemas.microsoft.com/office/drawing/2014/main" id="{548129F1-CDD2-FD15-EB60-9DF4C6881B6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564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title"/>
          </p:nvPr>
        </p:nvSpPr>
        <p:spPr>
          <a:xfrm>
            <a:off x="0" y="18255"/>
            <a:ext cx="12192000" cy="1381920"/>
          </a:xfrm>
          <a:prstGeom prst="rect">
            <a:avLst/>
          </a:prstGeom>
        </p:spPr>
        <p:txBody>
          <a:bodyPr>
            <a:normAutofit/>
          </a:bodyPr>
          <a:lstStyle>
            <a:lvl1pPr>
              <a:defRPr sz="6600"/>
            </a:lvl1pPr>
          </a:lstStyle>
          <a:p>
            <a:r>
              <a:rPr sz="4400" dirty="0">
                <a:solidFill>
                  <a:schemeClr val="bg1"/>
                </a:solidFill>
                <a:latin typeface="Candara" panose="020E0502030303020204" pitchFamily="34" charset="0"/>
              </a:rPr>
              <a:t>AI: a</a:t>
            </a:r>
            <a:r>
              <a:rPr lang="en-US" sz="4400" dirty="0">
                <a:solidFill>
                  <a:schemeClr val="bg1"/>
                </a:solidFill>
                <a:latin typeface="Candara" panose="020E0502030303020204" pitchFamily="34" charset="0"/>
              </a:rPr>
              <a:t>n extremely</a:t>
            </a:r>
            <a:r>
              <a:rPr sz="4400" dirty="0">
                <a:solidFill>
                  <a:schemeClr val="bg1"/>
                </a:solidFill>
                <a:latin typeface="Candara" panose="020E0502030303020204" pitchFamily="34" charset="0"/>
              </a:rPr>
              <a:t> brief history</a:t>
            </a:r>
            <a:r>
              <a:rPr lang="en-US" sz="4400" dirty="0">
                <a:solidFill>
                  <a:schemeClr val="bg1"/>
                </a:solidFill>
                <a:latin typeface="Candara" panose="020E0502030303020204" pitchFamily="34" charset="0"/>
              </a:rPr>
              <a:t> (1)</a:t>
            </a:r>
            <a:endParaRPr sz="4400" dirty="0">
              <a:solidFill>
                <a:schemeClr val="bg1"/>
              </a:solidFill>
              <a:latin typeface="Candara" panose="020E0502030303020204" pitchFamily="34" charset="0"/>
            </a:endParaRPr>
          </a:p>
        </p:txBody>
      </p:sp>
      <p:sp>
        <p:nvSpPr>
          <p:cNvPr id="105" name="Content Placeholder 2"/>
          <p:cNvSpPr txBox="1">
            <a:spLocks noGrp="1"/>
          </p:cNvSpPr>
          <p:nvPr>
            <p:ph type="body" idx="1"/>
          </p:nvPr>
        </p:nvSpPr>
        <p:spPr>
          <a:xfrm>
            <a:off x="585788" y="1400175"/>
            <a:ext cx="11432041" cy="5439570"/>
          </a:xfrm>
          <a:prstGeom prst="rect">
            <a:avLst/>
          </a:prstGeom>
        </p:spPr>
        <p:txBody>
          <a:bodyPr>
            <a:normAutofit/>
          </a:bodyPr>
          <a:lstStyle>
            <a:lvl1pPr>
              <a:defRPr sz="4400"/>
            </a:lvl1pPr>
            <a:lvl2pPr marL="685800" indent="-228600">
              <a:spcBef>
                <a:spcPts val="500"/>
              </a:spcBef>
              <a:defRPr sz="4400"/>
            </a:lvl2pPr>
          </a:lstStyle>
          <a:p>
            <a:r>
              <a:rPr lang="en-US" sz="3600" b="1" dirty="0">
                <a:solidFill>
                  <a:schemeClr val="bg1"/>
                </a:solidFill>
                <a:latin typeface="Candara" panose="020E0502030303020204" pitchFamily="34" charset="0"/>
              </a:rPr>
              <a:t>Ancient world</a:t>
            </a:r>
          </a:p>
          <a:p>
            <a:pPr lvl="1"/>
            <a:r>
              <a:rPr lang="en-US" sz="3200" dirty="0">
                <a:solidFill>
                  <a:schemeClr val="bg1"/>
                </a:solidFill>
                <a:latin typeface="Candara" panose="020E0502030303020204" pitchFamily="34" charset="0"/>
              </a:rPr>
              <a:t>Ideas &amp; dreams </a:t>
            </a:r>
            <a:r>
              <a:rPr lang="en-US" sz="3200" dirty="0">
                <a:solidFill>
                  <a:schemeClr val="bg1"/>
                </a:solidFill>
              </a:rPr>
              <a:t>– </a:t>
            </a:r>
            <a:r>
              <a:rPr sz="3200" dirty="0">
                <a:solidFill>
                  <a:schemeClr val="bg1"/>
                </a:solidFill>
                <a:latin typeface="Candara" panose="020E0502030303020204" pitchFamily="34" charset="0"/>
              </a:rPr>
              <a:t>Talos &amp; Galatea</a:t>
            </a:r>
            <a:endParaRPr lang="en-US" sz="3200" dirty="0">
              <a:solidFill>
                <a:schemeClr val="bg1"/>
              </a:solidFill>
              <a:latin typeface="Candara" panose="020E0502030303020204" pitchFamily="34" charset="0"/>
            </a:endParaRPr>
          </a:p>
          <a:p>
            <a:r>
              <a:rPr lang="en-US" sz="3600" b="1" dirty="0">
                <a:solidFill>
                  <a:schemeClr val="bg1"/>
                </a:solidFill>
                <a:latin typeface="Candara" panose="020E0502030303020204" pitchFamily="34" charset="0"/>
              </a:rPr>
              <a:t>Middle Ages</a:t>
            </a:r>
          </a:p>
          <a:p>
            <a:pPr lvl="1"/>
            <a:r>
              <a:rPr lang="en-US" sz="3200" dirty="0">
                <a:solidFill>
                  <a:schemeClr val="bg1"/>
                </a:solidFill>
                <a:latin typeface="Candara" panose="020E0502030303020204" pitchFamily="34" charset="0"/>
              </a:rPr>
              <a:t>Practical applications</a:t>
            </a:r>
            <a:r>
              <a:rPr lang="en-US" sz="3200" dirty="0">
                <a:solidFill>
                  <a:schemeClr val="bg1"/>
                </a:solidFill>
              </a:rPr>
              <a:t> – </a:t>
            </a:r>
            <a:r>
              <a:rPr lang="en-US" sz="3200" dirty="0">
                <a:solidFill>
                  <a:schemeClr val="bg1"/>
                </a:solidFill>
                <a:latin typeface="Candara" panose="020E0502030303020204" pitchFamily="34" charset="0"/>
              </a:rPr>
              <a:t>Al-</a:t>
            </a:r>
            <a:r>
              <a:rPr lang="en-US" sz="3200" dirty="0" err="1">
                <a:solidFill>
                  <a:schemeClr val="bg1"/>
                </a:solidFill>
                <a:latin typeface="Candara" panose="020E0502030303020204" pitchFamily="34" charset="0"/>
              </a:rPr>
              <a:t>Jazari</a:t>
            </a:r>
            <a:r>
              <a:rPr lang="en-US" sz="3200" dirty="0">
                <a:solidFill>
                  <a:schemeClr val="bg1"/>
                </a:solidFill>
                <a:latin typeface="Candara" panose="020E0502030303020204" pitchFamily="34" charset="0"/>
              </a:rPr>
              <a:t> &amp; Rabbi Judah Loew Ben Bezalel</a:t>
            </a:r>
          </a:p>
          <a:p>
            <a:r>
              <a:rPr lang="en-US" sz="3600" b="1" dirty="0">
                <a:solidFill>
                  <a:schemeClr val="bg1"/>
                </a:solidFill>
                <a:latin typeface="Candara" panose="020E0502030303020204" pitchFamily="34" charset="0"/>
              </a:rPr>
              <a:t>Early Modern Period</a:t>
            </a:r>
          </a:p>
          <a:p>
            <a:pPr lvl="1"/>
            <a:r>
              <a:rPr lang="en-US" sz="3200" dirty="0">
                <a:solidFill>
                  <a:schemeClr val="bg1"/>
                </a:solidFill>
                <a:latin typeface="Candara" panose="020E0502030303020204" pitchFamily="34" charset="0"/>
              </a:rPr>
              <a:t>Computers &amp; literature- Pascal (first digital calculating machine) &amp; Swift (</a:t>
            </a:r>
            <a:r>
              <a:rPr lang="en-US" sz="3200" i="1" dirty="0">
                <a:solidFill>
                  <a:schemeClr val="bg1"/>
                </a:solidFill>
                <a:latin typeface="Candara" panose="020E0502030303020204" pitchFamily="34" charset="0"/>
              </a:rPr>
              <a:t>Gulliver’s Travels </a:t>
            </a:r>
            <a:r>
              <a:rPr lang="en-US" sz="3200" dirty="0">
                <a:solidFill>
                  <a:schemeClr val="bg1"/>
                </a:solidFill>
                <a:latin typeface="Candara" panose="020E0502030303020204" pitchFamily="34" charset="0"/>
                <a:ea typeface="Wingdings"/>
                <a:cs typeface="Wingdings"/>
                <a:sym typeface="Wingdings"/>
              </a:rPr>
              <a:t> </a:t>
            </a:r>
            <a:r>
              <a:rPr lang="en-US" sz="3200" dirty="0">
                <a:solidFill>
                  <a:schemeClr val="bg1"/>
                </a:solidFill>
                <a:latin typeface="Candara" panose="020E0502030303020204" pitchFamily="34" charset="0"/>
              </a:rPr>
              <a:t>the </a:t>
            </a:r>
            <a:r>
              <a:rPr lang="en-US" sz="3200" dirty="0" err="1">
                <a:solidFill>
                  <a:schemeClr val="bg1"/>
                </a:solidFill>
                <a:latin typeface="Candara" panose="020E0502030303020204" pitchFamily="34" charset="0"/>
              </a:rPr>
              <a:t>Engine:“a</a:t>
            </a:r>
            <a:r>
              <a:rPr lang="en-US" sz="3200" dirty="0">
                <a:solidFill>
                  <a:schemeClr val="bg1"/>
                </a:solidFill>
                <a:latin typeface="Candara" panose="020E0502030303020204" pitchFamily="34" charset="0"/>
              </a:rPr>
              <a:t> Project for improving speculative Knowledge by practical and mechanical Operations ”)</a:t>
            </a:r>
            <a:endParaRPr lang="en-US" sz="12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DCE9-1F6E-7449-70CD-3AE5A198FF5D}"/>
              </a:ext>
            </a:extLst>
          </p:cNvPr>
          <p:cNvSpPr>
            <a:spLocks noGrp="1"/>
          </p:cNvSpPr>
          <p:nvPr>
            <p:ph type="title"/>
          </p:nvPr>
        </p:nvSpPr>
        <p:spPr>
          <a:xfrm>
            <a:off x="0" y="0"/>
            <a:ext cx="10515600" cy="1325563"/>
          </a:xfrm>
        </p:spPr>
        <p:txBody>
          <a:bodyPr/>
          <a:lstStyle/>
          <a:p>
            <a:r>
              <a:rPr lang="en-US" sz="4400" dirty="0">
                <a:solidFill>
                  <a:schemeClr val="bg1"/>
                </a:solidFill>
                <a:latin typeface="Candara" panose="020E0502030303020204" pitchFamily="34" charset="0"/>
              </a:rPr>
              <a:t>AI: an extremely brief history (2)</a:t>
            </a:r>
            <a:endParaRPr lang="en-US" dirty="0"/>
          </a:p>
        </p:txBody>
      </p:sp>
      <p:sp>
        <p:nvSpPr>
          <p:cNvPr id="3" name="Content Placeholder 2">
            <a:extLst>
              <a:ext uri="{FF2B5EF4-FFF2-40B4-BE49-F238E27FC236}">
                <a16:creationId xmlns:a16="http://schemas.microsoft.com/office/drawing/2014/main" id="{46A22AA1-EFD0-EBF4-2BBF-9566B6FDC9C4}"/>
              </a:ext>
            </a:extLst>
          </p:cNvPr>
          <p:cNvSpPr>
            <a:spLocks noGrp="1"/>
          </p:cNvSpPr>
          <p:nvPr>
            <p:ph idx="1"/>
          </p:nvPr>
        </p:nvSpPr>
        <p:spPr>
          <a:xfrm>
            <a:off x="419100" y="1497012"/>
            <a:ext cx="11772900" cy="5360987"/>
          </a:xfrm>
        </p:spPr>
        <p:txBody>
          <a:bodyPr/>
          <a:lstStyle/>
          <a:p>
            <a:r>
              <a:rPr lang="en-US" sz="3600" b="1" dirty="0">
                <a:solidFill>
                  <a:schemeClr val="bg1"/>
                </a:solidFill>
                <a:latin typeface="Candara" panose="020E0502030303020204" pitchFamily="34" charset="0"/>
              </a:rPr>
              <a:t>1818</a:t>
            </a:r>
          </a:p>
          <a:p>
            <a:pPr lvl="1"/>
            <a:r>
              <a:rPr lang="en-US" sz="4000" dirty="0">
                <a:solidFill>
                  <a:schemeClr val="bg1"/>
                </a:solidFill>
                <a:latin typeface="Candara" panose="020E0502030303020204" pitchFamily="34" charset="0"/>
              </a:rPr>
              <a:t>Mary Shelley</a:t>
            </a:r>
            <a:r>
              <a:rPr lang="en-US" sz="4000" dirty="0">
                <a:solidFill>
                  <a:schemeClr val="bg1"/>
                </a:solidFill>
              </a:rPr>
              <a:t> – </a:t>
            </a:r>
            <a:r>
              <a:rPr lang="en-US" sz="4000" i="1" dirty="0">
                <a:solidFill>
                  <a:schemeClr val="bg1"/>
                </a:solidFill>
                <a:latin typeface="Candara" panose="020E0502030303020204" pitchFamily="34" charset="0"/>
              </a:rPr>
              <a:t>Frankenstein</a:t>
            </a:r>
          </a:p>
          <a:p>
            <a:pPr lvl="2"/>
            <a:r>
              <a:rPr lang="en-US" sz="4000" dirty="0">
                <a:solidFill>
                  <a:schemeClr val="bg1"/>
                </a:solidFill>
                <a:latin typeface="Candara" panose="020E0502030303020204" pitchFamily="34" charset="0"/>
              </a:rPr>
              <a:t>One of the first modern instances of:</a:t>
            </a:r>
            <a:br>
              <a:rPr lang="en-US" sz="4000" dirty="0">
                <a:solidFill>
                  <a:schemeClr val="bg1"/>
                </a:solidFill>
                <a:latin typeface="Candara" panose="020E0502030303020204" pitchFamily="34" charset="0"/>
              </a:rPr>
            </a:br>
            <a:endParaRPr lang="en-US" sz="4000" dirty="0">
              <a:solidFill>
                <a:schemeClr val="bg1"/>
              </a:solidFill>
              <a:latin typeface="Candara" panose="020E0502030303020204" pitchFamily="34" charset="0"/>
            </a:endParaRPr>
          </a:p>
          <a:p>
            <a:pPr lvl="3"/>
            <a:r>
              <a:rPr lang="en-US" sz="3800" dirty="0">
                <a:solidFill>
                  <a:schemeClr val="bg1"/>
                </a:solidFill>
                <a:latin typeface="Candara" panose="020E0502030303020204" pitchFamily="34" charset="0"/>
              </a:rPr>
              <a:t>publicly grappling with the ethics of creating consciousness</a:t>
            </a:r>
            <a:br>
              <a:rPr lang="en-US" sz="3800" dirty="0">
                <a:solidFill>
                  <a:schemeClr val="bg1"/>
                </a:solidFill>
                <a:latin typeface="Candara" panose="020E0502030303020204" pitchFamily="34" charset="0"/>
              </a:rPr>
            </a:br>
            <a:endParaRPr lang="en-US" sz="3800" dirty="0">
              <a:solidFill>
                <a:schemeClr val="bg1"/>
              </a:solidFill>
              <a:latin typeface="Candara" panose="020E0502030303020204" pitchFamily="34" charset="0"/>
            </a:endParaRPr>
          </a:p>
          <a:p>
            <a:pPr lvl="3"/>
            <a:r>
              <a:rPr lang="en-US" sz="3800" dirty="0">
                <a:solidFill>
                  <a:schemeClr val="bg1"/>
                </a:solidFill>
                <a:latin typeface="Candara" panose="020E0502030303020204" pitchFamily="34" charset="0"/>
              </a:rPr>
              <a:t>publicly worrying about what happens if your creation turns on you</a:t>
            </a:r>
          </a:p>
        </p:txBody>
      </p:sp>
    </p:spTree>
    <p:extLst>
      <p:ext uri="{BB962C8B-B14F-4D97-AF65-F5344CB8AC3E}">
        <p14:creationId xmlns:p14="http://schemas.microsoft.com/office/powerpoint/2010/main" val="15806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O White w gray text">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B9BD5"/>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17621</TotalTime>
  <Words>4211</Words>
  <Application>Microsoft Office PowerPoint</Application>
  <PresentationFormat>Widescreen</PresentationFormat>
  <Paragraphs>388</Paragraphs>
  <Slides>64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Arial</vt:lpstr>
      <vt:lpstr>Calibri</vt:lpstr>
      <vt:lpstr>Candara</vt:lpstr>
      <vt:lpstr>Office Theme</vt:lpstr>
      <vt:lpstr>NTO White w gray text</vt:lpstr>
      <vt:lpstr>Welcome to Love Data Week 2024!     We’ll get started shortly</vt:lpstr>
      <vt:lpstr>Hierarchy of NIH, NLM, and NNLM</vt:lpstr>
      <vt:lpstr>AI &amp; Healthcare: An Overview for the Curious</vt:lpstr>
      <vt:lpstr>LAND ACKNOWLEDGMENT</vt:lpstr>
      <vt:lpstr>LABOR ACKNOWLEDGEMENT</vt:lpstr>
      <vt:lpstr>AI: definition</vt:lpstr>
      <vt:lpstr>AI: An extremely brief history</vt:lpstr>
      <vt:lpstr>AI: an extremely brief history (1)</vt:lpstr>
      <vt:lpstr>AI: an extremely brief history (2)</vt:lpstr>
      <vt:lpstr>AI: an extremely brief history (3)</vt:lpstr>
      <vt:lpstr>AI: an extremely brief history (4)</vt:lpstr>
      <vt:lpstr>AI: an extremely brief history (5)</vt:lpstr>
      <vt:lpstr>AI: an extremely brief history (6)</vt:lpstr>
      <vt:lpstr>What is “state of the art” AI?</vt:lpstr>
      <vt:lpstr>AI  vs.  Machine Learning</vt:lpstr>
      <vt:lpstr>Machine Learning – definition</vt:lpstr>
      <vt:lpstr>AI &amp; Healthcare</vt:lpstr>
      <vt:lpstr>Why is AI pursued in healthcare?</vt:lpstr>
      <vt:lpstr>Why is AI possible in healthcare now?</vt:lpstr>
      <vt:lpstr>Barriers to use of AI in healthcare</vt:lpstr>
      <vt:lpstr>Barrier to use of AI in healthcare (cont.)</vt:lpstr>
      <vt:lpstr>AI &amp; Healthcare – Types (1)</vt:lpstr>
      <vt:lpstr>AI &amp; Healthcare – Types (2)</vt:lpstr>
      <vt:lpstr>AI &amp; Healthcare – Uses</vt:lpstr>
      <vt:lpstr>Predictive Analytics/Modelling</vt:lpstr>
      <vt:lpstr>Medical Tasks at AMII from the Univ Alberta AI Medical Informatics Group</vt:lpstr>
      <vt:lpstr>Pattern Recognition for disease detection</vt:lpstr>
      <vt:lpstr>Patient Monitoring &amp; Self-Monitoring</vt:lpstr>
      <vt:lpstr>Scheduling &amp; Searching</vt:lpstr>
      <vt:lpstr>AI &amp; Bias</vt:lpstr>
      <vt:lpstr>AI: only as unbiased as: </vt:lpstr>
      <vt:lpstr>AI: only as unbiased as the data on which it’s trained:</vt:lpstr>
      <vt:lpstr>AI can be sexist and racist</vt:lpstr>
      <vt:lpstr>AI: only as unbiased as the data on which its trained: (2)</vt:lpstr>
      <vt:lpstr>AI: only as unbiased as the data on which its trained: (3)</vt:lpstr>
      <vt:lpstr>AI: only as unbiased as the people who program it</vt:lpstr>
      <vt:lpstr>AI &amp; Bias</vt:lpstr>
      <vt:lpstr>AI: only as unbiased as the systems &amp; institutions into which it is deployed:</vt:lpstr>
      <vt:lpstr>AI: only as unbiased as the systems &amp; institutions into which it is deployed: (2)</vt:lpstr>
      <vt:lpstr>AI &amp; Bias: What’s to be done?</vt:lpstr>
      <vt:lpstr>AI &amp; Bias: What’s to be done? (2)</vt:lpstr>
      <vt:lpstr>AI &amp; Bias: What’s to be done? (3)</vt:lpstr>
      <vt:lpstr>There’s a lot to learn about AI &amp; Healthcare</vt:lpstr>
      <vt:lpstr>Common Questions</vt:lpstr>
      <vt:lpstr>DAIR Institute</vt:lpstr>
      <vt:lpstr>Good News, Everyone!</vt:lpstr>
      <vt:lpstr>Beyond AI Exposure: Which Tasks are Cost-Effective to Automate with Computer Vision?</vt:lpstr>
      <vt:lpstr>Linen, Lobster, Loaves</vt:lpstr>
      <vt:lpstr>Thank you!</vt:lpstr>
      <vt:lpstr>Resources – General</vt:lpstr>
      <vt:lpstr>Resources – General (2)</vt:lpstr>
      <vt:lpstr>Resources – Healthcare</vt:lpstr>
      <vt:lpstr>Resources – Healthcare (2)</vt:lpstr>
      <vt:lpstr>Resources – Healthcare (3)</vt:lpstr>
      <vt:lpstr>Resources – Healthcare (4)</vt:lpstr>
      <vt:lpstr>Resources – Healthcare (5)</vt:lpstr>
      <vt:lpstr>Resources – Healthcare (6)</vt:lpstr>
      <vt:lpstr>Resources – Bias</vt:lpstr>
      <vt:lpstr>Resources – Bias (2)</vt:lpstr>
      <vt:lpstr>Resources – Bias (3)</vt:lpstr>
      <vt:lpstr>Resources – Reports &amp; Regulations</vt:lpstr>
      <vt:lpstr>Resources – Reports &amp; Regulations (2)</vt:lpstr>
      <vt:lpstr>Resources – Academic</vt:lpstr>
      <vt:lpstr>Final Questions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Kimberley R (krb3k)</dc:creator>
  <cp:lastModifiedBy>Hislop, Christine</cp:lastModifiedBy>
  <cp:revision>57</cp:revision>
  <dcterms:created xsi:type="dcterms:W3CDTF">2024-01-05T21:35:26Z</dcterms:created>
  <dcterms:modified xsi:type="dcterms:W3CDTF">2024-02-27T16:04:50Z</dcterms:modified>
</cp:coreProperties>
</file>