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8"/>
  </p:notesMasterIdLst>
  <p:handoutMasterIdLst>
    <p:handoutMasterId r:id="rId19"/>
  </p:handoutMasterIdLst>
  <p:sldIdLst>
    <p:sldId id="316" r:id="rId2"/>
    <p:sldId id="318" r:id="rId3"/>
    <p:sldId id="317" r:id="rId4"/>
    <p:sldId id="350" r:id="rId5"/>
    <p:sldId id="356" r:id="rId6"/>
    <p:sldId id="349" r:id="rId7"/>
    <p:sldId id="354" r:id="rId8"/>
    <p:sldId id="357" r:id="rId9"/>
    <p:sldId id="358" r:id="rId10"/>
    <p:sldId id="353" r:id="rId11"/>
    <p:sldId id="361" r:id="rId12"/>
    <p:sldId id="362" r:id="rId13"/>
    <p:sldId id="359" r:id="rId14"/>
    <p:sldId id="329" r:id="rId15"/>
    <p:sldId id="363" r:id="rId16"/>
    <p:sldId id="34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76471" autoAdjust="0"/>
  </p:normalViewPr>
  <p:slideViewPr>
    <p:cSldViewPr snapToGrid="0">
      <p:cViewPr varScale="1">
        <p:scale>
          <a:sx n="70" d="100"/>
          <a:sy n="70" d="100"/>
        </p:scale>
        <p:origin x="711" y="30"/>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resources available from the</a:t>
            </a:r>
            <a:r>
              <a:rPr lang="en-US" baseline="0" dirty="0" smtClean="0"/>
              <a:t> National Library of Medicine you can use to locate medication information </a:t>
            </a:r>
            <a:r>
              <a:rPr lang="en-US" dirty="0" smtClean="0"/>
              <a:t>is </a:t>
            </a:r>
            <a:r>
              <a:rPr lang="en-US" dirty="0" err="1"/>
              <a:t>DailyMed</a:t>
            </a:r>
            <a:r>
              <a:rPr lang="en-US" dirty="0"/>
              <a:t>. </a:t>
            </a:r>
            <a:r>
              <a:rPr lang="en-US" dirty="0" err="1"/>
              <a:t>DailyMed</a:t>
            </a:r>
            <a:r>
              <a:rPr lang="en-US" dirty="0"/>
              <a:t> provides FDA drug label information, including information about Indications, dosage, side effects and contraindications. This information is the most up to date label information that has been submitted to the FDA but has been reformatted to be easier to read. There are different ways to search for drug information, such as the name of the drug or the NDC code. </a:t>
            </a: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70737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a:t>
            </a:r>
            <a:r>
              <a:rPr lang="en-US" baseline="0" dirty="0"/>
              <a:t> page for </a:t>
            </a:r>
            <a:r>
              <a:rPr lang="en-US" baseline="0" dirty="0" err="1"/>
              <a:t>Synthroid</a:t>
            </a:r>
            <a:r>
              <a:rPr lang="en-US" baseline="0" dirty="0"/>
              <a:t> here. Each plus sign will open up a different category of information.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39598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Relevant to today’s conversation</a:t>
            </a:r>
            <a:r>
              <a:rPr lang="en-US" baseline="0" dirty="0"/>
              <a:t> is the section on patient counseling information.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402326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want to give the impression that health literacy operates</a:t>
            </a:r>
            <a:r>
              <a:rPr lang="en-US" baseline="0" dirty="0"/>
              <a:t> independently to affect medication and treatment adherence. As many of you may see among your current patients, adherence is also affected by factors such as poverty, living situation, social support and cultural beliefs</a:t>
            </a:r>
            <a:r>
              <a:rPr lang="en-US" baseline="30000" dirty="0"/>
              <a:t>5</a:t>
            </a:r>
            <a:r>
              <a:rPr lang="en-US" baseline="0" dirty="0"/>
              <a:t>. As I mentioned when we started this module, this is the final module in the health literacy track of Clinical Conversations. However, the next two tracks, Social </a:t>
            </a:r>
            <a:r>
              <a:rPr lang="en-US" baseline="0" dirty="0" smtClean="0"/>
              <a:t>Determinants </a:t>
            </a:r>
            <a:r>
              <a:rPr lang="en-US" baseline="0" dirty="0"/>
              <a:t>of Health and Cultural Humility, will address these additional factors</a:t>
            </a:r>
            <a:r>
              <a:rPr lang="en-US" baseline="0" dirty="0" smtClean="0"/>
              <a:t>.</a:t>
            </a:r>
          </a:p>
          <a:p>
            <a:endParaRPr lang="en-US" baseline="0" dirty="0" smtClean="0"/>
          </a:p>
          <a:p>
            <a:r>
              <a:rPr lang="en-US" sz="1200" b="1" smtClean="0">
                <a:effectLst/>
                <a:latin typeface="Calibri" panose="020F0502020204030204" pitchFamily="34" charset="0"/>
                <a:ea typeface="Calibri" panose="020F0502020204030204" pitchFamily="34" charset="0"/>
              </a:rPr>
              <a:t>[NOTE TO FACILITATOR: If you are completing these modules/sections in an order other than suggested in the facilitation guide, you may need to adjust this note.]</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153559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As you move forward in the coming (week/month/etc.) I ask you to consider which types of medications are most likely to cause confusion among patients and what you already do to promote medication adherence. </a:t>
            </a:r>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If you would like to have discussion take place using your internal LMS system, you can include instructions here for how participants can participate</a:t>
            </a:r>
            <a:r>
              <a:rPr lang="en-US" sz="1400" b="1" kern="1200" dirty="0" smtClean="0">
                <a:solidFill>
                  <a:schemeClr val="tx1"/>
                </a:solidFill>
                <a:effectLst/>
                <a:latin typeface="+mn-lt"/>
                <a:ea typeface="+mn-ea"/>
                <a:cs typeface="+mn-cs"/>
              </a:rPr>
              <a:t>.]</a:t>
            </a:r>
            <a:endParaRPr lang="en-US" sz="1400" b="1" baseline="0" dirty="0">
              <a:solidFill>
                <a:schemeClr val="tx1"/>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 If you are doing module 8 (optional) move this slide to </a:t>
            </a:r>
            <a:r>
              <a:rPr lang="en-US" b="1" baseline="0" smtClean="0"/>
              <a:t>that section.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1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16</a:t>
            </a:fld>
            <a:endParaRPr lang="en-US"/>
          </a:p>
        </p:txBody>
      </p:sp>
    </p:spTree>
    <p:extLst>
      <p:ext uri="{BB962C8B-B14F-4D97-AF65-F5344CB8AC3E}">
        <p14:creationId xmlns:p14="http://schemas.microsoft.com/office/powerpoint/2010/main" val="2980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module of this track discusses how</a:t>
            </a:r>
            <a:r>
              <a:rPr lang="en-US" baseline="0" dirty="0"/>
              <a:t> health literacy relates to medication and treatment adherence.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a:t>
            </a:r>
            <a:r>
              <a:rPr lang="en-US" b="1" baseline="0" dirty="0"/>
              <a:t> note</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a:t>
            </a:r>
            <a:r>
              <a:rPr lang="en-US" baseline="0" dirty="0"/>
              <a:t> about the effect health literacy has on health outcomes, but how does it relate to a shorter term concern, treatment and medication adherence? A 2017 meta analysis looked at 220 studies of health literacy and treatment adherence and found a highly significant correlation between health literacy and patient adherence</a:t>
            </a:r>
            <a:r>
              <a:rPr lang="en-US" baseline="30000" dirty="0"/>
              <a:t>3</a:t>
            </a:r>
            <a:r>
              <a:rPr lang="en-US" baseline="0" dirty="0"/>
              <a:t>. There was a 14% higher risk of </a:t>
            </a:r>
            <a:r>
              <a:rPr lang="en-US" baseline="0" dirty="0" err="1"/>
              <a:t>nonadherence</a:t>
            </a:r>
            <a:r>
              <a:rPr lang="en-US" baseline="0" dirty="0"/>
              <a:t> among patients who have lower health literacy than among patients with higher health literacy</a:t>
            </a:r>
            <a:r>
              <a:rPr lang="en-US" baseline="30000" dirty="0"/>
              <a:t>3</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a:t>
            </a:r>
            <a:r>
              <a:rPr lang="en-US" b="1" baseline="0" dirty="0"/>
              <a:t> note</a:t>
            </a:r>
            <a:r>
              <a:rPr lang="en-US" b="1" dirty="0" smtClean="0"/>
              <a:t>.]</a:t>
            </a:r>
            <a:endParaRPr lang="en-US" b="1" dirty="0"/>
          </a:p>
          <a:p>
            <a:endParaRPr lang="en-US" b="1"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89532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Considering</a:t>
            </a:r>
            <a:r>
              <a:rPr lang="en-US" baseline="0" dirty="0"/>
              <a:t> what we have discussed about health literacy, how might a patient misinterpret some of these medication directions? These recommendations don’t initially seem that confusing, but what is plenty of water or being in the sun for too long? And does twice a day mean two at once, or should the patient take these medications at specific times? When you think about it, it is easy to understand why it is estimated that only 50% of patients take medications as directed. This is concerning because the CDC estimates that medication adherence is related to between 30% and 50% of chronic disease treatment failures. </a:t>
            </a:r>
          </a:p>
        </p:txBody>
      </p:sp>
      <p:sp>
        <p:nvSpPr>
          <p:cNvPr id="4" name="Slide Number Placeholder 3"/>
          <p:cNvSpPr>
            <a:spLocks noGrp="1"/>
          </p:cNvSpPr>
          <p:nvPr>
            <p:ph type="sldNum" sz="quarter" idx="10"/>
          </p:nvPr>
        </p:nvSpPr>
        <p:spPr/>
        <p:txBody>
          <a:bodyPr/>
          <a:lstStyle/>
          <a:p>
            <a:fld id="{1560C251-82B7-4253-A774-38D73C276BCE}" type="slidenum">
              <a:rPr lang="en-US" smtClean="0"/>
              <a:t>5</a:t>
            </a:fld>
            <a:endParaRPr lang="en-US" dirty="0"/>
          </a:p>
        </p:txBody>
      </p:sp>
    </p:spTree>
    <p:extLst>
      <p:ext uri="{BB962C8B-B14F-4D97-AF65-F5344CB8AC3E}">
        <p14:creationId xmlns:p14="http://schemas.microsoft.com/office/powerpoint/2010/main" val="326420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exactly does health literacy affect medication adherence? As I am sure you inferred from the picture on the previous slide, it affects a person’s ability to identify medications, interpret dosing and understand drug labels</a:t>
            </a:r>
            <a:r>
              <a:rPr lang="en-US" baseline="30000" dirty="0"/>
              <a:t>2</a:t>
            </a:r>
            <a:r>
              <a:rPr lang="en-US" baseline="0" dirty="0"/>
              <a:t>. Research also suggests that health literacy can affect medication adherence indirectly because those with lower health literacy may have more fears about side effects of medication, which can decrease adherence</a:t>
            </a:r>
            <a:r>
              <a:rPr lang="en-US" baseline="30000" dirty="0"/>
              <a:t>1</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1469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about today’s module is that</a:t>
            </a:r>
            <a:r>
              <a:rPr lang="en-US" baseline="0" dirty="0"/>
              <a:t> many of the recommendations related to this issue are communication techniques that we have already discussed. Things such as clear communication and teach back are suggested</a:t>
            </a:r>
            <a:r>
              <a:rPr lang="en-US" baseline="30000" dirty="0"/>
              <a:t>1,3 </a:t>
            </a:r>
            <a:r>
              <a:rPr lang="en-US" baseline="0" dirty="0"/>
              <a:t>along with reinforcing messaging over time and providing materials for patients to reference</a:t>
            </a:r>
            <a:r>
              <a:rPr lang="en-US" baseline="30000" dirty="0"/>
              <a:t>1,3</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a:t>
            </a:r>
            <a:r>
              <a:rPr lang="en-US" b="1" baseline="0" dirty="0"/>
              <a:t> note</a:t>
            </a:r>
            <a:r>
              <a:rPr lang="en-US" b="1" dirty="0" smtClean="0"/>
              <a:t>.]</a:t>
            </a:r>
            <a:endParaRPr lang="en-US" b="1" dirty="0"/>
          </a:p>
          <a:p>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42505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a:t>
            </a:r>
            <a:r>
              <a:rPr lang="en-US" baseline="0" dirty="0"/>
              <a:t> materials for someone to refer to, I want to highlight the medication and supplement information that is available in MedlinePlus. You might recognize this from an earlier conversation about MedlinePlus. However, I wanted to provide this in the context of our discussion about medication adherence and health literacy. MedlinePlus has information for the general public about prescription medications…</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8</a:t>
            </a:fld>
            <a:endParaRPr lang="en-US"/>
          </a:p>
        </p:txBody>
      </p:sp>
    </p:spTree>
    <p:extLst>
      <p:ext uri="{BB962C8B-B14F-4D97-AF65-F5344CB8AC3E}">
        <p14:creationId xmlns:p14="http://schemas.microsoft.com/office/powerpoint/2010/main" val="20404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supplements. This isn’t</a:t>
            </a:r>
            <a:r>
              <a:rPr lang="en-US" baseline="0" dirty="0"/>
              <a:t> included in today’s conversation to suggest that MedlinePlus takes the place of in-person communication, but that it is a trustworthy place where a patient can locate information to refer back to. </a:t>
            </a:r>
            <a:endParaRPr lang="en-US" dirty="0"/>
          </a:p>
        </p:txBody>
      </p:sp>
      <p:sp>
        <p:nvSpPr>
          <p:cNvPr id="4" name="Slide Number Placeholder 3"/>
          <p:cNvSpPr>
            <a:spLocks noGrp="1"/>
          </p:cNvSpPr>
          <p:nvPr>
            <p:ph type="sldNum" sz="quarter" idx="10"/>
          </p:nvPr>
        </p:nvSpPr>
        <p:spPr/>
        <p:txBody>
          <a:bodyPr/>
          <a:lstStyle/>
          <a:p>
            <a:fld id="{1D27A6E0-91F7-4BBC-9EFA-1A8A2C96A2A8}" type="slidenum">
              <a:rPr lang="en-US" smtClean="0"/>
              <a:t>9</a:t>
            </a:fld>
            <a:endParaRPr lang="en-US"/>
          </a:p>
        </p:txBody>
      </p:sp>
    </p:spTree>
    <p:extLst>
      <p:ext uri="{BB962C8B-B14F-4D97-AF65-F5344CB8AC3E}">
        <p14:creationId xmlns:p14="http://schemas.microsoft.com/office/powerpoint/2010/main" val="1980918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1/15/2021</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1/15/2021</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1/15/2021</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5819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1/15/2021</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1/15/2021</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1/15/2021</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1/15/2021</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1/15/2021</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1/15/2021</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1/15/2021</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1/15/2021</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fda.gov/drugs/special-features/why-you-need-take-your-medications-prescribed-or-instructe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Health Literacy &amp; Medication Adherence</a:t>
            </a:r>
          </a:p>
        </p:txBody>
      </p:sp>
      <p:sp>
        <p:nvSpPr>
          <p:cNvPr id="2" name="Subtitle 1"/>
          <p:cNvSpPr>
            <a:spLocks noGrp="1"/>
          </p:cNvSpPr>
          <p:nvPr>
            <p:ph type="subTitle" idx="1"/>
          </p:nvPr>
        </p:nvSpPr>
        <p:spPr/>
        <p:txBody>
          <a:bodyPr/>
          <a:lstStyle/>
          <a:p>
            <a:r>
              <a:rPr lang="en-US" i="1" dirty="0"/>
              <a:t>Non adherence or misunderstanding?</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DailyMed</a:t>
            </a:r>
            <a:endParaRPr lang="en-US" dirty="0"/>
          </a:p>
        </p:txBody>
      </p:sp>
      <p:pic>
        <p:nvPicPr>
          <p:cNvPr id="4" name="Picture 3" descr="Screenshot of the DailyMed homepage"/>
          <p:cNvPicPr>
            <a:picLocks noChangeAspect="1"/>
          </p:cNvPicPr>
          <p:nvPr/>
        </p:nvPicPr>
        <p:blipFill rotWithShape="1">
          <a:blip r:embed="rId3"/>
          <a:srcRect b="15831"/>
          <a:stretch/>
        </p:blipFill>
        <p:spPr>
          <a:xfrm>
            <a:off x="385910" y="0"/>
            <a:ext cx="11459725" cy="5818909"/>
          </a:xfrm>
          <a:prstGeom prst="rect">
            <a:avLst/>
          </a:prstGeom>
        </p:spPr>
      </p:pic>
    </p:spTree>
    <p:extLst>
      <p:ext uri="{BB962C8B-B14F-4D97-AF65-F5344CB8AC3E}">
        <p14:creationId xmlns:p14="http://schemas.microsoft.com/office/powerpoint/2010/main" val="406581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926782" cy="1325563"/>
          </a:xfrm>
        </p:spPr>
        <p:txBody>
          <a:bodyPr/>
          <a:lstStyle/>
          <a:p>
            <a:r>
              <a:rPr lang="en-US" dirty="0" err="1"/>
              <a:t>Dailmed</a:t>
            </a:r>
            <a:r>
              <a:rPr lang="en-US" dirty="0"/>
              <a:t> (2)</a:t>
            </a:r>
          </a:p>
        </p:txBody>
      </p:sp>
      <p:pic>
        <p:nvPicPr>
          <p:cNvPr id="5" name="Picture 4" descr="Screenshot of a DailyMed page on Synthroid"/>
          <p:cNvPicPr>
            <a:picLocks noChangeAspect="1"/>
          </p:cNvPicPr>
          <p:nvPr/>
        </p:nvPicPr>
        <p:blipFill rotWithShape="1">
          <a:blip r:embed="rId3"/>
          <a:srcRect b="21649"/>
          <a:stretch/>
        </p:blipFill>
        <p:spPr>
          <a:xfrm>
            <a:off x="838200" y="0"/>
            <a:ext cx="10469218" cy="5723075"/>
          </a:xfrm>
          <a:prstGeom prst="rect">
            <a:avLst/>
          </a:prstGeom>
        </p:spPr>
      </p:pic>
    </p:spTree>
    <p:extLst>
      <p:ext uri="{BB962C8B-B14F-4D97-AF65-F5344CB8AC3E}">
        <p14:creationId xmlns:p14="http://schemas.microsoft.com/office/powerpoint/2010/main" val="108254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64" y="1030143"/>
            <a:ext cx="6961909" cy="1325563"/>
          </a:xfrm>
        </p:spPr>
        <p:txBody>
          <a:bodyPr/>
          <a:lstStyle/>
          <a:p>
            <a:r>
              <a:rPr lang="en-US" dirty="0" err="1"/>
              <a:t>Dailymed</a:t>
            </a:r>
            <a:r>
              <a:rPr lang="en-US" dirty="0"/>
              <a:t>(3)</a:t>
            </a:r>
          </a:p>
        </p:txBody>
      </p:sp>
      <p:pic>
        <p:nvPicPr>
          <p:cNvPr id="3" name="Picture 2" descr="Screenshot of a section of the DailyMed page on Synthroid about patient counseling"/>
          <p:cNvPicPr>
            <a:picLocks noChangeAspect="1"/>
          </p:cNvPicPr>
          <p:nvPr/>
        </p:nvPicPr>
        <p:blipFill>
          <a:blip r:embed="rId3"/>
          <a:stretch>
            <a:fillRect/>
          </a:stretch>
        </p:blipFill>
        <p:spPr>
          <a:xfrm>
            <a:off x="1440874" y="614507"/>
            <a:ext cx="9121083" cy="4816903"/>
          </a:xfrm>
          <a:prstGeom prst="rect">
            <a:avLst/>
          </a:prstGeom>
        </p:spPr>
      </p:pic>
    </p:spTree>
    <p:extLst>
      <p:ext uri="{BB962C8B-B14F-4D97-AF65-F5344CB8AC3E}">
        <p14:creationId xmlns:p14="http://schemas.microsoft.com/office/powerpoint/2010/main" val="423274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 affecting adherence</a:t>
            </a:r>
          </a:p>
        </p:txBody>
      </p:sp>
      <p:sp>
        <p:nvSpPr>
          <p:cNvPr id="3" name="Content Placeholder 2"/>
          <p:cNvSpPr>
            <a:spLocks noGrp="1"/>
          </p:cNvSpPr>
          <p:nvPr>
            <p:ph idx="1"/>
          </p:nvPr>
        </p:nvSpPr>
        <p:spPr/>
        <p:txBody>
          <a:bodyPr/>
          <a:lstStyle/>
          <a:p>
            <a:pPr>
              <a:buClr>
                <a:schemeClr val="tx1"/>
              </a:buClr>
            </a:pPr>
            <a:r>
              <a:rPr lang="en-US" sz="3200" b="1" dirty="0">
                <a:solidFill>
                  <a:srgbClr val="3863A2"/>
                </a:solidFill>
              </a:rPr>
              <a:t>Health Literacy isn’t the only factor </a:t>
            </a:r>
            <a:r>
              <a:rPr lang="en-US" sz="3200" dirty="0"/>
              <a:t>that affects medication adherence</a:t>
            </a:r>
            <a:r>
              <a:rPr lang="en-US" sz="3200" baseline="30000" dirty="0"/>
              <a:t>5</a:t>
            </a:r>
            <a:endParaRPr lang="en-US" sz="3200" dirty="0"/>
          </a:p>
          <a:p>
            <a:r>
              <a:rPr lang="en-US" sz="3200" dirty="0"/>
              <a:t>Adherence is </a:t>
            </a:r>
            <a:r>
              <a:rPr lang="en-US" sz="3200" b="1" dirty="0">
                <a:solidFill>
                  <a:srgbClr val="3863A2"/>
                </a:solidFill>
              </a:rPr>
              <a:t>also</a:t>
            </a:r>
            <a:r>
              <a:rPr lang="en-US" sz="3200" dirty="0"/>
              <a:t> affected by:</a:t>
            </a:r>
          </a:p>
          <a:p>
            <a:pPr lvl="1"/>
            <a:r>
              <a:rPr lang="en-US" sz="2800" dirty="0"/>
              <a:t>Poverty</a:t>
            </a:r>
          </a:p>
          <a:p>
            <a:pPr lvl="1"/>
            <a:r>
              <a:rPr lang="en-US" sz="2800" dirty="0"/>
              <a:t>Unemployment</a:t>
            </a:r>
          </a:p>
          <a:p>
            <a:pPr lvl="1"/>
            <a:r>
              <a:rPr lang="en-US" sz="2800" dirty="0"/>
              <a:t>Social support</a:t>
            </a:r>
          </a:p>
          <a:p>
            <a:pPr lvl="1"/>
            <a:r>
              <a:rPr lang="en-US" sz="2800" dirty="0"/>
              <a:t>Stability of living situation</a:t>
            </a:r>
          </a:p>
          <a:p>
            <a:pPr lvl="1"/>
            <a:r>
              <a:rPr lang="en-US" sz="2800" dirty="0"/>
              <a:t>Cultural beliefs</a:t>
            </a:r>
            <a:r>
              <a:rPr lang="en-US" sz="2800" baseline="30000" dirty="0"/>
              <a:t>5</a:t>
            </a:r>
          </a:p>
          <a:p>
            <a:endParaRPr lang="en-US" baseline="30000" dirty="0"/>
          </a:p>
        </p:txBody>
      </p:sp>
    </p:spTree>
    <p:extLst>
      <p:ext uri="{BB962C8B-B14F-4D97-AF65-F5344CB8AC3E}">
        <p14:creationId xmlns:p14="http://schemas.microsoft.com/office/powerpoint/2010/main" val="117753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199" y="1690688"/>
            <a:ext cx="6834417" cy="4351338"/>
          </a:xfrm>
        </p:spPr>
        <p:txBody>
          <a:bodyPr/>
          <a:lstStyle/>
          <a:p>
            <a:pPr marL="0" indent="0">
              <a:buNone/>
            </a:pPr>
            <a:r>
              <a:rPr lang="en-US" i="1" dirty="0"/>
              <a:t>Consider: </a:t>
            </a:r>
          </a:p>
          <a:p>
            <a:r>
              <a:rPr lang="en-US" dirty="0"/>
              <a:t>Which types of medications are most likely to cause confusion among patients?</a:t>
            </a:r>
          </a:p>
          <a:p>
            <a:r>
              <a:rPr lang="en-US" dirty="0"/>
              <a:t>What communication techniques help patients with medication adherence?</a:t>
            </a:r>
          </a:p>
        </p:txBody>
      </p:sp>
      <p:pic>
        <p:nvPicPr>
          <p:cNvPr id="4" name="Picture 3" descr="Person writing on a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post-test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114666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199" y="1470783"/>
            <a:ext cx="11103591" cy="4643413"/>
          </a:xfrm>
        </p:spPr>
        <p:txBody>
          <a:bodyPr>
            <a:normAutofit fontScale="85000" lnSpcReduction="20000"/>
          </a:bodyPr>
          <a:lstStyle/>
          <a:p>
            <a:pPr marL="514350" indent="-514350">
              <a:buFont typeface="+mj-lt"/>
              <a:buAutoNum type="arabicPeriod"/>
            </a:pPr>
            <a:r>
              <a:rPr lang="en-US" dirty="0"/>
              <a:t>Soones, T., Lin, J., Wolf, M., </a:t>
            </a:r>
            <a:r>
              <a:rPr lang="en-US" dirty="0" err="1"/>
              <a:t>O’Conor</a:t>
            </a:r>
            <a:r>
              <a:rPr lang="en-US" dirty="0"/>
              <a:t>, M., </a:t>
            </a:r>
            <a:r>
              <a:rPr lang="en-US" dirty="0" err="1"/>
              <a:t>Martynenko</a:t>
            </a:r>
            <a:r>
              <a:rPr lang="en-US" dirty="0"/>
              <a:t>, M., </a:t>
            </a:r>
            <a:r>
              <a:rPr lang="en-US" dirty="0" err="1"/>
              <a:t>Wisnivesky</a:t>
            </a:r>
            <a:r>
              <a:rPr lang="en-US" dirty="0"/>
              <a:t>, J. &amp; </a:t>
            </a:r>
            <a:r>
              <a:rPr lang="en-US" dirty="0" err="1"/>
              <a:t>Federman</a:t>
            </a:r>
            <a:r>
              <a:rPr lang="en-US" dirty="0"/>
              <a:t>, A. (2017). Pathways Linking Health Literacy, Health Beliefs, and Cognition to Medication Adherence in Older Adults with Asthma, 139(3), 804-809. </a:t>
            </a:r>
          </a:p>
          <a:p>
            <a:pPr marL="514350" indent="-514350">
              <a:buFont typeface="+mj-lt"/>
              <a:buAutoNum type="arabicPeriod"/>
            </a:pPr>
            <a:r>
              <a:rPr lang="en-US" dirty="0"/>
              <a:t>Hersh, L., </a:t>
            </a:r>
            <a:r>
              <a:rPr lang="en-US" dirty="0" err="1"/>
              <a:t>Salzman</a:t>
            </a:r>
            <a:r>
              <a:rPr lang="en-US" dirty="0"/>
              <a:t>, B., Snyderman, D. (2015). Health Literacy in Primary Care Practice, American Family Physician, 92(2), 119-124. </a:t>
            </a:r>
          </a:p>
          <a:p>
            <a:pPr marL="514350" indent="-514350">
              <a:buFont typeface="+mj-lt"/>
              <a:buAutoNum type="arabicPeriod"/>
            </a:pPr>
            <a:r>
              <a:rPr lang="en-US" dirty="0"/>
              <a:t>Miller, T. (2017). Health Literacy and Adherence to Medical Treatment in Chronic and Acute Illness: A Meta-Analysis. Patient Education and Counseling, 99(7), 1079-1086.</a:t>
            </a:r>
          </a:p>
          <a:p>
            <a:pPr marL="514350" indent="-514350">
              <a:buFont typeface="+mj-lt"/>
              <a:buAutoNum type="arabicPeriod"/>
            </a:pPr>
            <a:r>
              <a:rPr lang="en-US" dirty="0"/>
              <a:t>U.S. Food and Drug Administration (2016). Why You Need to Take Your Medications as Prescribed or Instructed. Retrieved from </a:t>
            </a:r>
            <a:r>
              <a:rPr lang="en-US" dirty="0">
                <a:hlinkClick r:id="rId3"/>
              </a:rPr>
              <a:t>URL to Source</a:t>
            </a:r>
            <a:endParaRPr lang="en-US" dirty="0"/>
          </a:p>
          <a:p>
            <a:pPr marL="514350" indent="-514350">
              <a:buFont typeface="+mj-lt"/>
              <a:buAutoNum type="arabicPeriod"/>
            </a:pPr>
            <a:r>
              <a:rPr lang="en-US" dirty="0"/>
              <a:t>Ferdinand, K., </a:t>
            </a:r>
            <a:r>
              <a:rPr lang="en-US" dirty="0" err="1"/>
              <a:t>Senatore</a:t>
            </a:r>
            <a:r>
              <a:rPr lang="en-US" dirty="0"/>
              <a:t>, F., Clayton-Jeter, H., Cryer, D., Lewin, J., Nasser, S…</a:t>
            </a:r>
            <a:r>
              <a:rPr lang="en-US" dirty="0" err="1"/>
              <a:t>Califf</a:t>
            </a:r>
            <a:r>
              <a:rPr lang="en-US" dirty="0"/>
              <a:t>, R. (2017). Improving Medication Adherence in </a:t>
            </a:r>
            <a:r>
              <a:rPr lang="en-US" dirty="0" err="1"/>
              <a:t>Cardiometabolic</a:t>
            </a:r>
            <a:r>
              <a:rPr lang="en-US" dirty="0"/>
              <a:t> Disease: Practical and Regulatory Implications. Journal of the American College of Cardiology, 69(4), 437-451. </a:t>
            </a:r>
          </a:p>
        </p:txBody>
      </p:sp>
    </p:spTree>
    <p:extLst>
      <p:ext uri="{BB962C8B-B14F-4D97-AF65-F5344CB8AC3E}">
        <p14:creationId xmlns:p14="http://schemas.microsoft.com/office/powerpoint/2010/main" val="40577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25236" y="1842655"/>
            <a:ext cx="4738256" cy="3685309"/>
          </a:xfrm>
        </p:spPr>
        <p:txBody>
          <a:bodyPr>
            <a:normAutofit/>
          </a:bodyPr>
          <a:lstStyle/>
          <a:p>
            <a:pPr lvl="0"/>
            <a:r>
              <a:rPr lang="en-US" dirty="0">
                <a:solidFill>
                  <a:prstClr val="black"/>
                </a:solidFill>
              </a:rPr>
              <a:t>Which numerical messages are hardest to convey to patients?</a:t>
            </a:r>
          </a:p>
          <a:p>
            <a:pPr lvl="0"/>
            <a:r>
              <a:rPr lang="en-US" dirty="0">
                <a:solidFill>
                  <a:prstClr val="black"/>
                </a:solidFill>
              </a:rPr>
              <a:t>Can any of the suggestions in the last module be of help?</a:t>
            </a:r>
          </a:p>
          <a:p>
            <a:pPr lvl="0"/>
            <a:r>
              <a:rPr lang="en-US" dirty="0">
                <a:solidFill>
                  <a:prstClr val="black"/>
                </a:solidFill>
              </a:rPr>
              <a:t>Which of the suggestions do you find most useful?</a:t>
            </a:r>
          </a:p>
          <a:p>
            <a:pPr marL="0" indent="0">
              <a:buNone/>
            </a:pPr>
            <a:endParaRPr lang="en-US" sz="3200"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Describe how health literacy affects medication adherence </a:t>
            </a:r>
          </a:p>
          <a:p>
            <a:r>
              <a:rPr lang="en-US" dirty="0"/>
              <a:t>Discuss NLM medication resources</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 and Treatment Adherence</a:t>
            </a:r>
          </a:p>
        </p:txBody>
      </p:sp>
      <p:sp>
        <p:nvSpPr>
          <p:cNvPr id="3" name="Content Placeholder 2"/>
          <p:cNvSpPr>
            <a:spLocks noGrp="1"/>
          </p:cNvSpPr>
          <p:nvPr>
            <p:ph idx="1"/>
          </p:nvPr>
        </p:nvSpPr>
        <p:spPr/>
        <p:txBody>
          <a:bodyPr>
            <a:normAutofit/>
          </a:bodyPr>
          <a:lstStyle/>
          <a:p>
            <a:pPr>
              <a:lnSpc>
                <a:spcPct val="100000"/>
              </a:lnSpc>
            </a:pPr>
            <a:r>
              <a:rPr lang="en-US" sz="3200" dirty="0"/>
              <a:t>A 2017 meta analysis looked at </a:t>
            </a:r>
            <a:r>
              <a:rPr lang="en-US" sz="3200" b="1" dirty="0">
                <a:solidFill>
                  <a:srgbClr val="3863A2"/>
                </a:solidFill>
              </a:rPr>
              <a:t>220 studies </a:t>
            </a:r>
            <a:r>
              <a:rPr lang="en-US" sz="3200" dirty="0"/>
              <a:t>of health literacy and treatment adherence and found:</a:t>
            </a:r>
          </a:p>
          <a:p>
            <a:pPr lvl="1">
              <a:lnSpc>
                <a:spcPct val="100000"/>
              </a:lnSpc>
            </a:pPr>
            <a:r>
              <a:rPr lang="en-US" sz="2800" dirty="0"/>
              <a:t>A </a:t>
            </a:r>
            <a:r>
              <a:rPr lang="en-US" sz="2800" b="1" dirty="0">
                <a:solidFill>
                  <a:srgbClr val="3863A2"/>
                </a:solidFill>
              </a:rPr>
              <a:t>“highly significant” correlation </a:t>
            </a:r>
            <a:r>
              <a:rPr lang="en-US" sz="2800" dirty="0"/>
              <a:t>between </a:t>
            </a:r>
            <a:r>
              <a:rPr lang="en-US" sz="2800" b="1" dirty="0">
                <a:solidFill>
                  <a:srgbClr val="3863A2"/>
                </a:solidFill>
              </a:rPr>
              <a:t>health literacy </a:t>
            </a:r>
            <a:r>
              <a:rPr lang="en-US" sz="2800" dirty="0"/>
              <a:t>and patient </a:t>
            </a:r>
            <a:r>
              <a:rPr lang="en-US" sz="2800" b="1" dirty="0">
                <a:solidFill>
                  <a:srgbClr val="3863A2"/>
                </a:solidFill>
              </a:rPr>
              <a:t>adherence</a:t>
            </a:r>
            <a:endParaRPr lang="en-US" sz="2800" dirty="0"/>
          </a:p>
          <a:p>
            <a:pPr lvl="1">
              <a:lnSpc>
                <a:spcPct val="100000"/>
              </a:lnSpc>
            </a:pPr>
            <a:r>
              <a:rPr lang="en-US" sz="2800" dirty="0"/>
              <a:t>A “</a:t>
            </a:r>
            <a:r>
              <a:rPr lang="en-US" sz="2800" b="1" dirty="0">
                <a:solidFill>
                  <a:srgbClr val="3863A2"/>
                </a:solidFill>
              </a:rPr>
              <a:t>14% higher risk </a:t>
            </a:r>
            <a:r>
              <a:rPr lang="en-US" sz="2800" dirty="0"/>
              <a:t>of </a:t>
            </a:r>
            <a:r>
              <a:rPr lang="en-US" sz="2800" dirty="0" err="1"/>
              <a:t>nonadherence</a:t>
            </a:r>
            <a:r>
              <a:rPr lang="en-US" sz="2800" dirty="0"/>
              <a:t> among patients who have lower health literacy than among patients with higher health literacy”</a:t>
            </a:r>
            <a:r>
              <a:rPr lang="en-US" sz="2800" baseline="30000" dirty="0"/>
              <a:t>3</a:t>
            </a:r>
          </a:p>
        </p:txBody>
      </p:sp>
    </p:spTree>
    <p:extLst>
      <p:ext uri="{BB962C8B-B14F-4D97-AF65-F5344CB8AC3E}">
        <p14:creationId xmlns:p14="http://schemas.microsoft.com/office/powerpoint/2010/main" val="191616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09" y="1647668"/>
            <a:ext cx="3131993" cy="2442453"/>
          </a:xfrm>
        </p:spPr>
        <p:txBody>
          <a:bodyPr>
            <a:normAutofit fontScale="90000"/>
          </a:bodyPr>
          <a:lstStyle/>
          <a:p>
            <a:pPr algn="ctr"/>
            <a:r>
              <a:rPr lang="en-US" sz="3600" b="1" i="1" dirty="0">
                <a:solidFill>
                  <a:srgbClr val="3863A2"/>
                </a:solidFill>
                <a:latin typeface="+mn-lt"/>
                <a:ea typeface="+mn-ea"/>
                <a:cs typeface="+mn-cs"/>
              </a:rPr>
              <a:t>Only about 50% of patients take medications </a:t>
            </a:r>
            <a:r>
              <a:rPr lang="en-US" sz="3600" b="1" i="1">
                <a:solidFill>
                  <a:srgbClr val="3863A2"/>
                </a:solidFill>
                <a:latin typeface="+mn-lt"/>
                <a:ea typeface="+mn-ea"/>
                <a:cs typeface="+mn-cs"/>
              </a:rPr>
              <a:t>as directed</a:t>
            </a:r>
            <a:r>
              <a:rPr lang="en-US" sz="3600" b="1" i="1" baseline="30000">
                <a:solidFill>
                  <a:srgbClr val="3863A2"/>
                </a:solidFill>
                <a:latin typeface="+mn-lt"/>
                <a:ea typeface="+mn-ea"/>
                <a:cs typeface="+mn-cs"/>
              </a:rPr>
              <a:t>4</a:t>
            </a:r>
            <a:endParaRPr lang="en-US" sz="3600" b="1" i="1" baseline="30000" dirty="0">
              <a:solidFill>
                <a:srgbClr val="3863A2"/>
              </a:solidFill>
              <a:latin typeface="+mn-lt"/>
              <a:ea typeface="+mn-ea"/>
              <a:cs typeface="+mn-cs"/>
            </a:endParaRPr>
          </a:p>
        </p:txBody>
      </p:sp>
      <p:pic>
        <p:nvPicPr>
          <p:cNvPr id="3" name="Picture 2" descr="medication safety "/>
          <p:cNvPicPr>
            <a:picLocks noChangeAspect="1"/>
          </p:cNvPicPr>
          <p:nvPr/>
        </p:nvPicPr>
        <p:blipFill rotWithShape="1">
          <a:blip r:embed="rId3"/>
          <a:srcRect t="5841" r="3663" b="4224"/>
          <a:stretch/>
        </p:blipFill>
        <p:spPr>
          <a:xfrm>
            <a:off x="243753" y="720399"/>
            <a:ext cx="8304501" cy="4546372"/>
          </a:xfrm>
          <a:prstGeom prst="rect">
            <a:avLst/>
          </a:prstGeom>
          <a:ln>
            <a:solidFill>
              <a:schemeClr val="tx1"/>
            </a:solidFill>
          </a:ln>
        </p:spPr>
      </p:pic>
    </p:spTree>
    <p:extLst>
      <p:ext uri="{BB962C8B-B14F-4D97-AF65-F5344CB8AC3E}">
        <p14:creationId xmlns:p14="http://schemas.microsoft.com/office/powerpoint/2010/main" val="19403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health literacy affect medication adherence?</a:t>
            </a:r>
          </a:p>
        </p:txBody>
      </p:sp>
      <p:sp>
        <p:nvSpPr>
          <p:cNvPr id="3" name="Content Placeholder 2"/>
          <p:cNvSpPr>
            <a:spLocks noGrp="1"/>
          </p:cNvSpPr>
          <p:nvPr>
            <p:ph idx="1"/>
          </p:nvPr>
        </p:nvSpPr>
        <p:spPr/>
        <p:txBody>
          <a:bodyPr/>
          <a:lstStyle/>
          <a:p>
            <a:r>
              <a:rPr lang="en-US" dirty="0"/>
              <a:t>Limited health literacy can affect a person’s ability to: </a:t>
            </a:r>
          </a:p>
          <a:p>
            <a:pPr lvl="1">
              <a:buClr>
                <a:schemeClr val="tx1"/>
              </a:buClr>
            </a:pPr>
            <a:r>
              <a:rPr lang="en-US" dirty="0">
                <a:solidFill>
                  <a:srgbClr val="3863A2"/>
                </a:solidFill>
              </a:rPr>
              <a:t>Identify </a:t>
            </a:r>
            <a:r>
              <a:rPr lang="en-US" dirty="0"/>
              <a:t>Medications</a:t>
            </a:r>
          </a:p>
          <a:p>
            <a:pPr lvl="1">
              <a:buClr>
                <a:schemeClr val="tx1"/>
              </a:buClr>
            </a:pPr>
            <a:r>
              <a:rPr lang="en-US" dirty="0">
                <a:solidFill>
                  <a:srgbClr val="3863A2"/>
                </a:solidFill>
              </a:rPr>
              <a:t>Interpret</a:t>
            </a:r>
            <a:r>
              <a:rPr lang="en-US" dirty="0"/>
              <a:t> Dosing</a:t>
            </a:r>
          </a:p>
          <a:p>
            <a:pPr lvl="1">
              <a:buClr>
                <a:schemeClr val="tx1"/>
              </a:buClr>
            </a:pPr>
            <a:r>
              <a:rPr lang="en-US" dirty="0"/>
              <a:t>Take medications correctly</a:t>
            </a:r>
          </a:p>
          <a:p>
            <a:pPr lvl="1">
              <a:buClr>
                <a:schemeClr val="tx1"/>
              </a:buClr>
            </a:pPr>
            <a:r>
              <a:rPr lang="en-US" dirty="0">
                <a:solidFill>
                  <a:srgbClr val="3863A2"/>
                </a:solidFill>
              </a:rPr>
              <a:t>Understand</a:t>
            </a:r>
            <a:r>
              <a:rPr lang="en-US" dirty="0"/>
              <a:t> drug labels</a:t>
            </a:r>
            <a:r>
              <a:rPr lang="en-US" baseline="30000" dirty="0"/>
              <a:t>2</a:t>
            </a:r>
          </a:p>
          <a:p>
            <a:r>
              <a:rPr lang="en-US" dirty="0"/>
              <a:t>In addition to these direct effects, research has suggested that those with low health literacy had </a:t>
            </a:r>
            <a:r>
              <a:rPr lang="en-US" b="1" dirty="0">
                <a:solidFill>
                  <a:srgbClr val="3863A2"/>
                </a:solidFill>
              </a:rPr>
              <a:t>increased fears </a:t>
            </a:r>
            <a:r>
              <a:rPr lang="en-US" dirty="0"/>
              <a:t>about side effects, which can decrease adherence</a:t>
            </a:r>
            <a:r>
              <a:rPr lang="en-US" baseline="30000" dirty="0"/>
              <a:t>1</a:t>
            </a:r>
          </a:p>
        </p:txBody>
      </p:sp>
    </p:spTree>
    <p:extLst>
      <p:ext uri="{BB962C8B-B14F-4D97-AF65-F5344CB8AC3E}">
        <p14:creationId xmlns:p14="http://schemas.microsoft.com/office/powerpoint/2010/main" val="389240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a:xfrm>
            <a:off x="838200" y="1825625"/>
            <a:ext cx="10938164" cy="4351338"/>
          </a:xfrm>
        </p:spPr>
        <p:txBody>
          <a:bodyPr>
            <a:normAutofit/>
          </a:bodyPr>
          <a:lstStyle/>
          <a:p>
            <a:pPr marL="0" indent="0">
              <a:buNone/>
            </a:pPr>
            <a:r>
              <a:rPr lang="en-US" sz="3600" dirty="0"/>
              <a:t>Suggestions to address treatment adherence related to health literacy include: </a:t>
            </a:r>
          </a:p>
          <a:p>
            <a:pPr lvl="1"/>
            <a:r>
              <a:rPr lang="en-US" sz="3200" dirty="0"/>
              <a:t>Using </a:t>
            </a:r>
            <a:r>
              <a:rPr lang="en-US" sz="3200" b="1" dirty="0">
                <a:solidFill>
                  <a:srgbClr val="3863A2"/>
                </a:solidFill>
              </a:rPr>
              <a:t>language</a:t>
            </a:r>
            <a:r>
              <a:rPr lang="en-US" sz="3200" dirty="0"/>
              <a:t> that patients can </a:t>
            </a:r>
            <a:r>
              <a:rPr lang="en-US" sz="3200" b="1" dirty="0">
                <a:solidFill>
                  <a:srgbClr val="3863A2"/>
                </a:solidFill>
              </a:rPr>
              <a:t>understand</a:t>
            </a:r>
            <a:r>
              <a:rPr lang="en-US" sz="3200" baseline="30000" dirty="0"/>
              <a:t>3</a:t>
            </a:r>
          </a:p>
          <a:p>
            <a:pPr lvl="1"/>
            <a:r>
              <a:rPr lang="en-US" sz="3200" dirty="0"/>
              <a:t>Using </a:t>
            </a:r>
            <a:r>
              <a:rPr lang="en-US" sz="3200" b="1" dirty="0">
                <a:solidFill>
                  <a:srgbClr val="3863A2"/>
                </a:solidFill>
              </a:rPr>
              <a:t>teach back</a:t>
            </a:r>
            <a:r>
              <a:rPr lang="en-US" sz="3200" baseline="30000" dirty="0"/>
              <a:t>1,3</a:t>
            </a:r>
          </a:p>
          <a:p>
            <a:pPr lvl="1">
              <a:buClr>
                <a:schemeClr val="tx1"/>
              </a:buClr>
            </a:pPr>
            <a:r>
              <a:rPr lang="en-US" sz="3200" b="1" dirty="0">
                <a:solidFill>
                  <a:srgbClr val="3863A2"/>
                </a:solidFill>
              </a:rPr>
              <a:t>Limiting</a:t>
            </a:r>
            <a:r>
              <a:rPr lang="en-US" sz="3200" dirty="0"/>
              <a:t> the amount of </a:t>
            </a:r>
            <a:r>
              <a:rPr lang="en-US" sz="3200" b="1" dirty="0">
                <a:solidFill>
                  <a:srgbClr val="3863A2"/>
                </a:solidFill>
              </a:rPr>
              <a:t>information</a:t>
            </a:r>
            <a:r>
              <a:rPr lang="en-US" sz="3200" dirty="0"/>
              <a:t> provided</a:t>
            </a:r>
            <a:r>
              <a:rPr lang="en-US" sz="3200" baseline="30000" dirty="0"/>
              <a:t>1</a:t>
            </a:r>
          </a:p>
          <a:p>
            <a:pPr lvl="1">
              <a:buClr>
                <a:schemeClr val="tx1"/>
              </a:buClr>
            </a:pPr>
            <a:r>
              <a:rPr lang="en-US" sz="3200" b="1" dirty="0">
                <a:solidFill>
                  <a:srgbClr val="3863A2"/>
                </a:solidFill>
              </a:rPr>
              <a:t>Reinforcing</a:t>
            </a:r>
            <a:r>
              <a:rPr lang="en-US" sz="3200" dirty="0"/>
              <a:t> messaging over time</a:t>
            </a:r>
            <a:r>
              <a:rPr lang="en-US" sz="3200" baseline="30000" dirty="0"/>
              <a:t>3</a:t>
            </a:r>
          </a:p>
          <a:p>
            <a:pPr lvl="1"/>
            <a:r>
              <a:rPr lang="en-US" sz="3200" dirty="0"/>
              <a:t>Providing </a:t>
            </a:r>
            <a:r>
              <a:rPr lang="en-US" sz="3200" b="1" dirty="0">
                <a:solidFill>
                  <a:srgbClr val="3863A2"/>
                </a:solidFill>
              </a:rPr>
              <a:t>materials</a:t>
            </a:r>
            <a:r>
              <a:rPr lang="en-US" sz="3200" dirty="0"/>
              <a:t> for future reference</a:t>
            </a:r>
            <a:r>
              <a:rPr lang="en-US" sz="3200" baseline="30000" dirty="0"/>
              <a:t>1</a:t>
            </a:r>
            <a:r>
              <a:rPr lang="en-US" sz="3200" dirty="0"/>
              <a:t> </a:t>
            </a:r>
          </a:p>
        </p:txBody>
      </p:sp>
    </p:spTree>
    <p:extLst>
      <p:ext uri="{BB962C8B-B14F-4D97-AF65-F5344CB8AC3E}">
        <p14:creationId xmlns:p14="http://schemas.microsoft.com/office/powerpoint/2010/main" val="352650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0889" y="1145763"/>
            <a:ext cx="2154430" cy="1508760"/>
          </a:xfrm>
        </p:spPr>
        <p:txBody>
          <a:bodyPr>
            <a:normAutofit fontScale="90000"/>
          </a:bodyPr>
          <a:lstStyle/>
          <a:p>
            <a:r>
              <a:rPr lang="en-US" dirty="0"/>
              <a:t>MedlinePlus </a:t>
            </a:r>
            <a:r>
              <a:rPr lang="en-US" dirty="0" smtClean="0"/>
              <a:t>navigation </a:t>
            </a:r>
            <a:r>
              <a:rPr lang="en-US" dirty="0"/>
              <a:t>1</a:t>
            </a:r>
          </a:p>
        </p:txBody>
      </p:sp>
      <p:pic>
        <p:nvPicPr>
          <p:cNvPr id="2" name="Picture 1" descr="Screenshot of a section of the MedlinePlus homepage that has buttons for health topics, drugs and supplements, videos and tools, and medical tests. "/>
          <p:cNvPicPr>
            <a:picLocks noChangeAspect="1"/>
          </p:cNvPicPr>
          <p:nvPr/>
        </p:nvPicPr>
        <p:blipFill>
          <a:blip r:embed="rId3"/>
          <a:stretch>
            <a:fillRect/>
          </a:stretch>
        </p:blipFill>
        <p:spPr>
          <a:xfrm>
            <a:off x="571578" y="157061"/>
            <a:ext cx="2926334" cy="5620999"/>
          </a:xfrm>
          <a:prstGeom prst="rect">
            <a:avLst/>
          </a:prstGeom>
        </p:spPr>
      </p:pic>
      <p:sp>
        <p:nvSpPr>
          <p:cNvPr id="4" name="Right Arrow 3" descr="Arrow"/>
          <p:cNvSpPr/>
          <p:nvPr/>
        </p:nvSpPr>
        <p:spPr>
          <a:xfrm>
            <a:off x="3612484" y="289930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a MedlinePlus page on Atorvastat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206" y="434563"/>
            <a:ext cx="7396301" cy="5343497"/>
          </a:xfrm>
          <a:prstGeom prst="rect">
            <a:avLst/>
          </a:prstGeom>
          <a:ln w="38100">
            <a:solidFill>
              <a:srgbClr val="3863A2"/>
            </a:solidFill>
          </a:ln>
        </p:spPr>
      </p:pic>
    </p:spTree>
    <p:extLst>
      <p:ext uri="{BB962C8B-B14F-4D97-AF65-F5344CB8AC3E}">
        <p14:creationId xmlns:p14="http://schemas.microsoft.com/office/powerpoint/2010/main" val="445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03166" y="1458800"/>
            <a:ext cx="2154430" cy="1508760"/>
          </a:xfrm>
        </p:spPr>
        <p:txBody>
          <a:bodyPr>
            <a:normAutofit fontScale="90000"/>
          </a:bodyPr>
          <a:lstStyle/>
          <a:p>
            <a:r>
              <a:rPr lang="en-US" dirty="0"/>
              <a:t>MedlinePlus </a:t>
            </a:r>
            <a:r>
              <a:rPr lang="en-US" dirty="0" smtClean="0"/>
              <a:t>navigation </a:t>
            </a:r>
            <a:r>
              <a:rPr lang="en-US" dirty="0"/>
              <a:t>2</a:t>
            </a:r>
          </a:p>
        </p:txBody>
      </p:sp>
      <p:pic>
        <p:nvPicPr>
          <p:cNvPr id="2" name="Picture 1" descr="Screenshot of a section of the MedlinePlus homepage that has buttons for health topics, drugs and supplements, videos and tools, and medical tests. "/>
          <p:cNvPicPr>
            <a:picLocks noChangeAspect="1"/>
          </p:cNvPicPr>
          <p:nvPr/>
        </p:nvPicPr>
        <p:blipFill>
          <a:blip r:embed="rId3"/>
          <a:stretch>
            <a:fillRect/>
          </a:stretch>
        </p:blipFill>
        <p:spPr>
          <a:xfrm>
            <a:off x="571578" y="157061"/>
            <a:ext cx="2926334" cy="5620999"/>
          </a:xfrm>
          <a:prstGeom prst="rect">
            <a:avLst/>
          </a:prstGeom>
        </p:spPr>
      </p:pic>
      <p:sp>
        <p:nvSpPr>
          <p:cNvPr id="4" name="Right Arrow 3" descr="Arrow"/>
          <p:cNvSpPr/>
          <p:nvPr/>
        </p:nvSpPr>
        <p:spPr>
          <a:xfrm>
            <a:off x="3612484" y="2899303"/>
            <a:ext cx="819150" cy="759764"/>
          </a:xfrm>
          <a:prstGeom prst="rightArrow">
            <a:avLst/>
          </a:prstGeom>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a MedlinePlus page on bee pollen."/>
          <p:cNvPicPr>
            <a:picLocks noChangeAspect="1"/>
          </p:cNvPicPr>
          <p:nvPr/>
        </p:nvPicPr>
        <p:blipFill>
          <a:blip r:embed="rId4"/>
          <a:stretch>
            <a:fillRect/>
          </a:stretch>
        </p:blipFill>
        <p:spPr>
          <a:xfrm>
            <a:off x="4546206" y="532263"/>
            <a:ext cx="7273083" cy="5136615"/>
          </a:xfrm>
          <a:prstGeom prst="rect">
            <a:avLst/>
          </a:prstGeom>
          <a:ln w="38100">
            <a:solidFill>
              <a:srgbClr val="3863A2"/>
            </a:solidFill>
          </a:ln>
        </p:spPr>
      </p:pic>
    </p:spTree>
    <p:extLst>
      <p:ext uri="{BB962C8B-B14F-4D97-AF65-F5344CB8AC3E}">
        <p14:creationId xmlns:p14="http://schemas.microsoft.com/office/powerpoint/2010/main" val="143961318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8810</TotalTime>
  <Words>1513</Words>
  <Application>Microsoft Office PowerPoint</Application>
  <PresentationFormat>Widescreen</PresentationFormat>
  <Paragraphs>94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Health Literacy &amp; Medication Adherence</vt:lpstr>
      <vt:lpstr>Discussion points from last module</vt:lpstr>
      <vt:lpstr>Objectives</vt:lpstr>
      <vt:lpstr>Health Literacy and Treatment Adherence</vt:lpstr>
      <vt:lpstr>Only about 50% of patients take medications as directed4</vt:lpstr>
      <vt:lpstr>How does health literacy affect medication adherence?</vt:lpstr>
      <vt:lpstr>What to do?</vt:lpstr>
      <vt:lpstr>MedlinePlus navigation 1</vt:lpstr>
      <vt:lpstr>MedlinePlus navigation 2</vt:lpstr>
      <vt:lpstr>DailyMed</vt:lpstr>
      <vt:lpstr>Dailmed (2)</vt:lpstr>
      <vt:lpstr>Dailymed(3)</vt:lpstr>
      <vt:lpstr>Other factors affecting adherence</vt:lpstr>
      <vt:lpstr>Take home message</vt:lpstr>
      <vt:lpstr>Please complete the post-test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Erin Seger</cp:lastModifiedBy>
  <cp:revision>350</cp:revision>
  <cp:lastPrinted>2019-07-12T16:33:52Z</cp:lastPrinted>
  <dcterms:created xsi:type="dcterms:W3CDTF">2018-06-07T18:55:41Z</dcterms:created>
  <dcterms:modified xsi:type="dcterms:W3CDTF">2021-01-15T20:59:59Z</dcterms:modified>
</cp:coreProperties>
</file>