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xml" ContentType="application/inkml+xml"/>
  <Override PartName="/ppt/ink/ink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5"/>
  </p:notesMasterIdLst>
  <p:handoutMasterIdLst>
    <p:handoutMasterId r:id="rId16"/>
  </p:handoutMasterIdLst>
  <p:sldIdLst>
    <p:sldId id="316" r:id="rId2"/>
    <p:sldId id="318" r:id="rId3"/>
    <p:sldId id="317" r:id="rId4"/>
    <p:sldId id="336" r:id="rId5"/>
    <p:sldId id="321" r:id="rId6"/>
    <p:sldId id="330" r:id="rId7"/>
    <p:sldId id="331" r:id="rId8"/>
    <p:sldId id="332" r:id="rId9"/>
    <p:sldId id="334" r:id="rId10"/>
    <p:sldId id="335" r:id="rId11"/>
    <p:sldId id="333" r:id="rId12"/>
    <p:sldId id="329" r:id="rId13"/>
    <p:sldId id="337"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50152" autoAdjust="0"/>
  </p:normalViewPr>
  <p:slideViewPr>
    <p:cSldViewPr snapToGrid="0">
      <p:cViewPr varScale="1">
        <p:scale>
          <a:sx n="45" d="100"/>
          <a:sy n="45" d="100"/>
        </p:scale>
        <p:origin x="2208" y="54"/>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19-07-25T19:59:30.82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0 555 0,'94'0'78,"-47"0"-78,0 0 16,47 0-16,0 0 15,0 0-15,0 0 16,0 0-16,47 0 16,-46 0-16,234 0 15,-188 0 1,282 47-16,-235-47 16,1 0-16,-48 0 15,47 0-15,0 47 16,-47-47-16,47 0 15,-47 0-15,0 0 16,1 0-16,-1 47 16,0-47-16,0 0 15,0 0-15,0 0 16,-47 0-16,47 0 16,0 0-1,1 0-15,-48 0 16,47 0-16,0 0 15,0 0-15,-47 0 16,0 0-16,0 0 16,94 0-16,-94 0 15,47 0 1,-93 0-16,46 0 16,0 0-16,-47 0 15,0 0-15,0 0 16,0 0-16,0 0 15,47 0-15,-47 0 16,0 0-16,0 0 16,0 0-1,0 0-15,0 0 16,0 0-16,0 0 16,0 0-1,0 0 1,0 0-16,0 0 15,47 47-15,1-47 16,-48 0 0,0 0-16,0 0 15,0 0-15,0 0 16,47 0-16,-47 0 16,0 0-16,0 0 15,47 0-15,-47 0 16,0 0-16,0 0 15,0 0-15,0 0 16,0 0 0,0 0-1,47 0-15,47 0 32,-94 0-32,0 0 15,1 0 1,-1 0-16,0 0 15,47 0 1,-47 0-16,47 0 16,-47 0-1,0 0 1,0 0 0,0 0-1,0 0 1,0 0-1,0 0 1,0 0 0,0 0-1,0 0 1,0 0 15,0 0-15,-47-47 15,0 0 47,0 0-47,-47 0-15,47 0-16,-47 47 16,-47 0-1,47-47-15,0 0 16,-47 47 0,47 0-16,0-47 15,-94 0-15,94 47 16,0-47-16,-47 47 15,47 0-15,0 0 16,-48 0-16,1 0 16,47 0-16,-47 0 15,47 0-15,-47 0 16,47 0-16,0 0 16,-47 0-16,0 0 15,0 0-15,47 0 16,-47 0-1,47 0-15,0 0 16,-47 0 0,47 0-16,0 0 15,-48 0-15,1 0 16,47 0-16,-47 0 16,47 0-16,-47 0 15,0 0-15,47 0 16,0-47-16,-94 47 15,94 0-15,-47 0 16,0 0-16,47 0 16,-47 0-1,0 0-15,46 0 16,1-47-16,-94 47 16,94 0-16,-141 0 15,94 0-15,0 0 16,0 0-16,0 0 15,0 0-15,0 0 16,47 0-16,0 0 16,-47 0-16,47-47 15,-1 47-15,1 0 16,0 0-16,0 0 16,0 0-16,0 0 15,0 0-15,-94 0 16,94 0-16,0-47 15,0 47-15,-94 0 16,94 0-16,0 0 16,0 0-16,-47 0 15,47 0-15,0 0 16,-47 0-16,0 0 16,46 0-16,1 0 15,0 0-15,0 0 16,0 0-16,-47 0 15,47 0 1,-47 0 0,0 0-1,47 0 1,0 0-16,0 0 16,0 0-16,0 0 15,-47 0 1,47 0-1,0 0-15,0 0 16,0 0-16,0 0 16,0 0-16,-47 0 15,46 0 1,-46 0-16,47 0 16,0 0-1,0 0 1,0 0-1,0 0-15,0 0 16,0-47 0,0 47-1,0 0-15,0 0 16,0 0 0,0 0-16,0 0 15,0 0 1,0 0-1,0 0-15,0 0 16,-47 0 0,47 0-16,0 0 15,0 0 1,0 0 0,0 0-16,-1 0 15,1 0 1,0 0-16,0 0 15,0 0 1,0 0-16,0 0 16,-47 0-1,47 0 1,-47 0 0,47 0-1,0 0 1,0 0-1,0 0 1,47 94 218,-47-94-234,47 47 16,0 0 0,0 0-1,0 0-15,0 0 16,0 0 0,0 0 15,0 0-16,0 0 32,0 0-15,0 0-17,0 0 1,0 0 15,0 0 0,0 0 16,0 0-47,0 0 47,141-47 141,-94 0-188,47 0 15,0 0-15,0 0 16,0 0-16,0 0 15,-47 0-15,48 0 16,-48 0-16,0 0 16,141 0-16,-141 0 15,47 0-15,0 0 16,-47 0-16,0 47 16,94-47-16,-94 0 15,47 0-15,-47 0 16,47 0-16,0 0 15,-47 0-15,0 0 16,48 48 0,-48-48-16,0 0 15,0 0-15,0 0 16,0 0-16,0 0 16,0 0-16,0 0 15,47 47-15,-47-47 16,47 0-16,-47 47 15,94-47-15,47 0 16,-141 0 0,142 47-16,-95-47 15,-47 0-15,47 0 16,-47 0-16,0 0 16,47 0-16,47 47 15,-94-47-15,0 0 16,47 0-16,0 0 15,-47 47-15,0-47 16,47 0-16,-47 0 16,47 0-16,-47 0 15,48 0-15,-48 0 16,0 47-16,47-47 16,0 0-16,-47 47 15,0-47-15,94 0 16,-47 0-1,94 0-15,-94 0 16,-47 0 0,0 0-16,47 0 15,0 0-15,-46 0 16,-1 0-16,47 0 16,-47 47-16,0-47 15,0 0-15,47 0 16,-47 0-16,0 0 15,47 0-15,-47 0 16,0 0-16,0 0 16,47 0-16,-47 0 15,0 0-15,0 0 16,0 0-16,0 0 16,47 0-16,-47 0 15,48 0 1,-48 0-16,0 0 15,0 0-15,0 0 16,47 0-16,-47 0 16,47 0-1,-47 0 1,47 0-16,-47 0 16,47 47-16,0-47 15,0 0 1,0 0-16,-47 0 15,0 0-15,47 0 16,-47 0 0,1 0-16,-1 0 15,0 0-15,0 0 16,47 0-16,-47 0 16,0 0-1,0 0 1,0 0-16,0 0 15,0 0 1,0 0-16,0 0 16,0 0-1,0 0 1,0 0 15,0 0-31,0 0 31,0 0 79,-47-47 77,0 0-171,0 0 0,0 0 30,47 47-30,-47-47 47,0 0-17,-47 47 126,0 0-156,47-47 0,-47 47-16,-47 0 15,47 0 1,0 0-16,0 0 15,0 0-15,0 0 16,0 0-16,0 0 16,0 0-1,0 0-15,0 0 16,0 0-16,0 0 16,0 0-16,0 0 15,0 0-15,-1 0 16,1 0-16,0 0 15,0 0-15,0 0 16,0 0 0,0 0-16,0 0 15,-47 0 1,0 0 0,47 0-1,-47 0-15,47 0 16,-47 0-1,47 0 1,-47 0-16,47 0 31,0 0-31,0 0 16,0 0-16,0 0 16,0 0-16,-1 0 15,1 0-15,0 0 16,0 0-16,0 0 15,0 0 1,0 0-16,0 0 16,0 0-1,0 0 1,0 0-16,0 0 16,0 0-1,0 0-15,0 0 16,0 0-16,-47 0 15,47 0 1,-47-47 0,47 47-16,0 0 15,-47 0-15,47 0 16,0 0-16,-1-47 16,-46 47-16,47 0 15,0 0-15,-47 0 16,47 0-1,-47 0 1,-47 0-16,-47-48 31,141 48-31,0 0 16,0-47-16,0 47 16,0 0-16,0 0 15,0 0-15,-47 0 16,47 0-16,-1 0 15,-46-47-15,47 47 16,0 0-16,0 0 16,-47-47-16,47 47 15,0 0-15,0 0 16,0 0-16,0 0 16,-47 0-1,47 0 1,0-47-1,0 47-15,0 0 16,0 0 0,0 0-16,0 0 15,0 0 1,0 0-16,0-47 16,0 47-16,0 0 15,-1 0 1,1 0-16,47-47 15,-47 47-15,-47 0 16,47 0 0,0 0-1,0 0 1,0 0 0,0 0-1,-47 0 1,47 0 15</inkml:trace>
</inkml:ink>
</file>

<file path=ppt/ink/ink2.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19-07-25T19:59:36.34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36 0,'47'0'63,"0"0"-48,94 0 1,-94 0-16,94 0 16,-94 0-1,141 0-15,-141 0 16,1 0-16,46 0 15,-47 0-15,47 0 16,0 0-16,-47 0 16,0 0-16,94 0 15,-94 0-15,47 0 16,-47 0-16,47 0 16,0 0-16,47 0 15,-94 0-15,47 0 16,1 0-16,-1 0 15,0 0-15,0 0 16,0 0-16,-47 0 16,47 0-16,47 0 15,-47 0 1,47 0-16,-47 0 16,0 0-16,0 0 15,-46 0-15,46 0 16,0 0-16,47 0 15,-94 0 1,0 0-16,47 0 16,-47 0-16,47 0 15,-47 0-15,0 0 16,47 0-16,-47 0 16,47 0-16,-47 0 15,94 0-15,-46 0 16,-1 0-16,0 0 15,0 0-15,0 0 16,0 0-16,47 47 16,47-47-16,-94 0 15,-47 0-15,0 0 16,47 47-16,-47-47 16,0 0-16,0 0 15,48 0-15,-48 0 16,0 0-16,47 0 15,47 0-15,-94 0 16,0 47-16,47-47 16,-47 0-16,0 0 15,0 0 1,0 0 0,0 0 15,-94 0 188,0 0-219,0 0 31,-47 0-31,0 0 15,0 0-15,47 0 16,-47 0-16,0 0 16,47 0-1,-47 0-15,46 0 16,-46 0-16,0 0 16,47 0-16,0 0 15,0 0-15,-47 0 16,47 0-16,0 0 15,-47 0-15,47 0 16,-47 0-16,47 0 16,-47 0-16,0 0 15,47 0-15,0 0 16,0 0-16,-95 0 16,95 0-1,-94 0-15,94 0 16,0 0-1,0 0-15,0 0 16,0 0 0,-47 0-1,47 0 1,0 0 0,0 0-16,0 0 15,0 0-15,-47 0 16,47 0-16,-47 0 15,47 0-15,0 0 16,-47 0 0,-1 0-16,48 0 15,0 0-15,0 0 16,-94 0-16,94 0 16,-47 0-1,47 0-15,-47 0 16,47 0-1,-47 0-15,47 0 16,0 0 0,0 0-16,0 0 15,0 0 1,0 0 0,0 0-16,0 0 15,0 0 1,0 0 15,0 0-15,-1 0-1,1 0 1,-47 0 0,47 0-1,-47 0 1,47 0-1,0 0 1,0 0-16,0 0 16,0 0-1,0 0 1,0 0-16,0 0 16,0 0-1,0 0 1,0 0-1,0 0 1,0 0 0,0 0 15,0 0-31,0 0 16,0 0-1,0 0-15,0 0 16,0 0-1,-1 0 1,1 0 15,0 0 16,0 0-16,0 0 32,0 0-32,0 0 16,0 0-16,0 0 1,0 0-17,0 0 32,0 0 0</inkml:trace>
</inkml:ink>
</file>

<file path=ppt/ink/ink3.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19-07-25T21:01:01.35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2930 0 0,'-36'0'94,"1"0"-79,-1 0 1,-71 0 0,71 0-1,-107 0-15,71 0 16,1 0-16,-1 0 15,1 0-15,0 0 16,-1 0-16,37 0 16,-37 0-16,36 0 15,-35 0 1,35 0-16,0 0 16,0 0-16,-35 0 15,-1 0-15,1 0 16,35 0-1,0 0-15,0 0 16,1 0-16,-1 0 16,0 0-16,0 0 15,1 0-15,-1 0 32,-36 0-17,37 0 16,-1 0-15,0 0-16,0 0 16,0 0 15,1 0-15,-1 0-1,0 0 1,0 0 15,1 0-15,-1 0 15,0 0-31,1 0 16,-1 0-1,1 0-15,-1 0 31,0 0 1,0 0 15,1 0-32,-1 0 32,0 0-16,0 0 1,0 0-17,1 0 1,-1 0-1,0 0 17,0 0-17,1 0 1,-1 0 31,0 0 15,0 0-30,1 0-1,-1 0 0</inkml:trace>
</inkml:ink>
</file>

<file path=ppt/ink/ink4.xml><?xml version="1.0" encoding="utf-8"?>
<inkml:ink xmlns:inkml="http://www.w3.org/2003/InkML">
  <inkml:definitions>
    <inkml:context xml:id="ctx0">
      <inkml:inkSource xml:id="inkSrc0">
        <inkml:traceFormat>
          <inkml:channel name="X" type="integer" max="3200" units="cm"/>
          <inkml:channel name="Y" type="integer" max="900" units="cm"/>
          <inkml:channel name="T" type="integer" max="2.14748E9" units="dev"/>
        </inkml:traceFormat>
        <inkml:channelProperties>
          <inkml:channelProperty channel="X" name="resolution" value="72.23476" units="1/cm"/>
          <inkml:channelProperty channel="Y" name="resolution" value="36.14458" units="1/cm"/>
          <inkml:channelProperty channel="T" name="resolution" value="1" units="1/dev"/>
        </inkml:channelProperties>
      </inkml:inkSource>
      <inkml:timestamp xml:id="ts0" timeString="2019-07-25T21:01:03.75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 0,'36'0'109,"0"0"-93,0 0 0,0 0-16,-1 0 15,1 0-15,36 0 16,-37 0-16,37 0 15,-1 36-15,37-36 16,-37 36 0,72-36-16,-71 0 15,0 0-15,-1 0 16,1 0-16,-1 0 16,-35 0-16,36 36 15,-1-36-15,-35 0 16,0 0-1,-1 0-15,37 0 16,-36 0 0,-1 0-1,1 0-15,0 0 16,36 0-16,-37 0 16,1 0-16,36 35 15,-37-35 1,73 0-16,-37 0 15,37 0 1,-73 0-16,1 0 16,36 0-16,-36 0 15,-1 0-15,1 0 16,0 0-16,0 0 16,-36 36-16,35-36 15,1 0-15,0 0 16,0 0-16,0 0 15,-1 0 1,1 0 0,0 0 31,0 0 46,-1 0-15,1 0-46,0 0-17,0 0 17,-1 0 30,1 0 422,0 0-390,0 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teach back applied to the symptoms of low blood sugar</a:t>
            </a:r>
            <a:r>
              <a:rPr lang="en-US" baseline="0" dirty="0"/>
              <a:t> that are listed in the same document. “Now that we have reviewed information about low blood sugar, when you go home today, what would you tell your husband about how you might feel or act when you have low blood sugar?”</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1707177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finish up today by</a:t>
            </a:r>
            <a:r>
              <a:rPr lang="en-US" baseline="0" dirty="0"/>
              <a:t> looking at a quick video of a provider using teach back with a patient. </a:t>
            </a:r>
          </a:p>
          <a:p>
            <a:endParaRPr lang="en-US" dirty="0"/>
          </a:p>
          <a:p>
            <a:r>
              <a:rPr lang="en-US" dirty="0"/>
              <a:t>FACILITATOR NOTE: Show the second video on this list that is titled</a:t>
            </a:r>
            <a:r>
              <a:rPr lang="en-US" baseline="0" dirty="0"/>
              <a:t> “Teach Back in Cardiology Practice”. This video is 2:40 in length.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22328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t>As you move forward from today’s conversation, consider, how do you already use teach back in practice? How might you apply it more? And practice using teach back if you do no already do it regularly. The AHRQ suggests trying it out with your last patient of the day to familiarize yourself with the technique</a:t>
            </a:r>
            <a:r>
              <a:rPr lang="en-US" sz="1400" baseline="30000" dirty="0"/>
              <a:t>1</a:t>
            </a:r>
            <a:r>
              <a:rPr lang="en-US" sz="1400" baseline="0" dirty="0"/>
              <a:t>.</a:t>
            </a:r>
          </a:p>
          <a:p>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a:t>
            </a:r>
            <a:r>
              <a:rPr lang="en-US" sz="1200" b="1" kern="1200" dirty="0">
                <a:solidFill>
                  <a:schemeClr val="tx1"/>
                </a:solidFill>
                <a:effectLst/>
                <a:latin typeface="+mn-lt"/>
                <a:ea typeface="+mn-ea"/>
                <a:cs typeface="+mn-cs"/>
              </a:rPr>
              <a:t>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r>
              <a:rPr lang="en-US" sz="1200" b="1" kern="1200" dirty="0" smtClean="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endParaRPr lang="en-US" sz="1400" b="1" baseline="0" dirty="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13</a:t>
            </a:fld>
            <a:endParaRPr lang="en-US"/>
          </a:p>
        </p:txBody>
      </p:sp>
    </p:spTree>
    <p:extLst>
      <p:ext uri="{BB962C8B-B14F-4D97-AF65-F5344CB8AC3E}">
        <p14:creationId xmlns:p14="http://schemas.microsoft.com/office/powerpoint/2010/main" val="3481694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modules in an order other than suggested in the facilitation guide, you may need to adjust these discussion</a:t>
            </a:r>
            <a:r>
              <a:rPr lang="en-US" b="1" baseline="0" dirty="0"/>
              <a:t> points</a:t>
            </a:r>
            <a:r>
              <a:rPr lang="en-US" b="1" dirty="0" smtClean="0"/>
              <a:t>.]</a:t>
            </a:r>
            <a:endParaRPr lang="en-US" b="1" dirty="0"/>
          </a:p>
          <a:p>
            <a:endParaRPr lang="en-US" dirty="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remember from our last conversation about clear communication, there are ways that we can address health literacy as healthcare providers, just like everyone has shared. There are a few strategies that were not covered in the last session, and today we will focus on one important strategy: teach back.  </a:t>
            </a:r>
          </a:p>
          <a:p>
            <a:endParaRPr lang="en-US" baseline="0" dirty="0"/>
          </a:p>
          <a:p>
            <a:r>
              <a:rPr lang="en-US" b="1" dirty="0" smtClean="0"/>
              <a:t>[NOTE </a:t>
            </a:r>
            <a:r>
              <a:rPr lang="en-US" b="1" dirty="0"/>
              <a:t>TO FACILITATOR: If you are completing these modules in an order other than suggested in the facilitation guide, you may need to adjust this note</a:t>
            </a:r>
            <a:r>
              <a:rPr lang="en-US" b="1" dirty="0" smtClean="0"/>
              <a:t>.]</a:t>
            </a:r>
            <a:endParaRPr lang="en-US" b="1" dirty="0"/>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1101533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many of you have heard about teach back before? How many of you feel like you’re using it as much as you could? For anyone who hasn’t heard of this before, teach back is a way of checking a patient's understanding of information by asking them to state what they heard in their own words. This is a helpful strategy for you because you will know that your patient understands what you want them to understand but can also improve patient satisfaction and reduce callbacks and canceled appointments</a:t>
            </a:r>
            <a:r>
              <a:rPr lang="en-US" baseline="30000" dirty="0"/>
              <a:t>1</a:t>
            </a:r>
            <a:r>
              <a:rPr lang="en-US" baseline="0" dirty="0"/>
              <a:t>. When people first learn about teach back, I think some may wonder if it is really necessary. This quote from the Agency for Healthcare Research and Quality makes a pretty convincing case for using teach back: “Studies have shown that 40-80% of the medical information patients are told during office visits is forgotten immediately and nearly half of the information retained is incorrect.”</a:t>
            </a:r>
            <a:r>
              <a:rPr lang="en-US" baseline="30000" dirty="0"/>
              <a:t>1</a:t>
            </a:r>
            <a:r>
              <a:rPr lang="en-US" baseline="0" dirty="0"/>
              <a:t> It’s clear from this information that anything we can do to improve understanding is needed.     </a:t>
            </a:r>
          </a:p>
          <a:p>
            <a:endParaRPr lang="en-US" baseline="0" dirty="0"/>
          </a:p>
          <a:p>
            <a:r>
              <a:rPr lang="en-US" dirty="0"/>
              <a:t>If</a:t>
            </a:r>
            <a:r>
              <a:rPr lang="en-US" baseline="0" dirty="0"/>
              <a:t> you remember the H.O.U.S.E. video from the previous module, the recommendation was to show the patient how to do something. Similar to teach back, you can also use the “show me” model, where you ask the patient to show you how they would do something. For example, how they would use their inhaler.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modules in an order other than suggested in the facilitation guide, you may need to adjust this note</a:t>
            </a:r>
            <a:r>
              <a:rPr lang="en-US" b="1" dirty="0" smtClean="0"/>
              <a:t>.]</a:t>
            </a:r>
            <a:endParaRPr lang="en-US" b="1" dirty="0"/>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3850824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what are the details of using teach back? To start, keep in mind that using teach back shouldn't be presented as a test for the patient of what they know</a:t>
            </a:r>
            <a:r>
              <a:rPr lang="en-US" baseline="30000" dirty="0"/>
              <a:t>1</a:t>
            </a:r>
            <a:r>
              <a:rPr lang="en-US" baseline="0" dirty="0"/>
              <a:t>. It is a way that you’re testing yourself to ensure that you explained things correctly</a:t>
            </a:r>
            <a:r>
              <a:rPr lang="en-US" baseline="30000" dirty="0"/>
              <a:t>1</a:t>
            </a:r>
            <a:r>
              <a:rPr lang="en-US" baseline="0" dirty="0"/>
              <a:t>. This is why it’s a good idea to plan how you will ask the patient to demonstrate understanding</a:t>
            </a:r>
            <a:r>
              <a:rPr kumimoji="0" lang="en-US" sz="1200" b="0" i="0" u="none" strike="noStrike" kern="1200" cap="none" spc="0" normalizeH="0" baseline="30000" noProof="0" dirty="0">
                <a:ln>
                  <a:noFill/>
                </a:ln>
                <a:solidFill>
                  <a:prstClr val="black"/>
                </a:solidFill>
                <a:effectLst/>
                <a:uLnTx/>
                <a:uFillTx/>
                <a:latin typeface="+mn-lt"/>
                <a:ea typeface="+mn-ea"/>
                <a:cs typeface="+mn-cs"/>
              </a:rPr>
              <a:t>1</a:t>
            </a:r>
            <a:r>
              <a:rPr lang="en-US" baseline="0" dirty="0"/>
              <a:t>. An example of a teach back statement is: </a:t>
            </a:r>
            <a:r>
              <a:rPr lang="en-US" dirty="0"/>
              <a:t>“This is a new diagnosis for you, so I want to make sure you understand. Will you tell me in your own words what congestive heart failure is?”</a:t>
            </a:r>
            <a:r>
              <a:rPr lang="en-US" baseline="30000" dirty="0"/>
              <a:t>2</a:t>
            </a:r>
            <a:r>
              <a:rPr lang="en-US" baseline="0" dirty="0"/>
              <a:t> Another good example of ensuring the patient doesn’t feel tested is, “</a:t>
            </a:r>
            <a:r>
              <a:rPr lang="en-US" dirty="0"/>
              <a:t>Mr. Johnson, as your doctor, one of my top priorities is to ensure I’m explaining things in a way you understand. I want to make sure my instructions about how to take your new medication are clear. Would you mind telling me in your own words how you will take this new medication?”</a:t>
            </a:r>
            <a:r>
              <a:rPr lang="en-US" baseline="30000" dirty="0"/>
              <a:t>2</a:t>
            </a:r>
            <a:r>
              <a:rPr lang="en-US" dirty="0"/>
              <a:t> </a:t>
            </a:r>
            <a:endParaRPr lang="en-US" baseline="30000" dirty="0"/>
          </a:p>
          <a:p>
            <a:endParaRPr lang="en-US" dirty="0"/>
          </a:p>
          <a:p>
            <a:r>
              <a:rPr lang="en-US" dirty="0"/>
              <a:t>"Chunk and Check“ means that it is a good</a:t>
            </a:r>
            <a:r>
              <a:rPr lang="en-US" baseline="0" dirty="0"/>
              <a:t> idea to use teach back throughout your conversation with them</a:t>
            </a:r>
            <a:r>
              <a:rPr lang="en-US" baseline="30000" dirty="0"/>
              <a:t>1</a:t>
            </a:r>
            <a:r>
              <a:rPr lang="en-US" baseline="0" dirty="0"/>
              <a:t>. </a:t>
            </a:r>
            <a:r>
              <a:rPr lang="en-US" dirty="0"/>
              <a:t>Don't just use it at the end</a:t>
            </a:r>
            <a:r>
              <a:rPr lang="en-US" baseline="0" dirty="0"/>
              <a:t> of the visit</a:t>
            </a:r>
            <a:r>
              <a:rPr lang="en-US" baseline="30000" dirty="0"/>
              <a:t>1</a:t>
            </a:r>
            <a:r>
              <a:rPr lang="en-US" dirty="0"/>
              <a:t>. After</a:t>
            </a:r>
            <a:r>
              <a:rPr lang="en-US" baseline="0" dirty="0"/>
              <a:t> covering one point that you want the patient to understand, you can check for understanding before moving on to another concept</a:t>
            </a:r>
            <a:r>
              <a:rPr lang="en-US" baseline="30000" dirty="0"/>
              <a:t>1</a:t>
            </a:r>
            <a:r>
              <a:rPr lang="en-US" baseline="0" dirty="0"/>
              <a:t>. </a:t>
            </a:r>
          </a:p>
          <a:p>
            <a:endParaRPr lang="en-US" baseline="0" dirty="0"/>
          </a:p>
          <a:p>
            <a:r>
              <a:rPr lang="en-US" baseline="0" dirty="0"/>
              <a:t>“Clarify and Check again” is referring to the possibility that you may have to explain things again</a:t>
            </a:r>
            <a:r>
              <a:rPr lang="en-US" baseline="30000" dirty="0"/>
              <a:t>1</a:t>
            </a:r>
            <a:r>
              <a:rPr lang="en-US" baseline="0" dirty="0"/>
              <a:t>. If the patient cannot restate what you wanted them to learn, try explaining it again in another way and check in with them again</a:t>
            </a:r>
            <a:r>
              <a:rPr lang="en-US" baseline="30000" dirty="0"/>
              <a:t>1</a:t>
            </a:r>
            <a:r>
              <a:rPr lang="en-US" baseline="0" dirty="0"/>
              <a:t>. This is a good time to consider some of the clear communication and plain language techniques that we have already discussed. Did the patient not understand because there were too many acronyms or too much jargon? Something to take note of, however, is i</a:t>
            </a:r>
            <a:r>
              <a:rPr lang="en-US" dirty="0"/>
              <a:t>f the</a:t>
            </a:r>
            <a:r>
              <a:rPr lang="en-US" baseline="0" dirty="0"/>
              <a:t> patient repeats your words back to you exactly, they may not understand</a:t>
            </a:r>
            <a:r>
              <a:rPr lang="en-US" baseline="30000" dirty="0"/>
              <a:t>1</a:t>
            </a:r>
            <a:r>
              <a:rPr lang="en-US" baseline="0" dirty="0"/>
              <a:t>. This is why it is good to see if they can explain it in their own words</a:t>
            </a:r>
            <a:r>
              <a:rPr lang="en-US" baseline="30000" dirty="0"/>
              <a:t>1</a:t>
            </a:r>
            <a:r>
              <a:rPr lang="en-US" baseline="0" dirty="0"/>
              <a:t>.  </a:t>
            </a:r>
          </a:p>
          <a:p>
            <a:endParaRPr lang="en-US" dirty="0"/>
          </a:p>
          <a:p>
            <a:r>
              <a:rPr lang="en-US" dirty="0"/>
              <a:t>At</a:t>
            </a:r>
            <a:r>
              <a:rPr lang="en-US" baseline="0" dirty="0"/>
              <a:t> first, teach back can feel difficult to implement with all patients. The AHRQ suggests trying teach back with your last patient of the day and then increasing your use of teach back as you practice and feel comfortable with the technique</a:t>
            </a:r>
            <a:r>
              <a:rPr lang="en-US" baseline="30000" dirty="0"/>
              <a:t>1</a:t>
            </a:r>
            <a:r>
              <a:rPr lang="en-US" baseline="0" dirty="0"/>
              <a:t>. </a:t>
            </a:r>
            <a:r>
              <a:rPr lang="en-US" dirty="0"/>
              <a:t>Once teach back has become</a:t>
            </a:r>
            <a:r>
              <a:rPr lang="en-US" baseline="0" dirty="0"/>
              <a:t> part of your routine, it won’t feel awkward and won’t lengthen the visit</a:t>
            </a:r>
            <a:r>
              <a:rPr lang="en-US" baseline="30000" dirty="0"/>
              <a:t>1</a:t>
            </a:r>
            <a:r>
              <a:rPr lang="en-US" baseline="0" dirty="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105869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teach back example:</a:t>
            </a:r>
            <a:r>
              <a:rPr lang="en-US" baseline="0" dirty="0"/>
              <a:t> “We covered a lot today and I want to make sure that I explained things clearly. So, let’s review what we discussed. Can you please describe the three things you agreed to do to help you control your diabetes?” You can see this teach back example next to an example of the show me method. This is almost the same concept, except the patient is being asked to show how they will do something such as taking a medication. Research shows that even if a patient can say when and how much medication they should take, they still could show lack of understanding when demonstrating how they will do it. Think about the video of the woman using the inhaler in the clip from H.O.U.S.E. we looked at in a previous module. The woman was using the dose prescribed, but she was not doing it in the right way. The show me methods may have been a helpful way for the prescriber to confirm understanding. </a:t>
            </a:r>
            <a:endParaRPr lang="en-US"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your staff has been exposed to this</a:t>
            </a:r>
            <a:r>
              <a:rPr lang="en-US" b="1" baseline="0" dirty="0"/>
              <a:t> before, it would be a good time to ask them to share how they have implemented teach back in the past</a:t>
            </a:r>
            <a:r>
              <a:rPr lang="en-US" b="1" baseline="0" dirty="0" smtClean="0"/>
              <a:t>.]</a:t>
            </a:r>
            <a:endParaRPr lang="en-US" b="1"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a:t>
            </a:r>
            <a:r>
              <a:rPr lang="en-US" b="1" dirty="0"/>
              <a:t>TO FACILITATOR: If you are completing these modules in an order other than suggested in the facilitation guide, you may need to adjust this note</a:t>
            </a:r>
            <a:r>
              <a:rPr lang="en-US" b="1" dirty="0" smtClean="0"/>
              <a:t>.]</a:t>
            </a:r>
            <a:endParaRPr lang="en-US" b="1" dirty="0"/>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66250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written health education materials to reinforce your patient’s understanding, but to use these materials effectively,</a:t>
            </a:r>
            <a:r>
              <a:rPr lang="en-US" baseline="0" dirty="0"/>
              <a:t> they should be used as part of an overall education strategy</a:t>
            </a:r>
            <a:r>
              <a:rPr lang="en-US" baseline="30000" dirty="0"/>
              <a:t>1</a:t>
            </a:r>
            <a:r>
              <a:rPr lang="en-US" baseline="0" dirty="0"/>
              <a:t>. This overall strategy is suggested because you can’t assume that a patient will read a document that is given to them or visit a suggested website at home</a:t>
            </a:r>
            <a:r>
              <a:rPr lang="en-US" baseline="30000" dirty="0"/>
              <a:t>1</a:t>
            </a:r>
            <a:r>
              <a:rPr lang="en-US" baseline="0" dirty="0"/>
              <a:t>. When using written education materials, it is best practice to circle or highlight the information you want the patient to focus on as you speak with them</a:t>
            </a:r>
            <a:r>
              <a:rPr lang="en-US" baseline="30000" dirty="0"/>
              <a:t>1</a:t>
            </a:r>
            <a:r>
              <a:rPr lang="en-US" baseline="0" dirty="0"/>
              <a:t>. If possible, you can personalize the materials with any specific instructions that you have for that individual and then refer to the materials again in follow ups or give the material to them more than once</a:t>
            </a:r>
            <a:r>
              <a:rPr lang="en-US" baseline="30000" dirty="0"/>
              <a:t>1</a:t>
            </a:r>
            <a:r>
              <a:rPr lang="en-US" baseline="0" dirty="0"/>
              <a:t>. Finally, still use teach back alongside written materials to ensure understanding</a:t>
            </a:r>
            <a:r>
              <a:rPr lang="en-US" baseline="30000" dirty="0"/>
              <a:t>1</a:t>
            </a:r>
            <a:r>
              <a:rPr lang="en-US" baseline="0" dirty="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3983809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an example here</a:t>
            </a:r>
            <a:r>
              <a:rPr lang="en-US" baseline="0" dirty="0"/>
              <a:t> of teach back applied to the self-care instructions for low blood sugar in MedlinePlus: “We talked about low blood sugar today. To make sure I explained correctly, can you tell me what blood sugar number means you have low sugar?”</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4116829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a:t>#citeNLM2018</a:t>
            </a:r>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a:t>#citeNLM2018</a:t>
            </a:r>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a:t>#citeNLM2018</a:t>
            </a:r>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#citeNLM2018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hsl.lib.unc.edu/health-literacy/videos-tutoria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hyperlink" Target="https://www.ahrq.gov/professionals/quality-patient-safety/quality-resources/tools/literacy-toolkit/healthlittoolkit2.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the-hospitalist.org/hospitalist/article/121632/use-teach-back-method-confirm-patient-understand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customXml" Target="../ink/ink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customXml" Target="../ink/ink4.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mn-lt"/>
              </a:rPr>
              <a:t>Teach Back</a:t>
            </a:r>
          </a:p>
        </p:txBody>
      </p:sp>
      <p:sp>
        <p:nvSpPr>
          <p:cNvPr id="2" name="Subtitle 1"/>
          <p:cNvSpPr>
            <a:spLocks noGrp="1"/>
          </p:cNvSpPr>
          <p:nvPr>
            <p:ph type="subTitle" idx="1"/>
          </p:nvPr>
        </p:nvSpPr>
        <p:spPr/>
        <p:txBody>
          <a:bodyPr/>
          <a:lstStyle/>
          <a:p>
            <a:r>
              <a:rPr lang="en-US" i="1" dirty="0"/>
              <a:t>Confirm Understanding</a:t>
            </a:r>
          </a:p>
        </p:txBody>
      </p:sp>
    </p:spTree>
    <p:extLst>
      <p:ext uri="{BB962C8B-B14F-4D97-AF65-F5344CB8AC3E}">
        <p14:creationId xmlns:p14="http://schemas.microsoft.com/office/powerpoint/2010/main" val="49618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10018" y="1054957"/>
            <a:ext cx="3833823" cy="1325563"/>
          </a:xfrm>
        </p:spPr>
        <p:txBody>
          <a:bodyPr/>
          <a:lstStyle/>
          <a:p>
            <a:r>
              <a:rPr lang="en-US" dirty="0" smtClean="0"/>
              <a:t>MedlinePlus Example 2</a:t>
            </a:r>
            <a:endParaRPr lang="en-US" dirty="0"/>
          </a:p>
        </p:txBody>
      </p:sp>
      <p:pic>
        <p:nvPicPr>
          <p:cNvPr id="3" name="Picture 2" descr="Screenshot of page on MedlinePlus about recognizing low bloog sugar"/>
          <p:cNvPicPr>
            <a:picLocks noChangeAspect="1"/>
          </p:cNvPicPr>
          <p:nvPr/>
        </p:nvPicPr>
        <p:blipFill>
          <a:blip r:embed="rId3"/>
          <a:stretch>
            <a:fillRect/>
          </a:stretch>
        </p:blipFill>
        <p:spPr>
          <a:xfrm>
            <a:off x="188050" y="178956"/>
            <a:ext cx="8952381" cy="3780952"/>
          </a:xfrm>
          <a:prstGeom prst="rect">
            <a:avLst/>
          </a:prstGeom>
        </p:spPr>
      </p:pic>
      <p:sp>
        <p:nvSpPr>
          <p:cNvPr id="4" name="Rectangle 3" descr="Box around section of page about the symptoms of low blood sugar"/>
          <p:cNvSpPr/>
          <p:nvPr/>
        </p:nvSpPr>
        <p:spPr>
          <a:xfrm>
            <a:off x="188050" y="606049"/>
            <a:ext cx="4793024" cy="320796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descr="Straight line"/>
          <p:cNvCxnSpPr/>
          <p:nvPr/>
        </p:nvCxnSpPr>
        <p:spPr>
          <a:xfrm>
            <a:off x="3838074" y="3814011"/>
            <a:ext cx="757989" cy="87830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TextBox 4" descr="Box around quote"/>
          <p:cNvSpPr txBox="1"/>
          <p:nvPr/>
        </p:nvSpPr>
        <p:spPr>
          <a:xfrm>
            <a:off x="2418347" y="4692316"/>
            <a:ext cx="8975558" cy="923330"/>
          </a:xfrm>
          <a:prstGeom prst="rect">
            <a:avLst/>
          </a:prstGeom>
          <a:noFill/>
          <a:ln w="28575">
            <a:solidFill>
              <a:srgbClr val="00B050"/>
            </a:solidFill>
          </a:ln>
        </p:spPr>
        <p:txBody>
          <a:bodyPr wrap="square" rtlCol="0">
            <a:spAutoFit/>
          </a:bodyPr>
          <a:lstStyle/>
          <a:p>
            <a:r>
              <a:rPr lang="en-US" i="1" dirty="0"/>
              <a:t>“Now that we have reviewed information about low blood sugar, when you go home today what would you tell your husband about how you might feel or act when you have low blood sugar?”</a:t>
            </a:r>
          </a:p>
        </p:txBody>
      </p:sp>
    </p:spTree>
    <p:extLst>
      <p:ext uri="{BB962C8B-B14F-4D97-AF65-F5344CB8AC3E}">
        <p14:creationId xmlns:p14="http://schemas.microsoft.com/office/powerpoint/2010/main" val="3812531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Using Teach Back and Educational Materials</a:t>
            </a:r>
          </a:p>
        </p:txBody>
      </p:sp>
      <p:sp>
        <p:nvSpPr>
          <p:cNvPr id="8" name="Content Placeholder 7"/>
          <p:cNvSpPr>
            <a:spLocks noGrp="1"/>
          </p:cNvSpPr>
          <p:nvPr>
            <p:ph idx="1"/>
          </p:nvPr>
        </p:nvSpPr>
        <p:spPr>
          <a:xfrm>
            <a:off x="838200" y="2685433"/>
            <a:ext cx="10515600" cy="1845623"/>
          </a:xfrm>
        </p:spPr>
        <p:txBody>
          <a:bodyPr/>
          <a:lstStyle/>
          <a:p>
            <a:pPr marL="0" indent="0" algn="ctr">
              <a:buNone/>
            </a:pPr>
            <a:r>
              <a:rPr lang="en-US" sz="4800" dirty="0">
                <a:hlinkClick r:id="rId3"/>
              </a:rPr>
              <a:t>Teach Back Video Examples</a:t>
            </a:r>
            <a:endParaRPr lang="en-US" sz="4800" dirty="0"/>
          </a:p>
          <a:p>
            <a:pPr marL="0" indent="0">
              <a:buNone/>
            </a:pPr>
            <a:endParaRPr lang="en-US" dirty="0"/>
          </a:p>
        </p:txBody>
      </p:sp>
    </p:spTree>
    <p:extLst>
      <p:ext uri="{BB962C8B-B14F-4D97-AF65-F5344CB8AC3E}">
        <p14:creationId xmlns:p14="http://schemas.microsoft.com/office/powerpoint/2010/main" val="139697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home message</a:t>
            </a:r>
          </a:p>
        </p:txBody>
      </p:sp>
      <p:sp>
        <p:nvSpPr>
          <p:cNvPr id="3" name="Content Placeholder 2"/>
          <p:cNvSpPr>
            <a:spLocks noGrp="1"/>
          </p:cNvSpPr>
          <p:nvPr>
            <p:ph idx="1"/>
          </p:nvPr>
        </p:nvSpPr>
        <p:spPr>
          <a:xfrm>
            <a:off x="838200" y="1690688"/>
            <a:ext cx="6564682" cy="4351338"/>
          </a:xfrm>
        </p:spPr>
        <p:txBody>
          <a:bodyPr/>
          <a:lstStyle/>
          <a:p>
            <a:pPr marL="0" indent="0">
              <a:buNone/>
            </a:pPr>
            <a:r>
              <a:rPr lang="en-US" i="1" dirty="0"/>
              <a:t>Consider: </a:t>
            </a:r>
          </a:p>
          <a:p>
            <a:r>
              <a:rPr lang="en-US" dirty="0"/>
              <a:t>How do you already use teach back and where can you apply it more?</a:t>
            </a:r>
          </a:p>
          <a:p>
            <a:pPr marL="0" indent="0">
              <a:buNone/>
            </a:pPr>
            <a:r>
              <a:rPr lang="en-US" i="1" dirty="0"/>
              <a:t>Practice:</a:t>
            </a:r>
          </a:p>
          <a:p>
            <a:pPr lvl="0"/>
            <a:r>
              <a:rPr lang="en-US" dirty="0"/>
              <a:t>If you don’t already use teach back regularly, try adding it to your last appointment of the day</a:t>
            </a:r>
            <a:r>
              <a:rPr lang="en-US" baseline="30000" dirty="0"/>
              <a:t>1</a:t>
            </a:r>
          </a:p>
          <a:p>
            <a:pPr marL="0" indent="0">
              <a:buNone/>
            </a:pPr>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000" dirty="0"/>
              <a:t>Brega AG, Barnard J, </a:t>
            </a:r>
            <a:r>
              <a:rPr lang="en-US" sz="2000" dirty="0" err="1"/>
              <a:t>Mabachi</a:t>
            </a:r>
            <a:r>
              <a:rPr lang="en-US" sz="2000" dirty="0"/>
              <a:t> NM, Weiss BD, </a:t>
            </a:r>
            <a:r>
              <a:rPr lang="en-US" sz="2000" dirty="0" err="1"/>
              <a:t>DeWalt</a:t>
            </a:r>
            <a:r>
              <a:rPr lang="en-US" sz="2000" dirty="0"/>
              <a:t> DA, Brach C, </a:t>
            </a:r>
            <a:r>
              <a:rPr lang="en-US" sz="2000" dirty="0" err="1"/>
              <a:t>Cifuentes</a:t>
            </a:r>
            <a:r>
              <a:rPr lang="en-US" sz="2000" dirty="0"/>
              <a:t> M, Albright K, West, DR. (2015). AHRQ Health Literacy Universal Precautions Toolkit, Second Edition. (Prepared by Colorado Health Outcomes Program, University of Colorado Anschutz Medical Campus under Contract No. HHSA290200710008, TO#10.) AHRQ Publication No. 15-0023-EF. Rockville, MD. Agency for Healthcare Research and Quality. Retrieved from </a:t>
            </a:r>
            <a:r>
              <a:rPr lang="en-US" sz="2000" dirty="0">
                <a:hlinkClick r:id="rId3"/>
              </a:rPr>
              <a:t>URL to Source</a:t>
            </a:r>
            <a:endParaRPr lang="en-US" sz="2000" dirty="0"/>
          </a:p>
          <a:p>
            <a:pPr marL="514350" indent="-514350">
              <a:buFont typeface="+mj-lt"/>
              <a:buAutoNum type="arabicPeriod"/>
            </a:pPr>
            <a:r>
              <a:rPr lang="en-US" sz="2000" dirty="0"/>
              <a:t>Trina, D. (2016). Use the Teach-Back Method to Confirm Patient Understanding. </a:t>
            </a:r>
            <a:r>
              <a:rPr lang="en-US" sz="2000" i="1" dirty="0"/>
              <a:t>The Hospitalist</a:t>
            </a:r>
            <a:r>
              <a:rPr lang="en-US" sz="2000" dirty="0"/>
              <a:t>. 2016(6). Retrieved from: </a:t>
            </a:r>
            <a:r>
              <a:rPr lang="en-US" sz="2000" dirty="0">
                <a:hlinkClick r:id="rId4"/>
              </a:rPr>
              <a:t>URL to Source</a:t>
            </a:r>
            <a:endParaRPr lang="en-US" sz="2000" dirty="0"/>
          </a:p>
          <a:p>
            <a:endParaRPr lang="en-US" dirty="0"/>
          </a:p>
        </p:txBody>
      </p:sp>
    </p:spTree>
    <p:extLst>
      <p:ext uri="{BB962C8B-B14F-4D97-AF65-F5344CB8AC3E}">
        <p14:creationId xmlns:p14="http://schemas.microsoft.com/office/powerpoint/2010/main" val="842153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from last module</a:t>
            </a:r>
          </a:p>
        </p:txBody>
      </p:sp>
      <p:sp>
        <p:nvSpPr>
          <p:cNvPr id="3" name="Content Placeholder 2"/>
          <p:cNvSpPr>
            <a:spLocks noGrp="1"/>
          </p:cNvSpPr>
          <p:nvPr>
            <p:ph idx="1"/>
          </p:nvPr>
        </p:nvSpPr>
        <p:spPr>
          <a:xfrm>
            <a:off x="1105786" y="1935126"/>
            <a:ext cx="4768595" cy="3536987"/>
          </a:xfrm>
        </p:spPr>
        <p:txBody>
          <a:bodyPr>
            <a:noAutofit/>
          </a:bodyPr>
          <a:lstStyle/>
          <a:p>
            <a:pPr marL="0" indent="0">
              <a:lnSpc>
                <a:spcPct val="100000"/>
              </a:lnSpc>
              <a:buNone/>
            </a:pPr>
            <a:r>
              <a:rPr lang="en-US" dirty="0"/>
              <a:t>How can you improve your communication with patients?</a:t>
            </a:r>
          </a:p>
          <a:p>
            <a:pPr marL="0" indent="0">
              <a:lnSpc>
                <a:spcPct val="100000"/>
              </a:lnSpc>
              <a:buNone/>
            </a:pPr>
            <a:r>
              <a:rPr lang="en-US" dirty="0"/>
              <a:t>Practice universal precaution for health communication</a:t>
            </a:r>
          </a:p>
          <a:p>
            <a:pPr marL="0" indent="0">
              <a:lnSpc>
                <a:spcPct val="100000"/>
              </a:lnSpc>
              <a:buNone/>
            </a:pPr>
            <a:r>
              <a:rPr lang="en-US" dirty="0"/>
              <a:t>Use clear communication strategies with patients</a:t>
            </a:r>
          </a:p>
          <a:p>
            <a:endParaRPr lang="en-US" dirty="0"/>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145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a:t>By the end of the program, participants will: </a:t>
            </a:r>
          </a:p>
          <a:p>
            <a:r>
              <a:rPr lang="en-US" dirty="0"/>
              <a:t>Describe the benefits of using teach back in practice</a:t>
            </a:r>
          </a:p>
          <a:p>
            <a:r>
              <a:rPr lang="en-US" dirty="0"/>
              <a:t>Increase use of teach back methods in their daily work</a:t>
            </a:r>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lstStyle/>
          <a:p>
            <a:r>
              <a:rPr lang="en-US" dirty="0"/>
              <a:t>Strategies for communicating clearly</a:t>
            </a:r>
          </a:p>
        </p:txBody>
      </p:sp>
      <p:sp>
        <p:nvSpPr>
          <p:cNvPr id="3" name="Content Placeholder 2"/>
          <p:cNvSpPr>
            <a:spLocks noGrp="1"/>
          </p:cNvSpPr>
          <p:nvPr>
            <p:ph sz="half" idx="1"/>
          </p:nvPr>
        </p:nvSpPr>
        <p:spPr>
          <a:xfrm>
            <a:off x="1069848" y="1737360"/>
            <a:ext cx="5181600" cy="4351338"/>
          </a:xfrm>
        </p:spPr>
        <p:txBody>
          <a:bodyPr/>
          <a:lstStyle/>
          <a:p>
            <a:r>
              <a:rPr lang="en-US" sz="3200" dirty="0"/>
              <a:t>Invite patient participation</a:t>
            </a:r>
          </a:p>
          <a:p>
            <a:r>
              <a:rPr lang="en-US" sz="3200" dirty="0"/>
              <a:t>Encourage questions</a:t>
            </a:r>
          </a:p>
          <a:p>
            <a:r>
              <a:rPr lang="en-US" sz="3200" dirty="0"/>
              <a:t>Apply teach back</a:t>
            </a:r>
            <a:r>
              <a:rPr lang="en-US" sz="3200" baseline="30000" dirty="0"/>
              <a:t>1</a:t>
            </a:r>
          </a:p>
          <a:p>
            <a:endParaRPr lang="en-US" dirty="0"/>
          </a:p>
        </p:txBody>
      </p:sp>
      <mc:AlternateContent xmlns:mc="http://schemas.openxmlformats.org/markup-compatibility/2006" xmlns:p14="http://schemas.microsoft.com/office/powerpoint/2010/main">
        <mc:Choice Requires="p14">
          <p:contentPart p14:bwMode="auto" r:id="rId3">
            <p14:nvContentPartPr>
              <p14:cNvPr id="2" name="Ink 1" descr="Highlight on 'apply teach back'"/>
              <p14:cNvContentPartPr/>
              <p14:nvPr/>
            </p14:nvContentPartPr>
            <p14:xfrm>
              <a:off x="1100720" y="2848147"/>
              <a:ext cx="3388320" cy="527760"/>
            </p14:xfrm>
          </p:contentPart>
        </mc:Choice>
        <mc:Fallback xmlns="">
          <p:pic>
            <p:nvPicPr>
              <p:cNvPr id="2" name="Ink 1" descr="Highlight on 'apply teach back'"/>
              <p:cNvPicPr/>
              <p:nvPr/>
            </p:nvPicPr>
            <p:blipFill>
              <a:blip r:embed="rId4"/>
              <a:stretch>
                <a:fillRect/>
              </a:stretch>
            </p:blipFill>
            <p:spPr>
              <a:xfrm>
                <a:off x="1052845" y="2752027"/>
                <a:ext cx="3484070" cy="72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descr="Highlight on 'apply teach back'"/>
              <p14:cNvContentPartPr/>
              <p14:nvPr/>
            </p14:nvContentPartPr>
            <p14:xfrm>
              <a:off x="1100720" y="3291743"/>
              <a:ext cx="2370960" cy="66240"/>
            </p14:xfrm>
          </p:contentPart>
        </mc:Choice>
        <mc:Fallback xmlns="">
          <p:pic>
            <p:nvPicPr>
              <p:cNvPr id="4" name="Ink 3" descr="Highlight on 'apply teach back'"/>
              <p:cNvPicPr/>
              <p:nvPr/>
            </p:nvPicPr>
            <p:blipFill>
              <a:blip r:embed="rId6"/>
              <a:stretch>
                <a:fillRect/>
              </a:stretch>
            </p:blipFill>
            <p:spPr>
              <a:xfrm>
                <a:off x="1052840" y="3195098"/>
                <a:ext cx="2466720" cy="259530"/>
              </a:xfrm>
              <a:prstGeom prst="rect">
                <a:avLst/>
              </a:prstGeom>
            </p:spPr>
          </p:pic>
        </mc:Fallback>
      </mc:AlternateContent>
      <p:sp>
        <p:nvSpPr>
          <p:cNvPr id="6" name="Content Placeholder 5"/>
          <p:cNvSpPr>
            <a:spLocks noGrp="1"/>
          </p:cNvSpPr>
          <p:nvPr>
            <p:ph sz="half" idx="2"/>
          </p:nvPr>
        </p:nvSpPr>
        <p:spPr>
          <a:xfrm>
            <a:off x="6421582" y="2133600"/>
            <a:ext cx="5181600" cy="3866833"/>
          </a:xfrm>
        </p:spPr>
        <p:txBody>
          <a:bodyPr>
            <a:normAutofit/>
          </a:bodyPr>
          <a:lstStyle/>
          <a:p>
            <a:pPr marL="0" indent="0" algn="ctr">
              <a:buNone/>
            </a:pPr>
            <a:r>
              <a:rPr lang="en-US" sz="3200" i="1" dirty="0">
                <a:solidFill>
                  <a:srgbClr val="3863A2"/>
                </a:solidFill>
              </a:rPr>
              <a:t>These will be covered more during future sessions </a:t>
            </a:r>
          </a:p>
        </p:txBody>
      </p:sp>
    </p:spTree>
    <p:extLst>
      <p:ext uri="{BB962C8B-B14F-4D97-AF65-F5344CB8AC3E}">
        <p14:creationId xmlns:p14="http://schemas.microsoft.com/office/powerpoint/2010/main" val="3104816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 Back</a:t>
            </a:r>
          </a:p>
        </p:txBody>
      </p:sp>
      <p:sp>
        <p:nvSpPr>
          <p:cNvPr id="3" name="Content Placeholder 2"/>
          <p:cNvSpPr>
            <a:spLocks noGrp="1"/>
          </p:cNvSpPr>
          <p:nvPr>
            <p:ph sz="half" idx="1"/>
          </p:nvPr>
        </p:nvSpPr>
        <p:spPr>
          <a:xfrm>
            <a:off x="838200" y="1690688"/>
            <a:ext cx="6577208" cy="4351338"/>
          </a:xfrm>
        </p:spPr>
        <p:txBody>
          <a:bodyPr>
            <a:normAutofit/>
          </a:bodyPr>
          <a:lstStyle/>
          <a:p>
            <a:pPr>
              <a:lnSpc>
                <a:spcPct val="100000"/>
              </a:lnSpc>
            </a:pPr>
            <a:r>
              <a:rPr lang="en-US" dirty="0"/>
              <a:t>A way of checking a patient’s understanding of information by asking them to state what they heard in their own words</a:t>
            </a:r>
            <a:r>
              <a:rPr lang="en-US" baseline="30000" dirty="0"/>
              <a:t>1</a:t>
            </a:r>
          </a:p>
          <a:p>
            <a:pPr>
              <a:lnSpc>
                <a:spcPct val="100000"/>
              </a:lnSpc>
            </a:pPr>
            <a:r>
              <a:rPr lang="en-US" dirty="0"/>
              <a:t>Teach back can: </a:t>
            </a:r>
          </a:p>
          <a:p>
            <a:pPr lvl="1">
              <a:lnSpc>
                <a:spcPct val="100000"/>
              </a:lnSpc>
              <a:buClr>
                <a:schemeClr val="tx1"/>
              </a:buClr>
            </a:pPr>
            <a:r>
              <a:rPr lang="en-US" dirty="0"/>
              <a:t>Improve</a:t>
            </a:r>
            <a:r>
              <a:rPr lang="en-US" dirty="0">
                <a:solidFill>
                  <a:srgbClr val="3863A2"/>
                </a:solidFill>
              </a:rPr>
              <a:t> understanding </a:t>
            </a:r>
            <a:r>
              <a:rPr lang="en-US" dirty="0"/>
              <a:t>and adherence</a:t>
            </a:r>
          </a:p>
          <a:p>
            <a:pPr lvl="1">
              <a:lnSpc>
                <a:spcPct val="100000"/>
              </a:lnSpc>
              <a:buClr>
                <a:schemeClr val="tx1"/>
              </a:buClr>
            </a:pPr>
            <a:r>
              <a:rPr lang="en-US" dirty="0"/>
              <a:t>Improve</a:t>
            </a:r>
            <a:r>
              <a:rPr lang="en-US" dirty="0">
                <a:solidFill>
                  <a:srgbClr val="3863A2"/>
                </a:solidFill>
              </a:rPr>
              <a:t> satisfaction </a:t>
            </a:r>
            <a:r>
              <a:rPr lang="en-US" dirty="0"/>
              <a:t>and outcomes</a:t>
            </a:r>
          </a:p>
          <a:p>
            <a:pPr lvl="1">
              <a:lnSpc>
                <a:spcPct val="100000"/>
              </a:lnSpc>
              <a:buClr>
                <a:schemeClr val="tx1"/>
              </a:buClr>
            </a:pPr>
            <a:r>
              <a:rPr lang="en-US" dirty="0"/>
              <a:t>Reduce callbacks and canceled appointments</a:t>
            </a:r>
            <a:r>
              <a:rPr lang="en-US" baseline="30000" dirty="0"/>
              <a:t>1</a:t>
            </a:r>
          </a:p>
          <a:p>
            <a:pPr>
              <a:lnSpc>
                <a:spcPct val="130000"/>
              </a:lnSpc>
            </a:pPr>
            <a:endParaRPr lang="en-US" dirty="0"/>
          </a:p>
          <a:p>
            <a:pPr marL="0" indent="0">
              <a:lnSpc>
                <a:spcPct val="130000"/>
              </a:lnSpc>
              <a:buNone/>
            </a:pPr>
            <a:endParaRPr lang="en-US" dirty="0"/>
          </a:p>
          <a:p>
            <a:pPr marL="0" indent="0">
              <a:lnSpc>
                <a:spcPct val="130000"/>
              </a:lnSpc>
              <a:buNone/>
            </a:pPr>
            <a:endParaRPr lang="en-US" dirty="0"/>
          </a:p>
          <a:p>
            <a:pPr>
              <a:lnSpc>
                <a:spcPct val="130000"/>
              </a:lnSpc>
            </a:pPr>
            <a:endParaRPr lang="en-US" dirty="0"/>
          </a:p>
        </p:txBody>
      </p:sp>
      <p:sp>
        <p:nvSpPr>
          <p:cNvPr id="4" name="Content Placeholder 3"/>
          <p:cNvSpPr>
            <a:spLocks noGrp="1"/>
          </p:cNvSpPr>
          <p:nvPr>
            <p:ph sz="half" idx="2"/>
          </p:nvPr>
        </p:nvSpPr>
        <p:spPr>
          <a:xfrm>
            <a:off x="7728559" y="2204581"/>
            <a:ext cx="4076178" cy="3093081"/>
          </a:xfrm>
        </p:spPr>
        <p:txBody>
          <a:bodyPr>
            <a:normAutofit/>
          </a:bodyPr>
          <a:lstStyle/>
          <a:p>
            <a:pPr marL="0" indent="0" algn="ctr">
              <a:buNone/>
            </a:pPr>
            <a:r>
              <a:rPr lang="en-US" sz="2400" b="1" i="1" dirty="0">
                <a:solidFill>
                  <a:srgbClr val="3863A2"/>
                </a:solidFill>
              </a:rPr>
              <a:t>“Studies have shown that 40-80% of the medical information patients are told during office visits is forgotten immediately, and nearly half of the information retained is incorrect.”</a:t>
            </a:r>
            <a:r>
              <a:rPr lang="en-US" sz="2400" b="1" i="1" baseline="30000" dirty="0">
                <a:solidFill>
                  <a:srgbClr val="3863A2"/>
                </a:solidFill>
              </a:rPr>
              <a:t>1</a:t>
            </a:r>
            <a:endParaRPr lang="en-US" sz="2400" b="1" i="1" dirty="0">
              <a:solidFill>
                <a:srgbClr val="3863A2"/>
              </a:solidFill>
            </a:endParaRPr>
          </a:p>
          <a:p>
            <a:pPr marL="0" indent="0" algn="ctr">
              <a:buNone/>
            </a:pPr>
            <a:r>
              <a:rPr lang="en-US" sz="2000" b="1" i="1" dirty="0">
                <a:solidFill>
                  <a:srgbClr val="3863A2"/>
                </a:solidFill>
              </a:rPr>
              <a:t>~Agency for Healthcare Research and Quality (AHRQ)</a:t>
            </a:r>
          </a:p>
        </p:txBody>
      </p:sp>
    </p:spTree>
    <p:extLst>
      <p:ext uri="{BB962C8B-B14F-4D97-AF65-F5344CB8AC3E}">
        <p14:creationId xmlns:p14="http://schemas.microsoft.com/office/powerpoint/2010/main" val="2332177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Implement Teach Back</a:t>
            </a:r>
          </a:p>
        </p:txBody>
      </p:sp>
      <p:sp>
        <p:nvSpPr>
          <p:cNvPr id="4" name="Content Placeholder 3"/>
          <p:cNvSpPr>
            <a:spLocks noGrp="1"/>
          </p:cNvSpPr>
          <p:nvPr>
            <p:ph sz="half" idx="1"/>
          </p:nvPr>
        </p:nvSpPr>
        <p:spPr>
          <a:xfrm>
            <a:off x="1269461" y="1758156"/>
            <a:ext cx="5737964" cy="4351338"/>
          </a:xfrm>
        </p:spPr>
        <p:txBody>
          <a:bodyPr>
            <a:normAutofit/>
          </a:bodyPr>
          <a:lstStyle/>
          <a:p>
            <a:r>
              <a:rPr lang="en-US" sz="3000" dirty="0"/>
              <a:t>Keep in mind this is not a test of the patient's knowledge</a:t>
            </a:r>
          </a:p>
          <a:p>
            <a:r>
              <a:rPr lang="en-US" sz="3000" dirty="0"/>
              <a:t>Plan your approach </a:t>
            </a:r>
          </a:p>
          <a:p>
            <a:r>
              <a:rPr lang="en-US" sz="3000" dirty="0"/>
              <a:t>"Chunk and Check" </a:t>
            </a:r>
          </a:p>
          <a:p>
            <a:r>
              <a:rPr lang="en-US" sz="3000" dirty="0"/>
              <a:t>Clarify and check again</a:t>
            </a:r>
          </a:p>
          <a:p>
            <a:r>
              <a:rPr lang="en-US" sz="3000" dirty="0"/>
              <a:t>Start slowly and use consistently</a:t>
            </a:r>
          </a:p>
          <a:p>
            <a:r>
              <a:rPr lang="en-US" sz="3000" dirty="0"/>
              <a:t>Practice</a:t>
            </a:r>
            <a:r>
              <a:rPr lang="en-US" sz="3200" baseline="30000" dirty="0"/>
              <a:t> 1</a:t>
            </a:r>
            <a:endParaRPr lang="en-US" sz="3000" dirty="0"/>
          </a:p>
          <a:p>
            <a:endParaRPr lang="en-US" dirty="0"/>
          </a:p>
        </p:txBody>
      </p:sp>
      <p:pic>
        <p:nvPicPr>
          <p:cNvPr id="7" name="Picture 6" descr="Physician showing a patient an x-ray"/>
          <p:cNvPicPr>
            <a:picLocks noChangeAspect="1"/>
          </p:cNvPicPr>
          <p:nvPr/>
        </p:nvPicPr>
        <p:blipFill rotWithShape="1">
          <a:blip r:embed="rId3" cstate="print">
            <a:extLst>
              <a:ext uri="{BEBA8EAE-BF5A-486C-A8C5-ECC9F3942E4B}">
                <a14:imgProps xmlns:a14="http://schemas.microsoft.com/office/drawing/2010/main">
                  <a14:imgLayer r:embed="rId4">
                    <a14:imgEffect>
                      <a14:artisticCement/>
                    </a14:imgEffect>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l="20655" r="13410"/>
          <a:stretch/>
        </p:blipFill>
        <p:spPr>
          <a:xfrm>
            <a:off x="7715250" y="1690688"/>
            <a:ext cx="3162039" cy="4795614"/>
          </a:xfrm>
          <a:prstGeom prst="rect">
            <a:avLst/>
          </a:prstGeom>
        </p:spPr>
      </p:pic>
    </p:spTree>
    <p:extLst>
      <p:ext uri="{BB962C8B-B14F-4D97-AF65-F5344CB8AC3E}">
        <p14:creationId xmlns:p14="http://schemas.microsoft.com/office/powerpoint/2010/main" val="739068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5" name="Content Placeholder 4"/>
          <p:cNvSpPr>
            <a:spLocks noGrp="1"/>
          </p:cNvSpPr>
          <p:nvPr>
            <p:ph type="body" idx="1"/>
          </p:nvPr>
        </p:nvSpPr>
        <p:spPr>
          <a:xfrm>
            <a:off x="839788" y="1681163"/>
            <a:ext cx="5157787" cy="811516"/>
          </a:xfrm>
        </p:spPr>
        <p:txBody>
          <a:bodyPr anchor="t" anchorCtr="0">
            <a:normAutofit/>
          </a:bodyPr>
          <a:lstStyle/>
          <a:p>
            <a:r>
              <a:rPr lang="en-US" sz="3200" dirty="0">
                <a:solidFill>
                  <a:srgbClr val="3863A2"/>
                </a:solidFill>
              </a:rPr>
              <a:t>Teach Back</a:t>
            </a:r>
          </a:p>
        </p:txBody>
      </p:sp>
      <p:sp>
        <p:nvSpPr>
          <p:cNvPr id="7" name="Content Placeholder 6"/>
          <p:cNvSpPr>
            <a:spLocks noGrp="1"/>
          </p:cNvSpPr>
          <p:nvPr>
            <p:ph sz="half" idx="2"/>
          </p:nvPr>
        </p:nvSpPr>
        <p:spPr/>
        <p:txBody>
          <a:bodyPr/>
          <a:lstStyle/>
          <a:p>
            <a:pPr marL="0" indent="0">
              <a:buNone/>
            </a:pPr>
            <a:r>
              <a:rPr lang="en-US" sz="2400" i="1" dirty="0"/>
              <a:t>"We covered a lot today and I want to make sure that I explained things clearly. So let's review what we discussed. Can you please describe the 3 things you agreed to do to help you control your </a:t>
            </a:r>
            <a:r>
              <a:rPr lang="en-US" sz="2400" i="1" dirty="0" smtClean="0"/>
              <a:t>diabetes?</a:t>
            </a:r>
            <a:r>
              <a:rPr lang="en-US" sz="2400" i="1" baseline="30000" dirty="0" smtClean="0"/>
              <a:t>1</a:t>
            </a:r>
            <a:r>
              <a:rPr lang="en-US" sz="2400" i="1" dirty="0" smtClean="0"/>
              <a:t>"</a:t>
            </a:r>
            <a:endParaRPr lang="en-US" sz="2400" i="1" dirty="0"/>
          </a:p>
          <a:p>
            <a:endParaRPr lang="en-US" dirty="0"/>
          </a:p>
        </p:txBody>
      </p:sp>
      <p:sp>
        <p:nvSpPr>
          <p:cNvPr id="8" name="Text Placeholder 7"/>
          <p:cNvSpPr>
            <a:spLocks noGrp="1"/>
          </p:cNvSpPr>
          <p:nvPr>
            <p:ph type="body" sz="quarter" idx="3"/>
          </p:nvPr>
        </p:nvSpPr>
        <p:spPr/>
        <p:txBody>
          <a:bodyPr anchor="t" anchorCtr="0">
            <a:normAutofit/>
          </a:bodyPr>
          <a:lstStyle/>
          <a:p>
            <a:r>
              <a:rPr lang="en-US" sz="3200" dirty="0">
                <a:solidFill>
                  <a:srgbClr val="3863A2"/>
                </a:solidFill>
              </a:rPr>
              <a:t>Show Me</a:t>
            </a:r>
          </a:p>
        </p:txBody>
      </p:sp>
      <p:sp>
        <p:nvSpPr>
          <p:cNvPr id="9" name="Content Placeholder 8"/>
          <p:cNvSpPr>
            <a:spLocks noGrp="1"/>
          </p:cNvSpPr>
          <p:nvPr>
            <p:ph sz="quarter" idx="4"/>
          </p:nvPr>
        </p:nvSpPr>
        <p:spPr/>
        <p:txBody>
          <a:bodyPr/>
          <a:lstStyle/>
          <a:p>
            <a:pPr marL="0" indent="0">
              <a:buNone/>
            </a:pPr>
            <a:r>
              <a:rPr lang="en-US" sz="2400" i="1" dirty="0"/>
              <a:t>"I've noticed that many people have trouble remembering how to take their blood thinner. Can you show me how you are going to take </a:t>
            </a:r>
            <a:r>
              <a:rPr lang="en-US" sz="2400" i="1" dirty="0" smtClean="0"/>
              <a:t>it?</a:t>
            </a:r>
            <a:r>
              <a:rPr lang="en-US" sz="2400" i="1" baseline="30000" dirty="0" smtClean="0"/>
              <a:t>1</a:t>
            </a:r>
            <a:r>
              <a:rPr lang="en-US" sz="2400" i="1" dirty="0" smtClean="0"/>
              <a:t>"</a:t>
            </a:r>
            <a:endParaRPr lang="en-US" sz="2400" i="1" dirty="0"/>
          </a:p>
          <a:p>
            <a:endParaRPr lang="en-US" dirty="0"/>
          </a:p>
        </p:txBody>
      </p:sp>
    </p:spTree>
    <p:extLst>
      <p:ext uri="{BB962C8B-B14F-4D97-AF65-F5344CB8AC3E}">
        <p14:creationId xmlns:p14="http://schemas.microsoft.com/office/powerpoint/2010/main" val="3803401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education materials with teach back</a:t>
            </a:r>
          </a:p>
        </p:txBody>
      </p:sp>
      <p:sp>
        <p:nvSpPr>
          <p:cNvPr id="3" name="Content Placeholder 2"/>
          <p:cNvSpPr>
            <a:spLocks noGrp="1"/>
          </p:cNvSpPr>
          <p:nvPr>
            <p:ph idx="1"/>
          </p:nvPr>
        </p:nvSpPr>
        <p:spPr>
          <a:xfrm>
            <a:off x="1008605" y="1565101"/>
            <a:ext cx="10960481" cy="4351338"/>
          </a:xfrm>
        </p:spPr>
        <p:txBody>
          <a:bodyPr>
            <a:normAutofit fontScale="85000" lnSpcReduction="10000"/>
          </a:bodyPr>
          <a:lstStyle/>
          <a:p>
            <a:pPr>
              <a:lnSpc>
                <a:spcPct val="120000"/>
              </a:lnSpc>
            </a:pPr>
            <a:r>
              <a:rPr lang="en-US" sz="3200" dirty="0"/>
              <a:t>Written materials are effective when used as </a:t>
            </a:r>
            <a:r>
              <a:rPr lang="en-US" sz="3200" b="1" dirty="0">
                <a:solidFill>
                  <a:srgbClr val="3863A2"/>
                </a:solidFill>
              </a:rPr>
              <a:t>part</a:t>
            </a:r>
            <a:r>
              <a:rPr lang="en-US" sz="3200" dirty="0"/>
              <a:t> </a:t>
            </a:r>
            <a:r>
              <a:rPr lang="en-US" sz="3200" b="1" dirty="0">
                <a:solidFill>
                  <a:srgbClr val="3863A2"/>
                </a:solidFill>
              </a:rPr>
              <a:t>of an education strategy</a:t>
            </a:r>
            <a:r>
              <a:rPr lang="en-US" sz="3200" b="1" baseline="30000" dirty="0">
                <a:solidFill>
                  <a:srgbClr val="3863A2"/>
                </a:solidFill>
              </a:rPr>
              <a:t>1</a:t>
            </a:r>
          </a:p>
          <a:p>
            <a:pPr>
              <a:lnSpc>
                <a:spcPct val="120000"/>
              </a:lnSpc>
            </a:pPr>
            <a:r>
              <a:rPr lang="en-US" sz="3200" dirty="0"/>
              <a:t>Don’t assume that a patient will read a document on their own or understand it</a:t>
            </a:r>
            <a:r>
              <a:rPr lang="en-US" sz="3200" baseline="30000" dirty="0"/>
              <a:t>1</a:t>
            </a:r>
            <a:r>
              <a:rPr lang="en-US" sz="3200" dirty="0"/>
              <a:t> </a:t>
            </a:r>
          </a:p>
          <a:p>
            <a:pPr>
              <a:lnSpc>
                <a:spcPct val="120000"/>
              </a:lnSpc>
            </a:pPr>
            <a:r>
              <a:rPr lang="en-US" sz="3200" dirty="0"/>
              <a:t>Best practices: </a:t>
            </a:r>
          </a:p>
          <a:p>
            <a:pPr lvl="1">
              <a:lnSpc>
                <a:spcPct val="120000"/>
              </a:lnSpc>
            </a:pPr>
            <a:r>
              <a:rPr lang="en-US" sz="2800" dirty="0"/>
              <a:t>Circle or highlight information as you speak with the patient</a:t>
            </a:r>
          </a:p>
          <a:p>
            <a:pPr lvl="1">
              <a:lnSpc>
                <a:spcPct val="120000"/>
              </a:lnSpc>
            </a:pPr>
            <a:r>
              <a:rPr lang="en-US" sz="2800" dirty="0">
                <a:solidFill>
                  <a:srgbClr val="3863A2"/>
                </a:solidFill>
              </a:rPr>
              <a:t>Personalize</a:t>
            </a:r>
            <a:r>
              <a:rPr lang="en-US" sz="2800" dirty="0"/>
              <a:t> the materials if possible</a:t>
            </a:r>
          </a:p>
          <a:p>
            <a:pPr lvl="1">
              <a:lnSpc>
                <a:spcPct val="120000"/>
              </a:lnSpc>
            </a:pPr>
            <a:r>
              <a:rPr lang="en-US" sz="2800" dirty="0"/>
              <a:t>Refer to them in </a:t>
            </a:r>
            <a:r>
              <a:rPr lang="en-US" sz="2800" dirty="0">
                <a:solidFill>
                  <a:srgbClr val="3863A2"/>
                </a:solidFill>
              </a:rPr>
              <a:t>follow up </a:t>
            </a:r>
            <a:r>
              <a:rPr lang="en-US" sz="2800" dirty="0"/>
              <a:t>calls or conversations</a:t>
            </a:r>
            <a:r>
              <a:rPr lang="en-US" sz="2800" baseline="30000" dirty="0"/>
              <a:t>1</a:t>
            </a:r>
          </a:p>
          <a:p>
            <a:pPr>
              <a:lnSpc>
                <a:spcPct val="120000"/>
              </a:lnSpc>
            </a:pPr>
            <a:r>
              <a:rPr lang="en-US" sz="3200" dirty="0"/>
              <a:t>Use </a:t>
            </a:r>
            <a:r>
              <a:rPr lang="en-US" sz="3200" b="1" dirty="0">
                <a:solidFill>
                  <a:srgbClr val="3863A2"/>
                </a:solidFill>
              </a:rPr>
              <a:t>teach back </a:t>
            </a:r>
            <a:r>
              <a:rPr lang="en-US" sz="3200" dirty="0"/>
              <a:t>to confirm understanding of materials</a:t>
            </a:r>
            <a:r>
              <a:rPr lang="en-US" sz="3200" baseline="30000" dirty="0"/>
              <a:t>1</a:t>
            </a:r>
          </a:p>
          <a:p>
            <a:pPr lvl="1"/>
            <a:endParaRPr lang="en-US" dirty="0"/>
          </a:p>
        </p:txBody>
      </p:sp>
      <p:sp>
        <p:nvSpPr>
          <p:cNvPr id="7" name="Oval 6" descr="Circle"/>
          <p:cNvSpPr/>
          <p:nvPr/>
        </p:nvSpPr>
        <p:spPr>
          <a:xfrm>
            <a:off x="1700012" y="3734873"/>
            <a:ext cx="824247" cy="4507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5" name="Ink 4" descr="Highlight on the word 'highlight'"/>
              <p14:cNvContentPartPr/>
              <p14:nvPr/>
            </p14:nvContentPartPr>
            <p14:xfrm>
              <a:off x="2885324" y="3863611"/>
              <a:ext cx="1055520" cy="360"/>
            </p14:xfrm>
          </p:contentPart>
        </mc:Choice>
        <mc:Fallback xmlns="">
          <p:pic>
            <p:nvPicPr>
              <p:cNvPr id="5" name="Ink 4" descr="Highlight on the word 'highlight'"/>
              <p:cNvPicPr/>
              <p:nvPr/>
            </p:nvPicPr>
            <p:blipFill>
              <a:blip r:embed="rId4"/>
              <a:stretch>
                <a:fillRect/>
              </a:stretch>
            </p:blipFill>
            <p:spPr>
              <a:xfrm>
                <a:off x="2837444" y="3767491"/>
                <a:ext cx="1151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descr="Highlight on the word 'highlight'"/>
              <p14:cNvContentPartPr/>
              <p14:nvPr/>
            </p14:nvContentPartPr>
            <p14:xfrm>
              <a:off x="2846084" y="3966211"/>
              <a:ext cx="1121040" cy="70920"/>
            </p14:xfrm>
          </p:contentPart>
        </mc:Choice>
        <mc:Fallback xmlns="">
          <p:pic>
            <p:nvPicPr>
              <p:cNvPr id="6" name="Ink 5" descr="Highlight on the word 'highlight'"/>
              <p:cNvPicPr/>
              <p:nvPr/>
            </p:nvPicPr>
            <p:blipFill>
              <a:blip r:embed="rId6"/>
              <a:stretch>
                <a:fillRect/>
              </a:stretch>
            </p:blipFill>
            <p:spPr>
              <a:xfrm>
                <a:off x="2798204" y="3869601"/>
                <a:ext cx="1216800" cy="264141"/>
              </a:xfrm>
              <a:prstGeom prst="rect">
                <a:avLst/>
              </a:prstGeom>
            </p:spPr>
          </p:pic>
        </mc:Fallback>
      </mc:AlternateContent>
    </p:spTree>
    <p:extLst>
      <p:ext uri="{BB962C8B-B14F-4D97-AF65-F5344CB8AC3E}">
        <p14:creationId xmlns:p14="http://schemas.microsoft.com/office/powerpoint/2010/main" val="3612206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0196" y="1346273"/>
            <a:ext cx="3884419" cy="1325563"/>
          </a:xfrm>
        </p:spPr>
        <p:txBody>
          <a:bodyPr/>
          <a:lstStyle/>
          <a:p>
            <a:r>
              <a:rPr lang="en-US" dirty="0" smtClean="0"/>
              <a:t>MedlinePlus Example 1</a:t>
            </a:r>
            <a:endParaRPr lang="en-US" dirty="0"/>
          </a:p>
        </p:txBody>
      </p:sp>
      <p:pic>
        <p:nvPicPr>
          <p:cNvPr id="5" name="Picture 4" descr="Screenshot of page on MedlinePlus about low blood sugar self-care "/>
          <p:cNvPicPr>
            <a:picLocks noChangeAspect="1"/>
          </p:cNvPicPr>
          <p:nvPr/>
        </p:nvPicPr>
        <p:blipFill rotWithShape="1">
          <a:blip r:embed="rId3"/>
          <a:srcRect l="1491" r="4414" b="8142"/>
          <a:stretch/>
        </p:blipFill>
        <p:spPr>
          <a:xfrm>
            <a:off x="187890" y="132685"/>
            <a:ext cx="7954028" cy="5617022"/>
          </a:xfrm>
          <a:prstGeom prst="rect">
            <a:avLst/>
          </a:prstGeom>
        </p:spPr>
      </p:pic>
      <p:sp>
        <p:nvSpPr>
          <p:cNvPr id="7" name="Rectangle 6" descr="Shape that highlights the following: A blood sugar level below 70 milligrams per deciliter is low."/>
          <p:cNvSpPr/>
          <p:nvPr/>
        </p:nvSpPr>
        <p:spPr>
          <a:xfrm>
            <a:off x="2416701" y="3710197"/>
            <a:ext cx="3009542" cy="26022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descr="Straight line"/>
          <p:cNvCxnSpPr>
            <a:stCxn id="7" idx="3"/>
          </p:cNvCxnSpPr>
          <p:nvPr/>
        </p:nvCxnSpPr>
        <p:spPr>
          <a:xfrm flipV="1">
            <a:off x="5426243" y="2358189"/>
            <a:ext cx="3078931" cy="148212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505174" y="1465545"/>
            <a:ext cx="3269292" cy="1477328"/>
          </a:xfrm>
          <a:prstGeom prst="rect">
            <a:avLst/>
          </a:prstGeom>
          <a:noFill/>
          <a:ln w="28575">
            <a:solidFill>
              <a:srgbClr val="00B050"/>
            </a:solidFill>
          </a:ln>
        </p:spPr>
        <p:txBody>
          <a:bodyPr wrap="square" rtlCol="0">
            <a:spAutoFit/>
          </a:bodyPr>
          <a:lstStyle/>
          <a:p>
            <a:pPr algn="ctr"/>
            <a:r>
              <a:rPr lang="en-US" i="1" dirty="0"/>
              <a:t>“We talked about low blood sugar today. To make sure I explained correctly, can you tell me what blood sugar number means you have low sugar?”</a:t>
            </a:r>
          </a:p>
        </p:txBody>
      </p:sp>
    </p:spTree>
    <p:extLst>
      <p:ext uri="{BB962C8B-B14F-4D97-AF65-F5344CB8AC3E}">
        <p14:creationId xmlns:p14="http://schemas.microsoft.com/office/powerpoint/2010/main" val="1091911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3479</TotalTime>
  <Words>2179</Words>
  <Application>Microsoft Office PowerPoint</Application>
  <PresentationFormat>Widescreen</PresentationFormat>
  <Paragraphs>104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Teach Back</vt:lpstr>
      <vt:lpstr>Discussion points from last module</vt:lpstr>
      <vt:lpstr>Objectives</vt:lpstr>
      <vt:lpstr>Strategies for communicating clearly</vt:lpstr>
      <vt:lpstr>Teach Back</vt:lpstr>
      <vt:lpstr>How to Implement Teach Back</vt:lpstr>
      <vt:lpstr>Examples</vt:lpstr>
      <vt:lpstr>Using education materials with teach back</vt:lpstr>
      <vt:lpstr>MedlinePlus Example 1</vt:lpstr>
      <vt:lpstr>MedlinePlus Example 2</vt:lpstr>
      <vt:lpstr>Using Teach Back and Educational Materials</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256</cp:revision>
  <cp:lastPrinted>2019-07-12T16:33:52Z</cp:lastPrinted>
  <dcterms:created xsi:type="dcterms:W3CDTF">2018-06-07T18:55:41Z</dcterms:created>
  <dcterms:modified xsi:type="dcterms:W3CDTF">2019-11-21T19:14:52Z</dcterms:modified>
</cp:coreProperties>
</file>