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8"/>
  </p:notesMasterIdLst>
  <p:handoutMasterIdLst>
    <p:handoutMasterId r:id="rId19"/>
  </p:handoutMasterIdLst>
  <p:sldIdLst>
    <p:sldId id="316" r:id="rId2"/>
    <p:sldId id="351" r:id="rId3"/>
    <p:sldId id="318" r:id="rId4"/>
    <p:sldId id="317" r:id="rId5"/>
    <p:sldId id="343" r:id="rId6"/>
    <p:sldId id="330" r:id="rId7"/>
    <p:sldId id="341" r:id="rId8"/>
    <p:sldId id="346" r:id="rId9"/>
    <p:sldId id="344" r:id="rId10"/>
    <p:sldId id="347" r:id="rId11"/>
    <p:sldId id="332" r:id="rId12"/>
    <p:sldId id="329" r:id="rId13"/>
    <p:sldId id="336" r:id="rId14"/>
    <p:sldId id="348" r:id="rId15"/>
    <p:sldId id="349" r:id="rId16"/>
    <p:sldId id="350"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75441" autoAdjust="0"/>
  </p:normalViewPr>
  <p:slideViewPr>
    <p:cSldViewPr snapToGrid="0">
      <p:cViewPr varScale="1">
        <p:scale>
          <a:sx n="68" d="100"/>
          <a:sy n="68" d="100"/>
        </p:scale>
        <p:origin x="1428" y="78"/>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E5781-FB7D-4531-A059-788CB033047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2BCEB2C-3D28-4DC4-AF8F-A47175CEEBA2}">
      <dgm:prSet/>
      <dgm:spPr/>
      <dgm:t>
        <a:bodyPr/>
        <a:lstStyle/>
        <a:p>
          <a:pPr rtl="0"/>
          <a:r>
            <a:rPr lang="en-US" dirty="0" smtClean="0"/>
            <a:t>Sexually Transmittable Infections </a:t>
          </a:r>
          <a:r>
            <a:rPr lang="en-US" baseline="30000" dirty="0" smtClean="0"/>
            <a:t>18,22</a:t>
          </a:r>
          <a:endParaRPr lang="en-US" baseline="30000" dirty="0"/>
        </a:p>
      </dgm:t>
    </dgm:pt>
    <dgm:pt modelId="{A1DA21C8-D42F-4327-AF4A-17B30721CFAB}" type="parTrans" cxnId="{AC001397-D230-46C7-8571-1C8FB8754AD5}">
      <dgm:prSet/>
      <dgm:spPr/>
      <dgm:t>
        <a:bodyPr/>
        <a:lstStyle/>
        <a:p>
          <a:endParaRPr lang="en-US"/>
        </a:p>
      </dgm:t>
    </dgm:pt>
    <dgm:pt modelId="{96E8A91B-1DBE-4E1A-9BCB-2913C01D3A6B}" type="sibTrans" cxnId="{AC001397-D230-46C7-8571-1C8FB8754AD5}">
      <dgm:prSet/>
      <dgm:spPr/>
      <dgm:t>
        <a:bodyPr/>
        <a:lstStyle/>
        <a:p>
          <a:endParaRPr lang="en-US"/>
        </a:p>
      </dgm:t>
    </dgm:pt>
    <dgm:pt modelId="{1B8EF1B0-765D-4DD0-A240-5BFCBDA0268F}">
      <dgm:prSet/>
      <dgm:spPr/>
      <dgm:t>
        <a:bodyPr/>
        <a:lstStyle/>
        <a:p>
          <a:pPr rtl="0"/>
          <a:r>
            <a:rPr lang="en-US" dirty="0" smtClean="0"/>
            <a:t>Sexual Violence </a:t>
          </a:r>
          <a:r>
            <a:rPr lang="en-US" baseline="30000" dirty="0" smtClean="0"/>
            <a:t>16</a:t>
          </a:r>
          <a:endParaRPr lang="en-US" baseline="30000" dirty="0"/>
        </a:p>
      </dgm:t>
    </dgm:pt>
    <dgm:pt modelId="{B7940F82-C807-4248-BA8B-D06708A7AB6B}" type="parTrans" cxnId="{7393F888-DE64-46AB-9FAC-4E38C0AE3113}">
      <dgm:prSet/>
      <dgm:spPr/>
      <dgm:t>
        <a:bodyPr/>
        <a:lstStyle/>
        <a:p>
          <a:endParaRPr lang="en-US"/>
        </a:p>
      </dgm:t>
    </dgm:pt>
    <dgm:pt modelId="{1433CC05-EAAD-4A81-A443-794A70CA366D}" type="sibTrans" cxnId="{7393F888-DE64-46AB-9FAC-4E38C0AE3113}">
      <dgm:prSet/>
      <dgm:spPr/>
      <dgm:t>
        <a:bodyPr/>
        <a:lstStyle/>
        <a:p>
          <a:endParaRPr lang="en-US"/>
        </a:p>
      </dgm:t>
    </dgm:pt>
    <dgm:pt modelId="{59803C19-2B4F-4B42-88B2-B38624803A32}">
      <dgm:prSet/>
      <dgm:spPr/>
      <dgm:t>
        <a:bodyPr/>
        <a:lstStyle/>
        <a:p>
          <a:pPr rtl="0"/>
          <a:r>
            <a:rPr lang="en-US" dirty="0" smtClean="0"/>
            <a:t>Teenage Pregnancy </a:t>
          </a:r>
          <a:r>
            <a:rPr lang="en-US" baseline="30000" dirty="0" smtClean="0"/>
            <a:t>21</a:t>
          </a:r>
          <a:endParaRPr lang="en-US" baseline="30000" dirty="0"/>
        </a:p>
      </dgm:t>
    </dgm:pt>
    <dgm:pt modelId="{66CFDFF3-9109-4C8A-A5C8-B3CA3A42ECF1}" type="parTrans" cxnId="{EE591F33-CFA9-4ECC-AEE3-072A2CA41CEF}">
      <dgm:prSet/>
      <dgm:spPr/>
      <dgm:t>
        <a:bodyPr/>
        <a:lstStyle/>
        <a:p>
          <a:endParaRPr lang="en-US"/>
        </a:p>
      </dgm:t>
    </dgm:pt>
    <dgm:pt modelId="{E07B9683-5B0F-4C3F-92AF-11E203C92649}" type="sibTrans" cxnId="{EE591F33-CFA9-4ECC-AEE3-072A2CA41CEF}">
      <dgm:prSet/>
      <dgm:spPr/>
      <dgm:t>
        <a:bodyPr/>
        <a:lstStyle/>
        <a:p>
          <a:endParaRPr lang="en-US"/>
        </a:p>
      </dgm:t>
    </dgm:pt>
    <dgm:pt modelId="{5BFA83E5-58DE-4F15-8C08-3C2E6E0FE4AD}">
      <dgm:prSet/>
      <dgm:spPr/>
      <dgm:t>
        <a:bodyPr/>
        <a:lstStyle/>
        <a:p>
          <a:pPr rtl="0"/>
          <a:r>
            <a:rPr lang="en-US" dirty="0" smtClean="0"/>
            <a:t>Traumatic Brain Injury</a:t>
          </a:r>
          <a:r>
            <a:rPr lang="en-US" baseline="30000" dirty="0" smtClean="0"/>
            <a:t>32</a:t>
          </a:r>
          <a:endParaRPr lang="en-US" baseline="30000" dirty="0"/>
        </a:p>
      </dgm:t>
    </dgm:pt>
    <dgm:pt modelId="{4BD10933-D526-43BB-8EFE-FD2B64F6C07B}" type="parTrans" cxnId="{EB5F7C5A-8BEE-4844-89CB-3DFD0682F379}">
      <dgm:prSet/>
      <dgm:spPr/>
      <dgm:t>
        <a:bodyPr/>
        <a:lstStyle/>
        <a:p>
          <a:endParaRPr lang="en-US"/>
        </a:p>
      </dgm:t>
    </dgm:pt>
    <dgm:pt modelId="{A45D9A23-BCCA-4957-AFE8-31CA17DF0773}" type="sibTrans" cxnId="{EB5F7C5A-8BEE-4844-89CB-3DFD0682F379}">
      <dgm:prSet/>
      <dgm:spPr/>
      <dgm:t>
        <a:bodyPr/>
        <a:lstStyle/>
        <a:p>
          <a:endParaRPr lang="en-US"/>
        </a:p>
      </dgm:t>
    </dgm:pt>
    <dgm:pt modelId="{47B25CCB-E509-4313-8BB4-AEB78D96EC41}">
      <dgm:prSet/>
      <dgm:spPr/>
      <dgm:t>
        <a:bodyPr/>
        <a:lstStyle/>
        <a:p>
          <a:pPr rtl="0"/>
          <a:r>
            <a:rPr lang="en-US" dirty="0" smtClean="0"/>
            <a:t>Type II Diabetes </a:t>
          </a:r>
          <a:r>
            <a:rPr lang="en-US" baseline="30000" dirty="0" smtClean="0"/>
            <a:t>17,26</a:t>
          </a:r>
          <a:endParaRPr lang="en-US" baseline="30000" dirty="0"/>
        </a:p>
      </dgm:t>
    </dgm:pt>
    <dgm:pt modelId="{6C66F4BF-8EFB-4C76-BF14-AD1C50650EF5}" type="parTrans" cxnId="{A3A1B695-B993-44A5-8CD2-A1A6069372BC}">
      <dgm:prSet/>
      <dgm:spPr/>
      <dgm:t>
        <a:bodyPr/>
        <a:lstStyle/>
        <a:p>
          <a:endParaRPr lang="en-US"/>
        </a:p>
      </dgm:t>
    </dgm:pt>
    <dgm:pt modelId="{EA99290F-96BF-45A2-99E1-F9F040E09E44}" type="sibTrans" cxnId="{A3A1B695-B993-44A5-8CD2-A1A6069372BC}">
      <dgm:prSet/>
      <dgm:spPr/>
      <dgm:t>
        <a:bodyPr/>
        <a:lstStyle/>
        <a:p>
          <a:endParaRPr lang="en-US"/>
        </a:p>
      </dgm:t>
    </dgm:pt>
    <dgm:pt modelId="{AEE3406F-BA5F-4A38-A145-845E47CD5497}">
      <dgm:prSet/>
      <dgm:spPr/>
      <dgm:t>
        <a:bodyPr/>
        <a:lstStyle/>
        <a:p>
          <a:pPr rtl="0"/>
          <a:r>
            <a:rPr lang="en-US" dirty="0" smtClean="0"/>
            <a:t>Youth Violence </a:t>
          </a:r>
          <a:r>
            <a:rPr lang="en-US" baseline="30000" dirty="0" smtClean="0"/>
            <a:t>34</a:t>
          </a:r>
          <a:endParaRPr lang="en-US" baseline="30000" dirty="0"/>
        </a:p>
      </dgm:t>
    </dgm:pt>
    <dgm:pt modelId="{1C153F38-7032-48EA-8797-99BA72640122}" type="parTrans" cxnId="{DC29346A-9F89-4834-84E3-20BA74EF1C5D}">
      <dgm:prSet/>
      <dgm:spPr/>
      <dgm:t>
        <a:bodyPr/>
        <a:lstStyle/>
        <a:p>
          <a:endParaRPr lang="en-US"/>
        </a:p>
      </dgm:t>
    </dgm:pt>
    <dgm:pt modelId="{1C32F7E4-FD45-43E1-8AD3-FAC259005517}" type="sibTrans" cxnId="{DC29346A-9F89-4834-84E3-20BA74EF1C5D}">
      <dgm:prSet/>
      <dgm:spPr/>
      <dgm:t>
        <a:bodyPr/>
        <a:lstStyle/>
        <a:p>
          <a:endParaRPr lang="en-US"/>
        </a:p>
      </dgm:t>
    </dgm:pt>
    <dgm:pt modelId="{8E30F0E9-EABD-4030-BD28-CE4E0ACF56EC}">
      <dgm:prSet/>
      <dgm:spPr/>
      <dgm:t>
        <a:bodyPr/>
        <a:lstStyle/>
        <a:p>
          <a:pPr rtl="0"/>
          <a:r>
            <a:rPr lang="en-US" dirty="0" smtClean="0"/>
            <a:t>Cognitive Development </a:t>
          </a:r>
          <a:r>
            <a:rPr lang="en-US" baseline="30000" dirty="0" smtClean="0"/>
            <a:t>20</a:t>
          </a:r>
          <a:endParaRPr lang="en-US" baseline="30000" dirty="0"/>
        </a:p>
      </dgm:t>
    </dgm:pt>
    <dgm:pt modelId="{77EE8E2A-55AE-4080-9A75-8693314C652C}" type="parTrans" cxnId="{C171D9E4-96DB-4116-B90B-471BBF39C5C3}">
      <dgm:prSet/>
      <dgm:spPr/>
      <dgm:t>
        <a:bodyPr/>
        <a:lstStyle/>
        <a:p>
          <a:endParaRPr lang="en-US"/>
        </a:p>
      </dgm:t>
    </dgm:pt>
    <dgm:pt modelId="{5528C45F-236D-4D3D-986E-39548B1473A6}" type="sibTrans" cxnId="{C171D9E4-96DB-4116-B90B-471BBF39C5C3}">
      <dgm:prSet/>
      <dgm:spPr/>
      <dgm:t>
        <a:bodyPr/>
        <a:lstStyle/>
        <a:p>
          <a:endParaRPr lang="en-US"/>
        </a:p>
      </dgm:t>
    </dgm:pt>
    <dgm:pt modelId="{FB81E079-C609-4E51-8555-067B86F526F8}">
      <dgm:prSet/>
      <dgm:spPr/>
      <dgm:t>
        <a:bodyPr/>
        <a:lstStyle/>
        <a:p>
          <a:pPr rtl="0"/>
          <a:r>
            <a:rPr lang="en-US" dirty="0" smtClean="0"/>
            <a:t>Infant Mortality </a:t>
          </a:r>
          <a:r>
            <a:rPr lang="en-US" baseline="30000" dirty="0" smtClean="0"/>
            <a:t>27,28</a:t>
          </a:r>
          <a:endParaRPr lang="en-US" baseline="30000" dirty="0"/>
        </a:p>
      </dgm:t>
    </dgm:pt>
    <dgm:pt modelId="{3A5ACFEB-7812-4994-8A4A-FF78E7E509C4}" type="parTrans" cxnId="{A042B854-1BCD-4724-AD89-3498FDFB3AC3}">
      <dgm:prSet/>
      <dgm:spPr/>
      <dgm:t>
        <a:bodyPr/>
        <a:lstStyle/>
        <a:p>
          <a:endParaRPr lang="en-US"/>
        </a:p>
      </dgm:t>
    </dgm:pt>
    <dgm:pt modelId="{14207F68-B214-4464-871D-7D52930A0725}" type="sibTrans" cxnId="{A042B854-1BCD-4724-AD89-3498FDFB3AC3}">
      <dgm:prSet/>
      <dgm:spPr/>
      <dgm:t>
        <a:bodyPr/>
        <a:lstStyle/>
        <a:p>
          <a:endParaRPr lang="en-US"/>
        </a:p>
      </dgm:t>
    </dgm:pt>
    <dgm:pt modelId="{9CAADA6E-4AE4-45D8-82C2-BCFCA95D6B64}">
      <dgm:prSet/>
      <dgm:spPr/>
      <dgm:t>
        <a:bodyPr/>
        <a:lstStyle/>
        <a:p>
          <a:pPr rtl="0"/>
          <a:r>
            <a:rPr lang="en-US" dirty="0" smtClean="0"/>
            <a:t>Obesity </a:t>
          </a:r>
          <a:r>
            <a:rPr lang="en-US" baseline="30000" dirty="0" smtClean="0"/>
            <a:t>23,29, 31</a:t>
          </a:r>
          <a:endParaRPr lang="en-US" baseline="30000" dirty="0"/>
        </a:p>
      </dgm:t>
    </dgm:pt>
    <dgm:pt modelId="{C1C8CC52-3C52-4DEF-894F-22AB9723C70D}" type="parTrans" cxnId="{CD208941-DD44-48F9-A991-4AB13EB66A61}">
      <dgm:prSet/>
      <dgm:spPr/>
      <dgm:t>
        <a:bodyPr/>
        <a:lstStyle/>
        <a:p>
          <a:endParaRPr lang="en-US"/>
        </a:p>
      </dgm:t>
    </dgm:pt>
    <dgm:pt modelId="{11E10B7B-B5A5-4855-A767-ABCB13060530}" type="sibTrans" cxnId="{CD208941-DD44-48F9-A991-4AB13EB66A61}">
      <dgm:prSet/>
      <dgm:spPr/>
      <dgm:t>
        <a:bodyPr/>
        <a:lstStyle/>
        <a:p>
          <a:endParaRPr lang="en-US"/>
        </a:p>
      </dgm:t>
    </dgm:pt>
    <dgm:pt modelId="{2C2A0E7B-0E7F-4830-8ABC-97C4B6C12EB6}">
      <dgm:prSet/>
      <dgm:spPr/>
      <dgm:t>
        <a:bodyPr/>
        <a:lstStyle/>
        <a:p>
          <a:pPr rtl="0"/>
          <a:r>
            <a:rPr lang="en-US" dirty="0" smtClean="0"/>
            <a:t>Anxiety and Depression</a:t>
          </a:r>
          <a:endParaRPr lang="en-US" dirty="0"/>
        </a:p>
      </dgm:t>
    </dgm:pt>
    <dgm:pt modelId="{A9C3EF88-2BFC-48C5-91F3-9DC8B19645D3}" type="parTrans" cxnId="{5AE2F8FA-E4FD-4CA9-A329-6A966AFCEE04}">
      <dgm:prSet/>
      <dgm:spPr/>
      <dgm:t>
        <a:bodyPr/>
        <a:lstStyle/>
        <a:p>
          <a:endParaRPr lang="en-US"/>
        </a:p>
      </dgm:t>
    </dgm:pt>
    <dgm:pt modelId="{F1B9AAB6-AFEB-4623-9874-CFF2009555B8}" type="sibTrans" cxnId="{5AE2F8FA-E4FD-4CA9-A329-6A966AFCEE04}">
      <dgm:prSet/>
      <dgm:spPr/>
      <dgm:t>
        <a:bodyPr/>
        <a:lstStyle/>
        <a:p>
          <a:endParaRPr lang="en-US"/>
        </a:p>
      </dgm:t>
    </dgm:pt>
    <dgm:pt modelId="{FA5333E2-DF25-4DDC-B16A-4EC4C7D9BFC9}">
      <dgm:prSet/>
      <dgm:spPr/>
      <dgm:t>
        <a:bodyPr/>
        <a:lstStyle/>
        <a:p>
          <a:pPr rtl="0"/>
          <a:r>
            <a:rPr lang="en-US" dirty="0" smtClean="0"/>
            <a:t>Asthma </a:t>
          </a:r>
          <a:r>
            <a:rPr lang="en-US" baseline="30000" dirty="0" smtClean="0"/>
            <a:t>24,25</a:t>
          </a:r>
          <a:endParaRPr lang="en-US" baseline="30000" dirty="0"/>
        </a:p>
      </dgm:t>
    </dgm:pt>
    <dgm:pt modelId="{5EB0D21C-A8C6-4A27-AAC9-6AFFD2B4EE5E}" type="parTrans" cxnId="{2DF4D6C5-588E-4BEA-9B4D-154523FD487B}">
      <dgm:prSet/>
      <dgm:spPr/>
      <dgm:t>
        <a:bodyPr/>
        <a:lstStyle/>
        <a:p>
          <a:endParaRPr lang="en-US"/>
        </a:p>
      </dgm:t>
    </dgm:pt>
    <dgm:pt modelId="{E5371C2D-B268-4D16-860B-66149E330FAC}" type="sibTrans" cxnId="{2DF4D6C5-588E-4BEA-9B4D-154523FD487B}">
      <dgm:prSet/>
      <dgm:spPr/>
      <dgm:t>
        <a:bodyPr/>
        <a:lstStyle/>
        <a:p>
          <a:endParaRPr lang="en-US"/>
        </a:p>
      </dgm:t>
    </dgm:pt>
    <dgm:pt modelId="{B1D7D91F-CFCA-4D9C-BA03-8CF437B6D786}">
      <dgm:prSet/>
      <dgm:spPr/>
      <dgm:t>
        <a:bodyPr/>
        <a:lstStyle/>
        <a:p>
          <a:pPr rtl="0"/>
          <a:r>
            <a:rPr lang="en-US" dirty="0" smtClean="0"/>
            <a:t>Blood Pressure </a:t>
          </a:r>
          <a:r>
            <a:rPr lang="en-US" baseline="30000" dirty="0" smtClean="0"/>
            <a:t>35</a:t>
          </a:r>
          <a:endParaRPr lang="en-US" baseline="30000" dirty="0"/>
        </a:p>
      </dgm:t>
    </dgm:pt>
    <dgm:pt modelId="{9411EEFC-EE04-403B-87DD-AC2AF085F1B8}" type="parTrans" cxnId="{0D5E355F-414F-4E2B-BEA2-7A30FB2D1F49}">
      <dgm:prSet/>
      <dgm:spPr/>
      <dgm:t>
        <a:bodyPr/>
        <a:lstStyle/>
        <a:p>
          <a:endParaRPr lang="en-US"/>
        </a:p>
      </dgm:t>
    </dgm:pt>
    <dgm:pt modelId="{D10A7C09-13B9-4014-8392-1EA2C0F51BA9}" type="sibTrans" cxnId="{0D5E355F-414F-4E2B-BEA2-7A30FB2D1F49}">
      <dgm:prSet/>
      <dgm:spPr/>
      <dgm:t>
        <a:bodyPr/>
        <a:lstStyle/>
        <a:p>
          <a:endParaRPr lang="en-US"/>
        </a:p>
      </dgm:t>
    </dgm:pt>
    <dgm:pt modelId="{1E7BD10C-FE86-4B7F-B0F3-37205EAB4981}">
      <dgm:prSet/>
      <dgm:spPr/>
      <dgm:t>
        <a:bodyPr/>
        <a:lstStyle/>
        <a:p>
          <a:pPr rtl="0"/>
          <a:r>
            <a:rPr lang="en-US" dirty="0" smtClean="0"/>
            <a:t>Cancer </a:t>
          </a:r>
          <a:r>
            <a:rPr lang="en-US" baseline="30000" dirty="0" smtClean="0"/>
            <a:t>30, 31</a:t>
          </a:r>
          <a:endParaRPr lang="en-US" baseline="30000" dirty="0"/>
        </a:p>
      </dgm:t>
    </dgm:pt>
    <dgm:pt modelId="{331EECF6-F9B1-490D-B9F6-DB161FB0877A}" type="parTrans" cxnId="{B9189A04-48F0-4262-9CE9-6ED1390869A8}">
      <dgm:prSet/>
      <dgm:spPr/>
      <dgm:t>
        <a:bodyPr/>
        <a:lstStyle/>
        <a:p>
          <a:endParaRPr lang="en-US"/>
        </a:p>
      </dgm:t>
    </dgm:pt>
    <dgm:pt modelId="{9EAC4FEF-B176-4DEA-B254-4DFA23A8DCB0}" type="sibTrans" cxnId="{B9189A04-48F0-4262-9CE9-6ED1390869A8}">
      <dgm:prSet/>
      <dgm:spPr/>
      <dgm:t>
        <a:bodyPr/>
        <a:lstStyle/>
        <a:p>
          <a:endParaRPr lang="en-US"/>
        </a:p>
      </dgm:t>
    </dgm:pt>
    <dgm:pt modelId="{2821C504-C997-42BE-B1DB-C06D2BEC1678}">
      <dgm:prSet/>
      <dgm:spPr/>
      <dgm:t>
        <a:bodyPr/>
        <a:lstStyle/>
        <a:p>
          <a:pPr rtl="0"/>
          <a:r>
            <a:rPr lang="en-US" dirty="0" smtClean="0"/>
            <a:t>Cardiovascular Disease </a:t>
          </a:r>
          <a:r>
            <a:rPr lang="en-US" baseline="30000" dirty="0" smtClean="0"/>
            <a:t>19,35</a:t>
          </a:r>
          <a:endParaRPr lang="en-US" baseline="30000" dirty="0"/>
        </a:p>
      </dgm:t>
    </dgm:pt>
    <dgm:pt modelId="{BCA073A0-C285-45DE-B1A8-5E38E58020E4}" type="parTrans" cxnId="{27910506-9483-4F9F-AB8B-B0D8C200F91F}">
      <dgm:prSet/>
      <dgm:spPr/>
      <dgm:t>
        <a:bodyPr/>
        <a:lstStyle/>
        <a:p>
          <a:endParaRPr lang="en-US"/>
        </a:p>
      </dgm:t>
    </dgm:pt>
    <dgm:pt modelId="{444A476A-9C69-4E89-A1E3-E7312C5F18FA}" type="sibTrans" cxnId="{27910506-9483-4F9F-AB8B-B0D8C200F91F}">
      <dgm:prSet/>
      <dgm:spPr/>
      <dgm:t>
        <a:bodyPr/>
        <a:lstStyle/>
        <a:p>
          <a:endParaRPr lang="en-US"/>
        </a:p>
      </dgm:t>
    </dgm:pt>
    <dgm:pt modelId="{57AEC75F-2B4D-4978-9E40-388B2A40F238}">
      <dgm:prSet/>
      <dgm:spPr/>
      <dgm:t>
        <a:bodyPr/>
        <a:lstStyle/>
        <a:p>
          <a:pPr rtl="0"/>
          <a:r>
            <a:rPr lang="en-US" dirty="0" smtClean="0"/>
            <a:t>Pneumonia </a:t>
          </a:r>
          <a:r>
            <a:rPr lang="en-US" baseline="30000" dirty="0" smtClean="0"/>
            <a:t>33</a:t>
          </a:r>
          <a:endParaRPr lang="en-US" baseline="30000" dirty="0"/>
        </a:p>
      </dgm:t>
    </dgm:pt>
    <dgm:pt modelId="{21E92C01-3BF1-454C-A308-5AA70C92D3C8}" type="sibTrans" cxnId="{89647BDC-6B14-4792-8D62-22B3D1D8FD35}">
      <dgm:prSet/>
      <dgm:spPr/>
      <dgm:t>
        <a:bodyPr/>
        <a:lstStyle/>
        <a:p>
          <a:endParaRPr lang="en-US"/>
        </a:p>
      </dgm:t>
    </dgm:pt>
    <dgm:pt modelId="{E5D44E7D-CFF1-4B0E-86CC-36543605CDC1}" type="parTrans" cxnId="{89647BDC-6B14-4792-8D62-22B3D1D8FD35}">
      <dgm:prSet/>
      <dgm:spPr/>
      <dgm:t>
        <a:bodyPr/>
        <a:lstStyle/>
        <a:p>
          <a:endParaRPr lang="en-US"/>
        </a:p>
      </dgm:t>
    </dgm:pt>
    <dgm:pt modelId="{C0FB907A-0D78-402C-98CD-50A3389D328E}" type="pres">
      <dgm:prSet presAssocID="{1F5E5781-FB7D-4531-A059-788CB0330471}" presName="diagram" presStyleCnt="0">
        <dgm:presLayoutVars>
          <dgm:dir/>
          <dgm:resizeHandles val="exact"/>
        </dgm:presLayoutVars>
      </dgm:prSet>
      <dgm:spPr/>
      <dgm:t>
        <a:bodyPr/>
        <a:lstStyle/>
        <a:p>
          <a:endParaRPr lang="en-US"/>
        </a:p>
      </dgm:t>
    </dgm:pt>
    <dgm:pt modelId="{247ACB2E-91A8-4F94-8845-5004C7BEDB91}" type="pres">
      <dgm:prSet presAssocID="{57AEC75F-2B4D-4978-9E40-388B2A40F238}" presName="node" presStyleLbl="node1" presStyleIdx="0" presStyleCnt="15">
        <dgm:presLayoutVars>
          <dgm:bulletEnabled val="1"/>
        </dgm:presLayoutVars>
      </dgm:prSet>
      <dgm:spPr/>
      <dgm:t>
        <a:bodyPr/>
        <a:lstStyle/>
        <a:p>
          <a:endParaRPr lang="en-US"/>
        </a:p>
      </dgm:t>
    </dgm:pt>
    <dgm:pt modelId="{D1774A91-23E9-411C-87C0-A2AC557BAB4E}" type="pres">
      <dgm:prSet presAssocID="{21E92C01-3BF1-454C-A308-5AA70C92D3C8}" presName="sibTrans" presStyleCnt="0"/>
      <dgm:spPr/>
    </dgm:pt>
    <dgm:pt modelId="{79894670-E674-46AC-A396-8BC320E6AD73}" type="pres">
      <dgm:prSet presAssocID="{B2BCEB2C-3D28-4DC4-AF8F-A47175CEEBA2}" presName="node" presStyleLbl="node1" presStyleIdx="1" presStyleCnt="15">
        <dgm:presLayoutVars>
          <dgm:bulletEnabled val="1"/>
        </dgm:presLayoutVars>
      </dgm:prSet>
      <dgm:spPr/>
      <dgm:t>
        <a:bodyPr/>
        <a:lstStyle/>
        <a:p>
          <a:endParaRPr lang="en-US"/>
        </a:p>
      </dgm:t>
    </dgm:pt>
    <dgm:pt modelId="{26405871-FEA1-4ECB-8729-9BDBD1D82DFD}" type="pres">
      <dgm:prSet presAssocID="{96E8A91B-1DBE-4E1A-9BCB-2913C01D3A6B}" presName="sibTrans" presStyleCnt="0"/>
      <dgm:spPr/>
    </dgm:pt>
    <dgm:pt modelId="{A149BA87-717F-424C-8BAD-FD119550AE22}" type="pres">
      <dgm:prSet presAssocID="{1B8EF1B0-765D-4DD0-A240-5BFCBDA0268F}" presName="node" presStyleLbl="node1" presStyleIdx="2" presStyleCnt="15">
        <dgm:presLayoutVars>
          <dgm:bulletEnabled val="1"/>
        </dgm:presLayoutVars>
      </dgm:prSet>
      <dgm:spPr/>
      <dgm:t>
        <a:bodyPr/>
        <a:lstStyle/>
        <a:p>
          <a:endParaRPr lang="en-US"/>
        </a:p>
      </dgm:t>
    </dgm:pt>
    <dgm:pt modelId="{C5618B52-9B9C-44A2-81CE-6408DCD19471}" type="pres">
      <dgm:prSet presAssocID="{1433CC05-EAAD-4A81-A443-794A70CA366D}" presName="sibTrans" presStyleCnt="0"/>
      <dgm:spPr/>
    </dgm:pt>
    <dgm:pt modelId="{C6301C60-EB5F-4F5E-9B6D-1DA73028B4AC}" type="pres">
      <dgm:prSet presAssocID="{59803C19-2B4F-4B42-88B2-B38624803A32}" presName="node" presStyleLbl="node1" presStyleIdx="3" presStyleCnt="15">
        <dgm:presLayoutVars>
          <dgm:bulletEnabled val="1"/>
        </dgm:presLayoutVars>
      </dgm:prSet>
      <dgm:spPr/>
      <dgm:t>
        <a:bodyPr/>
        <a:lstStyle/>
        <a:p>
          <a:endParaRPr lang="en-US"/>
        </a:p>
      </dgm:t>
    </dgm:pt>
    <dgm:pt modelId="{F0C9FA80-12DE-4FD3-980A-6C7A3B6BA6A8}" type="pres">
      <dgm:prSet presAssocID="{E07B9683-5B0F-4C3F-92AF-11E203C92649}" presName="sibTrans" presStyleCnt="0"/>
      <dgm:spPr/>
    </dgm:pt>
    <dgm:pt modelId="{1368A4DC-9F10-4B00-BD50-F22C333D37D6}" type="pres">
      <dgm:prSet presAssocID="{5BFA83E5-58DE-4F15-8C08-3C2E6E0FE4AD}" presName="node" presStyleLbl="node1" presStyleIdx="4" presStyleCnt="15">
        <dgm:presLayoutVars>
          <dgm:bulletEnabled val="1"/>
        </dgm:presLayoutVars>
      </dgm:prSet>
      <dgm:spPr/>
      <dgm:t>
        <a:bodyPr/>
        <a:lstStyle/>
        <a:p>
          <a:endParaRPr lang="en-US"/>
        </a:p>
      </dgm:t>
    </dgm:pt>
    <dgm:pt modelId="{7124BAC7-3DE0-41B3-884F-21A36BAA617C}" type="pres">
      <dgm:prSet presAssocID="{A45D9A23-BCCA-4957-AFE8-31CA17DF0773}" presName="sibTrans" presStyleCnt="0"/>
      <dgm:spPr/>
    </dgm:pt>
    <dgm:pt modelId="{FCB5CC05-BD04-457B-B4CC-8BF4F2E909AD}" type="pres">
      <dgm:prSet presAssocID="{47B25CCB-E509-4313-8BB4-AEB78D96EC41}" presName="node" presStyleLbl="node1" presStyleIdx="5" presStyleCnt="15">
        <dgm:presLayoutVars>
          <dgm:bulletEnabled val="1"/>
        </dgm:presLayoutVars>
      </dgm:prSet>
      <dgm:spPr/>
      <dgm:t>
        <a:bodyPr/>
        <a:lstStyle/>
        <a:p>
          <a:endParaRPr lang="en-US"/>
        </a:p>
      </dgm:t>
    </dgm:pt>
    <dgm:pt modelId="{534F32EF-F1DD-4140-875A-5D1B49493392}" type="pres">
      <dgm:prSet presAssocID="{EA99290F-96BF-45A2-99E1-F9F040E09E44}" presName="sibTrans" presStyleCnt="0"/>
      <dgm:spPr/>
    </dgm:pt>
    <dgm:pt modelId="{97FB38E0-FCF5-4E26-A3B2-1764FBE22195}" type="pres">
      <dgm:prSet presAssocID="{AEE3406F-BA5F-4A38-A145-845E47CD5497}" presName="node" presStyleLbl="node1" presStyleIdx="6" presStyleCnt="15">
        <dgm:presLayoutVars>
          <dgm:bulletEnabled val="1"/>
        </dgm:presLayoutVars>
      </dgm:prSet>
      <dgm:spPr/>
      <dgm:t>
        <a:bodyPr/>
        <a:lstStyle/>
        <a:p>
          <a:endParaRPr lang="en-US"/>
        </a:p>
      </dgm:t>
    </dgm:pt>
    <dgm:pt modelId="{90D1BC23-E707-4D0C-93C0-F738D619A0C5}" type="pres">
      <dgm:prSet presAssocID="{1C32F7E4-FD45-43E1-8AD3-FAC259005517}" presName="sibTrans" presStyleCnt="0"/>
      <dgm:spPr/>
    </dgm:pt>
    <dgm:pt modelId="{3FD0ACF7-103F-4726-8D50-CA7AA302E6B0}" type="pres">
      <dgm:prSet presAssocID="{8E30F0E9-EABD-4030-BD28-CE4E0ACF56EC}" presName="node" presStyleLbl="node1" presStyleIdx="7" presStyleCnt="15">
        <dgm:presLayoutVars>
          <dgm:bulletEnabled val="1"/>
        </dgm:presLayoutVars>
      </dgm:prSet>
      <dgm:spPr/>
      <dgm:t>
        <a:bodyPr/>
        <a:lstStyle/>
        <a:p>
          <a:endParaRPr lang="en-US"/>
        </a:p>
      </dgm:t>
    </dgm:pt>
    <dgm:pt modelId="{692DCE9F-738E-4749-85A0-D0DBDDDD27A0}" type="pres">
      <dgm:prSet presAssocID="{5528C45F-236D-4D3D-986E-39548B1473A6}" presName="sibTrans" presStyleCnt="0"/>
      <dgm:spPr/>
    </dgm:pt>
    <dgm:pt modelId="{A44240ED-0853-48A4-970A-F6A532B67AA2}" type="pres">
      <dgm:prSet presAssocID="{FB81E079-C609-4E51-8555-067B86F526F8}" presName="node" presStyleLbl="node1" presStyleIdx="8" presStyleCnt="15">
        <dgm:presLayoutVars>
          <dgm:bulletEnabled val="1"/>
        </dgm:presLayoutVars>
      </dgm:prSet>
      <dgm:spPr/>
      <dgm:t>
        <a:bodyPr/>
        <a:lstStyle/>
        <a:p>
          <a:endParaRPr lang="en-US"/>
        </a:p>
      </dgm:t>
    </dgm:pt>
    <dgm:pt modelId="{BFBBC3EB-CF40-4D15-B874-D6F494D640B7}" type="pres">
      <dgm:prSet presAssocID="{14207F68-B214-4464-871D-7D52930A0725}" presName="sibTrans" presStyleCnt="0"/>
      <dgm:spPr/>
    </dgm:pt>
    <dgm:pt modelId="{FB7A6B7A-44F5-4D8E-B790-9CC9282387F4}" type="pres">
      <dgm:prSet presAssocID="{9CAADA6E-4AE4-45D8-82C2-BCFCA95D6B64}" presName="node" presStyleLbl="node1" presStyleIdx="9" presStyleCnt="15">
        <dgm:presLayoutVars>
          <dgm:bulletEnabled val="1"/>
        </dgm:presLayoutVars>
      </dgm:prSet>
      <dgm:spPr/>
      <dgm:t>
        <a:bodyPr/>
        <a:lstStyle/>
        <a:p>
          <a:endParaRPr lang="en-US"/>
        </a:p>
      </dgm:t>
    </dgm:pt>
    <dgm:pt modelId="{0C122DF0-73CA-4DEF-99F4-00C2EBA8E2B1}" type="pres">
      <dgm:prSet presAssocID="{11E10B7B-B5A5-4855-A767-ABCB13060530}" presName="sibTrans" presStyleCnt="0"/>
      <dgm:spPr/>
    </dgm:pt>
    <dgm:pt modelId="{E610B90C-CC4C-4DD8-90E4-DEA6878EFD58}" type="pres">
      <dgm:prSet presAssocID="{2C2A0E7B-0E7F-4830-8ABC-97C4B6C12EB6}" presName="node" presStyleLbl="node1" presStyleIdx="10" presStyleCnt="15">
        <dgm:presLayoutVars>
          <dgm:bulletEnabled val="1"/>
        </dgm:presLayoutVars>
      </dgm:prSet>
      <dgm:spPr/>
      <dgm:t>
        <a:bodyPr/>
        <a:lstStyle/>
        <a:p>
          <a:endParaRPr lang="en-US"/>
        </a:p>
      </dgm:t>
    </dgm:pt>
    <dgm:pt modelId="{A0A627B8-38E3-4FB9-93DD-0FB84D6343BD}" type="pres">
      <dgm:prSet presAssocID="{F1B9AAB6-AFEB-4623-9874-CFF2009555B8}" presName="sibTrans" presStyleCnt="0"/>
      <dgm:spPr/>
    </dgm:pt>
    <dgm:pt modelId="{8F73D2AC-088B-4BB6-9DE4-5D346A1A15F8}" type="pres">
      <dgm:prSet presAssocID="{FA5333E2-DF25-4DDC-B16A-4EC4C7D9BFC9}" presName="node" presStyleLbl="node1" presStyleIdx="11" presStyleCnt="15">
        <dgm:presLayoutVars>
          <dgm:bulletEnabled val="1"/>
        </dgm:presLayoutVars>
      </dgm:prSet>
      <dgm:spPr/>
      <dgm:t>
        <a:bodyPr/>
        <a:lstStyle/>
        <a:p>
          <a:endParaRPr lang="en-US"/>
        </a:p>
      </dgm:t>
    </dgm:pt>
    <dgm:pt modelId="{04238CC1-1C46-400F-99AB-6C41AFA5DAF1}" type="pres">
      <dgm:prSet presAssocID="{E5371C2D-B268-4D16-860B-66149E330FAC}" presName="sibTrans" presStyleCnt="0"/>
      <dgm:spPr/>
    </dgm:pt>
    <dgm:pt modelId="{EFBD094B-1342-4CBC-A71E-E43642CA930E}" type="pres">
      <dgm:prSet presAssocID="{B1D7D91F-CFCA-4D9C-BA03-8CF437B6D786}" presName="node" presStyleLbl="node1" presStyleIdx="12" presStyleCnt="15">
        <dgm:presLayoutVars>
          <dgm:bulletEnabled val="1"/>
        </dgm:presLayoutVars>
      </dgm:prSet>
      <dgm:spPr/>
      <dgm:t>
        <a:bodyPr/>
        <a:lstStyle/>
        <a:p>
          <a:endParaRPr lang="en-US"/>
        </a:p>
      </dgm:t>
    </dgm:pt>
    <dgm:pt modelId="{5EE7AFA4-BFCA-4D11-8112-BD5F7C57DFBC}" type="pres">
      <dgm:prSet presAssocID="{D10A7C09-13B9-4014-8392-1EA2C0F51BA9}" presName="sibTrans" presStyleCnt="0"/>
      <dgm:spPr/>
    </dgm:pt>
    <dgm:pt modelId="{13C01B93-A7B9-4BB2-BB5D-0A8545805FBE}" type="pres">
      <dgm:prSet presAssocID="{1E7BD10C-FE86-4B7F-B0F3-37205EAB4981}" presName="node" presStyleLbl="node1" presStyleIdx="13" presStyleCnt="15">
        <dgm:presLayoutVars>
          <dgm:bulletEnabled val="1"/>
        </dgm:presLayoutVars>
      </dgm:prSet>
      <dgm:spPr/>
      <dgm:t>
        <a:bodyPr/>
        <a:lstStyle/>
        <a:p>
          <a:endParaRPr lang="en-US"/>
        </a:p>
      </dgm:t>
    </dgm:pt>
    <dgm:pt modelId="{25AD0AF4-F8C7-474F-BF9C-A855F590BB81}" type="pres">
      <dgm:prSet presAssocID="{9EAC4FEF-B176-4DEA-B254-4DFA23A8DCB0}" presName="sibTrans" presStyleCnt="0"/>
      <dgm:spPr/>
    </dgm:pt>
    <dgm:pt modelId="{DDFA0898-E55D-423A-98C7-DF0B4269AC4A}" type="pres">
      <dgm:prSet presAssocID="{2821C504-C997-42BE-B1DB-C06D2BEC1678}" presName="node" presStyleLbl="node1" presStyleIdx="14" presStyleCnt="15">
        <dgm:presLayoutVars>
          <dgm:bulletEnabled val="1"/>
        </dgm:presLayoutVars>
      </dgm:prSet>
      <dgm:spPr/>
      <dgm:t>
        <a:bodyPr/>
        <a:lstStyle/>
        <a:p>
          <a:endParaRPr lang="en-US"/>
        </a:p>
      </dgm:t>
    </dgm:pt>
  </dgm:ptLst>
  <dgm:cxnLst>
    <dgm:cxn modelId="{CC0B97F5-FC93-4AE0-9B55-AC6BB73B7360}" type="presOf" srcId="{1B8EF1B0-765D-4DD0-A240-5BFCBDA0268F}" destId="{A149BA87-717F-424C-8BAD-FD119550AE22}" srcOrd="0" destOrd="0" presId="urn:microsoft.com/office/officeart/2005/8/layout/default"/>
    <dgm:cxn modelId="{0D5E355F-414F-4E2B-BEA2-7A30FB2D1F49}" srcId="{1F5E5781-FB7D-4531-A059-788CB0330471}" destId="{B1D7D91F-CFCA-4D9C-BA03-8CF437B6D786}" srcOrd="12" destOrd="0" parTransId="{9411EEFC-EE04-403B-87DD-AC2AF085F1B8}" sibTransId="{D10A7C09-13B9-4014-8392-1EA2C0F51BA9}"/>
    <dgm:cxn modelId="{AAA55F76-CECA-49B5-BE1A-2BE58729481D}" type="presOf" srcId="{59803C19-2B4F-4B42-88B2-B38624803A32}" destId="{C6301C60-EB5F-4F5E-9B6D-1DA73028B4AC}" srcOrd="0" destOrd="0" presId="urn:microsoft.com/office/officeart/2005/8/layout/default"/>
    <dgm:cxn modelId="{363AC66F-D4C1-464D-B86A-A423983AA9FD}" type="presOf" srcId="{FA5333E2-DF25-4DDC-B16A-4EC4C7D9BFC9}" destId="{8F73D2AC-088B-4BB6-9DE4-5D346A1A15F8}" srcOrd="0" destOrd="0" presId="urn:microsoft.com/office/officeart/2005/8/layout/default"/>
    <dgm:cxn modelId="{C171D9E4-96DB-4116-B90B-471BBF39C5C3}" srcId="{1F5E5781-FB7D-4531-A059-788CB0330471}" destId="{8E30F0E9-EABD-4030-BD28-CE4E0ACF56EC}" srcOrd="7" destOrd="0" parTransId="{77EE8E2A-55AE-4080-9A75-8693314C652C}" sibTransId="{5528C45F-236D-4D3D-986E-39548B1473A6}"/>
    <dgm:cxn modelId="{27910506-9483-4F9F-AB8B-B0D8C200F91F}" srcId="{1F5E5781-FB7D-4531-A059-788CB0330471}" destId="{2821C504-C997-42BE-B1DB-C06D2BEC1678}" srcOrd="14" destOrd="0" parTransId="{BCA073A0-C285-45DE-B1A8-5E38E58020E4}" sibTransId="{444A476A-9C69-4E89-A1E3-E7312C5F18FA}"/>
    <dgm:cxn modelId="{D3DE7CE8-FB2D-4EC9-9E62-AA757F23B927}" type="presOf" srcId="{B2BCEB2C-3D28-4DC4-AF8F-A47175CEEBA2}" destId="{79894670-E674-46AC-A396-8BC320E6AD73}" srcOrd="0" destOrd="0" presId="urn:microsoft.com/office/officeart/2005/8/layout/default"/>
    <dgm:cxn modelId="{A042B854-1BCD-4724-AD89-3498FDFB3AC3}" srcId="{1F5E5781-FB7D-4531-A059-788CB0330471}" destId="{FB81E079-C609-4E51-8555-067B86F526F8}" srcOrd="8" destOrd="0" parTransId="{3A5ACFEB-7812-4994-8A4A-FF78E7E509C4}" sibTransId="{14207F68-B214-4464-871D-7D52930A0725}"/>
    <dgm:cxn modelId="{D2B06E25-AF41-4CD9-8277-0D3C4DCBF2DD}" type="presOf" srcId="{47B25CCB-E509-4313-8BB4-AEB78D96EC41}" destId="{FCB5CC05-BD04-457B-B4CC-8BF4F2E909AD}" srcOrd="0" destOrd="0" presId="urn:microsoft.com/office/officeart/2005/8/layout/default"/>
    <dgm:cxn modelId="{AC001397-D230-46C7-8571-1C8FB8754AD5}" srcId="{1F5E5781-FB7D-4531-A059-788CB0330471}" destId="{B2BCEB2C-3D28-4DC4-AF8F-A47175CEEBA2}" srcOrd="1" destOrd="0" parTransId="{A1DA21C8-D42F-4327-AF4A-17B30721CFAB}" sibTransId="{96E8A91B-1DBE-4E1A-9BCB-2913C01D3A6B}"/>
    <dgm:cxn modelId="{30932AA4-0131-48FA-A8F8-6152B1C3A0A8}" type="presOf" srcId="{9CAADA6E-4AE4-45D8-82C2-BCFCA95D6B64}" destId="{FB7A6B7A-44F5-4D8E-B790-9CC9282387F4}" srcOrd="0" destOrd="0" presId="urn:microsoft.com/office/officeart/2005/8/layout/default"/>
    <dgm:cxn modelId="{ABBE3C52-8C18-4149-819F-67BAE5D1F4E5}" type="presOf" srcId="{8E30F0E9-EABD-4030-BD28-CE4E0ACF56EC}" destId="{3FD0ACF7-103F-4726-8D50-CA7AA302E6B0}" srcOrd="0" destOrd="0" presId="urn:microsoft.com/office/officeart/2005/8/layout/default"/>
    <dgm:cxn modelId="{77DF9827-970E-490F-BD6D-945AD849A667}" type="presOf" srcId="{AEE3406F-BA5F-4A38-A145-845E47CD5497}" destId="{97FB38E0-FCF5-4E26-A3B2-1764FBE22195}" srcOrd="0" destOrd="0" presId="urn:microsoft.com/office/officeart/2005/8/layout/default"/>
    <dgm:cxn modelId="{7393F888-DE64-46AB-9FAC-4E38C0AE3113}" srcId="{1F5E5781-FB7D-4531-A059-788CB0330471}" destId="{1B8EF1B0-765D-4DD0-A240-5BFCBDA0268F}" srcOrd="2" destOrd="0" parTransId="{B7940F82-C807-4248-BA8B-D06708A7AB6B}" sibTransId="{1433CC05-EAAD-4A81-A443-794A70CA366D}"/>
    <dgm:cxn modelId="{A3A1B695-B993-44A5-8CD2-A1A6069372BC}" srcId="{1F5E5781-FB7D-4531-A059-788CB0330471}" destId="{47B25CCB-E509-4313-8BB4-AEB78D96EC41}" srcOrd="5" destOrd="0" parTransId="{6C66F4BF-8EFB-4C76-BF14-AD1C50650EF5}" sibTransId="{EA99290F-96BF-45A2-99E1-F9F040E09E44}"/>
    <dgm:cxn modelId="{EB5F7C5A-8BEE-4844-89CB-3DFD0682F379}" srcId="{1F5E5781-FB7D-4531-A059-788CB0330471}" destId="{5BFA83E5-58DE-4F15-8C08-3C2E6E0FE4AD}" srcOrd="4" destOrd="0" parTransId="{4BD10933-D526-43BB-8EFE-FD2B64F6C07B}" sibTransId="{A45D9A23-BCCA-4957-AFE8-31CA17DF0773}"/>
    <dgm:cxn modelId="{8672627A-C43A-44D1-992F-7364DB18D47D}" type="presOf" srcId="{2821C504-C997-42BE-B1DB-C06D2BEC1678}" destId="{DDFA0898-E55D-423A-98C7-DF0B4269AC4A}" srcOrd="0" destOrd="0" presId="urn:microsoft.com/office/officeart/2005/8/layout/default"/>
    <dgm:cxn modelId="{DC29346A-9F89-4834-84E3-20BA74EF1C5D}" srcId="{1F5E5781-FB7D-4531-A059-788CB0330471}" destId="{AEE3406F-BA5F-4A38-A145-845E47CD5497}" srcOrd="6" destOrd="0" parTransId="{1C153F38-7032-48EA-8797-99BA72640122}" sibTransId="{1C32F7E4-FD45-43E1-8AD3-FAC259005517}"/>
    <dgm:cxn modelId="{2DF4D6C5-588E-4BEA-9B4D-154523FD487B}" srcId="{1F5E5781-FB7D-4531-A059-788CB0330471}" destId="{FA5333E2-DF25-4DDC-B16A-4EC4C7D9BFC9}" srcOrd="11" destOrd="0" parTransId="{5EB0D21C-A8C6-4A27-AAC9-6AFFD2B4EE5E}" sibTransId="{E5371C2D-B268-4D16-860B-66149E330FAC}"/>
    <dgm:cxn modelId="{B9189A04-48F0-4262-9CE9-6ED1390869A8}" srcId="{1F5E5781-FB7D-4531-A059-788CB0330471}" destId="{1E7BD10C-FE86-4B7F-B0F3-37205EAB4981}" srcOrd="13" destOrd="0" parTransId="{331EECF6-F9B1-490D-B9F6-DB161FB0877A}" sibTransId="{9EAC4FEF-B176-4DEA-B254-4DFA23A8DCB0}"/>
    <dgm:cxn modelId="{23F6A56F-2CF9-4E9B-B840-388FB1048DD6}" type="presOf" srcId="{5BFA83E5-58DE-4F15-8C08-3C2E6E0FE4AD}" destId="{1368A4DC-9F10-4B00-BD50-F22C333D37D6}" srcOrd="0" destOrd="0" presId="urn:microsoft.com/office/officeart/2005/8/layout/default"/>
    <dgm:cxn modelId="{7BF68F92-6132-4FB7-9C2C-6A08B769F136}" type="presOf" srcId="{2C2A0E7B-0E7F-4830-8ABC-97C4B6C12EB6}" destId="{E610B90C-CC4C-4DD8-90E4-DEA6878EFD58}" srcOrd="0" destOrd="0" presId="urn:microsoft.com/office/officeart/2005/8/layout/default"/>
    <dgm:cxn modelId="{EE591F33-CFA9-4ECC-AEE3-072A2CA41CEF}" srcId="{1F5E5781-FB7D-4531-A059-788CB0330471}" destId="{59803C19-2B4F-4B42-88B2-B38624803A32}" srcOrd="3" destOrd="0" parTransId="{66CFDFF3-9109-4C8A-A5C8-B3CA3A42ECF1}" sibTransId="{E07B9683-5B0F-4C3F-92AF-11E203C92649}"/>
    <dgm:cxn modelId="{CD208941-DD44-48F9-A991-4AB13EB66A61}" srcId="{1F5E5781-FB7D-4531-A059-788CB0330471}" destId="{9CAADA6E-4AE4-45D8-82C2-BCFCA95D6B64}" srcOrd="9" destOrd="0" parTransId="{C1C8CC52-3C52-4DEF-894F-22AB9723C70D}" sibTransId="{11E10B7B-B5A5-4855-A767-ABCB13060530}"/>
    <dgm:cxn modelId="{1173ED1F-A391-43FB-8F3D-8B33874E86AB}" type="presOf" srcId="{B1D7D91F-CFCA-4D9C-BA03-8CF437B6D786}" destId="{EFBD094B-1342-4CBC-A71E-E43642CA930E}" srcOrd="0" destOrd="0" presId="urn:microsoft.com/office/officeart/2005/8/layout/default"/>
    <dgm:cxn modelId="{89647BDC-6B14-4792-8D62-22B3D1D8FD35}" srcId="{1F5E5781-FB7D-4531-A059-788CB0330471}" destId="{57AEC75F-2B4D-4978-9E40-388B2A40F238}" srcOrd="0" destOrd="0" parTransId="{E5D44E7D-CFF1-4B0E-86CC-36543605CDC1}" sibTransId="{21E92C01-3BF1-454C-A308-5AA70C92D3C8}"/>
    <dgm:cxn modelId="{96F9524C-C51B-4454-87E1-5C6178663D0A}" type="presOf" srcId="{57AEC75F-2B4D-4978-9E40-388B2A40F238}" destId="{247ACB2E-91A8-4F94-8845-5004C7BEDB91}" srcOrd="0" destOrd="0" presId="urn:microsoft.com/office/officeart/2005/8/layout/default"/>
    <dgm:cxn modelId="{5AE2F8FA-E4FD-4CA9-A329-6A966AFCEE04}" srcId="{1F5E5781-FB7D-4531-A059-788CB0330471}" destId="{2C2A0E7B-0E7F-4830-8ABC-97C4B6C12EB6}" srcOrd="10" destOrd="0" parTransId="{A9C3EF88-2BFC-48C5-91F3-9DC8B19645D3}" sibTransId="{F1B9AAB6-AFEB-4623-9874-CFF2009555B8}"/>
    <dgm:cxn modelId="{0CA301B7-3E9C-4BCE-9D40-D74146D65785}" type="presOf" srcId="{1F5E5781-FB7D-4531-A059-788CB0330471}" destId="{C0FB907A-0D78-402C-98CD-50A3389D328E}" srcOrd="0" destOrd="0" presId="urn:microsoft.com/office/officeart/2005/8/layout/default"/>
    <dgm:cxn modelId="{753C11B1-3ADE-47C0-8E17-44EC4C181436}" type="presOf" srcId="{FB81E079-C609-4E51-8555-067B86F526F8}" destId="{A44240ED-0853-48A4-970A-F6A532B67AA2}" srcOrd="0" destOrd="0" presId="urn:microsoft.com/office/officeart/2005/8/layout/default"/>
    <dgm:cxn modelId="{BD617E0D-55BE-4B83-B472-754151529F02}" type="presOf" srcId="{1E7BD10C-FE86-4B7F-B0F3-37205EAB4981}" destId="{13C01B93-A7B9-4BB2-BB5D-0A8545805FBE}" srcOrd="0" destOrd="0" presId="urn:microsoft.com/office/officeart/2005/8/layout/default"/>
    <dgm:cxn modelId="{1E0A102F-FA00-453F-B325-3B32F46C46C8}" type="presParOf" srcId="{C0FB907A-0D78-402C-98CD-50A3389D328E}" destId="{247ACB2E-91A8-4F94-8845-5004C7BEDB91}" srcOrd="0" destOrd="0" presId="urn:microsoft.com/office/officeart/2005/8/layout/default"/>
    <dgm:cxn modelId="{93C51383-8289-4C98-8ABF-CB82242B96A0}" type="presParOf" srcId="{C0FB907A-0D78-402C-98CD-50A3389D328E}" destId="{D1774A91-23E9-411C-87C0-A2AC557BAB4E}" srcOrd="1" destOrd="0" presId="urn:microsoft.com/office/officeart/2005/8/layout/default"/>
    <dgm:cxn modelId="{95CBAF28-2A84-46AC-B3B0-FF3BC079FA93}" type="presParOf" srcId="{C0FB907A-0D78-402C-98CD-50A3389D328E}" destId="{79894670-E674-46AC-A396-8BC320E6AD73}" srcOrd="2" destOrd="0" presId="urn:microsoft.com/office/officeart/2005/8/layout/default"/>
    <dgm:cxn modelId="{A0FEDC59-7CFB-4EFB-9ADC-D83D2AF0FA09}" type="presParOf" srcId="{C0FB907A-0D78-402C-98CD-50A3389D328E}" destId="{26405871-FEA1-4ECB-8729-9BDBD1D82DFD}" srcOrd="3" destOrd="0" presId="urn:microsoft.com/office/officeart/2005/8/layout/default"/>
    <dgm:cxn modelId="{F98F4E3A-129C-453E-A719-F202C033E06D}" type="presParOf" srcId="{C0FB907A-0D78-402C-98CD-50A3389D328E}" destId="{A149BA87-717F-424C-8BAD-FD119550AE22}" srcOrd="4" destOrd="0" presId="urn:microsoft.com/office/officeart/2005/8/layout/default"/>
    <dgm:cxn modelId="{3CCA8062-6586-4260-BCCD-C4C512FE49A1}" type="presParOf" srcId="{C0FB907A-0D78-402C-98CD-50A3389D328E}" destId="{C5618B52-9B9C-44A2-81CE-6408DCD19471}" srcOrd="5" destOrd="0" presId="urn:microsoft.com/office/officeart/2005/8/layout/default"/>
    <dgm:cxn modelId="{D8C0DDA7-B6A7-4AC3-8B6E-02EC9109F375}" type="presParOf" srcId="{C0FB907A-0D78-402C-98CD-50A3389D328E}" destId="{C6301C60-EB5F-4F5E-9B6D-1DA73028B4AC}" srcOrd="6" destOrd="0" presId="urn:microsoft.com/office/officeart/2005/8/layout/default"/>
    <dgm:cxn modelId="{133B7843-F133-4860-9A8B-E9AA9FF12C8E}" type="presParOf" srcId="{C0FB907A-0D78-402C-98CD-50A3389D328E}" destId="{F0C9FA80-12DE-4FD3-980A-6C7A3B6BA6A8}" srcOrd="7" destOrd="0" presId="urn:microsoft.com/office/officeart/2005/8/layout/default"/>
    <dgm:cxn modelId="{74DE13A0-4698-48E1-9960-9669D5F2A172}" type="presParOf" srcId="{C0FB907A-0D78-402C-98CD-50A3389D328E}" destId="{1368A4DC-9F10-4B00-BD50-F22C333D37D6}" srcOrd="8" destOrd="0" presId="urn:microsoft.com/office/officeart/2005/8/layout/default"/>
    <dgm:cxn modelId="{BDE71BD0-2369-4909-A5EB-953733B32849}" type="presParOf" srcId="{C0FB907A-0D78-402C-98CD-50A3389D328E}" destId="{7124BAC7-3DE0-41B3-884F-21A36BAA617C}" srcOrd="9" destOrd="0" presId="urn:microsoft.com/office/officeart/2005/8/layout/default"/>
    <dgm:cxn modelId="{E5D5A88A-4B51-45FA-A258-69DA627650A8}" type="presParOf" srcId="{C0FB907A-0D78-402C-98CD-50A3389D328E}" destId="{FCB5CC05-BD04-457B-B4CC-8BF4F2E909AD}" srcOrd="10" destOrd="0" presId="urn:microsoft.com/office/officeart/2005/8/layout/default"/>
    <dgm:cxn modelId="{F7AE26C2-A795-4142-8408-92935589AA22}" type="presParOf" srcId="{C0FB907A-0D78-402C-98CD-50A3389D328E}" destId="{534F32EF-F1DD-4140-875A-5D1B49493392}" srcOrd="11" destOrd="0" presId="urn:microsoft.com/office/officeart/2005/8/layout/default"/>
    <dgm:cxn modelId="{A173A69D-7BEF-44E5-9120-80EE875D8F36}" type="presParOf" srcId="{C0FB907A-0D78-402C-98CD-50A3389D328E}" destId="{97FB38E0-FCF5-4E26-A3B2-1764FBE22195}" srcOrd="12" destOrd="0" presId="urn:microsoft.com/office/officeart/2005/8/layout/default"/>
    <dgm:cxn modelId="{025AB0B6-C41B-43FC-B6A7-97FFCBF89677}" type="presParOf" srcId="{C0FB907A-0D78-402C-98CD-50A3389D328E}" destId="{90D1BC23-E707-4D0C-93C0-F738D619A0C5}" srcOrd="13" destOrd="0" presId="urn:microsoft.com/office/officeart/2005/8/layout/default"/>
    <dgm:cxn modelId="{2734C41A-9EC1-4325-8337-3B40DDB89129}" type="presParOf" srcId="{C0FB907A-0D78-402C-98CD-50A3389D328E}" destId="{3FD0ACF7-103F-4726-8D50-CA7AA302E6B0}" srcOrd="14" destOrd="0" presId="urn:microsoft.com/office/officeart/2005/8/layout/default"/>
    <dgm:cxn modelId="{4003F546-B547-4A5B-873F-69B8F18DE27C}" type="presParOf" srcId="{C0FB907A-0D78-402C-98CD-50A3389D328E}" destId="{692DCE9F-738E-4749-85A0-D0DBDDDD27A0}" srcOrd="15" destOrd="0" presId="urn:microsoft.com/office/officeart/2005/8/layout/default"/>
    <dgm:cxn modelId="{F799E086-5BC4-40F5-AB7C-64A5DC38680B}" type="presParOf" srcId="{C0FB907A-0D78-402C-98CD-50A3389D328E}" destId="{A44240ED-0853-48A4-970A-F6A532B67AA2}" srcOrd="16" destOrd="0" presId="urn:microsoft.com/office/officeart/2005/8/layout/default"/>
    <dgm:cxn modelId="{41965420-05E9-4DC0-B798-48567C515194}" type="presParOf" srcId="{C0FB907A-0D78-402C-98CD-50A3389D328E}" destId="{BFBBC3EB-CF40-4D15-B874-D6F494D640B7}" srcOrd="17" destOrd="0" presId="urn:microsoft.com/office/officeart/2005/8/layout/default"/>
    <dgm:cxn modelId="{5AFFC837-0947-4A40-9C3E-69FA6C618D82}" type="presParOf" srcId="{C0FB907A-0D78-402C-98CD-50A3389D328E}" destId="{FB7A6B7A-44F5-4D8E-B790-9CC9282387F4}" srcOrd="18" destOrd="0" presId="urn:microsoft.com/office/officeart/2005/8/layout/default"/>
    <dgm:cxn modelId="{C523116D-7803-4A00-8639-1B3FE2CA35ED}" type="presParOf" srcId="{C0FB907A-0D78-402C-98CD-50A3389D328E}" destId="{0C122DF0-73CA-4DEF-99F4-00C2EBA8E2B1}" srcOrd="19" destOrd="0" presId="urn:microsoft.com/office/officeart/2005/8/layout/default"/>
    <dgm:cxn modelId="{6D765330-2DEC-485D-9EE2-8B0BAD2D8930}" type="presParOf" srcId="{C0FB907A-0D78-402C-98CD-50A3389D328E}" destId="{E610B90C-CC4C-4DD8-90E4-DEA6878EFD58}" srcOrd="20" destOrd="0" presId="urn:microsoft.com/office/officeart/2005/8/layout/default"/>
    <dgm:cxn modelId="{91B78A2D-E4DF-44B7-9233-A5FB1AFC13A2}" type="presParOf" srcId="{C0FB907A-0D78-402C-98CD-50A3389D328E}" destId="{A0A627B8-38E3-4FB9-93DD-0FB84D6343BD}" srcOrd="21" destOrd="0" presId="urn:microsoft.com/office/officeart/2005/8/layout/default"/>
    <dgm:cxn modelId="{4EF696CA-DB37-4074-B8AC-56072654EB81}" type="presParOf" srcId="{C0FB907A-0D78-402C-98CD-50A3389D328E}" destId="{8F73D2AC-088B-4BB6-9DE4-5D346A1A15F8}" srcOrd="22" destOrd="0" presId="urn:microsoft.com/office/officeart/2005/8/layout/default"/>
    <dgm:cxn modelId="{9BC5678E-E987-4DC9-A660-86D683769561}" type="presParOf" srcId="{C0FB907A-0D78-402C-98CD-50A3389D328E}" destId="{04238CC1-1C46-400F-99AB-6C41AFA5DAF1}" srcOrd="23" destOrd="0" presId="urn:microsoft.com/office/officeart/2005/8/layout/default"/>
    <dgm:cxn modelId="{0C02ECB5-DD78-4119-9CE9-024160AAA07A}" type="presParOf" srcId="{C0FB907A-0D78-402C-98CD-50A3389D328E}" destId="{EFBD094B-1342-4CBC-A71E-E43642CA930E}" srcOrd="24" destOrd="0" presId="urn:microsoft.com/office/officeart/2005/8/layout/default"/>
    <dgm:cxn modelId="{7ECAD012-9089-4FF4-8341-08E4C7E85E2A}" type="presParOf" srcId="{C0FB907A-0D78-402C-98CD-50A3389D328E}" destId="{5EE7AFA4-BFCA-4D11-8112-BD5F7C57DFBC}" srcOrd="25" destOrd="0" presId="urn:microsoft.com/office/officeart/2005/8/layout/default"/>
    <dgm:cxn modelId="{C8D9B20D-DB4F-4B95-AB1D-AD8C31DB0971}" type="presParOf" srcId="{C0FB907A-0D78-402C-98CD-50A3389D328E}" destId="{13C01B93-A7B9-4BB2-BB5D-0A8545805FBE}" srcOrd="26" destOrd="0" presId="urn:microsoft.com/office/officeart/2005/8/layout/default"/>
    <dgm:cxn modelId="{FA0C6BC2-C3CE-4F11-A265-785E8BF60702}" type="presParOf" srcId="{C0FB907A-0D78-402C-98CD-50A3389D328E}" destId="{25AD0AF4-F8C7-474F-BF9C-A855F590BB81}" srcOrd="27" destOrd="0" presId="urn:microsoft.com/office/officeart/2005/8/layout/default"/>
    <dgm:cxn modelId="{0F24C94B-CD1E-4A06-914D-B767279C9B06}" type="presParOf" srcId="{C0FB907A-0D78-402C-98CD-50A3389D328E}" destId="{DDFA0898-E55D-423A-98C7-DF0B4269AC4A}"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ACB2E-91A8-4F94-8845-5004C7BEDB91}">
      <dsp:nvSpPr>
        <dsp:cNvPr id="0" name=""/>
        <dsp:cNvSpPr/>
      </dsp:nvSpPr>
      <dsp:spPr>
        <a:xfrm>
          <a:off x="3471" y="286699"/>
          <a:ext cx="1879725" cy="11278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Pneumonia </a:t>
          </a:r>
          <a:r>
            <a:rPr lang="en-US" sz="2200" kern="1200" baseline="30000" dirty="0" smtClean="0"/>
            <a:t>33</a:t>
          </a:r>
          <a:endParaRPr lang="en-US" sz="2200" kern="1200" baseline="30000" dirty="0"/>
        </a:p>
      </dsp:txBody>
      <dsp:txXfrm>
        <a:off x="3471" y="286699"/>
        <a:ext cx="1879725" cy="1127835"/>
      </dsp:txXfrm>
    </dsp:sp>
    <dsp:sp modelId="{79894670-E674-46AC-A396-8BC320E6AD73}">
      <dsp:nvSpPr>
        <dsp:cNvPr id="0" name=""/>
        <dsp:cNvSpPr/>
      </dsp:nvSpPr>
      <dsp:spPr>
        <a:xfrm>
          <a:off x="2071169" y="286699"/>
          <a:ext cx="1879725" cy="11278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Sexually Transmittable Infections </a:t>
          </a:r>
          <a:r>
            <a:rPr lang="en-US" sz="2200" kern="1200" baseline="30000" dirty="0" smtClean="0"/>
            <a:t>18,22</a:t>
          </a:r>
          <a:endParaRPr lang="en-US" sz="2200" kern="1200" baseline="30000" dirty="0"/>
        </a:p>
      </dsp:txBody>
      <dsp:txXfrm>
        <a:off x="2071169" y="286699"/>
        <a:ext cx="1879725" cy="1127835"/>
      </dsp:txXfrm>
    </dsp:sp>
    <dsp:sp modelId="{A149BA87-717F-424C-8BAD-FD119550AE22}">
      <dsp:nvSpPr>
        <dsp:cNvPr id="0" name=""/>
        <dsp:cNvSpPr/>
      </dsp:nvSpPr>
      <dsp:spPr>
        <a:xfrm>
          <a:off x="4138867" y="286699"/>
          <a:ext cx="1879725" cy="11278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Sexual Violence </a:t>
          </a:r>
          <a:r>
            <a:rPr lang="en-US" sz="2200" kern="1200" baseline="30000" dirty="0" smtClean="0"/>
            <a:t>16</a:t>
          </a:r>
          <a:endParaRPr lang="en-US" sz="2200" kern="1200" baseline="30000" dirty="0"/>
        </a:p>
      </dsp:txBody>
      <dsp:txXfrm>
        <a:off x="4138867" y="286699"/>
        <a:ext cx="1879725" cy="1127835"/>
      </dsp:txXfrm>
    </dsp:sp>
    <dsp:sp modelId="{C6301C60-EB5F-4F5E-9B6D-1DA73028B4AC}">
      <dsp:nvSpPr>
        <dsp:cNvPr id="0" name=""/>
        <dsp:cNvSpPr/>
      </dsp:nvSpPr>
      <dsp:spPr>
        <a:xfrm>
          <a:off x="6206565" y="286699"/>
          <a:ext cx="1879725" cy="11278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Teenage Pregnancy </a:t>
          </a:r>
          <a:r>
            <a:rPr lang="en-US" sz="2200" kern="1200" baseline="30000" dirty="0" smtClean="0"/>
            <a:t>21</a:t>
          </a:r>
          <a:endParaRPr lang="en-US" sz="2200" kern="1200" baseline="30000" dirty="0"/>
        </a:p>
      </dsp:txBody>
      <dsp:txXfrm>
        <a:off x="6206565" y="286699"/>
        <a:ext cx="1879725" cy="1127835"/>
      </dsp:txXfrm>
    </dsp:sp>
    <dsp:sp modelId="{1368A4DC-9F10-4B00-BD50-F22C333D37D6}">
      <dsp:nvSpPr>
        <dsp:cNvPr id="0" name=""/>
        <dsp:cNvSpPr/>
      </dsp:nvSpPr>
      <dsp:spPr>
        <a:xfrm>
          <a:off x="8274262" y="286699"/>
          <a:ext cx="1879725" cy="11278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Traumatic Brain Injury</a:t>
          </a:r>
          <a:r>
            <a:rPr lang="en-US" sz="2200" kern="1200" baseline="30000" dirty="0" smtClean="0"/>
            <a:t>32</a:t>
          </a:r>
          <a:endParaRPr lang="en-US" sz="2200" kern="1200" baseline="30000" dirty="0"/>
        </a:p>
      </dsp:txBody>
      <dsp:txXfrm>
        <a:off x="8274262" y="286699"/>
        <a:ext cx="1879725" cy="1127835"/>
      </dsp:txXfrm>
    </dsp:sp>
    <dsp:sp modelId="{FCB5CC05-BD04-457B-B4CC-8BF4F2E909AD}">
      <dsp:nvSpPr>
        <dsp:cNvPr id="0" name=""/>
        <dsp:cNvSpPr/>
      </dsp:nvSpPr>
      <dsp:spPr>
        <a:xfrm>
          <a:off x="3471" y="1602507"/>
          <a:ext cx="1879725" cy="11278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Type II Diabetes </a:t>
          </a:r>
          <a:r>
            <a:rPr lang="en-US" sz="2200" kern="1200" baseline="30000" dirty="0" smtClean="0"/>
            <a:t>17,26</a:t>
          </a:r>
          <a:endParaRPr lang="en-US" sz="2200" kern="1200" baseline="30000" dirty="0"/>
        </a:p>
      </dsp:txBody>
      <dsp:txXfrm>
        <a:off x="3471" y="1602507"/>
        <a:ext cx="1879725" cy="1127835"/>
      </dsp:txXfrm>
    </dsp:sp>
    <dsp:sp modelId="{97FB38E0-FCF5-4E26-A3B2-1764FBE22195}">
      <dsp:nvSpPr>
        <dsp:cNvPr id="0" name=""/>
        <dsp:cNvSpPr/>
      </dsp:nvSpPr>
      <dsp:spPr>
        <a:xfrm>
          <a:off x="2071169" y="1602507"/>
          <a:ext cx="1879725" cy="11278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Youth Violence </a:t>
          </a:r>
          <a:r>
            <a:rPr lang="en-US" sz="2200" kern="1200" baseline="30000" dirty="0" smtClean="0"/>
            <a:t>34</a:t>
          </a:r>
          <a:endParaRPr lang="en-US" sz="2200" kern="1200" baseline="30000" dirty="0"/>
        </a:p>
      </dsp:txBody>
      <dsp:txXfrm>
        <a:off x="2071169" y="1602507"/>
        <a:ext cx="1879725" cy="1127835"/>
      </dsp:txXfrm>
    </dsp:sp>
    <dsp:sp modelId="{3FD0ACF7-103F-4726-8D50-CA7AA302E6B0}">
      <dsp:nvSpPr>
        <dsp:cNvPr id="0" name=""/>
        <dsp:cNvSpPr/>
      </dsp:nvSpPr>
      <dsp:spPr>
        <a:xfrm>
          <a:off x="4138867" y="1602507"/>
          <a:ext cx="1879725" cy="11278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Cognitive Development </a:t>
          </a:r>
          <a:r>
            <a:rPr lang="en-US" sz="2200" kern="1200" baseline="30000" dirty="0" smtClean="0"/>
            <a:t>20</a:t>
          </a:r>
          <a:endParaRPr lang="en-US" sz="2200" kern="1200" baseline="30000" dirty="0"/>
        </a:p>
      </dsp:txBody>
      <dsp:txXfrm>
        <a:off x="4138867" y="1602507"/>
        <a:ext cx="1879725" cy="1127835"/>
      </dsp:txXfrm>
    </dsp:sp>
    <dsp:sp modelId="{A44240ED-0853-48A4-970A-F6A532B67AA2}">
      <dsp:nvSpPr>
        <dsp:cNvPr id="0" name=""/>
        <dsp:cNvSpPr/>
      </dsp:nvSpPr>
      <dsp:spPr>
        <a:xfrm>
          <a:off x="6206565" y="1602507"/>
          <a:ext cx="1879725" cy="11278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Infant Mortality </a:t>
          </a:r>
          <a:r>
            <a:rPr lang="en-US" sz="2200" kern="1200" baseline="30000" dirty="0" smtClean="0"/>
            <a:t>27,28</a:t>
          </a:r>
          <a:endParaRPr lang="en-US" sz="2200" kern="1200" baseline="30000" dirty="0"/>
        </a:p>
      </dsp:txBody>
      <dsp:txXfrm>
        <a:off x="6206565" y="1602507"/>
        <a:ext cx="1879725" cy="1127835"/>
      </dsp:txXfrm>
    </dsp:sp>
    <dsp:sp modelId="{FB7A6B7A-44F5-4D8E-B790-9CC9282387F4}">
      <dsp:nvSpPr>
        <dsp:cNvPr id="0" name=""/>
        <dsp:cNvSpPr/>
      </dsp:nvSpPr>
      <dsp:spPr>
        <a:xfrm>
          <a:off x="8274262" y="1602507"/>
          <a:ext cx="1879725" cy="11278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Obesity </a:t>
          </a:r>
          <a:r>
            <a:rPr lang="en-US" sz="2200" kern="1200" baseline="30000" dirty="0" smtClean="0"/>
            <a:t>23,29, 31</a:t>
          </a:r>
          <a:endParaRPr lang="en-US" sz="2200" kern="1200" baseline="30000" dirty="0"/>
        </a:p>
      </dsp:txBody>
      <dsp:txXfrm>
        <a:off x="8274262" y="1602507"/>
        <a:ext cx="1879725" cy="1127835"/>
      </dsp:txXfrm>
    </dsp:sp>
    <dsp:sp modelId="{E610B90C-CC4C-4DD8-90E4-DEA6878EFD58}">
      <dsp:nvSpPr>
        <dsp:cNvPr id="0" name=""/>
        <dsp:cNvSpPr/>
      </dsp:nvSpPr>
      <dsp:spPr>
        <a:xfrm>
          <a:off x="3471" y="2918315"/>
          <a:ext cx="1879725" cy="11278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Anxiety and Depression</a:t>
          </a:r>
          <a:endParaRPr lang="en-US" sz="2200" kern="1200" dirty="0"/>
        </a:p>
      </dsp:txBody>
      <dsp:txXfrm>
        <a:off x="3471" y="2918315"/>
        <a:ext cx="1879725" cy="1127835"/>
      </dsp:txXfrm>
    </dsp:sp>
    <dsp:sp modelId="{8F73D2AC-088B-4BB6-9DE4-5D346A1A15F8}">
      <dsp:nvSpPr>
        <dsp:cNvPr id="0" name=""/>
        <dsp:cNvSpPr/>
      </dsp:nvSpPr>
      <dsp:spPr>
        <a:xfrm>
          <a:off x="2071169" y="2918315"/>
          <a:ext cx="1879725" cy="11278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Asthma </a:t>
          </a:r>
          <a:r>
            <a:rPr lang="en-US" sz="2200" kern="1200" baseline="30000" dirty="0" smtClean="0"/>
            <a:t>24,25</a:t>
          </a:r>
          <a:endParaRPr lang="en-US" sz="2200" kern="1200" baseline="30000" dirty="0"/>
        </a:p>
      </dsp:txBody>
      <dsp:txXfrm>
        <a:off x="2071169" y="2918315"/>
        <a:ext cx="1879725" cy="1127835"/>
      </dsp:txXfrm>
    </dsp:sp>
    <dsp:sp modelId="{EFBD094B-1342-4CBC-A71E-E43642CA930E}">
      <dsp:nvSpPr>
        <dsp:cNvPr id="0" name=""/>
        <dsp:cNvSpPr/>
      </dsp:nvSpPr>
      <dsp:spPr>
        <a:xfrm>
          <a:off x="4138867" y="2918315"/>
          <a:ext cx="1879725" cy="11278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Blood Pressure </a:t>
          </a:r>
          <a:r>
            <a:rPr lang="en-US" sz="2200" kern="1200" baseline="30000" dirty="0" smtClean="0"/>
            <a:t>35</a:t>
          </a:r>
          <a:endParaRPr lang="en-US" sz="2200" kern="1200" baseline="30000" dirty="0"/>
        </a:p>
      </dsp:txBody>
      <dsp:txXfrm>
        <a:off x="4138867" y="2918315"/>
        <a:ext cx="1879725" cy="1127835"/>
      </dsp:txXfrm>
    </dsp:sp>
    <dsp:sp modelId="{13C01B93-A7B9-4BB2-BB5D-0A8545805FBE}">
      <dsp:nvSpPr>
        <dsp:cNvPr id="0" name=""/>
        <dsp:cNvSpPr/>
      </dsp:nvSpPr>
      <dsp:spPr>
        <a:xfrm>
          <a:off x="6206565" y="2918315"/>
          <a:ext cx="1879725" cy="11278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Cancer </a:t>
          </a:r>
          <a:r>
            <a:rPr lang="en-US" sz="2200" kern="1200" baseline="30000" dirty="0" smtClean="0"/>
            <a:t>30, 31</a:t>
          </a:r>
          <a:endParaRPr lang="en-US" sz="2200" kern="1200" baseline="30000" dirty="0"/>
        </a:p>
      </dsp:txBody>
      <dsp:txXfrm>
        <a:off x="6206565" y="2918315"/>
        <a:ext cx="1879725" cy="1127835"/>
      </dsp:txXfrm>
    </dsp:sp>
    <dsp:sp modelId="{DDFA0898-E55D-423A-98C7-DF0B4269AC4A}">
      <dsp:nvSpPr>
        <dsp:cNvPr id="0" name=""/>
        <dsp:cNvSpPr/>
      </dsp:nvSpPr>
      <dsp:spPr>
        <a:xfrm>
          <a:off x="8274262" y="2918315"/>
          <a:ext cx="1879725" cy="11278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Cardiovascular Disease </a:t>
          </a:r>
          <a:r>
            <a:rPr lang="en-US" sz="2200" kern="1200" baseline="30000" dirty="0" smtClean="0"/>
            <a:t>19,35</a:t>
          </a:r>
          <a:endParaRPr lang="en-US" sz="2200" kern="1200" baseline="30000" dirty="0"/>
        </a:p>
      </dsp:txBody>
      <dsp:txXfrm>
        <a:off x="8274262" y="2918315"/>
        <a:ext cx="1879725" cy="11278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nchhstp/socialdeterminants/faq.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what do we do as providers? Asking one more question presents to opportunity to address SDOH in the moment. </a:t>
            </a:r>
          </a:p>
          <a:p>
            <a:endParaRPr lang="en-US" baseline="0" dirty="0"/>
          </a:p>
          <a:p>
            <a:r>
              <a:rPr lang="en-US" baseline="0" dirty="0"/>
              <a:t>Please do not shy away from asking one more question for which you may not have an immediate answer. Far too often the people we care for become stuck in the same unhealthy rut/routine because we do not ask these things. </a:t>
            </a:r>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4120289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Recap: Social determinants of health are the conditions in which people are born, grow, live, learn,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work, worship and age that shape health. For simplicity and perhaps some organization,</a:t>
            </a:r>
            <a:r>
              <a:rPr lang="en-US" sz="1200" b="0" i="0" kern="1200" baseline="0" dirty="0">
                <a:solidFill>
                  <a:schemeClr val="tx1"/>
                </a:solidFill>
                <a:effectLst/>
                <a:latin typeface="+mn-lt"/>
                <a:ea typeface="+mn-ea"/>
                <a:cs typeface="+mn-cs"/>
              </a:rPr>
              <a:t> let’s say social determinants can be grouped into </a:t>
            </a:r>
            <a:r>
              <a:rPr lang="en-US" sz="1200" b="0" i="0" kern="1200" dirty="0">
                <a:solidFill>
                  <a:schemeClr val="tx1"/>
                </a:solidFill>
                <a:effectLst/>
                <a:latin typeface="+mn-lt"/>
                <a:ea typeface="+mn-ea"/>
                <a:cs typeface="+mn-cs"/>
              </a:rPr>
              <a:t>five areas that reflects a number of key issues that make up the underlying factors in the arena of SDOH:</a:t>
            </a:r>
          </a:p>
          <a:p>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Economic Stability: includes things such as employment status and housing</a:t>
            </a:r>
          </a:p>
          <a:p>
            <a:pPr fontAlgn="base"/>
            <a:r>
              <a:rPr lang="en-US" sz="1200" b="0" i="0" kern="1200" dirty="0">
                <a:solidFill>
                  <a:schemeClr val="tx1"/>
                </a:solidFill>
                <a:effectLst/>
                <a:latin typeface="+mn-lt"/>
                <a:ea typeface="+mn-ea"/>
                <a:cs typeface="+mn-cs"/>
              </a:rPr>
              <a:t>Education: made up of indicators such as high school graduation, early childhood education, and higher education</a:t>
            </a:r>
          </a:p>
          <a:p>
            <a:pPr fontAlgn="base"/>
            <a:r>
              <a:rPr lang="en-US" sz="1200" b="0" i="0" kern="1200" dirty="0">
                <a:solidFill>
                  <a:schemeClr val="tx1"/>
                </a:solidFill>
                <a:effectLst/>
                <a:latin typeface="+mn-lt"/>
                <a:ea typeface="+mn-ea"/>
                <a:cs typeface="+mn-cs"/>
              </a:rPr>
              <a:t>Social and Community Context: This could include discrimination and social cohesion of a community</a:t>
            </a:r>
          </a:p>
          <a:p>
            <a:pPr fontAlgn="base"/>
            <a:r>
              <a:rPr lang="en-US" sz="1200" b="0" i="0" kern="1200" dirty="0">
                <a:solidFill>
                  <a:schemeClr val="tx1"/>
                </a:solidFill>
                <a:effectLst/>
                <a:latin typeface="+mn-lt"/>
                <a:ea typeface="+mn-ea"/>
                <a:cs typeface="+mn-cs"/>
              </a:rPr>
              <a:t>Health and Health Care: includes access to care and understanding of health information and instructions</a:t>
            </a:r>
          </a:p>
          <a:p>
            <a:pPr fontAlgn="base"/>
            <a:r>
              <a:rPr lang="en-US" sz="1200" b="0" i="0" kern="1200" dirty="0">
                <a:solidFill>
                  <a:schemeClr val="tx1"/>
                </a:solidFill>
                <a:effectLst/>
                <a:latin typeface="+mn-lt"/>
                <a:ea typeface="+mn-ea"/>
                <a:cs typeface="+mn-cs"/>
              </a:rPr>
              <a:t>Neighborhood and Built Environment: Made up of access to healthy food, crime/violence and other environmental conditions</a:t>
            </a:r>
            <a:r>
              <a:rPr lang="en-US" sz="1200" b="0" i="0" kern="1200" baseline="30000" dirty="0">
                <a:solidFill>
                  <a:schemeClr val="tx1"/>
                </a:solidFill>
                <a:effectLst/>
                <a:latin typeface="+mn-lt"/>
                <a:ea typeface="+mn-ea"/>
                <a:cs typeface="+mn-cs"/>
              </a:rPr>
              <a:t>15</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lvl="1" fontAlgn="base"/>
            <a:endParaRPr lang="en-US" sz="1200" b="0" i="0" kern="1200" dirty="0">
              <a:solidFill>
                <a:schemeClr val="tx1"/>
              </a:solidFill>
              <a:effectLst/>
              <a:latin typeface="+mn-lt"/>
              <a:ea typeface="+mn-ea"/>
              <a:cs typeface="+mn-cs"/>
            </a:endParaRPr>
          </a:p>
          <a:p>
            <a:pPr lvl="1"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1717805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t>As you move forward in the coming (week/month/etc.) I ask you to consider how more intentionally attending to SDOH might change how you care for your patients – or, if you already do so, think about what might happen if more of your colleagues did as well. What challenges might or currently do hinder your ability to attend to SDOH issues? </a:t>
            </a:r>
          </a:p>
          <a:p>
            <a:endParaRPr lang="en-US" sz="1400" baseline="0" dirty="0"/>
          </a:p>
          <a:p>
            <a:r>
              <a:rPr lang="en-US" sz="1400" baseline="0" dirty="0">
                <a:solidFill>
                  <a:srgbClr val="FF0000"/>
                </a:solidFill>
              </a:rPr>
              <a:t>NOTE TO FACILITATOR: If combining modules or using them out of suggested sequence, delete this slide or rearrange for your needs. This is Module 1 of the Social Determinants of Health (SDOH) Track. </a:t>
            </a:r>
          </a:p>
        </p:txBody>
      </p:sp>
      <p:sp>
        <p:nvSpPr>
          <p:cNvPr id="4" name="Slide Number Placeholder 3"/>
          <p:cNvSpPr>
            <a:spLocks noGrp="1"/>
          </p:cNvSpPr>
          <p:nvPr>
            <p:ph type="sldNum" sz="quarter" idx="10"/>
          </p:nvPr>
        </p:nvSpPr>
        <p:spPr/>
        <p:txBody>
          <a:bodyPr/>
          <a:lstStyle/>
          <a:p>
            <a:fld id="{82EAC25A-0787-4250-9F5D-D1D38B63B3EB}" type="slidenum">
              <a:rPr lang="en-US" smtClean="0"/>
              <a:t>12</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13</a:t>
            </a:fld>
            <a:endParaRPr lang="en-US"/>
          </a:p>
        </p:txBody>
      </p:sp>
    </p:spTree>
    <p:extLst>
      <p:ext uri="{BB962C8B-B14F-4D97-AF65-F5344CB8AC3E}">
        <p14:creationId xmlns:p14="http://schemas.microsoft.com/office/powerpoint/2010/main" val="2513942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16</a:t>
            </a:fld>
            <a:endParaRPr lang="en-US"/>
          </a:p>
        </p:txBody>
      </p:sp>
    </p:spTree>
    <p:extLst>
      <p:ext uri="{BB962C8B-B14F-4D97-AF65-F5344CB8AC3E}">
        <p14:creationId xmlns:p14="http://schemas.microsoft.com/office/powerpoint/2010/main" val="75981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TO FACILITATOR: if you choose not to have participants complete the knowledge assessment questions, delete this slide.]</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73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6EF3F-9985-492F-93A6-079BCEA05E17}" type="slidenum">
              <a:rPr lang="en-US" smtClean="0"/>
              <a:t>3</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moving on to our series of modules on the social determinants of health. The objectives today are to define the SDOH and describe how they influence health and engagement in healthcare.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kern="1200" dirty="0" smtClean="0">
                <a:solidFill>
                  <a:schemeClr val="tx1"/>
                </a:solidFill>
                <a:effectLst/>
                <a:latin typeface="+mn-lt"/>
                <a:ea typeface="+mn-ea"/>
                <a:cs typeface="+mn-cs"/>
              </a:rPr>
              <a:t>Before </a:t>
            </a:r>
            <a:r>
              <a:rPr lang="en-US" sz="1200" b="0" i="0" u="none" kern="1200" dirty="0">
                <a:solidFill>
                  <a:schemeClr val="tx1"/>
                </a:solidFill>
                <a:effectLst/>
                <a:latin typeface="+mn-lt"/>
                <a:ea typeface="+mn-ea"/>
                <a:cs typeface="+mn-cs"/>
              </a:rPr>
              <a:t>addressing social determinants of health (SDOH) specifically, it’s helpful to look a little broader at the generally</a:t>
            </a:r>
            <a:r>
              <a:rPr lang="en-US" sz="1200" b="0" i="0" u="none" kern="1200" baseline="0" dirty="0">
                <a:solidFill>
                  <a:schemeClr val="tx1"/>
                </a:solidFill>
                <a:effectLst/>
                <a:latin typeface="+mn-lt"/>
                <a:ea typeface="+mn-ea"/>
                <a:cs typeface="+mn-cs"/>
              </a:rPr>
              <a:t> recognized determinants of health. </a:t>
            </a:r>
            <a:r>
              <a:rPr lang="en-US" sz="1200" b="0" i="0" u="none" kern="1200" baseline="0" dirty="0" smtClean="0">
                <a:solidFill>
                  <a:schemeClr val="tx1"/>
                </a:solidFill>
                <a:effectLst/>
                <a:latin typeface="+mn-lt"/>
                <a:ea typeface="+mn-ea"/>
                <a:cs typeface="+mn-cs"/>
              </a:rPr>
              <a:t>You can see a definition of the determinants of health here: they are factors that contribute to a person’s current state of health. There are five generally recognized categories of determinants:</a:t>
            </a:r>
            <a:endParaRPr lang="en-US" sz="1200" b="0" i="0" u="none" kern="1200" baseline="0" dirty="0">
              <a:solidFill>
                <a:schemeClr val="tx1"/>
              </a:solidFill>
              <a:effectLst/>
              <a:latin typeface="+mn-lt"/>
              <a:ea typeface="+mn-ea"/>
              <a:cs typeface="+mn-cs"/>
            </a:endParaRPr>
          </a:p>
          <a:p>
            <a:pPr marL="0" indent="0">
              <a:buFont typeface="Arial" panose="020B0604020202020204" pitchFamily="34" charset="0"/>
              <a:buNone/>
            </a:pPr>
            <a:endParaRPr lang="en-US" sz="1200" b="0" i="0" u="none" kern="1200" dirty="0">
              <a:solidFill>
                <a:schemeClr val="tx1"/>
              </a:solidFill>
              <a:effectLst/>
              <a:latin typeface="+mn-lt"/>
              <a:ea typeface="+mn-ea"/>
              <a:cs typeface="+mn-cs"/>
            </a:endParaRPr>
          </a:p>
          <a:p>
            <a:pPr marL="0" indent="0">
              <a:buFont typeface="Arial" panose="020B0604020202020204" pitchFamily="34" charset="0"/>
              <a:buNone/>
            </a:pPr>
            <a:r>
              <a:rPr lang="en-US" sz="1200" b="0" i="0" u="sng" kern="1200" dirty="0">
                <a:solidFill>
                  <a:schemeClr val="tx1"/>
                </a:solidFill>
                <a:effectLst/>
                <a:latin typeface="+mn-lt"/>
                <a:ea typeface="+mn-ea"/>
                <a:cs typeface="+mn-cs"/>
              </a:rPr>
              <a:t>5 Generally Recognized Categories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Genes and biology: </a:t>
            </a:r>
            <a:r>
              <a:rPr lang="en-US" sz="1200" b="0" i="0" kern="1200" dirty="0">
                <a:solidFill>
                  <a:schemeClr val="tx1"/>
                </a:solidFill>
                <a:effectLst/>
                <a:latin typeface="+mn-lt"/>
                <a:ea typeface="+mn-ea"/>
                <a:cs typeface="+mn-cs"/>
              </a:rPr>
              <a:t>for example, sex and age</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Health behaviors: </a:t>
            </a:r>
            <a:r>
              <a:rPr lang="en-US" sz="1200" b="0" i="0" kern="1200" dirty="0">
                <a:solidFill>
                  <a:schemeClr val="tx1"/>
                </a:solidFill>
                <a:effectLst/>
                <a:latin typeface="+mn-lt"/>
                <a:ea typeface="+mn-ea"/>
                <a:cs typeface="+mn-cs"/>
              </a:rPr>
              <a:t>for example, alcohol use, injection drug use (needles), unprotected sex, and smoking</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Social environment or social characteristics:</a:t>
            </a:r>
            <a:r>
              <a:rPr lang="en-US" sz="1200" b="0" i="0" kern="1200" dirty="0">
                <a:solidFill>
                  <a:schemeClr val="tx1"/>
                </a:solidFill>
                <a:effectLst/>
                <a:latin typeface="+mn-lt"/>
                <a:ea typeface="+mn-ea"/>
                <a:cs typeface="+mn-cs"/>
              </a:rPr>
              <a:t> for example, discrimination, income, and gender</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Physical environment or total ecology</a:t>
            </a:r>
            <a:r>
              <a:rPr lang="en-US" sz="1200" b="0" i="0" kern="1200" dirty="0">
                <a:solidFill>
                  <a:schemeClr val="tx1"/>
                </a:solidFill>
                <a:effectLst/>
                <a:latin typeface="+mn-lt"/>
                <a:ea typeface="+mn-ea"/>
                <a:cs typeface="+mn-cs"/>
              </a:rPr>
              <a:t>: for example, where a person lives and crowding conditions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Health services or medical care: </a:t>
            </a:r>
            <a:r>
              <a:rPr lang="en-US" sz="1200" b="0" i="0" kern="1200" dirty="0">
                <a:solidFill>
                  <a:schemeClr val="tx1"/>
                </a:solidFill>
                <a:effectLst/>
                <a:latin typeface="+mn-lt"/>
                <a:ea typeface="+mn-ea"/>
                <a:cs typeface="+mn-cs"/>
              </a:rPr>
              <a:t>for example, access to quality health care and having or not having insurance</a:t>
            </a:r>
            <a:r>
              <a:rPr lang="en-US" sz="1200" b="0" i="0" kern="1200" baseline="30000" dirty="0">
                <a:solidFill>
                  <a:schemeClr val="tx1"/>
                </a:solidFill>
                <a:effectLst/>
                <a:latin typeface="+mn-lt"/>
                <a:ea typeface="+mn-ea"/>
                <a:cs typeface="+mn-cs"/>
              </a:rPr>
              <a:t>1,2</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Scientists do not know the precise contributions of each determinant at this time. In theory, however,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genes, biology, and health behaviors together account for about 25% of population health</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Social determinants of health represent the remaining three categories of social environment, physical environment/total ecology, and health services/medical care</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These social determinants of health also interact with and influence individual behaviors as well</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More specifically, social determinants of health refer to the set of factors that contribute to the social patterning of health, disease, and illness</a:t>
            </a:r>
            <a:r>
              <a:rPr lang="en-US" sz="1200" b="0" i="0" kern="1200" baseline="30000" dirty="0">
                <a:solidFill>
                  <a:schemeClr val="tx1"/>
                </a:solidFill>
                <a:effectLst/>
                <a:latin typeface="+mn-lt"/>
                <a:ea typeface="+mn-ea"/>
                <a:cs typeface="+mn-cs"/>
              </a:rPr>
              <a:t>3</a:t>
            </a:r>
            <a:r>
              <a:rPr lang="en-US" sz="1200" b="0" i="0" kern="1200" baseline="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Centers</a:t>
            </a:r>
            <a:r>
              <a:rPr lang="en-US" sz="1200" b="0" i="0" kern="1200" baseline="0" dirty="0">
                <a:solidFill>
                  <a:schemeClr val="tx1"/>
                </a:solidFill>
                <a:effectLst/>
                <a:latin typeface="+mn-lt"/>
                <a:ea typeface="+mn-ea"/>
                <a:cs typeface="+mn-cs"/>
              </a:rPr>
              <a:t> for Disease Control and Prevention. 2019. </a:t>
            </a:r>
            <a:r>
              <a:rPr lang="en-US" sz="1200" b="0" i="1" kern="1200" dirty="0">
                <a:solidFill>
                  <a:schemeClr val="tx1"/>
                </a:solidFill>
                <a:effectLst/>
                <a:latin typeface="+mn-lt"/>
                <a:ea typeface="+mn-ea"/>
                <a:cs typeface="+mn-cs"/>
              </a:rPr>
              <a:t>What are determinants of health and how are they related to social determinants of health? </a:t>
            </a:r>
            <a:r>
              <a:rPr lang="en-US" sz="1200" b="0" i="0" kern="1200" dirty="0">
                <a:solidFill>
                  <a:schemeClr val="tx1"/>
                </a:solidFill>
                <a:effectLst/>
                <a:latin typeface="+mn-lt"/>
                <a:ea typeface="+mn-ea"/>
                <a:cs typeface="+mn-cs"/>
              </a:rPr>
              <a:t>Available at: </a:t>
            </a:r>
            <a:r>
              <a:rPr lang="en-US" dirty="0">
                <a:hlinkClick r:id="rId3"/>
              </a:rPr>
              <a:t>https://www.cdc.gov/nchhstp/socialdeterminants/faq.html</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347336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Narrowing the scope of the determinants of health to focus more specifically on social determinants of health, this is a definition that encompasses the larger socio-economic-political lens. We can think of this as more of an umbrella under which social determinants exists and the systems that drive and influence them. </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93242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Let’s drill down a little more and get specific.</a:t>
            </a:r>
            <a:r>
              <a:rPr lang="en-US" sz="1200" b="0" i="0" kern="1200" baseline="0" dirty="0">
                <a:solidFill>
                  <a:schemeClr val="tx1"/>
                </a:solidFill>
                <a:effectLst/>
                <a:latin typeface="+mn-lt"/>
                <a:ea typeface="+mn-ea"/>
                <a:cs typeface="+mn-cs"/>
              </a:rPr>
              <a:t> You can see several social determinants of health listed here from poverty to food insecurity to education, transportation, and racism. These all influence our health, and I am sure you have seen in some of your patients. </a:t>
            </a:r>
            <a:r>
              <a:rPr kumimoji="0" lang="en-US" sz="1200" b="0" i="0" u="none" strike="noStrike" kern="1200" cap="none" spc="0" normalizeH="0" baseline="0" noProof="0" dirty="0">
                <a:ln>
                  <a:noFill/>
                </a:ln>
                <a:solidFill>
                  <a:prstClr val="black"/>
                </a:solidFill>
                <a:effectLst/>
                <a:uLnTx/>
                <a:uFillTx/>
                <a:latin typeface="+mn-lt"/>
                <a:ea typeface="+mn-ea"/>
                <a:cs typeface="+mn-cs"/>
              </a:rPr>
              <a:t>We know that poverty limits access to healthy foods and safe neighborhoods, and that more education is a predictor of better health.</a:t>
            </a:r>
            <a:r>
              <a:rPr kumimoji="0" lang="en-US" sz="1200" b="0" i="0" u="none" strike="noStrike" kern="1200" cap="none" spc="0" normalizeH="0" baseline="30000" noProof="0" dirty="0">
                <a:ln>
                  <a:noFill/>
                </a:ln>
                <a:solidFill>
                  <a:prstClr val="black"/>
                </a:solidFill>
                <a:effectLst/>
                <a:uLnTx/>
                <a:uFillTx/>
                <a:latin typeface="+mn-lt"/>
                <a:ea typeface="+mn-ea"/>
                <a:cs typeface="+mn-cs"/>
              </a:rPr>
              <a:t>4,5,6</a:t>
            </a:r>
            <a:r>
              <a:rPr kumimoji="0" lang="en-US" sz="1200" b="0" i="0" u="none" strike="noStrike" kern="1200" cap="none" spc="0" normalizeH="0" baseline="0" noProof="0" dirty="0">
                <a:ln>
                  <a:noFill/>
                </a:ln>
                <a:solidFill>
                  <a:prstClr val="black"/>
                </a:solidFill>
                <a:effectLst/>
                <a:uLnTx/>
                <a:uFillTx/>
                <a:latin typeface="+mn-lt"/>
                <a:ea typeface="+mn-ea"/>
                <a:cs typeface="+mn-cs"/>
              </a:rPr>
              <a:t> We also know that differences in health are striking in communities with poor SDOH such as unstable housing, low income, unsafe neighborhoods, or substandard education.</a:t>
            </a:r>
            <a:r>
              <a:rPr kumimoji="0" lang="en-US" sz="1200" b="0" i="0" u="none" strike="noStrike" kern="1200" cap="none" spc="0" normalizeH="0" baseline="30000" noProof="0" dirty="0">
                <a:ln>
                  <a:noFill/>
                </a:ln>
                <a:solidFill>
                  <a:prstClr val="black"/>
                </a:solidFill>
                <a:effectLst/>
                <a:uLnTx/>
                <a:uFillTx/>
                <a:latin typeface="+mn-lt"/>
                <a:ea typeface="+mn-ea"/>
                <a:cs typeface="+mn-cs"/>
              </a:rPr>
              <a:t>7,8</a:t>
            </a:r>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[NOTE to Facilitator: brief discussion question]: </a:t>
            </a:r>
            <a:r>
              <a:rPr lang="en-US" sz="1200" b="0" i="0" kern="1200" dirty="0">
                <a:solidFill>
                  <a:schemeClr val="tx1"/>
                </a:solidFill>
                <a:effectLst/>
                <a:latin typeface="+mn-lt"/>
                <a:ea typeface="+mn-ea"/>
                <a:cs typeface="+mn-cs"/>
              </a:rPr>
              <a:t>What</a:t>
            </a:r>
            <a:r>
              <a:rPr lang="en-US" sz="1200" b="0" i="0" kern="1200" baseline="0" dirty="0">
                <a:solidFill>
                  <a:schemeClr val="tx1"/>
                </a:solidFill>
                <a:effectLst/>
                <a:latin typeface="+mn-lt"/>
                <a:ea typeface="+mn-ea"/>
                <a:cs typeface="+mn-cs"/>
              </a:rPr>
              <a:t> other structures/systems, or responses to those systems, can you think of that might fit in this list?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(ex. </a:t>
            </a:r>
            <a:r>
              <a:rPr lang="en-US" sz="1200" b="0" i="1" kern="1200" dirty="0">
                <a:solidFill>
                  <a:schemeClr val="tx1"/>
                </a:solidFill>
                <a:effectLst/>
                <a:latin typeface="+mn-lt"/>
                <a:ea typeface="+mn-ea"/>
                <a:cs typeface="+mn-cs"/>
              </a:rPr>
              <a:t>health systems and services; housing; the physical environment; public safety; the social environment</a:t>
            </a:r>
            <a:r>
              <a:rPr lang="en-US" sz="1200" b="0" i="0" kern="1200" dirty="0">
                <a:solidFill>
                  <a:schemeClr val="tx1"/>
                </a:solidFill>
                <a:effectLst/>
                <a:latin typeface="+mn-lt"/>
                <a:ea typeface="+mn-ea"/>
                <a:cs typeface="+mn-cs"/>
              </a:rPr>
              <a:t>)</a:t>
            </a: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Health inequities</a:t>
            </a:r>
            <a:r>
              <a:rPr lang="en-US" sz="1200" b="0" i="0" kern="1200" baseline="0" dirty="0">
                <a:solidFill>
                  <a:schemeClr val="tx1"/>
                </a:solidFill>
                <a:effectLst/>
                <a:latin typeface="+mn-lt"/>
                <a:ea typeface="+mn-ea"/>
                <a:cs typeface="+mn-cs"/>
              </a:rPr>
              <a:t> are the d</a:t>
            </a:r>
            <a:r>
              <a:rPr lang="en-US" sz="1200" b="0" i="0" kern="1200" dirty="0">
                <a:solidFill>
                  <a:schemeClr val="tx1"/>
                </a:solidFill>
                <a:effectLst/>
                <a:latin typeface="+mn-lt"/>
                <a:ea typeface="+mn-ea"/>
                <a:cs typeface="+mn-cs"/>
              </a:rPr>
              <a:t>ifferences in health that are avoidable, unfair, and unjust. As can be seen in this paragraph, health inequities are affected by social, economic, political,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environmental conditions. </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4129427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social determinants of health as they relate to socioeconomic status run on a type of continuum, called the social gradient. The gradient could be summarized by saying that the worse someone’s socioeconomic status, the worse the outcomes, with even some increase in SES improving outcomes.</a:t>
            </a:r>
            <a:r>
              <a:rPr lang="en-US" sz="1200" b="0" i="0" kern="1200" baseline="30000" dirty="0">
                <a:solidFill>
                  <a:schemeClr val="tx1"/>
                </a:solidFill>
                <a:effectLst/>
                <a:latin typeface="+mn-lt"/>
                <a:ea typeface="+mn-ea"/>
                <a:cs typeface="+mn-cs"/>
              </a:rPr>
              <a:t>14</a:t>
            </a:r>
            <a:r>
              <a:rPr lang="en-US" sz="1200" b="0" i="0" kern="1200" dirty="0">
                <a:solidFill>
                  <a:schemeClr val="tx1"/>
                </a:solidFill>
                <a:effectLst/>
                <a:latin typeface="+mn-lt"/>
                <a:ea typeface="+mn-ea"/>
                <a:cs typeface="+mn-cs"/>
              </a:rPr>
              <a:t> This gradient “runs from top to bottom of the socioeconomic spectrum”</a:t>
            </a:r>
            <a:r>
              <a:rPr lang="en-US" sz="1200" b="0" i="0" kern="1200" baseline="30000" dirty="0">
                <a:solidFill>
                  <a:schemeClr val="tx1"/>
                </a:solidFill>
                <a:effectLst/>
                <a:latin typeface="+mn-lt"/>
                <a:ea typeface="+mn-ea"/>
                <a:cs typeface="+mn-cs"/>
              </a:rPr>
              <a:t>14</a:t>
            </a:r>
            <a:r>
              <a:rPr lang="en-US" sz="1200" b="0" i="0" kern="1200" dirty="0">
                <a:solidFill>
                  <a:schemeClr val="tx1"/>
                </a:solidFill>
                <a:effectLst/>
                <a:latin typeface="+mn-lt"/>
                <a:ea typeface="+mn-ea"/>
                <a:cs typeface="+mn-cs"/>
              </a:rPr>
              <a:t>. This occurs around the world in countries of all income levels</a:t>
            </a:r>
            <a:r>
              <a:rPr lang="en-US" sz="1200" b="0" i="0" kern="1200" baseline="30000" dirty="0">
                <a:solidFill>
                  <a:schemeClr val="tx1"/>
                </a:solidFill>
                <a:effectLst/>
                <a:latin typeface="+mn-lt"/>
                <a:ea typeface="+mn-ea"/>
                <a:cs typeface="+mn-cs"/>
              </a:rPr>
              <a:t>14</a:t>
            </a:r>
            <a:r>
              <a:rPr lang="en-US" sz="1200" b="0" i="0" kern="1200" dirty="0">
                <a:solidFill>
                  <a:schemeClr val="tx1"/>
                </a:solidFill>
                <a:effectLst/>
                <a:latin typeface="+mn-lt"/>
                <a:ea typeface="+mn-ea"/>
                <a:cs typeface="+mn-cs"/>
              </a:rPr>
              <a:t>. You can see a quote here from the World Health Organization explaining that, “The poorest of the poor, around the world, have the worst health. Within countries, the evidence shows that in general the lower an individual’s socioeconomic position the worse their health.”</a:t>
            </a:r>
            <a:r>
              <a:rPr lang="en-US" sz="1200" b="0" i="0" kern="1200" baseline="30000" dirty="0">
                <a:solidFill>
                  <a:schemeClr val="tx1"/>
                </a:solidFill>
                <a:effectLst/>
                <a:latin typeface="+mn-lt"/>
                <a:ea typeface="+mn-ea"/>
                <a:cs typeface="+mn-cs"/>
              </a:rPr>
              <a:t>14</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This concept of the social gradient in health means that health inequities affect all of us</a:t>
            </a:r>
            <a:r>
              <a:rPr lang="en-US" sz="1200" b="0" i="0" kern="1200" baseline="30000" dirty="0">
                <a:solidFill>
                  <a:schemeClr val="tx1"/>
                </a:solidFill>
                <a:effectLst/>
                <a:latin typeface="+mn-lt"/>
                <a:ea typeface="+mn-ea"/>
                <a:cs typeface="+mn-cs"/>
              </a:rPr>
              <a:t>14</a:t>
            </a:r>
            <a:r>
              <a:rPr lang="en-US" sz="1200" b="0" i="0" kern="1200" baseline="0" dirty="0">
                <a:solidFill>
                  <a:schemeClr val="tx1"/>
                </a:solidFill>
                <a:effectLst/>
                <a:latin typeface="+mn-lt"/>
                <a:ea typeface="+mn-ea"/>
                <a:cs typeface="+mn-cs"/>
              </a:rPr>
              <a:t>.  </a:t>
            </a:r>
            <a:endParaRPr lang="en-US" baseline="0" dirty="0"/>
          </a:p>
          <a:p>
            <a:endParaRPr lang="en-US" u="sng" dirty="0"/>
          </a:p>
          <a:p>
            <a:r>
              <a:rPr lang="en-US" u="sng" dirty="0"/>
              <a:t>Example</a:t>
            </a:r>
          </a:p>
          <a:p>
            <a:r>
              <a:rPr lang="en-US" sz="1200" b="0" i="0" u="none" kern="1200" dirty="0">
                <a:solidFill>
                  <a:schemeClr val="tx1"/>
                </a:solidFill>
                <a:effectLst/>
                <a:latin typeface="+mn-lt"/>
                <a:ea typeface="+mn-ea"/>
                <a:cs typeface="+mn-cs"/>
              </a:rPr>
              <a:t>Between</a:t>
            </a:r>
            <a:r>
              <a:rPr lang="en-US" sz="1200" b="0" i="0" u="none" kern="1200" baseline="0" dirty="0">
                <a:solidFill>
                  <a:schemeClr val="tx1"/>
                </a:solidFill>
                <a:effectLst/>
                <a:latin typeface="+mn-lt"/>
                <a:ea typeface="+mn-ea"/>
                <a:cs typeface="+mn-cs"/>
              </a:rPr>
              <a:t> 2015-2018, </a:t>
            </a:r>
            <a:r>
              <a:rPr lang="en-US" sz="1200" b="0" i="0" kern="1200" dirty="0">
                <a:solidFill>
                  <a:schemeClr val="tx1"/>
                </a:solidFill>
                <a:effectLst/>
                <a:latin typeface="+mn-lt"/>
                <a:ea typeface="+mn-ea"/>
                <a:cs typeface="+mn-cs"/>
              </a:rPr>
              <a:t>30.3 million people</a:t>
            </a:r>
            <a:r>
              <a:rPr lang="en-US" sz="1200" b="0" i="0" kern="1200" baseline="0" dirty="0">
                <a:solidFill>
                  <a:schemeClr val="tx1"/>
                </a:solidFill>
                <a:effectLst/>
                <a:latin typeface="+mn-lt"/>
                <a:ea typeface="+mn-ea"/>
                <a:cs typeface="+mn-cs"/>
              </a:rPr>
              <a:t> in the United States (</a:t>
            </a:r>
            <a:r>
              <a:rPr lang="en-US" sz="1200" b="0" i="0" kern="1200" dirty="0">
                <a:solidFill>
                  <a:schemeClr val="tx1"/>
                </a:solidFill>
                <a:effectLst/>
                <a:latin typeface="+mn-lt"/>
                <a:ea typeface="+mn-ea"/>
                <a:cs typeface="+mn-cs"/>
              </a:rPr>
              <a:t>9.4% of the population) </a:t>
            </a:r>
            <a:r>
              <a:rPr lang="en-US" sz="1200" b="0" i="0" kern="1200" baseline="0" dirty="0">
                <a:solidFill>
                  <a:schemeClr val="tx1"/>
                </a:solidFill>
                <a:effectLst/>
                <a:latin typeface="+mn-lt"/>
                <a:ea typeface="+mn-ea"/>
                <a:cs typeface="+mn-cs"/>
              </a:rPr>
              <a:t>had</a:t>
            </a:r>
            <a:r>
              <a:rPr lang="en-US" sz="1200" b="0" i="0" kern="1200" dirty="0">
                <a:solidFill>
                  <a:schemeClr val="tx1"/>
                </a:solidFill>
                <a:effectLst/>
                <a:latin typeface="+mn-lt"/>
                <a:ea typeface="+mn-ea"/>
                <a:cs typeface="+mn-cs"/>
              </a:rPr>
              <a:t> diabetes</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38.1</a:t>
            </a:r>
            <a:r>
              <a:rPr lang="en-US" sz="1200" b="0" i="0" kern="1200" baseline="0" dirty="0">
                <a:solidFill>
                  <a:schemeClr val="tx1"/>
                </a:solidFill>
                <a:effectLst/>
                <a:latin typeface="+mn-lt"/>
                <a:ea typeface="+mn-ea"/>
                <a:cs typeface="+mn-cs"/>
              </a:rPr>
              <a:t> million people live in poverty. Those</a:t>
            </a:r>
            <a:r>
              <a:rPr lang="en-US" sz="1200" b="0" i="0" kern="1200" dirty="0">
                <a:solidFill>
                  <a:schemeClr val="tx1"/>
                </a:solidFill>
                <a:effectLst/>
                <a:latin typeface="+mn-lt"/>
                <a:ea typeface="+mn-ea"/>
                <a:cs typeface="+mn-cs"/>
              </a:rPr>
              <a:t> who live in the most poverty-dense areas are most prone to obesity, and therein an increased risk for and higher instances of diabetes;</a:t>
            </a:r>
            <a:r>
              <a:rPr lang="en-US" sz="1200" b="0" i="0" kern="1200" baseline="0" dirty="0">
                <a:solidFill>
                  <a:schemeClr val="tx1"/>
                </a:solidFill>
                <a:effectLst/>
                <a:latin typeface="+mn-lt"/>
                <a:ea typeface="+mn-ea"/>
                <a:cs typeface="+mn-cs"/>
              </a:rPr>
              <a:t> within these a</a:t>
            </a:r>
            <a:r>
              <a:rPr lang="en-US" sz="1200" b="0" i="0" kern="1200" dirty="0">
                <a:solidFill>
                  <a:schemeClr val="tx1"/>
                </a:solidFill>
                <a:effectLst/>
                <a:latin typeface="+mn-lt"/>
                <a:ea typeface="+mn-ea"/>
                <a:cs typeface="+mn-cs"/>
              </a:rPr>
              <a:t>reas, poverty rates of &gt;35% have obesity rates 145% greater than wealthy areas</a:t>
            </a:r>
            <a:r>
              <a:rPr lang="en-US" sz="1200" b="0" i="0" kern="1200" baseline="30000" dirty="0">
                <a:solidFill>
                  <a:schemeClr val="tx1"/>
                </a:solidFill>
                <a:effectLst/>
                <a:latin typeface="+mn-lt"/>
                <a:ea typeface="+mn-ea"/>
                <a:cs typeface="+mn-cs"/>
              </a:rPr>
              <a:t>9</a:t>
            </a:r>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While there are numerous reasons for this disparity, including</a:t>
            </a:r>
            <a:r>
              <a:rPr lang="en-US" sz="1200" b="0" i="0" kern="1200" baseline="0" dirty="0">
                <a:solidFill>
                  <a:schemeClr val="tx1"/>
                </a:solidFill>
                <a:effectLst/>
                <a:latin typeface="+mn-lt"/>
                <a:ea typeface="+mn-ea"/>
                <a:cs typeface="+mn-cs"/>
              </a:rPr>
              <a:t> access to nutritious foods, resources that support physical activity, green spaces, and poor housing conditions, </a:t>
            </a:r>
            <a:r>
              <a:rPr lang="en-US" sz="1200" b="0" i="0" kern="1200" baseline="0" dirty="0" err="1">
                <a:solidFill>
                  <a:schemeClr val="tx1"/>
                </a:solidFill>
                <a:effectLst/>
                <a:latin typeface="+mn-lt"/>
                <a:ea typeface="+mn-ea"/>
                <a:cs typeface="+mn-cs"/>
              </a:rPr>
              <a:t>LaVeist</a:t>
            </a:r>
            <a:r>
              <a:rPr lang="en-US" sz="1200" b="0" i="0" kern="1200" baseline="0" dirty="0">
                <a:solidFill>
                  <a:schemeClr val="tx1"/>
                </a:solidFill>
                <a:effectLst/>
                <a:latin typeface="+mn-lt"/>
                <a:ea typeface="+mn-ea"/>
                <a:cs typeface="+mn-cs"/>
              </a:rPr>
              <a:t> et al found that the most common SDOH was poverty. When white and black people lived in the same poor neighborhood, the diabetes prevalence for whites rose 3.5% to match that of black residents</a:t>
            </a:r>
            <a:r>
              <a:rPr lang="en-US" sz="1200" b="0" i="0" kern="1200" baseline="30000" dirty="0">
                <a:solidFill>
                  <a:schemeClr val="tx1"/>
                </a:solidFill>
                <a:effectLst/>
                <a:latin typeface="+mn-lt"/>
                <a:ea typeface="+mn-ea"/>
                <a:cs typeface="+mn-cs"/>
              </a:rPr>
              <a:t>10</a:t>
            </a:r>
            <a:r>
              <a:rPr lang="en-US" sz="1200" b="0" i="0" kern="1200" baseline="0" dirty="0">
                <a:solidFill>
                  <a:schemeClr val="tx1"/>
                </a:solidFill>
                <a:effectLst/>
                <a:latin typeface="+mn-lt"/>
                <a:ea typeface="+mn-ea"/>
                <a:cs typeface="+mn-cs"/>
              </a:rPr>
              <a:t>. </a:t>
            </a:r>
            <a:endParaRPr lang="en-US" sz="1200" b="0" i="0" kern="1200" baseline="0" dirty="0" smtClean="0">
              <a:solidFill>
                <a:schemeClr val="tx1"/>
              </a:solidFill>
              <a:effectLst/>
              <a:latin typeface="+mn-lt"/>
              <a:ea typeface="+mn-ea"/>
              <a:cs typeface="+mn-cs"/>
            </a:endParaRPr>
          </a:p>
          <a:p>
            <a:endParaRPr lang="en-US" sz="1200" b="0" i="0" u="none" kern="1200" baseline="0" dirty="0" smtClean="0">
              <a:solidFill>
                <a:schemeClr val="tx1"/>
              </a:solidFill>
              <a:effectLst/>
              <a:latin typeface="+mn-lt"/>
              <a:ea typeface="+mn-ea"/>
              <a:cs typeface="+mn-cs"/>
            </a:endParaRPr>
          </a:p>
          <a:p>
            <a:r>
              <a:rPr lang="en-US" sz="1200" b="0" i="0" u="none" kern="1200" baseline="0" dirty="0" smtClean="0">
                <a:solidFill>
                  <a:schemeClr val="tx1"/>
                </a:solidFill>
                <a:effectLst/>
                <a:latin typeface="+mn-lt"/>
                <a:ea typeface="+mn-ea"/>
                <a:cs typeface="+mn-cs"/>
              </a:rPr>
              <a:t>There are other health behaviors and outcomes that follow the social gradient, such as smoking and fruit and vegetable consumption</a:t>
            </a:r>
            <a:r>
              <a:rPr lang="en-US" sz="1200" b="0" i="0" u="none" kern="1200" baseline="30000" dirty="0" smtClean="0">
                <a:solidFill>
                  <a:schemeClr val="tx1"/>
                </a:solidFill>
                <a:effectLst/>
                <a:latin typeface="+mn-lt"/>
                <a:ea typeface="+mn-ea"/>
                <a:cs typeface="+mn-cs"/>
              </a:rPr>
              <a:t>31</a:t>
            </a:r>
            <a:r>
              <a:rPr lang="en-US" sz="1200" b="0" i="0" u="none" kern="1200" baseline="0" dirty="0" smtClean="0">
                <a:solidFill>
                  <a:schemeClr val="tx1"/>
                </a:solidFill>
                <a:effectLst/>
                <a:latin typeface="+mn-lt"/>
                <a:ea typeface="+mn-ea"/>
                <a:cs typeface="+mn-cs"/>
              </a:rPr>
              <a:t>. Interestingly, alcohol consumption tends to be higher in those with higher social status, but the negative effects of alcohol consumption do follow the social gradient, with those of lower social position experiencing greater alcohol related harm</a:t>
            </a:r>
            <a:r>
              <a:rPr lang="en-US" sz="1200" b="0" i="0" u="none" kern="1200" baseline="30000" dirty="0" smtClean="0">
                <a:solidFill>
                  <a:schemeClr val="tx1"/>
                </a:solidFill>
                <a:effectLst/>
                <a:latin typeface="+mn-lt"/>
                <a:ea typeface="+mn-ea"/>
                <a:cs typeface="+mn-cs"/>
              </a:rPr>
              <a:t>31</a:t>
            </a:r>
            <a:r>
              <a:rPr lang="en-US" sz="1200" b="0" i="0" u="none" kern="1200" baseline="0" dirty="0" smtClean="0">
                <a:solidFill>
                  <a:schemeClr val="tx1"/>
                </a:solidFill>
                <a:effectLst/>
                <a:latin typeface="+mn-lt"/>
                <a:ea typeface="+mn-ea"/>
                <a:cs typeface="+mn-cs"/>
              </a:rPr>
              <a:t>. </a:t>
            </a:r>
            <a:endParaRPr lang="en-US" u="none"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76908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is evidence that specific health conditions are linked to </a:t>
            </a:r>
            <a:r>
              <a:rPr lang="en-US" baseline="0" dirty="0" smtClean="0"/>
              <a:t>at least one of the social </a:t>
            </a:r>
            <a:r>
              <a:rPr lang="en-US" baseline="0" dirty="0"/>
              <a:t>determinants of health. This is by no means meant to be an exhaustive list, and some conditions on this list require community-level intervention as opposed to something that can be addressed in direct clinical care. Let’s take one condition, for example: asthma. </a:t>
            </a:r>
          </a:p>
          <a:p>
            <a:endParaRPr lang="en-US" baseline="0" dirty="0"/>
          </a:p>
          <a:p>
            <a:r>
              <a:rPr lang="en-US" dirty="0"/>
              <a:t>Asthma is the most common chronic lung disease of childhood, affecting approximately 6 million children in the United States.</a:t>
            </a:r>
            <a:r>
              <a:rPr lang="en-US" baseline="0" dirty="0"/>
              <a:t> </a:t>
            </a:r>
            <a:r>
              <a:rPr lang="en-US" dirty="0"/>
              <a:t>Asthma was more prevalent among boys (9.2%) than among girls (7.4%), children aged ≥5 years (approximately 10%) than children aged &lt;5 years (3.8%), non-Hispanic black (black) children</a:t>
            </a:r>
            <a:r>
              <a:rPr lang="en-US" baseline="0" dirty="0"/>
              <a:t> (15.7%) and children of Puerto Rican descent (12.9%) than among non-Hispanic white (white) children (7.1%) and children living in low income families (10.5%) than among those living in families with income </a:t>
            </a:r>
            <a:r>
              <a:rPr lang="en-US" baseline="0" dirty="0">
                <a:sym typeface="Symbol" panose="05050102010706020507" pitchFamily="18" charset="2"/>
              </a:rPr>
              <a:t></a:t>
            </a:r>
            <a:r>
              <a:rPr lang="en-US" baseline="0" dirty="0"/>
              <a:t>250% of the Federal Poverty Level (approximately 7%)</a:t>
            </a:r>
            <a:r>
              <a:rPr lang="en-US" baseline="30000" dirty="0"/>
              <a:t>11</a:t>
            </a:r>
            <a:r>
              <a:rPr lang="en-US" baseline="0" dirty="0"/>
              <a:t>.</a:t>
            </a:r>
          </a:p>
          <a:p>
            <a:endParaRPr lang="en-US" baseline="0" dirty="0"/>
          </a:p>
          <a:p>
            <a:r>
              <a:rPr lang="en-US" baseline="0" dirty="0"/>
              <a:t>Black children are 2.5 times more likely than that of white children to be living in poverty in the United States</a:t>
            </a:r>
            <a:r>
              <a:rPr lang="en-US" baseline="30000" dirty="0"/>
              <a:t>12</a:t>
            </a:r>
            <a:r>
              <a:rPr lang="en-US" baseline="0" dirty="0"/>
              <a:t>. Poverty also often means compromised living conditions, built environment, and increased chronic stress. E</a:t>
            </a:r>
            <a:r>
              <a:rPr lang="en-US" sz="1200" b="0" i="0" kern="1200" dirty="0">
                <a:solidFill>
                  <a:schemeClr val="tx1"/>
                </a:solidFill>
                <a:effectLst/>
                <a:latin typeface="+mn-lt"/>
                <a:ea typeface="+mn-ea"/>
                <a:cs typeface="+mn-cs"/>
              </a:rPr>
              <a:t>vidence has shown a strong relationship between housing quality and health outcomes, particularly as related</a:t>
            </a:r>
            <a:r>
              <a:rPr lang="en-US" sz="1200" b="0" i="0" kern="1200" baseline="0" dirty="0">
                <a:solidFill>
                  <a:schemeClr val="tx1"/>
                </a:solidFill>
                <a:effectLst/>
                <a:latin typeface="+mn-lt"/>
                <a:ea typeface="+mn-ea"/>
                <a:cs typeface="+mn-cs"/>
              </a:rPr>
              <a:t> to childhood asthma</a:t>
            </a:r>
            <a:r>
              <a:rPr lang="en-US" sz="1200" b="0" i="0" kern="1200" baseline="30000" dirty="0">
                <a:solidFill>
                  <a:schemeClr val="tx1"/>
                </a:solidFill>
                <a:effectLst/>
                <a:latin typeface="+mn-lt"/>
                <a:ea typeface="+mn-ea"/>
                <a:cs typeface="+mn-cs"/>
              </a:rPr>
              <a:t>13</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3793138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a:t>#citeNLM2018</a:t>
            </a:r>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a:t>#citeNLM2018</a:t>
            </a:r>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a:t>#citeNLM2018</a:t>
            </a:r>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#citeNLM2018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healthypeople.gov/2020/topics-objectives/topic/social-determinants-of-healt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socialdeterminants/index.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kff.org/other/state-indicator/poverty-rate-by-raceethnicity/?currentTimeframe=0&amp;sortModel=%7B%22colId%22:%22Location%22,%22sort%22:%22asc%22%7D" TargetMode="External"/><Relationship Id="rId4" Type="http://schemas.openxmlformats.org/officeDocument/2006/relationships/hyperlink" Target="https://www.cdc.gov/mmwr/volumes/67/wr/pdfs/mm6705e1-H.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ypeople.gov/2020/topics-objectives/topic/social-determinants-of-health" TargetMode="External"/><Relationship Id="rId2" Type="http://schemas.openxmlformats.org/officeDocument/2006/relationships/hyperlink" Target="https://www.who.int/social_determinants/thecommission/finalreport/key_concepts/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ypeople.gov/2020/topics-objectives/topic/social-determinants-health/interventions-resources/crime-and-violenc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healthypeople.gov/2020/leading-health-indicators/2020-lhi-topics/Mental-Health/determinants" TargetMode="External"/><Relationship Id="rId5" Type="http://schemas.openxmlformats.org/officeDocument/2006/relationships/hyperlink" Target="https://www.cdc.gov/nchhstp/socialdeterminants/faq.html" TargetMode="External"/><Relationship Id="rId4" Type="http://schemas.openxmlformats.org/officeDocument/2006/relationships/hyperlink" Target="https://www.healthypeople.gov/2020/topics-objectives/topic/social-determinants-of-healt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cdc.gov/nchhstp/socialdeterminants/faq.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latin typeface="+mn-lt"/>
              </a:rPr>
              <a:t>What are SDOH? </a:t>
            </a:r>
            <a:br>
              <a:rPr lang="en-US" dirty="0">
                <a:latin typeface="+mn-lt"/>
              </a:rPr>
            </a:br>
            <a:r>
              <a:rPr lang="en-US" sz="4400" dirty="0">
                <a:latin typeface="+mn-lt"/>
              </a:rPr>
              <a:t>(and what is their significance?)</a:t>
            </a:r>
          </a:p>
        </p:txBody>
      </p:sp>
      <p:sp>
        <p:nvSpPr>
          <p:cNvPr id="2" name="Subtitle 1"/>
          <p:cNvSpPr>
            <a:spLocks noGrp="1"/>
          </p:cNvSpPr>
          <p:nvPr>
            <p:ph type="subTitle" idx="1"/>
          </p:nvPr>
        </p:nvSpPr>
        <p:spPr/>
        <p:txBody>
          <a:bodyPr/>
          <a:lstStyle/>
          <a:p>
            <a:r>
              <a:rPr lang="en-US" i="1" dirty="0"/>
              <a:t>Social Determinants of Health</a:t>
            </a:r>
          </a:p>
        </p:txBody>
      </p:sp>
    </p:spTree>
    <p:extLst>
      <p:ext uri="{BB962C8B-B14F-4D97-AF65-F5344CB8AC3E}">
        <p14:creationId xmlns:p14="http://schemas.microsoft.com/office/powerpoint/2010/main" val="49618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Ask One More Question</a:t>
            </a:r>
          </a:p>
        </p:txBody>
      </p:sp>
      <p:sp>
        <p:nvSpPr>
          <p:cNvPr id="3" name="Content Placeholder 2"/>
          <p:cNvSpPr>
            <a:spLocks noGrp="1"/>
          </p:cNvSpPr>
          <p:nvPr>
            <p:ph sz="half" idx="1"/>
          </p:nvPr>
        </p:nvSpPr>
        <p:spPr>
          <a:xfrm>
            <a:off x="1295399" y="1690688"/>
            <a:ext cx="10058402" cy="4070443"/>
          </a:xfrm>
        </p:spPr>
        <p:txBody>
          <a:bodyPr>
            <a:noAutofit/>
          </a:bodyPr>
          <a:lstStyle/>
          <a:p>
            <a:pPr marL="0" indent="0">
              <a:buNone/>
            </a:pPr>
            <a:r>
              <a:rPr lang="en-US" dirty="0"/>
              <a:t>Understanding a patient’s socioeconomic status, for example, may inform a provider of certain social services that can help the patient (and you) address SDOH influence on health– </a:t>
            </a:r>
            <a:r>
              <a:rPr lang="en-US" b="1" dirty="0"/>
              <a:t>Have you had any trouble paying your heat/electric bill recently?</a:t>
            </a:r>
            <a:r>
              <a:rPr lang="en-US" dirty="0"/>
              <a:t> </a:t>
            </a:r>
          </a:p>
          <a:p>
            <a:pPr marL="0" indent="0">
              <a:buNone/>
            </a:pPr>
            <a:endParaRPr lang="en-US" dirty="0"/>
          </a:p>
          <a:p>
            <a:pPr marL="0" indent="0">
              <a:buNone/>
            </a:pPr>
            <a:r>
              <a:rPr lang="en-US" dirty="0"/>
              <a:t>Understanding food deserts and challenges in accessing nutritious foods when treatment planning for diabetes – </a:t>
            </a:r>
            <a:r>
              <a:rPr lang="en-US" b="1" dirty="0"/>
              <a:t>Do you know where to access/find vegetables and fruits?</a:t>
            </a:r>
            <a:r>
              <a:rPr lang="en-US" dirty="0"/>
              <a:t> </a:t>
            </a:r>
          </a:p>
        </p:txBody>
      </p:sp>
    </p:spTree>
    <p:extLst>
      <p:ext uri="{BB962C8B-B14F-4D97-AF65-F5344CB8AC3E}">
        <p14:creationId xmlns:p14="http://schemas.microsoft.com/office/powerpoint/2010/main" val="2995008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2274166"/>
          </a:xfrm>
        </p:spPr>
        <p:txBody>
          <a:bodyPr>
            <a:normAutofit/>
          </a:bodyPr>
          <a:lstStyle/>
          <a:p>
            <a:r>
              <a:rPr lang="en-US" dirty="0"/>
              <a:t>Social</a:t>
            </a:r>
            <a:br>
              <a:rPr lang="en-US" dirty="0"/>
            </a:br>
            <a:r>
              <a:rPr lang="en-US" dirty="0"/>
              <a:t>Determinants of</a:t>
            </a:r>
            <a:br>
              <a:rPr lang="en-US" dirty="0"/>
            </a:br>
            <a:r>
              <a:rPr lang="en-US" dirty="0"/>
              <a:t>Health</a:t>
            </a:r>
          </a:p>
        </p:txBody>
      </p:sp>
      <p:pic>
        <p:nvPicPr>
          <p:cNvPr id="6" name="Picture 5" descr="Image: SDO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144" y="0"/>
            <a:ext cx="6033655" cy="6107236"/>
          </a:xfrm>
          <a:prstGeom prst="rect">
            <a:avLst/>
          </a:prstGeom>
        </p:spPr>
      </p:pic>
      <p:sp>
        <p:nvSpPr>
          <p:cNvPr id="9" name="TextBox 8"/>
          <p:cNvSpPr txBox="1"/>
          <p:nvPr/>
        </p:nvSpPr>
        <p:spPr>
          <a:xfrm>
            <a:off x="5847347" y="6138525"/>
            <a:ext cx="5329990" cy="461665"/>
          </a:xfrm>
          <a:prstGeom prst="rect">
            <a:avLst/>
          </a:prstGeom>
          <a:noFill/>
        </p:spPr>
        <p:txBody>
          <a:bodyPr wrap="square" rtlCol="0">
            <a:spAutoFit/>
          </a:bodyPr>
          <a:lstStyle/>
          <a:p>
            <a:r>
              <a:rPr lang="en-US" sz="1200" b="1" dirty="0"/>
              <a:t>Fig 1</a:t>
            </a:r>
            <a:r>
              <a:rPr lang="en-US" sz="1200" dirty="0"/>
              <a:t>. U.S. Department of Health and Human Services (2019). Social Determinants of Health. Retrieved from: </a:t>
            </a:r>
            <a:r>
              <a:rPr lang="en-US" sz="1200" dirty="0" smtClean="0">
                <a:hlinkClick r:id="rId4"/>
              </a:rPr>
              <a:t>URL to Source</a:t>
            </a:r>
            <a:endParaRPr lang="en-US" sz="1200" dirty="0"/>
          </a:p>
        </p:txBody>
      </p:sp>
    </p:spTree>
    <p:extLst>
      <p:ext uri="{BB962C8B-B14F-4D97-AF65-F5344CB8AC3E}">
        <p14:creationId xmlns:p14="http://schemas.microsoft.com/office/powerpoint/2010/main" val="761133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 message</a:t>
            </a:r>
          </a:p>
        </p:txBody>
      </p:sp>
      <p:sp>
        <p:nvSpPr>
          <p:cNvPr id="3" name="Content Placeholder 2"/>
          <p:cNvSpPr>
            <a:spLocks noGrp="1"/>
          </p:cNvSpPr>
          <p:nvPr>
            <p:ph idx="1"/>
          </p:nvPr>
        </p:nvSpPr>
        <p:spPr>
          <a:xfrm>
            <a:off x="838200" y="1604299"/>
            <a:ext cx="5739063" cy="4351338"/>
          </a:xfrm>
        </p:spPr>
        <p:txBody>
          <a:bodyPr/>
          <a:lstStyle/>
          <a:p>
            <a:pPr marL="0" indent="0">
              <a:buNone/>
            </a:pPr>
            <a:r>
              <a:rPr lang="en-US" sz="2700" i="1" dirty="0"/>
              <a:t>Consider: </a:t>
            </a:r>
          </a:p>
          <a:p>
            <a:r>
              <a:rPr lang="en-US" sz="2700" dirty="0"/>
              <a:t>How could attending to SDOH change how you care for your patients?</a:t>
            </a:r>
          </a:p>
          <a:p>
            <a:r>
              <a:rPr lang="en-US" sz="2700" dirty="0"/>
              <a:t>What challenges might hinder your ability to attend to SDOH issues?</a:t>
            </a:r>
          </a:p>
          <a:p>
            <a:pPr marL="0" indent="0">
              <a:buNone/>
            </a:pPr>
            <a:r>
              <a:rPr lang="en-US" sz="2700" i="1" dirty="0"/>
              <a:t>Remember:</a:t>
            </a:r>
          </a:p>
          <a:p>
            <a:pPr lvl="0"/>
            <a:r>
              <a:rPr lang="en-US" sz="2700" dirty="0"/>
              <a:t>Health is the whole-person, not just symptoms in the exam room</a:t>
            </a:r>
            <a:endParaRPr lang="en-US" dirty="0"/>
          </a:p>
          <a:p>
            <a:pPr lvl="0"/>
            <a:endParaRPr lang="en-US" dirty="0"/>
          </a:p>
        </p:txBody>
      </p:sp>
      <p:pic>
        <p:nvPicPr>
          <p:cNvPr id="5" name="Picture 4" descr="A person typing on a laptop with their phone and a planner next to the computer. "/>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l="8490" t="18514"/>
          <a:stretch/>
        </p:blipFill>
        <p:spPr>
          <a:xfrm>
            <a:off x="6577263" y="2277979"/>
            <a:ext cx="4801750" cy="2759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descr="References list"/>
          <p:cNvSpPr>
            <a:spLocks noGrp="1"/>
          </p:cNvSpPr>
          <p:nvPr>
            <p:ph idx="1"/>
          </p:nvPr>
        </p:nvSpPr>
        <p:spPr>
          <a:xfrm>
            <a:off x="838200" y="1519311"/>
            <a:ext cx="11034932" cy="4657652"/>
          </a:xfrm>
        </p:spPr>
        <p:txBody>
          <a:bodyPr>
            <a:normAutofit fontScale="40000" lnSpcReduction="20000"/>
          </a:bodyPr>
          <a:lstStyle/>
          <a:p>
            <a:pPr marL="514350" indent="-514350">
              <a:buFont typeface="+mj-lt"/>
              <a:buAutoNum type="arabicPeriod"/>
            </a:pPr>
            <a:r>
              <a:rPr lang="en-US" sz="3400" dirty="0"/>
              <a:t>Preamble to the Constitution of the World Health Organization as adopted by the International Health Conference, N.Y., 19-22 June, 1946; signed on 22 July 1946 by the representatives of 61 States (Official Records of the World Health Organization, no. 2, p. 100) and entered into force on 7 April 1948.</a:t>
            </a:r>
          </a:p>
          <a:p>
            <a:pPr marL="514350" indent="-514350">
              <a:buFont typeface="+mj-lt"/>
              <a:buAutoNum type="arabicPeriod"/>
            </a:pPr>
            <a:r>
              <a:rPr lang="en-US" sz="3400" dirty="0"/>
              <a:t>U.S. Department of Health and Human Services, </a:t>
            </a:r>
            <a:r>
              <a:rPr lang="en-US" sz="3400" i="1" dirty="0"/>
              <a:t>Healthy People 2020 Draft</a:t>
            </a:r>
            <a:r>
              <a:rPr lang="en-US" sz="3400" dirty="0"/>
              <a:t>. 2009, U.S. Government Printing Office.</a:t>
            </a:r>
          </a:p>
          <a:p>
            <a:pPr marL="514350" indent="-514350">
              <a:buFont typeface="+mj-lt"/>
              <a:buAutoNum type="arabicPeriod"/>
            </a:pPr>
            <a:r>
              <a:rPr lang="en-US" sz="3400" dirty="0" smtClean="0"/>
              <a:t>CDC (2018</a:t>
            </a:r>
            <a:r>
              <a:rPr lang="en-US" sz="3400" dirty="0"/>
              <a:t>). Social Determinants of Health: Know What Affects </a:t>
            </a:r>
            <a:r>
              <a:rPr lang="en-US" sz="3400" dirty="0" smtClean="0"/>
              <a:t>Health. Retrieved </a:t>
            </a:r>
            <a:r>
              <a:rPr lang="en-US" sz="3400" dirty="0"/>
              <a:t>from: </a:t>
            </a:r>
            <a:r>
              <a:rPr lang="en-US" sz="3400" dirty="0" smtClean="0">
                <a:hlinkClick r:id="rId3"/>
              </a:rPr>
              <a:t>URL to Source</a:t>
            </a:r>
            <a:endParaRPr lang="en-US" sz="3400" dirty="0"/>
          </a:p>
          <a:p>
            <a:pPr marL="514350" indent="-514350">
              <a:buFont typeface="+mj-lt"/>
              <a:buAutoNum type="arabicPeriod"/>
            </a:pPr>
            <a:r>
              <a:rPr lang="en-US" sz="3400" dirty="0"/>
              <a:t>Adler NE, Newman K. Socioeconomic disparities in health: pathways and policies. Health Affairs 2002;21(2):60-76.</a:t>
            </a:r>
          </a:p>
          <a:p>
            <a:pPr marL="514350" indent="-514350">
              <a:buFont typeface="+mj-lt"/>
              <a:buAutoNum type="arabicPeriod"/>
            </a:pPr>
            <a:r>
              <a:rPr lang="en-US" sz="3400" dirty="0"/>
              <a:t>Walker RE, Keane CR, Burke JG. Disparities and access to healthy food in the United States: a review of food deserts literature. Health &amp; Place 2010;16(5):876-884.</a:t>
            </a:r>
          </a:p>
          <a:p>
            <a:pPr marL="514350" indent="-514350">
              <a:buFont typeface="+mj-lt"/>
              <a:buAutoNum type="arabicPeriod"/>
            </a:pPr>
            <a:r>
              <a:rPr lang="en-US" sz="3400" dirty="0" err="1"/>
              <a:t>Saegert</a:t>
            </a:r>
            <a:r>
              <a:rPr lang="en-US" sz="3400" dirty="0"/>
              <a:t> S, Evans GW. Poverty, housing niches, and health in the United States. Journal of Social Issues 2003;59(3):569-89.</a:t>
            </a:r>
          </a:p>
          <a:p>
            <a:pPr marL="514350" indent="-514350">
              <a:buFont typeface="+mj-lt"/>
              <a:buAutoNum type="arabicPeriod"/>
            </a:pPr>
            <a:r>
              <a:rPr lang="en-US" sz="3400" dirty="0" err="1"/>
              <a:t>Braveman</a:t>
            </a:r>
            <a:r>
              <a:rPr lang="en-US" sz="3400" dirty="0"/>
              <a:t> P. Health disparities and health equity: concepts and measurement. </a:t>
            </a:r>
            <a:r>
              <a:rPr lang="en-US" sz="3400" dirty="0" err="1"/>
              <a:t>Annu</a:t>
            </a:r>
            <a:r>
              <a:rPr lang="en-US" sz="3400" dirty="0"/>
              <a:t> Rev Public Health 2006;27:167-94.</a:t>
            </a:r>
          </a:p>
          <a:p>
            <a:pPr marL="514350" indent="-514350">
              <a:buFont typeface="+mj-lt"/>
              <a:buAutoNum type="arabicPeriod"/>
            </a:pPr>
            <a:r>
              <a:rPr lang="en-US" sz="3400" dirty="0"/>
              <a:t>Norman D, Kennedy B, </a:t>
            </a:r>
            <a:r>
              <a:rPr lang="en-US" sz="3400" dirty="0" err="1"/>
              <a:t>Kawachi</a:t>
            </a:r>
            <a:r>
              <a:rPr lang="en-US" sz="3400" dirty="0"/>
              <a:t> I. Why justice is good for our health: the social determinants of health inequalities. Daedalus 1999;128:215-51.</a:t>
            </a:r>
          </a:p>
          <a:p>
            <a:pPr marL="514350" indent="-514350">
              <a:buFont typeface="+mj-lt"/>
              <a:buAutoNum type="arabicPeriod"/>
            </a:pPr>
            <a:r>
              <a:rPr lang="en-US" sz="3400" dirty="0"/>
              <a:t>Gaskin DJ, Thorpe RJ Jr, </a:t>
            </a:r>
            <a:r>
              <a:rPr lang="en-US" sz="3400" dirty="0" err="1"/>
              <a:t>McGinty</a:t>
            </a:r>
            <a:r>
              <a:rPr lang="en-US" sz="3400" dirty="0"/>
              <a:t> EE, et al. Disparities in diabetes: the nexus of race, poverty, and place. </a:t>
            </a:r>
            <a:r>
              <a:rPr lang="en-US" sz="3400" i="1" dirty="0"/>
              <a:t>Am J Public Health</a:t>
            </a:r>
            <a:r>
              <a:rPr lang="en-US" sz="3400" dirty="0"/>
              <a:t>. 2014;104(11):2147–2155. doi:10.2105/AJPH.2013.301420</a:t>
            </a:r>
          </a:p>
          <a:p>
            <a:pPr marL="514350" indent="-514350">
              <a:buFont typeface="+mj-lt"/>
              <a:buAutoNum type="arabicPeriod"/>
            </a:pPr>
            <a:r>
              <a:rPr lang="en-US" sz="3400" dirty="0" err="1"/>
              <a:t>LaVeist</a:t>
            </a:r>
            <a:r>
              <a:rPr lang="en-US" sz="3400" dirty="0"/>
              <a:t> T, Pollack K, Thorpe R, Jr, </a:t>
            </a:r>
            <a:r>
              <a:rPr lang="en-US" sz="3400" dirty="0" err="1"/>
              <a:t>Fesahazion</a:t>
            </a:r>
            <a:r>
              <a:rPr lang="en-US" sz="3400" dirty="0"/>
              <a:t> R, Gaskin D. Place, not race: disparities dissipate in southwest Baltimore when Blacks and Whites live under similar conditions. Health </a:t>
            </a:r>
            <a:r>
              <a:rPr lang="en-US" sz="3400" dirty="0" err="1"/>
              <a:t>Aff</a:t>
            </a:r>
            <a:r>
              <a:rPr lang="en-US" sz="3400" dirty="0"/>
              <a:t> (Millwood) 2011;30(10):1880–1887</a:t>
            </a:r>
          </a:p>
          <a:p>
            <a:pPr marL="514350" indent="-514350">
              <a:buFont typeface="+mj-lt"/>
              <a:buAutoNum type="arabicPeriod"/>
            </a:pPr>
            <a:r>
              <a:rPr lang="en-US" sz="3400" dirty="0" err="1"/>
              <a:t>Zahran</a:t>
            </a:r>
            <a:r>
              <a:rPr lang="en-US" sz="3400" dirty="0"/>
              <a:t>, HS, Bailey, CM. Damon, SA, </a:t>
            </a:r>
            <a:r>
              <a:rPr lang="en-US" sz="3400" dirty="0" err="1"/>
              <a:t>Garbe</a:t>
            </a:r>
            <a:r>
              <a:rPr lang="en-US" sz="3400" dirty="0"/>
              <a:t>, PL, </a:t>
            </a:r>
            <a:r>
              <a:rPr lang="en-US" sz="3400" dirty="0" err="1"/>
              <a:t>Breysse</a:t>
            </a:r>
            <a:r>
              <a:rPr lang="en-US" sz="3400" dirty="0"/>
              <a:t>, PN. Vital Signs: Asthma in Children — United States, 2001–2016. MMWR 2018;67(5):149-155. Retrieved from: </a:t>
            </a:r>
            <a:r>
              <a:rPr lang="en-US" sz="3400" dirty="0" smtClean="0">
                <a:hlinkClick r:id="rId4"/>
              </a:rPr>
              <a:t>URL to Source</a:t>
            </a:r>
            <a:endParaRPr lang="en-US" sz="3400" dirty="0"/>
          </a:p>
          <a:p>
            <a:pPr marL="514350" indent="-514350">
              <a:buFont typeface="+mj-lt"/>
              <a:buAutoNum type="arabicPeriod"/>
            </a:pPr>
            <a:r>
              <a:rPr lang="en-US" sz="3400" dirty="0"/>
              <a:t>KFF. Poverty rate by race/ethnicity, 2017. Retrieved from: </a:t>
            </a:r>
            <a:r>
              <a:rPr lang="en-US" sz="3400" dirty="0" smtClean="0">
                <a:hlinkClick r:id="rId5"/>
              </a:rPr>
              <a:t>URL to Source</a:t>
            </a:r>
            <a:endParaRPr lang="en-US" sz="3400"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837088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(2)</a:t>
            </a:r>
            <a:endParaRPr lang="en-US" dirty="0"/>
          </a:p>
        </p:txBody>
      </p:sp>
      <p:sp>
        <p:nvSpPr>
          <p:cNvPr id="3" name="Content Placeholder 2"/>
          <p:cNvSpPr>
            <a:spLocks noGrp="1"/>
          </p:cNvSpPr>
          <p:nvPr>
            <p:ph idx="1"/>
          </p:nvPr>
        </p:nvSpPr>
        <p:spPr>
          <a:xfrm>
            <a:off x="838200" y="1575582"/>
            <a:ext cx="11217812" cy="4601381"/>
          </a:xfrm>
        </p:spPr>
        <p:txBody>
          <a:bodyPr>
            <a:normAutofit fontScale="70000" lnSpcReduction="20000"/>
          </a:bodyPr>
          <a:lstStyle/>
          <a:p>
            <a:pPr marL="514350" indent="-514350">
              <a:buFont typeface="+mj-lt"/>
              <a:buAutoNum type="arabicPeriod" startAt="13"/>
            </a:pPr>
            <a:r>
              <a:rPr lang="en-US" sz="2300" dirty="0"/>
              <a:t>Krieger JK, </a:t>
            </a:r>
            <a:r>
              <a:rPr lang="en-US" sz="2300" dirty="0" err="1"/>
              <a:t>Takaro</a:t>
            </a:r>
            <a:r>
              <a:rPr lang="en-US" sz="2300" dirty="0"/>
              <a:t> TK, Allen C, et al. The Seattle-King County healthy homes project: Implementation of a comprehensive approach to improving indoor environmental quality for low-income children with asthma. Environ Health </a:t>
            </a:r>
            <a:r>
              <a:rPr lang="en-US" sz="2300" dirty="0" err="1"/>
              <a:t>Perspect</a:t>
            </a:r>
            <a:r>
              <a:rPr lang="en-US" sz="2300" dirty="0"/>
              <a:t> 110(</a:t>
            </a:r>
            <a:r>
              <a:rPr lang="en-US" sz="2300" dirty="0" err="1"/>
              <a:t>suppl</a:t>
            </a:r>
            <a:r>
              <a:rPr lang="en-US" sz="2300" dirty="0"/>
              <a:t> 2):311–322, 2002.</a:t>
            </a:r>
          </a:p>
          <a:p>
            <a:pPr marL="514350" indent="-514350">
              <a:buFont typeface="+mj-lt"/>
              <a:buAutoNum type="arabicPeriod" startAt="13"/>
            </a:pPr>
            <a:r>
              <a:rPr lang="en-US" sz="2300" dirty="0"/>
              <a:t>World Health Organization (</a:t>
            </a:r>
            <a:r>
              <a:rPr lang="en-US" sz="2300" dirty="0" err="1"/>
              <a:t>n.d.</a:t>
            </a:r>
            <a:r>
              <a:rPr lang="en-US" sz="2300" dirty="0"/>
              <a:t>). Social determinants of health. Retrieved from: </a:t>
            </a:r>
            <a:r>
              <a:rPr lang="en-US" sz="2300" dirty="0" smtClean="0">
                <a:hlinkClick r:id="rId2"/>
              </a:rPr>
              <a:t>URL to Source</a:t>
            </a:r>
            <a:endParaRPr lang="en-US" sz="2300" dirty="0"/>
          </a:p>
          <a:p>
            <a:pPr marL="514350" indent="-514350">
              <a:buFont typeface="+mj-lt"/>
              <a:buAutoNum type="arabicPeriod" startAt="13"/>
            </a:pPr>
            <a:r>
              <a:rPr lang="en-US" sz="2300" dirty="0"/>
              <a:t>U.S. Department of Health and Human Services (2019). Social Determinants of Health. Retrieved from: </a:t>
            </a:r>
            <a:r>
              <a:rPr lang="en-US" sz="2300" dirty="0" smtClean="0">
                <a:hlinkClick r:id="rId3"/>
              </a:rPr>
              <a:t>URL to Source</a:t>
            </a:r>
            <a:endParaRPr lang="en-US" sz="2300" dirty="0" smtClean="0"/>
          </a:p>
          <a:p>
            <a:pPr marL="514350" indent="-514350">
              <a:buFont typeface="+mj-lt"/>
              <a:buAutoNum type="arabicPeriod" startAt="13"/>
            </a:pPr>
            <a:r>
              <a:rPr lang="en-US" sz="2300" dirty="0" err="1" smtClean="0"/>
              <a:t>Breiding</a:t>
            </a:r>
            <a:r>
              <a:rPr lang="en-US" sz="2300" dirty="0" smtClean="0"/>
              <a:t> M., </a:t>
            </a:r>
            <a:r>
              <a:rPr lang="en-US" sz="2300" dirty="0" err="1"/>
              <a:t>Basile</a:t>
            </a:r>
            <a:r>
              <a:rPr lang="en-US" sz="2300" dirty="0"/>
              <a:t> </a:t>
            </a:r>
            <a:r>
              <a:rPr lang="en-US" sz="2300" dirty="0" smtClean="0"/>
              <a:t>K., </a:t>
            </a:r>
            <a:r>
              <a:rPr lang="en-US" sz="2300" dirty="0" err="1"/>
              <a:t>Klevens</a:t>
            </a:r>
            <a:r>
              <a:rPr lang="en-US" sz="2300" dirty="0"/>
              <a:t> </a:t>
            </a:r>
            <a:r>
              <a:rPr lang="en-US" sz="2300" dirty="0" smtClean="0"/>
              <a:t>J. &amp; Smith SG. (2017). Economic Insecurity and Intimate Partner and Sexual Violence Victimization. </a:t>
            </a:r>
            <a:r>
              <a:rPr lang="en-US" sz="2300" i="1" dirty="0" smtClean="0"/>
              <a:t>American Journal of Preventive Medicine, 53(4), 457-464.</a:t>
            </a:r>
          </a:p>
          <a:p>
            <a:pPr marL="514350" indent="-514350">
              <a:buFont typeface="+mj-lt"/>
              <a:buAutoNum type="arabicPeriod" startAt="13"/>
            </a:pPr>
            <a:r>
              <a:rPr lang="en-US" sz="2300" dirty="0" smtClean="0"/>
              <a:t>Beckles, G. &amp; Chou, C. (2016). Disparities in the Prevalence of Diagnosed Diabetes- United States 1999-2002 and 2011-2014. </a:t>
            </a:r>
            <a:r>
              <a:rPr lang="en-US" sz="2300" i="1" dirty="0" smtClean="0"/>
              <a:t>Morbidity and Mortality Weekly Report Weekly, 64(45), 1265-1269. </a:t>
            </a:r>
          </a:p>
          <a:p>
            <a:pPr marL="514350" indent="-514350">
              <a:buFont typeface="+mj-lt"/>
              <a:buAutoNum type="arabicPeriod" startAt="13"/>
            </a:pPr>
            <a:r>
              <a:rPr lang="en-US" sz="2300" i="1" dirty="0" err="1" smtClean="0"/>
              <a:t>Frew</a:t>
            </a:r>
            <a:r>
              <a:rPr lang="en-US" sz="2300" i="1" dirty="0" smtClean="0"/>
              <a:t>, P., Parker, K., Vo, K., Haley, D., Dixon Diallo, D., </a:t>
            </a:r>
            <a:r>
              <a:rPr lang="en-US" sz="2300" i="1" dirty="0" err="1" smtClean="0"/>
              <a:t>Golin</a:t>
            </a:r>
            <a:r>
              <a:rPr lang="en-US" sz="2300" i="1" dirty="0" smtClean="0"/>
              <a:t>, C…Hodder, S. (2016). Socioecological Factors Influences Women’s HIV risk in the United States: Qualitative Findings from the Women’s HIV  </a:t>
            </a:r>
            <a:r>
              <a:rPr lang="en-US" sz="2300" i="1" dirty="0" err="1"/>
              <a:t>S</a:t>
            </a:r>
            <a:r>
              <a:rPr lang="en-US" sz="2300" i="1" dirty="0" err="1" smtClean="0"/>
              <a:t>eroincidence</a:t>
            </a:r>
            <a:r>
              <a:rPr lang="en-US" sz="2300" i="1" dirty="0" smtClean="0"/>
              <a:t> Study (HPTN 064). </a:t>
            </a:r>
            <a:r>
              <a:rPr lang="en-US" sz="2300" i="1" dirty="0"/>
              <a:t>BMC Public Health, 16, 803. </a:t>
            </a:r>
            <a:endParaRPr lang="en-US" sz="2300" i="1" dirty="0" smtClean="0"/>
          </a:p>
          <a:p>
            <a:pPr marL="514350" indent="-514350">
              <a:buFont typeface="+mj-lt"/>
              <a:buAutoNum type="arabicPeriod" startAt="13"/>
            </a:pPr>
            <a:r>
              <a:rPr lang="en-US" sz="2300" i="1" dirty="0" smtClean="0"/>
              <a:t>Greer, S., </a:t>
            </a:r>
            <a:r>
              <a:rPr lang="en-US" sz="2300" i="1" dirty="0" err="1" smtClean="0"/>
              <a:t>Schieb</a:t>
            </a:r>
            <a:r>
              <a:rPr lang="en-US" sz="2300" i="1" dirty="0" smtClean="0"/>
              <a:t>, L., Ritchey, M., George, M. &amp; Casper, M. (2016). County Health Factors Associated with Avoidable Deaths from Cardiovascular Disease in the United States, 2006-2010. Public Health Reports, 131(3), 438-448.</a:t>
            </a:r>
          </a:p>
          <a:p>
            <a:pPr marL="514350" indent="-514350">
              <a:buFont typeface="+mj-lt"/>
              <a:buAutoNum type="arabicPeriod" startAt="13"/>
            </a:pPr>
            <a:r>
              <a:rPr lang="en-US" sz="2300" i="1" dirty="0" smtClean="0"/>
              <a:t>Hahn, R., Barnett, W., Knopf, J., Truman, B., Johnson, R., Fielding, J… Hunt, P. (2016). Early Childhood Education to Promote Health Equity: A Community Guide systematic Review. Journal of Public Health Management and Practice, 22(5), E1-8. </a:t>
            </a:r>
          </a:p>
          <a:p>
            <a:pPr marL="514350" indent="-514350">
              <a:buFont typeface="+mj-lt"/>
              <a:buAutoNum type="arabicPeriod" startAt="13"/>
            </a:pPr>
            <a:r>
              <a:rPr lang="en-US" sz="2300" i="1" dirty="0" smtClean="0"/>
              <a:t>Romero, L., </a:t>
            </a:r>
            <a:r>
              <a:rPr lang="en-US" sz="2300" i="1" dirty="0" err="1" smtClean="0"/>
              <a:t>Pazol</a:t>
            </a:r>
            <a:r>
              <a:rPr lang="en-US" sz="2300" i="1" dirty="0" smtClean="0"/>
              <a:t>, K., Warner, L., Cox, S., </a:t>
            </a:r>
            <a:r>
              <a:rPr lang="en-US" sz="2300" i="1" dirty="0" err="1" smtClean="0"/>
              <a:t>Kroelinger</a:t>
            </a:r>
            <a:r>
              <a:rPr lang="en-US" sz="2300" i="1" dirty="0" smtClean="0"/>
              <a:t>, C., </a:t>
            </a:r>
            <a:r>
              <a:rPr lang="en-US" sz="2300" i="1" dirty="0" err="1" smtClean="0"/>
              <a:t>Besera</a:t>
            </a:r>
            <a:r>
              <a:rPr lang="en-US" sz="2300" i="1" dirty="0" smtClean="0"/>
              <a:t>, G… Barfield, W. (2016). </a:t>
            </a:r>
            <a:r>
              <a:rPr lang="en-US" sz="2300" i="1" dirty="0" err="1" smtClean="0"/>
              <a:t>Redued</a:t>
            </a:r>
            <a:r>
              <a:rPr lang="en-US" sz="2300" i="1" dirty="0" smtClean="0"/>
              <a:t> Disparities in Birth Rates Among Teens Aged 15-19 Years- United States, 2006-2007 and 2013-2014. </a:t>
            </a:r>
            <a:r>
              <a:rPr lang="en-US" sz="2300" i="1" dirty="0" err="1" smtClean="0"/>
              <a:t>orbidity</a:t>
            </a:r>
            <a:r>
              <a:rPr lang="en-US" sz="2300" i="1" dirty="0" smtClean="0"/>
              <a:t> and Mortality Weekly Report, 65(16), 409-414. </a:t>
            </a:r>
            <a:endParaRPr lang="en-US" i="1" dirty="0"/>
          </a:p>
        </p:txBody>
      </p:sp>
    </p:spTree>
    <p:extLst>
      <p:ext uri="{BB962C8B-B14F-4D97-AF65-F5344CB8AC3E}">
        <p14:creationId xmlns:p14="http://schemas.microsoft.com/office/powerpoint/2010/main" val="1178124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(3)</a:t>
            </a:r>
            <a:endParaRPr lang="en-US" dirty="0"/>
          </a:p>
        </p:txBody>
      </p:sp>
      <p:sp>
        <p:nvSpPr>
          <p:cNvPr id="3" name="Content Placeholder 2"/>
          <p:cNvSpPr>
            <a:spLocks noGrp="1"/>
          </p:cNvSpPr>
          <p:nvPr>
            <p:ph idx="1"/>
          </p:nvPr>
        </p:nvSpPr>
        <p:spPr>
          <a:xfrm>
            <a:off x="838200" y="1448972"/>
            <a:ext cx="11161542" cy="4727991"/>
          </a:xfrm>
        </p:spPr>
        <p:txBody>
          <a:bodyPr>
            <a:normAutofit fontScale="55000" lnSpcReduction="20000"/>
          </a:bodyPr>
          <a:lstStyle/>
          <a:p>
            <a:pPr marL="514350" indent="-514350">
              <a:buFont typeface="+mj-lt"/>
              <a:buAutoNum type="arabicPeriod" startAt="22"/>
            </a:pPr>
            <a:r>
              <a:rPr lang="en-US" dirty="0" smtClean="0"/>
              <a:t>Prather, C., Fuller, T. Marshall, K. &amp; Jeffries, W. (2016). The Impact of Racism on the Sexual and Reproductive Health of African American Women. Journal of Women's Health, 25(7), 664-671. </a:t>
            </a:r>
          </a:p>
          <a:p>
            <a:pPr marL="514350" indent="-514350">
              <a:buFont typeface="+mj-lt"/>
              <a:buAutoNum type="arabicPeriod" startAt="22"/>
            </a:pPr>
            <a:r>
              <a:rPr lang="en-US" dirty="0" err="1" smtClean="0"/>
              <a:t>Jin</a:t>
            </a:r>
            <a:r>
              <a:rPr lang="en-US" dirty="0" smtClean="0"/>
              <a:t>, Y. &amp; Jones-Smith, J. (2015). Associations Between Family Income and Children’s Physical Fitness and Obesity in California, 2010-2012.</a:t>
            </a:r>
          </a:p>
          <a:p>
            <a:pPr marL="514350" indent="-514350">
              <a:buFont typeface="+mj-lt"/>
              <a:buAutoNum type="arabicPeriod" startAt="22"/>
            </a:pPr>
            <a:r>
              <a:rPr lang="en-US" dirty="0" err="1"/>
              <a:t>Akinbami</a:t>
            </a:r>
            <a:r>
              <a:rPr lang="en-US" dirty="0"/>
              <a:t> LJ, Moorman JE, Bailey C, et al. </a:t>
            </a:r>
            <a:r>
              <a:rPr lang="en-US" dirty="0" smtClean="0"/>
              <a:t>(2012). Trends </a:t>
            </a:r>
            <a:r>
              <a:rPr lang="en-US" dirty="0"/>
              <a:t>in asthma prevalence, health care use, and mortality in the United States, 2001-2010. NCHS Data </a:t>
            </a:r>
            <a:r>
              <a:rPr lang="en-US" dirty="0" smtClean="0"/>
              <a:t>Brief, 94,1–8</a:t>
            </a:r>
            <a:r>
              <a:rPr lang="en-US" dirty="0"/>
              <a:t>. </a:t>
            </a:r>
            <a:endParaRPr lang="en-US" dirty="0" smtClean="0"/>
          </a:p>
          <a:p>
            <a:pPr marL="514350" indent="-514350">
              <a:buFont typeface="+mj-lt"/>
              <a:buAutoNum type="arabicPeriod" startAt="22"/>
            </a:pPr>
            <a:r>
              <a:rPr lang="en-US" dirty="0"/>
              <a:t>Lewis TC, Robins TG, Joseph CL, et al. </a:t>
            </a:r>
            <a:r>
              <a:rPr lang="en-US" dirty="0" smtClean="0"/>
              <a:t>(2004). Identification </a:t>
            </a:r>
            <a:r>
              <a:rPr lang="en-US" dirty="0"/>
              <a:t>of gaps in the diagnosis and treatment of childhood asthma using a community-based participatory research approach. J Urban </a:t>
            </a:r>
            <a:r>
              <a:rPr lang="en-US" dirty="0" smtClean="0"/>
              <a:t>Health, 81(3),472–488</a:t>
            </a:r>
            <a:r>
              <a:rPr lang="en-US" dirty="0"/>
              <a:t>. </a:t>
            </a:r>
            <a:endParaRPr lang="en-US" dirty="0" smtClean="0"/>
          </a:p>
          <a:p>
            <a:pPr marL="514350" indent="-514350">
              <a:buFont typeface="+mj-lt"/>
              <a:buAutoNum type="arabicPeriod" startAt="22"/>
            </a:pPr>
            <a:r>
              <a:rPr lang="en-US" dirty="0" err="1"/>
              <a:t>Moonesinghe</a:t>
            </a:r>
            <a:r>
              <a:rPr lang="en-US" dirty="0"/>
              <a:t> R, </a:t>
            </a:r>
            <a:r>
              <a:rPr lang="en-US" dirty="0" err="1"/>
              <a:t>Bouye</a:t>
            </a:r>
            <a:r>
              <a:rPr lang="en-US" dirty="0"/>
              <a:t> </a:t>
            </a:r>
            <a:r>
              <a:rPr lang="en-US" dirty="0" smtClean="0"/>
              <a:t>K &amp; </a:t>
            </a:r>
            <a:r>
              <a:rPr lang="en-US" dirty="0"/>
              <a:t>Penman-Aguilar A. </a:t>
            </a:r>
            <a:r>
              <a:rPr lang="en-US" dirty="0" smtClean="0"/>
              <a:t>(2014) Difference </a:t>
            </a:r>
            <a:r>
              <a:rPr lang="en-US" dirty="0"/>
              <a:t>in health inequity between two population groups due to a social determinant of health. </a:t>
            </a:r>
            <a:r>
              <a:rPr lang="en-US" dirty="0" err="1"/>
              <a:t>Int</a:t>
            </a:r>
            <a:r>
              <a:rPr lang="en-US" dirty="0"/>
              <a:t> J Environ Res Public </a:t>
            </a:r>
            <a:r>
              <a:rPr lang="en-US" dirty="0" smtClean="0"/>
              <a:t>Health, 11</a:t>
            </a:r>
            <a:r>
              <a:rPr lang="en-US" dirty="0"/>
              <a:t>, 13074–13083. </a:t>
            </a:r>
            <a:endParaRPr lang="en-US" dirty="0" smtClean="0"/>
          </a:p>
          <a:p>
            <a:pPr marL="514350" indent="-514350">
              <a:buFont typeface="+mj-lt"/>
              <a:buAutoNum type="arabicPeriod" startAt="22"/>
            </a:pPr>
            <a:r>
              <a:rPr lang="en-US" dirty="0" err="1" smtClean="0"/>
              <a:t>Geronimus</a:t>
            </a:r>
            <a:r>
              <a:rPr lang="en-US" dirty="0" smtClean="0"/>
              <a:t>, A. (1992). The Weathering Hypothesis and the Health of African-American Women and Infants: evidence and speculations. Ethnicity &amp; Disease, 2(3), 207-221.</a:t>
            </a:r>
          </a:p>
          <a:p>
            <a:pPr marL="514350" indent="-514350">
              <a:buFont typeface="+mj-lt"/>
              <a:buAutoNum type="arabicPeriod" startAt="22"/>
            </a:pPr>
            <a:r>
              <a:rPr lang="en-US" dirty="0" smtClean="0"/>
              <a:t>Willis, E., McManus, P., Magallanes, N., Johnson, S., </a:t>
            </a:r>
            <a:r>
              <a:rPr lang="en-US" dirty="0" err="1" smtClean="0"/>
              <a:t>Majnik</a:t>
            </a:r>
            <a:r>
              <a:rPr lang="en-US" dirty="0" smtClean="0"/>
              <a:t>, A. (2014). Conquering Racial Disparities in Perinatal </a:t>
            </a:r>
            <a:r>
              <a:rPr lang="en-US" dirty="0"/>
              <a:t>Outcomes. Clinics in </a:t>
            </a:r>
            <a:r>
              <a:rPr lang="en-US" dirty="0" smtClean="0"/>
              <a:t>perinatology, 41(4), 847-875.</a:t>
            </a:r>
          </a:p>
          <a:p>
            <a:pPr marL="514350" indent="-514350">
              <a:buFont typeface="+mj-lt"/>
              <a:buAutoNum type="arabicPeriod" startAt="22"/>
            </a:pPr>
            <a:r>
              <a:rPr lang="en-US" dirty="0" err="1"/>
              <a:t>Sallis</a:t>
            </a:r>
            <a:r>
              <a:rPr lang="en-US" dirty="0"/>
              <a:t> JF, </a:t>
            </a:r>
            <a:r>
              <a:rPr lang="en-US" dirty="0" err="1"/>
              <a:t>Glanz</a:t>
            </a:r>
            <a:r>
              <a:rPr lang="en-US" dirty="0"/>
              <a:t> K. </a:t>
            </a:r>
            <a:r>
              <a:rPr lang="en-US" dirty="0" smtClean="0"/>
              <a:t>(2009). Physical </a:t>
            </a:r>
            <a:r>
              <a:rPr lang="en-US" dirty="0"/>
              <a:t>activity and food environments: solutions to the obesity epidemic. Milbank </a:t>
            </a:r>
            <a:r>
              <a:rPr lang="en-US" dirty="0" smtClean="0"/>
              <a:t>Q, 87(1), 123–154</a:t>
            </a:r>
            <a:r>
              <a:rPr lang="en-US" dirty="0"/>
              <a:t>. </a:t>
            </a:r>
            <a:endParaRPr lang="en-US" dirty="0" smtClean="0"/>
          </a:p>
          <a:p>
            <a:pPr marL="514350" indent="-514350">
              <a:buFont typeface="+mj-lt"/>
              <a:buAutoNum type="arabicPeriod" startAt="22"/>
            </a:pPr>
            <a:r>
              <a:rPr lang="en-US" dirty="0" smtClean="0"/>
              <a:t>Coughlin, S. (2019). Social Determinants of Breast Cancer Risk, Stage and Survival. Breast Cancer Research and Treatment, 177(3), 537-548. </a:t>
            </a:r>
          </a:p>
          <a:p>
            <a:pPr marL="514350" indent="-514350">
              <a:buFont typeface="+mj-lt"/>
              <a:buAutoNum type="arabicPeriod" startAt="22"/>
            </a:pPr>
            <a:r>
              <a:rPr lang="en-US" dirty="0" smtClean="0"/>
              <a:t>Marmot, M. (2018). Health Equity, Cancer, and Social Determinants of Health. The Lancet Global Health, 6, S29-S29. </a:t>
            </a:r>
          </a:p>
          <a:p>
            <a:pPr marL="514350" indent="-514350">
              <a:buFont typeface="+mj-lt"/>
              <a:buAutoNum type="arabicPeriod" startAt="22"/>
            </a:pPr>
            <a:r>
              <a:rPr lang="en-US" dirty="0" smtClean="0"/>
              <a:t>Roach, M. &amp; </a:t>
            </a:r>
            <a:r>
              <a:rPr lang="en-US" dirty="0" err="1" smtClean="0"/>
              <a:t>Einstadter</a:t>
            </a:r>
            <a:r>
              <a:rPr lang="en-US" dirty="0" smtClean="0"/>
              <a:t>, D. (2018). Archives of Physical Medicine </a:t>
            </a:r>
            <a:r>
              <a:rPr lang="en-US" dirty="0"/>
              <a:t>and Rehabilitation. Associations Between Social Determinants of Health and Outcomes for Persons With a Brain </a:t>
            </a:r>
            <a:r>
              <a:rPr lang="en-US" dirty="0" smtClean="0"/>
              <a:t>Injury, 99(10), e63.</a:t>
            </a:r>
            <a:endParaRPr lang="en-US" dirty="0"/>
          </a:p>
        </p:txBody>
      </p:sp>
    </p:spTree>
    <p:extLst>
      <p:ext uri="{BB962C8B-B14F-4D97-AF65-F5344CB8AC3E}">
        <p14:creationId xmlns:p14="http://schemas.microsoft.com/office/powerpoint/2010/main" val="1171418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(4)</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33"/>
            </a:pPr>
            <a:r>
              <a:rPr lang="en-US" sz="1500" dirty="0" smtClean="0"/>
              <a:t>Loeb, M. (2004). Use of a Broader Determinants of Health Model for Community-Acquired Pneumonia in Seniors. Clinical Infectious Diseases, 38(9), 1293-1297. </a:t>
            </a:r>
          </a:p>
          <a:p>
            <a:pPr marL="514350" indent="-514350">
              <a:buFont typeface="+mj-lt"/>
              <a:buAutoNum type="arabicPeriod" startAt="33"/>
            </a:pPr>
            <a:r>
              <a:rPr lang="en-US" sz="1500" dirty="0" smtClean="0"/>
              <a:t>Healthy People 2020 (2019). Crime and Violence. </a:t>
            </a:r>
            <a:r>
              <a:rPr lang="en-US" sz="1500" dirty="0"/>
              <a:t>Retrieved from: </a:t>
            </a:r>
            <a:r>
              <a:rPr lang="en-US" sz="1500" dirty="0" smtClean="0">
                <a:hlinkClick r:id="rId3"/>
              </a:rPr>
              <a:t>URL to Source</a:t>
            </a:r>
            <a:endParaRPr lang="en-US" sz="1500" dirty="0" smtClean="0"/>
          </a:p>
          <a:p>
            <a:pPr marL="514350" indent="-514350">
              <a:buFont typeface="+mj-lt"/>
              <a:buAutoNum type="arabicPeriod" startAt="33"/>
            </a:pPr>
            <a:r>
              <a:rPr lang="en-US" sz="1500" dirty="0" err="1" smtClean="0"/>
              <a:t>Havranek</a:t>
            </a:r>
            <a:r>
              <a:rPr lang="en-US" sz="1500" dirty="0" smtClean="0"/>
              <a:t>, E., </a:t>
            </a:r>
            <a:r>
              <a:rPr lang="en-US" sz="1500" dirty="0" err="1" smtClean="0"/>
              <a:t>Mujahid</a:t>
            </a:r>
            <a:r>
              <a:rPr lang="en-US" sz="1500" dirty="0" smtClean="0"/>
              <a:t>, M., Barr, D., Blair, I., Cohen, M., </a:t>
            </a:r>
            <a:r>
              <a:rPr lang="en-US" sz="1500" dirty="0"/>
              <a:t>Cruz-Flores </a:t>
            </a:r>
            <a:r>
              <a:rPr lang="en-US" sz="1500" dirty="0" smtClean="0"/>
              <a:t>S… </a:t>
            </a:r>
            <a:r>
              <a:rPr lang="en-US" sz="1500" dirty="0" err="1" smtClean="0"/>
              <a:t>Yancy</a:t>
            </a:r>
            <a:r>
              <a:rPr lang="en-US" sz="1500" dirty="0" smtClean="0"/>
              <a:t>, C. (2015). Circulation, 132(9), 873-898.</a:t>
            </a:r>
          </a:p>
          <a:p>
            <a:pPr marL="514350" indent="-514350">
              <a:buFont typeface="+mj-lt"/>
              <a:buAutoNum type="arabicPeriod" startAt="33"/>
            </a:pPr>
            <a:r>
              <a:rPr lang="en-US" sz="1500" dirty="0" smtClean="0"/>
              <a:t>U.S</a:t>
            </a:r>
            <a:r>
              <a:rPr lang="en-US" sz="1500" dirty="0"/>
              <a:t>. Department of Health and Human Services (2019). Social Determinants of Health. Retrieved from: </a:t>
            </a:r>
            <a:r>
              <a:rPr lang="en-US" sz="1500" dirty="0" smtClean="0">
                <a:hlinkClick r:id="rId4"/>
              </a:rPr>
              <a:t>URL to Source</a:t>
            </a:r>
            <a:endParaRPr lang="en-US" sz="1500" dirty="0" smtClean="0"/>
          </a:p>
          <a:p>
            <a:pPr marL="514350" indent="-514350">
              <a:buFont typeface="+mj-lt"/>
              <a:buAutoNum type="arabicPeriod" startAt="33"/>
            </a:pPr>
            <a:r>
              <a:rPr lang="en-US" sz="1600" dirty="0"/>
              <a:t>Centers for Disease Control and Prevention. 2019. </a:t>
            </a:r>
            <a:r>
              <a:rPr lang="en-US" sz="1600" i="1" dirty="0"/>
              <a:t>What are determinants of health and how are they related to social determinants of health? </a:t>
            </a:r>
            <a:r>
              <a:rPr lang="en-US" sz="1600" dirty="0"/>
              <a:t>Available at: </a:t>
            </a:r>
            <a:r>
              <a:rPr lang="en-US" sz="1600" dirty="0" smtClean="0">
                <a:hlinkClick r:id="rId5"/>
              </a:rPr>
              <a:t>URL to Source</a:t>
            </a:r>
            <a:endParaRPr lang="en-US" sz="1600" dirty="0" smtClean="0"/>
          </a:p>
          <a:p>
            <a:pPr marL="514350" indent="-514350">
              <a:buFont typeface="+mj-lt"/>
              <a:buAutoNum type="arabicPeriod" startAt="33"/>
            </a:pPr>
            <a:r>
              <a:rPr lang="en-US" sz="1600" dirty="0" smtClean="0"/>
              <a:t>U.S. Department of Health and Human Services (2019). Mental Health. </a:t>
            </a:r>
            <a:r>
              <a:rPr lang="en-US" sz="1600" dirty="0"/>
              <a:t>Retrieved from</a:t>
            </a:r>
            <a:r>
              <a:rPr lang="en-US" sz="1600"/>
              <a:t>: </a:t>
            </a:r>
            <a:r>
              <a:rPr lang="en-US" sz="1600" smtClean="0">
                <a:hlinkClick r:id="rId6"/>
              </a:rPr>
              <a:t>URL to Source</a:t>
            </a:r>
            <a:endParaRPr lang="en-US" sz="1600" dirty="0"/>
          </a:p>
          <a:p>
            <a:pPr marL="514350" indent="-514350">
              <a:buFont typeface="+mj-lt"/>
              <a:buAutoNum type="arabicPeriod" startAt="33"/>
            </a:pPr>
            <a:endParaRPr lang="en-US" sz="1500" dirty="0" smtClean="0"/>
          </a:p>
          <a:p>
            <a:pPr marL="0" indent="0">
              <a:buNone/>
            </a:pPr>
            <a:endParaRPr lang="en-US" sz="1500" dirty="0"/>
          </a:p>
          <a:p>
            <a:pPr marL="514350" indent="-514350">
              <a:buFont typeface="+mj-lt"/>
              <a:buAutoNum type="arabicPeriod" startAt="33"/>
            </a:pPr>
            <a:endParaRPr lang="en-US" sz="1500" dirty="0" smtClean="0"/>
          </a:p>
          <a:p>
            <a:pPr marL="514350" indent="-514350">
              <a:buFont typeface="+mj-lt"/>
              <a:buAutoNum type="arabicPeriod" startAt="33"/>
            </a:pPr>
            <a:endParaRPr lang="en-US" sz="1500" dirty="0"/>
          </a:p>
        </p:txBody>
      </p:sp>
    </p:spTree>
    <p:extLst>
      <p:ext uri="{BB962C8B-B14F-4D97-AF65-F5344CB8AC3E}">
        <p14:creationId xmlns:p14="http://schemas.microsoft.com/office/powerpoint/2010/main" val="180093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Please complete the pre-test questions</a:t>
            </a:r>
            <a:endParaRPr lang="en-US" dirty="0"/>
          </a:p>
        </p:txBody>
      </p:sp>
      <p:pic>
        <p:nvPicPr>
          <p:cNvPr id="5" name="Picture 4" descr="clipboar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3645" y="1027906"/>
            <a:ext cx="5503653" cy="5503653"/>
          </a:xfrm>
          <a:prstGeom prst="rect">
            <a:avLst/>
          </a:prstGeom>
        </p:spPr>
      </p:pic>
    </p:spTree>
    <p:extLst>
      <p:ext uri="{BB962C8B-B14F-4D97-AF65-F5344CB8AC3E}">
        <p14:creationId xmlns:p14="http://schemas.microsoft.com/office/powerpoint/2010/main" val="3784353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a:xfrm>
            <a:off x="998807" y="2025747"/>
            <a:ext cx="4867422" cy="3580573"/>
          </a:xfrm>
        </p:spPr>
        <p:txBody>
          <a:bodyPr>
            <a:normAutofit/>
          </a:bodyPr>
          <a:lstStyle/>
          <a:p>
            <a:pPr marL="0" indent="0">
              <a:buNone/>
            </a:pPr>
            <a:r>
              <a:rPr lang="en-US" sz="3200" dirty="0"/>
              <a:t>How can we be more inclusive of people who are non-binary and/or gender non-conforming?</a:t>
            </a:r>
          </a:p>
          <a:p>
            <a:endParaRPr lang="en-US" dirty="0"/>
          </a:p>
        </p:txBody>
      </p:sp>
      <p:pic>
        <p:nvPicPr>
          <p:cNvPr id="4" name="Picture 3"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14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a:t>By the end of this track, participants will be able to: </a:t>
            </a:r>
          </a:p>
          <a:p>
            <a:r>
              <a:rPr lang="en-US" dirty="0"/>
              <a:t>Identify and define SDOH</a:t>
            </a:r>
          </a:p>
          <a:p>
            <a:r>
              <a:rPr lang="en-US" dirty="0"/>
              <a:t>Describe how SDOH influences health</a:t>
            </a:r>
          </a:p>
          <a:p>
            <a:endParaRPr lang="en-US" dirty="0"/>
          </a:p>
        </p:txBody>
      </p:sp>
      <p:pic>
        <p:nvPicPr>
          <p:cNvPr id="4" name="Picture 3" descr="Representing thinking/ideas" title="Image: Light bul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Health</a:t>
            </a:r>
          </a:p>
        </p:txBody>
      </p:sp>
      <p:sp>
        <p:nvSpPr>
          <p:cNvPr id="3" name="Content Placeholder 2"/>
          <p:cNvSpPr>
            <a:spLocks noGrp="1"/>
          </p:cNvSpPr>
          <p:nvPr>
            <p:ph sz="half" idx="1"/>
          </p:nvPr>
        </p:nvSpPr>
        <p:spPr>
          <a:xfrm>
            <a:off x="838199" y="1866370"/>
            <a:ext cx="5210909" cy="4019760"/>
          </a:xfrm>
        </p:spPr>
        <p:txBody>
          <a:bodyPr>
            <a:noAutofit/>
          </a:bodyPr>
          <a:lstStyle/>
          <a:p>
            <a:pPr marL="0" indent="0">
              <a:buNone/>
            </a:pPr>
            <a:r>
              <a:rPr lang="en-US" dirty="0"/>
              <a:t>Determinants of health are factors that contribute to a person’s current state of health. These factors may be </a:t>
            </a:r>
            <a:r>
              <a:rPr lang="en-US" b="1" dirty="0">
                <a:solidFill>
                  <a:srgbClr val="3863A2"/>
                </a:solidFill>
              </a:rPr>
              <a:t>biological</a:t>
            </a:r>
            <a:r>
              <a:rPr lang="en-US" dirty="0"/>
              <a:t>, </a:t>
            </a:r>
            <a:r>
              <a:rPr lang="en-US" b="1" dirty="0">
                <a:solidFill>
                  <a:srgbClr val="3863A2"/>
                </a:solidFill>
              </a:rPr>
              <a:t>socioeconomic</a:t>
            </a:r>
            <a:r>
              <a:rPr lang="en-US" dirty="0"/>
              <a:t>, </a:t>
            </a:r>
            <a:r>
              <a:rPr lang="en-US" b="1" dirty="0">
                <a:solidFill>
                  <a:srgbClr val="3863A2"/>
                </a:solidFill>
              </a:rPr>
              <a:t>psychosocial</a:t>
            </a:r>
            <a:r>
              <a:rPr lang="en-US" dirty="0"/>
              <a:t>, </a:t>
            </a:r>
            <a:r>
              <a:rPr lang="en-US" b="1" dirty="0">
                <a:solidFill>
                  <a:srgbClr val="3863A2"/>
                </a:solidFill>
              </a:rPr>
              <a:t>behavioral</a:t>
            </a:r>
            <a:r>
              <a:rPr lang="en-US" dirty="0"/>
              <a:t>, or</a:t>
            </a:r>
            <a:r>
              <a:rPr lang="en-US" i="1" dirty="0"/>
              <a:t> </a:t>
            </a:r>
            <a:r>
              <a:rPr lang="en-US" sz="3200" b="1" i="1" dirty="0">
                <a:solidFill>
                  <a:srgbClr val="3863A2"/>
                </a:solidFill>
              </a:rPr>
              <a:t>social</a:t>
            </a:r>
            <a:r>
              <a:rPr lang="en-US" sz="2400" i="1" dirty="0"/>
              <a:t> </a:t>
            </a:r>
            <a:r>
              <a:rPr lang="en-US" dirty="0"/>
              <a:t>in nature. Scientists generally recognize these </a:t>
            </a:r>
            <a:r>
              <a:rPr lang="en-US" b="1" dirty="0">
                <a:solidFill>
                  <a:srgbClr val="3863A2"/>
                </a:solidFill>
              </a:rPr>
              <a:t>five determinants </a:t>
            </a:r>
            <a:r>
              <a:rPr lang="en-US" dirty="0"/>
              <a:t>of health of a population </a:t>
            </a:r>
            <a:r>
              <a:rPr lang="en-US" baseline="30000" dirty="0"/>
              <a:t>1,2</a:t>
            </a:r>
          </a:p>
          <a:p>
            <a:endParaRPr lang="en-US" dirty="0"/>
          </a:p>
        </p:txBody>
      </p:sp>
      <p:pic>
        <p:nvPicPr>
          <p:cNvPr id="1026" name="Picture 2" descr="5 Generally Recognized Categories&#10;" title="Determinants of Population Health"/>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36677" y="1642405"/>
            <a:ext cx="5706196" cy="37280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32829" y="5693625"/>
            <a:ext cx="5210043" cy="738664"/>
          </a:xfrm>
          <a:prstGeom prst="rect">
            <a:avLst/>
          </a:prstGeom>
          <a:noFill/>
        </p:spPr>
        <p:txBody>
          <a:bodyPr wrap="square" rtlCol="0">
            <a:spAutoFit/>
          </a:bodyPr>
          <a:lstStyle/>
          <a:p>
            <a:r>
              <a:rPr lang="en-US" sz="1400" b="1" dirty="0"/>
              <a:t>Fig. 1 </a:t>
            </a:r>
            <a:r>
              <a:rPr lang="en-US" sz="1400" dirty="0"/>
              <a:t>Centers for Disease Control and Prevention. 2019. </a:t>
            </a:r>
            <a:r>
              <a:rPr lang="en-US" sz="1400" i="1" dirty="0"/>
              <a:t>What are determinants of health and how are they related to social determinants of health? </a:t>
            </a:r>
            <a:r>
              <a:rPr lang="en-US" sz="1400" dirty="0"/>
              <a:t>Available at: </a:t>
            </a:r>
            <a:r>
              <a:rPr lang="en-US" sz="1400" dirty="0" err="1" smtClean="0">
                <a:hlinkClick r:id="rId4"/>
              </a:rPr>
              <a:t>URl</a:t>
            </a:r>
            <a:r>
              <a:rPr lang="en-US" sz="1400" dirty="0" smtClean="0">
                <a:hlinkClick r:id="rId4"/>
              </a:rPr>
              <a:t> to Source</a:t>
            </a:r>
            <a:endParaRPr lang="en-US" sz="1400" dirty="0"/>
          </a:p>
        </p:txBody>
      </p:sp>
    </p:spTree>
    <p:extLst>
      <p:ext uri="{BB962C8B-B14F-4D97-AF65-F5344CB8AC3E}">
        <p14:creationId xmlns:p14="http://schemas.microsoft.com/office/powerpoint/2010/main" val="113406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 (SDOH)</a:t>
            </a:r>
          </a:p>
        </p:txBody>
      </p:sp>
      <p:sp>
        <p:nvSpPr>
          <p:cNvPr id="3" name="Content Placeholder 2"/>
          <p:cNvSpPr>
            <a:spLocks noGrp="1"/>
          </p:cNvSpPr>
          <p:nvPr>
            <p:ph idx="1"/>
          </p:nvPr>
        </p:nvSpPr>
        <p:spPr>
          <a:xfrm>
            <a:off x="1591447" y="1954800"/>
            <a:ext cx="9009106" cy="3341100"/>
          </a:xfrm>
        </p:spPr>
        <p:txBody>
          <a:bodyPr>
            <a:noAutofit/>
          </a:bodyPr>
          <a:lstStyle/>
          <a:p>
            <a:pPr marL="0" indent="0" algn="ctr">
              <a:lnSpc>
                <a:spcPct val="100000"/>
              </a:lnSpc>
              <a:buNone/>
            </a:pPr>
            <a:r>
              <a:rPr lang="en-US" sz="4400" dirty="0"/>
              <a:t>“are the complex, integrated, and overlapping social structures and economic systems that are responsible for most health inequities.”</a:t>
            </a:r>
            <a:r>
              <a:rPr lang="en-US" sz="4400" baseline="30000" dirty="0"/>
              <a:t>3</a:t>
            </a:r>
          </a:p>
          <a:p>
            <a:pPr marL="0" indent="0" algn="ctr">
              <a:lnSpc>
                <a:spcPct val="100000"/>
              </a:lnSpc>
              <a:buNone/>
            </a:pPr>
            <a:r>
              <a:rPr lang="en-US" sz="4400" i="1" baseline="30000" dirty="0"/>
              <a:t>-CDC</a:t>
            </a:r>
          </a:p>
        </p:txBody>
      </p:sp>
    </p:spTree>
    <p:extLst>
      <p:ext uri="{BB962C8B-B14F-4D97-AF65-F5344CB8AC3E}">
        <p14:creationId xmlns:p14="http://schemas.microsoft.com/office/powerpoint/2010/main" val="426730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 (SDOH</a:t>
            </a:r>
            <a:r>
              <a:rPr lang="en-US" dirty="0" smtClean="0"/>
              <a:t>) (2)</a:t>
            </a:r>
            <a:endParaRPr lang="en-US" dirty="0"/>
          </a:p>
        </p:txBody>
      </p:sp>
      <p:sp>
        <p:nvSpPr>
          <p:cNvPr id="3" name="Content Placeholder 2"/>
          <p:cNvSpPr>
            <a:spLocks noGrp="1"/>
          </p:cNvSpPr>
          <p:nvPr>
            <p:ph idx="1"/>
          </p:nvPr>
        </p:nvSpPr>
        <p:spPr>
          <a:xfrm>
            <a:off x="1776125" y="1954800"/>
            <a:ext cx="8639750" cy="3250246"/>
          </a:xfrm>
        </p:spPr>
        <p:txBody>
          <a:bodyPr>
            <a:noAutofit/>
          </a:bodyPr>
          <a:lstStyle/>
          <a:p>
            <a:pPr marL="0" indent="0" algn="ctr">
              <a:buNone/>
            </a:pPr>
            <a:r>
              <a:rPr lang="en-US" sz="3400" dirty="0"/>
              <a:t>Social determinants of health such as </a:t>
            </a:r>
            <a:r>
              <a:rPr lang="en-US" sz="3400" b="1" dirty="0">
                <a:solidFill>
                  <a:schemeClr val="accent4">
                    <a:lumMod val="75000"/>
                  </a:schemeClr>
                </a:solidFill>
              </a:rPr>
              <a:t>poverty</a:t>
            </a:r>
            <a:r>
              <a:rPr lang="en-US" sz="3400" b="1" dirty="0"/>
              <a:t>, food insecurity, </a:t>
            </a:r>
            <a:r>
              <a:rPr lang="en-US" sz="3400" b="1" dirty="0">
                <a:solidFill>
                  <a:schemeClr val="accent4">
                    <a:lumMod val="75000"/>
                  </a:schemeClr>
                </a:solidFill>
              </a:rPr>
              <a:t>unequal access to health care</a:t>
            </a:r>
            <a:r>
              <a:rPr lang="en-US" sz="3400" b="1" dirty="0"/>
              <a:t>, stigma, </a:t>
            </a:r>
            <a:r>
              <a:rPr lang="en-US" sz="3400" b="1" dirty="0">
                <a:solidFill>
                  <a:schemeClr val="accent4">
                    <a:lumMod val="75000"/>
                  </a:schemeClr>
                </a:solidFill>
              </a:rPr>
              <a:t>inadequate education</a:t>
            </a:r>
            <a:r>
              <a:rPr lang="en-US" sz="3400" b="1" dirty="0"/>
              <a:t>,</a:t>
            </a:r>
            <a:r>
              <a:rPr lang="en-US" sz="3400" b="1" dirty="0">
                <a:solidFill>
                  <a:schemeClr val="accent4">
                    <a:lumMod val="75000"/>
                  </a:schemeClr>
                </a:solidFill>
              </a:rPr>
              <a:t> </a:t>
            </a:r>
            <a:r>
              <a:rPr lang="en-US" sz="3400" b="1" dirty="0"/>
              <a:t>job security, transportation, </a:t>
            </a:r>
            <a:r>
              <a:rPr lang="en-US" sz="3400" b="1" dirty="0">
                <a:solidFill>
                  <a:schemeClr val="accent4">
                    <a:lumMod val="75000"/>
                  </a:schemeClr>
                </a:solidFill>
              </a:rPr>
              <a:t>social exclusion</a:t>
            </a:r>
            <a:r>
              <a:rPr lang="en-US" sz="3400" b="1" dirty="0"/>
              <a:t>, </a:t>
            </a:r>
            <a:r>
              <a:rPr lang="en-US" sz="3400" dirty="0"/>
              <a:t>and</a:t>
            </a:r>
            <a:r>
              <a:rPr lang="en-US" sz="3400" b="1" dirty="0"/>
              <a:t> racism</a:t>
            </a:r>
            <a:r>
              <a:rPr lang="en-US" sz="3400" dirty="0"/>
              <a:t> are tangible responses of those complex, integrated social structures and economic </a:t>
            </a:r>
            <a:r>
              <a:rPr lang="en-US" sz="3400" dirty="0" smtClean="0"/>
              <a:t>systems.</a:t>
            </a:r>
            <a:r>
              <a:rPr lang="en-US" sz="3400" baseline="30000" dirty="0" smtClean="0"/>
              <a:t>37</a:t>
            </a:r>
            <a:endParaRPr lang="en-US" sz="4400" b="1" u="sng" baseline="30000" dirty="0"/>
          </a:p>
        </p:txBody>
      </p:sp>
    </p:spTree>
    <p:extLst>
      <p:ext uri="{BB962C8B-B14F-4D97-AF65-F5344CB8AC3E}">
        <p14:creationId xmlns:p14="http://schemas.microsoft.com/office/powerpoint/2010/main" val="2052588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Social Gradient</a:t>
            </a:r>
          </a:p>
        </p:txBody>
      </p:sp>
      <p:sp>
        <p:nvSpPr>
          <p:cNvPr id="3" name="Content Placeholder 2"/>
          <p:cNvSpPr>
            <a:spLocks noGrp="1"/>
          </p:cNvSpPr>
          <p:nvPr>
            <p:ph sz="half" idx="1"/>
          </p:nvPr>
        </p:nvSpPr>
        <p:spPr>
          <a:xfrm>
            <a:off x="968828" y="1926770"/>
            <a:ext cx="5811800" cy="3510643"/>
          </a:xfrm>
        </p:spPr>
        <p:txBody>
          <a:bodyPr>
            <a:noAutofit/>
          </a:bodyPr>
          <a:lstStyle/>
          <a:p>
            <a:r>
              <a:rPr lang="en-US" dirty="0"/>
              <a:t>Life expectancy is shorter and most diseases are more common the further down the socioeconomic ladder in each society</a:t>
            </a:r>
            <a:r>
              <a:rPr lang="en-US" baseline="30000" dirty="0"/>
              <a:t>14</a:t>
            </a:r>
          </a:p>
          <a:p>
            <a:endParaRPr lang="en-US" sz="900" dirty="0"/>
          </a:p>
          <a:p>
            <a:r>
              <a:rPr lang="en-US" dirty="0"/>
              <a:t>This is not limited to only those of low </a:t>
            </a:r>
            <a:r>
              <a:rPr lang="en-US" dirty="0" smtClean="0"/>
              <a:t>SES</a:t>
            </a:r>
            <a:r>
              <a:rPr lang="en-US" baseline="30000" dirty="0" smtClean="0"/>
              <a:t>14</a:t>
            </a:r>
            <a:endParaRPr lang="en-US" baseline="30000" dirty="0"/>
          </a:p>
          <a:p>
            <a:endParaRPr lang="en-US" dirty="0"/>
          </a:p>
        </p:txBody>
      </p:sp>
      <p:sp>
        <p:nvSpPr>
          <p:cNvPr id="5" name="Rounded Rectangle 4"/>
          <p:cNvSpPr/>
          <p:nvPr/>
        </p:nvSpPr>
        <p:spPr>
          <a:xfrm>
            <a:off x="7019778" y="1704252"/>
            <a:ext cx="4684912" cy="3869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t>“The poorest of the poor, around the world, have the worst health. Within countries, the evidence shows that in general the lower an individual’s socioeconomic position the worse their health.” </a:t>
            </a:r>
            <a:r>
              <a:rPr lang="en-US" sz="2800" i="1" baseline="30000" dirty="0"/>
              <a:t>14</a:t>
            </a:r>
          </a:p>
        </p:txBody>
      </p:sp>
    </p:spTree>
    <p:extLst>
      <p:ext uri="{BB962C8B-B14F-4D97-AF65-F5344CB8AC3E}">
        <p14:creationId xmlns:p14="http://schemas.microsoft.com/office/powerpoint/2010/main" val="3327184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Conditions Associated with SDOH</a:t>
            </a:r>
          </a:p>
        </p:txBody>
      </p:sp>
      <p:graphicFrame>
        <p:nvGraphicFramePr>
          <p:cNvPr id="4" name="Diagram 3" descr="An image showing that the social determinants of health are associated with many health issues: cardiovascular disease, cancers, obesity, sexual violence, depression and anxiety, etc. "/>
          <p:cNvGraphicFramePr/>
          <p:nvPr>
            <p:extLst>
              <p:ext uri="{D42A27DB-BD31-4B8C-83A1-F6EECF244321}">
                <p14:modId xmlns:p14="http://schemas.microsoft.com/office/powerpoint/2010/main" val="1879328528"/>
              </p:ext>
            </p:extLst>
          </p:nvPr>
        </p:nvGraphicFramePr>
        <p:xfrm>
          <a:off x="1017270" y="1575582"/>
          <a:ext cx="10157460" cy="4332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8388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23556</TotalTime>
  <Words>2415</Words>
  <Application>Microsoft Office PowerPoint</Application>
  <PresentationFormat>Widescreen</PresentationFormat>
  <Paragraphs>160</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Symbol</vt:lpstr>
      <vt:lpstr>Office Theme</vt:lpstr>
      <vt:lpstr>What are SDOH?  (and what is their significance?)</vt:lpstr>
      <vt:lpstr>Please complete the pre-test questions</vt:lpstr>
      <vt:lpstr>Discussion question</vt:lpstr>
      <vt:lpstr>Objectives</vt:lpstr>
      <vt:lpstr>Determinants of Health</vt:lpstr>
      <vt:lpstr>Social Determinants of Health (SDOH)</vt:lpstr>
      <vt:lpstr>Social Determinants of Health (SDOH) (2)</vt:lpstr>
      <vt:lpstr>The Social Gradient</vt:lpstr>
      <vt:lpstr>Health Conditions Associated with SDOH</vt:lpstr>
      <vt:lpstr>Ask One More Question</vt:lpstr>
      <vt:lpstr>Social Determinants of Health</vt:lpstr>
      <vt:lpstr>Take home message</vt:lpstr>
      <vt:lpstr>References</vt:lpstr>
      <vt:lpstr>References (2)</vt:lpstr>
      <vt:lpstr>References (3)</vt:lpstr>
      <vt:lpstr>References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406</cp:revision>
  <cp:lastPrinted>2019-07-12T16:33:52Z</cp:lastPrinted>
  <dcterms:created xsi:type="dcterms:W3CDTF">2018-06-07T18:55:41Z</dcterms:created>
  <dcterms:modified xsi:type="dcterms:W3CDTF">2019-11-21T19:19:46Z</dcterms:modified>
</cp:coreProperties>
</file>