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</p:sldIdLst>
  <p:sldSz cx="10080625" cy="567055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86" y="293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305DA729-1F3B-FE12-C1B7-90713E5145C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2425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D3CFDD02-68ED-F569-75C1-D8E97033089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F949838-5D5D-E677-DAA5-7FFCDC9354D5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975831A-4BB3-54EB-DB9E-1AF5AF2B14D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65ADF48-6D5B-6215-312A-0FB7AA3D435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27ADEDA0-A2D4-1C8C-98A2-9B2A645C8F3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950CC9A0-B14F-4E65-BB4D-161D151CE7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3F637A0-5A54-DEC2-0104-016CA9D5398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61A647-7982-4D56-84A0-372C996DE38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02401" name="Rectangle 1">
            <a:extLst>
              <a:ext uri="{FF2B5EF4-FFF2-40B4-BE49-F238E27FC236}">
                <a16:creationId xmlns:a16="http://schemas.microsoft.com/office/drawing/2014/main" id="{E02B22A9-0726-7B8F-7BB8-34D043F4850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8A813EFA-C886-4659-BB70-10A05B498B4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6FF4E1B-4AA0-0977-44A7-0CCF9027F50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BAF561-516E-40EE-BA32-B07B1EEB9E53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1617" name="Rectangle 1">
            <a:extLst>
              <a:ext uri="{FF2B5EF4-FFF2-40B4-BE49-F238E27FC236}">
                <a16:creationId xmlns:a16="http://schemas.microsoft.com/office/drawing/2014/main" id="{E0C462B5-DB73-9988-68CA-50D589B5A79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5057C4A9-4901-14F7-2862-90FDC14B807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B5E693D-148D-F0D7-1429-39091D0CEC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BC6B0E-18AB-462A-9B73-E3A461037490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12641" name="Rectangle 1">
            <a:extLst>
              <a:ext uri="{FF2B5EF4-FFF2-40B4-BE49-F238E27FC236}">
                <a16:creationId xmlns:a16="http://schemas.microsoft.com/office/drawing/2014/main" id="{8693AF1D-8AEA-0503-2C8C-D727F831693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B1F810BD-E94F-DFEB-278F-06B096FDE45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23B3795-7988-E182-FA91-3F94165E29D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B13642-613C-4849-B907-2F374A8EF4A6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13665" name="Rectangle 1">
            <a:extLst>
              <a:ext uri="{FF2B5EF4-FFF2-40B4-BE49-F238E27FC236}">
                <a16:creationId xmlns:a16="http://schemas.microsoft.com/office/drawing/2014/main" id="{1F37279F-7AD6-32EE-84AF-18C8F392CC6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3A389520-DC32-9B03-5068-3958394B64B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D73F7AA-2830-6A9E-C4ED-E7EFBBDA59A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E0AA6B-9420-4D83-B12D-74A9844083F7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14689" name="Rectangle 1">
            <a:extLst>
              <a:ext uri="{FF2B5EF4-FFF2-40B4-BE49-F238E27FC236}">
                <a16:creationId xmlns:a16="http://schemas.microsoft.com/office/drawing/2014/main" id="{8D6D8AB0-10F4-3E80-C36D-9C826B249DD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06D403B7-9EF2-9F4C-D10F-6D2CE30B127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4F8CBC-6C94-A18B-F520-796B4CEFC3C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1BCDF3-CC62-4F39-9B43-2B9A7847D789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15713" name="Rectangle 1">
            <a:extLst>
              <a:ext uri="{FF2B5EF4-FFF2-40B4-BE49-F238E27FC236}">
                <a16:creationId xmlns:a16="http://schemas.microsoft.com/office/drawing/2014/main" id="{86B4006F-CEBB-A632-0327-B9624DB20A1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B1C226E4-B42F-D6E9-46E0-1662FC8D59B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14457C8-E7BD-5FFB-C2DC-D23F98F8F6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E25320-2CEC-4278-95C4-EE469D52ED3C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16737" name="Rectangle 1">
            <a:extLst>
              <a:ext uri="{FF2B5EF4-FFF2-40B4-BE49-F238E27FC236}">
                <a16:creationId xmlns:a16="http://schemas.microsoft.com/office/drawing/2014/main" id="{0BFB3CF4-4618-2A76-1147-FEF8F77406A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789B4B98-ED3B-7916-1D31-00F51A2D301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D7391C6-54AB-04DA-FFDA-10FB8AE7BF0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225011-ED1D-43EE-87C1-59D04046ECEB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17761" name="Rectangle 1">
            <a:extLst>
              <a:ext uri="{FF2B5EF4-FFF2-40B4-BE49-F238E27FC236}">
                <a16:creationId xmlns:a16="http://schemas.microsoft.com/office/drawing/2014/main" id="{F6F83326-D59A-3849-090D-201BFB16867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3DECB557-C2C9-D914-ADB1-9D2542A362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8AFAD7-2002-DD26-C7E7-A3EBB8C5ACA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F27920-7CE2-4B09-B2B2-14D0A3C51F33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18785" name="Rectangle 1">
            <a:extLst>
              <a:ext uri="{FF2B5EF4-FFF2-40B4-BE49-F238E27FC236}">
                <a16:creationId xmlns:a16="http://schemas.microsoft.com/office/drawing/2014/main" id="{10D1A894-44CF-C6B8-C527-D724883CA4D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47FFFD82-E89B-6DF2-6779-76E8C022F4D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6CA1B96-E52A-868F-CB1B-CE27624DB79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791CBA-0704-4BE3-BCD7-8F2FA8FF509E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19809" name="Rectangle 1">
            <a:extLst>
              <a:ext uri="{FF2B5EF4-FFF2-40B4-BE49-F238E27FC236}">
                <a16:creationId xmlns:a16="http://schemas.microsoft.com/office/drawing/2014/main" id="{302BB099-3B07-A5CF-B1B1-3B65275F71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CE261E9E-9B97-FB11-0541-BFCD9529F4C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CA10AF3-FA3F-66ED-CC53-D9A07FD0355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1E1875-7979-4D61-8B53-23EDF44768FA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20833" name="Rectangle 1">
            <a:extLst>
              <a:ext uri="{FF2B5EF4-FFF2-40B4-BE49-F238E27FC236}">
                <a16:creationId xmlns:a16="http://schemas.microsoft.com/office/drawing/2014/main" id="{914F7AB3-967A-FAE6-E479-E0E5899CAF3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89BA895A-35F3-42DE-EFF1-59688A6C79C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A93F8-5C40-94F9-10A2-A6FCF3312B0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A586F7-872E-400B-B332-3EA5FEA5FDBF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03425" name="Rectangle 1">
            <a:extLst>
              <a:ext uri="{FF2B5EF4-FFF2-40B4-BE49-F238E27FC236}">
                <a16:creationId xmlns:a16="http://schemas.microsoft.com/office/drawing/2014/main" id="{B44F3809-4FB7-3CC9-9787-BDCBE403B73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06E34145-7085-EC81-83AA-24051273559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4097F85-9261-3270-3330-4BD3661492E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59E60D-EDD7-4E26-8DD9-4802B7498BC2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21857" name="Rectangle 1">
            <a:extLst>
              <a:ext uri="{FF2B5EF4-FFF2-40B4-BE49-F238E27FC236}">
                <a16:creationId xmlns:a16="http://schemas.microsoft.com/office/drawing/2014/main" id="{2D49C6D4-B645-217A-CEB6-2104114F53F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D2BECF1F-C0A0-7CAB-8F5D-E18A263C04F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8775308-D405-4FD8-0E4B-5A44F9FEC9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9E78DB-5504-4CEC-AE3A-840D1EC921FD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22881" name="Rectangle 1">
            <a:extLst>
              <a:ext uri="{FF2B5EF4-FFF2-40B4-BE49-F238E27FC236}">
                <a16:creationId xmlns:a16="http://schemas.microsoft.com/office/drawing/2014/main" id="{705592C7-14CB-874F-284D-BF5EEF7DA52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6957525B-1091-91E4-53CA-F78C1023192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9AE5046-D8BE-7DE6-A943-9F9A5D8459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619DBB-D3B9-492A-A384-B5CFD6FA08CA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23905" name="Rectangle 1">
            <a:extLst>
              <a:ext uri="{FF2B5EF4-FFF2-40B4-BE49-F238E27FC236}">
                <a16:creationId xmlns:a16="http://schemas.microsoft.com/office/drawing/2014/main" id="{C7FAEAD1-2E0D-A506-2213-0FE47C43883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63FB69A2-A989-E0CD-680F-7916022A09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49C3D3D-E8C9-6EEE-31A9-7DE216FFD32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5BE76F-AFEC-473F-B999-41FFB3000DE9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24929" name="Rectangle 1">
            <a:extLst>
              <a:ext uri="{FF2B5EF4-FFF2-40B4-BE49-F238E27FC236}">
                <a16:creationId xmlns:a16="http://schemas.microsoft.com/office/drawing/2014/main" id="{5424813D-F781-AB43-D3D8-6A56E108DEB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1CE998EE-F7E5-FACB-00BB-220E22C042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C34E72E-EECF-0D4A-748A-0E8FF20CBEB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1995F0-6B55-431E-8122-F5433EDEF394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25953" name="Rectangle 1">
            <a:extLst>
              <a:ext uri="{FF2B5EF4-FFF2-40B4-BE49-F238E27FC236}">
                <a16:creationId xmlns:a16="http://schemas.microsoft.com/office/drawing/2014/main" id="{837322BE-76C8-C43A-F59A-D6A5935FA19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CC42BC4C-6E0C-51EC-1BE2-064ABCE8466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DA3ECA0-AE19-01B7-2A8A-EE5199E98EB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AC775F-3F39-46E8-8C27-39D4836A2803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26977" name="Rectangle 1">
            <a:extLst>
              <a:ext uri="{FF2B5EF4-FFF2-40B4-BE49-F238E27FC236}">
                <a16:creationId xmlns:a16="http://schemas.microsoft.com/office/drawing/2014/main" id="{FA89D419-801C-B22E-6F7C-9F8652D46D3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1490A68C-AAEF-47FD-41F5-8F8BEBA465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8341A35-2DA2-BE02-DE0F-AC10D891A06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5F09B5-0E8B-426C-A9FB-5DB240EE8A08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28001" name="Rectangle 1">
            <a:extLst>
              <a:ext uri="{FF2B5EF4-FFF2-40B4-BE49-F238E27FC236}">
                <a16:creationId xmlns:a16="http://schemas.microsoft.com/office/drawing/2014/main" id="{CF8D4F89-432F-B139-CF4C-D00A59BC8F2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D2700C7E-8E13-248B-0A3B-715C6EB2505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538C6DC-D01D-7949-06BA-C7A1A94D813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FBC6AB-01C8-44E8-9F61-01E1DFC94459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29025" name="Rectangle 1">
            <a:extLst>
              <a:ext uri="{FF2B5EF4-FFF2-40B4-BE49-F238E27FC236}">
                <a16:creationId xmlns:a16="http://schemas.microsoft.com/office/drawing/2014/main" id="{5D2DB8C9-2ACB-B41F-93EA-7BCC6277F43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2FD62C3D-5BC1-A98B-40F5-63585F8B86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30E4F8E-FF9C-F30D-64AA-E23DB966FFD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283D55-9142-4E6D-8534-0C8FB81BBADC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30049" name="Rectangle 1">
            <a:extLst>
              <a:ext uri="{FF2B5EF4-FFF2-40B4-BE49-F238E27FC236}">
                <a16:creationId xmlns:a16="http://schemas.microsoft.com/office/drawing/2014/main" id="{843E27AF-388C-64B3-E68A-F7E33827501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E76419A9-D386-10EC-7D15-C812E8D6FC7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3D8417E-D1B7-6C46-5440-D7712FFAE80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CA4C71-ABBA-401E-9240-401F8F36640B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31073" name="Rectangle 1">
            <a:extLst>
              <a:ext uri="{FF2B5EF4-FFF2-40B4-BE49-F238E27FC236}">
                <a16:creationId xmlns:a16="http://schemas.microsoft.com/office/drawing/2014/main" id="{D7F52B95-59D5-E292-338D-44663029BB6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79B0F6EF-EB70-0D31-13C3-42B58E8C059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11F903FC-A7F5-B77C-837A-D5812FCE40A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C17199-135B-4D37-B886-BD8A8BE20CE2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04449" name="Rectangle 1">
            <a:extLst>
              <a:ext uri="{FF2B5EF4-FFF2-40B4-BE49-F238E27FC236}">
                <a16:creationId xmlns:a16="http://schemas.microsoft.com/office/drawing/2014/main" id="{D621FA1C-12A5-F638-E4EF-1B9070FC079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A093E31C-C099-DFE4-E6E8-1DE7BE93EF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4E6DBE7-A9E8-F77B-A779-4877178B5FE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EDB3E8-BDD6-45DC-93E1-C0E6B49E526D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32097" name="Rectangle 1">
            <a:extLst>
              <a:ext uri="{FF2B5EF4-FFF2-40B4-BE49-F238E27FC236}">
                <a16:creationId xmlns:a16="http://schemas.microsoft.com/office/drawing/2014/main" id="{4AAC4D17-4673-5462-CE73-88932E533A0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511B836D-0294-C78F-138C-A61A26B8712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0447845-4B7C-4EF0-7219-12CC0EEB974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A637BB-5307-4F0F-8C18-E2EF835C64CE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33121" name="Rectangle 1">
            <a:extLst>
              <a:ext uri="{FF2B5EF4-FFF2-40B4-BE49-F238E27FC236}">
                <a16:creationId xmlns:a16="http://schemas.microsoft.com/office/drawing/2014/main" id="{6A22118D-BFCF-5F44-32BF-9FEA0BC3440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C01A2614-E3B7-A3F2-536A-9029555DB6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738FF3F-3769-31C6-5725-CDCED43969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3BEE49-1A08-48AA-9703-5493EF5AB99D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34145" name="Rectangle 1">
            <a:extLst>
              <a:ext uri="{FF2B5EF4-FFF2-40B4-BE49-F238E27FC236}">
                <a16:creationId xmlns:a16="http://schemas.microsoft.com/office/drawing/2014/main" id="{74C638D0-52E9-CE33-A7EC-9BAD0D0423A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3C4E9101-5557-B231-3878-C67338D50EA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5905590-A72C-3418-47FE-EF1A671B20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F927EB-E890-4D04-A3D7-82D1307995C9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35169" name="Rectangle 1">
            <a:extLst>
              <a:ext uri="{FF2B5EF4-FFF2-40B4-BE49-F238E27FC236}">
                <a16:creationId xmlns:a16="http://schemas.microsoft.com/office/drawing/2014/main" id="{221FD9A8-E83F-7EA2-16DD-34F1866D582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C8AE2C47-471C-4CAC-6171-75B16EA5D92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6FC8D9B-515D-CE3C-0965-AB48A313502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25E6E3-8646-4DBF-8249-468AA9F55B61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36193" name="Rectangle 1">
            <a:extLst>
              <a:ext uri="{FF2B5EF4-FFF2-40B4-BE49-F238E27FC236}">
                <a16:creationId xmlns:a16="http://schemas.microsoft.com/office/drawing/2014/main" id="{2AAD6CF8-1554-8393-8054-C261252C6B5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B99CA261-0E13-CA9D-06BE-1B6621720E4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FBD8B71-0CD6-5F67-B886-ACDD5ECFDCC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FA6488-FA6F-40CC-A796-0C9AEF1F3AEB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37217" name="Rectangle 1">
            <a:extLst>
              <a:ext uri="{FF2B5EF4-FFF2-40B4-BE49-F238E27FC236}">
                <a16:creationId xmlns:a16="http://schemas.microsoft.com/office/drawing/2014/main" id="{23559132-AF41-100A-784E-8E6A6B6AF6C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BDC696EB-AAF3-7422-E321-7A0FDD1B4F5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2D49575-8FCE-4B3F-1735-D2FA562F22F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FB9B8A-E2F2-4A3B-8B08-38BF9E22CB19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38241" name="Rectangle 1">
            <a:extLst>
              <a:ext uri="{FF2B5EF4-FFF2-40B4-BE49-F238E27FC236}">
                <a16:creationId xmlns:a16="http://schemas.microsoft.com/office/drawing/2014/main" id="{DCF9FD10-FEDB-6262-71DF-7784507C0D3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EFE5811C-394E-E7C0-FBA3-BF6ED671DC4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992FE8F-5F24-E90F-6496-4765831920B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6133CC-B76F-4A0C-A184-A3E495FF501C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39265" name="Rectangle 1">
            <a:extLst>
              <a:ext uri="{FF2B5EF4-FFF2-40B4-BE49-F238E27FC236}">
                <a16:creationId xmlns:a16="http://schemas.microsoft.com/office/drawing/2014/main" id="{53949313-6245-F62A-5EDA-592A5B1FECA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7128DC16-E9F7-299F-7B09-952117C1B4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CCC51D2-1F92-BF2D-8758-4010AF51323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00016B-E1ED-49BA-AA14-FC3A403EDFD3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40289" name="Rectangle 1">
            <a:extLst>
              <a:ext uri="{FF2B5EF4-FFF2-40B4-BE49-F238E27FC236}">
                <a16:creationId xmlns:a16="http://schemas.microsoft.com/office/drawing/2014/main" id="{65015C84-30D2-B1FD-6765-0B621BF81E0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B5D3C691-009E-4232-FBD4-3F30755284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C100A3D-020B-E1CA-1203-856A6791224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3E1F46-1F20-446B-95B7-913A04714EA7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41313" name="Rectangle 1">
            <a:extLst>
              <a:ext uri="{FF2B5EF4-FFF2-40B4-BE49-F238E27FC236}">
                <a16:creationId xmlns:a16="http://schemas.microsoft.com/office/drawing/2014/main" id="{FF12B947-893B-A40D-5464-64F60B22406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297F316E-57FE-428B-4816-D1DEEE67BC6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714EFF5-1459-64FC-A89D-3D1DD7E50F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A7CBBE-D9B3-4BD4-9CC1-946AF598B3B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05473" name="Rectangle 1">
            <a:extLst>
              <a:ext uri="{FF2B5EF4-FFF2-40B4-BE49-F238E27FC236}">
                <a16:creationId xmlns:a16="http://schemas.microsoft.com/office/drawing/2014/main" id="{5F18068F-B1BD-C7F9-4C06-B7871A8B1D1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5F42A156-FD01-6706-0D19-BFD27404FA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9E59331-77A6-054F-31A3-E3DCBB58594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60E80C-99F1-4C49-BCBE-7EB23634BF9A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42337" name="Rectangle 1">
            <a:extLst>
              <a:ext uri="{FF2B5EF4-FFF2-40B4-BE49-F238E27FC236}">
                <a16:creationId xmlns:a16="http://schemas.microsoft.com/office/drawing/2014/main" id="{B39443DE-3EEB-CA6A-B917-4ABBFF4F171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909EAAE3-DB18-D6BD-212B-F511D578ED6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6E92EA5-D1E9-E075-A4FF-407A79BBEE8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473313-EFFB-4C00-A16B-B0CC5835DC58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43361" name="Rectangle 1">
            <a:extLst>
              <a:ext uri="{FF2B5EF4-FFF2-40B4-BE49-F238E27FC236}">
                <a16:creationId xmlns:a16="http://schemas.microsoft.com/office/drawing/2014/main" id="{BA022F40-D313-9DAF-94F6-8B0D2E292C7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9C2EBED1-CC31-9891-FDF9-1503AF4249C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DCC931C-03C7-96B0-AA90-6ED863AA8C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36FBCF-193B-4798-8E00-7992DAAAE30D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144385" name="Rectangle 1">
            <a:extLst>
              <a:ext uri="{FF2B5EF4-FFF2-40B4-BE49-F238E27FC236}">
                <a16:creationId xmlns:a16="http://schemas.microsoft.com/office/drawing/2014/main" id="{35BD91FD-3BD2-5B73-60A8-C55D6D8A042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31B91C06-3D33-976C-D5E9-2326105804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42F6B5E-FEA3-4E1C-9B6C-94C72AF158E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5DCC67-343D-4F3C-A6DF-AF0E5F5E71F6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145409" name="Rectangle 1">
            <a:extLst>
              <a:ext uri="{FF2B5EF4-FFF2-40B4-BE49-F238E27FC236}">
                <a16:creationId xmlns:a16="http://schemas.microsoft.com/office/drawing/2014/main" id="{92D36234-3397-E691-2546-259F8D32B4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33B6C1F1-68BE-CF37-2E79-289A27A8E33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42884D5-540C-38E5-2B6E-93E2737B9BE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4C405A-2E3C-4976-AB4A-18CC7F81320C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46433" name="Rectangle 1">
            <a:extLst>
              <a:ext uri="{FF2B5EF4-FFF2-40B4-BE49-F238E27FC236}">
                <a16:creationId xmlns:a16="http://schemas.microsoft.com/office/drawing/2014/main" id="{8607BB73-4935-E6CA-ADDE-166CF085909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D717DC47-0AFE-5A06-EC3C-4233BA302D5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2B28143-230E-12E7-1EAC-D2C92409966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FC2A0D-FD0C-402D-B8B8-24A64EDA6683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147457" name="Rectangle 1">
            <a:extLst>
              <a:ext uri="{FF2B5EF4-FFF2-40B4-BE49-F238E27FC236}">
                <a16:creationId xmlns:a16="http://schemas.microsoft.com/office/drawing/2014/main" id="{813089CB-22FB-5C29-2904-49AE3C21E38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4DAAFA63-DFAB-916D-7251-4EC61389573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FE58899-DA40-667D-E65B-1934C17D2C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6C3C61-E524-4982-93A1-4BC2773E4B02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148481" name="Rectangle 1">
            <a:extLst>
              <a:ext uri="{FF2B5EF4-FFF2-40B4-BE49-F238E27FC236}">
                <a16:creationId xmlns:a16="http://schemas.microsoft.com/office/drawing/2014/main" id="{EB04B4E5-EBB7-596B-4BB8-B2BE31FDF39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23BF637B-0EFC-FCBF-8B07-45591590688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80DDE51-AA23-AF32-D49B-155ADA265D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7F9932-B20D-409B-8279-66BA48C26173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149505" name="Rectangle 1">
            <a:extLst>
              <a:ext uri="{FF2B5EF4-FFF2-40B4-BE49-F238E27FC236}">
                <a16:creationId xmlns:a16="http://schemas.microsoft.com/office/drawing/2014/main" id="{FB756CC0-CCC2-C57B-360A-D44FD352C1E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F9834D99-2CC5-3C64-B469-C3B161F439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7B4A4ED-344A-0497-95C9-ABCC7A55D39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4BFD51-95DD-40BB-AD8C-23776633FF3E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150529" name="Rectangle 1">
            <a:extLst>
              <a:ext uri="{FF2B5EF4-FFF2-40B4-BE49-F238E27FC236}">
                <a16:creationId xmlns:a16="http://schemas.microsoft.com/office/drawing/2014/main" id="{2AF40B5B-5F9B-A2D2-7E9F-86795143594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5C79729F-3D52-D88B-5E3A-05C688F2AAC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57B6F7E7-CB9C-10AE-0969-C4975159DE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CCBCA4-EBE0-44B7-A47C-1E1DF93BC36A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151553" name="Rectangle 1">
            <a:extLst>
              <a:ext uri="{FF2B5EF4-FFF2-40B4-BE49-F238E27FC236}">
                <a16:creationId xmlns:a16="http://schemas.microsoft.com/office/drawing/2014/main" id="{86A58FD5-B55B-059F-67FA-B34CFCC2807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756D6BCE-8C33-140A-D1F1-56063259C11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BF002AF7-3329-78A7-A39F-6458B98B3F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25199E-8995-4721-A5B6-E1B1AD064109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06497" name="Rectangle 1">
            <a:extLst>
              <a:ext uri="{FF2B5EF4-FFF2-40B4-BE49-F238E27FC236}">
                <a16:creationId xmlns:a16="http://schemas.microsoft.com/office/drawing/2014/main" id="{2DD06B84-D7DD-C024-0801-6E36576B004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CB86C20B-A9F5-9E41-3C02-E6780163E34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A1C0C32-C2AC-C028-F86E-A501CB52206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9CF7ED-55B0-467D-814E-2ADDCFF413F1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52577" name="Rectangle 1">
            <a:extLst>
              <a:ext uri="{FF2B5EF4-FFF2-40B4-BE49-F238E27FC236}">
                <a16:creationId xmlns:a16="http://schemas.microsoft.com/office/drawing/2014/main" id="{B874312A-793C-C3BC-BEA4-AEA1185862D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332A4634-F377-8340-0963-C102B6EBB19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FEB4A97-9711-521C-4D6F-AD574243F2D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3E0630-3A29-44EA-B0B4-DDC2509FBB6F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153601" name="Rectangle 1">
            <a:extLst>
              <a:ext uri="{FF2B5EF4-FFF2-40B4-BE49-F238E27FC236}">
                <a16:creationId xmlns:a16="http://schemas.microsoft.com/office/drawing/2014/main" id="{C8AD3489-9C63-6FF3-7E7E-79F18A37AE8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A8CDF886-61C6-D8E4-C074-66078C8C722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57BE432-B605-713B-78C8-01FFF989E8E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BE2545-6F77-4DD0-899B-87327B2599F2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154625" name="Rectangle 1">
            <a:extLst>
              <a:ext uri="{FF2B5EF4-FFF2-40B4-BE49-F238E27FC236}">
                <a16:creationId xmlns:a16="http://schemas.microsoft.com/office/drawing/2014/main" id="{E33B96E7-951E-237B-CAF8-D35ACE70F7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B61A7BB6-A0DC-79C4-8EED-364A928E1DE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C3707CC-F767-3D58-06CE-EAEDB978822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CC2F5D-77A2-43FF-B542-BE978FFEBA0C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155649" name="Rectangle 1">
            <a:extLst>
              <a:ext uri="{FF2B5EF4-FFF2-40B4-BE49-F238E27FC236}">
                <a16:creationId xmlns:a16="http://schemas.microsoft.com/office/drawing/2014/main" id="{14FD3A66-869E-C14B-76F2-3B984D14639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E6EEDE3E-1DD8-FD42-2598-6A069797DF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32A8C9A-346C-D499-5A47-7B3CC93232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D2B86F-95C9-4F1E-9A82-B73BE37AF6A4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156673" name="Rectangle 1">
            <a:extLst>
              <a:ext uri="{FF2B5EF4-FFF2-40B4-BE49-F238E27FC236}">
                <a16:creationId xmlns:a16="http://schemas.microsoft.com/office/drawing/2014/main" id="{86FDFD71-847B-399E-4665-F06E654132B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85FEACE0-4D43-47E2-5D80-5E9B648F892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667E829-9375-3C5C-5932-9B2B4D34006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6B717C-E4F5-47CD-9D1F-A084BB20B0EE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157697" name="Rectangle 1">
            <a:extLst>
              <a:ext uri="{FF2B5EF4-FFF2-40B4-BE49-F238E27FC236}">
                <a16:creationId xmlns:a16="http://schemas.microsoft.com/office/drawing/2014/main" id="{D8625924-8255-5FBE-2BB6-D2AC08B13BB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5965AA76-405C-2D86-FBF0-054302EA0AA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5A1F0BE9-D5E3-9DC4-3E31-1BF719099D5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1F5CE0-FD09-4793-A802-E4D7AE12EBF9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158721" name="Rectangle 1">
            <a:extLst>
              <a:ext uri="{FF2B5EF4-FFF2-40B4-BE49-F238E27FC236}">
                <a16:creationId xmlns:a16="http://schemas.microsoft.com/office/drawing/2014/main" id="{498E16D3-69F7-3CC8-FB3A-4849B2CD000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4F4CF0DF-5B23-01F6-D5AB-B529F487272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8796A30-CFB7-A468-D0B5-AF94BB3F0B9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CD35037-6CCE-4110-83DE-0662439195BF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159745" name="Rectangle 1">
            <a:extLst>
              <a:ext uri="{FF2B5EF4-FFF2-40B4-BE49-F238E27FC236}">
                <a16:creationId xmlns:a16="http://schemas.microsoft.com/office/drawing/2014/main" id="{83F44173-523F-DC02-DDF0-720A9CC2635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6761E6EC-3121-3E39-D070-B4FD454D138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13B0D28-0E23-004D-301D-D9CF189625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073DCA-4EF3-4266-9900-F1F48A99AC3E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160769" name="Rectangle 1">
            <a:extLst>
              <a:ext uri="{FF2B5EF4-FFF2-40B4-BE49-F238E27FC236}">
                <a16:creationId xmlns:a16="http://schemas.microsoft.com/office/drawing/2014/main" id="{C2E0712F-A585-63E6-593F-89453A941E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D5414C8C-7E18-AEE4-1160-4B752E0D9E4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03CFB3C0-CDEB-C4BF-5BD7-03E0E62BAA8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FC6B4A-7105-44C4-B559-0270444D3767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161793" name="Rectangle 1">
            <a:extLst>
              <a:ext uri="{FF2B5EF4-FFF2-40B4-BE49-F238E27FC236}">
                <a16:creationId xmlns:a16="http://schemas.microsoft.com/office/drawing/2014/main" id="{49515ED6-E7FD-C015-D10A-4E744C72C8E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BD0B41AC-D351-162D-A84B-0AD0B3C971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A9C11B6-8601-E588-8901-C036F373F81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976C213-4EB7-4416-AF1C-C2FE02911068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07521" name="Rectangle 1">
            <a:extLst>
              <a:ext uri="{FF2B5EF4-FFF2-40B4-BE49-F238E27FC236}">
                <a16:creationId xmlns:a16="http://schemas.microsoft.com/office/drawing/2014/main" id="{6625457B-6B29-57F6-1DE5-E8A7D9ECBFF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73A19B21-66EA-6D4F-4DD5-45DBBB3D705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0CFF32D-6270-AEA5-C5AD-1060CC1F3B9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66C42C-9FA0-4E55-89D7-E3F9BA13BE9F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162817" name="Rectangle 1">
            <a:extLst>
              <a:ext uri="{FF2B5EF4-FFF2-40B4-BE49-F238E27FC236}">
                <a16:creationId xmlns:a16="http://schemas.microsoft.com/office/drawing/2014/main" id="{208DB116-BE67-013D-CF4F-C2880118135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20EE82E7-72CA-FB08-677E-24B20747745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185B32A-7E75-0637-DE19-6D3FF30917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33ADA0-1161-457A-BBC0-80E9A4146144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163841" name="Rectangle 1">
            <a:extLst>
              <a:ext uri="{FF2B5EF4-FFF2-40B4-BE49-F238E27FC236}">
                <a16:creationId xmlns:a16="http://schemas.microsoft.com/office/drawing/2014/main" id="{8D7F76C1-462B-CC2F-2B7A-1A9F6D20394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9343A54F-591C-FB5B-B750-C97B9FF5B11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C707584-26B6-F910-9074-655FE19033B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5CEEEF-5F8A-4D77-8F16-393FB7E21B40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164865" name="Rectangle 1">
            <a:extLst>
              <a:ext uri="{FF2B5EF4-FFF2-40B4-BE49-F238E27FC236}">
                <a16:creationId xmlns:a16="http://schemas.microsoft.com/office/drawing/2014/main" id="{7806894D-F895-9E64-B266-B6AF7BAA1DE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F0CB6F5D-295F-7813-8690-B1C3A8C5609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1B63246-F4D8-1F19-CE0C-C8613FE5AA7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71D73F-E040-46AA-90F6-19B5B79C6C89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165889" name="Rectangle 1">
            <a:extLst>
              <a:ext uri="{FF2B5EF4-FFF2-40B4-BE49-F238E27FC236}">
                <a16:creationId xmlns:a16="http://schemas.microsoft.com/office/drawing/2014/main" id="{C2376009-741C-E9EE-FF81-E74DBF3B970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3EC9E709-7C17-A3B8-257A-3AB15A03548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D113B3D-D9E1-F5CB-A6D7-52BB77F7FFF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184CB6-4FFE-4684-8503-7CB979B08850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166913" name="Rectangle 1">
            <a:extLst>
              <a:ext uri="{FF2B5EF4-FFF2-40B4-BE49-F238E27FC236}">
                <a16:creationId xmlns:a16="http://schemas.microsoft.com/office/drawing/2014/main" id="{254E8F31-D5F1-E037-686D-FEECBFAC0B5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39FF3D4F-61BE-6FB6-756D-7F2D82599F5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113469A-44ED-7D4B-4E99-851626D67BF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2FA4BB-4080-434A-8C10-1BC9D0798A17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167937" name="Rectangle 1">
            <a:extLst>
              <a:ext uri="{FF2B5EF4-FFF2-40B4-BE49-F238E27FC236}">
                <a16:creationId xmlns:a16="http://schemas.microsoft.com/office/drawing/2014/main" id="{083A4BB0-EB83-2033-EB3C-4902180F695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5D29DFBC-7971-02CA-5AB8-737B22604F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E5EDE9D-5266-4538-71CA-ABD4D055D5B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2C2946-99DB-4D1B-9A5F-4BF1DB619223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168961" name="Rectangle 1">
            <a:extLst>
              <a:ext uri="{FF2B5EF4-FFF2-40B4-BE49-F238E27FC236}">
                <a16:creationId xmlns:a16="http://schemas.microsoft.com/office/drawing/2014/main" id="{C540A7EB-4704-1C3E-7546-E374FE48626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B43E5B6A-403E-FEC0-4CB1-BF8FE89D47C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8B95E42-D83D-9972-28AE-3C222C499EE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95FB11-9AEA-466C-9A95-1034C49EC0EF}" type="slidenum">
              <a:rPr lang="en-US" altLang="en-US"/>
              <a:pPr/>
              <a:t>67</a:t>
            </a:fld>
            <a:endParaRPr lang="en-US" altLang="en-US"/>
          </a:p>
        </p:txBody>
      </p:sp>
      <p:sp>
        <p:nvSpPr>
          <p:cNvPr id="169985" name="Rectangle 1">
            <a:extLst>
              <a:ext uri="{FF2B5EF4-FFF2-40B4-BE49-F238E27FC236}">
                <a16:creationId xmlns:a16="http://schemas.microsoft.com/office/drawing/2014/main" id="{D2730E21-A257-13CF-20E4-940AF09CC9C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FFC8B970-7722-06B5-413D-03B77953B7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12F4B72-5567-0A6D-D557-8E178605DBF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830418-4A24-4481-AE5B-53C472CCA749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171009" name="Rectangle 1">
            <a:extLst>
              <a:ext uri="{FF2B5EF4-FFF2-40B4-BE49-F238E27FC236}">
                <a16:creationId xmlns:a16="http://schemas.microsoft.com/office/drawing/2014/main" id="{85E39FDF-9F63-D052-61D9-B58CFED0361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8C1C76C2-A971-E6A1-21E8-B74ADA5B36A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5A15415-3BF5-F492-E4A4-4BFCE9C1015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A67F8B-376A-462A-9402-FD2DE36B7038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172033" name="Rectangle 1">
            <a:extLst>
              <a:ext uri="{FF2B5EF4-FFF2-40B4-BE49-F238E27FC236}">
                <a16:creationId xmlns:a16="http://schemas.microsoft.com/office/drawing/2014/main" id="{614DD47C-8769-DB31-1157-0319B820D8E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ABE81289-CC20-B7FC-DB0B-2CDD34A1E6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21AB49A-6F0B-2235-447D-31A32BAB5F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5CC55C-0DF9-425D-A288-1ABD903572DF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08545" name="Rectangle 1">
            <a:extLst>
              <a:ext uri="{FF2B5EF4-FFF2-40B4-BE49-F238E27FC236}">
                <a16:creationId xmlns:a16="http://schemas.microsoft.com/office/drawing/2014/main" id="{59C236AA-A1D1-C1B3-E46A-43C719A3E45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98BE4E07-D1C2-DCD5-3360-869142AFFD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B615485-E863-EB9F-2C28-6CBFBA95A70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88C3CB-9726-471C-AFEE-0E2CB5380179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173057" name="Rectangle 1">
            <a:extLst>
              <a:ext uri="{FF2B5EF4-FFF2-40B4-BE49-F238E27FC236}">
                <a16:creationId xmlns:a16="http://schemas.microsoft.com/office/drawing/2014/main" id="{4FE61F51-7005-26F3-FC9F-CF51A85F99D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48566910-2AEE-9C16-9A2D-319B9C03577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F25A533-1240-C6CC-E38F-0DCCF06C1FB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84ED72-2B7B-461A-A2A1-8923D4E763A9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174081" name="Rectangle 1">
            <a:extLst>
              <a:ext uri="{FF2B5EF4-FFF2-40B4-BE49-F238E27FC236}">
                <a16:creationId xmlns:a16="http://schemas.microsoft.com/office/drawing/2014/main" id="{3CBC088D-E4BF-9C18-5C33-CB34B86B524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988DC76F-DEBD-8889-B378-7329A568D47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464F787-C422-5EA3-A831-EBE0E2A5888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568063-CB46-45EF-ADFD-1895A6666A93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175105" name="Rectangle 1">
            <a:extLst>
              <a:ext uri="{FF2B5EF4-FFF2-40B4-BE49-F238E27FC236}">
                <a16:creationId xmlns:a16="http://schemas.microsoft.com/office/drawing/2014/main" id="{6BAEAE79-4AAD-FF4F-960C-C3C2E681DE5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007FA6AC-0AF7-F8EB-9048-85530E395D1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B577F04-4530-0FCC-2E73-5F579C3B2F5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7FDE64-A10B-47A7-B342-0B73C1C2170B}" type="slidenum">
              <a:rPr lang="en-US" altLang="en-US"/>
              <a:pPr/>
              <a:t>73</a:t>
            </a:fld>
            <a:endParaRPr lang="en-US" altLang="en-US"/>
          </a:p>
        </p:txBody>
      </p:sp>
      <p:sp>
        <p:nvSpPr>
          <p:cNvPr id="176129" name="Rectangle 1">
            <a:extLst>
              <a:ext uri="{FF2B5EF4-FFF2-40B4-BE49-F238E27FC236}">
                <a16:creationId xmlns:a16="http://schemas.microsoft.com/office/drawing/2014/main" id="{5BF9DCB2-8FBF-4D35-A448-5D2D2088BD2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0135B261-D94F-457A-EB97-658EAA28D6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492B116-C573-094B-9A21-AA33F5D4B2F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AB20344-2A90-425B-AD6E-48344A48AED7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177153" name="Rectangle 1">
            <a:extLst>
              <a:ext uri="{FF2B5EF4-FFF2-40B4-BE49-F238E27FC236}">
                <a16:creationId xmlns:a16="http://schemas.microsoft.com/office/drawing/2014/main" id="{B57AD61D-A884-62F7-8BF0-3A8DF074B8D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134D8993-99D0-AAB0-733C-940FD2FA278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E37E2B4-8C9F-940F-D488-09DEB719CEC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8A7464-7720-4652-AA3D-EA8D852DF131}" type="slidenum">
              <a:rPr lang="en-US" altLang="en-US"/>
              <a:pPr/>
              <a:t>75</a:t>
            </a:fld>
            <a:endParaRPr lang="en-US" altLang="en-US"/>
          </a:p>
        </p:txBody>
      </p:sp>
      <p:sp>
        <p:nvSpPr>
          <p:cNvPr id="178177" name="Rectangle 1">
            <a:extLst>
              <a:ext uri="{FF2B5EF4-FFF2-40B4-BE49-F238E27FC236}">
                <a16:creationId xmlns:a16="http://schemas.microsoft.com/office/drawing/2014/main" id="{A06D1190-EBA2-9C0F-F9FF-9AE4872D5F3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26AA5826-81F4-09A3-5570-3504B31CAEF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0216A9F-655A-0821-B4EC-0EBE53DC539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38C9CC-BEFA-41D1-9DB3-B121043542A7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179201" name="Rectangle 1">
            <a:extLst>
              <a:ext uri="{FF2B5EF4-FFF2-40B4-BE49-F238E27FC236}">
                <a16:creationId xmlns:a16="http://schemas.microsoft.com/office/drawing/2014/main" id="{13F6A380-7301-6601-EC08-7C86706F90B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C4CC25CE-C882-3048-32EF-B0CFC5ABB72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AC3AC0F-E534-CDE4-EC40-DE5F6B350D8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C45603B-BB42-4366-B187-E57F70993F18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180225" name="Rectangle 1">
            <a:extLst>
              <a:ext uri="{FF2B5EF4-FFF2-40B4-BE49-F238E27FC236}">
                <a16:creationId xmlns:a16="http://schemas.microsoft.com/office/drawing/2014/main" id="{86884C09-8D3D-7499-44C4-0A7B277D9FA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A2071F84-2279-F171-E419-561EC96B4E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8972EC5-E8DF-7653-19AD-511BEDFA4E7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68FBD9-913A-43E7-9A02-D2FF62FA276C}" type="slidenum">
              <a:rPr lang="en-US" altLang="en-US"/>
              <a:pPr/>
              <a:t>78</a:t>
            </a:fld>
            <a:endParaRPr lang="en-US" altLang="en-US"/>
          </a:p>
        </p:txBody>
      </p:sp>
      <p:sp>
        <p:nvSpPr>
          <p:cNvPr id="181249" name="Rectangle 1">
            <a:extLst>
              <a:ext uri="{FF2B5EF4-FFF2-40B4-BE49-F238E27FC236}">
                <a16:creationId xmlns:a16="http://schemas.microsoft.com/office/drawing/2014/main" id="{512B43F8-1D66-DCEB-BA9A-FE859E0CCEB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85DE72B4-1B26-D480-0044-A97E93E929A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D6BA802-C603-3116-E32E-82E225F8251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479DAD-A3B1-4A25-B423-90C6F6D90051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182273" name="Rectangle 1">
            <a:extLst>
              <a:ext uri="{FF2B5EF4-FFF2-40B4-BE49-F238E27FC236}">
                <a16:creationId xmlns:a16="http://schemas.microsoft.com/office/drawing/2014/main" id="{1C7FFDE3-06EF-ADBC-F97F-204F66D1F3C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B85A939A-77F8-EC05-D691-BCF564B73D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6FA5E5D-937B-9297-3719-A7096630BE6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935B92-E765-4143-8A49-11D54F54309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09569" name="Rectangle 1">
            <a:extLst>
              <a:ext uri="{FF2B5EF4-FFF2-40B4-BE49-F238E27FC236}">
                <a16:creationId xmlns:a16="http://schemas.microsoft.com/office/drawing/2014/main" id="{9F81B1D4-0F77-17DF-160E-5C0F5CF37E1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ED8BC150-2587-8F12-AAAD-9A694670448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8AA9011-57D8-ED69-71F1-586B515FB37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03FB78-283D-4E53-BEE3-C2F13317A227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183297" name="Rectangle 1">
            <a:extLst>
              <a:ext uri="{FF2B5EF4-FFF2-40B4-BE49-F238E27FC236}">
                <a16:creationId xmlns:a16="http://schemas.microsoft.com/office/drawing/2014/main" id="{B8A6BB74-930D-52AC-130F-E730FCB51D3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EE01FEBE-3884-0CB5-F780-056209597E3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484C319-2E5D-96B4-DD57-9ED6E98A1CE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E9C307-AF2E-4020-A0EA-FB0F872755CF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184321" name="Rectangle 1">
            <a:extLst>
              <a:ext uri="{FF2B5EF4-FFF2-40B4-BE49-F238E27FC236}">
                <a16:creationId xmlns:a16="http://schemas.microsoft.com/office/drawing/2014/main" id="{DA3CAACD-7EB3-72EB-DF72-5FF1485799E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CE510BB8-D93E-BE13-6107-E62669B5CA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447FE1C-CDAB-ED1B-3F70-06C1456501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250427-E0AF-48C8-A4E9-482B83BB6C0E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185345" name="Rectangle 1">
            <a:extLst>
              <a:ext uri="{FF2B5EF4-FFF2-40B4-BE49-F238E27FC236}">
                <a16:creationId xmlns:a16="http://schemas.microsoft.com/office/drawing/2014/main" id="{BEE343FB-8629-C021-EDB7-6DF0FB34BFC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5346" name="Rectangle 2">
            <a:extLst>
              <a:ext uri="{FF2B5EF4-FFF2-40B4-BE49-F238E27FC236}">
                <a16:creationId xmlns:a16="http://schemas.microsoft.com/office/drawing/2014/main" id="{0915D5CD-FD73-C595-EB21-3BC02EA8A25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1D7C0901-8115-243E-0875-4FE9E19CD71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7AF41E-016B-4224-9131-00D58B280E24}" type="slidenum">
              <a:rPr lang="en-US" altLang="en-US"/>
              <a:pPr/>
              <a:t>83</a:t>
            </a:fld>
            <a:endParaRPr lang="en-US" altLang="en-US"/>
          </a:p>
        </p:txBody>
      </p:sp>
      <p:sp>
        <p:nvSpPr>
          <p:cNvPr id="186369" name="Rectangle 1">
            <a:extLst>
              <a:ext uri="{FF2B5EF4-FFF2-40B4-BE49-F238E27FC236}">
                <a16:creationId xmlns:a16="http://schemas.microsoft.com/office/drawing/2014/main" id="{F824482B-22BD-72DE-32FD-22D7C720F20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6370" name="Rectangle 2">
            <a:extLst>
              <a:ext uri="{FF2B5EF4-FFF2-40B4-BE49-F238E27FC236}">
                <a16:creationId xmlns:a16="http://schemas.microsoft.com/office/drawing/2014/main" id="{71EBB4CD-1E27-1C82-3446-F9577F8CFF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1168069-B1AE-C96D-F9FA-570BC62365E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72117C-0C63-4A54-98DB-F4C3090E3A1C}" type="slidenum">
              <a:rPr lang="en-US" altLang="en-US"/>
              <a:pPr/>
              <a:t>84</a:t>
            </a:fld>
            <a:endParaRPr lang="en-US" altLang="en-US"/>
          </a:p>
        </p:txBody>
      </p:sp>
      <p:sp>
        <p:nvSpPr>
          <p:cNvPr id="187393" name="Rectangle 1">
            <a:extLst>
              <a:ext uri="{FF2B5EF4-FFF2-40B4-BE49-F238E27FC236}">
                <a16:creationId xmlns:a16="http://schemas.microsoft.com/office/drawing/2014/main" id="{5CD5BB42-02A1-CCD3-1638-C2E96A9BCCF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7B9B1913-D533-F98A-C83C-CA4FE8B0880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BDC14586-786F-F854-790E-AC42C1A9234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F36F1B-756F-4C62-BEAC-44474CFE58DB}" type="slidenum">
              <a:rPr lang="en-US" altLang="en-US"/>
              <a:pPr/>
              <a:t>85</a:t>
            </a:fld>
            <a:endParaRPr lang="en-US" altLang="en-US"/>
          </a:p>
        </p:txBody>
      </p:sp>
      <p:sp>
        <p:nvSpPr>
          <p:cNvPr id="188417" name="Rectangle 1">
            <a:extLst>
              <a:ext uri="{FF2B5EF4-FFF2-40B4-BE49-F238E27FC236}">
                <a16:creationId xmlns:a16="http://schemas.microsoft.com/office/drawing/2014/main" id="{0B71DC65-868F-CA28-D6EE-B10881DF9C6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AE9D9CDF-E259-2C62-FDAE-DC529A6F73E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FD21361-6F38-5777-463E-11BA21D075F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3F32BE-733D-4EB6-B8F9-E2CB85FA240A}" type="slidenum">
              <a:rPr lang="en-US" altLang="en-US"/>
              <a:pPr/>
              <a:t>86</a:t>
            </a:fld>
            <a:endParaRPr lang="en-US" altLang="en-US"/>
          </a:p>
        </p:txBody>
      </p:sp>
      <p:sp>
        <p:nvSpPr>
          <p:cNvPr id="189441" name="Rectangle 1">
            <a:extLst>
              <a:ext uri="{FF2B5EF4-FFF2-40B4-BE49-F238E27FC236}">
                <a16:creationId xmlns:a16="http://schemas.microsoft.com/office/drawing/2014/main" id="{E771CF85-0AE5-5D67-082A-25E36BD2535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F88703B8-25C9-15B6-8B90-FEAA4756174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81864678-AEFE-729E-EEDD-B2B006B6142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00B4BB-7B13-47E7-B460-064CE311016E}" type="slidenum">
              <a:rPr lang="en-US" altLang="en-US"/>
              <a:pPr/>
              <a:t>87</a:t>
            </a:fld>
            <a:endParaRPr lang="en-US" altLang="en-US"/>
          </a:p>
        </p:txBody>
      </p:sp>
      <p:sp>
        <p:nvSpPr>
          <p:cNvPr id="190465" name="Rectangle 1">
            <a:extLst>
              <a:ext uri="{FF2B5EF4-FFF2-40B4-BE49-F238E27FC236}">
                <a16:creationId xmlns:a16="http://schemas.microsoft.com/office/drawing/2014/main" id="{A280A9E3-7D0B-B722-F370-190F42F4826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A8061719-1AC4-4DF7-6707-5B7BC4F0CD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EC549A4-E338-BBBE-61DD-BD2A367A3C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109AF3-9EFB-45C9-B971-EAF6A6A5097C}" type="slidenum">
              <a:rPr lang="en-US" altLang="en-US"/>
              <a:pPr/>
              <a:t>88</a:t>
            </a:fld>
            <a:endParaRPr lang="en-US" altLang="en-US"/>
          </a:p>
        </p:txBody>
      </p:sp>
      <p:sp>
        <p:nvSpPr>
          <p:cNvPr id="191489" name="Rectangle 1">
            <a:extLst>
              <a:ext uri="{FF2B5EF4-FFF2-40B4-BE49-F238E27FC236}">
                <a16:creationId xmlns:a16="http://schemas.microsoft.com/office/drawing/2014/main" id="{DBCFCE14-1BE8-A8BD-A492-19D8240E83A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1490" name="Rectangle 2">
            <a:extLst>
              <a:ext uri="{FF2B5EF4-FFF2-40B4-BE49-F238E27FC236}">
                <a16:creationId xmlns:a16="http://schemas.microsoft.com/office/drawing/2014/main" id="{092C1C80-8E95-9E86-9E05-CE9E6A5940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9A88457-3CFE-EB0C-A01D-10D53DDDDE3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755C64-CD45-4855-A8E9-D0DFCA80CE2A}" type="slidenum">
              <a:rPr lang="en-US" altLang="en-US"/>
              <a:pPr/>
              <a:t>89</a:t>
            </a:fld>
            <a:endParaRPr lang="en-US" altLang="en-US"/>
          </a:p>
        </p:txBody>
      </p:sp>
      <p:sp>
        <p:nvSpPr>
          <p:cNvPr id="192513" name="Rectangle 1">
            <a:extLst>
              <a:ext uri="{FF2B5EF4-FFF2-40B4-BE49-F238E27FC236}">
                <a16:creationId xmlns:a16="http://schemas.microsoft.com/office/drawing/2014/main" id="{6068A31F-C0C2-DC66-8EE8-55256F6CEC8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0E7FA807-0A65-9BF1-EEB7-176D395FCE3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1ED23264-DDA3-4E55-7809-E9AA181577C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1BBF02-ED4C-4C8E-A1F3-8C85C466BDA5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0593" name="Rectangle 1">
            <a:extLst>
              <a:ext uri="{FF2B5EF4-FFF2-40B4-BE49-F238E27FC236}">
                <a16:creationId xmlns:a16="http://schemas.microsoft.com/office/drawing/2014/main" id="{2C66F6BF-91EA-5336-42E5-738EB19200D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93220E62-F241-095A-6F2C-F49B8A47045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1EF3F1DA-407B-DD5E-1DBA-CDE2555CC8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D454EF-A42D-4B72-8756-DB4812C2ACB0}" type="slidenum">
              <a:rPr lang="en-US" altLang="en-US"/>
              <a:pPr/>
              <a:t>90</a:t>
            </a:fld>
            <a:endParaRPr lang="en-US" altLang="en-US"/>
          </a:p>
        </p:txBody>
      </p:sp>
      <p:sp>
        <p:nvSpPr>
          <p:cNvPr id="193537" name="Rectangle 1">
            <a:extLst>
              <a:ext uri="{FF2B5EF4-FFF2-40B4-BE49-F238E27FC236}">
                <a16:creationId xmlns:a16="http://schemas.microsoft.com/office/drawing/2014/main" id="{F55B3FF2-4414-8100-B22D-D31B2FC2F9A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ECB59E32-95C4-FB1E-54E4-295FA010E9E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0C01F41-18A2-6163-B4BA-99C9591A721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734758-AFF9-4EAC-9EEA-A6E8C842C622}" type="slidenum">
              <a:rPr lang="en-US" altLang="en-US"/>
              <a:pPr/>
              <a:t>91</a:t>
            </a:fld>
            <a:endParaRPr lang="en-US" altLang="en-US"/>
          </a:p>
        </p:txBody>
      </p:sp>
      <p:sp>
        <p:nvSpPr>
          <p:cNvPr id="194561" name="Rectangle 1">
            <a:extLst>
              <a:ext uri="{FF2B5EF4-FFF2-40B4-BE49-F238E27FC236}">
                <a16:creationId xmlns:a16="http://schemas.microsoft.com/office/drawing/2014/main" id="{60078F73-5D53-B55D-D588-BA663959BB1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FD2B0945-F99D-E27F-B7EF-508E849D0E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FD40B4AE-CFC7-57C7-751E-DB3B486FFEE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144A59-F29F-41DF-BD19-4CBE74310E86}" type="slidenum">
              <a:rPr lang="en-US" altLang="en-US"/>
              <a:pPr/>
              <a:t>92</a:t>
            </a:fld>
            <a:endParaRPr lang="en-US" altLang="en-US"/>
          </a:p>
        </p:txBody>
      </p:sp>
      <p:sp>
        <p:nvSpPr>
          <p:cNvPr id="195585" name="Rectangle 1">
            <a:extLst>
              <a:ext uri="{FF2B5EF4-FFF2-40B4-BE49-F238E27FC236}">
                <a16:creationId xmlns:a16="http://schemas.microsoft.com/office/drawing/2014/main" id="{08A67585-C8E9-BC35-7462-C729E0FFD69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5586" name="Rectangle 2">
            <a:extLst>
              <a:ext uri="{FF2B5EF4-FFF2-40B4-BE49-F238E27FC236}">
                <a16:creationId xmlns:a16="http://schemas.microsoft.com/office/drawing/2014/main" id="{31301AE8-FEC1-6BEB-BCA2-05271314837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5F0961DC-766E-4009-2B5D-CF779986F0D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017365-8A82-4A48-B2B2-77AA7DA1D7D0}" type="slidenum">
              <a:rPr lang="en-US" altLang="en-US"/>
              <a:pPr/>
              <a:t>93</a:t>
            </a:fld>
            <a:endParaRPr lang="en-US" altLang="en-US"/>
          </a:p>
        </p:txBody>
      </p:sp>
      <p:sp>
        <p:nvSpPr>
          <p:cNvPr id="196609" name="Rectangle 1">
            <a:extLst>
              <a:ext uri="{FF2B5EF4-FFF2-40B4-BE49-F238E27FC236}">
                <a16:creationId xmlns:a16="http://schemas.microsoft.com/office/drawing/2014/main" id="{DE2F2FE7-C951-9B09-F6E5-CDC9AF2E036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2337967C-F018-7191-A13E-35E9BD335E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18116678-C0E1-0466-51F4-9B25919B70E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1D509C-ED9D-4B0A-98B9-C282ACDF75EF}" type="slidenum">
              <a:rPr lang="en-US" altLang="en-US"/>
              <a:pPr/>
              <a:t>94</a:t>
            </a:fld>
            <a:endParaRPr lang="en-US" altLang="en-US"/>
          </a:p>
        </p:txBody>
      </p:sp>
      <p:sp>
        <p:nvSpPr>
          <p:cNvPr id="197633" name="Rectangle 1">
            <a:extLst>
              <a:ext uri="{FF2B5EF4-FFF2-40B4-BE49-F238E27FC236}">
                <a16:creationId xmlns:a16="http://schemas.microsoft.com/office/drawing/2014/main" id="{2A05897D-1738-DA33-15D4-2E994756730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7634" name="Rectangle 2">
            <a:extLst>
              <a:ext uri="{FF2B5EF4-FFF2-40B4-BE49-F238E27FC236}">
                <a16:creationId xmlns:a16="http://schemas.microsoft.com/office/drawing/2014/main" id="{3B515354-73E4-1EA9-31A2-6EAD7BA8D31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30858A2-AD83-F191-31D5-FCA3FEFA4FE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7F0310-8D90-4AB0-A9C1-D8135B5AD75D}" type="slidenum">
              <a:rPr lang="en-US" altLang="en-US"/>
              <a:pPr/>
              <a:t>95</a:t>
            </a:fld>
            <a:endParaRPr lang="en-US" altLang="en-US"/>
          </a:p>
        </p:txBody>
      </p:sp>
      <p:sp>
        <p:nvSpPr>
          <p:cNvPr id="198657" name="Rectangle 1">
            <a:extLst>
              <a:ext uri="{FF2B5EF4-FFF2-40B4-BE49-F238E27FC236}">
                <a16:creationId xmlns:a16="http://schemas.microsoft.com/office/drawing/2014/main" id="{A85D7599-9663-1BB2-EF72-E79CF8C54BA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1FEA07BC-650B-0579-7FC8-EAC86650F77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251720BF-922E-3E85-7886-A358A7F4058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A3F2A4-01AB-49D6-8A8B-2F863C556C52}" type="slidenum">
              <a:rPr lang="en-US" altLang="en-US"/>
              <a:pPr/>
              <a:t>96</a:t>
            </a:fld>
            <a:endParaRPr lang="en-US" altLang="en-US"/>
          </a:p>
        </p:txBody>
      </p:sp>
      <p:sp>
        <p:nvSpPr>
          <p:cNvPr id="199681" name="Rectangle 1">
            <a:extLst>
              <a:ext uri="{FF2B5EF4-FFF2-40B4-BE49-F238E27FC236}">
                <a16:creationId xmlns:a16="http://schemas.microsoft.com/office/drawing/2014/main" id="{7D386AF6-3FD6-8714-F90C-730EBD0B1EC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9682" name="Rectangle 2">
            <a:extLst>
              <a:ext uri="{FF2B5EF4-FFF2-40B4-BE49-F238E27FC236}">
                <a16:creationId xmlns:a16="http://schemas.microsoft.com/office/drawing/2014/main" id="{96434D9A-49E2-728E-57F7-4E40BA97BC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DC935BD8-A7F1-7F74-1A1F-0A47BE836E6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7CCDFE-E23A-4A7D-B0B4-B42C013F81F5}" type="slidenum">
              <a:rPr lang="en-US" altLang="en-US"/>
              <a:pPr/>
              <a:t>97</a:t>
            </a:fld>
            <a:endParaRPr lang="en-US" altLang="en-US"/>
          </a:p>
        </p:txBody>
      </p:sp>
      <p:sp>
        <p:nvSpPr>
          <p:cNvPr id="200705" name="Rectangle 1">
            <a:extLst>
              <a:ext uri="{FF2B5EF4-FFF2-40B4-BE49-F238E27FC236}">
                <a16:creationId xmlns:a16="http://schemas.microsoft.com/office/drawing/2014/main" id="{9B83BD06-6671-CD12-7A88-5E75B7610D7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C2CDD0DB-6839-3B33-C4E4-962B653EF5E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71A1-1993-A3C2-E706-0B4164322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983AA5-0086-2288-0D15-433C2A78B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F022-8E55-10D2-6F26-EAD36664738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9F78D-F072-EC39-217D-A7623BF52C0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26BEB-AB0C-F433-1610-35B4CA5162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2EDA7D5-2BF7-48CD-8D21-4704E5A06A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944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B0DE0-2792-C7D1-9EE7-A81CD853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B47EF-3658-5FFC-DCFD-D840176F6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62AF3-11EF-21C1-1B3D-36BAFF36284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7A852-0579-7964-9BFD-B0AB18377DA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35123-1BD9-304B-4CB8-95CB8E2F8A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B294975-5CAC-48C5-A88D-E17E56E232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46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1A0C7D-87A5-D659-F11B-12F0FAF69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D4BDD3-23D8-DA39-9650-5EEE9C66D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C03A3-8752-B595-BBBE-61FFC7CE477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8814B-8B46-9B74-B5DD-2F9007802B7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D5E0B-1382-8B48-6EB3-CA85F993EA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EC526A2-CA14-475A-948F-704AF7A6C6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08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BE359-B0DF-0386-44DF-0AF2527D1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B088-0A64-20A9-4B4C-728C9D597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D1827-7D8C-6467-10CC-0925A08C810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D766D-FA90-5B90-A54A-6007EAE3EF2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6F5C0-607D-9A8C-8281-CEE64BF8B3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DD10929-0C92-426D-A43A-B14E83C602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89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34D34-CB92-8741-34F0-4180338E1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5CE5B-D56E-EEE6-9172-C260D7D95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653C8-781E-56FA-EE22-FBFDE44B7A7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E5631-E7CF-76B5-7BF4-CB956CF8B3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98571-7ADF-72AF-5EBB-F9EF5DAA7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742C8C-43A2-4F05-88B7-D66754D241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065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CD0F9-C86E-EF8C-8CEA-94333CE91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51C90-A060-882C-DC20-1815DFA423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D81367-CAAB-593B-F338-841706BCF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6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550BA-7C04-2A2F-2BA3-E3F89A8985B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67674-8A33-AB6F-BDDF-92BD16A5560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C7EA6-5C17-3444-1850-9429A8D2DF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CBA7683-26E7-4165-A10C-14CE0477D1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48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6C42B-09F5-1578-B5BE-A3021611E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2306E-3FAE-5905-F4C7-1537146E7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16E1D-8484-8350-8430-031C83D50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3C4BA5-4C74-81BC-87C1-84662DB19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DEBB2-5246-7B73-98D5-6BA7E5836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D30DB7-F191-4926-1708-633A845935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FCCBA5-2622-5687-367C-DFA1CE8BEF5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AEAEA8-E48B-C13E-6CD3-7B7611C6E6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9A3EB02-E712-49E9-9F5C-47F05D0AD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750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601D-A5D2-DF03-6806-55D3EAF4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E0D177-29DD-0817-FF23-1BA8143E066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94AE7-E719-EAA4-C4B6-57646CAAF1A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7C885-70AA-8528-B373-825F242CE4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83CE0D-BEA8-4738-B72D-E8917AC476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567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EC1AA3-6432-7837-4CE5-8BEFE473F18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8DF679-58F7-B531-45BC-0504893A451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6C671-7363-2535-BD54-0BB77BDEDA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F925C7-1D92-4770-A05B-5DDBA7E841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608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C1E68-40F0-AD5D-D7E9-2C846A890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F9D2F-33AB-14E0-0B57-4E5D2F42F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77CF91-0CA6-6044-8B90-033EA42F7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61E80-CE06-E6CB-E23B-2AB3096A529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57CE1-2703-7363-EB24-9CFE16242E2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C59CD-841B-9073-407A-35B794424C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20B5970-B9CA-4DD7-9332-B245C000AA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709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BC35-40B9-126D-7E15-3BF96D84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7EF16-29D3-C97A-C2DF-17055D180E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6354-67BD-0B61-C4A5-CDC746E57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41E94-15E6-F635-A023-B7EE9D87608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997E1-1EF3-586D-276D-4861D236C95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480BF-B3C3-192C-C5B5-36CF9B2186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07704E-12BE-4272-88AD-0F3457EBA3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28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E2560F0B-4FD3-F45E-E76E-560E284C5B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69387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FDA9CEE-5AF7-C9B6-B9AE-423A6D2617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7150"/>
            <a:ext cx="906938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EE29A7A-F84A-56C2-CC98-9E09EE5E687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5165725"/>
            <a:ext cx="2346325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545DCE1-1E89-52EF-044E-42A7A9A7FBA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5165725"/>
            <a:ext cx="319405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5C95614-9638-FD2D-640C-D9C8A936287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5725"/>
            <a:ext cx="2346325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6CB71CB6-ACE1-4CF7-9300-3ADBAF708A0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57200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57200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57200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57200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57200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57200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57200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heelchairmanitoba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isabledinthewild@gmail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aloyolan.com/new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outdoorsforall.org/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hyperlink" Target="http://www.dreamadaptive.org/" TargetMode="Externa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red.com/" TargetMode="Externa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abledhikers.com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sbirding.com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wp.mt.gov/" TargetMode="External"/><Relationship Id="rId5" Type="http://schemas.openxmlformats.org/officeDocument/2006/relationships/image" Target="../media/image162.png"/><Relationship Id="rId4" Type="http://schemas.openxmlformats.org/officeDocument/2006/relationships/hyperlink" Target="http://www.fs.usda.gov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hyperlink" Target="http://www.michigan.gov/dnr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hyperlink" Target="https://www.travelmedford.org/toketee-falls" TargetMode="External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montech.ruralinstitute.umt.edu/equipment-loans-reuse/" TargetMode="External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hyperlink" Target="https://discoverkalispell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hyperlink" Target="https://gfp.sd.gov/trackchair/" TargetMode="External"/><Relationship Id="rId4" Type="http://schemas.openxmlformats.org/officeDocument/2006/relationships/image" Target="../media/image20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sullivansisland.sc.gov/residents/beach/handicap-access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eg"/><Relationship Id="rId3" Type="http://schemas.openxmlformats.org/officeDocument/2006/relationships/image" Target="../media/image243.jpeg"/><Relationship Id="rId7" Type="http://schemas.openxmlformats.org/officeDocument/2006/relationships/image" Target="../media/image24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jpeg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Relationship Id="rId9" Type="http://schemas.openxmlformats.org/officeDocument/2006/relationships/hyperlink" Target="http://www.disabledinthewild.com/blog" TargetMode="Externa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eg"/><Relationship Id="rId3" Type="http://schemas.openxmlformats.org/officeDocument/2006/relationships/image" Target="../media/image246.jpeg"/><Relationship Id="rId7" Type="http://schemas.openxmlformats.org/officeDocument/2006/relationships/image" Target="../media/image24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jpeg"/><Relationship Id="rId5" Type="http://schemas.openxmlformats.org/officeDocument/2006/relationships/image" Target="../media/image247.jpeg"/><Relationship Id="rId4" Type="http://schemas.openxmlformats.org/officeDocument/2006/relationships/image" Target="../media/image245.jpeg"/><Relationship Id="rId9" Type="http://schemas.openxmlformats.org/officeDocument/2006/relationships/image" Target="../media/image24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hyperlink" Target="http://www.disabledinthewild.com/blog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abledinthewild.com/blog/nlm" TargetMode="External"/><Relationship Id="rId7" Type="http://schemas.openxmlformats.org/officeDocument/2006/relationships/image" Target="../media/image25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lm.nih.gov/" TargetMode="Externa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hyperlink" Target="https://medlineplus.gov/" TargetMode="External"/><Relationship Id="rId7" Type="http://schemas.openxmlformats.org/officeDocument/2006/relationships/image" Target="../media/image26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trials.gov/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m.nih.gov/portals/public.html" TargetMode="External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5" Type="http://schemas.openxmlformats.org/officeDocument/2006/relationships/hyperlink" Target="https://collections.nlm.nih.gov/" TargetMode="External"/><Relationship Id="rId4" Type="http://schemas.openxmlformats.org/officeDocument/2006/relationships/hyperlink" Target="http://www.nlm.nih.gov/hmd/about/exhibition/index.html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sabledinthewild.com/blog/nlm" TargetMode="External"/><Relationship Id="rId5" Type="http://schemas.openxmlformats.org/officeDocument/2006/relationships/hyperlink" Target="mailto:disabledinthewild@gmail.com" TargetMode="External"/><Relationship Id="rId4" Type="http://schemas.openxmlformats.org/officeDocument/2006/relationships/hyperlink" Target="http://www.disabledinthewild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Guest speaker Amy Denton-Luke sitting on a downed tree with her hiking equipment on a sandy shore.">
            <a:extLst>
              <a:ext uri="{FF2B5EF4-FFF2-40B4-BE49-F238E27FC236}">
                <a16:creationId xmlns:a16="http://schemas.microsoft.com/office/drawing/2014/main" id="{D08FD7E8-052A-6883-1658-8A4887FF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01" t="7562" b="11630"/>
          <a:stretch>
            <a:fillRect/>
          </a:stretch>
        </p:blipFill>
        <p:spPr bwMode="auto">
          <a:xfrm>
            <a:off x="0" y="0"/>
            <a:ext cx="10152063" cy="573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701" t="7562" b="116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4154B746-2855-E1DE-4E07-3BB1210A4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104775"/>
            <a:ext cx="9070975" cy="1116013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ource Serif Pro Semibold" panose="02040703050405020204" pitchFamily="18" charset="0"/>
              </a:rPr>
              <a:t>A Beginner’s Guide to Chronic Illness &amp; Disabilities in the Outdoors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ACB61B4-EB4B-EA0D-10B7-B47464E9E6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22513" y="5043488"/>
            <a:ext cx="4946650" cy="730250"/>
          </a:xfrm>
          <a:ln/>
        </p:spPr>
        <p:txBody>
          <a:bodyPr tIns="0"/>
          <a:lstStyle/>
          <a:p>
            <a:pPr marL="431800" indent="-323850" algn="ctr">
              <a:lnSpc>
                <a:spcPct val="115000"/>
              </a:lnSpc>
              <a:buSzPct val="45000"/>
              <a:buFont typeface="Wingdings" panose="05000000000000000000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2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ource Serif Pro Semibold" panose="02040703050405020204" pitchFamily="18" charset="0"/>
              </a:rPr>
              <a:t>with Amy Denton-Luke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577B7-B910-3A14-0E6B-671AFD75A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Out Hiking</a:t>
            </a:r>
          </a:p>
        </p:txBody>
      </p:sp>
      <p:pic>
        <p:nvPicPr>
          <p:cNvPr id="12289" name="Picture 1" descr="Amy sitting on a collapsible chair holding her forearm cruches in a shrub steppe environment">
            <a:extLst>
              <a:ext uri="{FF2B5EF4-FFF2-40B4-BE49-F238E27FC236}">
                <a16:creationId xmlns:a16="http://schemas.microsoft.com/office/drawing/2014/main" id="{EB3CA090-6A82-4009-A10F-B01B3AA22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163" y="322263"/>
            <a:ext cx="74818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my lying down in a pebbly riverbed during low tide">
            <a:extLst>
              <a:ext uri="{FF2B5EF4-FFF2-40B4-BE49-F238E27FC236}">
                <a16:creationId xmlns:a16="http://schemas.microsoft.com/office/drawing/2014/main" id="{C18A3D07-5866-0CC0-2BA1-485D2CD63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34" b="9494"/>
          <a:stretch>
            <a:fillRect/>
          </a:stretch>
        </p:blipFill>
        <p:spPr bwMode="auto">
          <a:xfrm>
            <a:off x="-23813" y="-36513"/>
            <a:ext cx="10139363" cy="574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534" b="94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FBD2FDC-6882-0CAB-B1C9-538707BA8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Out Hiking 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5F71371C-D9F1-5287-16EF-C43D003FC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9175" y="2263775"/>
            <a:ext cx="3670300" cy="1701800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altLang="en-US" sz="2600">
                <a:latin typeface="Source Serif Pro Semibold" panose="02040703050405020204" pitchFamily="18" charset="0"/>
              </a:rPr>
              <a:t>Disabled</a:t>
            </a:r>
            <a:br>
              <a:rPr lang="en-US" altLang="en-US" sz="2600">
                <a:latin typeface="Source Serif Pro Semibold" panose="02040703050405020204" pitchFamily="18" charset="0"/>
              </a:rPr>
            </a:br>
            <a:r>
              <a:rPr lang="en-US" altLang="en-US" sz="2600">
                <a:latin typeface="Source Serif Pro Semibold" panose="02040703050405020204" pitchFamily="18" charset="0"/>
              </a:rPr>
              <a:t>in the Wild</a:t>
            </a:r>
          </a:p>
        </p:txBody>
      </p:sp>
      <p:pic>
        <p:nvPicPr>
          <p:cNvPr id="14338" name="Picture 2" descr="Amy hiking in a field with mountains in the background">
            <a:extLst>
              <a:ext uri="{FF2B5EF4-FFF2-40B4-BE49-F238E27FC236}">
                <a16:creationId xmlns:a16="http://schemas.microsoft.com/office/drawing/2014/main" id="{DE45BCBE-7C0E-2545-959E-9589E8938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14" r="13983"/>
          <a:stretch>
            <a:fillRect/>
          </a:stretch>
        </p:blipFill>
        <p:spPr bwMode="auto">
          <a:xfrm>
            <a:off x="0" y="0"/>
            <a:ext cx="5751513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814" r="139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52CE29-72D7-220C-D422-1029BCB5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Instagram</a:t>
            </a:r>
          </a:p>
        </p:txBody>
      </p:sp>
      <p:pic>
        <p:nvPicPr>
          <p:cNvPr id="15361" name="Picture 1">
            <a:extLst>
              <a:ext uri="{FF2B5EF4-FFF2-40B4-BE49-F238E27FC236}">
                <a16:creationId xmlns:a16="http://schemas.microsoft.com/office/drawing/2014/main" id="{8662CEC9-B244-93FA-42AF-46BA13630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981" b="-43674"/>
          <a:stretch>
            <a:fillRect/>
          </a:stretch>
        </p:blipFill>
        <p:spPr bwMode="auto">
          <a:xfrm>
            <a:off x="3478213" y="1600200"/>
            <a:ext cx="3059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0981" b="-436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BE1041F9-0256-4252-8EF5-CB79F87A8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753" b="36288"/>
          <a:stretch>
            <a:fillRect/>
          </a:stretch>
        </p:blipFill>
        <p:spPr bwMode="auto">
          <a:xfrm>
            <a:off x="3478213" y="1828800"/>
            <a:ext cx="3059112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5753" b="362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9" name="Picture 9" descr="Disabled in the Wild's Instagram: @disabledinthewild07">
            <a:extLst>
              <a:ext uri="{FF2B5EF4-FFF2-40B4-BE49-F238E27FC236}">
                <a16:creationId xmlns:a16="http://schemas.microsoft.com/office/drawing/2014/main" id="{A22C1B8F-A620-674E-BF8A-EC0ACA2A4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0" b="-28300"/>
          <a:stretch>
            <a:fillRect/>
          </a:stretch>
        </p:blipFill>
        <p:spPr bwMode="auto">
          <a:xfrm>
            <a:off x="3478213" y="76200"/>
            <a:ext cx="3059112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230" b="-283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90F3B809-786E-057B-3D72-9091C0A4E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30" b="16130"/>
          <a:stretch>
            <a:fillRect/>
          </a:stretch>
        </p:blipFill>
        <p:spPr bwMode="auto">
          <a:xfrm>
            <a:off x="660400" y="2514600"/>
            <a:ext cx="2374900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2530" b="161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CB70D810-54C4-6298-FB32-B1D86211F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59" b="46205"/>
          <a:stretch>
            <a:fillRect/>
          </a:stretch>
        </p:blipFill>
        <p:spPr bwMode="auto">
          <a:xfrm>
            <a:off x="654050" y="831850"/>
            <a:ext cx="2389188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1259" b="462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3EB4F838-5CE1-C266-374F-A8C720177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65" b="-39362"/>
          <a:stretch>
            <a:fillRect/>
          </a:stretch>
        </p:blipFill>
        <p:spPr bwMode="auto">
          <a:xfrm>
            <a:off x="6973888" y="0"/>
            <a:ext cx="2438400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4565" b="-393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8BBC0B3D-03E9-E9C8-3BE2-99473352A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57" b="18669"/>
          <a:stretch>
            <a:fillRect/>
          </a:stretch>
        </p:blipFill>
        <p:spPr bwMode="auto">
          <a:xfrm>
            <a:off x="6973888" y="2438400"/>
            <a:ext cx="2438400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0157" b="186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7" name="Picture 7">
            <a:extLst>
              <a:ext uri="{FF2B5EF4-FFF2-40B4-BE49-F238E27FC236}">
                <a16:creationId xmlns:a16="http://schemas.microsoft.com/office/drawing/2014/main" id="{13120763-DD56-4A47-7B41-631429962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97" b="44478"/>
          <a:stretch>
            <a:fillRect/>
          </a:stretch>
        </p:blipFill>
        <p:spPr bwMode="auto">
          <a:xfrm>
            <a:off x="3463925" y="3679825"/>
            <a:ext cx="3057525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4797" b="4447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8" name="Picture 8">
            <a:extLst>
              <a:ext uri="{FF2B5EF4-FFF2-40B4-BE49-F238E27FC236}">
                <a16:creationId xmlns:a16="http://schemas.microsoft.com/office/drawing/2014/main" id="{6CD4947C-94FB-5AAC-F315-02B59BEF1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30" b="45107"/>
          <a:stretch>
            <a:fillRect/>
          </a:stretch>
        </p:blipFill>
        <p:spPr bwMode="auto">
          <a:xfrm>
            <a:off x="6973888" y="782638"/>
            <a:ext cx="2438400" cy="17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2630" b="451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0" name="Picture 10">
            <a:extLst>
              <a:ext uri="{FF2B5EF4-FFF2-40B4-BE49-F238E27FC236}">
                <a16:creationId xmlns:a16="http://schemas.microsoft.com/office/drawing/2014/main" id="{30BBE281-1771-CA48-C452-ECEE24647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227" b="13374"/>
          <a:stretch>
            <a:fillRect/>
          </a:stretch>
        </p:blipFill>
        <p:spPr bwMode="auto">
          <a:xfrm>
            <a:off x="660400" y="0"/>
            <a:ext cx="238283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-29227" b="133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1" name="Picture 11">
            <a:extLst>
              <a:ext uri="{FF2B5EF4-FFF2-40B4-BE49-F238E27FC236}">
                <a16:creationId xmlns:a16="http://schemas.microsoft.com/office/drawing/2014/main" id="{846FF4AA-D251-E6F6-3D44-785AB1161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117" r="68631" b="45277"/>
          <a:stretch>
            <a:fillRect/>
          </a:stretch>
        </p:blipFill>
        <p:spPr bwMode="auto">
          <a:xfrm>
            <a:off x="1454150" y="820738"/>
            <a:ext cx="806450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0117" r="68631" b="452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2" name="Picture 12">
            <a:extLst>
              <a:ext uri="{FF2B5EF4-FFF2-40B4-BE49-F238E27FC236}">
                <a16:creationId xmlns:a16="http://schemas.microsoft.com/office/drawing/2014/main" id="{F5894D91-E0D0-DD35-F176-7C462420C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141" r="67752" b="29433"/>
          <a:stretch>
            <a:fillRect/>
          </a:stretch>
        </p:blipFill>
        <p:spPr bwMode="auto">
          <a:xfrm>
            <a:off x="7789863" y="1600200"/>
            <a:ext cx="8159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-44141" r="67752" b="294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3" name="Picture 13">
            <a:extLst>
              <a:ext uri="{FF2B5EF4-FFF2-40B4-BE49-F238E27FC236}">
                <a16:creationId xmlns:a16="http://schemas.microsoft.com/office/drawing/2014/main" id="{A98C0E7F-0D6E-C3FC-2AC0-168A5B062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61" t="-44345" r="33992" b="29427"/>
          <a:stretch>
            <a:fillRect/>
          </a:stretch>
        </p:blipFill>
        <p:spPr bwMode="auto">
          <a:xfrm>
            <a:off x="6973888" y="3173413"/>
            <a:ext cx="8128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4261" t="-44345" r="33992" b="294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74" name="Picture 14">
            <a:extLst>
              <a:ext uri="{FF2B5EF4-FFF2-40B4-BE49-F238E27FC236}">
                <a16:creationId xmlns:a16="http://schemas.microsoft.com/office/drawing/2014/main" id="{24AD498F-6AF7-EB02-A9F1-0446EF81F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27" t="40117" r="36285" b="45407"/>
          <a:stretch>
            <a:fillRect/>
          </a:stretch>
        </p:blipFill>
        <p:spPr bwMode="auto">
          <a:xfrm>
            <a:off x="7805738" y="4837113"/>
            <a:ext cx="798512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627" t="40117" r="36285" b="454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A39508-888D-0D48-E608-2B851592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Blog</a:t>
            </a:r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C70A3626-EAA2-F6E7-5F5A-7EBE01CA2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7163" y="0"/>
            <a:ext cx="10287001" cy="5715000"/>
          </a:xfrm>
          <a:prstGeom prst="rect">
            <a:avLst/>
          </a:prstGeom>
          <a:solidFill>
            <a:srgbClr val="142E42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86" name="Picture 2" descr="Screenshot of Disabled in the Wild blog: disabledinthewild.com">
            <a:extLst>
              <a:ext uri="{FF2B5EF4-FFF2-40B4-BE49-F238E27FC236}">
                <a16:creationId xmlns:a16="http://schemas.microsoft.com/office/drawing/2014/main" id="{9F10FE51-230A-A56F-06DD-9AEA9925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41"/>
          <a:stretch>
            <a:fillRect/>
          </a:stretch>
        </p:blipFill>
        <p:spPr bwMode="auto">
          <a:xfrm>
            <a:off x="419100" y="0"/>
            <a:ext cx="9182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4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BCFEA2-885C-9A74-EF5A-5DAB36FF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Blog Posts</a:t>
            </a:r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C34BE93B-8E8C-51B3-580D-AE903EC81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287000" cy="5702300"/>
          </a:xfrm>
          <a:prstGeom prst="rect">
            <a:avLst/>
          </a:prstGeom>
          <a:solidFill>
            <a:srgbClr val="142E42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0" name="Picture 2" descr="Screenshot of various posts from the Disabled in the Wild blog">
            <a:extLst>
              <a:ext uri="{FF2B5EF4-FFF2-40B4-BE49-F238E27FC236}">
                <a16:creationId xmlns:a16="http://schemas.microsoft.com/office/drawing/2014/main" id="{A1A06E29-E95C-6D29-87E8-14FD50C6E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71" b="6497"/>
          <a:stretch>
            <a:fillRect/>
          </a:stretch>
        </p:blipFill>
        <p:spPr bwMode="auto">
          <a:xfrm>
            <a:off x="1949450" y="0"/>
            <a:ext cx="61722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671" b="64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C1AE2D29-1561-BDC4-DE8E-8A6671636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" t="33038" b="11560"/>
          <a:stretch>
            <a:fillRect/>
          </a:stretch>
        </p:blipFill>
        <p:spPr bwMode="auto">
          <a:xfrm>
            <a:off x="1949450" y="3492500"/>
            <a:ext cx="61722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0" t="33038" b="115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7714CB-233C-16A7-F04F-DC41A4924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YouTube</a:t>
            </a:r>
          </a:p>
        </p:txBody>
      </p:sp>
      <p:pic>
        <p:nvPicPr>
          <p:cNvPr id="18434" name="Picture 2" descr="Screenshots from various vides from Amy's YouTube channel">
            <a:extLst>
              <a:ext uri="{FF2B5EF4-FFF2-40B4-BE49-F238E27FC236}">
                <a16:creationId xmlns:a16="http://schemas.microsoft.com/office/drawing/2014/main" id="{1243175A-E861-1D84-0991-4272439A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5114925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3" name="Picture 1">
            <a:extLst>
              <a:ext uri="{FF2B5EF4-FFF2-40B4-BE49-F238E27FC236}">
                <a16:creationId xmlns:a16="http://schemas.microsoft.com/office/drawing/2014/main" id="{C3226BFB-E4FC-1B91-89C7-0BD653D7D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819400"/>
            <a:ext cx="5087938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03EAB009-9965-735A-8A8D-F9D1B036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1425" y="-9525"/>
            <a:ext cx="5065713" cy="284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D743854A-A071-1ED5-D30E-C118279F8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41625"/>
            <a:ext cx="5092700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>
            <a:extLst>
              <a:ext uri="{FF2B5EF4-FFF2-40B4-BE49-F238E27FC236}">
                <a16:creationId xmlns:a16="http://schemas.microsoft.com/office/drawing/2014/main" id="{CAD438EE-AE11-B099-7C6D-81A102DBF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100" y="27432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7" name="Picture 1">
            <a:extLst>
              <a:ext uri="{FF2B5EF4-FFF2-40B4-BE49-F238E27FC236}">
                <a16:creationId xmlns:a16="http://schemas.microsoft.com/office/drawing/2014/main" id="{35BFFEDE-F20C-950D-E39E-9C9034CCE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675" y="265113"/>
            <a:ext cx="4233863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Text Box 5">
            <a:extLst>
              <a:ext uri="{FF2B5EF4-FFF2-40B4-BE49-F238E27FC236}">
                <a16:creationId xmlns:a16="http://schemas.microsoft.com/office/drawing/2014/main" id="{CF47AF2F-4605-E2CF-7003-F6560353B458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4849813" y="4056063"/>
            <a:ext cx="4618037" cy="78740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</a:rPr>
              <a:t>Learning How to Explore the Outdoors </a:t>
            </a:r>
          </a:p>
          <a:p>
            <a:pPr marL="0" marR="0" lvl="0" indent="0" algn="ctr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</a:rPr>
              <a:t>with Chronic Illness &amp; Disabilities</a:t>
            </a: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806E4163-F749-9AAF-FA3E-D3B031C3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3838" y="5140325"/>
            <a:ext cx="17430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5668" rIns="90000" bIns="45000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with Amy Denton-Luke</a:t>
            </a:r>
          </a:p>
        </p:txBody>
      </p:sp>
      <p:pic>
        <p:nvPicPr>
          <p:cNvPr id="19459" name="Picture 3" descr="Interview with Amy in the Montana Naturalist (fall/winter 2024)">
            <a:extLst>
              <a:ext uri="{FF2B5EF4-FFF2-40B4-BE49-F238E27FC236}">
                <a16:creationId xmlns:a16="http://schemas.microsoft.com/office/drawing/2014/main" id="{AC870034-919D-67FC-60FA-DDB119416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5"/>
          <a:stretch>
            <a:fillRect/>
          </a:stretch>
        </p:blipFill>
        <p:spPr bwMode="auto">
          <a:xfrm>
            <a:off x="407988" y="274638"/>
            <a:ext cx="4235450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 descr="Amy's essay about being a disabled hiker in The Changing Times (spring/summer 2024)">
            <a:extLst>
              <a:ext uri="{FF2B5EF4-FFF2-40B4-BE49-F238E27FC236}">
                <a16:creationId xmlns:a16="http://schemas.microsoft.com/office/drawing/2014/main" id="{D77E827D-DF29-9796-AFF2-DA077044E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038" y="3128963"/>
            <a:ext cx="3198812" cy="234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D15F5A7C-732E-38CA-1998-B76FFE8C7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29363" y="2468563"/>
            <a:ext cx="3886200" cy="1189037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altLang="en-US" sz="2400" dirty="0">
                <a:latin typeface="Source Serif Pro Semibold" panose="02040703050405020204" pitchFamily="18" charset="0"/>
              </a:rPr>
              <a:t>Chronic Illness </a:t>
            </a:r>
            <a:br>
              <a:rPr lang="en-US" altLang="en-US" sz="2400" dirty="0">
                <a:latin typeface="Source Serif Pro Semibold" panose="02040703050405020204" pitchFamily="18" charset="0"/>
              </a:rPr>
            </a:br>
            <a:r>
              <a:rPr lang="en-US" altLang="en-US" sz="2400" dirty="0">
                <a:latin typeface="Source Serif Pro Semibold" panose="02040703050405020204" pitchFamily="18" charset="0"/>
              </a:rPr>
              <a:t>&amp; Disability</a:t>
            </a:r>
          </a:p>
        </p:txBody>
      </p:sp>
      <p:pic>
        <p:nvPicPr>
          <p:cNvPr id="20483" name="Picture 3" descr="Amy wearing a knit hat and a face mask">
            <a:extLst>
              <a:ext uri="{FF2B5EF4-FFF2-40B4-BE49-F238E27FC236}">
                <a16:creationId xmlns:a16="http://schemas.microsoft.com/office/drawing/2014/main" id="{0F9597AC-6A9F-6E0B-ED97-CCBD60861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3221038" cy="57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2" name="Picture 2" descr="A blue wheelchair">
            <a:extLst>
              <a:ext uri="{FF2B5EF4-FFF2-40B4-BE49-F238E27FC236}">
                <a16:creationId xmlns:a16="http://schemas.microsoft.com/office/drawing/2014/main" id="{A7A22791-0CCA-51F1-643D-F8AAC774E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6275" y="0"/>
            <a:ext cx="3208338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7C4A7C5A-92E0-D0F8-43DB-5DFEA278B4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30863" y="1239838"/>
            <a:ext cx="4114800" cy="3140075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altLang="en-US" sz="2000">
                <a:latin typeface="Source Serif Pro Semibold" panose="02040703050405020204" pitchFamily="18" charset="0"/>
              </a:rPr>
              <a:t>Disability</a:t>
            </a:r>
            <a:br>
              <a:rPr lang="en-US" altLang="en-US" sz="2000">
                <a:latin typeface="Source Serif Pro" panose="02040603050405020204" pitchFamily="18" charset="0"/>
              </a:rPr>
            </a:br>
            <a:r>
              <a:rPr lang="en-US" altLang="en-US" sz="2000">
                <a:latin typeface="Source Serif Pro" panose="02040603050405020204" pitchFamily="18" charset="0"/>
              </a:rPr>
              <a:t> </a:t>
            </a:r>
            <a:br>
              <a:rPr lang="en-US" altLang="en-US" sz="2000">
                <a:latin typeface="Source Serif Pro" panose="02040603050405020204" pitchFamily="18" charset="0"/>
              </a:rPr>
            </a:br>
            <a:r>
              <a:rPr lang="en-US" altLang="en-US" sz="2000">
                <a:latin typeface="Source Serif Pro" panose="02040603050405020204" pitchFamily="18" charset="0"/>
              </a:rPr>
              <a:t>a physical, mental, cognitive, or developmental condition that impairs, interferes with, or limits a person's ability to engage in certain tasks or actions or participate in typical daily activities and interactions.</a:t>
            </a:r>
          </a:p>
        </p:txBody>
      </p:sp>
      <p:pic>
        <p:nvPicPr>
          <p:cNvPr id="21506" name="Picture 2" descr="Types of disabilities, including physical, psychiatric, speech and language, deaf/hear-of-hearing, etc.">
            <a:extLst>
              <a:ext uri="{FF2B5EF4-FFF2-40B4-BE49-F238E27FC236}">
                <a16:creationId xmlns:a16="http://schemas.microsoft.com/office/drawing/2014/main" id="{BA2C3D4E-7C2A-CCF7-985F-BBA47FBC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13" y="493713"/>
            <a:ext cx="463391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86521ACB-7F22-FAD2-892C-22B0C35A5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0" y="5221288"/>
            <a:ext cx="22193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wheelchairmanitoba.com</a:t>
            </a:r>
            <a:endParaRPr lang="en-US" altLang="en-US" sz="1400" dirty="0">
              <a:solidFill>
                <a:schemeClr val="accent2"/>
              </a:solidFill>
              <a:latin typeface="Source Serif Pro" panose="020406030504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>
            <a:extLst>
              <a:ext uri="{FF2B5EF4-FFF2-40B4-BE49-F238E27FC236}">
                <a16:creationId xmlns:a16="http://schemas.microsoft.com/office/drawing/2014/main" id="{4A33DA4E-9513-05F5-E534-4CD0FDD0B6FE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4957763" y="1058863"/>
            <a:ext cx="4440237" cy="137160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431800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431800" marR="0" lvl="0" indent="-323850" algn="ctr" defTabSz="457200" rtl="0" eaLnBrk="1" fontAlgn="base" latinLnBrk="0" hangingPunct="0">
              <a:lnSpc>
                <a:spcPct val="115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erif Pro Semibold" panose="02040703050405020204" pitchFamily="18" charset="0"/>
              <a:ea typeface="Microsoft YaHei" panose="020B0503020204020204" pitchFamily="34" charset="-122"/>
              <a:cs typeface="+mn-cs"/>
            </a:endParaRPr>
          </a:p>
          <a:p>
            <a:pPr marL="431800" marR="0" lvl="0" indent="-323850" algn="ctr" defTabSz="457200" rtl="0" eaLnBrk="1" fontAlgn="base" latinLnBrk="0" hangingPunct="0">
              <a:lnSpc>
                <a:spcPct val="115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erif Pro Semibold" panose="02040703050405020204" pitchFamily="18" charset="0"/>
                <a:ea typeface="Microsoft YaHei" panose="020B0503020204020204" pitchFamily="34" charset="-122"/>
                <a:cs typeface="+mn-cs"/>
              </a:rPr>
              <a:t>Disabled in the Wild</a:t>
            </a:r>
          </a:p>
        </p:txBody>
      </p:sp>
      <p:pic>
        <p:nvPicPr>
          <p:cNvPr id="4097" name="Picture 1" descr="Amy using forearm crutches out on a hike">
            <a:extLst>
              <a:ext uri="{FF2B5EF4-FFF2-40B4-BE49-F238E27FC236}">
                <a16:creationId xmlns:a16="http://schemas.microsoft.com/office/drawing/2014/main" id="{9FD738E6-32A0-4028-42BA-3BBFA5FC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16" r="18483"/>
          <a:stretch>
            <a:fillRect/>
          </a:stretch>
        </p:blipFill>
        <p:spPr bwMode="auto">
          <a:xfrm>
            <a:off x="-12700" y="-22225"/>
            <a:ext cx="48006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416" r="184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DA374EDA-57F2-07C8-D357-D0A3E53A614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716463" y="601663"/>
            <a:ext cx="5005387" cy="1001712"/>
          </a:xfrm>
          <a:ln/>
        </p:spPr>
        <p:txBody>
          <a:bodyPr anchor="t"/>
          <a:lstStyle/>
          <a:p>
            <a:pPr marL="431800" indent="-323850">
              <a:lnSpc>
                <a:spcPct val="115000"/>
              </a:lnSpc>
              <a:spcBef>
                <a:spcPts val="1425"/>
              </a:spcBef>
              <a:buSzPct val="45000"/>
              <a:buFont typeface="Wingdings" panose="05000000000000000000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2600">
                <a:latin typeface="Source Serif Pro" panose="02040603050405020204" pitchFamily="18" charset="0"/>
              </a:rPr>
              <a:t>Amy Denton-Luke</a:t>
            </a:r>
            <a:r>
              <a:rPr lang="en-US" altLang="en-US" sz="3200">
                <a:latin typeface="Source Serif Pro" panose="02040603050405020204" pitchFamily="18" charset="0"/>
              </a:rPr>
              <a:t> </a:t>
            </a:r>
            <a:r>
              <a:rPr lang="en-US" altLang="en-US" sz="2000" i="1">
                <a:latin typeface="Source Serif Pro" panose="02040603050405020204" pitchFamily="18" charset="0"/>
              </a:rPr>
              <a:t>(she/her)</a:t>
            </a: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4941DC06-7948-07C2-8A77-93C6385A9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850" y="1946275"/>
            <a:ext cx="4114800" cy="237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31800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  <a:spcBef>
                <a:spcPts val="1425"/>
              </a:spcBef>
              <a:buSzPct val="45000"/>
              <a:buFont typeface="Wingdings" panose="05000000000000000000" pitchFamily="2" charset="2"/>
              <a:buNone/>
            </a:pPr>
            <a:endParaRPr lang="en-US" altLang="en-US" sz="3200" dirty="0">
              <a:latin typeface="Source Serif Pro" panose="02040603050405020204" pitchFamily="18" charset="0"/>
            </a:endParaRPr>
          </a:p>
          <a:p>
            <a:pPr algn="ctr">
              <a:lnSpc>
                <a:spcPct val="115000"/>
              </a:lnSpc>
              <a:spcBef>
                <a:spcPts val="1425"/>
              </a:spcBef>
              <a:buSzPct val="45000"/>
              <a:buFont typeface="Wingdings" panose="05000000000000000000" pitchFamily="2" charset="2"/>
              <a:buNone/>
            </a:pPr>
            <a:r>
              <a:rPr lang="en-US" altLang="en-US" sz="2000" dirty="0">
                <a:latin typeface="Source Serif Pro" panose="02040603050405020204" pitchFamily="18" charset="0"/>
              </a:rPr>
              <a:t>Blog: disabledinthewild.com</a:t>
            </a:r>
          </a:p>
          <a:p>
            <a:pPr algn="ctr">
              <a:lnSpc>
                <a:spcPct val="115000"/>
              </a:lnSpc>
              <a:spcBef>
                <a:spcPts val="1425"/>
              </a:spcBef>
              <a:buSzPct val="45000"/>
              <a:buFont typeface="Wingdings" panose="05000000000000000000" pitchFamily="2" charset="2"/>
              <a:buNone/>
            </a:pPr>
            <a:r>
              <a:rPr lang="en-US" altLang="en-US" sz="2000" dirty="0">
                <a:latin typeface="Source Serif Pro" panose="02040603050405020204" pitchFamily="18" charset="0"/>
              </a:rPr>
              <a:t>IG: @disabledinthewild7</a:t>
            </a:r>
          </a:p>
          <a:p>
            <a:pPr algn="ctr">
              <a:lnSpc>
                <a:spcPct val="115000"/>
              </a:lnSpc>
              <a:spcBef>
                <a:spcPts val="1425"/>
              </a:spcBef>
              <a:buSzPct val="45000"/>
              <a:buFont typeface="Wingdings" panose="05000000000000000000" pitchFamily="2" charset="2"/>
              <a:buNone/>
            </a:pPr>
            <a:r>
              <a:rPr lang="en-US" altLang="en-US" sz="2000" dirty="0">
                <a:latin typeface="Source Serif Pro" panose="02040603050405020204" pitchFamily="18" charset="0"/>
              </a:rPr>
              <a:t>YT: /</a:t>
            </a:r>
            <a:r>
              <a:rPr lang="en-US" altLang="en-US" sz="2000" dirty="0" err="1">
                <a:latin typeface="Source Serif Pro" panose="02040603050405020204" pitchFamily="18" charset="0"/>
              </a:rPr>
              <a:t>disabledinthewild</a:t>
            </a:r>
            <a:endParaRPr lang="en-US" altLang="en-US" sz="2000" dirty="0">
              <a:latin typeface="Source Serif Pro" panose="02040603050405020204" pitchFamily="18" charset="0"/>
            </a:endParaRP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0341CF16-15DE-12C9-51BF-F3BA24DCA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935413"/>
            <a:ext cx="5029200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31800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15000"/>
              </a:lnSpc>
              <a:spcBef>
                <a:spcPts val="1425"/>
              </a:spcBef>
              <a:buSzPct val="45000"/>
              <a:buFont typeface="Wingdings" panose="05000000000000000000" pitchFamily="2" charset="2"/>
              <a:buNone/>
            </a:pPr>
            <a:endParaRPr lang="en-US" altLang="en-US" sz="3200" dirty="0">
              <a:latin typeface="Source Serif Pro" panose="02040603050405020204" pitchFamily="18" charset="0"/>
            </a:endParaRPr>
          </a:p>
          <a:p>
            <a:pPr algn="ctr">
              <a:lnSpc>
                <a:spcPct val="115000"/>
              </a:lnSpc>
              <a:spcBef>
                <a:spcPts val="1425"/>
              </a:spcBef>
              <a:buSzPct val="45000"/>
              <a:buFont typeface="Wingdings" panose="05000000000000000000" pitchFamily="2" charset="2"/>
              <a:buNone/>
            </a:pPr>
            <a:r>
              <a:rPr lang="en-US" altLang="en-US" sz="2000" dirty="0">
                <a:latin typeface="Source Serif Pro" panose="02040603050405020204" pitchFamily="18" charset="0"/>
              </a:rPr>
              <a:t>Email: </a:t>
            </a:r>
            <a:r>
              <a:rPr lang="en-US" altLang="en-US" sz="2000" dirty="0">
                <a:solidFill>
                  <a:schemeClr val="accent2"/>
                </a:solidFill>
                <a:latin typeface="Source Serif Pro" panose="02040603050405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disabledinthewild@gmail.com</a:t>
            </a:r>
            <a:r>
              <a:rPr lang="en-US" altLang="en-US" sz="2000" dirty="0">
                <a:solidFill>
                  <a:schemeClr val="accent2"/>
                </a:solidFill>
                <a:latin typeface="Source Serif Pro" panose="02040603050405020204" pitchFamily="18" charset="0"/>
              </a:rPr>
              <a:t> </a:t>
            </a:r>
          </a:p>
        </p:txBody>
      </p:sp>
      <p:sp>
        <p:nvSpPr>
          <p:cNvPr id="4102" name="Line 6">
            <a:extLst>
              <a:ext uri="{FF2B5EF4-FFF2-40B4-BE49-F238E27FC236}">
                <a16:creationId xmlns:a16="http://schemas.microsoft.com/office/drawing/2014/main" id="{A2D0B6E6-E0C7-F093-5037-CA02F51CF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1371600"/>
            <a:ext cx="3948113" cy="1588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>
            <a:extLst>
              <a:ext uri="{FF2B5EF4-FFF2-40B4-BE49-F238E27FC236}">
                <a16:creationId xmlns:a16="http://schemas.microsoft.com/office/drawing/2014/main" id="{8C464A93-8413-82F1-044F-9B154650B768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914400" y="1371600"/>
            <a:ext cx="3344863" cy="54927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</a:rPr>
              <a:t>What is a chronic illness? 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959EF3A-FA47-C609-AEA1-54F47BFE5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" y="1851818"/>
            <a:ext cx="3344863" cy="220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2000" dirty="0">
                <a:latin typeface="Source Serif Pro" panose="02040603050405020204" pitchFamily="18" charset="0"/>
              </a:rPr>
              <a:t>A health condition that lasts for one year or longer and requires ongoing medical care or limits daily activities, and cannot be cured. </a:t>
            </a:r>
          </a:p>
        </p:txBody>
      </p:sp>
      <p:pic>
        <p:nvPicPr>
          <p:cNvPr id="22530" name="Picture 2" descr="Examples of chronic illness, including asthma, diabetes, lupus, HIV/AIDs, and more.">
            <a:extLst>
              <a:ext uri="{FF2B5EF4-FFF2-40B4-BE49-F238E27FC236}">
                <a16:creationId xmlns:a16="http://schemas.microsoft.com/office/drawing/2014/main" id="{30D03F77-B71B-C741-E832-8DD95B5C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52" b="22412"/>
          <a:stretch>
            <a:fillRect/>
          </a:stretch>
        </p:blipFill>
        <p:spPr bwMode="auto">
          <a:xfrm>
            <a:off x="4605338" y="1479550"/>
            <a:ext cx="4551362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8252" b="224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29" name="Rectangle 1">
            <a:extLst>
              <a:ext uri="{FF2B5EF4-FFF2-40B4-BE49-F238E27FC236}">
                <a16:creationId xmlns:a16="http://schemas.microsoft.com/office/drawing/2014/main" id="{132E95DC-E84A-0174-77A2-7005F5714F7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5440363" y="4343400"/>
            <a:ext cx="2971800" cy="457200"/>
          </a:xfrm>
          <a:ln/>
        </p:spPr>
        <p:txBody>
          <a:bodyPr anchor="t"/>
          <a:lstStyle/>
          <a:p>
            <a:pPr marL="431800" indent="-323850" algn="l">
              <a:lnSpc>
                <a:spcPct val="115000"/>
              </a:lnSpc>
              <a:spcBef>
                <a:spcPts val="1425"/>
              </a:spcBef>
              <a:buSzPct val="45000"/>
              <a:buFont typeface="Wingdings" panose="05000000000000000000" pitchFamily="2" charset="2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www.laloyolan.com/news</a:t>
            </a:r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16C8DECF-3490-F0CE-9493-D11E342B36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7350" y="2684463"/>
            <a:ext cx="3657600" cy="973137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altLang="en-US" sz="2800">
                <a:latin typeface="Source Serif Pro Semibold" panose="02040703050405020204" pitchFamily="18" charset="0"/>
              </a:rPr>
              <a:t>Outdoor</a:t>
            </a:r>
            <a:br>
              <a:rPr lang="en-US" altLang="en-US" sz="2800">
                <a:latin typeface="Source Serif Pro Semibold" panose="02040703050405020204" pitchFamily="18" charset="0"/>
              </a:rPr>
            </a:br>
            <a:r>
              <a:rPr lang="en-US" altLang="en-US" sz="2800">
                <a:latin typeface="Source Serif Pro Semibold" panose="02040703050405020204" pitchFamily="18" charset="0"/>
              </a:rPr>
              <a:t>Activities</a:t>
            </a:r>
          </a:p>
        </p:txBody>
      </p:sp>
      <p:pic>
        <p:nvPicPr>
          <p:cNvPr id="23554" name="Picture 2" descr="Amy standing on a beach with her forearm crutches on a grey day">
            <a:extLst>
              <a:ext uri="{FF2B5EF4-FFF2-40B4-BE49-F238E27FC236}">
                <a16:creationId xmlns:a16="http://schemas.microsoft.com/office/drawing/2014/main" id="{0689488C-A02C-0ECB-75D0-CDB01F30F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76" t="7260"/>
          <a:stretch>
            <a:fillRect/>
          </a:stretch>
        </p:blipFill>
        <p:spPr bwMode="auto">
          <a:xfrm>
            <a:off x="-11113" y="0"/>
            <a:ext cx="6999288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676" t="72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4AAD2-CA49-7935-C41F-942FA117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Types of Outdoor Activities</a:t>
            </a:r>
          </a:p>
        </p:txBody>
      </p:sp>
      <p:pic>
        <p:nvPicPr>
          <p:cNvPr id="24578" name="Picture 2" descr="A landscape with trees and mountains">
            <a:extLst>
              <a:ext uri="{FF2B5EF4-FFF2-40B4-BE49-F238E27FC236}">
                <a16:creationId xmlns:a16="http://schemas.microsoft.com/office/drawing/2014/main" id="{D24B4149-16EB-EACF-4F3D-954135085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622300"/>
            <a:ext cx="5815012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Picture 3" descr="Amy hiking on a pebbly riverbed">
            <a:extLst>
              <a:ext uri="{FF2B5EF4-FFF2-40B4-BE49-F238E27FC236}">
                <a16:creationId xmlns:a16="http://schemas.microsoft.com/office/drawing/2014/main" id="{89CFCB89-3B68-A9BB-1FF6-E22AEA5C9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9202" y="638175"/>
            <a:ext cx="3392487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A5045A7F-1C63-DBB3-5ED9-357501794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-25400"/>
            <a:ext cx="9070975" cy="946150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altLang="en-US" sz="2600">
                <a:latin typeface="Source Serif Pro Semibold" panose="02040703050405020204" pitchFamily="18" charset="0"/>
              </a:rPr>
              <a:t>Adaptive Sports Organizations</a:t>
            </a:r>
          </a:p>
        </p:txBody>
      </p:sp>
      <p:pic>
        <p:nvPicPr>
          <p:cNvPr id="25606" name="Picture 6" descr="Screenshot of a Google search with the keywords &quot;adaptive sports organization whitefish mt&quot;">
            <a:extLst>
              <a:ext uri="{FF2B5EF4-FFF2-40B4-BE49-F238E27FC236}">
                <a16:creationId xmlns:a16="http://schemas.microsoft.com/office/drawing/2014/main" id="{85B8BDC2-81C5-EC6F-ACE4-BE6458551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76" t="8392" r="39671" b="83536"/>
          <a:stretch>
            <a:fillRect/>
          </a:stretch>
        </p:blipFill>
        <p:spPr bwMode="auto">
          <a:xfrm>
            <a:off x="131763" y="941388"/>
            <a:ext cx="482600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676" t="8392" r="39671" b="835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2" name="Picture 2" descr="Screenshot of Dream Adaptive Recreation homepage: dreamadaptive.org">
            <a:extLst>
              <a:ext uri="{FF2B5EF4-FFF2-40B4-BE49-F238E27FC236}">
                <a16:creationId xmlns:a16="http://schemas.microsoft.com/office/drawing/2014/main" id="{FC281B1F-5958-F683-85E1-B474F49D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25" y="1636713"/>
            <a:ext cx="4784725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859CED8C-15AD-37A3-A0DE-83E460995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4983163"/>
            <a:ext cx="32639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www.dreamadaptive.org</a:t>
            </a:r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</a:rPr>
              <a:t> </a:t>
            </a:r>
          </a:p>
        </p:txBody>
      </p:sp>
      <p:pic>
        <p:nvPicPr>
          <p:cNvPr id="25604" name="Picture 4" descr="Screenshot of a Google search with keywords &quot;adaptive sports organization near me&quot;">
            <a:extLst>
              <a:ext uri="{FF2B5EF4-FFF2-40B4-BE49-F238E27FC236}">
                <a16:creationId xmlns:a16="http://schemas.microsoft.com/office/drawing/2014/main" id="{0AB53F70-6092-241F-E323-07BB605AE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6" t="7509" r="39412" b="84938"/>
          <a:stretch>
            <a:fillRect/>
          </a:stretch>
        </p:blipFill>
        <p:spPr bwMode="auto">
          <a:xfrm>
            <a:off x="5100638" y="900113"/>
            <a:ext cx="4878387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66" t="7509" r="39412" b="8493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3" descr="Screenshot of Outdoors for All homepage: outdoorsforall.org">
            <a:extLst>
              <a:ext uri="{FF2B5EF4-FFF2-40B4-BE49-F238E27FC236}">
                <a16:creationId xmlns:a16="http://schemas.microsoft.com/office/drawing/2014/main" id="{7DAE805D-4EAB-586E-49A9-82A27C3F0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913" y="1636713"/>
            <a:ext cx="4784725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7" name="Text Box 7">
            <a:extLst>
              <a:ext uri="{FF2B5EF4-FFF2-40B4-BE49-F238E27FC236}">
                <a16:creationId xmlns:a16="http://schemas.microsoft.com/office/drawing/2014/main" id="{28F9A87E-A56D-188F-919B-CC03176F6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550" y="4983163"/>
            <a:ext cx="21542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outdoorsforall.org</a:t>
            </a:r>
            <a:endParaRPr lang="en-US" altLang="en-US" sz="1400" dirty="0">
              <a:solidFill>
                <a:schemeClr val="accent2"/>
              </a:solidFill>
              <a:latin typeface="Source Serif Pro" panose="020406030504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5CCD1-2035-BBF5-C5A9-0E4596B90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Hiking Options</a:t>
            </a:r>
          </a:p>
        </p:txBody>
      </p:sp>
      <p:pic>
        <p:nvPicPr>
          <p:cNvPr id="26626" name="Picture 2" descr="Amy standing on a wooden walkway surrounding a large tree ">
            <a:extLst>
              <a:ext uri="{FF2B5EF4-FFF2-40B4-BE49-F238E27FC236}">
                <a16:creationId xmlns:a16="http://schemas.microsoft.com/office/drawing/2014/main" id="{9FAE3200-D3A2-8D45-4985-60E2F8A8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83" t="12627" r="12962" b="7951"/>
          <a:stretch>
            <a:fillRect/>
          </a:stretch>
        </p:blipFill>
        <p:spPr bwMode="auto">
          <a:xfrm>
            <a:off x="192088" y="149225"/>
            <a:ext cx="3783012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383" t="12627" r="12962" b="795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 descr="Hiking signage">
            <a:extLst>
              <a:ext uri="{FF2B5EF4-FFF2-40B4-BE49-F238E27FC236}">
                <a16:creationId xmlns:a16="http://schemas.microsoft.com/office/drawing/2014/main" id="{1C4CBC9C-AEF1-653B-CF60-71CCA6128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022" b="1546"/>
          <a:stretch>
            <a:fillRect/>
          </a:stretch>
        </p:blipFill>
        <p:spPr bwMode="auto">
          <a:xfrm>
            <a:off x="4078288" y="157163"/>
            <a:ext cx="2057400" cy="304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26022" b="15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5" name="Picture 1" descr="Dirt path hiking trail">
            <a:extLst>
              <a:ext uri="{FF2B5EF4-FFF2-40B4-BE49-F238E27FC236}">
                <a16:creationId xmlns:a16="http://schemas.microsoft.com/office/drawing/2014/main" id="{D43C389F-3CC1-6302-AC9F-2983970D6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19"/>
          <a:stretch>
            <a:fillRect/>
          </a:stretch>
        </p:blipFill>
        <p:spPr bwMode="auto">
          <a:xfrm>
            <a:off x="6221413" y="157163"/>
            <a:ext cx="371475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2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7" name="Picture 3" descr="Wooden walkway leading to a viewing spot ">
            <a:extLst>
              <a:ext uri="{FF2B5EF4-FFF2-40B4-BE49-F238E27FC236}">
                <a16:creationId xmlns:a16="http://schemas.microsoft.com/office/drawing/2014/main" id="{C52B8B6D-F78B-BE17-2B94-5FC69D7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25" b="5150"/>
          <a:stretch>
            <a:fillRect/>
          </a:stretch>
        </p:blipFill>
        <p:spPr bwMode="auto">
          <a:xfrm>
            <a:off x="192088" y="3308350"/>
            <a:ext cx="3306762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925" b="51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0" name="Picture 6" descr="Wildlife viewing area map signage along the Bitterroot River">
            <a:extLst>
              <a:ext uri="{FF2B5EF4-FFF2-40B4-BE49-F238E27FC236}">
                <a16:creationId xmlns:a16="http://schemas.microsoft.com/office/drawing/2014/main" id="{3D237C36-82E8-5682-DBAE-ED1D4DCAD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78" t="11694" r="6451" b="7231"/>
          <a:stretch>
            <a:fillRect/>
          </a:stretch>
        </p:blipFill>
        <p:spPr bwMode="auto">
          <a:xfrm>
            <a:off x="3586163" y="3308350"/>
            <a:ext cx="2965450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778" t="11694" r="6451" b="72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 descr="A hiking trail with a pebbly path">
            <a:extLst>
              <a:ext uri="{FF2B5EF4-FFF2-40B4-BE49-F238E27FC236}">
                <a16:creationId xmlns:a16="http://schemas.microsoft.com/office/drawing/2014/main" id="{AEF6E9A0-8D64-E7C8-1C48-605C5B96D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9" b="6328"/>
          <a:stretch>
            <a:fillRect/>
          </a:stretch>
        </p:blipFill>
        <p:spPr bwMode="auto">
          <a:xfrm>
            <a:off x="6678613" y="3308350"/>
            <a:ext cx="3257550" cy="221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409" b="63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1C563-0865-30D8-38F8-DEE1D6CE1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Scenery</a:t>
            </a:r>
          </a:p>
        </p:txBody>
      </p:sp>
      <p:pic>
        <p:nvPicPr>
          <p:cNvPr id="27649" name="Picture 1" descr="Flora along a river">
            <a:extLst>
              <a:ext uri="{FF2B5EF4-FFF2-40B4-BE49-F238E27FC236}">
                <a16:creationId xmlns:a16="http://schemas.microsoft.com/office/drawing/2014/main" id="{B9FFDCE4-4539-4658-0025-06AF356B8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05" r="-17451" b="12"/>
          <a:stretch>
            <a:fillRect/>
          </a:stretch>
        </p:blipFill>
        <p:spPr bwMode="auto">
          <a:xfrm>
            <a:off x="804862" y="157163"/>
            <a:ext cx="233044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305" r="-17451" b="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0" name="Picture 2" descr="Birds and cattails along a river">
            <a:extLst>
              <a:ext uri="{FF2B5EF4-FFF2-40B4-BE49-F238E27FC236}">
                <a16:creationId xmlns:a16="http://schemas.microsoft.com/office/drawing/2014/main" id="{6B771A27-1EF1-F750-F292-4CEA19592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04" r="-20657" b="3162"/>
          <a:stretch>
            <a:fillRect/>
          </a:stretch>
        </p:blipFill>
        <p:spPr bwMode="auto">
          <a:xfrm>
            <a:off x="2946400" y="157163"/>
            <a:ext cx="233044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404" r="-20657" b="31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Picture 3" descr="A heron flying close to a marshy area ">
            <a:extLst>
              <a:ext uri="{FF2B5EF4-FFF2-40B4-BE49-F238E27FC236}">
                <a16:creationId xmlns:a16="http://schemas.microsoft.com/office/drawing/2014/main" id="{8ED5CB9B-A6A3-F010-6211-3A6F68ED9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600000">
            <a:off x="804863" y="2768600"/>
            <a:ext cx="4111625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 descr="A camera set up on a tripod facing a marshy area">
            <a:extLst>
              <a:ext uri="{FF2B5EF4-FFF2-40B4-BE49-F238E27FC236}">
                <a16:creationId xmlns:a16="http://schemas.microsoft.com/office/drawing/2014/main" id="{A009873F-4C23-EAE1-1DD8-589B6764F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49" t="6628" r="4865" b="9520"/>
          <a:stretch>
            <a:fillRect/>
          </a:stretch>
        </p:blipFill>
        <p:spPr bwMode="auto">
          <a:xfrm>
            <a:off x="5010150" y="142875"/>
            <a:ext cx="4114800" cy="28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49" t="6628" r="4865" b="95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5" descr="A small black and white bird with a greenish-blue head ">
            <a:extLst>
              <a:ext uri="{FF2B5EF4-FFF2-40B4-BE49-F238E27FC236}">
                <a16:creationId xmlns:a16="http://schemas.microsoft.com/office/drawing/2014/main" id="{36BBAB8B-50EC-C4A4-0325-F73DDAA7D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37" t="19485" r="6593" b="7248"/>
          <a:stretch>
            <a:fillRect/>
          </a:stretch>
        </p:blipFill>
        <p:spPr bwMode="auto">
          <a:xfrm>
            <a:off x="4999038" y="3132138"/>
            <a:ext cx="4108450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337" t="19485" r="6593" b="72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CC12E-24AC-4CBF-8362-66BA7E8A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Resting While Hiking</a:t>
            </a:r>
          </a:p>
        </p:txBody>
      </p:sp>
      <p:pic>
        <p:nvPicPr>
          <p:cNvPr id="28673" name="Picture 1" descr="A person's feet in a rocky area by a lake">
            <a:extLst>
              <a:ext uri="{FF2B5EF4-FFF2-40B4-BE49-F238E27FC236}">
                <a16:creationId xmlns:a16="http://schemas.microsoft.com/office/drawing/2014/main" id="{BB46A460-B395-3DB0-8743-8BCCB3A9D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" y="227013"/>
            <a:ext cx="2900363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 descr="A couple sitting at a picnic table in the shade">
            <a:extLst>
              <a:ext uri="{FF2B5EF4-FFF2-40B4-BE49-F238E27FC236}">
                <a16:creationId xmlns:a16="http://schemas.microsoft.com/office/drawing/2014/main" id="{5A0F9161-BA89-D5A8-6C3C-955D29F98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700" y="228600"/>
            <a:ext cx="3668713" cy="244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 descr="A picnic table under a wooden structure">
            <a:extLst>
              <a:ext uri="{FF2B5EF4-FFF2-40B4-BE49-F238E27FC236}">
                <a16:creationId xmlns:a16="http://schemas.microsoft.com/office/drawing/2014/main" id="{CCD3133B-AC2E-D3F9-652B-904F4670B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5350" y="2620963"/>
            <a:ext cx="365125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5" descr="A lake with mountains in the background">
            <a:extLst>
              <a:ext uri="{FF2B5EF4-FFF2-40B4-BE49-F238E27FC236}">
                <a16:creationId xmlns:a16="http://schemas.microsoft.com/office/drawing/2014/main" id="{B8CCB379-2CE6-320B-FD73-69584046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20"/>
          <a:stretch>
            <a:fillRect/>
          </a:stretch>
        </p:blipFill>
        <p:spPr bwMode="auto">
          <a:xfrm>
            <a:off x="7058025" y="228600"/>
            <a:ext cx="2424113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8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 descr="A picnic table by a lake">
            <a:extLst>
              <a:ext uri="{FF2B5EF4-FFF2-40B4-BE49-F238E27FC236}">
                <a16:creationId xmlns:a16="http://schemas.microsoft.com/office/drawing/2014/main" id="{03F3B055-1755-42AB-A614-DDF9C4DE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2" b="5888"/>
          <a:stretch>
            <a:fillRect/>
          </a:stretch>
        </p:blipFill>
        <p:spPr bwMode="auto">
          <a:xfrm>
            <a:off x="7058025" y="3683000"/>
            <a:ext cx="2417763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92" b="58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F87A14-9E81-84C1-0C80-0AFDF5A23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Alternative to Walking</a:t>
            </a:r>
          </a:p>
        </p:txBody>
      </p:sp>
      <p:pic>
        <p:nvPicPr>
          <p:cNvPr id="29699" name="Picture 3" descr="A park that allows visitors to drive through to see the sights from the comfort of their car">
            <a:extLst>
              <a:ext uri="{FF2B5EF4-FFF2-40B4-BE49-F238E27FC236}">
                <a16:creationId xmlns:a16="http://schemas.microsoft.com/office/drawing/2014/main" id="{9ACE1DF4-5E6F-DF92-5C68-003B33AE8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2" t="11761" r="12862"/>
          <a:stretch>
            <a:fillRect/>
          </a:stretch>
        </p:blipFill>
        <p:spPr bwMode="auto">
          <a:xfrm>
            <a:off x="228600" y="260350"/>
            <a:ext cx="6400800" cy="508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452" t="11761" r="128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7" name="Picture 1" descr="A mother and baby bear">
            <a:extLst>
              <a:ext uri="{FF2B5EF4-FFF2-40B4-BE49-F238E27FC236}">
                <a16:creationId xmlns:a16="http://schemas.microsoft.com/office/drawing/2014/main" id="{C85A4514-62E4-A93E-AA1F-C09D22ADD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72" t="20966" r="-21957" b="21834"/>
          <a:stretch>
            <a:fillRect/>
          </a:stretch>
        </p:blipFill>
        <p:spPr bwMode="auto">
          <a:xfrm>
            <a:off x="6451600" y="260350"/>
            <a:ext cx="3436938" cy="273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372" t="20966" r="-21957" b="2183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8" name="Picture 2" descr="A mother and baby bison">
            <a:extLst>
              <a:ext uri="{FF2B5EF4-FFF2-40B4-BE49-F238E27FC236}">
                <a16:creationId xmlns:a16="http://schemas.microsoft.com/office/drawing/2014/main" id="{531790E0-060D-E63D-7478-0360474E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6" t="3677" r="7335" b="3537"/>
          <a:stretch>
            <a:fillRect/>
          </a:stretch>
        </p:blipFill>
        <p:spPr bwMode="auto">
          <a:xfrm>
            <a:off x="6483350" y="2954338"/>
            <a:ext cx="3405188" cy="237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86" t="3677" r="7335" b="35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DC9537-DA76-3FC6-AC53-C0C232016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Enjoying Nature at Home</a:t>
            </a:r>
          </a:p>
        </p:txBody>
      </p:sp>
      <p:pic>
        <p:nvPicPr>
          <p:cNvPr id="30722" name="Picture 2" descr="Amy lying down in a hammock with a blanket outdoors">
            <a:extLst>
              <a:ext uri="{FF2B5EF4-FFF2-40B4-BE49-F238E27FC236}">
                <a16:creationId xmlns:a16="http://schemas.microsoft.com/office/drawing/2014/main" id="{52A53C2B-4AD2-5A50-4F93-D5C30000C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27" r="-23174"/>
          <a:stretch>
            <a:fillRect/>
          </a:stretch>
        </p:blipFill>
        <p:spPr bwMode="auto">
          <a:xfrm>
            <a:off x="-293688" y="-83080"/>
            <a:ext cx="6324600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25027" r="-231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4" descr="Amy lying down in a field with her black dog by her side">
            <a:extLst>
              <a:ext uri="{FF2B5EF4-FFF2-40B4-BE49-F238E27FC236}">
                <a16:creationId xmlns:a16="http://schemas.microsoft.com/office/drawing/2014/main" id="{18C989B0-1832-D8DE-D34C-D49137911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4" r="5298"/>
          <a:stretch>
            <a:fillRect/>
          </a:stretch>
        </p:blipFill>
        <p:spPr bwMode="auto">
          <a:xfrm>
            <a:off x="5326064" y="12700"/>
            <a:ext cx="3276600" cy="31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924" r="52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1" name="Picture 1" descr="A large planter with various small purple and red flowers">
            <a:extLst>
              <a:ext uri="{FF2B5EF4-FFF2-40B4-BE49-F238E27FC236}">
                <a16:creationId xmlns:a16="http://schemas.microsoft.com/office/drawing/2014/main" id="{E4F2E3A4-AB69-0B40-7820-BFDA39F62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5" r="5809"/>
          <a:stretch>
            <a:fillRect/>
          </a:stretch>
        </p:blipFill>
        <p:spPr bwMode="auto">
          <a:xfrm>
            <a:off x="1784351" y="3080808"/>
            <a:ext cx="38862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175" r="58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3" descr="A larger planter with tall pink flowers and green foliage ">
            <a:extLst>
              <a:ext uri="{FF2B5EF4-FFF2-40B4-BE49-F238E27FC236}">
                <a16:creationId xmlns:a16="http://schemas.microsoft.com/office/drawing/2014/main" id="{3129C3A8-5B87-38D0-EC75-B2D8D4B4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30"/>
          <a:stretch>
            <a:fillRect/>
          </a:stretch>
        </p:blipFill>
        <p:spPr bwMode="auto">
          <a:xfrm>
            <a:off x="5802312" y="3140605"/>
            <a:ext cx="1557337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3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788604-9F4E-6BC5-47B3-13A63D17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Enjoying Nature While Indoors</a:t>
            </a:r>
          </a:p>
        </p:txBody>
      </p:sp>
      <p:pic>
        <p:nvPicPr>
          <p:cNvPr id="31746" name="Picture 2" descr="Various photos of trees and birds taken while inside/from a bed">
            <a:extLst>
              <a:ext uri="{FF2B5EF4-FFF2-40B4-BE49-F238E27FC236}">
                <a16:creationId xmlns:a16="http://schemas.microsoft.com/office/drawing/2014/main" id="{C94F696E-837F-2B60-EA7E-95B0B833A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19"/>
          <a:stretch>
            <a:fillRect/>
          </a:stretch>
        </p:blipFill>
        <p:spPr bwMode="auto">
          <a:xfrm>
            <a:off x="503238" y="541338"/>
            <a:ext cx="3903662" cy="26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8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5" name="Picture 1">
            <a:extLst>
              <a:ext uri="{FF2B5EF4-FFF2-40B4-BE49-F238E27FC236}">
                <a16:creationId xmlns:a16="http://schemas.microsoft.com/office/drawing/2014/main" id="{88287766-8403-9EB0-9704-954FB4040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91" r="10240" b="5756"/>
          <a:stretch>
            <a:fillRect/>
          </a:stretch>
        </p:blipFill>
        <p:spPr bwMode="auto">
          <a:xfrm>
            <a:off x="4343400" y="527050"/>
            <a:ext cx="23876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691" r="10240" b="57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3">
            <a:extLst>
              <a:ext uri="{FF2B5EF4-FFF2-40B4-BE49-F238E27FC236}">
                <a16:creationId xmlns:a16="http://schemas.microsoft.com/office/drawing/2014/main" id="{63AFED0F-6786-A0EE-4538-CDC392D4A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320" t="35548" r="-22414" b="12674"/>
          <a:stretch>
            <a:fillRect/>
          </a:stretch>
        </p:blipFill>
        <p:spPr bwMode="auto">
          <a:xfrm>
            <a:off x="4211636" y="2862825"/>
            <a:ext cx="2687638" cy="247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8320" t="35548" r="-22414" b="126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4CEF9524-C0A0-52F2-62AA-84AF09E91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54" t="337" r="8841" b="1035"/>
          <a:stretch>
            <a:fillRect/>
          </a:stretch>
        </p:blipFill>
        <p:spPr bwMode="auto">
          <a:xfrm>
            <a:off x="6643688" y="541338"/>
            <a:ext cx="2849562" cy="455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254" t="337" r="8841" b="10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A9256696-A25D-B39E-D8FE-F2EBA1417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68" t="20917" b="17812"/>
          <a:stretch>
            <a:fillRect/>
          </a:stretch>
        </p:blipFill>
        <p:spPr bwMode="auto">
          <a:xfrm>
            <a:off x="468312" y="3019425"/>
            <a:ext cx="3938588" cy="207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168" t="20917" b="178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C81F82DE-525C-E6EB-D7DA-8D8E0DBC5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38" y="0"/>
            <a:ext cx="10287001" cy="5694363"/>
          </a:xfrm>
          <a:prstGeom prst="rect">
            <a:avLst/>
          </a:prstGeom>
          <a:solidFill>
            <a:srgbClr val="142E42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D607125F-C284-4664-1412-764C27D1C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57200"/>
            <a:ext cx="8686800" cy="4800600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D3CD8369-122F-C9F5-A1AC-5ED6A6B8C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149350"/>
            <a:ext cx="7543800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1400" b="1">
                <a:latin typeface="Source Serif Pro Semibold" panose="02040703050405020204" pitchFamily="18" charset="0"/>
              </a:rPr>
              <a:t>Introduction:</a:t>
            </a:r>
            <a:r>
              <a:rPr lang="en-US" altLang="en-US" sz="1400" b="1"/>
              <a:t> </a:t>
            </a:r>
            <a:r>
              <a:rPr lang="en-US" altLang="en-US" sz="1400">
                <a:latin typeface="Source Serif Pro" panose="02040603050405020204" pitchFamily="18" charset="0"/>
              </a:rPr>
              <a:t>My Background, chronic illness &amp; disabilities</a:t>
            </a:r>
          </a:p>
          <a:p>
            <a:pPr>
              <a:lnSpc>
                <a:spcPct val="115000"/>
              </a:lnSpc>
            </a:pPr>
            <a:endParaRPr lang="en-US" altLang="en-US" sz="1400" b="1">
              <a:latin typeface="Source Serif Pro Semibold" panose="0204070305040502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altLang="en-US" sz="1400" b="1">
                <a:latin typeface="Source Serif Pro Semibold" panose="02040703050405020204" pitchFamily="18" charset="0"/>
              </a:rPr>
              <a:t>Activities:</a:t>
            </a:r>
            <a:r>
              <a:rPr lang="en-US" altLang="en-US" sz="1400" b="1"/>
              <a:t> </a:t>
            </a:r>
            <a:r>
              <a:rPr lang="en-US" altLang="en-US" sz="1400">
                <a:latin typeface="Source Serif Pro" panose="02040603050405020204" pitchFamily="18" charset="0"/>
              </a:rPr>
              <a:t>High, moderate, low energy activity ideas and adaptive sports organizations</a:t>
            </a:r>
          </a:p>
          <a:p>
            <a:endParaRPr lang="en-US" altLang="en-US" sz="1400"/>
          </a:p>
          <a:p>
            <a:pPr>
              <a:lnSpc>
                <a:spcPct val="115000"/>
              </a:lnSpc>
            </a:pPr>
            <a:r>
              <a:rPr lang="en-US" altLang="en-US" sz="1400" b="1">
                <a:latin typeface="Source Serif Pro Semibold" panose="02040703050405020204" pitchFamily="18" charset="0"/>
              </a:rPr>
              <a:t>Accessibility:</a:t>
            </a:r>
            <a:r>
              <a:rPr lang="en-US" altLang="en-US" sz="1400" b="1"/>
              <a:t> </a:t>
            </a:r>
            <a:r>
              <a:rPr lang="en-US" altLang="en-US" sz="1400">
                <a:latin typeface="Source Serif Pro" panose="02040603050405020204" pitchFamily="18" charset="0"/>
              </a:rPr>
              <a:t>What accessibility means and how to find outdoor spaces</a:t>
            </a:r>
          </a:p>
          <a:p>
            <a:endParaRPr lang="en-US" altLang="en-US" sz="1400"/>
          </a:p>
          <a:p>
            <a:pPr>
              <a:lnSpc>
                <a:spcPct val="115000"/>
              </a:lnSpc>
            </a:pPr>
            <a:r>
              <a:rPr lang="en-US" altLang="en-US" sz="1400" b="1">
                <a:latin typeface="Source Serif Pro Semibold" panose="02040703050405020204" pitchFamily="18" charset="0"/>
              </a:rPr>
              <a:t>Equipment:</a:t>
            </a:r>
            <a:r>
              <a:rPr lang="en-US" altLang="en-US" sz="1400" b="1"/>
              <a:t> </a:t>
            </a:r>
            <a:r>
              <a:rPr lang="en-US" altLang="en-US" sz="1400">
                <a:latin typeface="Source Serif Pro" panose="02040603050405020204" pitchFamily="18" charset="0"/>
              </a:rPr>
              <a:t>Mobility aids, adaptive equipment rentals, must have gear</a:t>
            </a:r>
          </a:p>
          <a:p>
            <a:pPr>
              <a:lnSpc>
                <a:spcPct val="115000"/>
              </a:lnSpc>
            </a:pPr>
            <a:endParaRPr lang="en-US" altLang="en-US" sz="1400" b="1">
              <a:latin typeface="Source Serif Pro" panose="0204060305040502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altLang="en-US" sz="1400" b="1">
                <a:latin typeface="Source Serif Pro Semibold" panose="02040703050405020204" pitchFamily="18" charset="0"/>
              </a:rPr>
              <a:t>Safety:</a:t>
            </a:r>
            <a:r>
              <a:rPr lang="en-US" altLang="en-US" sz="1400" b="1"/>
              <a:t> </a:t>
            </a:r>
            <a:r>
              <a:rPr lang="en-US" altLang="en-US" sz="1400">
                <a:latin typeface="Source Serif Pro" panose="02040603050405020204" pitchFamily="18" charset="0"/>
              </a:rPr>
              <a:t>Reducing risks outdoors</a:t>
            </a:r>
          </a:p>
          <a:p>
            <a:endParaRPr lang="en-US" altLang="en-US" sz="1400" b="1"/>
          </a:p>
          <a:p>
            <a:pPr>
              <a:lnSpc>
                <a:spcPct val="115000"/>
              </a:lnSpc>
            </a:pPr>
            <a:r>
              <a:rPr lang="en-US" altLang="en-US" sz="1400" b="1">
                <a:latin typeface="Source Serif Pro Semibold" panose="02040703050405020204" pitchFamily="18" charset="0"/>
              </a:rPr>
              <a:t>Rest and Recovery:</a:t>
            </a:r>
            <a:r>
              <a:rPr lang="en-US" altLang="en-US" sz="1400" b="1"/>
              <a:t> </a:t>
            </a:r>
            <a:r>
              <a:rPr lang="en-US" altLang="en-US" sz="1400">
                <a:latin typeface="Source Serif Pro" panose="02040603050405020204" pitchFamily="18" charset="0"/>
              </a:rPr>
              <a:t>Benefits of rest before, after, and during adventures</a:t>
            </a:r>
          </a:p>
          <a:p>
            <a:endParaRPr lang="en-US" altLang="en-US" sz="1400"/>
          </a:p>
          <a:p>
            <a:pPr>
              <a:lnSpc>
                <a:spcPct val="115000"/>
              </a:lnSpc>
            </a:pPr>
            <a:r>
              <a:rPr lang="en-US" altLang="en-US" sz="1400" b="1">
                <a:latin typeface="Source Serif Pro Semibold" panose="02040703050405020204" pitchFamily="18" charset="0"/>
              </a:rPr>
              <a:t>Approach:</a:t>
            </a:r>
            <a:r>
              <a:rPr lang="en-US" altLang="en-US" sz="1400" b="1"/>
              <a:t> </a:t>
            </a:r>
            <a:r>
              <a:rPr lang="en-US" altLang="en-US" sz="1400">
                <a:latin typeface="Source Serif Pro" panose="02040603050405020204" pitchFamily="18" charset="0"/>
              </a:rPr>
              <a:t>Adjusting to new limitations</a:t>
            </a:r>
            <a:r>
              <a:rPr lang="en-US" altLang="en-US" sz="1400"/>
              <a:t> </a:t>
            </a:r>
          </a:p>
          <a:p>
            <a:endParaRPr lang="en-US" altLang="en-US" sz="1400"/>
          </a:p>
          <a:p>
            <a:pPr>
              <a:lnSpc>
                <a:spcPct val="115000"/>
              </a:lnSpc>
            </a:pPr>
            <a:r>
              <a:rPr lang="en-US" altLang="en-US" sz="1400" b="1">
                <a:latin typeface="Source Serif Pro Semibold" panose="02040703050405020204" pitchFamily="18" charset="0"/>
              </a:rPr>
              <a:t>Normalization:</a:t>
            </a:r>
            <a:r>
              <a:rPr lang="en-US" altLang="en-US" sz="1400" b="1"/>
              <a:t> </a:t>
            </a:r>
            <a:r>
              <a:rPr lang="en-US" altLang="en-US" sz="1400">
                <a:latin typeface="Source Serif Pro" panose="02040603050405020204" pitchFamily="18" charset="0"/>
              </a:rPr>
              <a:t>Why representation matters</a:t>
            </a:r>
            <a:r>
              <a:rPr lang="en-US" altLang="en-US" sz="1400"/>
              <a:t> </a:t>
            </a:r>
          </a:p>
          <a:p>
            <a:endParaRPr lang="en-US" altLang="en-US" sz="1400"/>
          </a:p>
          <a:p>
            <a:pPr>
              <a:lnSpc>
                <a:spcPct val="115000"/>
              </a:lnSpc>
            </a:pPr>
            <a:r>
              <a:rPr lang="en-US" altLang="en-US" sz="1400" b="1">
                <a:latin typeface="Source Serif Pro Semibold" panose="02040703050405020204" pitchFamily="18" charset="0"/>
              </a:rPr>
              <a:t>Resources:</a:t>
            </a:r>
            <a:r>
              <a:rPr lang="en-US" altLang="en-US" sz="1400" b="1"/>
              <a:t> </a:t>
            </a:r>
            <a:r>
              <a:rPr lang="en-US" altLang="en-US" sz="1400">
                <a:latin typeface="Source Serif Pro" panose="02040603050405020204" pitchFamily="18" charset="0"/>
              </a:rPr>
              <a:t>Books, Blog Posts, &amp; National Library of Medicine</a:t>
            </a:r>
          </a:p>
          <a:p>
            <a:r>
              <a:rPr lang="en-US" altLang="en-US" sz="1400"/>
              <a:t>	</a:t>
            </a:r>
          </a:p>
          <a:p>
            <a:r>
              <a:rPr lang="en-US" altLang="en-US" sz="1400"/>
              <a:t>	</a:t>
            </a:r>
          </a:p>
          <a:p>
            <a:endParaRPr lang="en-US" altLang="en-US" sz="1400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43BA9EE-6BF7-5E6B-2890-A9FA9E1E62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4900" y="352425"/>
            <a:ext cx="3500438" cy="946150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altLang="en-US" sz="2600">
                <a:latin typeface="Source Serif Pro Semibold" panose="02040703050405020204" pitchFamily="18" charset="0"/>
              </a:rPr>
              <a:t>A Beginner’s Guide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5517-76AA-596C-4763-D859BEF71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Amy Hiking</a:t>
            </a:r>
          </a:p>
        </p:txBody>
      </p:sp>
      <p:pic>
        <p:nvPicPr>
          <p:cNvPr id="32769" name="Picture 1" descr="Amy sitting on a fallen tree with her forearm crutches and backpack nearby">
            <a:extLst>
              <a:ext uri="{FF2B5EF4-FFF2-40B4-BE49-F238E27FC236}">
                <a16:creationId xmlns:a16="http://schemas.microsoft.com/office/drawing/2014/main" id="{B8B0DC95-A165-3BC2-EDE5-0440A3967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1" t="3300" b="2797"/>
          <a:stretch>
            <a:fillRect/>
          </a:stretch>
        </p:blipFill>
        <p:spPr bwMode="auto">
          <a:xfrm>
            <a:off x="1263650" y="415925"/>
            <a:ext cx="7494588" cy="484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091" t="3300" b="27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Amy standing on a rocky shore with forearm crutches&#10;">
            <a:extLst>
              <a:ext uri="{FF2B5EF4-FFF2-40B4-BE49-F238E27FC236}">
                <a16:creationId xmlns:a16="http://schemas.microsoft.com/office/drawing/2014/main" id="{6872FD36-6F15-CD88-3920-1362901FC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49" b="6265"/>
          <a:stretch>
            <a:fillRect/>
          </a:stretch>
        </p:blipFill>
        <p:spPr bwMode="auto">
          <a:xfrm>
            <a:off x="-36513" y="-36513"/>
            <a:ext cx="10163176" cy="574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849" b="62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E9C7E3-924D-70CE-3B95-C05FEB41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More Hiking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B6FF148E-06A5-F7B1-090A-08980B1D2B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100" y="2366963"/>
            <a:ext cx="2925763" cy="1363662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altLang="en-US" sz="2600">
                <a:latin typeface="Source Serif Pro Semibold" panose="02040703050405020204" pitchFamily="18" charset="0"/>
              </a:rPr>
              <a:t>Accessibility </a:t>
            </a:r>
            <a:br>
              <a:rPr lang="en-US" altLang="en-US" sz="2600">
                <a:latin typeface="Source Serif Pro Semibold" panose="02040703050405020204" pitchFamily="18" charset="0"/>
              </a:rPr>
            </a:br>
            <a:r>
              <a:rPr lang="en-US" altLang="en-US" sz="2600">
                <a:latin typeface="Source Serif Pro Semibold" panose="02040703050405020204" pitchFamily="18" charset="0"/>
              </a:rPr>
              <a:t>in the </a:t>
            </a:r>
            <a:br>
              <a:rPr lang="en-US" altLang="en-US" sz="2600">
                <a:latin typeface="Source Serif Pro Semibold" panose="02040703050405020204" pitchFamily="18" charset="0"/>
              </a:rPr>
            </a:br>
            <a:r>
              <a:rPr lang="en-US" altLang="en-US" sz="2600">
                <a:latin typeface="Source Serif Pro Semibold" panose="02040703050405020204" pitchFamily="18" charset="0"/>
              </a:rPr>
              <a:t>Outdoors</a:t>
            </a:r>
          </a:p>
        </p:txBody>
      </p:sp>
      <p:pic>
        <p:nvPicPr>
          <p:cNvPr id="34818" name="Picture 2" descr="Amy sitting on a stone park bench">
            <a:extLst>
              <a:ext uri="{FF2B5EF4-FFF2-40B4-BE49-F238E27FC236}">
                <a16:creationId xmlns:a16="http://schemas.microsoft.com/office/drawing/2014/main" id="{5E390896-3925-C02C-7914-504D549C6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72" r="13757"/>
          <a:stretch>
            <a:fillRect/>
          </a:stretch>
        </p:blipFill>
        <p:spPr bwMode="auto">
          <a:xfrm>
            <a:off x="4198938" y="0"/>
            <a:ext cx="589438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572" r="137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F4EAC8-2835-6324-2EC9-99BEF2543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Parking</a:t>
            </a:r>
          </a:p>
        </p:txBody>
      </p:sp>
      <p:pic>
        <p:nvPicPr>
          <p:cNvPr id="35842" name="Picture 2" descr="Parking lots at various trailheads, including those with disabled parking spots and signage">
            <a:extLst>
              <a:ext uri="{FF2B5EF4-FFF2-40B4-BE49-F238E27FC236}">
                <a16:creationId xmlns:a16="http://schemas.microsoft.com/office/drawing/2014/main" id="{43E1933F-ED64-9612-6AAF-544D062F5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3" b="5627"/>
          <a:stretch>
            <a:fillRect/>
          </a:stretch>
        </p:blipFill>
        <p:spPr bwMode="auto">
          <a:xfrm>
            <a:off x="0" y="431800"/>
            <a:ext cx="3506788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493" b="56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1" name="Picture 1">
            <a:extLst>
              <a:ext uri="{FF2B5EF4-FFF2-40B4-BE49-F238E27FC236}">
                <a16:creationId xmlns:a16="http://schemas.microsoft.com/office/drawing/2014/main" id="{CA79571C-47E5-634F-0625-3FE80DAF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1" b="11977"/>
          <a:stretch>
            <a:fillRect/>
          </a:stretch>
        </p:blipFill>
        <p:spPr bwMode="auto">
          <a:xfrm>
            <a:off x="3397250" y="438150"/>
            <a:ext cx="3611563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861" b="119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7EDA3FFF-FB05-48C0-ED27-64F77BC13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2" t="4442" b="9297"/>
          <a:stretch>
            <a:fillRect/>
          </a:stretch>
        </p:blipFill>
        <p:spPr bwMode="auto">
          <a:xfrm>
            <a:off x="3378200" y="2743200"/>
            <a:ext cx="3463925" cy="229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12" t="4442" b="92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3FCF1E53-6813-A34C-6325-62709B208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8" t="-10143" r="4585" b="11385"/>
          <a:stretch>
            <a:fillRect/>
          </a:stretch>
        </p:blipFill>
        <p:spPr bwMode="auto">
          <a:xfrm>
            <a:off x="6867525" y="166688"/>
            <a:ext cx="3248025" cy="255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48" t="-10143" r="4585" b="113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BF980375-17BF-934F-B692-9DAFA239F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54" t="9370" r="3497" b="4099"/>
          <a:stretch>
            <a:fillRect/>
          </a:stretch>
        </p:blipFill>
        <p:spPr bwMode="auto">
          <a:xfrm>
            <a:off x="6821488" y="2725738"/>
            <a:ext cx="3271837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254" t="9370" r="3497" b="40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8125A78B-2229-5A72-31F1-ADC1FE686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8" t="11456"/>
          <a:stretch>
            <a:fillRect/>
          </a:stretch>
        </p:blipFill>
        <p:spPr bwMode="auto">
          <a:xfrm>
            <a:off x="0" y="2725738"/>
            <a:ext cx="339725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98" t="114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47A623-A798-7201-EB6E-4FA3E249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Trail Restrooms</a:t>
            </a:r>
          </a:p>
        </p:txBody>
      </p:sp>
      <p:pic>
        <p:nvPicPr>
          <p:cNvPr id="36869" name="Picture 5" descr="Photos of various trail restrooms, including those with steps, paved walkways, and more">
            <a:extLst>
              <a:ext uri="{FF2B5EF4-FFF2-40B4-BE49-F238E27FC236}">
                <a16:creationId xmlns:a16="http://schemas.microsoft.com/office/drawing/2014/main" id="{53AECC5C-7E29-2C5C-5009-F8068B6F6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606425"/>
            <a:ext cx="28702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D2D8874D-D79A-8CA8-2074-E3CCD39F0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4" b="3110"/>
          <a:stretch>
            <a:fillRect/>
          </a:stretch>
        </p:blipFill>
        <p:spPr bwMode="auto">
          <a:xfrm>
            <a:off x="3573463" y="617538"/>
            <a:ext cx="2900362" cy="215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34" b="31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73F06BFA-2229-E2B2-7C60-0C1E13D5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450" y="612775"/>
            <a:ext cx="2892425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5" name="Picture 1">
            <a:extLst>
              <a:ext uri="{FF2B5EF4-FFF2-40B4-BE49-F238E27FC236}">
                <a16:creationId xmlns:a16="http://schemas.microsoft.com/office/drawing/2014/main" id="{4B462504-2CBA-CB92-1FA2-A9C4200DA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94013"/>
            <a:ext cx="2917825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4E29AF41-0C28-2C1C-5A52-B025DD4D1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"/>
          <a:stretch>
            <a:fillRect/>
          </a:stretch>
        </p:blipFill>
        <p:spPr bwMode="auto">
          <a:xfrm>
            <a:off x="3575050" y="2909888"/>
            <a:ext cx="2897188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6" name="Picture 2">
            <a:extLst>
              <a:ext uri="{FF2B5EF4-FFF2-40B4-BE49-F238E27FC236}">
                <a16:creationId xmlns:a16="http://schemas.microsoft.com/office/drawing/2014/main" id="{E7BBE242-5FFD-7059-8A12-5E5A36A15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150" y="2913063"/>
            <a:ext cx="2874963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2C8F5B-00FA-7208-1125-B8B2BE877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Types of Hiking Trails</a:t>
            </a:r>
          </a:p>
        </p:txBody>
      </p:sp>
      <p:pic>
        <p:nvPicPr>
          <p:cNvPr id="37889" name="Picture 1" descr="Various types of trail surfaces, including dirt, wood boardwalks, and pebbles">
            <a:extLst>
              <a:ext uri="{FF2B5EF4-FFF2-40B4-BE49-F238E27FC236}">
                <a16:creationId xmlns:a16="http://schemas.microsoft.com/office/drawing/2014/main" id="{219031D8-86D2-DFF0-A563-5D3FD6A8A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33" t="-1332" r="4918" b="2345"/>
          <a:stretch>
            <a:fillRect/>
          </a:stretch>
        </p:blipFill>
        <p:spPr bwMode="auto">
          <a:xfrm>
            <a:off x="0" y="649288"/>
            <a:ext cx="2622550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133" t="-1332" r="4918" b="23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>
            <a:extLst>
              <a:ext uri="{FF2B5EF4-FFF2-40B4-BE49-F238E27FC236}">
                <a16:creationId xmlns:a16="http://schemas.microsoft.com/office/drawing/2014/main" id="{F0E90B7A-5931-016F-748A-708997A51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49" t="4520" r="12624" b="2193"/>
          <a:stretch>
            <a:fillRect/>
          </a:stretch>
        </p:blipFill>
        <p:spPr bwMode="auto">
          <a:xfrm>
            <a:off x="0" y="2781300"/>
            <a:ext cx="2322513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49" t="4520" r="12624" b="21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>
            <a:extLst>
              <a:ext uri="{FF2B5EF4-FFF2-40B4-BE49-F238E27FC236}">
                <a16:creationId xmlns:a16="http://schemas.microsoft.com/office/drawing/2014/main" id="{28F1E2C9-0006-FEB9-EAB6-EDE9C959A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78" t="2504" r="13176" b="9123"/>
          <a:stretch>
            <a:fillRect/>
          </a:stretch>
        </p:blipFill>
        <p:spPr bwMode="auto">
          <a:xfrm>
            <a:off x="5419725" y="682625"/>
            <a:ext cx="2390775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178" t="2504" r="13176" b="912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1BBBF763-A746-8F8E-4567-61B8D84C1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63" t="2235" r="15147" b="8327"/>
          <a:stretch>
            <a:fillRect/>
          </a:stretch>
        </p:blipFill>
        <p:spPr bwMode="auto">
          <a:xfrm>
            <a:off x="7807325" y="682625"/>
            <a:ext cx="2287588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563" t="2235" r="15147" b="83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2A5AEE02-F46D-D6C9-61E4-B5E90AE2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6" t="2159" r="13046" b="7761"/>
          <a:stretch>
            <a:fillRect/>
          </a:stretch>
        </p:blipFill>
        <p:spPr bwMode="auto">
          <a:xfrm>
            <a:off x="7694613" y="2781300"/>
            <a:ext cx="2420937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756" t="2159" r="13046" b="776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46AD91FC-4ED4-0D54-B7B2-73544D522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6038" y="684213"/>
            <a:ext cx="28321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5" name="Picture 7">
            <a:extLst>
              <a:ext uri="{FF2B5EF4-FFF2-40B4-BE49-F238E27FC236}">
                <a16:creationId xmlns:a16="http://schemas.microsoft.com/office/drawing/2014/main" id="{F85C2379-1D15-F58A-D781-2E170C509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9" t="7748" r="11681" b="758"/>
          <a:stretch>
            <a:fillRect/>
          </a:stretch>
        </p:blipFill>
        <p:spPr bwMode="auto">
          <a:xfrm>
            <a:off x="2282825" y="2781300"/>
            <a:ext cx="2482850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009" t="7748" r="11681" b="7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6" name="Picture 8">
            <a:extLst>
              <a:ext uri="{FF2B5EF4-FFF2-40B4-BE49-F238E27FC236}">
                <a16:creationId xmlns:a16="http://schemas.microsoft.com/office/drawing/2014/main" id="{F79ACF54-DD9E-3031-0545-201B5F3D4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575" y="2786063"/>
            <a:ext cx="297180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DCA434-877E-F1A0-FA23-B3960D73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Additional Hiking Surfaces</a:t>
            </a:r>
          </a:p>
        </p:txBody>
      </p:sp>
      <p:pic>
        <p:nvPicPr>
          <p:cNvPr id="38913" name="Picture 1">
            <a:extLst>
              <a:ext uri="{FF2B5EF4-FFF2-40B4-BE49-F238E27FC236}">
                <a16:creationId xmlns:a16="http://schemas.microsoft.com/office/drawing/2014/main" id="{8E6F1083-4706-CA64-B708-D22AE1AE4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8"/>
          <a:stretch>
            <a:fillRect/>
          </a:stretch>
        </p:blipFill>
        <p:spPr bwMode="auto">
          <a:xfrm>
            <a:off x="2057400" y="2741613"/>
            <a:ext cx="2751138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0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4" name="Picture 2" descr="Additional photos of various hiking surfaces, including paved paths, rocky paths, and wood chips.">
            <a:extLst>
              <a:ext uri="{FF2B5EF4-FFF2-40B4-BE49-F238E27FC236}">
                <a16:creationId xmlns:a16="http://schemas.microsoft.com/office/drawing/2014/main" id="{375A177A-93F9-E82F-55E0-E0901DDE0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67" r="8701"/>
          <a:stretch>
            <a:fillRect/>
          </a:stretch>
        </p:blipFill>
        <p:spPr bwMode="auto">
          <a:xfrm>
            <a:off x="0" y="647700"/>
            <a:ext cx="2357438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067" r="87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EF9FDE62-7A9C-1A7A-ED9C-23A95929F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19" r="11322"/>
          <a:stretch>
            <a:fillRect/>
          </a:stretch>
        </p:blipFill>
        <p:spPr bwMode="auto">
          <a:xfrm>
            <a:off x="-7938" y="2754313"/>
            <a:ext cx="2159001" cy="223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119" r="113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56A49EF8-5325-3144-565F-3AF52110F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25" y="655638"/>
            <a:ext cx="2917825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4BCBEA33-F20B-1DA7-BF72-0371E9EEC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6" r="6084"/>
          <a:stretch>
            <a:fillRect/>
          </a:stretch>
        </p:blipFill>
        <p:spPr bwMode="auto">
          <a:xfrm>
            <a:off x="7491413" y="2754313"/>
            <a:ext cx="2613025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126" r="60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6B49E1EA-60CE-5DB2-2EEA-05287187E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32" r="4999" b="3026"/>
          <a:stretch>
            <a:fillRect/>
          </a:stretch>
        </p:blipFill>
        <p:spPr bwMode="auto">
          <a:xfrm>
            <a:off x="2286000" y="655638"/>
            <a:ext cx="2446338" cy="213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232" r="4999" b="30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420DFF32-8F2E-F3BE-E10D-65D6B8260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613" y="2789238"/>
            <a:ext cx="2928937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0" name="Picture 8">
            <a:extLst>
              <a:ext uri="{FF2B5EF4-FFF2-40B4-BE49-F238E27FC236}">
                <a16:creationId xmlns:a16="http://schemas.microsoft.com/office/drawing/2014/main" id="{1F78E0B0-0F98-04CE-1726-FBB614038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02" r="4518"/>
          <a:stretch>
            <a:fillRect/>
          </a:stretch>
        </p:blipFill>
        <p:spPr bwMode="auto">
          <a:xfrm>
            <a:off x="7581900" y="647700"/>
            <a:ext cx="25114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802" r="45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6B65ED-35A3-CCFF-4D28-9E20E485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Benches</a:t>
            </a:r>
          </a:p>
        </p:txBody>
      </p:sp>
      <p:pic>
        <p:nvPicPr>
          <p:cNvPr id="39942" name="Picture 6" descr="Different types of park benches on hiking trails, including those with back and those without">
            <a:extLst>
              <a:ext uri="{FF2B5EF4-FFF2-40B4-BE49-F238E27FC236}">
                <a16:creationId xmlns:a16="http://schemas.microsoft.com/office/drawing/2014/main" id="{F7CC3390-170F-246C-3992-926DC7B7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8" r="4485"/>
          <a:stretch>
            <a:fillRect/>
          </a:stretch>
        </p:blipFill>
        <p:spPr bwMode="auto">
          <a:xfrm>
            <a:off x="0" y="720725"/>
            <a:ext cx="2551113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58" r="44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7" name="Picture 1">
            <a:extLst>
              <a:ext uri="{FF2B5EF4-FFF2-40B4-BE49-F238E27FC236}">
                <a16:creationId xmlns:a16="http://schemas.microsoft.com/office/drawing/2014/main" id="{0F82ACF3-A917-4C7A-0403-04480EF6F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16" r="1488"/>
          <a:stretch>
            <a:fillRect/>
          </a:stretch>
        </p:blipFill>
        <p:spPr bwMode="auto">
          <a:xfrm>
            <a:off x="0" y="2768600"/>
            <a:ext cx="2586038" cy="206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216" r="14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8" name="Picture 2">
            <a:extLst>
              <a:ext uri="{FF2B5EF4-FFF2-40B4-BE49-F238E27FC236}">
                <a16:creationId xmlns:a16="http://schemas.microsoft.com/office/drawing/2014/main" id="{EFCECFED-250A-EADD-E75D-E46C462E1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5" r="4457"/>
          <a:stretch>
            <a:fillRect/>
          </a:stretch>
        </p:blipFill>
        <p:spPr bwMode="auto">
          <a:xfrm>
            <a:off x="7531100" y="720725"/>
            <a:ext cx="2584450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15" r="44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3E548FC8-2402-678E-324D-446D89D82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" r="1324"/>
          <a:stretch>
            <a:fillRect/>
          </a:stretch>
        </p:blipFill>
        <p:spPr bwMode="auto">
          <a:xfrm>
            <a:off x="2552700" y="2768600"/>
            <a:ext cx="2670175" cy="206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11" r="13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C8FC16A4-B9D6-83A8-D53C-2B7428882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6" r="10742"/>
          <a:stretch>
            <a:fillRect/>
          </a:stretch>
        </p:blipFill>
        <p:spPr bwMode="auto">
          <a:xfrm>
            <a:off x="5192713" y="2746375"/>
            <a:ext cx="2403475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606" r="107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1" name="Picture 5">
            <a:extLst>
              <a:ext uri="{FF2B5EF4-FFF2-40B4-BE49-F238E27FC236}">
                <a16:creationId xmlns:a16="http://schemas.microsoft.com/office/drawing/2014/main" id="{FAAA3EBD-D8FF-417D-E952-230CE676B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4" r="4582"/>
          <a:stretch>
            <a:fillRect/>
          </a:stretch>
        </p:blipFill>
        <p:spPr bwMode="auto">
          <a:xfrm>
            <a:off x="7567613" y="2778125"/>
            <a:ext cx="25273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24" r="45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3" name="Picture 7">
            <a:extLst>
              <a:ext uri="{FF2B5EF4-FFF2-40B4-BE49-F238E27FC236}">
                <a16:creationId xmlns:a16="http://schemas.microsoft.com/office/drawing/2014/main" id="{7834789A-7509-EAF0-37A1-1720FECBE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90" r="2882"/>
          <a:stretch>
            <a:fillRect/>
          </a:stretch>
        </p:blipFill>
        <p:spPr bwMode="auto">
          <a:xfrm>
            <a:off x="5029200" y="706438"/>
            <a:ext cx="2530475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490" r="28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4" name="Picture 8">
            <a:extLst>
              <a:ext uri="{FF2B5EF4-FFF2-40B4-BE49-F238E27FC236}">
                <a16:creationId xmlns:a16="http://schemas.microsoft.com/office/drawing/2014/main" id="{69B94435-1956-8980-6517-AD5BBE15E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01" r="4120"/>
          <a:stretch>
            <a:fillRect/>
          </a:stretch>
        </p:blipFill>
        <p:spPr bwMode="auto">
          <a:xfrm>
            <a:off x="2525713" y="723900"/>
            <a:ext cx="2540000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701" r="41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DE7F19-D81A-0D40-0FD2-C9933979E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Signage</a:t>
            </a:r>
          </a:p>
        </p:txBody>
      </p:sp>
      <p:pic>
        <p:nvPicPr>
          <p:cNvPr id="40961" name="Picture 1" descr="Signage on various hiking trails with directions and length of trails">
            <a:extLst>
              <a:ext uri="{FF2B5EF4-FFF2-40B4-BE49-F238E27FC236}">
                <a16:creationId xmlns:a16="http://schemas.microsoft.com/office/drawing/2014/main" id="{BA1D21BE-8255-7F7C-10AE-40BD0AC03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-11113"/>
            <a:ext cx="4121150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2" name="Picture 2">
            <a:extLst>
              <a:ext uri="{FF2B5EF4-FFF2-40B4-BE49-F238E27FC236}">
                <a16:creationId xmlns:a16="http://schemas.microsoft.com/office/drawing/2014/main" id="{8CD4CF03-E706-3052-ECC7-5149DF79C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99"/>
          <a:stretch>
            <a:fillRect/>
          </a:stretch>
        </p:blipFill>
        <p:spPr bwMode="auto">
          <a:xfrm>
            <a:off x="1374775" y="3055938"/>
            <a:ext cx="3670300" cy="26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0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17600E3D-6D0D-4D92-7E77-0397A1219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99" t="13303" r="21306" b="14908"/>
          <a:stretch>
            <a:fillRect/>
          </a:stretch>
        </p:blipFill>
        <p:spPr bwMode="auto">
          <a:xfrm>
            <a:off x="5457825" y="0"/>
            <a:ext cx="3005138" cy="309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6199" t="13303" r="21306" b="1490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4">
            <a:extLst>
              <a:ext uri="{FF2B5EF4-FFF2-40B4-BE49-F238E27FC236}">
                <a16:creationId xmlns:a16="http://schemas.microsoft.com/office/drawing/2014/main" id="{6B0FF0A2-6007-58A9-4646-B44BE0363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7" t="1393" b="9686"/>
          <a:stretch>
            <a:fillRect/>
          </a:stretch>
        </p:blipFill>
        <p:spPr bwMode="auto">
          <a:xfrm>
            <a:off x="5037138" y="3055938"/>
            <a:ext cx="3430587" cy="26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277" t="1393" b="96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EDBB74-0342-DEAC-B4DA-675649F7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Additional Signage</a:t>
            </a:r>
          </a:p>
        </p:txBody>
      </p:sp>
      <p:pic>
        <p:nvPicPr>
          <p:cNvPr id="41985" name="Picture 1" descr="Caution sign warning hiker about toxic algae">
            <a:extLst>
              <a:ext uri="{FF2B5EF4-FFF2-40B4-BE49-F238E27FC236}">
                <a16:creationId xmlns:a16="http://schemas.microsoft.com/office/drawing/2014/main" id="{621D65E9-DC54-1609-EF00-EBBF2FAC8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8" r="5428"/>
          <a:stretch>
            <a:fillRect/>
          </a:stretch>
        </p:blipFill>
        <p:spPr bwMode="auto">
          <a:xfrm>
            <a:off x="0" y="803275"/>
            <a:ext cx="4906963" cy="396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28" r="54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6" name="Picture 2" descr="Signage directing hikers to a scenic point">
            <a:extLst>
              <a:ext uri="{FF2B5EF4-FFF2-40B4-BE49-F238E27FC236}">
                <a16:creationId xmlns:a16="http://schemas.microsoft.com/office/drawing/2014/main" id="{AD9F9B36-2C3B-A6C5-181C-ECBF9FD9F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9813" y="803275"/>
            <a:ext cx="5267325" cy="396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>
            <a:extLst>
              <a:ext uri="{FF2B5EF4-FFF2-40B4-BE49-F238E27FC236}">
                <a16:creationId xmlns:a16="http://schemas.microsoft.com/office/drawing/2014/main" id="{55965F6C-3C4E-4F75-81C5-FA645741B521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6773863" y="2663825"/>
            <a:ext cx="2635250" cy="11144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erif Pro Semibold" panose="02040703050405020204" pitchFamily="18" charset="0"/>
                <a:ea typeface="Microsoft YaHei" panose="020B0503020204020204" pitchFamily="34" charset="-122"/>
                <a:cs typeface="+mn-cs"/>
              </a:rPr>
              <a:t>My Background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132FF0C-F94E-163B-19E4-2543A467A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06" r="9441"/>
          <a:stretch>
            <a:fillRect/>
          </a:stretch>
        </p:blipFill>
        <p:spPr bwMode="auto">
          <a:xfrm>
            <a:off x="1588" y="0"/>
            <a:ext cx="597852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006" r="94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00330D-EA41-8AAB-B994-9D78AE37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Accessible Trails</a:t>
            </a:r>
          </a:p>
        </p:txBody>
      </p:sp>
      <p:pic>
        <p:nvPicPr>
          <p:cNvPr id="43009" name="Picture 1" descr="A paved hiking path">
            <a:extLst>
              <a:ext uri="{FF2B5EF4-FFF2-40B4-BE49-F238E27FC236}">
                <a16:creationId xmlns:a16="http://schemas.microsoft.com/office/drawing/2014/main" id="{8867B0A0-B0AE-3A3B-991A-07A490445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3848100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0" name="Picture 2" descr="Signage for accessible parking and bathrooms">
            <a:extLst>
              <a:ext uri="{FF2B5EF4-FFF2-40B4-BE49-F238E27FC236}">
                <a16:creationId xmlns:a16="http://schemas.microsoft.com/office/drawing/2014/main" id="{DEF132E3-FB34-A598-6322-01B19E8C8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0" r="1785"/>
          <a:stretch>
            <a:fillRect/>
          </a:stretch>
        </p:blipFill>
        <p:spPr bwMode="auto">
          <a:xfrm>
            <a:off x="3429000" y="0"/>
            <a:ext cx="3657600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20" r="1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5" descr="A metal walkway with chain link sides over a small body of water">
            <a:extLst>
              <a:ext uri="{FF2B5EF4-FFF2-40B4-BE49-F238E27FC236}">
                <a16:creationId xmlns:a16="http://schemas.microsoft.com/office/drawing/2014/main" id="{47C00C4C-E644-719E-01E3-9B5097741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48" b="7283"/>
          <a:stretch>
            <a:fillRect/>
          </a:stretch>
        </p:blipFill>
        <p:spPr bwMode="auto">
          <a:xfrm>
            <a:off x="6951663" y="0"/>
            <a:ext cx="3163887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748" b="72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2" name="Picture 4" descr="A paved pathway leading up to lake with trees in the distance&#10;">
            <a:extLst>
              <a:ext uri="{FF2B5EF4-FFF2-40B4-BE49-F238E27FC236}">
                <a16:creationId xmlns:a16="http://schemas.microsoft.com/office/drawing/2014/main" id="{93F84E35-B0F9-6963-B541-A7B374BE1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88" r="1663"/>
          <a:stretch>
            <a:fillRect/>
          </a:stretch>
        </p:blipFill>
        <p:spPr bwMode="auto">
          <a:xfrm>
            <a:off x="0" y="2817813"/>
            <a:ext cx="3436938" cy="292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888" r="16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1" name="Picture 3" descr="A disabled camping sign on a pole along a paved hiking path">
            <a:extLst>
              <a:ext uri="{FF2B5EF4-FFF2-40B4-BE49-F238E27FC236}">
                <a16:creationId xmlns:a16="http://schemas.microsoft.com/office/drawing/2014/main" id="{57C71420-C717-28A3-B90B-D487DC4FA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25" b="2663"/>
          <a:stretch>
            <a:fillRect/>
          </a:stretch>
        </p:blipFill>
        <p:spPr bwMode="auto">
          <a:xfrm>
            <a:off x="3308350" y="2820988"/>
            <a:ext cx="3584575" cy="291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0025" b="26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4" name="Picture 6" descr="A close up of the metal walkway overlooking a small body of water">
            <a:extLst>
              <a:ext uri="{FF2B5EF4-FFF2-40B4-BE49-F238E27FC236}">
                <a16:creationId xmlns:a16="http://schemas.microsoft.com/office/drawing/2014/main" id="{5DE3EC40-1803-30C2-F10E-0D29C3413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07" r="6648"/>
          <a:stretch>
            <a:fillRect/>
          </a:stretch>
        </p:blipFill>
        <p:spPr bwMode="auto">
          <a:xfrm>
            <a:off x="6858000" y="2822575"/>
            <a:ext cx="3240088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007" r="66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almon Lake State Park entrance with maps, accessible parking signage, and restrooms in the background">
            <a:extLst>
              <a:ext uri="{FF2B5EF4-FFF2-40B4-BE49-F238E27FC236}">
                <a16:creationId xmlns:a16="http://schemas.microsoft.com/office/drawing/2014/main" id="{FEBE4FBD-A68C-7FD5-2722-CC973D70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2" r="992"/>
          <a:stretch>
            <a:fillRect/>
          </a:stretch>
        </p:blipFill>
        <p:spPr bwMode="auto">
          <a:xfrm>
            <a:off x="2743200" y="0"/>
            <a:ext cx="73723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72" r="99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4" name="Text Box 2">
            <a:extLst>
              <a:ext uri="{FF2B5EF4-FFF2-40B4-BE49-F238E27FC236}">
                <a16:creationId xmlns:a16="http://schemas.microsoft.com/office/drawing/2014/main" id="{5B99EF15-411F-9E1D-9438-5A85DF812F03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558800" y="2270125"/>
            <a:ext cx="2244725" cy="134302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erif Pro Semibold" panose="02040703050405020204" pitchFamily="18" charset="0"/>
                <a:ea typeface="Microsoft YaHei" panose="020B0503020204020204" pitchFamily="34" charset="-122"/>
                <a:cs typeface="+mn-cs"/>
              </a:rPr>
              <a:t>Finding </a:t>
            </a:r>
          </a:p>
          <a:p>
            <a:pPr marL="0" marR="0" lvl="0" indent="0" algn="ctr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erif Pro Semibold" panose="02040703050405020204" pitchFamily="18" charset="0"/>
                <a:ea typeface="Microsoft YaHei" panose="020B0503020204020204" pitchFamily="34" charset="-122"/>
                <a:cs typeface="+mn-cs"/>
              </a:rPr>
              <a:t>Accessible</a:t>
            </a:r>
          </a:p>
          <a:p>
            <a:pPr marL="0" marR="0" lvl="0" indent="0" algn="ctr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erif Pro Semibold" panose="02040703050405020204" pitchFamily="18" charset="0"/>
                <a:ea typeface="Microsoft YaHei" panose="020B0503020204020204" pitchFamily="34" charset="-122"/>
                <a:cs typeface="+mn-cs"/>
              </a:rPr>
              <a:t>Sites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D28D5F-5C61-E96E-22B0-0A8FF23C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Guides and Apps</a:t>
            </a:r>
          </a:p>
        </p:txBody>
      </p:sp>
      <p:pic>
        <p:nvPicPr>
          <p:cNvPr id="45058" name="Picture 2" descr="Book cover of Day Hikes Around Bozeman, Montana (4th Edition) by Robert Stone">
            <a:extLst>
              <a:ext uri="{FF2B5EF4-FFF2-40B4-BE49-F238E27FC236}">
                <a16:creationId xmlns:a16="http://schemas.microsoft.com/office/drawing/2014/main" id="{B34F319E-C889-8E5C-7B7A-925840C18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088" y="166688"/>
            <a:ext cx="3268662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9" name="Picture 3">
            <a:extLst>
              <a:ext uri="{FF2B5EF4-FFF2-40B4-BE49-F238E27FC236}">
                <a16:creationId xmlns:a16="http://schemas.microsoft.com/office/drawing/2014/main" id="{938CE3B7-3AD8-8277-9F89-8C468B6EF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4343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4" descr="AllTrails app logo">
            <a:extLst>
              <a:ext uri="{FF2B5EF4-FFF2-40B4-BE49-F238E27FC236}">
                <a16:creationId xmlns:a16="http://schemas.microsoft.com/office/drawing/2014/main" id="{BC27B6E9-12F7-3AFB-CBC4-D1BCC18BE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20650"/>
            <a:ext cx="4343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F38CBF-785B-2941-08BC-26FA2C01218E}"/>
              </a:ext>
            </a:extLst>
          </p:cNvPr>
          <p:cNvSpPr txBox="1"/>
          <p:nvPr/>
        </p:nvSpPr>
        <p:spPr>
          <a:xfrm>
            <a:off x="5954712" y="5228507"/>
            <a:ext cx="1981200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wired.com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>
            <a:extLst>
              <a:ext uri="{FF2B5EF4-FFF2-40B4-BE49-F238E27FC236}">
                <a16:creationId xmlns:a16="http://schemas.microsoft.com/office/drawing/2014/main" id="{DE66EA15-0E73-7BB5-FAC3-3B9FF4B25190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3957638" y="5226050"/>
            <a:ext cx="1735137" cy="33337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disabledhikers.com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ource Serif Pro" panose="02040603050405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46081" name="Picture 1" descr="Screenshot of DisabledHikers.com homepage">
            <a:extLst>
              <a:ext uri="{FF2B5EF4-FFF2-40B4-BE49-F238E27FC236}">
                <a16:creationId xmlns:a16="http://schemas.microsoft.com/office/drawing/2014/main" id="{75F610F2-2011-CB6A-8104-A293A7FF2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0950" y="252413"/>
            <a:ext cx="7543800" cy="486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2" name="Picture 2" descr="Book cover of The Disabled Hiker's Guide to Western Washington and Oregon by Falcon Guides">
            <a:extLst>
              <a:ext uri="{FF2B5EF4-FFF2-40B4-BE49-F238E27FC236}">
                <a16:creationId xmlns:a16="http://schemas.microsoft.com/office/drawing/2014/main" id="{7AADFE38-D35E-7038-ED70-D7F835E56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878" t="34535" r="47459" b="1332"/>
          <a:stretch>
            <a:fillRect/>
          </a:stretch>
        </p:blipFill>
        <p:spPr bwMode="auto">
          <a:xfrm>
            <a:off x="287338" y="1492250"/>
            <a:ext cx="2092325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878" t="34535" r="47459" b="13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3" descr="Book cover of The Disabled Hiker's Guide to Northern California by Falcon Guides">
            <a:extLst>
              <a:ext uri="{FF2B5EF4-FFF2-40B4-BE49-F238E27FC236}">
                <a16:creationId xmlns:a16="http://schemas.microsoft.com/office/drawing/2014/main" id="{9E5FF186-C4A5-7397-CF5C-8844250F4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52" t="32138" r="47406" b="3600"/>
          <a:stretch>
            <a:fillRect/>
          </a:stretch>
        </p:blipFill>
        <p:spPr bwMode="auto">
          <a:xfrm>
            <a:off x="7735888" y="1479550"/>
            <a:ext cx="2057400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52" t="32138" r="47406" b="36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0F01-BF1F-10EA-4DF7-3E32221A1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Hiking Locations Blog Posts</a:t>
            </a:r>
          </a:p>
        </p:txBody>
      </p:sp>
      <p:pic>
        <p:nvPicPr>
          <p:cNvPr id="47112" name="Picture 8" descr="Posts from Amy's blog with details about trails she's hiked, including Holland Lake, Frenchtown Pond State Park, National Bison Range, and more.">
            <a:extLst>
              <a:ext uri="{FF2B5EF4-FFF2-40B4-BE49-F238E27FC236}">
                <a16:creationId xmlns:a16="http://schemas.microsoft.com/office/drawing/2014/main" id="{5E0B07CB-1CA4-533C-0D43-BCEAED28C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8"/>
          <a:stretch>
            <a:fillRect/>
          </a:stretch>
        </p:blipFill>
        <p:spPr bwMode="auto">
          <a:xfrm>
            <a:off x="180975" y="-1588"/>
            <a:ext cx="4343400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5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5" name="Picture 1">
            <a:extLst>
              <a:ext uri="{FF2B5EF4-FFF2-40B4-BE49-F238E27FC236}">
                <a16:creationId xmlns:a16="http://schemas.microsoft.com/office/drawing/2014/main" id="{89B576ED-235D-5BE8-1FF0-CA113578C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82" t="33263" r="14775" b="13867"/>
          <a:stretch>
            <a:fillRect/>
          </a:stretch>
        </p:blipFill>
        <p:spPr bwMode="auto">
          <a:xfrm>
            <a:off x="4794250" y="2008188"/>
            <a:ext cx="30988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482" t="33263" r="14775" b="138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4078E0E4-DD83-0E8E-7BA8-BA303E25B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82" t="39696" r="15961" b="11914"/>
          <a:stretch>
            <a:fillRect/>
          </a:stretch>
        </p:blipFill>
        <p:spPr bwMode="auto">
          <a:xfrm>
            <a:off x="4779963" y="3971925"/>
            <a:ext cx="3028950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482" t="39696" r="15961" b="119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20BD828C-CDE6-736A-3407-ECD175A5D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60" t="35666" r="39539" b="15947"/>
          <a:stretch>
            <a:fillRect/>
          </a:stretch>
        </p:blipFill>
        <p:spPr bwMode="auto">
          <a:xfrm>
            <a:off x="7866063" y="3994150"/>
            <a:ext cx="2035175" cy="13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060" t="35666" r="39539" b="159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467F61E0-3FA7-6893-150B-5B8631C51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82" t="27602" r="14775" b="24008"/>
          <a:stretch>
            <a:fillRect/>
          </a:stretch>
        </p:blipFill>
        <p:spPr bwMode="auto">
          <a:xfrm>
            <a:off x="6873875" y="300038"/>
            <a:ext cx="31115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482" t="27602" r="14775" b="2400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9" name="Picture 5">
            <a:extLst>
              <a:ext uri="{FF2B5EF4-FFF2-40B4-BE49-F238E27FC236}">
                <a16:creationId xmlns:a16="http://schemas.microsoft.com/office/drawing/2014/main" id="{B6C10CDC-7A58-22AD-EF38-E8ECFBF22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08" t="35666" r="14775" b="15947"/>
          <a:stretch>
            <a:fillRect/>
          </a:stretch>
        </p:blipFill>
        <p:spPr bwMode="auto">
          <a:xfrm>
            <a:off x="4800600" y="306388"/>
            <a:ext cx="312896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808" t="35666" r="14775" b="159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0" name="Picture 6">
            <a:extLst>
              <a:ext uri="{FF2B5EF4-FFF2-40B4-BE49-F238E27FC236}">
                <a16:creationId xmlns:a16="http://schemas.microsoft.com/office/drawing/2014/main" id="{565F77D5-21EB-56BE-9B35-A0A545F8C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99" t="27602" r="38683" b="19978"/>
          <a:stretch>
            <a:fillRect/>
          </a:stretch>
        </p:blipFill>
        <p:spPr bwMode="auto">
          <a:xfrm>
            <a:off x="7843838" y="2038350"/>
            <a:ext cx="2127250" cy="153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499" t="27602" r="38683" b="1997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1" name="Picture 7">
            <a:extLst>
              <a:ext uri="{FF2B5EF4-FFF2-40B4-BE49-F238E27FC236}">
                <a16:creationId xmlns:a16="http://schemas.microsoft.com/office/drawing/2014/main" id="{692B0553-462D-E82E-CA8F-9381986B2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894" t="35666" r="14775" b="15947"/>
          <a:stretch>
            <a:fillRect/>
          </a:stretch>
        </p:blipFill>
        <p:spPr bwMode="auto">
          <a:xfrm>
            <a:off x="6858000" y="2036763"/>
            <a:ext cx="10223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2894" t="35666" r="14775" b="159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3" name="Picture 9">
            <a:extLst>
              <a:ext uri="{FF2B5EF4-FFF2-40B4-BE49-F238E27FC236}">
                <a16:creationId xmlns:a16="http://schemas.microsoft.com/office/drawing/2014/main" id="{245B22B2-4710-D0FC-FE08-2FB9AD921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0" t="28876" b="8720"/>
          <a:stretch>
            <a:fillRect/>
          </a:stretch>
        </p:blipFill>
        <p:spPr bwMode="auto">
          <a:xfrm>
            <a:off x="179388" y="2355850"/>
            <a:ext cx="4343400" cy="176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80" t="28876" b="87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4" name="Picture 10">
            <a:extLst>
              <a:ext uri="{FF2B5EF4-FFF2-40B4-BE49-F238E27FC236}">
                <a16:creationId xmlns:a16="http://schemas.microsoft.com/office/drawing/2014/main" id="{BE8B1DC0-F934-C428-6C67-E95C86E94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8" t="38626" r="194" b="5812"/>
          <a:stretch>
            <a:fillRect/>
          </a:stretch>
        </p:blipFill>
        <p:spPr bwMode="auto">
          <a:xfrm>
            <a:off x="179388" y="4019550"/>
            <a:ext cx="4343400" cy="15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68" t="38626" r="194" b="58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4F610078-FAF8-6B46-3248-A6BF998264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59025" y="5118100"/>
            <a:ext cx="4956175" cy="488950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en-US" altLang="en-US" sz="1600" dirty="0">
                <a:solidFill>
                  <a:schemeClr val="accent2"/>
                </a:solidFill>
                <a:latin typeface="Source Serif Pro" panose="02040603050405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accessbirding.com</a:t>
            </a:r>
            <a:endParaRPr lang="en-US" altLang="en-US" sz="1600" dirty="0">
              <a:solidFill>
                <a:schemeClr val="accent2"/>
              </a:solidFill>
              <a:latin typeface="Source Serif Pro" panose="02040603050405020204" pitchFamily="18" charset="0"/>
            </a:endParaRPr>
          </a:p>
        </p:txBody>
      </p:sp>
      <p:pic>
        <p:nvPicPr>
          <p:cNvPr id="48130" name="Picture 2" descr="Screenshot of Access Birding's homepage">
            <a:extLst>
              <a:ext uri="{FF2B5EF4-FFF2-40B4-BE49-F238E27FC236}">
                <a16:creationId xmlns:a16="http://schemas.microsoft.com/office/drawing/2014/main" id="{FD4C8EC0-6225-A38D-504A-2D0862008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6713" y="769938"/>
            <a:ext cx="6629400" cy="427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:a16="http://schemas.microsoft.com/office/drawing/2014/main" id="{9E13F085-B6F4-E1EB-4023-80C575BDE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2088" y="-220663"/>
            <a:ext cx="10515601" cy="11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-US" altLang="en-US" sz="2000" i="1">
                <a:latin typeface="Source Serif Pro" panose="02040603050405020204" pitchFamily="18" charset="0"/>
              </a:rPr>
              <a:t>A Field Guide to Accessible Birding in North America</a:t>
            </a:r>
            <a:r>
              <a:rPr lang="en-US" altLang="en-US" sz="2000">
                <a:latin typeface="Source Serif Pro" panose="02040603050405020204" pitchFamily="18" charset="0"/>
              </a:rPr>
              <a:t> to be published in fall 2026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CD7BB-5E7F-3EC7-22EC-8A6BC2E08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Searching for Trails</a:t>
            </a:r>
          </a:p>
        </p:txBody>
      </p:sp>
      <p:pic>
        <p:nvPicPr>
          <p:cNvPr id="49153" name="Picture 1" descr="Google search with the keywords &quot;outdoor spaces near me,&quot; &quot;state parks near me,&quot; and &quot;hiking trails billings mt&quot;">
            <a:extLst>
              <a:ext uri="{FF2B5EF4-FFF2-40B4-BE49-F238E27FC236}">
                <a16:creationId xmlns:a16="http://schemas.microsoft.com/office/drawing/2014/main" id="{A62896DE-5496-02D3-D3E7-73D50A25E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7" t="8392" r="39671" b="83536"/>
          <a:stretch>
            <a:fillRect/>
          </a:stretch>
        </p:blipFill>
        <p:spPr bwMode="auto">
          <a:xfrm>
            <a:off x="228600" y="2286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57" t="8392" r="39671" b="835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4" name="Picture 2">
            <a:extLst>
              <a:ext uri="{FF2B5EF4-FFF2-40B4-BE49-F238E27FC236}">
                <a16:creationId xmlns:a16="http://schemas.microsoft.com/office/drawing/2014/main" id="{DDB2205B-2201-FF82-8B6B-16E999D47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7" t="8392" r="39671" b="83536"/>
          <a:stretch>
            <a:fillRect/>
          </a:stretch>
        </p:blipFill>
        <p:spPr bwMode="auto">
          <a:xfrm>
            <a:off x="265113" y="6858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57" t="8392" r="39671" b="835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5" name="Picture 3">
            <a:extLst>
              <a:ext uri="{FF2B5EF4-FFF2-40B4-BE49-F238E27FC236}">
                <a16:creationId xmlns:a16="http://schemas.microsoft.com/office/drawing/2014/main" id="{3BEAEA78-0CBF-1DDF-9F29-7461432AA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7" t="8392" r="39671" b="83536"/>
          <a:stretch>
            <a:fillRect/>
          </a:stretch>
        </p:blipFill>
        <p:spPr bwMode="auto">
          <a:xfrm>
            <a:off x="228600" y="11430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57" t="8392" r="39671" b="835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4">
            <a:extLst>
              <a:ext uri="{FF2B5EF4-FFF2-40B4-BE49-F238E27FC236}">
                <a16:creationId xmlns:a16="http://schemas.microsoft.com/office/drawing/2014/main" id="{8C26B3D9-F068-FA9B-83E2-C7CCFF8B6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5" t="7921"/>
          <a:stretch>
            <a:fillRect/>
          </a:stretch>
        </p:blipFill>
        <p:spPr bwMode="auto">
          <a:xfrm>
            <a:off x="5780088" y="228600"/>
            <a:ext cx="403701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735" t="792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7" name="Picture 5">
            <a:extLst>
              <a:ext uri="{FF2B5EF4-FFF2-40B4-BE49-F238E27FC236}">
                <a16:creationId xmlns:a16="http://schemas.microsoft.com/office/drawing/2014/main" id="{9A089337-BDB7-9943-2837-8DAB8DF3B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0" t="7475"/>
          <a:stretch>
            <a:fillRect/>
          </a:stretch>
        </p:blipFill>
        <p:spPr bwMode="auto">
          <a:xfrm>
            <a:off x="5772150" y="2971800"/>
            <a:ext cx="40449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080" t="747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8" name="Picture 6" descr="Screenshots of Google Maps showing multiple trails">
            <a:extLst>
              <a:ext uri="{FF2B5EF4-FFF2-40B4-BE49-F238E27FC236}">
                <a16:creationId xmlns:a16="http://schemas.microsoft.com/office/drawing/2014/main" id="{ECE3C5FF-6A9E-94D8-659B-864E3A4B3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6" t="6680"/>
          <a:stretch>
            <a:fillRect/>
          </a:stretch>
        </p:blipFill>
        <p:spPr bwMode="auto">
          <a:xfrm>
            <a:off x="228600" y="1828800"/>
            <a:ext cx="5262563" cy="330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96" t="66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F3782C-91D3-D6DA-D81F-E88619DDA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State and Federal Resources</a:t>
            </a:r>
          </a:p>
        </p:txBody>
      </p:sp>
      <p:pic>
        <p:nvPicPr>
          <p:cNvPr id="50177" name="Picture 1" descr="Screenshot of the USDA Forest Service homepage">
            <a:extLst>
              <a:ext uri="{FF2B5EF4-FFF2-40B4-BE49-F238E27FC236}">
                <a16:creationId xmlns:a16="http://schemas.microsoft.com/office/drawing/2014/main" id="{7004D2DC-4E81-CBCA-BE4A-3EC896301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965"/>
          <a:stretch>
            <a:fillRect/>
          </a:stretch>
        </p:blipFill>
        <p:spPr bwMode="auto">
          <a:xfrm>
            <a:off x="0" y="0"/>
            <a:ext cx="57023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769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79" name="Picture 3">
            <a:extLst>
              <a:ext uri="{FF2B5EF4-FFF2-40B4-BE49-F238E27FC236}">
                <a16:creationId xmlns:a16="http://schemas.microsoft.com/office/drawing/2014/main" id="{1E5B8730-0CD8-166B-015F-013F56015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51" b="6689"/>
          <a:stretch>
            <a:fillRect/>
          </a:stretch>
        </p:blipFill>
        <p:spPr bwMode="auto">
          <a:xfrm>
            <a:off x="0" y="842963"/>
            <a:ext cx="5702300" cy="22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3051" b="668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78" name="Text Box 2">
            <a:extLst>
              <a:ext uri="{FF2B5EF4-FFF2-40B4-BE49-F238E27FC236}">
                <a16:creationId xmlns:a16="http://schemas.microsoft.com/office/drawing/2014/main" id="{5244DF81-45DB-8C86-809E-1A334B879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0" y="3067050"/>
            <a:ext cx="15128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www.fs.usda.gov</a:t>
            </a:r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</a:rPr>
              <a:t> </a:t>
            </a:r>
          </a:p>
        </p:txBody>
      </p:sp>
      <p:pic>
        <p:nvPicPr>
          <p:cNvPr id="50180" name="Picture 4" descr="Screenshot of the Montana Fish, Wildlife and Parks homepage">
            <a:extLst>
              <a:ext uri="{FF2B5EF4-FFF2-40B4-BE49-F238E27FC236}">
                <a16:creationId xmlns:a16="http://schemas.microsoft.com/office/drawing/2014/main" id="{76AFCB97-E9C5-A5C0-919B-79C66D6C3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663" y="1881188"/>
            <a:ext cx="5265737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id="{A64F90B4-2146-68F7-1C1F-7FAE7D527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25" y="5224463"/>
            <a:ext cx="11334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fwp.mt.gov/</a:t>
            </a:r>
            <a:endParaRPr lang="en-US" altLang="en-US" sz="1400" dirty="0">
              <a:solidFill>
                <a:schemeClr val="accent2"/>
              </a:solidFill>
              <a:latin typeface="Source Serif Pro" panose="020406030504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B7E58-9690-3D9F-07C1-E53F9581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State Resources</a:t>
            </a:r>
          </a:p>
        </p:txBody>
      </p:sp>
      <p:pic>
        <p:nvPicPr>
          <p:cNvPr id="51204" name="Picture 4" descr="Screenshot of Michigan's Department of Natural Resources pages focused on accessible recreation opportunities">
            <a:extLst>
              <a:ext uri="{FF2B5EF4-FFF2-40B4-BE49-F238E27FC236}">
                <a16:creationId xmlns:a16="http://schemas.microsoft.com/office/drawing/2014/main" id="{D571E344-3AF7-ABE5-14E2-816ABED26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732"/>
          <a:stretch>
            <a:fillRect/>
          </a:stretch>
        </p:blipFill>
        <p:spPr bwMode="auto">
          <a:xfrm>
            <a:off x="36513" y="0"/>
            <a:ext cx="5233987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17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5" name="Text Box 5">
            <a:extLst>
              <a:ext uri="{FF2B5EF4-FFF2-40B4-BE49-F238E27FC236}">
                <a16:creationId xmlns:a16="http://schemas.microsoft.com/office/drawing/2014/main" id="{5DBD23B2-0189-25F0-B84B-653752C02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163" y="5170488"/>
            <a:ext cx="203358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www.michigan.gov/dnr</a:t>
            </a:r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</a:rPr>
              <a:t> </a:t>
            </a:r>
          </a:p>
        </p:txBody>
      </p:sp>
      <p:pic>
        <p:nvPicPr>
          <p:cNvPr id="51201" name="Picture 1">
            <a:extLst>
              <a:ext uri="{FF2B5EF4-FFF2-40B4-BE49-F238E27FC236}">
                <a16:creationId xmlns:a16="http://schemas.microsoft.com/office/drawing/2014/main" id="{B3CFDCFA-EE73-9BA9-F75B-CEB60A852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51" b="3665"/>
          <a:stretch>
            <a:fillRect/>
          </a:stretch>
        </p:blipFill>
        <p:spPr bwMode="auto">
          <a:xfrm>
            <a:off x="36513" y="2184400"/>
            <a:ext cx="522128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0651" b="36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2" name="Picture 2">
            <a:extLst>
              <a:ext uri="{FF2B5EF4-FFF2-40B4-BE49-F238E27FC236}">
                <a16:creationId xmlns:a16="http://schemas.microsoft.com/office/drawing/2014/main" id="{2C545156-5C73-14F7-CE5B-0D9AEF390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91" t="8214" r="8707" b="39549"/>
          <a:stretch>
            <a:fillRect/>
          </a:stretch>
        </p:blipFill>
        <p:spPr bwMode="auto">
          <a:xfrm>
            <a:off x="5449888" y="131763"/>
            <a:ext cx="4546600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691" t="8214" r="8707" b="395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3" name="Picture 3">
            <a:extLst>
              <a:ext uri="{FF2B5EF4-FFF2-40B4-BE49-F238E27FC236}">
                <a16:creationId xmlns:a16="http://schemas.microsoft.com/office/drawing/2014/main" id="{763079F3-B4E4-1016-D2B1-332BCF04C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46" t="10289" r="16679"/>
          <a:stretch>
            <a:fillRect/>
          </a:stretch>
        </p:blipFill>
        <p:spPr bwMode="auto">
          <a:xfrm>
            <a:off x="5257800" y="2095500"/>
            <a:ext cx="4379913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946" t="10289" r="166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Text Box 5">
            <a:extLst>
              <a:ext uri="{FF2B5EF4-FFF2-40B4-BE49-F238E27FC236}">
                <a16:creationId xmlns:a16="http://schemas.microsoft.com/office/drawing/2014/main" id="{0D36A57F-39D3-8D5F-3BF3-1309F3FA9292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5565775" y="5273675"/>
            <a:ext cx="3186113" cy="34607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travelmedford.org/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toketee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-falls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ource Serif Pro" panose="02040603050405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2225" name="Picture 1" descr="Toketee Falls Trailhead Google review with a 4.8 rating">
            <a:extLst>
              <a:ext uri="{FF2B5EF4-FFF2-40B4-BE49-F238E27FC236}">
                <a16:creationId xmlns:a16="http://schemas.microsoft.com/office/drawing/2014/main" id="{44697E28-EBCC-5900-8F97-37B16413B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1" t="18904" r="16243" b="32193"/>
          <a:stretch>
            <a:fillRect/>
          </a:stretch>
        </p:blipFill>
        <p:spPr bwMode="auto">
          <a:xfrm>
            <a:off x="301625" y="0"/>
            <a:ext cx="3429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991" t="18904" r="16243" b="321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6" name="Picture 2">
            <a:extLst>
              <a:ext uri="{FF2B5EF4-FFF2-40B4-BE49-F238E27FC236}">
                <a16:creationId xmlns:a16="http://schemas.microsoft.com/office/drawing/2014/main" id="{37B237DB-A162-E086-6B92-426148C3C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82" t="41080" r="17168" b="14359"/>
          <a:stretch>
            <a:fillRect/>
          </a:stretch>
        </p:blipFill>
        <p:spPr bwMode="auto">
          <a:xfrm>
            <a:off x="301625" y="2662238"/>
            <a:ext cx="3343275" cy="294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182" t="41080" r="17168" b="143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7" name="Picture 3" descr="Google review photos of the Toketee Falls trail">
            <a:extLst>
              <a:ext uri="{FF2B5EF4-FFF2-40B4-BE49-F238E27FC236}">
                <a16:creationId xmlns:a16="http://schemas.microsoft.com/office/drawing/2014/main" id="{CD44F959-5E9B-CCB8-44F4-34C1CE8BA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26" t="24014" r="21703" b="15501"/>
          <a:stretch>
            <a:fillRect/>
          </a:stretch>
        </p:blipFill>
        <p:spPr bwMode="auto">
          <a:xfrm>
            <a:off x="4102100" y="115888"/>
            <a:ext cx="2743200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126" t="24014" r="21703" b="155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8" name="Picture 4">
            <a:extLst>
              <a:ext uri="{FF2B5EF4-FFF2-40B4-BE49-F238E27FC236}">
                <a16:creationId xmlns:a16="http://schemas.microsoft.com/office/drawing/2014/main" id="{485535CA-A796-7CAA-0802-18DCDD253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26" t="24014" r="21703" b="15501"/>
          <a:stretch>
            <a:fillRect/>
          </a:stretch>
        </p:blipFill>
        <p:spPr bwMode="auto">
          <a:xfrm>
            <a:off x="7086600" y="192088"/>
            <a:ext cx="2611438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126" t="24014" r="21703" b="155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30" name="Picture 6" descr="Screenshot of Toketee Falls trail on travelmedford.org's page ">
            <a:extLst>
              <a:ext uri="{FF2B5EF4-FFF2-40B4-BE49-F238E27FC236}">
                <a16:creationId xmlns:a16="http://schemas.microsoft.com/office/drawing/2014/main" id="{2104C571-7A9E-E0E6-6DD0-51807AC10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955"/>
          <a:stretch>
            <a:fillRect/>
          </a:stretch>
        </p:blipFill>
        <p:spPr bwMode="auto">
          <a:xfrm>
            <a:off x="4043363" y="2141538"/>
            <a:ext cx="5749925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49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E8FBD3-60A8-FF02-A22C-DBB4F7E2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About Me</a:t>
            </a:r>
          </a:p>
        </p:txBody>
      </p:sp>
      <p:pic>
        <p:nvPicPr>
          <p:cNvPr id="7169" name="Picture 1" descr="Various angles of Amy using her forearm crutches">
            <a:extLst>
              <a:ext uri="{FF2B5EF4-FFF2-40B4-BE49-F238E27FC236}">
                <a16:creationId xmlns:a16="http://schemas.microsoft.com/office/drawing/2014/main" id="{4A12C4DA-A63A-8364-24C9-455AB55E0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83"/>
          <a:stretch>
            <a:fillRect/>
          </a:stretch>
        </p:blipFill>
        <p:spPr bwMode="auto">
          <a:xfrm>
            <a:off x="265113" y="346075"/>
            <a:ext cx="3014662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92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E330476-F3CD-1AAA-C1CF-FC2993C3D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83"/>
          <a:stretch>
            <a:fillRect/>
          </a:stretch>
        </p:blipFill>
        <p:spPr bwMode="auto">
          <a:xfrm>
            <a:off x="3494088" y="346075"/>
            <a:ext cx="3014662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92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892A7654-BA17-F22C-0909-6D64B9B38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59"/>
          <a:stretch>
            <a:fillRect/>
          </a:stretch>
        </p:blipFill>
        <p:spPr bwMode="auto">
          <a:xfrm>
            <a:off x="6737350" y="354013"/>
            <a:ext cx="3060700" cy="497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77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73D49-9158-DDAD-BF04-01C2ED857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Google Maps</a:t>
            </a:r>
          </a:p>
        </p:txBody>
      </p:sp>
      <p:pic>
        <p:nvPicPr>
          <p:cNvPr id="53249" name="Picture 1" descr="Asatellite view of the Maclay Flat Nature Trail ">
            <a:extLst>
              <a:ext uri="{FF2B5EF4-FFF2-40B4-BE49-F238E27FC236}">
                <a16:creationId xmlns:a16="http://schemas.microsoft.com/office/drawing/2014/main" id="{D20ED9DD-D492-E246-CD76-546810E2C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7" t="8099"/>
          <a:stretch>
            <a:fillRect/>
          </a:stretch>
        </p:blipFill>
        <p:spPr bwMode="auto">
          <a:xfrm>
            <a:off x="1071563" y="315913"/>
            <a:ext cx="8001000" cy="494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87" t="80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5E122-6144-2D07-8FCA-48CDCFDCA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Finding Distance Using Google Maps </a:t>
            </a:r>
          </a:p>
        </p:txBody>
      </p:sp>
      <p:pic>
        <p:nvPicPr>
          <p:cNvPr id="54273" name="Picture 1" descr="Various screenshots of Google Maps' satellite views of a park">
            <a:extLst>
              <a:ext uri="{FF2B5EF4-FFF2-40B4-BE49-F238E27FC236}">
                <a16:creationId xmlns:a16="http://schemas.microsoft.com/office/drawing/2014/main" id="{448CB88A-DC72-79B8-5BA2-9D62EAFA4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9" t="7573"/>
          <a:stretch>
            <a:fillRect/>
          </a:stretch>
        </p:blipFill>
        <p:spPr bwMode="auto">
          <a:xfrm>
            <a:off x="522288" y="71438"/>
            <a:ext cx="442277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619" t="757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6" name="Text Box 4">
            <a:extLst>
              <a:ext uri="{FF2B5EF4-FFF2-40B4-BE49-F238E27FC236}">
                <a16:creationId xmlns:a16="http://schemas.microsoft.com/office/drawing/2014/main" id="{3BA121B7-F433-7696-FB10-C2A6DD7C5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3" y="3363913"/>
            <a:ext cx="3200400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>
                <a:latin typeface="Source Serif Pro" panose="02040603050405020204" pitchFamily="18" charset="0"/>
              </a:rPr>
              <a:t>To measure distance:</a:t>
            </a:r>
          </a:p>
          <a:p>
            <a:pPr>
              <a:lnSpc>
                <a:spcPct val="115000"/>
              </a:lnSpc>
            </a:pPr>
            <a:r>
              <a:rPr lang="en-US" altLang="en-US">
                <a:latin typeface="Source Serif Pro" panose="02040603050405020204" pitchFamily="18" charset="0"/>
              </a:rPr>
              <a:t>-Left click starting point</a:t>
            </a:r>
          </a:p>
          <a:p>
            <a:pPr>
              <a:lnSpc>
                <a:spcPct val="115000"/>
              </a:lnSpc>
            </a:pPr>
            <a:r>
              <a:rPr lang="en-US" altLang="en-US">
                <a:latin typeface="Source Serif Pro" panose="02040603050405020204" pitchFamily="18" charset="0"/>
              </a:rPr>
              <a:t>-Right click your pin</a:t>
            </a:r>
          </a:p>
          <a:p>
            <a:pPr>
              <a:lnSpc>
                <a:spcPct val="115000"/>
              </a:lnSpc>
            </a:pPr>
            <a:r>
              <a:rPr lang="en-US" altLang="en-US">
                <a:latin typeface="Source Serif Pro" panose="02040603050405020204" pitchFamily="18" charset="0"/>
              </a:rPr>
              <a:t>-Select measure distance</a:t>
            </a:r>
          </a:p>
          <a:p>
            <a:pPr>
              <a:lnSpc>
                <a:spcPct val="115000"/>
              </a:lnSpc>
            </a:pPr>
            <a:r>
              <a:rPr lang="en-US" altLang="en-US">
                <a:latin typeface="Source Serif Pro" panose="02040603050405020204" pitchFamily="18" charset="0"/>
              </a:rPr>
              <a:t>-Then left click end point</a:t>
            </a:r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C202E0CB-742B-3A85-FEC3-9B4276CAA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9" t="7057"/>
          <a:stretch>
            <a:fillRect/>
          </a:stretch>
        </p:blipFill>
        <p:spPr bwMode="auto">
          <a:xfrm>
            <a:off x="4970463" y="71438"/>
            <a:ext cx="4402137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69" t="70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5" name="Picture 3">
            <a:extLst>
              <a:ext uri="{FF2B5EF4-FFF2-40B4-BE49-F238E27FC236}">
                <a16:creationId xmlns:a16="http://schemas.microsoft.com/office/drawing/2014/main" id="{28E10AE1-2B38-8004-FDC5-6A065F2BC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5" t="7256"/>
          <a:stretch>
            <a:fillRect/>
          </a:stretch>
        </p:blipFill>
        <p:spPr bwMode="auto">
          <a:xfrm>
            <a:off x="4970463" y="2851150"/>
            <a:ext cx="4402137" cy="27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905" t="72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9FC35-D2AA-D5B8-015A-055A9A17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Trails</a:t>
            </a:r>
          </a:p>
        </p:txBody>
      </p:sp>
      <p:pic>
        <p:nvPicPr>
          <p:cNvPr id="55297" name="Picture 1" descr="A welcome sign with trail information in the Flathead National Forest&#10;">
            <a:extLst>
              <a:ext uri="{FF2B5EF4-FFF2-40B4-BE49-F238E27FC236}">
                <a16:creationId xmlns:a16="http://schemas.microsoft.com/office/drawing/2014/main" id="{92EB64F8-7C8E-F848-48BC-972FDF72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4" t="4121" b="22371"/>
          <a:stretch>
            <a:fillRect/>
          </a:stretch>
        </p:blipFill>
        <p:spPr bwMode="auto">
          <a:xfrm>
            <a:off x="0" y="0"/>
            <a:ext cx="10129838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44" t="4121" b="223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38ECFCC7-7A4E-E164-DF1C-27053F2A0A80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235075" y="2743200"/>
            <a:ext cx="1965325" cy="685800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erif Pro Semibold" panose="02040703050405020204" pitchFamily="18" charset="0"/>
                <a:ea typeface="Microsoft YaHei" panose="020B0503020204020204" pitchFamily="34" charset="-122"/>
                <a:cs typeface="+mn-cs"/>
              </a:rPr>
              <a:t>Equipment</a:t>
            </a:r>
          </a:p>
        </p:txBody>
      </p:sp>
      <p:pic>
        <p:nvPicPr>
          <p:cNvPr id="56321" name="Picture 1" descr="Amy sitting on a collapsible chair in a forest&#10;">
            <a:extLst>
              <a:ext uri="{FF2B5EF4-FFF2-40B4-BE49-F238E27FC236}">
                <a16:creationId xmlns:a16="http://schemas.microsoft.com/office/drawing/2014/main" id="{C2CC5E04-5AFC-3AF5-89D8-4952E874B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40" r="13254"/>
          <a:stretch>
            <a:fillRect/>
          </a:stretch>
        </p:blipFill>
        <p:spPr bwMode="auto">
          <a:xfrm>
            <a:off x="4379913" y="-17463"/>
            <a:ext cx="5715000" cy="571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440" r="132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7F04E-C4A3-B0C6-78F8-47762A2F0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Wheelchairs</a:t>
            </a:r>
          </a:p>
        </p:txBody>
      </p:sp>
      <p:pic>
        <p:nvPicPr>
          <p:cNvPr id="57347" name="Picture 3" descr="Various photos of Amy using a wheelchair out in nature">
            <a:extLst>
              <a:ext uri="{FF2B5EF4-FFF2-40B4-BE49-F238E27FC236}">
                <a16:creationId xmlns:a16="http://schemas.microsoft.com/office/drawing/2014/main" id="{921B74FA-4B72-E419-895B-E3C9AA317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37" t="18556" r="27380" b="18684"/>
          <a:stretch>
            <a:fillRect/>
          </a:stretch>
        </p:blipFill>
        <p:spPr bwMode="auto">
          <a:xfrm>
            <a:off x="1992313" y="0"/>
            <a:ext cx="1981200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237" t="18556" r="27380" b="186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6" name="Picture 2">
            <a:extLst>
              <a:ext uri="{FF2B5EF4-FFF2-40B4-BE49-F238E27FC236}">
                <a16:creationId xmlns:a16="http://schemas.microsoft.com/office/drawing/2014/main" id="{88BAEF0F-58A9-064F-51F5-CA6DAE1C8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3825" y="0"/>
            <a:ext cx="1912938" cy="255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5" name="Picture 1">
            <a:extLst>
              <a:ext uri="{FF2B5EF4-FFF2-40B4-BE49-F238E27FC236}">
                <a16:creationId xmlns:a16="http://schemas.microsoft.com/office/drawing/2014/main" id="{4216BE39-664E-6708-FDD5-A19CC3FCD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21" b="14290"/>
          <a:stretch>
            <a:fillRect/>
          </a:stretch>
        </p:blipFill>
        <p:spPr bwMode="auto">
          <a:xfrm>
            <a:off x="5815013" y="0"/>
            <a:ext cx="2133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1121" b="14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8" name="Picture 4">
            <a:extLst>
              <a:ext uri="{FF2B5EF4-FFF2-40B4-BE49-F238E27FC236}">
                <a16:creationId xmlns:a16="http://schemas.microsoft.com/office/drawing/2014/main" id="{4497C2FB-D37B-324E-749F-1B320C258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32"/>
          <a:stretch>
            <a:fillRect/>
          </a:stretch>
        </p:blipFill>
        <p:spPr bwMode="auto">
          <a:xfrm>
            <a:off x="1995488" y="2478088"/>
            <a:ext cx="5956300" cy="31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5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546FC-29DE-9850-A4EC-0CCFBB3D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Forearm Crutches</a:t>
            </a:r>
          </a:p>
        </p:txBody>
      </p:sp>
      <p:pic>
        <p:nvPicPr>
          <p:cNvPr id="58369" name="Picture 1" descr="Amy using her forearm crutches out on a hiking trail wearing a black shirt, brown pants, and a flannel tied around her waist">
            <a:extLst>
              <a:ext uri="{FF2B5EF4-FFF2-40B4-BE49-F238E27FC236}">
                <a16:creationId xmlns:a16="http://schemas.microsoft.com/office/drawing/2014/main" id="{2DEF9191-DDFB-5873-E6D9-D65CFD17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76" b="10936"/>
          <a:stretch>
            <a:fillRect/>
          </a:stretch>
        </p:blipFill>
        <p:spPr bwMode="auto">
          <a:xfrm>
            <a:off x="2525713" y="179388"/>
            <a:ext cx="4983162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1776" b="109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0" name="Text Box 2">
            <a:extLst>
              <a:ext uri="{FF2B5EF4-FFF2-40B4-BE49-F238E27FC236}">
                <a16:creationId xmlns:a16="http://schemas.microsoft.com/office/drawing/2014/main" id="{F53E632D-AEEC-03A4-A0EA-D05D9D773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6813" y="5256213"/>
            <a:ext cx="3200400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1400">
                <a:latin typeface="Source Serif Pro" panose="02040603050405020204" pitchFamily="18" charset="0"/>
              </a:rPr>
              <a:t>Photo by Katherine Gundlach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83E3D297-AF50-0E89-6C20-0106A2EF86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5550" y="71438"/>
            <a:ext cx="7497763" cy="715962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altLang="en-US" sz="2800">
                <a:latin typeface="Source Serif Pro Semibold" panose="02040703050405020204" pitchFamily="18" charset="0"/>
              </a:rPr>
              <a:t>Adaptive Equipment Rental</a:t>
            </a:r>
          </a:p>
        </p:txBody>
      </p:sp>
      <p:pic>
        <p:nvPicPr>
          <p:cNvPr id="59394" name="Picture 2" descr="Google searches with the keywords &quot;adaptive equipment rental near me&quot; and &quot;adaptive equipment rental rapid city sd&quot;">
            <a:extLst>
              <a:ext uri="{FF2B5EF4-FFF2-40B4-BE49-F238E27FC236}">
                <a16:creationId xmlns:a16="http://schemas.microsoft.com/office/drawing/2014/main" id="{A1C909D6-9DAA-8E54-3510-F0D9C8A80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7" t="8392" r="39671" b="83536"/>
          <a:stretch>
            <a:fillRect/>
          </a:stretch>
        </p:blipFill>
        <p:spPr bwMode="auto">
          <a:xfrm>
            <a:off x="300038" y="842963"/>
            <a:ext cx="4800600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57" t="8392" r="39671" b="835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5" name="Picture 3">
            <a:extLst>
              <a:ext uri="{FF2B5EF4-FFF2-40B4-BE49-F238E27FC236}">
                <a16:creationId xmlns:a16="http://schemas.microsoft.com/office/drawing/2014/main" id="{3225CC21-1FF3-5AC1-103F-20066A4F2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7" t="8392" r="39671" b="83536"/>
          <a:stretch>
            <a:fillRect/>
          </a:stretch>
        </p:blipFill>
        <p:spPr bwMode="auto">
          <a:xfrm>
            <a:off x="325438" y="1266825"/>
            <a:ext cx="4764087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57" t="8392" r="39671" b="835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6" name="Picture 4" descr="Screenshot of University of Montana's MonTech equipment loans page">
            <a:extLst>
              <a:ext uri="{FF2B5EF4-FFF2-40B4-BE49-F238E27FC236}">
                <a16:creationId xmlns:a16="http://schemas.microsoft.com/office/drawing/2014/main" id="{FED47DF3-EA08-C1F8-340E-488F70E68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25" y="1792288"/>
            <a:ext cx="4764088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7" name="Picture 5">
            <a:extLst>
              <a:ext uri="{FF2B5EF4-FFF2-40B4-BE49-F238E27FC236}">
                <a16:creationId xmlns:a16="http://schemas.microsoft.com/office/drawing/2014/main" id="{DA407036-6D4B-D089-75CE-AFD548A64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158"/>
          <a:stretch>
            <a:fillRect/>
          </a:stretch>
        </p:blipFill>
        <p:spPr bwMode="auto">
          <a:xfrm>
            <a:off x="5321300" y="3800475"/>
            <a:ext cx="4629150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71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8" name="Picture 6" descr="Examples of adaptive equipment available for rent on MonTech's page">
            <a:extLst>
              <a:ext uri="{FF2B5EF4-FFF2-40B4-BE49-F238E27FC236}">
                <a16:creationId xmlns:a16="http://schemas.microsoft.com/office/drawing/2014/main" id="{29143D0C-8827-3960-475C-B81DD0986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4"/>
          <a:stretch>
            <a:fillRect/>
          </a:stretch>
        </p:blipFill>
        <p:spPr bwMode="auto">
          <a:xfrm>
            <a:off x="5341938" y="985838"/>
            <a:ext cx="4572000" cy="28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6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9" name="Text Box 7">
            <a:extLst>
              <a:ext uri="{FF2B5EF4-FFF2-40B4-BE49-F238E27FC236}">
                <a16:creationId xmlns:a16="http://schemas.microsoft.com/office/drawing/2014/main" id="{5FB81D02-DAD9-35E2-20A1-A2900EA14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60963"/>
            <a:ext cx="46545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montech.ruralinstitute.umt.edu/equipment-loans-reuse/</a:t>
            </a:r>
            <a:endParaRPr lang="en-US" altLang="en-US" sz="1400" dirty="0">
              <a:solidFill>
                <a:schemeClr val="accent2"/>
              </a:solidFill>
              <a:latin typeface="Source Serif Pro" panose="020406030504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>
            <a:extLst>
              <a:ext uri="{FF2B5EF4-FFF2-40B4-BE49-F238E27FC236}">
                <a16:creationId xmlns:a16="http://schemas.microsoft.com/office/drawing/2014/main" id="{902BC632-64EA-8D54-F278-67FB59741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" y="442913"/>
            <a:ext cx="4279900" cy="275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484908-E15C-9F70-14BF-9C5027089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Adaptive Equipment</a:t>
            </a:r>
          </a:p>
        </p:txBody>
      </p:sp>
      <p:pic>
        <p:nvPicPr>
          <p:cNvPr id="60418" name="Picture 2" descr="Invacare veranda wheelchair details, which is available for rent via MonTech">
            <a:extLst>
              <a:ext uri="{FF2B5EF4-FFF2-40B4-BE49-F238E27FC236}">
                <a16:creationId xmlns:a16="http://schemas.microsoft.com/office/drawing/2014/main" id="{B6F5B516-B340-A3AF-F59F-CB9A52C14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94" t="7343" r="18626" b="18344"/>
          <a:stretch>
            <a:fillRect/>
          </a:stretch>
        </p:blipFill>
        <p:spPr bwMode="auto">
          <a:xfrm>
            <a:off x="493713" y="2020888"/>
            <a:ext cx="4343400" cy="32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094" t="7343" r="18626" b="183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19" name="Picture 3">
            <a:extLst>
              <a:ext uri="{FF2B5EF4-FFF2-40B4-BE49-F238E27FC236}">
                <a16:creationId xmlns:a16="http://schemas.microsoft.com/office/drawing/2014/main" id="{7B3D35FE-77EB-C245-905E-93F3D04F9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963" y="419100"/>
            <a:ext cx="4313237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0" name="Picture 4" descr="Emma x3 all-terrain wheelchair details, which is available for rent via MonTech">
            <a:extLst>
              <a:ext uri="{FF2B5EF4-FFF2-40B4-BE49-F238E27FC236}">
                <a16:creationId xmlns:a16="http://schemas.microsoft.com/office/drawing/2014/main" id="{D8985019-2F88-46E2-ACE7-0A81F88C5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0" t="7196" r="18599" b="9995"/>
          <a:stretch>
            <a:fillRect/>
          </a:stretch>
        </p:blipFill>
        <p:spPr bwMode="auto">
          <a:xfrm>
            <a:off x="5522913" y="2030413"/>
            <a:ext cx="411480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850" t="7196" r="18599" b="99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FB292-8A60-752D-C1A6-5FD7D334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Accessible Equipment Rentals</a:t>
            </a:r>
          </a:p>
        </p:txBody>
      </p:sp>
      <p:pic>
        <p:nvPicPr>
          <p:cNvPr id="61445" name="Picture 5" descr="Screenshots of various types of accesibility equipment available to rent, including lift-rifton tram, foldable pediatric wheelchair, kayak chariot, and wheelchair compound bow.">
            <a:extLst>
              <a:ext uri="{FF2B5EF4-FFF2-40B4-BE49-F238E27FC236}">
                <a16:creationId xmlns:a16="http://schemas.microsoft.com/office/drawing/2014/main" id="{4599ADB6-3A66-8696-4BC0-9A8B50F80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61" t="17064" r="39487" b="20435"/>
          <a:stretch>
            <a:fillRect/>
          </a:stretch>
        </p:blipFill>
        <p:spPr bwMode="auto">
          <a:xfrm>
            <a:off x="565150" y="19050"/>
            <a:ext cx="3983038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361" t="17064" r="39487" b="204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1" name="Picture 1">
            <a:extLst>
              <a:ext uri="{FF2B5EF4-FFF2-40B4-BE49-F238E27FC236}">
                <a16:creationId xmlns:a16="http://schemas.microsoft.com/office/drawing/2014/main" id="{71F93775-F00F-C760-5E8B-7BC8FA1F1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36" t="20360" r="32886" b="58308"/>
          <a:stretch>
            <a:fillRect/>
          </a:stretch>
        </p:blipFill>
        <p:spPr bwMode="auto">
          <a:xfrm>
            <a:off x="4440238" y="107950"/>
            <a:ext cx="5195887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436" t="20360" r="32886" b="5830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FE787A99-FC83-7E41-41EB-A5C291F05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96" t="54716" r="34259" b="12659"/>
          <a:stretch>
            <a:fillRect/>
          </a:stretch>
        </p:blipFill>
        <p:spPr bwMode="auto">
          <a:xfrm>
            <a:off x="4856163" y="2935288"/>
            <a:ext cx="4618037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096" t="54716" r="34259" b="126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431511B1-F77A-3772-F565-EEFBBE9CC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0" t="45161" r="37463" b="29825"/>
          <a:stretch>
            <a:fillRect/>
          </a:stretch>
        </p:blipFill>
        <p:spPr bwMode="auto">
          <a:xfrm>
            <a:off x="4921250" y="3989388"/>
            <a:ext cx="4222750" cy="160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140" t="45161" r="37463" b="298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4" name="Picture 4">
            <a:extLst>
              <a:ext uri="{FF2B5EF4-FFF2-40B4-BE49-F238E27FC236}">
                <a16:creationId xmlns:a16="http://schemas.microsoft.com/office/drawing/2014/main" id="{59E28444-5F06-665A-EC0D-E08F47E29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71" t="33482" r="38243" b="44273"/>
          <a:stretch>
            <a:fillRect/>
          </a:stretch>
        </p:blipFill>
        <p:spPr bwMode="auto">
          <a:xfrm>
            <a:off x="4813300" y="1589088"/>
            <a:ext cx="4259263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771" t="33482" r="38243" b="4427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6" name="Picture 6">
            <a:extLst>
              <a:ext uri="{FF2B5EF4-FFF2-40B4-BE49-F238E27FC236}">
                <a16:creationId xmlns:a16="http://schemas.microsoft.com/office/drawing/2014/main" id="{4175858C-7EC8-B137-0601-5C29AC106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69" t="55754" r="33864" b="15573"/>
          <a:stretch>
            <a:fillRect/>
          </a:stretch>
        </p:blipFill>
        <p:spPr bwMode="auto">
          <a:xfrm>
            <a:off x="539750" y="3857625"/>
            <a:ext cx="4608513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469" t="55754" r="33864" b="1557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34C861CA-3B08-884C-1DDE-DFCD8BC0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04" b="11798"/>
          <a:stretch>
            <a:fillRect/>
          </a:stretch>
        </p:blipFill>
        <p:spPr bwMode="auto">
          <a:xfrm>
            <a:off x="2335213" y="3465513"/>
            <a:ext cx="5449887" cy="219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5604" b="117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7" name="Text Box 3">
            <a:extLst>
              <a:ext uri="{FF2B5EF4-FFF2-40B4-BE49-F238E27FC236}">
                <a16:creationId xmlns:a16="http://schemas.microsoft.com/office/drawing/2014/main" id="{E2ADADD7-A6E7-100F-5E42-775AD709205A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2514600" y="5257800"/>
            <a:ext cx="1912938" cy="33337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discoverkalispell.com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ource Serif Pro" panose="02040603050405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2465" name="Picture 1" descr="Action trackchair all-terrain wheelchair available at Lone Pine State Park">
            <a:extLst>
              <a:ext uri="{FF2B5EF4-FFF2-40B4-BE49-F238E27FC236}">
                <a16:creationId xmlns:a16="http://schemas.microsoft.com/office/drawing/2014/main" id="{6423AFDD-D03D-FFA0-DC92-A74450472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5213" y="0"/>
            <a:ext cx="5464175" cy="352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37A76-65A4-A198-64AD-22B26501C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1127125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Hiking</a:t>
            </a:r>
          </a:p>
        </p:txBody>
      </p:sp>
      <p:pic>
        <p:nvPicPr>
          <p:cNvPr id="8193" name="Picture 1" descr="Amy standing in the shallow end of a river">
            <a:extLst>
              <a:ext uri="{FF2B5EF4-FFF2-40B4-BE49-F238E27FC236}">
                <a16:creationId xmlns:a16="http://schemas.microsoft.com/office/drawing/2014/main" id="{239D50F0-E88F-1AAC-C182-113996DB8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50" b="8446"/>
          <a:stretch>
            <a:fillRect/>
          </a:stretch>
        </p:blipFill>
        <p:spPr bwMode="auto">
          <a:xfrm>
            <a:off x="-71438" y="-107950"/>
            <a:ext cx="10323513" cy="582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950" b="84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FEBF5265-858A-EC78-8621-F09074F96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44"/>
          <a:stretch>
            <a:fillRect/>
          </a:stretch>
        </p:blipFill>
        <p:spPr bwMode="auto">
          <a:xfrm>
            <a:off x="22225" y="2235200"/>
            <a:ext cx="5980113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00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1" name="Picture 3">
            <a:extLst>
              <a:ext uri="{FF2B5EF4-FFF2-40B4-BE49-F238E27FC236}">
                <a16:creationId xmlns:a16="http://schemas.microsoft.com/office/drawing/2014/main" id="{5CAF2BBC-31D1-054D-3BDD-CE15F74B3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83" t="50424" r="52332" b="6010"/>
          <a:stretch>
            <a:fillRect/>
          </a:stretch>
        </p:blipFill>
        <p:spPr bwMode="auto">
          <a:xfrm>
            <a:off x="6143625" y="1260475"/>
            <a:ext cx="3794125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183" t="50424" r="52332" b="60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E33F75FA-F25E-6545-3A9B-4D05D1228FA8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7312025" y="4572000"/>
            <a:ext cx="1858963" cy="33337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gfp.sd.gov/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trackchair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ource Serif Pro" panose="02040603050405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3489" name="Picture 1" descr="Screenshot of the Action Trackchair on South Dakota's Game, Fish, and Parks page">
            <a:extLst>
              <a:ext uri="{FF2B5EF4-FFF2-40B4-BE49-F238E27FC236}">
                <a16:creationId xmlns:a16="http://schemas.microsoft.com/office/drawing/2014/main" id="{8E369F96-9ECD-3F24-4624-0621AB621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283"/>
          <a:stretch>
            <a:fillRect/>
          </a:stretch>
        </p:blipFill>
        <p:spPr bwMode="auto">
          <a:xfrm>
            <a:off x="0" y="0"/>
            <a:ext cx="6002338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02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>
            <a:extLst>
              <a:ext uri="{FF2B5EF4-FFF2-40B4-BE49-F238E27FC236}">
                <a16:creationId xmlns:a16="http://schemas.microsoft.com/office/drawing/2014/main" id="{9B679F66-FAA2-D2FA-F8F0-2E0A93E79932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5981700" y="5221288"/>
            <a:ext cx="3938588" cy="300037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sullivansisland.sc.gov/residents/beach/handicap-access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ource Serif Pro" panose="02040603050405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4513" name="Picture 1" descr="Screenshot of Sullivan's Island handicap access page">
            <a:extLst>
              <a:ext uri="{FF2B5EF4-FFF2-40B4-BE49-F238E27FC236}">
                <a16:creationId xmlns:a16="http://schemas.microsoft.com/office/drawing/2014/main" id="{6FEF0A64-BBB0-43BA-5BDC-BF8BEEA20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25" y="214313"/>
            <a:ext cx="5676900" cy="365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4" name="Picture 2">
            <a:extLst>
              <a:ext uri="{FF2B5EF4-FFF2-40B4-BE49-F238E27FC236}">
                <a16:creationId xmlns:a16="http://schemas.microsoft.com/office/drawing/2014/main" id="{4A0325EF-349A-5602-5FB8-DD0C4A8AE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62"/>
          <a:stretch>
            <a:fillRect/>
          </a:stretch>
        </p:blipFill>
        <p:spPr bwMode="auto">
          <a:xfrm>
            <a:off x="174625" y="2081213"/>
            <a:ext cx="5699125" cy="337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1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5" name="Picture 3" descr="Sullivan Island handicap wheelchair application form">
            <a:extLst>
              <a:ext uri="{FF2B5EF4-FFF2-40B4-BE49-F238E27FC236}">
                <a16:creationId xmlns:a16="http://schemas.microsoft.com/office/drawing/2014/main" id="{060050DB-8F02-B8C8-A687-4C3A6068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84" t="13055" r="19717" b="1175"/>
          <a:stretch>
            <a:fillRect/>
          </a:stretch>
        </p:blipFill>
        <p:spPr bwMode="auto">
          <a:xfrm>
            <a:off x="5943600" y="157163"/>
            <a:ext cx="3922713" cy="486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684" t="13055" r="19717" b="117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9B2E54-5F45-BA57-D348-C309ED9A5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My Must Have List</a:t>
            </a:r>
          </a:p>
        </p:txBody>
      </p:sp>
      <p:pic>
        <p:nvPicPr>
          <p:cNvPr id="65537" name="Picture 1" descr="Disabled in the Wild's My Must Have List for Outdoor Adventures with Chronic Illness and Disabilities">
            <a:extLst>
              <a:ext uri="{FF2B5EF4-FFF2-40B4-BE49-F238E27FC236}">
                <a16:creationId xmlns:a16="http://schemas.microsoft.com/office/drawing/2014/main" id="{7D15A668-4327-B6F5-1860-F3E0B6B58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863" y="0"/>
            <a:ext cx="381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016FC7-B274-1DB5-2FD9-10D5BDFB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Must Have Items</a:t>
            </a:r>
          </a:p>
        </p:txBody>
      </p:sp>
      <p:pic>
        <p:nvPicPr>
          <p:cNvPr id="66562" name="Picture 2" descr="Lightweight backback or crossbody bag">
            <a:extLst>
              <a:ext uri="{FF2B5EF4-FFF2-40B4-BE49-F238E27FC236}">
                <a16:creationId xmlns:a16="http://schemas.microsoft.com/office/drawing/2014/main" id="{3489406A-E458-B21F-FCE3-4D37DDD9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43" r="4924"/>
          <a:stretch>
            <a:fillRect/>
          </a:stretch>
        </p:blipFill>
        <p:spPr bwMode="auto">
          <a:xfrm>
            <a:off x="528638" y="1069975"/>
            <a:ext cx="4343400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543" r="492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1" name="Picture 1" descr="Collapsible chair and footrest">
            <a:extLst>
              <a:ext uri="{FF2B5EF4-FFF2-40B4-BE49-F238E27FC236}">
                <a16:creationId xmlns:a16="http://schemas.microsoft.com/office/drawing/2014/main" id="{A0E304DB-7114-8A73-26B8-C5A5F095A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6" r="6551"/>
          <a:stretch>
            <a:fillRect/>
          </a:stretch>
        </p:blipFill>
        <p:spPr bwMode="auto">
          <a:xfrm>
            <a:off x="5173663" y="1069975"/>
            <a:ext cx="4343400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16" r="655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08BF7-473F-9CB6-D3F0-8D00BBFC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Gear Must-Haves</a:t>
            </a:r>
          </a:p>
        </p:txBody>
      </p:sp>
      <p:pic>
        <p:nvPicPr>
          <p:cNvPr id="67586" name="Picture 2" descr="Forearm crutches for balance">
            <a:extLst>
              <a:ext uri="{FF2B5EF4-FFF2-40B4-BE49-F238E27FC236}">
                <a16:creationId xmlns:a16="http://schemas.microsoft.com/office/drawing/2014/main" id="{E1B7BEC9-EAD6-3A46-5A83-A7E5AE8C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23" r="9804"/>
          <a:stretch>
            <a:fillRect/>
          </a:stretch>
        </p:blipFill>
        <p:spPr bwMode="auto">
          <a:xfrm>
            <a:off x="0" y="1331913"/>
            <a:ext cx="3062288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423" r="98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5" name="Picture 1" descr="Weightlifting gloves for grip">
            <a:extLst>
              <a:ext uri="{FF2B5EF4-FFF2-40B4-BE49-F238E27FC236}">
                <a16:creationId xmlns:a16="http://schemas.microsoft.com/office/drawing/2014/main" id="{847AED60-FC21-F91F-9875-9FBB3F09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33" r="16916" b="662"/>
          <a:stretch>
            <a:fillRect/>
          </a:stretch>
        </p:blipFill>
        <p:spPr bwMode="auto">
          <a:xfrm>
            <a:off x="2971800" y="1331913"/>
            <a:ext cx="280035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533" r="16916" b="6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7" name="Picture 3" descr="Lightweight hiking boots">
            <a:extLst>
              <a:ext uri="{FF2B5EF4-FFF2-40B4-BE49-F238E27FC236}">
                <a16:creationId xmlns:a16="http://schemas.microsoft.com/office/drawing/2014/main" id="{A1264B42-0A65-1807-02D9-3F9601B10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87" r="9102"/>
          <a:stretch>
            <a:fillRect/>
          </a:stretch>
        </p:blipFill>
        <p:spPr bwMode="auto">
          <a:xfrm>
            <a:off x="5751513" y="1301750"/>
            <a:ext cx="4365625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187" r="91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A90460-E201-BDB8-B2EC-AF168182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Additional Must Haves</a:t>
            </a:r>
          </a:p>
        </p:txBody>
      </p:sp>
      <p:pic>
        <p:nvPicPr>
          <p:cNvPr id="68612" name="Picture 4" descr="Waterproof bag">
            <a:extLst>
              <a:ext uri="{FF2B5EF4-FFF2-40B4-BE49-F238E27FC236}">
                <a16:creationId xmlns:a16="http://schemas.microsoft.com/office/drawing/2014/main" id="{81DA7D8E-1B1E-D6E2-73F5-9421A75BF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93" t="24226" r="28773"/>
          <a:stretch>
            <a:fillRect/>
          </a:stretch>
        </p:blipFill>
        <p:spPr bwMode="auto">
          <a:xfrm>
            <a:off x="4621213" y="144463"/>
            <a:ext cx="1905000" cy="26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993" t="24226" r="2877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09" name="Picture 1" descr="Panty liners">
            <a:extLst>
              <a:ext uri="{FF2B5EF4-FFF2-40B4-BE49-F238E27FC236}">
                <a16:creationId xmlns:a16="http://schemas.microsoft.com/office/drawing/2014/main" id="{7204CD74-6409-CB6A-5D4E-AFC0593F8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01" r="24648" b="15213"/>
          <a:stretch>
            <a:fillRect/>
          </a:stretch>
        </p:blipFill>
        <p:spPr bwMode="auto">
          <a:xfrm>
            <a:off x="6726238" y="136525"/>
            <a:ext cx="2995612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001" r="24648" b="1521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0" name="Picture 2" descr="Hand sanitizer and body wipes">
            <a:extLst>
              <a:ext uri="{FF2B5EF4-FFF2-40B4-BE49-F238E27FC236}">
                <a16:creationId xmlns:a16="http://schemas.microsoft.com/office/drawing/2014/main" id="{B10271DB-CE38-9C01-3663-0E3C7572A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59" t="12286" r="11462" b="5827"/>
          <a:stretch>
            <a:fillRect/>
          </a:stretch>
        </p:blipFill>
        <p:spPr bwMode="auto">
          <a:xfrm>
            <a:off x="4597400" y="2971800"/>
            <a:ext cx="3154363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659" t="12286" r="11462" b="58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1" name="Picture 3">
            <a:extLst>
              <a:ext uri="{FF2B5EF4-FFF2-40B4-BE49-F238E27FC236}">
                <a16:creationId xmlns:a16="http://schemas.microsoft.com/office/drawing/2014/main" id="{15D5DAAA-C5B8-7843-6487-D5D7CC91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3" y="120650"/>
            <a:ext cx="4079875" cy="544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968E-9D66-E95D-C92A-51D927A57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Being Prepared</a:t>
            </a:r>
          </a:p>
        </p:txBody>
      </p:sp>
      <p:pic>
        <p:nvPicPr>
          <p:cNvPr id="69633" name="Picture 1" descr="Various angles of Amy pickup up her hiking gear">
            <a:extLst>
              <a:ext uri="{FF2B5EF4-FFF2-40B4-BE49-F238E27FC236}">
                <a16:creationId xmlns:a16="http://schemas.microsoft.com/office/drawing/2014/main" id="{3CD7A47B-CD45-6047-991D-5064CA7D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9" t="7005" r="30351" b="10101"/>
          <a:stretch>
            <a:fillRect/>
          </a:stretch>
        </p:blipFill>
        <p:spPr bwMode="auto">
          <a:xfrm>
            <a:off x="385763" y="1036638"/>
            <a:ext cx="2935287" cy="380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419" t="7005" r="30351" b="101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4" name="Picture 2">
            <a:extLst>
              <a:ext uri="{FF2B5EF4-FFF2-40B4-BE49-F238E27FC236}">
                <a16:creationId xmlns:a16="http://schemas.microsoft.com/office/drawing/2014/main" id="{E6F07E6C-494A-02F8-820F-A0D9A6125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9" t="7581" r="30348" b="9750"/>
          <a:stretch>
            <a:fillRect/>
          </a:stretch>
        </p:blipFill>
        <p:spPr bwMode="auto">
          <a:xfrm>
            <a:off x="3538538" y="1047750"/>
            <a:ext cx="2935287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419" t="7581" r="30348" b="97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5" name="Picture 3">
            <a:extLst>
              <a:ext uri="{FF2B5EF4-FFF2-40B4-BE49-F238E27FC236}">
                <a16:creationId xmlns:a16="http://schemas.microsoft.com/office/drawing/2014/main" id="{B8A3DE25-90F7-8EFD-96B3-D314E63D9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9" t="7005" r="30351" b="10257"/>
          <a:stretch>
            <a:fillRect/>
          </a:stretch>
        </p:blipFill>
        <p:spPr bwMode="auto">
          <a:xfrm>
            <a:off x="6750050" y="1008063"/>
            <a:ext cx="2935288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419" t="7005" r="30351" b="102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>
            <a:extLst>
              <a:ext uri="{FF2B5EF4-FFF2-40B4-BE49-F238E27FC236}">
                <a16:creationId xmlns:a16="http://schemas.microsoft.com/office/drawing/2014/main" id="{5E2286EA-3FCF-4948-3528-A04C7354EB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0" y="2711450"/>
            <a:ext cx="3611563" cy="946150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altLang="en-US" sz="2600">
                <a:latin typeface="Source Serif Pro Semibold" panose="02040703050405020204" pitchFamily="18" charset="0"/>
              </a:rPr>
              <a:t>Safety</a:t>
            </a:r>
          </a:p>
        </p:txBody>
      </p:sp>
      <p:pic>
        <p:nvPicPr>
          <p:cNvPr id="70658" name="Picture 2" descr="Amy hiking on a dirt trail with mountains in the backgroung">
            <a:extLst>
              <a:ext uri="{FF2B5EF4-FFF2-40B4-BE49-F238E27FC236}">
                <a16:creationId xmlns:a16="http://schemas.microsoft.com/office/drawing/2014/main" id="{5E0F605F-136F-D7F0-F6B8-0313510D1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28" t="11075" r="18655" b="3880"/>
          <a:stretch>
            <a:fillRect/>
          </a:stretch>
        </p:blipFill>
        <p:spPr bwMode="auto">
          <a:xfrm>
            <a:off x="-11113" y="0"/>
            <a:ext cx="6172201" cy="573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328" t="11075" r="18655" b="38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F95DC-548D-EB79-0F75-3CDB1EE2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Hiking Alone</a:t>
            </a:r>
          </a:p>
        </p:txBody>
      </p:sp>
      <p:pic>
        <p:nvPicPr>
          <p:cNvPr id="71681" name="Picture 1" descr="Amy walking in a field with forearm crutches&#10;&#10;">
            <a:extLst>
              <a:ext uri="{FF2B5EF4-FFF2-40B4-BE49-F238E27FC236}">
                <a16:creationId xmlns:a16="http://schemas.microsoft.com/office/drawing/2014/main" id="{628560ED-D2B6-51C8-0001-7E05A9372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71" r="60" b="-1271"/>
          <a:stretch>
            <a:fillRect/>
          </a:stretch>
        </p:blipFill>
        <p:spPr bwMode="auto">
          <a:xfrm>
            <a:off x="1563688" y="139700"/>
            <a:ext cx="6953250" cy="539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-1671" r="60" b="-12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>
            <a:extLst>
              <a:ext uri="{FF2B5EF4-FFF2-40B4-BE49-F238E27FC236}">
                <a16:creationId xmlns:a16="http://schemas.microsoft.com/office/drawing/2014/main" id="{C421B1C4-0283-89D7-710D-E5D1BF472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38" y="0"/>
            <a:ext cx="10287001" cy="5694363"/>
          </a:xfrm>
          <a:prstGeom prst="rect">
            <a:avLst/>
          </a:prstGeom>
          <a:solidFill>
            <a:srgbClr val="142E42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4C6EE23C-1FBC-57A6-94CB-FBDF54963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6550"/>
            <a:ext cx="8686800" cy="5029200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AF6A9268-9927-8898-742C-B1D8265262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87700" y="244475"/>
            <a:ext cx="3500438" cy="946150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altLang="en-US" sz="2600">
                <a:latin typeface="Source Serif Pro Semibold" panose="02040703050405020204" pitchFamily="18" charset="0"/>
              </a:rPr>
              <a:t>Staying safe</a:t>
            </a:r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FD889EF9-D32F-06A1-6E29-FAD2740E6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08113" y="1143000"/>
            <a:ext cx="6400800" cy="3970338"/>
          </a:xfrm>
          <a:ln/>
        </p:spPr>
        <p:txBody>
          <a:bodyPr tIns="0"/>
          <a:lstStyle/>
          <a:p>
            <a:pPr marL="431800" indent="-323850">
              <a:lnSpc>
                <a:spcPct val="115000"/>
              </a:lnSpc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600">
                <a:latin typeface="Source Serif Pro" panose="02040603050405020204" pitchFamily="18" charset="0"/>
              </a:rPr>
              <a:t>Recreate with others: </a:t>
            </a:r>
          </a:p>
          <a:p>
            <a:pPr marL="863600" lvl="1" indent="-323850">
              <a:lnSpc>
                <a:spcPct val="115000"/>
              </a:lnSpc>
              <a:buClr>
                <a:srgbClr val="FFFFFF"/>
              </a:buClr>
              <a:buSzPct val="75000"/>
              <a:buFont typeface="Symbol" panose="05050102010706020507" pitchFamily="18" charset="2"/>
              <a:buChar char="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600">
                <a:latin typeface="Source Serif Pro" panose="02040603050405020204" pitchFamily="18" charset="0"/>
              </a:rPr>
              <a:t>-Communicate health &amp; access needs in advance</a:t>
            </a:r>
          </a:p>
          <a:p>
            <a:pPr marL="431800" indent="-323850">
              <a:lnSpc>
                <a:spcPct val="115000"/>
              </a:lnSpc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600">
                <a:latin typeface="Source Serif Pro" panose="02040603050405020204" pitchFamily="18" charset="0"/>
              </a:rPr>
              <a:t>Adventuring Alone:</a:t>
            </a:r>
          </a:p>
          <a:p>
            <a:pPr marL="863600" lvl="1" indent="-323850">
              <a:lnSpc>
                <a:spcPct val="115000"/>
              </a:lnSpc>
              <a:buClr>
                <a:srgbClr val="FFFFFF"/>
              </a:buClr>
              <a:buSzPct val="75000"/>
              <a:buFont typeface="Symbol" panose="05050102010706020507" pitchFamily="18" charset="2"/>
              <a:buChar char="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600">
                <a:latin typeface="Source Serif Pro" panose="02040603050405020204" pitchFamily="18" charset="0"/>
              </a:rPr>
              <a:t>-Choose more popular sites and trails	</a:t>
            </a:r>
          </a:p>
          <a:p>
            <a:pPr marL="863600" lvl="1" indent="-323850">
              <a:lnSpc>
                <a:spcPct val="115000"/>
              </a:lnSpc>
              <a:buClr>
                <a:srgbClr val="FFFFFF"/>
              </a:buClr>
              <a:buSzPct val="75000"/>
              <a:buFont typeface="Symbol" panose="05050102010706020507" pitchFamily="18" charset="2"/>
              <a:buChar char="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600">
                <a:latin typeface="Source Serif Pro" panose="02040603050405020204" pitchFamily="18" charset="0"/>
              </a:rPr>
              <a:t>-Tell someone where you’re going and when you’ll return</a:t>
            </a:r>
          </a:p>
          <a:p>
            <a:pPr marL="863600" lvl="1" indent="-323850">
              <a:lnSpc>
                <a:spcPct val="115000"/>
              </a:lnSpc>
              <a:buClr>
                <a:srgbClr val="FFFFFF"/>
              </a:buClr>
              <a:buSzPct val="75000"/>
              <a:buFont typeface="Symbol" panose="05050102010706020507" pitchFamily="18" charset="2"/>
              <a:buChar char="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600">
                <a:latin typeface="Source Serif Pro" panose="02040603050405020204" pitchFamily="18" charset="0"/>
              </a:rPr>
              <a:t>-Carry emergency beacon, survival gear, offline maps</a:t>
            </a:r>
          </a:p>
          <a:p>
            <a:pPr marL="863600" lvl="1" indent="-323850">
              <a:lnSpc>
                <a:spcPct val="115000"/>
              </a:lnSpc>
              <a:buClr>
                <a:srgbClr val="FFFFFF"/>
              </a:buClr>
              <a:buSzPct val="75000"/>
              <a:buFont typeface="Symbol" panose="05050102010706020507" pitchFamily="18" charset="2"/>
              <a:buChar char="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600">
                <a:latin typeface="Source Serif Pro" panose="02040603050405020204" pitchFamily="18" charset="0"/>
              </a:rPr>
              <a:t>-Wear bright colors</a:t>
            </a:r>
          </a:p>
          <a:p>
            <a:pPr marL="431800" indent="-323850">
              <a:lnSpc>
                <a:spcPct val="115000"/>
              </a:lnSpc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600">
                <a:latin typeface="Source Serif Pro" panose="02040603050405020204" pitchFamily="18" charset="0"/>
              </a:rPr>
              <a:t>Always: </a:t>
            </a:r>
          </a:p>
          <a:p>
            <a:pPr marL="863600" lvl="1" indent="-323850">
              <a:lnSpc>
                <a:spcPct val="115000"/>
              </a:lnSpc>
              <a:buClr>
                <a:srgbClr val="FFFFFF"/>
              </a:buClr>
              <a:buSzPct val="75000"/>
              <a:buFont typeface="Symbol" panose="05050102010706020507" pitchFamily="18" charset="2"/>
              <a:buChar char="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600">
                <a:latin typeface="Source Serif Pro" panose="02040603050405020204" pitchFamily="18" charset="0"/>
              </a:rPr>
              <a:t>-Bring plenty of water </a:t>
            </a:r>
          </a:p>
          <a:p>
            <a:pPr marL="863600" lvl="1" indent="-323850">
              <a:lnSpc>
                <a:spcPct val="115000"/>
              </a:lnSpc>
              <a:buClr>
                <a:srgbClr val="FFFFFF"/>
              </a:buClr>
              <a:buSzPct val="75000"/>
              <a:buFont typeface="Symbol" panose="05050102010706020507" pitchFamily="18" charset="2"/>
              <a:buChar char="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600">
                <a:latin typeface="Source Serif Pro" panose="02040603050405020204" pitchFamily="18" charset="0"/>
              </a:rPr>
              <a:t>-Pay attention to time and weather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B12025BB-E63D-FB32-AD7A-2DB30B92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8" r="13008"/>
          <a:stretch>
            <a:fillRect/>
          </a:stretch>
        </p:blipFill>
        <p:spPr bwMode="auto">
          <a:xfrm>
            <a:off x="4932363" y="2755900"/>
            <a:ext cx="2400300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708" r="1300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7C3EA6E-4FF0-196F-F5F1-65B7A8A8F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Rockhounding</a:t>
            </a:r>
          </a:p>
        </p:txBody>
      </p:sp>
      <p:pic>
        <p:nvPicPr>
          <p:cNvPr id="9218" name="Picture 2" descr="Various rocks Amy has collected over the years while rockhounding">
            <a:extLst>
              <a:ext uri="{FF2B5EF4-FFF2-40B4-BE49-F238E27FC236}">
                <a16:creationId xmlns:a16="http://schemas.microsoft.com/office/drawing/2014/main" id="{72587980-AF9D-BA71-AD62-CD703E5F9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11" t="19662" r="22211" b="6789"/>
          <a:stretch>
            <a:fillRect/>
          </a:stretch>
        </p:blipFill>
        <p:spPr bwMode="auto">
          <a:xfrm>
            <a:off x="0" y="0"/>
            <a:ext cx="267176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11" t="19662" r="22211" b="678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3FE8472E-0A1F-0075-E471-F938CEB1E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99" r="13570"/>
          <a:stretch>
            <a:fillRect/>
          </a:stretch>
        </p:blipFill>
        <p:spPr bwMode="auto">
          <a:xfrm>
            <a:off x="0" y="2779713"/>
            <a:ext cx="2586038" cy="292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899" r="135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2C1CA758-EA86-CECD-FC3D-8089B3478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55" t="26289" r="26353" b="15874"/>
          <a:stretch>
            <a:fillRect/>
          </a:stretch>
        </p:blipFill>
        <p:spPr bwMode="auto">
          <a:xfrm>
            <a:off x="7315200" y="2744788"/>
            <a:ext cx="2800350" cy="296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2455" t="26289" r="26353" b="158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B8FD6CEE-FFBD-049A-4A82-D66665000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95" t="26530" r="14171" b="15457"/>
          <a:stretch>
            <a:fillRect/>
          </a:stretch>
        </p:blipFill>
        <p:spPr bwMode="auto">
          <a:xfrm>
            <a:off x="5126038" y="0"/>
            <a:ext cx="2767012" cy="276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795" t="26530" r="14171" b="154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CC2D2E34-BD1A-B090-A5F2-E9760FC3E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03" b="7396"/>
          <a:stretch>
            <a:fillRect/>
          </a:stretch>
        </p:blipFill>
        <p:spPr bwMode="auto">
          <a:xfrm>
            <a:off x="2492375" y="2743200"/>
            <a:ext cx="251301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903" b="73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id="{59B16173-097D-EE31-C254-A5663967B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72" t="8624" r="19209" b="11263"/>
          <a:stretch>
            <a:fillRect/>
          </a:stretch>
        </p:blipFill>
        <p:spPr bwMode="auto">
          <a:xfrm>
            <a:off x="7472363" y="0"/>
            <a:ext cx="2630487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672" t="8624" r="19209" b="112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043CFDD6-A7FF-DD7D-3E14-17FF65036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3" t="21709" r="12433" b="21169"/>
          <a:stretch>
            <a:fillRect/>
          </a:stretch>
        </p:blipFill>
        <p:spPr bwMode="auto">
          <a:xfrm>
            <a:off x="2441575" y="0"/>
            <a:ext cx="2767013" cy="276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403" t="21709" r="12433" b="211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id="{DC5B61FE-DDF9-F0B7-2CD7-1F2526439F2B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1016000" y="2684463"/>
            <a:ext cx="3208338" cy="576262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erif Pro Semibold" panose="02040703050405020204" pitchFamily="18" charset="0"/>
                <a:ea typeface="Microsoft YaHei" panose="020B0503020204020204" pitchFamily="34" charset="-122"/>
                <a:cs typeface="+mn-cs"/>
              </a:rPr>
              <a:t>Rest &amp; Recovery</a:t>
            </a:r>
          </a:p>
        </p:txBody>
      </p:sp>
      <p:pic>
        <p:nvPicPr>
          <p:cNvPr id="73729" name="Picture 1" descr="Amy sitting down in the shade with her dog">
            <a:extLst>
              <a:ext uri="{FF2B5EF4-FFF2-40B4-BE49-F238E27FC236}">
                <a16:creationId xmlns:a16="http://schemas.microsoft.com/office/drawing/2014/main" id="{6B4E2450-C1B8-86AD-C24D-492711F8C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488" y="7938"/>
            <a:ext cx="4271962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281906-A9B7-ED65-79BC-445CFA92C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Rest</a:t>
            </a:r>
          </a:p>
        </p:txBody>
      </p:sp>
      <p:pic>
        <p:nvPicPr>
          <p:cNvPr id="74753" name="Picture 1" descr="Amy resting in a hammock with a blank on a wooden deck">
            <a:extLst>
              <a:ext uri="{FF2B5EF4-FFF2-40B4-BE49-F238E27FC236}">
                <a16:creationId xmlns:a16="http://schemas.microsoft.com/office/drawing/2014/main" id="{554CFED7-4FF1-F696-F2F1-154FAEAA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088" y="192088"/>
            <a:ext cx="7905750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 descr="Amy resting on a wooden park bench near a river and mountains">
            <a:extLst>
              <a:ext uri="{FF2B5EF4-FFF2-40B4-BE49-F238E27FC236}">
                <a16:creationId xmlns:a16="http://schemas.microsoft.com/office/drawing/2014/main" id="{6411A7AD-78E2-A4A0-BBA3-C6A57E532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84" b="4008"/>
          <a:stretch>
            <a:fillRect/>
          </a:stretch>
        </p:blipFill>
        <p:spPr bwMode="auto">
          <a:xfrm>
            <a:off x="-36513" y="-36513"/>
            <a:ext cx="10144126" cy="574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1084" b="400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4915462-7510-B3F7-F185-5D086B591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Taking Breaks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478D4-6019-7D59-112C-6E29AFBB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Resting While Out Hiking</a:t>
            </a:r>
          </a:p>
        </p:txBody>
      </p:sp>
      <p:pic>
        <p:nvPicPr>
          <p:cNvPr id="76802" name="Picture 2" descr="Amy lying on a rocky surface with her dog&#10;&#10;">
            <a:extLst>
              <a:ext uri="{FF2B5EF4-FFF2-40B4-BE49-F238E27FC236}">
                <a16:creationId xmlns:a16="http://schemas.microsoft.com/office/drawing/2014/main" id="{B134500A-08AB-AC3A-7DDC-D53B4D105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1106488"/>
            <a:ext cx="48577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1" name="Picture 1" descr="Amy's legs on a rocky shore&#10;">
            <a:extLst>
              <a:ext uri="{FF2B5EF4-FFF2-40B4-BE49-F238E27FC236}">
                <a16:creationId xmlns:a16="http://schemas.microsoft.com/office/drawing/2014/main" id="{AA0B1EF5-CB2B-A220-4A03-06B02C2DB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713" y="1095375"/>
            <a:ext cx="4872037" cy="36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2B64A-AE27-4CCA-30B2-C61912C4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Packable Chair</a:t>
            </a:r>
          </a:p>
        </p:txBody>
      </p:sp>
      <p:pic>
        <p:nvPicPr>
          <p:cNvPr id="77825" name="Picture 1" descr="Amy sitting in a collapsible chair in a field">
            <a:extLst>
              <a:ext uri="{FF2B5EF4-FFF2-40B4-BE49-F238E27FC236}">
                <a16:creationId xmlns:a16="http://schemas.microsoft.com/office/drawing/2014/main" id="{5ED14F0C-7502-557A-335F-49ED5650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13" y="1258888"/>
            <a:ext cx="4751387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6" name="Picture 2">
            <a:extLst>
              <a:ext uri="{FF2B5EF4-FFF2-40B4-BE49-F238E27FC236}">
                <a16:creationId xmlns:a16="http://schemas.microsoft.com/office/drawing/2014/main" id="{48163DB8-F12D-27EE-D8F9-9753B3AD7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0638" y="1254125"/>
            <a:ext cx="475615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8169E53B-1FE8-4536-1F31-6539458C0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38925" y="2503488"/>
            <a:ext cx="3657600" cy="1250950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altLang="en-US" sz="2600">
                <a:latin typeface="Source Serif Pro Semibold" panose="02040703050405020204" pitchFamily="18" charset="0"/>
              </a:rPr>
              <a:t>A new </a:t>
            </a:r>
            <a:br>
              <a:rPr lang="en-US" altLang="en-US" sz="2600">
                <a:latin typeface="Source Serif Pro Semibold" panose="02040703050405020204" pitchFamily="18" charset="0"/>
              </a:rPr>
            </a:br>
            <a:r>
              <a:rPr lang="en-US" altLang="en-US" sz="2600">
                <a:latin typeface="Source Serif Pro Semibold" panose="02040703050405020204" pitchFamily="18" charset="0"/>
              </a:rPr>
              <a:t>approach</a:t>
            </a:r>
          </a:p>
        </p:txBody>
      </p:sp>
      <p:pic>
        <p:nvPicPr>
          <p:cNvPr id="78850" name="Picture 2" descr="Amy smiling with her arms outstretched in a forest on a cloudy day">
            <a:extLst>
              <a:ext uri="{FF2B5EF4-FFF2-40B4-BE49-F238E27FC236}">
                <a16:creationId xmlns:a16="http://schemas.microsoft.com/office/drawing/2014/main" id="{F3EC2191-1CAD-F979-0D27-F16A4040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543" b="15999"/>
          <a:stretch>
            <a:fillRect/>
          </a:stretch>
        </p:blipFill>
        <p:spPr bwMode="auto">
          <a:xfrm>
            <a:off x="0" y="-44450"/>
            <a:ext cx="6718300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9543" b="15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86426-B7A4-7699-AD3B-AA9CED73C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Recognizing Limits</a:t>
            </a:r>
          </a:p>
        </p:txBody>
      </p:sp>
      <p:pic>
        <p:nvPicPr>
          <p:cNvPr id="79873" name="Picture 1" descr="Amy and her dog sitting on a sandy shore at sunset">
            <a:extLst>
              <a:ext uri="{FF2B5EF4-FFF2-40B4-BE49-F238E27FC236}">
                <a16:creationId xmlns:a16="http://schemas.microsoft.com/office/drawing/2014/main" id="{404281D8-6556-1517-C065-8CC2270F1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91" b="2493"/>
          <a:stretch>
            <a:fillRect/>
          </a:stretch>
        </p:blipFill>
        <p:spPr bwMode="auto">
          <a:xfrm>
            <a:off x="-36513" y="-36513"/>
            <a:ext cx="10129838" cy="571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2891" b="24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Amy standing in a field with mountains in the distance&#10;">
            <a:extLst>
              <a:ext uri="{FF2B5EF4-FFF2-40B4-BE49-F238E27FC236}">
                <a16:creationId xmlns:a16="http://schemas.microsoft.com/office/drawing/2014/main" id="{0C34FE30-FF8E-47FB-FA5B-529C30C6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47"/>
          <a:stretch>
            <a:fillRect/>
          </a:stretch>
        </p:blipFill>
        <p:spPr bwMode="auto">
          <a:xfrm>
            <a:off x="0" y="-36513"/>
            <a:ext cx="10094913" cy="590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22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C76564-71C5-C6AD-4AB9-BA690532F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Recognize What Works for Me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00E6-4AA2-33EB-1BC0-1A28D275B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Going at My Own Pace</a:t>
            </a:r>
          </a:p>
        </p:txBody>
      </p:sp>
      <p:pic>
        <p:nvPicPr>
          <p:cNvPr id="81921" name="Picture 1" descr="Amy standing in a field on a cloudy day">
            <a:extLst>
              <a:ext uri="{FF2B5EF4-FFF2-40B4-BE49-F238E27FC236}">
                <a16:creationId xmlns:a16="http://schemas.microsoft.com/office/drawing/2014/main" id="{1EE92D86-CAD2-F93A-334B-1BDC33969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23" b="9431"/>
          <a:stretch>
            <a:fillRect/>
          </a:stretch>
        </p:blipFill>
        <p:spPr bwMode="auto">
          <a:xfrm>
            <a:off x="-354013" y="0"/>
            <a:ext cx="10534651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523" b="94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59032-D7D5-689D-85C8-3119051D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Different Days, Different Challenges</a:t>
            </a:r>
          </a:p>
        </p:txBody>
      </p:sp>
      <p:pic>
        <p:nvPicPr>
          <p:cNvPr id="82946" name="Picture 2" descr="Amy smiling wearing a baseball cap">
            <a:extLst>
              <a:ext uri="{FF2B5EF4-FFF2-40B4-BE49-F238E27FC236}">
                <a16:creationId xmlns:a16="http://schemas.microsoft.com/office/drawing/2014/main" id="{CD076CA3-D612-6BEA-DA4F-815BE239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98" r="11055"/>
          <a:stretch>
            <a:fillRect/>
          </a:stretch>
        </p:blipFill>
        <p:spPr bwMode="auto">
          <a:xfrm>
            <a:off x="0" y="1069975"/>
            <a:ext cx="4114800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298" r="110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5" name="Picture 1" descr="Amy wearing a knit hat and jacket">
            <a:extLst>
              <a:ext uri="{FF2B5EF4-FFF2-40B4-BE49-F238E27FC236}">
                <a16:creationId xmlns:a16="http://schemas.microsoft.com/office/drawing/2014/main" id="{F73078DF-30C9-8ED2-5144-07FB06045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5613" y="1087438"/>
            <a:ext cx="2820987" cy="37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7" name="Picture 3" descr="Amy lying down with her eyes closed">
            <a:extLst>
              <a:ext uri="{FF2B5EF4-FFF2-40B4-BE49-F238E27FC236}">
                <a16:creationId xmlns:a16="http://schemas.microsoft.com/office/drawing/2014/main" id="{C7EAA1D7-7C4D-E5C7-297C-F2D016769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3288" y="1096963"/>
            <a:ext cx="2841625" cy="37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2D2972-5238-94DE-921B-BA57143EA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More Rockhounding</a:t>
            </a:r>
          </a:p>
        </p:txBody>
      </p:sp>
      <p:pic>
        <p:nvPicPr>
          <p:cNvPr id="10241" name="Picture 1" descr="A yellowish small rock in the foreground with Amy and her dog in the background standing in an rocky, empty riverbed">
            <a:extLst>
              <a:ext uri="{FF2B5EF4-FFF2-40B4-BE49-F238E27FC236}">
                <a16:creationId xmlns:a16="http://schemas.microsoft.com/office/drawing/2014/main" id="{4F59D586-45EC-9BCE-5EAF-783DC487C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763" y="228600"/>
            <a:ext cx="7742237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400C2-0976-0D58-AFA5-A64C450C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Ongoing Adjustments</a:t>
            </a:r>
          </a:p>
        </p:txBody>
      </p:sp>
      <p:pic>
        <p:nvPicPr>
          <p:cNvPr id="83970" name="Picture 2" descr="Amy's legs and feet on a rocky beach">
            <a:extLst>
              <a:ext uri="{FF2B5EF4-FFF2-40B4-BE49-F238E27FC236}">
                <a16:creationId xmlns:a16="http://schemas.microsoft.com/office/drawing/2014/main" id="{8D893BB4-C2DF-2F64-67C3-927BD51F1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21" r="-5455"/>
          <a:stretch>
            <a:fillRect/>
          </a:stretch>
        </p:blipFill>
        <p:spPr bwMode="auto">
          <a:xfrm>
            <a:off x="185738" y="493713"/>
            <a:ext cx="3344862" cy="22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7021" r="-54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1" name="Picture 3" descr="A backpack and forearm crutches propped up on a log&#10;">
            <a:extLst>
              <a:ext uri="{FF2B5EF4-FFF2-40B4-BE49-F238E27FC236}">
                <a16:creationId xmlns:a16="http://schemas.microsoft.com/office/drawing/2014/main" id="{179B950E-36C3-00CF-9608-8228FBC12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80"/>
          <a:stretch>
            <a:fillRect/>
          </a:stretch>
        </p:blipFill>
        <p:spPr bwMode="auto">
          <a:xfrm>
            <a:off x="228600" y="2835275"/>
            <a:ext cx="3128963" cy="223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51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69" name="Picture 1" descr="Amy lying on the sand&#10;">
            <a:extLst>
              <a:ext uri="{FF2B5EF4-FFF2-40B4-BE49-F238E27FC236}">
                <a16:creationId xmlns:a16="http://schemas.microsoft.com/office/drawing/2014/main" id="{10B9E3B6-64DF-7451-A159-792C369D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0600" y="493713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AE572EF0-7829-0E40-76C3-D426447886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57838" y="2357438"/>
            <a:ext cx="4343400" cy="946150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altLang="en-US" sz="2400">
                <a:latin typeface="Source Serif Pro Semibold" panose="02040703050405020204" pitchFamily="18" charset="0"/>
              </a:rPr>
              <a:t>Normalization</a:t>
            </a:r>
          </a:p>
        </p:txBody>
      </p:sp>
      <p:pic>
        <p:nvPicPr>
          <p:cNvPr id="84994" name="Picture 2" descr="Amy hiking on a trail with her forearm crutches">
            <a:extLst>
              <a:ext uri="{FF2B5EF4-FFF2-40B4-BE49-F238E27FC236}">
                <a16:creationId xmlns:a16="http://schemas.microsoft.com/office/drawing/2014/main" id="{23817D16-89FA-E258-DFFF-3F95A419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663" y="0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A070C-1F03-60DB-3426-ECFD3F683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Challenging Assumptions</a:t>
            </a:r>
          </a:p>
        </p:txBody>
      </p:sp>
      <p:pic>
        <p:nvPicPr>
          <p:cNvPr id="86017" name="Picture 1" descr="Amy standing in front of a lake smiling wearing a black and white tee">
            <a:extLst>
              <a:ext uri="{FF2B5EF4-FFF2-40B4-BE49-F238E27FC236}">
                <a16:creationId xmlns:a16="http://schemas.microsoft.com/office/drawing/2014/main" id="{71A48AA7-E6A1-EC2C-1E31-47F423F43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538" y="141288"/>
            <a:ext cx="8077200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D9C75-0DD7-E06E-27C5-883555919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Recognizing the Disability Spectrum</a:t>
            </a:r>
          </a:p>
        </p:txBody>
      </p:sp>
      <p:pic>
        <p:nvPicPr>
          <p:cNvPr id="87041" name="Picture 1" descr="Amy standing on a dirt road wearing a black shirt and baseball cap">
            <a:extLst>
              <a:ext uri="{FF2B5EF4-FFF2-40B4-BE49-F238E27FC236}">
                <a16:creationId xmlns:a16="http://schemas.microsoft.com/office/drawing/2014/main" id="{157D76B0-5E52-2648-2DAD-E79936ACC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3650" y="365125"/>
            <a:ext cx="7446963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 descr="A collage of Amy standing near a shallow body of water">
            <a:extLst>
              <a:ext uri="{FF2B5EF4-FFF2-40B4-BE49-F238E27FC236}">
                <a16:creationId xmlns:a16="http://schemas.microsoft.com/office/drawing/2014/main" id="{D6903ADA-6AEC-8C28-AA5B-EA9FFCFD3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-1588"/>
            <a:ext cx="5668963" cy="566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707D56-996E-1EC8-81E5-BD60D777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Doing What We Love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A4D47416-50DC-03A3-9FE4-A59FBD95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22913" y="2646363"/>
            <a:ext cx="4297362" cy="946150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en-US" altLang="en-US" sz="2600">
                <a:latin typeface="Source Serif Pro Semibold" panose="02040703050405020204" pitchFamily="18" charset="0"/>
              </a:rPr>
              <a:t>Resources</a:t>
            </a:r>
          </a:p>
        </p:txBody>
      </p:sp>
      <p:pic>
        <p:nvPicPr>
          <p:cNvPr id="89090" name="Picture 2" descr="A person holding an e-reader while laying in a hammock&#10;">
            <a:extLst>
              <a:ext uri="{FF2B5EF4-FFF2-40B4-BE49-F238E27FC236}">
                <a16:creationId xmlns:a16="http://schemas.microsoft.com/office/drawing/2014/main" id="{DAD5A545-AB14-0110-3A9E-8E56324C4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313" y="0"/>
            <a:ext cx="43021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>
            <a:extLst>
              <a:ext uri="{FF2B5EF4-FFF2-40B4-BE49-F238E27FC236}">
                <a16:creationId xmlns:a16="http://schemas.microsoft.com/office/drawing/2014/main" id="{2E5C5EF4-1888-64B0-1274-680C667B0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7563" y="401638"/>
            <a:ext cx="3778250" cy="946150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altLang="en-US" sz="2600">
                <a:latin typeface="Source Serif Pro Semibold" panose="02040703050405020204" pitchFamily="18" charset="0"/>
              </a:rPr>
              <a:t>Book Recommendations</a:t>
            </a:r>
          </a:p>
        </p:txBody>
      </p:sp>
      <p:pic>
        <p:nvPicPr>
          <p:cNvPr id="90117" name="Picture 5" descr="Demystifying Disability by Emily Ladau">
            <a:extLst>
              <a:ext uri="{FF2B5EF4-FFF2-40B4-BE49-F238E27FC236}">
                <a16:creationId xmlns:a16="http://schemas.microsoft.com/office/drawing/2014/main" id="{9217113F-9264-4C37-C0A6-7EB95E081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04988"/>
            <a:ext cx="1855788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8" name="Picture 6" descr="Disablity Visability edited by Alice Wong">
            <a:extLst>
              <a:ext uri="{FF2B5EF4-FFF2-40B4-BE49-F238E27FC236}">
                <a16:creationId xmlns:a16="http://schemas.microsoft.com/office/drawing/2014/main" id="{FB518445-D09F-7068-2B6B-8CA51FFAD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788" y="1814513"/>
            <a:ext cx="1601787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5" name="Picture 3" descr="Care Work by Leah Lakshmi Piepzna-Samarasinha">
            <a:extLst>
              <a:ext uri="{FF2B5EF4-FFF2-40B4-BE49-F238E27FC236}">
                <a16:creationId xmlns:a16="http://schemas.microsoft.com/office/drawing/2014/main" id="{A66B7559-DB70-CC15-7C66-392690BE5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7575" y="1814513"/>
            <a:ext cx="1684338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4" name="Picture 2" descr="A Disability History of the United States by Kim E. Nielsen">
            <a:extLst>
              <a:ext uri="{FF2B5EF4-FFF2-40B4-BE49-F238E27FC236}">
                <a16:creationId xmlns:a16="http://schemas.microsoft.com/office/drawing/2014/main" id="{371C5213-7E28-AB90-C0EC-FE770DDF9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913" y="1814513"/>
            <a:ext cx="1646237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6" name="Picture 4" descr="Crip Kinship by Shayda Kafai">
            <a:extLst>
              <a:ext uri="{FF2B5EF4-FFF2-40B4-BE49-F238E27FC236}">
                <a16:creationId xmlns:a16="http://schemas.microsoft.com/office/drawing/2014/main" id="{09029155-D50E-1E9B-9DBE-276BC8CC4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0" r="2463"/>
          <a:stretch>
            <a:fillRect/>
          </a:stretch>
        </p:blipFill>
        <p:spPr bwMode="auto">
          <a:xfrm>
            <a:off x="6759575" y="1814513"/>
            <a:ext cx="1770063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30" r="24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9" name="Picture 7" descr="Skin, Tooth, and Bone by Sins Invalid">
            <a:extLst>
              <a:ext uri="{FF2B5EF4-FFF2-40B4-BE49-F238E27FC236}">
                <a16:creationId xmlns:a16="http://schemas.microsoft.com/office/drawing/2014/main" id="{D5826217-D343-B9F7-CE06-D0FF2B8D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9475" y="1809750"/>
            <a:ext cx="1579563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20" name="Text Box 8">
            <a:extLst>
              <a:ext uri="{FF2B5EF4-FFF2-40B4-BE49-F238E27FC236}">
                <a16:creationId xmlns:a16="http://schemas.microsoft.com/office/drawing/2014/main" id="{3C6A32D2-E635-1F6B-4E51-4D350F5BD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512" y="4662488"/>
            <a:ext cx="399097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2000" dirty="0">
                <a:solidFill>
                  <a:schemeClr val="accent2"/>
                </a:solidFill>
                <a:latin typeface="Source Serif Pro" panose="020406030504050202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www.disabledinthewild.com/blog</a:t>
            </a:r>
            <a:r>
              <a:rPr lang="en-US" altLang="en-US" sz="2000" dirty="0">
                <a:solidFill>
                  <a:schemeClr val="accent2"/>
                </a:solidFill>
                <a:latin typeface="Source Serif Pro" panose="02040603050405020204" pitchFamily="18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2414EB53-3747-3757-B02D-E07F1A6E04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0" y="438150"/>
            <a:ext cx="3382963" cy="946150"/>
          </a:xfrm>
          <a:ln/>
        </p:spPr>
        <p:txBody>
          <a:bodyPr tIns="21336"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altLang="en-US" sz="2400"/>
              <a:t>Books to Read</a:t>
            </a:r>
          </a:p>
        </p:txBody>
      </p:sp>
      <p:pic>
        <p:nvPicPr>
          <p:cNvPr id="91138" name="Picture 2" descr="Aligning the Glacier's Ghost by Sarah Capdeville">
            <a:extLst>
              <a:ext uri="{FF2B5EF4-FFF2-40B4-BE49-F238E27FC236}">
                <a16:creationId xmlns:a16="http://schemas.microsoft.com/office/drawing/2014/main" id="{6809F4D4-B1EF-233B-F723-1722B5E9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913" y="1814513"/>
            <a:ext cx="1646237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39" name="Picture 3">
            <a:extLst>
              <a:ext uri="{FF2B5EF4-FFF2-40B4-BE49-F238E27FC236}">
                <a16:creationId xmlns:a16="http://schemas.microsoft.com/office/drawing/2014/main" id="{2AE88DA3-B0A8-F7B0-0817-B58639CE6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7575" y="1814513"/>
            <a:ext cx="1684338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0" name="Picture 4">
            <a:extLst>
              <a:ext uri="{FF2B5EF4-FFF2-40B4-BE49-F238E27FC236}">
                <a16:creationId xmlns:a16="http://schemas.microsoft.com/office/drawing/2014/main" id="{2AB6A2B1-CB87-1780-AB47-FB57DC4CA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0" r="2463"/>
          <a:stretch>
            <a:fillRect/>
          </a:stretch>
        </p:blipFill>
        <p:spPr bwMode="auto">
          <a:xfrm>
            <a:off x="6759575" y="1814513"/>
            <a:ext cx="1770063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30" r="24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1" name="Picture 5">
            <a:extLst>
              <a:ext uri="{FF2B5EF4-FFF2-40B4-BE49-F238E27FC236}">
                <a16:creationId xmlns:a16="http://schemas.microsoft.com/office/drawing/2014/main" id="{B31916A1-D70D-01C7-9CAA-6F1D25560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04988"/>
            <a:ext cx="1855788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2" name="Picture 6">
            <a:extLst>
              <a:ext uri="{FF2B5EF4-FFF2-40B4-BE49-F238E27FC236}">
                <a16:creationId xmlns:a16="http://schemas.microsoft.com/office/drawing/2014/main" id="{A367DFDB-283E-D81A-6AB6-8E1EE66EB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788" y="1814513"/>
            <a:ext cx="1601787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1143" name="Picture 7">
            <a:extLst>
              <a:ext uri="{FF2B5EF4-FFF2-40B4-BE49-F238E27FC236}">
                <a16:creationId xmlns:a16="http://schemas.microsoft.com/office/drawing/2014/main" id="{DBF1F037-9240-8C6E-C6F0-FCD511712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9475" y="1809750"/>
            <a:ext cx="1579563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44" name="Text Box 8">
            <a:extLst>
              <a:ext uri="{FF2B5EF4-FFF2-40B4-BE49-F238E27FC236}">
                <a16:creationId xmlns:a16="http://schemas.microsoft.com/office/drawing/2014/main" id="{3E300CC3-DB2B-F61C-053F-B8820DCFF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572000"/>
            <a:ext cx="3200400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1600"/>
              <a:t>www.disabledinthewild.com/blog</a:t>
            </a:r>
          </a:p>
        </p:txBody>
      </p:sp>
      <p:pic>
        <p:nvPicPr>
          <p:cNvPr id="91145" name="Picture 9">
            <a:extLst>
              <a:ext uri="{FF2B5EF4-FFF2-40B4-BE49-F238E27FC236}">
                <a16:creationId xmlns:a16="http://schemas.microsoft.com/office/drawing/2014/main" id="{14AB47BA-E664-67C6-094E-1772C4ED7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1988" y="0"/>
            <a:ext cx="3687762" cy="569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6" name="Text Box 6">
            <a:extLst>
              <a:ext uri="{FF2B5EF4-FFF2-40B4-BE49-F238E27FC236}">
                <a16:creationId xmlns:a16="http://schemas.microsoft.com/office/drawing/2014/main" id="{4A1185BA-B269-BA53-E7D9-FD47BC73D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2488" y="147638"/>
            <a:ext cx="338296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-US" altLang="en-US" sz="2600">
                <a:latin typeface="Source Serif Pro Semibold" panose="02040703050405020204" pitchFamily="18" charset="0"/>
              </a:rPr>
              <a:t>Blog Posts</a:t>
            </a:r>
          </a:p>
        </p:txBody>
      </p:sp>
      <p:pic>
        <p:nvPicPr>
          <p:cNvPr id="92164" name="Picture 4" descr="Various posts from Amy's blog, including posts about tips for exploring the outdoors with chronic illness/disabilities, her must-have list of gear, and writing review for local spaces">
            <a:extLst>
              <a:ext uri="{FF2B5EF4-FFF2-40B4-BE49-F238E27FC236}">
                <a16:creationId xmlns:a16="http://schemas.microsoft.com/office/drawing/2014/main" id="{78708005-E47A-06A7-5F8A-5BE234705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8" t="16124" r="5994" b="12100"/>
          <a:stretch>
            <a:fillRect/>
          </a:stretch>
        </p:blipFill>
        <p:spPr bwMode="auto">
          <a:xfrm>
            <a:off x="144463" y="1071563"/>
            <a:ext cx="2392362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48" t="16124" r="5994" b="121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2" name="Picture 2">
            <a:extLst>
              <a:ext uri="{FF2B5EF4-FFF2-40B4-BE49-F238E27FC236}">
                <a16:creationId xmlns:a16="http://schemas.microsoft.com/office/drawing/2014/main" id="{89D3209F-3517-DA91-1ACB-C3BC29909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3" t="20155" r="5278" b="12100"/>
          <a:stretch>
            <a:fillRect/>
          </a:stretch>
        </p:blipFill>
        <p:spPr bwMode="auto">
          <a:xfrm>
            <a:off x="7472363" y="1152525"/>
            <a:ext cx="2370137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23" t="20155" r="5278" b="121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3" name="Picture 3">
            <a:extLst>
              <a:ext uri="{FF2B5EF4-FFF2-40B4-BE49-F238E27FC236}">
                <a16:creationId xmlns:a16="http://schemas.microsoft.com/office/drawing/2014/main" id="{07D08832-37F4-238F-C8CD-5280F461F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0" t="15324" r="5406" b="16130"/>
          <a:stretch>
            <a:fillRect/>
          </a:stretch>
        </p:blipFill>
        <p:spPr bwMode="auto">
          <a:xfrm>
            <a:off x="2598738" y="1071563"/>
            <a:ext cx="2362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30" t="15324" r="5406" b="1613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5" name="Picture 5">
            <a:extLst>
              <a:ext uri="{FF2B5EF4-FFF2-40B4-BE49-F238E27FC236}">
                <a16:creationId xmlns:a16="http://schemas.microsoft.com/office/drawing/2014/main" id="{4D8DBDD7-F797-BFEA-C267-F8D6119B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8" t="16124" r="3792" b="17400"/>
          <a:stretch>
            <a:fillRect/>
          </a:stretch>
        </p:blipFill>
        <p:spPr bwMode="auto">
          <a:xfrm>
            <a:off x="4991100" y="1106488"/>
            <a:ext cx="2444750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48" t="16124" r="3792" b="174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1" name="Rectangle 1">
            <a:extLst>
              <a:ext uri="{FF2B5EF4-FFF2-40B4-BE49-F238E27FC236}">
                <a16:creationId xmlns:a16="http://schemas.microsoft.com/office/drawing/2014/main" id="{AE9A29BD-38B7-5039-462D-DB78DF8EA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0" y="4983163"/>
            <a:ext cx="3657600" cy="685800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</a:pPr>
            <a:r>
              <a:rPr lang="en-US" altLang="en-US" sz="1600" dirty="0">
                <a:solidFill>
                  <a:schemeClr val="accent2"/>
                </a:solidFill>
                <a:latin typeface="Source Serif Pro" panose="020406030504050202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www.disabledinthewild.com/blog</a:t>
            </a:r>
            <a:r>
              <a:rPr lang="en-US" altLang="en-US" sz="1600" dirty="0">
                <a:solidFill>
                  <a:schemeClr val="accent2"/>
                </a:solidFill>
                <a:latin typeface="Source Serif Pro" panose="02040603050405020204" pitchFamily="18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3" name="Text Box 9">
            <a:extLst>
              <a:ext uri="{FF2B5EF4-FFF2-40B4-BE49-F238E27FC236}">
                <a16:creationId xmlns:a16="http://schemas.microsoft.com/office/drawing/2014/main" id="{02230E4F-0C95-49AE-86DE-451E89915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713" y="-36513"/>
            <a:ext cx="4343400" cy="94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-US" altLang="en-US" sz="2400">
                <a:latin typeface="Source Serif Pro Semibold" panose="02040703050405020204" pitchFamily="18" charset="0"/>
              </a:rPr>
              <a:t>Transcript and Resource List</a:t>
            </a:r>
          </a:p>
        </p:txBody>
      </p:sp>
      <p:sp>
        <p:nvSpPr>
          <p:cNvPr id="93187" name="Text Box 3">
            <a:extLst>
              <a:ext uri="{FF2B5EF4-FFF2-40B4-BE49-F238E27FC236}">
                <a16:creationId xmlns:a16="http://schemas.microsoft.com/office/drawing/2014/main" id="{DDCDAB0A-E40E-1630-B4EE-8A40FC9F5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338" y="2814638"/>
            <a:ext cx="16446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1000"/>
              </a:lnSpc>
            </a:pPr>
            <a:r>
              <a:rPr lang="en-US" altLang="en-US" sz="1100">
                <a:latin typeface="Segoe UI" panose="020B0502040204020203" pitchFamily="34" charset="0"/>
              </a:rPr>
              <a:t>The Outdoors - 11/12/25</a:t>
            </a:r>
          </a:p>
        </p:txBody>
      </p:sp>
      <p:sp>
        <p:nvSpPr>
          <p:cNvPr id="93188" name="Text Box 4">
            <a:extLst>
              <a:ext uri="{FF2B5EF4-FFF2-40B4-BE49-F238E27FC236}">
                <a16:creationId xmlns:a16="http://schemas.microsoft.com/office/drawing/2014/main" id="{0C0BF42B-5F87-BE99-A8A8-BFE630718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3055938"/>
            <a:ext cx="267335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11000"/>
              </a:lnSpc>
            </a:pPr>
            <a:r>
              <a:rPr lang="en-US" altLang="en-US" sz="1600">
                <a:latin typeface="Segoe UI Semibold" panose="020B0702040204020203" pitchFamily="34" charset="0"/>
              </a:rPr>
              <a:t>A Beginner’s Guide to </a:t>
            </a:r>
          </a:p>
          <a:p>
            <a:pPr algn="ctr">
              <a:lnSpc>
                <a:spcPct val="111000"/>
              </a:lnSpc>
            </a:pPr>
            <a:r>
              <a:rPr lang="en-US" altLang="en-US" sz="1600">
                <a:latin typeface="Segoe UI Semibold" panose="020B0702040204020203" pitchFamily="34" charset="0"/>
              </a:rPr>
              <a:t>Chronic Illness &amp; Disability </a:t>
            </a:r>
          </a:p>
          <a:p>
            <a:pPr algn="ctr">
              <a:lnSpc>
                <a:spcPct val="111000"/>
              </a:lnSpc>
            </a:pPr>
            <a:r>
              <a:rPr lang="en-US" altLang="en-US" sz="1600">
                <a:latin typeface="Segoe UI Semibold" panose="020B0702040204020203" pitchFamily="34" charset="0"/>
              </a:rPr>
              <a:t>in the Outdoors</a:t>
            </a:r>
          </a:p>
        </p:txBody>
      </p:sp>
      <p:sp>
        <p:nvSpPr>
          <p:cNvPr id="93189" name="Text Box 5">
            <a:extLst>
              <a:ext uri="{FF2B5EF4-FFF2-40B4-BE49-F238E27FC236}">
                <a16:creationId xmlns:a16="http://schemas.microsoft.com/office/drawing/2014/main" id="{C76066CE-B41C-9C4E-3A2B-270729A11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13" y="3946525"/>
            <a:ext cx="240188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11000"/>
              </a:lnSpc>
            </a:pPr>
            <a:r>
              <a:rPr lang="en-US" altLang="en-US" sz="1000">
                <a:latin typeface="Segoe UI" panose="020B0502040204020203" pitchFamily="34" charset="0"/>
              </a:rPr>
              <a:t>A practical guide for outdoor lovers </a:t>
            </a:r>
          </a:p>
          <a:p>
            <a:pPr algn="ctr">
              <a:lnSpc>
                <a:spcPct val="111000"/>
              </a:lnSpc>
            </a:pPr>
            <a:r>
              <a:rPr lang="en-US" altLang="en-US" sz="1000">
                <a:latin typeface="Segoe UI" panose="020B0502040204020203" pitchFamily="34" charset="0"/>
              </a:rPr>
              <a:t>with chronic illness and disabilities  </a:t>
            </a:r>
          </a:p>
          <a:p>
            <a:pPr algn="ctr">
              <a:lnSpc>
                <a:spcPct val="111000"/>
              </a:lnSpc>
            </a:pPr>
            <a:r>
              <a:rPr lang="en-US" altLang="en-US" sz="1000">
                <a:latin typeface="Segoe UI" panose="020B0502040204020203" pitchFamily="34" charset="0"/>
              </a:rPr>
              <a:t>to find the right activities, equipment, </a:t>
            </a:r>
          </a:p>
          <a:p>
            <a:pPr algn="ctr">
              <a:lnSpc>
                <a:spcPct val="111000"/>
              </a:lnSpc>
            </a:pPr>
            <a:r>
              <a:rPr lang="en-US" altLang="en-US" sz="1000">
                <a:latin typeface="Segoe UI" panose="020B0502040204020203" pitchFamily="34" charset="0"/>
              </a:rPr>
              <a:t>outdoor spaces, and approach that </a:t>
            </a:r>
          </a:p>
          <a:p>
            <a:pPr algn="ctr">
              <a:lnSpc>
                <a:spcPct val="111000"/>
              </a:lnSpc>
            </a:pPr>
            <a:r>
              <a:rPr lang="en-US" altLang="en-US" sz="1000">
                <a:latin typeface="Segoe UI" panose="020B0502040204020203" pitchFamily="34" charset="0"/>
              </a:rPr>
              <a:t>works for them. </a:t>
            </a:r>
          </a:p>
        </p:txBody>
      </p:sp>
      <p:sp>
        <p:nvSpPr>
          <p:cNvPr id="93185" name="Rectangle 1">
            <a:extLst>
              <a:ext uri="{FF2B5EF4-FFF2-40B4-BE49-F238E27FC236}">
                <a16:creationId xmlns:a16="http://schemas.microsoft.com/office/drawing/2014/main" id="{9F8B2B26-B294-95CE-CBDC-D566CD17B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62088" y="5005388"/>
            <a:ext cx="6811962" cy="784225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en-US" altLang="en-US" sz="1800" dirty="0">
                <a:solidFill>
                  <a:schemeClr val="accent2"/>
                </a:solidFill>
                <a:latin typeface="Source Serif Pro" panose="02040603050405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www.disabledinthewild.com/blog/nlm</a:t>
            </a:r>
            <a:r>
              <a:rPr lang="en-US" altLang="en-US" sz="1800" dirty="0">
                <a:solidFill>
                  <a:schemeClr val="accent2"/>
                </a:solidFill>
                <a:latin typeface="Source Serif Pro" panose="02040603050405020204" pitchFamily="18" charset="0"/>
              </a:rPr>
              <a:t> </a:t>
            </a:r>
          </a:p>
        </p:txBody>
      </p:sp>
      <p:pic>
        <p:nvPicPr>
          <p:cNvPr id="93186" name="Picture 2">
            <a:extLst>
              <a:ext uri="{FF2B5EF4-FFF2-40B4-BE49-F238E27FC236}">
                <a16:creationId xmlns:a16="http://schemas.microsoft.com/office/drawing/2014/main" id="{148AEFA0-2643-4919-CB62-584462132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18" t="11914" r="13202" b="10950"/>
          <a:stretch>
            <a:fillRect/>
          </a:stretch>
        </p:blipFill>
        <p:spPr bwMode="auto">
          <a:xfrm>
            <a:off x="1779588" y="992188"/>
            <a:ext cx="2443162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618" t="11914" r="13202" b="109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90" name="Text Box 6">
            <a:extLst>
              <a:ext uri="{FF2B5EF4-FFF2-40B4-BE49-F238E27FC236}">
                <a16:creationId xmlns:a16="http://schemas.microsoft.com/office/drawing/2014/main" id="{BA7C86F3-1F14-1221-3437-6AC434C8C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5" y="4873625"/>
            <a:ext cx="7905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1000"/>
              </a:lnSpc>
            </a:pPr>
            <a:r>
              <a:rPr lang="en-US" altLang="en-US" sz="900" u="sng">
                <a:latin typeface="Segoe UI" panose="020B0502040204020203" pitchFamily="34" charset="0"/>
              </a:rPr>
              <a:t>Read More</a:t>
            </a:r>
          </a:p>
        </p:txBody>
      </p:sp>
      <p:pic>
        <p:nvPicPr>
          <p:cNvPr id="93191" name="Picture 7">
            <a:extLst>
              <a:ext uri="{FF2B5EF4-FFF2-40B4-BE49-F238E27FC236}">
                <a16:creationId xmlns:a16="http://schemas.microsoft.com/office/drawing/2014/main" id="{43F61C39-D4EB-615B-484E-3E95A70F9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01" t="20271" r="19829" b="17159"/>
          <a:stretch>
            <a:fillRect/>
          </a:stretch>
        </p:blipFill>
        <p:spPr bwMode="auto">
          <a:xfrm>
            <a:off x="4765675" y="793750"/>
            <a:ext cx="4157663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401" t="20271" r="19829" b="171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92" name="Picture 8">
            <a:extLst>
              <a:ext uri="{FF2B5EF4-FFF2-40B4-BE49-F238E27FC236}">
                <a16:creationId xmlns:a16="http://schemas.microsoft.com/office/drawing/2014/main" id="{347FD1FA-BCC2-63FC-6262-0D5D1CCA7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01" t="18777" r="19829" b="77586"/>
          <a:stretch>
            <a:fillRect/>
          </a:stretch>
        </p:blipFill>
        <p:spPr bwMode="auto">
          <a:xfrm>
            <a:off x="4751388" y="3562350"/>
            <a:ext cx="4271962" cy="16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401" t="18777" r="19829" b="775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94" name="Picture 10">
            <a:extLst>
              <a:ext uri="{FF2B5EF4-FFF2-40B4-BE49-F238E27FC236}">
                <a16:creationId xmlns:a16="http://schemas.microsoft.com/office/drawing/2014/main" id="{2DA18310-04CB-BF44-241A-6F1BBD21B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01" t="24583" r="19829" b="45619"/>
          <a:stretch>
            <a:fillRect/>
          </a:stretch>
        </p:blipFill>
        <p:spPr bwMode="auto">
          <a:xfrm>
            <a:off x="4776788" y="3752850"/>
            <a:ext cx="4200525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401" t="24583" r="19829" b="456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93381-1B5A-B645-651C-148CB9B5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Hiking in Different Environments</a:t>
            </a:r>
          </a:p>
        </p:txBody>
      </p:sp>
      <p:pic>
        <p:nvPicPr>
          <p:cNvPr id="11266" name="Picture 2" descr="Amy hiking on a high desert trail">
            <a:extLst>
              <a:ext uri="{FF2B5EF4-FFF2-40B4-BE49-F238E27FC236}">
                <a16:creationId xmlns:a16="http://schemas.microsoft.com/office/drawing/2014/main" id="{E9771690-A58E-CB7A-8DC6-41CD63267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0" r="36923"/>
          <a:stretch>
            <a:fillRect/>
          </a:stretch>
        </p:blipFill>
        <p:spPr bwMode="auto">
          <a:xfrm>
            <a:off x="420688" y="1077913"/>
            <a:ext cx="3700462" cy="358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20" r="3692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5" name="Picture 1" descr="Aerial shot of Amy hiking in a shallow river">
            <a:extLst>
              <a:ext uri="{FF2B5EF4-FFF2-40B4-BE49-F238E27FC236}">
                <a16:creationId xmlns:a16="http://schemas.microsoft.com/office/drawing/2014/main" id="{C6B99822-2F6B-A7F3-3A8B-6D9A4A99B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37" t="87" r="8412" b="3381"/>
          <a:stretch>
            <a:fillRect/>
          </a:stretch>
        </p:blipFill>
        <p:spPr bwMode="auto">
          <a:xfrm>
            <a:off x="4343400" y="1106488"/>
            <a:ext cx="5438775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537" t="87" r="8412" b="338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>
            <a:extLst>
              <a:ext uri="{FF2B5EF4-FFF2-40B4-BE49-F238E27FC236}">
                <a16:creationId xmlns:a16="http://schemas.microsoft.com/office/drawing/2014/main" id="{C4C3ED47-553C-1F83-B348-053CF74FC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8638" y="-66675"/>
            <a:ext cx="9070975" cy="946150"/>
          </a:xfrm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altLang="en-US" sz="2400">
                <a:latin typeface="Source Serif Pro Semibold" panose="02040703050405020204" pitchFamily="18" charset="0"/>
              </a:rPr>
              <a:t>National Library of Medicine </a:t>
            </a:r>
          </a:p>
        </p:txBody>
      </p:sp>
      <p:pic>
        <p:nvPicPr>
          <p:cNvPr id="94210" name="Picture 2" descr="Screenshot of NLM's homepage">
            <a:extLst>
              <a:ext uri="{FF2B5EF4-FFF2-40B4-BE49-F238E27FC236}">
                <a16:creationId xmlns:a16="http://schemas.microsoft.com/office/drawing/2014/main" id="{EFF91B87-B4CB-125E-5F19-DF0AACDB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363" y="831850"/>
            <a:ext cx="6400800" cy="412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4211" name="Text Box 3">
            <a:extLst>
              <a:ext uri="{FF2B5EF4-FFF2-40B4-BE49-F238E27FC236}">
                <a16:creationId xmlns:a16="http://schemas.microsoft.com/office/drawing/2014/main" id="{13AAC8D2-74C0-FB62-2FA5-82A4EDA37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113" y="4837113"/>
            <a:ext cx="46926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-US" altLang="en-US" dirty="0">
                <a:solidFill>
                  <a:schemeClr val="accent2"/>
                </a:solidFill>
                <a:latin typeface="Source Serif Pro" panose="02040603050405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nlm.nih.gov</a:t>
            </a:r>
            <a:endParaRPr lang="en-US" altLang="en-US" dirty="0">
              <a:solidFill>
                <a:schemeClr val="accent2"/>
              </a:solidFill>
              <a:latin typeface="Source Serif Pro" panose="0204060305040502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8" name="Text Box 6">
            <a:extLst>
              <a:ext uri="{FF2B5EF4-FFF2-40B4-BE49-F238E27FC236}">
                <a16:creationId xmlns:a16="http://schemas.microsoft.com/office/drawing/2014/main" id="{A74776E2-27AD-5A28-26A6-A4FBB7044E41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6865938" y="5065713"/>
            <a:ext cx="1547812" cy="33337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medlineplus.gov/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ource Serif Pro" panose="02040603050405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95233" name="Picture 1" descr="Screenshots of multiple MedlinePlus pages">
            <a:extLst>
              <a:ext uri="{FF2B5EF4-FFF2-40B4-BE49-F238E27FC236}">
                <a16:creationId xmlns:a16="http://schemas.microsoft.com/office/drawing/2014/main" id="{AF20BBC8-1E96-C048-F308-12DCD3173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82" r="16344" b="73355"/>
          <a:stretch>
            <a:fillRect/>
          </a:stretch>
        </p:blipFill>
        <p:spPr bwMode="auto">
          <a:xfrm>
            <a:off x="323850" y="120650"/>
            <a:ext cx="4986338" cy="130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182" r="16344" b="733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4" name="Picture 2">
            <a:extLst>
              <a:ext uri="{FF2B5EF4-FFF2-40B4-BE49-F238E27FC236}">
                <a16:creationId xmlns:a16="http://schemas.microsoft.com/office/drawing/2014/main" id="{E1F85600-84DD-4EAC-64DB-840BB7022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95" t="17139" r="16281"/>
          <a:stretch>
            <a:fillRect/>
          </a:stretch>
        </p:blipFill>
        <p:spPr bwMode="auto">
          <a:xfrm>
            <a:off x="323850" y="1430338"/>
            <a:ext cx="4986338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195" t="17139" r="1628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5" name="Picture 3">
            <a:extLst>
              <a:ext uri="{FF2B5EF4-FFF2-40B4-BE49-F238E27FC236}">
                <a16:creationId xmlns:a16="http://schemas.microsoft.com/office/drawing/2014/main" id="{86B4182D-9E90-2E36-BE09-9FAA1C867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04" r="18300" b="72946"/>
          <a:stretch>
            <a:fillRect/>
          </a:stretch>
        </p:blipFill>
        <p:spPr bwMode="auto">
          <a:xfrm>
            <a:off x="5570538" y="552450"/>
            <a:ext cx="411480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604" r="18300" b="729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6" name="Picture 4">
            <a:extLst>
              <a:ext uri="{FF2B5EF4-FFF2-40B4-BE49-F238E27FC236}">
                <a16:creationId xmlns:a16="http://schemas.microsoft.com/office/drawing/2014/main" id="{D82903EA-9839-5EFB-B51E-0421B4605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94" t="14932" r="18446" b="19128"/>
          <a:stretch>
            <a:fillRect/>
          </a:stretch>
        </p:blipFill>
        <p:spPr bwMode="auto">
          <a:xfrm>
            <a:off x="5559425" y="2181225"/>
            <a:ext cx="41148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394" t="14932" r="18446" b="191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7" name="Picture 5">
            <a:extLst>
              <a:ext uri="{FF2B5EF4-FFF2-40B4-BE49-F238E27FC236}">
                <a16:creationId xmlns:a16="http://schemas.microsoft.com/office/drawing/2014/main" id="{8C2DA259-9822-BDEE-D4B6-D2D01F966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28" t="36697" r="18300" b="51059"/>
          <a:stretch>
            <a:fillRect/>
          </a:stretch>
        </p:blipFill>
        <p:spPr bwMode="auto">
          <a:xfrm>
            <a:off x="5557838" y="1689100"/>
            <a:ext cx="4114800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428" t="36697" r="18300" b="510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ext Box 3">
            <a:extLst>
              <a:ext uri="{FF2B5EF4-FFF2-40B4-BE49-F238E27FC236}">
                <a16:creationId xmlns:a16="http://schemas.microsoft.com/office/drawing/2014/main" id="{DB0F425F-33F0-49A5-466D-2CAE6CA84395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6965950" y="5040313"/>
            <a:ext cx="1497013" cy="33337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clinicaltrials.gov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ource Serif Pro" panose="02040603050405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96257" name="Picture 1" descr="Screenshots of multiple ClinicalTrials.gov pages">
            <a:extLst>
              <a:ext uri="{FF2B5EF4-FFF2-40B4-BE49-F238E27FC236}">
                <a16:creationId xmlns:a16="http://schemas.microsoft.com/office/drawing/2014/main" id="{B10837F2-0837-8523-132C-9DCDBFF06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53" t="7101" r="23749" b="668"/>
          <a:stretch>
            <a:fillRect/>
          </a:stretch>
        </p:blipFill>
        <p:spPr bwMode="auto">
          <a:xfrm>
            <a:off x="192088" y="493713"/>
            <a:ext cx="5283200" cy="476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353" t="7101" r="23749" b="6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58" name="Picture 2">
            <a:extLst>
              <a:ext uri="{FF2B5EF4-FFF2-40B4-BE49-F238E27FC236}">
                <a16:creationId xmlns:a16="http://schemas.microsoft.com/office/drawing/2014/main" id="{0F843CDD-E254-E387-EC59-A68D650C5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52" t="7553" r="32161"/>
          <a:stretch>
            <a:fillRect/>
          </a:stretch>
        </p:blipFill>
        <p:spPr bwMode="auto">
          <a:xfrm>
            <a:off x="5641975" y="506413"/>
            <a:ext cx="4067175" cy="4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652" t="7553" r="3216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id="{52AAA816-4EDD-372D-3D02-126CF7B0ACDD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3727450" y="5272088"/>
            <a:ext cx="2322513" cy="33337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pubmed.ncbi.nlm.nih.gov/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ource Serif Pro" panose="02040603050405020204" pitchFamily="18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97281" name="Picture 1" descr="Screenshot of the PubMed homepage">
            <a:extLst>
              <a:ext uri="{FF2B5EF4-FFF2-40B4-BE49-F238E27FC236}">
                <a16:creationId xmlns:a16="http://schemas.microsoft.com/office/drawing/2014/main" id="{DDF93218-51A9-A72B-388E-E18CFE17F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838" y="1588"/>
            <a:ext cx="8001000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Text Box 5">
            <a:extLst>
              <a:ext uri="{FF2B5EF4-FFF2-40B4-BE49-F238E27FC236}">
                <a16:creationId xmlns:a16="http://schemas.microsoft.com/office/drawing/2014/main" id="{582A1369-88B6-BB5A-EC72-6113B71B4F0D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5870575" y="5160963"/>
            <a:ext cx="3197225" cy="33337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www.nlm.nih.gov/portals/public.html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erif Pro" panose="02040603050405020204" pitchFamily="18" charset="0"/>
                <a:ea typeface="Microsoft YaHei" panose="020B0503020204020204" pitchFamily="34" charset="-122"/>
                <a:cs typeface="+mn-cs"/>
              </a:rPr>
              <a:t> </a:t>
            </a:r>
          </a:p>
        </p:txBody>
      </p:sp>
      <p:pic>
        <p:nvPicPr>
          <p:cNvPr id="98307" name="Picture 3">
            <a:extLst>
              <a:ext uri="{FF2B5EF4-FFF2-40B4-BE49-F238E27FC236}">
                <a16:creationId xmlns:a16="http://schemas.microsoft.com/office/drawing/2014/main" id="{77BFAFF4-174D-8184-5780-4FFF7043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42" t="8122" r="20691" b="25496"/>
          <a:stretch>
            <a:fillRect/>
          </a:stretch>
        </p:blipFill>
        <p:spPr bwMode="auto">
          <a:xfrm>
            <a:off x="5222875" y="144463"/>
            <a:ext cx="45720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342" t="8122" r="20691" b="254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08" name="Picture 4">
            <a:extLst>
              <a:ext uri="{FF2B5EF4-FFF2-40B4-BE49-F238E27FC236}">
                <a16:creationId xmlns:a16="http://schemas.microsoft.com/office/drawing/2014/main" id="{557F2A3D-C46A-3F6F-EEEC-64B6ED026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18" t="34123" r="26088" b="7759"/>
          <a:stretch>
            <a:fillRect/>
          </a:stretch>
        </p:blipFill>
        <p:spPr bwMode="auto">
          <a:xfrm>
            <a:off x="5257800" y="2900363"/>
            <a:ext cx="37496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118" t="34123" r="26088" b="77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Screenshot of NLM's homepage and 'For the Public' pages">
            <a:extLst>
              <a:ext uri="{FF2B5EF4-FFF2-40B4-BE49-F238E27FC236}">
                <a16:creationId xmlns:a16="http://schemas.microsoft.com/office/drawing/2014/main" id="{6C690F45-56A5-29C6-6D19-D66716D4B5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54" y="176212"/>
            <a:ext cx="4788458" cy="2430463"/>
          </a:xfrm>
          <a:prstGeom prst="rect">
            <a:avLst/>
          </a:prstGeom>
        </p:spPr>
      </p:pic>
      <p:pic>
        <p:nvPicPr>
          <p:cNvPr id="9" name="Picture 8" descr="Screenshot of NLM's For the Public page">
            <a:extLst>
              <a:ext uri="{FF2B5EF4-FFF2-40B4-BE49-F238E27FC236}">
                <a16:creationId xmlns:a16="http://schemas.microsoft.com/office/drawing/2014/main" id="{F935A5CE-DC38-E0FF-47ED-1C6CB1D111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28" y="2682875"/>
            <a:ext cx="4923684" cy="24304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FDF0E8-97D5-9CF8-974E-D6214563B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NLM’s Exhibitions and Collections</a:t>
            </a:r>
          </a:p>
        </p:txBody>
      </p:sp>
      <p:pic>
        <p:nvPicPr>
          <p:cNvPr id="99329" name="Picture 1" descr="Screenshots of NLM's exhibitions and collections pages">
            <a:extLst>
              <a:ext uri="{FF2B5EF4-FFF2-40B4-BE49-F238E27FC236}">
                <a16:creationId xmlns:a16="http://schemas.microsoft.com/office/drawing/2014/main" id="{A5FC612D-C624-6A7E-72DF-9D992509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3B7B0DE5-1E32-447E-D541-03F0ED928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3729038"/>
            <a:ext cx="43402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www.nlm.nih.gov/hmd/about/exhibition/index.html</a:t>
            </a:r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0B7B2F-40C4-DF47-407C-6E6896F539D8}"/>
              </a:ext>
            </a:extLst>
          </p:cNvPr>
          <p:cNvSpPr txBox="1"/>
          <p:nvPr/>
        </p:nvSpPr>
        <p:spPr>
          <a:xfrm>
            <a:off x="6564312" y="5121275"/>
            <a:ext cx="2514600" cy="296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solidFill>
                  <a:schemeClr val="accent2"/>
                </a:solidFill>
                <a:latin typeface="Source Serif Pro" panose="0204060305040502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collections.nlm.nih.gov/ </a:t>
            </a:r>
            <a:endParaRPr lang="en-US" sz="1400" dirty="0">
              <a:solidFill>
                <a:schemeClr val="accent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B6ADB0-239F-371C-20AF-5FBCE9580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312" y="2225675"/>
            <a:ext cx="5040313" cy="269154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E2482-32FB-8B8E-52AC-9991728D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944563"/>
            <a:ext cx="9069387" cy="944563"/>
          </a:xfr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Enjoying Yourself</a:t>
            </a:r>
          </a:p>
        </p:txBody>
      </p:sp>
      <p:pic>
        <p:nvPicPr>
          <p:cNvPr id="100353" name="Picture 1" descr="Amy wearing a red and black flannel shirt smiling and looking off into the distance.&#10;">
            <a:extLst>
              <a:ext uri="{FF2B5EF4-FFF2-40B4-BE49-F238E27FC236}">
                <a16:creationId xmlns:a16="http://schemas.microsoft.com/office/drawing/2014/main" id="{D48D1998-1315-A5AD-244B-1F9BD4125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63" y="420688"/>
            <a:ext cx="8535987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1">
            <a:extLst>
              <a:ext uri="{FF2B5EF4-FFF2-40B4-BE49-F238E27FC236}">
                <a16:creationId xmlns:a16="http://schemas.microsoft.com/office/drawing/2014/main" id="{C6BBCC99-C8BD-B1B0-1D4C-7838299132DE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6556375" y="457200"/>
            <a:ext cx="2587625" cy="1452563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0000" tIns="45000" rIns="90000" bIns="450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erif Pro Semibold" panose="02040703050405020204" pitchFamily="18" charset="0"/>
                <a:ea typeface="Microsoft YaHei" panose="020B0503020204020204" pitchFamily="34" charset="-122"/>
                <a:cs typeface="+mn-cs"/>
              </a:rPr>
              <a:t>Thank you! </a:t>
            </a:r>
          </a:p>
          <a:p>
            <a:pPr marL="0" marR="0" lvl="0" indent="0" algn="ctr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/>
            </a:pP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erif Pro Semibold" panose="02040703050405020204" pitchFamily="18" charset="0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457200" rtl="0" eaLnBrk="1" fontAlgn="base" latinLnBrk="0" hangingPunct="0">
              <a:lnSpc>
                <a:spcPct val="115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/>
            </a:pP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erif Pro Semibold" panose="020407030504050202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01384" name="Line 8">
            <a:extLst>
              <a:ext uri="{FF2B5EF4-FFF2-40B4-BE49-F238E27FC236}">
                <a16:creationId xmlns:a16="http://schemas.microsoft.com/office/drawing/2014/main" id="{318C0586-BF97-0D99-4B72-4B754270C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6051550" y="1179513"/>
            <a:ext cx="2971800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1378" name="Picture 2" descr="Amy person standing in a field with forearm crutches wearing a white shirt that says &quot;Disabled and Proud&quot;">
            <a:extLst>
              <a:ext uri="{FF2B5EF4-FFF2-40B4-BE49-F238E27FC236}">
                <a16:creationId xmlns:a16="http://schemas.microsoft.com/office/drawing/2014/main" id="{8DB0CE68-CE59-A6A7-FFCA-B4CEBB1F7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85"/>
          <a:stretch>
            <a:fillRect/>
          </a:stretch>
        </p:blipFill>
        <p:spPr bwMode="auto">
          <a:xfrm>
            <a:off x="581025" y="0"/>
            <a:ext cx="442436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38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2" name="Text Box 6">
            <a:extLst>
              <a:ext uri="{FF2B5EF4-FFF2-40B4-BE49-F238E27FC236}">
                <a16:creationId xmlns:a16="http://schemas.microsoft.com/office/drawing/2014/main" id="{09182913-3C8A-0D4D-EBCE-06A3CC8D1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471613"/>
            <a:ext cx="3886200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dirty="0">
                <a:latin typeface="Source Serif Pro" panose="02040603050405020204" pitchFamily="18" charset="0"/>
              </a:rPr>
              <a:t>Blog: </a:t>
            </a:r>
            <a:r>
              <a:rPr lang="en-US" altLang="en-US" dirty="0">
                <a:solidFill>
                  <a:schemeClr val="accent2"/>
                </a:solidFill>
                <a:latin typeface="Source Serif Pro" panose="02040603050405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www.disabledinthewild.com</a:t>
            </a:r>
            <a:endParaRPr lang="en-US" altLang="en-US" dirty="0">
              <a:solidFill>
                <a:schemeClr val="accent2"/>
              </a:solidFill>
              <a:latin typeface="Source Serif Pro" panose="02040603050405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dirty="0">
                <a:latin typeface="Source Serif Pro" panose="02040603050405020204" pitchFamily="18" charset="0"/>
              </a:rPr>
              <a:t>Instagram: @disabledinthewild7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latin typeface="Source Serif Pro" panose="02040603050405020204" pitchFamily="18" charset="0"/>
              </a:rPr>
              <a:t>YouTube: @disabledinthewild</a:t>
            </a:r>
          </a:p>
          <a:p>
            <a:pPr>
              <a:lnSpc>
                <a:spcPct val="150000"/>
              </a:lnSpc>
            </a:pPr>
            <a:endParaRPr lang="en-US" altLang="en-US" dirty="0">
              <a:latin typeface="Source Serif Pro" panose="02040603050405020204" pitchFamily="18" charset="0"/>
            </a:endParaRPr>
          </a:p>
        </p:txBody>
      </p:sp>
      <p:sp>
        <p:nvSpPr>
          <p:cNvPr id="101385" name="Text Box 9">
            <a:extLst>
              <a:ext uri="{FF2B5EF4-FFF2-40B4-BE49-F238E27FC236}">
                <a16:creationId xmlns:a16="http://schemas.microsoft.com/office/drawing/2014/main" id="{A44F1725-ECB2-E4A9-EC39-2B007151F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229" y="3090069"/>
            <a:ext cx="463629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altLang="en-US" sz="2000" dirty="0">
                <a:latin typeface="Source Serif Pro" panose="02040603050405020204" pitchFamily="18" charset="0"/>
              </a:rPr>
              <a:t>Contact Info:</a:t>
            </a:r>
          </a:p>
          <a:p>
            <a:pPr algn="ctr">
              <a:lnSpc>
                <a:spcPct val="115000"/>
              </a:lnSpc>
            </a:pPr>
            <a:r>
              <a:rPr lang="en-US" altLang="en-US" sz="2000" dirty="0">
                <a:latin typeface="Source Serif Pro" panose="02040603050405020204" pitchFamily="18" charset="0"/>
              </a:rPr>
              <a:t>Email: </a:t>
            </a:r>
            <a:r>
              <a:rPr lang="en-US" altLang="en-US" sz="2000" dirty="0">
                <a:solidFill>
                  <a:schemeClr val="accent2"/>
                </a:solidFill>
                <a:latin typeface="Source Serif Pro" panose="0204060305040502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disabledinthewild@gmail.com</a:t>
            </a:r>
            <a:r>
              <a:rPr lang="en-US" altLang="en-US" sz="2000" dirty="0">
                <a:solidFill>
                  <a:schemeClr val="accent2"/>
                </a:solidFill>
                <a:latin typeface="Source Serif Pro" panose="02040603050405020204" pitchFamily="18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en-US" altLang="en-US" sz="2000" dirty="0">
                <a:latin typeface="Source Serif Pro" panose="02040603050405020204" pitchFamily="18" charset="0"/>
              </a:rPr>
              <a:t> </a:t>
            </a:r>
          </a:p>
        </p:txBody>
      </p:sp>
      <p:sp>
        <p:nvSpPr>
          <p:cNvPr id="101383" name="Text Box 7">
            <a:extLst>
              <a:ext uri="{FF2B5EF4-FFF2-40B4-BE49-F238E27FC236}">
                <a16:creationId xmlns:a16="http://schemas.microsoft.com/office/drawing/2014/main" id="{6B0EFD02-BB6B-8E81-EE56-6A828C036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459288"/>
            <a:ext cx="4572000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-US" altLang="en-US" sz="2000" dirty="0">
                <a:latin typeface="Source Serif Pro" panose="02040603050405020204" pitchFamily="18" charset="0"/>
              </a:rPr>
              <a:t>Transcript and Resource List: </a:t>
            </a:r>
          </a:p>
          <a:p>
            <a:pPr algn="ctr">
              <a:lnSpc>
                <a:spcPct val="115000"/>
              </a:lnSpc>
            </a:pPr>
            <a:r>
              <a:rPr lang="en-US" altLang="en-US" sz="2000" dirty="0">
                <a:solidFill>
                  <a:schemeClr val="accent2"/>
                </a:solidFill>
                <a:latin typeface="Source Serif Pro" panose="020406030504050202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www.disabledinthewild.com/blog/nlm</a:t>
            </a:r>
            <a:r>
              <a:rPr lang="en-US" altLang="en-US" sz="2000" dirty="0">
                <a:solidFill>
                  <a:schemeClr val="accent2"/>
                </a:solidFill>
                <a:latin typeface="Source Serif Pro" panose="02040603050405020204" pitchFamily="18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25780</TotalTime>
  <Words>898</Words>
  <Application>Microsoft Office PowerPoint</Application>
  <PresentationFormat>Custom</PresentationFormat>
  <Paragraphs>278</Paragraphs>
  <Slides>97</Slides>
  <Notes>97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6" baseType="lpstr">
      <vt:lpstr>Arial</vt:lpstr>
      <vt:lpstr>Segoe UI</vt:lpstr>
      <vt:lpstr>Segoe UI Semibold</vt:lpstr>
      <vt:lpstr>Source Serif Pro</vt:lpstr>
      <vt:lpstr>Source Serif Pro Semibold</vt:lpstr>
      <vt:lpstr>Symbol</vt:lpstr>
      <vt:lpstr>Times New Roman</vt:lpstr>
      <vt:lpstr>Wingdings</vt:lpstr>
      <vt:lpstr>Office Theme</vt:lpstr>
      <vt:lpstr>A Beginner’s Guide to Chronic Illness &amp; Disabilities in the Outdoors</vt:lpstr>
      <vt:lpstr> Disabled in the Wild</vt:lpstr>
      <vt:lpstr>A Beginner’s Guide</vt:lpstr>
      <vt:lpstr>My Background</vt:lpstr>
      <vt:lpstr>About Me</vt:lpstr>
      <vt:lpstr>Hiking</vt:lpstr>
      <vt:lpstr>Rockhounding</vt:lpstr>
      <vt:lpstr>More Rockhounding</vt:lpstr>
      <vt:lpstr>Hiking in Different Environments</vt:lpstr>
      <vt:lpstr>Out Hiking</vt:lpstr>
      <vt:lpstr>Out Hiking 2</vt:lpstr>
      <vt:lpstr>Disabled in the Wild</vt:lpstr>
      <vt:lpstr>Instagram</vt:lpstr>
      <vt:lpstr>Blog</vt:lpstr>
      <vt:lpstr>Blog Posts</vt:lpstr>
      <vt:lpstr>YouTube</vt:lpstr>
      <vt:lpstr>Learning How to Explore the Outdoors  with Chronic Illness &amp; Disabilities</vt:lpstr>
      <vt:lpstr>Chronic Illness  &amp; Disability</vt:lpstr>
      <vt:lpstr>Disability   a physical, mental, cognitive, or developmental condition that impairs, interferes with, or limits a person's ability to engage in certain tasks or actions or participate in typical daily activities and interactions.</vt:lpstr>
      <vt:lpstr>What is a chronic illness? </vt:lpstr>
      <vt:lpstr>Outdoor Activities</vt:lpstr>
      <vt:lpstr>Types of Outdoor Activities</vt:lpstr>
      <vt:lpstr>Adaptive Sports Organizations</vt:lpstr>
      <vt:lpstr>Hiking Options</vt:lpstr>
      <vt:lpstr>Scenery</vt:lpstr>
      <vt:lpstr>Resting While Hiking</vt:lpstr>
      <vt:lpstr>Alternative to Walking</vt:lpstr>
      <vt:lpstr>Enjoying Nature at Home</vt:lpstr>
      <vt:lpstr>Enjoying Nature While Indoors</vt:lpstr>
      <vt:lpstr>Amy Hiking</vt:lpstr>
      <vt:lpstr>More Hiking</vt:lpstr>
      <vt:lpstr>Accessibility  in the  Outdoors</vt:lpstr>
      <vt:lpstr>Parking</vt:lpstr>
      <vt:lpstr>Trail Restrooms</vt:lpstr>
      <vt:lpstr>Types of Hiking Trails</vt:lpstr>
      <vt:lpstr>Additional Hiking Surfaces</vt:lpstr>
      <vt:lpstr>Benches</vt:lpstr>
      <vt:lpstr>Signage</vt:lpstr>
      <vt:lpstr>Additional Signage</vt:lpstr>
      <vt:lpstr>Accessible Trails</vt:lpstr>
      <vt:lpstr>Finding  Accessible Sites</vt:lpstr>
      <vt:lpstr>Guides and Apps</vt:lpstr>
      <vt:lpstr>disabledhikers.com</vt:lpstr>
      <vt:lpstr>Hiking Locations Blog Posts</vt:lpstr>
      <vt:lpstr>accessbirding.com</vt:lpstr>
      <vt:lpstr>Searching for Trails</vt:lpstr>
      <vt:lpstr>State and Federal Resources</vt:lpstr>
      <vt:lpstr>State Resources</vt:lpstr>
      <vt:lpstr>travelmedford.org/toketee-falls</vt:lpstr>
      <vt:lpstr>Google Maps</vt:lpstr>
      <vt:lpstr>Finding Distance Using Google Maps </vt:lpstr>
      <vt:lpstr>Trails</vt:lpstr>
      <vt:lpstr>Equipment</vt:lpstr>
      <vt:lpstr>Wheelchairs</vt:lpstr>
      <vt:lpstr>Forearm Crutches</vt:lpstr>
      <vt:lpstr>Adaptive Equipment Rental</vt:lpstr>
      <vt:lpstr>Adaptive Equipment</vt:lpstr>
      <vt:lpstr>Accessible Equipment Rentals</vt:lpstr>
      <vt:lpstr>discoverkalispell.com</vt:lpstr>
      <vt:lpstr>gfp.sd.gov/trackchair</vt:lpstr>
      <vt:lpstr>sullivansisland.sc.gov/residents/beach/handicap-access</vt:lpstr>
      <vt:lpstr>My Must Have List</vt:lpstr>
      <vt:lpstr>Must Have Items</vt:lpstr>
      <vt:lpstr>Gear Must-Haves</vt:lpstr>
      <vt:lpstr>Additional Must Haves</vt:lpstr>
      <vt:lpstr>Being Prepared</vt:lpstr>
      <vt:lpstr>Safety</vt:lpstr>
      <vt:lpstr>Hiking Alone</vt:lpstr>
      <vt:lpstr>Staying safe</vt:lpstr>
      <vt:lpstr>Rest &amp; Recovery</vt:lpstr>
      <vt:lpstr>Rest</vt:lpstr>
      <vt:lpstr>Taking Breaks</vt:lpstr>
      <vt:lpstr>Resting While Out Hiking</vt:lpstr>
      <vt:lpstr>Packable Chair</vt:lpstr>
      <vt:lpstr>A new  approach</vt:lpstr>
      <vt:lpstr>Recognizing Limits</vt:lpstr>
      <vt:lpstr>Recognize What Works for Me</vt:lpstr>
      <vt:lpstr>Going at My Own Pace</vt:lpstr>
      <vt:lpstr>Different Days, Different Challenges</vt:lpstr>
      <vt:lpstr>Ongoing Adjustments</vt:lpstr>
      <vt:lpstr>Normalization</vt:lpstr>
      <vt:lpstr>Challenging Assumptions</vt:lpstr>
      <vt:lpstr>Recognizing the Disability Spectrum</vt:lpstr>
      <vt:lpstr>Doing What We Love</vt:lpstr>
      <vt:lpstr>Resources</vt:lpstr>
      <vt:lpstr>Book Recommendations</vt:lpstr>
      <vt:lpstr>Books to Read</vt:lpstr>
      <vt:lpstr>www.disabledinthewild.com/blog </vt:lpstr>
      <vt:lpstr>www.disabledinthewild.com/blog/nlm </vt:lpstr>
      <vt:lpstr>National Library of Medicine </vt:lpstr>
      <vt:lpstr>medlineplus.gov/</vt:lpstr>
      <vt:lpstr>clinicaltrials.gov</vt:lpstr>
      <vt:lpstr>pubmed.ncbi.nlm.nih.gov/</vt:lpstr>
      <vt:lpstr>www.nlm.nih.gov/portals/public.html </vt:lpstr>
      <vt:lpstr>NLM’s Exhibitions and Collections</vt:lpstr>
      <vt:lpstr>Enjoying Yourself</vt:lpstr>
      <vt:lpstr>Thank you!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Wittek, Lauren - (lwittek)</dc:creator>
  <cp:lastModifiedBy>Wittek, Lauren - (lwittek)</cp:lastModifiedBy>
  <cp:revision>227</cp:revision>
  <cp:lastPrinted>1601-01-01T00:00:00Z</cp:lastPrinted>
  <dcterms:created xsi:type="dcterms:W3CDTF">2025-03-17T16:37:59Z</dcterms:created>
  <dcterms:modified xsi:type="dcterms:W3CDTF">2025-11-21T00:21:34Z</dcterms:modified>
</cp:coreProperties>
</file>