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7315200" cy="9601200"/>
  <p:embeddedFontLst>
    <p:embeddedFont>
      <p:font typeface="Corbel" panose="020B05030202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
          <p15:clr>
            <a:srgbClr val="A4A3A4"/>
          </p15:clr>
        </p15:guide>
        <p15:guide id="2" pos="408">
          <p15:clr>
            <a:srgbClr val="A4A3A4"/>
          </p15:clr>
        </p15:guide>
        <p15:guide id="3" orient="horz" pos="1092">
          <p15:clr>
            <a:srgbClr val="A4A3A4"/>
          </p15:clr>
        </p15:guide>
        <p15:guide id="4" pos="5496">
          <p15:clr>
            <a:srgbClr val="A4A3A4"/>
          </p15:clr>
        </p15:guide>
        <p15:guide id="5" pos="1464">
          <p15:clr>
            <a:srgbClr val="A4A3A4"/>
          </p15:clr>
        </p15:guide>
        <p15:guide id="6" pos="1680">
          <p15:clr>
            <a:srgbClr val="A4A3A4"/>
          </p15:clr>
        </p15:guide>
        <p15:guide id="7" pos="2736">
          <p15:clr>
            <a:srgbClr val="A4A3A4"/>
          </p15:clr>
        </p15:guide>
        <p15:guide id="8" pos="2976">
          <p15:clr>
            <a:srgbClr val="A4A3A4"/>
          </p15:clr>
        </p15:guide>
        <p15:guide id="9" pos="4032">
          <p15:clr>
            <a:srgbClr val="A4A3A4"/>
          </p15:clr>
        </p15:guide>
        <p15:guide id="10" pos="4296">
          <p15:clr>
            <a:srgbClr val="A4A3A4"/>
          </p15:clr>
        </p15:guide>
        <p15:guide id="11" pos="5352">
          <p15:clr>
            <a:srgbClr val="A4A3A4"/>
          </p15:clr>
        </p15:guide>
        <p15:guide id="12" orient="horz" pos="1380">
          <p15:clr>
            <a:srgbClr val="A4A3A4"/>
          </p15:clr>
        </p15:guide>
        <p15:guide id="13" orient="horz" pos="2628">
          <p15:clr>
            <a:srgbClr val="A4A3A4"/>
          </p15:clr>
        </p15:guide>
        <p15:guide id="14" orient="horz" pos="540">
          <p15:clr>
            <a:srgbClr val="A4A3A4"/>
          </p15:clr>
        </p15:guide>
        <p15:guide id="15" orient="horz" pos="210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HgaAXDazry9KNCZf02fzLhIlZA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2EA456-4A81-4E10-8D2D-2078B7D0CA87}">
  <a:tblStyle styleId="{2F2EA456-4A81-4E10-8D2D-2078B7D0CA87}"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Arial"/>
          <a:ea typeface="Arial"/>
          <a:cs typeface="Arial"/>
        </a:font>
        <a:schemeClr val="dk1"/>
      </a:tcTxStyle>
      <a:tcStyle>
        <a:tcBdr/>
      </a:tcStyle>
    </a:seCell>
    <a:swCell>
      <a:tcTxStyle b="on" i="off">
        <a:font>
          <a:latin typeface="Arial"/>
          <a:ea typeface="Arial"/>
          <a:cs typeface="Arial"/>
        </a:font>
        <a:schemeClr val="dk1"/>
      </a:tcTxStyle>
      <a:tcStyle>
        <a:tcBdr/>
      </a:tcStyle>
    </a:swCell>
    <a:firstRow>
      <a:tcTxStyle b="on" i="off">
        <a:font>
          <a:latin typeface="Arial"/>
          <a:ea typeface="Arial"/>
          <a:cs typeface="Arial"/>
        </a:font>
        <a:schemeClr val="lt1"/>
      </a:tcTxStyle>
      <a:tcStyle>
        <a:tcBdr>
          <a:bottom>
            <a:ln w="25400" cap="flat" cmpd="sng">
              <a:solidFill>
                <a:schemeClr val="dk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p:restoredTop sz="94648"/>
  </p:normalViewPr>
  <p:slideViewPr>
    <p:cSldViewPr snapToGrid="0">
      <p:cViewPr varScale="1">
        <p:scale>
          <a:sx n="122" d="100"/>
          <a:sy n="122" d="100"/>
        </p:scale>
        <p:origin x="192" y="736"/>
      </p:cViewPr>
      <p:guideLst>
        <p:guide orient="horz" pos="300"/>
        <p:guide pos="408"/>
        <p:guide orient="horz" pos="1092"/>
        <p:guide pos="5496"/>
        <p:guide pos="1464"/>
        <p:guide pos="1680"/>
        <p:guide pos="2736"/>
        <p:guide pos="2976"/>
        <p:guide pos="4032"/>
        <p:guide pos="4296"/>
        <p:guide pos="5352"/>
        <p:guide orient="horz" pos="1380"/>
        <p:guide orient="horz" pos="2628"/>
        <p:guide orient="horz" pos="540"/>
        <p:guide orient="horz" pos="2100"/>
      </p:guideLst>
    </p:cSldViewPr>
  </p:slideViewPr>
  <p:outlineViewPr>
    <p:cViewPr>
      <p:scale>
        <a:sx n="33" d="100"/>
        <a:sy n="33" d="100"/>
      </p:scale>
      <p:origin x="0" y="-39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or.nnlm.gov/op/op.Download_Share.php?documentid=449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nlm.gov/funding/rfa/data-science-and-services-project-award"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nnlm.gov/funding/rfa/technology-improvement-project-award" TargetMode="External"/><Relationship Id="rId4" Type="http://schemas.openxmlformats.org/officeDocument/2006/relationships/hyperlink" Target="https://nnlm.gov/funding/rfa/health-information-outreach-awar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nlm.gov/training/class-catalog/nnlm-region-1-4-part-funding-webinar-serie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nnlm.gov/training/class/nnlm-region-1-funding-webinar-part-2-set"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lor.nnlm.gov/op/op.Download_Share.php?documentid=449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llofus.nih.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nnlm.gov/ncds/resources" TargetMode="External"/><Relationship Id="rId13" Type="http://schemas.openxmlformats.org/officeDocument/2006/relationships/hyperlink" Target="https://www.joinallofus.org/" TargetMode="External"/><Relationship Id="rId3" Type="http://schemas.openxmlformats.org/officeDocument/2006/relationships/hyperlink" Target="http://www.nlm.nih.gov/oet" TargetMode="External"/><Relationship Id="rId7" Type="http://schemas.openxmlformats.org/officeDocument/2006/relationships/hyperlink" Target="https://www.nlm.nih.gov/oet/capacity-building/capacity-building-opportunities.html" TargetMode="External"/><Relationship Id="rId12" Type="http://schemas.openxmlformats.org/officeDocument/2006/relationships/hyperlink" Target="https://nnlm.gov/initiatives/all-of-u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lm.nih.gov/pubs/plan/lrp17/NLM_StrategicReport2017_2027.html" TargetMode="External"/><Relationship Id="rId11" Type="http://schemas.openxmlformats.org/officeDocument/2006/relationships/hyperlink" Target="https://nnlm.gov/initiatives/sud" TargetMode="External"/><Relationship Id="rId5" Type="http://schemas.openxmlformats.org/officeDocument/2006/relationships/hyperlink" Target="https://nnlm.gov/initiatives/ccs" TargetMode="External"/><Relationship Id="rId15" Type="http://schemas.openxmlformats.org/officeDocument/2006/relationships/hyperlink" Target="https://nnlm.gov/initiatives/publibs" TargetMode="External"/><Relationship Id="rId10" Type="http://schemas.openxmlformats.org/officeDocument/2006/relationships/hyperlink" Target="https://nnlm.gov/initiatives/student-engagement" TargetMode="External"/><Relationship Id="rId4" Type="http://schemas.openxmlformats.org/officeDocument/2006/relationships/hyperlink" Target="https://www.hhs.gov/sites/default/files/surgeon-general-misinformation-advisory.pdf" TargetMode="External"/><Relationship Id="rId9" Type="http://schemas.openxmlformats.org/officeDocument/2006/relationships/hyperlink" Target="https://nnlm.gov/about/centers/ncds" TargetMode="External"/><Relationship Id="rId14" Type="http://schemas.openxmlformats.org/officeDocument/2006/relationships/hyperlink" Target="https://nnlm.gov/about/centers/te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Tony</a:t>
            </a:r>
            <a:endParaRPr/>
          </a:p>
          <a:p>
            <a:pPr marL="0" lvl="0" indent="0" algn="l" rtl="0">
              <a:spcBef>
                <a:spcPts val="0"/>
              </a:spcBef>
              <a:spcAft>
                <a:spcPts val="0"/>
              </a:spcAft>
              <a:buClr>
                <a:schemeClr val="dk1"/>
              </a:buClr>
              <a:buSzPts val="1100"/>
              <a:buFont typeface="Arial"/>
              <a:buNone/>
            </a:pPr>
            <a:r>
              <a:rPr lang="en-US">
                <a:solidFill>
                  <a:schemeClr val="dk1"/>
                </a:solidFill>
              </a:rPr>
              <a:t>Link to Resources Referenced: </a:t>
            </a:r>
            <a:r>
              <a:rPr lang="en-US" u="sng">
                <a:solidFill>
                  <a:schemeClr val="hlink"/>
                </a:solidFill>
                <a:hlinkClick r:id="rId3"/>
              </a:rPr>
              <a:t>https://lor.nnlm.gov/op/op.Download_Share.php?documentid=4490</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p:txBody>
      </p:sp>
      <p:sp>
        <p:nvSpPr>
          <p:cNvPr id="106" name="Google Shape;106;p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3: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p:txBody>
      </p:sp>
      <p:sp>
        <p:nvSpPr>
          <p:cNvPr id="115" name="Google Shape;115;p1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None/>
            </a:pPr>
            <a:r>
              <a:rPr lang="en-US"/>
              <a:t>Nancy</a:t>
            </a:r>
            <a:endParaRPr/>
          </a:p>
          <a:p>
            <a:pPr marL="457200" lvl="0" indent="-298450" algn="l" rtl="0">
              <a:lnSpc>
                <a:spcPct val="100000"/>
              </a:lnSpc>
              <a:spcBef>
                <a:spcPts val="0"/>
              </a:spcBef>
              <a:spcAft>
                <a:spcPts val="0"/>
              </a:spcAft>
              <a:buSzPts val="1100"/>
              <a:buChar char="●"/>
            </a:pPr>
            <a:r>
              <a:rPr lang="en-US"/>
              <a:t>Who is it you want to reach? How do you plan to reach them? Why – is there justification of need? When and where, exactly, will you do this outreach? What are your assets and strengths? Where do you need help from partners? What partners best complement what you have to offer? </a:t>
            </a:r>
            <a:endParaRPr/>
          </a:p>
          <a:p>
            <a:pPr marL="457200" lvl="0" indent="-298450" algn="l" rtl="0">
              <a:lnSpc>
                <a:spcPct val="100000"/>
              </a:lnSpc>
              <a:spcBef>
                <a:spcPts val="0"/>
              </a:spcBef>
              <a:spcAft>
                <a:spcPts val="0"/>
              </a:spcAft>
              <a:buSzPts val="1100"/>
              <a:buChar char="●"/>
            </a:pPr>
            <a:r>
              <a:rPr lang="en-US"/>
              <a:t>These are some of the things to think over as you plan.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4: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Tony</a:t>
            </a:r>
            <a:endParaRPr/>
          </a:p>
        </p:txBody>
      </p:sp>
      <p:sp>
        <p:nvSpPr>
          <p:cNvPr id="132" name="Google Shape;132;p1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None/>
            </a:pPr>
            <a:r>
              <a:rPr lang="en-US"/>
              <a:t>Tony</a:t>
            </a:r>
            <a:endParaRPr/>
          </a:p>
          <a:p>
            <a:pPr marL="457200" lvl="0" indent="-298450" algn="l" rtl="0">
              <a:lnSpc>
                <a:spcPct val="100000"/>
              </a:lnSpc>
              <a:spcBef>
                <a:spcPts val="0"/>
              </a:spcBef>
              <a:spcAft>
                <a:spcPts val="0"/>
              </a:spcAft>
              <a:buSzPts val="1100"/>
              <a:buChar char="●"/>
            </a:pPr>
            <a:r>
              <a:rPr lang="en-US"/>
              <a:t>Data:  </a:t>
            </a:r>
            <a:r>
              <a:rPr lang="en-US" b="0" i="0">
                <a:solidFill>
                  <a:srgbClr val="000000"/>
                </a:solidFill>
                <a:latin typeface="Times New Roman"/>
                <a:ea typeface="Times New Roman"/>
                <a:cs typeface="Times New Roman"/>
                <a:sym typeface="Times New Roman"/>
              </a:rPr>
              <a:t>The award’s primary aim is to focus on projects that stimulate innovations in biomedical knowledge collection, organization, and management or data science, information, or research services</a:t>
            </a:r>
            <a:endParaRPr b="0" i="0">
              <a:solidFill>
                <a:srgbClr val="000000"/>
              </a:solidFill>
              <a:latin typeface="Times New Roman"/>
              <a:ea typeface="Times New Roman"/>
              <a:cs typeface="Times New Roman"/>
              <a:sym typeface="Times New Roman"/>
            </a:endParaRPr>
          </a:p>
          <a:p>
            <a:pPr marL="457200" lvl="0" indent="-298450" algn="l" rtl="0">
              <a:lnSpc>
                <a:spcPct val="100000"/>
              </a:lnSpc>
              <a:spcBef>
                <a:spcPts val="0"/>
              </a:spcBef>
              <a:spcAft>
                <a:spcPts val="0"/>
              </a:spcAft>
              <a:buSzPts val="1100"/>
              <a:buFont typeface="Times New Roman"/>
              <a:buChar char="●"/>
            </a:pPr>
            <a:r>
              <a:rPr lang="en-US" u="sng">
                <a:solidFill>
                  <a:schemeClr val="hlink"/>
                </a:solidFill>
                <a:latin typeface="Times New Roman"/>
                <a:ea typeface="Times New Roman"/>
                <a:cs typeface="Times New Roman"/>
                <a:sym typeface="Times New Roman"/>
                <a:hlinkClick r:id="rId3"/>
              </a:rPr>
              <a:t>https://nnlm.gov/funding/rfa/data-science-and-services-project-award</a:t>
            </a: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158750" lvl="0" indent="0" algn="l" rtl="0">
              <a:lnSpc>
                <a:spcPct val="100000"/>
              </a:lnSpc>
              <a:spcBef>
                <a:spcPts val="0"/>
              </a:spcBef>
              <a:spcAft>
                <a:spcPts val="0"/>
              </a:spcAft>
              <a:buSzPts val="1100"/>
              <a:buNone/>
            </a:pPr>
            <a:endParaRPr b="0" i="0">
              <a:solidFill>
                <a:srgbClr val="000000"/>
              </a:solidFill>
              <a:latin typeface="Times New Roman"/>
              <a:ea typeface="Times New Roman"/>
              <a:cs typeface="Times New Roman"/>
              <a:sym typeface="Times New Roman"/>
            </a:endParaRPr>
          </a:p>
          <a:p>
            <a:pPr marL="457200" lvl="0" indent="-298450" algn="l" rtl="0">
              <a:lnSpc>
                <a:spcPct val="100000"/>
              </a:lnSpc>
              <a:spcBef>
                <a:spcPts val="0"/>
              </a:spcBef>
              <a:spcAft>
                <a:spcPts val="0"/>
              </a:spcAft>
              <a:buSzPts val="1100"/>
              <a:buChar char="●"/>
            </a:pPr>
            <a:r>
              <a:rPr lang="en-US" b="0" i="0">
                <a:solidFill>
                  <a:srgbClr val="000000"/>
                </a:solidFill>
                <a:latin typeface="Times New Roman"/>
                <a:ea typeface="Times New Roman"/>
                <a:cs typeface="Times New Roman"/>
                <a:sym typeface="Times New Roman"/>
              </a:rPr>
              <a:t>Health Outreach: The purpose of the Health Information Outreach Award is to provide support for projects that improve health information literacy and increase the ability of patients, family members, students, and members of the public to find and use health information; or improve health professionals’ access to, awareness of, and skills for locating high-quality biomedical and health information.</a:t>
            </a:r>
            <a:endParaRPr b="0" i="0">
              <a:solidFill>
                <a:srgbClr val="000000"/>
              </a:solidFill>
              <a:latin typeface="Times New Roman"/>
              <a:ea typeface="Times New Roman"/>
              <a:cs typeface="Times New Roman"/>
              <a:sym typeface="Times New Roman"/>
            </a:endParaRPr>
          </a:p>
          <a:p>
            <a:pPr marL="457200" lvl="0" indent="-298450" algn="l" rtl="0">
              <a:lnSpc>
                <a:spcPct val="100000"/>
              </a:lnSpc>
              <a:spcBef>
                <a:spcPts val="0"/>
              </a:spcBef>
              <a:spcAft>
                <a:spcPts val="0"/>
              </a:spcAft>
              <a:buSzPts val="1100"/>
              <a:buFont typeface="Times New Roman"/>
              <a:buChar char="●"/>
            </a:pPr>
            <a:r>
              <a:rPr lang="en-US" u="sng">
                <a:solidFill>
                  <a:schemeClr val="hlink"/>
                </a:solidFill>
                <a:latin typeface="Times New Roman"/>
                <a:ea typeface="Times New Roman"/>
                <a:cs typeface="Times New Roman"/>
                <a:sym typeface="Times New Roman"/>
                <a:hlinkClick r:id="rId4"/>
              </a:rPr>
              <a:t>https://nnlm.gov/funding/rfa/health-information-outreach-award</a:t>
            </a: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marL="158750" lvl="0" indent="0" algn="l" rtl="0">
              <a:lnSpc>
                <a:spcPct val="100000"/>
              </a:lnSpc>
              <a:spcBef>
                <a:spcPts val="0"/>
              </a:spcBef>
              <a:spcAft>
                <a:spcPts val="0"/>
              </a:spcAft>
              <a:buSzPts val="1100"/>
              <a:buNone/>
            </a:pPr>
            <a:endParaRPr b="0" i="0">
              <a:solidFill>
                <a:srgbClr val="000000"/>
              </a:solidFill>
              <a:latin typeface="Times New Roman"/>
              <a:ea typeface="Times New Roman"/>
              <a:cs typeface="Times New Roman"/>
              <a:sym typeface="Times New Roman"/>
            </a:endParaRPr>
          </a:p>
          <a:p>
            <a:pPr marL="457200" lvl="0" indent="-298450" algn="l" rtl="0">
              <a:lnSpc>
                <a:spcPct val="100000"/>
              </a:lnSpc>
              <a:spcBef>
                <a:spcPts val="0"/>
              </a:spcBef>
              <a:spcAft>
                <a:spcPts val="0"/>
              </a:spcAft>
              <a:buSzPts val="1100"/>
              <a:buChar char="●"/>
            </a:pPr>
            <a:r>
              <a:rPr lang="en-US" b="0" i="0">
                <a:solidFill>
                  <a:srgbClr val="000000"/>
                </a:solidFill>
                <a:latin typeface="Times New Roman"/>
                <a:ea typeface="Times New Roman"/>
                <a:cs typeface="Times New Roman"/>
                <a:sym typeface="Times New Roman"/>
              </a:rPr>
              <a:t>Tech Improvement: The Purpose of the Technology Improvement Project Award is to deliver technology improvement and health and digital equity to underserved communities impacted by the digital divide via technology funding and online resource training.</a:t>
            </a:r>
            <a:endParaRPr b="0" i="0">
              <a:solidFill>
                <a:srgbClr val="000000"/>
              </a:solidFill>
              <a:latin typeface="Times New Roman"/>
              <a:ea typeface="Times New Roman"/>
              <a:cs typeface="Times New Roman"/>
              <a:sym typeface="Times New Roman"/>
            </a:endParaRPr>
          </a:p>
          <a:p>
            <a:pPr marL="457200" lvl="0" indent="-298450" algn="l" rtl="0">
              <a:lnSpc>
                <a:spcPct val="100000"/>
              </a:lnSpc>
              <a:spcBef>
                <a:spcPts val="0"/>
              </a:spcBef>
              <a:spcAft>
                <a:spcPts val="0"/>
              </a:spcAft>
              <a:buSzPts val="1100"/>
              <a:buFont typeface="Times New Roman"/>
              <a:buChar char="●"/>
            </a:pPr>
            <a:r>
              <a:rPr lang="en-US" u="sng">
                <a:solidFill>
                  <a:schemeClr val="hlink"/>
                </a:solidFill>
                <a:latin typeface="Times New Roman"/>
                <a:ea typeface="Times New Roman"/>
                <a:cs typeface="Times New Roman"/>
                <a:sym typeface="Times New Roman"/>
                <a:hlinkClick r:id="rId5"/>
              </a:rPr>
              <a:t>https://nnlm.gov/funding/rfa/technology-improvement-project-award</a:t>
            </a:r>
            <a:r>
              <a:rPr lang="en-US">
                <a:latin typeface="Times New Roman"/>
                <a:ea typeface="Times New Roman"/>
                <a:cs typeface="Times New Roman"/>
                <a:sym typeface="Times New Roman"/>
              </a:rPr>
              <a:t> </a:t>
            </a:r>
            <a:endParaRPr>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52879e68e5_0_0: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Tony</a:t>
            </a:r>
            <a:endParaRPr/>
          </a:p>
        </p:txBody>
      </p:sp>
      <p:sp>
        <p:nvSpPr>
          <p:cNvPr id="148" name="Google Shape;148;g152879e68e5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7: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p:txBody>
      </p:sp>
      <p:sp>
        <p:nvSpPr>
          <p:cNvPr id="154" name="Google Shape;154;p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8: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p:txBody>
      </p:sp>
      <p:sp>
        <p:nvSpPr>
          <p:cNvPr id="160" name="Google Shape;160;p1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2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en-US"/>
              <a:t>Tony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Tony</a:t>
            </a:r>
            <a:endParaRPr/>
          </a:p>
          <a:p>
            <a:pPr marL="457200" lvl="0" indent="-298450" algn="l" rtl="0">
              <a:lnSpc>
                <a:spcPct val="100000"/>
              </a:lnSpc>
              <a:spcBef>
                <a:spcPts val="0"/>
              </a:spcBef>
              <a:spcAft>
                <a:spcPts val="0"/>
              </a:spcAft>
              <a:buSzPts val="1100"/>
              <a:buChar char="●"/>
            </a:pPr>
            <a:r>
              <a:rPr lang="en-US"/>
              <a:t>Grants generally have a top level amount that is approved for funding. Thoughtfully budget and research costs appropriately. </a:t>
            </a:r>
            <a:endParaRPr/>
          </a:p>
          <a:p>
            <a:pPr marL="457200" lvl="0" indent="-298450" algn="l" rtl="0">
              <a:lnSpc>
                <a:spcPct val="100000"/>
              </a:lnSpc>
              <a:spcBef>
                <a:spcPts val="0"/>
              </a:spcBef>
              <a:spcAft>
                <a:spcPts val="0"/>
              </a:spcAft>
              <a:buSzPts val="1100"/>
              <a:buChar char="●"/>
            </a:pPr>
            <a:r>
              <a:rPr lang="en-US"/>
              <a:t>If you can properly justify your budget, both reviewers and financial auditors will see that.</a:t>
            </a:r>
            <a:endParaRPr/>
          </a:p>
          <a:p>
            <a:pPr marL="457200" lvl="0" indent="-298450" algn="l" rtl="0">
              <a:lnSpc>
                <a:spcPct val="100000"/>
              </a:lnSpc>
              <a:spcBef>
                <a:spcPts val="0"/>
              </a:spcBef>
              <a:spcAft>
                <a:spcPts val="0"/>
              </a:spcAft>
              <a:buSzPts val="1100"/>
              <a:buChar char="●"/>
            </a:pPr>
            <a:r>
              <a:rPr lang="en-US"/>
              <a:t>Does the description of the grant mention direct and indirect (F&amp;A)</a:t>
            </a:r>
            <a:endParaRPr/>
          </a:p>
          <a:p>
            <a:pPr marL="457200" lvl="0" indent="-298450" algn="l" rtl="0">
              <a:lnSpc>
                <a:spcPct val="100000"/>
              </a:lnSpc>
              <a:spcBef>
                <a:spcPts val="0"/>
              </a:spcBef>
              <a:spcAft>
                <a:spcPts val="0"/>
              </a:spcAft>
              <a:buSzPts val="1100"/>
              <a:buChar char="●"/>
            </a:pPr>
            <a:r>
              <a:rPr lang="en-US"/>
              <a:t>Most institutions have an additional percentage of costs tied to grants under Facilities and Administration. </a:t>
            </a:r>
            <a:endParaRPr/>
          </a:p>
          <a:p>
            <a:pPr marL="457200" lvl="0" indent="-298450" algn="l" rtl="0">
              <a:lnSpc>
                <a:spcPct val="100000"/>
              </a:lnSpc>
              <a:spcBef>
                <a:spcPts val="0"/>
              </a:spcBef>
              <a:spcAft>
                <a:spcPts val="0"/>
              </a:spcAft>
              <a:buSzPts val="1100"/>
              <a:buChar char="●"/>
            </a:pPr>
            <a:r>
              <a:rPr lang="en-US"/>
              <a:t>Find out from your grants or sponsored programs office, if required, what the rate is or if it can be waived.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Tony</a:t>
            </a:r>
            <a:endParaRPr/>
          </a:p>
        </p:txBody>
      </p:sp>
      <p:sp>
        <p:nvSpPr>
          <p:cNvPr id="47" name="Google Shape;47;p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a:t>Tony</a:t>
            </a:r>
            <a:endParaRPr/>
          </a:p>
          <a:p>
            <a:pPr marL="457200" lvl="0" indent="-298450" algn="l" rtl="0">
              <a:lnSpc>
                <a:spcPct val="100000"/>
              </a:lnSpc>
              <a:spcBef>
                <a:spcPts val="0"/>
              </a:spcBef>
              <a:spcAft>
                <a:spcPts val="0"/>
              </a:spcAft>
              <a:buSzPts val="1100"/>
              <a:buChar char="●"/>
            </a:pPr>
            <a:r>
              <a:rPr lang="en-US"/>
              <a:t>If you work at a college, university, or hospital, there may be a grants or sponsored programs office. If there is one, reach out to them in advance to find out what specific requirements exist.</a:t>
            </a:r>
            <a:endParaRPr/>
          </a:p>
          <a:p>
            <a:pPr marL="457200" lvl="0" indent="-298450" algn="l" rtl="0">
              <a:lnSpc>
                <a:spcPct val="100000"/>
              </a:lnSpc>
              <a:spcBef>
                <a:spcPts val="0"/>
              </a:spcBef>
              <a:spcAft>
                <a:spcPts val="0"/>
              </a:spcAft>
              <a:buSzPts val="1100"/>
              <a:buChar char="●"/>
            </a:pPr>
            <a:r>
              <a:rPr lang="en-US"/>
              <a:t>Some grant descriptions, when printed, can be 12 to 30 pages long. Deconstructing the proposal into digestible chunks will help you understand the grant’s requirements.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2: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p:txBody>
      </p:sp>
      <p:sp>
        <p:nvSpPr>
          <p:cNvPr id="187" name="Google Shape;187;p2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52ff42c3bf_0_0: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52ff42c3bf_0_0: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a:p>
            <a:pPr marL="0" lvl="0" indent="0" algn="l" rtl="0">
              <a:spcBef>
                <a:spcPts val="0"/>
              </a:spcBef>
              <a:spcAft>
                <a:spcPts val="0"/>
              </a:spcAft>
              <a:buNone/>
            </a:pPr>
            <a:r>
              <a:rPr lang="en-US" u="sng">
                <a:solidFill>
                  <a:schemeClr val="hlink"/>
                </a:solidFill>
                <a:hlinkClick r:id="rId3"/>
              </a:rPr>
              <a:t>https://nnlm.gov/training/class-catalog/nnlm-region-1-4-part-funding-webinar-series</a:t>
            </a:r>
            <a:r>
              <a:rPr lang="en-US"/>
              <a:t> </a:t>
            </a:r>
            <a:endParaRPr/>
          </a:p>
          <a:p>
            <a:pPr marL="0" lvl="0" indent="0" algn="l" rtl="0">
              <a:spcBef>
                <a:spcPts val="0"/>
              </a:spcBef>
              <a:spcAft>
                <a:spcPts val="0"/>
              </a:spcAft>
              <a:buNone/>
            </a:pPr>
            <a:r>
              <a:rPr lang="en-US" u="sng">
                <a:solidFill>
                  <a:schemeClr val="hlink"/>
                </a:solidFill>
                <a:hlinkClick r:id="rId4"/>
              </a:rPr>
              <a:t>https://nnlm.gov/training/class/nnlm-region-1-funding-webinar-part-2-set</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3: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a:p>
            <a:pPr marL="0" lvl="0" indent="0" algn="l" rtl="0">
              <a:spcBef>
                <a:spcPts val="0"/>
              </a:spcBef>
              <a:spcAft>
                <a:spcPts val="0"/>
              </a:spcAft>
              <a:buNone/>
            </a:pPr>
            <a:r>
              <a:rPr lang="en-US"/>
              <a:t>Link to Resources Referenced: </a:t>
            </a:r>
            <a:r>
              <a:rPr lang="en-US" u="sng">
                <a:solidFill>
                  <a:schemeClr val="hlink"/>
                </a:solidFill>
                <a:hlinkClick r:id="rId3"/>
              </a:rPr>
              <a:t>https://lor.nnlm.gov/op/op.Download_Share.php?documentid=4490</a:t>
            </a:r>
            <a:r>
              <a:rPr lang="en-US"/>
              <a:t>   </a:t>
            </a:r>
            <a:endParaRPr/>
          </a:p>
        </p:txBody>
      </p:sp>
      <p:sp>
        <p:nvSpPr>
          <p:cNvPr id="202" name="Google Shape;202;p2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None/>
            </a:pPr>
            <a:r>
              <a:rPr lang="en-US"/>
              <a:t>Nancy</a:t>
            </a:r>
            <a:endParaRPr/>
          </a:p>
          <a:p>
            <a:pPr marL="457200" lvl="0" indent="-298450" algn="l" rtl="0">
              <a:lnSpc>
                <a:spcPct val="100000"/>
              </a:lnSpc>
              <a:spcBef>
                <a:spcPts val="0"/>
              </a:spcBef>
              <a:spcAft>
                <a:spcPts val="0"/>
              </a:spcAft>
              <a:buSzPts val="1100"/>
              <a:buChar char="●"/>
            </a:pPr>
            <a:r>
              <a:rPr lang="en-US"/>
              <a:t>RML</a:t>
            </a:r>
            <a:endParaRPr/>
          </a:p>
          <a:p>
            <a:pPr marL="457200" lvl="0" indent="-298450" algn="l" rtl="0">
              <a:lnSpc>
                <a:spcPct val="100000"/>
              </a:lnSpc>
              <a:spcBef>
                <a:spcPts val="0"/>
              </a:spcBef>
              <a:spcAft>
                <a:spcPts val="0"/>
              </a:spcAft>
              <a:buSzPts val="1100"/>
              <a:buChar char="●"/>
            </a:pPr>
            <a:r>
              <a:rPr lang="en-US"/>
              <a:t>ROC </a:t>
            </a:r>
            <a:endParaRPr/>
          </a:p>
          <a:p>
            <a:pPr marL="457200" lvl="0" indent="-298450" algn="l" rtl="0">
              <a:lnSpc>
                <a:spcPct val="100000"/>
              </a:lnSpc>
              <a:spcBef>
                <a:spcPts val="0"/>
              </a:spcBef>
              <a:spcAft>
                <a:spcPts val="0"/>
              </a:spcAft>
              <a:buSzPts val="1100"/>
              <a:buChar char="●"/>
            </a:pPr>
            <a:r>
              <a:rPr lang="en-US"/>
              <a:t>Grant</a:t>
            </a:r>
            <a:endParaRPr/>
          </a:p>
          <a:p>
            <a:pPr marL="457200" lvl="0" indent="-298450" algn="l" rtl="0">
              <a:lnSpc>
                <a:spcPct val="100000"/>
              </a:lnSpc>
              <a:spcBef>
                <a:spcPts val="0"/>
              </a:spcBef>
              <a:spcAft>
                <a:spcPts val="0"/>
              </a:spcAft>
              <a:buSzPts val="1100"/>
              <a:buChar char="●"/>
            </a:pPr>
            <a:r>
              <a:rPr lang="en-US"/>
              <a:t>Award</a:t>
            </a:r>
            <a:endParaRPr/>
          </a:p>
          <a:p>
            <a:pPr marL="457200" lvl="0" indent="-298450" algn="l" rtl="0">
              <a:lnSpc>
                <a:spcPct val="100000"/>
              </a:lnSpc>
              <a:spcBef>
                <a:spcPts val="0"/>
              </a:spcBef>
              <a:spcAft>
                <a:spcPts val="0"/>
              </a:spcAft>
              <a:buSzPts val="1100"/>
              <a:buChar char="●"/>
            </a:pPr>
            <a:r>
              <a:rPr lang="en-US"/>
              <a:t>RFA</a:t>
            </a:r>
            <a:endParaRPr/>
          </a:p>
          <a:p>
            <a:pPr marL="457200" lvl="0" indent="-298450" algn="l" rtl="0">
              <a:lnSpc>
                <a:spcPct val="100000"/>
              </a:lnSpc>
              <a:spcBef>
                <a:spcPts val="0"/>
              </a:spcBef>
              <a:spcAft>
                <a:spcPts val="0"/>
              </a:spcAft>
              <a:buSzPts val="1100"/>
              <a:buChar char="●"/>
            </a:pPr>
            <a:r>
              <a:rPr lang="en-US"/>
              <a:t>RFP</a:t>
            </a:r>
            <a:endParaRPr/>
          </a:p>
          <a:p>
            <a:pPr marL="457200" lvl="0" indent="-298450" algn="l" rtl="0">
              <a:lnSpc>
                <a:spcPct val="100000"/>
              </a:lnSpc>
              <a:spcBef>
                <a:spcPts val="0"/>
              </a:spcBef>
              <a:spcAft>
                <a:spcPts val="0"/>
              </a:spcAft>
              <a:buSzPts val="1100"/>
              <a:buChar char="●"/>
            </a:pPr>
            <a:r>
              <a:rPr lang="en-US"/>
              <a:t>IRB</a:t>
            </a:r>
            <a:endParaRPr/>
          </a:p>
          <a:p>
            <a:pPr marL="457200" lvl="0" indent="-298450" algn="l" rtl="0">
              <a:lnSpc>
                <a:spcPct val="100000"/>
              </a:lnSpc>
              <a:spcBef>
                <a:spcPts val="0"/>
              </a:spcBef>
              <a:spcAft>
                <a:spcPts val="0"/>
              </a:spcAft>
              <a:buSzPts val="1100"/>
              <a:buChar char="●"/>
            </a:pPr>
            <a:r>
              <a:rPr lang="en-US"/>
              <a:t>"Activity"</a:t>
            </a:r>
            <a:endParaRPr/>
          </a:p>
          <a:p>
            <a:pPr marL="457200" lvl="0" indent="-298450" algn="l" rtl="0">
              <a:lnSpc>
                <a:spcPct val="100000"/>
              </a:lnSpc>
              <a:spcBef>
                <a:spcPts val="0"/>
              </a:spcBef>
              <a:spcAft>
                <a:spcPts val="0"/>
              </a:spcAft>
              <a:buSzPts val="1100"/>
              <a:buChar char="●"/>
            </a:pPr>
            <a:r>
              <a:rPr lang="en-US"/>
              <a:t>Subaward</a:t>
            </a:r>
            <a:endParaRPr/>
          </a:p>
          <a:p>
            <a:pPr marL="457200" lvl="0" indent="-298450" algn="l" rtl="0">
              <a:lnSpc>
                <a:spcPct val="100000"/>
              </a:lnSpc>
              <a:spcBef>
                <a:spcPts val="0"/>
              </a:spcBef>
              <a:spcAft>
                <a:spcPts val="0"/>
              </a:spcAft>
              <a:buSzPts val="1100"/>
              <a:buChar char="●"/>
            </a:pPr>
            <a:r>
              <a:rPr lang="en-US"/>
              <a:t>Subawardee</a:t>
            </a:r>
            <a:endParaRPr/>
          </a:p>
          <a:p>
            <a:pPr marL="457200" lvl="0" indent="-298450" algn="l" rtl="0">
              <a:lnSpc>
                <a:spcPct val="100000"/>
              </a:lnSpc>
              <a:spcBef>
                <a:spcPts val="0"/>
              </a:spcBef>
              <a:spcAft>
                <a:spcPts val="0"/>
              </a:spcAft>
              <a:buSzPts val="1100"/>
              <a:buChar char="●"/>
            </a:pPr>
            <a:r>
              <a:rPr lang="en-US"/>
              <a:t>Statement of Interest</a:t>
            </a:r>
            <a:endParaRPr/>
          </a:p>
          <a:p>
            <a:pPr marL="457200" lvl="0" indent="-298450" algn="l" rtl="0">
              <a:lnSpc>
                <a:spcPct val="100000"/>
              </a:lnSpc>
              <a:spcBef>
                <a:spcPts val="0"/>
              </a:spcBef>
              <a:spcAft>
                <a:spcPts val="0"/>
              </a:spcAft>
              <a:buSzPts val="1100"/>
              <a:buChar char="●"/>
            </a:pPr>
            <a:r>
              <a:rPr lang="en-US"/>
              <a:t>Letter of Support</a:t>
            </a:r>
            <a:endParaRPr/>
          </a:p>
          <a:p>
            <a:pPr marL="457200" lvl="0" indent="-298450" algn="l" rtl="0">
              <a:lnSpc>
                <a:spcPct val="100000"/>
              </a:lnSpc>
              <a:spcBef>
                <a:spcPts val="0"/>
              </a:spcBef>
              <a:spcAft>
                <a:spcPts val="0"/>
              </a:spcAft>
              <a:buSzPts val="1100"/>
              <a:buChar char="●"/>
            </a:pPr>
            <a:r>
              <a:rPr lang="en-US"/>
              <a:t>Justification of Need</a:t>
            </a:r>
            <a:endParaRPr/>
          </a:p>
          <a:p>
            <a:pPr marL="457200" lvl="0" indent="-298450" algn="l" rtl="0">
              <a:lnSpc>
                <a:spcPct val="100000"/>
              </a:lnSpc>
              <a:spcBef>
                <a:spcPts val="0"/>
              </a:spcBef>
              <a:spcAft>
                <a:spcPts val="0"/>
              </a:spcAft>
              <a:buSzPts val="1100"/>
              <a:buChar char="●"/>
            </a:pPr>
            <a:r>
              <a:rPr lang="en-US"/>
              <a:t>Target Audience</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4: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t>Nancy</a:t>
            </a:r>
            <a:endParaRPr/>
          </a:p>
          <a:p>
            <a:pPr marL="0" lvl="0" indent="0" algn="l" rtl="0">
              <a:spcBef>
                <a:spcPts val="0"/>
              </a:spcBef>
              <a:spcAft>
                <a:spcPts val="0"/>
              </a:spcAft>
              <a:buNone/>
            </a:pPr>
            <a:r>
              <a:rPr lang="en-US"/>
              <a:t>Tony answers F&amp;A and IRB</a:t>
            </a:r>
            <a:endParaRPr/>
          </a:p>
        </p:txBody>
      </p:sp>
      <p:sp>
        <p:nvSpPr>
          <p:cNvPr id="60" name="Google Shape;60;p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158750" lvl="0" indent="0" algn="l" rtl="0">
              <a:lnSpc>
                <a:spcPct val="100000"/>
              </a:lnSpc>
              <a:spcBef>
                <a:spcPts val="0"/>
              </a:spcBef>
              <a:spcAft>
                <a:spcPts val="0"/>
              </a:spcAft>
              <a:buSzPts val="1100"/>
              <a:buNone/>
            </a:pPr>
            <a:r>
              <a:rPr lang="en-US"/>
              <a:t>Tony - Demo the Proposal Writing Toolkit</a:t>
            </a:r>
            <a:endParaRPr/>
          </a:p>
          <a:p>
            <a:pPr marL="158750" lvl="0" indent="0" algn="l" rtl="0">
              <a:lnSpc>
                <a:spcPct val="100000"/>
              </a:lnSpc>
              <a:spcBef>
                <a:spcPts val="0"/>
              </a:spcBef>
              <a:spcAft>
                <a:spcPts val="0"/>
              </a:spcAft>
              <a:buSzPts val="1100"/>
              <a:buNone/>
            </a:pPr>
            <a:r>
              <a:rPr lang="en-US"/>
              <a:t>All non hyperlinked resources in this PPT can be found in this toolkit.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14999"/>
              </a:lnSpc>
              <a:spcBef>
                <a:spcPts val="0"/>
              </a:spcBef>
              <a:spcAft>
                <a:spcPts val="0"/>
              </a:spcAft>
              <a:buSzPts val="1100"/>
              <a:buFont typeface="Arial"/>
              <a:buNone/>
            </a:pPr>
            <a:r>
              <a:rPr lang="en-US"/>
              <a:t>Nancy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7: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en-US"/>
              <a:t>Nancy</a:t>
            </a:r>
            <a:endParaRPr/>
          </a:p>
          <a:p>
            <a:pPr marL="0" lvl="0" indent="0" algn="l" rtl="0">
              <a:lnSpc>
                <a:spcPct val="100000"/>
              </a:lnSpc>
              <a:spcBef>
                <a:spcPts val="0"/>
              </a:spcBef>
              <a:spcAft>
                <a:spcPts val="0"/>
              </a:spcAft>
              <a:buSzPts val="1100"/>
              <a:buNone/>
            </a:pPr>
            <a:r>
              <a:rPr lang="en-US" u="sng">
                <a:solidFill>
                  <a:schemeClr val="hlink"/>
                </a:solidFill>
                <a:hlinkClick r:id="rId3"/>
              </a:rPr>
              <a:t>https://allofus.nih.gov/</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52879e68e5_0_37: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52879e68e5_0_37: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r>
              <a:rPr lang="en-US">
                <a:solidFill>
                  <a:srgbClr val="666666"/>
                </a:solidFill>
              </a:rPr>
              <a:t>Tony</a:t>
            </a:r>
            <a:endParaRPr>
              <a:solidFill>
                <a:srgbClr val="666666"/>
              </a:solidFill>
            </a:endParaRPr>
          </a:p>
          <a:p>
            <a:pPr marL="457200" lvl="0" indent="-298450" algn="l" rtl="0">
              <a:spcBef>
                <a:spcPts val="0"/>
              </a:spcBef>
              <a:spcAft>
                <a:spcPts val="0"/>
              </a:spcAft>
              <a:buClr>
                <a:schemeClr val="dk1"/>
              </a:buClr>
              <a:buSzPts val="1100"/>
              <a:buChar char="●"/>
            </a:pPr>
            <a:r>
              <a:rPr lang="en-US">
                <a:solidFill>
                  <a:srgbClr val="666666"/>
                </a:solidFill>
              </a:rPr>
              <a:t>A </a:t>
            </a:r>
            <a:r>
              <a:rPr lang="en-US" b="1">
                <a:solidFill>
                  <a:srgbClr val="666666"/>
                </a:solidFill>
              </a:rPr>
              <a:t>NNLM National Initiative</a:t>
            </a:r>
            <a:r>
              <a:rPr lang="en-US">
                <a:solidFill>
                  <a:srgbClr val="666666"/>
                </a:solidFill>
              </a:rPr>
              <a:t> is an activity approved by the National Network Steering Committee (NNSC) in which a majority of ROCs (RMLs/Offices/Centers) participates.</a:t>
            </a:r>
            <a:endParaRPr>
              <a:solidFill>
                <a:schemeClr val="dk1"/>
              </a:solidFill>
            </a:endParaRPr>
          </a:p>
          <a:p>
            <a:pPr marL="457200" lvl="0" indent="-298450" algn="l" rtl="0">
              <a:spcBef>
                <a:spcPts val="0"/>
              </a:spcBef>
              <a:spcAft>
                <a:spcPts val="0"/>
              </a:spcAft>
              <a:buClr>
                <a:schemeClr val="dk1"/>
              </a:buClr>
              <a:buSzPts val="1100"/>
              <a:buChar char="●"/>
            </a:pPr>
            <a:r>
              <a:rPr lang="en-US">
                <a:solidFill>
                  <a:srgbClr val="666666"/>
                </a:solidFill>
              </a:rPr>
              <a:t>A </a:t>
            </a:r>
            <a:r>
              <a:rPr lang="en-US" b="1">
                <a:solidFill>
                  <a:srgbClr val="666666"/>
                </a:solidFill>
              </a:rPr>
              <a:t>NLM/NIH priority for NNLM </a:t>
            </a:r>
            <a:r>
              <a:rPr lang="en-US">
                <a:solidFill>
                  <a:srgbClr val="666666"/>
                </a:solidFill>
              </a:rPr>
              <a:t>represents issues, topics, and activities that are important at NLM and NIH, and that NLM’s </a:t>
            </a:r>
            <a:r>
              <a:rPr lang="en-US" u="sng">
                <a:solidFill>
                  <a:srgbClr val="294668"/>
                </a:solidFill>
                <a:hlinkClick r:id="rId3">
                  <a:extLst>
                    <a:ext uri="{A12FA001-AC4F-418D-AE19-62706E023703}">
                      <ahyp:hlinkClr xmlns:ahyp="http://schemas.microsoft.com/office/drawing/2018/hyperlinkcolor" val="tx"/>
                    </a:ext>
                  </a:extLst>
                </a:hlinkClick>
              </a:rPr>
              <a:t>Office of Engagement and Training</a:t>
            </a:r>
            <a:r>
              <a:rPr lang="en-US">
                <a:solidFill>
                  <a:srgbClr val="666666"/>
                </a:solidFill>
              </a:rPr>
              <a:t> (OET) identifies as a priority for the NNLM program.</a:t>
            </a:r>
            <a:endParaRPr>
              <a:solidFill>
                <a:srgbClr val="666666"/>
              </a:solidFill>
            </a:endParaRPr>
          </a:p>
          <a:p>
            <a:pPr marL="0" lvl="0" indent="0" algn="l" rtl="0">
              <a:spcBef>
                <a:spcPts val="0"/>
              </a:spcBef>
              <a:spcAft>
                <a:spcPts val="0"/>
              </a:spcAft>
              <a:buNone/>
            </a:pPr>
            <a:endParaRPr>
              <a:solidFill>
                <a:srgbClr val="666666"/>
              </a:solidFill>
            </a:endParaRPr>
          </a:p>
          <a:p>
            <a:pPr marL="0" lvl="0" indent="0" algn="l" rtl="0">
              <a:spcBef>
                <a:spcPts val="0"/>
              </a:spcBef>
              <a:spcAft>
                <a:spcPts val="0"/>
              </a:spcAft>
              <a:buClr>
                <a:schemeClr val="dk1"/>
              </a:buClr>
              <a:buSzPts val="1100"/>
              <a:buFont typeface="Arial"/>
              <a:buNone/>
            </a:pPr>
            <a:r>
              <a:rPr lang="en-US">
                <a:solidFill>
                  <a:srgbClr val="294668"/>
                </a:solidFill>
              </a:rPr>
              <a:t>Active NNLM Initiatives</a:t>
            </a:r>
            <a:endParaRPr>
              <a:solidFill>
                <a:schemeClr val="dk1"/>
              </a:solidFill>
            </a:endParaRPr>
          </a:p>
          <a:p>
            <a:pPr marL="0" lvl="0" indent="0" algn="l" rtl="0">
              <a:spcBef>
                <a:spcPts val="0"/>
              </a:spcBef>
              <a:spcAft>
                <a:spcPts val="0"/>
              </a:spcAft>
              <a:buNone/>
            </a:pPr>
            <a:r>
              <a:rPr lang="en-US" b="1">
                <a:solidFill>
                  <a:srgbClr val="666666"/>
                </a:solidFill>
              </a:rPr>
              <a:t>Confronting Health Misinformation</a:t>
            </a:r>
            <a:endParaRPr>
              <a:solidFill>
                <a:srgbClr val="666666"/>
              </a:solidFill>
            </a:endParaRPr>
          </a:p>
          <a:p>
            <a:pPr marL="457200" lvl="0" indent="-298450" algn="l" rtl="0">
              <a:spcBef>
                <a:spcPts val="0"/>
              </a:spcBef>
              <a:spcAft>
                <a:spcPts val="0"/>
              </a:spcAft>
              <a:buClr>
                <a:schemeClr val="dk1"/>
              </a:buClr>
              <a:buSzPts val="1100"/>
              <a:buChar char="●"/>
            </a:pPr>
            <a:r>
              <a:rPr lang="en-US" u="sng">
                <a:solidFill>
                  <a:srgbClr val="294668"/>
                </a:solidFill>
                <a:hlinkClick r:id="rId4">
                  <a:extLst>
                    <a:ext uri="{A12FA001-AC4F-418D-AE19-62706E023703}">
                      <ahyp:hlinkClr xmlns:ahyp="http://schemas.microsoft.com/office/drawing/2018/hyperlinkcolor" val="tx"/>
                    </a:ext>
                  </a:extLst>
                </a:hlinkClick>
              </a:rPr>
              <a:t>Confronting Health Misinformation: The U.S. Surgeon General’s Advisory on Building a Health Information Environment</a:t>
            </a:r>
            <a:r>
              <a:rPr lang="en-US">
                <a:solidFill>
                  <a:srgbClr val="666666"/>
                </a:solidFill>
              </a:rPr>
              <a:t> reports that: </a:t>
            </a:r>
            <a:r>
              <a:rPr lang="en-US" i="1">
                <a:solidFill>
                  <a:srgbClr val="666666"/>
                </a:solidFill>
              </a:rPr>
              <a:t>Misinformation thrives in the absence of easily accessible, credible information. When people look for information online and see limited or contradictory search results, they may be left confused or misinformed. More broadly, misinformation tends to flourish in environments of significant societal division, animosity, and distrust. </a:t>
            </a:r>
            <a:r>
              <a:rPr lang="en-US">
                <a:solidFill>
                  <a:srgbClr val="666666"/>
                </a:solidFill>
              </a:rPr>
              <a:t>The NNLM engages with communities to raise awareness of trusted, high-quality, and relevant information and develop strategies to improve health literacy, data literacy, and understand and actively engage in medical research (clinical trials).</a:t>
            </a:r>
            <a:endParaRPr>
              <a:solidFill>
                <a:schemeClr val="dk1"/>
              </a:solidFill>
            </a:endParaRPr>
          </a:p>
          <a:p>
            <a:pPr marL="0" lvl="0" indent="0" algn="l" rtl="0">
              <a:spcBef>
                <a:spcPts val="0"/>
              </a:spcBef>
              <a:spcAft>
                <a:spcPts val="0"/>
              </a:spcAft>
              <a:buNone/>
            </a:pPr>
            <a:r>
              <a:rPr lang="en-US" b="1">
                <a:solidFill>
                  <a:srgbClr val="666666"/>
                </a:solidFill>
              </a:rPr>
              <a:t>Bridging the Digital Divide</a:t>
            </a:r>
            <a:endParaRPr>
              <a:solidFill>
                <a:srgbClr val="666666"/>
              </a:solidFill>
            </a:endParaRPr>
          </a:p>
          <a:p>
            <a:pPr marL="457200" lvl="0" indent="-298450" algn="l" rtl="0">
              <a:spcBef>
                <a:spcPts val="0"/>
              </a:spcBef>
              <a:spcAft>
                <a:spcPts val="0"/>
              </a:spcAft>
              <a:buClr>
                <a:schemeClr val="dk1"/>
              </a:buClr>
              <a:buSzPts val="1100"/>
              <a:buChar char="●"/>
            </a:pPr>
            <a:r>
              <a:rPr lang="en-US">
                <a:solidFill>
                  <a:srgbClr val="666666"/>
                </a:solidFill>
              </a:rPr>
              <a:t>The COVID-19 pandemic has highlighted barriers to health and well-being that were increased due to the digital divide. Issues such as decreased internet connectivity, lack of Wi-Fi, and video chat or webcam technology in both urban and rural areas can hinder access to online health and medical information, and telehealth to its fullest capacity, especially to communities of color, the poor, and medically underserved (Clare, 2021). The goal of this national initiative is to promote technology and digital equity, digital literacy, and telehealth through long-term partnerships and collaborations that will bring access to online health information to communities across the United States.</a:t>
            </a:r>
            <a:endParaRPr>
              <a:solidFill>
                <a:schemeClr val="dk1"/>
              </a:solidFill>
            </a:endParaRPr>
          </a:p>
          <a:p>
            <a:pPr marL="0" lvl="0" indent="0" algn="l" rtl="0">
              <a:spcBef>
                <a:spcPts val="0"/>
              </a:spcBef>
              <a:spcAft>
                <a:spcPts val="0"/>
              </a:spcAft>
              <a:buNone/>
            </a:pPr>
            <a:r>
              <a:rPr lang="en-US" b="1">
                <a:solidFill>
                  <a:srgbClr val="666666"/>
                </a:solidFill>
              </a:rPr>
              <a:t>Environmental Determinants of Health</a:t>
            </a:r>
            <a:endParaRPr>
              <a:solidFill>
                <a:srgbClr val="666666"/>
              </a:solidFill>
            </a:endParaRPr>
          </a:p>
          <a:p>
            <a:pPr marL="457200" lvl="0" indent="-298450" algn="l" rtl="0">
              <a:spcBef>
                <a:spcPts val="0"/>
              </a:spcBef>
              <a:spcAft>
                <a:spcPts val="0"/>
              </a:spcAft>
              <a:buClr>
                <a:schemeClr val="dk1"/>
              </a:buClr>
              <a:buSzPts val="1100"/>
              <a:buChar char="●"/>
            </a:pPr>
            <a:r>
              <a:rPr lang="en-US">
                <a:solidFill>
                  <a:srgbClr val="666666"/>
                </a:solidFill>
              </a:rPr>
              <a:t>Environmental factors can influence human health, including physical, chemical, and biological factors that are external to a person, and all related behaviors. Collectively, these are referred to as environmental determinants of health (EDHs). Threats to any one of the EDHs can have an adverse impact on the health and well-being of the population. These environmental threats can occur naturally, human-made, or because of social conditions and ways people live. Addressing these EDHs will directly improve the health of the population.</a:t>
            </a:r>
            <a:r>
              <a:rPr lang="en-US">
                <a:solidFill>
                  <a:schemeClr val="dk1"/>
                </a:solidFill>
              </a:rPr>
              <a:t> </a:t>
            </a:r>
            <a:r>
              <a:rPr lang="en-US">
                <a:solidFill>
                  <a:srgbClr val="666666"/>
                </a:solidFill>
              </a:rPr>
              <a:t>The NNLM will establish a baseline of understanding of EDIs for NNLM members. This area will cover a wide-range of topics that include (but are not limited to) socioeconomic factors, natural and built environmental factors, pollution, climate change, disaster information management, mental and emotional health, rural and urban health, tribal health, access to health care, health advocacy, and sustainability.</a:t>
            </a:r>
            <a:endParaRPr>
              <a:solidFill>
                <a:schemeClr val="dk1"/>
              </a:solidFill>
            </a:endParaRPr>
          </a:p>
          <a:p>
            <a:pPr marL="158750" lvl="0" indent="0" algn="l" rtl="0">
              <a:spcBef>
                <a:spcPts val="0"/>
              </a:spcBef>
              <a:spcAft>
                <a:spcPts val="0"/>
              </a:spcAft>
              <a:buClr>
                <a:schemeClr val="dk1"/>
              </a:buClr>
              <a:buSzPts val="1100"/>
              <a:buFont typeface="Arial"/>
              <a:buNone/>
            </a:pPr>
            <a:endParaRPr>
              <a:solidFill>
                <a:srgbClr val="294668"/>
              </a:solidFill>
            </a:endParaRPr>
          </a:p>
          <a:p>
            <a:pPr marL="158750" lvl="0" indent="0" algn="l" rtl="0">
              <a:spcBef>
                <a:spcPts val="0"/>
              </a:spcBef>
              <a:spcAft>
                <a:spcPts val="0"/>
              </a:spcAft>
              <a:buClr>
                <a:schemeClr val="dk1"/>
              </a:buClr>
              <a:buSzPts val="1100"/>
              <a:buFont typeface="Arial"/>
              <a:buNone/>
            </a:pPr>
            <a:endParaRPr>
              <a:solidFill>
                <a:srgbClr val="294668"/>
              </a:solidFill>
            </a:endParaRPr>
          </a:p>
          <a:p>
            <a:pPr marL="0" lvl="0" indent="0" algn="l" rtl="0">
              <a:spcBef>
                <a:spcPts val="0"/>
              </a:spcBef>
              <a:spcAft>
                <a:spcPts val="0"/>
              </a:spcAft>
              <a:buClr>
                <a:schemeClr val="dk1"/>
              </a:buClr>
              <a:buSzPts val="1100"/>
              <a:buFont typeface="Arial"/>
              <a:buNone/>
            </a:pPr>
            <a:r>
              <a:rPr lang="en-US">
                <a:solidFill>
                  <a:srgbClr val="294668"/>
                </a:solidFill>
              </a:rPr>
              <a:t>NLM and NIH Priority Areas for NNLM</a:t>
            </a:r>
            <a:endParaRPr>
              <a:solidFill>
                <a:schemeClr val="dk1"/>
              </a:solidFill>
            </a:endParaRPr>
          </a:p>
          <a:p>
            <a:pPr marL="457200" lvl="0" indent="-298450" algn="l" rtl="0">
              <a:spcBef>
                <a:spcPts val="0"/>
              </a:spcBef>
              <a:spcAft>
                <a:spcPts val="0"/>
              </a:spcAft>
              <a:buClr>
                <a:schemeClr val="dk1"/>
              </a:buClr>
              <a:buSzPts val="1100"/>
              <a:buChar char="●"/>
            </a:pPr>
            <a:r>
              <a:rPr lang="en-US" b="1">
                <a:solidFill>
                  <a:srgbClr val="666666"/>
                </a:solidFill>
              </a:rPr>
              <a:t>Citizen Science and Crowdsourcing:</a:t>
            </a:r>
            <a:r>
              <a:rPr lang="en-US">
                <a:solidFill>
                  <a:srgbClr val="666666"/>
                </a:solidFill>
              </a:rPr>
              <a:t>  Through </a:t>
            </a:r>
            <a:r>
              <a:rPr lang="en-US" u="sng">
                <a:solidFill>
                  <a:srgbClr val="294668"/>
                </a:solidFill>
                <a:hlinkClick r:id="rId5">
                  <a:extLst>
                    <a:ext uri="{A12FA001-AC4F-418D-AE19-62706E023703}">
                      <ahyp:hlinkClr xmlns:ahyp="http://schemas.microsoft.com/office/drawing/2018/hyperlinkcolor" val="tx"/>
                    </a:ext>
                  </a:extLst>
                </a:hlinkClick>
              </a:rPr>
              <a:t>the Citizen Science and Crowdsourcing</a:t>
            </a:r>
            <a:r>
              <a:rPr lang="en-US">
                <a:solidFill>
                  <a:srgbClr val="666666"/>
                </a:solidFill>
              </a:rPr>
              <a:t> initiative, NNLM engages communities in addressing societal needs and accelerating biomedical science, technology, and innovation.</a:t>
            </a:r>
            <a:endParaRPr>
              <a:solidFill>
                <a:schemeClr val="dk1"/>
              </a:solidFill>
            </a:endParaRPr>
          </a:p>
          <a:p>
            <a:pPr marL="457200" lvl="0" indent="-298450" algn="l" rtl="0">
              <a:spcBef>
                <a:spcPts val="0"/>
              </a:spcBef>
              <a:spcAft>
                <a:spcPts val="0"/>
              </a:spcAft>
              <a:buClr>
                <a:schemeClr val="dk1"/>
              </a:buClr>
              <a:buSzPts val="1100"/>
              <a:buChar char="●"/>
            </a:pPr>
            <a:r>
              <a:rPr lang="en-US" b="1">
                <a:solidFill>
                  <a:srgbClr val="666666"/>
                </a:solidFill>
              </a:rPr>
              <a:t>Data Science:</a:t>
            </a:r>
            <a:r>
              <a:rPr lang="en-US">
                <a:solidFill>
                  <a:srgbClr val="666666"/>
                </a:solidFill>
              </a:rPr>
              <a:t> NNLM supports the goals of the </a:t>
            </a:r>
            <a:r>
              <a:rPr lang="en-US" i="1" u="sng">
                <a:solidFill>
                  <a:srgbClr val="294668"/>
                </a:solidFill>
                <a:hlinkClick r:id="rId6">
                  <a:extLst>
                    <a:ext uri="{A12FA001-AC4F-418D-AE19-62706E023703}">
                      <ahyp:hlinkClr xmlns:ahyp="http://schemas.microsoft.com/office/drawing/2018/hyperlinkcolor" val="tx"/>
                    </a:ext>
                  </a:extLst>
                </a:hlinkClick>
              </a:rPr>
              <a:t>NLM Strategic Plan 2017-2027: A Platform for Biomedical Discovery and Data-Powered Health</a:t>
            </a:r>
            <a:r>
              <a:rPr lang="en-US">
                <a:solidFill>
                  <a:srgbClr val="666666"/>
                </a:solidFill>
              </a:rPr>
              <a:t>. Activities are guided through OET’s priority areas as outlined in the document </a:t>
            </a:r>
            <a:r>
              <a:rPr lang="en-US" i="1" u="sng">
                <a:solidFill>
                  <a:srgbClr val="294668"/>
                </a:solidFill>
                <a:hlinkClick r:id="rId7">
                  <a:extLst>
                    <a:ext uri="{A12FA001-AC4F-418D-AE19-62706E023703}">
                      <ahyp:hlinkClr xmlns:ahyp="http://schemas.microsoft.com/office/drawing/2018/hyperlinkcolor" val="tx"/>
                    </a:ext>
                  </a:extLst>
                </a:hlinkClick>
              </a:rPr>
              <a:t>Opportunities for Building Capacity in the Library and Information Science Community to Support Data-Driven Research and Health</a:t>
            </a:r>
            <a:r>
              <a:rPr lang="en-US" i="1">
                <a:solidFill>
                  <a:srgbClr val="666666"/>
                </a:solidFill>
              </a:rPr>
              <a:t>. </a:t>
            </a:r>
            <a:r>
              <a:rPr lang="en-US">
                <a:solidFill>
                  <a:srgbClr val="666666"/>
                </a:solidFill>
              </a:rPr>
              <a:t>A key resource to address this priority is the </a:t>
            </a:r>
            <a:r>
              <a:rPr lang="en-US" u="sng">
                <a:solidFill>
                  <a:srgbClr val="294668"/>
                </a:solidFill>
                <a:hlinkClick r:id="rId8">
                  <a:extLst>
                    <a:ext uri="{A12FA001-AC4F-418D-AE19-62706E023703}">
                      <ahyp:hlinkClr xmlns:ahyp="http://schemas.microsoft.com/office/drawing/2018/hyperlinkcolor" val="tx"/>
                    </a:ext>
                  </a:extLst>
                </a:hlinkClick>
              </a:rPr>
              <a:t>NCDS Guides &amp; Resources</a:t>
            </a:r>
            <a:r>
              <a:rPr lang="en-US">
                <a:solidFill>
                  <a:srgbClr val="666666"/>
                </a:solidFill>
              </a:rPr>
              <a:t> maintained by the </a:t>
            </a:r>
            <a:r>
              <a:rPr lang="en-US" u="sng">
                <a:solidFill>
                  <a:srgbClr val="294668"/>
                </a:solidFill>
                <a:hlinkClick r:id="rId9">
                  <a:extLst>
                    <a:ext uri="{A12FA001-AC4F-418D-AE19-62706E023703}">
                      <ahyp:hlinkClr xmlns:ahyp="http://schemas.microsoft.com/office/drawing/2018/hyperlinkcolor" val="tx"/>
                    </a:ext>
                  </a:extLst>
                </a:hlinkClick>
              </a:rPr>
              <a:t>NNLM National Center for Data Services</a:t>
            </a:r>
            <a:r>
              <a:rPr lang="en-US">
                <a:solidFill>
                  <a:srgbClr val="666666"/>
                </a:solidFill>
              </a:rPr>
              <a:t>.</a:t>
            </a:r>
            <a:endParaRPr>
              <a:solidFill>
                <a:schemeClr val="dk1"/>
              </a:solidFill>
            </a:endParaRPr>
          </a:p>
          <a:p>
            <a:pPr marL="457200" lvl="0" indent="-298450" algn="l" rtl="0">
              <a:spcBef>
                <a:spcPts val="0"/>
              </a:spcBef>
              <a:spcAft>
                <a:spcPts val="0"/>
              </a:spcAft>
              <a:buClr>
                <a:schemeClr val="dk1"/>
              </a:buClr>
              <a:buSzPts val="1100"/>
              <a:buChar char="●"/>
            </a:pPr>
            <a:r>
              <a:rPr lang="en-US" b="1">
                <a:solidFill>
                  <a:srgbClr val="666666"/>
                </a:solidFill>
              </a:rPr>
              <a:t>Student Engagement</a:t>
            </a:r>
            <a:r>
              <a:rPr lang="en-US">
                <a:solidFill>
                  <a:srgbClr val="666666"/>
                </a:solidFill>
              </a:rPr>
              <a:t>: Through the </a:t>
            </a:r>
            <a:r>
              <a:rPr lang="en-US" u="sng">
                <a:solidFill>
                  <a:srgbClr val="294668"/>
                </a:solidFill>
                <a:hlinkClick r:id="rId10">
                  <a:extLst>
                    <a:ext uri="{A12FA001-AC4F-418D-AE19-62706E023703}">
                      <ahyp:hlinkClr xmlns:ahyp="http://schemas.microsoft.com/office/drawing/2018/hyperlinkcolor" val="tx"/>
                    </a:ext>
                  </a:extLst>
                </a:hlinkClick>
              </a:rPr>
              <a:t>Student Engagement</a:t>
            </a:r>
            <a:r>
              <a:rPr lang="en-US">
                <a:solidFill>
                  <a:srgbClr val="666666"/>
                </a:solidFill>
              </a:rPr>
              <a:t> initiative, NNLM champions health sciences librarianship by developing partnerships with Library and Information Science (LIS) and other graduate programs, and by collaborating with undergraduate programs, professional associations, and other organizations to work toward increasing diversity in the LIS pipeline.</a:t>
            </a:r>
            <a:endParaRPr>
              <a:solidFill>
                <a:schemeClr val="dk1"/>
              </a:solidFill>
            </a:endParaRPr>
          </a:p>
          <a:p>
            <a:pPr marL="457200" lvl="0" indent="-298450" algn="l" rtl="0">
              <a:spcBef>
                <a:spcPts val="0"/>
              </a:spcBef>
              <a:spcAft>
                <a:spcPts val="0"/>
              </a:spcAft>
              <a:buClr>
                <a:schemeClr val="dk1"/>
              </a:buClr>
              <a:buSzPts val="1100"/>
              <a:buChar char="●"/>
            </a:pPr>
            <a:r>
              <a:rPr lang="en-US" b="1">
                <a:solidFill>
                  <a:srgbClr val="666666"/>
                </a:solidFill>
              </a:rPr>
              <a:t>Substance Use Disorders</a:t>
            </a:r>
            <a:r>
              <a:rPr lang="en-US">
                <a:solidFill>
                  <a:srgbClr val="666666"/>
                </a:solidFill>
              </a:rPr>
              <a:t>: The NNLM </a:t>
            </a:r>
            <a:r>
              <a:rPr lang="en-US" u="sng">
                <a:solidFill>
                  <a:srgbClr val="294668"/>
                </a:solidFill>
                <a:hlinkClick r:id="rId11">
                  <a:extLst>
                    <a:ext uri="{A12FA001-AC4F-418D-AE19-62706E023703}">
                      <ahyp:hlinkClr xmlns:ahyp="http://schemas.microsoft.com/office/drawing/2018/hyperlinkcolor" val="tx"/>
                    </a:ext>
                  </a:extLst>
                </a:hlinkClick>
              </a:rPr>
              <a:t>Substance Use Disorders (SUD)</a:t>
            </a:r>
            <a:r>
              <a:rPr lang="en-US">
                <a:solidFill>
                  <a:srgbClr val="666666"/>
                </a:solidFill>
              </a:rPr>
              <a:t> initiative aims to raise the awareness of NLM and partner organization's SUD resources, provide educational opportunities for network members and develop strategies to meet national and regional information needs.</a:t>
            </a:r>
            <a:endParaRPr>
              <a:solidFill>
                <a:schemeClr val="dk1"/>
              </a:solidFill>
            </a:endParaRPr>
          </a:p>
          <a:p>
            <a:pPr marL="158750" lvl="0" indent="0" algn="l" rtl="0">
              <a:spcBef>
                <a:spcPts val="0"/>
              </a:spcBef>
              <a:spcAft>
                <a:spcPts val="0"/>
              </a:spcAft>
              <a:buClr>
                <a:schemeClr val="dk1"/>
              </a:buClr>
              <a:buSzPts val="1100"/>
              <a:buFont typeface="Arial"/>
              <a:buNone/>
            </a:pPr>
            <a:endParaRPr>
              <a:solidFill>
                <a:srgbClr val="294668"/>
              </a:solidFill>
            </a:endParaRPr>
          </a:p>
          <a:p>
            <a:pPr marL="158750" lvl="0" indent="0" algn="l" rtl="0">
              <a:spcBef>
                <a:spcPts val="0"/>
              </a:spcBef>
              <a:spcAft>
                <a:spcPts val="0"/>
              </a:spcAft>
              <a:buClr>
                <a:schemeClr val="dk1"/>
              </a:buClr>
              <a:buSzPts val="1100"/>
              <a:buFont typeface="Arial"/>
              <a:buNone/>
            </a:pPr>
            <a:r>
              <a:rPr lang="en-US">
                <a:solidFill>
                  <a:srgbClr val="294668"/>
                </a:solidFill>
              </a:rPr>
              <a:t>Previous Initiatives</a:t>
            </a:r>
            <a:endParaRPr>
              <a:solidFill>
                <a:schemeClr val="dk1"/>
              </a:solidFill>
            </a:endParaRPr>
          </a:p>
          <a:p>
            <a:pPr marL="457200" lvl="0" indent="-298450" algn="l" rtl="0">
              <a:spcBef>
                <a:spcPts val="0"/>
              </a:spcBef>
              <a:spcAft>
                <a:spcPts val="0"/>
              </a:spcAft>
              <a:buClr>
                <a:schemeClr val="dk1"/>
              </a:buClr>
              <a:buSzPts val="1100"/>
              <a:buChar char="●"/>
            </a:pPr>
            <a:r>
              <a:rPr lang="en-US" b="1" i="1">
                <a:solidFill>
                  <a:srgbClr val="666666"/>
                </a:solidFill>
              </a:rPr>
              <a:t>All of Us</a:t>
            </a:r>
            <a:endParaRPr>
              <a:solidFill>
                <a:srgbClr val="666666"/>
              </a:solidFill>
            </a:endParaRPr>
          </a:p>
          <a:p>
            <a:pPr marL="457200" lvl="0" indent="-298450" algn="l" rtl="0">
              <a:spcBef>
                <a:spcPts val="0"/>
              </a:spcBef>
              <a:spcAft>
                <a:spcPts val="0"/>
              </a:spcAft>
              <a:buClr>
                <a:schemeClr val="dk1"/>
              </a:buClr>
              <a:buSzPts val="1100"/>
              <a:buChar char="●"/>
            </a:pPr>
            <a:r>
              <a:rPr lang="en-US">
                <a:solidFill>
                  <a:srgbClr val="666666"/>
                </a:solidFill>
              </a:rPr>
              <a:t>The </a:t>
            </a:r>
            <a:r>
              <a:rPr lang="en-US" u="sng">
                <a:solidFill>
                  <a:srgbClr val="294668"/>
                </a:solidFill>
                <a:hlinkClick r:id="rId12">
                  <a:extLst>
                    <a:ext uri="{A12FA001-AC4F-418D-AE19-62706E023703}">
                      <ahyp:hlinkClr xmlns:ahyp="http://schemas.microsoft.com/office/drawing/2018/hyperlinkcolor" val="tx"/>
                    </a:ext>
                  </a:extLst>
                </a:hlinkClick>
              </a:rPr>
              <a:t>NNLM </a:t>
            </a:r>
            <a:r>
              <a:rPr lang="en-US" i="1" u="sng">
                <a:solidFill>
                  <a:srgbClr val="294668"/>
                </a:solidFill>
                <a:hlinkClick r:id="rId12">
                  <a:extLst>
                    <a:ext uri="{A12FA001-AC4F-418D-AE19-62706E023703}">
                      <ahyp:hlinkClr xmlns:ahyp="http://schemas.microsoft.com/office/drawing/2018/hyperlinkcolor" val="tx"/>
                    </a:ext>
                  </a:extLst>
                </a:hlinkClick>
              </a:rPr>
              <a:t>All of Us</a:t>
            </a:r>
            <a:r>
              <a:rPr lang="en-US" u="sng">
                <a:solidFill>
                  <a:srgbClr val="294668"/>
                </a:solidFill>
                <a:hlinkClick r:id="rId12">
                  <a:extLst>
                    <a:ext uri="{A12FA001-AC4F-418D-AE19-62706E023703}">
                      <ahyp:hlinkClr xmlns:ahyp="http://schemas.microsoft.com/office/drawing/2018/hyperlinkcolor" val="tx"/>
                    </a:ext>
                  </a:extLst>
                </a:hlinkClick>
              </a:rPr>
              <a:t> initiative</a:t>
            </a:r>
            <a:r>
              <a:rPr lang="en-US">
                <a:solidFill>
                  <a:srgbClr val="666666"/>
                </a:solidFill>
              </a:rPr>
              <a:t> is a partnership between NNLM and the </a:t>
            </a:r>
            <a:r>
              <a:rPr lang="en-US" u="sng">
                <a:solidFill>
                  <a:srgbClr val="294668"/>
                </a:solidFill>
                <a:hlinkClick r:id="rId13">
                  <a:extLst>
                    <a:ext uri="{A12FA001-AC4F-418D-AE19-62706E023703}">
                      <ahyp:hlinkClr xmlns:ahyp="http://schemas.microsoft.com/office/drawing/2018/hyperlinkcolor" val="tx"/>
                    </a:ext>
                  </a:extLst>
                </a:hlinkClick>
              </a:rPr>
              <a:t>NIH </a:t>
            </a:r>
            <a:r>
              <a:rPr lang="en-US" i="1" u="sng">
                <a:solidFill>
                  <a:srgbClr val="294668"/>
                </a:solidFill>
                <a:hlinkClick r:id="rId13">
                  <a:extLst>
                    <a:ext uri="{A12FA001-AC4F-418D-AE19-62706E023703}">
                      <ahyp:hlinkClr xmlns:ahyp="http://schemas.microsoft.com/office/drawing/2018/hyperlinkcolor" val="tx"/>
                    </a:ext>
                  </a:extLst>
                </a:hlinkClick>
              </a:rPr>
              <a:t>All of Us</a:t>
            </a:r>
            <a:r>
              <a:rPr lang="en-US" u="sng">
                <a:solidFill>
                  <a:srgbClr val="294668"/>
                </a:solidFill>
                <a:hlinkClick r:id="rId13">
                  <a:extLst>
                    <a:ext uri="{A12FA001-AC4F-418D-AE19-62706E023703}">
                      <ahyp:hlinkClr xmlns:ahyp="http://schemas.microsoft.com/office/drawing/2018/hyperlinkcolor" val="tx"/>
                    </a:ext>
                  </a:extLst>
                </a:hlinkClick>
              </a:rPr>
              <a:t> Research Program</a:t>
            </a:r>
            <a:r>
              <a:rPr lang="en-US">
                <a:solidFill>
                  <a:srgbClr val="666666"/>
                </a:solidFill>
              </a:rPr>
              <a:t> with two main objectives. The first is to facilitate</a:t>
            </a:r>
            <a:r>
              <a:rPr lang="en-US" i="1">
                <a:solidFill>
                  <a:srgbClr val="666666"/>
                </a:solidFill>
              </a:rPr>
              <a:t> All of Us </a:t>
            </a:r>
            <a:r>
              <a:rPr lang="en-US">
                <a:solidFill>
                  <a:srgbClr val="666666"/>
                </a:solidFill>
              </a:rPr>
              <a:t>community engagement through public libraries and other NNLM members. The second objective is to provide training for </a:t>
            </a:r>
            <a:r>
              <a:rPr lang="en-US" i="1">
                <a:solidFill>
                  <a:srgbClr val="666666"/>
                </a:solidFill>
              </a:rPr>
              <a:t>All of Us</a:t>
            </a:r>
            <a:r>
              <a:rPr lang="en-US">
                <a:solidFill>
                  <a:srgbClr val="666666"/>
                </a:solidFill>
              </a:rPr>
              <a:t> program staff and participants. Community engagement activities support and develop the NNLM </a:t>
            </a:r>
            <a:r>
              <a:rPr lang="en-US" i="1" u="sng">
                <a:solidFill>
                  <a:srgbClr val="294668"/>
                </a:solidFill>
                <a:hlinkClick r:id="rId12">
                  <a:extLst>
                    <a:ext uri="{A12FA001-AC4F-418D-AE19-62706E023703}">
                      <ahyp:hlinkClr xmlns:ahyp="http://schemas.microsoft.com/office/drawing/2018/hyperlinkcolor" val="tx"/>
                    </a:ext>
                  </a:extLst>
                </a:hlinkClick>
              </a:rPr>
              <a:t>All of Us</a:t>
            </a:r>
            <a:r>
              <a:rPr lang="en-US" u="sng">
                <a:solidFill>
                  <a:srgbClr val="294668"/>
                </a:solidFill>
                <a:hlinkClick r:id="rId12">
                  <a:extLst>
                    <a:ext uri="{A12FA001-AC4F-418D-AE19-62706E023703}">
                      <ahyp:hlinkClr xmlns:ahyp="http://schemas.microsoft.com/office/drawing/2018/hyperlinkcolor" val="tx"/>
                    </a:ext>
                  </a:extLst>
                </a:hlinkClick>
              </a:rPr>
              <a:t> Community Engagement Network</a:t>
            </a:r>
            <a:r>
              <a:rPr lang="en-US">
                <a:solidFill>
                  <a:srgbClr val="666666"/>
                </a:solidFill>
              </a:rPr>
              <a:t> (CEN). The </a:t>
            </a:r>
            <a:r>
              <a:rPr lang="en-US" u="sng">
                <a:solidFill>
                  <a:srgbClr val="294668"/>
                </a:solidFill>
                <a:hlinkClick r:id="rId14">
                  <a:extLst>
                    <a:ext uri="{A12FA001-AC4F-418D-AE19-62706E023703}">
                      <ahyp:hlinkClr xmlns:ahyp="http://schemas.microsoft.com/office/drawing/2018/hyperlinkcolor" val="tx"/>
                    </a:ext>
                  </a:extLst>
                </a:hlinkClick>
              </a:rPr>
              <a:t>NNLM </a:t>
            </a:r>
            <a:r>
              <a:rPr lang="en-US" i="1" u="sng">
                <a:solidFill>
                  <a:srgbClr val="294668"/>
                </a:solidFill>
                <a:hlinkClick r:id="rId14">
                  <a:extLst>
                    <a:ext uri="{A12FA001-AC4F-418D-AE19-62706E023703}">
                      <ahyp:hlinkClr xmlns:ahyp="http://schemas.microsoft.com/office/drawing/2018/hyperlinkcolor" val="tx"/>
                    </a:ext>
                  </a:extLst>
                </a:hlinkClick>
              </a:rPr>
              <a:t>All of Us</a:t>
            </a:r>
            <a:r>
              <a:rPr lang="en-US" u="sng">
                <a:solidFill>
                  <a:srgbClr val="294668"/>
                </a:solidFill>
                <a:hlinkClick r:id="rId14">
                  <a:extLst>
                    <a:ext uri="{A12FA001-AC4F-418D-AE19-62706E023703}">
                      <ahyp:hlinkClr xmlns:ahyp="http://schemas.microsoft.com/office/drawing/2018/hyperlinkcolor" val="tx"/>
                    </a:ext>
                  </a:extLst>
                </a:hlinkClick>
              </a:rPr>
              <a:t> Training and Education Center</a:t>
            </a:r>
            <a:r>
              <a:rPr lang="en-US">
                <a:solidFill>
                  <a:srgbClr val="666666"/>
                </a:solidFill>
              </a:rPr>
              <a:t> (TEC) develops training activities and educational content to support community engagement for </a:t>
            </a:r>
            <a:r>
              <a:rPr lang="en-US" i="1">
                <a:solidFill>
                  <a:srgbClr val="666666"/>
                </a:solidFill>
              </a:rPr>
              <a:t>All of Us</a:t>
            </a:r>
            <a:r>
              <a:rPr lang="en-US">
                <a:solidFill>
                  <a:srgbClr val="666666"/>
                </a:solidFill>
              </a:rPr>
              <a:t>.</a:t>
            </a:r>
            <a:endParaRPr>
              <a:solidFill>
                <a:schemeClr val="dk1"/>
              </a:solidFill>
            </a:endParaRPr>
          </a:p>
          <a:p>
            <a:pPr marL="457200" lvl="0" indent="-298450" algn="l" rtl="0">
              <a:spcBef>
                <a:spcPts val="0"/>
              </a:spcBef>
              <a:spcAft>
                <a:spcPts val="0"/>
              </a:spcAft>
              <a:buClr>
                <a:schemeClr val="dk1"/>
              </a:buClr>
              <a:buSzPts val="1100"/>
              <a:buChar char="●"/>
            </a:pPr>
            <a:r>
              <a:rPr lang="en-US" b="1">
                <a:solidFill>
                  <a:srgbClr val="666666"/>
                </a:solidFill>
              </a:rPr>
              <a:t>Public Libraries</a:t>
            </a:r>
            <a:endParaRPr>
              <a:solidFill>
                <a:srgbClr val="666666"/>
              </a:solidFill>
            </a:endParaRPr>
          </a:p>
          <a:p>
            <a:pPr marL="457200" lvl="0" indent="-298450" algn="l" rtl="0">
              <a:spcBef>
                <a:spcPts val="0"/>
              </a:spcBef>
              <a:spcAft>
                <a:spcPts val="0"/>
              </a:spcAft>
              <a:buClr>
                <a:schemeClr val="dk1"/>
              </a:buClr>
              <a:buSzPts val="1100"/>
              <a:buChar char="●"/>
            </a:pPr>
            <a:r>
              <a:rPr lang="en-US">
                <a:solidFill>
                  <a:srgbClr val="666666"/>
                </a:solidFill>
              </a:rPr>
              <a:t>The </a:t>
            </a:r>
            <a:r>
              <a:rPr lang="en-US" u="sng">
                <a:solidFill>
                  <a:srgbClr val="294668"/>
                </a:solidFill>
                <a:hlinkClick r:id="rId15">
                  <a:extLst>
                    <a:ext uri="{A12FA001-AC4F-418D-AE19-62706E023703}">
                      <ahyp:hlinkClr xmlns:ahyp="http://schemas.microsoft.com/office/drawing/2018/hyperlinkcolor" val="tx"/>
                    </a:ext>
                  </a:extLst>
                </a:hlinkClick>
              </a:rPr>
              <a:t>Public Libraries Initiative</a:t>
            </a:r>
            <a:r>
              <a:rPr lang="en-US">
                <a:solidFill>
                  <a:srgbClr val="666666"/>
                </a:solidFill>
              </a:rPr>
              <a:t> aims to develop long-term partnerships and collaborations that bring NLM’s information resources to communities across the U.S. The goal of this national initiative is to promote health information literacy by equipping library staff with effective skills and high-quality resources to meet the needs of their patrons.</a:t>
            </a:r>
            <a:endParaRPr>
              <a:solidFill>
                <a:schemeClr val="dk1"/>
              </a:solidFill>
            </a:endParaRPr>
          </a:p>
          <a:p>
            <a:pPr marL="0" lvl="0" indent="0" algn="l" rtl="0">
              <a:spcBef>
                <a:spcPts val="0"/>
              </a:spcBef>
              <a:spcAft>
                <a:spcPts val="0"/>
              </a:spcAft>
              <a:buNone/>
            </a:pPr>
            <a:endParaRPr>
              <a:solidFill>
                <a:srgbClr val="666666"/>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8: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14999"/>
              </a:lnSpc>
              <a:spcBef>
                <a:spcPts val="0"/>
              </a:spcBef>
              <a:spcAft>
                <a:spcPts val="0"/>
              </a:spcAft>
              <a:buSzPts val="1100"/>
              <a:buFont typeface="Arial"/>
              <a:buNone/>
            </a:pPr>
            <a:r>
              <a:rPr lang="en-US"/>
              <a:t>Nancy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263183" y="1326850"/>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 name="Google Shape;13;p26"/>
          <p:cNvSpPr txBox="1">
            <a:spLocks noGrp="1"/>
          </p:cNvSpPr>
          <p:nvPr>
            <p:ph type="subTitle" idx="1"/>
          </p:nvPr>
        </p:nvSpPr>
        <p:spPr>
          <a:xfrm>
            <a:off x="311700" y="34649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2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2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2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2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8"/>
          <p:cNvSpPr/>
          <p:nvPr/>
        </p:nvSpPr>
        <p:spPr>
          <a:xfrm>
            <a:off x="-260400" y="6650096"/>
            <a:ext cx="9144000" cy="544500"/>
          </a:xfrm>
          <a:prstGeom prst="rect">
            <a:avLst/>
          </a:prstGeom>
          <a:solidFill>
            <a:srgbClr val="192841"/>
          </a:solidFill>
          <a:ln w="19050" cap="flat" cmpd="sng">
            <a:solidFill>
              <a:srgbClr val="19284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orbel"/>
              <a:ea typeface="Corbel"/>
              <a:cs typeface="Corbel"/>
              <a:sym typeface="Corbel"/>
            </a:endParaRPr>
          </a:p>
        </p:txBody>
      </p:sp>
      <p:pic>
        <p:nvPicPr>
          <p:cNvPr id="24" name="Google Shape;24;p28" descr="Logo for the Network of the National Library of Medicine"/>
          <p:cNvPicPr preferRelativeResize="0"/>
          <p:nvPr/>
        </p:nvPicPr>
        <p:blipFill rotWithShape="1">
          <a:blip r:embed="rId2">
            <a:alphaModFix/>
          </a:blip>
          <a:srcRect/>
          <a:stretch/>
        </p:blipFill>
        <p:spPr>
          <a:xfrm>
            <a:off x="0" y="5965354"/>
            <a:ext cx="2453245" cy="39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2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7" name="Google Shape;2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
        <p:cNvGrpSpPr/>
        <p:nvPr/>
      </p:nvGrpSpPr>
      <p:grpSpPr>
        <a:xfrm>
          <a:off x="0" y="0"/>
          <a:ext cx="0" cy="0"/>
          <a:chOff x="0" y="0"/>
          <a:chExt cx="0" cy="0"/>
        </a:xfrm>
      </p:grpSpPr>
      <p:sp>
        <p:nvSpPr>
          <p:cNvPr id="29" name="Google Shape;29;p3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0" name="Google Shape;3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
        <p:cNvGrpSpPr/>
        <p:nvPr/>
      </p:nvGrpSpPr>
      <p:grpSpPr>
        <a:xfrm>
          <a:off x="0" y="0"/>
          <a:ext cx="0" cy="0"/>
          <a:chOff x="0" y="0"/>
          <a:chExt cx="0" cy="0"/>
        </a:xfrm>
      </p:grpSpPr>
      <p:sp>
        <p:nvSpPr>
          <p:cNvPr id="32" name="Google Shape;32;p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3" name="Google Shape;33;p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34" name="Google Shape;34;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25"/>
          <p:cNvSpPr/>
          <p:nvPr/>
        </p:nvSpPr>
        <p:spPr>
          <a:xfrm>
            <a:off x="0" y="4600467"/>
            <a:ext cx="9144000" cy="544500"/>
          </a:xfrm>
          <a:prstGeom prst="rect">
            <a:avLst/>
          </a:prstGeom>
          <a:solidFill>
            <a:srgbClr val="192841"/>
          </a:solidFill>
          <a:ln w="19050" cap="flat" cmpd="sng">
            <a:solidFill>
              <a:srgbClr val="19284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orbel"/>
              <a:ea typeface="Corbel"/>
              <a:cs typeface="Corbel"/>
              <a:sym typeface="Corbel"/>
            </a:endParaRPr>
          </a:p>
        </p:txBody>
      </p:sp>
      <p:pic>
        <p:nvPicPr>
          <p:cNvPr id="10" name="Google Shape;10;p25" descr="Logo, company name&#10;&#10;Description automatically generated"/>
          <p:cNvPicPr preferRelativeResize="0"/>
          <p:nvPr/>
        </p:nvPicPr>
        <p:blipFill rotWithShape="1">
          <a:blip r:embed="rId9">
            <a:alphaModFix/>
          </a:blip>
          <a:srcRect/>
          <a:stretch/>
        </p:blipFill>
        <p:spPr>
          <a:xfrm>
            <a:off x="457200" y="4654173"/>
            <a:ext cx="3218900" cy="5164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nnlm.gov/guides/nnlm-proposal-writing-toolk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nnlm.gov/funding/rfa/data-science-and-services-project-awar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nnlm.gov/funding/rfa/technology-improvement-project-award" TargetMode="External"/><Relationship Id="rId4" Type="http://schemas.openxmlformats.org/officeDocument/2006/relationships/hyperlink" Target="https://nnlm.gov/funding/rfa/health-information-outreach-award"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dsu.edu/ahss/faculty_resources/grant_resources/how_to_deconstruct_an_rf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carthage.edu/about/offices-services/sponsored-programs/the-grant-life-cycle/step-3-develop-your-proposal/" TargetMode="External"/><Relationship Id="rId4" Type="http://schemas.openxmlformats.org/officeDocument/2006/relationships/hyperlink" Target="https://osp.utah.edu/grant-life-cycle/develop-proposal/review-solicitation.ph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hyperlink" Target="https://nnlm.gov/training/schedule"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ttnguyen@hshsl.umaryland.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calendly.com/nancy-nnlm" TargetMode="External"/><Relationship Id="rId5" Type="http://schemas.openxmlformats.org/officeDocument/2006/relationships/hyperlink" Target="mailto:npatters@hshsl.umaryland.edu" TargetMode="External"/><Relationship Id="rId4" Type="http://schemas.openxmlformats.org/officeDocument/2006/relationships/hyperlink" Target="https://calendly.com/ttnguyen-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nlm.gov/guides/nnlm-proposal-writing-toolk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nnlm.gov/about/about-nnl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
          <p:cNvSpPr txBox="1">
            <a:spLocks noGrp="1"/>
          </p:cNvSpPr>
          <p:nvPr>
            <p:ph type="ctrTitle"/>
          </p:nvPr>
        </p:nvSpPr>
        <p:spPr>
          <a:xfrm>
            <a:off x="-100" y="241275"/>
            <a:ext cx="9144000" cy="1647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3200" b="1"/>
              <a:t>Writing and Submitting Your </a:t>
            </a:r>
            <a:endParaRPr sz="3200" b="1"/>
          </a:p>
          <a:p>
            <a:pPr marL="0" lvl="0" indent="0" algn="ctr" rtl="0">
              <a:lnSpc>
                <a:spcPct val="100000"/>
              </a:lnSpc>
              <a:spcBef>
                <a:spcPts val="0"/>
              </a:spcBef>
              <a:spcAft>
                <a:spcPts val="0"/>
              </a:spcAft>
              <a:buSzPts val="5200"/>
              <a:buNone/>
            </a:pPr>
            <a:r>
              <a:rPr lang="en-US" sz="3200" b="1"/>
              <a:t>NNLM Proposal for Region 1 Grants</a:t>
            </a:r>
            <a:endParaRPr sz="3200" b="1">
              <a:solidFill>
                <a:srgbClr val="192841"/>
              </a:solidFill>
            </a:endParaRPr>
          </a:p>
        </p:txBody>
      </p:sp>
      <p:sp>
        <p:nvSpPr>
          <p:cNvPr id="42" name="Google Shape;42;p1"/>
          <p:cNvSpPr txBox="1">
            <a:spLocks noGrp="1"/>
          </p:cNvSpPr>
          <p:nvPr>
            <p:ph type="subTitle" idx="1"/>
          </p:nvPr>
        </p:nvSpPr>
        <p:spPr>
          <a:xfrm>
            <a:off x="-100" y="1889225"/>
            <a:ext cx="9144000" cy="1126200"/>
          </a:xfrm>
          <a:prstGeom prst="rect">
            <a:avLst/>
          </a:prstGeom>
          <a:noFill/>
          <a:ln>
            <a:noFill/>
          </a:ln>
        </p:spPr>
        <p:txBody>
          <a:bodyPr spcFirstLastPara="1" wrap="square" lIns="91425" tIns="91425" rIns="91425" bIns="91425" anchor="t" anchorCtr="0">
            <a:normAutofit/>
          </a:bodyPr>
          <a:lstStyle/>
          <a:p>
            <a:pPr marL="457200" lvl="0" indent="-342900" algn="ctr" rtl="0">
              <a:lnSpc>
                <a:spcPct val="100000"/>
              </a:lnSpc>
              <a:spcBef>
                <a:spcPts val="0"/>
              </a:spcBef>
              <a:spcAft>
                <a:spcPts val="0"/>
              </a:spcAft>
              <a:buSzPts val="2800"/>
              <a:buNone/>
            </a:pPr>
            <a:r>
              <a:rPr lang="en-US">
                <a:solidFill>
                  <a:schemeClr val="dk1"/>
                </a:solidFill>
              </a:rPr>
              <a:t>Part 1: Ready?</a:t>
            </a:r>
            <a:endParaRPr>
              <a:solidFill>
                <a:schemeClr val="dk1"/>
              </a:solidFill>
            </a:endParaRPr>
          </a:p>
          <a:p>
            <a:pPr marL="457200" lvl="0" indent="-342900" algn="ctr" rtl="0">
              <a:lnSpc>
                <a:spcPct val="100000"/>
              </a:lnSpc>
              <a:spcBef>
                <a:spcPts val="0"/>
              </a:spcBef>
              <a:spcAft>
                <a:spcPts val="0"/>
              </a:spcAft>
              <a:buSzPts val="2800"/>
              <a:buNone/>
            </a:pPr>
            <a:r>
              <a:rPr lang="en-US">
                <a:solidFill>
                  <a:schemeClr val="dk1"/>
                </a:solidFill>
              </a:rPr>
              <a:t>September 20, 2022</a:t>
            </a:r>
            <a:endParaRPr>
              <a:solidFill>
                <a:schemeClr val="dk1"/>
              </a:solidFill>
            </a:endParaRPr>
          </a:p>
        </p:txBody>
      </p:sp>
      <p:sp>
        <p:nvSpPr>
          <p:cNvPr id="43" name="Google Shape;43;p1"/>
          <p:cNvSpPr txBox="1"/>
          <p:nvPr/>
        </p:nvSpPr>
        <p:spPr>
          <a:xfrm>
            <a:off x="1189774" y="3101846"/>
            <a:ext cx="273664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Nancy Patterson</a:t>
            </a:r>
            <a:endParaRPr/>
          </a:p>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Outreach Librarian</a:t>
            </a:r>
            <a:endParaRPr/>
          </a:p>
        </p:txBody>
      </p:sp>
      <p:sp>
        <p:nvSpPr>
          <p:cNvPr id="44" name="Google Shape;44;p1"/>
          <p:cNvSpPr txBox="1"/>
          <p:nvPr/>
        </p:nvSpPr>
        <p:spPr>
          <a:xfrm>
            <a:off x="5461950" y="3101846"/>
            <a:ext cx="2683748"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Tony Nguyen</a:t>
            </a:r>
            <a:endParaRPr/>
          </a:p>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Executive Director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9"/>
          <p:cNvSpPr txBox="1">
            <a:spLocks noGrp="1"/>
          </p:cNvSpPr>
          <p:nvPr>
            <p:ph type="title"/>
          </p:nvPr>
        </p:nvSpPr>
        <p:spPr>
          <a:xfrm>
            <a:off x="-8700" y="284550"/>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111"/>
              <a:buNone/>
            </a:pPr>
            <a:r>
              <a:rPr lang="en-US" sz="3600"/>
              <a:t>Your Organization</a:t>
            </a:r>
            <a:endParaRPr sz="3600"/>
          </a:p>
        </p:txBody>
      </p:sp>
      <p:sp>
        <p:nvSpPr>
          <p:cNvPr id="109" name="Google Shape;109;p9"/>
          <p:cNvSpPr txBox="1">
            <a:spLocks noGrp="1"/>
          </p:cNvSpPr>
          <p:nvPr>
            <p:ph type="body" idx="1"/>
          </p:nvPr>
        </p:nvSpPr>
        <p:spPr>
          <a:xfrm>
            <a:off x="647699" y="1215050"/>
            <a:ext cx="2211300" cy="9780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dk1"/>
              </a:buClr>
              <a:buSzPts val="2400"/>
              <a:buChar char="●"/>
            </a:pPr>
            <a:r>
              <a:rPr lang="en-US" sz="2400">
                <a:solidFill>
                  <a:schemeClr val="dk1"/>
                </a:solidFill>
              </a:rPr>
              <a:t>Mission</a:t>
            </a:r>
            <a:endParaRPr sz="2400">
              <a:solidFill>
                <a:schemeClr val="dk1"/>
              </a:solidFill>
            </a:endParaRPr>
          </a:p>
          <a:p>
            <a:pPr marL="457200" lvl="0" indent="-381000" algn="l" rtl="0">
              <a:lnSpc>
                <a:spcPct val="114999"/>
              </a:lnSpc>
              <a:spcBef>
                <a:spcPts val="0"/>
              </a:spcBef>
              <a:spcAft>
                <a:spcPts val="0"/>
              </a:spcAft>
              <a:buClr>
                <a:schemeClr val="dk1"/>
              </a:buClr>
              <a:buSzPts val="2400"/>
              <a:buChar char="●"/>
            </a:pPr>
            <a:r>
              <a:rPr lang="en-US" sz="2400">
                <a:solidFill>
                  <a:schemeClr val="dk1"/>
                </a:solidFill>
              </a:rPr>
              <a:t>Vision</a:t>
            </a:r>
            <a:endParaRPr sz="2400">
              <a:solidFill>
                <a:schemeClr val="dk1"/>
              </a:solidFill>
            </a:endParaRPr>
          </a:p>
          <a:p>
            <a:pPr marL="457200" lvl="0" indent="-381000" algn="l" rtl="0">
              <a:lnSpc>
                <a:spcPct val="114999"/>
              </a:lnSpc>
              <a:spcBef>
                <a:spcPts val="0"/>
              </a:spcBef>
              <a:spcAft>
                <a:spcPts val="0"/>
              </a:spcAft>
              <a:buClr>
                <a:schemeClr val="dk1"/>
              </a:buClr>
              <a:buSzPts val="2400"/>
              <a:buChar char="●"/>
            </a:pPr>
            <a:r>
              <a:rPr lang="en-US" sz="2400">
                <a:solidFill>
                  <a:schemeClr val="dk1"/>
                </a:solidFill>
              </a:rPr>
              <a:t>Priorities</a:t>
            </a:r>
            <a:endParaRPr sz="2400">
              <a:solidFill>
                <a:schemeClr val="dk1"/>
              </a:solidFill>
            </a:endParaRPr>
          </a:p>
          <a:p>
            <a:pPr marL="457200" lvl="0" indent="-381000" algn="l" rtl="0">
              <a:lnSpc>
                <a:spcPct val="114999"/>
              </a:lnSpc>
              <a:spcBef>
                <a:spcPts val="0"/>
              </a:spcBef>
              <a:spcAft>
                <a:spcPts val="0"/>
              </a:spcAft>
              <a:buClr>
                <a:schemeClr val="dk1"/>
              </a:buClr>
              <a:buSzPts val="2400"/>
              <a:buChar char="●"/>
            </a:pPr>
            <a:r>
              <a:rPr lang="en-US" sz="2400">
                <a:solidFill>
                  <a:schemeClr val="dk1"/>
                </a:solidFill>
              </a:rPr>
              <a:t>Initiatives</a:t>
            </a:r>
            <a:endParaRPr sz="2400">
              <a:solidFill>
                <a:schemeClr val="dk1"/>
              </a:solidFill>
            </a:endParaRPr>
          </a:p>
        </p:txBody>
      </p:sp>
      <p:sp>
        <p:nvSpPr>
          <p:cNvPr id="110" name="Google Shape;110;p9"/>
          <p:cNvSpPr txBox="1">
            <a:spLocks noGrp="1"/>
          </p:cNvSpPr>
          <p:nvPr>
            <p:ph type="body" idx="2"/>
          </p:nvPr>
        </p:nvSpPr>
        <p:spPr>
          <a:xfrm>
            <a:off x="5135412" y="1168300"/>
            <a:ext cx="3999900" cy="34164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Clr>
                <a:schemeClr val="dk1"/>
              </a:buClr>
              <a:buSzPts val="2400"/>
              <a:buChar char="●"/>
            </a:pPr>
            <a:r>
              <a:rPr lang="en-US" sz="2400">
                <a:solidFill>
                  <a:schemeClr val="dk1"/>
                </a:solidFill>
              </a:rPr>
              <a:t>Assets: staff, partners, equipment, space, resources</a:t>
            </a:r>
            <a:endParaRPr sz="2400">
              <a:solidFill>
                <a:schemeClr val="dk1"/>
              </a:solidFill>
            </a:endParaRPr>
          </a:p>
        </p:txBody>
      </p:sp>
      <p:sp>
        <p:nvSpPr>
          <p:cNvPr id="111" name="Google Shape;111;p9"/>
          <p:cNvSpPr txBox="1"/>
          <p:nvPr/>
        </p:nvSpPr>
        <p:spPr>
          <a:xfrm>
            <a:off x="0" y="3547325"/>
            <a:ext cx="9144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Where do your values intersect with NNLM’s? </a:t>
            </a:r>
            <a:endParaRPr sz="2400">
              <a:solidFill>
                <a:schemeClr val="dk1"/>
              </a:solidFill>
            </a:endParaRPr>
          </a:p>
        </p:txBody>
      </p:sp>
      <p:pic>
        <p:nvPicPr>
          <p:cNvPr id="112" name="Google Shape;112;p9" descr="Venn Diagram, Set Diagram, Diagrams"/>
          <p:cNvPicPr preferRelativeResize="0"/>
          <p:nvPr/>
        </p:nvPicPr>
        <p:blipFill rotWithShape="1">
          <a:blip r:embed="rId3">
            <a:alphaModFix/>
          </a:blip>
          <a:srcRect/>
          <a:stretch/>
        </p:blipFill>
        <p:spPr>
          <a:xfrm>
            <a:off x="3857625" y="1897455"/>
            <a:ext cx="1428750" cy="14993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21" name="Google Shape;121;p13" descr="Silhouettes, Person, Circle, Human Chain"/>
          <p:cNvPicPr preferRelativeResize="0"/>
          <p:nvPr/>
        </p:nvPicPr>
        <p:blipFill rotWithShape="1">
          <a:blip r:embed="rId3">
            <a:alphaModFix/>
          </a:blip>
          <a:srcRect/>
          <a:stretch/>
        </p:blipFill>
        <p:spPr>
          <a:xfrm>
            <a:off x="311700" y="152738"/>
            <a:ext cx="1161602" cy="901700"/>
          </a:xfrm>
          <a:prstGeom prst="rect">
            <a:avLst/>
          </a:prstGeom>
          <a:noFill/>
          <a:ln>
            <a:noFill/>
          </a:ln>
        </p:spPr>
      </p:pic>
      <p:sp>
        <p:nvSpPr>
          <p:cNvPr id="120" name="Google Shape;120;p13"/>
          <p:cNvSpPr txBox="1"/>
          <p:nvPr/>
        </p:nvSpPr>
        <p:spPr>
          <a:xfrm>
            <a:off x="405300" y="3941807"/>
            <a:ext cx="4923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Hyperlinks available on the NNLM Proposal Writing Toolkit: </a:t>
            </a:r>
            <a:endParaRPr>
              <a:solidFill>
                <a:schemeClr val="dk1"/>
              </a:solidFill>
            </a:endParaRPr>
          </a:p>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https://nnlm.gov/guides/nnlm-proposal-writing-toolkit</a:t>
            </a:r>
            <a:r>
              <a:rPr lang="en-US">
                <a:solidFill>
                  <a:schemeClr val="dk1"/>
                </a:solidFill>
              </a:rPr>
              <a:t>  </a:t>
            </a:r>
            <a:endParaRPr sz="1400" b="0" i="0" u="none" strike="noStrike" cap="none">
              <a:solidFill>
                <a:schemeClr val="dk1"/>
              </a:solidFill>
              <a:latin typeface="Arial"/>
              <a:ea typeface="Arial"/>
              <a:cs typeface="Arial"/>
              <a:sym typeface="Arial"/>
            </a:endParaRPr>
          </a:p>
        </p:txBody>
      </p:sp>
      <p:sp>
        <p:nvSpPr>
          <p:cNvPr id="119" name="Google Shape;119;p13"/>
          <p:cNvSpPr txBox="1">
            <a:spLocks noGrp="1"/>
          </p:cNvSpPr>
          <p:nvPr>
            <p:ph type="body" idx="2"/>
          </p:nvPr>
        </p:nvSpPr>
        <p:spPr>
          <a:xfrm>
            <a:off x="4640100" y="862050"/>
            <a:ext cx="4328400" cy="3419400"/>
          </a:xfrm>
          <a:prstGeom prst="rect">
            <a:avLst/>
          </a:prstGeom>
          <a:noFill/>
          <a:ln>
            <a:noFill/>
          </a:ln>
        </p:spPr>
        <p:txBody>
          <a:bodyPr spcFirstLastPara="1" wrap="square" lIns="91425" tIns="91425" rIns="91425" bIns="91425" anchor="t" anchorCtr="0">
            <a:normAutofit fontScale="47500" lnSpcReduction="20000"/>
          </a:bodyPr>
          <a:lstStyle/>
          <a:p>
            <a:pPr marL="0" lvl="0" indent="0" algn="l" rtl="0">
              <a:lnSpc>
                <a:spcPct val="115000"/>
              </a:lnSpc>
              <a:spcBef>
                <a:spcPts val="0"/>
              </a:spcBef>
              <a:spcAft>
                <a:spcPts val="0"/>
              </a:spcAft>
              <a:buNone/>
            </a:pPr>
            <a:r>
              <a:rPr lang="en-US" sz="3260" u="sng" dirty="0">
                <a:solidFill>
                  <a:schemeClr val="dk1"/>
                </a:solidFill>
              </a:rPr>
              <a:t>Resources for Statistics</a:t>
            </a:r>
            <a:endParaRPr sz="3260" u="sng" dirty="0">
              <a:solidFill>
                <a:schemeClr val="dk1"/>
              </a:solidFill>
            </a:endParaRPr>
          </a:p>
          <a:p>
            <a:pPr marL="139700" lvl="0" indent="0" algn="l" rtl="0">
              <a:lnSpc>
                <a:spcPct val="115000"/>
              </a:lnSpc>
              <a:spcBef>
                <a:spcPts val="0"/>
              </a:spcBef>
              <a:spcAft>
                <a:spcPts val="0"/>
              </a:spcAft>
              <a:buSzPct val="81720"/>
              <a:buNone/>
            </a:pPr>
            <a:endParaRPr sz="2210" dirty="0">
              <a:solidFill>
                <a:schemeClr val="dk1"/>
              </a:solidFill>
            </a:endParaRPr>
          </a:p>
          <a:p>
            <a:pPr marL="457200" lvl="0" indent="-326945" algn="l" rtl="0">
              <a:lnSpc>
                <a:spcPct val="115000"/>
              </a:lnSpc>
              <a:spcBef>
                <a:spcPts val="0"/>
              </a:spcBef>
              <a:spcAft>
                <a:spcPts val="0"/>
              </a:spcAft>
              <a:buClr>
                <a:schemeClr val="dk1"/>
              </a:buClr>
              <a:buSzPct val="100000"/>
              <a:buChar char="●"/>
            </a:pPr>
            <a:r>
              <a:rPr lang="en-US" sz="3260" dirty="0">
                <a:solidFill>
                  <a:schemeClr val="dk1"/>
                </a:solidFill>
              </a:rPr>
              <a:t>County Health Rankings and Roadmaps</a:t>
            </a:r>
            <a:endParaRPr sz="3260" dirty="0">
              <a:solidFill>
                <a:schemeClr val="dk1"/>
              </a:solidFill>
            </a:endParaRPr>
          </a:p>
          <a:p>
            <a:pPr marL="457200" lvl="0" indent="-326945" algn="l" rtl="0">
              <a:lnSpc>
                <a:spcPct val="115000"/>
              </a:lnSpc>
              <a:spcBef>
                <a:spcPts val="0"/>
              </a:spcBef>
              <a:spcAft>
                <a:spcPts val="0"/>
              </a:spcAft>
              <a:buClr>
                <a:schemeClr val="dk1"/>
              </a:buClr>
              <a:buSzPct val="100000"/>
              <a:buChar char="●"/>
            </a:pPr>
            <a:r>
              <a:rPr lang="en-US" sz="3260" dirty="0">
                <a:solidFill>
                  <a:schemeClr val="dk1"/>
                </a:solidFill>
              </a:rPr>
              <a:t>Community Toolbox</a:t>
            </a:r>
            <a:endParaRPr sz="3260" dirty="0">
              <a:solidFill>
                <a:schemeClr val="dk1"/>
              </a:solidFill>
            </a:endParaRPr>
          </a:p>
          <a:p>
            <a:pPr marL="457200" lvl="0" indent="-326945" algn="l" rtl="0">
              <a:lnSpc>
                <a:spcPct val="115000"/>
              </a:lnSpc>
              <a:spcBef>
                <a:spcPts val="0"/>
              </a:spcBef>
              <a:spcAft>
                <a:spcPts val="0"/>
              </a:spcAft>
              <a:buClr>
                <a:schemeClr val="dk1"/>
              </a:buClr>
              <a:buSzPct val="100000"/>
              <a:buChar char="●"/>
            </a:pPr>
            <a:r>
              <a:rPr lang="en-US" sz="3260" dirty="0">
                <a:solidFill>
                  <a:schemeClr val="dk1"/>
                </a:solidFill>
              </a:rPr>
              <a:t>National Center for Health Data Statistics</a:t>
            </a:r>
            <a:endParaRPr sz="3260" dirty="0">
              <a:solidFill>
                <a:schemeClr val="dk1"/>
              </a:solidFill>
            </a:endParaRPr>
          </a:p>
          <a:p>
            <a:pPr marL="457200" lvl="0" indent="-326945" algn="l" rtl="0">
              <a:lnSpc>
                <a:spcPct val="115000"/>
              </a:lnSpc>
              <a:spcBef>
                <a:spcPts val="0"/>
              </a:spcBef>
              <a:spcAft>
                <a:spcPts val="0"/>
              </a:spcAft>
              <a:buClr>
                <a:schemeClr val="dk1"/>
              </a:buClr>
              <a:buSzPct val="100000"/>
              <a:buChar char="●"/>
            </a:pPr>
            <a:r>
              <a:rPr lang="en-US" sz="3260" dirty="0">
                <a:solidFill>
                  <a:schemeClr val="dk1"/>
                </a:solidFill>
              </a:rPr>
              <a:t>Reports and Data Resources – NIMHHD</a:t>
            </a:r>
            <a:endParaRPr sz="3260" dirty="0">
              <a:solidFill>
                <a:schemeClr val="dk1"/>
              </a:solidFill>
            </a:endParaRPr>
          </a:p>
          <a:p>
            <a:pPr marL="457200" lvl="0" indent="-326945" algn="l" rtl="0">
              <a:lnSpc>
                <a:spcPct val="115000"/>
              </a:lnSpc>
              <a:spcBef>
                <a:spcPts val="0"/>
              </a:spcBef>
              <a:spcAft>
                <a:spcPts val="0"/>
              </a:spcAft>
              <a:buClr>
                <a:schemeClr val="dk1"/>
              </a:buClr>
              <a:buSzPct val="100000"/>
              <a:buChar char="●"/>
            </a:pPr>
            <a:r>
              <a:rPr lang="en-US" sz="3260" dirty="0">
                <a:solidFill>
                  <a:schemeClr val="dk1"/>
                </a:solidFill>
              </a:rPr>
              <a:t>State Health Facts</a:t>
            </a:r>
            <a:endParaRPr sz="3260" dirty="0">
              <a:solidFill>
                <a:schemeClr val="dk1"/>
              </a:solidFill>
            </a:endParaRPr>
          </a:p>
          <a:p>
            <a:pPr marL="457200" lvl="0" indent="-326945" algn="l" rtl="0">
              <a:lnSpc>
                <a:spcPct val="115000"/>
              </a:lnSpc>
              <a:spcBef>
                <a:spcPts val="0"/>
              </a:spcBef>
              <a:spcAft>
                <a:spcPts val="0"/>
              </a:spcAft>
              <a:buClr>
                <a:schemeClr val="dk1"/>
              </a:buClr>
              <a:buSzPct val="100000"/>
              <a:buChar char="●"/>
            </a:pPr>
            <a:r>
              <a:rPr lang="en-US" sz="3260" dirty="0">
                <a:solidFill>
                  <a:schemeClr val="dk1"/>
                </a:solidFill>
              </a:rPr>
              <a:t>Rural Health Information Hub (RHIHUB)</a:t>
            </a:r>
            <a:endParaRPr sz="3260" dirty="0">
              <a:solidFill>
                <a:schemeClr val="dk1"/>
              </a:solidFill>
            </a:endParaRPr>
          </a:p>
          <a:p>
            <a:pPr marL="457200" lvl="0" indent="-326945" algn="l" rtl="0">
              <a:lnSpc>
                <a:spcPct val="115000"/>
              </a:lnSpc>
              <a:spcBef>
                <a:spcPts val="0"/>
              </a:spcBef>
              <a:spcAft>
                <a:spcPts val="0"/>
              </a:spcAft>
              <a:buClr>
                <a:schemeClr val="dk1"/>
              </a:buClr>
              <a:buSzPct val="100000"/>
              <a:buChar char="●"/>
            </a:pPr>
            <a:r>
              <a:rPr lang="en-US" sz="3260" dirty="0">
                <a:solidFill>
                  <a:schemeClr val="dk1"/>
                </a:solidFill>
              </a:rPr>
              <a:t>Local Departments of Health (Health, Public Health, Rural Health)</a:t>
            </a:r>
            <a:endParaRPr sz="3260" dirty="0">
              <a:solidFill>
                <a:schemeClr val="dk1"/>
              </a:solidFill>
            </a:endParaRPr>
          </a:p>
          <a:p>
            <a:pPr marL="139700" lvl="0" indent="0" algn="l" rtl="0">
              <a:lnSpc>
                <a:spcPct val="114999"/>
              </a:lnSpc>
              <a:spcBef>
                <a:spcPts val="0"/>
              </a:spcBef>
              <a:spcAft>
                <a:spcPts val="0"/>
              </a:spcAft>
              <a:buSzPct val="129032"/>
              <a:buNone/>
            </a:pPr>
            <a:endParaRPr dirty="0"/>
          </a:p>
        </p:txBody>
      </p:sp>
      <p:sp>
        <p:nvSpPr>
          <p:cNvPr id="118" name="Google Shape;118;p13"/>
          <p:cNvSpPr txBox="1">
            <a:spLocks noGrp="1"/>
          </p:cNvSpPr>
          <p:nvPr>
            <p:ph type="body" idx="1"/>
          </p:nvPr>
        </p:nvSpPr>
        <p:spPr>
          <a:xfrm>
            <a:off x="311700" y="1277250"/>
            <a:ext cx="4328400" cy="21495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US" sz="2200">
                <a:solidFill>
                  <a:schemeClr val="dk1"/>
                </a:solidFill>
              </a:rPr>
              <a:t>Assets</a:t>
            </a:r>
            <a:endParaRPr sz="2200"/>
          </a:p>
          <a:p>
            <a:pPr marL="457200" lvl="0" indent="-368300" algn="l" rtl="0">
              <a:lnSpc>
                <a:spcPct val="114999"/>
              </a:lnSpc>
              <a:spcBef>
                <a:spcPts val="0"/>
              </a:spcBef>
              <a:spcAft>
                <a:spcPts val="0"/>
              </a:spcAft>
              <a:buSzPts val="2200"/>
              <a:buChar char="●"/>
            </a:pPr>
            <a:r>
              <a:rPr lang="en-US" sz="2200">
                <a:solidFill>
                  <a:schemeClr val="dk1"/>
                </a:solidFill>
              </a:rPr>
              <a:t>Needs</a:t>
            </a:r>
            <a:endParaRPr sz="2200"/>
          </a:p>
          <a:p>
            <a:pPr marL="457200" lvl="0" indent="-368300" algn="l" rtl="0">
              <a:lnSpc>
                <a:spcPct val="114999"/>
              </a:lnSpc>
              <a:spcBef>
                <a:spcPts val="0"/>
              </a:spcBef>
              <a:spcAft>
                <a:spcPts val="0"/>
              </a:spcAft>
              <a:buSzPts val="2200"/>
              <a:buChar char="●"/>
            </a:pPr>
            <a:r>
              <a:rPr lang="en-US" sz="2200">
                <a:solidFill>
                  <a:schemeClr val="dk1"/>
                </a:solidFill>
              </a:rPr>
              <a:t>Partners</a:t>
            </a:r>
            <a:endParaRPr sz="2200"/>
          </a:p>
          <a:p>
            <a:pPr marL="0" lvl="0" indent="0" algn="l" rtl="0">
              <a:lnSpc>
                <a:spcPct val="114999"/>
              </a:lnSpc>
              <a:spcBef>
                <a:spcPts val="0"/>
              </a:spcBef>
              <a:spcAft>
                <a:spcPts val="0"/>
              </a:spcAft>
              <a:buNone/>
            </a:pPr>
            <a:endParaRPr sz="2200">
              <a:solidFill>
                <a:schemeClr val="dk1"/>
              </a:solidFill>
            </a:endParaRPr>
          </a:p>
          <a:p>
            <a:pPr marL="457200" lvl="0" indent="-368300" algn="l" rtl="0">
              <a:lnSpc>
                <a:spcPct val="114999"/>
              </a:lnSpc>
              <a:spcBef>
                <a:spcPts val="0"/>
              </a:spcBef>
              <a:spcAft>
                <a:spcPts val="0"/>
              </a:spcAft>
              <a:buSzPts val="2200"/>
              <a:buChar char="●"/>
            </a:pPr>
            <a:r>
              <a:rPr lang="en-US" sz="2200">
                <a:solidFill>
                  <a:schemeClr val="dk1"/>
                </a:solidFill>
              </a:rPr>
              <a:t>Previous outreach projects – successful and unsuccessful</a:t>
            </a:r>
            <a:endParaRPr sz="2200"/>
          </a:p>
        </p:txBody>
      </p:sp>
      <p:sp>
        <p:nvSpPr>
          <p:cNvPr id="117" name="Google Shape;117;p13"/>
          <p:cNvSpPr txBox="1">
            <a:spLocks noGrp="1"/>
          </p:cNvSpPr>
          <p:nvPr>
            <p:ph type="title"/>
          </p:nvPr>
        </p:nvSpPr>
        <p:spPr>
          <a:xfrm>
            <a:off x="-451295" y="245563"/>
            <a:ext cx="5854390" cy="5232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77777"/>
              <a:buNone/>
            </a:pPr>
            <a:r>
              <a:rPr lang="en-US" b="1" dirty="0"/>
              <a:t>	  </a:t>
            </a:r>
            <a:r>
              <a:rPr lang="en-US" sz="4000" dirty="0"/>
              <a:t>Your Community</a:t>
            </a:r>
            <a:endParaRPr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Title 3">
            <a:extLst>
              <a:ext uri="{FF2B5EF4-FFF2-40B4-BE49-F238E27FC236}">
                <a16:creationId xmlns:a16="http://schemas.microsoft.com/office/drawing/2014/main" id="{854C557F-1DCA-0283-15C8-31AFAABC41BC}"/>
              </a:ext>
            </a:extLst>
          </p:cNvPr>
          <p:cNvSpPr>
            <a:spLocks noGrp="1"/>
          </p:cNvSpPr>
          <p:nvPr>
            <p:ph type="title"/>
          </p:nvPr>
        </p:nvSpPr>
        <p:spPr/>
        <p:txBody>
          <a:bodyPr>
            <a:normAutofit fontScale="90000"/>
          </a:bodyPr>
          <a:lstStyle/>
          <a:p>
            <a:r>
              <a:rPr lang="en-US" dirty="0">
                <a:solidFill>
                  <a:schemeClr val="bg1"/>
                </a:solidFill>
              </a:rPr>
              <a:t>Questions to ask</a:t>
            </a:r>
          </a:p>
        </p:txBody>
      </p:sp>
      <p:pic>
        <p:nvPicPr>
          <p:cNvPr id="129" name="Google Shape;129;p11" descr="Ask, Who, What, How, Why, Where, Wall"/>
          <p:cNvPicPr preferRelativeResize="0"/>
          <p:nvPr/>
        </p:nvPicPr>
        <p:blipFill rotWithShape="1">
          <a:blip r:embed="rId3">
            <a:alphaModFix/>
          </a:blip>
          <a:srcRect/>
          <a:stretch/>
        </p:blipFill>
        <p:spPr>
          <a:xfrm>
            <a:off x="1743938" y="0"/>
            <a:ext cx="6121400" cy="45944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7" name="Google Shape;137;p14"/>
          <p:cNvSpPr txBox="1"/>
          <p:nvPr/>
        </p:nvSpPr>
        <p:spPr>
          <a:xfrm>
            <a:off x="0" y="3383550"/>
            <a:ext cx="9144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i="1">
                <a:solidFill>
                  <a:schemeClr val="dk1"/>
                </a:solidFill>
              </a:rPr>
              <a:t>The stronger your proposal the higher your chances!</a:t>
            </a:r>
            <a:endParaRPr/>
          </a:p>
        </p:txBody>
      </p:sp>
      <p:sp>
        <p:nvSpPr>
          <p:cNvPr id="135" name="Google Shape;135;p14"/>
          <p:cNvSpPr txBox="1"/>
          <p:nvPr/>
        </p:nvSpPr>
        <p:spPr>
          <a:xfrm>
            <a:off x="2362200" y="1601697"/>
            <a:ext cx="61245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Good News: The grants are larger this year!</a:t>
            </a:r>
            <a:endParaRPr sz="2400"/>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0" u="none" strike="noStrike" cap="none">
                <a:solidFill>
                  <a:srgbClr val="000000"/>
                </a:solidFill>
                <a:latin typeface="Arial"/>
                <a:ea typeface="Arial"/>
                <a:cs typeface="Arial"/>
                <a:sym typeface="Arial"/>
              </a:rPr>
              <a:t>Bad News: There are fewer grants.</a:t>
            </a:r>
            <a:endParaRPr sz="2400" b="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i="1"/>
          </a:p>
          <a:p>
            <a:pPr marL="0" marR="0" lvl="0" indent="0" algn="l" rtl="0">
              <a:lnSpc>
                <a:spcPct val="100000"/>
              </a:lnSpc>
              <a:spcBef>
                <a:spcPts val="0"/>
              </a:spcBef>
              <a:spcAft>
                <a:spcPts val="0"/>
              </a:spcAft>
              <a:buNone/>
            </a:pPr>
            <a:endParaRPr sz="2400" i="1"/>
          </a:p>
        </p:txBody>
      </p:sp>
      <p:pic>
        <p:nvPicPr>
          <p:cNvPr id="136" name="Google Shape;136;p14" descr="Badge - Thumb Up and Down Two badges with thumb up and thumb down symbol. thumbs down white background stock pictures, royalty-free photos &amp; images"/>
          <p:cNvPicPr preferRelativeResize="0"/>
          <p:nvPr/>
        </p:nvPicPr>
        <p:blipFill rotWithShape="1">
          <a:blip r:embed="rId3">
            <a:alphaModFix/>
          </a:blip>
          <a:srcRect/>
          <a:stretch/>
        </p:blipFill>
        <p:spPr>
          <a:xfrm>
            <a:off x="647690" y="1785187"/>
            <a:ext cx="1536885" cy="811133"/>
          </a:xfrm>
          <a:prstGeom prst="rect">
            <a:avLst/>
          </a:prstGeom>
          <a:noFill/>
          <a:ln>
            <a:noFill/>
          </a:ln>
        </p:spPr>
      </p:pic>
      <p:sp>
        <p:nvSpPr>
          <p:cNvPr id="134" name="Google Shape;134;p14"/>
          <p:cNvSpPr txBox="1">
            <a:spLocks noGrp="1"/>
          </p:cNvSpPr>
          <p:nvPr>
            <p:ph type="title"/>
          </p:nvPr>
        </p:nvSpPr>
        <p:spPr>
          <a:xfrm>
            <a:off x="0" y="265650"/>
            <a:ext cx="91440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US"/>
              <a:t>2023-2024 Grants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title"/>
          </p:nvPr>
        </p:nvSpPr>
        <p:spPr>
          <a:xfrm>
            <a:off x="1245654" y="1917704"/>
            <a:ext cx="7898346" cy="176177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en-US" sz="2400" u="sng">
                <a:solidFill>
                  <a:schemeClr val="hlink"/>
                </a:solidFill>
                <a:hlinkClick r:id="rId3"/>
              </a:rPr>
              <a:t>Data Science and Services Project</a:t>
            </a:r>
            <a:r>
              <a:rPr lang="en-US" sz="2400"/>
              <a:t>    - $30K (1)</a:t>
            </a:r>
            <a:br>
              <a:rPr lang="en-US" sz="2400"/>
            </a:br>
            <a:br>
              <a:rPr lang="en-US" sz="2400"/>
            </a:br>
            <a:r>
              <a:rPr lang="en-US" sz="2400" u="sng">
                <a:solidFill>
                  <a:schemeClr val="hlink"/>
                </a:solidFill>
                <a:hlinkClick r:id="rId4"/>
              </a:rPr>
              <a:t>Health Information Outreach Project</a:t>
            </a:r>
            <a:r>
              <a:rPr lang="en-US" sz="2400"/>
              <a:t>  - $30K (3)</a:t>
            </a:r>
            <a:br>
              <a:rPr lang="en-US" sz="2400"/>
            </a:br>
            <a:br>
              <a:rPr lang="en-US" sz="2400"/>
            </a:br>
            <a:r>
              <a:rPr lang="en-US" sz="2400" u="sng">
                <a:solidFill>
                  <a:schemeClr val="hlink"/>
                </a:solidFill>
                <a:hlinkClick r:id="rId5"/>
              </a:rPr>
              <a:t>Technology Improvement Project</a:t>
            </a:r>
            <a:r>
              <a:rPr lang="en-US" sz="2400"/>
              <a:t>       - $30K (1)</a:t>
            </a:r>
            <a:endParaRPr/>
          </a:p>
        </p:txBody>
      </p:sp>
      <p:sp>
        <p:nvSpPr>
          <p:cNvPr id="143" name="Google Shape;143;p15"/>
          <p:cNvSpPr txBox="1"/>
          <p:nvPr/>
        </p:nvSpPr>
        <p:spPr>
          <a:xfrm>
            <a:off x="74" y="666025"/>
            <a:ext cx="9144000" cy="800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   Grants for the 23-24 Cycle</a:t>
            </a:r>
            <a:endParaRPr/>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4" name="Google Shape;144;p15" descr="Clip art of the word Pow! with image of fireworks in the background."/>
          <p:cNvPicPr preferRelativeResize="0"/>
          <p:nvPr/>
        </p:nvPicPr>
        <p:blipFill rotWithShape="1">
          <a:blip r:embed="rId6">
            <a:alphaModFix/>
          </a:blip>
          <a:srcRect/>
          <a:stretch/>
        </p:blipFill>
        <p:spPr>
          <a:xfrm rot="-1000499">
            <a:off x="52381" y="-152990"/>
            <a:ext cx="2006450" cy="2006450"/>
          </a:xfrm>
          <a:prstGeom prst="rect">
            <a:avLst/>
          </a:prstGeom>
          <a:noFill/>
          <a:ln>
            <a:noFill/>
          </a:ln>
        </p:spPr>
      </p:pic>
      <p:sp>
        <p:nvSpPr>
          <p:cNvPr id="145" name="Google Shape;145;p15"/>
          <p:cNvSpPr txBox="1"/>
          <p:nvPr/>
        </p:nvSpPr>
        <p:spPr>
          <a:xfrm>
            <a:off x="0" y="4171950"/>
            <a:ext cx="91440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i="1">
                <a:solidFill>
                  <a:schemeClr val="dk1"/>
                </a:solidFill>
              </a:rPr>
              <a:t>All projects awarded are cost-reimbursable to an institution, not an individual.</a:t>
            </a:r>
            <a:endParaRPr i="1">
              <a:solidFill>
                <a:schemeClr val="dk2"/>
              </a:solidFill>
            </a:endParaRPr>
          </a:p>
          <a:p>
            <a:pPr marL="139700" lvl="0" indent="0" algn="l" rtl="0">
              <a:lnSpc>
                <a:spcPct val="115000"/>
              </a:lnSpc>
              <a:spcBef>
                <a:spcPts val="0"/>
              </a:spcBef>
              <a:spcAft>
                <a:spcPts val="0"/>
              </a:spcAft>
              <a:buNone/>
            </a:pPr>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152879e68e5_0_0"/>
          <p:cNvSpPr txBox="1">
            <a:spLocks noGrp="1"/>
          </p:cNvSpPr>
          <p:nvPr>
            <p:ph type="title"/>
          </p:nvPr>
        </p:nvSpPr>
        <p:spPr>
          <a:xfrm>
            <a:off x="25" y="0"/>
            <a:ext cx="91440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US"/>
              <a:t>Awards Process and Timeline</a:t>
            </a:r>
            <a:endParaRPr/>
          </a:p>
        </p:txBody>
      </p:sp>
      <p:graphicFrame>
        <p:nvGraphicFramePr>
          <p:cNvPr id="151" name="Google Shape;151;g152879e68e5_0_0"/>
          <p:cNvGraphicFramePr/>
          <p:nvPr/>
        </p:nvGraphicFramePr>
        <p:xfrm>
          <a:off x="2" y="453960"/>
          <a:ext cx="9181625" cy="4689475"/>
        </p:xfrm>
        <a:graphic>
          <a:graphicData uri="http://schemas.openxmlformats.org/drawingml/2006/table">
            <a:tbl>
              <a:tblPr firstRow="1" bandRow="1">
                <a:noFill/>
                <a:tableStyleId>{2F2EA456-4A81-4E10-8D2D-2078B7D0CA87}</a:tableStyleId>
              </a:tblPr>
              <a:tblGrid>
                <a:gridCol w="2313500">
                  <a:extLst>
                    <a:ext uri="{9D8B030D-6E8A-4147-A177-3AD203B41FA5}">
                      <a16:colId xmlns:a16="http://schemas.microsoft.com/office/drawing/2014/main" val="20000"/>
                    </a:ext>
                  </a:extLst>
                </a:gridCol>
                <a:gridCol w="6868125">
                  <a:extLst>
                    <a:ext uri="{9D8B030D-6E8A-4147-A177-3AD203B41FA5}">
                      <a16:colId xmlns:a16="http://schemas.microsoft.com/office/drawing/2014/main" val="20001"/>
                    </a:ext>
                  </a:extLst>
                </a:gridCol>
              </a:tblGrid>
              <a:tr h="322750">
                <a:tc>
                  <a:txBody>
                    <a:bodyPr/>
                    <a:lstStyle/>
                    <a:p>
                      <a:pPr marL="0" marR="0" lvl="0" indent="0" algn="l" rtl="0">
                        <a:lnSpc>
                          <a:spcPct val="100000"/>
                        </a:lnSpc>
                        <a:spcBef>
                          <a:spcPts val="0"/>
                        </a:spcBef>
                        <a:spcAft>
                          <a:spcPts val="0"/>
                        </a:spcAft>
                        <a:buNone/>
                      </a:pPr>
                      <a:r>
                        <a:rPr lang="en-US" sz="1400" u="none" strike="noStrike" cap="none" dirty="0">
                          <a:solidFill>
                            <a:schemeClr val="dk1"/>
                          </a:solidFill>
                        </a:rPr>
                        <a:t>Date</a:t>
                      </a:r>
                      <a:endParaRPr sz="1400" u="none" strike="noStrike" cap="none" dirty="0">
                        <a:solidFill>
                          <a:schemeClr val="dk1"/>
                        </a:solidFill>
                      </a:endParaRPr>
                    </a:p>
                  </a:txBody>
                  <a:tcPr marL="91450" marR="91450" marT="45725" marB="45725">
                    <a:solidFill>
                      <a:srgbClr val="A4C2F4"/>
                    </a:solidFill>
                  </a:tcPr>
                </a:tc>
                <a:tc>
                  <a:txBody>
                    <a:bodyPr/>
                    <a:lstStyle/>
                    <a:p>
                      <a:pPr marL="0" marR="0" lvl="4" indent="0" algn="l" rtl="0">
                        <a:lnSpc>
                          <a:spcPct val="100000"/>
                        </a:lnSpc>
                        <a:spcBef>
                          <a:spcPts val="0"/>
                        </a:spcBef>
                        <a:spcAft>
                          <a:spcPts val="0"/>
                        </a:spcAft>
                        <a:buNone/>
                      </a:pPr>
                      <a:r>
                        <a:rPr lang="en-US" dirty="0">
                          <a:solidFill>
                            <a:schemeClr val="dk1"/>
                          </a:solidFill>
                        </a:rPr>
                        <a:t>                                 </a:t>
                      </a:r>
                      <a:r>
                        <a:rPr lang="en-US" sz="1400" u="none" strike="noStrike" cap="none" dirty="0">
                          <a:solidFill>
                            <a:schemeClr val="dk1"/>
                          </a:solidFill>
                        </a:rPr>
                        <a:t>Activity</a:t>
                      </a:r>
                      <a:endParaRPr sz="1400" u="none" strike="noStrike" cap="none" dirty="0">
                        <a:solidFill>
                          <a:schemeClr val="dk1"/>
                        </a:solidFill>
                      </a:endParaRPr>
                    </a:p>
                  </a:txBody>
                  <a:tcPr marL="91450" marR="91450" marT="45725" marB="45725">
                    <a:solidFill>
                      <a:srgbClr val="A4C2F4"/>
                    </a:solidFill>
                  </a:tcPr>
                </a:tc>
                <a:extLst>
                  <a:ext uri="{0D108BD9-81ED-4DB2-BD59-A6C34878D82A}">
                    <a16:rowId xmlns:a16="http://schemas.microsoft.com/office/drawing/2014/main" val="10000"/>
                  </a:ext>
                </a:extLst>
              </a:tr>
              <a:tr h="266275">
                <a:tc gridSpan="2">
                  <a:txBody>
                    <a:bodyPr/>
                    <a:lstStyle/>
                    <a:p>
                      <a:pPr marL="0" marR="0" lvl="0" indent="0" algn="ctr" rtl="0">
                        <a:lnSpc>
                          <a:spcPct val="100000"/>
                        </a:lnSpc>
                        <a:spcBef>
                          <a:spcPts val="0"/>
                        </a:spcBef>
                        <a:spcAft>
                          <a:spcPts val="0"/>
                        </a:spcAft>
                        <a:buNone/>
                      </a:pPr>
                      <a:r>
                        <a:rPr lang="en-US" sz="1050" b="1" u="none" strike="noStrike" cap="none" dirty="0"/>
                        <a:t>2022</a:t>
                      </a:r>
                      <a:endParaRPr sz="1050" b="1" u="none" strike="noStrike" cap="none" dirty="0"/>
                    </a:p>
                  </a:txBody>
                  <a:tcPr marL="91450" marR="91450" marT="45725" marB="45725">
                    <a:solidFill>
                      <a:srgbClr val="C9DAF8"/>
                    </a:solidFill>
                  </a:tcPr>
                </a:tc>
                <a:tc hMerge="1">
                  <a:txBody>
                    <a:bodyPr/>
                    <a:lstStyle/>
                    <a:p>
                      <a:endParaRPr lang="en-US"/>
                    </a:p>
                  </a:txBody>
                  <a:tcPr/>
                </a:tc>
                <a:extLst>
                  <a:ext uri="{0D108BD9-81ED-4DB2-BD59-A6C34878D82A}">
                    <a16:rowId xmlns:a16="http://schemas.microsoft.com/office/drawing/2014/main" val="10001"/>
                  </a:ext>
                </a:extLst>
              </a:tr>
              <a:tr h="266275">
                <a:tc>
                  <a:txBody>
                    <a:bodyPr/>
                    <a:lstStyle/>
                    <a:p>
                      <a:pPr marL="0" marR="0" lvl="0" indent="0" algn="ctr" rtl="0">
                        <a:lnSpc>
                          <a:spcPct val="100000"/>
                        </a:lnSpc>
                        <a:spcBef>
                          <a:spcPts val="0"/>
                        </a:spcBef>
                        <a:spcAft>
                          <a:spcPts val="0"/>
                        </a:spcAft>
                        <a:buNone/>
                      </a:pPr>
                      <a:r>
                        <a:rPr lang="en-US" sz="1050" u="none" strike="noStrike" cap="none" dirty="0"/>
                        <a:t>9/12 – 11/4</a:t>
                      </a:r>
                      <a:endParaRPr sz="105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050" dirty="0"/>
                        <a:t>Application for awards </a:t>
                      </a:r>
                      <a:r>
                        <a:rPr lang="en-US" sz="1050" u="none" strike="noStrike" cap="none" dirty="0"/>
                        <a:t>on </a:t>
                      </a:r>
                      <a:r>
                        <a:rPr lang="en-US" sz="1050" u="none" strike="noStrike" cap="none" dirty="0" err="1"/>
                        <a:t>NNLM.gov</a:t>
                      </a:r>
                      <a:endParaRPr sz="1050" u="none" strike="noStrike" cap="none" dirty="0"/>
                    </a:p>
                  </a:txBody>
                  <a:tcPr marL="91450" marR="91450" marT="45725" marB="45725"/>
                </a:tc>
                <a:extLst>
                  <a:ext uri="{0D108BD9-81ED-4DB2-BD59-A6C34878D82A}">
                    <a16:rowId xmlns:a16="http://schemas.microsoft.com/office/drawing/2014/main" val="10002"/>
                  </a:ext>
                </a:extLst>
              </a:tr>
              <a:tr h="266275">
                <a:tc>
                  <a:txBody>
                    <a:bodyPr/>
                    <a:lstStyle/>
                    <a:p>
                      <a:pPr marL="0" marR="0" lvl="0" indent="0" algn="ctr" rtl="0">
                        <a:lnSpc>
                          <a:spcPct val="100000"/>
                        </a:lnSpc>
                        <a:spcBef>
                          <a:spcPts val="0"/>
                        </a:spcBef>
                        <a:spcAft>
                          <a:spcPts val="0"/>
                        </a:spcAft>
                        <a:buNone/>
                      </a:pPr>
                      <a:r>
                        <a:rPr lang="en-US" sz="1050" u="none" strike="noStrike" cap="none" dirty="0"/>
                        <a:t>11/7 – 11/11</a:t>
                      </a:r>
                      <a:endParaRPr sz="105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dirty="0"/>
                        <a:t>Region 1 staff reviews applications for completeness and eligibility</a:t>
                      </a:r>
                      <a:endParaRPr sz="1050" u="none" strike="noStrike" cap="none" dirty="0"/>
                    </a:p>
                  </a:txBody>
                  <a:tcPr marL="91450" marR="91450" marT="45725" marB="45725"/>
                </a:tc>
                <a:extLst>
                  <a:ext uri="{0D108BD9-81ED-4DB2-BD59-A6C34878D82A}">
                    <a16:rowId xmlns:a16="http://schemas.microsoft.com/office/drawing/2014/main" val="10003"/>
                  </a:ext>
                </a:extLst>
              </a:tr>
              <a:tr h="266275">
                <a:tc>
                  <a:txBody>
                    <a:bodyPr/>
                    <a:lstStyle/>
                    <a:p>
                      <a:pPr marL="0" marR="0" lvl="0" indent="0" algn="ctr" rtl="0">
                        <a:lnSpc>
                          <a:spcPct val="100000"/>
                        </a:lnSpc>
                        <a:spcBef>
                          <a:spcPts val="0"/>
                        </a:spcBef>
                        <a:spcAft>
                          <a:spcPts val="0"/>
                        </a:spcAft>
                        <a:buNone/>
                      </a:pPr>
                      <a:r>
                        <a:rPr lang="en-US" sz="1050" u="none" strike="noStrike" cap="none" dirty="0"/>
                        <a:t>11/14 – 12/9</a:t>
                      </a:r>
                      <a:endParaRPr sz="105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dirty="0"/>
                        <a:t>Peer review period</a:t>
                      </a:r>
                      <a:endParaRPr sz="1050" u="none" strike="noStrike" cap="none" dirty="0"/>
                    </a:p>
                  </a:txBody>
                  <a:tcPr marL="91450" marR="91450" marT="45725" marB="45725"/>
                </a:tc>
                <a:extLst>
                  <a:ext uri="{0D108BD9-81ED-4DB2-BD59-A6C34878D82A}">
                    <a16:rowId xmlns:a16="http://schemas.microsoft.com/office/drawing/2014/main" val="10004"/>
                  </a:ext>
                </a:extLst>
              </a:tr>
              <a:tr h="435725">
                <a:tc>
                  <a:txBody>
                    <a:bodyPr/>
                    <a:lstStyle/>
                    <a:p>
                      <a:pPr marL="0" marR="0" lvl="0" indent="0" algn="ctr" rtl="0">
                        <a:lnSpc>
                          <a:spcPct val="100000"/>
                        </a:lnSpc>
                        <a:spcBef>
                          <a:spcPts val="0"/>
                        </a:spcBef>
                        <a:spcAft>
                          <a:spcPts val="0"/>
                        </a:spcAft>
                        <a:buNone/>
                      </a:pPr>
                      <a:r>
                        <a:rPr lang="en-US" sz="1050" u="none" strike="noStrike" cap="none" dirty="0"/>
                        <a:t>12/12 – 12/23</a:t>
                      </a:r>
                      <a:endParaRPr sz="105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dirty="0"/>
                        <a:t>Regional Medical Library (RML) staff synthesizes peer review feedback </a:t>
                      </a:r>
                      <a:endParaRPr dirty="0"/>
                    </a:p>
                    <a:p>
                      <a:pPr marL="0" marR="0" lvl="0" indent="0" algn="l" rtl="0">
                        <a:lnSpc>
                          <a:spcPct val="100000"/>
                        </a:lnSpc>
                        <a:spcBef>
                          <a:spcPts val="0"/>
                        </a:spcBef>
                        <a:spcAft>
                          <a:spcPts val="0"/>
                        </a:spcAft>
                        <a:buNone/>
                      </a:pPr>
                      <a:r>
                        <a:rPr lang="en-US" sz="1050" u="none" strike="noStrike" cap="none" dirty="0"/>
                        <a:t>RML Executive Director makes final decisions</a:t>
                      </a:r>
                      <a:endParaRPr sz="1050" u="none" strike="noStrike" cap="none" dirty="0"/>
                    </a:p>
                  </a:txBody>
                  <a:tcPr marL="91450" marR="91450" marT="45725" marB="45725"/>
                </a:tc>
                <a:extLst>
                  <a:ext uri="{0D108BD9-81ED-4DB2-BD59-A6C34878D82A}">
                    <a16:rowId xmlns:a16="http://schemas.microsoft.com/office/drawing/2014/main" val="10005"/>
                  </a:ext>
                </a:extLst>
              </a:tr>
              <a:tr h="266275">
                <a:tc gridSpan="2">
                  <a:txBody>
                    <a:bodyPr/>
                    <a:lstStyle/>
                    <a:p>
                      <a:pPr marL="0" marR="0" lvl="0" indent="0" algn="ctr" rtl="0">
                        <a:lnSpc>
                          <a:spcPct val="100000"/>
                        </a:lnSpc>
                        <a:spcBef>
                          <a:spcPts val="0"/>
                        </a:spcBef>
                        <a:spcAft>
                          <a:spcPts val="0"/>
                        </a:spcAft>
                        <a:buNone/>
                      </a:pPr>
                      <a:r>
                        <a:rPr lang="en-US" sz="1050" b="1" u="none" strike="noStrike" cap="none" dirty="0"/>
                        <a:t>2023</a:t>
                      </a:r>
                      <a:endParaRPr sz="1050" b="1" u="none" strike="noStrike" cap="none" dirty="0"/>
                    </a:p>
                  </a:txBody>
                  <a:tcPr marL="91450" marR="91450" marT="45725" marB="45725">
                    <a:solidFill>
                      <a:srgbClr val="C9DAF8"/>
                    </a:solidFill>
                  </a:tcPr>
                </a:tc>
                <a:tc hMerge="1">
                  <a:txBody>
                    <a:bodyPr/>
                    <a:lstStyle/>
                    <a:p>
                      <a:endParaRPr lang="en-US"/>
                    </a:p>
                  </a:txBody>
                  <a:tcPr/>
                </a:tc>
                <a:extLst>
                  <a:ext uri="{0D108BD9-81ED-4DB2-BD59-A6C34878D82A}">
                    <a16:rowId xmlns:a16="http://schemas.microsoft.com/office/drawing/2014/main" val="10006"/>
                  </a:ext>
                </a:extLst>
              </a:tr>
              <a:tr h="435725">
                <a:tc>
                  <a:txBody>
                    <a:bodyPr/>
                    <a:lstStyle/>
                    <a:p>
                      <a:pPr marL="0" marR="0" lvl="0" indent="0" algn="ctr" rtl="0">
                        <a:lnSpc>
                          <a:spcPct val="100000"/>
                        </a:lnSpc>
                        <a:spcBef>
                          <a:spcPts val="0"/>
                        </a:spcBef>
                        <a:spcAft>
                          <a:spcPts val="0"/>
                        </a:spcAft>
                        <a:buNone/>
                      </a:pPr>
                      <a:r>
                        <a:rPr lang="en-US" sz="1050" u="none" strike="noStrike" cap="none" dirty="0"/>
                        <a:t>1/9 – 1/13</a:t>
                      </a:r>
                      <a:endParaRPr sz="105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dirty="0"/>
                        <a:t>RML notifies all applicants of funding decisions</a:t>
                      </a:r>
                      <a:endParaRPr dirty="0"/>
                    </a:p>
                    <a:p>
                      <a:pPr marL="0" marR="0" lvl="0" indent="0" algn="l" rtl="0">
                        <a:lnSpc>
                          <a:spcPct val="100000"/>
                        </a:lnSpc>
                        <a:spcBef>
                          <a:spcPts val="0"/>
                        </a:spcBef>
                        <a:spcAft>
                          <a:spcPts val="0"/>
                        </a:spcAft>
                        <a:buNone/>
                      </a:pPr>
                      <a:r>
                        <a:rPr lang="en-US" sz="1050" u="none" strike="noStrike" cap="none" dirty="0"/>
                        <a:t>RML provides review feedback to applicants</a:t>
                      </a:r>
                      <a:endParaRPr sz="1050" u="none" strike="noStrike" cap="none" dirty="0"/>
                    </a:p>
                  </a:txBody>
                  <a:tcPr marL="91450" marR="91450" marT="45725" marB="45725"/>
                </a:tc>
                <a:extLst>
                  <a:ext uri="{0D108BD9-81ED-4DB2-BD59-A6C34878D82A}">
                    <a16:rowId xmlns:a16="http://schemas.microsoft.com/office/drawing/2014/main" val="10007"/>
                  </a:ext>
                </a:extLst>
              </a:tr>
              <a:tr h="396800">
                <a:tc>
                  <a:txBody>
                    <a:bodyPr/>
                    <a:lstStyle/>
                    <a:p>
                      <a:pPr marL="0" marR="0" lvl="0" indent="0" algn="ctr" rtl="0">
                        <a:lnSpc>
                          <a:spcPct val="100000"/>
                        </a:lnSpc>
                        <a:spcBef>
                          <a:spcPts val="0"/>
                        </a:spcBef>
                        <a:spcAft>
                          <a:spcPts val="0"/>
                        </a:spcAft>
                        <a:buNone/>
                      </a:pPr>
                      <a:r>
                        <a:rPr lang="en-US" sz="1050" dirty="0"/>
                        <a:t>1/16 - 1/31</a:t>
                      </a:r>
                      <a:endParaRPr sz="105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050" dirty="0"/>
                        <a:t>Awardees complete required UMB documents</a:t>
                      </a:r>
                      <a:endParaRPr sz="1050" u="none" strike="noStrike" cap="none" dirty="0"/>
                    </a:p>
                  </a:txBody>
                  <a:tcPr marL="91450" marR="91450" marT="45725" marB="45725"/>
                </a:tc>
                <a:extLst>
                  <a:ext uri="{0D108BD9-81ED-4DB2-BD59-A6C34878D82A}">
                    <a16:rowId xmlns:a16="http://schemas.microsoft.com/office/drawing/2014/main" val="10008"/>
                  </a:ext>
                </a:extLst>
              </a:tr>
              <a:tr h="435725">
                <a:tc>
                  <a:txBody>
                    <a:bodyPr/>
                    <a:lstStyle/>
                    <a:p>
                      <a:pPr marL="0" marR="0" lvl="0" indent="0" algn="ctr" rtl="0">
                        <a:lnSpc>
                          <a:spcPct val="100000"/>
                        </a:lnSpc>
                        <a:spcBef>
                          <a:spcPts val="0"/>
                        </a:spcBef>
                        <a:spcAft>
                          <a:spcPts val="0"/>
                        </a:spcAft>
                        <a:buNone/>
                      </a:pPr>
                      <a:r>
                        <a:rPr lang="en-US" sz="1050" dirty="0"/>
                        <a:t>2</a:t>
                      </a:r>
                      <a:r>
                        <a:rPr lang="en-US" sz="1050" u="none" strike="noStrike" cap="none" dirty="0"/>
                        <a:t>/1 – 4/30 </a:t>
                      </a:r>
                      <a:endParaRPr sz="105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dirty="0"/>
                        <a:t>RML begins IRB process through UMB and obtains approval from NLM</a:t>
                      </a:r>
                      <a:endParaRPr dirty="0"/>
                    </a:p>
                    <a:p>
                      <a:pPr marL="0" marR="0" lvl="0" indent="0" algn="l" rtl="0">
                        <a:lnSpc>
                          <a:spcPct val="100000"/>
                        </a:lnSpc>
                        <a:spcBef>
                          <a:spcPts val="0"/>
                        </a:spcBef>
                        <a:spcAft>
                          <a:spcPts val="0"/>
                        </a:spcAft>
                        <a:buNone/>
                      </a:pPr>
                      <a:r>
                        <a:rPr lang="en-US" sz="1050" u="none" strike="noStrike" cap="none" dirty="0"/>
                        <a:t>RML works with UMB to </a:t>
                      </a:r>
                      <a:r>
                        <a:rPr lang="en-US" sz="1050" dirty="0"/>
                        <a:t>process</a:t>
                      </a:r>
                      <a:r>
                        <a:rPr lang="en-US" sz="1050" u="none" strike="noStrike" cap="none" dirty="0"/>
                        <a:t> administrative paperwork </a:t>
                      </a:r>
                      <a:endParaRPr dirty="0"/>
                    </a:p>
                  </a:txBody>
                  <a:tcPr marL="91450" marR="91450" marT="45725" marB="45725"/>
                </a:tc>
                <a:extLst>
                  <a:ext uri="{0D108BD9-81ED-4DB2-BD59-A6C34878D82A}">
                    <a16:rowId xmlns:a16="http://schemas.microsoft.com/office/drawing/2014/main" val="10009"/>
                  </a:ext>
                </a:extLst>
              </a:tr>
              <a:tr h="266275">
                <a:tc>
                  <a:txBody>
                    <a:bodyPr/>
                    <a:lstStyle/>
                    <a:p>
                      <a:pPr marL="0" marR="0" lvl="0" indent="0" algn="ctr" rtl="0">
                        <a:lnSpc>
                          <a:spcPct val="100000"/>
                        </a:lnSpc>
                        <a:spcBef>
                          <a:spcPts val="0"/>
                        </a:spcBef>
                        <a:spcAft>
                          <a:spcPts val="0"/>
                        </a:spcAft>
                        <a:buNone/>
                      </a:pPr>
                      <a:r>
                        <a:rPr lang="en-US" sz="1050" u="none" strike="noStrike" cap="none" dirty="0"/>
                        <a:t>5/1</a:t>
                      </a:r>
                      <a:endParaRPr sz="105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dirty="0"/>
                        <a:t>RML informs Awardee when they will be able to begin project</a:t>
                      </a:r>
                      <a:endParaRPr sz="1050" u="none" strike="noStrike" cap="none" dirty="0"/>
                    </a:p>
                  </a:txBody>
                  <a:tcPr marL="91450" marR="91450" marT="45725" marB="45725"/>
                </a:tc>
                <a:extLst>
                  <a:ext uri="{0D108BD9-81ED-4DB2-BD59-A6C34878D82A}">
                    <a16:rowId xmlns:a16="http://schemas.microsoft.com/office/drawing/2014/main" val="10010"/>
                  </a:ext>
                </a:extLst>
              </a:tr>
              <a:tr h="266275">
                <a:tc gridSpan="2">
                  <a:txBody>
                    <a:bodyPr/>
                    <a:lstStyle/>
                    <a:p>
                      <a:pPr marL="0" marR="0" lvl="0" indent="0" algn="ctr" rtl="0">
                        <a:lnSpc>
                          <a:spcPct val="100000"/>
                        </a:lnSpc>
                        <a:spcBef>
                          <a:spcPts val="0"/>
                        </a:spcBef>
                        <a:spcAft>
                          <a:spcPts val="0"/>
                        </a:spcAft>
                        <a:buNone/>
                      </a:pPr>
                      <a:r>
                        <a:rPr lang="en-US" sz="1050" b="1" i="0" u="none" strike="noStrike" cap="none" dirty="0">
                          <a:solidFill>
                            <a:schemeClr val="dk1"/>
                          </a:solidFill>
                          <a:latin typeface="Arial"/>
                          <a:ea typeface="Arial"/>
                          <a:cs typeface="Arial"/>
                          <a:sym typeface="Arial"/>
                        </a:rPr>
                        <a:t>2024</a:t>
                      </a:r>
                      <a:endParaRPr sz="1050" b="1" i="0" u="none" strike="noStrike" cap="none" dirty="0">
                        <a:solidFill>
                          <a:schemeClr val="dk1"/>
                        </a:solidFill>
                        <a:latin typeface="Arial"/>
                        <a:ea typeface="Arial"/>
                        <a:cs typeface="Arial"/>
                        <a:sym typeface="Arial"/>
                      </a:endParaRPr>
                    </a:p>
                  </a:txBody>
                  <a:tcPr marL="91450" marR="91450" marT="45725" marB="45725">
                    <a:solidFill>
                      <a:srgbClr val="C9DAF8"/>
                    </a:solidFill>
                  </a:tcPr>
                </a:tc>
                <a:tc hMerge="1">
                  <a:txBody>
                    <a:bodyPr/>
                    <a:lstStyle/>
                    <a:p>
                      <a:endParaRPr lang="en-US"/>
                    </a:p>
                  </a:txBody>
                  <a:tcPr/>
                </a:tc>
                <a:extLst>
                  <a:ext uri="{0D108BD9-81ED-4DB2-BD59-A6C34878D82A}">
                    <a16:rowId xmlns:a16="http://schemas.microsoft.com/office/drawing/2014/main" val="10011"/>
                  </a:ext>
                </a:extLst>
              </a:tr>
              <a:tr h="266275">
                <a:tc>
                  <a:txBody>
                    <a:bodyPr/>
                    <a:lstStyle/>
                    <a:p>
                      <a:pPr marL="0" marR="0" lvl="0" indent="0" algn="ctr" rtl="0">
                        <a:lnSpc>
                          <a:spcPct val="100000"/>
                        </a:lnSpc>
                        <a:spcBef>
                          <a:spcPts val="0"/>
                        </a:spcBef>
                        <a:spcAft>
                          <a:spcPts val="0"/>
                        </a:spcAft>
                        <a:buNone/>
                      </a:pPr>
                      <a:r>
                        <a:rPr lang="en-US" sz="1050" u="none" strike="noStrike" cap="none" dirty="0"/>
                        <a:t>4/30</a:t>
                      </a:r>
                      <a:endParaRPr sz="105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dirty="0"/>
                        <a:t>Awarded project is completed and all expenses must be completed</a:t>
                      </a:r>
                      <a:endParaRPr sz="1050" u="none" strike="noStrike" cap="none" dirty="0"/>
                    </a:p>
                  </a:txBody>
                  <a:tcPr marL="91450" marR="91450" marT="45725" marB="45725"/>
                </a:tc>
                <a:extLst>
                  <a:ext uri="{0D108BD9-81ED-4DB2-BD59-A6C34878D82A}">
                    <a16:rowId xmlns:a16="http://schemas.microsoft.com/office/drawing/2014/main" val="10012"/>
                  </a:ext>
                </a:extLst>
              </a:tr>
              <a:tr h="266275">
                <a:tc>
                  <a:txBody>
                    <a:bodyPr/>
                    <a:lstStyle/>
                    <a:p>
                      <a:pPr marL="0" marR="0" lvl="0" indent="0" algn="ctr" rtl="0">
                        <a:lnSpc>
                          <a:spcPct val="100000"/>
                        </a:lnSpc>
                        <a:spcBef>
                          <a:spcPts val="0"/>
                        </a:spcBef>
                        <a:spcAft>
                          <a:spcPts val="0"/>
                        </a:spcAft>
                        <a:buNone/>
                      </a:pPr>
                      <a:r>
                        <a:rPr lang="en-US" sz="1050" u="none" strike="noStrike" cap="none" dirty="0"/>
                        <a:t>5/31</a:t>
                      </a:r>
                      <a:endParaRPr sz="105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dirty="0"/>
                        <a:t>Final Invoice and Final Report are submitted to RML</a:t>
                      </a:r>
                      <a:endParaRPr sz="1050" u="none" strike="noStrike" cap="none" dirty="0"/>
                    </a:p>
                  </a:txBody>
                  <a:tcPr marL="91450" marR="91450" marT="45725" marB="45725"/>
                </a:tc>
                <a:extLst>
                  <a:ext uri="{0D108BD9-81ED-4DB2-BD59-A6C34878D82A}">
                    <a16:rowId xmlns:a16="http://schemas.microsoft.com/office/drawing/2014/main" val="10013"/>
                  </a:ext>
                </a:extLst>
              </a:tr>
              <a:tr h="266275">
                <a:tc>
                  <a:txBody>
                    <a:bodyPr/>
                    <a:lstStyle/>
                    <a:p>
                      <a:pPr marL="0" marR="0" lvl="0" indent="0" algn="ctr" rtl="0">
                        <a:lnSpc>
                          <a:spcPct val="100000"/>
                        </a:lnSpc>
                        <a:spcBef>
                          <a:spcPts val="0"/>
                        </a:spcBef>
                        <a:spcAft>
                          <a:spcPts val="0"/>
                        </a:spcAft>
                        <a:buNone/>
                      </a:pPr>
                      <a:r>
                        <a:rPr lang="en-US" sz="1050" u="none" strike="noStrike" cap="none" dirty="0"/>
                        <a:t>6/30</a:t>
                      </a:r>
                      <a:endParaRPr sz="105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dirty="0"/>
                        <a:t>Accounting financial records close and awarded projects are marked as complete</a:t>
                      </a:r>
                      <a:endParaRPr sz="1050" u="none" strike="noStrike" cap="none" dirty="0"/>
                    </a:p>
                  </a:txBody>
                  <a:tcPr marL="91450" marR="91450" marT="45725" marB="45725"/>
                </a:tc>
                <a:extLst>
                  <a:ext uri="{0D108BD9-81ED-4DB2-BD59-A6C34878D82A}">
                    <a16:rowId xmlns:a16="http://schemas.microsoft.com/office/drawing/2014/main" val="1001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0" y="1998200"/>
            <a:ext cx="9144000" cy="8418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3600"/>
              <a:buNone/>
            </a:pPr>
            <a:r>
              <a:rPr lang="en-US" b="1"/>
              <a:t>Deconstructing the RFP</a:t>
            </a:r>
            <a:endParaRPr b="1"/>
          </a:p>
        </p:txBody>
      </p:sp>
      <p:pic>
        <p:nvPicPr>
          <p:cNvPr id="157" name="Google Shape;157;p17" descr="Wrecking Ball "/>
          <p:cNvPicPr preferRelativeResize="0"/>
          <p:nvPr/>
        </p:nvPicPr>
        <p:blipFill rotWithShape="1">
          <a:blip r:embed="rId3">
            <a:alphaModFix/>
          </a:blip>
          <a:srcRect r="9115"/>
          <a:stretch/>
        </p:blipFill>
        <p:spPr>
          <a:xfrm>
            <a:off x="-528425" y="0"/>
            <a:ext cx="4305300" cy="32101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5" name="Google Shape;165;p18"/>
          <p:cNvSpPr txBox="1"/>
          <p:nvPr/>
        </p:nvSpPr>
        <p:spPr>
          <a:xfrm>
            <a:off x="2906318" y="3722154"/>
            <a:ext cx="333136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Arial"/>
                <a:ea typeface="Arial"/>
                <a:cs typeface="Arial"/>
                <a:sym typeface="Arial"/>
              </a:rPr>
              <a:t>… </a:t>
            </a:r>
            <a:r>
              <a:rPr lang="en-US" sz="2000" i="0" u="none" strike="noStrike" cap="none">
                <a:solidFill>
                  <a:srgbClr val="000000"/>
                </a:solidFill>
              </a:rPr>
              <a:t>and much, much more!</a:t>
            </a:r>
            <a:endParaRPr/>
          </a:p>
        </p:txBody>
      </p:sp>
      <p:sp>
        <p:nvSpPr>
          <p:cNvPr id="163" name="Google Shape;163;p18"/>
          <p:cNvSpPr txBox="1"/>
          <p:nvPr/>
        </p:nvSpPr>
        <p:spPr>
          <a:xfrm>
            <a:off x="4883700" y="1150143"/>
            <a:ext cx="4260300" cy="24622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Key Words?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Budget cap, format, allowed items?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Narratives and statistics?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Review criteria?</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Special sections?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Bonus points?</a:t>
            </a:r>
            <a:br>
              <a:rPr lang="en-US" sz="2000" b="0" i="0" u="none" strike="noStrike" cap="none">
                <a:solidFill>
                  <a:srgbClr val="000000"/>
                </a:solidFill>
                <a:latin typeface="Arial"/>
                <a:ea typeface="Arial"/>
                <a:cs typeface="Arial"/>
                <a:sym typeface="Arial"/>
              </a:rPr>
            </a:br>
            <a:r>
              <a:rPr lang="en-US" sz="2000" b="0" i="0" u="none" strike="noStrike" cap="none">
                <a:solidFill>
                  <a:srgbClr val="000000"/>
                </a:solidFill>
                <a:latin typeface="Arial"/>
                <a:ea typeface="Arial"/>
                <a:cs typeface="Arial"/>
                <a:sym typeface="Arial"/>
              </a:rPr>
              <a:t>Contact person?</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62" name="Google Shape;162;p18"/>
          <p:cNvSpPr txBox="1">
            <a:spLocks noGrp="1"/>
          </p:cNvSpPr>
          <p:nvPr>
            <p:ph type="title"/>
          </p:nvPr>
        </p:nvSpPr>
        <p:spPr>
          <a:xfrm>
            <a:off x="776169" y="2150850"/>
            <a:ext cx="4260300" cy="8418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600"/>
              </a:spcAft>
              <a:buSzPct val="181818"/>
              <a:buNone/>
            </a:pPr>
            <a:r>
              <a:rPr lang="en-US" sz="2200"/>
              <a:t>Funding timeline?</a:t>
            </a:r>
            <a:br>
              <a:rPr lang="en-US" sz="2200"/>
            </a:br>
            <a:r>
              <a:rPr lang="en-US" sz="2200"/>
              <a:t>What are the deadlines?</a:t>
            </a:r>
            <a:br>
              <a:rPr lang="en-US" sz="2200"/>
            </a:br>
            <a:r>
              <a:rPr lang="en-US" sz="2200"/>
              <a:t>Are you eligible?</a:t>
            </a:r>
            <a:br>
              <a:rPr lang="en-US" sz="2200"/>
            </a:br>
            <a:r>
              <a:rPr lang="en-US" sz="2200"/>
              <a:t>Does your mission align?</a:t>
            </a:r>
            <a:br>
              <a:rPr lang="en-US" sz="2200"/>
            </a:br>
            <a:r>
              <a:rPr lang="en-US" sz="2200"/>
              <a:t>Target audiences?</a:t>
            </a:r>
            <a:br>
              <a:rPr lang="en-US" sz="2200"/>
            </a:br>
            <a:r>
              <a:rPr lang="en-US" sz="2200"/>
              <a:t>Format? Templates provided?</a:t>
            </a:r>
            <a:br>
              <a:rPr lang="en-US" sz="2200"/>
            </a:br>
            <a:r>
              <a:rPr lang="en-US" sz="2200"/>
              <a:t>Recommended references?</a:t>
            </a:r>
            <a:br>
              <a:rPr lang="en-US" sz="2700"/>
            </a:br>
            <a:endParaRPr/>
          </a:p>
        </p:txBody>
      </p:sp>
      <p:sp>
        <p:nvSpPr>
          <p:cNvPr id="164" name="Google Shape;164;p18"/>
          <p:cNvSpPr txBox="1"/>
          <p:nvPr/>
        </p:nvSpPr>
        <p:spPr>
          <a:xfrm>
            <a:off x="3" y="249625"/>
            <a:ext cx="9144000" cy="86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i="0" u="none" strike="noStrike" cap="none">
                <a:solidFill>
                  <a:srgbClr val="000000"/>
                </a:solidFill>
              </a:rPr>
              <a:t>Break it Down</a:t>
            </a:r>
            <a:endParaRPr sz="3600"/>
          </a:p>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311700" y="972850"/>
            <a:ext cx="8520600" cy="3199200"/>
          </a:xfrm>
          <a:prstGeom prst="rect">
            <a:avLst/>
          </a:prstGeom>
          <a:noFill/>
          <a:ln>
            <a:noFill/>
          </a:ln>
        </p:spPr>
        <p:txBody>
          <a:bodyPr spcFirstLastPara="1" wrap="square" lIns="91425" tIns="91425" rIns="91425" bIns="91425" anchor="ctr" anchorCtr="0">
            <a:noAutofit/>
          </a:bodyPr>
          <a:lstStyle/>
          <a:p>
            <a:pPr marL="146050" lvl="0" indent="0" algn="l" rtl="0">
              <a:lnSpc>
                <a:spcPct val="100000"/>
              </a:lnSpc>
              <a:spcBef>
                <a:spcPts val="1200"/>
              </a:spcBef>
              <a:spcAft>
                <a:spcPts val="0"/>
              </a:spcAft>
              <a:buSzPts val="3600"/>
              <a:buNone/>
            </a:pPr>
            <a:r>
              <a:rPr lang="en-US" sz="2200">
                <a:solidFill>
                  <a:schemeClr val="dk1"/>
                </a:solidFill>
              </a:rPr>
              <a:t>North Dakota State University:</a:t>
            </a:r>
            <a:r>
              <a:rPr lang="en-US" sz="2200"/>
              <a:t> </a:t>
            </a:r>
            <a:r>
              <a:rPr lang="en-US" sz="2200" u="sng">
                <a:solidFill>
                  <a:schemeClr val="hlink"/>
                </a:solidFill>
                <a:hlinkClick r:id="rId3"/>
              </a:rPr>
              <a:t>How to Deconstruct an RFP</a:t>
            </a:r>
            <a:br>
              <a:rPr lang="en-US" sz="2200" u="sng">
                <a:solidFill>
                  <a:schemeClr val="hlink"/>
                </a:solidFill>
              </a:rPr>
            </a:br>
            <a:br>
              <a:rPr lang="en-US" sz="2200"/>
            </a:br>
            <a:r>
              <a:rPr lang="en-US" sz="2200">
                <a:solidFill>
                  <a:srgbClr val="000000"/>
                </a:solidFill>
              </a:rPr>
              <a:t>University of Utah: </a:t>
            </a:r>
            <a:r>
              <a:rPr lang="en-US" sz="2200" u="sng">
                <a:solidFill>
                  <a:schemeClr val="accent5"/>
                </a:solidFill>
                <a:hlinkClick r:id="rId4">
                  <a:extLst>
                    <a:ext uri="{A12FA001-AC4F-418D-AE19-62706E023703}">
                      <ahyp:hlinkClr xmlns:ahyp="http://schemas.microsoft.com/office/drawing/2018/hyperlinkcolor" val="tx"/>
                    </a:ext>
                  </a:extLst>
                </a:hlinkClick>
              </a:rPr>
              <a:t>How to Deconstruct a Funding Opportunity Announcement</a:t>
            </a:r>
            <a:br>
              <a:rPr lang="en-US" sz="2200" u="sng">
                <a:solidFill>
                  <a:schemeClr val="accent5"/>
                </a:solidFill>
              </a:rPr>
            </a:br>
            <a:br>
              <a:rPr lang="en-US" sz="2200"/>
            </a:br>
            <a:r>
              <a:rPr lang="en-US" sz="2200">
                <a:solidFill>
                  <a:srgbClr val="000000"/>
                </a:solidFill>
              </a:rPr>
              <a:t>Carthage University:</a:t>
            </a:r>
            <a:r>
              <a:rPr lang="en-US" sz="2200"/>
              <a:t> </a:t>
            </a:r>
            <a:r>
              <a:rPr lang="en-US" sz="2200" u="sng">
                <a:solidFill>
                  <a:schemeClr val="hlink"/>
                </a:solidFill>
                <a:hlinkClick r:id="rId5"/>
              </a:rPr>
              <a:t>How to Deconstruct a Funding Opportunity Announcement </a:t>
            </a:r>
            <a:endParaRPr sz="2200"/>
          </a:p>
        </p:txBody>
      </p:sp>
      <p:sp>
        <p:nvSpPr>
          <p:cNvPr id="171" name="Google Shape;171;p21"/>
          <p:cNvSpPr txBox="1"/>
          <p:nvPr/>
        </p:nvSpPr>
        <p:spPr>
          <a:xfrm>
            <a:off x="-1" y="153000"/>
            <a:ext cx="91440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400"/>
              <a:t>More on Deconstructing</a:t>
            </a:r>
            <a:endParaRPr sz="3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19"/>
          <p:cNvSpPr txBox="1">
            <a:spLocks noGrp="1"/>
          </p:cNvSpPr>
          <p:nvPr>
            <p:ph type="body" idx="2"/>
          </p:nvPr>
        </p:nvSpPr>
        <p:spPr>
          <a:xfrm>
            <a:off x="2534150" y="984750"/>
            <a:ext cx="6409500" cy="3522000"/>
          </a:xfrm>
          <a:prstGeom prst="rect">
            <a:avLst/>
          </a:prstGeom>
          <a:noFill/>
          <a:ln>
            <a:noFill/>
          </a:ln>
        </p:spPr>
        <p:txBody>
          <a:bodyPr spcFirstLastPara="1" wrap="square" lIns="91425" tIns="91425" rIns="91425" bIns="91425" anchor="t" anchorCtr="0">
            <a:normAutofit/>
          </a:bodyPr>
          <a:lstStyle/>
          <a:p>
            <a:pPr marL="457200" lvl="0" indent="-357822" algn="l" rtl="0">
              <a:lnSpc>
                <a:spcPct val="95000"/>
              </a:lnSpc>
              <a:spcBef>
                <a:spcPts val="0"/>
              </a:spcBef>
              <a:spcAft>
                <a:spcPts val="0"/>
              </a:spcAft>
              <a:buClr>
                <a:srgbClr val="000000"/>
              </a:buClr>
              <a:buSzPts val="2035"/>
              <a:buChar char="●"/>
            </a:pPr>
            <a:r>
              <a:rPr lang="en-US" sz="1800">
                <a:solidFill>
                  <a:srgbClr val="000000"/>
                </a:solidFill>
              </a:rPr>
              <a:t>Can you conduct the project successfully with the amount of money provided?</a:t>
            </a:r>
            <a:endParaRPr sz="1800">
              <a:solidFill>
                <a:srgbClr val="000000"/>
              </a:solidFill>
            </a:endParaRPr>
          </a:p>
          <a:p>
            <a:pPr marL="457200" lvl="0" indent="-357822" algn="l" rtl="0">
              <a:lnSpc>
                <a:spcPct val="95000"/>
              </a:lnSpc>
              <a:spcBef>
                <a:spcPts val="0"/>
              </a:spcBef>
              <a:spcAft>
                <a:spcPts val="0"/>
              </a:spcAft>
              <a:buClr>
                <a:srgbClr val="000000"/>
              </a:buClr>
              <a:buSzPts val="2035"/>
              <a:buChar char="●"/>
            </a:pPr>
            <a:r>
              <a:rPr lang="en-US" sz="1800">
                <a:solidFill>
                  <a:srgbClr val="000000"/>
                </a:solidFill>
              </a:rPr>
              <a:t>What are direct and indirect costs?</a:t>
            </a:r>
            <a:endParaRPr sz="1800">
              <a:solidFill>
                <a:srgbClr val="000000"/>
              </a:solidFill>
            </a:endParaRPr>
          </a:p>
          <a:p>
            <a:pPr marL="457200" lvl="0" indent="-357822" algn="l" rtl="0">
              <a:lnSpc>
                <a:spcPct val="95000"/>
              </a:lnSpc>
              <a:spcBef>
                <a:spcPts val="0"/>
              </a:spcBef>
              <a:spcAft>
                <a:spcPts val="0"/>
              </a:spcAft>
              <a:buClr>
                <a:srgbClr val="000000"/>
              </a:buClr>
              <a:buSzPts val="2035"/>
              <a:buChar char="●"/>
            </a:pPr>
            <a:r>
              <a:rPr lang="en-US" sz="1800">
                <a:solidFill>
                  <a:srgbClr val="000000"/>
                </a:solidFill>
              </a:rPr>
              <a:t>What is allowable  | non-allowable?</a:t>
            </a:r>
            <a:endParaRPr sz="1800">
              <a:solidFill>
                <a:srgbClr val="000000"/>
              </a:solidFill>
            </a:endParaRPr>
          </a:p>
          <a:p>
            <a:pPr marL="457200" lvl="0" indent="-357822" algn="l" rtl="0">
              <a:lnSpc>
                <a:spcPct val="95000"/>
              </a:lnSpc>
              <a:spcBef>
                <a:spcPts val="0"/>
              </a:spcBef>
              <a:spcAft>
                <a:spcPts val="0"/>
              </a:spcAft>
              <a:buClr>
                <a:srgbClr val="000000"/>
              </a:buClr>
              <a:buSzPts val="2035"/>
              <a:buChar char="●"/>
            </a:pPr>
            <a:r>
              <a:rPr lang="en-US" sz="1800">
                <a:solidFill>
                  <a:srgbClr val="000000"/>
                </a:solidFill>
              </a:rPr>
              <a:t>Did you get that price quote?</a:t>
            </a:r>
            <a:endParaRPr sz="1800">
              <a:solidFill>
                <a:srgbClr val="000000"/>
              </a:solidFill>
            </a:endParaRPr>
          </a:p>
          <a:p>
            <a:pPr marL="457200" lvl="0" indent="-357822" algn="l" rtl="0">
              <a:lnSpc>
                <a:spcPct val="95000"/>
              </a:lnSpc>
              <a:spcBef>
                <a:spcPts val="0"/>
              </a:spcBef>
              <a:spcAft>
                <a:spcPts val="0"/>
              </a:spcAft>
              <a:buClr>
                <a:srgbClr val="000000"/>
              </a:buClr>
              <a:buSzPts val="2035"/>
              <a:buChar char="●"/>
            </a:pPr>
            <a:r>
              <a:rPr lang="en-US" sz="1800">
                <a:solidFill>
                  <a:srgbClr val="000000"/>
                </a:solidFill>
              </a:rPr>
              <a:t>Is your budget reasonable?</a:t>
            </a:r>
            <a:endParaRPr sz="1800">
              <a:solidFill>
                <a:srgbClr val="000000"/>
              </a:solidFill>
            </a:endParaRPr>
          </a:p>
          <a:p>
            <a:pPr marL="457200" lvl="0" indent="-357822" algn="l" rtl="0">
              <a:lnSpc>
                <a:spcPct val="95000"/>
              </a:lnSpc>
              <a:spcBef>
                <a:spcPts val="0"/>
              </a:spcBef>
              <a:spcAft>
                <a:spcPts val="0"/>
              </a:spcAft>
              <a:buClr>
                <a:srgbClr val="000000"/>
              </a:buClr>
              <a:buSzPts val="2035"/>
              <a:buChar char="●"/>
            </a:pPr>
            <a:r>
              <a:rPr lang="en-US" sz="1800">
                <a:solidFill>
                  <a:srgbClr val="000000"/>
                </a:solidFill>
              </a:rPr>
              <a:t>Did you justify your budget thoroughly in the narrative?</a:t>
            </a:r>
            <a:endParaRPr/>
          </a:p>
          <a:p>
            <a:pPr marL="457200" lvl="0" indent="-357822" algn="l" rtl="0">
              <a:lnSpc>
                <a:spcPct val="95000"/>
              </a:lnSpc>
              <a:spcBef>
                <a:spcPts val="0"/>
              </a:spcBef>
              <a:spcAft>
                <a:spcPts val="0"/>
              </a:spcAft>
              <a:buClr>
                <a:srgbClr val="000000"/>
              </a:buClr>
              <a:buSzPts val="2035"/>
              <a:buChar char="●"/>
            </a:pPr>
            <a:r>
              <a:rPr lang="en-US" sz="1800">
                <a:solidFill>
                  <a:srgbClr val="000000"/>
                </a:solidFill>
              </a:rPr>
              <a:t>Does the budget spreadsheet add up?</a:t>
            </a:r>
            <a:endParaRPr sz="1800">
              <a:solidFill>
                <a:srgbClr val="000000"/>
              </a:solidFill>
            </a:endParaRPr>
          </a:p>
          <a:p>
            <a:pPr marL="457200" lvl="0" indent="-357822" algn="l" rtl="0">
              <a:lnSpc>
                <a:spcPct val="95000"/>
              </a:lnSpc>
              <a:spcBef>
                <a:spcPts val="0"/>
              </a:spcBef>
              <a:spcAft>
                <a:spcPts val="0"/>
              </a:spcAft>
              <a:buClr>
                <a:srgbClr val="000000"/>
              </a:buClr>
              <a:buSzPts val="2035"/>
              <a:buChar char="●"/>
            </a:pPr>
            <a:r>
              <a:rPr lang="en-US" sz="1800">
                <a:solidFill>
                  <a:srgbClr val="000000"/>
                </a:solidFill>
              </a:rPr>
              <a:t>Did you include fringe benefits?</a:t>
            </a:r>
            <a:endParaRPr sz="1800">
              <a:solidFill>
                <a:srgbClr val="000000"/>
              </a:solidFill>
            </a:endParaRPr>
          </a:p>
          <a:p>
            <a:pPr marL="457200" lvl="0" indent="-357822" algn="l" rtl="0">
              <a:lnSpc>
                <a:spcPct val="95000"/>
              </a:lnSpc>
              <a:spcBef>
                <a:spcPts val="0"/>
              </a:spcBef>
              <a:spcAft>
                <a:spcPts val="0"/>
              </a:spcAft>
              <a:buClr>
                <a:srgbClr val="000000"/>
              </a:buClr>
              <a:buSzPts val="2035"/>
              <a:buChar char="●"/>
            </a:pPr>
            <a:r>
              <a:rPr lang="en-US" sz="1800">
                <a:solidFill>
                  <a:srgbClr val="000000"/>
                </a:solidFill>
              </a:rPr>
              <a:t>Did you include Facilities and Administration (F&amp;A)? Can you get a waiver for F&amp;A? (AKA Indirect Costs IDC)</a:t>
            </a:r>
            <a:endParaRPr/>
          </a:p>
          <a:p>
            <a:pPr marL="457200" lvl="0" indent="-357822" algn="l" rtl="0">
              <a:lnSpc>
                <a:spcPct val="95000"/>
              </a:lnSpc>
              <a:spcBef>
                <a:spcPts val="0"/>
              </a:spcBef>
              <a:spcAft>
                <a:spcPts val="0"/>
              </a:spcAft>
              <a:buClr>
                <a:srgbClr val="000000"/>
              </a:buClr>
              <a:buSzPts val="2035"/>
              <a:buChar char="●"/>
            </a:pPr>
            <a:r>
              <a:rPr lang="en-US" sz="1800">
                <a:solidFill>
                  <a:srgbClr val="000000"/>
                </a:solidFill>
              </a:rPr>
              <a:t>What forms do you need to provide?</a:t>
            </a:r>
            <a:endParaRPr sz="1800">
              <a:solidFill>
                <a:srgbClr val="000000"/>
              </a:solidFill>
            </a:endParaRPr>
          </a:p>
        </p:txBody>
      </p:sp>
      <p:pic>
        <p:nvPicPr>
          <p:cNvPr id="178" name="Google Shape;178;p19" descr="Scale with the words Balanced and Budget on each part of the scale. "/>
          <p:cNvPicPr preferRelativeResize="0"/>
          <p:nvPr/>
        </p:nvPicPr>
        <p:blipFill rotWithShape="1">
          <a:blip r:embed="rId3">
            <a:alphaModFix/>
          </a:blip>
          <a:srcRect t="1" b="9064"/>
          <a:stretch/>
        </p:blipFill>
        <p:spPr>
          <a:xfrm>
            <a:off x="205688" y="1076225"/>
            <a:ext cx="2085975" cy="1992175"/>
          </a:xfrm>
          <a:prstGeom prst="rect">
            <a:avLst/>
          </a:prstGeom>
          <a:noFill/>
          <a:ln>
            <a:noFill/>
          </a:ln>
        </p:spPr>
      </p:pic>
      <p:sp>
        <p:nvSpPr>
          <p:cNvPr id="176" name="Google Shape;176;p19"/>
          <p:cNvSpPr txBox="1">
            <a:spLocks noGrp="1"/>
          </p:cNvSpPr>
          <p:nvPr>
            <p:ph type="title"/>
          </p:nvPr>
        </p:nvSpPr>
        <p:spPr>
          <a:xfrm>
            <a:off x="0" y="189900"/>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111"/>
              <a:buNone/>
            </a:pPr>
            <a:r>
              <a:rPr lang="en-US" sz="3600"/>
              <a:t>Speaking of the Budget…</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51" name="Google Shape;51;p2" descr="Images of row of coins stacked with a plant on top of each stack. As the rows progress left to right, it highlights a jar full of coins with a plant on top representing growth. "/>
          <p:cNvPicPr preferRelativeResize="0"/>
          <p:nvPr/>
        </p:nvPicPr>
        <p:blipFill rotWithShape="1">
          <a:blip r:embed="rId3">
            <a:alphaModFix/>
          </a:blip>
          <a:srcRect/>
          <a:stretch/>
        </p:blipFill>
        <p:spPr>
          <a:xfrm>
            <a:off x="646602" y="1403996"/>
            <a:ext cx="3509201" cy="2374647"/>
          </a:xfrm>
          <a:prstGeom prst="rect">
            <a:avLst/>
          </a:prstGeom>
          <a:noFill/>
          <a:ln>
            <a:noFill/>
          </a:ln>
        </p:spPr>
      </p:pic>
      <p:sp>
        <p:nvSpPr>
          <p:cNvPr id="50" name="Google Shape;50;p2"/>
          <p:cNvSpPr txBox="1"/>
          <p:nvPr/>
        </p:nvSpPr>
        <p:spPr>
          <a:xfrm>
            <a:off x="4512606" y="1403996"/>
            <a:ext cx="5148261" cy="255454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Welcome</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Lingo</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Know Your Funder</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Know Yourself</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Know Your Community</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2023-2024 Grants</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Deconstructing the RFA/RFP</a:t>
            </a:r>
            <a:endParaRPr/>
          </a:p>
          <a:p>
            <a:pPr marL="285750" marR="0" lvl="0"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Q&amp;A</a:t>
            </a:r>
            <a:endParaRPr/>
          </a:p>
        </p:txBody>
      </p:sp>
      <p:sp>
        <p:nvSpPr>
          <p:cNvPr id="49" name="Google Shape;49;p2"/>
          <p:cNvSpPr txBox="1">
            <a:spLocks noGrp="1"/>
          </p:cNvSpPr>
          <p:nvPr>
            <p:ph type="title"/>
          </p:nvPr>
        </p:nvSpPr>
        <p:spPr>
          <a:xfrm>
            <a:off x="0" y="305375"/>
            <a:ext cx="91440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0" y="229125"/>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US" sz="3600">
                <a:solidFill>
                  <a:schemeClr val="dk1"/>
                </a:solidFill>
              </a:rPr>
              <a:t>Tip for Academic Institution</a:t>
            </a:r>
            <a:r>
              <a:rPr lang="en-US" sz="3600"/>
              <a:t>s</a:t>
            </a:r>
            <a:br>
              <a:rPr lang="en-US" sz="3600">
                <a:solidFill>
                  <a:schemeClr val="dk1"/>
                </a:solidFill>
              </a:rPr>
            </a:br>
            <a:endParaRPr sz="3600"/>
          </a:p>
        </p:txBody>
      </p:sp>
      <p:sp>
        <p:nvSpPr>
          <p:cNvPr id="184" name="Google Shape;184;p20"/>
          <p:cNvSpPr txBox="1">
            <a:spLocks noGrp="1"/>
          </p:cNvSpPr>
          <p:nvPr>
            <p:ph type="body" idx="1"/>
          </p:nvPr>
        </p:nvSpPr>
        <p:spPr>
          <a:xfrm>
            <a:off x="197875" y="1222850"/>
            <a:ext cx="8946000" cy="370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400"/>
              <a:buNone/>
            </a:pPr>
            <a:r>
              <a:rPr lang="en-US" sz="2400">
                <a:solidFill>
                  <a:schemeClr val="dk1"/>
                </a:solidFill>
              </a:rPr>
              <a:t>Become Friends with your Office of Sponsored Programs (OSP)</a:t>
            </a:r>
            <a:endParaRPr sz="2400">
              <a:solidFill>
                <a:schemeClr val="dk1"/>
              </a:solidFill>
            </a:endParaRPr>
          </a:p>
          <a:p>
            <a:pPr marL="457200" lvl="0" indent="-381000" algn="l" rtl="0">
              <a:lnSpc>
                <a:spcPct val="115000"/>
              </a:lnSpc>
              <a:spcBef>
                <a:spcPts val="1200"/>
              </a:spcBef>
              <a:spcAft>
                <a:spcPts val="0"/>
              </a:spcAft>
              <a:buClr>
                <a:schemeClr val="dk1"/>
              </a:buClr>
              <a:buSzPts val="2400"/>
              <a:buChar char="●"/>
            </a:pPr>
            <a:r>
              <a:rPr lang="en-US" sz="2400">
                <a:solidFill>
                  <a:schemeClr val="dk1"/>
                </a:solidFill>
              </a:rPr>
              <a:t>What processes and requirements do they have?</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a:solidFill>
                  <a:schemeClr val="dk1"/>
                </a:solidFill>
              </a:rPr>
              <a:t>What are their deadlines in comparison to meet the grant submission deadline?</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en-US" sz="2400">
                <a:solidFill>
                  <a:schemeClr val="dk1"/>
                </a:solidFill>
              </a:rPr>
              <a:t>Did your OSP confirm your F&amp;A rate?</a:t>
            </a:r>
            <a:endParaRPr sz="24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0" y="157100"/>
            <a:ext cx="91440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US"/>
              <a:t>Brownie Points!</a:t>
            </a:r>
            <a:endParaRPr/>
          </a:p>
        </p:txBody>
      </p:sp>
      <p:sp>
        <p:nvSpPr>
          <p:cNvPr id="190" name="Google Shape;190;p22"/>
          <p:cNvSpPr txBox="1"/>
          <p:nvPr/>
        </p:nvSpPr>
        <p:spPr>
          <a:xfrm>
            <a:off x="970025" y="998900"/>
            <a:ext cx="5988900" cy="3278400"/>
          </a:xfrm>
          <a:prstGeom prst="rect">
            <a:avLst/>
          </a:prstGeom>
          <a:noFill/>
          <a:ln>
            <a:noFill/>
          </a:ln>
        </p:spPr>
        <p:txBody>
          <a:bodyPr spcFirstLastPara="1" wrap="square" lIns="91425" tIns="45700" rIns="91425" bIns="45700" anchor="t" anchorCtr="0">
            <a:spAutoFit/>
          </a:bodyPr>
          <a:lstStyle/>
          <a:p>
            <a:pPr marL="342900" marR="0" lvl="0" indent="-3619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Direct contact – blip on the radar!</a:t>
            </a:r>
            <a:endParaRPr sz="2300"/>
          </a:p>
          <a:p>
            <a:pPr marL="342900" marR="0" lvl="0" indent="-361950" algn="l" rtl="0">
              <a:lnSpc>
                <a:spcPct val="100000"/>
              </a:lnSpc>
              <a:spcBef>
                <a:spcPts val="0"/>
              </a:spcBef>
              <a:spcAft>
                <a:spcPts val="0"/>
              </a:spcAft>
              <a:buClr>
                <a:srgbClr val="000000"/>
              </a:buClr>
              <a:buSzPts val="2300"/>
              <a:buFont typeface="Arial"/>
              <a:buChar char="•"/>
            </a:pPr>
            <a:r>
              <a:rPr lang="en-US" sz="2300" b="0" i="1" u="none" strike="noStrike" cap="none">
                <a:solidFill>
                  <a:srgbClr val="000000"/>
                </a:solidFill>
                <a:latin typeface="Arial"/>
                <a:ea typeface="Arial"/>
                <a:cs typeface="Arial"/>
                <a:sym typeface="Arial"/>
              </a:rPr>
              <a:t>All instructions followed</a:t>
            </a:r>
            <a:endParaRPr sz="2300"/>
          </a:p>
          <a:p>
            <a:pPr marL="0" marR="0" lvl="2" indent="0" algn="l" rtl="0">
              <a:lnSpc>
                <a:spcPct val="100000"/>
              </a:lnSpc>
              <a:spcBef>
                <a:spcPts val="0"/>
              </a:spcBef>
              <a:spcAft>
                <a:spcPts val="0"/>
              </a:spcAft>
              <a:buNone/>
            </a:pPr>
            <a:r>
              <a:rPr lang="en-US" sz="2300" b="0" i="0" u="none" strike="noStrike" cap="none">
                <a:solidFill>
                  <a:srgbClr val="000000"/>
                </a:solidFill>
                <a:latin typeface="Arial"/>
                <a:ea typeface="Arial"/>
                <a:cs typeface="Arial"/>
                <a:sym typeface="Arial"/>
              </a:rPr>
              <a:t>	- Deadlines met</a:t>
            </a:r>
            <a:endParaRPr sz="2300"/>
          </a:p>
          <a:p>
            <a:pPr marL="0" marR="0" lvl="0" indent="0" algn="l" rtl="0">
              <a:lnSpc>
                <a:spcPct val="100000"/>
              </a:lnSpc>
              <a:spcBef>
                <a:spcPts val="0"/>
              </a:spcBef>
              <a:spcAft>
                <a:spcPts val="0"/>
              </a:spcAft>
              <a:buNone/>
            </a:pPr>
            <a:r>
              <a:rPr lang="en-US" sz="2300" b="0" i="0" u="none" strike="noStrike" cap="none">
                <a:solidFill>
                  <a:srgbClr val="000000"/>
                </a:solidFill>
                <a:latin typeface="Arial"/>
                <a:ea typeface="Arial"/>
                <a:cs typeface="Arial"/>
                <a:sym typeface="Arial"/>
              </a:rPr>
              <a:t>	- </a:t>
            </a:r>
            <a:r>
              <a:rPr lang="en-US" sz="2300"/>
              <a:t>No tables or pictures</a:t>
            </a:r>
            <a:endParaRPr sz="2300"/>
          </a:p>
          <a:p>
            <a:pPr marL="342900" marR="0" lvl="0" indent="-3619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Clear and concise</a:t>
            </a:r>
            <a:endParaRPr sz="2300" b="0" i="0" u="none" strike="noStrike" cap="none">
              <a:solidFill>
                <a:srgbClr val="000000"/>
              </a:solidFill>
              <a:latin typeface="Arial"/>
              <a:ea typeface="Arial"/>
              <a:cs typeface="Arial"/>
              <a:sym typeface="Arial"/>
            </a:endParaRPr>
          </a:p>
          <a:p>
            <a:pPr marL="342900" marR="0" lvl="0" indent="-361950" algn="l" rtl="0">
              <a:lnSpc>
                <a:spcPct val="100000"/>
              </a:lnSpc>
              <a:spcBef>
                <a:spcPts val="0"/>
              </a:spcBef>
              <a:spcAft>
                <a:spcPts val="0"/>
              </a:spcAft>
              <a:buClr>
                <a:srgbClr val="000000"/>
              </a:buClr>
              <a:buSzPts val="2300"/>
              <a:buFont typeface="Arial"/>
              <a:buChar char="•"/>
            </a:pPr>
            <a:r>
              <a:rPr lang="en-US" sz="2300"/>
              <a:t>Spell out acronyms </a:t>
            </a:r>
            <a:endParaRPr sz="2300"/>
          </a:p>
          <a:p>
            <a:pPr marL="342900" marR="0" lvl="0" indent="-361950" algn="l" rtl="0">
              <a:lnSpc>
                <a:spcPct val="100000"/>
              </a:lnSpc>
              <a:spcBef>
                <a:spcPts val="0"/>
              </a:spcBef>
              <a:spcAft>
                <a:spcPts val="0"/>
              </a:spcAft>
              <a:buClr>
                <a:srgbClr val="000000"/>
              </a:buClr>
              <a:buSzPts val="2300"/>
              <a:buFont typeface="Arial"/>
              <a:buChar char="•"/>
            </a:pPr>
            <a:r>
              <a:rPr lang="en-US" sz="2300"/>
              <a:t>Avoid lingo</a:t>
            </a:r>
            <a:r>
              <a:rPr lang="en-US" sz="2300" b="0" i="0" u="none" strike="noStrike" cap="none">
                <a:solidFill>
                  <a:srgbClr val="000000"/>
                </a:solidFill>
                <a:latin typeface="Arial"/>
                <a:ea typeface="Arial"/>
                <a:cs typeface="Arial"/>
                <a:sym typeface="Arial"/>
              </a:rPr>
              <a:t> </a:t>
            </a:r>
            <a:endParaRPr sz="2300"/>
          </a:p>
          <a:p>
            <a:pPr marL="342900" marR="0" lvl="0" indent="-3619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Budget adds up</a:t>
            </a:r>
            <a:endParaRPr sz="2300"/>
          </a:p>
          <a:p>
            <a:pPr marL="342900" marR="0" lvl="0" indent="-361950" algn="l" rtl="0">
              <a:lnSpc>
                <a:spcPct val="100000"/>
              </a:lnSpc>
              <a:spcBef>
                <a:spcPts val="0"/>
              </a:spcBef>
              <a:spcAft>
                <a:spcPts val="0"/>
              </a:spcAft>
              <a:buClr>
                <a:srgbClr val="000000"/>
              </a:buClr>
              <a:buSzPts val="2300"/>
              <a:buFont typeface="Arial"/>
              <a:buChar char="•"/>
            </a:pPr>
            <a:r>
              <a:rPr lang="en-US" sz="2300" b="0" i="0" u="none" strike="noStrike" cap="none">
                <a:solidFill>
                  <a:srgbClr val="000000"/>
                </a:solidFill>
                <a:latin typeface="Arial"/>
                <a:ea typeface="Arial"/>
                <a:cs typeface="Arial"/>
                <a:sym typeface="Arial"/>
              </a:rPr>
              <a:t>Letters of support</a:t>
            </a:r>
            <a:endParaRPr sz="1300" b="0" i="0" u="none" strike="noStrike" cap="none">
              <a:solidFill>
                <a:srgbClr val="000000"/>
              </a:solidFill>
              <a:latin typeface="Arial"/>
              <a:ea typeface="Arial"/>
              <a:cs typeface="Arial"/>
              <a:sym typeface="Arial"/>
            </a:endParaRPr>
          </a:p>
        </p:txBody>
      </p:sp>
      <p:pic>
        <p:nvPicPr>
          <p:cNvPr id="191" name="Google Shape;191;p22" descr="Glass Of Milk "/>
          <p:cNvPicPr preferRelativeResize="0"/>
          <p:nvPr/>
        </p:nvPicPr>
        <p:blipFill rotWithShape="1">
          <a:blip r:embed="rId3">
            <a:alphaModFix/>
          </a:blip>
          <a:srcRect/>
          <a:stretch/>
        </p:blipFill>
        <p:spPr>
          <a:xfrm>
            <a:off x="6319675" y="998912"/>
            <a:ext cx="2651799" cy="2640013"/>
          </a:xfrm>
          <a:prstGeom prst="rect">
            <a:avLst/>
          </a:prstGeom>
          <a:noFill/>
          <a:ln>
            <a:noFill/>
          </a:ln>
        </p:spPr>
      </p:pic>
      <p:pic>
        <p:nvPicPr>
          <p:cNvPr id="192" name="Google Shape;192;p22" descr="4 brownies stacked on top of each other"/>
          <p:cNvPicPr preferRelativeResize="0"/>
          <p:nvPr/>
        </p:nvPicPr>
        <p:blipFill rotWithShape="1">
          <a:blip r:embed="rId4">
            <a:alphaModFix/>
          </a:blip>
          <a:srcRect r="22814"/>
          <a:stretch/>
        </p:blipFill>
        <p:spPr>
          <a:xfrm>
            <a:off x="5596849" y="2023703"/>
            <a:ext cx="1565952" cy="2257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52ff42c3bf_0_0"/>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a:t>Part 2 of this Webinar Series: “Set…”</a:t>
            </a:r>
            <a:endParaRPr sz="3600"/>
          </a:p>
        </p:txBody>
      </p:sp>
      <p:sp>
        <p:nvSpPr>
          <p:cNvPr id="198" name="Google Shape;198;g152ff42c3bf_0_0"/>
          <p:cNvSpPr txBox="1">
            <a:spLocks noGrp="1"/>
          </p:cNvSpPr>
          <p:nvPr>
            <p:ph type="body" idx="1"/>
          </p:nvPr>
        </p:nvSpPr>
        <p:spPr>
          <a:xfrm>
            <a:off x="324150" y="1525800"/>
            <a:ext cx="3999900" cy="2788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2000" b="1">
                <a:solidFill>
                  <a:schemeClr val="dk1"/>
                </a:solidFill>
              </a:rPr>
              <a:t>September 27, 2022, 12 PM ET</a:t>
            </a:r>
            <a:endParaRPr sz="2000" b="1">
              <a:solidFill>
                <a:schemeClr val="dk1"/>
              </a:solidFill>
            </a:endParaRPr>
          </a:p>
          <a:p>
            <a:pPr marL="0" lvl="0" indent="0" algn="ctr" rtl="0">
              <a:spcBef>
                <a:spcPts val="0"/>
              </a:spcBef>
              <a:spcAft>
                <a:spcPts val="0"/>
              </a:spcAft>
              <a:buNone/>
            </a:pPr>
            <a:endParaRPr sz="1600">
              <a:solidFill>
                <a:schemeClr val="dk1"/>
              </a:solidFill>
            </a:endParaRPr>
          </a:p>
          <a:p>
            <a:pPr marL="0" lvl="0" indent="0" algn="ctr" rtl="0">
              <a:spcBef>
                <a:spcPts val="0"/>
              </a:spcBef>
              <a:spcAft>
                <a:spcPts val="0"/>
              </a:spcAft>
              <a:buNone/>
            </a:pPr>
            <a:r>
              <a:rPr lang="en-US" sz="1800">
                <a:solidFill>
                  <a:schemeClr val="dk1"/>
                </a:solidFill>
              </a:rPr>
              <a:t>Register: </a:t>
            </a:r>
            <a:r>
              <a:rPr lang="en-US" sz="1800" u="sng">
                <a:solidFill>
                  <a:schemeClr val="hlink"/>
                </a:solidFill>
                <a:hlinkClick r:id="rId3"/>
              </a:rPr>
              <a:t>https://nnlm.gov/training/schedule</a:t>
            </a:r>
            <a:r>
              <a:rPr lang="en-US" sz="1800">
                <a:solidFill>
                  <a:schemeClr val="dk1"/>
                </a:solidFill>
              </a:rPr>
              <a:t> </a:t>
            </a:r>
            <a:endParaRPr sz="1800">
              <a:solidFill>
                <a:schemeClr val="dk1"/>
              </a:solidFill>
            </a:endParaRPr>
          </a:p>
        </p:txBody>
      </p:sp>
      <p:sp>
        <p:nvSpPr>
          <p:cNvPr id="199" name="Google Shape;199;g152ff42c3bf_0_0"/>
          <p:cNvSpPr txBox="1">
            <a:spLocks noGrp="1"/>
          </p:cNvSpPr>
          <p:nvPr>
            <p:ph type="body" idx="2"/>
          </p:nvPr>
        </p:nvSpPr>
        <p:spPr>
          <a:xfrm>
            <a:off x="4832400" y="1525800"/>
            <a:ext cx="3999900" cy="3043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sz="2000" b="1">
                <a:solidFill>
                  <a:schemeClr val="dk1"/>
                </a:solidFill>
              </a:rPr>
              <a:t>Agenda</a:t>
            </a:r>
            <a:endParaRPr sz="2000" b="1">
              <a:solidFill>
                <a:schemeClr val="dk1"/>
              </a:solidFill>
            </a:endParaRPr>
          </a:p>
          <a:p>
            <a:pPr marL="285750" lvl="0" indent="-273050" algn="l" rtl="0">
              <a:lnSpc>
                <a:spcPct val="100000"/>
              </a:lnSpc>
              <a:spcBef>
                <a:spcPts val="600"/>
              </a:spcBef>
              <a:spcAft>
                <a:spcPts val="0"/>
              </a:spcAft>
              <a:buClr>
                <a:schemeClr val="dk1"/>
              </a:buClr>
              <a:buSzPts val="1800"/>
              <a:buChar char="•"/>
            </a:pPr>
            <a:r>
              <a:rPr lang="en-US" sz="1800">
                <a:solidFill>
                  <a:schemeClr val="dk1"/>
                </a:solidFill>
              </a:rPr>
              <a:t>2023-2024 Grant Opportunities</a:t>
            </a:r>
            <a:endParaRPr sz="1800">
              <a:solidFill>
                <a:schemeClr val="dk1"/>
              </a:solidFill>
            </a:endParaRPr>
          </a:p>
          <a:p>
            <a:pPr marL="285750" lvl="0" indent="-273050" algn="l" rtl="0">
              <a:lnSpc>
                <a:spcPct val="100000"/>
              </a:lnSpc>
              <a:spcBef>
                <a:spcPts val="600"/>
              </a:spcBef>
              <a:spcAft>
                <a:spcPts val="0"/>
              </a:spcAft>
              <a:buClr>
                <a:schemeClr val="dk1"/>
              </a:buClr>
              <a:buSzPts val="1800"/>
              <a:buChar char="•"/>
            </a:pPr>
            <a:r>
              <a:rPr lang="en-US" sz="1800">
                <a:solidFill>
                  <a:schemeClr val="dk1"/>
                </a:solidFill>
              </a:rPr>
              <a:t>Funding Process and Timeline</a:t>
            </a:r>
            <a:endParaRPr sz="1800">
              <a:solidFill>
                <a:schemeClr val="dk1"/>
              </a:solidFill>
            </a:endParaRPr>
          </a:p>
          <a:p>
            <a:pPr marL="285750" lvl="0" indent="-273050" algn="l" rtl="0">
              <a:lnSpc>
                <a:spcPct val="100000"/>
              </a:lnSpc>
              <a:spcBef>
                <a:spcPts val="600"/>
              </a:spcBef>
              <a:spcAft>
                <a:spcPts val="0"/>
              </a:spcAft>
              <a:buClr>
                <a:schemeClr val="dk1"/>
              </a:buClr>
              <a:buSzPts val="1800"/>
              <a:buChar char="•"/>
            </a:pPr>
            <a:r>
              <a:rPr lang="en-US" sz="1800">
                <a:solidFill>
                  <a:schemeClr val="dk1"/>
                </a:solidFill>
              </a:rPr>
              <a:t>Nitty Gritty </a:t>
            </a:r>
            <a:endParaRPr sz="1800">
              <a:solidFill>
                <a:schemeClr val="dk1"/>
              </a:solidFill>
            </a:endParaRPr>
          </a:p>
          <a:p>
            <a:pPr marL="285750" lvl="0" indent="-273050" algn="l" rtl="0">
              <a:lnSpc>
                <a:spcPct val="100000"/>
              </a:lnSpc>
              <a:spcBef>
                <a:spcPts val="600"/>
              </a:spcBef>
              <a:spcAft>
                <a:spcPts val="0"/>
              </a:spcAft>
              <a:buClr>
                <a:schemeClr val="dk1"/>
              </a:buClr>
              <a:buSzPts val="1800"/>
              <a:buChar char="•"/>
            </a:pPr>
            <a:r>
              <a:rPr lang="en-US" sz="1800">
                <a:solidFill>
                  <a:schemeClr val="dk1"/>
                </a:solidFill>
              </a:rPr>
              <a:t>Examples of Strong Proposals</a:t>
            </a:r>
            <a:endParaRPr sz="1800">
              <a:solidFill>
                <a:schemeClr val="dk1"/>
              </a:solidFill>
            </a:endParaRPr>
          </a:p>
          <a:p>
            <a:pPr marL="285750" lvl="0" indent="-273050" algn="l" rtl="0">
              <a:lnSpc>
                <a:spcPct val="100000"/>
              </a:lnSpc>
              <a:spcBef>
                <a:spcPts val="600"/>
              </a:spcBef>
              <a:spcAft>
                <a:spcPts val="0"/>
              </a:spcAft>
              <a:buClr>
                <a:schemeClr val="dk1"/>
              </a:buClr>
              <a:buSzPts val="1800"/>
              <a:buChar char="•"/>
            </a:pPr>
            <a:r>
              <a:rPr lang="en-US" sz="1800">
                <a:solidFill>
                  <a:schemeClr val="dk1"/>
                </a:solidFill>
              </a:rPr>
              <a:t>Q&amp;A</a:t>
            </a:r>
            <a:endParaRPr sz="1800">
              <a:solidFill>
                <a:schemeClr val="dk1"/>
              </a:solidFill>
            </a:endParaRPr>
          </a:p>
          <a:p>
            <a:pPr marL="0" lvl="0" indent="0" algn="l" rtl="0">
              <a:spcBef>
                <a:spcPts val="0"/>
              </a:spcBef>
              <a:spcAft>
                <a:spcPts val="0"/>
              </a:spcAft>
              <a:buNone/>
            </a:pP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23"/>
          <p:cNvSpPr txBox="1"/>
          <p:nvPr/>
        </p:nvSpPr>
        <p:spPr>
          <a:xfrm>
            <a:off x="4955500" y="2045785"/>
            <a:ext cx="38862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Tony Nguyen​</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Executive Director</a:t>
            </a:r>
            <a:endParaRPr/>
          </a:p>
          <a:p>
            <a:pPr marL="0" marR="0" lvl="0" indent="0" algn="ctr" rtl="0">
              <a:lnSpc>
                <a:spcPct val="100000"/>
              </a:lnSpc>
              <a:spcBef>
                <a:spcPts val="0"/>
              </a:spcBef>
              <a:spcAft>
                <a:spcPts val="0"/>
              </a:spcAft>
              <a:buNone/>
            </a:pPr>
            <a:r>
              <a:rPr lang="en-US" sz="2000" b="0" i="0" u="sng" strike="noStrike" cap="none">
                <a:solidFill>
                  <a:schemeClr val="hlink"/>
                </a:solidFill>
                <a:latin typeface="Arial"/>
                <a:ea typeface="Arial"/>
                <a:cs typeface="Arial"/>
                <a:sym typeface="Arial"/>
                <a:hlinkClick r:id="rId3"/>
              </a:rPr>
              <a:t>ttnguyen@hshsl.umaryland.edu</a:t>
            </a:r>
            <a:endParaRPr sz="2000"/>
          </a:p>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 </a:t>
            </a:r>
            <a:r>
              <a:rPr lang="en-US" sz="2000" b="0" i="0" u="sng" strike="noStrike" cap="none">
                <a:solidFill>
                  <a:schemeClr val="hlink"/>
                </a:solidFill>
                <a:latin typeface="Arial"/>
                <a:ea typeface="Arial"/>
                <a:cs typeface="Arial"/>
                <a:sym typeface="Arial"/>
                <a:hlinkClick r:id="rId4"/>
              </a:rPr>
              <a:t>https://calendly.com/ttnguyen-1</a:t>
            </a:r>
            <a:r>
              <a:rPr lang="en-US" sz="2000" b="0" i="0" u="none" strike="noStrike" cap="none">
                <a:solidFill>
                  <a:srgbClr val="000000"/>
                </a:solidFill>
                <a:latin typeface="Arial"/>
                <a:ea typeface="Arial"/>
                <a:cs typeface="Arial"/>
                <a:sym typeface="Arial"/>
              </a:rPr>
              <a:t> </a:t>
            </a:r>
            <a:endParaRPr/>
          </a:p>
        </p:txBody>
      </p:sp>
      <p:sp>
        <p:nvSpPr>
          <p:cNvPr id="206" name="Google Shape;206;p23"/>
          <p:cNvSpPr txBox="1"/>
          <p:nvPr/>
        </p:nvSpPr>
        <p:spPr>
          <a:xfrm>
            <a:off x="137400" y="2045775"/>
            <a:ext cx="45870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Nancy Patterson​</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Arial"/>
                <a:ea typeface="Arial"/>
                <a:cs typeface="Arial"/>
                <a:sym typeface="Arial"/>
              </a:rPr>
              <a:t>Outreach Librarian</a:t>
            </a:r>
            <a:endParaRPr/>
          </a:p>
          <a:p>
            <a:pPr marL="0" marR="0" lvl="0" indent="0" algn="ctr" rtl="0">
              <a:lnSpc>
                <a:spcPct val="100000"/>
              </a:lnSpc>
              <a:spcBef>
                <a:spcPts val="0"/>
              </a:spcBef>
              <a:spcAft>
                <a:spcPts val="0"/>
              </a:spcAft>
              <a:buNone/>
            </a:pPr>
            <a:r>
              <a:rPr lang="en-US" sz="2000" b="0" i="0" u="sng" strike="noStrike" cap="none">
                <a:solidFill>
                  <a:schemeClr val="hlink"/>
                </a:solidFill>
                <a:latin typeface="Arial"/>
                <a:ea typeface="Arial"/>
                <a:cs typeface="Arial"/>
                <a:sym typeface="Arial"/>
                <a:hlinkClick r:id="rId5"/>
              </a:rPr>
              <a:t>npatters@hshsl.umaryland.edu</a:t>
            </a:r>
            <a:endParaRPr sz="2000"/>
          </a:p>
          <a:p>
            <a:pPr marL="0" marR="0" lvl="0" indent="0" algn="ctr" rtl="0">
              <a:lnSpc>
                <a:spcPct val="100000"/>
              </a:lnSpc>
              <a:spcBef>
                <a:spcPts val="0"/>
              </a:spcBef>
              <a:spcAft>
                <a:spcPts val="0"/>
              </a:spcAft>
              <a:buNone/>
            </a:pPr>
            <a:r>
              <a:rPr lang="en-US" sz="2000" u="sng">
                <a:solidFill>
                  <a:schemeClr val="hlink"/>
                </a:solidFill>
                <a:hlinkClick r:id="rId6"/>
              </a:rPr>
              <a:t>https://www.calendly.com/nancy-nnlm</a:t>
            </a:r>
            <a:r>
              <a:rPr lang="en-US" sz="2000"/>
              <a:t> </a:t>
            </a:r>
            <a:r>
              <a:rPr lang="en-US" sz="2000" b="0" i="0" u="none" strike="noStrike" cap="none">
                <a:solidFill>
                  <a:srgbClr val="000000"/>
                </a:solidFill>
                <a:latin typeface="Arial"/>
                <a:ea typeface="Arial"/>
                <a:cs typeface="Arial"/>
                <a:sym typeface="Arial"/>
              </a:rPr>
              <a:t> </a:t>
            </a:r>
            <a:endParaRPr/>
          </a:p>
        </p:txBody>
      </p:sp>
      <p:sp>
        <p:nvSpPr>
          <p:cNvPr id="204" name="Google Shape;204;p23"/>
          <p:cNvSpPr txBox="1">
            <a:spLocks noGrp="1"/>
          </p:cNvSpPr>
          <p:nvPr>
            <p:ph type="title"/>
          </p:nvPr>
        </p:nvSpPr>
        <p:spPr>
          <a:xfrm>
            <a:off x="0" y="364925"/>
            <a:ext cx="91440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US"/>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a:spLocks noGrp="1"/>
          </p:cNvSpPr>
          <p:nvPr>
            <p:ph type="title"/>
          </p:nvPr>
        </p:nvSpPr>
        <p:spPr>
          <a:xfrm>
            <a:off x="0" y="0"/>
            <a:ext cx="91440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US"/>
              <a:t>NNLM Grant Lingo </a:t>
            </a:r>
            <a:endParaRPr/>
          </a:p>
        </p:txBody>
      </p:sp>
      <p:pic>
        <p:nvPicPr>
          <p:cNvPr id="57" name="Google Shape;57;p3" descr="Word Cloud with the terms: Audience, Support, Statement, RFA, RFP, Award, RML, Need, IRB, Grant, Activity, Target, Interest, Letter, ROC, sub award, subawardee, justification"/>
          <p:cNvPicPr preferRelativeResize="0"/>
          <p:nvPr/>
        </p:nvPicPr>
        <p:blipFill rotWithShape="1">
          <a:blip r:embed="rId3">
            <a:alphaModFix/>
          </a:blip>
          <a:srcRect/>
          <a:stretch/>
        </p:blipFill>
        <p:spPr>
          <a:xfrm>
            <a:off x="1936903" y="1108930"/>
            <a:ext cx="5270194" cy="32675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4"/>
          <p:cNvSpPr txBox="1">
            <a:spLocks noGrp="1"/>
          </p:cNvSpPr>
          <p:nvPr>
            <p:ph type="title"/>
          </p:nvPr>
        </p:nvSpPr>
        <p:spPr>
          <a:xfrm>
            <a:off x="647700" y="1241250"/>
            <a:ext cx="4389900" cy="29307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000"/>
              <a:buNone/>
            </a:pPr>
            <a:r>
              <a:rPr lang="en-US" sz="2200"/>
              <a:t>CFA/CFP or RFA/RFP</a:t>
            </a:r>
            <a:br>
              <a:rPr lang="en-US" sz="2200"/>
            </a:br>
            <a:r>
              <a:rPr lang="en-US" sz="2200"/>
              <a:t>RML &amp; ROC</a:t>
            </a:r>
            <a:br>
              <a:rPr lang="en-US" sz="2200"/>
            </a:br>
            <a:r>
              <a:rPr lang="en-US" sz="2200"/>
              <a:t>Grant or Award </a:t>
            </a:r>
            <a:endParaRPr sz="2200"/>
          </a:p>
          <a:p>
            <a:pPr marL="0" lvl="0" indent="0" algn="l" rtl="0">
              <a:lnSpc>
                <a:spcPct val="100000"/>
              </a:lnSpc>
              <a:spcBef>
                <a:spcPts val="0"/>
              </a:spcBef>
              <a:spcAft>
                <a:spcPts val="0"/>
              </a:spcAft>
              <a:buSzPts val="4000"/>
              <a:buNone/>
            </a:pPr>
            <a:r>
              <a:rPr lang="en-US" sz="2200"/>
              <a:t>Subaward</a:t>
            </a:r>
            <a:br>
              <a:rPr lang="en-US" sz="2200"/>
            </a:br>
            <a:r>
              <a:rPr lang="en-US" sz="2200"/>
              <a:t>Letter of Support</a:t>
            </a:r>
            <a:br>
              <a:rPr lang="en-US" sz="2200"/>
            </a:br>
            <a:r>
              <a:rPr lang="en-US" sz="2200"/>
              <a:t>Activity</a:t>
            </a:r>
            <a:br>
              <a:rPr lang="en-US" sz="2200"/>
            </a:br>
            <a:r>
              <a:rPr lang="en-US" sz="2200"/>
              <a:t>F&amp;A</a:t>
            </a:r>
            <a:endParaRPr sz="2200"/>
          </a:p>
          <a:p>
            <a:pPr marL="0" lvl="0" indent="0" algn="l" rtl="0">
              <a:lnSpc>
                <a:spcPct val="100000"/>
              </a:lnSpc>
              <a:spcBef>
                <a:spcPts val="0"/>
              </a:spcBef>
              <a:spcAft>
                <a:spcPts val="0"/>
              </a:spcAft>
              <a:buSzPts val="4000"/>
              <a:buNone/>
            </a:pPr>
            <a:r>
              <a:rPr lang="en-US" sz="2200"/>
              <a:t>IRB</a:t>
            </a:r>
            <a:endParaRPr sz="2200"/>
          </a:p>
        </p:txBody>
      </p:sp>
      <p:sp>
        <p:nvSpPr>
          <p:cNvPr id="63" name="Google Shape;63;p4"/>
          <p:cNvSpPr txBox="1"/>
          <p:nvPr/>
        </p:nvSpPr>
        <p:spPr>
          <a:xfrm>
            <a:off x="0" y="242375"/>
            <a:ext cx="9144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i="0" u="none" strike="noStrike" cap="none">
                <a:solidFill>
                  <a:srgbClr val="000000"/>
                </a:solidFill>
              </a:rPr>
              <a:t>The Usual Suspects</a:t>
            </a:r>
            <a:endParaRPr sz="3600"/>
          </a:p>
        </p:txBody>
      </p:sp>
      <p:pic>
        <p:nvPicPr>
          <p:cNvPr id="64" name="Google Shape;64;p4" descr="Image of a question mark referring to asking if there are additional acronyms or terms we should define"/>
          <p:cNvPicPr preferRelativeResize="0"/>
          <p:nvPr/>
        </p:nvPicPr>
        <p:blipFill rotWithShape="1">
          <a:blip r:embed="rId3">
            <a:alphaModFix/>
          </a:blip>
          <a:srcRect/>
          <a:stretch/>
        </p:blipFill>
        <p:spPr>
          <a:xfrm>
            <a:off x="6253165" y="1332174"/>
            <a:ext cx="1072969" cy="1763030"/>
          </a:xfrm>
          <a:prstGeom prst="rect">
            <a:avLst/>
          </a:prstGeom>
          <a:noFill/>
          <a:ln>
            <a:noFill/>
          </a:ln>
        </p:spPr>
      </p:pic>
      <p:sp>
        <p:nvSpPr>
          <p:cNvPr id="65" name="Google Shape;65;p4"/>
          <p:cNvSpPr txBox="1"/>
          <p:nvPr/>
        </p:nvSpPr>
        <p:spPr>
          <a:xfrm>
            <a:off x="5927074" y="3364329"/>
            <a:ext cx="172515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What else?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0" y="276900"/>
            <a:ext cx="9144000" cy="841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00000"/>
              <a:buNone/>
            </a:pPr>
            <a:r>
              <a:rPr lang="en-US" sz="4000"/>
              <a:t>NNLM Proposal Writing Toolkit </a:t>
            </a:r>
            <a:br>
              <a:rPr lang="en-US" sz="4000"/>
            </a:br>
            <a:br>
              <a:rPr lang="en-US" sz="2000"/>
            </a:br>
            <a:endParaRPr sz="2000"/>
          </a:p>
        </p:txBody>
      </p:sp>
      <p:sp>
        <p:nvSpPr>
          <p:cNvPr id="71" name="Google Shape;71;p5"/>
          <p:cNvSpPr txBox="1"/>
          <p:nvPr/>
        </p:nvSpPr>
        <p:spPr>
          <a:xfrm>
            <a:off x="0" y="4018600"/>
            <a:ext cx="9144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u="sng">
                <a:solidFill>
                  <a:schemeClr val="accent5"/>
                </a:solidFill>
                <a:hlinkClick r:id="rId3">
                  <a:extLst>
                    <a:ext uri="{A12FA001-AC4F-418D-AE19-62706E023703}">
                      <ahyp:hlinkClr xmlns:ahyp="http://schemas.microsoft.com/office/drawing/2018/hyperlinkcolor" val="tx"/>
                    </a:ext>
                  </a:extLst>
                </a:hlinkClick>
              </a:rPr>
              <a:t>https://nnlm.gov/guides/nnlm-proposal-writing-toolkit</a:t>
            </a:r>
            <a:endParaRPr/>
          </a:p>
        </p:txBody>
      </p:sp>
      <p:pic>
        <p:nvPicPr>
          <p:cNvPr id="72" name="Google Shape;72;p5" descr="Image of NNLM Proposal Writing Toolkit Homepage"/>
          <p:cNvPicPr preferRelativeResize="0"/>
          <p:nvPr/>
        </p:nvPicPr>
        <p:blipFill>
          <a:blip r:embed="rId4">
            <a:alphaModFix/>
          </a:blip>
          <a:stretch>
            <a:fillRect/>
          </a:stretch>
        </p:blipFill>
        <p:spPr>
          <a:xfrm>
            <a:off x="1580150" y="705150"/>
            <a:ext cx="5983698" cy="33615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0" name="Google Shape;80;p6"/>
          <p:cNvSpPr txBox="1"/>
          <p:nvPr/>
        </p:nvSpPr>
        <p:spPr>
          <a:xfrm>
            <a:off x="4825800" y="3733950"/>
            <a:ext cx="3000000" cy="461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RML - UMB</a:t>
            </a:r>
            <a:endParaRPr sz="1800"/>
          </a:p>
        </p:txBody>
      </p:sp>
      <p:sp>
        <p:nvSpPr>
          <p:cNvPr id="79" name="Google Shape;79;p6"/>
          <p:cNvSpPr txBox="1"/>
          <p:nvPr/>
        </p:nvSpPr>
        <p:spPr>
          <a:xfrm>
            <a:off x="1114175" y="3733950"/>
            <a:ext cx="3000000" cy="4617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NIH &gt; NLM &gt; NNLM</a:t>
            </a:r>
            <a:endParaRPr sz="1800"/>
          </a:p>
        </p:txBody>
      </p:sp>
      <p:sp>
        <p:nvSpPr>
          <p:cNvPr id="81" name="Google Shape;81;p6"/>
          <p:cNvSpPr txBox="1"/>
          <p:nvPr/>
        </p:nvSpPr>
        <p:spPr>
          <a:xfrm>
            <a:off x="0" y="3179850"/>
            <a:ext cx="9144000" cy="5541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US" sz="2400">
                <a:solidFill>
                  <a:schemeClr val="dk1"/>
                </a:solidFill>
              </a:rPr>
              <a:t>Relationships</a:t>
            </a:r>
            <a:endParaRPr sz="2400"/>
          </a:p>
        </p:txBody>
      </p:sp>
      <p:sp>
        <p:nvSpPr>
          <p:cNvPr id="78" name="Google Shape;78;p6"/>
          <p:cNvSpPr txBox="1"/>
          <p:nvPr/>
        </p:nvSpPr>
        <p:spPr>
          <a:xfrm>
            <a:off x="496338" y="1087043"/>
            <a:ext cx="8151300" cy="1477500"/>
          </a:xfrm>
          <a:prstGeom prst="rect">
            <a:avLst/>
          </a:prstGeom>
          <a:noFill/>
          <a:ln>
            <a:noFill/>
          </a:ln>
        </p:spPr>
        <p:txBody>
          <a:bodyPr spcFirstLastPara="1" wrap="square" lIns="91425" tIns="45700" rIns="91425" bIns="45700" anchor="t" anchorCtr="0">
            <a:spAutoFit/>
          </a:bodyPr>
          <a:lstStyle/>
          <a:p>
            <a:pPr marL="158750" marR="0" lvl="0" indent="0" algn="l" rtl="0">
              <a:lnSpc>
                <a:spcPct val="100000"/>
              </a:lnSpc>
              <a:spcBef>
                <a:spcPts val="0"/>
              </a:spcBef>
              <a:spcAft>
                <a:spcPts val="0"/>
              </a:spcAft>
              <a:buClr>
                <a:srgbClr val="000000"/>
              </a:buClr>
              <a:buSzPts val="1400"/>
              <a:buFont typeface="Arial"/>
              <a:buNone/>
            </a:pPr>
            <a:r>
              <a:rPr lang="en-US" sz="1800" b="1" i="0" u="none" strike="noStrike" cap="none">
                <a:solidFill>
                  <a:schemeClr val="dk1"/>
                </a:solidFill>
              </a:rPr>
              <a:t>Mission </a:t>
            </a:r>
            <a:endParaRPr sz="1800" b="1">
              <a:solidFill>
                <a:schemeClr val="dk1"/>
              </a:solidFill>
            </a:endParaRPr>
          </a:p>
          <a:p>
            <a:pPr marL="158750" marR="0" lvl="0" indent="0" algn="l" rtl="0">
              <a:lnSpc>
                <a:spcPct val="100000"/>
              </a:lnSpc>
              <a:spcBef>
                <a:spcPts val="0"/>
              </a:spcBef>
              <a:spcAft>
                <a:spcPts val="0"/>
              </a:spcAft>
              <a:buClr>
                <a:srgbClr val="000000"/>
              </a:buClr>
              <a:buSzPts val="1400"/>
              <a:buFont typeface="Arial"/>
              <a:buNone/>
            </a:pPr>
            <a:r>
              <a:rPr lang="en-US" sz="1800">
                <a:solidFill>
                  <a:schemeClr val="dk1"/>
                </a:solidFill>
              </a:rPr>
              <a:t>T</a:t>
            </a:r>
            <a:r>
              <a:rPr lang="en-US" sz="1800" b="0" i="0" u="none" strike="noStrike" cap="none">
                <a:solidFill>
                  <a:schemeClr val="dk1"/>
                </a:solidFill>
                <a:latin typeface="Arial"/>
                <a:ea typeface="Arial"/>
                <a:cs typeface="Arial"/>
                <a:sym typeface="Arial"/>
              </a:rPr>
              <a:t>o advance the progress of medicine and improve the public health by providing all U.S. health professionals with equal access to biomedical information and improving the public's access to information to enable them to make informed decisions about their health. </a:t>
            </a:r>
            <a:endParaRPr sz="1800" b="0" i="0" u="none" strike="noStrike" cap="none">
              <a:solidFill>
                <a:srgbClr val="000000"/>
              </a:solidFill>
              <a:latin typeface="Arial"/>
              <a:ea typeface="Arial"/>
              <a:cs typeface="Arial"/>
              <a:sym typeface="Arial"/>
            </a:endParaRPr>
          </a:p>
        </p:txBody>
      </p:sp>
      <p:sp>
        <p:nvSpPr>
          <p:cNvPr id="77" name="Google Shape;77;p6"/>
          <p:cNvSpPr txBox="1">
            <a:spLocks noGrp="1"/>
          </p:cNvSpPr>
          <p:nvPr>
            <p:ph type="title"/>
          </p:nvPr>
        </p:nvSpPr>
        <p:spPr>
          <a:xfrm>
            <a:off x="0" y="245250"/>
            <a:ext cx="91440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US"/>
              <a:t>Know Your Funder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7"/>
          <p:cNvSpPr txBox="1">
            <a:spLocks noGrp="1"/>
          </p:cNvSpPr>
          <p:nvPr>
            <p:ph type="title"/>
          </p:nvPr>
        </p:nvSpPr>
        <p:spPr>
          <a:xfrm>
            <a:off x="0" y="127175"/>
            <a:ext cx="9144000" cy="572700"/>
          </a:xfrm>
          <a:prstGeom prst="rect">
            <a:avLst/>
          </a:prstGeom>
          <a:noFill/>
          <a:ln>
            <a:noFill/>
          </a:ln>
        </p:spPr>
        <p:txBody>
          <a:bodyPr spcFirstLastPara="1" wrap="square" lIns="91425" tIns="91425" rIns="91425" bIns="91425" anchor="t" anchorCtr="0">
            <a:noAutofit/>
          </a:bodyPr>
          <a:lstStyle/>
          <a:p>
            <a:pPr marL="0" lvl="0" indent="0" algn="ctr" rtl="0">
              <a:lnSpc>
                <a:spcPct val="114999"/>
              </a:lnSpc>
              <a:spcBef>
                <a:spcPts val="0"/>
              </a:spcBef>
              <a:spcAft>
                <a:spcPts val="0"/>
              </a:spcAft>
              <a:buSzPts val="1100"/>
              <a:buNone/>
            </a:pPr>
            <a:r>
              <a:rPr lang="en-US" sz="3600" dirty="0"/>
              <a:t>Regions, Offices and Centers (ROC)</a:t>
            </a:r>
            <a:endParaRPr sz="3600" dirty="0"/>
          </a:p>
        </p:txBody>
      </p:sp>
      <p:sp>
        <p:nvSpPr>
          <p:cNvPr id="87" name="Google Shape;87;p7"/>
          <p:cNvSpPr txBox="1">
            <a:spLocks noGrp="1"/>
          </p:cNvSpPr>
          <p:nvPr>
            <p:ph type="body" idx="1"/>
          </p:nvPr>
        </p:nvSpPr>
        <p:spPr>
          <a:xfrm>
            <a:off x="206400" y="991126"/>
            <a:ext cx="3999900" cy="3726000"/>
          </a:xfrm>
          <a:prstGeom prst="rect">
            <a:avLst/>
          </a:prstGeom>
          <a:noFill/>
          <a:ln>
            <a:noFill/>
          </a:ln>
        </p:spPr>
        <p:txBody>
          <a:bodyPr spcFirstLastPara="1" wrap="square" lIns="91425" tIns="91425" rIns="91425" bIns="91425" anchor="t" anchorCtr="0">
            <a:normAutofit/>
          </a:bodyPr>
          <a:lstStyle/>
          <a:p>
            <a:pPr marL="0" lvl="0" indent="0" algn="l" rtl="0">
              <a:lnSpc>
                <a:spcPct val="114999"/>
              </a:lnSpc>
              <a:spcBef>
                <a:spcPts val="0"/>
              </a:spcBef>
              <a:spcAft>
                <a:spcPts val="0"/>
              </a:spcAft>
              <a:buNone/>
            </a:pPr>
            <a:r>
              <a:rPr lang="en-US" sz="1400" b="1">
                <a:solidFill>
                  <a:schemeClr val="dk1"/>
                </a:solidFill>
              </a:rPr>
              <a:t>Region</a:t>
            </a:r>
            <a:r>
              <a:rPr lang="en-US" b="1">
                <a:solidFill>
                  <a:schemeClr val="dk1"/>
                </a:solidFill>
              </a:rPr>
              <a:t>al Medical Libraries</a:t>
            </a:r>
            <a:r>
              <a:rPr lang="en-US">
                <a:solidFill>
                  <a:schemeClr val="dk1"/>
                </a:solidFill>
              </a:rPr>
              <a:t>:</a:t>
            </a:r>
            <a:r>
              <a:rPr lang="en-US" sz="1400">
                <a:solidFill>
                  <a:schemeClr val="dk1"/>
                </a:solidFill>
              </a:rPr>
              <a:t> 1-7</a:t>
            </a:r>
            <a:endParaRPr>
              <a:solidFill>
                <a:schemeClr val="dk1"/>
              </a:solidFill>
            </a:endParaRPr>
          </a:p>
          <a:p>
            <a:pPr marL="457200" lvl="0" indent="0" algn="l" rtl="0">
              <a:lnSpc>
                <a:spcPct val="114999"/>
              </a:lnSpc>
              <a:spcBef>
                <a:spcPts val="0"/>
              </a:spcBef>
              <a:spcAft>
                <a:spcPts val="0"/>
              </a:spcAft>
              <a:buNone/>
            </a:pPr>
            <a:endParaRPr>
              <a:solidFill>
                <a:schemeClr val="dk1"/>
              </a:solidFill>
            </a:endParaRPr>
          </a:p>
          <a:p>
            <a:pPr marL="0" lvl="0" indent="0" algn="l" rtl="0">
              <a:lnSpc>
                <a:spcPct val="114999"/>
              </a:lnSpc>
              <a:spcBef>
                <a:spcPts val="0"/>
              </a:spcBef>
              <a:spcAft>
                <a:spcPts val="0"/>
              </a:spcAft>
              <a:buNone/>
            </a:pPr>
            <a:r>
              <a:rPr lang="en-US" sz="1400" b="1">
                <a:solidFill>
                  <a:schemeClr val="dk1"/>
                </a:solidFill>
              </a:rPr>
              <a:t>Offices</a:t>
            </a:r>
            <a:r>
              <a:rPr lang="en-US" sz="1400">
                <a:solidFill>
                  <a:schemeClr val="dk1"/>
                </a:solidFill>
              </a:rPr>
              <a:t>:</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a:solidFill>
                  <a:schemeClr val="dk1"/>
                </a:solidFill>
              </a:rPr>
              <a:t>Office of Engagement and Training (OET)</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a:solidFill>
                  <a:schemeClr val="dk1"/>
                </a:solidFill>
              </a:rPr>
              <a:t>Public Health Coordination Office (PHCO)</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a:solidFill>
                  <a:schemeClr val="dk1"/>
                </a:solidFill>
              </a:rPr>
              <a:t>Training Office (NTO)</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a:solidFill>
                  <a:schemeClr val="dk1"/>
                </a:solidFill>
              </a:rPr>
              <a:t>Web Services Office (NWSO)</a:t>
            </a:r>
            <a:endParaRPr>
              <a:solidFill>
                <a:schemeClr val="dk1"/>
              </a:solidFill>
            </a:endParaRPr>
          </a:p>
          <a:p>
            <a:pPr marL="457200" lvl="0" indent="0" algn="l" rtl="0">
              <a:lnSpc>
                <a:spcPct val="114999"/>
              </a:lnSpc>
              <a:spcBef>
                <a:spcPts val="0"/>
              </a:spcBef>
              <a:spcAft>
                <a:spcPts val="0"/>
              </a:spcAft>
              <a:buNone/>
            </a:pPr>
            <a:endParaRPr>
              <a:solidFill>
                <a:schemeClr val="dk1"/>
              </a:solidFill>
            </a:endParaRPr>
          </a:p>
          <a:p>
            <a:pPr marL="0" lvl="0" indent="0" algn="l" rtl="0">
              <a:lnSpc>
                <a:spcPct val="114999"/>
              </a:lnSpc>
              <a:spcBef>
                <a:spcPts val="0"/>
              </a:spcBef>
              <a:spcAft>
                <a:spcPts val="0"/>
              </a:spcAft>
              <a:buNone/>
            </a:pPr>
            <a:r>
              <a:rPr lang="en-US" sz="1400" b="1">
                <a:solidFill>
                  <a:schemeClr val="dk1"/>
                </a:solidFill>
              </a:rPr>
              <a:t>Centers</a:t>
            </a:r>
            <a:r>
              <a:rPr lang="en-US" sz="1400">
                <a:solidFill>
                  <a:schemeClr val="dk1"/>
                </a:solidFill>
              </a:rPr>
              <a:t>:</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i="1">
                <a:solidFill>
                  <a:schemeClr val="dk1"/>
                </a:solidFill>
              </a:rPr>
              <a:t>All of Us </a:t>
            </a:r>
            <a:r>
              <a:rPr lang="en-US" sz="1400">
                <a:solidFill>
                  <a:schemeClr val="dk1"/>
                </a:solidFill>
              </a:rPr>
              <a:t>Community Engagement Center</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i="1">
                <a:solidFill>
                  <a:schemeClr val="dk1"/>
                </a:solidFill>
              </a:rPr>
              <a:t>All of Us </a:t>
            </a:r>
            <a:r>
              <a:rPr lang="en-US" sz="1400">
                <a:solidFill>
                  <a:schemeClr val="dk1"/>
                </a:solidFill>
              </a:rPr>
              <a:t>Training &amp; Education Center</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a:solidFill>
                  <a:schemeClr val="dk1"/>
                </a:solidFill>
              </a:rPr>
              <a:t>Center for Data Services (NCDS)</a:t>
            </a:r>
            <a:endParaRPr>
              <a:solidFill>
                <a:schemeClr val="dk1"/>
              </a:solidFill>
            </a:endParaRPr>
          </a:p>
          <a:p>
            <a:pPr marL="457200" lvl="0" indent="-317500" algn="l" rtl="0">
              <a:lnSpc>
                <a:spcPct val="114999"/>
              </a:lnSpc>
              <a:spcBef>
                <a:spcPts val="0"/>
              </a:spcBef>
              <a:spcAft>
                <a:spcPts val="0"/>
              </a:spcAft>
              <a:buClr>
                <a:schemeClr val="dk1"/>
              </a:buClr>
              <a:buSzPts val="1400"/>
              <a:buChar char="●"/>
            </a:pPr>
            <a:r>
              <a:rPr lang="en-US" sz="1400">
                <a:solidFill>
                  <a:schemeClr val="dk1"/>
                </a:solidFill>
              </a:rPr>
              <a:t>Evaluation Center (NEC)</a:t>
            </a:r>
            <a:endParaRPr>
              <a:solidFill>
                <a:schemeClr val="dk1"/>
              </a:solidFill>
            </a:endParaRPr>
          </a:p>
        </p:txBody>
      </p:sp>
      <p:pic>
        <p:nvPicPr>
          <p:cNvPr id="88" name="Google Shape;88;p7" title="The NNLM's 7 Regions"/>
          <p:cNvPicPr preferRelativeResize="0"/>
          <p:nvPr/>
        </p:nvPicPr>
        <p:blipFill rotWithShape="1">
          <a:blip r:embed="rId3">
            <a:alphaModFix/>
          </a:blip>
          <a:srcRect/>
          <a:stretch/>
        </p:blipFill>
        <p:spPr>
          <a:xfrm>
            <a:off x="3668708" y="188353"/>
            <a:ext cx="5676294" cy="4386227"/>
          </a:xfrm>
          <a:prstGeom prst="rect">
            <a:avLst/>
          </a:prstGeom>
          <a:noFill/>
          <a:ln>
            <a:noFill/>
          </a:ln>
        </p:spPr>
      </p:pic>
      <p:sp>
        <p:nvSpPr>
          <p:cNvPr id="89" name="Google Shape;89;p7">
            <a:extLst>
              <a:ext uri="{C183D7F6-B498-43B3-948B-1728B52AA6E4}">
                <adec:decorative xmlns:adec="http://schemas.microsoft.com/office/drawing/2017/decorative" val="1"/>
              </a:ext>
            </a:extLst>
          </p:cNvPr>
          <p:cNvSpPr/>
          <p:nvPr/>
        </p:nvSpPr>
        <p:spPr>
          <a:xfrm>
            <a:off x="4206300" y="3960825"/>
            <a:ext cx="4689300" cy="44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txBox="1"/>
          <p:nvPr/>
        </p:nvSpPr>
        <p:spPr>
          <a:xfrm>
            <a:off x="4267650" y="3960825"/>
            <a:ext cx="44784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600" b="1">
                <a:solidFill>
                  <a:schemeClr val="dk1"/>
                </a:solidFill>
              </a:rPr>
              <a:t>About Us: </a:t>
            </a:r>
            <a:r>
              <a:rPr lang="en-US" sz="1600" u="sng">
                <a:solidFill>
                  <a:schemeClr val="dk1"/>
                </a:solidFill>
                <a:hlinkClick r:id="rId4">
                  <a:extLst>
                    <a:ext uri="{A12FA001-AC4F-418D-AE19-62706E023703}">
                      <ahyp:hlinkClr xmlns:ahyp="http://schemas.microsoft.com/office/drawing/2018/hyperlinkcolor" val="tx"/>
                    </a:ext>
                  </a:extLst>
                </a:hlinkClick>
              </a:rPr>
              <a:t>https://nnlm.gov/about/about-nnlm</a:t>
            </a:r>
            <a:endParaRPr sz="1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52879e68e5_0_37"/>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a:t>Areas of Interest</a:t>
            </a:r>
            <a:endParaRPr sz="3600"/>
          </a:p>
        </p:txBody>
      </p:sp>
      <p:sp>
        <p:nvSpPr>
          <p:cNvPr id="96" name="Google Shape;96;g152879e68e5_0_37"/>
          <p:cNvSpPr txBox="1">
            <a:spLocks noGrp="1"/>
          </p:cNvSpPr>
          <p:nvPr>
            <p:ph type="body" idx="1"/>
          </p:nvPr>
        </p:nvSpPr>
        <p:spPr>
          <a:xfrm>
            <a:off x="324150" y="1349500"/>
            <a:ext cx="3999900" cy="3258300"/>
          </a:xfrm>
          <a:prstGeom prst="rect">
            <a:avLst/>
          </a:prstGeom>
        </p:spPr>
        <p:txBody>
          <a:bodyPr spcFirstLastPara="1" wrap="square" lIns="91425" tIns="91425" rIns="91425" bIns="91425" anchor="t" anchorCtr="0">
            <a:normAutofit/>
          </a:bodyPr>
          <a:lstStyle/>
          <a:p>
            <a:pPr marL="0" lvl="0" indent="0" algn="l" rtl="0">
              <a:lnSpc>
                <a:spcPct val="114999"/>
              </a:lnSpc>
              <a:spcBef>
                <a:spcPts val="0"/>
              </a:spcBef>
              <a:spcAft>
                <a:spcPts val="0"/>
              </a:spcAft>
              <a:buNone/>
            </a:pPr>
            <a:r>
              <a:rPr lang="en-US" sz="2000" u="sng">
                <a:solidFill>
                  <a:schemeClr val="dk1"/>
                </a:solidFill>
              </a:rPr>
              <a:t>NNLM 2021-2026 Initiatives</a:t>
            </a:r>
            <a:endParaRPr sz="2000" u="sng">
              <a:solidFill>
                <a:schemeClr val="dk1"/>
              </a:solidFill>
            </a:endParaRPr>
          </a:p>
          <a:p>
            <a:pPr marL="457200" lvl="0" indent="-355600" algn="l" rtl="0">
              <a:lnSpc>
                <a:spcPct val="114999"/>
              </a:lnSpc>
              <a:spcBef>
                <a:spcPts val="0"/>
              </a:spcBef>
              <a:spcAft>
                <a:spcPts val="0"/>
              </a:spcAft>
              <a:buClr>
                <a:schemeClr val="dk1"/>
              </a:buClr>
              <a:buSzPts val="2000"/>
              <a:buChar char="●"/>
            </a:pPr>
            <a:r>
              <a:rPr lang="en-US" sz="2000">
                <a:solidFill>
                  <a:schemeClr val="dk1"/>
                </a:solidFill>
              </a:rPr>
              <a:t>Confronting Misinformation</a:t>
            </a:r>
            <a:endParaRPr sz="2000">
              <a:solidFill>
                <a:schemeClr val="dk1"/>
              </a:solidFill>
            </a:endParaRPr>
          </a:p>
          <a:p>
            <a:pPr marL="457200" lvl="0" indent="-355600" algn="l" rtl="0">
              <a:lnSpc>
                <a:spcPct val="114999"/>
              </a:lnSpc>
              <a:spcBef>
                <a:spcPts val="0"/>
              </a:spcBef>
              <a:spcAft>
                <a:spcPts val="0"/>
              </a:spcAft>
              <a:buClr>
                <a:schemeClr val="dk1"/>
              </a:buClr>
              <a:buSzPts val="2000"/>
              <a:buChar char="●"/>
            </a:pPr>
            <a:r>
              <a:rPr lang="en-US" sz="2000">
                <a:solidFill>
                  <a:schemeClr val="dk1"/>
                </a:solidFill>
              </a:rPr>
              <a:t>Bridging the Digital Divide</a:t>
            </a:r>
            <a:endParaRPr sz="2000">
              <a:solidFill>
                <a:schemeClr val="dk1"/>
              </a:solidFill>
            </a:endParaRPr>
          </a:p>
          <a:p>
            <a:pPr marL="457200" lvl="0" indent="-355600" algn="l" rtl="0">
              <a:lnSpc>
                <a:spcPct val="114999"/>
              </a:lnSpc>
              <a:spcBef>
                <a:spcPts val="0"/>
              </a:spcBef>
              <a:spcAft>
                <a:spcPts val="0"/>
              </a:spcAft>
              <a:buClr>
                <a:schemeClr val="dk1"/>
              </a:buClr>
              <a:buSzPts val="2000"/>
              <a:buChar char="●"/>
            </a:pPr>
            <a:r>
              <a:rPr lang="en-US" sz="2000">
                <a:solidFill>
                  <a:schemeClr val="dk1"/>
                </a:solidFill>
              </a:rPr>
              <a:t>Environmental Determinants of Health</a:t>
            </a:r>
            <a:endParaRPr sz="2000">
              <a:solidFill>
                <a:schemeClr val="dk1"/>
              </a:solidFill>
            </a:endParaRPr>
          </a:p>
          <a:p>
            <a:pPr marL="0" lvl="0" indent="0" algn="l" rtl="0">
              <a:lnSpc>
                <a:spcPct val="114999"/>
              </a:lnSpc>
              <a:spcBef>
                <a:spcPts val="0"/>
              </a:spcBef>
              <a:spcAft>
                <a:spcPts val="0"/>
              </a:spcAft>
              <a:buNone/>
            </a:pPr>
            <a:endParaRPr/>
          </a:p>
        </p:txBody>
      </p:sp>
      <p:sp>
        <p:nvSpPr>
          <p:cNvPr id="97" name="Google Shape;97;g152879e68e5_0_37"/>
          <p:cNvSpPr txBox="1">
            <a:spLocks noGrp="1"/>
          </p:cNvSpPr>
          <p:nvPr>
            <p:ph type="body" idx="2"/>
          </p:nvPr>
        </p:nvSpPr>
        <p:spPr>
          <a:xfrm>
            <a:off x="4819950" y="1349500"/>
            <a:ext cx="3999900" cy="3258300"/>
          </a:xfrm>
          <a:prstGeom prst="rect">
            <a:avLst/>
          </a:prstGeom>
        </p:spPr>
        <p:txBody>
          <a:bodyPr spcFirstLastPara="1" wrap="square" lIns="91425" tIns="91425" rIns="91425" bIns="91425" anchor="t" anchorCtr="0">
            <a:noAutofit/>
          </a:bodyPr>
          <a:lstStyle/>
          <a:p>
            <a:pPr marL="0" lvl="0" indent="0" algn="l" rtl="0">
              <a:lnSpc>
                <a:spcPct val="114999"/>
              </a:lnSpc>
              <a:spcBef>
                <a:spcPts val="0"/>
              </a:spcBef>
              <a:spcAft>
                <a:spcPts val="0"/>
              </a:spcAft>
              <a:buNone/>
            </a:pPr>
            <a:r>
              <a:rPr lang="en-US" sz="2000" u="sng">
                <a:solidFill>
                  <a:schemeClr val="dk1"/>
                </a:solidFill>
              </a:rPr>
              <a:t>NIH &gt; NLM Priorities</a:t>
            </a:r>
            <a:endParaRPr sz="2000" u="sng">
              <a:solidFill>
                <a:schemeClr val="dk1"/>
              </a:solidFill>
            </a:endParaRPr>
          </a:p>
          <a:p>
            <a:pPr marL="457200" lvl="0" indent="-355600" algn="l" rtl="0">
              <a:lnSpc>
                <a:spcPct val="114999"/>
              </a:lnSpc>
              <a:spcBef>
                <a:spcPts val="0"/>
              </a:spcBef>
              <a:spcAft>
                <a:spcPts val="0"/>
              </a:spcAft>
              <a:buClr>
                <a:schemeClr val="dk1"/>
              </a:buClr>
              <a:buSzPts val="2000"/>
              <a:buChar char="●"/>
            </a:pPr>
            <a:r>
              <a:rPr lang="en-US" sz="2000">
                <a:solidFill>
                  <a:schemeClr val="dk1"/>
                </a:solidFill>
              </a:rPr>
              <a:t>Citizen/Community Science &amp; Crowdsourcing</a:t>
            </a:r>
            <a:endParaRPr sz="2000">
              <a:solidFill>
                <a:schemeClr val="dk1"/>
              </a:solidFill>
            </a:endParaRPr>
          </a:p>
          <a:p>
            <a:pPr marL="457200" lvl="0" indent="-355600" algn="l" rtl="0">
              <a:lnSpc>
                <a:spcPct val="114999"/>
              </a:lnSpc>
              <a:spcBef>
                <a:spcPts val="0"/>
              </a:spcBef>
              <a:spcAft>
                <a:spcPts val="0"/>
              </a:spcAft>
              <a:buClr>
                <a:schemeClr val="dk1"/>
              </a:buClr>
              <a:buSzPts val="2000"/>
              <a:buChar char="●"/>
            </a:pPr>
            <a:r>
              <a:rPr lang="en-US" sz="2000">
                <a:solidFill>
                  <a:schemeClr val="dk1"/>
                </a:solidFill>
              </a:rPr>
              <a:t>Data Science</a:t>
            </a:r>
            <a:endParaRPr sz="2000">
              <a:solidFill>
                <a:schemeClr val="dk1"/>
              </a:solidFill>
            </a:endParaRPr>
          </a:p>
          <a:p>
            <a:pPr marL="457200" lvl="0" indent="-355600" algn="l" rtl="0">
              <a:lnSpc>
                <a:spcPct val="114999"/>
              </a:lnSpc>
              <a:spcBef>
                <a:spcPts val="0"/>
              </a:spcBef>
              <a:spcAft>
                <a:spcPts val="0"/>
              </a:spcAft>
              <a:buClr>
                <a:schemeClr val="dk1"/>
              </a:buClr>
              <a:buSzPts val="2000"/>
              <a:buChar char="●"/>
            </a:pPr>
            <a:r>
              <a:rPr lang="en-US" sz="2000">
                <a:solidFill>
                  <a:schemeClr val="dk1"/>
                </a:solidFill>
              </a:rPr>
              <a:t>Student Engagement (LIS)</a:t>
            </a:r>
            <a:endParaRPr sz="2000">
              <a:solidFill>
                <a:schemeClr val="dk1"/>
              </a:solidFill>
            </a:endParaRPr>
          </a:p>
          <a:p>
            <a:pPr marL="457200" lvl="0" indent="-355600" algn="l" rtl="0">
              <a:lnSpc>
                <a:spcPct val="114999"/>
              </a:lnSpc>
              <a:spcBef>
                <a:spcPts val="0"/>
              </a:spcBef>
              <a:spcAft>
                <a:spcPts val="0"/>
              </a:spcAft>
              <a:buClr>
                <a:schemeClr val="dk1"/>
              </a:buClr>
              <a:buSzPts val="2000"/>
              <a:buChar char="●"/>
            </a:pPr>
            <a:r>
              <a:rPr lang="en-US" sz="2000">
                <a:solidFill>
                  <a:schemeClr val="dk1"/>
                </a:solidFill>
              </a:rPr>
              <a:t>Substance Use Disorders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8"/>
          <p:cNvSpPr txBox="1">
            <a:spLocks noGrp="1"/>
          </p:cNvSpPr>
          <p:nvPr>
            <p:ph type="title"/>
          </p:nvPr>
        </p:nvSpPr>
        <p:spPr>
          <a:xfrm>
            <a:off x="0" y="500775"/>
            <a:ext cx="91440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600"/>
              <a:buNone/>
            </a:pPr>
            <a:r>
              <a:rPr lang="en-US"/>
              <a:t>Know Yourself</a:t>
            </a:r>
            <a:endParaRPr/>
          </a:p>
        </p:txBody>
      </p:sp>
      <p:pic>
        <p:nvPicPr>
          <p:cNvPr id="103" name="Google Shape;103;p8" descr="Humorous cartoon of individual weirdly dressed staring in front of a mirror exhibiting self-confidence and knowledge of themselves.&#10; &#10;Mirror, Self-Confidence, Funny"/>
          <p:cNvPicPr preferRelativeResize="0"/>
          <p:nvPr/>
        </p:nvPicPr>
        <p:blipFill rotWithShape="1">
          <a:blip r:embed="rId3">
            <a:alphaModFix/>
          </a:blip>
          <a:srcRect/>
          <a:stretch/>
        </p:blipFill>
        <p:spPr>
          <a:xfrm>
            <a:off x="3675856" y="1765300"/>
            <a:ext cx="1792288" cy="193453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2416</Words>
  <Application>Microsoft Macintosh PowerPoint</Application>
  <PresentationFormat>On-screen Show (16:9)</PresentationFormat>
  <Paragraphs>258</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Times New Roman</vt:lpstr>
      <vt:lpstr>Corbel</vt:lpstr>
      <vt:lpstr>Simple Light</vt:lpstr>
      <vt:lpstr>Writing and Submitting Your  NNLM Proposal for Region 1 Grants</vt:lpstr>
      <vt:lpstr>Agenda</vt:lpstr>
      <vt:lpstr>NNLM Grant Lingo </vt:lpstr>
      <vt:lpstr>CFA/CFP or RFA/RFP RML &amp; ROC Grant or Award  Subaward Letter of Support Activity F&amp;A IRB</vt:lpstr>
      <vt:lpstr>NNLM Proposal Writing Toolkit   </vt:lpstr>
      <vt:lpstr>Know Your Funder</vt:lpstr>
      <vt:lpstr>Regions, Offices and Centers (ROC)</vt:lpstr>
      <vt:lpstr>Areas of Interest</vt:lpstr>
      <vt:lpstr>Know Yourself</vt:lpstr>
      <vt:lpstr>Your Organization</vt:lpstr>
      <vt:lpstr>   Your Community</vt:lpstr>
      <vt:lpstr>Questions to ask</vt:lpstr>
      <vt:lpstr>2023-2024 Grants</vt:lpstr>
      <vt:lpstr>Data Science and Services Project    - $30K (1)  Health Information Outreach Project  - $30K (3)  Technology Improvement Project       - $30K (1)</vt:lpstr>
      <vt:lpstr>Awards Process and Timeline</vt:lpstr>
      <vt:lpstr>Deconstructing the RFP</vt:lpstr>
      <vt:lpstr>Funding timeline? What are the deadlines? Are you eligible? Does your mission align? Target audiences? Format? Templates provided? Recommended references? </vt:lpstr>
      <vt:lpstr>North Dakota State University: How to Deconstruct an RFP  University of Utah: How to Deconstruct a Funding Opportunity Announcement  Carthage University: How to Deconstruct a Funding Opportunity Announcement </vt:lpstr>
      <vt:lpstr>Speaking of the Budget…</vt:lpstr>
      <vt:lpstr>Tip for Academic Institutions </vt:lpstr>
      <vt:lpstr>Brownie Points!</vt:lpstr>
      <vt:lpstr>Part 2 of this Webinar Series: “Set…”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and Submitting Your  NNLM Proposal for Region 1 Grants</dc:title>
  <dc:creator>Nancy Patterson</dc:creator>
  <cp:lastModifiedBy>Nguyen, Tony</cp:lastModifiedBy>
  <cp:revision>1</cp:revision>
  <dcterms:modified xsi:type="dcterms:W3CDTF">2022-09-22T12:16:05Z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0x01010050C145FB1248B341BCED66222DC33F37</vt:lpwstr>
  </property>
</Properties>
</file>