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7315200" cy="9601200"/>
  <p:embeddedFontLst>
    <p:embeddedFont>
      <p:font typeface="Corbel" panose="020B0503020204020204" pitchFamily="34" charset="0"/>
      <p:regular r:id="rId32"/>
      <p:bold r:id="rId33"/>
      <p:italic r:id="rId34"/>
      <p:boldItalic r:id="rId35"/>
    </p:embeddedFont>
    <p:embeddedFont>
      <p:font typeface="Roboto Condensed Light" panose="020F03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hZhpep1wwOp3gdasmryqG+Tuu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20" d="100"/>
          <a:sy n="120" d="100"/>
        </p:scale>
        <p:origin x="73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nlm.gov/guides/data-pathway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Welcome to [insert final title of class here]!</a:t>
            </a:r>
            <a:endParaRPr/>
          </a:p>
        </p:txBody>
      </p:sp>
      <p:sp>
        <p:nvSpPr>
          <p:cNvPr id="86" name="Google Shape;86;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54dea4697_0_32: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f54dea4697_0_3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lvl="0" indent="-317500" algn="l" rtl="0">
              <a:lnSpc>
                <a:spcPct val="100000"/>
              </a:lnSpc>
              <a:spcBef>
                <a:spcPts val="0"/>
              </a:spcBef>
              <a:spcAft>
                <a:spcPts val="0"/>
              </a:spcAft>
              <a:buClr>
                <a:schemeClr val="dk1"/>
              </a:buClr>
              <a:buSzPts val="1400"/>
              <a:buChar char="●"/>
            </a:pPr>
            <a:r>
              <a:rPr lang="en-US"/>
              <a:t>Commonly in studies, data is organized and wrangled in a spreadsheet format. It is helpful to understand basic terminology commonly used in spreadsheet-like settings:</a:t>
            </a:r>
            <a:endParaRPr/>
          </a:p>
          <a:p>
            <a:pPr marL="914400" lvl="1" indent="-317500" algn="l" rtl="0">
              <a:lnSpc>
                <a:spcPct val="100000"/>
              </a:lnSpc>
              <a:spcBef>
                <a:spcPts val="0"/>
              </a:spcBef>
              <a:spcAft>
                <a:spcPts val="0"/>
              </a:spcAft>
              <a:buClr>
                <a:schemeClr val="dk1"/>
              </a:buClr>
              <a:buSzPts val="1400"/>
              <a:buChar char="○"/>
            </a:pPr>
            <a:r>
              <a:rPr lang="en-US"/>
              <a:t>A spreadsheet is set up according to a grid consisting of rectangles. Each individual rectangle is a cell. Each cell can contain some type of data, which is referred to as a value. Common formats for values are numeric, text, and date.</a:t>
            </a:r>
            <a:endParaRPr/>
          </a:p>
          <a:p>
            <a:pPr marL="914400" lvl="1" indent="-317500" algn="l" rtl="0">
              <a:lnSpc>
                <a:spcPct val="100000"/>
              </a:lnSpc>
              <a:spcBef>
                <a:spcPts val="0"/>
              </a:spcBef>
              <a:spcAft>
                <a:spcPts val="0"/>
              </a:spcAft>
              <a:buClr>
                <a:schemeClr val="dk1"/>
              </a:buClr>
              <a:buSzPts val="1400"/>
              <a:buChar char="○"/>
            </a:pPr>
            <a:r>
              <a:rPr lang="en-US"/>
              <a:t>Columns run up and down on the spreadsheet. They are generally formatted to contain the variable as their column header or name. The variable denotes the name of the data value category that will be collected. Variables should be formatted to contain only one type of value. Therefore, all the values running down each column of a spreadsheet should have the same format (e.g., date, numeric, or text). Each cell should only contain a single value.</a:t>
            </a:r>
            <a:endParaRPr/>
          </a:p>
          <a:p>
            <a:pPr marL="914400" lvl="1" indent="-317500" algn="l" rtl="0">
              <a:lnSpc>
                <a:spcPct val="100000"/>
              </a:lnSpc>
              <a:spcBef>
                <a:spcPts val="0"/>
              </a:spcBef>
              <a:spcAft>
                <a:spcPts val="0"/>
              </a:spcAft>
              <a:buClr>
                <a:schemeClr val="dk1"/>
              </a:buClr>
              <a:buSzPts val="1400"/>
              <a:buChar char="○"/>
            </a:pPr>
            <a:r>
              <a:rPr lang="en-US"/>
              <a:t>Rows run from left to right across the spreadsheet. In spreadsheet settings, rows are generally formatted to contain the instances of observation (the thing or event about which you are recording information). Each instance of observation can consist of recording the values for many different variables</a:t>
            </a:r>
            <a:endParaRPr/>
          </a:p>
        </p:txBody>
      </p:sp>
      <p:sp>
        <p:nvSpPr>
          <p:cNvPr id="152" name="Google Shape;152;g2f54dea4697_0_3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9dc8a1409_2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319dc8a1409_2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While setting up columns in a spreadsheet, it’s best to set up the data format that each column is meant to collect as soon as possible. This is done by selecting your column and right clicking on it, and choosing “Format Cells” from the menu. The most common format types are:</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Text: useful for data like product names, personal names – basically anything that must be recorded in words</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Numeric: useful for simple numeric counts of things, prices, age – basically any data that is recorded in number form</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Dates: useful for recording dates, and sometimes time. When you open the options in your spreadsheet program’s date menu, there are many to choose from, so be sure to look them over carefully and choose the date format that will work best for your project.</a:t>
            </a:r>
            <a:endParaRPr/>
          </a:p>
        </p:txBody>
      </p:sp>
      <p:sp>
        <p:nvSpPr>
          <p:cNvPr id="159" name="Google Shape;159;g319dc8a1409_2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54dea4697_0_3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2f54dea4697_0_3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SzPts val="1400"/>
              <a:buNone/>
            </a:pPr>
            <a:r>
              <a:rPr lang="en-US" sz="1100">
                <a:latin typeface="Arial"/>
                <a:ea typeface="Arial"/>
                <a:cs typeface="Arial"/>
                <a:sym typeface="Arial"/>
              </a:rPr>
              <a:t>Here is a visual example of the data terms we have just discussed. Each column in the spreadsheet has a column header, which is also its </a:t>
            </a:r>
            <a:r>
              <a:rPr lang="en-US" sz="1100" b="1">
                <a:latin typeface="Arial"/>
                <a:ea typeface="Arial"/>
                <a:cs typeface="Arial"/>
                <a:sym typeface="Arial"/>
              </a:rPr>
              <a:t>variable name</a:t>
            </a:r>
            <a:r>
              <a:rPr lang="en-US" sz="1100">
                <a:latin typeface="Arial"/>
                <a:ea typeface="Arial"/>
                <a:cs typeface="Arial"/>
                <a:sym typeface="Arial"/>
              </a:rPr>
              <a:t>. </a:t>
            </a:r>
            <a:r>
              <a:rPr lang="en-US" sz="1100" b="1">
                <a:latin typeface="Arial"/>
                <a:ea typeface="Arial"/>
                <a:cs typeface="Arial"/>
                <a:sym typeface="Arial"/>
              </a:rPr>
              <a:t>Columns</a:t>
            </a:r>
            <a:r>
              <a:rPr lang="en-US" sz="1100">
                <a:latin typeface="Arial"/>
                <a:ea typeface="Arial"/>
                <a:cs typeface="Arial"/>
                <a:sym typeface="Arial"/>
              </a:rPr>
              <a:t> run down the spreadsheet, while </a:t>
            </a:r>
            <a:r>
              <a:rPr lang="en-US" sz="1100" b="1">
                <a:latin typeface="Arial"/>
                <a:ea typeface="Arial"/>
                <a:cs typeface="Arial"/>
                <a:sym typeface="Arial"/>
              </a:rPr>
              <a:t>rows</a:t>
            </a:r>
            <a:r>
              <a:rPr lang="en-US" sz="1100">
                <a:latin typeface="Arial"/>
                <a:ea typeface="Arial"/>
                <a:cs typeface="Arial"/>
                <a:sym typeface="Arial"/>
              </a:rPr>
              <a:t> or instances of observation run across. Unique data values are recorded in the individual </a:t>
            </a:r>
            <a:r>
              <a:rPr lang="en-US" sz="1100" b="1">
                <a:latin typeface="Arial"/>
                <a:ea typeface="Arial"/>
                <a:cs typeface="Arial"/>
                <a:sym typeface="Arial"/>
              </a:rPr>
              <a:t>cells.</a:t>
            </a:r>
            <a:r>
              <a:rPr lang="en-US" sz="1100">
                <a:latin typeface="Arial"/>
                <a:ea typeface="Arial"/>
                <a:cs typeface="Arial"/>
                <a:sym typeface="Arial"/>
              </a:rPr>
              <a:t> The columns are formatted specifically to their data, such as the date data being recorded in the month/day/year format, prices being recorded in the accounting format with two decimal places, and variables that must be recorded in full written words in the text format.</a:t>
            </a:r>
            <a:endParaRPr/>
          </a:p>
        </p:txBody>
      </p:sp>
      <p:sp>
        <p:nvSpPr>
          <p:cNvPr id="166" name="Google Shape;166;g2f54dea4697_0_3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cfbe73c813_0_0: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cfbe73c813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We’ve learned a lot about data today, as well as its associated terms. As a check, please type in the chat the letter for your response to the following question: Which of the following are true of data Variables?</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A. Variables are symbols that represent some kind of information</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B. Variable names are typically recorded as the column headers of spreadsheets</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C. Variables can be found in both quantitative and qualitative data</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US" sz="1100">
                <a:latin typeface="Arial"/>
                <a:ea typeface="Arial"/>
                <a:cs typeface="Arial"/>
                <a:sym typeface="Arial"/>
              </a:rPr>
              <a:t>D. All of the above</a:t>
            </a:r>
            <a:endParaRPr/>
          </a:p>
        </p:txBody>
      </p:sp>
      <p:sp>
        <p:nvSpPr>
          <p:cNvPr id="181" name="Google Shape;181;g2cfbe73c813_0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75ed27824_2_9: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e75ed27824_2_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The correct answer is D: all of the above</a:t>
            </a:r>
            <a:endParaRPr/>
          </a:p>
        </p:txBody>
      </p:sp>
      <p:sp>
        <p:nvSpPr>
          <p:cNvPr id="188" name="Google Shape;188;g2e75ed27824_2_9: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54dea4697_1_0: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f54dea4697_1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Here is an example of how we can create data visualizations out of everyday data. This reddit user recorded data (likely using a fitness tracking app) as they attempted to bike 1,000 miles in a year. </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The graph on top is a line chart that shows the distance this person biked and it accumulates as the year progresses.</a:t>
            </a:r>
            <a:endParaRPr/>
          </a:p>
          <a:p>
            <a:pPr marL="457200" lvl="0" indent="-317500" algn="l" rtl="0">
              <a:lnSpc>
                <a:spcPct val="100000"/>
              </a:lnSpc>
              <a:spcBef>
                <a:spcPts val="0"/>
              </a:spcBef>
              <a:spcAft>
                <a:spcPts val="0"/>
              </a:spcAft>
              <a:buSzPts val="1400"/>
              <a:buChar char="●"/>
            </a:pPr>
            <a:r>
              <a:rPr lang="en-US"/>
              <a:t>The bottom-left is a bar chart showing their average speed. </a:t>
            </a:r>
            <a:endParaRPr/>
          </a:p>
          <a:p>
            <a:pPr marL="457200" lvl="0" indent="-317500" algn="l" rtl="0">
              <a:lnSpc>
                <a:spcPct val="100000"/>
              </a:lnSpc>
              <a:spcBef>
                <a:spcPts val="0"/>
              </a:spcBef>
              <a:spcAft>
                <a:spcPts val="0"/>
              </a:spcAft>
              <a:buSzPts val="1400"/>
              <a:buChar char="●"/>
            </a:pPr>
            <a:r>
              <a:rPr lang="en-US"/>
              <a:t>The bottom-right is a pie chart showing the type of ride as a percentage.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example illustrates how data is found in everyday activities and also how one dataset can answer many different questions. One dataset including columns for dates, distance biked, speed, and ride type can produce several answers and graphs.</a:t>
            </a:r>
            <a:endParaRPr/>
          </a:p>
        </p:txBody>
      </p:sp>
      <p:sp>
        <p:nvSpPr>
          <p:cNvPr id="195" name="Google Shape;195;g2f54dea4697_1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1c199ac3a9_0_2: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31c199ac3a9_0_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As we mentioned before, people work with data in stages and we want to show you how easily that can be done. As is usual with data, we want to answer a question: “what pets does this group have?”. Let’s walk through the process of answering that question using a very simple dataset.</a:t>
            </a:r>
            <a:endParaRPr/>
          </a:p>
          <a:p>
            <a:pPr marL="457200" lvl="0" indent="-304800" algn="l" rtl="0">
              <a:lnSpc>
                <a:spcPct val="100000"/>
              </a:lnSpc>
              <a:spcBef>
                <a:spcPts val="0"/>
              </a:spcBef>
              <a:spcAft>
                <a:spcPts val="0"/>
              </a:spcAft>
              <a:buSzPts val="1200"/>
              <a:buFont typeface="Calibri"/>
              <a:buChar char="●"/>
            </a:pPr>
            <a:r>
              <a:rPr lang="en-US"/>
              <a:t>First, we are going to </a:t>
            </a:r>
            <a:r>
              <a:rPr lang="en-US" b="1"/>
              <a:t>collect </a:t>
            </a:r>
            <a:r>
              <a:rPr lang="en-US"/>
              <a:t>the data we need to answer our question. We will do this using a poll. This poll includes what we considered to be the more common options: dogs, cats, both cats and dogs, other, or none.</a:t>
            </a:r>
            <a:endParaRPr/>
          </a:p>
          <a:p>
            <a:pPr marL="914400" lvl="1" indent="-304800" algn="l" rtl="0">
              <a:lnSpc>
                <a:spcPct val="100000"/>
              </a:lnSpc>
              <a:spcBef>
                <a:spcPts val="0"/>
              </a:spcBef>
              <a:spcAft>
                <a:spcPts val="0"/>
              </a:spcAft>
              <a:buSzPts val="1200"/>
              <a:buFont typeface="Calibri"/>
              <a:buChar char="○"/>
            </a:pPr>
            <a:r>
              <a:rPr lang="en-US"/>
              <a:t>[Run poll on zoom]</a:t>
            </a:r>
            <a:endParaRPr/>
          </a:p>
          <a:p>
            <a:pPr marL="457200" lvl="0" indent="-304800" algn="l" rtl="0">
              <a:lnSpc>
                <a:spcPct val="100000"/>
              </a:lnSpc>
              <a:spcBef>
                <a:spcPts val="0"/>
              </a:spcBef>
              <a:spcAft>
                <a:spcPts val="0"/>
              </a:spcAft>
              <a:buSzPts val="1200"/>
              <a:buFont typeface="Calibri"/>
              <a:buChar char="●"/>
            </a:pPr>
            <a:r>
              <a:rPr lang="en-US"/>
              <a:t>Now that we have collected our data, let’s </a:t>
            </a:r>
            <a:r>
              <a:rPr lang="en-US" b="1"/>
              <a:t>record</a:t>
            </a:r>
            <a:r>
              <a:rPr lang="en-US"/>
              <a:t> that in a spreadsheet.</a:t>
            </a:r>
            <a:endParaRPr/>
          </a:p>
          <a:p>
            <a:pPr marL="914400" lvl="1" indent="-304800" algn="l" rtl="0">
              <a:lnSpc>
                <a:spcPct val="100000"/>
              </a:lnSpc>
              <a:spcBef>
                <a:spcPts val="0"/>
              </a:spcBef>
              <a:spcAft>
                <a:spcPts val="0"/>
              </a:spcAft>
              <a:buSzPts val="1200"/>
              <a:buFont typeface="Calibri"/>
              <a:buChar char="○"/>
            </a:pPr>
            <a:r>
              <a:rPr lang="en-US"/>
              <a:t>In this case, it is very easy to name our </a:t>
            </a:r>
            <a:r>
              <a:rPr lang="en-US" b="1"/>
              <a:t>columns</a:t>
            </a:r>
            <a:r>
              <a:rPr lang="en-US"/>
              <a:t>, we can just use animal type and number.</a:t>
            </a:r>
            <a:endParaRPr/>
          </a:p>
          <a:p>
            <a:pPr marL="914400" lvl="1" indent="-304800" algn="l" rtl="0">
              <a:lnSpc>
                <a:spcPct val="100000"/>
              </a:lnSpc>
              <a:spcBef>
                <a:spcPts val="0"/>
              </a:spcBef>
              <a:spcAft>
                <a:spcPts val="0"/>
              </a:spcAft>
              <a:buSzPts val="1200"/>
              <a:buFont typeface="Calibri"/>
              <a:buChar char="○"/>
            </a:pPr>
            <a:r>
              <a:rPr lang="en-US"/>
              <a:t>Next, we’ll enter our </a:t>
            </a:r>
            <a:r>
              <a:rPr lang="en-US" b="1"/>
              <a:t>values</a:t>
            </a:r>
            <a:r>
              <a:rPr lang="en-US"/>
              <a:t> into the spreadsheet. In this case, they are the results from our Zoom Poll.</a:t>
            </a:r>
            <a:endParaRPr/>
          </a:p>
          <a:p>
            <a:pPr marL="914400" lvl="1" indent="-304800" algn="l" rtl="0">
              <a:lnSpc>
                <a:spcPct val="100000"/>
              </a:lnSpc>
              <a:spcBef>
                <a:spcPts val="0"/>
              </a:spcBef>
              <a:spcAft>
                <a:spcPts val="0"/>
              </a:spcAft>
              <a:buSzPts val="1200"/>
              <a:buFont typeface="Calibri"/>
              <a:buChar char="○"/>
            </a:pPr>
            <a:r>
              <a:rPr lang="en-US"/>
              <a:t>Because I want to make sure my spreadsheet works smoothly, I will set the cell format to ‘number’.</a:t>
            </a:r>
            <a:endParaRPr/>
          </a:p>
          <a:p>
            <a:pPr marL="1371600" lvl="2" indent="-317500" algn="l" rtl="0">
              <a:lnSpc>
                <a:spcPct val="100000"/>
              </a:lnSpc>
              <a:spcBef>
                <a:spcPts val="0"/>
              </a:spcBef>
              <a:spcAft>
                <a:spcPts val="0"/>
              </a:spcAft>
              <a:buSzPts val="1400"/>
              <a:buChar char="■"/>
            </a:pPr>
            <a:r>
              <a:rPr lang="en-US"/>
              <a:t>Note I am leaving out the header row because the format of those cells is always ‘text’.</a:t>
            </a:r>
            <a:endParaRPr/>
          </a:p>
          <a:p>
            <a:pPr marL="457200" lvl="0" indent="-304800" algn="l" rtl="0">
              <a:lnSpc>
                <a:spcPct val="100000"/>
              </a:lnSpc>
              <a:spcBef>
                <a:spcPts val="0"/>
              </a:spcBef>
              <a:spcAft>
                <a:spcPts val="0"/>
              </a:spcAft>
              <a:buSzPts val="1200"/>
              <a:buFont typeface="Calibri"/>
              <a:buChar char="●"/>
            </a:pPr>
            <a:r>
              <a:rPr lang="en-US"/>
              <a:t>Finally, we can present this information in a more compelling way by creating a graph or chart. </a:t>
            </a:r>
            <a:endParaRPr/>
          </a:p>
          <a:p>
            <a:pPr marL="914400" lvl="1" indent="-304800" algn="l" rtl="0">
              <a:lnSpc>
                <a:spcPct val="100000"/>
              </a:lnSpc>
              <a:spcBef>
                <a:spcPts val="0"/>
              </a:spcBef>
              <a:spcAft>
                <a:spcPts val="0"/>
              </a:spcAft>
              <a:buSzPts val="1200"/>
              <a:buFont typeface="Calibri"/>
              <a:buChar char="○"/>
            </a:pPr>
            <a:r>
              <a:rPr lang="en-US"/>
              <a:t>To do this, I will select all the information I want to present. Open the ‘insert’ menu and select ‘Chart’</a:t>
            </a:r>
            <a:endParaRPr/>
          </a:p>
          <a:p>
            <a:pPr marL="914400" lvl="1" indent="-304800" algn="l" rtl="0">
              <a:lnSpc>
                <a:spcPct val="100000"/>
              </a:lnSpc>
              <a:spcBef>
                <a:spcPts val="0"/>
              </a:spcBef>
              <a:spcAft>
                <a:spcPts val="0"/>
              </a:spcAft>
              <a:buSzPts val="1200"/>
              <a:buFont typeface="Calibri"/>
              <a:buChar char="○"/>
            </a:pPr>
            <a:r>
              <a:rPr lang="en-US"/>
              <a:t>As you can see, that generates a bar chart with the information we have in our spreadsheet.</a:t>
            </a:r>
            <a:endParaRPr/>
          </a:p>
          <a:p>
            <a:pPr marL="914400" lvl="1" indent="-304800" algn="l" rtl="0">
              <a:lnSpc>
                <a:spcPct val="100000"/>
              </a:lnSpc>
              <a:spcBef>
                <a:spcPts val="0"/>
              </a:spcBef>
              <a:spcAft>
                <a:spcPts val="0"/>
              </a:spcAft>
              <a:buSzPts val="1200"/>
              <a:buFont typeface="Calibri"/>
              <a:buChar char="○"/>
            </a:pPr>
            <a:r>
              <a:rPr lang="en-US"/>
              <a:t>This also answers the question and lets us know that the majority of this group has [answer from poll] </a:t>
            </a:r>
            <a:endParaRPr/>
          </a:p>
        </p:txBody>
      </p:sp>
      <p:sp>
        <p:nvSpPr>
          <p:cNvPr id="203" name="Google Shape;203;g31c199ac3a9_0_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1d8a76c46c_0_1: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31d8a76c46c_0_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Now we want to give you the opportunity to try on your own. We will run a simpler poll and you can follow the other 2 steps to create a chart.</a:t>
            </a:r>
            <a:endParaRPr/>
          </a:p>
        </p:txBody>
      </p:sp>
      <p:sp>
        <p:nvSpPr>
          <p:cNvPr id="210" name="Google Shape;210;g31d8a76c46c_0_1: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7" name="Google Shape;217;p22: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Now we want to share some further learning opportunities, ideas for where you can go to get started, and suggestions of NNLM classes. We list all of these classes, the URLs to their class catalog pages, on the resource handout for this class. From those links you’ll be able to sign up for a class or find the latest recordings of a previous class.</a:t>
            </a:r>
            <a:endParaRPr/>
          </a:p>
        </p:txBody>
      </p:sp>
      <p:sp>
        <p:nvSpPr>
          <p:cNvPr id="223" name="Google Shape;223;p23: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100"/>
              <a:buNone/>
            </a:pPr>
            <a:r>
              <a:rPr lang="en-US" sz="1100">
                <a:latin typeface="Arial"/>
                <a:ea typeface="Arial"/>
                <a:cs typeface="Arial"/>
                <a:sym typeface="Arial"/>
              </a:rPr>
              <a:t>NNLM is the Network of the National Library of Medicine, and is an outreach program of the National Library of Medicine, which is an institute at NIH. It is the world’s largest biomedical library, which maintains and makes available a vast print collection and produces electronic information resources like MedlinePlus and PubMed.</a:t>
            </a: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sz="1100">
              <a:latin typeface="Arial"/>
              <a:ea typeface="Arial"/>
              <a:cs typeface="Arial"/>
              <a:sym typeface="Arial"/>
            </a:endParaRPr>
          </a:p>
          <a:p>
            <a:pPr marL="0" lvl="0" indent="0" algn="l" rtl="0">
              <a:lnSpc>
                <a:spcPct val="100000"/>
              </a:lnSpc>
              <a:spcBef>
                <a:spcPts val="0"/>
              </a:spcBef>
              <a:spcAft>
                <a:spcPts val="0"/>
              </a:spcAft>
              <a:buSzPts val="1100"/>
              <a:buNone/>
            </a:pPr>
            <a:r>
              <a:rPr lang="en-US" sz="1100">
                <a:latin typeface="Arial"/>
                <a:ea typeface="Arial"/>
                <a:cs typeface="Arial"/>
                <a:sym typeface="Arial"/>
              </a:rPr>
              <a:t>NNLM is a program of the NLM comprised of 7 Regional Libraries (RMLs) 4 offices, and 4 centers including Region 6 (where Northwestern University is located) and NCDS.</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5dfc6f147_0_2: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e5dfc6f147_0_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NNLM Data Pathways: </a:t>
            </a:r>
            <a:r>
              <a:rPr lang="en-US" u="sng">
                <a:solidFill>
                  <a:schemeClr val="hlink"/>
                </a:solidFill>
                <a:hlinkClick r:id="rId3"/>
              </a:rPr>
              <a:t>https://www.nnlm.gov/guides/data-pathways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a number of classes from the NNLM on data, from data services and data science, to data management plans and open science. We created a guide on the NNLM Website - the NNLM Data Pathways - to help navigate these offerings. There are paths through Generalist for those looking for a broad understanding of data librarianship, as well as Data Management, and Data Science, for those looking to specialize in those areas. </a:t>
            </a:r>
            <a:endParaRPr/>
          </a:p>
          <a:p>
            <a:pPr marL="0" lvl="0" indent="0" algn="l" rtl="0">
              <a:lnSpc>
                <a:spcPct val="100000"/>
              </a:lnSpc>
              <a:spcBef>
                <a:spcPts val="0"/>
              </a:spcBef>
              <a:spcAft>
                <a:spcPts val="0"/>
              </a:spcAft>
              <a:buSzPts val="1400"/>
              <a:buNone/>
            </a:pPr>
            <a:endParaRPr/>
          </a:p>
        </p:txBody>
      </p:sp>
      <p:sp>
        <p:nvSpPr>
          <p:cNvPr id="229" name="Google Shape;229;g2e5dfc6f147_0_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c789014a99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c789014a99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The Network has its own YouTube channel where we post recordings of webinars and classes. NCDS also has its own YouTube playlist containing the data classes we offer.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Additionally, we have begun adding our class materials, including slides and videos, to a community space at Zenodo.org, which is a general-purpose open repository. Zenodo is a tool that is also used by researchers who deposit research papers, data sets, research software, reports, and other digital research materials there.</a:t>
            </a:r>
            <a:endParaRPr/>
          </a:p>
        </p:txBody>
      </p:sp>
      <p:sp>
        <p:nvSpPr>
          <p:cNvPr id="237" name="Google Shape;237;g3c789014a99_0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We’ve broken down the classes in the next couple slides along experience level - These are the most introductory classes. On demand classes are available now, or any time. They are asynchronous. The recently revised Data Services On Demand classes are each 4 hours long and include:</a:t>
            </a:r>
            <a:r>
              <a:rPr lang="en-US" sz="600"/>
              <a:t> </a:t>
            </a:r>
            <a:r>
              <a:rPr lang="en-US" b="0">
                <a:latin typeface="Calibri"/>
                <a:ea typeface="Calibri"/>
                <a:cs typeface="Calibri"/>
                <a:sym typeface="Calibri"/>
              </a:rPr>
              <a:t>Research Data Management, Research Data Sharing, Supporting Open Science: Tools and Trends, and </a:t>
            </a:r>
            <a:r>
              <a:rPr lang="en-US" b="0" i="0">
                <a:latin typeface="Calibri"/>
                <a:ea typeface="Calibri"/>
                <a:cs typeface="Calibri"/>
                <a:sym typeface="Calibri"/>
              </a:rPr>
              <a:t>Data </a:t>
            </a:r>
            <a:r>
              <a:rPr lang="en-US"/>
              <a:t>Ethics</a:t>
            </a:r>
            <a:r>
              <a:rPr lang="en-US" b="0" i="0">
                <a:latin typeface="Calibri"/>
                <a:ea typeface="Calibri"/>
                <a:cs typeface="Calibri"/>
                <a:sym typeface="Calibri"/>
              </a:rPr>
              <a:t>. There are also on demand classes on</a:t>
            </a:r>
            <a:r>
              <a:rPr lang="en-US"/>
              <a:t> health data standards and </a:t>
            </a:r>
            <a:r>
              <a:rPr lang="en-US" b="0" i="0">
                <a:latin typeface="Calibri"/>
                <a:ea typeface="Calibri"/>
                <a:cs typeface="Calibri"/>
                <a:sym typeface="Calibri"/>
              </a:rPr>
              <a:t>the Common Data Elements, </a:t>
            </a:r>
            <a:r>
              <a:rPr lang="en-US"/>
              <a:t>which are a list/repository of standardized data collection items.</a:t>
            </a:r>
            <a:endParaRPr sz="600"/>
          </a:p>
          <a:p>
            <a:pPr marL="0" lvl="0" indent="0" algn="l" rtl="0">
              <a:lnSpc>
                <a:spcPct val="100000"/>
              </a:lnSpc>
              <a:spcBef>
                <a:spcPts val="0"/>
              </a:spcBef>
              <a:spcAft>
                <a:spcPts val="0"/>
              </a:spcAft>
              <a:buSzPts val="1400"/>
              <a:buNone/>
            </a:pPr>
            <a:endParaRPr b="0" i="0">
              <a:latin typeface="Calibri"/>
              <a:ea typeface="Calibri"/>
              <a:cs typeface="Calibri"/>
              <a:sym typeface="Calibri"/>
            </a:endParaRPr>
          </a:p>
          <a:p>
            <a:pPr marL="0" lvl="0" indent="0" algn="l" rtl="0">
              <a:lnSpc>
                <a:spcPct val="100000"/>
              </a:lnSpc>
              <a:spcBef>
                <a:spcPts val="0"/>
              </a:spcBef>
              <a:spcAft>
                <a:spcPts val="0"/>
              </a:spcAft>
              <a:buSzPts val="1400"/>
              <a:buNone/>
            </a:pPr>
            <a:r>
              <a:rPr lang="en-US" b="0" i="0">
                <a:latin typeface="Calibri"/>
                <a:ea typeface="Calibri"/>
                <a:cs typeface="Calibri"/>
                <a:sym typeface="Calibri"/>
              </a:rPr>
              <a:t>There are also recorded webinars which you can view on demand on the NNLM Youtube Channel. A few highlighted here are Making Sense of Numbers – on communicating numerical health information, Health Statistics on the Web which features several portals for finding and exploring health stats</a:t>
            </a:r>
            <a:r>
              <a:rPr lang="en-US"/>
              <a:t>. An</a:t>
            </a:r>
            <a:r>
              <a:rPr lang="en-US" b="0" i="0">
                <a:latin typeface="Calibri"/>
                <a:ea typeface="Calibri"/>
                <a:cs typeface="Calibri"/>
                <a:sym typeface="Calibri"/>
              </a:rPr>
              <a:t>d the Research Data Landscape: How Do You Start and Where Does Your Library Fit In? </a:t>
            </a:r>
            <a:r>
              <a:rPr lang="en-US"/>
              <a:t>focuses on bringing data services to your library and where to start with building a data services program.</a:t>
            </a:r>
            <a:endParaRPr sz="600"/>
          </a:p>
        </p:txBody>
      </p:sp>
      <p:sp>
        <p:nvSpPr>
          <p:cNvPr id="245" name="Google Shape;245;p24: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Here are examples of more specific or more in depth classes, to help  advance your skills or working with specific tools. These are all available now as on-demand classes and some of them may be offered in the future. Research Data Management On Demand is a self-paced general introduction and provides a great overview. The others listed here cover specific data tools, including DMPTool for creating data management plans, NLM Scrubber for de-identifying datasets, and OpenRefine for cleaning data.</a:t>
            </a:r>
            <a:endParaRPr/>
          </a:p>
          <a:p>
            <a:pPr marL="0" lvl="0" indent="0" algn="l" rtl="0">
              <a:lnSpc>
                <a:spcPct val="100000"/>
              </a:lnSpc>
              <a:spcBef>
                <a:spcPts val="0"/>
              </a:spcBef>
              <a:spcAft>
                <a:spcPts val="0"/>
              </a:spcAft>
              <a:buSzPts val="1400"/>
              <a:buNone/>
            </a:pPr>
            <a:endParaRPr/>
          </a:p>
        </p:txBody>
      </p:sp>
      <p:sp>
        <p:nvSpPr>
          <p:cNvPr id="252" name="Google Shape;252;p25: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Data management and data sharing are popular topics, especially with the NIH Data Management and Sharing Policy that went into effect in January 2023. </a:t>
            </a:r>
            <a:endParaRPr/>
          </a:p>
          <a:p>
            <a:pPr marL="0" lvl="0" indent="0" algn="l" rtl="0">
              <a:lnSpc>
                <a:spcPct val="100000"/>
              </a:lnSpc>
              <a:spcBef>
                <a:spcPts val="0"/>
              </a:spcBef>
              <a:spcAft>
                <a:spcPts val="0"/>
              </a:spcAft>
              <a:buSzPts val="1400"/>
              <a:buNone/>
            </a:pPr>
            <a:r>
              <a:rPr lang="en-US"/>
              <a:t>There’s a webinar recording that gives an overview of the NIH DMS Policy. Or the NNLM hosted an on demand immersion workshop in the Winter of 2023 which is now available on demand - it features recordings and activities to complete centered around the NIH DMSP’s 6 elements framework.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practitioner’s perspective series is comprised of recordings on the NIH DMS policy from experts in preparation for the NIH DMS policy. And lastly, Region 3 hosted a webinar on the NIH Data Management and Sharing Policy for non-data librarians. You can find the recording on the NNLM Youtube Channel.</a:t>
            </a:r>
            <a:endParaRPr/>
          </a:p>
        </p:txBody>
      </p:sp>
      <p:sp>
        <p:nvSpPr>
          <p:cNvPr id="259" name="Google Shape;259;p26: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For diving deeper, or stepping out of the NNLM realm, there are non-NNLM options/classes out there. A good place to start is The Carpentries, which is an international-reaching non-profit community-led organization that teaches foundational coding and data science skills. Library Carpentry focuses on building software and data skills within library and information-related communities. All of their lessons and materials are freely available and open and you can follow along with their lessons and examples.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Data Services Continuing Professional Education is a ten-week online intensive learning experience geared toward preparing early-to-mid career librarians to provide needed data services. This program runs in the fall and consists of live sessions, remote self-paced learning, and a capstone. Applications tend to open in the summer.</a:t>
            </a:r>
            <a:endParaRPr/>
          </a:p>
        </p:txBody>
      </p:sp>
      <p:sp>
        <p:nvSpPr>
          <p:cNvPr id="266" name="Google Shape;266;p27: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The data literacy project offers free courses on data foundations, and data informed decision making, but is more business-focused. Georgia State University Library Research Data Services created micro-credential badges for becoming “data ready” and there are recordings of all their workshops; their program includes bite-size intros to data literacy and full workshops on programs such as R, Python, SAS, and Tableau. The last article discusses becoming data literate and how learning about data can enhance your communication, critical thinking, and research skills.</a:t>
            </a:r>
            <a:endParaRPr/>
          </a:p>
        </p:txBody>
      </p:sp>
      <p:sp>
        <p:nvSpPr>
          <p:cNvPr id="276" name="Google Shape;276;p28: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This slide contains links to glossaries and other resources for commonly used data terminology in the health sciences. We derived many of our definitions from these resources, also available in your handout.</a:t>
            </a:r>
            <a:endParaRPr/>
          </a:p>
        </p:txBody>
      </p:sp>
      <p:sp>
        <p:nvSpPr>
          <p:cNvPr id="283" name="Google Shape;283;p9: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1fc8848d9c_1_7: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31fc8848d9c_1_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Finally, this slide contains some of the upcoming NNLM classes related to working with data. You can see that some of them are happening pretty soon so we’d encourage you to register for these classes soon.</a:t>
            </a:r>
            <a:endParaRPr/>
          </a:p>
        </p:txBody>
      </p:sp>
      <p:sp>
        <p:nvSpPr>
          <p:cNvPr id="290" name="Google Shape;290;g31fc8848d9c_1_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e7349b8ebd_3_1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e7349b8ebd_3_1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97" name="Google Shape;297;g2e7349b8ebd_3_1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1fc8848d9c_1_1: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31fc8848d9c_1_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8" name="Google Shape;98;g31fc8848d9c_1_1: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10" name="Google Shape;110;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f54dea4697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f54dea4697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SzPts val="1400"/>
              <a:buNone/>
            </a:pPr>
            <a:r>
              <a:rPr lang="en-US"/>
              <a:t>Every day and in many ways, whether we’re aware of it or not, we are generating data or working with data in some way. Perhaps we’re looking at the numbers in our Health apps, noting how many hours we slept or steps we walked. Maybe we’re looking over the metadata of something we want to watch on a streaming platform, noting the cast list, description, ratings, etc. Similarly, we could be looking over the descriptors of something we’d like to purchase on a shopping site, noting cost, description, whether the item is available in a variety of colors, sizes, etc. Or maybe we are wrangling a big event in our lives, like a wedding, and keeping track of guest names and addresses, food and flower orders, gift registry items, and more. In each of these scenarios, we are collecting, evaluating, and making decisions for our lives based on data.</a:t>
            </a:r>
            <a:endParaRPr/>
          </a:p>
        </p:txBody>
      </p:sp>
      <p:sp>
        <p:nvSpPr>
          <p:cNvPr id="116" name="Google Shape;116;g2f54dea4697_0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f54dea4697_0_12: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f54dea4697_0_1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lvl="0" indent="-298450" algn="l" rtl="0">
              <a:lnSpc>
                <a:spcPct val="115000"/>
              </a:lnSpc>
              <a:spcBef>
                <a:spcPts val="0"/>
              </a:spcBef>
              <a:spcAft>
                <a:spcPts val="0"/>
              </a:spcAft>
              <a:buClr>
                <a:schemeClr val="dk1"/>
              </a:buClr>
              <a:buSzPts val="1100"/>
              <a:buChar char="●"/>
            </a:pPr>
            <a:r>
              <a:rPr lang="en-US"/>
              <a:t>It can be helpful to start with basic terminology to differentiate data itself from some of its associated concepts and terms</a:t>
            </a:r>
            <a:endParaRPr/>
          </a:p>
          <a:p>
            <a:pPr marL="457200" lvl="0" indent="-298450" algn="l" rtl="0">
              <a:lnSpc>
                <a:spcPct val="115000"/>
              </a:lnSpc>
              <a:spcBef>
                <a:spcPts val="0"/>
              </a:spcBef>
              <a:spcAft>
                <a:spcPts val="0"/>
              </a:spcAft>
              <a:buClr>
                <a:schemeClr val="dk1"/>
              </a:buClr>
              <a:buSzPts val="1100"/>
              <a:buChar char="●"/>
            </a:pPr>
            <a:r>
              <a:rPr lang="en-US"/>
              <a:t>Scientific Data, according to the NIH-DMSP definition, is the “recorded factual material …”. But in this class we will start by talking about other, more general types of data.</a:t>
            </a:r>
            <a:endParaRPr/>
          </a:p>
          <a:p>
            <a:pPr marL="457200" lvl="0" indent="-298450" algn="l" rtl="0">
              <a:lnSpc>
                <a:spcPct val="115000"/>
              </a:lnSpc>
              <a:spcBef>
                <a:spcPts val="0"/>
              </a:spcBef>
              <a:spcAft>
                <a:spcPts val="0"/>
              </a:spcAft>
              <a:buClr>
                <a:schemeClr val="dk1"/>
              </a:buClr>
              <a:buSzPts val="1100"/>
              <a:buChar char="●"/>
            </a:pPr>
            <a:r>
              <a:rPr lang="en-US"/>
              <a:t>Data is something people tend to work with in stages. First, it must be collected and recorded</a:t>
            </a:r>
            <a:endParaRPr/>
          </a:p>
          <a:p>
            <a:pPr marL="457200" lvl="0" indent="-298450" algn="l" rtl="0">
              <a:lnSpc>
                <a:spcPct val="115000"/>
              </a:lnSpc>
              <a:spcBef>
                <a:spcPts val="0"/>
              </a:spcBef>
              <a:spcAft>
                <a:spcPts val="0"/>
              </a:spcAft>
              <a:buClr>
                <a:schemeClr val="dk1"/>
              </a:buClr>
              <a:buSzPts val="1100"/>
              <a:buChar char="●"/>
            </a:pPr>
            <a:r>
              <a:rPr lang="en-US"/>
              <a:t>Data input can be defined as a way to capture or record raw data. Examples include:</a:t>
            </a:r>
            <a:endParaRPr/>
          </a:p>
          <a:p>
            <a:pPr marL="914400" lvl="1" indent="-298450" algn="l" rtl="0">
              <a:lnSpc>
                <a:spcPct val="115000"/>
              </a:lnSpc>
              <a:spcBef>
                <a:spcPts val="0"/>
              </a:spcBef>
              <a:spcAft>
                <a:spcPts val="0"/>
              </a:spcAft>
              <a:buClr>
                <a:schemeClr val="dk1"/>
              </a:buClr>
              <a:buSzPts val="1100"/>
              <a:buChar char="○"/>
            </a:pPr>
            <a:r>
              <a:rPr lang="en-US"/>
              <a:t>Health indicators entered into or automatically recorded by a health app</a:t>
            </a:r>
            <a:endParaRPr/>
          </a:p>
          <a:p>
            <a:pPr marL="914400" lvl="1" indent="-298450" algn="l" rtl="0">
              <a:lnSpc>
                <a:spcPct val="115000"/>
              </a:lnSpc>
              <a:spcBef>
                <a:spcPts val="0"/>
              </a:spcBef>
              <a:spcAft>
                <a:spcPts val="0"/>
              </a:spcAft>
              <a:buClr>
                <a:schemeClr val="dk1"/>
              </a:buClr>
              <a:buSzPts val="1100"/>
              <a:buChar char="○"/>
            </a:pPr>
            <a:r>
              <a:rPr lang="en-US"/>
              <a:t>Downloading a list of last year’s Amazon purchases</a:t>
            </a:r>
            <a:endParaRPr/>
          </a:p>
          <a:p>
            <a:pPr marL="457200" lvl="0" indent="-298450" algn="l" rtl="0">
              <a:lnSpc>
                <a:spcPct val="115000"/>
              </a:lnSpc>
              <a:spcBef>
                <a:spcPts val="0"/>
              </a:spcBef>
              <a:spcAft>
                <a:spcPts val="0"/>
              </a:spcAft>
              <a:buClr>
                <a:schemeClr val="dk1"/>
              </a:buClr>
              <a:buSzPts val="1100"/>
              <a:buChar char="●"/>
            </a:pPr>
            <a:r>
              <a:rPr lang="en-US"/>
              <a:t>The next stage of working with data is data processing. Processing involves converting the recorded data into a more meaningful form. Examples include tweezing out important information from a downloaded list of purchases or invoices and placing those pieces of information into a spreadsheet. The things you might like to pick out and analyze could include: product names, prices, dates of purchases, and whether the item was a gift item or personal purchase</a:t>
            </a:r>
            <a:endParaRPr/>
          </a:p>
        </p:txBody>
      </p:sp>
      <p:sp>
        <p:nvSpPr>
          <p:cNvPr id="129" name="Google Shape;129;g2f54dea4697_0_1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54dea4697_0_1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2f54dea4697_0_1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SzPts val="1400"/>
              <a:buNone/>
            </a:pPr>
            <a:r>
              <a:rPr lang="en-US"/>
              <a:t>Here is an example of what a spreadsheet containing tweezed-out shopping data from invoices might look like. Based on the particular budgeting questions that the shopper would like to answer, they can construct a spreadsheet with just a few columns, noting things like the product name, how many of each product was purchased, date of purchase, unit price, total price, and whether the purchase was intended as a gift or a personal item. By examining these column names and brainstorming a bit, we might already see some potential questions that this data could answer. Questions such as, “How much money did the shopper spend on gifts in a given month?” These ideas lead us to our next group of definitions.</a:t>
            </a:r>
            <a:endParaRPr/>
          </a:p>
        </p:txBody>
      </p:sp>
      <p:sp>
        <p:nvSpPr>
          <p:cNvPr id="136" name="Google Shape;136;g2f54dea4697_0_1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54dea4697_0_2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f54dea4697_0_2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Data analysis is the process of extracting meaningful information from data. It can involve simple sorting and counting, or more complex calculations. Some examples are included on the slide, and include things like determining from the shopping data whether more money is spent in one particular month vs another, or determining how often repeat purchases of items happen, to see if a good discount can be achieved by using a “subscribe and save” feature.</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Metadata is information that describes, explains, and otherwise contextualizes data. The column headers in the shopping data spreadsheet are an example of metadata, because they describe what is being recorded, such as product names or prices</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A variable is any type of symbol that represents information. In addition to being metadata, the column headers in the shopping data spreadsheet are variables, because they symbolize the shopping data recorded in each category</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a:latin typeface="Arial"/>
                <a:ea typeface="Arial"/>
                <a:cs typeface="Arial"/>
                <a:sym typeface="Arial"/>
              </a:rPr>
              <a:t>A database is an organized collection of data stored electronically. The shopping data spreadsheet is an example of a very simple database. Databases can also be much more complex, storing multiple tables (or, spreadsheet-like listings of information) and hundreds of variables.</a:t>
            </a:r>
            <a:endParaRPr/>
          </a:p>
        </p:txBody>
      </p:sp>
      <p:sp>
        <p:nvSpPr>
          <p:cNvPr id="145" name="Google Shape;145;g2f54dea4697_0_26: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832485" y="882376"/>
            <a:ext cx="747522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6000"/>
              <a:buFont typeface="Corbel"/>
              <a:buNone/>
              <a:defRPr sz="6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282148" y="3869635"/>
            <a:ext cx="6575895"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1440"/>
              <a:buNone/>
              <a:defRPr sz="1800">
                <a:solidFill>
                  <a:schemeClr val="dk1"/>
                </a:solidFill>
              </a:defRPr>
            </a:lvl1pPr>
            <a:lvl2pPr lvl="1" algn="ctr">
              <a:lnSpc>
                <a:spcPct val="90000"/>
              </a:lnSpc>
              <a:spcBef>
                <a:spcPts val="150"/>
              </a:spcBef>
              <a:spcAft>
                <a:spcPts val="0"/>
              </a:spcAft>
              <a:buSzPts val="1440"/>
              <a:buNone/>
              <a:defRPr sz="1800"/>
            </a:lvl2pPr>
            <a:lvl3pPr lvl="2" algn="ctr">
              <a:lnSpc>
                <a:spcPct val="90000"/>
              </a:lnSpc>
              <a:spcBef>
                <a:spcPts val="300"/>
              </a:spcBef>
              <a:spcAft>
                <a:spcPts val="0"/>
              </a:spcAft>
              <a:buSzPts val="1440"/>
              <a:buNone/>
              <a:defRPr sz="1800"/>
            </a:lvl3pPr>
            <a:lvl4pPr lvl="3" algn="ctr">
              <a:lnSpc>
                <a:spcPct val="90000"/>
              </a:lnSpc>
              <a:spcBef>
                <a:spcPts val="300"/>
              </a:spcBef>
              <a:spcAft>
                <a:spcPts val="0"/>
              </a:spcAft>
              <a:buSzPts val="1200"/>
              <a:buNone/>
              <a:defRPr sz="1500"/>
            </a:lvl4pPr>
            <a:lvl5pPr lvl="4" algn="ctr">
              <a:lnSpc>
                <a:spcPct val="9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a:endParaRPr/>
          </a:p>
        </p:txBody>
      </p:sp>
      <p:sp>
        <p:nvSpPr>
          <p:cNvPr id="20" name="Google Shape;20;p30"/>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30" descr="Logo for NNLM"/>
          <p:cNvPicPr preferRelativeResize="0"/>
          <p:nvPr/>
        </p:nvPicPr>
        <p:blipFill rotWithShape="1">
          <a:blip r:embed="rId2">
            <a:alphaModFix/>
          </a:blip>
          <a:srcRect/>
          <a:stretch/>
        </p:blipFill>
        <p:spPr>
          <a:xfrm>
            <a:off x="120920" y="6322150"/>
            <a:ext cx="1007269" cy="342901"/>
          </a:xfrm>
          <a:prstGeom prst="rect">
            <a:avLst/>
          </a:prstGeom>
          <a:noFill/>
          <a:ln>
            <a:noFill/>
          </a:ln>
        </p:spPr>
      </p:pic>
      <p:sp>
        <p:nvSpPr>
          <p:cNvPr id="24" name="Google Shape;24;p30"/>
          <p:cNvSpPr/>
          <p:nvPr/>
        </p:nvSpPr>
        <p:spPr>
          <a:xfrm>
            <a:off x="0" y="6128031"/>
            <a:ext cx="9144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orbel"/>
              <a:ea typeface="Corbel"/>
              <a:cs typeface="Corbel"/>
              <a:sym typeface="Corbel"/>
            </a:endParaRPr>
          </a:p>
        </p:txBody>
      </p:sp>
      <p:pic>
        <p:nvPicPr>
          <p:cNvPr id="25" name="Google Shape;25;p30" descr="Logo for the Network of the National Library of Medicine"/>
          <p:cNvPicPr preferRelativeResize="0"/>
          <p:nvPr/>
        </p:nvPicPr>
        <p:blipFill rotWithShape="1">
          <a:blip r:embed="rId3">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2592369" y="322282"/>
            <a:ext cx="3934417" cy="740465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0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75" name="Google Shape;75;p39"/>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4710113" y="2595563"/>
            <a:ext cx="5410200" cy="1743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938213" y="681038"/>
            <a:ext cx="5410200" cy="5572125"/>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0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81" name="Google Shape;81;p40"/>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857251" y="2057400"/>
            <a:ext cx="7404653" cy="3934417"/>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SzPts val="160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29" name="Google Shape;29;p31"/>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31"/>
          <p:cNvSpPr/>
          <p:nvPr/>
        </p:nvSpPr>
        <p:spPr>
          <a:xfrm>
            <a:off x="0" y="6128031"/>
            <a:ext cx="9144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orbel"/>
              <a:ea typeface="Corbel"/>
              <a:cs typeface="Corbel"/>
              <a:sym typeface="Corbel"/>
            </a:endParaRPr>
          </a:p>
        </p:txBody>
      </p:sp>
      <p:pic>
        <p:nvPicPr>
          <p:cNvPr id="33" name="Google Shape;33;p31" descr="Logo for the Network of the National Library of Medicine"/>
          <p:cNvPicPr preferRelativeResize="0"/>
          <p:nvPr/>
        </p:nvPicPr>
        <p:blipFill rotWithShape="1">
          <a:blip r:embed="rId2">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6000"/>
              <a:buFont typeface="Corbel"/>
              <a:buNone/>
              <a:defRPr sz="6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1282446" y="4154520"/>
            <a:ext cx="6576822"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40"/>
              <a:buNone/>
              <a:defRPr sz="1800">
                <a:solidFill>
                  <a:schemeClr val="dk1"/>
                </a:solidFill>
              </a:defRPr>
            </a:lvl1pPr>
            <a:lvl2pPr marL="914400" lvl="1" indent="-228600" algn="l">
              <a:lnSpc>
                <a:spcPct val="90000"/>
              </a:lnSpc>
              <a:spcBef>
                <a:spcPts val="150"/>
              </a:spcBef>
              <a:spcAft>
                <a:spcPts val="0"/>
              </a:spcAft>
              <a:buSzPts val="1080"/>
              <a:buNone/>
              <a:defRPr sz="1350">
                <a:solidFill>
                  <a:srgbClr val="888888"/>
                </a:solidFill>
              </a:defRPr>
            </a:lvl2pPr>
            <a:lvl3pPr marL="1371600" lvl="2" indent="-228600" algn="l">
              <a:lnSpc>
                <a:spcPct val="90000"/>
              </a:lnSpc>
              <a:spcBef>
                <a:spcPts val="300"/>
              </a:spcBef>
              <a:spcAft>
                <a:spcPts val="0"/>
              </a:spcAft>
              <a:buSzPts val="960"/>
              <a:buNone/>
              <a:defRPr sz="1200">
                <a:solidFill>
                  <a:srgbClr val="888888"/>
                </a:solidFill>
              </a:defRPr>
            </a:lvl3pPr>
            <a:lvl4pPr marL="1828800" lvl="3" indent="-228600" algn="l">
              <a:lnSpc>
                <a:spcPct val="90000"/>
              </a:lnSpc>
              <a:spcBef>
                <a:spcPts val="300"/>
              </a:spcBef>
              <a:spcAft>
                <a:spcPts val="0"/>
              </a:spcAft>
              <a:buSzPts val="840"/>
              <a:buNone/>
              <a:defRPr sz="1050">
                <a:solidFill>
                  <a:srgbClr val="888888"/>
                </a:solidFill>
              </a:defRPr>
            </a:lvl4pPr>
            <a:lvl5pPr marL="2286000" lvl="4" indent="-228600" algn="l">
              <a:lnSpc>
                <a:spcPct val="90000"/>
              </a:lnSpc>
              <a:spcBef>
                <a:spcPts val="300"/>
              </a:spcBef>
              <a:spcAft>
                <a:spcPts val="0"/>
              </a:spcAft>
              <a:buSzPts val="840"/>
              <a:buNone/>
              <a:defRPr sz="1050">
                <a:solidFill>
                  <a:srgbClr val="888888"/>
                </a:solidFill>
              </a:defRPr>
            </a:lvl5pPr>
            <a:lvl6pPr marL="2743200" lvl="5" indent="-228600" algn="l">
              <a:lnSpc>
                <a:spcPct val="90000"/>
              </a:lnSpc>
              <a:spcBef>
                <a:spcPts val="300"/>
              </a:spcBef>
              <a:spcAft>
                <a:spcPts val="0"/>
              </a:spcAft>
              <a:buSzPts val="840"/>
              <a:buNone/>
              <a:defRPr sz="1050">
                <a:solidFill>
                  <a:srgbClr val="888888"/>
                </a:solidFill>
              </a:defRPr>
            </a:lvl6pPr>
            <a:lvl7pPr marL="3200400" lvl="6" indent="-228600" algn="l">
              <a:lnSpc>
                <a:spcPct val="90000"/>
              </a:lnSpc>
              <a:spcBef>
                <a:spcPts val="300"/>
              </a:spcBef>
              <a:spcAft>
                <a:spcPts val="0"/>
              </a:spcAft>
              <a:buSzPts val="840"/>
              <a:buNone/>
              <a:defRPr sz="1050">
                <a:solidFill>
                  <a:srgbClr val="888888"/>
                </a:solidFill>
              </a:defRPr>
            </a:lvl7pPr>
            <a:lvl8pPr marL="3657600" lvl="7" indent="-228600" algn="l">
              <a:lnSpc>
                <a:spcPct val="90000"/>
              </a:lnSpc>
              <a:spcBef>
                <a:spcPts val="300"/>
              </a:spcBef>
              <a:spcAft>
                <a:spcPts val="0"/>
              </a:spcAft>
              <a:buSzPts val="840"/>
              <a:buNone/>
              <a:defRPr sz="1050">
                <a:solidFill>
                  <a:srgbClr val="888888"/>
                </a:solidFill>
              </a:defRPr>
            </a:lvl8pPr>
            <a:lvl9pPr marL="4114800" lvl="8" indent="-228600" algn="l">
              <a:lnSpc>
                <a:spcPct val="90000"/>
              </a:lnSpc>
              <a:spcBef>
                <a:spcPts val="300"/>
              </a:spcBef>
              <a:spcAft>
                <a:spcPts val="300"/>
              </a:spcAft>
              <a:buSzPts val="840"/>
              <a:buNone/>
              <a:defRPr sz="1050">
                <a:solidFill>
                  <a:srgbClr val="888888"/>
                </a:solidFill>
              </a:defRPr>
            </a:lvl9pPr>
          </a:lstStyle>
          <a:p>
            <a:endParaRPr/>
          </a:p>
        </p:txBody>
      </p:sp>
      <p:sp>
        <p:nvSpPr>
          <p:cNvPr id="37" name="Google Shape;37;p32"/>
          <p:cNvSpPr txBox="1">
            <a:spLocks noGrp="1"/>
          </p:cNvSpPr>
          <p:nvPr>
            <p:ph type="sldNum" idx="12"/>
          </p:nvPr>
        </p:nvSpPr>
        <p:spPr>
          <a:xfrm>
            <a:off x="7665206" y="6223828"/>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857250" y="2057399"/>
            <a:ext cx="3566160" cy="402336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45" name="Google Shape;45;p33"/>
          <p:cNvSpPr txBox="1">
            <a:spLocks noGrp="1"/>
          </p:cNvSpPr>
          <p:nvPr>
            <p:ph type="body" idx="2"/>
          </p:nvPr>
        </p:nvSpPr>
        <p:spPr>
          <a:xfrm>
            <a:off x="4700709" y="2057400"/>
            <a:ext cx="3566160" cy="402336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46" name="Google Shape;46;p33"/>
          <p:cNvSpPr txBox="1">
            <a:spLocks noGrp="1"/>
          </p:cNvSpPr>
          <p:nvPr>
            <p:ph type="sldNum" idx="12"/>
          </p:nvPr>
        </p:nvSpPr>
        <p:spPr>
          <a:xfrm>
            <a:off x="7325621" y="6248400"/>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857250" y="2001511"/>
            <a:ext cx="356616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50" name="Google Shape;50;p34"/>
          <p:cNvSpPr txBox="1">
            <a:spLocks noGrp="1"/>
          </p:cNvSpPr>
          <p:nvPr>
            <p:ph type="body" idx="2"/>
          </p:nvPr>
        </p:nvSpPr>
        <p:spPr>
          <a:xfrm>
            <a:off x="857250" y="2721483"/>
            <a:ext cx="3566160" cy="338328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51" name="Google Shape;51;p34"/>
          <p:cNvSpPr txBox="1">
            <a:spLocks noGrp="1"/>
          </p:cNvSpPr>
          <p:nvPr>
            <p:ph type="body" idx="3"/>
          </p:nvPr>
        </p:nvSpPr>
        <p:spPr>
          <a:xfrm>
            <a:off x="4701880" y="1999032"/>
            <a:ext cx="356616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52" name="Google Shape;52;p34"/>
          <p:cNvSpPr txBox="1">
            <a:spLocks noGrp="1"/>
          </p:cNvSpPr>
          <p:nvPr>
            <p:ph type="body" idx="4"/>
          </p:nvPr>
        </p:nvSpPr>
        <p:spPr>
          <a:xfrm>
            <a:off x="4701880" y="2719322"/>
            <a:ext cx="3566160" cy="338328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0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53" name="Google Shape;53;p34"/>
          <p:cNvSpPr txBox="1">
            <a:spLocks noGrp="1"/>
          </p:cNvSpPr>
          <p:nvPr>
            <p:ph type="ftr" idx="11"/>
          </p:nvPr>
        </p:nvSpPr>
        <p:spPr>
          <a:xfrm>
            <a:off x="3476766" y="6248400"/>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7396643" y="6223828"/>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6"/>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000"/>
              <a:buFont typeface="Corbel"/>
              <a:buNone/>
              <a:defRPr sz="3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4129314" y="1097280"/>
            <a:ext cx="4149638" cy="466344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SzPts val="1920"/>
              <a:buChar char="•"/>
              <a:defRPr sz="2400"/>
            </a:lvl1pPr>
            <a:lvl2pPr marL="914400" lvl="1" indent="-335280" algn="l">
              <a:lnSpc>
                <a:spcPct val="90000"/>
              </a:lnSpc>
              <a:spcBef>
                <a:spcPts val="150"/>
              </a:spcBef>
              <a:spcAft>
                <a:spcPts val="0"/>
              </a:spcAft>
              <a:buSzPts val="1680"/>
              <a:buChar char="•"/>
              <a:defRPr sz="2100"/>
            </a:lvl2pPr>
            <a:lvl3pPr marL="1371600" lvl="2" indent="-320039" algn="l">
              <a:lnSpc>
                <a:spcPct val="90000"/>
              </a:lnSpc>
              <a:spcBef>
                <a:spcPts val="300"/>
              </a:spcBef>
              <a:spcAft>
                <a:spcPts val="0"/>
              </a:spcAft>
              <a:buSzPts val="1440"/>
              <a:buChar char="•"/>
              <a:defRPr sz="1800"/>
            </a:lvl3pPr>
            <a:lvl4pPr marL="1828800" lvl="3" indent="-304800" algn="l">
              <a:lnSpc>
                <a:spcPct val="90000"/>
              </a:lnSpc>
              <a:spcBef>
                <a:spcPts val="300"/>
              </a:spcBef>
              <a:spcAft>
                <a:spcPts val="0"/>
              </a:spcAft>
              <a:buSzPts val="1200"/>
              <a:buChar char="•"/>
              <a:defRPr sz="1500"/>
            </a:lvl4pPr>
            <a:lvl5pPr marL="2286000" lvl="4" indent="-304800" algn="l">
              <a:lnSpc>
                <a:spcPct val="90000"/>
              </a:lnSpc>
              <a:spcBef>
                <a:spcPts val="300"/>
              </a:spcBef>
              <a:spcAft>
                <a:spcPts val="0"/>
              </a:spcAft>
              <a:buSzPts val="1200"/>
              <a:buChar char="•"/>
              <a:defRPr sz="1500"/>
            </a:lvl5pPr>
            <a:lvl6pPr marL="2743200" lvl="5" indent="-304800" algn="l">
              <a:lnSpc>
                <a:spcPct val="90000"/>
              </a:lnSpc>
              <a:spcBef>
                <a:spcPts val="300"/>
              </a:spcBef>
              <a:spcAft>
                <a:spcPts val="0"/>
              </a:spcAft>
              <a:buSzPts val="1200"/>
              <a:buChar char="•"/>
              <a:defRPr sz="1500"/>
            </a:lvl6pPr>
            <a:lvl7pPr marL="3200400" lvl="6" indent="-304800" algn="l">
              <a:lnSpc>
                <a:spcPct val="90000"/>
              </a:lnSpc>
              <a:spcBef>
                <a:spcPts val="300"/>
              </a:spcBef>
              <a:spcAft>
                <a:spcPts val="0"/>
              </a:spcAft>
              <a:buSzPts val="1200"/>
              <a:buChar char="•"/>
              <a:defRPr sz="1500"/>
            </a:lvl7pPr>
            <a:lvl8pPr marL="3657600" lvl="7" indent="-304800" algn="l">
              <a:lnSpc>
                <a:spcPct val="90000"/>
              </a:lnSpc>
              <a:spcBef>
                <a:spcPts val="300"/>
              </a:spcBef>
              <a:spcAft>
                <a:spcPts val="0"/>
              </a:spcAft>
              <a:buSzPts val="1200"/>
              <a:buChar char="•"/>
              <a:defRPr sz="1500"/>
            </a:lvl8pPr>
            <a:lvl9pPr marL="4114800" lvl="8" indent="-304800" algn="l">
              <a:lnSpc>
                <a:spcPct val="90000"/>
              </a:lnSpc>
              <a:spcBef>
                <a:spcPts val="300"/>
              </a:spcBef>
              <a:spcAft>
                <a:spcPts val="300"/>
              </a:spcAft>
              <a:buSzPts val="1200"/>
              <a:buChar char="•"/>
              <a:defRPr sz="1500"/>
            </a:lvl9pPr>
          </a:lstStyle>
          <a:p>
            <a:endParaRPr/>
          </a:p>
        </p:txBody>
      </p:sp>
      <p:sp>
        <p:nvSpPr>
          <p:cNvPr id="61" name="Google Shape;61;p37"/>
          <p:cNvSpPr txBox="1">
            <a:spLocks noGrp="1"/>
          </p:cNvSpPr>
          <p:nvPr>
            <p:ph type="body" idx="2"/>
          </p:nvPr>
        </p:nvSpPr>
        <p:spPr>
          <a:xfrm>
            <a:off x="857250" y="2834640"/>
            <a:ext cx="2834640" cy="29260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62" name="Google Shape;62;p37"/>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57250" y="1097280"/>
            <a:ext cx="283464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000"/>
              <a:buFont typeface="Corbel"/>
              <a:buNone/>
              <a:defRPr sz="3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a:spLocks noGrp="1"/>
          </p:cNvSpPr>
          <p:nvPr>
            <p:ph type="pic" idx="2"/>
          </p:nvPr>
        </p:nvSpPr>
        <p:spPr>
          <a:xfrm>
            <a:off x="4019107" y="1069847"/>
            <a:ext cx="4257703" cy="4645153"/>
          </a:xfrm>
          <a:prstGeom prst="rect">
            <a:avLst/>
          </a:prstGeom>
          <a:noFill/>
          <a:ln>
            <a:noFill/>
          </a:ln>
        </p:spPr>
      </p:sp>
      <p:sp>
        <p:nvSpPr>
          <p:cNvPr id="68" name="Google Shape;68;p38"/>
          <p:cNvSpPr txBox="1">
            <a:spLocks noGrp="1"/>
          </p:cNvSpPr>
          <p:nvPr>
            <p:ph type="body" idx="1"/>
          </p:nvPr>
        </p:nvSpPr>
        <p:spPr>
          <a:xfrm>
            <a:off x="857250" y="2834640"/>
            <a:ext cx="283464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69" name="Google Shape;69;p38"/>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57251" y="2057400"/>
            <a:ext cx="7404653" cy="3934417"/>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1pPr>
            <a:lvl2pPr marL="914400" marR="0" lvl="1" indent="-320040" algn="l" rtl="0">
              <a:lnSpc>
                <a:spcPct val="90000"/>
              </a:lnSpc>
              <a:spcBef>
                <a:spcPts val="15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2pPr>
            <a:lvl3pPr marL="1371600" marR="0" lvl="2" indent="-309880" algn="l" rtl="0">
              <a:lnSpc>
                <a:spcPct val="90000"/>
              </a:lnSpc>
              <a:spcBef>
                <a:spcPts val="3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3pPr>
            <a:lvl4pPr marL="1828800" marR="0" lvl="3" indent="-299719"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4pPr>
            <a:lvl5pPr marL="2286000" marR="0" lvl="4"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5pPr>
            <a:lvl6pPr marL="2743200" marR="0" lvl="5"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6pPr>
            <a:lvl7pPr marL="3200400" marR="0" lvl="6"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7pPr>
            <a:lvl8pPr marL="3657600" marR="0" lvl="7" indent="-299720" algn="l" rtl="0">
              <a:lnSpc>
                <a:spcPct val="90000"/>
              </a:lnSpc>
              <a:spcBef>
                <a:spcPts val="300"/>
              </a:spcBef>
              <a:spcAft>
                <a:spcPts val="0"/>
              </a:spcAft>
              <a:buClr>
                <a:schemeClr val="dk1"/>
              </a:buClr>
              <a:buSzPts val="1120"/>
              <a:buFont typeface="Corbel"/>
              <a:buChar char="•"/>
              <a:defRPr sz="1400" b="0" i="0" u="none" strike="noStrike" cap="none">
                <a:solidFill>
                  <a:schemeClr val="dk1"/>
                </a:solidFill>
                <a:latin typeface="Corbel"/>
                <a:ea typeface="Corbel"/>
                <a:cs typeface="Corbel"/>
                <a:sym typeface="Corbel"/>
              </a:defRPr>
            </a:lvl8pPr>
            <a:lvl9pPr marL="4114800" marR="0" lvl="8" indent="-299720" algn="l" rtl="0">
              <a:lnSpc>
                <a:spcPct val="90000"/>
              </a:lnSpc>
              <a:spcBef>
                <a:spcPts val="300"/>
              </a:spcBef>
              <a:spcAft>
                <a:spcPts val="300"/>
              </a:spcAft>
              <a:buClr>
                <a:schemeClr val="dk1"/>
              </a:buClr>
              <a:buSzPts val="1120"/>
              <a:buFont typeface="Corbel"/>
              <a:buChar char="•"/>
              <a:defRPr sz="1400" b="0" i="0" u="none" strike="noStrike" cap="none">
                <a:solidFill>
                  <a:schemeClr val="dk1"/>
                </a:solidFill>
                <a:latin typeface="Corbel"/>
                <a:ea typeface="Corbel"/>
                <a:cs typeface="Corbel"/>
                <a:sym typeface="Corbel"/>
              </a:defRPr>
            </a:lvl9pPr>
          </a:lstStyle>
          <a:p>
            <a:endParaRPr/>
          </a:p>
        </p:txBody>
      </p:sp>
      <p:sp>
        <p:nvSpPr>
          <p:cNvPr id="12" name="Google Shape;12;p29"/>
          <p:cNvSpPr txBox="1">
            <a:spLocks noGrp="1"/>
          </p:cNvSpPr>
          <p:nvPr>
            <p:ph type="dt" idx="10"/>
          </p:nvPr>
        </p:nvSpPr>
        <p:spPr>
          <a:xfrm>
            <a:off x="857247" y="6223829"/>
            <a:ext cx="1746806"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9"/>
          <p:cNvSpPr txBox="1">
            <a:spLocks noGrp="1"/>
          </p:cNvSpPr>
          <p:nvPr>
            <p:ph type="ftr" idx="11"/>
          </p:nvPr>
        </p:nvSpPr>
        <p:spPr>
          <a:xfrm>
            <a:off x="2961861" y="6223829"/>
            <a:ext cx="3538331"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9"/>
          <p:cNvSpPr txBox="1">
            <a:spLocks noGrp="1"/>
          </p:cNvSpPr>
          <p:nvPr>
            <p:ph type="sldNum" idx="12"/>
          </p:nvPr>
        </p:nvSpPr>
        <p:spPr>
          <a:xfrm>
            <a:off x="6997148" y="6223829"/>
            <a:ext cx="127966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9"/>
          <p:cNvSpPr/>
          <p:nvPr/>
        </p:nvSpPr>
        <p:spPr>
          <a:xfrm>
            <a:off x="0" y="6128031"/>
            <a:ext cx="9144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orbel"/>
              <a:ea typeface="Corbel"/>
              <a:cs typeface="Corbel"/>
              <a:sym typeface="Corbel"/>
            </a:endParaRPr>
          </a:p>
        </p:txBody>
      </p:sp>
      <p:pic>
        <p:nvPicPr>
          <p:cNvPr id="16" name="Google Shape;16;p29" descr="Logo for the Network of the National Library of Medicine"/>
          <p:cNvPicPr preferRelativeResize="0"/>
          <p:nvPr/>
        </p:nvPicPr>
        <p:blipFill rotWithShape="1">
          <a:blip r:embed="rId13">
            <a:alphaModFix/>
          </a:blip>
          <a:srcRect/>
          <a:stretch/>
        </p:blipFill>
        <p:spPr>
          <a:xfrm>
            <a:off x="225939" y="6244894"/>
            <a:ext cx="3590518" cy="576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reddit.com/r/dataisbeautiful/comments/1guguuf/oc_my_path_to_biking_1000_miles_in_a_calendar_yea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nlm.gov/guides/data-pathway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Nnlm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zenodo.org/communities/nnlm-ncds/" TargetMode="External"/><Relationship Id="rId4" Type="http://schemas.openxmlformats.org/officeDocument/2006/relationships/hyperlink" Target="https://www.youtube.com/watch?v=r7JB6JDqB_0&amp;list=PLUlRqrjIldD4521oQemvbK7kZoNwMfD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nlm.gov/training/class/fundamentals-health-sciences-research-data-management-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s://thedataliteracyproject.org/data-literacy-cours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tableau.com/data-insights/data-literacy/skills" TargetMode="External"/><Relationship Id="rId4" Type="http://schemas.openxmlformats.org/officeDocument/2006/relationships/hyperlink" Target="https://research.library.gsu.edu/dataservices/rds-workshops-recording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nlm.gov/guides/data-glossary" TargetMode="External"/><Relationship Id="rId7" Type="http://schemas.openxmlformats.org/officeDocument/2006/relationships/hyperlink" Target="https://aspe.hhs.gov/sites/default/files/documents/248275672affa2035cccfbcdaa3670d2/aspe-working-paper-data-terms.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portal.ct.gov/-/media/OHS/Health-IT-Advisory-Council/Miscellaneous/20161117_Glossary_of_Terms_FINAL.pdf" TargetMode="External"/><Relationship Id="rId5" Type="http://schemas.openxmlformats.org/officeDocument/2006/relationships/hyperlink" Target="https://www.ncbi.nlm.nih.gov/pmc/articles/PMC3326906/" TargetMode="External"/><Relationship Id="rId4" Type="http://schemas.openxmlformats.org/officeDocument/2006/relationships/hyperlink" Target="https://cde.nlm.nih.gov/hom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ncds@nnlm.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linkedin.com/company/nnlm-national-center-for-data-services/" TargetMode="External"/><Relationship Id="rId4" Type="http://schemas.openxmlformats.org/officeDocument/2006/relationships/hyperlink" Target="https://news.nnlm.gov/ncd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www.nnlm.gov/guides/data-glossary/da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github.com/databricks/Spark-The-Definitive-Guide/blob/master/data/retail-data/all/online-retail-dataset.cs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nlm.gov/guides/data-glossary/data-analys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nlm.gov/guides/data-glossary/database" TargetMode="External"/><Relationship Id="rId5" Type="http://schemas.openxmlformats.org/officeDocument/2006/relationships/hyperlink" Target="https://www.nnlm.gov/guides/data-glossary/variable" TargetMode="External"/><Relationship Id="rId4" Type="http://schemas.openxmlformats.org/officeDocument/2006/relationships/hyperlink" Target="https://www.nnlm.gov/guides/data-glossary/meta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32485" y="882376"/>
            <a:ext cx="7475220" cy="292608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dk1"/>
              </a:buClr>
              <a:buSzPts val="6000"/>
              <a:buFont typeface="Corbel"/>
              <a:buNone/>
            </a:pPr>
            <a:r>
              <a:rPr lang="en-US"/>
              <a:t>DATA FOR EVERYONE</a:t>
            </a:r>
            <a:endParaRPr/>
          </a:p>
        </p:txBody>
      </p:sp>
      <p:sp>
        <p:nvSpPr>
          <p:cNvPr id="89" name="Google Shape;89;p1"/>
          <p:cNvSpPr txBox="1">
            <a:spLocks noGrp="1"/>
          </p:cNvSpPr>
          <p:nvPr>
            <p:ph type="subTitle" idx="1"/>
          </p:nvPr>
        </p:nvSpPr>
        <p:spPr>
          <a:xfrm>
            <a:off x="1282148" y="3869635"/>
            <a:ext cx="6575895" cy="138816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440"/>
              <a:buNone/>
            </a:pPr>
            <a:r>
              <a:rPr lang="en-US" sz="2600"/>
              <a:t>An Introduction to Spreadsheets</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f54dea4697_0_32"/>
          <p:cNvSpPr txBox="1">
            <a:spLocks noGrp="1"/>
          </p:cNvSpPr>
          <p:nvPr>
            <p:ph type="title"/>
          </p:nvPr>
        </p:nvSpPr>
        <p:spPr>
          <a:xfrm>
            <a:off x="374725" y="188675"/>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How-to’s of Spreadsheets: Setup</a:t>
            </a:r>
            <a:endParaRPr/>
          </a:p>
        </p:txBody>
      </p:sp>
      <p:sp>
        <p:nvSpPr>
          <p:cNvPr id="155" name="Google Shape;155;g2f54dea4697_0_32"/>
          <p:cNvSpPr txBox="1">
            <a:spLocks noGrp="1"/>
          </p:cNvSpPr>
          <p:nvPr>
            <p:ph type="body" idx="1"/>
          </p:nvPr>
        </p:nvSpPr>
        <p:spPr>
          <a:xfrm>
            <a:off x="698125" y="1544975"/>
            <a:ext cx="7697100" cy="4399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sz="2400" b="1"/>
              <a:t>Cell: </a:t>
            </a:r>
            <a:r>
              <a:rPr lang="en-US" sz="2400"/>
              <a:t>An individual rectangle/field in a spreadsheet. Each cell contains a</a:t>
            </a:r>
            <a:endParaRPr sz="2400"/>
          </a:p>
          <a:p>
            <a:pPr marL="914400" lvl="1" indent="-381000" algn="l" rtl="0">
              <a:lnSpc>
                <a:spcPct val="115000"/>
              </a:lnSpc>
              <a:spcBef>
                <a:spcPts val="0"/>
              </a:spcBef>
              <a:spcAft>
                <a:spcPts val="0"/>
              </a:spcAft>
              <a:buSzPts val="2400"/>
              <a:buChar char="•"/>
            </a:pPr>
            <a:r>
              <a:rPr lang="en-US" sz="2400" b="1"/>
              <a:t>Value</a:t>
            </a:r>
            <a:r>
              <a:rPr lang="en-US" sz="2400"/>
              <a:t> (the contents of a cell). Values can be text-based, numerical, dates, etc.</a:t>
            </a:r>
            <a:endParaRPr sz="2400"/>
          </a:p>
          <a:p>
            <a:pPr marL="457200" lvl="0" indent="-381000" algn="l" rtl="0">
              <a:lnSpc>
                <a:spcPct val="115000"/>
              </a:lnSpc>
              <a:spcBef>
                <a:spcPts val="0"/>
              </a:spcBef>
              <a:spcAft>
                <a:spcPts val="0"/>
              </a:spcAft>
              <a:buSzPts val="2400"/>
              <a:buChar char="•"/>
            </a:pPr>
            <a:r>
              <a:rPr lang="en-US" sz="2400" b="1"/>
              <a:t>Columns: </a:t>
            </a:r>
            <a:r>
              <a:rPr lang="en-US" sz="2400"/>
              <a:t>Spreadsheets are generally formatted to contain </a:t>
            </a:r>
            <a:r>
              <a:rPr lang="en-US" sz="2400" b="1"/>
              <a:t>variables</a:t>
            </a:r>
            <a:r>
              <a:rPr lang="en-US" sz="2400"/>
              <a:t> as their columns / column names. </a:t>
            </a:r>
            <a:endParaRPr sz="2400"/>
          </a:p>
          <a:p>
            <a:pPr marL="457200" lvl="0" indent="-381000" algn="l" rtl="0">
              <a:lnSpc>
                <a:spcPct val="115000"/>
              </a:lnSpc>
              <a:spcBef>
                <a:spcPts val="0"/>
              </a:spcBef>
              <a:spcAft>
                <a:spcPts val="0"/>
              </a:spcAft>
              <a:buSzPts val="2400"/>
              <a:buChar char="•"/>
            </a:pPr>
            <a:r>
              <a:rPr lang="en-US" sz="2400" b="1"/>
              <a:t>Rows</a:t>
            </a:r>
            <a:r>
              <a:rPr lang="en-US" sz="2400"/>
              <a:t>: Spreadsheets are generally formatted for the rows to contain instances of observation</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19dc8a1409_2_0"/>
          <p:cNvSpPr txBox="1">
            <a:spLocks noGrp="1"/>
          </p:cNvSpPr>
          <p:nvPr>
            <p:ph type="title"/>
          </p:nvPr>
        </p:nvSpPr>
        <p:spPr>
          <a:xfrm>
            <a:off x="374725" y="188675"/>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How-</a:t>
            </a:r>
            <a:r>
              <a:rPr lang="en-US" dirty="0" err="1"/>
              <a:t>to’s</a:t>
            </a:r>
            <a:r>
              <a:rPr lang="en-US" dirty="0"/>
              <a:t> of Spreadsheets: Setup (2)</a:t>
            </a:r>
            <a:endParaRPr dirty="0"/>
          </a:p>
        </p:txBody>
      </p:sp>
      <p:sp>
        <p:nvSpPr>
          <p:cNvPr id="162" name="Google Shape;162;g319dc8a1409_2_0"/>
          <p:cNvSpPr txBox="1">
            <a:spLocks noGrp="1"/>
          </p:cNvSpPr>
          <p:nvPr>
            <p:ph type="body" idx="1"/>
          </p:nvPr>
        </p:nvSpPr>
        <p:spPr>
          <a:xfrm>
            <a:off x="698125" y="1544975"/>
            <a:ext cx="7697100" cy="4399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sz="2400" b="1"/>
              <a:t>Data Type:</a:t>
            </a:r>
            <a:r>
              <a:rPr lang="en-US" sz="2400"/>
              <a:t> Go into the formatting settings for each column and format it appropriately for the type of data you have. Most common are:</a:t>
            </a:r>
            <a:endParaRPr sz="2400"/>
          </a:p>
          <a:p>
            <a:pPr marL="914400" lvl="1" indent="-381000" algn="l" rtl="0">
              <a:lnSpc>
                <a:spcPct val="115000"/>
              </a:lnSpc>
              <a:spcBef>
                <a:spcPts val="0"/>
              </a:spcBef>
              <a:spcAft>
                <a:spcPts val="0"/>
              </a:spcAft>
              <a:buSzPts val="2400"/>
              <a:buChar char="•"/>
            </a:pPr>
            <a:r>
              <a:rPr lang="en-US" sz="2400" b="1"/>
              <a:t>Text:</a:t>
            </a:r>
            <a:r>
              <a:rPr lang="en-US" sz="2400"/>
              <a:t> for product names, personal names, etc.</a:t>
            </a:r>
            <a:endParaRPr sz="2400"/>
          </a:p>
          <a:p>
            <a:pPr marL="914400" lvl="1" indent="-358140" algn="l" rtl="0">
              <a:lnSpc>
                <a:spcPct val="115000"/>
              </a:lnSpc>
              <a:spcBef>
                <a:spcPts val="0"/>
              </a:spcBef>
              <a:spcAft>
                <a:spcPts val="0"/>
              </a:spcAft>
              <a:buSzPts val="2040"/>
              <a:buChar char="•"/>
            </a:pPr>
            <a:r>
              <a:rPr lang="en-US" sz="2400" b="1"/>
              <a:t>Numeric</a:t>
            </a:r>
            <a:r>
              <a:rPr lang="en-US" sz="2400"/>
              <a:t>: for simple numeric counts, prices, etc.</a:t>
            </a:r>
            <a:endParaRPr sz="2400"/>
          </a:p>
          <a:p>
            <a:pPr marL="914400" lvl="1" indent="-358140" algn="l" rtl="0">
              <a:lnSpc>
                <a:spcPct val="115000"/>
              </a:lnSpc>
              <a:spcBef>
                <a:spcPts val="0"/>
              </a:spcBef>
              <a:spcAft>
                <a:spcPts val="0"/>
              </a:spcAft>
              <a:buSzPts val="2040"/>
              <a:buChar char="•"/>
            </a:pPr>
            <a:r>
              <a:rPr lang="en-US" sz="2400" b="1"/>
              <a:t>Dates: </a:t>
            </a:r>
            <a:r>
              <a:rPr lang="en-US" sz="2400"/>
              <a:t>Set up according to your preferred format, e.g.: mm/dd/yy; mm/dd/yyyy; yyyy/mm/dd, etc.</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f54dea4697_0_38"/>
          <p:cNvSpPr txBox="1">
            <a:spLocks noGrp="1"/>
          </p:cNvSpPr>
          <p:nvPr>
            <p:ph type="title"/>
          </p:nvPr>
        </p:nvSpPr>
        <p:spPr>
          <a:xfrm>
            <a:off x="154000" y="23450"/>
            <a:ext cx="8811600" cy="56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US" sz="3000">
                <a:latin typeface="Calibri"/>
                <a:ea typeface="Calibri"/>
                <a:cs typeface="Calibri"/>
                <a:sym typeface="Calibri"/>
              </a:rPr>
              <a:t>Spreadsheet with Common Data Terms - Examples</a:t>
            </a:r>
            <a:endParaRPr/>
          </a:p>
        </p:txBody>
      </p:sp>
      <p:pic>
        <p:nvPicPr>
          <p:cNvPr id="169" name="Google Shape;169;g2f54dea4697_0_38" descr="Picture of a spreadsheet showing product informatino and labels for data"/>
          <p:cNvPicPr preferRelativeResize="0"/>
          <p:nvPr/>
        </p:nvPicPr>
        <p:blipFill rotWithShape="1">
          <a:blip r:embed="rId3">
            <a:alphaModFix/>
          </a:blip>
          <a:srcRect/>
          <a:stretch/>
        </p:blipFill>
        <p:spPr>
          <a:xfrm>
            <a:off x="8025" y="526100"/>
            <a:ext cx="9049500" cy="5573749"/>
          </a:xfrm>
          <a:prstGeom prst="rect">
            <a:avLst/>
          </a:prstGeom>
          <a:noFill/>
          <a:ln>
            <a:noFill/>
          </a:ln>
        </p:spPr>
      </p:pic>
      <p:sp>
        <p:nvSpPr>
          <p:cNvPr id="176" name="Google Shape;176;g2f54dea4697_0_38">
            <a:extLst>
              <a:ext uri="{C183D7F6-B498-43B3-948B-1728B52AA6E4}">
                <adec:decorative xmlns:adec="http://schemas.microsoft.com/office/drawing/2017/decorative" val="1"/>
              </a:ext>
            </a:extLst>
          </p:cNvPr>
          <p:cNvSpPr/>
          <p:nvPr/>
        </p:nvSpPr>
        <p:spPr>
          <a:xfrm rot="-5400000">
            <a:off x="3241890" y="1057106"/>
            <a:ext cx="397500" cy="369300"/>
          </a:xfrm>
          <a:prstGeom prst="rightArrow">
            <a:avLst>
              <a:gd name="adj1" fmla="val 50000"/>
              <a:gd name="adj2" fmla="val 50000"/>
            </a:avLst>
          </a:prstGeom>
          <a:solidFill>
            <a:schemeClr val="accent1"/>
          </a:solidFill>
          <a:ln w="19050" cap="flat" cmpd="sng">
            <a:solidFill>
              <a:srgbClr val="464D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5" name="Google Shape;175;g2f54dea4697_0_38"/>
          <p:cNvSpPr txBox="1"/>
          <p:nvPr/>
        </p:nvSpPr>
        <p:spPr>
          <a:xfrm>
            <a:off x="2918350" y="1440500"/>
            <a:ext cx="1044600" cy="12006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rbel"/>
                <a:ea typeface="Corbel"/>
                <a:cs typeface="Corbel"/>
                <a:sym typeface="Corbel"/>
              </a:rPr>
              <a:t>Column Header / Variable Name</a:t>
            </a:r>
            <a:r>
              <a:rPr lang="en-US" sz="1800" b="0" i="0" u="none" strike="noStrike" cap="none">
                <a:solidFill>
                  <a:schemeClr val="dk1"/>
                </a:solidFill>
                <a:latin typeface="Corbel"/>
                <a:ea typeface="Corbel"/>
                <a:cs typeface="Corbel"/>
                <a:sym typeface="Corbel"/>
              </a:rPr>
              <a:t> </a:t>
            </a:r>
            <a:endParaRPr sz="1400" b="0" i="0" u="none" strike="noStrike" cap="none">
              <a:solidFill>
                <a:srgbClr val="000000"/>
              </a:solidFill>
              <a:latin typeface="Arial"/>
              <a:ea typeface="Arial"/>
              <a:cs typeface="Arial"/>
              <a:sym typeface="Arial"/>
            </a:endParaRPr>
          </a:p>
        </p:txBody>
      </p:sp>
      <p:sp>
        <p:nvSpPr>
          <p:cNvPr id="174" name="Google Shape;174;g2f54dea4697_0_38"/>
          <p:cNvSpPr txBox="1"/>
          <p:nvPr/>
        </p:nvSpPr>
        <p:spPr>
          <a:xfrm>
            <a:off x="4105488" y="1516708"/>
            <a:ext cx="1097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rbel"/>
                <a:ea typeface="Corbel"/>
                <a:cs typeface="Corbel"/>
                <a:sym typeface="Corbel"/>
              </a:rPr>
              <a:t>Column</a:t>
            </a:r>
            <a:endParaRPr sz="1400" b="0" i="0" u="none" strike="noStrike" cap="none">
              <a:solidFill>
                <a:srgbClr val="000000"/>
              </a:solidFill>
              <a:latin typeface="Arial"/>
              <a:ea typeface="Arial"/>
              <a:cs typeface="Arial"/>
              <a:sym typeface="Arial"/>
            </a:endParaRPr>
          </a:p>
        </p:txBody>
      </p:sp>
      <p:sp>
        <p:nvSpPr>
          <p:cNvPr id="171" name="Google Shape;171;g2f54dea4697_0_38">
            <a:extLst>
              <a:ext uri="{C183D7F6-B498-43B3-948B-1728B52AA6E4}">
                <adec:decorative xmlns:adec="http://schemas.microsoft.com/office/drawing/2017/decorative" val="1"/>
              </a:ext>
            </a:extLst>
          </p:cNvPr>
          <p:cNvSpPr/>
          <p:nvPr/>
        </p:nvSpPr>
        <p:spPr>
          <a:xfrm>
            <a:off x="4425652" y="1837210"/>
            <a:ext cx="304800" cy="1270200"/>
          </a:xfrm>
          <a:prstGeom prst="downArrow">
            <a:avLst>
              <a:gd name="adj1" fmla="val 50000"/>
              <a:gd name="adj2" fmla="val 50000"/>
            </a:avLst>
          </a:prstGeom>
          <a:solidFill>
            <a:schemeClr val="accent1"/>
          </a:solidFill>
          <a:ln w="19050" cap="flat" cmpd="sng">
            <a:solidFill>
              <a:srgbClr val="464D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2" name="Google Shape;172;g2f54dea4697_0_38"/>
          <p:cNvSpPr txBox="1"/>
          <p:nvPr/>
        </p:nvSpPr>
        <p:spPr>
          <a:xfrm>
            <a:off x="3167114" y="3203272"/>
            <a:ext cx="89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rbel"/>
                <a:ea typeface="Corbel"/>
                <a:cs typeface="Corbel"/>
                <a:sym typeface="Corbel"/>
              </a:rPr>
              <a:t>Cell</a:t>
            </a:r>
            <a:endParaRPr sz="1400" b="0" i="0" u="none" strike="noStrike" cap="none">
              <a:solidFill>
                <a:srgbClr val="000000"/>
              </a:solidFill>
              <a:latin typeface="Arial"/>
              <a:ea typeface="Arial"/>
              <a:cs typeface="Arial"/>
              <a:sym typeface="Arial"/>
            </a:endParaRPr>
          </a:p>
        </p:txBody>
      </p:sp>
      <p:sp>
        <p:nvSpPr>
          <p:cNvPr id="177" name="Google Shape;177;g2f54dea4697_0_38">
            <a:extLst>
              <a:ext uri="{C183D7F6-B498-43B3-948B-1728B52AA6E4}">
                <adec:decorative xmlns:adec="http://schemas.microsoft.com/office/drawing/2017/decorative" val="1"/>
              </a:ext>
            </a:extLst>
          </p:cNvPr>
          <p:cNvSpPr/>
          <p:nvPr/>
        </p:nvSpPr>
        <p:spPr>
          <a:xfrm>
            <a:off x="3213400" y="3295525"/>
            <a:ext cx="890100" cy="205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73" name="Google Shape;173;g2f54dea4697_0_38">
            <a:extLst>
              <a:ext uri="{C183D7F6-B498-43B3-948B-1728B52AA6E4}">
                <adec:decorative xmlns:adec="http://schemas.microsoft.com/office/drawing/2017/decorative" val="1"/>
              </a:ext>
            </a:extLst>
          </p:cNvPr>
          <p:cNvSpPr/>
          <p:nvPr/>
        </p:nvSpPr>
        <p:spPr>
          <a:xfrm>
            <a:off x="8031" y="5764508"/>
            <a:ext cx="993300" cy="254700"/>
          </a:xfrm>
          <a:prstGeom prst="rightArrow">
            <a:avLst>
              <a:gd name="adj1" fmla="val 50000"/>
              <a:gd name="adj2" fmla="val 50000"/>
            </a:avLst>
          </a:prstGeom>
          <a:solidFill>
            <a:schemeClr val="accent1"/>
          </a:solidFill>
          <a:ln w="19050" cap="flat" cmpd="sng">
            <a:solidFill>
              <a:srgbClr val="464D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0" name="Google Shape;170;g2f54dea4697_0_38"/>
          <p:cNvSpPr txBox="1"/>
          <p:nvPr/>
        </p:nvSpPr>
        <p:spPr>
          <a:xfrm>
            <a:off x="2871503" y="5688295"/>
            <a:ext cx="89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orbel"/>
                <a:ea typeface="Corbel"/>
                <a:cs typeface="Corbel"/>
                <a:sym typeface="Corbel"/>
              </a:rPr>
              <a:t>Row</a:t>
            </a:r>
            <a:r>
              <a:rPr lang="en-US" sz="1800" b="0" i="0" u="none" strike="noStrike" cap="none">
                <a:solidFill>
                  <a:schemeClr val="dk1"/>
                </a:solidFill>
                <a:latin typeface="Corbel"/>
                <a:ea typeface="Corbel"/>
                <a:cs typeface="Corbel"/>
                <a:sym typeface="Corbe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cfbe73c813_0_0"/>
          <p:cNvSpPr txBox="1">
            <a:spLocks noGrp="1"/>
          </p:cNvSpPr>
          <p:nvPr>
            <p:ph type="title"/>
          </p:nvPr>
        </p:nvSpPr>
        <p:spPr>
          <a:xfrm>
            <a:off x="334325" y="280900"/>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Knowledge check?</a:t>
            </a:r>
            <a:endParaRPr/>
          </a:p>
        </p:txBody>
      </p:sp>
      <p:sp>
        <p:nvSpPr>
          <p:cNvPr id="184" name="Google Shape;184;g2cfbe73c813_0_0"/>
          <p:cNvSpPr txBox="1">
            <a:spLocks noGrp="1"/>
          </p:cNvSpPr>
          <p:nvPr>
            <p:ph type="body" idx="1"/>
          </p:nvPr>
        </p:nvSpPr>
        <p:spPr>
          <a:xfrm>
            <a:off x="869701" y="1637200"/>
            <a:ext cx="7404600" cy="393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600"/>
              <a:buNone/>
            </a:pPr>
            <a:r>
              <a:rPr lang="en-US"/>
              <a:t>Which of the following are </a:t>
            </a:r>
            <a:r>
              <a:rPr lang="en-US" b="1"/>
              <a:t>true</a:t>
            </a:r>
            <a:r>
              <a:rPr lang="en-US"/>
              <a:t> of data Variables?</a:t>
            </a:r>
            <a:endParaRPr/>
          </a:p>
          <a:p>
            <a:pPr marL="0" lvl="0" indent="0" algn="l" rtl="0">
              <a:lnSpc>
                <a:spcPct val="90000"/>
              </a:lnSpc>
              <a:spcBef>
                <a:spcPts val="1000"/>
              </a:spcBef>
              <a:spcAft>
                <a:spcPts val="0"/>
              </a:spcAft>
              <a:buSzPts val="1600"/>
              <a:buNone/>
            </a:pPr>
            <a:endParaRPr/>
          </a:p>
          <a:p>
            <a:pPr marL="457200" lvl="0" indent="-330200" algn="l" rtl="0">
              <a:lnSpc>
                <a:spcPct val="90000"/>
              </a:lnSpc>
              <a:spcBef>
                <a:spcPts val="1000"/>
              </a:spcBef>
              <a:spcAft>
                <a:spcPts val="0"/>
              </a:spcAft>
              <a:buSzPts val="1600"/>
              <a:buAutoNum type="alphaUcPeriod"/>
            </a:pPr>
            <a:r>
              <a:rPr lang="en-US"/>
              <a:t>Variables are symbols that represent some kind of information</a:t>
            </a:r>
            <a:endParaRPr/>
          </a:p>
          <a:p>
            <a:pPr marL="0" lvl="0" indent="0" algn="l" rtl="0">
              <a:lnSpc>
                <a:spcPct val="90000"/>
              </a:lnSpc>
              <a:spcBef>
                <a:spcPts val="1000"/>
              </a:spcBef>
              <a:spcAft>
                <a:spcPts val="0"/>
              </a:spcAft>
              <a:buSzPts val="1600"/>
              <a:buNone/>
            </a:pPr>
            <a:endParaRPr/>
          </a:p>
          <a:p>
            <a:pPr marL="457200" lvl="0" indent="-330200" algn="l" rtl="0">
              <a:lnSpc>
                <a:spcPct val="90000"/>
              </a:lnSpc>
              <a:spcBef>
                <a:spcPts val="1000"/>
              </a:spcBef>
              <a:spcAft>
                <a:spcPts val="0"/>
              </a:spcAft>
              <a:buSzPts val="1600"/>
              <a:buAutoNum type="alphaUcPeriod"/>
            </a:pPr>
            <a:r>
              <a:rPr lang="en-US"/>
              <a:t>Variable names are typically recorded as the column headers of spreadsheets</a:t>
            </a:r>
            <a:endParaRPr/>
          </a:p>
          <a:p>
            <a:pPr marL="0" lvl="0" indent="0" algn="l" rtl="0">
              <a:lnSpc>
                <a:spcPct val="90000"/>
              </a:lnSpc>
              <a:spcBef>
                <a:spcPts val="1000"/>
              </a:spcBef>
              <a:spcAft>
                <a:spcPts val="0"/>
              </a:spcAft>
              <a:buSzPts val="1600"/>
              <a:buNone/>
            </a:pPr>
            <a:endParaRPr/>
          </a:p>
          <a:p>
            <a:pPr marL="457200" lvl="0" indent="-330200" algn="l" rtl="0">
              <a:lnSpc>
                <a:spcPct val="90000"/>
              </a:lnSpc>
              <a:spcBef>
                <a:spcPts val="1000"/>
              </a:spcBef>
              <a:spcAft>
                <a:spcPts val="0"/>
              </a:spcAft>
              <a:buSzPts val="1600"/>
              <a:buAutoNum type="alphaUcPeriod"/>
            </a:pPr>
            <a:r>
              <a:rPr lang="en-US"/>
              <a:t>Variables can be found in both quantitative and qualitative data</a:t>
            </a:r>
            <a:endParaRPr/>
          </a:p>
          <a:p>
            <a:pPr marL="0" lvl="0" indent="0" algn="l" rtl="0">
              <a:lnSpc>
                <a:spcPct val="90000"/>
              </a:lnSpc>
              <a:spcBef>
                <a:spcPts val="1000"/>
              </a:spcBef>
              <a:spcAft>
                <a:spcPts val="0"/>
              </a:spcAft>
              <a:buSzPts val="1600"/>
              <a:buNone/>
            </a:pPr>
            <a:endParaRPr/>
          </a:p>
          <a:p>
            <a:pPr marL="457200" lvl="0" indent="-330200" algn="l" rtl="0">
              <a:lnSpc>
                <a:spcPct val="90000"/>
              </a:lnSpc>
              <a:spcBef>
                <a:spcPts val="1000"/>
              </a:spcBef>
              <a:spcAft>
                <a:spcPts val="0"/>
              </a:spcAft>
              <a:buSzPts val="1600"/>
              <a:buAutoNum type="alphaUcPeriod"/>
            </a:pPr>
            <a:r>
              <a:rPr lang="en-US"/>
              <a:t>All of the above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e75ed27824_2_9"/>
          <p:cNvSpPr txBox="1">
            <a:spLocks noGrp="1"/>
          </p:cNvSpPr>
          <p:nvPr>
            <p:ph type="title"/>
          </p:nvPr>
        </p:nvSpPr>
        <p:spPr>
          <a:xfrm>
            <a:off x="334325" y="280900"/>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Knowledge check - Answer</a:t>
            </a:r>
            <a:endParaRPr/>
          </a:p>
        </p:txBody>
      </p:sp>
      <p:sp>
        <p:nvSpPr>
          <p:cNvPr id="191" name="Google Shape;191;g2e75ed27824_2_9"/>
          <p:cNvSpPr txBox="1">
            <a:spLocks noGrp="1"/>
          </p:cNvSpPr>
          <p:nvPr>
            <p:ph type="body" idx="1"/>
          </p:nvPr>
        </p:nvSpPr>
        <p:spPr>
          <a:xfrm>
            <a:off x="869701" y="1637200"/>
            <a:ext cx="7404600" cy="393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600"/>
              <a:buNone/>
            </a:pPr>
            <a:r>
              <a:rPr lang="en-US"/>
              <a:t>Which of the following are </a:t>
            </a:r>
            <a:r>
              <a:rPr lang="en-US" b="1"/>
              <a:t>true</a:t>
            </a:r>
            <a:r>
              <a:rPr lang="en-US"/>
              <a:t> of data Variables?</a:t>
            </a:r>
            <a:endParaRPr/>
          </a:p>
          <a:p>
            <a:pPr marL="0" lvl="0" indent="0" algn="l" rtl="0">
              <a:lnSpc>
                <a:spcPct val="90000"/>
              </a:lnSpc>
              <a:spcBef>
                <a:spcPts val="1000"/>
              </a:spcBef>
              <a:spcAft>
                <a:spcPts val="0"/>
              </a:spcAft>
              <a:buSzPts val="1600"/>
              <a:buNone/>
            </a:pPr>
            <a:endParaRPr/>
          </a:p>
          <a:p>
            <a:pPr marL="457200" lvl="0" indent="-330200" algn="l" rtl="0">
              <a:lnSpc>
                <a:spcPct val="90000"/>
              </a:lnSpc>
              <a:spcBef>
                <a:spcPts val="1000"/>
              </a:spcBef>
              <a:spcAft>
                <a:spcPts val="0"/>
              </a:spcAft>
              <a:buSzPts val="1600"/>
              <a:buAutoNum type="alphaUcPeriod"/>
            </a:pPr>
            <a:r>
              <a:rPr lang="en-US"/>
              <a:t>Variables are symbols that represents some kind of information</a:t>
            </a:r>
            <a:endParaRPr/>
          </a:p>
          <a:p>
            <a:pPr marL="0" lvl="0" indent="0" algn="l" rtl="0">
              <a:lnSpc>
                <a:spcPct val="90000"/>
              </a:lnSpc>
              <a:spcBef>
                <a:spcPts val="1000"/>
              </a:spcBef>
              <a:spcAft>
                <a:spcPts val="0"/>
              </a:spcAft>
              <a:buSzPts val="1600"/>
              <a:buNone/>
            </a:pPr>
            <a:endParaRPr/>
          </a:p>
          <a:p>
            <a:pPr marL="457200" lvl="0" indent="-330200" algn="l" rtl="0">
              <a:lnSpc>
                <a:spcPct val="90000"/>
              </a:lnSpc>
              <a:spcBef>
                <a:spcPts val="1000"/>
              </a:spcBef>
              <a:spcAft>
                <a:spcPts val="0"/>
              </a:spcAft>
              <a:buSzPts val="1600"/>
              <a:buAutoNum type="alphaUcPeriod"/>
            </a:pPr>
            <a:r>
              <a:rPr lang="en-US"/>
              <a:t>Variable names are typically recorded as the column headers of spreadsheets</a:t>
            </a:r>
            <a:endParaRPr/>
          </a:p>
          <a:p>
            <a:pPr marL="0" lvl="0" indent="0" algn="l" rtl="0">
              <a:lnSpc>
                <a:spcPct val="90000"/>
              </a:lnSpc>
              <a:spcBef>
                <a:spcPts val="1000"/>
              </a:spcBef>
              <a:spcAft>
                <a:spcPts val="0"/>
              </a:spcAft>
              <a:buSzPts val="1600"/>
              <a:buNone/>
            </a:pPr>
            <a:endParaRPr/>
          </a:p>
          <a:p>
            <a:pPr marL="457200" lvl="0" indent="-330200" algn="l" rtl="0">
              <a:lnSpc>
                <a:spcPct val="90000"/>
              </a:lnSpc>
              <a:spcBef>
                <a:spcPts val="1000"/>
              </a:spcBef>
              <a:spcAft>
                <a:spcPts val="0"/>
              </a:spcAft>
              <a:buSzPts val="1600"/>
              <a:buAutoNum type="alphaUcPeriod"/>
            </a:pPr>
            <a:r>
              <a:rPr lang="en-US"/>
              <a:t>Variables can be found in both quantitative and qualitative data</a:t>
            </a:r>
            <a:endParaRPr/>
          </a:p>
          <a:p>
            <a:pPr marL="0" lvl="0" indent="0" algn="l" rtl="0">
              <a:lnSpc>
                <a:spcPct val="90000"/>
              </a:lnSpc>
              <a:spcBef>
                <a:spcPts val="1000"/>
              </a:spcBef>
              <a:spcAft>
                <a:spcPts val="0"/>
              </a:spcAft>
              <a:buSzPts val="1600"/>
              <a:buNone/>
            </a:pPr>
            <a:endParaRPr/>
          </a:p>
          <a:p>
            <a:pPr marL="457200" lvl="0" indent="-330200" algn="l" rtl="0">
              <a:lnSpc>
                <a:spcPct val="90000"/>
              </a:lnSpc>
              <a:spcBef>
                <a:spcPts val="1000"/>
              </a:spcBef>
              <a:spcAft>
                <a:spcPts val="0"/>
              </a:spcAft>
              <a:buSzPts val="1600"/>
              <a:buAutoNum type="alphaUcPeriod"/>
            </a:pPr>
            <a:r>
              <a:rPr lang="en-US" b="1">
                <a:highlight>
                  <a:srgbClr val="FFFF00"/>
                </a:highlight>
              </a:rPr>
              <a:t>All of the above</a:t>
            </a:r>
            <a:endParaRPr b="1">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f54dea4697_1_0"/>
          <p:cNvSpPr txBox="1">
            <a:spLocks noGrp="1"/>
          </p:cNvSpPr>
          <p:nvPr>
            <p:ph type="title"/>
          </p:nvPr>
        </p:nvSpPr>
        <p:spPr>
          <a:xfrm>
            <a:off x="868650" y="43350"/>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Example of everyday data</a:t>
            </a:r>
            <a:endParaRPr/>
          </a:p>
        </p:txBody>
      </p:sp>
      <p:pic>
        <p:nvPicPr>
          <p:cNvPr id="198" name="Google Shape;198;g2f54dea4697_1_0" descr="Data visualizations based on creator's bicycle use. It includes a line graph of cumulative distance, a bar chart of average speed, and a pie chart of ride types."/>
          <p:cNvPicPr preferRelativeResize="0"/>
          <p:nvPr/>
        </p:nvPicPr>
        <p:blipFill rotWithShape="1">
          <a:blip r:embed="rId3">
            <a:alphaModFix/>
          </a:blip>
          <a:srcRect/>
          <a:stretch/>
        </p:blipFill>
        <p:spPr>
          <a:xfrm>
            <a:off x="547963" y="1165475"/>
            <a:ext cx="8048074" cy="4527049"/>
          </a:xfrm>
          <a:prstGeom prst="rect">
            <a:avLst/>
          </a:prstGeom>
          <a:noFill/>
          <a:ln>
            <a:noFill/>
          </a:ln>
        </p:spPr>
      </p:pic>
      <p:sp>
        <p:nvSpPr>
          <p:cNvPr id="199" name="Google Shape;199;g2f54dea4697_1_0"/>
          <p:cNvSpPr txBox="1"/>
          <p:nvPr/>
        </p:nvSpPr>
        <p:spPr>
          <a:xfrm>
            <a:off x="3400050" y="5455700"/>
            <a:ext cx="2343900" cy="45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Corbel"/>
                <a:ea typeface="Corbel"/>
                <a:cs typeface="Corbel"/>
                <a:sym typeface="Corbel"/>
                <a:hlinkClick r:id="rId4"/>
              </a:rPr>
              <a:t>u/pikabuddy for r/dataisbeautiful</a:t>
            </a:r>
            <a:endParaRPr sz="1200" b="0" i="0" u="none" strike="noStrike" cap="none">
              <a:solidFill>
                <a:schemeClr val="dk1"/>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1c199ac3a9_0_2"/>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Demonstration: Google Sheets</a:t>
            </a:r>
            <a:endParaRPr/>
          </a:p>
        </p:txBody>
      </p:sp>
      <p:sp>
        <p:nvSpPr>
          <p:cNvPr id="206" name="Google Shape;206;g31c199ac3a9_0_2"/>
          <p:cNvSpPr txBox="1">
            <a:spLocks noGrp="1"/>
          </p:cNvSpPr>
          <p:nvPr>
            <p:ph type="body" idx="1"/>
          </p:nvPr>
        </p:nvSpPr>
        <p:spPr>
          <a:xfrm>
            <a:off x="858301" y="1728851"/>
            <a:ext cx="7404600" cy="39345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852"/>
              <a:buNone/>
            </a:pPr>
            <a:r>
              <a:rPr lang="en-US" sz="1827"/>
              <a:t>Step 1: collecting data using a poll</a:t>
            </a:r>
            <a:endParaRPr sz="1827"/>
          </a:p>
          <a:p>
            <a:pPr marL="0" lvl="0" indent="0" algn="l" rtl="0">
              <a:lnSpc>
                <a:spcPct val="70000"/>
              </a:lnSpc>
              <a:spcBef>
                <a:spcPts val="1000"/>
              </a:spcBef>
              <a:spcAft>
                <a:spcPts val="0"/>
              </a:spcAft>
              <a:buSzPts val="852"/>
              <a:buNone/>
            </a:pPr>
            <a:r>
              <a:rPr lang="en-US" sz="1827"/>
              <a:t>Poll: What pets does this group have?</a:t>
            </a:r>
            <a:endParaRPr sz="1827"/>
          </a:p>
          <a:p>
            <a:pPr marL="457200" lvl="0" indent="-344646" algn="l" rtl="0">
              <a:lnSpc>
                <a:spcPct val="70000"/>
              </a:lnSpc>
              <a:spcBef>
                <a:spcPts val="1000"/>
              </a:spcBef>
              <a:spcAft>
                <a:spcPts val="0"/>
              </a:spcAft>
              <a:buSzPts val="1828"/>
              <a:buAutoNum type="alphaUcPeriod"/>
            </a:pPr>
            <a:r>
              <a:rPr lang="en-US" sz="1827"/>
              <a:t>Dogs</a:t>
            </a:r>
            <a:endParaRPr sz="1827"/>
          </a:p>
          <a:p>
            <a:pPr marL="457200" lvl="0" indent="-344646" algn="l" rtl="0">
              <a:lnSpc>
                <a:spcPct val="70000"/>
              </a:lnSpc>
              <a:spcBef>
                <a:spcPts val="0"/>
              </a:spcBef>
              <a:spcAft>
                <a:spcPts val="0"/>
              </a:spcAft>
              <a:buSzPts val="1828"/>
              <a:buAutoNum type="alphaUcPeriod"/>
            </a:pPr>
            <a:r>
              <a:rPr lang="en-US" sz="1827"/>
              <a:t>Cats</a:t>
            </a:r>
            <a:endParaRPr sz="1827"/>
          </a:p>
          <a:p>
            <a:pPr marL="457200" lvl="0" indent="-344646" algn="l" rtl="0">
              <a:lnSpc>
                <a:spcPct val="70000"/>
              </a:lnSpc>
              <a:spcBef>
                <a:spcPts val="0"/>
              </a:spcBef>
              <a:spcAft>
                <a:spcPts val="0"/>
              </a:spcAft>
              <a:buSzPts val="1828"/>
              <a:buAutoNum type="alphaUcPeriod"/>
            </a:pPr>
            <a:r>
              <a:rPr lang="en-US" sz="1827"/>
              <a:t>Both cats and dogs</a:t>
            </a:r>
            <a:endParaRPr sz="1827"/>
          </a:p>
          <a:p>
            <a:pPr marL="457200" lvl="0" indent="-344646" algn="l" rtl="0">
              <a:lnSpc>
                <a:spcPct val="70000"/>
              </a:lnSpc>
              <a:spcBef>
                <a:spcPts val="0"/>
              </a:spcBef>
              <a:spcAft>
                <a:spcPts val="0"/>
              </a:spcAft>
              <a:buSzPts val="1828"/>
              <a:buAutoNum type="alphaUcPeriod"/>
            </a:pPr>
            <a:r>
              <a:rPr lang="en-US" sz="1827"/>
              <a:t>Other</a:t>
            </a:r>
            <a:endParaRPr sz="1827"/>
          </a:p>
          <a:p>
            <a:pPr marL="457200" lvl="0" indent="-344646" algn="l" rtl="0">
              <a:lnSpc>
                <a:spcPct val="70000"/>
              </a:lnSpc>
              <a:spcBef>
                <a:spcPts val="0"/>
              </a:spcBef>
              <a:spcAft>
                <a:spcPts val="0"/>
              </a:spcAft>
              <a:buSzPts val="1828"/>
              <a:buAutoNum type="alphaUcPeriod"/>
            </a:pPr>
            <a:r>
              <a:rPr lang="en-US" sz="1827"/>
              <a:t>None</a:t>
            </a:r>
            <a:endParaRPr sz="1827"/>
          </a:p>
          <a:p>
            <a:pPr marL="0" lvl="0" indent="0" algn="l" rtl="0">
              <a:lnSpc>
                <a:spcPct val="70000"/>
              </a:lnSpc>
              <a:spcBef>
                <a:spcPts val="1000"/>
              </a:spcBef>
              <a:spcAft>
                <a:spcPts val="0"/>
              </a:spcAft>
              <a:buSzPts val="852"/>
              <a:buNone/>
            </a:pPr>
            <a:endParaRPr sz="1827"/>
          </a:p>
          <a:p>
            <a:pPr marL="0" lvl="0" indent="0" algn="l" rtl="0">
              <a:lnSpc>
                <a:spcPct val="70000"/>
              </a:lnSpc>
              <a:spcBef>
                <a:spcPts val="1000"/>
              </a:spcBef>
              <a:spcAft>
                <a:spcPts val="0"/>
              </a:spcAft>
              <a:buSzPts val="852"/>
              <a:buNone/>
            </a:pPr>
            <a:r>
              <a:rPr lang="en-US" sz="1827"/>
              <a:t>Step 2: Setting up a spreadsheet.</a:t>
            </a:r>
            <a:endParaRPr sz="1827"/>
          </a:p>
          <a:p>
            <a:pPr marL="457200" lvl="0" indent="-344646" algn="l" rtl="0">
              <a:lnSpc>
                <a:spcPct val="70000"/>
              </a:lnSpc>
              <a:spcBef>
                <a:spcPts val="1000"/>
              </a:spcBef>
              <a:spcAft>
                <a:spcPts val="0"/>
              </a:spcAft>
              <a:buSzPts val="1828"/>
              <a:buChar char="•"/>
            </a:pPr>
            <a:r>
              <a:rPr lang="en-US" sz="1827"/>
              <a:t>Setting up columns.</a:t>
            </a:r>
            <a:endParaRPr sz="1827"/>
          </a:p>
          <a:p>
            <a:pPr marL="457200" lvl="0" indent="-344646" algn="l" rtl="0">
              <a:lnSpc>
                <a:spcPct val="70000"/>
              </a:lnSpc>
              <a:spcBef>
                <a:spcPts val="0"/>
              </a:spcBef>
              <a:spcAft>
                <a:spcPts val="0"/>
              </a:spcAft>
              <a:buSzPts val="1828"/>
              <a:buChar char="•"/>
            </a:pPr>
            <a:r>
              <a:rPr lang="en-US" sz="1827"/>
              <a:t>Entering values.</a:t>
            </a:r>
            <a:endParaRPr sz="1827"/>
          </a:p>
          <a:p>
            <a:pPr marL="0" lvl="0" indent="0" algn="l" rtl="0">
              <a:lnSpc>
                <a:spcPct val="70000"/>
              </a:lnSpc>
              <a:spcBef>
                <a:spcPts val="1000"/>
              </a:spcBef>
              <a:spcAft>
                <a:spcPts val="0"/>
              </a:spcAft>
              <a:buSzPts val="852"/>
              <a:buNone/>
            </a:pPr>
            <a:endParaRPr sz="1827"/>
          </a:p>
          <a:p>
            <a:pPr marL="0" lvl="0" indent="0" algn="l" rtl="0">
              <a:lnSpc>
                <a:spcPct val="70000"/>
              </a:lnSpc>
              <a:spcBef>
                <a:spcPts val="1000"/>
              </a:spcBef>
              <a:spcAft>
                <a:spcPts val="0"/>
              </a:spcAft>
              <a:buSzPts val="852"/>
              <a:buNone/>
            </a:pPr>
            <a:r>
              <a:rPr lang="en-US" sz="1827"/>
              <a:t>Step 3: Creating a data visualization.</a:t>
            </a:r>
            <a:endParaRPr sz="1827"/>
          </a:p>
          <a:p>
            <a:pPr marL="457200" lvl="0" indent="-344646" algn="l" rtl="0">
              <a:lnSpc>
                <a:spcPct val="70000"/>
              </a:lnSpc>
              <a:spcBef>
                <a:spcPts val="1000"/>
              </a:spcBef>
              <a:spcAft>
                <a:spcPts val="0"/>
              </a:spcAft>
              <a:buSzPts val="1828"/>
              <a:buChar char="•"/>
            </a:pPr>
            <a:r>
              <a:rPr lang="en-US" sz="1827"/>
              <a:t>Select data</a:t>
            </a:r>
            <a:endParaRPr sz="1827"/>
          </a:p>
          <a:p>
            <a:pPr marL="457200" lvl="0" indent="-344646" algn="l" rtl="0">
              <a:lnSpc>
                <a:spcPct val="70000"/>
              </a:lnSpc>
              <a:spcBef>
                <a:spcPts val="0"/>
              </a:spcBef>
              <a:spcAft>
                <a:spcPts val="0"/>
              </a:spcAft>
              <a:buSzPts val="1828"/>
              <a:buChar char="•"/>
            </a:pPr>
            <a:r>
              <a:rPr lang="en-US" sz="1827"/>
              <a:t>Insert &gt; Chart</a:t>
            </a:r>
            <a:endParaRPr sz="1827"/>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1d8a76c46c_0_1"/>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Activity: Google Sheets</a:t>
            </a:r>
            <a:endParaRPr/>
          </a:p>
        </p:txBody>
      </p:sp>
      <p:sp>
        <p:nvSpPr>
          <p:cNvPr id="213" name="Google Shape;213;g31d8a76c46c_0_1"/>
          <p:cNvSpPr txBox="1">
            <a:spLocks noGrp="1"/>
          </p:cNvSpPr>
          <p:nvPr>
            <p:ph type="body" idx="1"/>
          </p:nvPr>
        </p:nvSpPr>
        <p:spPr>
          <a:xfrm>
            <a:off x="858301" y="1728851"/>
            <a:ext cx="7404600" cy="39345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852"/>
              <a:buNone/>
            </a:pPr>
            <a:r>
              <a:rPr lang="en-US" sz="2027"/>
              <a:t>Question: Does this group prefer chocolate or vanilla flavor?</a:t>
            </a:r>
            <a:endParaRPr sz="2027"/>
          </a:p>
          <a:p>
            <a:pPr marL="0" lvl="0" indent="0" algn="l" rtl="0">
              <a:lnSpc>
                <a:spcPct val="70000"/>
              </a:lnSpc>
              <a:spcBef>
                <a:spcPts val="1000"/>
              </a:spcBef>
              <a:spcAft>
                <a:spcPts val="0"/>
              </a:spcAft>
              <a:buSzPts val="852"/>
              <a:buNone/>
            </a:pPr>
            <a:endParaRPr sz="1827"/>
          </a:p>
          <a:p>
            <a:pPr marL="0" lvl="0" indent="0" algn="l" rtl="0">
              <a:lnSpc>
                <a:spcPct val="70000"/>
              </a:lnSpc>
              <a:spcBef>
                <a:spcPts val="1000"/>
              </a:spcBef>
              <a:spcAft>
                <a:spcPts val="0"/>
              </a:spcAft>
              <a:buSzPts val="852"/>
              <a:buNone/>
            </a:pPr>
            <a:r>
              <a:rPr lang="en-US" sz="1827"/>
              <a:t>Step 1: collecting data using a poll</a:t>
            </a:r>
            <a:endParaRPr sz="1827"/>
          </a:p>
          <a:p>
            <a:pPr marL="457200" lvl="0" indent="-344646" algn="l" rtl="0">
              <a:lnSpc>
                <a:spcPct val="70000"/>
              </a:lnSpc>
              <a:spcBef>
                <a:spcPts val="1000"/>
              </a:spcBef>
              <a:spcAft>
                <a:spcPts val="0"/>
              </a:spcAft>
              <a:buSzPts val="1828"/>
              <a:buAutoNum type="alphaUcPeriod"/>
            </a:pPr>
            <a:r>
              <a:rPr lang="en-US" sz="1827"/>
              <a:t>Chocolate</a:t>
            </a:r>
            <a:endParaRPr sz="1827"/>
          </a:p>
          <a:p>
            <a:pPr marL="457200" lvl="0" indent="-344646" algn="l" rtl="0">
              <a:lnSpc>
                <a:spcPct val="70000"/>
              </a:lnSpc>
              <a:spcBef>
                <a:spcPts val="0"/>
              </a:spcBef>
              <a:spcAft>
                <a:spcPts val="0"/>
              </a:spcAft>
              <a:buSzPts val="1828"/>
              <a:buAutoNum type="alphaUcPeriod"/>
            </a:pPr>
            <a:r>
              <a:rPr lang="en-US" sz="1827"/>
              <a:t>Vanilla</a:t>
            </a:r>
            <a:endParaRPr sz="1827"/>
          </a:p>
          <a:p>
            <a:pPr marL="457200" lvl="0" indent="-344582" algn="l" rtl="0">
              <a:lnSpc>
                <a:spcPct val="70000"/>
              </a:lnSpc>
              <a:spcBef>
                <a:spcPts val="0"/>
              </a:spcBef>
              <a:spcAft>
                <a:spcPts val="0"/>
              </a:spcAft>
              <a:buSzPts val="1827"/>
              <a:buAutoNum type="alphaUcPeriod"/>
            </a:pPr>
            <a:r>
              <a:rPr lang="en-US" sz="1827"/>
              <a:t>I'm offended my favorite flavor is not a choice here</a:t>
            </a:r>
            <a:endParaRPr sz="1827"/>
          </a:p>
          <a:p>
            <a:pPr marL="0" lvl="0" indent="0" algn="l" rtl="0">
              <a:lnSpc>
                <a:spcPct val="70000"/>
              </a:lnSpc>
              <a:spcBef>
                <a:spcPts val="1000"/>
              </a:spcBef>
              <a:spcAft>
                <a:spcPts val="0"/>
              </a:spcAft>
              <a:buSzPts val="852"/>
              <a:buNone/>
            </a:pPr>
            <a:endParaRPr sz="1827"/>
          </a:p>
          <a:p>
            <a:pPr marL="0" lvl="0" indent="0" algn="l" rtl="0">
              <a:lnSpc>
                <a:spcPct val="70000"/>
              </a:lnSpc>
              <a:spcBef>
                <a:spcPts val="1000"/>
              </a:spcBef>
              <a:spcAft>
                <a:spcPts val="0"/>
              </a:spcAft>
              <a:buSzPts val="852"/>
              <a:buNone/>
            </a:pPr>
            <a:r>
              <a:rPr lang="en-US" sz="1827"/>
              <a:t>Step 2: Setting up a spreadsheet.</a:t>
            </a:r>
            <a:endParaRPr sz="1827"/>
          </a:p>
          <a:p>
            <a:pPr marL="457200" lvl="0" indent="-344646" algn="l" rtl="0">
              <a:lnSpc>
                <a:spcPct val="70000"/>
              </a:lnSpc>
              <a:spcBef>
                <a:spcPts val="1000"/>
              </a:spcBef>
              <a:spcAft>
                <a:spcPts val="0"/>
              </a:spcAft>
              <a:buSzPts val="1828"/>
              <a:buChar char="•"/>
            </a:pPr>
            <a:r>
              <a:rPr lang="en-US" sz="1827"/>
              <a:t>Setting up columns.</a:t>
            </a:r>
            <a:endParaRPr sz="1827"/>
          </a:p>
          <a:p>
            <a:pPr marL="457200" lvl="0" indent="-344646" algn="l" rtl="0">
              <a:lnSpc>
                <a:spcPct val="70000"/>
              </a:lnSpc>
              <a:spcBef>
                <a:spcPts val="0"/>
              </a:spcBef>
              <a:spcAft>
                <a:spcPts val="0"/>
              </a:spcAft>
              <a:buSzPts val="1828"/>
              <a:buChar char="•"/>
            </a:pPr>
            <a:r>
              <a:rPr lang="en-US" sz="1827"/>
              <a:t>Entering values.</a:t>
            </a:r>
            <a:endParaRPr sz="1827"/>
          </a:p>
          <a:p>
            <a:pPr marL="0" lvl="0" indent="0" algn="l" rtl="0">
              <a:lnSpc>
                <a:spcPct val="70000"/>
              </a:lnSpc>
              <a:spcBef>
                <a:spcPts val="1000"/>
              </a:spcBef>
              <a:spcAft>
                <a:spcPts val="0"/>
              </a:spcAft>
              <a:buSzPts val="852"/>
              <a:buNone/>
            </a:pPr>
            <a:endParaRPr sz="1827"/>
          </a:p>
          <a:p>
            <a:pPr marL="0" lvl="0" indent="0" algn="l" rtl="0">
              <a:lnSpc>
                <a:spcPct val="70000"/>
              </a:lnSpc>
              <a:spcBef>
                <a:spcPts val="1000"/>
              </a:spcBef>
              <a:spcAft>
                <a:spcPts val="0"/>
              </a:spcAft>
              <a:buSzPts val="852"/>
              <a:buNone/>
            </a:pPr>
            <a:r>
              <a:rPr lang="en-US" sz="1827"/>
              <a:t>Step 3: Creating a data visualization.</a:t>
            </a:r>
            <a:endParaRPr sz="1827"/>
          </a:p>
          <a:p>
            <a:pPr marL="457200" lvl="0" indent="-344646" algn="l" rtl="0">
              <a:lnSpc>
                <a:spcPct val="70000"/>
              </a:lnSpc>
              <a:spcBef>
                <a:spcPts val="1000"/>
              </a:spcBef>
              <a:spcAft>
                <a:spcPts val="0"/>
              </a:spcAft>
              <a:buSzPts val="1828"/>
              <a:buChar char="•"/>
            </a:pPr>
            <a:r>
              <a:rPr lang="en-US" sz="1827"/>
              <a:t>Select data</a:t>
            </a:r>
            <a:endParaRPr sz="1827"/>
          </a:p>
          <a:p>
            <a:pPr marL="457200" lvl="0" indent="-344646" algn="l" rtl="0">
              <a:lnSpc>
                <a:spcPct val="70000"/>
              </a:lnSpc>
              <a:spcBef>
                <a:spcPts val="0"/>
              </a:spcBef>
              <a:spcAft>
                <a:spcPts val="0"/>
              </a:spcAft>
              <a:buSzPts val="1828"/>
              <a:buChar char="•"/>
            </a:pPr>
            <a:r>
              <a:rPr lang="en-US" sz="1827"/>
              <a:t>Insert &gt; Chart</a:t>
            </a:r>
            <a:endParaRPr sz="1827"/>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829825" y="2549403"/>
            <a:ext cx="7475100" cy="10167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6000"/>
              <a:buFont typeface="Corbel"/>
              <a:buNone/>
            </a:pPr>
            <a:r>
              <a:rPr lang="en-US"/>
              <a:t>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6000"/>
              <a:buFont typeface="Corbel"/>
              <a:buNone/>
            </a:pPr>
            <a:r>
              <a:rPr lang="en-US"/>
              <a:t>FURTHER LEARNING OPPORTUNITIES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9230C222-B43E-694C-FF7D-BD9DDA854357}"/>
              </a:ext>
            </a:extLst>
          </p:cNvPr>
          <p:cNvSpPr>
            <a:spLocks noGrp="1"/>
          </p:cNvSpPr>
          <p:nvPr>
            <p:ph type="title"/>
          </p:nvPr>
        </p:nvSpPr>
        <p:spPr>
          <a:xfrm>
            <a:off x="857250" y="-1356360"/>
            <a:ext cx="7406640" cy="1356360"/>
          </a:xfrm>
        </p:spPr>
        <p:txBody>
          <a:bodyPr spcFirstLastPara="1" wrap="square" lIns="91425" tIns="45700" rIns="91425" bIns="45700" anchor="b" anchorCtr="0">
            <a:normAutofit/>
          </a:bodyPr>
          <a:lstStyle/>
          <a:p>
            <a:r>
              <a:rPr lang="en-US" dirty="0"/>
              <a:t>NNLM</a:t>
            </a:r>
          </a:p>
        </p:txBody>
      </p:sp>
      <p:pic>
        <p:nvPicPr>
          <p:cNvPr id="94" name="Google Shape;94;p2" descr="Collage of pictures of different people with the logo and banner of the Network of the National Library of Medicine"/>
          <p:cNvPicPr preferRelativeResize="0"/>
          <p:nvPr/>
        </p:nvPicPr>
        <p:blipFill rotWithShape="1">
          <a:blip r:embed="rId3">
            <a:alphaModFix/>
          </a:blip>
          <a:srcRect/>
          <a:stretch/>
        </p:blipFill>
        <p:spPr>
          <a:xfrm>
            <a:off x="1023275" y="523400"/>
            <a:ext cx="7097449" cy="5323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e5dfc6f147_0_2"/>
          <p:cNvSpPr txBox="1">
            <a:spLocks noGrp="1"/>
          </p:cNvSpPr>
          <p:nvPr>
            <p:ph type="title"/>
          </p:nvPr>
        </p:nvSpPr>
        <p:spPr>
          <a:xfrm>
            <a:off x="857250" y="609600"/>
            <a:ext cx="7406700" cy="789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NNLM Data Pathways</a:t>
            </a:r>
            <a:endParaRPr/>
          </a:p>
        </p:txBody>
      </p:sp>
      <p:sp>
        <p:nvSpPr>
          <p:cNvPr id="232" name="Google Shape;232;g2e5dfc6f147_0_2"/>
          <p:cNvSpPr txBox="1">
            <a:spLocks noGrp="1"/>
          </p:cNvSpPr>
          <p:nvPr>
            <p:ph type="body" idx="1"/>
          </p:nvPr>
        </p:nvSpPr>
        <p:spPr>
          <a:xfrm>
            <a:off x="2023100" y="1687475"/>
            <a:ext cx="5242800" cy="1062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600"/>
              <a:buNone/>
            </a:pPr>
            <a:r>
              <a:rPr lang="en-US" sz="2400"/>
              <a:t>You can find free NNLM classes on the new </a:t>
            </a:r>
            <a:r>
              <a:rPr lang="en-US" sz="2400" u="sng">
                <a:solidFill>
                  <a:schemeClr val="hlink"/>
                </a:solidFill>
                <a:hlinkClick r:id="rId3"/>
              </a:rPr>
              <a:t>Data Pathways</a:t>
            </a:r>
            <a:r>
              <a:rPr lang="en-US" sz="2400"/>
              <a:t> Guide!</a:t>
            </a:r>
            <a:endParaRPr sz="2400"/>
          </a:p>
        </p:txBody>
      </p:sp>
      <p:pic>
        <p:nvPicPr>
          <p:cNvPr id="233" name="Google Shape;233;g2e5dfc6f147_0_2" descr="Screenshot of the NNLM Data Pathways website - Generalist path tab"/>
          <p:cNvPicPr preferRelativeResize="0"/>
          <p:nvPr/>
        </p:nvPicPr>
        <p:blipFill rotWithShape="1">
          <a:blip r:embed="rId4">
            <a:alphaModFix/>
          </a:blip>
          <a:srcRect/>
          <a:stretch/>
        </p:blipFill>
        <p:spPr>
          <a:xfrm>
            <a:off x="586337" y="2900650"/>
            <a:ext cx="8116325" cy="299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c789014a99_0_0"/>
          <p:cNvSpPr txBox="1">
            <a:spLocks noGrp="1"/>
          </p:cNvSpPr>
          <p:nvPr>
            <p:ph type="title"/>
          </p:nvPr>
        </p:nvSpPr>
        <p:spPr>
          <a:xfrm>
            <a:off x="857250" y="609600"/>
            <a:ext cx="7406700" cy="789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NNLM YouTube &amp; Zenodo</a:t>
            </a:r>
            <a:endParaRPr/>
          </a:p>
        </p:txBody>
      </p:sp>
      <p:sp>
        <p:nvSpPr>
          <p:cNvPr id="240" name="Google Shape;240;g3c789014a99_0_0"/>
          <p:cNvSpPr txBox="1">
            <a:spLocks noGrp="1"/>
          </p:cNvSpPr>
          <p:nvPr>
            <p:ph type="body" idx="1"/>
          </p:nvPr>
        </p:nvSpPr>
        <p:spPr>
          <a:xfrm>
            <a:off x="857250" y="1703275"/>
            <a:ext cx="7786500" cy="18522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1000"/>
              </a:spcBef>
              <a:spcAft>
                <a:spcPts val="0"/>
              </a:spcAft>
              <a:buSzPct val="66666"/>
              <a:buNone/>
            </a:pPr>
            <a:r>
              <a:rPr lang="en-US" sz="2400" u="sng">
                <a:solidFill>
                  <a:schemeClr val="hlink"/>
                </a:solidFill>
                <a:hlinkClick r:id="rId3"/>
              </a:rPr>
              <a:t>https://www.youtube.com/@NnlmGov</a:t>
            </a:r>
            <a:endParaRPr sz="2400"/>
          </a:p>
          <a:p>
            <a:pPr marL="0" lvl="0" indent="0" algn="ctr" rtl="0">
              <a:lnSpc>
                <a:spcPct val="90000"/>
              </a:lnSpc>
              <a:spcBef>
                <a:spcPts val="1000"/>
              </a:spcBef>
              <a:spcAft>
                <a:spcPts val="0"/>
              </a:spcAft>
              <a:buSzPct val="66666"/>
              <a:buNone/>
            </a:pPr>
            <a:endParaRPr sz="2400"/>
          </a:p>
          <a:p>
            <a:pPr marL="0" lvl="0" indent="0" algn="ctr" rtl="0">
              <a:lnSpc>
                <a:spcPct val="90000"/>
              </a:lnSpc>
              <a:spcBef>
                <a:spcPts val="1000"/>
              </a:spcBef>
              <a:spcAft>
                <a:spcPts val="0"/>
              </a:spcAft>
              <a:buSzPct val="66666"/>
              <a:buNone/>
            </a:pPr>
            <a:r>
              <a:rPr lang="en-US" sz="2400" u="sng">
                <a:solidFill>
                  <a:schemeClr val="hlink"/>
                </a:solidFill>
                <a:hlinkClick r:id="rId4"/>
              </a:rPr>
              <a:t>NNLM National Center for Data Services YouTube Playlist</a:t>
            </a:r>
            <a:endParaRPr sz="2400"/>
          </a:p>
          <a:p>
            <a:pPr marL="0" lvl="0" indent="0" algn="ctr" rtl="0">
              <a:lnSpc>
                <a:spcPct val="90000"/>
              </a:lnSpc>
              <a:spcBef>
                <a:spcPts val="1000"/>
              </a:spcBef>
              <a:spcAft>
                <a:spcPts val="0"/>
              </a:spcAft>
              <a:buSzPct val="66666"/>
              <a:buNone/>
            </a:pPr>
            <a:endParaRPr sz="2400"/>
          </a:p>
          <a:p>
            <a:pPr marL="0" lvl="0" indent="0" algn="ctr" rtl="0">
              <a:lnSpc>
                <a:spcPct val="90000"/>
              </a:lnSpc>
              <a:spcBef>
                <a:spcPts val="1000"/>
              </a:spcBef>
              <a:spcAft>
                <a:spcPts val="0"/>
              </a:spcAft>
              <a:buSzPct val="66666"/>
              <a:buNone/>
            </a:pPr>
            <a:r>
              <a:rPr lang="en-US" sz="2400" u="sng">
                <a:solidFill>
                  <a:schemeClr val="hlink"/>
                </a:solidFill>
                <a:hlinkClick r:id="rId5"/>
              </a:rPr>
              <a:t>https://zenodo.org/communities/nnlm-ncds/</a:t>
            </a:r>
            <a:r>
              <a:rPr lang="en-US" sz="2400"/>
              <a:t> </a:t>
            </a:r>
            <a:endParaRPr sz="2400"/>
          </a:p>
        </p:txBody>
      </p:sp>
      <p:pic>
        <p:nvPicPr>
          <p:cNvPr id="241" name="Google Shape;241;g3c789014a99_0_0" descr="Screenshot of zenodo.org"/>
          <p:cNvPicPr preferRelativeResize="0"/>
          <p:nvPr/>
        </p:nvPicPr>
        <p:blipFill>
          <a:blip r:embed="rId6">
            <a:alphaModFix/>
          </a:blip>
          <a:stretch>
            <a:fillRect/>
          </a:stretch>
        </p:blipFill>
        <p:spPr>
          <a:xfrm>
            <a:off x="2793113" y="3897499"/>
            <a:ext cx="3914775" cy="1790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4"/>
          <p:cNvSpPr txBox="1">
            <a:spLocks noGrp="1"/>
          </p:cNvSpPr>
          <p:nvPr>
            <p:ph type="title"/>
          </p:nvPr>
        </p:nvSpPr>
        <p:spPr>
          <a:xfrm>
            <a:off x="857250" y="609600"/>
            <a:ext cx="7406640" cy="6526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a:t>Introductory Classes</a:t>
            </a:r>
            <a:endParaRPr/>
          </a:p>
        </p:txBody>
      </p:sp>
      <p:sp>
        <p:nvSpPr>
          <p:cNvPr id="248" name="Google Shape;248;p24"/>
          <p:cNvSpPr txBox="1">
            <a:spLocks noGrp="1"/>
          </p:cNvSpPr>
          <p:nvPr>
            <p:ph type="body" idx="1"/>
          </p:nvPr>
        </p:nvSpPr>
        <p:spPr>
          <a:xfrm>
            <a:off x="836949" y="1842741"/>
            <a:ext cx="7404653" cy="4162274"/>
          </a:xfrm>
          <a:prstGeom prst="rect">
            <a:avLst/>
          </a:prstGeom>
          <a:noFill/>
          <a:ln>
            <a:noFill/>
          </a:ln>
        </p:spPr>
        <p:txBody>
          <a:bodyPr spcFirstLastPara="1" wrap="square" lIns="91425" tIns="45700" rIns="91425" bIns="45700" anchor="t" anchorCtr="0">
            <a:normAutofit lnSpcReduction="20000"/>
          </a:bodyPr>
          <a:lstStyle/>
          <a:p>
            <a:pPr marL="34290" lvl="0" indent="0" algn="l" rtl="0">
              <a:lnSpc>
                <a:spcPct val="90000"/>
              </a:lnSpc>
              <a:spcBef>
                <a:spcPts val="0"/>
              </a:spcBef>
              <a:spcAft>
                <a:spcPts val="0"/>
              </a:spcAft>
              <a:buSzPts val="1920"/>
              <a:buNone/>
            </a:pPr>
            <a:r>
              <a:rPr lang="en-US" sz="2400" b="1"/>
              <a:t>On Demand Classes</a:t>
            </a:r>
            <a:endParaRPr/>
          </a:p>
          <a:p>
            <a:pPr marL="457200" lvl="0" indent="-330200" algn="l" rtl="0">
              <a:lnSpc>
                <a:spcPct val="90000"/>
              </a:lnSpc>
              <a:spcBef>
                <a:spcPts val="1000"/>
              </a:spcBef>
              <a:spcAft>
                <a:spcPts val="0"/>
              </a:spcAft>
              <a:buSzPts val="1600"/>
              <a:buChar char="•"/>
            </a:pPr>
            <a:r>
              <a:rPr lang="en-US"/>
              <a:t>Data Services On Demand (4 modules)</a:t>
            </a:r>
            <a:endParaRPr/>
          </a:p>
          <a:p>
            <a:pPr marL="457200" lvl="0" indent="-330200" algn="l" rtl="0">
              <a:lnSpc>
                <a:spcPct val="90000"/>
              </a:lnSpc>
              <a:spcBef>
                <a:spcPts val="1000"/>
              </a:spcBef>
              <a:spcAft>
                <a:spcPts val="0"/>
              </a:spcAft>
              <a:buSzPts val="1600"/>
              <a:buChar char="•"/>
            </a:pPr>
            <a:r>
              <a:rPr lang="en-US"/>
              <a:t>A Bird's Eye View of Health Data Standards</a:t>
            </a:r>
            <a:endParaRPr/>
          </a:p>
          <a:p>
            <a:pPr marL="457200" lvl="0" indent="-330200" algn="l" rtl="0">
              <a:lnSpc>
                <a:spcPct val="90000"/>
              </a:lnSpc>
              <a:spcBef>
                <a:spcPts val="1000"/>
              </a:spcBef>
              <a:spcAft>
                <a:spcPts val="0"/>
              </a:spcAft>
              <a:buSzPts val="1600"/>
              <a:buChar char="•"/>
            </a:pPr>
            <a:r>
              <a:rPr lang="en-US"/>
              <a:t>Common Data Elements: Standardizing Data Collection</a:t>
            </a:r>
            <a:endParaRPr/>
          </a:p>
          <a:p>
            <a:pPr marL="171450" lvl="0" indent="-35560" algn="l" rtl="0">
              <a:lnSpc>
                <a:spcPct val="90000"/>
              </a:lnSpc>
              <a:spcBef>
                <a:spcPts val="1000"/>
              </a:spcBef>
              <a:spcAft>
                <a:spcPts val="0"/>
              </a:spcAft>
              <a:buSzPts val="1600"/>
              <a:buNone/>
            </a:pPr>
            <a:endParaRPr/>
          </a:p>
          <a:p>
            <a:pPr marL="34290" lvl="0" indent="0" algn="l" rtl="0">
              <a:lnSpc>
                <a:spcPct val="90000"/>
              </a:lnSpc>
              <a:spcBef>
                <a:spcPts val="1000"/>
              </a:spcBef>
              <a:spcAft>
                <a:spcPts val="0"/>
              </a:spcAft>
              <a:buSzPts val="1920"/>
              <a:buNone/>
            </a:pPr>
            <a:r>
              <a:rPr lang="en-US" sz="2400" b="1"/>
              <a:t>Webinars/Recordings</a:t>
            </a:r>
            <a:endParaRPr b="1"/>
          </a:p>
          <a:p>
            <a:pPr marL="457200" lvl="0" indent="-330200" algn="l" rtl="0">
              <a:lnSpc>
                <a:spcPct val="90000"/>
              </a:lnSpc>
              <a:spcBef>
                <a:spcPts val="1000"/>
              </a:spcBef>
              <a:spcAft>
                <a:spcPts val="0"/>
              </a:spcAft>
              <a:buSzPts val="1600"/>
              <a:buChar char="•"/>
            </a:pPr>
            <a:r>
              <a:rPr lang="en-US"/>
              <a:t>Making Sense of Numbers: Communicating Numerical Health Information</a:t>
            </a:r>
            <a:endParaRPr/>
          </a:p>
          <a:p>
            <a:pPr marL="457200" lvl="0" indent="-330200" algn="l" rtl="0">
              <a:lnSpc>
                <a:spcPct val="90000"/>
              </a:lnSpc>
              <a:spcBef>
                <a:spcPts val="1000"/>
              </a:spcBef>
              <a:spcAft>
                <a:spcPts val="0"/>
              </a:spcAft>
              <a:buSzPts val="1600"/>
              <a:buChar char="•"/>
            </a:pPr>
            <a:r>
              <a:rPr lang="en-US"/>
              <a:t>Health Statistics on the Web</a:t>
            </a:r>
            <a:endParaRPr/>
          </a:p>
          <a:p>
            <a:pPr marL="457200" lvl="0" indent="-330200" algn="l" rtl="0">
              <a:lnSpc>
                <a:spcPct val="90000"/>
              </a:lnSpc>
              <a:spcBef>
                <a:spcPts val="1000"/>
              </a:spcBef>
              <a:spcAft>
                <a:spcPts val="0"/>
              </a:spcAft>
              <a:buSzPts val="1600"/>
              <a:buChar char="•"/>
            </a:pPr>
            <a:r>
              <a:rPr lang="en-US"/>
              <a:t>The Research Data Services Landscape: How Do You Start And Where Does Your Library Fit In?</a:t>
            </a:r>
            <a:endParaRPr/>
          </a:p>
          <a:p>
            <a:pPr marL="457200" lvl="0" indent="-330200" algn="l" rtl="0">
              <a:lnSpc>
                <a:spcPct val="90000"/>
              </a:lnSpc>
              <a:spcBef>
                <a:spcPts val="1000"/>
              </a:spcBef>
              <a:spcAft>
                <a:spcPts val="0"/>
              </a:spcAft>
              <a:buSzPts val="1600"/>
              <a:buChar char="•"/>
            </a:pPr>
            <a:r>
              <a:rPr lang="en-US"/>
              <a:t>Greatest Crimes in Statistics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a:spLocks noGrp="1"/>
          </p:cNvSpPr>
          <p:nvPr>
            <p:ph type="title"/>
          </p:nvPr>
        </p:nvSpPr>
        <p:spPr>
          <a:xfrm>
            <a:off x="868680" y="452053"/>
            <a:ext cx="7406640" cy="9309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orbel"/>
              <a:buNone/>
            </a:pPr>
            <a:r>
              <a:rPr lang="en-US"/>
              <a:t>Skill Building</a:t>
            </a:r>
            <a:endParaRPr/>
          </a:p>
        </p:txBody>
      </p:sp>
      <p:sp>
        <p:nvSpPr>
          <p:cNvPr id="255" name="Google Shape;255;p25"/>
          <p:cNvSpPr txBox="1">
            <a:spLocks noGrp="1"/>
          </p:cNvSpPr>
          <p:nvPr>
            <p:ph type="body" idx="1"/>
          </p:nvPr>
        </p:nvSpPr>
        <p:spPr>
          <a:xfrm>
            <a:off x="855275" y="1540575"/>
            <a:ext cx="6994500" cy="3934500"/>
          </a:xfrm>
          <a:prstGeom prst="rect">
            <a:avLst/>
          </a:prstGeom>
          <a:noFill/>
          <a:ln>
            <a:noFill/>
          </a:ln>
        </p:spPr>
        <p:txBody>
          <a:bodyPr spcFirstLastPara="1" wrap="square" lIns="91425" tIns="45700" rIns="91425" bIns="45700" anchor="t" anchorCtr="0">
            <a:normAutofit/>
          </a:bodyPr>
          <a:lstStyle/>
          <a:p>
            <a:pPr marL="34290" lvl="0" indent="0" algn="l" rtl="0">
              <a:lnSpc>
                <a:spcPct val="90000"/>
              </a:lnSpc>
              <a:spcBef>
                <a:spcPts val="0"/>
              </a:spcBef>
              <a:spcAft>
                <a:spcPts val="0"/>
              </a:spcAft>
              <a:buSzPts val="1920"/>
              <a:buNone/>
            </a:pPr>
            <a:r>
              <a:rPr lang="en-US" sz="2800" b="1"/>
              <a:t>Data Management Topics</a:t>
            </a:r>
            <a:endParaRPr sz="2800" b="1" u="sng">
              <a:solidFill>
                <a:schemeClr val="hlink"/>
              </a:solidFill>
              <a:hlinkClick r:id="rId3"/>
            </a:endParaRPr>
          </a:p>
          <a:p>
            <a:pPr marL="171450" lvl="0" indent="-187960" algn="l" rtl="0">
              <a:lnSpc>
                <a:spcPct val="90000"/>
              </a:lnSpc>
              <a:spcBef>
                <a:spcPts val="1000"/>
              </a:spcBef>
              <a:spcAft>
                <a:spcPts val="0"/>
              </a:spcAft>
              <a:buSzPts val="2400"/>
              <a:buChar char="•"/>
            </a:pPr>
            <a:r>
              <a:rPr lang="en-US" sz="2400"/>
              <a:t>Research Data Management On Demand</a:t>
            </a:r>
            <a:endParaRPr sz="2400"/>
          </a:p>
          <a:p>
            <a:pPr marL="171450" lvl="0" indent="-187960" algn="l" rtl="0">
              <a:lnSpc>
                <a:spcPct val="90000"/>
              </a:lnSpc>
              <a:spcBef>
                <a:spcPts val="1000"/>
              </a:spcBef>
              <a:spcAft>
                <a:spcPts val="0"/>
              </a:spcAft>
              <a:buSzPts val="2400"/>
              <a:buChar char="•"/>
            </a:pPr>
            <a:r>
              <a:rPr lang="en-US" sz="2400"/>
              <a:t>Creating Data Management Plans with the DMPTool</a:t>
            </a:r>
            <a:endParaRPr sz="2400"/>
          </a:p>
          <a:p>
            <a:pPr marL="171450" lvl="0" indent="-187960" algn="l" rtl="0">
              <a:lnSpc>
                <a:spcPct val="90000"/>
              </a:lnSpc>
              <a:spcBef>
                <a:spcPts val="1000"/>
              </a:spcBef>
              <a:spcAft>
                <a:spcPts val="0"/>
              </a:spcAft>
              <a:buSzPts val="2400"/>
              <a:buChar char="•"/>
            </a:pPr>
            <a:r>
              <a:rPr lang="en-US" sz="2400"/>
              <a:t>Open Tools for Data De-identification</a:t>
            </a:r>
            <a:endParaRPr sz="2400"/>
          </a:p>
          <a:p>
            <a:pPr marL="171450" lvl="0" indent="-187960" algn="l" rtl="0">
              <a:lnSpc>
                <a:spcPct val="90000"/>
              </a:lnSpc>
              <a:spcBef>
                <a:spcPts val="1000"/>
              </a:spcBef>
              <a:spcAft>
                <a:spcPts val="0"/>
              </a:spcAft>
              <a:buSzPts val="2400"/>
              <a:buChar char="•"/>
            </a:pPr>
            <a:r>
              <a:rPr lang="en-US" sz="2400"/>
              <a:t>OpenRefine for Health Sciences (2 sessions)</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xfrm>
            <a:off x="855264" y="501899"/>
            <a:ext cx="7165075" cy="95989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orbel"/>
              <a:buNone/>
            </a:pPr>
            <a:r>
              <a:rPr lang="en-US"/>
              <a:t>NIH Data Management and Sharing Policy</a:t>
            </a:r>
            <a:endParaRPr/>
          </a:p>
        </p:txBody>
      </p:sp>
      <p:sp>
        <p:nvSpPr>
          <p:cNvPr id="262" name="Google Shape;262;p26"/>
          <p:cNvSpPr txBox="1">
            <a:spLocks noGrp="1"/>
          </p:cNvSpPr>
          <p:nvPr>
            <p:ph type="body" idx="1"/>
          </p:nvPr>
        </p:nvSpPr>
        <p:spPr>
          <a:xfrm>
            <a:off x="855264" y="1760561"/>
            <a:ext cx="7404600" cy="3635700"/>
          </a:xfrm>
          <a:prstGeom prst="rect">
            <a:avLst/>
          </a:prstGeom>
          <a:noFill/>
          <a:ln>
            <a:noFill/>
          </a:ln>
        </p:spPr>
        <p:txBody>
          <a:bodyPr spcFirstLastPara="1" wrap="square" lIns="91425" tIns="45700" rIns="91425" bIns="45700" anchor="t" anchorCtr="0">
            <a:normAutofit/>
          </a:bodyPr>
          <a:lstStyle/>
          <a:p>
            <a:pPr marL="171450" lvl="0" indent="-137160" algn="l" rtl="0">
              <a:lnSpc>
                <a:spcPct val="90000"/>
              </a:lnSpc>
              <a:spcBef>
                <a:spcPts val="0"/>
              </a:spcBef>
              <a:spcAft>
                <a:spcPts val="0"/>
              </a:spcAft>
              <a:buSzPts val="1920"/>
              <a:buChar char="•"/>
            </a:pPr>
            <a:r>
              <a:rPr lang="en-US" sz="2400"/>
              <a:t>NIH Data Management and Sharing Policy Overview </a:t>
            </a:r>
            <a:endParaRPr sz="2400"/>
          </a:p>
          <a:p>
            <a:pPr marL="171450" lvl="0" indent="-137160" algn="l" rtl="0">
              <a:lnSpc>
                <a:spcPct val="90000"/>
              </a:lnSpc>
              <a:spcBef>
                <a:spcPts val="1000"/>
              </a:spcBef>
              <a:spcAft>
                <a:spcPts val="0"/>
              </a:spcAft>
              <a:buSzPts val="1920"/>
              <a:buChar char="•"/>
            </a:pPr>
            <a:r>
              <a:rPr lang="en-US" sz="2400"/>
              <a:t>NIH Data Management and Sharing Policy Workshop On-Demand</a:t>
            </a:r>
            <a:endParaRPr sz="2400"/>
          </a:p>
          <a:p>
            <a:pPr marL="171450" lvl="0" indent="-137160" algn="l" rtl="0">
              <a:lnSpc>
                <a:spcPct val="90000"/>
              </a:lnSpc>
              <a:spcBef>
                <a:spcPts val="1000"/>
              </a:spcBef>
              <a:spcAft>
                <a:spcPts val="0"/>
              </a:spcAft>
              <a:buSzPts val="1920"/>
              <a:buChar char="•"/>
            </a:pPr>
            <a:r>
              <a:rPr lang="en-US" sz="2400"/>
              <a:t>NIH Data Management and Sharing Requirements Series – practitioners perspectives</a:t>
            </a:r>
            <a:endParaRPr/>
          </a:p>
          <a:p>
            <a:pPr marL="171450" lvl="0" indent="-35560" algn="l" rtl="0">
              <a:lnSpc>
                <a:spcPct val="90000"/>
              </a:lnSpc>
              <a:spcBef>
                <a:spcPts val="1000"/>
              </a:spcBef>
              <a:spcAft>
                <a:spcPts val="0"/>
              </a:spcAft>
              <a:buSzPts val="1600"/>
              <a:buNone/>
            </a:pPr>
            <a:endParaRPr/>
          </a:p>
          <a:p>
            <a:pPr marL="171450" lvl="0" indent="-137160" algn="l" rtl="0">
              <a:lnSpc>
                <a:spcPct val="90000"/>
              </a:lnSpc>
              <a:spcBef>
                <a:spcPts val="1000"/>
              </a:spcBef>
              <a:spcAft>
                <a:spcPts val="0"/>
              </a:spcAft>
              <a:buSzPts val="1920"/>
              <a:buChar char="•"/>
            </a:pPr>
            <a:r>
              <a:rPr lang="en-US" sz="2400"/>
              <a:t>The NIH Data Management and Sharing Policy for </a:t>
            </a:r>
            <a:r>
              <a:rPr lang="en-US" sz="2400" b="1"/>
              <a:t>non-data librarians </a:t>
            </a:r>
            <a:r>
              <a:rPr lang="en-US" sz="2400"/>
              <a:t>– recording available now!</a:t>
            </a:r>
            <a:r>
              <a:rPr lang="en-US" sz="2400" b="1"/>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857250" y="609600"/>
            <a:ext cx="7327395" cy="6824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a:t>Deep Dive (non-NNLM)</a:t>
            </a:r>
            <a:endParaRPr/>
          </a:p>
        </p:txBody>
      </p:sp>
      <p:sp>
        <p:nvSpPr>
          <p:cNvPr id="269" name="Google Shape;269;p27"/>
          <p:cNvSpPr txBox="1">
            <a:spLocks noGrp="1"/>
          </p:cNvSpPr>
          <p:nvPr>
            <p:ph type="body" idx="1"/>
          </p:nvPr>
        </p:nvSpPr>
        <p:spPr>
          <a:xfrm>
            <a:off x="855264" y="1649896"/>
            <a:ext cx="4273327" cy="39344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t>The Carpentries</a:t>
            </a:r>
            <a:endParaRPr sz="2400"/>
          </a:p>
          <a:p>
            <a:pPr marL="342900" lvl="1" indent="-137159" algn="l" rtl="0">
              <a:lnSpc>
                <a:spcPct val="90000"/>
              </a:lnSpc>
              <a:spcBef>
                <a:spcPts val="150"/>
              </a:spcBef>
              <a:spcAft>
                <a:spcPts val="0"/>
              </a:spcAft>
              <a:buSzPts val="1600"/>
              <a:buChar char="•"/>
            </a:pPr>
            <a:r>
              <a:rPr lang="en-US" sz="2000"/>
              <a:t>Library Carpentry</a:t>
            </a:r>
            <a:endParaRPr sz="2000"/>
          </a:p>
          <a:p>
            <a:pPr marL="342900" lvl="1" indent="-137159" algn="l" rtl="0">
              <a:lnSpc>
                <a:spcPct val="90000"/>
              </a:lnSpc>
              <a:spcBef>
                <a:spcPts val="450"/>
              </a:spcBef>
              <a:spcAft>
                <a:spcPts val="0"/>
              </a:spcAft>
              <a:buSzPts val="1600"/>
              <a:buChar char="•"/>
            </a:pPr>
            <a:r>
              <a:rPr lang="en-US" sz="2000"/>
              <a:t>Data Carpentry</a:t>
            </a:r>
            <a:endParaRPr sz="2000"/>
          </a:p>
          <a:p>
            <a:pPr marL="342900" lvl="1" indent="-137159" algn="l" rtl="0">
              <a:lnSpc>
                <a:spcPct val="90000"/>
              </a:lnSpc>
              <a:spcBef>
                <a:spcPts val="450"/>
              </a:spcBef>
              <a:spcAft>
                <a:spcPts val="0"/>
              </a:spcAft>
              <a:buSzPts val="1600"/>
              <a:buChar char="•"/>
            </a:pPr>
            <a:r>
              <a:rPr lang="en-US" sz="2000"/>
              <a:t>Software Carpentry</a:t>
            </a:r>
            <a:endParaRPr sz="2000"/>
          </a:p>
          <a:p>
            <a:pPr marL="342900" lvl="1" indent="-45719" algn="l" rtl="0">
              <a:lnSpc>
                <a:spcPct val="90000"/>
              </a:lnSpc>
              <a:spcBef>
                <a:spcPts val="450"/>
              </a:spcBef>
              <a:spcAft>
                <a:spcPts val="0"/>
              </a:spcAft>
              <a:buSzPts val="1440"/>
              <a:buNone/>
            </a:pPr>
            <a:endParaRPr/>
          </a:p>
          <a:p>
            <a:pPr marL="0" lvl="0" indent="0" algn="l" rtl="0">
              <a:lnSpc>
                <a:spcPct val="90000"/>
              </a:lnSpc>
              <a:spcBef>
                <a:spcPts val="1300"/>
              </a:spcBef>
              <a:spcAft>
                <a:spcPts val="0"/>
              </a:spcAft>
              <a:buNone/>
            </a:pPr>
            <a:r>
              <a:rPr lang="en-US" sz="2400"/>
              <a:t>Data Services Continuing Professional Education (DSCPE)</a:t>
            </a:r>
            <a:endParaRPr sz="2400"/>
          </a:p>
          <a:p>
            <a:pPr marL="342900" lvl="1" indent="-172720" algn="l" rtl="0">
              <a:lnSpc>
                <a:spcPct val="90000"/>
              </a:lnSpc>
              <a:spcBef>
                <a:spcPts val="1300"/>
              </a:spcBef>
              <a:spcAft>
                <a:spcPts val="0"/>
              </a:spcAft>
              <a:buSzPts val="2000"/>
              <a:buChar char="•"/>
            </a:pPr>
            <a:r>
              <a:rPr lang="en-US" sz="2000"/>
              <a:t>Cohorts run for 10 weeks in the Fall</a:t>
            </a:r>
            <a:endParaRPr sz="2000"/>
          </a:p>
          <a:p>
            <a:pPr marL="0" lvl="0" indent="0" algn="l" rtl="0">
              <a:lnSpc>
                <a:spcPct val="90000"/>
              </a:lnSpc>
              <a:spcBef>
                <a:spcPts val="1300"/>
              </a:spcBef>
              <a:spcAft>
                <a:spcPts val="0"/>
              </a:spcAft>
              <a:buNone/>
            </a:pPr>
            <a:r>
              <a:rPr lang="en-US" sz="2400"/>
              <a:t>Research Data Management Librarian Academy (RDMLA)</a:t>
            </a:r>
            <a:endParaRPr sz="2400"/>
          </a:p>
        </p:txBody>
      </p:sp>
      <p:pic>
        <p:nvPicPr>
          <p:cNvPr id="270" name="Google Shape;270;p27" descr="Library Carpentry logo"/>
          <p:cNvPicPr preferRelativeResize="0"/>
          <p:nvPr/>
        </p:nvPicPr>
        <p:blipFill rotWithShape="1">
          <a:blip r:embed="rId3">
            <a:alphaModFix/>
          </a:blip>
          <a:srcRect/>
          <a:stretch/>
        </p:blipFill>
        <p:spPr>
          <a:xfrm>
            <a:off x="5704409" y="1108698"/>
            <a:ext cx="2480236" cy="1485416"/>
          </a:xfrm>
          <a:prstGeom prst="rect">
            <a:avLst/>
          </a:prstGeom>
          <a:noFill/>
          <a:ln>
            <a:noFill/>
          </a:ln>
        </p:spPr>
      </p:pic>
      <p:pic>
        <p:nvPicPr>
          <p:cNvPr id="271" name="Google Shape;271;p27" descr="Data Carpentry logo"/>
          <p:cNvPicPr preferRelativeResize="0"/>
          <p:nvPr/>
        </p:nvPicPr>
        <p:blipFill rotWithShape="1">
          <a:blip r:embed="rId4">
            <a:alphaModFix/>
          </a:blip>
          <a:srcRect/>
          <a:stretch/>
        </p:blipFill>
        <p:spPr>
          <a:xfrm>
            <a:off x="5800509" y="2594114"/>
            <a:ext cx="2188646" cy="2230072"/>
          </a:xfrm>
          <a:prstGeom prst="rect">
            <a:avLst/>
          </a:prstGeom>
          <a:noFill/>
          <a:ln>
            <a:noFill/>
          </a:ln>
        </p:spPr>
      </p:pic>
      <p:pic>
        <p:nvPicPr>
          <p:cNvPr id="272" name="Google Shape;272;p27" descr="Software Carpentry logo"/>
          <p:cNvPicPr preferRelativeResize="0"/>
          <p:nvPr/>
        </p:nvPicPr>
        <p:blipFill rotWithShape="1">
          <a:blip r:embed="rId5">
            <a:alphaModFix/>
          </a:blip>
          <a:srcRect/>
          <a:stretch/>
        </p:blipFill>
        <p:spPr>
          <a:xfrm>
            <a:off x="5962394" y="4586991"/>
            <a:ext cx="2207074" cy="14057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8"/>
          <p:cNvSpPr txBox="1">
            <a:spLocks noGrp="1"/>
          </p:cNvSpPr>
          <p:nvPr>
            <p:ph type="title"/>
          </p:nvPr>
        </p:nvSpPr>
        <p:spPr>
          <a:xfrm>
            <a:off x="857250" y="609600"/>
            <a:ext cx="7406640" cy="8643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a:t>Further Resources</a:t>
            </a:r>
            <a:endParaRPr/>
          </a:p>
        </p:txBody>
      </p:sp>
      <p:sp>
        <p:nvSpPr>
          <p:cNvPr id="279" name="Google Shape;279;p28"/>
          <p:cNvSpPr txBox="1">
            <a:spLocks noGrp="1"/>
          </p:cNvSpPr>
          <p:nvPr>
            <p:ph type="body" idx="1"/>
          </p:nvPr>
        </p:nvSpPr>
        <p:spPr>
          <a:xfrm>
            <a:off x="857251" y="2057400"/>
            <a:ext cx="7404653" cy="3934417"/>
          </a:xfrm>
          <a:prstGeom prst="rect">
            <a:avLst/>
          </a:prstGeom>
          <a:noFill/>
          <a:ln>
            <a:noFill/>
          </a:ln>
        </p:spPr>
        <p:txBody>
          <a:bodyPr spcFirstLastPara="1" wrap="square" lIns="91425" tIns="45700" rIns="91425" bIns="45700" anchor="t" anchorCtr="0">
            <a:normAutofit/>
          </a:bodyPr>
          <a:lstStyle/>
          <a:p>
            <a:pPr marL="171450" lvl="0" indent="-162560" algn="l" rtl="0">
              <a:lnSpc>
                <a:spcPct val="90000"/>
              </a:lnSpc>
              <a:spcBef>
                <a:spcPts val="0"/>
              </a:spcBef>
              <a:spcAft>
                <a:spcPts val="0"/>
              </a:spcAft>
              <a:buSzPts val="2000"/>
              <a:buChar char="•"/>
            </a:pPr>
            <a:r>
              <a:rPr lang="en-US" sz="2400" u="sng">
                <a:solidFill>
                  <a:schemeClr val="hlink"/>
                </a:solidFill>
                <a:hlinkClick r:id="rId3"/>
              </a:rPr>
              <a:t>Data Literacy Project</a:t>
            </a:r>
            <a:r>
              <a:rPr lang="en-US" sz="2400"/>
              <a:t> (free courses)</a:t>
            </a:r>
            <a:endParaRPr sz="2400"/>
          </a:p>
          <a:p>
            <a:pPr marL="34290" lvl="0" indent="0" algn="l" rtl="0">
              <a:lnSpc>
                <a:spcPct val="90000"/>
              </a:lnSpc>
              <a:spcBef>
                <a:spcPts val="1000"/>
              </a:spcBef>
              <a:spcAft>
                <a:spcPts val="0"/>
              </a:spcAft>
              <a:buSzPts val="1600"/>
              <a:buNone/>
            </a:pPr>
            <a:endParaRPr sz="2400"/>
          </a:p>
          <a:p>
            <a:pPr marL="171450" lvl="0" indent="-162560" algn="l" rtl="0">
              <a:lnSpc>
                <a:spcPct val="90000"/>
              </a:lnSpc>
              <a:spcBef>
                <a:spcPts val="1000"/>
              </a:spcBef>
              <a:spcAft>
                <a:spcPts val="0"/>
              </a:spcAft>
              <a:buSzPts val="2000"/>
              <a:buChar char="•"/>
            </a:pPr>
            <a:r>
              <a:rPr lang="en-US" sz="2400" u="sng">
                <a:solidFill>
                  <a:schemeClr val="hlink"/>
                </a:solidFill>
                <a:hlinkClick r:id="rId4"/>
              </a:rPr>
              <a:t>GSU Data Ready! Badges</a:t>
            </a:r>
            <a:r>
              <a:rPr lang="en-US" sz="2400"/>
              <a:t> (recordings)</a:t>
            </a:r>
            <a:r>
              <a:rPr lang="en-US" sz="2400" u="sng">
                <a:solidFill>
                  <a:schemeClr val="hlink"/>
                </a:solidFill>
                <a:hlinkClick r:id="rId5"/>
              </a:rPr>
              <a:t> </a:t>
            </a:r>
            <a:endParaRPr sz="2400"/>
          </a:p>
          <a:p>
            <a:pPr marL="171450" lvl="0" indent="-35560" algn="l" rtl="0">
              <a:lnSpc>
                <a:spcPct val="90000"/>
              </a:lnSpc>
              <a:spcBef>
                <a:spcPts val="1000"/>
              </a:spcBef>
              <a:spcAft>
                <a:spcPts val="0"/>
              </a:spcAft>
              <a:buSzPts val="1600"/>
              <a:buNone/>
            </a:pPr>
            <a:endParaRPr sz="2400" u="sng">
              <a:solidFill>
                <a:schemeClr val="hlink"/>
              </a:solidFill>
              <a:hlinkClick r:id="rId5"/>
            </a:endParaRPr>
          </a:p>
          <a:p>
            <a:pPr marL="171450" lvl="0" indent="-162560" algn="l" rtl="0">
              <a:lnSpc>
                <a:spcPct val="90000"/>
              </a:lnSpc>
              <a:spcBef>
                <a:spcPts val="1000"/>
              </a:spcBef>
              <a:spcAft>
                <a:spcPts val="0"/>
              </a:spcAft>
              <a:buSzPts val="2000"/>
              <a:buChar char="•"/>
            </a:pPr>
            <a:r>
              <a:rPr lang="en-US" sz="2400" u="sng">
                <a:solidFill>
                  <a:schemeClr val="hlink"/>
                </a:solidFill>
                <a:hlinkClick r:id="rId5"/>
              </a:rPr>
              <a:t>Top data literacy skills for becoming data literate</a:t>
            </a:r>
            <a:r>
              <a:rPr lang="en-US" sz="2400"/>
              <a:t> (article)</a:t>
            </a:r>
            <a:endParaRPr sz="2400"/>
          </a:p>
          <a:p>
            <a:pPr marL="171450" lvl="0" indent="0" algn="l" rtl="0">
              <a:lnSpc>
                <a:spcPct val="90000"/>
              </a:lnSpc>
              <a:spcBef>
                <a:spcPts val="1000"/>
              </a:spcBef>
              <a:spcAft>
                <a:spcPts val="0"/>
              </a:spcAft>
              <a:buSzPts val="1600"/>
              <a:buNone/>
            </a:pPr>
            <a:endParaRPr/>
          </a:p>
          <a:p>
            <a:pPr marL="171450" lvl="0" indent="-35560" algn="l" rtl="0">
              <a:lnSpc>
                <a:spcPct val="90000"/>
              </a:lnSpc>
              <a:spcBef>
                <a:spcPts val="1000"/>
              </a:spcBef>
              <a:spcAft>
                <a:spcPts val="0"/>
              </a:spcAft>
              <a:buSzPts val="16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
          <p:cNvSpPr txBox="1">
            <a:spLocks noGrp="1"/>
          </p:cNvSpPr>
          <p:nvPr>
            <p:ph type="title"/>
          </p:nvPr>
        </p:nvSpPr>
        <p:spPr>
          <a:xfrm>
            <a:off x="490825" y="339325"/>
            <a:ext cx="8286600" cy="83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orbel"/>
              <a:buNone/>
            </a:pPr>
            <a:r>
              <a:rPr lang="en-US"/>
              <a:t>Resources for Common Health Data Terms</a:t>
            </a:r>
            <a:endParaRPr/>
          </a:p>
        </p:txBody>
      </p:sp>
      <p:sp>
        <p:nvSpPr>
          <p:cNvPr id="286" name="Google Shape;286;p9"/>
          <p:cNvSpPr txBox="1">
            <a:spLocks noGrp="1"/>
          </p:cNvSpPr>
          <p:nvPr>
            <p:ph type="body" idx="1"/>
          </p:nvPr>
        </p:nvSpPr>
        <p:spPr>
          <a:xfrm>
            <a:off x="490833" y="1602514"/>
            <a:ext cx="8162400" cy="3029100"/>
          </a:xfrm>
          <a:prstGeom prst="rect">
            <a:avLst/>
          </a:prstGeom>
          <a:noFill/>
          <a:ln>
            <a:noFill/>
          </a:ln>
        </p:spPr>
        <p:txBody>
          <a:bodyPr spcFirstLastPara="1" wrap="square" lIns="91425" tIns="45700" rIns="91425" bIns="45700" anchor="t" anchorCtr="0">
            <a:normAutofit/>
          </a:bodyPr>
          <a:lstStyle/>
          <a:p>
            <a:pPr marL="171450" lvl="0" indent="-137160" algn="l" rtl="0">
              <a:lnSpc>
                <a:spcPct val="90000"/>
              </a:lnSpc>
              <a:spcBef>
                <a:spcPts val="0"/>
              </a:spcBef>
              <a:spcAft>
                <a:spcPts val="0"/>
              </a:spcAft>
              <a:buSzPts val="1920"/>
              <a:buChar char="•"/>
            </a:pPr>
            <a:r>
              <a:rPr lang="en-US" sz="2400"/>
              <a:t>NNLM NCDS </a:t>
            </a:r>
            <a:r>
              <a:rPr lang="en-US" sz="2400" u="sng">
                <a:solidFill>
                  <a:schemeClr val="hlink"/>
                </a:solidFill>
                <a:hlinkClick r:id="rId3"/>
              </a:rPr>
              <a:t>Data Glossary</a:t>
            </a:r>
            <a:endParaRPr sz="2400"/>
          </a:p>
          <a:p>
            <a:pPr marL="171450" lvl="0" indent="-137160" algn="l" rtl="0">
              <a:lnSpc>
                <a:spcPct val="90000"/>
              </a:lnSpc>
              <a:spcBef>
                <a:spcPts val="1000"/>
              </a:spcBef>
              <a:spcAft>
                <a:spcPts val="0"/>
              </a:spcAft>
              <a:buSzPts val="1920"/>
              <a:buChar char="•"/>
            </a:pPr>
            <a:r>
              <a:rPr lang="en-US" sz="2400" u="sng">
                <a:solidFill>
                  <a:schemeClr val="hlink"/>
                </a:solidFill>
                <a:hlinkClick r:id="rId4"/>
              </a:rPr>
              <a:t>NIH Common Data Element Repository</a:t>
            </a:r>
            <a:endParaRPr sz="2400"/>
          </a:p>
          <a:p>
            <a:pPr marL="171450" lvl="0" indent="-137160" algn="l" rtl="0">
              <a:lnSpc>
                <a:spcPct val="90000"/>
              </a:lnSpc>
              <a:spcBef>
                <a:spcPts val="1000"/>
              </a:spcBef>
              <a:spcAft>
                <a:spcPts val="0"/>
              </a:spcAft>
              <a:buSzPts val="1920"/>
              <a:buChar char="•"/>
            </a:pPr>
            <a:r>
              <a:rPr lang="en-US" sz="2400" u="sng">
                <a:solidFill>
                  <a:schemeClr val="hlink"/>
                </a:solidFill>
                <a:hlinkClick r:id="rId5"/>
              </a:rPr>
              <a:t>Data management in clinical research – an overview</a:t>
            </a:r>
            <a:endParaRPr sz="2400"/>
          </a:p>
          <a:p>
            <a:pPr marL="171450" lvl="0" indent="-137160" algn="l" rtl="0">
              <a:lnSpc>
                <a:spcPct val="90000"/>
              </a:lnSpc>
              <a:spcBef>
                <a:spcPts val="1000"/>
              </a:spcBef>
              <a:spcAft>
                <a:spcPts val="0"/>
              </a:spcAft>
              <a:buSzPts val="1920"/>
              <a:buChar char="•"/>
            </a:pPr>
            <a:r>
              <a:rPr lang="en-US" sz="2400" u="sng">
                <a:solidFill>
                  <a:schemeClr val="hlink"/>
                </a:solidFill>
                <a:hlinkClick r:id="rId6"/>
              </a:rPr>
              <a:t>Glossary of Commonly Used Healthcare Terminology</a:t>
            </a:r>
            <a:endParaRPr sz="2400"/>
          </a:p>
          <a:p>
            <a:pPr marL="171450" lvl="0" indent="-137160" algn="l" rtl="0">
              <a:lnSpc>
                <a:spcPct val="90000"/>
              </a:lnSpc>
              <a:spcBef>
                <a:spcPts val="1000"/>
              </a:spcBef>
              <a:spcAft>
                <a:spcPts val="0"/>
              </a:spcAft>
              <a:buSzPts val="1920"/>
              <a:buChar char="•"/>
            </a:pPr>
            <a:r>
              <a:rPr lang="en-US" sz="2400"/>
              <a:t>HHS – Assistant Sec. for Planning and Eval, Office of Science &amp; Data Policy: </a:t>
            </a:r>
            <a:r>
              <a:rPr lang="en-US" sz="2400" u="sng">
                <a:solidFill>
                  <a:schemeClr val="hlink"/>
                </a:solidFill>
                <a:hlinkClick r:id="rId7"/>
              </a:rPr>
              <a:t>Glossary of Common Data-Related Terms</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1fc8848d9c_1_7"/>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Contact</a:t>
            </a:r>
            <a:endParaRPr/>
          </a:p>
        </p:txBody>
      </p:sp>
      <p:sp>
        <p:nvSpPr>
          <p:cNvPr id="293" name="Google Shape;293;g31fc8848d9c_1_7"/>
          <p:cNvSpPr txBox="1">
            <a:spLocks noGrp="1"/>
          </p:cNvSpPr>
          <p:nvPr>
            <p:ph type="body" idx="1"/>
          </p:nvPr>
        </p:nvSpPr>
        <p:spPr>
          <a:xfrm>
            <a:off x="425102" y="2057400"/>
            <a:ext cx="8462100" cy="393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p>
          <a:p>
            <a:pPr marL="0" lvl="0" indent="0" algn="l" rtl="0">
              <a:spcBef>
                <a:spcPts val="800"/>
              </a:spcBef>
              <a:spcAft>
                <a:spcPts val="0"/>
              </a:spcAft>
              <a:buNone/>
            </a:pPr>
            <a:r>
              <a:rPr lang="en-US" sz="3000" u="sng">
                <a:solidFill>
                  <a:srgbClr val="0563C1"/>
                </a:solidFill>
                <a:latin typeface="Roboto Condensed Light"/>
                <a:ea typeface="Roboto Condensed Light"/>
                <a:cs typeface="Roboto Condensed Light"/>
                <a:sym typeface="Roboto Condensed Light"/>
                <a:hlinkClick r:id="rId3">
                  <a:extLst>
                    <a:ext uri="{A12FA001-AC4F-418D-AE19-62706E023703}">
                      <ahyp:hlinkClr xmlns:ahyp="http://schemas.microsoft.com/office/drawing/2018/hyperlinkcolor" val="tx"/>
                    </a:ext>
                  </a:extLst>
                </a:hlinkClick>
              </a:rPr>
              <a:t>ncds@nnlm.gov</a:t>
            </a:r>
            <a:r>
              <a:rPr lang="en-US" sz="3000">
                <a:solidFill>
                  <a:srgbClr val="000000"/>
                </a:solidFill>
                <a:latin typeface="Roboto Condensed Light"/>
                <a:ea typeface="Roboto Condensed Light"/>
                <a:cs typeface="Roboto Condensed Light"/>
                <a:sym typeface="Roboto Condensed Light"/>
              </a:rPr>
              <a:t> </a:t>
            </a:r>
            <a:endParaRPr sz="3000">
              <a:solidFill>
                <a:srgbClr val="000000"/>
              </a:solidFill>
              <a:latin typeface="Roboto Condensed Light"/>
              <a:ea typeface="Roboto Condensed Light"/>
              <a:cs typeface="Roboto Condensed Light"/>
              <a:sym typeface="Roboto Condensed Light"/>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b="1"/>
              <a:t>Subscribe to our blog:</a:t>
            </a:r>
            <a:endParaRPr b="1"/>
          </a:p>
          <a:p>
            <a:pPr marL="0" lvl="0" indent="0" algn="l" rtl="0">
              <a:lnSpc>
                <a:spcPct val="90000"/>
              </a:lnSpc>
              <a:spcBef>
                <a:spcPts val="0"/>
              </a:spcBef>
              <a:spcAft>
                <a:spcPts val="0"/>
              </a:spcAft>
              <a:buNone/>
            </a:pPr>
            <a:r>
              <a:rPr lang="en-US" u="sng">
                <a:solidFill>
                  <a:schemeClr val="hlink"/>
                </a:solidFill>
                <a:hlinkClick r:id="rId4"/>
              </a:rPr>
              <a:t>https://news.nnlm.gov/ncds/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b="1"/>
              <a:t>Follow us on LinkedIn:</a:t>
            </a:r>
            <a:endParaRPr b="1"/>
          </a:p>
          <a:p>
            <a:pPr marL="0" lvl="0" indent="0" algn="l" rtl="0">
              <a:lnSpc>
                <a:spcPct val="90000"/>
              </a:lnSpc>
              <a:spcBef>
                <a:spcPts val="0"/>
              </a:spcBef>
              <a:spcAft>
                <a:spcPts val="0"/>
              </a:spcAft>
              <a:buNone/>
            </a:pPr>
            <a:r>
              <a:rPr lang="en-US" u="sng">
                <a:solidFill>
                  <a:schemeClr val="hlink"/>
                </a:solidFill>
                <a:hlinkClick r:id="rId5"/>
              </a:rPr>
              <a:t>https://www.linkedin.com/company/nnlm-national-center-for-data-services/</a:t>
            </a:r>
            <a:r>
              <a:rPr lang="en-US"/>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e7349b8ebd_3_17"/>
          <p:cNvSpPr txBox="1">
            <a:spLocks noGrp="1"/>
          </p:cNvSpPr>
          <p:nvPr>
            <p:ph type="title"/>
          </p:nvPr>
        </p:nvSpPr>
        <p:spPr>
          <a:xfrm>
            <a:off x="834450" y="2580750"/>
            <a:ext cx="7475100" cy="9345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6000"/>
              <a:buFont typeface="Corbel"/>
              <a:buNone/>
            </a:pPr>
            <a:r>
              <a:rPr lang="en-US" dirty="0"/>
              <a:t>FINAL 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31fc8848d9c_1_1"/>
          <p:cNvSpPr txBox="1">
            <a:spLocks noGrp="1"/>
          </p:cNvSpPr>
          <p:nvPr>
            <p:ph type="title"/>
          </p:nvPr>
        </p:nvSpPr>
        <p:spPr>
          <a:xfrm>
            <a:off x="857250" y="609600"/>
            <a:ext cx="74067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What do you think of when you hear “data”?</a:t>
            </a:r>
            <a:endParaRPr/>
          </a:p>
        </p:txBody>
      </p:sp>
      <p:sp>
        <p:nvSpPr>
          <p:cNvPr id="101" name="Google Shape;101;g31fc8848d9c_1_1"/>
          <p:cNvSpPr txBox="1">
            <a:spLocks noGrp="1"/>
          </p:cNvSpPr>
          <p:nvPr>
            <p:ph type="body" idx="1"/>
          </p:nvPr>
        </p:nvSpPr>
        <p:spPr>
          <a:xfrm>
            <a:off x="857251" y="2057400"/>
            <a:ext cx="7404600" cy="393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57250" y="609600"/>
            <a:ext cx="740664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a:t>Learning Objectives</a:t>
            </a:r>
            <a:endParaRPr/>
          </a:p>
        </p:txBody>
      </p:sp>
      <p:sp>
        <p:nvSpPr>
          <p:cNvPr id="107" name="Google Shape;107;p3"/>
          <p:cNvSpPr txBox="1">
            <a:spLocks noGrp="1"/>
          </p:cNvSpPr>
          <p:nvPr>
            <p:ph type="body" idx="1"/>
          </p:nvPr>
        </p:nvSpPr>
        <p:spPr>
          <a:xfrm>
            <a:off x="857251" y="2057400"/>
            <a:ext cx="7404653" cy="3934417"/>
          </a:xfrm>
          <a:prstGeom prst="rect">
            <a:avLst/>
          </a:prstGeom>
          <a:noFill/>
          <a:ln>
            <a:noFill/>
          </a:ln>
        </p:spPr>
        <p:txBody>
          <a:bodyPr spcFirstLastPara="1" wrap="square" lIns="91425" tIns="45700" rIns="91425" bIns="45700" anchor="t" anchorCtr="0">
            <a:normAutofit/>
          </a:bodyPr>
          <a:lstStyle/>
          <a:p>
            <a:pPr marL="171450" lvl="0" indent="-142240" algn="l" rtl="0">
              <a:lnSpc>
                <a:spcPct val="90000"/>
              </a:lnSpc>
              <a:spcBef>
                <a:spcPts val="0"/>
              </a:spcBef>
              <a:spcAft>
                <a:spcPts val="0"/>
              </a:spcAft>
              <a:buSzPts val="2240"/>
              <a:buChar char="•"/>
            </a:pPr>
            <a:r>
              <a:rPr lang="en-US" sz="2800" b="0" i="0" u="none" strike="noStrike">
                <a:solidFill>
                  <a:srgbClr val="000000"/>
                </a:solidFill>
              </a:rPr>
              <a:t>Define common data terms related to health data </a:t>
            </a:r>
            <a:endParaRPr/>
          </a:p>
          <a:p>
            <a:pPr marL="171450" lvl="0" indent="0" algn="l" rtl="0">
              <a:lnSpc>
                <a:spcPct val="90000"/>
              </a:lnSpc>
              <a:spcBef>
                <a:spcPts val="1000"/>
              </a:spcBef>
              <a:spcAft>
                <a:spcPts val="0"/>
              </a:spcAft>
              <a:buSzPts val="2240"/>
              <a:buNone/>
            </a:pPr>
            <a:endParaRPr sz="2800">
              <a:solidFill>
                <a:srgbClr val="000000"/>
              </a:solidFill>
            </a:endParaRPr>
          </a:p>
          <a:p>
            <a:pPr marL="171450" lvl="0" indent="-142240" algn="l" rtl="0">
              <a:lnSpc>
                <a:spcPct val="90000"/>
              </a:lnSpc>
              <a:spcBef>
                <a:spcPts val="1000"/>
              </a:spcBef>
              <a:spcAft>
                <a:spcPts val="0"/>
              </a:spcAft>
              <a:buSzPts val="2240"/>
              <a:buChar char="•"/>
            </a:pPr>
            <a:r>
              <a:rPr lang="en-US" sz="2800">
                <a:solidFill>
                  <a:srgbClr val="000000"/>
                </a:solidFill>
              </a:rPr>
              <a:t>Prepare a spreadsheet for creating a simple data visualization</a:t>
            </a:r>
            <a:endParaRPr/>
          </a:p>
          <a:p>
            <a:pPr marL="171450" lvl="0" indent="0" algn="l" rtl="0">
              <a:lnSpc>
                <a:spcPct val="90000"/>
              </a:lnSpc>
              <a:spcBef>
                <a:spcPts val="1000"/>
              </a:spcBef>
              <a:spcAft>
                <a:spcPts val="0"/>
              </a:spcAft>
              <a:buSzPts val="2240"/>
              <a:buNone/>
            </a:pPr>
            <a:endParaRPr sz="2800">
              <a:solidFill>
                <a:srgbClr val="000000"/>
              </a:solidFill>
            </a:endParaRPr>
          </a:p>
          <a:p>
            <a:pPr marL="171450" lvl="0" indent="-142240" algn="l" rtl="0">
              <a:lnSpc>
                <a:spcPct val="90000"/>
              </a:lnSpc>
              <a:spcBef>
                <a:spcPts val="1000"/>
              </a:spcBef>
              <a:spcAft>
                <a:spcPts val="0"/>
              </a:spcAft>
              <a:buSzPts val="2240"/>
              <a:buChar char="•"/>
            </a:pPr>
            <a:r>
              <a:rPr lang="en-US" sz="2800" b="0" i="0" u="none" strike="noStrike">
                <a:solidFill>
                  <a:srgbClr val="000000"/>
                </a:solidFill>
              </a:rPr>
              <a:t>Identify further learning opportunities for working with data </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829818" y="1173575"/>
            <a:ext cx="7475220" cy="292608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6000"/>
              <a:buFont typeface="Corbel"/>
              <a:buNone/>
            </a:pPr>
            <a:r>
              <a:rPr lang="en-US"/>
              <a:t>COMMON DATA TERMS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f54dea4697_0_0"/>
          <p:cNvSpPr txBox="1">
            <a:spLocks noGrp="1"/>
          </p:cNvSpPr>
          <p:nvPr>
            <p:ph type="title"/>
          </p:nvPr>
        </p:nvSpPr>
        <p:spPr>
          <a:xfrm>
            <a:off x="261775" y="147600"/>
            <a:ext cx="7406700" cy="766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Data is all around us</a:t>
            </a:r>
            <a:endParaRPr dirty="0"/>
          </a:p>
        </p:txBody>
      </p:sp>
      <p:sp>
        <p:nvSpPr>
          <p:cNvPr id="119" name="Google Shape;119;g2f54dea4697_0_0"/>
          <p:cNvSpPr txBox="1">
            <a:spLocks noGrp="1"/>
          </p:cNvSpPr>
          <p:nvPr>
            <p:ph type="body" idx="1"/>
          </p:nvPr>
        </p:nvSpPr>
        <p:spPr>
          <a:xfrm>
            <a:off x="261775" y="1611813"/>
            <a:ext cx="2695800" cy="1287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600"/>
              <a:buNone/>
            </a:pPr>
            <a:r>
              <a:rPr lang="en-US" dirty="0"/>
              <a:t>Health app data:</a:t>
            </a:r>
            <a:endParaRPr dirty="0"/>
          </a:p>
          <a:p>
            <a:pPr marL="457200" lvl="0" indent="-330200" algn="l" rtl="0">
              <a:lnSpc>
                <a:spcPct val="90000"/>
              </a:lnSpc>
              <a:spcBef>
                <a:spcPts val="1000"/>
              </a:spcBef>
              <a:spcAft>
                <a:spcPts val="0"/>
              </a:spcAft>
              <a:buSzPts val="1600"/>
              <a:buChar char="•"/>
            </a:pPr>
            <a:r>
              <a:rPr lang="en-US" dirty="0"/>
              <a:t>Hours slept</a:t>
            </a:r>
            <a:endParaRPr dirty="0"/>
          </a:p>
          <a:p>
            <a:pPr marL="457200" lvl="0" indent="-330200" algn="l" rtl="0">
              <a:lnSpc>
                <a:spcPct val="90000"/>
              </a:lnSpc>
              <a:spcBef>
                <a:spcPts val="0"/>
              </a:spcBef>
              <a:spcAft>
                <a:spcPts val="0"/>
              </a:spcAft>
              <a:buSzPts val="1600"/>
              <a:buChar char="•"/>
            </a:pPr>
            <a:r>
              <a:rPr lang="en-US" dirty="0"/>
              <a:t>Steps walked</a:t>
            </a:r>
            <a:endParaRPr dirty="0"/>
          </a:p>
          <a:p>
            <a:pPr marL="457200" lvl="0" indent="-330200" algn="l" rtl="0">
              <a:lnSpc>
                <a:spcPct val="90000"/>
              </a:lnSpc>
              <a:spcBef>
                <a:spcPts val="0"/>
              </a:spcBef>
              <a:spcAft>
                <a:spcPts val="0"/>
              </a:spcAft>
              <a:buSzPts val="1600"/>
              <a:buChar char="•"/>
            </a:pPr>
            <a:r>
              <a:rPr lang="en-US" dirty="0"/>
              <a:t>Calories ingested</a:t>
            </a:r>
            <a:endParaRPr dirty="0"/>
          </a:p>
        </p:txBody>
      </p:sp>
      <p:pic>
        <p:nvPicPr>
          <p:cNvPr id="124" name="Google Shape;124;g2f54dea4697_0_0" title="File:Fitibit Flex.jpg - Wikipedia"/>
          <p:cNvPicPr preferRelativeResize="0"/>
          <p:nvPr/>
        </p:nvPicPr>
        <p:blipFill rotWithShape="1">
          <a:blip r:embed="rId3">
            <a:alphaModFix/>
          </a:blip>
          <a:srcRect/>
          <a:stretch/>
        </p:blipFill>
        <p:spPr>
          <a:xfrm>
            <a:off x="3084225" y="1066200"/>
            <a:ext cx="2714685" cy="1941901"/>
          </a:xfrm>
          <a:prstGeom prst="rect">
            <a:avLst/>
          </a:prstGeom>
          <a:noFill/>
          <a:ln>
            <a:noFill/>
          </a:ln>
        </p:spPr>
      </p:pic>
      <p:sp>
        <p:nvSpPr>
          <p:cNvPr id="122" name="Google Shape;122;g2f54dea4697_0_0"/>
          <p:cNvSpPr txBox="1">
            <a:spLocks noGrp="1"/>
          </p:cNvSpPr>
          <p:nvPr>
            <p:ph type="body" idx="1"/>
          </p:nvPr>
        </p:nvSpPr>
        <p:spPr>
          <a:xfrm>
            <a:off x="6335925" y="1411275"/>
            <a:ext cx="2638500" cy="181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600"/>
              <a:buNone/>
            </a:pPr>
            <a:r>
              <a:rPr lang="en-US" dirty="0"/>
              <a:t>Health indicators:</a:t>
            </a:r>
            <a:endParaRPr dirty="0"/>
          </a:p>
          <a:p>
            <a:pPr marL="457200" lvl="0" indent="-355600" algn="l" rtl="0">
              <a:lnSpc>
                <a:spcPct val="90000"/>
              </a:lnSpc>
              <a:spcBef>
                <a:spcPts val="1000"/>
              </a:spcBef>
              <a:spcAft>
                <a:spcPts val="0"/>
              </a:spcAft>
              <a:buSzPts val="2000"/>
              <a:buChar char="•"/>
            </a:pPr>
            <a:r>
              <a:rPr lang="en-US" dirty="0"/>
              <a:t>Blood pressure</a:t>
            </a:r>
            <a:endParaRPr dirty="0"/>
          </a:p>
          <a:p>
            <a:pPr marL="457200" lvl="0" indent="-355600" algn="l" rtl="0">
              <a:lnSpc>
                <a:spcPct val="90000"/>
              </a:lnSpc>
              <a:spcBef>
                <a:spcPts val="0"/>
              </a:spcBef>
              <a:spcAft>
                <a:spcPts val="0"/>
              </a:spcAft>
              <a:buSzPts val="2000"/>
              <a:buChar char="•"/>
            </a:pPr>
            <a:r>
              <a:rPr lang="en-US" dirty="0"/>
              <a:t>Cholesterol levels</a:t>
            </a:r>
            <a:endParaRPr dirty="0"/>
          </a:p>
          <a:p>
            <a:pPr marL="457200" lvl="0" indent="-355600" algn="l" rtl="0">
              <a:lnSpc>
                <a:spcPct val="90000"/>
              </a:lnSpc>
              <a:spcBef>
                <a:spcPts val="0"/>
              </a:spcBef>
              <a:spcAft>
                <a:spcPts val="0"/>
              </a:spcAft>
              <a:buSzPts val="2000"/>
              <a:buChar char="•"/>
            </a:pPr>
            <a:r>
              <a:rPr lang="en-US" dirty="0"/>
              <a:t># of drinks per week</a:t>
            </a:r>
            <a:endParaRPr dirty="0"/>
          </a:p>
        </p:txBody>
      </p:sp>
      <p:sp>
        <p:nvSpPr>
          <p:cNvPr id="120" name="Google Shape;120;g2f54dea4697_0_0"/>
          <p:cNvSpPr txBox="1">
            <a:spLocks noGrp="1"/>
          </p:cNvSpPr>
          <p:nvPr>
            <p:ph type="body" idx="1"/>
          </p:nvPr>
        </p:nvSpPr>
        <p:spPr>
          <a:xfrm>
            <a:off x="2926413" y="3071263"/>
            <a:ext cx="3030300" cy="10881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1000"/>
              </a:spcBef>
              <a:spcAft>
                <a:spcPts val="0"/>
              </a:spcAft>
              <a:buSzPts val="1600"/>
              <a:buNone/>
            </a:pPr>
            <a:r>
              <a:rPr lang="en-US" dirty="0"/>
              <a:t>Streaming platform data:</a:t>
            </a:r>
            <a:endParaRPr dirty="0"/>
          </a:p>
          <a:p>
            <a:pPr marL="457200" lvl="0" indent="-330200" algn="l" rtl="0">
              <a:lnSpc>
                <a:spcPct val="90000"/>
              </a:lnSpc>
              <a:spcBef>
                <a:spcPts val="1000"/>
              </a:spcBef>
              <a:spcAft>
                <a:spcPts val="0"/>
              </a:spcAft>
              <a:buSzPts val="1600"/>
              <a:buChar char="•"/>
            </a:pPr>
            <a:r>
              <a:rPr lang="en-US" dirty="0"/>
              <a:t>Shows watched</a:t>
            </a:r>
            <a:endParaRPr dirty="0"/>
          </a:p>
          <a:p>
            <a:pPr marL="457200" lvl="0" indent="-330200" algn="l" rtl="0">
              <a:lnSpc>
                <a:spcPct val="90000"/>
              </a:lnSpc>
              <a:spcBef>
                <a:spcPts val="0"/>
              </a:spcBef>
              <a:spcAft>
                <a:spcPts val="0"/>
              </a:spcAft>
              <a:buSzPts val="1600"/>
              <a:buChar char="•"/>
            </a:pPr>
            <a:r>
              <a:rPr lang="en-US" dirty="0"/>
              <a:t>Reviews</a:t>
            </a:r>
            <a:endParaRPr dirty="0"/>
          </a:p>
          <a:p>
            <a:pPr marL="457200" lvl="0" indent="-330200" algn="l" rtl="0">
              <a:lnSpc>
                <a:spcPct val="90000"/>
              </a:lnSpc>
              <a:spcBef>
                <a:spcPts val="0"/>
              </a:spcBef>
              <a:spcAft>
                <a:spcPts val="0"/>
              </a:spcAft>
              <a:buSzPts val="1600"/>
              <a:buChar char="•"/>
            </a:pPr>
            <a:r>
              <a:rPr lang="en-US" dirty="0"/>
              <a:t>Cast lists</a:t>
            </a:r>
            <a:endParaRPr dirty="0"/>
          </a:p>
        </p:txBody>
      </p:sp>
      <p:sp>
        <p:nvSpPr>
          <p:cNvPr id="123" name="Google Shape;123;g2f54dea4697_0_0"/>
          <p:cNvSpPr txBox="1">
            <a:spLocks noGrp="1"/>
          </p:cNvSpPr>
          <p:nvPr>
            <p:ph type="body" idx="1"/>
          </p:nvPr>
        </p:nvSpPr>
        <p:spPr>
          <a:xfrm>
            <a:off x="184075" y="4501950"/>
            <a:ext cx="2851200" cy="13767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1000"/>
              </a:spcBef>
              <a:spcAft>
                <a:spcPts val="0"/>
              </a:spcAft>
              <a:buSzPts val="1600"/>
              <a:buNone/>
            </a:pPr>
            <a:r>
              <a:rPr lang="en-US" dirty="0"/>
              <a:t>Wedding prep data:</a:t>
            </a:r>
            <a:endParaRPr dirty="0"/>
          </a:p>
          <a:p>
            <a:pPr marL="457200" lvl="0" indent="-330200" algn="l" rtl="0">
              <a:lnSpc>
                <a:spcPct val="90000"/>
              </a:lnSpc>
              <a:spcBef>
                <a:spcPts val="1000"/>
              </a:spcBef>
              <a:spcAft>
                <a:spcPts val="0"/>
              </a:spcAft>
              <a:buSzPts val="1600"/>
              <a:buChar char="•"/>
            </a:pPr>
            <a:r>
              <a:rPr lang="en-US" dirty="0"/>
              <a:t>Guests’ names and addresses</a:t>
            </a:r>
            <a:endParaRPr dirty="0"/>
          </a:p>
          <a:p>
            <a:pPr marL="457200" lvl="0" indent="-330200" algn="l" rtl="0">
              <a:lnSpc>
                <a:spcPct val="90000"/>
              </a:lnSpc>
              <a:spcBef>
                <a:spcPts val="0"/>
              </a:spcBef>
              <a:spcAft>
                <a:spcPts val="0"/>
              </a:spcAft>
              <a:buSzPts val="1600"/>
              <a:buChar char="•"/>
            </a:pPr>
            <a:r>
              <a:rPr lang="en-US" dirty="0"/>
              <a:t>Food orders</a:t>
            </a:r>
            <a:endParaRPr dirty="0"/>
          </a:p>
          <a:p>
            <a:pPr marL="457200" lvl="0" indent="-330200" algn="l" rtl="0">
              <a:lnSpc>
                <a:spcPct val="90000"/>
              </a:lnSpc>
              <a:spcBef>
                <a:spcPts val="0"/>
              </a:spcBef>
              <a:spcAft>
                <a:spcPts val="0"/>
              </a:spcAft>
              <a:buSzPts val="1600"/>
              <a:buChar char="•"/>
            </a:pPr>
            <a:r>
              <a:rPr lang="en-US" dirty="0"/>
              <a:t>Gift registry</a:t>
            </a:r>
            <a:endParaRPr dirty="0"/>
          </a:p>
        </p:txBody>
      </p:sp>
      <p:pic>
        <p:nvPicPr>
          <p:cNvPr id="125" name="Google Shape;125;g2f54dea4697_0_0" title="Farbridge Wedding Venue, near Chichester | Brenda &amp; Rob's we… | Flickr"/>
          <p:cNvPicPr preferRelativeResize="0"/>
          <p:nvPr/>
        </p:nvPicPr>
        <p:blipFill rotWithShape="1">
          <a:blip r:embed="rId4">
            <a:alphaModFix/>
          </a:blip>
          <a:srcRect/>
          <a:stretch/>
        </p:blipFill>
        <p:spPr>
          <a:xfrm>
            <a:off x="3103200" y="4222518"/>
            <a:ext cx="2714675" cy="1810657"/>
          </a:xfrm>
          <a:prstGeom prst="rect">
            <a:avLst/>
          </a:prstGeom>
          <a:noFill/>
          <a:ln>
            <a:noFill/>
          </a:ln>
        </p:spPr>
      </p:pic>
      <p:sp>
        <p:nvSpPr>
          <p:cNvPr id="121" name="Google Shape;121;g2f54dea4697_0_0"/>
          <p:cNvSpPr txBox="1">
            <a:spLocks noGrp="1"/>
          </p:cNvSpPr>
          <p:nvPr>
            <p:ph type="body" idx="1"/>
          </p:nvPr>
        </p:nvSpPr>
        <p:spPr>
          <a:xfrm>
            <a:off x="6335925" y="4646250"/>
            <a:ext cx="2638500" cy="10881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1000"/>
              </a:spcBef>
              <a:spcAft>
                <a:spcPts val="0"/>
              </a:spcAft>
              <a:buSzPts val="1600"/>
              <a:buNone/>
            </a:pPr>
            <a:r>
              <a:rPr lang="en-US" dirty="0"/>
              <a:t>Amazon data:</a:t>
            </a:r>
            <a:endParaRPr dirty="0"/>
          </a:p>
          <a:p>
            <a:pPr marL="457200" lvl="0" indent="-330200" algn="l" rtl="0">
              <a:lnSpc>
                <a:spcPct val="90000"/>
              </a:lnSpc>
              <a:spcBef>
                <a:spcPts val="1000"/>
              </a:spcBef>
              <a:spcAft>
                <a:spcPts val="0"/>
              </a:spcAft>
              <a:buSzPts val="1600"/>
              <a:buChar char="•"/>
            </a:pPr>
            <a:r>
              <a:rPr lang="en-US" dirty="0"/>
              <a:t>Product category</a:t>
            </a:r>
            <a:endParaRPr dirty="0"/>
          </a:p>
          <a:p>
            <a:pPr marL="457200" lvl="0" indent="-330200" algn="l" rtl="0">
              <a:lnSpc>
                <a:spcPct val="90000"/>
              </a:lnSpc>
              <a:spcBef>
                <a:spcPts val="0"/>
              </a:spcBef>
              <a:spcAft>
                <a:spcPts val="0"/>
              </a:spcAft>
              <a:buSzPts val="1600"/>
              <a:buChar char="•"/>
            </a:pPr>
            <a:r>
              <a:rPr lang="en-US" dirty="0"/>
              <a:t>Reviews</a:t>
            </a:r>
            <a:endParaRPr dirty="0"/>
          </a:p>
          <a:p>
            <a:pPr marL="457200" lvl="0" indent="-330200" algn="l" rtl="0">
              <a:lnSpc>
                <a:spcPct val="90000"/>
              </a:lnSpc>
              <a:spcBef>
                <a:spcPts val="0"/>
              </a:spcBef>
              <a:spcAft>
                <a:spcPts val="0"/>
              </a:spcAft>
              <a:buSzPts val="1600"/>
              <a:buChar char="•"/>
            </a:pPr>
            <a:r>
              <a:rPr lang="en-US" dirty="0"/>
              <a:t>Customer data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f54dea4697_0_12"/>
          <p:cNvSpPr txBox="1">
            <a:spLocks noGrp="1"/>
          </p:cNvSpPr>
          <p:nvPr>
            <p:ph type="title"/>
          </p:nvPr>
        </p:nvSpPr>
        <p:spPr>
          <a:xfrm>
            <a:off x="344556" y="212035"/>
            <a:ext cx="7406700" cy="65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a:t>Key definitions:</a:t>
            </a:r>
            <a:endParaRPr/>
          </a:p>
        </p:txBody>
      </p:sp>
      <p:sp>
        <p:nvSpPr>
          <p:cNvPr id="132" name="Google Shape;132;g2f54dea4697_0_12"/>
          <p:cNvSpPr txBox="1">
            <a:spLocks noGrp="1"/>
          </p:cNvSpPr>
          <p:nvPr>
            <p:ph type="body" idx="1"/>
          </p:nvPr>
        </p:nvSpPr>
        <p:spPr>
          <a:xfrm>
            <a:off x="344550" y="1033675"/>
            <a:ext cx="8423100" cy="4958100"/>
          </a:xfrm>
          <a:prstGeom prst="rect">
            <a:avLst/>
          </a:prstGeom>
          <a:noFill/>
          <a:ln>
            <a:noFill/>
          </a:ln>
        </p:spPr>
        <p:txBody>
          <a:bodyPr spcFirstLastPara="1" wrap="square" lIns="91425" tIns="45700" rIns="91425" bIns="45700" anchor="t" anchorCtr="0">
            <a:normAutofit/>
          </a:bodyPr>
          <a:lstStyle/>
          <a:p>
            <a:pPr marL="171450" lvl="0" indent="-137160" algn="l" rtl="0">
              <a:lnSpc>
                <a:spcPct val="90000"/>
              </a:lnSpc>
              <a:spcBef>
                <a:spcPts val="0"/>
              </a:spcBef>
              <a:spcAft>
                <a:spcPts val="0"/>
              </a:spcAft>
              <a:buSzPts val="1600"/>
              <a:buChar char="•"/>
            </a:pPr>
            <a:r>
              <a:rPr lang="en-US" b="1" u="sng">
                <a:solidFill>
                  <a:schemeClr val="hlink"/>
                </a:solidFill>
                <a:hlinkClick r:id="rId3"/>
              </a:rPr>
              <a:t>Scientific Data</a:t>
            </a:r>
            <a:r>
              <a:rPr lang="en-US" b="1"/>
              <a:t> </a:t>
            </a:r>
            <a:r>
              <a:rPr lang="en-US"/>
              <a:t>– NIH-DMSP definition: “The </a:t>
            </a:r>
            <a:r>
              <a:rPr lang="en-US" b="1"/>
              <a:t>recorded factual material</a:t>
            </a:r>
            <a:r>
              <a:rPr lang="en-US"/>
              <a:t> commonly accepted in the scientific community as of sufficient quality to validate and replicate research findings, regardless of whether the data are used to support scholarly publications.”</a:t>
            </a:r>
            <a:endParaRPr/>
          </a:p>
          <a:p>
            <a:pPr marL="171450" lvl="0" indent="-35560" algn="l" rtl="0">
              <a:lnSpc>
                <a:spcPct val="90000"/>
              </a:lnSpc>
              <a:spcBef>
                <a:spcPts val="1000"/>
              </a:spcBef>
              <a:spcAft>
                <a:spcPts val="0"/>
              </a:spcAft>
              <a:buSzPts val="1600"/>
              <a:buNone/>
            </a:pPr>
            <a:endParaRPr/>
          </a:p>
          <a:p>
            <a:pPr marL="171450" lvl="0" indent="-137160" algn="l" rtl="0">
              <a:lnSpc>
                <a:spcPct val="90000"/>
              </a:lnSpc>
              <a:spcBef>
                <a:spcPts val="1000"/>
              </a:spcBef>
              <a:spcAft>
                <a:spcPts val="0"/>
              </a:spcAft>
              <a:buSzPts val="1600"/>
              <a:buChar char="•"/>
            </a:pPr>
            <a:r>
              <a:rPr lang="en-US" b="1"/>
              <a:t>Data Input: </a:t>
            </a:r>
            <a:r>
              <a:rPr lang="en-US"/>
              <a:t>A way to capture or record raw data. Examples:</a:t>
            </a:r>
            <a:endParaRPr/>
          </a:p>
          <a:p>
            <a:pPr marL="342900" lvl="1" indent="-137159" algn="l" rtl="0">
              <a:lnSpc>
                <a:spcPct val="90000"/>
              </a:lnSpc>
              <a:spcBef>
                <a:spcPts val="1000"/>
              </a:spcBef>
              <a:spcAft>
                <a:spcPts val="0"/>
              </a:spcAft>
              <a:buSzPts val="1440"/>
              <a:buChar char="•"/>
            </a:pPr>
            <a:r>
              <a:rPr lang="en-US"/>
              <a:t>Enter my health indicators into a health app</a:t>
            </a:r>
            <a:endParaRPr/>
          </a:p>
          <a:p>
            <a:pPr marL="342900" lvl="1" indent="-137159" algn="l" rtl="0">
              <a:lnSpc>
                <a:spcPct val="90000"/>
              </a:lnSpc>
              <a:spcBef>
                <a:spcPts val="1000"/>
              </a:spcBef>
              <a:spcAft>
                <a:spcPts val="0"/>
              </a:spcAft>
              <a:buSzPts val="1440"/>
              <a:buChar char="•"/>
            </a:pPr>
            <a:r>
              <a:rPr lang="en-US"/>
              <a:t>Download a list of last year’s Amazon purchases</a:t>
            </a:r>
            <a:endParaRPr/>
          </a:p>
          <a:p>
            <a:pPr marL="171450" lvl="0" indent="-35560" algn="l" rtl="0">
              <a:lnSpc>
                <a:spcPct val="90000"/>
              </a:lnSpc>
              <a:spcBef>
                <a:spcPts val="1000"/>
              </a:spcBef>
              <a:spcAft>
                <a:spcPts val="0"/>
              </a:spcAft>
              <a:buSzPts val="1600"/>
              <a:buNone/>
            </a:pPr>
            <a:endParaRPr/>
          </a:p>
          <a:p>
            <a:pPr marL="171450" lvl="0" indent="-137160" algn="l" rtl="0">
              <a:lnSpc>
                <a:spcPct val="90000"/>
              </a:lnSpc>
              <a:spcBef>
                <a:spcPts val="1000"/>
              </a:spcBef>
              <a:spcAft>
                <a:spcPts val="0"/>
              </a:spcAft>
              <a:buSzPts val="1600"/>
              <a:buChar char="•"/>
            </a:pPr>
            <a:r>
              <a:rPr lang="en-US" b="1"/>
              <a:t>Data processing: </a:t>
            </a:r>
            <a:r>
              <a:rPr lang="en-US"/>
              <a:t>Converting the recorded data into a more meaningful form. Examples:</a:t>
            </a:r>
            <a:endParaRPr/>
          </a:p>
          <a:p>
            <a:pPr marL="342900" lvl="1" indent="-137159" algn="l" rtl="0">
              <a:lnSpc>
                <a:spcPct val="90000"/>
              </a:lnSpc>
              <a:spcBef>
                <a:spcPts val="1000"/>
              </a:spcBef>
              <a:spcAft>
                <a:spcPts val="0"/>
              </a:spcAft>
              <a:buSzPts val="1440"/>
              <a:buChar char="•"/>
            </a:pPr>
            <a:r>
              <a:rPr lang="en-US"/>
              <a:t>Tweeze out the most important information from my list of purchases or invoices and place it into a spreadsheet. Things I may want to analyze:</a:t>
            </a:r>
            <a:endParaRPr/>
          </a:p>
          <a:p>
            <a:pPr marL="548640" lvl="2" indent="-137159" algn="l" rtl="0">
              <a:lnSpc>
                <a:spcPct val="90000"/>
              </a:lnSpc>
              <a:spcBef>
                <a:spcPts val="1000"/>
              </a:spcBef>
              <a:spcAft>
                <a:spcPts val="0"/>
              </a:spcAft>
              <a:buSzPts val="1440"/>
              <a:buChar char="•"/>
            </a:pPr>
            <a:r>
              <a:rPr lang="en-US"/>
              <a:t>Product names, prices, dates of purchases, gift or personal item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f54dea4697_0_18"/>
          <p:cNvSpPr txBox="1">
            <a:spLocks noGrp="1"/>
          </p:cNvSpPr>
          <p:nvPr>
            <p:ph type="title"/>
          </p:nvPr>
        </p:nvSpPr>
        <p:spPr>
          <a:xfrm>
            <a:off x="31600" y="-15050"/>
            <a:ext cx="9080700" cy="62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50000"/>
              <a:buNone/>
            </a:pPr>
            <a:r>
              <a:rPr lang="en-US"/>
              <a:t>Example spreadsheet based on purchases</a:t>
            </a:r>
            <a:endParaRPr/>
          </a:p>
        </p:txBody>
      </p:sp>
      <p:sp>
        <p:nvSpPr>
          <p:cNvPr id="139" name="Google Shape;139;g2f54dea4697_0_18"/>
          <p:cNvSpPr txBox="1">
            <a:spLocks noGrp="1"/>
          </p:cNvSpPr>
          <p:nvPr>
            <p:ph type="body" idx="1"/>
          </p:nvPr>
        </p:nvSpPr>
        <p:spPr>
          <a:xfrm>
            <a:off x="528725" y="1153950"/>
            <a:ext cx="8085000" cy="4667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600"/>
              <a:buNone/>
            </a:pPr>
            <a:endParaRPr/>
          </a:p>
        </p:txBody>
      </p:sp>
      <p:pic>
        <p:nvPicPr>
          <p:cNvPr id="140" name="Google Shape;140;g2f54dea4697_0_18" descr="Screenshot of a spreadsheet showing product information"/>
          <p:cNvPicPr preferRelativeResize="0"/>
          <p:nvPr/>
        </p:nvPicPr>
        <p:blipFill rotWithShape="1">
          <a:blip r:embed="rId3">
            <a:alphaModFix/>
          </a:blip>
          <a:srcRect b="970"/>
          <a:stretch/>
        </p:blipFill>
        <p:spPr>
          <a:xfrm>
            <a:off x="0" y="685125"/>
            <a:ext cx="9144000" cy="5433500"/>
          </a:xfrm>
          <a:prstGeom prst="rect">
            <a:avLst/>
          </a:prstGeom>
          <a:noFill/>
          <a:ln>
            <a:noFill/>
          </a:ln>
        </p:spPr>
      </p:pic>
      <p:sp>
        <p:nvSpPr>
          <p:cNvPr id="141" name="Google Shape;141;g2f54dea4697_0_18"/>
          <p:cNvSpPr txBox="1"/>
          <p:nvPr/>
        </p:nvSpPr>
        <p:spPr>
          <a:xfrm>
            <a:off x="3869500" y="6215150"/>
            <a:ext cx="5242800" cy="50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800" b="0" i="0" u="none" strike="noStrike" cap="none">
                <a:solidFill>
                  <a:schemeClr val="lt1"/>
                </a:solidFill>
                <a:latin typeface="Arial"/>
                <a:ea typeface="Arial"/>
                <a:cs typeface="Arial"/>
                <a:sym typeface="Arial"/>
              </a:rPr>
              <a:t>Spark-The-Definitive-Guide/data/retail-data/all/online-retail-dataset.csv at Databricks: Spark: The Definitive Guide, Copyright [2015] Databricks Inc, Bill Chambers, Matei Zaharia</a:t>
            </a:r>
            <a:endParaRPr sz="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https://github.com/databricks/Spark-The-Definitive-Guide/blob/master/data/retail-data/all/online-retail-dataset.csv</a:t>
            </a:r>
            <a:endParaRPr sz="1700" b="0" i="0" u="none" strike="noStrike" cap="none">
              <a:solidFill>
                <a:schemeClr val="lt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f54dea4697_0_26"/>
          <p:cNvSpPr txBox="1">
            <a:spLocks noGrp="1"/>
          </p:cNvSpPr>
          <p:nvPr>
            <p:ph type="title"/>
          </p:nvPr>
        </p:nvSpPr>
        <p:spPr>
          <a:xfrm>
            <a:off x="344556" y="212035"/>
            <a:ext cx="7406700" cy="65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orbel"/>
              <a:buNone/>
            </a:pPr>
            <a:r>
              <a:rPr lang="en-US" dirty="0"/>
              <a:t>Key definitions :</a:t>
            </a:r>
            <a:endParaRPr dirty="0"/>
          </a:p>
        </p:txBody>
      </p:sp>
      <p:sp>
        <p:nvSpPr>
          <p:cNvPr id="148" name="Google Shape;148;g2f54dea4697_0_26"/>
          <p:cNvSpPr txBox="1">
            <a:spLocks noGrp="1"/>
          </p:cNvSpPr>
          <p:nvPr>
            <p:ph type="body" idx="1"/>
          </p:nvPr>
        </p:nvSpPr>
        <p:spPr>
          <a:xfrm>
            <a:off x="344550" y="1033675"/>
            <a:ext cx="8474400" cy="4958100"/>
          </a:xfrm>
          <a:prstGeom prst="rect">
            <a:avLst/>
          </a:prstGeom>
          <a:noFill/>
          <a:ln>
            <a:noFill/>
          </a:ln>
        </p:spPr>
        <p:txBody>
          <a:bodyPr spcFirstLastPara="1" wrap="square" lIns="91425" tIns="45700" rIns="91425" bIns="45700" anchor="t" anchorCtr="0">
            <a:normAutofit/>
          </a:bodyPr>
          <a:lstStyle/>
          <a:p>
            <a:pPr marL="171450" lvl="0" indent="-137160" algn="l" rtl="0">
              <a:lnSpc>
                <a:spcPct val="90000"/>
              </a:lnSpc>
              <a:spcBef>
                <a:spcPts val="1000"/>
              </a:spcBef>
              <a:spcAft>
                <a:spcPts val="0"/>
              </a:spcAft>
              <a:buSzPts val="1600"/>
              <a:buChar char="•"/>
            </a:pPr>
            <a:r>
              <a:rPr lang="en-US" b="1" u="sng">
                <a:solidFill>
                  <a:schemeClr val="hlink"/>
                </a:solidFill>
                <a:hlinkClick r:id="rId3"/>
              </a:rPr>
              <a:t>Data Analysis:</a:t>
            </a:r>
            <a:r>
              <a:rPr lang="en-US" b="1"/>
              <a:t> </a:t>
            </a:r>
            <a:r>
              <a:rPr lang="en-US"/>
              <a:t>To extract meaningful information from data. Examples:</a:t>
            </a:r>
            <a:endParaRPr/>
          </a:p>
          <a:p>
            <a:pPr marL="342900" lvl="1" indent="-137159" algn="l" rtl="0">
              <a:lnSpc>
                <a:spcPct val="90000"/>
              </a:lnSpc>
              <a:spcBef>
                <a:spcPts val="1000"/>
              </a:spcBef>
              <a:spcAft>
                <a:spcPts val="0"/>
              </a:spcAft>
              <a:buSzPts val="1440"/>
              <a:buChar char="•"/>
            </a:pPr>
            <a:r>
              <a:rPr lang="en-US"/>
              <a:t>Calculate how much I’ve spent at an online retail site during one month</a:t>
            </a:r>
            <a:endParaRPr/>
          </a:p>
          <a:p>
            <a:pPr marL="342900" lvl="1" indent="-137159" algn="l" rtl="0">
              <a:lnSpc>
                <a:spcPct val="90000"/>
              </a:lnSpc>
              <a:spcBef>
                <a:spcPts val="1000"/>
              </a:spcBef>
              <a:spcAft>
                <a:spcPts val="0"/>
              </a:spcAft>
              <a:buSzPts val="1440"/>
              <a:buChar char="•"/>
            </a:pPr>
            <a:r>
              <a:rPr lang="en-US"/>
              <a:t>Determine whether I spend more in some months vs others</a:t>
            </a:r>
            <a:endParaRPr/>
          </a:p>
          <a:p>
            <a:pPr marL="342900" lvl="1" indent="-137159" algn="l" rtl="0">
              <a:lnSpc>
                <a:spcPct val="90000"/>
              </a:lnSpc>
              <a:spcBef>
                <a:spcPts val="1000"/>
              </a:spcBef>
              <a:spcAft>
                <a:spcPts val="0"/>
              </a:spcAft>
              <a:buSzPts val="1440"/>
              <a:buChar char="•"/>
            </a:pPr>
            <a:r>
              <a:rPr lang="en-US"/>
              <a:t>Determine how often I purchase repeat items, to see if I should “subscribe &amp; save”</a:t>
            </a:r>
            <a:endParaRPr/>
          </a:p>
          <a:p>
            <a:pPr marL="171450" lvl="0" indent="-35560" algn="l" rtl="0">
              <a:lnSpc>
                <a:spcPct val="90000"/>
              </a:lnSpc>
              <a:spcBef>
                <a:spcPts val="1000"/>
              </a:spcBef>
              <a:spcAft>
                <a:spcPts val="0"/>
              </a:spcAft>
              <a:buSzPts val="1600"/>
              <a:buNone/>
            </a:pPr>
            <a:endParaRPr/>
          </a:p>
          <a:p>
            <a:pPr marL="171450" lvl="0" indent="-137160" algn="l" rtl="0">
              <a:lnSpc>
                <a:spcPct val="90000"/>
              </a:lnSpc>
              <a:spcBef>
                <a:spcPts val="1000"/>
              </a:spcBef>
              <a:spcAft>
                <a:spcPts val="0"/>
              </a:spcAft>
              <a:buSzPts val="1600"/>
              <a:buChar char="•"/>
            </a:pPr>
            <a:r>
              <a:rPr lang="en-US" b="1" u="sng">
                <a:solidFill>
                  <a:schemeClr val="hlink"/>
                </a:solidFill>
                <a:hlinkClick r:id="rId4"/>
              </a:rPr>
              <a:t>Metadata:</a:t>
            </a:r>
            <a:r>
              <a:rPr lang="en-US" b="1"/>
              <a:t> </a:t>
            </a:r>
            <a:r>
              <a:rPr lang="en-US"/>
              <a:t>Information that describes, explains, and otherwise contextualizes data</a:t>
            </a:r>
            <a:endParaRPr/>
          </a:p>
          <a:p>
            <a:pPr marL="171450" lvl="0" indent="-35560" algn="l" rtl="0">
              <a:lnSpc>
                <a:spcPct val="90000"/>
              </a:lnSpc>
              <a:spcBef>
                <a:spcPts val="1000"/>
              </a:spcBef>
              <a:spcAft>
                <a:spcPts val="0"/>
              </a:spcAft>
              <a:buSzPts val="1600"/>
              <a:buNone/>
            </a:pPr>
            <a:endParaRPr/>
          </a:p>
          <a:p>
            <a:pPr marL="171450" lvl="0" indent="-137160" algn="l" rtl="0">
              <a:lnSpc>
                <a:spcPct val="90000"/>
              </a:lnSpc>
              <a:spcBef>
                <a:spcPts val="1000"/>
              </a:spcBef>
              <a:spcAft>
                <a:spcPts val="0"/>
              </a:spcAft>
              <a:buSzPts val="1600"/>
              <a:buChar char="•"/>
            </a:pPr>
            <a:r>
              <a:rPr lang="en-US" b="1" u="sng">
                <a:solidFill>
                  <a:schemeClr val="hlink"/>
                </a:solidFill>
                <a:hlinkClick r:id="rId5"/>
              </a:rPr>
              <a:t>Variable:</a:t>
            </a:r>
            <a:r>
              <a:rPr lang="en-US" b="1"/>
              <a:t> </a:t>
            </a:r>
            <a:r>
              <a:rPr lang="en-US"/>
              <a:t>A symbol (be it text-based, numerical, date formatted, etc.) that represents information. It is not fixed in value, but can vary based on circumstances</a:t>
            </a:r>
            <a:endParaRPr/>
          </a:p>
          <a:p>
            <a:pPr marL="171450" lvl="0" indent="-35560" algn="l" rtl="0">
              <a:lnSpc>
                <a:spcPct val="90000"/>
              </a:lnSpc>
              <a:spcBef>
                <a:spcPts val="1000"/>
              </a:spcBef>
              <a:spcAft>
                <a:spcPts val="0"/>
              </a:spcAft>
              <a:buSzPts val="1600"/>
              <a:buNone/>
            </a:pPr>
            <a:endParaRPr/>
          </a:p>
          <a:p>
            <a:pPr marL="171450" lvl="0" indent="-137160" algn="l" rtl="0">
              <a:lnSpc>
                <a:spcPct val="90000"/>
              </a:lnSpc>
              <a:spcBef>
                <a:spcPts val="1000"/>
              </a:spcBef>
              <a:spcAft>
                <a:spcPts val="0"/>
              </a:spcAft>
              <a:buSzPts val="1600"/>
              <a:buChar char="•"/>
            </a:pPr>
            <a:r>
              <a:rPr lang="en-US" b="1" u="sng">
                <a:solidFill>
                  <a:schemeClr val="hlink"/>
                </a:solidFill>
                <a:hlinkClick r:id="rId6"/>
              </a:rPr>
              <a:t>Database:</a:t>
            </a:r>
            <a:r>
              <a:rPr lang="en-US" b="1"/>
              <a:t> </a:t>
            </a:r>
            <a:r>
              <a:rPr lang="en-US"/>
              <a:t>An organized collection of data stored electronically</a:t>
            </a:r>
            <a:endParaRP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4001</Words>
  <Application>Microsoft Macintosh PowerPoint</Application>
  <PresentationFormat>On-screen Show (4:3)</PresentationFormat>
  <Paragraphs>288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Roboto Condensed Light</vt:lpstr>
      <vt:lpstr>Corbel</vt:lpstr>
      <vt:lpstr>Arial</vt:lpstr>
      <vt:lpstr>Basis</vt:lpstr>
      <vt:lpstr>DATA FOR EVERYONE</vt:lpstr>
      <vt:lpstr>NNLM</vt:lpstr>
      <vt:lpstr>What do you think of when you hear “data”?</vt:lpstr>
      <vt:lpstr>Learning Objectives</vt:lpstr>
      <vt:lpstr>COMMON DATA TERMS</vt:lpstr>
      <vt:lpstr>Data is all around us</vt:lpstr>
      <vt:lpstr>Key definitions:</vt:lpstr>
      <vt:lpstr>Example spreadsheet based on purchases</vt:lpstr>
      <vt:lpstr>Key definitions :</vt:lpstr>
      <vt:lpstr>How-to’s of Spreadsheets: Setup</vt:lpstr>
      <vt:lpstr>How-to’s of Spreadsheets: Setup (2)</vt:lpstr>
      <vt:lpstr>Spreadsheet with Common Data Terms - Examples</vt:lpstr>
      <vt:lpstr>Knowledge check?</vt:lpstr>
      <vt:lpstr>Knowledge check - Answer</vt:lpstr>
      <vt:lpstr>Example of everyday data</vt:lpstr>
      <vt:lpstr>Demonstration: Google Sheets</vt:lpstr>
      <vt:lpstr>Activity: Google Sheets</vt:lpstr>
      <vt:lpstr>QUESTIONS?</vt:lpstr>
      <vt:lpstr>FURTHER LEARNING OPPORTUNITIES</vt:lpstr>
      <vt:lpstr>NNLM Data Pathways</vt:lpstr>
      <vt:lpstr>NNLM YouTube &amp; Zenodo</vt:lpstr>
      <vt:lpstr>Introductory Classes</vt:lpstr>
      <vt:lpstr>Skill Building</vt:lpstr>
      <vt:lpstr>NIH Data Management and Sharing Policy</vt:lpstr>
      <vt:lpstr>Deep Dive (non-NNLM)</vt:lpstr>
      <vt:lpstr>Further Resources</vt:lpstr>
      <vt:lpstr>Resources for Common Health Data Terms</vt:lpstr>
      <vt:lpstr>Contact</vt:lpstr>
      <vt:lpstr>FINAL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Vitale, Elaina J</dc:creator>
  <cp:lastModifiedBy>De la Cruz, Justin</cp:lastModifiedBy>
  <cp:revision>1</cp:revision>
  <dcterms:created xsi:type="dcterms:W3CDTF">2017-03-31T14:11:57Z</dcterms:created>
  <dcterms:modified xsi:type="dcterms:W3CDTF">2026-02-12T03:41:57Z</dcterms:modified>
</cp:coreProperties>
</file>