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13" r:id="rId1"/>
    <p:sldMasterId id="2147484312" r:id="rId2"/>
  </p:sldMasterIdLst>
  <p:notesMasterIdLst>
    <p:notesMasterId r:id="rId36"/>
  </p:notesMasterIdLst>
  <p:handoutMasterIdLst>
    <p:handoutMasterId r:id="rId37"/>
  </p:handoutMasterIdLst>
  <p:sldIdLst>
    <p:sldId id="422" r:id="rId3"/>
    <p:sldId id="391" r:id="rId4"/>
    <p:sldId id="392" r:id="rId5"/>
    <p:sldId id="505" r:id="rId6"/>
    <p:sldId id="393" r:id="rId7"/>
    <p:sldId id="394" r:id="rId8"/>
    <p:sldId id="403" r:id="rId9"/>
    <p:sldId id="404" r:id="rId10"/>
    <p:sldId id="405" r:id="rId11"/>
    <p:sldId id="408" r:id="rId12"/>
    <p:sldId id="506" r:id="rId13"/>
    <p:sldId id="409" r:id="rId14"/>
    <p:sldId id="410" r:id="rId15"/>
    <p:sldId id="411" r:id="rId16"/>
    <p:sldId id="412" r:id="rId17"/>
    <p:sldId id="413" r:id="rId18"/>
    <p:sldId id="414" r:id="rId19"/>
    <p:sldId id="415" r:id="rId20"/>
    <p:sldId id="416" r:id="rId21"/>
    <p:sldId id="417" r:id="rId22"/>
    <p:sldId id="418" r:id="rId23"/>
    <p:sldId id="507" r:id="rId24"/>
    <p:sldId id="508" r:id="rId25"/>
    <p:sldId id="419" r:id="rId26"/>
    <p:sldId id="420" r:id="rId27"/>
    <p:sldId id="421" r:id="rId28"/>
    <p:sldId id="423" r:id="rId29"/>
    <p:sldId id="424" r:id="rId30"/>
    <p:sldId id="425" r:id="rId31"/>
    <p:sldId id="426" r:id="rId32"/>
    <p:sldId id="467" r:id="rId33"/>
    <p:sldId id="472" r:id="rId34"/>
    <p:sldId id="428" r:id="rId35"/>
  </p:sldIdLst>
  <p:sldSz cx="9144000" cy="5143500" type="screen16x9"/>
  <p:notesSz cx="6858000" cy="16478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bi Newma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02"/>
    <p:restoredTop sz="68508"/>
  </p:normalViewPr>
  <p:slideViewPr>
    <p:cSldViewPr snapToGrid="0" snapToObjects="1">
      <p:cViewPr varScale="1">
        <p:scale>
          <a:sx n="106" d="100"/>
          <a:sy n="106" d="100"/>
        </p:scale>
        <p:origin x="1176" y="176"/>
      </p:cViewPr>
      <p:guideLst>
        <p:guide orient="horz" pos="1620"/>
        <p:guide pos="2880"/>
      </p:guideLst>
    </p:cSldViewPr>
  </p:slideViewPr>
  <p:outlineViewPr>
    <p:cViewPr>
      <p:scale>
        <a:sx n="33" d="100"/>
        <a:sy n="33" d="100"/>
      </p:scale>
      <p:origin x="0" y="-6988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3" d="100"/>
          <a:sy n="113" d="100"/>
        </p:scale>
        <p:origin x="356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31T16:19:32.755" idx="2">
    <p:pos x="6000" y="0"/>
    <p:text>Unless someone else really wants to, I'd like to do the programming and outreach section</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9"/>
            <a:ext cx="862251" cy="164726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1127180" y="9"/>
            <a:ext cx="862251" cy="1647265"/>
          </a:xfrm>
          <a:prstGeom prst="rect">
            <a:avLst/>
          </a:prstGeom>
        </p:spPr>
        <p:txBody>
          <a:bodyPr vert="horz" lIns="91440" tIns="45720" rIns="91440" bIns="45720" rtlCol="0"/>
          <a:lstStyle>
            <a:lvl1pPr algn="r">
              <a:defRPr sz="1200"/>
            </a:lvl1pPr>
          </a:lstStyle>
          <a:p>
            <a:fld id="{C5CE2EC7-BF4D-2A40-9310-B6EADA4089F6}" type="datetimeFigureOut">
              <a:rPr lang="en-US" smtClean="0"/>
              <a:t>9/12/18</a:t>
            </a:fld>
            <a:endParaRPr lang="en-US"/>
          </a:p>
        </p:txBody>
      </p:sp>
      <p:sp>
        <p:nvSpPr>
          <p:cNvPr id="4" name="Footer Placeholder 3"/>
          <p:cNvSpPr>
            <a:spLocks noGrp="1"/>
          </p:cNvSpPr>
          <p:nvPr>
            <p:ph type="ftr" sz="quarter" idx="2"/>
          </p:nvPr>
        </p:nvSpPr>
        <p:spPr>
          <a:xfrm>
            <a:off x="2" y="31208391"/>
            <a:ext cx="862251" cy="164726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1127180" y="31208391"/>
            <a:ext cx="862251" cy="1647265"/>
          </a:xfrm>
          <a:prstGeom prst="rect">
            <a:avLst/>
          </a:prstGeom>
        </p:spPr>
        <p:txBody>
          <a:bodyPr vert="horz" lIns="91440" tIns="45720" rIns="91440" bIns="45720" rtlCol="0" anchor="b"/>
          <a:lstStyle>
            <a:lvl1pPr algn="r">
              <a:defRPr sz="1200"/>
            </a:lvl1pPr>
          </a:lstStyle>
          <a:p>
            <a:fld id="{320258E5-6988-4A42-9438-7DC261682C1F}" type="slidenum">
              <a:rPr lang="en-US" smtClean="0"/>
              <a:t>‹#›</a:t>
            </a:fld>
            <a:endParaRPr lang="en-US"/>
          </a:p>
        </p:txBody>
      </p:sp>
    </p:spTree>
    <p:extLst>
      <p:ext uri="{BB962C8B-B14F-4D97-AF65-F5344CB8AC3E}">
        <p14:creationId xmlns:p14="http://schemas.microsoft.com/office/powerpoint/2010/main" val="14372094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4" name="Shape 4"/>
          <p:cNvSpPr txBox="1">
            <a:spLocks noGrp="1"/>
          </p:cNvSpPr>
          <p:nvPr>
            <p:ph type="body" idx="1"/>
          </p:nvPr>
        </p:nvSpPr>
        <p:spPr>
          <a:xfrm>
            <a:off x="198990" y="15606443"/>
            <a:ext cx="1591903" cy="14785041"/>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mlanet.org/p/cm/ld/fid=397"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nlm.nih.gov/medlineplu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Social_exclusion" TargetMode="External"/><Relationship Id="rId13" Type="http://schemas.openxmlformats.org/officeDocument/2006/relationships/hyperlink" Target="https://en.wikipedia.org/wiki/Nothing_About_Us_Without_Us#cite_note-1" TargetMode="External"/><Relationship Id="rId18" Type="http://schemas.openxmlformats.org/officeDocument/2006/relationships/hyperlink" Target="https://en.wikipedia.org/wiki/Nothing_About_Us_Without_Us#cite_note-3" TargetMode="External"/><Relationship Id="rId26" Type="http://schemas.openxmlformats.org/officeDocument/2006/relationships/hyperlink" Target="https://en.wikipedia.org/wiki/Nothing_About_Us_Without_Us#cite_note-6" TargetMode="External"/><Relationship Id="rId3" Type="http://schemas.openxmlformats.org/officeDocument/2006/relationships/hyperlink" Target="https://en.wikipedia.org/wiki/Latin" TargetMode="External"/><Relationship Id="rId21" Type="http://schemas.openxmlformats.org/officeDocument/2006/relationships/hyperlink" Target="https://en.wikipedia.org/wiki/James_Charlton_(activist)" TargetMode="External"/><Relationship Id="rId7" Type="http://schemas.openxmlformats.org/officeDocument/2006/relationships/hyperlink" Target="https://en.wikipedia.org/wiki/Social_model_of_disability" TargetMode="External"/><Relationship Id="rId12" Type="http://schemas.openxmlformats.org/officeDocument/2006/relationships/hyperlink" Target="https://en.wikipedia.org/wiki/No_taxation_without_representation" TargetMode="External"/><Relationship Id="rId17" Type="http://schemas.openxmlformats.org/officeDocument/2006/relationships/hyperlink" Target="https://en.wikipedia.org/wiki/Second_Polish_Republic" TargetMode="External"/><Relationship Id="rId25" Type="http://schemas.openxmlformats.org/officeDocument/2006/relationships/hyperlink" Target="https://en.wikipedia.org/wiki/David_Werner" TargetMode="External"/><Relationship Id="rId2" Type="http://schemas.openxmlformats.org/officeDocument/2006/relationships/slide" Target="../slides/slide4.xml"/><Relationship Id="rId16" Type="http://schemas.openxmlformats.org/officeDocument/2006/relationships/hyperlink" Target="https://en.wikipedia.org/wiki/Nothing_About_Us_Without_Us#cite_note-2" TargetMode="External"/><Relationship Id="rId20" Type="http://schemas.openxmlformats.org/officeDocument/2006/relationships/hyperlink" Target="https://en.wikipedia.org/wiki/Disability_activism" TargetMode="External"/><Relationship Id="rId29" Type="http://schemas.openxmlformats.org/officeDocument/2006/relationships/hyperlink" Target="https://en.wikipedia.org/wiki/Identity_politics" TargetMode="External"/><Relationship Id="rId1" Type="http://schemas.openxmlformats.org/officeDocument/2006/relationships/notesMaster" Target="../notesMasters/notesMaster1.xml"/><Relationship Id="rId6" Type="http://schemas.openxmlformats.org/officeDocument/2006/relationships/hyperlink" Target="https://en.wikipedia.org/wiki/Ethnic_group" TargetMode="External"/><Relationship Id="rId11" Type="http://schemas.openxmlformats.org/officeDocument/2006/relationships/hyperlink" Target="https://en.wikipedia.org/wiki/American_Revolutionary_War" TargetMode="External"/><Relationship Id="rId24" Type="http://schemas.openxmlformats.org/officeDocument/2006/relationships/hyperlink" Target="https://en.wikipedia.org/wiki/Nothing_About_Us_Without_Us#cite_note-5" TargetMode="External"/><Relationship Id="rId32" Type="http://schemas.openxmlformats.org/officeDocument/2006/relationships/hyperlink" Target="https://en.wikipedia.org/wiki/Nothing_About_Us_Without_Us#cite_note-8" TargetMode="External"/><Relationship Id="rId5" Type="http://schemas.openxmlformats.org/officeDocument/2006/relationships/hyperlink" Target="https://en.wikipedia.org/wiki/Nation_state" TargetMode="External"/><Relationship Id="rId15" Type="http://schemas.openxmlformats.org/officeDocument/2006/relationships/hyperlink" Target="https://en.wikipedia.org/wiki/Foreign_policy" TargetMode="External"/><Relationship Id="rId23" Type="http://schemas.openxmlformats.org/officeDocument/2006/relationships/hyperlink" Target="https://en.wikipedia.org/wiki/East_European" TargetMode="External"/><Relationship Id="rId28" Type="http://schemas.openxmlformats.org/officeDocument/2006/relationships/hyperlink" Target="https://en.wikipedia.org/wiki/Interest_group" TargetMode="External"/><Relationship Id="rId10" Type="http://schemas.openxmlformats.org/officeDocument/2006/relationships/hyperlink" Target="https://en.wikipedia.org/wiki/Nihil_novi" TargetMode="External"/><Relationship Id="rId19" Type="http://schemas.openxmlformats.org/officeDocument/2006/relationships/hyperlink" Target="https://en.wikipedia.org/wiki/Nothing_About_Us_Without_Us#cite_note-4" TargetMode="External"/><Relationship Id="rId31" Type="http://schemas.openxmlformats.org/officeDocument/2006/relationships/hyperlink" Target="https://en.wikipedia.org/wiki/Nothing_About_Us_Without_Us#cite_note-7" TargetMode="External"/><Relationship Id="rId4" Type="http://schemas.openxmlformats.org/officeDocument/2006/relationships/hyperlink" Target="https://en.wikipedia.org/wiki/Slogan" TargetMode="External"/><Relationship Id="rId9" Type="http://schemas.openxmlformats.org/officeDocument/2006/relationships/hyperlink" Target="https://en.wikipedia.org/wiki/Central_Europe" TargetMode="External"/><Relationship Id="rId14" Type="http://schemas.openxmlformats.org/officeDocument/2006/relationships/hyperlink" Target="https://en.wikipedia.org/wiki/Hungary" TargetMode="External"/><Relationship Id="rId22" Type="http://schemas.openxmlformats.org/officeDocument/2006/relationships/hyperlink" Target="https://en.wikipedia.org/wiki/South_African" TargetMode="External"/><Relationship Id="rId27" Type="http://schemas.openxmlformats.org/officeDocument/2006/relationships/hyperlink" Target="https://en.wikipedia.org/wiki/Disability_rights" TargetMode="External"/><Relationship Id="rId30" Type="http://schemas.openxmlformats.org/officeDocument/2006/relationships/hyperlink" Target="https://en.wikipedia.org/wiki/Populis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2" name="Shape 912"/>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832176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5213" y="2465388"/>
            <a:ext cx="21901151" cy="123205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1911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124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5213" y="2465388"/>
            <a:ext cx="21901151" cy="123205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6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967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5213" y="2465388"/>
            <a:ext cx="21901151" cy="123205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5698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5213" y="2465388"/>
            <a:ext cx="21901151" cy="123205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4322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5213" y="2465388"/>
            <a:ext cx="21901151" cy="123205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4029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5213" y="2465388"/>
            <a:ext cx="21901151" cy="123205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7485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5213" y="2465388"/>
            <a:ext cx="21901151" cy="123205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7479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2017 Library of Congress Best Practices Honoree Tales &amp; Travel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Each one-hour program takes participants on an imaginary trip to another country or region of the United States and includes books, music, objects, folktales, and interesting facts about each destination</a:t>
            </a:r>
          </a:p>
          <a:p>
            <a:r>
              <a:rPr lang="en-US" dirty="0"/>
              <a:t>http://</a:t>
            </a:r>
            <a:r>
              <a:rPr lang="en-US" dirty="0" err="1"/>
              <a:t>talesandtravelmemories.com</a:t>
            </a:r>
            <a:r>
              <a:rPr lang="en-US" dirty="0"/>
              <a:t>/</a:t>
            </a:r>
          </a:p>
        </p:txBody>
      </p:sp>
    </p:spTree>
    <p:extLst>
      <p:ext uri="{BB962C8B-B14F-4D97-AF65-F5344CB8AC3E}">
        <p14:creationId xmlns:p14="http://schemas.microsoft.com/office/powerpoint/2010/main" val="107198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9" name="Shape 849"/>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indent="0">
              <a:buNone/>
            </a:pPr>
            <a:r>
              <a:rPr lang="en-US" dirty="0"/>
              <a:t>Ask</a:t>
            </a:r>
            <a:r>
              <a:rPr lang="en-US" baseline="0" dirty="0"/>
              <a:t> them what programming and outreach they already to and how they decide what to do </a:t>
            </a:r>
            <a:endParaRPr dirty="0"/>
          </a:p>
        </p:txBody>
      </p:sp>
    </p:spTree>
    <p:extLst>
      <p:ext uri="{BB962C8B-B14F-4D97-AF65-F5344CB8AC3E}">
        <p14:creationId xmlns:p14="http://schemas.microsoft.com/office/powerpoint/2010/main" val="1988667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r>
              <a:rPr lang="en-US" dirty="0"/>
              <a:t>http://</a:t>
            </a:r>
            <a:r>
              <a:rPr lang="en-US" dirty="0" err="1"/>
              <a:t>programminglibrarian.org</a:t>
            </a:r>
            <a:r>
              <a:rPr lang="en-US" dirty="0"/>
              <a:t>/ideas/</a:t>
            </a:r>
            <a:r>
              <a:rPr lang="en-US" dirty="0" err="1"/>
              <a:t>topic?topic</a:t>
            </a:r>
            <a:r>
              <a:rPr lang="en-US" dirty="0"/>
              <a:t>=948</a:t>
            </a:r>
          </a:p>
        </p:txBody>
      </p:sp>
    </p:spTree>
    <p:extLst>
      <p:ext uri="{BB962C8B-B14F-4D97-AF65-F5344CB8AC3E}">
        <p14:creationId xmlns:p14="http://schemas.microsoft.com/office/powerpoint/2010/main" val="710962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a:spLocks noGrp="1" noRot="1" noChangeAspect="1"/>
          </p:cNvSpPr>
          <p:nvPr>
            <p:ph type="sldImg" idx="2"/>
          </p:nvPr>
        </p:nvSpPr>
        <p:spPr>
          <a:xfrm>
            <a:off x="-8847138" y="4102100"/>
            <a:ext cx="19680238" cy="110712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Shape 892"/>
          <p:cNvSpPr txBox="1">
            <a:spLocks noGrp="1"/>
          </p:cNvSpPr>
          <p:nvPr>
            <p:ph type="body" idx="1"/>
          </p:nvPr>
        </p:nvSpPr>
        <p:spPr>
          <a:xfrm>
            <a:off x="198628" y="15790211"/>
            <a:ext cx="1589024" cy="12919800"/>
          </a:xfrm>
          <a:prstGeom prst="rect">
            <a:avLst/>
          </a:prstGeom>
          <a:noFill/>
          <a:ln>
            <a:noFill/>
          </a:ln>
        </p:spPr>
        <p:txBody>
          <a:bodyPr spcFirstLastPara="1" wrap="square" lIns="93162" tIns="46568" rIns="93162" bIns="46568" anchor="t" anchorCtr="0">
            <a:noAutofit/>
          </a:bodyPr>
          <a:lstStyle/>
          <a:p>
            <a:pPr marL="0" indent="0">
              <a:buNone/>
            </a:pPr>
            <a:r>
              <a:rPr lang="en" dirty="0"/>
              <a:t>Adulting 101 - The goal of our project is to host a course of classes entitled Adulting 101. These classes will be once a month over a period of nine months. Our objective is to give teens and young adults successful skills to enter adulthood and maintain a healthy lifestyle. The topics that will be covered over the period of the course are emotional wellness, personal hygiene, healthy lifestyles (i.e.- drugs, alcohol. sex. fitness), nutritious meals on a budget, well-rounded relationships, how to find an apartment and maintain a hygienic and sanitary living environment, time organization skills, financial literacy, tips on surviving the first year of college, how to build a resume and effectively interview for jobs. The outcomes we hope to achieve are that the youth that participate will feel more confident as they approach and navigate these new phases in their lives. We hope that by imparting this information to them that they will become productive and successful. They will find a positive mindset toward growth and achievement. We ultimately hope that there will be a trickledown effect to future generations and a raising standard of living, pride and prosperity in the community. Tooele City Library agrees to: 1. Facilitate monthly life skills courses for 100 teens and young adults (September-April 2018). 2. Provide instruction for participants on appropriate health information resources supporting the life skills. 3. Evaluate all activities as to their effectiveness in achieving goals of the project. a. Goals: i. Participants report increased confidence and skills to navigate the next phase of their lives. ii. Participants report resource(s) training improved their ability to find useful online health information.</a:t>
            </a:r>
            <a:endParaRPr dirty="0"/>
          </a:p>
          <a:p>
            <a:pPr marL="0" indent="0">
              <a:buNone/>
            </a:pPr>
            <a:endParaRPr dirty="0"/>
          </a:p>
          <a:p>
            <a:pPr marL="465887" indent="-304121"/>
            <a:r>
              <a:rPr lang="en" dirty="0"/>
              <a:t>Mental Health Awareness Resource and Family Movie Nights - Goals: * Create awareness of mental health. * Provide health information resources on mental health. * Raise awareness of community resources for mental health. * Provide a positive atmosphere for families to bond and spend time together. Cedar City Library in the Park agrees to: 1. Take lead on art display highlighting works reinforcing theme of ?How do I remain resilient during hard times?? 2. Publish articles in local weekly newspaper on mental health awareness resources. Promote events in the local weekly newspaper, the Mayor's newsletter, local venues, and posts to social media. 3. Promote and host a Mental Health Resource Fair in the summer of 2017 to raise awareness of mental illness, health information resources, and community organizations. Both English and Spanish language speakers will be accommodated. 4. Host free monthly family movie nights showing movies that offer inspiring or positive messages about mental health. 5. Evaluate all activities as to their effectiveness in achieving goals of the project</a:t>
            </a:r>
            <a:endParaRPr dirty="0"/>
          </a:p>
          <a:p>
            <a:pPr marL="465887" indent="-304121"/>
            <a:endParaRPr dirty="0"/>
          </a:p>
          <a:p>
            <a:pPr marL="465887" indent="-304121"/>
            <a:r>
              <a:rPr lang="en" dirty="0"/>
              <a:t>Washington County Library Health Fair - Our goal is to inform the community of available access to health resources and information. We will increase community awareness of health information access, issues, and available resources by holding a Health Fair at the Washington County Library, St. George Branch. The objective of the fair is to promote information for healthy living, help expose our community to health resources such as the NNLM, and partner with local health professionals to create an understanding of the community health network. As part of our fair an electronic booth/kiosk area will include a demonstration of NLM resources. After the fair, the flat screen TV used in the booth will be repurposed as an electronic promotional material found on the NNLM website and other pertinent local data. The electronic bulletin board will be located in the lobby of the main branch for high visibility. The health fair will be a one day event with a key-note speaker in the morning and lectures, with handouts, in the afternoon. The event will be held in January o f 2018.This is the ideal month to reach the target group of snowbirds here for the winter and others thinking about changing habits and living healthy for the New Year. Washington County Library-St. George Branch agrees to: 1. Promote and host a health fair for community members 40 years and older. 2. Coordinate key-note and lecturers for the health fair. 3. Promote and teach one class on NIH Senior Health. 4. Create health information content for display on large screen TV. 5. Evaluate all activities as to their effectiveness in achieving goals of the project. a. Goals: i. Promote information for healthy living (via health fair and flat screen TV). ii. Increase awareness of health information resources (via lectures and classes). iii. Increase awareness of the health services and resources available in the community (via health fair vendors and lectures).</a:t>
            </a:r>
            <a:endParaRPr dirty="0"/>
          </a:p>
          <a:p>
            <a:pPr marL="0" indent="0">
              <a:buNone/>
            </a:pPr>
            <a:endParaRPr dirty="0"/>
          </a:p>
          <a:p>
            <a:pPr marL="465887" indent="-304121"/>
            <a:endParaRPr dirty="0"/>
          </a:p>
          <a:p>
            <a:pPr marL="465887" indent="-304121"/>
            <a:r>
              <a:rPr lang="en" dirty="0"/>
              <a:t>Bridging Health Information Gaps at the Public Library - Access to reliable health information for vulnerable populations: Vulnerable populations often reflect diversity from a number of perspectives. Diversity is frequently defined by social and demographic characteristics such as age, gender, race, ethnicity, and socioeconomic status. As PPL considers those segments of our patron and user base who are most vulnerable, we believe this initiative can serve the needs of Portland's teen population, homeless population, and the Immigrant/refugee segments of our community. Health literacy: As an organization that seeks to ?be the civic and cultural center of a dynamic region in which citizens are literate, informed, and engaged,? PPL has placed high organizational value on supporting our patrons and users as they build their health literacy. Health literacy is the degree to which individuals have the capacity to obtain, process, and understand basic health information and services needed to make appropriate health decisions. Because this literacy is dependent on both individual and systemic factors, this project seeks to give individuals practical, easy-to-access tools to build their own health literacy and also to build and strengthen the Library's partnerships with other local resources to ensure a continued high level of attention to the health needs of these particular population groups. Making patrons better-informed patients: Patients should be involved in making decisions about their own health care. We use the term ?informed shared decision making? to describe decisions that are shared by doctor and patient and informed by best evidence, not only about risks and benefits but also a patient's specific characteristics and values. This project will contribute to this dynamic by educating patients so they can exercise these health-related rights and duties more effectively.</a:t>
            </a:r>
            <a:endParaRPr dirty="0"/>
          </a:p>
          <a:p>
            <a:pPr marL="465887" indent="-304121"/>
            <a:r>
              <a:rPr lang="en" dirty="0"/>
              <a:t>Community Engagement: Health &amp; Wellness Backpack Program - The Munson Community Health Library will collaborate with the Grand Traverse Commission on Aging Senior Center Network to develop a health and wellness backpack program. The intent of the program is to strengthen partnerships with community-based organizations as well as reach out to specific populations. This program will promote the role of the health information professional as well as the Munson Community Health Library in the delivery of health information. It will also provide a value added service that supports Munson Healthcare?s strategic priority surrounding population health. The program will provide bundled health information in a pack, to senior citizens in the Grand Traverse region. Backpacks will contain a variety of health resources, aides, and tools, focusing on diseases/conditions that are prevalent in the senior population; as well as identified in Healthy People 2020. Packs will be located at both the Munson Community Health Library and the Grand Traverse County Senior Center Network locations and will be available for internal and external use by community members.</a:t>
            </a:r>
            <a:endParaRPr dirty="0"/>
          </a:p>
          <a:p>
            <a:pPr marL="465887" indent="-304121"/>
            <a:r>
              <a:rPr lang="en" dirty="0"/>
              <a:t>Senior Health Outreach  Members of the Library’s Outreach Services Department, visit nine senior facilities, three homecare facilities, and fifteen homebound patrons a month. Outreach Services also provides weekly, biweekly, and monthly programs at seven senior facilities, engaging over two hundred and fifty patrons per month. They have noted a new demand for us to arrange and provide healthcare programming and training sessions at three of our senior independent living facilities. Outreach Services will collaborate with Galter Health Sciences Library, Northwestern University  to offer programming to teach seniors how to find high-quality health information on the web. With the assistance of trained library staff, seniors will be able to use laptops to explore healthcare databases and websites suggested by the </a:t>
            </a:r>
            <a:r>
              <a:rPr lang="en" u="sng" dirty="0">
                <a:solidFill>
                  <a:schemeClr val="accent5"/>
                </a:solidFill>
                <a:hlinkClick r:id="rId3"/>
              </a:rPr>
              <a:t>Medical Library Association’s top health websites for health consumers and patients</a:t>
            </a:r>
            <a:r>
              <a:rPr lang="en" dirty="0"/>
              <a:t> including </a:t>
            </a:r>
            <a:r>
              <a:rPr lang="en" u="sng" dirty="0">
                <a:solidFill>
                  <a:schemeClr val="accent5"/>
                </a:solidFill>
                <a:hlinkClick r:id="rId4"/>
              </a:rPr>
              <a:t>MedlinePlus</a:t>
            </a:r>
            <a:r>
              <a:rPr lang="en" dirty="0"/>
              <a:t> and CDC. The speakers will encourage additional engagement through hands-on-training activities, using authoritative databases and websites to locate quality health information. Our goal is for seniors to discover methods to live healthier lives and take better care of themselves as they age.</a:t>
            </a:r>
            <a:endParaRPr dirty="0"/>
          </a:p>
          <a:p>
            <a:pPr marL="465887" indent="-304121"/>
            <a:r>
              <a:rPr lang="en" dirty="0"/>
              <a:t>Community Engagement: Healthy Living Outreach for Seniors Siouxland Libraries would like to start providing a healthy lifestyles outreach program at Sunnycrest Retirement Village. We would take tablets to the above mentioned location and show the customers how to use them in order to look up health questions, information, and healthy recipes. We would use sites such as MedlinePlus and NIH Senior Health. We would have multiple tablets available at the time we are there for them to privately look up the information for which they seek, and we would be able to help them navigate through these sites.</a:t>
            </a:r>
            <a:endParaRPr dirty="0"/>
          </a:p>
          <a:p>
            <a:pPr marL="465887" indent="-304121"/>
            <a:r>
              <a:rPr lang="en" dirty="0"/>
              <a:t>Public Library Fitness Tracker Cohorts - The Science &amp; Technology Division of the Akron (Ohio)-Summit County Public Library plans to create a multi-week program of loaning wearable fitness trackers to groups of people for the purpose of encouraging a regular and sustained increase in physical activity.   We will select groups of people from pre-existing community groups or groups selected for this purpose and treat them as a cohort – having them all at an initial program for instruction both on using the device and locating quality health information in support of increasing their activity levels as well as an initial “weigh-in” provided by students in the University of Akron’s Department of Sport Science &amp; Wellness Education. We will encourage participants to return midway through the program to check their weight, discover some more resources, and provide fellowship, all in order to continue the momentum developed in the initial presentation and increase motivation.  We will have a final session to weigh, encourage continued activity, and collect the trackers.  We will encourage users to continue their healthy exercise habits and to connect with library staff on a regular basis after the project concludes. We will offer this program to several groups through 2018.</a:t>
            </a:r>
            <a:endParaRPr dirty="0"/>
          </a:p>
          <a:p>
            <a:pPr marL="0" indent="0">
              <a:buNone/>
            </a:pPr>
            <a:endParaRPr dirty="0"/>
          </a:p>
          <a:p>
            <a:pPr marL="0" indent="0">
              <a:buNone/>
            </a:pPr>
            <a:endParaRPr sz="10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6297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5213" y="2465388"/>
            <a:ext cx="21901151" cy="123205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7372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Shape 899"/>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0" name="Shape 900"/>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891425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7" name="Shape 917"/>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713669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2" name="Shape 922"/>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indent="0">
              <a:buNone/>
            </a:pPr>
            <a:r>
              <a:rPr lang="en-US" dirty="0"/>
              <a:t>First, take about 2 minutes</a:t>
            </a:r>
            <a:r>
              <a:rPr lang="en-US" baseline="0" dirty="0"/>
              <a:t> to reflect about what you learned today and write down what was the most useful and what action you’ll take when you get home. After that share with the group </a:t>
            </a:r>
            <a:endParaRPr dirty="0"/>
          </a:p>
        </p:txBody>
      </p:sp>
    </p:spTree>
    <p:extLst>
      <p:ext uri="{BB962C8B-B14F-4D97-AF65-F5344CB8AC3E}">
        <p14:creationId xmlns:p14="http://schemas.microsoft.com/office/powerpoint/2010/main" val="541073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Shape 926"/>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7" name="Shape 927"/>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94096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2" name="Shape 932"/>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indent="0">
              <a:buNone/>
            </a:pPr>
            <a:r>
              <a:rPr lang="en-US" dirty="0"/>
              <a:t>Only for in-person class of</a:t>
            </a:r>
            <a:r>
              <a:rPr lang="en-US" baseline="0" dirty="0"/>
              <a:t> 12 CE that’s provides CE and CHIS</a:t>
            </a:r>
            <a:endParaRPr dirty="0"/>
          </a:p>
        </p:txBody>
      </p:sp>
    </p:spTree>
    <p:extLst>
      <p:ext uri="{BB962C8B-B14F-4D97-AF65-F5344CB8AC3E}">
        <p14:creationId xmlns:p14="http://schemas.microsoft.com/office/powerpoint/2010/main" val="1184363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2" name="Shape 932"/>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Only for in-person class of</a:t>
            </a:r>
            <a:r>
              <a:rPr lang="en-US" baseline="0" dirty="0"/>
              <a:t> 12 CE that’s provides CE and CHIS</a:t>
            </a:r>
            <a:endParaRPr lang="en-US" dirty="0"/>
          </a:p>
          <a:p>
            <a:pPr marL="0" indent="0">
              <a:buNone/>
            </a:pPr>
            <a:endParaRPr dirty="0"/>
          </a:p>
        </p:txBody>
      </p:sp>
    </p:spTree>
    <p:extLst>
      <p:ext uri="{BB962C8B-B14F-4D97-AF65-F5344CB8AC3E}">
        <p14:creationId xmlns:p14="http://schemas.microsoft.com/office/powerpoint/2010/main" val="339799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2" name="Shape 932"/>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50447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Shape 853"/>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4" name="Shape 854"/>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indent="0">
              <a:lnSpc>
                <a:spcPct val="115000"/>
              </a:lnSpc>
              <a:buNone/>
            </a:pPr>
            <a:r>
              <a:rPr lang="en-US" sz="1200" dirty="0"/>
              <a:t>For your pre-assignment </a:t>
            </a:r>
            <a:r>
              <a:rPr lang="en" sz="1200" dirty="0"/>
              <a:t>we </a:t>
            </a:r>
            <a:r>
              <a:rPr lang="en-US" sz="1200" baseline="0" dirty="0"/>
              <a:t>asked you to l</a:t>
            </a:r>
            <a:r>
              <a:rPr lang="en" sz="1200" dirty="0" err="1"/>
              <a:t>ook</a:t>
            </a:r>
            <a:r>
              <a:rPr lang="en" sz="1200" dirty="0"/>
              <a:t> at the demographics, health issues, and needs of communities. </a:t>
            </a:r>
            <a:r>
              <a:rPr lang="en-US" sz="1200" dirty="0"/>
              <a:t>Think</a:t>
            </a:r>
            <a:r>
              <a:rPr lang="en-US" sz="1200" baseline="0" dirty="0"/>
              <a:t> about</a:t>
            </a:r>
            <a:r>
              <a:rPr lang="en" sz="1200" dirty="0"/>
              <a:t> what you discovered, what ideas do you have</a:t>
            </a:r>
            <a:r>
              <a:rPr lang="en-US" sz="1200" baseline="0" dirty="0"/>
              <a:t> for programming and outreach in your community</a:t>
            </a:r>
            <a:r>
              <a:rPr lang="en" sz="1200" dirty="0"/>
              <a:t>?</a:t>
            </a:r>
            <a:endParaRPr lang="en-US" sz="1200" dirty="0"/>
          </a:p>
          <a:p>
            <a:pPr marL="0" indent="0">
              <a:lnSpc>
                <a:spcPct val="115000"/>
              </a:lnSpc>
              <a:buNone/>
            </a:pPr>
            <a:endParaRPr lang="en-US" sz="1200" dirty="0"/>
          </a:p>
          <a:p>
            <a:pPr marL="0" marR="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200" dirty="0"/>
              <a:t>Programming can range from very simple projects to year-long, recurring sessions. For instance, a bulletin board or book display on a current health topic is easy to do and doesn't require much work or expense. </a:t>
            </a:r>
          </a:p>
          <a:p>
            <a:pPr marL="0" indent="0">
              <a:lnSpc>
                <a:spcPct val="115000"/>
              </a:lnSpc>
              <a:buNone/>
            </a:pPr>
            <a:endParaRPr sz="1200" dirty="0"/>
          </a:p>
          <a:p>
            <a:pPr marL="0" indent="0">
              <a:lnSpc>
                <a:spcPct val="115000"/>
              </a:lnSpc>
              <a:spcBef>
                <a:spcPts val="1121"/>
              </a:spcBef>
              <a:buNone/>
            </a:pPr>
            <a:r>
              <a:rPr lang="en" sz="1200" dirty="0"/>
              <a:t>Questions to ask include:</a:t>
            </a:r>
            <a:endParaRPr sz="1200" dirty="0"/>
          </a:p>
          <a:p>
            <a:pPr marL="750595" marR="142354" indent="-310591">
              <a:lnSpc>
                <a:spcPct val="115000"/>
              </a:lnSpc>
              <a:spcBef>
                <a:spcPts val="1121"/>
              </a:spcBef>
              <a:buSzPts val="1200"/>
            </a:pPr>
            <a:r>
              <a:rPr lang="en" sz="1200" dirty="0"/>
              <a:t>Which audiences do you want to reach? (an age group? ethnic or language group? other demographic or target population?)</a:t>
            </a:r>
            <a:endParaRPr sz="1200" dirty="0"/>
          </a:p>
          <a:p>
            <a:pPr marL="750595" marR="142354" indent="-310591">
              <a:lnSpc>
                <a:spcPct val="115000"/>
              </a:lnSpc>
              <a:buSzPts val="1200"/>
            </a:pPr>
            <a:r>
              <a:rPr lang="en" sz="1200" dirty="0"/>
              <a:t>What are the big health issues? (diseases or conditions? social issues? need for multilingual materials or culturally-appropriate materials?)</a:t>
            </a:r>
            <a:endParaRPr sz="1200" dirty="0"/>
          </a:p>
          <a:p>
            <a:pPr marL="750595" marR="142354" indent="-310591">
              <a:lnSpc>
                <a:spcPct val="115000"/>
              </a:lnSpc>
              <a:buSzPts val="1200"/>
            </a:pPr>
            <a:r>
              <a:rPr lang="en" sz="1200" dirty="0"/>
              <a:t>What types of programs already work well in your library setting? (lecture? participative? special event?)</a:t>
            </a:r>
            <a:endParaRPr sz="1200" dirty="0"/>
          </a:p>
          <a:p>
            <a:pPr marL="750595" marR="142354" indent="-310591">
              <a:lnSpc>
                <a:spcPct val="115000"/>
              </a:lnSpc>
              <a:buSzPts val="1200"/>
            </a:pPr>
            <a:r>
              <a:rPr lang="en" sz="1200" dirty="0"/>
              <a:t>What has to happen to make your ideas into reality? (Approval from administration, funding, staffing, or other?)</a:t>
            </a:r>
            <a:endParaRPr sz="1200" dirty="0"/>
          </a:p>
          <a:p>
            <a:pPr marL="0" indent="0">
              <a:lnSpc>
                <a:spcPct val="115000"/>
              </a:lnSpc>
              <a:spcBef>
                <a:spcPts val="1121"/>
              </a:spcBef>
              <a:buNone/>
            </a:pPr>
            <a:r>
              <a:rPr lang="en" sz="1200" dirty="0"/>
              <a:t>You may or may not have responsibility for planning programming in your current position; regardless, knowing about this topic will be helpful in many ways. You may have the responsibility for creating a handout or designing a bulletin board on a topic. You may be asked to develop a health resource list for a particular user group. You may be in a position to suggest ideas based on needs of users you encounter. You may have connections in the community that are useful for building successful health programming and outreach partnerships. Understanding how to target materials and programs to target audiences and specific groups will always serve you well.</a:t>
            </a:r>
            <a:endParaRPr lang="en-US" sz="1200" dirty="0"/>
          </a:p>
          <a:p>
            <a:pPr marL="0" indent="0">
              <a:lnSpc>
                <a:spcPct val="115000"/>
              </a:lnSpc>
              <a:spcBef>
                <a:spcPts val="1121"/>
              </a:spcBef>
              <a:buNone/>
            </a:pPr>
            <a:endParaRPr sz="1200" dirty="0"/>
          </a:p>
          <a:p>
            <a:pPr marL="0" indent="0">
              <a:lnSpc>
                <a:spcPct val="115000"/>
              </a:lnSpc>
              <a:spcBef>
                <a:spcPts val="1121"/>
              </a:spcBef>
              <a:buNone/>
            </a:pPr>
            <a:r>
              <a:rPr lang="en" sz="1200" dirty="0"/>
              <a:t>A good place to start is to think about what you have to work with. It could be a computer lab, a meeting room, bilingual staff, volunteers, or good partnerships with others in the community. Maybe you have financial support for programming from a strong Friends of the Library group. Maybe you have simple things, such a display boxes or bulletin boards; these are perfect for highlighting current health topics and related items in the collection. </a:t>
            </a:r>
            <a:endParaRPr sz="1200" dirty="0"/>
          </a:p>
          <a:p>
            <a:pPr marL="0" indent="0">
              <a:lnSpc>
                <a:spcPct val="115000"/>
              </a:lnSpc>
              <a:spcBef>
                <a:spcPts val="1121"/>
              </a:spcBef>
              <a:buNone/>
            </a:pPr>
            <a:endParaRPr lang="en-US" sz="1200" dirty="0"/>
          </a:p>
          <a:p>
            <a:pPr marL="0" indent="0">
              <a:spcBef>
                <a:spcPts val="1121"/>
              </a:spcBef>
              <a:buNone/>
            </a:pPr>
            <a:endParaRPr dirty="0"/>
          </a:p>
          <a:p>
            <a:pPr marL="0" indent="0">
              <a:buNone/>
            </a:pPr>
            <a:endParaRPr dirty="0"/>
          </a:p>
        </p:txBody>
      </p:sp>
    </p:spTree>
    <p:extLst>
      <p:ext uri="{BB962C8B-B14F-4D97-AF65-F5344CB8AC3E}">
        <p14:creationId xmlns:p14="http://schemas.microsoft.com/office/powerpoint/2010/main" val="1006419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Shape 943"/>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4" name="Shape 944"/>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5313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5850" y="857250"/>
            <a:ext cx="4114800" cy="23145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sz="1100" b="1" i="0" u="none" strike="noStrike" cap="none" dirty="0">
                <a:solidFill>
                  <a:srgbClr val="000000"/>
                </a:solidFill>
                <a:effectLst/>
                <a:latin typeface="Arial"/>
                <a:ea typeface="Arial"/>
                <a:cs typeface="Arial"/>
                <a:sym typeface="Arial"/>
              </a:rPr>
              <a:t>Nothing About Us Without Us!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3" tooltip="Latin"/>
              </a:rPr>
              <a:t>Latin</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Nihil de nobis, sine nobis</a:t>
            </a:r>
            <a:r>
              <a:rPr lang="en-US" sz="1100" b="0" i="0" u="none" strike="noStrike" cap="none" dirty="0">
                <a:solidFill>
                  <a:srgbClr val="000000"/>
                </a:solidFill>
                <a:effectLst/>
                <a:latin typeface="Arial"/>
                <a:ea typeface="Arial"/>
                <a:cs typeface="Arial"/>
                <a:sym typeface="Arial"/>
              </a:rPr>
              <a:t>") is a </a:t>
            </a:r>
            <a:r>
              <a:rPr lang="en-US" sz="1100" b="0" i="0" u="none" strike="noStrike" cap="none" dirty="0">
                <a:solidFill>
                  <a:srgbClr val="000000"/>
                </a:solidFill>
                <a:effectLst/>
                <a:latin typeface="Arial"/>
                <a:ea typeface="Arial"/>
                <a:cs typeface="Arial"/>
                <a:sym typeface="Arial"/>
                <a:hlinkClick r:id="rId4" tooltip="Slogan"/>
              </a:rPr>
              <a:t>slogan</a:t>
            </a:r>
            <a:r>
              <a:rPr lang="en-US" sz="1100" b="0" i="0" u="none" strike="noStrike" cap="none" dirty="0">
                <a:solidFill>
                  <a:srgbClr val="000000"/>
                </a:solidFill>
                <a:effectLst/>
                <a:latin typeface="Arial"/>
                <a:ea typeface="Arial"/>
                <a:cs typeface="Arial"/>
                <a:sym typeface="Arial"/>
              </a:rPr>
              <a:t> used to communicate the idea that no policy should be decided by any representative without the full and direct participation of members of the group(s) affected by that policy. This involves </a:t>
            </a:r>
            <a:r>
              <a:rPr lang="en-US" sz="1100" b="0" i="0" u="none" strike="noStrike" cap="none" dirty="0">
                <a:solidFill>
                  <a:srgbClr val="000000"/>
                </a:solidFill>
                <a:effectLst/>
                <a:latin typeface="Arial"/>
                <a:ea typeface="Arial"/>
                <a:cs typeface="Arial"/>
                <a:sym typeface="Arial"/>
                <a:hlinkClick r:id="rId5" tooltip="Nation state"/>
              </a:rPr>
              <a:t>national</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6" tooltip="Ethnic group"/>
              </a:rPr>
              <a:t>ethnic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7" tooltip="Social model of disability"/>
              </a:rPr>
              <a:t>disability-based</a:t>
            </a:r>
            <a:r>
              <a:rPr lang="en-US" sz="1100" b="0" i="0" u="none" strike="noStrike" cap="none" dirty="0">
                <a:solidFill>
                  <a:srgbClr val="000000"/>
                </a:solidFill>
                <a:effectLst/>
                <a:latin typeface="Arial"/>
                <a:ea typeface="Arial"/>
                <a:cs typeface="Arial"/>
                <a:sym typeface="Arial"/>
              </a:rPr>
              <a:t>, or other groups that are often thought to be </a:t>
            </a:r>
            <a:r>
              <a:rPr lang="en-US" sz="1100" b="0" i="0" u="none" strike="noStrike" cap="none" dirty="0">
                <a:solidFill>
                  <a:srgbClr val="000000"/>
                </a:solidFill>
                <a:effectLst/>
                <a:latin typeface="Arial"/>
                <a:ea typeface="Arial"/>
                <a:cs typeface="Arial"/>
                <a:sym typeface="Arial"/>
                <a:hlinkClick r:id="rId8" tooltip="Social exclusion"/>
              </a:rPr>
              <a:t>marginalized</a:t>
            </a:r>
            <a:r>
              <a:rPr lang="en-US" sz="1100" b="0" i="0" u="none" strike="noStrike" cap="none" dirty="0">
                <a:solidFill>
                  <a:srgbClr val="000000"/>
                </a:solidFill>
                <a:effectLst/>
                <a:latin typeface="Arial"/>
                <a:ea typeface="Arial"/>
                <a:cs typeface="Arial"/>
                <a:sym typeface="Arial"/>
              </a:rPr>
              <a:t> from political, social, and economic opportunities.</a:t>
            </a:r>
          </a:p>
          <a:p>
            <a:r>
              <a:rPr lang="en-US" sz="1100" b="0" i="0" u="none" strike="noStrike" cap="none" dirty="0">
                <a:solidFill>
                  <a:srgbClr val="000000"/>
                </a:solidFill>
                <a:effectLst/>
                <a:latin typeface="Arial"/>
                <a:ea typeface="Arial"/>
                <a:cs typeface="Arial"/>
                <a:sym typeface="Arial"/>
              </a:rPr>
              <a:t>The saying has its origins in </a:t>
            </a:r>
            <a:r>
              <a:rPr lang="en-US" sz="1100" b="0" i="0" u="none" strike="noStrike" cap="none" dirty="0">
                <a:solidFill>
                  <a:srgbClr val="000000"/>
                </a:solidFill>
                <a:effectLst/>
                <a:latin typeface="Arial"/>
                <a:ea typeface="Arial"/>
                <a:cs typeface="Arial"/>
                <a:sym typeface="Arial"/>
                <a:hlinkClick r:id="rId9" tooltip="Central Europe"/>
              </a:rPr>
              <a:t>Central European</a:t>
            </a:r>
            <a:r>
              <a:rPr lang="en-US" sz="1100" b="0" i="0" u="none" strike="noStrike" cap="none" dirty="0">
                <a:solidFill>
                  <a:srgbClr val="000000"/>
                </a:solidFill>
                <a:effectLst/>
                <a:latin typeface="Arial"/>
                <a:ea typeface="Arial"/>
                <a:cs typeface="Arial"/>
                <a:sym typeface="Arial"/>
              </a:rPr>
              <a:t> political traditions. It was the political motto that helped establish—and, loosely translated into Latin, provided the name for—Poland's 1505 constitutional legislation, </a:t>
            </a:r>
            <a:r>
              <a:rPr lang="en-US" sz="1100" b="0" i="1" u="none" strike="noStrike" cap="none" dirty="0">
                <a:solidFill>
                  <a:srgbClr val="000000"/>
                </a:solidFill>
                <a:effectLst/>
                <a:latin typeface="Arial"/>
                <a:ea typeface="Arial"/>
                <a:cs typeface="Arial"/>
                <a:sym typeface="Arial"/>
                <a:hlinkClick r:id="rId10" tooltip="Nihil novi"/>
              </a:rPr>
              <a:t>Nihil novi</a:t>
            </a:r>
            <a:r>
              <a:rPr lang="en-US" sz="1100" b="0" i="0" u="none" strike="noStrike" cap="none" dirty="0">
                <a:solidFill>
                  <a:srgbClr val="000000"/>
                </a:solidFill>
                <a:effectLst/>
                <a:latin typeface="Arial"/>
                <a:ea typeface="Arial"/>
                <a:cs typeface="Arial"/>
                <a:sym typeface="Arial"/>
              </a:rPr>
              <a:t>, which first transferred governing authority from the monarch to the parliament. It subsequently became a byword for democratic norms. In this use, it is closely analogous to one of the most familiar slogans of the </a:t>
            </a:r>
            <a:r>
              <a:rPr lang="en-US" sz="1100" b="0" i="0" u="none" strike="noStrike" cap="none" dirty="0">
                <a:solidFill>
                  <a:srgbClr val="000000"/>
                </a:solidFill>
                <a:effectLst/>
                <a:latin typeface="Arial"/>
                <a:ea typeface="Arial"/>
                <a:cs typeface="Arial"/>
                <a:sym typeface="Arial"/>
                <a:hlinkClick r:id="rId11" tooltip="American Revolutionary War"/>
              </a:rPr>
              <a:t>American Revolutionary War</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12" tooltip="No taxation without representation"/>
              </a:rPr>
              <a:t>No taxation without representation</a:t>
            </a:r>
            <a:r>
              <a:rPr lang="en-US" sz="1100" b="0" i="0" u="none" strike="noStrike" cap="none" dirty="0">
                <a:solidFill>
                  <a:srgbClr val="000000"/>
                </a:solidFill>
                <a:effectLst/>
                <a:latin typeface="Arial"/>
                <a:ea typeface="Arial"/>
                <a:cs typeface="Arial"/>
                <a:sym typeface="Arial"/>
              </a:rPr>
              <a:t>'.</a:t>
            </a:r>
            <a:r>
              <a:rPr lang="en-US" sz="1100" b="0" i="0" u="none" strike="noStrike" cap="none" baseline="30000" dirty="0">
                <a:solidFill>
                  <a:srgbClr val="000000"/>
                </a:solidFill>
                <a:effectLst/>
                <a:latin typeface="Arial"/>
                <a:ea typeface="Arial"/>
                <a:cs typeface="Arial"/>
                <a:sym typeface="Arial"/>
                <a:hlinkClick r:id="rId13"/>
              </a:rPr>
              <a:t>[1]</a:t>
            </a:r>
            <a:r>
              <a:rPr lang="en-US" sz="1100" b="0" i="0" u="none" strike="noStrike" cap="none" dirty="0">
                <a:solidFill>
                  <a:srgbClr val="000000"/>
                </a:solidFill>
                <a:effectLst/>
                <a:latin typeface="Arial"/>
                <a:ea typeface="Arial"/>
                <a:cs typeface="Arial"/>
                <a:sym typeface="Arial"/>
              </a:rPr>
              <a:t> It is also a long-standing principle of </a:t>
            </a:r>
            <a:r>
              <a:rPr lang="en-US" sz="1100" b="0" i="0" u="none" strike="noStrike" cap="none" dirty="0">
                <a:solidFill>
                  <a:srgbClr val="000000"/>
                </a:solidFill>
                <a:effectLst/>
                <a:latin typeface="Arial"/>
                <a:ea typeface="Arial"/>
                <a:cs typeface="Arial"/>
                <a:sym typeface="Arial"/>
                <a:hlinkClick r:id="rId14" tooltip="Hungary"/>
              </a:rPr>
              <a:t>Hungarian</a:t>
            </a:r>
            <a:r>
              <a:rPr lang="en-US" sz="1100" b="0" i="0" u="none" strike="noStrike" cap="none" dirty="0">
                <a:solidFill>
                  <a:srgbClr val="000000"/>
                </a:solidFill>
                <a:effectLst/>
                <a:latin typeface="Arial"/>
                <a:ea typeface="Arial"/>
                <a:cs typeface="Arial"/>
                <a:sym typeface="Arial"/>
              </a:rPr>
              <a:t> law and </a:t>
            </a:r>
            <a:r>
              <a:rPr lang="en-US" sz="1100" b="0" i="0" u="none" strike="noStrike" cap="none" dirty="0">
                <a:solidFill>
                  <a:srgbClr val="000000"/>
                </a:solidFill>
                <a:effectLst/>
                <a:latin typeface="Arial"/>
                <a:ea typeface="Arial"/>
                <a:cs typeface="Arial"/>
                <a:sym typeface="Arial"/>
                <a:hlinkClick r:id="rId15" tooltip="Foreign policy"/>
              </a:rPr>
              <a:t>foreign policy</a:t>
            </a:r>
            <a:r>
              <a:rPr lang="en-US" sz="1100" b="0" i="0" u="none" strike="noStrike" cap="none" dirty="0">
                <a:solidFill>
                  <a:srgbClr val="000000"/>
                </a:solidFill>
                <a:effectLst/>
                <a:latin typeface="Arial"/>
                <a:ea typeface="Arial"/>
                <a:cs typeface="Arial"/>
                <a:sym typeface="Arial"/>
              </a:rPr>
              <a:t>,</a:t>
            </a:r>
            <a:r>
              <a:rPr lang="en-US" sz="1100" b="0" i="0" u="none" strike="noStrike" cap="none" baseline="30000" dirty="0">
                <a:solidFill>
                  <a:srgbClr val="000000"/>
                </a:solidFill>
                <a:effectLst/>
                <a:latin typeface="Arial"/>
                <a:ea typeface="Arial"/>
                <a:cs typeface="Arial"/>
                <a:sym typeface="Arial"/>
                <a:hlinkClick r:id="rId16"/>
              </a:rPr>
              <a:t>[2]</a:t>
            </a:r>
            <a:r>
              <a:rPr lang="en-US" sz="1100" b="0" i="0" u="none" strike="noStrike" cap="none" dirty="0">
                <a:solidFill>
                  <a:srgbClr val="000000"/>
                </a:solidFill>
                <a:effectLst/>
                <a:latin typeface="Arial"/>
                <a:ea typeface="Arial"/>
                <a:cs typeface="Arial"/>
                <a:sym typeface="Arial"/>
              </a:rPr>
              <a:t> and was a cornerstone of the foreign policy of </a:t>
            </a:r>
            <a:r>
              <a:rPr lang="en-US" sz="1100" b="0" i="0" u="none" strike="noStrike" cap="none" dirty="0">
                <a:solidFill>
                  <a:srgbClr val="000000"/>
                </a:solidFill>
                <a:effectLst/>
                <a:latin typeface="Arial"/>
                <a:ea typeface="Arial"/>
                <a:cs typeface="Arial"/>
                <a:sym typeface="Arial"/>
                <a:hlinkClick r:id="rId17" tooltip="Second Polish Republic"/>
              </a:rPr>
              <a:t>interwar Poland</a:t>
            </a:r>
            <a:r>
              <a:rPr lang="en-US" sz="1100" b="0" i="0" u="none" strike="noStrike" cap="none" dirty="0">
                <a:solidFill>
                  <a:srgbClr val="000000"/>
                </a:solidFill>
                <a:effectLst/>
                <a:latin typeface="Arial"/>
                <a:ea typeface="Arial"/>
                <a:cs typeface="Arial"/>
                <a:sym typeface="Arial"/>
              </a:rPr>
              <a:t>.</a:t>
            </a:r>
            <a:r>
              <a:rPr lang="en-US" sz="1100" b="0" i="0" u="none" strike="noStrike" cap="none" baseline="30000" dirty="0">
                <a:solidFill>
                  <a:srgbClr val="000000"/>
                </a:solidFill>
                <a:effectLst/>
                <a:latin typeface="Arial"/>
                <a:ea typeface="Arial"/>
                <a:cs typeface="Arial"/>
                <a:sym typeface="Arial"/>
                <a:hlinkClick r:id="rId18"/>
              </a:rPr>
              <a:t>[3]</a:t>
            </a:r>
            <a:r>
              <a:rPr lang="en-US" sz="1100" b="0" i="0" u="none" strike="noStrike" cap="none" baseline="30000" dirty="0">
                <a:solidFill>
                  <a:srgbClr val="000000"/>
                </a:solidFill>
                <a:effectLst/>
                <a:latin typeface="Arial"/>
                <a:ea typeface="Arial"/>
                <a:cs typeface="Arial"/>
                <a:sym typeface="Arial"/>
                <a:hlinkClick r:id="rId19"/>
              </a:rPr>
              <a:t>[4]</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The term in its English form came into use in </a:t>
            </a:r>
            <a:r>
              <a:rPr lang="en-US" sz="1100" b="0" i="0" u="none" strike="noStrike" cap="none" dirty="0">
                <a:solidFill>
                  <a:srgbClr val="000000"/>
                </a:solidFill>
                <a:effectLst/>
                <a:latin typeface="Arial"/>
                <a:ea typeface="Arial"/>
                <a:cs typeface="Arial"/>
                <a:sym typeface="Arial"/>
                <a:hlinkClick r:id="rId20" tooltip="Disability activism"/>
              </a:rPr>
              <a:t>disability activism</a:t>
            </a:r>
            <a:r>
              <a:rPr lang="en-US" sz="1100" b="0" i="0" u="none" strike="noStrike" cap="none" dirty="0">
                <a:solidFill>
                  <a:srgbClr val="000000"/>
                </a:solidFill>
                <a:effectLst/>
                <a:latin typeface="Arial"/>
                <a:ea typeface="Arial"/>
                <a:cs typeface="Arial"/>
                <a:sym typeface="Arial"/>
              </a:rPr>
              <a:t> during the 1990s. </a:t>
            </a:r>
            <a:r>
              <a:rPr lang="en-US" sz="1100" b="0" i="0" u="none" strike="noStrike" cap="none" dirty="0">
                <a:solidFill>
                  <a:srgbClr val="000000"/>
                </a:solidFill>
                <a:effectLst/>
                <a:latin typeface="Arial"/>
                <a:ea typeface="Arial"/>
                <a:cs typeface="Arial"/>
                <a:sym typeface="Arial"/>
                <a:hlinkClick r:id="rId21" tooltip="James Charlton (activist)"/>
              </a:rPr>
              <a:t>James Charlton</a:t>
            </a:r>
            <a:r>
              <a:rPr lang="en-US" sz="1100" b="0" i="0" u="none" strike="noStrike" cap="none" dirty="0">
                <a:solidFill>
                  <a:srgbClr val="000000"/>
                </a:solidFill>
                <a:effectLst/>
                <a:latin typeface="Arial"/>
                <a:ea typeface="Arial"/>
                <a:cs typeface="Arial"/>
                <a:sym typeface="Arial"/>
              </a:rPr>
              <a:t> relates that he first heard the term used in talks by </a:t>
            </a:r>
            <a:r>
              <a:rPr lang="en-US" sz="1100" b="0" i="0" u="none" strike="noStrike" cap="none" dirty="0">
                <a:solidFill>
                  <a:srgbClr val="000000"/>
                </a:solidFill>
                <a:effectLst/>
                <a:latin typeface="Arial"/>
                <a:ea typeface="Arial"/>
                <a:cs typeface="Arial"/>
                <a:sym typeface="Arial"/>
                <a:hlinkClick r:id="rId22" tooltip="South African"/>
              </a:rPr>
              <a:t>South African</a:t>
            </a:r>
            <a:r>
              <a:rPr lang="en-US" sz="1100" b="0" i="0" u="none" strike="noStrike" cap="none" dirty="0">
                <a:solidFill>
                  <a:srgbClr val="000000"/>
                </a:solidFill>
                <a:effectLst/>
                <a:latin typeface="Arial"/>
                <a:ea typeface="Arial"/>
                <a:cs typeface="Arial"/>
                <a:sym typeface="Arial"/>
              </a:rPr>
              <a:t> disability activists Michael </a:t>
            </a:r>
            <a:r>
              <a:rPr lang="en-US" sz="1100" b="0" i="0" u="none" strike="noStrike" cap="none" dirty="0" err="1">
                <a:solidFill>
                  <a:srgbClr val="000000"/>
                </a:solidFill>
                <a:effectLst/>
                <a:latin typeface="Arial"/>
                <a:ea typeface="Arial"/>
                <a:cs typeface="Arial"/>
                <a:sym typeface="Arial"/>
              </a:rPr>
              <a:t>Masutha</a:t>
            </a:r>
            <a:r>
              <a:rPr lang="en-US" sz="1100" b="0" i="0" u="none" strike="noStrike" cap="none" dirty="0">
                <a:solidFill>
                  <a:srgbClr val="000000"/>
                </a:solidFill>
                <a:effectLst/>
                <a:latin typeface="Arial"/>
                <a:ea typeface="Arial"/>
                <a:cs typeface="Arial"/>
                <a:sym typeface="Arial"/>
              </a:rPr>
              <a:t> and William Rowland, who had in turn heard the phrase used by an unnamed </a:t>
            </a:r>
            <a:r>
              <a:rPr lang="en-US" sz="1100" b="0" i="0" u="none" strike="noStrike" cap="none" dirty="0">
                <a:solidFill>
                  <a:srgbClr val="000000"/>
                </a:solidFill>
                <a:effectLst/>
                <a:latin typeface="Arial"/>
                <a:ea typeface="Arial"/>
                <a:cs typeface="Arial"/>
                <a:sym typeface="Arial"/>
                <a:hlinkClick r:id="rId23" tooltip="East European"/>
              </a:rPr>
              <a:t>East European</a:t>
            </a:r>
            <a:r>
              <a:rPr lang="en-US" sz="1100" b="0" i="0" u="none" strike="noStrike" cap="none" dirty="0">
                <a:solidFill>
                  <a:srgbClr val="000000"/>
                </a:solidFill>
                <a:effectLst/>
                <a:latin typeface="Arial"/>
                <a:ea typeface="Arial"/>
                <a:cs typeface="Arial"/>
                <a:sym typeface="Arial"/>
              </a:rPr>
              <a:t> activist at an earlier international disability rights conference. In 1998, Charlton used the saying as title for a book on disability rights.</a:t>
            </a:r>
            <a:r>
              <a:rPr lang="en-US" sz="1100" b="0" i="0" u="none" strike="noStrike" cap="none" baseline="30000" dirty="0">
                <a:solidFill>
                  <a:srgbClr val="000000"/>
                </a:solidFill>
                <a:effectLst/>
                <a:latin typeface="Arial"/>
                <a:ea typeface="Arial"/>
                <a:cs typeface="Arial"/>
                <a:sym typeface="Arial"/>
                <a:hlinkClick r:id="rId24"/>
              </a:rPr>
              <a:t>[5]</a:t>
            </a:r>
            <a:r>
              <a:rPr lang="en-US" sz="1100" b="0" i="0" u="none" strike="noStrike" cap="none" dirty="0">
                <a:solidFill>
                  <a:srgbClr val="000000"/>
                </a:solidFill>
                <a:effectLst/>
                <a:latin typeface="Arial"/>
                <a:ea typeface="Arial"/>
                <a:cs typeface="Arial"/>
                <a:sym typeface="Arial"/>
              </a:rPr>
              <a:t> Disability rights activist </a:t>
            </a:r>
            <a:r>
              <a:rPr lang="en-US" sz="1100" b="0" i="0" u="none" strike="noStrike" cap="none" dirty="0">
                <a:solidFill>
                  <a:srgbClr val="000000"/>
                </a:solidFill>
                <a:effectLst/>
                <a:latin typeface="Arial"/>
                <a:ea typeface="Arial"/>
                <a:cs typeface="Arial"/>
                <a:sym typeface="Arial"/>
                <a:hlinkClick r:id="rId25" tooltip="David Werner"/>
              </a:rPr>
              <a:t>David Werner</a:t>
            </a:r>
            <a:r>
              <a:rPr lang="en-US" sz="1100" b="0" i="0" u="none" strike="noStrike" cap="none" dirty="0">
                <a:solidFill>
                  <a:srgbClr val="000000"/>
                </a:solidFill>
                <a:effectLst/>
                <a:latin typeface="Arial"/>
                <a:ea typeface="Arial"/>
                <a:cs typeface="Arial"/>
                <a:sym typeface="Arial"/>
              </a:rPr>
              <a:t> used the same title for another book, also published in 1998.</a:t>
            </a:r>
            <a:r>
              <a:rPr lang="en-US" sz="1100" b="0" i="0" u="none" strike="noStrike" cap="none" baseline="30000" dirty="0">
                <a:solidFill>
                  <a:srgbClr val="000000"/>
                </a:solidFill>
                <a:effectLst/>
                <a:latin typeface="Arial"/>
                <a:ea typeface="Arial"/>
                <a:cs typeface="Arial"/>
                <a:sym typeface="Arial"/>
                <a:hlinkClick r:id="rId26"/>
              </a:rPr>
              <a:t>[6]</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The saying has since moved from the </a:t>
            </a:r>
            <a:r>
              <a:rPr lang="en-US" sz="1100" b="0" i="0" u="none" strike="noStrike" cap="none" dirty="0">
                <a:solidFill>
                  <a:srgbClr val="000000"/>
                </a:solidFill>
                <a:effectLst/>
                <a:latin typeface="Arial"/>
                <a:ea typeface="Arial"/>
                <a:cs typeface="Arial"/>
                <a:sym typeface="Arial"/>
                <a:hlinkClick r:id="rId27" tooltip="Disability rights"/>
              </a:rPr>
              <a:t>disability rights</a:t>
            </a:r>
            <a:r>
              <a:rPr lang="en-US" sz="1100" b="0" i="0" u="none" strike="noStrike" cap="none" dirty="0">
                <a:solidFill>
                  <a:srgbClr val="000000"/>
                </a:solidFill>
                <a:effectLst/>
                <a:latin typeface="Arial"/>
                <a:ea typeface="Arial"/>
                <a:cs typeface="Arial"/>
                <a:sym typeface="Arial"/>
              </a:rPr>
              <a:t> movement to other </a:t>
            </a:r>
            <a:r>
              <a:rPr lang="en-US" sz="1100" b="0" i="0" u="none" strike="noStrike" cap="none" dirty="0">
                <a:solidFill>
                  <a:srgbClr val="000000"/>
                </a:solidFill>
                <a:effectLst/>
                <a:latin typeface="Arial"/>
                <a:ea typeface="Arial"/>
                <a:cs typeface="Arial"/>
                <a:sym typeface="Arial"/>
                <a:hlinkClick r:id="rId28" tooltip="Interest group"/>
              </a:rPr>
              <a:t>interest group</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29" tooltip="Identity politics"/>
              </a:rPr>
              <a:t>identity politics</a:t>
            </a:r>
            <a:r>
              <a:rPr lang="en-US" sz="1100" b="0" i="0" u="none" strike="noStrike" cap="none" dirty="0">
                <a:solidFill>
                  <a:srgbClr val="000000"/>
                </a:solidFill>
                <a:effectLst/>
                <a:latin typeface="Arial"/>
                <a:ea typeface="Arial"/>
                <a:cs typeface="Arial"/>
                <a:sym typeface="Arial"/>
              </a:rPr>
              <a:t>, and </a:t>
            </a:r>
            <a:r>
              <a:rPr lang="en-US" sz="1100" b="0" i="0" u="none" strike="noStrike" cap="none" dirty="0">
                <a:solidFill>
                  <a:srgbClr val="000000"/>
                </a:solidFill>
                <a:effectLst/>
                <a:latin typeface="Arial"/>
                <a:ea typeface="Arial"/>
                <a:cs typeface="Arial"/>
                <a:sym typeface="Arial"/>
                <a:hlinkClick r:id="rId30" tooltip="Populism"/>
              </a:rPr>
              <a:t>populist</a:t>
            </a:r>
            <a:r>
              <a:rPr lang="en-US" sz="1100" b="0" i="0" u="none" strike="noStrike" cap="none" dirty="0">
                <a:solidFill>
                  <a:srgbClr val="000000"/>
                </a:solidFill>
                <a:effectLst/>
                <a:latin typeface="Arial"/>
                <a:ea typeface="Arial"/>
                <a:cs typeface="Arial"/>
                <a:sym typeface="Arial"/>
              </a:rPr>
              <a:t> movements.</a:t>
            </a:r>
            <a:r>
              <a:rPr lang="en-US" sz="1100" b="0" i="0" u="none" strike="noStrike" cap="none" baseline="30000" dirty="0">
                <a:solidFill>
                  <a:srgbClr val="000000"/>
                </a:solidFill>
                <a:effectLst/>
                <a:latin typeface="Arial"/>
                <a:ea typeface="Arial"/>
                <a:cs typeface="Arial"/>
                <a:sym typeface="Arial"/>
                <a:hlinkClick r:id="rId31"/>
              </a:rPr>
              <a:t>[7]</a:t>
            </a:r>
            <a:r>
              <a:rPr lang="en-US" sz="1100" b="0" i="0" u="none" strike="noStrike" cap="none" baseline="30000" dirty="0">
                <a:solidFill>
                  <a:srgbClr val="000000"/>
                </a:solidFill>
                <a:effectLst/>
                <a:latin typeface="Arial"/>
                <a:ea typeface="Arial"/>
                <a:cs typeface="Arial"/>
                <a:sym typeface="Arial"/>
                <a:hlinkClick r:id="rId32"/>
              </a:rPr>
              <a:t>[8]</a:t>
            </a: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899992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Shape 862"/>
          <p:cNvSpPr>
            <a:spLocks noGrp="1" noRot="1" noChangeAspect="1"/>
          </p:cNvSpPr>
          <p:nvPr>
            <p:ph type="sldImg" idx="2"/>
          </p:nvPr>
        </p:nvSpPr>
        <p:spPr>
          <a:xfrm>
            <a:off x="-9942513" y="2459038"/>
            <a:ext cx="21872576" cy="123047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3" name="Shape 863"/>
          <p:cNvSpPr txBox="1">
            <a:spLocks noGrp="1"/>
          </p:cNvSpPr>
          <p:nvPr>
            <p:ph type="body" idx="1"/>
          </p:nvPr>
        </p:nvSpPr>
        <p:spPr>
          <a:xfrm>
            <a:off x="198628" y="15585141"/>
            <a:ext cx="1589024" cy="14764871"/>
          </a:xfrm>
          <a:prstGeom prst="rect">
            <a:avLst/>
          </a:prstGeom>
        </p:spPr>
        <p:txBody>
          <a:bodyPr spcFirstLastPara="1" wrap="square" lIns="93162" tIns="93162" rIns="93162" bIns="93162" anchor="t" anchorCtr="0">
            <a:noAutofit/>
          </a:bodyPr>
          <a:lstStyle/>
          <a:p>
            <a:pPr marL="0" indent="0">
              <a:buNone/>
            </a:pPr>
            <a:r>
              <a:rPr lang="en-US" dirty="0"/>
              <a:t>https://news.nnlm.gov/neo/2016/02/04/logic-model-for-a-birthday-party/</a:t>
            </a:r>
          </a:p>
          <a:p>
            <a:pPr marL="0" indent="0">
              <a:buNone/>
            </a:pPr>
            <a:endParaRPr lang="en-US" dirty="0"/>
          </a:p>
          <a:p>
            <a:pPr marL="0" indent="0">
              <a:buNone/>
            </a:pPr>
            <a:r>
              <a:rPr lang="en-US" dirty="0"/>
              <a:t>If you’re new to logic models, they are planning tools that you use from right to left, starting with long-term outcomes (what you hope to see out in the future), intermediate outcomes, and short term outcomes. Then you think of the activities that would lead to those outcomes, and then inputs, the things you need in order to do the activities. </a:t>
            </a:r>
            <a:endParaRPr dirty="0"/>
          </a:p>
        </p:txBody>
      </p:sp>
    </p:spTree>
    <p:extLst>
      <p:ext uri="{BB962C8B-B14F-4D97-AF65-F5344CB8AC3E}">
        <p14:creationId xmlns:p14="http://schemas.microsoft.com/office/powerpoint/2010/main" val="444884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a:spLocks noGrp="1" noRot="1" noChangeAspect="1"/>
          </p:cNvSpPr>
          <p:nvPr>
            <p:ph type="sldImg" idx="2"/>
          </p:nvPr>
        </p:nvSpPr>
        <p:spPr>
          <a:xfrm>
            <a:off x="-8847138" y="4102100"/>
            <a:ext cx="19680238" cy="110712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Shape 867"/>
          <p:cNvSpPr txBox="1">
            <a:spLocks noGrp="1"/>
          </p:cNvSpPr>
          <p:nvPr>
            <p:ph type="body" idx="1"/>
          </p:nvPr>
        </p:nvSpPr>
        <p:spPr>
          <a:xfrm>
            <a:off x="198628" y="15790211"/>
            <a:ext cx="1589024" cy="12919800"/>
          </a:xfrm>
          <a:prstGeom prst="rect">
            <a:avLst/>
          </a:prstGeom>
          <a:noFill/>
          <a:ln>
            <a:noFill/>
          </a:ln>
        </p:spPr>
        <p:txBody>
          <a:bodyPr spcFirstLastPara="1" wrap="square" lIns="93162" tIns="46568" rIns="93162" bIns="46568" anchor="t" anchorCtr="0">
            <a:noAutofit/>
          </a:bodyPr>
          <a:lstStyle/>
          <a:p>
            <a:pPr marL="0" indent="0">
              <a:buNone/>
            </a:pPr>
            <a:endParaRPr sz="10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accent3"/>
              </a:buClr>
              <a:buSzPts val="1100"/>
              <a:buFont typeface="Arial"/>
              <a:buNone/>
              <a:tabLst/>
              <a:defRPr/>
            </a:pPr>
            <a:r>
              <a:rPr lang="en" sz="1000" dirty="0">
                <a:latin typeface="Calibri"/>
                <a:ea typeface="Calibri"/>
                <a:cs typeface="Calibri"/>
                <a:sym typeface="Calibri"/>
              </a:rPr>
              <a:t>Audience: Do you need help in attracting certain target audiences to your program or to the library in general? </a:t>
            </a:r>
            <a:r>
              <a:rPr lang="en-US" sz="1000" dirty="0">
                <a:latin typeface="Calibri"/>
                <a:ea typeface="Calibri"/>
                <a:cs typeface="Calibri"/>
                <a:sym typeface="Calibri"/>
              </a:rPr>
              <a:t>Consider a community partner that has connections or influence with your target audience. Think about community leaders.</a:t>
            </a:r>
          </a:p>
          <a:p>
            <a:pPr marL="0" indent="0">
              <a:buClr>
                <a:schemeClr val="accent3"/>
              </a:buClr>
              <a:buNone/>
            </a:pPr>
            <a:endParaRPr sz="1000" dirty="0">
              <a:latin typeface="Calibri"/>
              <a:ea typeface="Calibri"/>
              <a:cs typeface="Calibri"/>
              <a:sym typeface="Calibri"/>
            </a:endParaRPr>
          </a:p>
          <a:p>
            <a:pPr marL="0" indent="0">
              <a:buClr>
                <a:schemeClr val="accent3"/>
              </a:buClr>
              <a:buNone/>
            </a:pPr>
            <a:r>
              <a:rPr lang="en" sz="1000" dirty="0">
                <a:latin typeface="Calibri"/>
                <a:ea typeface="Calibri"/>
                <a:cs typeface="Calibri"/>
                <a:sym typeface="Calibri"/>
              </a:rPr>
              <a:t>Publicity: Do you need help publicizing your program? </a:t>
            </a:r>
          </a:p>
          <a:p>
            <a:pPr marL="0" indent="0">
              <a:buNone/>
            </a:pPr>
            <a:r>
              <a:rPr lang="en-US" sz="1000" dirty="0">
                <a:latin typeface="Calibri"/>
                <a:ea typeface="Calibri"/>
                <a:cs typeface="Calibri"/>
                <a:sym typeface="Calibri"/>
              </a:rPr>
              <a:t>Approach people with PR and publicity skills who can create press releases/flyers/posters etc.</a:t>
            </a:r>
          </a:p>
          <a:p>
            <a:pPr marL="0" indent="0">
              <a:buNone/>
            </a:pPr>
            <a:r>
              <a:rPr lang="en-US" sz="1000" dirty="0">
                <a:latin typeface="Calibri"/>
                <a:ea typeface="Calibri"/>
                <a:cs typeface="Calibri"/>
                <a:sym typeface="Calibri"/>
              </a:rPr>
              <a:t>Get acquainted with your local reporters and media sources. If you have a cordial and established relationship, they are more likely to help out. Find out who has the "library beat" at your local media outlets </a:t>
            </a:r>
            <a:r>
              <a:rPr lang="en-US" sz="1000" dirty="0" err="1">
                <a:latin typeface="Calibri"/>
                <a:ea typeface="Calibri"/>
                <a:cs typeface="Calibri"/>
                <a:sym typeface="Calibri"/>
              </a:rPr>
              <a:t>â</a:t>
            </a:r>
            <a:r>
              <a:rPr lang="en-US" sz="1000" dirty="0">
                <a:latin typeface="Calibri"/>
                <a:ea typeface="Calibri"/>
                <a:cs typeface="Calibri"/>
                <a:sym typeface="Calibri"/>
              </a:rPr>
              <a:t>€“ who is responsible for covering events at the library? Find out if your local paper will run a public service ad or article for free.</a:t>
            </a:r>
          </a:p>
          <a:p>
            <a:pPr marL="0" indent="0">
              <a:buClr>
                <a:schemeClr val="accent3"/>
              </a:buClr>
              <a:buNone/>
            </a:pPr>
            <a:endParaRPr sz="1000" dirty="0">
              <a:latin typeface="Calibri"/>
              <a:ea typeface="Calibri"/>
              <a:cs typeface="Calibri"/>
              <a:sym typeface="Calibri"/>
            </a:endParaRPr>
          </a:p>
          <a:p>
            <a:pPr marL="0" indent="0">
              <a:buClr>
                <a:schemeClr val="accent3"/>
              </a:buClr>
              <a:buNone/>
            </a:pPr>
            <a:r>
              <a:rPr lang="en" sz="1000" dirty="0">
                <a:latin typeface="Calibri"/>
                <a:ea typeface="Calibri"/>
                <a:cs typeface="Calibri"/>
                <a:sym typeface="Calibri"/>
              </a:rPr>
              <a:t>Funding: Do you need additional funds to present your program?\</a:t>
            </a:r>
          </a:p>
          <a:p>
            <a:pPr marL="0" indent="0">
              <a:buNone/>
            </a:pPr>
            <a:r>
              <a:rPr lang="en-US" sz="1000" dirty="0">
                <a:latin typeface="Calibri"/>
                <a:ea typeface="Calibri"/>
                <a:cs typeface="Calibri"/>
                <a:sym typeface="Calibri"/>
              </a:rPr>
              <a:t>Offer local businesses the opportunity to sponsor your program. Businesses often set aside funds for community projects since it gives them the chance, and the PR value, to support local causes.</a:t>
            </a:r>
          </a:p>
          <a:p>
            <a:pPr marL="0" indent="0">
              <a:buNone/>
            </a:pPr>
            <a:r>
              <a:rPr lang="en-US" sz="1000" dirty="0">
                <a:latin typeface="Calibri"/>
                <a:ea typeface="Calibri"/>
                <a:cs typeface="Calibri"/>
                <a:sym typeface="Calibri"/>
              </a:rPr>
              <a:t>At big events, consider offering local vendors or community groups a chance to have a booth at the event (with a percentage of their profit going to your library). Think about bookstores (chains and local) as well as local specialty stores.</a:t>
            </a:r>
          </a:p>
          <a:p>
            <a:pPr marL="0" indent="0">
              <a:buNone/>
            </a:pPr>
            <a:r>
              <a:rPr lang="en-US" sz="1000" dirty="0">
                <a:latin typeface="Calibri"/>
                <a:ea typeface="Calibri"/>
                <a:cs typeface="Calibri"/>
                <a:sym typeface="Calibri"/>
              </a:rPr>
              <a:t>Could a partner raise funds for the program or for the library?</a:t>
            </a:r>
          </a:p>
          <a:p>
            <a:pPr marL="0" indent="0">
              <a:buClr>
                <a:schemeClr val="accent3"/>
              </a:buClr>
              <a:buNone/>
            </a:pPr>
            <a:endParaRPr sz="1000" dirty="0">
              <a:latin typeface="Calibri"/>
              <a:ea typeface="Calibri"/>
              <a:cs typeface="Calibri"/>
              <a:sym typeface="Calibri"/>
            </a:endParaRPr>
          </a:p>
          <a:p>
            <a:pPr marL="0" indent="0">
              <a:buClr>
                <a:schemeClr val="accent3"/>
              </a:buClr>
              <a:buNone/>
            </a:pPr>
            <a:r>
              <a:rPr lang="en" sz="1000" dirty="0">
                <a:latin typeface="Calibri"/>
                <a:ea typeface="Calibri"/>
                <a:cs typeface="Calibri"/>
                <a:sym typeface="Calibri"/>
              </a:rPr>
              <a:t>People: Do you need additional people to help you plan and present your program? </a:t>
            </a:r>
          </a:p>
          <a:p>
            <a:pPr marL="0" indent="0">
              <a:buNone/>
            </a:pPr>
            <a:r>
              <a:rPr lang="en-US" sz="1000" dirty="0">
                <a:latin typeface="Calibri"/>
                <a:ea typeface="Calibri"/>
                <a:cs typeface="Calibri"/>
                <a:sym typeface="Calibri"/>
              </a:rPr>
              <a:t>Everyone is a potential volunteer! Examples include local businesses with employee volunteer programs; seniors; the library's teen group, or high school teens who need community service hours; parents who want to become involved in the community; civic groups; your friends group; colleges with community involvement programs; family, friends and the neighborhood dog.</a:t>
            </a:r>
          </a:p>
          <a:p>
            <a:pPr marL="0" indent="0">
              <a:buNone/>
            </a:pPr>
            <a:r>
              <a:rPr lang="en-US" sz="1000" dirty="0">
                <a:latin typeface="Calibri"/>
                <a:ea typeface="Calibri"/>
                <a:cs typeface="Calibri"/>
                <a:sym typeface="Calibri"/>
              </a:rPr>
              <a:t>Overestimate how many volunteers you need </a:t>
            </a:r>
            <a:r>
              <a:rPr lang="en-US" sz="1000" dirty="0" err="1">
                <a:latin typeface="Calibri"/>
                <a:ea typeface="Calibri"/>
                <a:cs typeface="Calibri"/>
                <a:sym typeface="Calibri"/>
              </a:rPr>
              <a:t>â</a:t>
            </a:r>
            <a:r>
              <a:rPr lang="en-US" sz="1000" dirty="0">
                <a:latin typeface="Calibri"/>
                <a:ea typeface="Calibri"/>
                <a:cs typeface="Calibri"/>
                <a:sym typeface="Calibri"/>
              </a:rPr>
              <a:t>€” it pays to have too many.</a:t>
            </a:r>
          </a:p>
          <a:p>
            <a:pPr marL="0" indent="0">
              <a:buNone/>
            </a:pPr>
            <a:r>
              <a:rPr lang="en-US" sz="1000" dirty="0">
                <a:latin typeface="Calibri"/>
                <a:ea typeface="Calibri"/>
                <a:cs typeface="Calibri"/>
                <a:sym typeface="Calibri"/>
              </a:rPr>
              <a:t>Think about the skills your volunteers might need. Do you need creative people to help decorate the library? People who are detail-oriented? Tech-savvy? Develop an ongoing list of reliable volunteers - they are a valuable and constantly needed resource.</a:t>
            </a:r>
          </a:p>
          <a:p>
            <a:pPr marL="0" indent="0">
              <a:buClr>
                <a:schemeClr val="accent3"/>
              </a:buClr>
              <a:buNone/>
            </a:pPr>
            <a:endParaRPr lang="en" sz="1000" dirty="0">
              <a:latin typeface="Calibri"/>
              <a:ea typeface="Calibri"/>
              <a:cs typeface="Calibri"/>
              <a:sym typeface="Calibri"/>
            </a:endParaRPr>
          </a:p>
          <a:p>
            <a:pPr marL="0" indent="0">
              <a:buClr>
                <a:schemeClr val="accent3"/>
              </a:buClr>
              <a:buNone/>
            </a:pPr>
            <a:endParaRPr sz="1000" dirty="0">
              <a:latin typeface="Calibri"/>
              <a:ea typeface="Calibri"/>
              <a:cs typeface="Calibri"/>
              <a:sym typeface="Calibri"/>
            </a:endParaRPr>
          </a:p>
          <a:p>
            <a:pPr marL="0" indent="0">
              <a:buClr>
                <a:schemeClr val="accent3"/>
              </a:buClr>
              <a:buNone/>
            </a:pPr>
            <a:r>
              <a:rPr lang="en" sz="1000" dirty="0">
                <a:latin typeface="Calibri"/>
                <a:ea typeface="Calibri"/>
                <a:cs typeface="Calibri"/>
                <a:sym typeface="Calibri"/>
              </a:rPr>
              <a:t>Space: Is your event too large for the library? </a:t>
            </a:r>
          </a:p>
          <a:p>
            <a:pPr marL="0" indent="0">
              <a:buNone/>
            </a:pPr>
            <a:r>
              <a:rPr lang="en-US" sz="1000" dirty="0">
                <a:latin typeface="Calibri"/>
                <a:ea typeface="Calibri"/>
                <a:cs typeface="Calibri"/>
                <a:sym typeface="Calibri"/>
              </a:rPr>
              <a:t>Could a partner donate space to hold part, or all, of your event? If not, could your partner assist you in renting more space if needed? Assess your space and staffing needs realistically to see if this is something you need help with.</a:t>
            </a:r>
          </a:p>
          <a:p>
            <a:pPr marL="0" indent="0">
              <a:buNone/>
            </a:pPr>
            <a:r>
              <a:rPr lang="en-US" sz="1000" dirty="0">
                <a:latin typeface="Calibri"/>
                <a:ea typeface="Calibri"/>
                <a:cs typeface="Calibri"/>
                <a:sym typeface="Calibri"/>
              </a:rPr>
              <a:t>Try developing ongoing relationships with local theaters or business centers - these relationships can prove useful in many ways, beyond offering potential space.</a:t>
            </a:r>
          </a:p>
          <a:p>
            <a:pPr marL="0" indent="0">
              <a:buClr>
                <a:schemeClr val="accent3"/>
              </a:buClr>
              <a:buNone/>
            </a:pPr>
            <a:endParaRPr lang="en" sz="1000" dirty="0">
              <a:latin typeface="Calibri"/>
              <a:ea typeface="Calibri"/>
              <a:cs typeface="Calibri"/>
              <a:sym typeface="Calibri"/>
            </a:endParaRPr>
          </a:p>
          <a:p>
            <a:pPr marL="0" indent="0">
              <a:buClr>
                <a:schemeClr val="accent3"/>
              </a:buClr>
              <a:buNone/>
            </a:pPr>
            <a:endParaRPr sz="1000" dirty="0">
              <a:latin typeface="Calibri"/>
              <a:ea typeface="Calibri"/>
              <a:cs typeface="Calibri"/>
              <a:sym typeface="Calibri"/>
            </a:endParaRPr>
          </a:p>
          <a:p>
            <a:pPr marL="0" indent="0">
              <a:buClr>
                <a:schemeClr val="accent3"/>
              </a:buClr>
              <a:buNone/>
            </a:pPr>
            <a:r>
              <a:rPr lang="en" sz="1000" dirty="0">
                <a:latin typeface="Calibri"/>
                <a:ea typeface="Calibri"/>
                <a:cs typeface="Calibri"/>
                <a:sym typeface="Calibri"/>
              </a:rPr>
              <a:t>Ideas and know-how: Has another agency hosted a similar event?  </a:t>
            </a:r>
            <a:endParaRPr sz="1000" dirty="0">
              <a:latin typeface="Calibri"/>
              <a:ea typeface="Calibri"/>
              <a:cs typeface="Calibri"/>
              <a:sym typeface="Calibri"/>
            </a:endParaRPr>
          </a:p>
          <a:p>
            <a:pPr marL="0" indent="0">
              <a:buNone/>
            </a:pPr>
            <a:r>
              <a:rPr lang="en-US" sz="1000" dirty="0">
                <a:latin typeface="Calibri"/>
                <a:ea typeface="Calibri"/>
                <a:cs typeface="Calibri"/>
                <a:sym typeface="Calibri"/>
              </a:rPr>
              <a:t>Perhaps a community partner has organized an event similar to the one you are planning and could provide ideas and tell you about potential pitfalls.</a:t>
            </a:r>
          </a:p>
          <a:p>
            <a:pPr marL="0" indent="0">
              <a:buNone/>
            </a:pPr>
            <a:r>
              <a:rPr lang="en-US" sz="1000" dirty="0">
                <a:latin typeface="Calibri"/>
                <a:ea typeface="Calibri"/>
                <a:cs typeface="Calibri"/>
                <a:sym typeface="Calibri"/>
              </a:rPr>
              <a:t>They might also be able to put you in touch with partners and resources that they used for their event.</a:t>
            </a:r>
          </a:p>
          <a:p>
            <a:pPr marL="0" indent="0">
              <a:buNone/>
            </a:pPr>
            <a:endParaRPr lang="en" sz="1000" dirty="0">
              <a:latin typeface="Calibri"/>
              <a:ea typeface="Calibri"/>
              <a:cs typeface="Calibri"/>
              <a:sym typeface="Calibri"/>
            </a:endParaRPr>
          </a:p>
          <a:p>
            <a:pPr marL="0" indent="0">
              <a:buNone/>
            </a:pPr>
            <a:endParaRPr sz="1000" dirty="0">
              <a:latin typeface="Calibri"/>
              <a:ea typeface="Calibri"/>
              <a:cs typeface="Calibri"/>
              <a:sym typeface="Calibri"/>
            </a:endParaRPr>
          </a:p>
          <a:p>
            <a:pPr marL="0" indent="0">
              <a:buClr>
                <a:schemeClr val="accent3"/>
              </a:buClr>
              <a:buNone/>
            </a:pPr>
            <a:r>
              <a:rPr lang="en-US" sz="1000" dirty="0">
                <a:latin typeface="Calibri"/>
                <a:ea typeface="Calibri"/>
                <a:cs typeface="Calibri"/>
                <a:sym typeface="Calibri"/>
              </a:rPr>
              <a:t>Presenters and performers: Are there local talents?  </a:t>
            </a:r>
          </a:p>
          <a:p>
            <a:pPr rtl="0"/>
            <a:r>
              <a:rPr lang="en-US" sz="1000" dirty="0"/>
              <a:t>Utilize your pool of local talent. Everyone is or knows potential talent. Scan the media and keep a list of groups or individuals who appeal to you for future reference.</a:t>
            </a:r>
          </a:p>
          <a:p>
            <a:pPr rtl="0"/>
            <a:r>
              <a:rPr lang="en-US" sz="1000" dirty="0"/>
              <a:t>Build contacts with the local Screen Actors Guild office, school drama departments, and art groups, local authors or celebrities, local dignitaries, media personalities etc. The worst they can do is say no, but quite often they are happy to help libraries, or can point you in the direction of someone who can. Make sure to compile a list of contact names, numbers, and emails for future program use. They might not be able to help with this program, but maybe they can help with another in the future.</a:t>
            </a:r>
          </a:p>
          <a:p>
            <a:pPr marL="0" indent="0">
              <a:buClr>
                <a:schemeClr val="accent3"/>
              </a:buClr>
              <a:buNone/>
            </a:pPr>
            <a:endParaRPr lang="en-US" sz="1000" dirty="0">
              <a:latin typeface="Calibri"/>
              <a:ea typeface="Calibri"/>
              <a:cs typeface="Calibri"/>
              <a:sym typeface="Calibri"/>
            </a:endParaRPr>
          </a:p>
          <a:p>
            <a:pPr marL="0" indent="0">
              <a:buClr>
                <a:schemeClr val="accent3"/>
              </a:buClr>
              <a:buNone/>
            </a:pPr>
            <a:endParaRPr lang="en-US" sz="1000" dirty="0">
              <a:latin typeface="Calibri"/>
              <a:ea typeface="Calibri"/>
              <a:cs typeface="Calibri"/>
              <a:sym typeface="Calibri"/>
            </a:endParaRPr>
          </a:p>
          <a:p>
            <a:pPr marL="0" indent="0">
              <a:buNone/>
            </a:pPr>
            <a:r>
              <a:rPr lang="en-US" sz="1000" dirty="0">
                <a:latin typeface="Calibri"/>
                <a:ea typeface="Calibri"/>
                <a:cs typeface="Calibri"/>
                <a:sym typeface="Calibri"/>
              </a:rPr>
              <a:t>Think inside the library: Do library staff have connections? </a:t>
            </a:r>
          </a:p>
          <a:p>
            <a:pPr marL="0" indent="0">
              <a:buNone/>
            </a:pPr>
            <a:endParaRPr sz="1000" dirty="0">
              <a:latin typeface="Calibri"/>
              <a:ea typeface="Calibri"/>
              <a:cs typeface="Calibri"/>
              <a:sym typeface="Calibri"/>
            </a:endParaRPr>
          </a:p>
          <a:p>
            <a:pPr marL="0" indent="0">
              <a:buNone/>
            </a:pPr>
            <a:r>
              <a:rPr lang="en" sz="1000" dirty="0">
                <a:latin typeface="Calibri"/>
                <a:ea typeface="Calibri"/>
                <a:cs typeface="Calibri"/>
                <a:sym typeface="Calibri"/>
              </a:rPr>
              <a:t>Here are some questions to ask to help evaluate your needs: </a:t>
            </a:r>
            <a:endParaRPr sz="1000" dirty="0">
              <a:latin typeface="Calibri"/>
              <a:ea typeface="Calibri"/>
              <a:cs typeface="Calibri"/>
              <a:sym typeface="Calibri"/>
            </a:endParaRPr>
          </a:p>
          <a:p>
            <a:pPr marL="0" indent="0">
              <a:buNone/>
            </a:pPr>
            <a:r>
              <a:rPr lang="en" sz="1000" dirty="0">
                <a:latin typeface="Calibri"/>
                <a:ea typeface="Calibri"/>
                <a:cs typeface="Calibri"/>
                <a:sym typeface="Calibri"/>
              </a:rPr>
              <a:t>Think inside the library </a:t>
            </a:r>
            <a:endParaRPr sz="1000" dirty="0">
              <a:latin typeface="Calibri"/>
              <a:ea typeface="Calibri"/>
              <a:cs typeface="Calibri"/>
              <a:sym typeface="Calibri"/>
            </a:endParaRPr>
          </a:p>
          <a:p>
            <a:pPr marL="0" indent="0">
              <a:buNone/>
            </a:pPr>
            <a:r>
              <a:rPr lang="en" sz="1000" dirty="0">
                <a:latin typeface="Calibri"/>
                <a:ea typeface="Calibri"/>
                <a:cs typeface="Calibri"/>
                <a:sym typeface="Calibri"/>
              </a:rPr>
              <a:t>You don't always have to come up with new and different people to partner with. Look at the partners you currently have to see how you might develop those relationships further.</a:t>
            </a:r>
            <a:endParaRPr sz="1000" dirty="0">
              <a:latin typeface="Calibri"/>
              <a:ea typeface="Calibri"/>
              <a:cs typeface="Calibri"/>
              <a:sym typeface="Calibri"/>
            </a:endParaRPr>
          </a:p>
          <a:p>
            <a:pPr marL="0" indent="0">
              <a:buNone/>
            </a:pPr>
            <a:r>
              <a:rPr lang="en" sz="1000" dirty="0">
                <a:latin typeface="Calibri"/>
                <a:ea typeface="Calibri"/>
                <a:cs typeface="Calibri"/>
                <a:sym typeface="Calibri"/>
              </a:rPr>
              <a:t>When considering your choices for community partners, get input from other staff members and groups, such as your teen advisory group or Friends of the Library board members. This can help you to get different perspectives and ensure support from your colleagues and staff.</a:t>
            </a:r>
            <a:endParaRPr sz="1000" dirty="0">
              <a:latin typeface="Calibri"/>
              <a:ea typeface="Calibri"/>
              <a:cs typeface="Calibri"/>
              <a:sym typeface="Calibri"/>
            </a:endParaRPr>
          </a:p>
          <a:p>
            <a:pPr marL="0" indent="0">
              <a:buNone/>
            </a:pPr>
            <a:r>
              <a:rPr lang="en" sz="1000" dirty="0">
                <a:latin typeface="Calibri"/>
                <a:ea typeface="Calibri"/>
                <a:cs typeface="Calibri"/>
                <a:sym typeface="Calibri"/>
              </a:rPr>
              <a:t>-California Library Association </a:t>
            </a:r>
            <a:endParaRPr sz="1000" dirty="0">
              <a:latin typeface="Calibri"/>
              <a:ea typeface="Calibri"/>
              <a:cs typeface="Calibri"/>
              <a:sym typeface="Calibri"/>
            </a:endParaRPr>
          </a:p>
        </p:txBody>
      </p:sp>
    </p:spTree>
    <p:extLst>
      <p:ext uri="{BB962C8B-B14F-4D97-AF65-F5344CB8AC3E}">
        <p14:creationId xmlns:p14="http://schemas.microsoft.com/office/powerpoint/2010/main" val="515588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Shape 874"/>
          <p:cNvSpPr>
            <a:spLocks noGrp="1" noRot="1" noChangeAspect="1"/>
          </p:cNvSpPr>
          <p:nvPr>
            <p:ph type="sldImg" idx="2"/>
          </p:nvPr>
        </p:nvSpPr>
        <p:spPr>
          <a:xfrm>
            <a:off x="-8847138" y="4102100"/>
            <a:ext cx="19680238" cy="110712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Shape 875"/>
          <p:cNvSpPr txBox="1">
            <a:spLocks noGrp="1"/>
          </p:cNvSpPr>
          <p:nvPr>
            <p:ph type="body" idx="1"/>
          </p:nvPr>
        </p:nvSpPr>
        <p:spPr>
          <a:xfrm>
            <a:off x="198628" y="15790211"/>
            <a:ext cx="1589024" cy="12919800"/>
          </a:xfrm>
          <a:prstGeom prst="rect">
            <a:avLst/>
          </a:prstGeom>
          <a:noFill/>
          <a:ln>
            <a:noFill/>
          </a:ln>
        </p:spPr>
        <p:txBody>
          <a:bodyPr spcFirstLastPara="1" wrap="square" lIns="93162" tIns="46568" rIns="93162" bIns="46568" anchor="t" anchorCtr="0">
            <a:noAutofit/>
          </a:bodyPr>
          <a:lstStyle/>
          <a:p>
            <a:pPr marL="0" indent="0">
              <a:buNone/>
            </a:pPr>
            <a:r>
              <a:rPr lang="en" sz="1000" b="1" dirty="0">
                <a:solidFill>
                  <a:schemeClr val="dk1"/>
                </a:solidFill>
                <a:latin typeface="Calibri"/>
                <a:ea typeface="Calibri"/>
                <a:cs typeface="Calibri"/>
                <a:sym typeface="Calibri"/>
              </a:rPr>
              <a:t>Be clear about what you want from your partner </a:t>
            </a:r>
            <a:endParaRPr sz="1000" dirty="0">
              <a:solidFill>
                <a:schemeClr val="dk1"/>
              </a:solidFill>
              <a:latin typeface="Calibri"/>
              <a:ea typeface="Calibri"/>
              <a:cs typeface="Calibri"/>
              <a:sym typeface="Calibri"/>
            </a:endParaRPr>
          </a:p>
          <a:p>
            <a:pPr marL="0" indent="0">
              <a:buNone/>
            </a:pPr>
            <a:r>
              <a:rPr lang="en" sz="1000" dirty="0">
                <a:solidFill>
                  <a:schemeClr val="dk1"/>
                </a:solidFill>
                <a:latin typeface="Calibri"/>
                <a:ea typeface="Calibri"/>
                <a:cs typeface="Calibri"/>
                <a:sym typeface="Calibri"/>
              </a:rPr>
              <a:t>For example, do you need your partner to be actively involved in the planning and/or presentation of the program? Or do you want to develop the program and need them to help provide funds or materials, or to help you promote the event?</a:t>
            </a:r>
            <a:endParaRPr dirty="0"/>
          </a:p>
          <a:p>
            <a:pPr marL="0" indent="0">
              <a:buNone/>
            </a:pPr>
            <a:r>
              <a:rPr lang="en" sz="1000" b="1" dirty="0">
                <a:solidFill>
                  <a:schemeClr val="dk1"/>
                </a:solidFill>
                <a:latin typeface="Calibri"/>
                <a:ea typeface="Calibri"/>
                <a:cs typeface="Calibri"/>
                <a:sym typeface="Calibri"/>
              </a:rPr>
              <a:t>Think about how the partnership will benefit your community partner </a:t>
            </a:r>
            <a:endParaRPr sz="1000" dirty="0">
              <a:solidFill>
                <a:schemeClr val="dk1"/>
              </a:solidFill>
              <a:latin typeface="Calibri"/>
              <a:ea typeface="Calibri"/>
              <a:cs typeface="Calibri"/>
              <a:sym typeface="Calibri"/>
            </a:endParaRPr>
          </a:p>
          <a:p>
            <a:pPr marL="0" indent="0">
              <a:buNone/>
            </a:pPr>
            <a:r>
              <a:rPr lang="en" sz="1000" dirty="0">
                <a:solidFill>
                  <a:schemeClr val="dk1"/>
                </a:solidFill>
                <a:latin typeface="Calibri"/>
                <a:ea typeface="Calibri"/>
                <a:cs typeface="Calibri"/>
                <a:sym typeface="Calibri"/>
              </a:rPr>
              <a:t>What's in it for them? A successful partnership will benefit both parties, and a partner is more likely to come on board if they can see those benefits. The PR value of being listed as a sponsor can often mean a heightened local media profile for your partner, and this can make it worth their time and effort to become involved. A successful partnership can also ensure their interest in future projects.</a:t>
            </a:r>
            <a:endParaRPr dirty="0"/>
          </a:p>
          <a:p>
            <a:pPr marL="0" indent="0">
              <a:buNone/>
            </a:pPr>
            <a:r>
              <a:rPr lang="en" sz="1000" dirty="0">
                <a:solidFill>
                  <a:schemeClr val="dk1"/>
                </a:solidFill>
                <a:latin typeface="Calibri"/>
                <a:ea typeface="Calibri"/>
                <a:cs typeface="Calibri"/>
                <a:sym typeface="Calibri"/>
              </a:rPr>
              <a:t>In addition, you can build contacts by offering your library's resources to other community organizations. Meet local PTA/PTO members by volunteering to attend Back to School Nights, or offer your meeting rooms and plan programs to appeal to local college groups and professors.</a:t>
            </a:r>
            <a:endParaRPr dirty="0"/>
          </a:p>
          <a:p>
            <a:pPr marL="0" indent="0">
              <a:buNone/>
            </a:pPr>
            <a:r>
              <a:rPr lang="en" sz="1000" b="1" dirty="0">
                <a:solidFill>
                  <a:schemeClr val="dk1"/>
                </a:solidFill>
                <a:latin typeface="Calibri"/>
                <a:ea typeface="Calibri"/>
                <a:cs typeface="Calibri"/>
                <a:sym typeface="Calibri"/>
              </a:rPr>
              <a:t>Be prepared</a:t>
            </a:r>
            <a:endParaRPr sz="1000" dirty="0">
              <a:solidFill>
                <a:schemeClr val="dk1"/>
              </a:solidFill>
              <a:latin typeface="Calibri"/>
              <a:ea typeface="Calibri"/>
              <a:cs typeface="Calibri"/>
              <a:sym typeface="Calibri"/>
            </a:endParaRPr>
          </a:p>
          <a:p>
            <a:pPr marL="0" indent="0">
              <a:buNone/>
            </a:pPr>
            <a:r>
              <a:rPr lang="en" sz="1000" dirty="0">
                <a:solidFill>
                  <a:schemeClr val="dk1"/>
                </a:solidFill>
                <a:latin typeface="Calibri"/>
                <a:ea typeface="Calibri"/>
                <a:cs typeface="Calibri"/>
                <a:sym typeface="Calibri"/>
              </a:rPr>
              <a:t>Have information about your program and the library ready to give to the potential partner.</a:t>
            </a:r>
            <a:endParaRPr dirty="0"/>
          </a:p>
          <a:p>
            <a:pPr marL="0" indent="0">
              <a:buNone/>
            </a:pPr>
            <a:r>
              <a:rPr lang="en" sz="1000" dirty="0">
                <a:solidFill>
                  <a:schemeClr val="dk1"/>
                </a:solidFill>
                <a:latin typeface="Calibri"/>
                <a:ea typeface="Calibri"/>
                <a:cs typeface="Calibri"/>
                <a:sym typeface="Calibri"/>
              </a:rPr>
              <a:t>Be sure to research potential partners and be informed about them. When evaluating a potential partner, it can be helpful to talk to people who may have worked with them before. This may help you decide if they are the right partner for you. You might also find that you have a colleague or friend in common, which can give you more credibility with the potential partner as well.</a:t>
            </a:r>
            <a:endParaRPr dirty="0"/>
          </a:p>
          <a:p>
            <a:pPr marL="0" indent="0">
              <a:buClr>
                <a:schemeClr val="dk1"/>
              </a:buClr>
              <a:buNone/>
            </a:pPr>
            <a:endParaRPr sz="1000" dirty="0">
              <a:solidFill>
                <a:schemeClr val="dk1"/>
              </a:solidFill>
              <a:latin typeface="Calibri"/>
              <a:ea typeface="Calibri"/>
              <a:cs typeface="Calibri"/>
              <a:sym typeface="Calibri"/>
            </a:endParaRPr>
          </a:p>
          <a:p>
            <a:pPr marL="0" indent="0">
              <a:buClr>
                <a:schemeClr val="dk1"/>
              </a:buClr>
              <a:buNone/>
            </a:pPr>
            <a:r>
              <a:rPr lang="en" sz="1000" dirty="0">
                <a:solidFill>
                  <a:schemeClr val="dk1"/>
                </a:solidFill>
                <a:latin typeface="Calibri"/>
                <a:ea typeface="Calibri"/>
                <a:cs typeface="Calibri"/>
                <a:sym typeface="Calibri"/>
              </a:rPr>
              <a:t>Copyright © 2014 CLA-NET. All rights reserved. </a:t>
            </a:r>
            <a:endParaRPr dirty="0"/>
          </a:p>
          <a:p>
            <a:pPr marL="0" indent="0">
              <a:buClr>
                <a:schemeClr val="dk1"/>
              </a:buClr>
              <a:buNone/>
            </a:pPr>
            <a:endParaRPr sz="1000" dirty="0">
              <a:solidFill>
                <a:schemeClr val="dk1"/>
              </a:solidFill>
              <a:latin typeface="Calibri"/>
              <a:ea typeface="Calibri"/>
              <a:cs typeface="Calibri"/>
              <a:sym typeface="Calibri"/>
            </a:endParaRPr>
          </a:p>
          <a:p>
            <a:pPr marL="0" indent="0">
              <a:buClr>
                <a:schemeClr val="dk1"/>
              </a:buClr>
              <a:buNone/>
            </a:pPr>
            <a:r>
              <a:rPr lang="en" sz="1000" dirty="0">
                <a:solidFill>
                  <a:schemeClr val="dk1"/>
                </a:solidFill>
                <a:latin typeface="Calibri"/>
                <a:ea typeface="Calibri"/>
                <a:cs typeface="Calibri"/>
                <a:sym typeface="Calibri"/>
              </a:rPr>
              <a:t>There are several templates for sample partner letters for invitations to health fairs, request for speakers and a thank you letters for your use on the Health Outreach and Programming Resource guide in the Planning and Evaluation Tools tab. </a:t>
            </a:r>
            <a:endParaRPr dirty="0"/>
          </a:p>
          <a:p>
            <a:pPr marL="0" indent="0">
              <a:buClr>
                <a:schemeClr val="dk1"/>
              </a:buClr>
              <a:buNone/>
            </a:pPr>
            <a:endParaRPr sz="1000" dirty="0">
              <a:solidFill>
                <a:schemeClr val="dk1"/>
              </a:solidFill>
              <a:latin typeface="Calibri"/>
              <a:ea typeface="Calibri"/>
              <a:cs typeface="Calibri"/>
              <a:sym typeface="Calibri"/>
            </a:endParaRPr>
          </a:p>
          <a:p>
            <a:pPr marL="0" indent="0">
              <a:buClr>
                <a:schemeClr val="dk1"/>
              </a:buClr>
              <a:buNone/>
            </a:pPr>
            <a:r>
              <a:rPr lang="en" sz="1000" dirty="0">
                <a:solidFill>
                  <a:schemeClr val="dk1"/>
                </a:solidFill>
                <a:latin typeface="Calibri"/>
                <a:ea typeface="Calibri"/>
                <a:cs typeface="Calibri"/>
                <a:sym typeface="Calibri"/>
              </a:rPr>
              <a:t>Also, I encourage you to review the University of Kansas Community Tool Box, there’s great information about partnerships for agencies. </a:t>
            </a:r>
            <a:endParaRPr sz="1000" dirty="0">
              <a:solidFill>
                <a:schemeClr val="dk1"/>
              </a:solidFill>
              <a:latin typeface="Calibri"/>
              <a:ea typeface="Calibri"/>
              <a:cs typeface="Calibri"/>
              <a:sym typeface="Calibri"/>
            </a:endParaRPr>
          </a:p>
          <a:p>
            <a:pPr marL="0" indent="0">
              <a:buNone/>
            </a:pPr>
            <a:endParaRPr sz="1200" dirty="0">
              <a:solidFill>
                <a:schemeClr val="dk1"/>
              </a:solidFill>
              <a:latin typeface="Calibri"/>
              <a:ea typeface="Calibri"/>
              <a:cs typeface="Calibri"/>
              <a:sym typeface="Calibri"/>
            </a:endParaRPr>
          </a:p>
          <a:p>
            <a:pPr marL="0" indent="0">
              <a:buNone/>
            </a:pP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044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Shape 874"/>
          <p:cNvSpPr>
            <a:spLocks noGrp="1" noRot="1" noChangeAspect="1"/>
          </p:cNvSpPr>
          <p:nvPr>
            <p:ph type="sldImg" idx="2"/>
          </p:nvPr>
        </p:nvSpPr>
        <p:spPr>
          <a:xfrm>
            <a:off x="-8847138" y="4102100"/>
            <a:ext cx="19680238" cy="110712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Shape 875"/>
          <p:cNvSpPr txBox="1">
            <a:spLocks noGrp="1"/>
          </p:cNvSpPr>
          <p:nvPr>
            <p:ph type="body" idx="1"/>
          </p:nvPr>
        </p:nvSpPr>
        <p:spPr>
          <a:xfrm>
            <a:off x="198628" y="15790211"/>
            <a:ext cx="1589024" cy="12919800"/>
          </a:xfrm>
          <a:prstGeom prst="rect">
            <a:avLst/>
          </a:prstGeom>
          <a:noFill/>
          <a:ln>
            <a:noFill/>
          </a:ln>
        </p:spPr>
        <p:txBody>
          <a:bodyPr spcFirstLastPara="1" wrap="square" lIns="93162" tIns="46568" rIns="93162" bIns="46568" anchor="t" anchorCtr="0">
            <a:noAutofit/>
          </a:bodyPr>
          <a:lstStyle/>
          <a:p>
            <a:pPr marL="0" indent="0">
              <a:buNone/>
            </a:pPr>
            <a:r>
              <a:rPr lang="en" sz="1000" b="1" dirty="0">
                <a:solidFill>
                  <a:schemeClr val="dk1"/>
                </a:solidFill>
                <a:latin typeface="Calibri"/>
                <a:ea typeface="Calibri"/>
                <a:cs typeface="Calibri"/>
                <a:sym typeface="Calibri"/>
              </a:rPr>
              <a:t>Be clear about what you want from your partner </a:t>
            </a:r>
            <a:endParaRPr sz="1000" dirty="0">
              <a:solidFill>
                <a:schemeClr val="dk1"/>
              </a:solidFill>
              <a:latin typeface="Calibri"/>
              <a:ea typeface="Calibri"/>
              <a:cs typeface="Calibri"/>
              <a:sym typeface="Calibri"/>
            </a:endParaRPr>
          </a:p>
          <a:p>
            <a:pPr marL="0" indent="0">
              <a:buNone/>
            </a:pPr>
            <a:r>
              <a:rPr lang="en" sz="1000" dirty="0">
                <a:solidFill>
                  <a:schemeClr val="dk1"/>
                </a:solidFill>
                <a:latin typeface="Calibri"/>
                <a:ea typeface="Calibri"/>
                <a:cs typeface="Calibri"/>
                <a:sym typeface="Calibri"/>
              </a:rPr>
              <a:t>For example, do you need your partner to be actively involved in the planning and/or presentation of the program? Or do you want to develop the program and need them to help provide funds or materials, or to help you promote the event?</a:t>
            </a:r>
            <a:endParaRPr dirty="0"/>
          </a:p>
          <a:p>
            <a:pPr marL="0" indent="0">
              <a:buNone/>
            </a:pPr>
            <a:r>
              <a:rPr lang="en" sz="1000" b="1" dirty="0">
                <a:solidFill>
                  <a:schemeClr val="dk1"/>
                </a:solidFill>
                <a:latin typeface="Calibri"/>
                <a:ea typeface="Calibri"/>
                <a:cs typeface="Calibri"/>
                <a:sym typeface="Calibri"/>
              </a:rPr>
              <a:t>Think about how the partnership will benefit your community partner </a:t>
            </a:r>
            <a:endParaRPr sz="1000" dirty="0">
              <a:solidFill>
                <a:schemeClr val="dk1"/>
              </a:solidFill>
              <a:latin typeface="Calibri"/>
              <a:ea typeface="Calibri"/>
              <a:cs typeface="Calibri"/>
              <a:sym typeface="Calibri"/>
            </a:endParaRPr>
          </a:p>
          <a:p>
            <a:pPr marL="0" indent="0">
              <a:buNone/>
            </a:pPr>
            <a:r>
              <a:rPr lang="en" sz="1000" dirty="0">
                <a:solidFill>
                  <a:schemeClr val="dk1"/>
                </a:solidFill>
                <a:latin typeface="Calibri"/>
                <a:ea typeface="Calibri"/>
                <a:cs typeface="Calibri"/>
                <a:sym typeface="Calibri"/>
              </a:rPr>
              <a:t>What's in it for them? A successful partnership will benefit both parties, and a partner is more likely to come on board if they can see those benefits. The PR value of being listed as a sponsor can often mean a heightened local media profile for your partner, and this can make it worth their time and effort to become involved. A successful partnership can also ensure their interest in future projects.</a:t>
            </a:r>
            <a:endParaRPr dirty="0"/>
          </a:p>
          <a:p>
            <a:pPr marL="0" indent="0">
              <a:buNone/>
            </a:pPr>
            <a:r>
              <a:rPr lang="en" sz="1000" dirty="0">
                <a:solidFill>
                  <a:schemeClr val="dk1"/>
                </a:solidFill>
                <a:latin typeface="Calibri"/>
                <a:ea typeface="Calibri"/>
                <a:cs typeface="Calibri"/>
                <a:sym typeface="Calibri"/>
              </a:rPr>
              <a:t>In addition, you can build contacts by offering your library's resources to other community organizations. Meet local PTA/PTO members by volunteering to attend Back to School Nights, or offer your meeting rooms and plan programs to appeal to local college groups and professors.</a:t>
            </a:r>
            <a:endParaRPr dirty="0"/>
          </a:p>
          <a:p>
            <a:pPr marL="0" indent="0">
              <a:buNone/>
            </a:pPr>
            <a:r>
              <a:rPr lang="en" sz="1000" b="1" dirty="0">
                <a:solidFill>
                  <a:schemeClr val="dk1"/>
                </a:solidFill>
                <a:latin typeface="Calibri"/>
                <a:ea typeface="Calibri"/>
                <a:cs typeface="Calibri"/>
                <a:sym typeface="Calibri"/>
              </a:rPr>
              <a:t>Be prepared</a:t>
            </a:r>
            <a:endParaRPr sz="1000" dirty="0">
              <a:solidFill>
                <a:schemeClr val="dk1"/>
              </a:solidFill>
              <a:latin typeface="Calibri"/>
              <a:ea typeface="Calibri"/>
              <a:cs typeface="Calibri"/>
              <a:sym typeface="Calibri"/>
            </a:endParaRPr>
          </a:p>
          <a:p>
            <a:pPr marL="0" indent="0">
              <a:buNone/>
            </a:pPr>
            <a:r>
              <a:rPr lang="en" sz="1000" dirty="0">
                <a:solidFill>
                  <a:schemeClr val="dk1"/>
                </a:solidFill>
                <a:latin typeface="Calibri"/>
                <a:ea typeface="Calibri"/>
                <a:cs typeface="Calibri"/>
                <a:sym typeface="Calibri"/>
              </a:rPr>
              <a:t>Have information about your program and the library ready to give to the potential partner.</a:t>
            </a:r>
            <a:endParaRPr dirty="0"/>
          </a:p>
          <a:p>
            <a:pPr marL="0" indent="0">
              <a:buNone/>
            </a:pPr>
            <a:r>
              <a:rPr lang="en" sz="1000" dirty="0">
                <a:solidFill>
                  <a:schemeClr val="dk1"/>
                </a:solidFill>
                <a:latin typeface="Calibri"/>
                <a:ea typeface="Calibri"/>
                <a:cs typeface="Calibri"/>
                <a:sym typeface="Calibri"/>
              </a:rPr>
              <a:t>Be sure to research potential partners and be informed about them. When evaluating a potential partner, it can be helpful to talk to people who may have worked with them before. This may help you decide if they are the right partner for you. You might also find that you have a colleague or friend in common, which can give you more credibility with the potential partner as well.</a:t>
            </a:r>
            <a:endParaRPr dirty="0"/>
          </a:p>
          <a:p>
            <a:pPr marL="0" indent="0">
              <a:buClr>
                <a:schemeClr val="dk1"/>
              </a:buClr>
              <a:buNone/>
            </a:pPr>
            <a:endParaRPr sz="1000" dirty="0">
              <a:solidFill>
                <a:schemeClr val="dk1"/>
              </a:solidFill>
              <a:latin typeface="Calibri"/>
              <a:ea typeface="Calibri"/>
              <a:cs typeface="Calibri"/>
              <a:sym typeface="Calibri"/>
            </a:endParaRPr>
          </a:p>
          <a:p>
            <a:pPr marL="0" indent="0">
              <a:buClr>
                <a:schemeClr val="dk1"/>
              </a:buClr>
              <a:buNone/>
            </a:pPr>
            <a:r>
              <a:rPr lang="en" sz="1000" dirty="0">
                <a:solidFill>
                  <a:schemeClr val="dk1"/>
                </a:solidFill>
                <a:latin typeface="Calibri"/>
                <a:ea typeface="Calibri"/>
                <a:cs typeface="Calibri"/>
                <a:sym typeface="Calibri"/>
              </a:rPr>
              <a:t>Copyright © 2014 CLA-NET. All rights reserved. </a:t>
            </a:r>
            <a:endParaRPr dirty="0"/>
          </a:p>
          <a:p>
            <a:pPr marL="0" indent="0">
              <a:buClr>
                <a:schemeClr val="dk1"/>
              </a:buClr>
              <a:buNone/>
            </a:pPr>
            <a:endParaRPr sz="1000" dirty="0">
              <a:solidFill>
                <a:schemeClr val="dk1"/>
              </a:solidFill>
              <a:latin typeface="Calibri"/>
              <a:ea typeface="Calibri"/>
              <a:cs typeface="Calibri"/>
              <a:sym typeface="Calibri"/>
            </a:endParaRPr>
          </a:p>
          <a:p>
            <a:pPr marL="0" indent="0">
              <a:buClr>
                <a:schemeClr val="dk1"/>
              </a:buClr>
              <a:buNone/>
            </a:pPr>
            <a:r>
              <a:rPr lang="en" sz="1000" dirty="0">
                <a:solidFill>
                  <a:schemeClr val="dk1"/>
                </a:solidFill>
                <a:latin typeface="Calibri"/>
                <a:ea typeface="Calibri"/>
                <a:cs typeface="Calibri"/>
                <a:sym typeface="Calibri"/>
              </a:rPr>
              <a:t>There are several templates for sample partner letters for invitations to health fairs, request for speakers and a thank you letters for your use on the Health Outreach and Programming Resource guide in the Planning and Evaluation Tools tab. </a:t>
            </a:r>
            <a:endParaRPr dirty="0"/>
          </a:p>
          <a:p>
            <a:pPr marL="0" indent="0">
              <a:buClr>
                <a:schemeClr val="dk1"/>
              </a:buClr>
              <a:buNone/>
            </a:pPr>
            <a:endParaRPr sz="1000" dirty="0">
              <a:solidFill>
                <a:schemeClr val="dk1"/>
              </a:solidFill>
              <a:latin typeface="Calibri"/>
              <a:ea typeface="Calibri"/>
              <a:cs typeface="Calibri"/>
              <a:sym typeface="Calibri"/>
            </a:endParaRPr>
          </a:p>
          <a:p>
            <a:pPr marL="0" indent="0">
              <a:buClr>
                <a:schemeClr val="dk1"/>
              </a:buClr>
              <a:buNone/>
            </a:pPr>
            <a:r>
              <a:rPr lang="en" sz="1000" dirty="0">
                <a:solidFill>
                  <a:schemeClr val="dk1"/>
                </a:solidFill>
                <a:latin typeface="Calibri"/>
                <a:ea typeface="Calibri"/>
                <a:cs typeface="Calibri"/>
                <a:sym typeface="Calibri"/>
              </a:rPr>
              <a:t>Also, I encourage you to review the University of Kansas Community Tool Box, there’s great information about partnerships for agencies. </a:t>
            </a:r>
            <a:endParaRPr sz="1000" dirty="0">
              <a:solidFill>
                <a:schemeClr val="dk1"/>
              </a:solidFill>
              <a:latin typeface="Calibri"/>
              <a:ea typeface="Calibri"/>
              <a:cs typeface="Calibri"/>
              <a:sym typeface="Calibri"/>
            </a:endParaRPr>
          </a:p>
          <a:p>
            <a:pPr marL="0" indent="0">
              <a:buNone/>
            </a:pPr>
            <a:endParaRPr sz="1200" dirty="0">
              <a:solidFill>
                <a:schemeClr val="dk1"/>
              </a:solidFill>
              <a:latin typeface="Calibri"/>
              <a:ea typeface="Calibri"/>
              <a:cs typeface="Calibri"/>
              <a:sym typeface="Calibri"/>
            </a:endParaRPr>
          </a:p>
          <a:p>
            <a:pPr marL="0" indent="0">
              <a:buNone/>
            </a:pP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338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Shape 874"/>
          <p:cNvSpPr>
            <a:spLocks noGrp="1" noRot="1" noChangeAspect="1"/>
          </p:cNvSpPr>
          <p:nvPr>
            <p:ph type="sldImg" idx="2"/>
          </p:nvPr>
        </p:nvSpPr>
        <p:spPr>
          <a:xfrm>
            <a:off x="-8847138" y="4102100"/>
            <a:ext cx="19680238" cy="110712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Shape 875"/>
          <p:cNvSpPr txBox="1">
            <a:spLocks noGrp="1"/>
          </p:cNvSpPr>
          <p:nvPr>
            <p:ph type="body" idx="1"/>
          </p:nvPr>
        </p:nvSpPr>
        <p:spPr>
          <a:xfrm>
            <a:off x="198628" y="15790211"/>
            <a:ext cx="1589024" cy="12919800"/>
          </a:xfrm>
          <a:prstGeom prst="rect">
            <a:avLst/>
          </a:prstGeom>
          <a:noFill/>
          <a:ln>
            <a:noFill/>
          </a:ln>
        </p:spPr>
        <p:txBody>
          <a:bodyPr spcFirstLastPara="1" wrap="square" lIns="93162" tIns="46568" rIns="93162" bIns="46568" anchor="t" anchorCtr="0">
            <a:noAutofit/>
          </a:bodyPr>
          <a:lstStyle/>
          <a:p>
            <a:pPr marL="0" indent="0">
              <a:buNone/>
            </a:pPr>
            <a:r>
              <a:rPr lang="en" sz="1000" b="1" dirty="0">
                <a:solidFill>
                  <a:schemeClr val="dk1"/>
                </a:solidFill>
                <a:latin typeface="Calibri"/>
                <a:ea typeface="Calibri"/>
                <a:cs typeface="Calibri"/>
                <a:sym typeface="Calibri"/>
              </a:rPr>
              <a:t>Be clear about what you want from your partner </a:t>
            </a:r>
            <a:endParaRPr sz="1000" dirty="0">
              <a:solidFill>
                <a:schemeClr val="dk1"/>
              </a:solidFill>
              <a:latin typeface="Calibri"/>
              <a:ea typeface="Calibri"/>
              <a:cs typeface="Calibri"/>
              <a:sym typeface="Calibri"/>
            </a:endParaRPr>
          </a:p>
          <a:p>
            <a:pPr marL="0" indent="0">
              <a:buNone/>
            </a:pPr>
            <a:r>
              <a:rPr lang="en" sz="1000" dirty="0">
                <a:solidFill>
                  <a:schemeClr val="dk1"/>
                </a:solidFill>
                <a:latin typeface="Calibri"/>
                <a:ea typeface="Calibri"/>
                <a:cs typeface="Calibri"/>
                <a:sym typeface="Calibri"/>
              </a:rPr>
              <a:t>For example, do you need your partner to be actively involved in the planning and/or presentation of the program? Or do you want to develop the program and need them to help provide funds or materials, or to help you promote the event?</a:t>
            </a:r>
            <a:endParaRPr dirty="0"/>
          </a:p>
          <a:p>
            <a:pPr marL="0" indent="0">
              <a:buNone/>
            </a:pPr>
            <a:r>
              <a:rPr lang="en" sz="1000" b="1" dirty="0">
                <a:solidFill>
                  <a:schemeClr val="dk1"/>
                </a:solidFill>
                <a:latin typeface="Calibri"/>
                <a:ea typeface="Calibri"/>
                <a:cs typeface="Calibri"/>
                <a:sym typeface="Calibri"/>
              </a:rPr>
              <a:t>Think about how the partnership will benefit your community partner </a:t>
            </a:r>
            <a:endParaRPr sz="1000" dirty="0">
              <a:solidFill>
                <a:schemeClr val="dk1"/>
              </a:solidFill>
              <a:latin typeface="Calibri"/>
              <a:ea typeface="Calibri"/>
              <a:cs typeface="Calibri"/>
              <a:sym typeface="Calibri"/>
            </a:endParaRPr>
          </a:p>
          <a:p>
            <a:pPr marL="0" indent="0">
              <a:buNone/>
            </a:pPr>
            <a:r>
              <a:rPr lang="en" sz="1000" dirty="0">
                <a:solidFill>
                  <a:schemeClr val="dk1"/>
                </a:solidFill>
                <a:latin typeface="Calibri"/>
                <a:ea typeface="Calibri"/>
                <a:cs typeface="Calibri"/>
                <a:sym typeface="Calibri"/>
              </a:rPr>
              <a:t>What's in it for them? A successful partnership will benefit both parties, and a partner is more likely to come on board if they can see those benefits. The PR value of being listed as a sponsor can often mean a heightened local media profile for your partner, and this can make it worth their time and effort to become involved. A successful partnership can also ensure their interest in future projects.</a:t>
            </a:r>
            <a:endParaRPr dirty="0"/>
          </a:p>
          <a:p>
            <a:pPr marL="0" indent="0">
              <a:buNone/>
            </a:pPr>
            <a:r>
              <a:rPr lang="en" sz="1000" dirty="0">
                <a:solidFill>
                  <a:schemeClr val="dk1"/>
                </a:solidFill>
                <a:latin typeface="Calibri"/>
                <a:ea typeface="Calibri"/>
                <a:cs typeface="Calibri"/>
                <a:sym typeface="Calibri"/>
              </a:rPr>
              <a:t>In addition, you can build contacts by offering your library's resources to other community organizations. Meet local PTA/PTO members by volunteering to attend Back to School Nights, or offer your meeting rooms and plan programs to appeal to local college groups and professors.</a:t>
            </a:r>
            <a:endParaRPr dirty="0"/>
          </a:p>
          <a:p>
            <a:pPr marL="0" indent="0">
              <a:buNone/>
            </a:pPr>
            <a:r>
              <a:rPr lang="en" sz="1000" b="1" dirty="0">
                <a:solidFill>
                  <a:schemeClr val="dk1"/>
                </a:solidFill>
                <a:latin typeface="Calibri"/>
                <a:ea typeface="Calibri"/>
                <a:cs typeface="Calibri"/>
                <a:sym typeface="Calibri"/>
              </a:rPr>
              <a:t>Be prepared</a:t>
            </a:r>
            <a:endParaRPr sz="1000" dirty="0">
              <a:solidFill>
                <a:schemeClr val="dk1"/>
              </a:solidFill>
              <a:latin typeface="Calibri"/>
              <a:ea typeface="Calibri"/>
              <a:cs typeface="Calibri"/>
              <a:sym typeface="Calibri"/>
            </a:endParaRPr>
          </a:p>
          <a:p>
            <a:pPr marL="0" indent="0">
              <a:buNone/>
            </a:pPr>
            <a:r>
              <a:rPr lang="en" sz="1000" dirty="0">
                <a:solidFill>
                  <a:schemeClr val="dk1"/>
                </a:solidFill>
                <a:latin typeface="Calibri"/>
                <a:ea typeface="Calibri"/>
                <a:cs typeface="Calibri"/>
                <a:sym typeface="Calibri"/>
              </a:rPr>
              <a:t>Have information about your program and the library ready to give to the potential partner.</a:t>
            </a:r>
            <a:endParaRPr dirty="0"/>
          </a:p>
          <a:p>
            <a:pPr marL="0" indent="0">
              <a:buNone/>
            </a:pPr>
            <a:r>
              <a:rPr lang="en" sz="1000" dirty="0">
                <a:solidFill>
                  <a:schemeClr val="dk1"/>
                </a:solidFill>
                <a:latin typeface="Calibri"/>
                <a:ea typeface="Calibri"/>
                <a:cs typeface="Calibri"/>
                <a:sym typeface="Calibri"/>
              </a:rPr>
              <a:t>Be sure to research potential partners and be informed about them. When evaluating a potential partner, it can be helpful to talk to people who may have worked with them before. This may help you decide if they are the right partner for you. You might also find that you have a colleague or friend in common, which can give you more credibility with the potential partner as well.</a:t>
            </a:r>
            <a:endParaRPr dirty="0"/>
          </a:p>
          <a:p>
            <a:pPr marL="0" indent="0">
              <a:buClr>
                <a:schemeClr val="dk1"/>
              </a:buClr>
              <a:buNone/>
            </a:pPr>
            <a:endParaRPr sz="1000" dirty="0">
              <a:solidFill>
                <a:schemeClr val="dk1"/>
              </a:solidFill>
              <a:latin typeface="Calibri"/>
              <a:ea typeface="Calibri"/>
              <a:cs typeface="Calibri"/>
              <a:sym typeface="Calibri"/>
            </a:endParaRPr>
          </a:p>
          <a:p>
            <a:pPr marL="0" indent="0">
              <a:buClr>
                <a:schemeClr val="dk1"/>
              </a:buClr>
              <a:buNone/>
            </a:pPr>
            <a:r>
              <a:rPr lang="en" sz="1000" dirty="0">
                <a:solidFill>
                  <a:schemeClr val="dk1"/>
                </a:solidFill>
                <a:latin typeface="Calibri"/>
                <a:ea typeface="Calibri"/>
                <a:cs typeface="Calibri"/>
                <a:sym typeface="Calibri"/>
              </a:rPr>
              <a:t>Copyright © 2014 CLA-NET. All rights reserved. </a:t>
            </a:r>
            <a:endParaRPr dirty="0"/>
          </a:p>
          <a:p>
            <a:pPr marL="0" indent="0">
              <a:buClr>
                <a:schemeClr val="dk1"/>
              </a:buClr>
              <a:buNone/>
            </a:pPr>
            <a:endParaRPr sz="1000" dirty="0">
              <a:solidFill>
                <a:schemeClr val="dk1"/>
              </a:solidFill>
              <a:latin typeface="Calibri"/>
              <a:ea typeface="Calibri"/>
              <a:cs typeface="Calibri"/>
              <a:sym typeface="Calibri"/>
            </a:endParaRPr>
          </a:p>
          <a:p>
            <a:pPr marL="0" indent="0">
              <a:buClr>
                <a:schemeClr val="dk1"/>
              </a:buClr>
              <a:buNone/>
            </a:pPr>
            <a:r>
              <a:rPr lang="en" sz="1000" dirty="0">
                <a:solidFill>
                  <a:schemeClr val="dk1"/>
                </a:solidFill>
                <a:latin typeface="Calibri"/>
                <a:ea typeface="Calibri"/>
                <a:cs typeface="Calibri"/>
                <a:sym typeface="Calibri"/>
              </a:rPr>
              <a:t>There are several templates for sample partner letters for invitations to health fairs, request for speakers and a thank you letters for your use on the Health Outreach and Programming Resource guide in the Planning and Evaluation Tools tab. </a:t>
            </a:r>
            <a:endParaRPr dirty="0"/>
          </a:p>
          <a:p>
            <a:pPr marL="0" indent="0">
              <a:buClr>
                <a:schemeClr val="dk1"/>
              </a:buClr>
              <a:buNone/>
            </a:pPr>
            <a:endParaRPr sz="1000" dirty="0">
              <a:solidFill>
                <a:schemeClr val="dk1"/>
              </a:solidFill>
              <a:latin typeface="Calibri"/>
              <a:ea typeface="Calibri"/>
              <a:cs typeface="Calibri"/>
              <a:sym typeface="Calibri"/>
            </a:endParaRPr>
          </a:p>
          <a:p>
            <a:pPr marL="0" indent="0">
              <a:buClr>
                <a:schemeClr val="dk1"/>
              </a:buClr>
              <a:buNone/>
            </a:pPr>
            <a:r>
              <a:rPr lang="en" sz="1000" dirty="0">
                <a:solidFill>
                  <a:schemeClr val="dk1"/>
                </a:solidFill>
                <a:latin typeface="Calibri"/>
                <a:ea typeface="Calibri"/>
                <a:cs typeface="Calibri"/>
                <a:sym typeface="Calibri"/>
              </a:rPr>
              <a:t>Also, I encourage you to review the University of Kansas Community Tool Box, there’s great information about partnerships for agencies. </a:t>
            </a:r>
            <a:endParaRPr sz="1000" dirty="0">
              <a:solidFill>
                <a:schemeClr val="dk1"/>
              </a:solidFill>
              <a:latin typeface="Calibri"/>
              <a:ea typeface="Calibri"/>
              <a:cs typeface="Calibri"/>
              <a:sym typeface="Calibri"/>
            </a:endParaRPr>
          </a:p>
          <a:p>
            <a:pPr marL="0" indent="0">
              <a:buNone/>
            </a:pPr>
            <a:endParaRPr sz="1200" dirty="0">
              <a:solidFill>
                <a:schemeClr val="dk1"/>
              </a:solidFill>
              <a:latin typeface="Calibri"/>
              <a:ea typeface="Calibri"/>
              <a:cs typeface="Calibri"/>
              <a:sym typeface="Calibri"/>
            </a:endParaRPr>
          </a:p>
          <a:p>
            <a:pPr marL="0" indent="0">
              <a:buNone/>
            </a:pP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669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9697-90DB-2449-978D-AB85AF04852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176132-EA00-3341-B878-A81BAB0739C7}"/>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54E239-D290-0149-93FA-29A2AE5D7567}"/>
              </a:ext>
            </a:extLst>
          </p:cNvPr>
          <p:cNvSpPr>
            <a:spLocks noGrp="1"/>
          </p:cNvSpPr>
          <p:nvPr>
            <p:ph type="dt" sz="half" idx="10"/>
          </p:nvPr>
        </p:nvSpPr>
        <p:spPr/>
        <p:txBody>
          <a:bodyPr/>
          <a:lstStyle/>
          <a:p>
            <a:fld id="{9271AF47-6CF2-5049-9D46-6484E44CA63F}" type="datetime1">
              <a:rPr lang="en-US" smtClean="0"/>
              <a:t>9/12/18</a:t>
            </a:fld>
            <a:endParaRPr lang="en-US"/>
          </a:p>
        </p:txBody>
      </p:sp>
      <p:sp>
        <p:nvSpPr>
          <p:cNvPr id="5" name="Footer Placeholder 4">
            <a:extLst>
              <a:ext uri="{FF2B5EF4-FFF2-40B4-BE49-F238E27FC236}">
                <a16:creationId xmlns:a16="http://schemas.microsoft.com/office/drawing/2014/main" id="{C5CDDFD4-6FF7-A743-B814-218A9DEA9D0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8F421F0-6F62-3743-A6BC-643AD5D1F0B3}"/>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2595486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0E87C-5583-5C42-A0D9-4AF8180F0B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B54856-FAD6-2243-9C9E-BB96568EF4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E6A12-E39B-A14C-A76D-504C7804A59D}"/>
              </a:ext>
            </a:extLst>
          </p:cNvPr>
          <p:cNvSpPr>
            <a:spLocks noGrp="1"/>
          </p:cNvSpPr>
          <p:nvPr>
            <p:ph type="dt" sz="half" idx="10"/>
          </p:nvPr>
        </p:nvSpPr>
        <p:spPr/>
        <p:txBody>
          <a:bodyPr/>
          <a:lstStyle/>
          <a:p>
            <a:fld id="{3AF70B90-9863-094A-9E86-7C37920CDFDC}" type="datetime1">
              <a:rPr lang="en-US" smtClean="0"/>
              <a:t>9/12/18</a:t>
            </a:fld>
            <a:endParaRPr lang="en-US"/>
          </a:p>
        </p:txBody>
      </p:sp>
      <p:sp>
        <p:nvSpPr>
          <p:cNvPr id="5" name="Footer Placeholder 4">
            <a:extLst>
              <a:ext uri="{FF2B5EF4-FFF2-40B4-BE49-F238E27FC236}">
                <a16:creationId xmlns:a16="http://schemas.microsoft.com/office/drawing/2014/main" id="{15AFCFD4-DA4F-2E40-A74A-E57FFC014DD8}"/>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32AC39F-1A7F-F047-B39B-81324FD7CE18}"/>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345590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0E753-6709-1243-B120-C8B1FFA2E1C0}"/>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B1DAFD-B898-D54A-8E00-5920D7A6391E}"/>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3603E-1C27-CE45-B716-0CA89B03366A}"/>
              </a:ext>
            </a:extLst>
          </p:cNvPr>
          <p:cNvSpPr>
            <a:spLocks noGrp="1"/>
          </p:cNvSpPr>
          <p:nvPr>
            <p:ph type="dt" sz="half" idx="10"/>
          </p:nvPr>
        </p:nvSpPr>
        <p:spPr/>
        <p:txBody>
          <a:bodyPr/>
          <a:lstStyle/>
          <a:p>
            <a:fld id="{792E2A35-76EB-4443-84D8-8FC755C164BB}" type="datetime1">
              <a:rPr lang="en-US" smtClean="0"/>
              <a:t>9/12/18</a:t>
            </a:fld>
            <a:endParaRPr lang="en-US"/>
          </a:p>
        </p:txBody>
      </p:sp>
      <p:sp>
        <p:nvSpPr>
          <p:cNvPr id="5" name="Footer Placeholder 4">
            <a:extLst>
              <a:ext uri="{FF2B5EF4-FFF2-40B4-BE49-F238E27FC236}">
                <a16:creationId xmlns:a16="http://schemas.microsoft.com/office/drawing/2014/main" id="{F5787EAB-2731-074D-9963-E8ABCB406050}"/>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30DEB7A-5D52-E944-9A61-CA2AA64E9666}"/>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4004246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4"/>
            <a:ext cx="8245162" cy="1106260"/>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fld id="{C92ABF50-5950-144F-90CB-E5AE29B121D1}" type="datetime1">
              <a:rPr lang="en-US" smtClean="0"/>
              <a:t>9/12/18</a:t>
            </a:fld>
            <a:endParaRPr lang="en-US" dirty="0"/>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r>
              <a:rPr lang="en-US"/>
              <a:t>
              </a:t>
            </a:r>
            <a:endParaRPr lang="en-US" dirty="0"/>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0483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normAutofit/>
          </a:bodyPr>
          <a:lstStyle>
            <a:lvl1pPr>
              <a:defRPr sz="3200" cap="none" baseline="0"/>
            </a:lvl1pPr>
          </a:lstStyle>
          <a:p>
            <a:r>
              <a:rPr lang="en-US" dirty="0"/>
              <a:t>Click to edit Master title style</a:t>
            </a:r>
          </a:p>
        </p:txBody>
      </p:sp>
      <p:sp>
        <p:nvSpPr>
          <p:cNvPr id="3" name="Content Placeholder 2"/>
          <p:cNvSpPr>
            <a:spLocks noGrp="1"/>
          </p:cNvSpPr>
          <p:nvPr>
            <p:ph idx="1"/>
          </p:nvPr>
        </p:nvSpPr>
        <p:spPr>
          <a:xfrm>
            <a:off x="435895" y="1635373"/>
            <a:ext cx="8272211" cy="2758727"/>
          </a:xfrm>
        </p:spPr>
        <p:txBody>
          <a:bodyPr/>
          <a:lstStyle>
            <a:lvl1pPr>
              <a:defRPr sz="2400" baseline="0"/>
            </a:lvl1pPr>
            <a:lvl2pPr>
              <a:defRPr sz="2200" baseline="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D2BD2F-35BD-0C40-AF37-F1E0A789AB86}" type="datetime1">
              <a:rPr lang="en-US" smtClean="0"/>
              <a:t>9/12/18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7918725" y="4467103"/>
            <a:ext cx="789381" cy="273844"/>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52035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3856481"/>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282933"/>
            <a:ext cx="8272211" cy="1123130"/>
          </a:xfrm>
        </p:spPr>
        <p:txBody>
          <a:bodyPr anchor="b">
            <a:normAutofit/>
          </a:bodyPr>
          <a:lstStyle>
            <a:lvl1pPr algn="l">
              <a:defRPr sz="3600" b="0" cap="none" baseline="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435895" y="3406063"/>
            <a:ext cx="8272211" cy="450417"/>
          </a:xfrm>
        </p:spPr>
        <p:txBody>
          <a:bodyPr anchor="t">
            <a:noAutofit/>
          </a:bodyPr>
          <a:lstStyle>
            <a:lvl1pPr marL="0" indent="0" algn="l">
              <a:buNone/>
              <a:defRPr sz="2800" cap="none" baseline="0">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3CDC8F7-E3D0-E147-9A54-7E4672D38761}" type="datetime1">
              <a:rPr lang="en-US" smtClean="0"/>
              <a:t>9/12/18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
              </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34672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normAutofit/>
          </a:bodyPr>
          <a:lstStyle>
            <a:lvl1pPr>
              <a:defRPr sz="3200" cap="none" baseline="0"/>
            </a:lvl1pPr>
          </a:lstStyle>
          <a:p>
            <a:r>
              <a:rPr lang="en-US" dirty="0"/>
              <a:t>Click to edit Master title style</a:t>
            </a:r>
          </a:p>
        </p:txBody>
      </p:sp>
      <p:sp>
        <p:nvSpPr>
          <p:cNvPr id="3" name="Content Placeholder 2"/>
          <p:cNvSpPr>
            <a:spLocks noGrp="1"/>
          </p:cNvSpPr>
          <p:nvPr>
            <p:ph sz="half" idx="1"/>
          </p:nvPr>
        </p:nvSpPr>
        <p:spPr>
          <a:xfrm>
            <a:off x="435895" y="1671003"/>
            <a:ext cx="4066793" cy="2724785"/>
          </a:xfrm>
        </p:spPr>
        <p:txBody>
          <a:bodyPr>
            <a:normAutofit/>
          </a:bodyPr>
          <a:lstStyle>
            <a:lvl1pPr>
              <a:defRPr sz="2800"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1E272E-C112-9941-AB91-9FFB517EDCF5}" type="datetime1">
              <a:rPr lang="en-US" smtClean="0"/>
              <a:t>9/12/18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60196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B870BC-70AA-5F4A-A9C4-7944CD36DE95}" type="datetime1">
              <a:rPr lang="en-US" smtClean="0"/>
              <a:t>9/12/18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0854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B904982-B5D5-C14E-9C6F-CF56FFE4C55F}" type="datetime1">
              <a:rPr lang="en-US" smtClean="0"/>
              <a:t>9/12/18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7" name="Rectangle 6"/>
          <p:cNvSpPr>
            <a:spLocks noChangeAspect="1"/>
          </p:cNvSpPr>
          <p:nvPr/>
        </p:nvSpPr>
        <p:spPr>
          <a:xfrm>
            <a:off x="330512"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547244"/>
            <a:ext cx="8272212" cy="741249"/>
          </a:xfrm>
        </p:spPr>
        <p:txBody>
          <a:bodyPr>
            <a:normAutofit/>
          </a:bodyPr>
          <a:lstStyle>
            <a:lvl1pPr>
              <a:defRPr sz="3200" cap="none" baseline="0"/>
            </a:lvl1pPr>
          </a:lstStyle>
          <a:p>
            <a:r>
              <a:rPr lang="en-US" dirty="0"/>
              <a:t>Click to edit Master title style</a:t>
            </a:r>
          </a:p>
        </p:txBody>
      </p:sp>
    </p:spTree>
    <p:extLst>
      <p:ext uri="{BB962C8B-B14F-4D97-AF65-F5344CB8AC3E}">
        <p14:creationId xmlns:p14="http://schemas.microsoft.com/office/powerpoint/2010/main" val="692222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E43746-5BF6-9A44-A357-7D297D057BCD}" type="datetime1">
              <a:rPr lang="en-US" smtClean="0"/>
              <a:t>9/12/18</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86067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3856480"/>
            <a:ext cx="8473650"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3946722"/>
            <a:ext cx="3682084" cy="517136"/>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35862" y="450900"/>
            <a:ext cx="8469630" cy="31536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8" y="3946723"/>
            <a:ext cx="4402490" cy="517136"/>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B2BFD98-C421-9648-92E9-72BBD89F4052}" type="datetime1">
              <a:rPr lang="en-US" smtClean="0"/>
              <a:t>9/12/18</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
              </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27FD9065-BFD1-4407-9DD3-54977EB42B2F}" type="slidenum">
              <a:rPr lang="en-US" smtClean="0"/>
              <a:t>‹#›</a:t>
            </a:fld>
            <a:endParaRPr lang="en-US"/>
          </a:p>
        </p:txBody>
      </p:sp>
    </p:spTree>
    <p:extLst>
      <p:ext uri="{BB962C8B-B14F-4D97-AF65-F5344CB8AC3E}">
        <p14:creationId xmlns:p14="http://schemas.microsoft.com/office/powerpoint/2010/main" val="16480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C65A-480E-EE42-99B7-FA544800A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FD915C-D27E-214E-B321-176620372B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6F9DE-3CDE-F24E-A8DD-FC3EF15F9A70}"/>
              </a:ext>
            </a:extLst>
          </p:cNvPr>
          <p:cNvSpPr>
            <a:spLocks noGrp="1"/>
          </p:cNvSpPr>
          <p:nvPr>
            <p:ph type="dt" sz="half" idx="10"/>
          </p:nvPr>
        </p:nvSpPr>
        <p:spPr/>
        <p:txBody>
          <a:bodyPr/>
          <a:lstStyle/>
          <a:p>
            <a:fld id="{1EBAF599-279B-0B4B-ACE9-9E77A8AA8C99}" type="datetime1">
              <a:rPr lang="en-US" smtClean="0"/>
              <a:t>9/12/18</a:t>
            </a:fld>
            <a:endParaRPr lang="en-US"/>
          </a:p>
        </p:txBody>
      </p:sp>
      <p:sp>
        <p:nvSpPr>
          <p:cNvPr id="5" name="Footer Placeholder 4">
            <a:extLst>
              <a:ext uri="{FF2B5EF4-FFF2-40B4-BE49-F238E27FC236}">
                <a16:creationId xmlns:a16="http://schemas.microsoft.com/office/drawing/2014/main" id="{4A2BC4A1-E4B5-6249-A1F7-D788DB109A20}"/>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1FBD57B-F3AD-E243-97A1-DA0FDD924327}"/>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1699896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3520042"/>
            <a:ext cx="8272212" cy="425054"/>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449794"/>
            <a:ext cx="8468144" cy="266793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35894" y="3945096"/>
            <a:ext cx="8272213" cy="44900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9D47F42-9A4B-BA44-ABF3-D0DCE4C76143}" type="datetime1">
              <a:rPr lang="en-US" smtClean="0"/>
              <a:t>9/12/18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16086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4EA73C-A9D7-4145-9212-6E72E3320557}" type="datetime1">
              <a:rPr lang="en-US" smtClean="0"/>
              <a:t>9/12/18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47618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449794"/>
            <a:ext cx="2180113"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506795"/>
            <a:ext cx="1503123" cy="38873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3" y="506795"/>
            <a:ext cx="5922209" cy="388730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fld id="{DAB40908-D811-204F-A805-36F96F628739}" type="datetime1">
              <a:rPr lang="en-US" smtClean="0"/>
              <a:t>9/12/18</a:t>
            </a:fld>
            <a:endParaRPr lang="en-US" dirty="0"/>
          </a:p>
        </p:txBody>
      </p:sp>
      <p:sp>
        <p:nvSpPr>
          <p:cNvPr id="5" name="Footer Placeholder 4"/>
          <p:cNvSpPr>
            <a:spLocks noGrp="1"/>
          </p:cNvSpPr>
          <p:nvPr>
            <p:ph type="ftr" sz="quarter" idx="11"/>
          </p:nvPr>
        </p:nvSpPr>
        <p:spPr>
          <a:xfrm>
            <a:off x="581193" y="4463859"/>
            <a:ext cx="5922209" cy="273844"/>
          </a:xfrm>
        </p:spPr>
        <p:txBody>
          <a:bodyPr/>
          <a:lstStyle/>
          <a:p>
            <a:r>
              <a:rPr lang="en-US"/>
              <a:t>
              </a:t>
            </a:r>
            <a:endParaRPr lang="en-US" dirty="0"/>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17854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9"/>
        <p:cNvGrpSpPr/>
        <p:nvPr/>
      </p:nvGrpSpPr>
      <p:grpSpPr>
        <a:xfrm>
          <a:off x="0" y="0"/>
          <a:ext cx="0" cy="0"/>
          <a:chOff x="0" y="0"/>
          <a:chExt cx="0" cy="0"/>
        </a:xfrm>
      </p:grpSpPr>
      <p:sp>
        <p:nvSpPr>
          <p:cNvPr id="16" name="Shape 16"/>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9pPr>
          </a:lstStyle>
          <a:p>
            <a:endParaRPr/>
          </a:p>
        </p:txBody>
      </p:sp>
      <p:sp>
        <p:nvSpPr>
          <p:cNvPr id="17" name="Shape 1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1904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682"/>
        <p:cNvGrpSpPr/>
        <p:nvPr/>
      </p:nvGrpSpPr>
      <p:grpSpPr>
        <a:xfrm>
          <a:off x="0" y="0"/>
          <a:ext cx="0" cy="0"/>
          <a:chOff x="0" y="0"/>
          <a:chExt cx="0" cy="0"/>
        </a:xfrm>
      </p:grpSpPr>
      <p:sp>
        <p:nvSpPr>
          <p:cNvPr id="689" name="Shape 689"/>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9pPr>
          </a:lstStyle>
          <a:p>
            <a:endParaRPr/>
          </a:p>
        </p:txBody>
      </p:sp>
      <p:sp>
        <p:nvSpPr>
          <p:cNvPr id="690" name="Shape 690"/>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50122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339340" y="506795"/>
            <a:ext cx="2762675"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rot="16200000">
            <a:off x="-98702" y="1256482"/>
            <a:ext cx="3619653" cy="2457690"/>
          </a:xfrm>
        </p:spPr>
        <p:txBody>
          <a:bodyPr vert="eaVert" anchor="b" anchorCtr="0"/>
          <a:lstStyle/>
          <a:p>
            <a:r>
              <a:rPr lang="en-US" dirty="0"/>
              <a:t>Click to edit Master title style</a:t>
            </a:r>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fld id="{A342ACBC-BF01-0741-8285-2055D103A4C8}" type="datetime1">
              <a:rPr lang="en-US" smtClean="0"/>
              <a:t>9/12/18</a:t>
            </a:fld>
            <a:endParaRPr lang="en-US" dirty="0"/>
          </a:p>
        </p:txBody>
      </p:sp>
      <p:sp>
        <p:nvSpPr>
          <p:cNvPr id="5" name="Footer Placeholder 4"/>
          <p:cNvSpPr>
            <a:spLocks noGrp="1"/>
          </p:cNvSpPr>
          <p:nvPr>
            <p:ph type="ftr" sz="quarter" idx="11"/>
          </p:nvPr>
        </p:nvSpPr>
        <p:spPr>
          <a:xfrm>
            <a:off x="581193" y="4463859"/>
            <a:ext cx="5922209" cy="273844"/>
          </a:xfrm>
        </p:spPr>
        <p:txBody>
          <a:bodyPr/>
          <a:lstStyle/>
          <a:p>
            <a:r>
              <a:rPr lang="en-US"/>
              <a:t>
              </a:t>
            </a:r>
            <a:endParaRPr lang="en-US" dirty="0"/>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pPr marL="0" lvl="0" indent="0">
              <a:spcBef>
                <a:spcPts val="0"/>
              </a:spcBef>
              <a:spcAft>
                <a:spcPts val="0"/>
              </a:spcAft>
              <a:buNone/>
            </a:pPr>
            <a:fld id="{00000000-1234-1234-1234-123412341234}" type="slidenum">
              <a:rPr lang="en" smtClean="0"/>
              <a:t>‹#›</a:t>
            </a:fld>
            <a:endParaRPr lang="en"/>
          </a:p>
        </p:txBody>
      </p:sp>
      <p:sp>
        <p:nvSpPr>
          <p:cNvPr id="8" name="Picture Placeholder 2">
            <a:extLst>
              <a:ext uri="{FF2B5EF4-FFF2-40B4-BE49-F238E27FC236}">
                <a16:creationId xmlns:a16="http://schemas.microsoft.com/office/drawing/2014/main" id="{6C26611B-32EE-3540-93E4-1D40882C604A}"/>
              </a:ext>
            </a:extLst>
          </p:cNvPr>
          <p:cNvSpPr>
            <a:spLocks noGrp="1" noChangeAspect="1"/>
          </p:cNvSpPr>
          <p:nvPr>
            <p:ph type="pic" idx="1"/>
          </p:nvPr>
        </p:nvSpPr>
        <p:spPr>
          <a:xfrm>
            <a:off x="3244954" y="675500"/>
            <a:ext cx="5559053" cy="3619654"/>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Tree>
    <p:extLst>
      <p:ext uri="{BB962C8B-B14F-4D97-AF65-F5344CB8AC3E}">
        <p14:creationId xmlns:p14="http://schemas.microsoft.com/office/powerpoint/2010/main" val="1509404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552"/>
        <p:cNvGrpSpPr/>
        <p:nvPr/>
      </p:nvGrpSpPr>
      <p:grpSpPr>
        <a:xfrm>
          <a:off x="0" y="0"/>
          <a:ext cx="0" cy="0"/>
          <a:chOff x="0" y="0"/>
          <a:chExt cx="0" cy="0"/>
        </a:xfrm>
      </p:grpSpPr>
      <p:sp>
        <p:nvSpPr>
          <p:cNvPr id="680" name="Shape 680"/>
          <p:cNvSpPr txBox="1">
            <a:spLocks noGrp="1"/>
          </p:cNvSpPr>
          <p:nvPr>
            <p:ph type="ctrTitle"/>
          </p:nvPr>
        </p:nvSpPr>
        <p:spPr>
          <a:xfrm>
            <a:off x="992425" y="2536400"/>
            <a:ext cx="3136800" cy="1884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9pPr>
          </a:lstStyle>
          <a:p>
            <a:endParaRPr/>
          </a:p>
        </p:txBody>
      </p:sp>
      <p:sp>
        <p:nvSpPr>
          <p:cNvPr id="681" name="Shape 681"/>
          <p:cNvSpPr txBox="1">
            <a:spLocks noGrp="1"/>
          </p:cNvSpPr>
          <p:nvPr>
            <p:ph type="sldNum" idx="12"/>
          </p:nvPr>
        </p:nvSpPr>
        <p:spPr>
          <a:xfrm>
            <a:off x="8472458" y="4706554"/>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54286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FFFFFF"/>
        </a:solidFill>
        <a:effectLst/>
      </p:bgPr>
    </p:bg>
    <p:spTree>
      <p:nvGrpSpPr>
        <p:cNvPr id="1" name="Shape 353"/>
        <p:cNvGrpSpPr/>
        <p:nvPr/>
      </p:nvGrpSpPr>
      <p:grpSpPr>
        <a:xfrm>
          <a:off x="0" y="0"/>
          <a:ext cx="0" cy="0"/>
          <a:chOff x="0" y="0"/>
          <a:chExt cx="0" cy="0"/>
        </a:xfrm>
      </p:grpSpPr>
      <p:sp>
        <p:nvSpPr>
          <p:cNvPr id="355" name="Shape 355"/>
          <p:cNvSpPr txBox="1">
            <a:spLocks noGrp="1"/>
          </p:cNvSpPr>
          <p:nvPr>
            <p:ph type="title"/>
          </p:nvPr>
        </p:nvSpPr>
        <p:spPr>
          <a:xfrm>
            <a:off x="291875" y="406900"/>
            <a:ext cx="3039600" cy="13887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356" name="Shape 356"/>
          <p:cNvSpPr txBox="1">
            <a:spLocks noGrp="1"/>
          </p:cNvSpPr>
          <p:nvPr>
            <p:ph type="body" idx="1"/>
          </p:nvPr>
        </p:nvSpPr>
        <p:spPr>
          <a:xfrm>
            <a:off x="291938" y="2053718"/>
            <a:ext cx="3039600" cy="23781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357" name="Shape 35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90252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358"/>
        <p:cNvGrpSpPr/>
        <p:nvPr/>
      </p:nvGrpSpPr>
      <p:grpSpPr>
        <a:xfrm>
          <a:off x="0" y="0"/>
          <a:ext cx="0" cy="0"/>
          <a:chOff x="0" y="0"/>
          <a:chExt cx="0" cy="0"/>
        </a:xfrm>
      </p:grpSpPr>
      <p:sp>
        <p:nvSpPr>
          <p:cNvPr id="361" name="Shape 361"/>
          <p:cNvSpPr txBox="1">
            <a:spLocks noGrp="1"/>
          </p:cNvSpPr>
          <p:nvPr>
            <p:ph type="title"/>
          </p:nvPr>
        </p:nvSpPr>
        <p:spPr>
          <a:xfrm>
            <a:off x="4852825" y="233150"/>
            <a:ext cx="4016400" cy="11814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362" name="Shape 362"/>
          <p:cNvSpPr txBox="1">
            <a:spLocks noGrp="1"/>
          </p:cNvSpPr>
          <p:nvPr>
            <p:ph type="body" idx="1"/>
          </p:nvPr>
        </p:nvSpPr>
        <p:spPr>
          <a:xfrm>
            <a:off x="4852900" y="1672727"/>
            <a:ext cx="4016400" cy="29904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363" name="Shape 36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63435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Shape 40"/>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1" name="Shape 41"/>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 name="Shape 4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6766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B6C49-DD85-1D48-BA7C-5B1FFCAB55EC}"/>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E07381-28E1-2048-BB31-C2FC07C7DB1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EFA326-39A4-5644-A208-F64C34A560B5}"/>
              </a:ext>
            </a:extLst>
          </p:cNvPr>
          <p:cNvSpPr>
            <a:spLocks noGrp="1"/>
          </p:cNvSpPr>
          <p:nvPr>
            <p:ph type="dt" sz="half" idx="10"/>
          </p:nvPr>
        </p:nvSpPr>
        <p:spPr/>
        <p:txBody>
          <a:bodyPr/>
          <a:lstStyle/>
          <a:p>
            <a:fld id="{D73F3D4B-C514-CB4D-B863-917960F144DA}" type="datetime1">
              <a:rPr lang="en-US" smtClean="0"/>
              <a:t>9/12/18</a:t>
            </a:fld>
            <a:endParaRPr lang="en-US"/>
          </a:p>
        </p:txBody>
      </p:sp>
      <p:sp>
        <p:nvSpPr>
          <p:cNvPr id="5" name="Footer Placeholder 4">
            <a:extLst>
              <a:ext uri="{FF2B5EF4-FFF2-40B4-BE49-F238E27FC236}">
                <a16:creationId xmlns:a16="http://schemas.microsoft.com/office/drawing/2014/main" id="{E1B52FDF-E852-F244-9FFF-E127964D948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A300A92-A8A3-B74E-92F4-CE54AC933122}"/>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2297934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8">
  <p:cSld name="Custom layout 8">
    <p:bg>
      <p:bgPr>
        <a:solidFill>
          <a:srgbClr val="FFFFFF"/>
        </a:solidFill>
        <a:effectLst/>
      </p:bgPr>
    </p:bg>
    <p:spTree>
      <p:nvGrpSpPr>
        <p:cNvPr id="1" name="Shape 525"/>
        <p:cNvGrpSpPr/>
        <p:nvPr/>
      </p:nvGrpSpPr>
      <p:grpSpPr>
        <a:xfrm>
          <a:off x="0" y="0"/>
          <a:ext cx="0" cy="0"/>
          <a:chOff x="0" y="0"/>
          <a:chExt cx="0" cy="0"/>
        </a:xfrm>
      </p:grpSpPr>
      <p:sp>
        <p:nvSpPr>
          <p:cNvPr id="531" name="Shape 531"/>
          <p:cNvSpPr txBox="1">
            <a:spLocks noGrp="1"/>
          </p:cNvSpPr>
          <p:nvPr>
            <p:ph type="title"/>
          </p:nvPr>
        </p:nvSpPr>
        <p:spPr>
          <a:xfrm>
            <a:off x="705600" y="1415400"/>
            <a:ext cx="3394200" cy="2249700"/>
          </a:xfrm>
          <a:prstGeom prst="rect">
            <a:avLst/>
          </a:prstGeom>
          <a:noFill/>
        </p:spPr>
        <p:txBody>
          <a:bodyPr spcFirstLastPara="1" wrap="square" lIns="91425" tIns="91425" rIns="91425" bIns="91425" anchor="ctr" anchorCtr="0"/>
          <a:lstStyle>
            <a:lvl1pPr lvl="0" algn="r">
              <a:lnSpc>
                <a:spcPct val="100000"/>
              </a:lnSpc>
              <a:spcBef>
                <a:spcPts val="0"/>
              </a:spcBef>
              <a:spcAft>
                <a:spcPts val="0"/>
              </a:spcAft>
              <a:buNone/>
              <a:defRPr sz="2400" b="1">
                <a:solidFill>
                  <a:schemeClr val="accent5"/>
                </a:solidFill>
              </a:defRPr>
            </a:lvl1pPr>
            <a:lvl2pPr lvl="1" algn="r">
              <a:lnSpc>
                <a:spcPct val="100000"/>
              </a:lnSpc>
              <a:spcBef>
                <a:spcPts val="0"/>
              </a:spcBef>
              <a:spcAft>
                <a:spcPts val="0"/>
              </a:spcAft>
              <a:buNone/>
              <a:defRPr sz="2400" b="1">
                <a:solidFill>
                  <a:schemeClr val="accent5"/>
                </a:solidFill>
              </a:defRPr>
            </a:lvl2pPr>
            <a:lvl3pPr lvl="2" algn="r">
              <a:lnSpc>
                <a:spcPct val="100000"/>
              </a:lnSpc>
              <a:spcBef>
                <a:spcPts val="0"/>
              </a:spcBef>
              <a:spcAft>
                <a:spcPts val="0"/>
              </a:spcAft>
              <a:buNone/>
              <a:defRPr sz="2400" b="1">
                <a:solidFill>
                  <a:schemeClr val="accent5"/>
                </a:solidFill>
              </a:defRPr>
            </a:lvl3pPr>
            <a:lvl4pPr lvl="3" algn="r">
              <a:lnSpc>
                <a:spcPct val="100000"/>
              </a:lnSpc>
              <a:spcBef>
                <a:spcPts val="0"/>
              </a:spcBef>
              <a:spcAft>
                <a:spcPts val="0"/>
              </a:spcAft>
              <a:buNone/>
              <a:defRPr sz="2400" b="1">
                <a:solidFill>
                  <a:schemeClr val="accent5"/>
                </a:solidFill>
              </a:defRPr>
            </a:lvl4pPr>
            <a:lvl5pPr lvl="4" algn="r">
              <a:lnSpc>
                <a:spcPct val="100000"/>
              </a:lnSpc>
              <a:spcBef>
                <a:spcPts val="0"/>
              </a:spcBef>
              <a:spcAft>
                <a:spcPts val="0"/>
              </a:spcAft>
              <a:buNone/>
              <a:defRPr sz="2400" b="1">
                <a:solidFill>
                  <a:schemeClr val="accent5"/>
                </a:solidFill>
              </a:defRPr>
            </a:lvl5pPr>
            <a:lvl6pPr lvl="5" algn="r">
              <a:lnSpc>
                <a:spcPct val="100000"/>
              </a:lnSpc>
              <a:spcBef>
                <a:spcPts val="0"/>
              </a:spcBef>
              <a:spcAft>
                <a:spcPts val="0"/>
              </a:spcAft>
              <a:buNone/>
              <a:defRPr sz="2400" b="1">
                <a:solidFill>
                  <a:schemeClr val="accent5"/>
                </a:solidFill>
              </a:defRPr>
            </a:lvl6pPr>
            <a:lvl7pPr lvl="6" algn="r">
              <a:lnSpc>
                <a:spcPct val="100000"/>
              </a:lnSpc>
              <a:spcBef>
                <a:spcPts val="0"/>
              </a:spcBef>
              <a:spcAft>
                <a:spcPts val="0"/>
              </a:spcAft>
              <a:buNone/>
              <a:defRPr sz="2400" b="1">
                <a:solidFill>
                  <a:schemeClr val="accent5"/>
                </a:solidFill>
              </a:defRPr>
            </a:lvl7pPr>
            <a:lvl8pPr lvl="7" algn="r">
              <a:lnSpc>
                <a:spcPct val="100000"/>
              </a:lnSpc>
              <a:spcBef>
                <a:spcPts val="0"/>
              </a:spcBef>
              <a:spcAft>
                <a:spcPts val="0"/>
              </a:spcAft>
              <a:buNone/>
              <a:defRPr sz="2400" b="1">
                <a:solidFill>
                  <a:schemeClr val="accent5"/>
                </a:solidFill>
              </a:defRPr>
            </a:lvl8pPr>
            <a:lvl9pPr lvl="8" algn="r">
              <a:lnSpc>
                <a:spcPct val="100000"/>
              </a:lnSpc>
              <a:spcBef>
                <a:spcPts val="0"/>
              </a:spcBef>
              <a:spcAft>
                <a:spcPts val="0"/>
              </a:spcAft>
              <a:buNone/>
              <a:defRPr sz="2400" b="1">
                <a:solidFill>
                  <a:schemeClr val="accent5"/>
                </a:solidFill>
              </a:defRPr>
            </a:lvl9pPr>
          </a:lstStyle>
          <a:p>
            <a:endParaRPr/>
          </a:p>
        </p:txBody>
      </p:sp>
      <p:sp>
        <p:nvSpPr>
          <p:cNvPr id="532" name="Shape 532"/>
          <p:cNvSpPr txBox="1">
            <a:spLocks noGrp="1"/>
          </p:cNvSpPr>
          <p:nvPr>
            <p:ph type="body" idx="1"/>
          </p:nvPr>
        </p:nvSpPr>
        <p:spPr>
          <a:xfrm>
            <a:off x="4252525" y="836250"/>
            <a:ext cx="4185900" cy="3408000"/>
          </a:xfrm>
          <a:prstGeom prst="rect">
            <a:avLst/>
          </a:prstGeom>
          <a:noFill/>
        </p:spPr>
        <p:txBody>
          <a:bodyPr spcFirstLastPara="1" wrap="square" lIns="91425" tIns="91425" rIns="91425" bIns="91425" anchor="ctr" anchorCtr="0"/>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533" name="Shape 53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71699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7">
  <p:cSld name="Custom layout 7">
    <p:bg>
      <p:bgPr>
        <a:solidFill>
          <a:srgbClr val="FFFFFF"/>
        </a:solidFill>
        <a:effectLst/>
      </p:bgPr>
    </p:bg>
    <p:spTree>
      <p:nvGrpSpPr>
        <p:cNvPr id="1" name="Shape 364"/>
        <p:cNvGrpSpPr/>
        <p:nvPr/>
      </p:nvGrpSpPr>
      <p:grpSpPr>
        <a:xfrm>
          <a:off x="0" y="0"/>
          <a:ext cx="0" cy="0"/>
          <a:chOff x="0" y="0"/>
          <a:chExt cx="0" cy="0"/>
        </a:xfrm>
      </p:grpSpPr>
      <p:sp>
        <p:nvSpPr>
          <p:cNvPr id="366" name="Shape 36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000000"/>
                </a:solidFill>
              </a:defRPr>
            </a:lvl1pPr>
            <a:lvl2pPr lvl="1" algn="r">
              <a:lnSpc>
                <a:spcPct val="100000"/>
              </a:lnSpc>
              <a:spcAft>
                <a:spcPts val="0"/>
              </a:spcAft>
              <a:buNone/>
              <a:defRPr sz="1000">
                <a:solidFill>
                  <a:srgbClr val="000000"/>
                </a:solidFill>
              </a:defRPr>
            </a:lvl2pPr>
            <a:lvl3pPr lvl="2" algn="r">
              <a:lnSpc>
                <a:spcPct val="100000"/>
              </a:lnSpc>
              <a:spcAft>
                <a:spcPts val="0"/>
              </a:spcAft>
              <a:buNone/>
              <a:defRPr sz="1000">
                <a:solidFill>
                  <a:srgbClr val="000000"/>
                </a:solidFill>
              </a:defRPr>
            </a:lvl3pPr>
            <a:lvl4pPr lvl="3" algn="r">
              <a:lnSpc>
                <a:spcPct val="100000"/>
              </a:lnSpc>
              <a:spcAft>
                <a:spcPts val="0"/>
              </a:spcAft>
              <a:buNone/>
              <a:defRPr sz="1000">
                <a:solidFill>
                  <a:srgbClr val="000000"/>
                </a:solidFill>
              </a:defRPr>
            </a:lvl4pPr>
            <a:lvl5pPr lvl="4" algn="r">
              <a:lnSpc>
                <a:spcPct val="100000"/>
              </a:lnSpc>
              <a:spcAft>
                <a:spcPts val="0"/>
              </a:spcAft>
              <a:buNone/>
              <a:defRPr sz="1000">
                <a:solidFill>
                  <a:srgbClr val="000000"/>
                </a:solidFill>
              </a:defRPr>
            </a:lvl5pPr>
            <a:lvl6pPr lvl="5" algn="r">
              <a:lnSpc>
                <a:spcPct val="100000"/>
              </a:lnSpc>
              <a:spcAft>
                <a:spcPts val="0"/>
              </a:spcAft>
              <a:buNone/>
              <a:defRPr sz="1000">
                <a:solidFill>
                  <a:srgbClr val="000000"/>
                </a:solidFill>
              </a:defRPr>
            </a:lvl6pPr>
            <a:lvl7pPr lvl="6" algn="r">
              <a:lnSpc>
                <a:spcPct val="100000"/>
              </a:lnSpc>
              <a:spcAft>
                <a:spcPts val="0"/>
              </a:spcAft>
              <a:buNone/>
              <a:defRPr sz="1000">
                <a:solidFill>
                  <a:srgbClr val="000000"/>
                </a:solidFill>
              </a:defRPr>
            </a:lvl7pPr>
            <a:lvl8pPr lvl="7" algn="r">
              <a:lnSpc>
                <a:spcPct val="100000"/>
              </a:lnSpc>
              <a:spcAft>
                <a:spcPts val="0"/>
              </a:spcAft>
              <a:buNone/>
              <a:defRPr sz="1000">
                <a:solidFill>
                  <a:srgbClr val="000000"/>
                </a:solidFill>
              </a:defRPr>
            </a:lvl8pPr>
            <a:lvl9pPr lvl="8" algn="r">
              <a:lnSpc>
                <a:spcPct val="100000"/>
              </a:lnSpc>
              <a:spcAft>
                <a:spcPts val="0"/>
              </a:spcAft>
              <a:buNone/>
              <a:defRPr sz="1000">
                <a:solidFill>
                  <a:srgbClr val="000000"/>
                </a:solidFill>
              </a:defRPr>
            </a:lvl9pPr>
          </a:lstStyle>
          <a:p>
            <a:pPr marL="0" lvl="0" indent="0">
              <a:spcBef>
                <a:spcPts val="0"/>
              </a:spcBef>
              <a:spcAft>
                <a:spcPts val="0"/>
              </a:spcAft>
              <a:buNone/>
            </a:pPr>
            <a:fld id="{00000000-1234-1234-1234-123412341234}" type="slidenum">
              <a:rPr lang="en"/>
              <a:t>‹#›</a:t>
            </a:fld>
            <a:endParaRPr/>
          </a:p>
        </p:txBody>
      </p:sp>
      <p:sp>
        <p:nvSpPr>
          <p:cNvPr id="524" name="Shape 524"/>
          <p:cNvSpPr txBox="1">
            <a:spLocks noGrp="1"/>
          </p:cNvSpPr>
          <p:nvPr>
            <p:ph type="ctrTitle"/>
          </p:nvPr>
        </p:nvSpPr>
        <p:spPr>
          <a:xfrm rot="-3568032">
            <a:off x="3267432" y="2232497"/>
            <a:ext cx="3680086" cy="1601206"/>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000000"/>
              </a:buClr>
              <a:buSzPts val="2600"/>
              <a:buNone/>
              <a:defRPr sz="2600" b="1">
                <a:solidFill>
                  <a:srgbClr val="000000"/>
                </a:solidFill>
              </a:defRPr>
            </a:lvl1pPr>
            <a:lvl2pPr lvl="1" algn="l">
              <a:lnSpc>
                <a:spcPct val="100000"/>
              </a:lnSpc>
              <a:spcBef>
                <a:spcPts val="0"/>
              </a:spcBef>
              <a:spcAft>
                <a:spcPts val="0"/>
              </a:spcAft>
              <a:buClr>
                <a:srgbClr val="000000"/>
              </a:buClr>
              <a:buSzPts val="2600"/>
              <a:buNone/>
              <a:defRPr sz="2600" b="1">
                <a:solidFill>
                  <a:srgbClr val="000000"/>
                </a:solidFill>
              </a:defRPr>
            </a:lvl2pPr>
            <a:lvl3pPr lvl="2" algn="l">
              <a:lnSpc>
                <a:spcPct val="100000"/>
              </a:lnSpc>
              <a:spcBef>
                <a:spcPts val="0"/>
              </a:spcBef>
              <a:spcAft>
                <a:spcPts val="0"/>
              </a:spcAft>
              <a:buClr>
                <a:srgbClr val="000000"/>
              </a:buClr>
              <a:buSzPts val="2600"/>
              <a:buNone/>
              <a:defRPr sz="2600" b="1">
                <a:solidFill>
                  <a:srgbClr val="000000"/>
                </a:solidFill>
              </a:defRPr>
            </a:lvl3pPr>
            <a:lvl4pPr lvl="3" algn="l">
              <a:lnSpc>
                <a:spcPct val="100000"/>
              </a:lnSpc>
              <a:spcBef>
                <a:spcPts val="0"/>
              </a:spcBef>
              <a:spcAft>
                <a:spcPts val="0"/>
              </a:spcAft>
              <a:buClr>
                <a:srgbClr val="000000"/>
              </a:buClr>
              <a:buSzPts val="2600"/>
              <a:buNone/>
              <a:defRPr sz="2600" b="1">
                <a:solidFill>
                  <a:srgbClr val="000000"/>
                </a:solidFill>
              </a:defRPr>
            </a:lvl4pPr>
            <a:lvl5pPr lvl="4" algn="l">
              <a:lnSpc>
                <a:spcPct val="100000"/>
              </a:lnSpc>
              <a:spcBef>
                <a:spcPts val="0"/>
              </a:spcBef>
              <a:spcAft>
                <a:spcPts val="0"/>
              </a:spcAft>
              <a:buClr>
                <a:srgbClr val="000000"/>
              </a:buClr>
              <a:buSzPts val="2600"/>
              <a:buNone/>
              <a:defRPr sz="2600" b="1">
                <a:solidFill>
                  <a:srgbClr val="000000"/>
                </a:solidFill>
              </a:defRPr>
            </a:lvl5pPr>
            <a:lvl6pPr lvl="5" algn="l">
              <a:lnSpc>
                <a:spcPct val="100000"/>
              </a:lnSpc>
              <a:spcBef>
                <a:spcPts val="0"/>
              </a:spcBef>
              <a:spcAft>
                <a:spcPts val="0"/>
              </a:spcAft>
              <a:buClr>
                <a:srgbClr val="000000"/>
              </a:buClr>
              <a:buSzPts val="2600"/>
              <a:buNone/>
              <a:defRPr sz="2600" b="1">
                <a:solidFill>
                  <a:srgbClr val="000000"/>
                </a:solidFill>
              </a:defRPr>
            </a:lvl6pPr>
            <a:lvl7pPr lvl="6" algn="l">
              <a:lnSpc>
                <a:spcPct val="100000"/>
              </a:lnSpc>
              <a:spcBef>
                <a:spcPts val="0"/>
              </a:spcBef>
              <a:spcAft>
                <a:spcPts val="0"/>
              </a:spcAft>
              <a:buClr>
                <a:srgbClr val="000000"/>
              </a:buClr>
              <a:buSzPts val="2600"/>
              <a:buNone/>
              <a:defRPr sz="2600" b="1">
                <a:solidFill>
                  <a:srgbClr val="000000"/>
                </a:solidFill>
              </a:defRPr>
            </a:lvl7pPr>
            <a:lvl8pPr lvl="7" algn="l">
              <a:lnSpc>
                <a:spcPct val="100000"/>
              </a:lnSpc>
              <a:spcBef>
                <a:spcPts val="0"/>
              </a:spcBef>
              <a:spcAft>
                <a:spcPts val="0"/>
              </a:spcAft>
              <a:buClr>
                <a:srgbClr val="000000"/>
              </a:buClr>
              <a:buSzPts val="2600"/>
              <a:buNone/>
              <a:defRPr sz="2600" b="1">
                <a:solidFill>
                  <a:srgbClr val="000000"/>
                </a:solidFill>
              </a:defRPr>
            </a:lvl8pPr>
            <a:lvl9pPr lvl="8" algn="l">
              <a:lnSpc>
                <a:spcPct val="100000"/>
              </a:lnSpc>
              <a:spcBef>
                <a:spcPts val="0"/>
              </a:spcBef>
              <a:spcAft>
                <a:spcPts val="0"/>
              </a:spcAft>
              <a:buClr>
                <a:srgbClr val="000000"/>
              </a:buClr>
              <a:buSzPts val="2600"/>
              <a:buNone/>
              <a:defRPr sz="2600" b="1">
                <a:solidFill>
                  <a:srgbClr val="000000"/>
                </a:solidFill>
              </a:defRPr>
            </a:lvl9pPr>
          </a:lstStyle>
          <a:p>
            <a:endParaRPr/>
          </a:p>
        </p:txBody>
      </p:sp>
    </p:spTree>
    <p:extLst>
      <p:ext uri="{BB962C8B-B14F-4D97-AF65-F5344CB8AC3E}">
        <p14:creationId xmlns:p14="http://schemas.microsoft.com/office/powerpoint/2010/main" val="2171151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339340" y="506795"/>
            <a:ext cx="2762675"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rot="16200000">
            <a:off x="-98702" y="1256482"/>
            <a:ext cx="3619653" cy="2457690"/>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rot="16200000">
            <a:off x="3982522" y="-204718"/>
            <a:ext cx="3711011" cy="5263682"/>
          </a:xfrm>
        </p:spPr>
        <p:txBody>
          <a:bodyPr vert="eaVert"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fld id="{93AAC73C-3F11-0744-9933-770BB4C05F0F}" type="datetime1">
              <a:rPr lang="en-US" smtClean="0"/>
              <a:t>9/12/18</a:t>
            </a:fld>
            <a:endParaRPr lang="en-US" dirty="0"/>
          </a:p>
        </p:txBody>
      </p:sp>
      <p:sp>
        <p:nvSpPr>
          <p:cNvPr id="5" name="Footer Placeholder 4"/>
          <p:cNvSpPr>
            <a:spLocks noGrp="1"/>
          </p:cNvSpPr>
          <p:nvPr>
            <p:ph type="ftr" sz="quarter" idx="11"/>
          </p:nvPr>
        </p:nvSpPr>
        <p:spPr>
          <a:xfrm>
            <a:off x="581193" y="4463859"/>
            <a:ext cx="5922209" cy="273844"/>
          </a:xfrm>
        </p:spPr>
        <p:txBody>
          <a:bodyPr/>
          <a:lstStyle/>
          <a:p>
            <a:r>
              <a:rPr lang="en-US"/>
              <a:t>
              </a:t>
            </a:r>
            <a:endParaRPr lang="en-US" dirty="0"/>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11249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59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393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5126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6522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6509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2346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3471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75B6-6B98-BF48-AB4E-44D2F238AF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81AA5-FCFF-0441-942E-79C46FAA0254}"/>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327A0-CB01-B94C-88C2-857BF504B5ED}"/>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7DC6E2-F9A4-9F4E-978C-94970CE3CBCF}"/>
              </a:ext>
            </a:extLst>
          </p:cNvPr>
          <p:cNvSpPr>
            <a:spLocks noGrp="1"/>
          </p:cNvSpPr>
          <p:nvPr>
            <p:ph type="dt" sz="half" idx="10"/>
          </p:nvPr>
        </p:nvSpPr>
        <p:spPr/>
        <p:txBody>
          <a:bodyPr/>
          <a:lstStyle/>
          <a:p>
            <a:fld id="{FC5489C7-0C87-D741-9337-53190AECDF07}" type="datetime1">
              <a:rPr lang="en-US" smtClean="0"/>
              <a:t>9/12/18</a:t>
            </a:fld>
            <a:endParaRPr lang="en-US"/>
          </a:p>
        </p:txBody>
      </p:sp>
      <p:sp>
        <p:nvSpPr>
          <p:cNvPr id="6" name="Footer Placeholder 5">
            <a:extLst>
              <a:ext uri="{FF2B5EF4-FFF2-40B4-BE49-F238E27FC236}">
                <a16:creationId xmlns:a16="http://schemas.microsoft.com/office/drawing/2014/main" id="{6F2FAFEE-103C-C140-931B-6339F8374BA0}"/>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7985526D-5211-E248-A657-50308614C20A}"/>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3298440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1042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480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7787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5613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0266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6095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3918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1789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8581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FEDA1-E8D3-BD47-9E08-5F31D08F83D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ACC655-2DE2-434B-8391-0DF0699EC98A}"/>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4932CC-64CF-2F42-AC04-92497A98EF4B}"/>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EA13C0-E23E-164D-9FB0-697D0AE77500}"/>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1B01FBE-C8DB-A445-BAC8-6DF155574275}"/>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E83DE5-3674-8D44-975C-AFF321DAF227}"/>
              </a:ext>
            </a:extLst>
          </p:cNvPr>
          <p:cNvSpPr>
            <a:spLocks noGrp="1"/>
          </p:cNvSpPr>
          <p:nvPr>
            <p:ph type="dt" sz="half" idx="10"/>
          </p:nvPr>
        </p:nvSpPr>
        <p:spPr/>
        <p:txBody>
          <a:bodyPr/>
          <a:lstStyle/>
          <a:p>
            <a:fld id="{91049A6C-9283-D341-BE20-11D05A603A16}" type="datetime1">
              <a:rPr lang="en-US" smtClean="0"/>
              <a:t>9/12/18</a:t>
            </a:fld>
            <a:endParaRPr lang="en-US"/>
          </a:p>
        </p:txBody>
      </p:sp>
      <p:sp>
        <p:nvSpPr>
          <p:cNvPr id="8" name="Footer Placeholder 7">
            <a:extLst>
              <a:ext uri="{FF2B5EF4-FFF2-40B4-BE49-F238E27FC236}">
                <a16:creationId xmlns:a16="http://schemas.microsoft.com/office/drawing/2014/main" id="{E784C21A-7330-FD4E-80CF-EDF295C97D56}"/>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CD87215C-D5DF-5442-AD9A-9513D8B2B614}"/>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13551233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3791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517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4200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5837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3661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1638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51076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8562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04915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478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7F7F-D1CD-BA4E-A0DA-031A7177A9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22B0E8-2740-014D-B585-68A38B96BA97}"/>
              </a:ext>
            </a:extLst>
          </p:cNvPr>
          <p:cNvSpPr>
            <a:spLocks noGrp="1"/>
          </p:cNvSpPr>
          <p:nvPr>
            <p:ph type="dt" sz="half" idx="10"/>
          </p:nvPr>
        </p:nvSpPr>
        <p:spPr/>
        <p:txBody>
          <a:bodyPr/>
          <a:lstStyle/>
          <a:p>
            <a:fld id="{BEDD6B84-0462-5841-9A51-2347B24964DC}" type="datetime1">
              <a:rPr lang="en-US" smtClean="0"/>
              <a:t>9/12/18</a:t>
            </a:fld>
            <a:endParaRPr lang="en-US"/>
          </a:p>
        </p:txBody>
      </p:sp>
      <p:sp>
        <p:nvSpPr>
          <p:cNvPr id="4" name="Footer Placeholder 3">
            <a:extLst>
              <a:ext uri="{FF2B5EF4-FFF2-40B4-BE49-F238E27FC236}">
                <a16:creationId xmlns:a16="http://schemas.microsoft.com/office/drawing/2014/main" id="{203E5AE2-F4F3-854A-88D6-6E38683E8F09}"/>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7FA76798-D38B-9B41-B93C-3A9500CB4C05}"/>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421231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5" name="Shape 3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Shape 3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7" name="Shape 3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79614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9DB8C-A181-4A41-B118-9A30D229756D}"/>
              </a:ext>
            </a:extLst>
          </p:cNvPr>
          <p:cNvSpPr>
            <a:spLocks noGrp="1"/>
          </p:cNvSpPr>
          <p:nvPr>
            <p:ph type="dt" sz="half" idx="10"/>
          </p:nvPr>
        </p:nvSpPr>
        <p:spPr/>
        <p:txBody>
          <a:bodyPr/>
          <a:lstStyle/>
          <a:p>
            <a:fld id="{3AAD4BE3-C77C-2944-8C1D-5A606D5645BF}" type="datetime1">
              <a:rPr lang="en-US" smtClean="0"/>
              <a:t>9/12/18</a:t>
            </a:fld>
            <a:endParaRPr lang="en-US"/>
          </a:p>
        </p:txBody>
      </p:sp>
      <p:sp>
        <p:nvSpPr>
          <p:cNvPr id="3" name="Footer Placeholder 2">
            <a:extLst>
              <a:ext uri="{FF2B5EF4-FFF2-40B4-BE49-F238E27FC236}">
                <a16:creationId xmlns:a16="http://schemas.microsoft.com/office/drawing/2014/main" id="{319FE94B-2972-7048-96A8-BC66A8A60ECE}"/>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B408C9B0-EF10-6F4A-9CE5-BCEC3E912891}"/>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246341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0EC1-A21B-1042-9F15-8467A17434A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2DB14-7E4F-B241-9DD9-9EFFF8B230C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B7ED91-F544-0343-A70F-605E9B7A614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900310-BBCE-E040-A7CF-3CB5FA70686A}"/>
              </a:ext>
            </a:extLst>
          </p:cNvPr>
          <p:cNvSpPr>
            <a:spLocks noGrp="1"/>
          </p:cNvSpPr>
          <p:nvPr>
            <p:ph type="dt" sz="half" idx="10"/>
          </p:nvPr>
        </p:nvSpPr>
        <p:spPr/>
        <p:txBody>
          <a:bodyPr/>
          <a:lstStyle/>
          <a:p>
            <a:fld id="{357E9140-81D6-154D-80B8-1F3B53FD341B}" type="datetime1">
              <a:rPr lang="en-US" smtClean="0"/>
              <a:t>9/12/18</a:t>
            </a:fld>
            <a:endParaRPr lang="en-US"/>
          </a:p>
        </p:txBody>
      </p:sp>
      <p:sp>
        <p:nvSpPr>
          <p:cNvPr id="6" name="Footer Placeholder 5">
            <a:extLst>
              <a:ext uri="{FF2B5EF4-FFF2-40B4-BE49-F238E27FC236}">
                <a16:creationId xmlns:a16="http://schemas.microsoft.com/office/drawing/2014/main" id="{DFE0CC34-98B7-F041-B485-94B7FB579AC8}"/>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8F913DAC-6C50-D243-932D-192D67902441}"/>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313465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F1CA-2180-6D49-B864-3D1C960D22B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2975FF-55B6-A544-9A55-64E551FDBC30}"/>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D7B2F1-315B-7644-98DC-BAAD86F1C4E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517343-C54A-E24B-A194-DA7B89BA1750}"/>
              </a:ext>
            </a:extLst>
          </p:cNvPr>
          <p:cNvSpPr>
            <a:spLocks noGrp="1"/>
          </p:cNvSpPr>
          <p:nvPr>
            <p:ph type="dt" sz="half" idx="10"/>
          </p:nvPr>
        </p:nvSpPr>
        <p:spPr/>
        <p:txBody>
          <a:bodyPr/>
          <a:lstStyle/>
          <a:p>
            <a:fld id="{6C93C142-449C-F546-9D71-CCEB0042D315}" type="datetime1">
              <a:rPr lang="en-US" smtClean="0"/>
              <a:t>9/12/18</a:t>
            </a:fld>
            <a:endParaRPr lang="en-US"/>
          </a:p>
        </p:txBody>
      </p:sp>
      <p:sp>
        <p:nvSpPr>
          <p:cNvPr id="6" name="Footer Placeholder 5">
            <a:extLst>
              <a:ext uri="{FF2B5EF4-FFF2-40B4-BE49-F238E27FC236}">
                <a16:creationId xmlns:a16="http://schemas.microsoft.com/office/drawing/2014/main" id="{72703E41-1565-6C4B-AB69-541B2BC6F935}"/>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98E7E302-EEF6-BE44-B65A-F1799CE37A3C}"/>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357926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9CD192-35FB-6C4B-B96C-98A29CDB4AB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5F036E-DAE4-A442-8DFC-CE33EAD8580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29C6E-5D6C-934C-828C-42399D85E93D}"/>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EB591E1-5DA8-D342-8A88-BEB3B55255C1}" type="datetime1">
              <a:rPr lang="en-US" smtClean="0"/>
              <a:t>9/12/18</a:t>
            </a:fld>
            <a:endParaRPr lang="en-US"/>
          </a:p>
        </p:txBody>
      </p:sp>
      <p:sp>
        <p:nvSpPr>
          <p:cNvPr id="5" name="Footer Placeholder 4">
            <a:extLst>
              <a:ext uri="{FF2B5EF4-FFF2-40B4-BE49-F238E27FC236}">
                <a16:creationId xmlns:a16="http://schemas.microsoft.com/office/drawing/2014/main" id="{B57F04F8-A53A-5249-84F7-7EDC9A30ED3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p>
        </p:txBody>
      </p:sp>
      <p:sp>
        <p:nvSpPr>
          <p:cNvPr id="6" name="Slide Number Placeholder 5">
            <a:extLst>
              <a:ext uri="{FF2B5EF4-FFF2-40B4-BE49-F238E27FC236}">
                <a16:creationId xmlns:a16="http://schemas.microsoft.com/office/drawing/2014/main" id="{2A4FBB54-60FB-8245-9395-521702216CFC}"/>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8F845FA-295D-C446-B53C-D8222C0F0279}" type="slidenum">
              <a:rPr lang="en-US" smtClean="0"/>
              <a:t>‹#›</a:t>
            </a:fld>
            <a:endParaRPr lang="en-US"/>
          </a:p>
        </p:txBody>
      </p:sp>
    </p:spTree>
    <p:extLst>
      <p:ext uri="{BB962C8B-B14F-4D97-AF65-F5344CB8AC3E}">
        <p14:creationId xmlns:p14="http://schemas.microsoft.com/office/powerpoint/2010/main" val="3403948760"/>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fld id="{C5D7E07C-16D3-E640-A12F-766D607533FA}" type="datetime1">
              <a:rPr lang="en-US" smtClean="0"/>
              <a:t>9/12/18</a:t>
            </a:fld>
            <a:endParaRPr lang="en-US"/>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r>
              <a:rPr lang="en-US"/>
              <a:t>
              </a:t>
            </a:r>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fld id="{E8F845FA-295D-C446-B53C-D8222C0F0279}" type="slidenum">
              <a:rPr lang="en-US" smtClean="0"/>
              <a:t>‹#›</a:t>
            </a:fld>
            <a:endParaRPr lang="en-US"/>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70023167"/>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6" r:id="rId13"/>
    <p:sldLayoutId id="2147484327" r:id="rId14"/>
    <p:sldLayoutId id="2147484330" r:id="rId15"/>
    <p:sldLayoutId id="2147484335" r:id="rId16"/>
    <p:sldLayoutId id="2147484336" r:id="rId17"/>
    <p:sldLayoutId id="2147484337" r:id="rId18"/>
    <p:sldLayoutId id="2147484338" r:id="rId19"/>
    <p:sldLayoutId id="2147484339" r:id="rId20"/>
    <p:sldLayoutId id="2147484195"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 id="2147483773" r:id="rId35"/>
    <p:sldLayoutId id="2147483774" r:id="rId36"/>
    <p:sldLayoutId id="2147483775" r:id="rId37"/>
    <p:sldLayoutId id="2147483776" r:id="rId38"/>
    <p:sldLayoutId id="2147483777" r:id="rId39"/>
    <p:sldLayoutId id="2147483778" r:id="rId40"/>
    <p:sldLayoutId id="2147483779" r:id="rId41"/>
    <p:sldLayoutId id="2147483780" r:id="rId42"/>
    <p:sldLayoutId id="2147483781" r:id="rId43"/>
    <p:sldLayoutId id="2147483782" r:id="rId44"/>
    <p:sldLayoutId id="2147483783" r:id="rId45"/>
    <p:sldLayoutId id="2147483784" r:id="rId46"/>
    <p:sldLayoutId id="2147483785" r:id="rId47"/>
    <p:sldLayoutId id="2147483786" r:id="rId48"/>
    <p:sldLayoutId id="2147484340" r:id="rId49"/>
  </p:sldLayoutIdLst>
  <p:hf sldNum="0" hdr="0" ftr="0" dt="0"/>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Shape 91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a:latin typeface="+mj-lt"/>
              </a:rPr>
              <a:t>Project Outcome</a:t>
            </a:r>
            <a:endParaRPr dirty="0">
              <a:latin typeface="+mj-lt"/>
            </a:endParaRPr>
          </a:p>
        </p:txBody>
      </p:sp>
    </p:spTree>
    <p:extLst>
      <p:ext uri="{BB962C8B-B14F-4D97-AF65-F5344CB8AC3E}">
        <p14:creationId xmlns:p14="http://schemas.microsoft.com/office/powerpoint/2010/main" val="213718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Programming</a:t>
            </a:r>
            <a:r>
              <a:rPr lang="en-US" dirty="0"/>
              <a:t> Ideas</a:t>
            </a:r>
          </a:p>
        </p:txBody>
      </p:sp>
      <p:sp>
        <p:nvSpPr>
          <p:cNvPr id="3" name="Text Placeholder 2">
            <a:extLst>
              <a:ext uri="{FF2B5EF4-FFF2-40B4-BE49-F238E27FC236}">
                <a16:creationId xmlns:a16="http://schemas.microsoft.com/office/drawing/2014/main" id="{F5D0542F-7336-174A-9ED3-6AEB4D3BBA5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47957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612F2B-5A56-E24E-B4B1-3AC823AC763D}"/>
              </a:ext>
            </a:extLst>
          </p:cNvPr>
          <p:cNvSpPr>
            <a:spLocks noGrp="1"/>
          </p:cNvSpPr>
          <p:nvPr>
            <p:ph type="title"/>
          </p:nvPr>
        </p:nvSpPr>
        <p:spPr/>
        <p:txBody>
          <a:bodyPr/>
          <a:lstStyle/>
          <a:p>
            <a:r>
              <a:rPr lang="en-US" dirty="0"/>
              <a:t>Pair and Share</a:t>
            </a:r>
          </a:p>
        </p:txBody>
      </p:sp>
    </p:spTree>
    <p:extLst>
      <p:ext uri="{BB962C8B-B14F-4D97-AF65-F5344CB8AC3E}">
        <p14:creationId xmlns:p14="http://schemas.microsoft.com/office/powerpoint/2010/main" val="3889066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bject guide on senior heatlth resources "/>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7858" y="628650"/>
            <a:ext cx="6026143" cy="4069522"/>
          </a:xfrm>
          <a:prstGeom prst="rect">
            <a:avLst/>
          </a:prstGeom>
        </p:spPr>
      </p:pic>
      <p:sp>
        <p:nvSpPr>
          <p:cNvPr id="2" name="Title 1"/>
          <p:cNvSpPr>
            <a:spLocks noGrp="1"/>
          </p:cNvSpPr>
          <p:nvPr>
            <p:ph type="title" orient="vert"/>
          </p:nvPr>
        </p:nvSpPr>
        <p:spPr/>
        <p:txBody>
          <a:bodyPr anchor="ctr" anchorCtr="0">
            <a:normAutofit/>
          </a:bodyPr>
          <a:lstStyle/>
          <a:p>
            <a:r>
              <a:rPr lang="en-US" sz="2800" cap="none" dirty="0">
                <a:solidFill>
                  <a:schemeClr val="bg1"/>
                </a:solidFill>
                <a:latin typeface="+mj-lt"/>
              </a:rPr>
              <a:t>Subject Guides</a:t>
            </a:r>
          </a:p>
        </p:txBody>
      </p:sp>
      <p:sp>
        <p:nvSpPr>
          <p:cNvPr id="3" name="Picture Placeholder 2">
            <a:extLst>
              <a:ext uri="{FF2B5EF4-FFF2-40B4-BE49-F238E27FC236}">
                <a16:creationId xmlns:a16="http://schemas.microsoft.com/office/drawing/2014/main" id="{BD6CE2E6-1646-8D49-BB9A-6BDC7E05C1C4}"/>
              </a:ext>
            </a:extLst>
          </p:cNvPr>
          <p:cNvSpPr>
            <a:spLocks noGrp="1"/>
          </p:cNvSpPr>
          <p:nvPr>
            <p:ph type="pic" idx="1"/>
          </p:nvPr>
        </p:nvSpPr>
        <p:spPr/>
      </p:sp>
    </p:spTree>
    <p:extLst>
      <p:ext uri="{BB962C8B-B14F-4D97-AF65-F5344CB8AC3E}">
        <p14:creationId xmlns:p14="http://schemas.microsoft.com/office/powerpoint/2010/main" val="121891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01749" y="457200"/>
            <a:ext cx="6042251" cy="4477498"/>
          </a:xfrm>
          <a:prstGeom prst="rect">
            <a:avLst/>
          </a:prstGeom>
        </p:spPr>
      </p:pic>
      <p:sp>
        <p:nvSpPr>
          <p:cNvPr id="3" name="Title 2"/>
          <p:cNvSpPr>
            <a:spLocks noGrp="1"/>
          </p:cNvSpPr>
          <p:nvPr>
            <p:ph type="title" orient="vert"/>
          </p:nvPr>
        </p:nvSpPr>
        <p:spPr/>
        <p:txBody>
          <a:bodyPr anchor="ctr" anchorCtr="0">
            <a:noAutofit/>
          </a:bodyPr>
          <a:lstStyle/>
          <a:p>
            <a:r>
              <a:rPr lang="en-US" sz="2800" cap="none" dirty="0">
                <a:solidFill>
                  <a:schemeClr val="bg1"/>
                </a:solidFill>
                <a:latin typeface="+mj-lt"/>
              </a:rPr>
              <a:t>Health And Fitness Kits</a:t>
            </a:r>
          </a:p>
        </p:txBody>
      </p:sp>
      <p:sp>
        <p:nvSpPr>
          <p:cNvPr id="5" name="Picture Placeholder 4">
            <a:extLst>
              <a:ext uri="{FF2B5EF4-FFF2-40B4-BE49-F238E27FC236}">
                <a16:creationId xmlns:a16="http://schemas.microsoft.com/office/drawing/2014/main" id="{84E59A37-AA22-754D-BEDB-3D6AE17B1EF0}"/>
              </a:ext>
            </a:extLst>
          </p:cNvPr>
          <p:cNvSpPr>
            <a:spLocks noGrp="1"/>
          </p:cNvSpPr>
          <p:nvPr>
            <p:ph type="pic" idx="1"/>
          </p:nvPr>
        </p:nvSpPr>
        <p:spPr/>
      </p:sp>
    </p:spTree>
    <p:extLst>
      <p:ext uri="{BB962C8B-B14F-4D97-AF65-F5344CB8AC3E}">
        <p14:creationId xmlns:p14="http://schemas.microsoft.com/office/powerpoint/2010/main" val="580858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orient="vert"/>
          </p:nvPr>
        </p:nvSpPr>
        <p:spPr/>
        <p:txBody>
          <a:bodyPr anchor="ctr" anchorCtr="0">
            <a:noAutofit/>
          </a:bodyPr>
          <a:lstStyle/>
          <a:p>
            <a:r>
              <a:rPr lang="en-US" sz="2800" cap="none" dirty="0">
                <a:solidFill>
                  <a:schemeClr val="bg1"/>
                </a:solidFill>
                <a:latin typeface="+mj-lt"/>
              </a:rPr>
              <a:t>Diagnosis </a:t>
            </a:r>
            <a:br>
              <a:rPr lang="en-US" sz="2800" cap="none" dirty="0">
                <a:solidFill>
                  <a:schemeClr val="bg1"/>
                </a:solidFill>
                <a:latin typeface="+mj-lt"/>
              </a:rPr>
            </a:br>
            <a:r>
              <a:rPr lang="en-US" sz="2800" cap="none" dirty="0">
                <a:solidFill>
                  <a:schemeClr val="bg1"/>
                </a:solidFill>
                <a:latin typeface="+mj-lt"/>
              </a:rPr>
              <a:t>Bags</a:t>
            </a:r>
          </a:p>
        </p:txBody>
      </p:sp>
      <p:sp>
        <p:nvSpPr>
          <p:cNvPr id="2" name="Picture Placeholder 1">
            <a:extLst>
              <a:ext uri="{FF2B5EF4-FFF2-40B4-BE49-F238E27FC236}">
                <a16:creationId xmlns:a16="http://schemas.microsoft.com/office/drawing/2014/main" id="{04016EB1-1742-5742-BC90-A1A735FEBBD8}"/>
              </a:ext>
            </a:extLst>
          </p:cNvPr>
          <p:cNvSpPr>
            <a:spLocks noGrp="1"/>
          </p:cNvSpPr>
          <p:nvPr>
            <p:ph type="pic" idx="1"/>
          </p:nvPr>
        </p:nvSpPr>
        <p:spPr/>
      </p:sp>
      <p:pic>
        <p:nvPicPr>
          <p:cNvPr id="5" name="Picture 4"/>
          <p:cNvPicPr>
            <a:picLocks noChangeAspect="1"/>
          </p:cNvPicPr>
          <p:nvPr/>
        </p:nvPicPr>
        <p:blipFill>
          <a:blip r:embed="rId3"/>
          <a:stretch>
            <a:fillRect/>
          </a:stretch>
        </p:blipFill>
        <p:spPr>
          <a:xfrm>
            <a:off x="2743201" y="101671"/>
            <a:ext cx="4743062" cy="4939449"/>
          </a:xfrm>
          <a:prstGeom prst="rect">
            <a:avLst/>
          </a:prstGeom>
          <a:ln w="127000">
            <a:solidFill>
              <a:schemeClr val="accent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stretch>
            <a:fillRect/>
          </a:stretch>
        </p:blipFill>
        <p:spPr>
          <a:xfrm>
            <a:off x="5907494" y="1830250"/>
            <a:ext cx="3157538" cy="3228975"/>
          </a:xfrm>
          <a:prstGeom prst="rect">
            <a:avLst/>
          </a:prstGeom>
          <a:ln w="127000">
            <a:solidFill>
              <a:schemeClr val="accent1"/>
            </a:solidFill>
          </a:ln>
        </p:spPr>
      </p:pic>
    </p:spTree>
    <p:extLst>
      <p:ext uri="{BB962C8B-B14F-4D97-AF65-F5344CB8AC3E}">
        <p14:creationId xmlns:p14="http://schemas.microsoft.com/office/powerpoint/2010/main" val="885109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r="13575"/>
          <a:stretch/>
        </p:blipFill>
        <p:spPr>
          <a:xfrm>
            <a:off x="2821658" y="719352"/>
            <a:ext cx="6309798" cy="4081248"/>
          </a:xfrm>
          <a:prstGeom prst="rect">
            <a:avLst/>
          </a:prstGeom>
        </p:spPr>
      </p:pic>
      <p:sp>
        <p:nvSpPr>
          <p:cNvPr id="6" name="Title 5"/>
          <p:cNvSpPr>
            <a:spLocks noGrp="1"/>
          </p:cNvSpPr>
          <p:nvPr>
            <p:ph type="title" orient="vert"/>
          </p:nvPr>
        </p:nvSpPr>
        <p:spPr>
          <a:xfrm rot="16200000">
            <a:off x="1017743" y="140037"/>
            <a:ext cx="1386763" cy="2457690"/>
          </a:xfrm>
        </p:spPr>
        <p:txBody>
          <a:bodyPr>
            <a:noAutofit/>
          </a:bodyPr>
          <a:lstStyle/>
          <a:p>
            <a:r>
              <a:rPr lang="en-US" sz="2800" cap="none" dirty="0">
                <a:solidFill>
                  <a:schemeClr val="bg1"/>
                </a:solidFill>
                <a:latin typeface="+mj-lt"/>
              </a:rPr>
              <a:t>Services To Target Populations</a:t>
            </a:r>
          </a:p>
        </p:txBody>
      </p:sp>
      <p:sp>
        <p:nvSpPr>
          <p:cNvPr id="3" name="Picture Placeholder 2">
            <a:extLst>
              <a:ext uri="{FF2B5EF4-FFF2-40B4-BE49-F238E27FC236}">
                <a16:creationId xmlns:a16="http://schemas.microsoft.com/office/drawing/2014/main" id="{D1A6258B-CF76-134B-94C4-8ECCCAAF336C}"/>
              </a:ext>
            </a:extLst>
          </p:cNvPr>
          <p:cNvSpPr>
            <a:spLocks noGrp="1"/>
          </p:cNvSpPr>
          <p:nvPr>
            <p:ph type="pic" idx="1"/>
          </p:nvPr>
        </p:nvSpPr>
        <p:spPr/>
      </p:sp>
      <p:sp>
        <p:nvSpPr>
          <p:cNvPr id="8" name="Text Placeholder 7"/>
          <p:cNvSpPr>
            <a:spLocks noGrp="1"/>
          </p:cNvSpPr>
          <p:nvPr>
            <p:ph type="body" sz="half" idx="4294967295"/>
          </p:nvPr>
        </p:nvSpPr>
        <p:spPr>
          <a:xfrm>
            <a:off x="598081" y="2106116"/>
            <a:ext cx="2435225" cy="1690687"/>
          </a:xfrm>
        </p:spPr>
        <p:txBody>
          <a:bodyPr>
            <a:normAutofit/>
          </a:bodyPr>
          <a:lstStyle/>
          <a:p>
            <a:pPr marL="342900" indent="-342900">
              <a:buClr>
                <a:schemeClr val="accent4"/>
              </a:buClr>
              <a:buSzPct val="100000"/>
              <a:buFont typeface="Wingdings" charset="2"/>
              <a:buChar char="§"/>
            </a:pPr>
            <a:r>
              <a:rPr lang="en-US" sz="2400" dirty="0">
                <a:solidFill>
                  <a:schemeClr val="bg1"/>
                </a:solidFill>
                <a:latin typeface="+mn-lt"/>
              </a:rPr>
              <a:t>Films</a:t>
            </a:r>
          </a:p>
          <a:p>
            <a:pPr marL="342900" indent="-342900">
              <a:buClr>
                <a:schemeClr val="accent4"/>
              </a:buClr>
              <a:buSzPct val="100000"/>
              <a:buFont typeface="Wingdings" charset="2"/>
              <a:buChar char="§"/>
            </a:pPr>
            <a:r>
              <a:rPr lang="en-US" sz="2400" dirty="0">
                <a:solidFill>
                  <a:schemeClr val="bg1"/>
                </a:solidFill>
                <a:latin typeface="+mn-lt"/>
              </a:rPr>
              <a:t>Performances</a:t>
            </a:r>
          </a:p>
          <a:p>
            <a:pPr marL="342900" indent="-342900">
              <a:buClr>
                <a:schemeClr val="accent4"/>
              </a:buClr>
              <a:buSzPct val="100000"/>
              <a:buFont typeface="Wingdings" charset="2"/>
              <a:buChar char="§"/>
            </a:pPr>
            <a:r>
              <a:rPr lang="en-US" sz="2400" dirty="0">
                <a:solidFill>
                  <a:schemeClr val="bg1"/>
                </a:solidFill>
                <a:latin typeface="+mn-lt"/>
              </a:rPr>
              <a:t>Education</a:t>
            </a:r>
          </a:p>
        </p:txBody>
      </p:sp>
    </p:spTree>
    <p:extLst>
      <p:ext uri="{BB962C8B-B14F-4D97-AF65-F5344CB8AC3E}">
        <p14:creationId xmlns:p14="http://schemas.microsoft.com/office/powerpoint/2010/main" val="641766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2258" y="422694"/>
            <a:ext cx="6331742" cy="4599097"/>
          </a:xfrm>
          <a:prstGeom prst="rect">
            <a:avLst/>
          </a:prstGeom>
        </p:spPr>
      </p:pic>
      <p:sp>
        <p:nvSpPr>
          <p:cNvPr id="3" name="Title 2"/>
          <p:cNvSpPr>
            <a:spLocks noGrp="1"/>
          </p:cNvSpPr>
          <p:nvPr>
            <p:ph type="title" orient="vert"/>
          </p:nvPr>
        </p:nvSpPr>
        <p:spPr/>
        <p:txBody>
          <a:bodyPr anchor="ctr" anchorCtr="0">
            <a:noAutofit/>
          </a:bodyPr>
          <a:lstStyle/>
          <a:p>
            <a:r>
              <a:rPr lang="en-US" sz="2800" cap="none" dirty="0">
                <a:solidFill>
                  <a:schemeClr val="bg1"/>
                </a:solidFill>
                <a:latin typeface="+mj-lt"/>
              </a:rPr>
              <a:t>Programs </a:t>
            </a:r>
            <a:br>
              <a:rPr lang="en-US" sz="2800" cap="none" dirty="0">
                <a:solidFill>
                  <a:schemeClr val="bg1"/>
                </a:solidFill>
                <a:latin typeface="+mj-lt"/>
              </a:rPr>
            </a:br>
            <a:r>
              <a:rPr lang="en-US" sz="2800" cap="none" dirty="0">
                <a:solidFill>
                  <a:schemeClr val="bg1"/>
                </a:solidFill>
                <a:latin typeface="+mj-lt"/>
              </a:rPr>
              <a:t>And </a:t>
            </a:r>
            <a:br>
              <a:rPr lang="en-US" sz="2800" cap="none" dirty="0">
                <a:solidFill>
                  <a:schemeClr val="bg1"/>
                </a:solidFill>
                <a:latin typeface="+mj-lt"/>
              </a:rPr>
            </a:br>
            <a:r>
              <a:rPr lang="en-US" sz="2800" cap="none" dirty="0">
                <a:solidFill>
                  <a:schemeClr val="bg1"/>
                </a:solidFill>
                <a:latin typeface="+mj-lt"/>
              </a:rPr>
              <a:t>Workshops</a:t>
            </a:r>
          </a:p>
        </p:txBody>
      </p:sp>
      <p:sp>
        <p:nvSpPr>
          <p:cNvPr id="5" name="Picture Placeholder 4">
            <a:extLst>
              <a:ext uri="{FF2B5EF4-FFF2-40B4-BE49-F238E27FC236}">
                <a16:creationId xmlns:a16="http://schemas.microsoft.com/office/drawing/2014/main" id="{7C301DF5-26A6-6242-A1BF-7905784EFD54}"/>
              </a:ext>
            </a:extLst>
          </p:cNvPr>
          <p:cNvSpPr>
            <a:spLocks noGrp="1"/>
          </p:cNvSpPr>
          <p:nvPr>
            <p:ph type="pic" idx="1"/>
          </p:nvPr>
        </p:nvSpPr>
        <p:spPr/>
      </p:sp>
    </p:spTree>
    <p:extLst>
      <p:ext uri="{BB962C8B-B14F-4D97-AF65-F5344CB8AC3E}">
        <p14:creationId xmlns:p14="http://schemas.microsoft.com/office/powerpoint/2010/main" val="329964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7500" y="457201"/>
            <a:ext cx="6089418" cy="4527287"/>
          </a:xfrm>
          <a:prstGeom prst="rect">
            <a:avLst/>
          </a:prstGeom>
        </p:spPr>
      </p:pic>
      <p:sp>
        <p:nvSpPr>
          <p:cNvPr id="3" name="Title 2"/>
          <p:cNvSpPr>
            <a:spLocks noGrp="1"/>
          </p:cNvSpPr>
          <p:nvPr>
            <p:ph type="title" orient="vert"/>
          </p:nvPr>
        </p:nvSpPr>
        <p:spPr/>
        <p:txBody>
          <a:bodyPr anchor="ctr" anchorCtr="0">
            <a:noAutofit/>
          </a:bodyPr>
          <a:lstStyle/>
          <a:p>
            <a:r>
              <a:rPr lang="en-US" sz="2800" cap="none" dirty="0">
                <a:solidFill>
                  <a:schemeClr val="bg1"/>
                </a:solidFill>
                <a:latin typeface="+mj-lt"/>
              </a:rPr>
              <a:t>Community Partnerships</a:t>
            </a:r>
          </a:p>
        </p:txBody>
      </p:sp>
      <p:sp>
        <p:nvSpPr>
          <p:cNvPr id="5" name="Picture Placeholder 4">
            <a:extLst>
              <a:ext uri="{FF2B5EF4-FFF2-40B4-BE49-F238E27FC236}">
                <a16:creationId xmlns:a16="http://schemas.microsoft.com/office/drawing/2014/main" id="{51651F0A-FC38-B146-8575-F2F2E426F3E6}"/>
              </a:ext>
            </a:extLst>
          </p:cNvPr>
          <p:cNvSpPr>
            <a:spLocks noGrp="1"/>
          </p:cNvSpPr>
          <p:nvPr>
            <p:ph type="pic" idx="1"/>
          </p:nvPr>
        </p:nvSpPr>
        <p:spPr/>
      </p:sp>
    </p:spTree>
    <p:extLst>
      <p:ext uri="{BB962C8B-B14F-4D97-AF65-F5344CB8AC3E}">
        <p14:creationId xmlns:p14="http://schemas.microsoft.com/office/powerpoint/2010/main" val="1779603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orient="vert"/>
          </p:nvPr>
        </p:nvSpPr>
        <p:spPr/>
        <p:txBody>
          <a:bodyPr anchor="ctr" anchorCtr="0">
            <a:noAutofit/>
          </a:bodyPr>
          <a:lstStyle/>
          <a:p>
            <a:r>
              <a:rPr lang="en-US" sz="2800" cap="none" dirty="0">
                <a:solidFill>
                  <a:schemeClr val="bg1"/>
                </a:solidFill>
                <a:latin typeface="+mj-lt"/>
              </a:rPr>
              <a:t>Community Partnerships</a:t>
            </a:r>
          </a:p>
        </p:txBody>
      </p:sp>
      <p:sp>
        <p:nvSpPr>
          <p:cNvPr id="2" name="Picture Placeholder 1">
            <a:extLst>
              <a:ext uri="{FF2B5EF4-FFF2-40B4-BE49-F238E27FC236}">
                <a16:creationId xmlns:a16="http://schemas.microsoft.com/office/drawing/2014/main" id="{BD6B1469-4F6D-974E-A290-429C3AF88878}"/>
              </a:ext>
            </a:extLst>
          </p:cNvPr>
          <p:cNvSpPr>
            <a:spLocks noGrp="1"/>
          </p:cNvSpPr>
          <p:nvPr>
            <p:ph type="pic" idx="1"/>
          </p:nvPr>
        </p:nvSpPr>
        <p:spPr/>
      </p:sp>
      <p:pic>
        <p:nvPicPr>
          <p:cNvPr id="4" name="Picture 3"/>
          <p:cNvPicPr>
            <a:picLocks noChangeAspect="1"/>
          </p:cNvPicPr>
          <p:nvPr/>
        </p:nvPicPr>
        <p:blipFill>
          <a:blip r:embed="rId3"/>
          <a:stretch>
            <a:fillRect/>
          </a:stretch>
        </p:blipFill>
        <p:spPr>
          <a:xfrm>
            <a:off x="3028950" y="571501"/>
            <a:ext cx="5636419" cy="4181531"/>
          </a:xfrm>
          <a:prstGeom prst="rect">
            <a:avLst/>
          </a:prstGeom>
        </p:spPr>
      </p:pic>
    </p:spTree>
    <p:extLst>
      <p:ext uri="{BB962C8B-B14F-4D97-AF65-F5344CB8AC3E}">
        <p14:creationId xmlns:p14="http://schemas.microsoft.com/office/powerpoint/2010/main" val="1576326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r="25758"/>
          <a:stretch/>
        </p:blipFill>
        <p:spPr>
          <a:xfrm>
            <a:off x="3371851" y="171450"/>
            <a:ext cx="5600699" cy="4771724"/>
          </a:xfrm>
          <a:prstGeom prst="rect">
            <a:avLst/>
          </a:prstGeom>
        </p:spPr>
      </p:pic>
      <p:sp>
        <p:nvSpPr>
          <p:cNvPr id="3" name="Picture Placeholder 2">
            <a:extLst>
              <a:ext uri="{FF2B5EF4-FFF2-40B4-BE49-F238E27FC236}">
                <a16:creationId xmlns:a16="http://schemas.microsoft.com/office/drawing/2014/main" id="{B87B698B-5D09-BC4B-823D-C9DB5F14CF00}"/>
              </a:ext>
            </a:extLst>
          </p:cNvPr>
          <p:cNvSpPr>
            <a:spLocks noGrp="1"/>
          </p:cNvSpPr>
          <p:nvPr>
            <p:ph type="pic" idx="1"/>
          </p:nvPr>
        </p:nvSpPr>
        <p:spPr/>
      </p:sp>
      <p:sp>
        <p:nvSpPr>
          <p:cNvPr id="8" name="Title 2"/>
          <p:cNvSpPr txBox="1">
            <a:spLocks/>
          </p:cNvSpPr>
          <p:nvPr/>
        </p:nvSpPr>
        <p:spPr>
          <a:xfrm>
            <a:off x="542598" y="1828102"/>
            <a:ext cx="2415172" cy="1314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a:buNone/>
              <a:defRPr sz="27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r>
              <a:rPr lang="en-US" sz="2800" dirty="0">
                <a:solidFill>
                  <a:schemeClr val="bg1"/>
                </a:solidFill>
                <a:latin typeface="+mj-lt"/>
              </a:rPr>
              <a:t>Community Partnerships</a:t>
            </a:r>
          </a:p>
        </p:txBody>
      </p:sp>
    </p:spTree>
    <p:extLst>
      <p:ext uri="{BB962C8B-B14F-4D97-AF65-F5344CB8AC3E}">
        <p14:creationId xmlns:p14="http://schemas.microsoft.com/office/powerpoint/2010/main" val="569198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Shape 85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b="1" dirty="0">
                <a:latin typeface="+mj-lt"/>
              </a:rPr>
              <a:t>Programming and Outreach</a:t>
            </a:r>
            <a:endParaRPr b="1" dirty="0">
              <a:latin typeface="+mj-lt"/>
            </a:endParaRPr>
          </a:p>
        </p:txBody>
      </p:sp>
    </p:spTree>
    <p:extLst>
      <p:ext uri="{BB962C8B-B14F-4D97-AF65-F5344CB8AC3E}">
        <p14:creationId xmlns:p14="http://schemas.microsoft.com/office/powerpoint/2010/main" val="75248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of the Tales and Travels Memory Program "/>
          <p:cNvPicPr>
            <a:picLocks noChangeAspect="1"/>
          </p:cNvPicPr>
          <p:nvPr/>
        </p:nvPicPr>
        <p:blipFill>
          <a:blip r:embed="rId3"/>
          <a:stretch>
            <a:fillRect/>
          </a:stretch>
        </p:blipFill>
        <p:spPr>
          <a:xfrm>
            <a:off x="0" y="23528"/>
            <a:ext cx="9144000" cy="5096445"/>
          </a:xfrm>
          <a:prstGeom prst="rect">
            <a:avLst/>
          </a:prstGeom>
        </p:spPr>
      </p:pic>
    </p:spTree>
    <p:extLst>
      <p:ext uri="{BB962C8B-B14F-4D97-AF65-F5344CB8AC3E}">
        <p14:creationId xmlns:p14="http://schemas.microsoft.com/office/powerpoint/2010/main" val="83058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orient="vert"/>
          </p:nvPr>
        </p:nvSpPr>
        <p:spPr/>
        <p:txBody>
          <a:bodyPr anchor="ctr" anchorCtr="0">
            <a:noAutofit/>
          </a:bodyPr>
          <a:lstStyle/>
          <a:p>
            <a:r>
              <a:rPr lang="en-US" sz="2800" cap="none" dirty="0">
                <a:solidFill>
                  <a:schemeClr val="bg1"/>
                </a:solidFill>
                <a:latin typeface="+mj-lt"/>
              </a:rPr>
              <a:t>Programming Librarian</a:t>
            </a:r>
          </a:p>
        </p:txBody>
      </p:sp>
      <p:pic>
        <p:nvPicPr>
          <p:cNvPr id="7" name="Content Placeholder 6"/>
          <p:cNvPicPr>
            <a:picLocks noGrp="1" noChangeAspect="1"/>
          </p:cNvPicPr>
          <p:nvPr>
            <p:ph type="pic" idx="1"/>
          </p:nvPr>
        </p:nvPicPr>
        <p:blipFill>
          <a:blip r:embed="rId3">
            <a:extLst>
              <a:ext uri="{28A0092B-C50C-407E-A947-70E740481C1C}">
                <a14:useLocalDpi xmlns:a14="http://schemas.microsoft.com/office/drawing/2010/main"/>
              </a:ext>
            </a:extLst>
          </a:blip>
          <a:srcRect t="6409" b="6409"/>
          <a:stretch>
            <a:fillRect/>
          </a:stretch>
        </p:blipFill>
        <p:spPr>
          <a:xfrm>
            <a:off x="3244954" y="675500"/>
            <a:ext cx="5636399" cy="3670016"/>
          </a:xfrm>
        </p:spPr>
      </p:pic>
    </p:spTree>
    <p:extLst>
      <p:ext uri="{BB962C8B-B14F-4D97-AF65-F5344CB8AC3E}">
        <p14:creationId xmlns:p14="http://schemas.microsoft.com/office/powerpoint/2010/main" val="1651127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86FD9FFF-F5FE-4140-A75C-95FC63E99958}"/>
              </a:ext>
            </a:extLst>
          </p:cNvPr>
          <p:cNvPicPr>
            <a:picLocks noChangeAspect="1"/>
          </p:cNvPicPr>
          <p:nvPr/>
        </p:nvPicPr>
        <p:blipFill>
          <a:blip r:embed="rId2"/>
          <a:stretch>
            <a:fillRect/>
          </a:stretch>
        </p:blipFill>
        <p:spPr>
          <a:xfrm>
            <a:off x="1096270" y="145510"/>
            <a:ext cx="7347539" cy="4853210"/>
          </a:xfrm>
          <a:prstGeom prst="rect">
            <a:avLst/>
          </a:prstGeom>
        </p:spPr>
      </p:pic>
    </p:spTree>
    <p:extLst>
      <p:ext uri="{BB962C8B-B14F-4D97-AF65-F5344CB8AC3E}">
        <p14:creationId xmlns:p14="http://schemas.microsoft.com/office/powerpoint/2010/main" val="2650316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0D45AB8-9D76-5443-8715-02F33066C890}"/>
              </a:ext>
            </a:extLst>
          </p:cNvPr>
          <p:cNvPicPr>
            <a:picLocks noChangeAspect="1"/>
          </p:cNvPicPr>
          <p:nvPr/>
        </p:nvPicPr>
        <p:blipFill>
          <a:blip r:embed="rId2"/>
          <a:stretch>
            <a:fillRect/>
          </a:stretch>
        </p:blipFill>
        <p:spPr>
          <a:xfrm>
            <a:off x="914871" y="139704"/>
            <a:ext cx="7314257" cy="4864092"/>
          </a:xfrm>
          <a:prstGeom prst="rect">
            <a:avLst/>
          </a:prstGeom>
        </p:spPr>
      </p:pic>
    </p:spTree>
    <p:extLst>
      <p:ext uri="{BB962C8B-B14F-4D97-AF65-F5344CB8AC3E}">
        <p14:creationId xmlns:p14="http://schemas.microsoft.com/office/powerpoint/2010/main" val="3714414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7" name="Shape 897"/>
          <p:cNvSpPr txBox="1">
            <a:spLocks noGrp="1"/>
          </p:cNvSpPr>
          <p:nvPr>
            <p:ph type="title" orient="vert"/>
          </p:nvPr>
        </p:nvSpPr>
        <p:spPr>
          <a:prstGeom prst="rect">
            <a:avLst/>
          </a:prstGeom>
          <a:noFill/>
          <a:ln>
            <a:noFill/>
          </a:ln>
        </p:spPr>
        <p:txBody>
          <a:bodyPr spcFirstLastPara="1" wrap="square" lIns="0" tIns="45700" rIns="0" bIns="0" anchor="ctr" anchorCtr="0">
            <a:noAutofit/>
          </a:bodyPr>
          <a:lstStyle/>
          <a:p>
            <a:pPr marL="0" lvl="0" indent="0" rtl="0">
              <a:spcBef>
                <a:spcPts val="0"/>
              </a:spcBef>
              <a:spcAft>
                <a:spcPts val="0"/>
              </a:spcAft>
              <a:buClr>
                <a:schemeClr val="dk2"/>
              </a:buClr>
              <a:buFont typeface="Century Gothic"/>
              <a:buNone/>
            </a:pPr>
            <a:r>
              <a:rPr lang="en-US" sz="2800" cap="none" dirty="0">
                <a:solidFill>
                  <a:srgbClr val="FFFFFF"/>
                </a:solidFill>
                <a:latin typeface="+mj-lt"/>
              </a:rPr>
              <a:t>Programming Ideas</a:t>
            </a:r>
          </a:p>
        </p:txBody>
      </p:sp>
      <p:sp>
        <p:nvSpPr>
          <p:cNvPr id="895" name="Shape 895"/>
          <p:cNvSpPr txBox="1">
            <a:spLocks noGrp="1"/>
          </p:cNvSpPr>
          <p:nvPr>
            <p:ph type="body" idx="4294967295"/>
          </p:nvPr>
        </p:nvSpPr>
        <p:spPr>
          <a:xfrm>
            <a:off x="3111499" y="675500"/>
            <a:ext cx="5711487" cy="4112400"/>
          </a:xfrm>
          <a:prstGeom prst="rect">
            <a:avLst/>
          </a:prstGeom>
          <a:noFill/>
          <a:ln>
            <a:noFill/>
          </a:ln>
        </p:spPr>
        <p:txBody>
          <a:bodyPr spcFirstLastPara="1" wrap="square" lIns="91425" tIns="45700" rIns="91425" bIns="45700" anchor="t" anchorCtr="0">
            <a:noAutofit/>
          </a:bodyPr>
          <a:lstStyle/>
          <a:p>
            <a:pPr marL="346234" lvl="0" indent="-342900" rtl="0">
              <a:spcBef>
                <a:spcPts val="0"/>
              </a:spcBef>
              <a:spcAft>
                <a:spcPts val="0"/>
              </a:spcAft>
              <a:buClr>
                <a:schemeClr val="accent4"/>
              </a:buClr>
              <a:buSzPct val="100000"/>
              <a:buFont typeface="Wingdings" charset="2"/>
              <a:buChar char="§"/>
            </a:pPr>
            <a:r>
              <a:rPr lang="en" sz="2400" dirty="0">
                <a:solidFill>
                  <a:schemeClr val="bg2">
                    <a:lumMod val="50000"/>
                  </a:schemeClr>
                </a:solidFill>
                <a:latin typeface="+mn-lt"/>
              </a:rPr>
              <a:t>Adulting 101</a:t>
            </a:r>
            <a:endParaRPr sz="2400" dirty="0">
              <a:solidFill>
                <a:schemeClr val="bg2">
                  <a:lumMod val="50000"/>
                </a:schemeClr>
              </a:solidFill>
              <a:latin typeface="+mn-lt"/>
            </a:endParaRPr>
          </a:p>
          <a:p>
            <a:pPr marL="346234" lvl="0" indent="-342900" rtl="0">
              <a:spcBef>
                <a:spcPts val="0"/>
              </a:spcBef>
              <a:spcAft>
                <a:spcPts val="0"/>
              </a:spcAft>
              <a:buClr>
                <a:schemeClr val="accent4"/>
              </a:buClr>
              <a:buSzPct val="100000"/>
              <a:buFont typeface="Wingdings" charset="2"/>
              <a:buChar char="§"/>
            </a:pPr>
            <a:r>
              <a:rPr lang="en" sz="2400" dirty="0">
                <a:solidFill>
                  <a:schemeClr val="bg2">
                    <a:lumMod val="50000"/>
                  </a:schemeClr>
                </a:solidFill>
                <a:latin typeface="+mn-lt"/>
              </a:rPr>
              <a:t>Mental Health Awareness Resource </a:t>
            </a:r>
            <a:r>
              <a:rPr lang="en-US" sz="2400" dirty="0">
                <a:solidFill>
                  <a:schemeClr val="bg2">
                    <a:lumMod val="50000"/>
                  </a:schemeClr>
                </a:solidFill>
                <a:latin typeface="+mn-lt"/>
              </a:rPr>
              <a:t>&amp; </a:t>
            </a:r>
            <a:r>
              <a:rPr lang="en" sz="2400" dirty="0">
                <a:solidFill>
                  <a:schemeClr val="bg2">
                    <a:lumMod val="50000"/>
                  </a:schemeClr>
                </a:solidFill>
                <a:latin typeface="+mn-lt"/>
              </a:rPr>
              <a:t>Family Movie Nights</a:t>
            </a:r>
            <a:endParaRPr sz="2400" dirty="0">
              <a:solidFill>
                <a:schemeClr val="bg2">
                  <a:lumMod val="50000"/>
                </a:schemeClr>
              </a:solidFill>
              <a:latin typeface="+mn-lt"/>
            </a:endParaRPr>
          </a:p>
          <a:p>
            <a:pPr marL="346234" lvl="0" indent="-342900" rtl="0">
              <a:spcBef>
                <a:spcPts val="0"/>
              </a:spcBef>
              <a:spcAft>
                <a:spcPts val="0"/>
              </a:spcAft>
              <a:buClr>
                <a:schemeClr val="accent4"/>
              </a:buClr>
              <a:buSzPct val="100000"/>
              <a:buFont typeface="Wingdings" charset="2"/>
              <a:buChar char="§"/>
            </a:pPr>
            <a:r>
              <a:rPr lang="en" sz="2400" dirty="0">
                <a:solidFill>
                  <a:schemeClr val="bg2">
                    <a:lumMod val="50000"/>
                  </a:schemeClr>
                </a:solidFill>
                <a:latin typeface="+mn-lt"/>
              </a:rPr>
              <a:t>Washington County Library Health Fair</a:t>
            </a:r>
            <a:endParaRPr sz="2400" dirty="0">
              <a:solidFill>
                <a:schemeClr val="bg2">
                  <a:lumMod val="50000"/>
                </a:schemeClr>
              </a:solidFill>
              <a:latin typeface="+mn-lt"/>
            </a:endParaRPr>
          </a:p>
          <a:p>
            <a:pPr marL="346234" lvl="0" indent="-342900" rtl="0">
              <a:spcBef>
                <a:spcPts val="0"/>
              </a:spcBef>
              <a:spcAft>
                <a:spcPts val="0"/>
              </a:spcAft>
              <a:buClr>
                <a:schemeClr val="accent4"/>
              </a:buClr>
              <a:buSzPct val="100000"/>
              <a:buFont typeface="Wingdings" charset="2"/>
              <a:buChar char="§"/>
            </a:pPr>
            <a:r>
              <a:rPr lang="en" sz="2400" dirty="0">
                <a:solidFill>
                  <a:schemeClr val="bg2">
                    <a:lumMod val="50000"/>
                  </a:schemeClr>
                </a:solidFill>
                <a:latin typeface="+mn-lt"/>
              </a:rPr>
              <a:t>Bridging Health Information Gaps at the Public Library</a:t>
            </a:r>
            <a:endParaRPr sz="2400" dirty="0">
              <a:solidFill>
                <a:schemeClr val="bg2">
                  <a:lumMod val="50000"/>
                </a:schemeClr>
              </a:solidFill>
              <a:latin typeface="+mn-lt"/>
            </a:endParaRPr>
          </a:p>
          <a:p>
            <a:pPr marL="346234" lvl="0" indent="-342900" rtl="0">
              <a:spcBef>
                <a:spcPts val="0"/>
              </a:spcBef>
              <a:spcAft>
                <a:spcPts val="0"/>
              </a:spcAft>
              <a:buClr>
                <a:schemeClr val="accent4"/>
              </a:buClr>
              <a:buSzPct val="100000"/>
              <a:buFont typeface="Wingdings" charset="2"/>
              <a:buChar char="§"/>
            </a:pPr>
            <a:r>
              <a:rPr lang="en" sz="2400" dirty="0">
                <a:solidFill>
                  <a:schemeClr val="bg2">
                    <a:lumMod val="50000"/>
                  </a:schemeClr>
                </a:solidFill>
                <a:latin typeface="+mn-lt"/>
              </a:rPr>
              <a:t>Community Engagement: Health &amp; Wellness Backpack Program</a:t>
            </a:r>
            <a:endParaRPr sz="2400" dirty="0">
              <a:solidFill>
                <a:schemeClr val="bg2">
                  <a:lumMod val="50000"/>
                </a:schemeClr>
              </a:solidFill>
              <a:latin typeface="+mn-lt"/>
            </a:endParaRPr>
          </a:p>
          <a:p>
            <a:pPr marL="346234" lvl="0" indent="-342900" rtl="0">
              <a:spcBef>
                <a:spcPts val="0"/>
              </a:spcBef>
              <a:spcAft>
                <a:spcPts val="0"/>
              </a:spcAft>
              <a:buClr>
                <a:schemeClr val="accent4"/>
              </a:buClr>
              <a:buSzPct val="100000"/>
              <a:buFont typeface="Wingdings" charset="2"/>
              <a:buChar char="§"/>
            </a:pPr>
            <a:r>
              <a:rPr lang="en" sz="2400" dirty="0">
                <a:solidFill>
                  <a:schemeClr val="bg2">
                    <a:lumMod val="50000"/>
                  </a:schemeClr>
                </a:solidFill>
                <a:latin typeface="+mn-lt"/>
              </a:rPr>
              <a:t>Senior Health Outreach</a:t>
            </a:r>
            <a:endParaRPr sz="2400" dirty="0">
              <a:solidFill>
                <a:schemeClr val="bg2">
                  <a:lumMod val="50000"/>
                </a:schemeClr>
              </a:solidFill>
              <a:latin typeface="+mn-lt"/>
            </a:endParaRPr>
          </a:p>
          <a:p>
            <a:pPr marL="346234" lvl="0" indent="-342900" rtl="0">
              <a:spcBef>
                <a:spcPts val="0"/>
              </a:spcBef>
              <a:spcAft>
                <a:spcPts val="0"/>
              </a:spcAft>
              <a:buClr>
                <a:schemeClr val="accent4"/>
              </a:buClr>
              <a:buSzPct val="100000"/>
              <a:buFont typeface="Wingdings" charset="2"/>
              <a:buChar char="§"/>
            </a:pPr>
            <a:r>
              <a:rPr lang="en" sz="2400" dirty="0">
                <a:solidFill>
                  <a:schemeClr val="bg2">
                    <a:lumMod val="50000"/>
                  </a:schemeClr>
                </a:solidFill>
                <a:latin typeface="+mn-lt"/>
              </a:rPr>
              <a:t>Healthy Living Outreach for Seniors</a:t>
            </a:r>
            <a:endParaRPr sz="2400" dirty="0">
              <a:solidFill>
                <a:schemeClr val="bg2">
                  <a:lumMod val="50000"/>
                </a:schemeClr>
              </a:solidFill>
              <a:latin typeface="+mn-lt"/>
            </a:endParaRPr>
          </a:p>
          <a:p>
            <a:pPr marL="346234" lvl="0" indent="-342900" rtl="0">
              <a:spcBef>
                <a:spcPts val="0"/>
              </a:spcBef>
              <a:spcAft>
                <a:spcPts val="0"/>
              </a:spcAft>
              <a:buClr>
                <a:schemeClr val="accent4"/>
              </a:buClr>
              <a:buSzPct val="100000"/>
              <a:buFont typeface="Wingdings" charset="2"/>
              <a:buChar char="§"/>
            </a:pPr>
            <a:r>
              <a:rPr lang="en" sz="2400" dirty="0">
                <a:solidFill>
                  <a:schemeClr val="bg2">
                    <a:lumMod val="50000"/>
                  </a:schemeClr>
                </a:solidFill>
                <a:latin typeface="+mn-lt"/>
              </a:rPr>
              <a:t>Public Library Fitness Tracker Cohorts</a:t>
            </a:r>
          </a:p>
          <a:p>
            <a:pPr marL="346234" lvl="0" indent="-342900" rtl="0">
              <a:spcBef>
                <a:spcPts val="0"/>
              </a:spcBef>
              <a:spcAft>
                <a:spcPts val="0"/>
              </a:spcAft>
              <a:buClr>
                <a:schemeClr val="accent4"/>
              </a:buClr>
              <a:buSzPct val="100000"/>
              <a:buFont typeface="Wingdings" charset="2"/>
              <a:buChar char="§"/>
            </a:pPr>
            <a:endParaRPr sz="2400" dirty="0">
              <a:solidFill>
                <a:schemeClr val="bg2">
                  <a:lumMod val="50000"/>
                </a:schemeClr>
              </a:solidFill>
              <a:latin typeface="+mn-lt"/>
            </a:endParaRPr>
          </a:p>
        </p:txBody>
      </p:sp>
    </p:spTree>
    <p:extLst>
      <p:ext uri="{BB962C8B-B14F-4D97-AF65-F5344CB8AC3E}">
        <p14:creationId xmlns:p14="http://schemas.microsoft.com/office/powerpoint/2010/main" val="542380966"/>
      </p:ext>
    </p:extLst>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the Facebook page titled Libraries are Champions of Healthy Communities "/>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2975" y="0"/>
            <a:ext cx="7241324" cy="5143500"/>
          </a:xfrm>
          <a:prstGeom prst="rect">
            <a:avLst/>
          </a:prstGeom>
        </p:spPr>
      </p:pic>
      <p:sp>
        <p:nvSpPr>
          <p:cNvPr id="3" name="Oval 2"/>
          <p:cNvSpPr/>
          <p:nvPr/>
        </p:nvSpPr>
        <p:spPr>
          <a:xfrm>
            <a:off x="628650" y="114300"/>
            <a:ext cx="1828800" cy="12001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28547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Shape 90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dirty="0">
                <a:latin typeface="+mj-lt"/>
              </a:rPr>
              <a:t>NNLM and NLM Resources</a:t>
            </a:r>
            <a:endParaRPr sz="3600" dirty="0">
              <a:latin typeface="+mj-lt"/>
            </a:endParaRPr>
          </a:p>
        </p:txBody>
      </p:sp>
      <p:sp>
        <p:nvSpPr>
          <p:cNvPr id="903" name="Shape 903"/>
          <p:cNvSpPr txBox="1">
            <a:spLocks noGrp="1"/>
          </p:cNvSpPr>
          <p:nvPr>
            <p:ph sz="half" idx="1"/>
          </p:nvPr>
        </p:nvSpPr>
        <p:spPr>
          <a:prstGeom prst="rect">
            <a:avLst/>
          </a:prstGeom>
        </p:spPr>
        <p:txBody>
          <a:bodyPr spcFirstLastPara="1" wrap="square" lIns="91425" tIns="91425" rIns="91425" bIns="91425" anchor="t" anchorCtr="0">
            <a:noAutofit/>
          </a:bodyPr>
          <a:lstStyle/>
          <a:p>
            <a:pPr marL="342900">
              <a:spcAft>
                <a:spcPts val="600"/>
              </a:spcAft>
              <a:buClr>
                <a:schemeClr val="accent4"/>
              </a:buClr>
              <a:buFont typeface="Wingdings" charset="2"/>
              <a:buChar char="§"/>
            </a:pPr>
            <a:r>
              <a:rPr lang="en-US" sz="2400" dirty="0">
                <a:latin typeface="+mn-lt"/>
              </a:rPr>
              <a:t>Supplies </a:t>
            </a:r>
          </a:p>
          <a:p>
            <a:pPr marL="342900">
              <a:spcAft>
                <a:spcPts val="600"/>
              </a:spcAft>
              <a:buClr>
                <a:schemeClr val="accent4"/>
              </a:buClr>
              <a:buFont typeface="Wingdings" charset="2"/>
              <a:buChar char="§"/>
            </a:pPr>
            <a:r>
              <a:rPr lang="en-US" sz="2400" dirty="0">
                <a:latin typeface="+mn-lt"/>
              </a:rPr>
              <a:t>Resources – i.e. MedlinePlus</a:t>
            </a:r>
          </a:p>
          <a:p>
            <a:pPr marL="342900">
              <a:spcAft>
                <a:spcPts val="600"/>
              </a:spcAft>
              <a:buClr>
                <a:schemeClr val="accent4"/>
              </a:buClr>
              <a:buFont typeface="Wingdings" charset="2"/>
              <a:buChar char="§"/>
            </a:pPr>
            <a:r>
              <a:rPr lang="en-US" sz="2400" dirty="0">
                <a:latin typeface="+mn-lt"/>
              </a:rPr>
              <a:t>Funding</a:t>
            </a:r>
          </a:p>
          <a:p>
            <a:pPr marL="742950" lvl="1" indent="-285750">
              <a:spcBef>
                <a:spcPts val="0"/>
              </a:spcBef>
              <a:spcAft>
                <a:spcPts val="600"/>
              </a:spcAft>
              <a:buClr>
                <a:schemeClr val="accent4"/>
              </a:buClr>
              <a:buFont typeface="Arial" charset="0"/>
              <a:buChar char="•"/>
            </a:pPr>
            <a:r>
              <a:rPr lang="en-US" sz="2000" dirty="0">
                <a:latin typeface="+mn-lt"/>
              </a:rPr>
              <a:t>May 1 through April 30</a:t>
            </a:r>
          </a:p>
          <a:p>
            <a:pPr marL="742950" lvl="1" indent="-285750">
              <a:spcBef>
                <a:spcPts val="0"/>
              </a:spcBef>
              <a:spcAft>
                <a:spcPts val="600"/>
              </a:spcAft>
              <a:buClr>
                <a:schemeClr val="accent4"/>
              </a:buClr>
              <a:buFont typeface="Arial" charset="0"/>
              <a:buChar char="•"/>
            </a:pPr>
            <a:r>
              <a:rPr lang="en-US" sz="2000" dirty="0">
                <a:latin typeface="+mn-lt"/>
              </a:rPr>
              <a:t>Regional </a:t>
            </a:r>
          </a:p>
          <a:p>
            <a:pPr marL="499950" indent="-285750">
              <a:spcBef>
                <a:spcPts val="0"/>
              </a:spcBef>
              <a:spcAft>
                <a:spcPts val="600"/>
              </a:spcAft>
              <a:buClr>
                <a:schemeClr val="accent4"/>
              </a:buClr>
              <a:buFont typeface="Arial" charset="0"/>
              <a:buChar char="•"/>
            </a:pPr>
            <a:r>
              <a:rPr lang="en-US" sz="2400" dirty="0"/>
              <a:t>In-Person Training</a:t>
            </a:r>
            <a:endParaRPr sz="2400" dirty="0">
              <a:latin typeface="+mn-lt"/>
            </a:endParaRPr>
          </a:p>
        </p:txBody>
      </p:sp>
      <p:pic>
        <p:nvPicPr>
          <p:cNvPr id="1026" name="Picture 2" descr="https://nnlm.gov/sites/default/files/styles/medium/public/shared/images/Products/MedlinePlus_bookmark_full.jpg?itok=-0YVudI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835424" y="1481772"/>
            <a:ext cx="1678573" cy="3103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104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Shape 919"/>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b="1" dirty="0">
                <a:latin typeface="+mj-lt"/>
              </a:rPr>
              <a:t>Wrap-Up</a:t>
            </a:r>
            <a:endParaRPr b="1" dirty="0">
              <a:latin typeface="+mj-lt"/>
            </a:endParaRPr>
          </a:p>
        </p:txBody>
      </p:sp>
    </p:spTree>
    <p:extLst>
      <p:ext uri="{BB962C8B-B14F-4D97-AF65-F5344CB8AC3E}">
        <p14:creationId xmlns:p14="http://schemas.microsoft.com/office/powerpoint/2010/main" val="1972153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600" dirty="0">
                <a:latin typeface="+mj-lt"/>
              </a:rPr>
              <a:t>Reflect and share</a:t>
            </a:r>
            <a:endParaRPr sz="3600" dirty="0">
              <a:latin typeface="+mj-lt"/>
            </a:endParaRPr>
          </a:p>
        </p:txBody>
      </p:sp>
    </p:spTree>
    <p:extLst>
      <p:ext uri="{BB962C8B-B14F-4D97-AF65-F5344CB8AC3E}">
        <p14:creationId xmlns:p14="http://schemas.microsoft.com/office/powerpoint/2010/main" val="1747458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Shape 929"/>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latin typeface="+mj-lt"/>
              </a:rPr>
              <a:t>What Next?</a:t>
            </a:r>
            <a:endParaRPr dirty="0">
              <a:latin typeface="+mj-lt"/>
            </a:endParaRPr>
          </a:p>
        </p:txBody>
      </p:sp>
      <p:sp>
        <p:nvSpPr>
          <p:cNvPr id="2" name="Text Placeholder 1">
            <a:extLst>
              <a:ext uri="{FF2B5EF4-FFF2-40B4-BE49-F238E27FC236}">
                <a16:creationId xmlns:a16="http://schemas.microsoft.com/office/drawing/2014/main" id="{98E61534-FE7C-7F4F-9141-ECCF4964D54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7102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Shape 856"/>
          <p:cNvSpPr txBox="1">
            <a:spLocks noGrp="1"/>
          </p:cNvSpPr>
          <p:nvPr>
            <p:ph type="title" orient="vert"/>
          </p:nvPr>
        </p:nvSpPr>
        <p:spPr>
          <a:xfrm rot="16200000">
            <a:off x="1057474" y="100306"/>
            <a:ext cx="1307301" cy="245769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sz="3200" cap="none" dirty="0">
                <a:latin typeface="+mj-lt"/>
              </a:rPr>
              <a:t>Planning</a:t>
            </a:r>
          </a:p>
        </p:txBody>
      </p:sp>
      <p:sp>
        <p:nvSpPr>
          <p:cNvPr id="857" name="Shape 857"/>
          <p:cNvSpPr txBox="1">
            <a:spLocks noGrp="1"/>
          </p:cNvSpPr>
          <p:nvPr>
            <p:ph type="body" idx="4294967295"/>
          </p:nvPr>
        </p:nvSpPr>
        <p:spPr>
          <a:xfrm>
            <a:off x="851296" y="2179900"/>
            <a:ext cx="3040063" cy="610853"/>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chemeClr val="accent4"/>
              </a:buClr>
              <a:buSzPct val="100000"/>
              <a:buFont typeface="Wingdings" charset="2"/>
              <a:buChar char="§"/>
            </a:pPr>
            <a:r>
              <a:rPr lang="en" sz="2400" dirty="0">
                <a:solidFill>
                  <a:schemeClr val="bg1"/>
                </a:solidFill>
                <a:latin typeface="+mn-lt"/>
              </a:rPr>
              <a:t>Who</a:t>
            </a:r>
            <a:endParaRPr sz="2400" dirty="0">
              <a:solidFill>
                <a:schemeClr val="bg1"/>
              </a:solidFill>
              <a:latin typeface="+mn-lt"/>
            </a:endParaRPr>
          </a:p>
          <a:p>
            <a:pPr marL="457200" lvl="0" indent="-342900" rtl="0">
              <a:spcBef>
                <a:spcPts val="0"/>
              </a:spcBef>
              <a:spcAft>
                <a:spcPts val="0"/>
              </a:spcAft>
              <a:buClr>
                <a:schemeClr val="accent4"/>
              </a:buClr>
              <a:buSzPct val="100000"/>
              <a:buFont typeface="Wingdings" charset="2"/>
              <a:buChar char="§"/>
            </a:pPr>
            <a:r>
              <a:rPr lang="en" sz="2400" dirty="0">
                <a:solidFill>
                  <a:schemeClr val="bg1"/>
                </a:solidFill>
                <a:latin typeface="+mn-lt"/>
              </a:rPr>
              <a:t>What</a:t>
            </a:r>
            <a:endParaRPr sz="2400" dirty="0">
              <a:solidFill>
                <a:schemeClr val="bg1"/>
              </a:solidFill>
              <a:latin typeface="+mn-lt"/>
            </a:endParaRPr>
          </a:p>
          <a:p>
            <a:pPr marL="457200" lvl="0" indent="-342900" rtl="0">
              <a:spcBef>
                <a:spcPts val="0"/>
              </a:spcBef>
              <a:spcAft>
                <a:spcPts val="0"/>
              </a:spcAft>
              <a:buClr>
                <a:schemeClr val="accent4"/>
              </a:buClr>
              <a:buSzPct val="100000"/>
              <a:buFont typeface="Wingdings" charset="2"/>
              <a:buChar char="§"/>
            </a:pPr>
            <a:r>
              <a:rPr lang="en" sz="2400" dirty="0">
                <a:solidFill>
                  <a:schemeClr val="bg1"/>
                </a:solidFill>
                <a:latin typeface="+mn-lt"/>
              </a:rPr>
              <a:t>Where</a:t>
            </a:r>
            <a:endParaRPr sz="2400" dirty="0">
              <a:solidFill>
                <a:schemeClr val="bg1"/>
              </a:solidFill>
              <a:latin typeface="+mn-lt"/>
            </a:endParaRPr>
          </a:p>
          <a:p>
            <a:pPr marL="457200" lvl="0" indent="-342900" rtl="0">
              <a:spcBef>
                <a:spcPts val="0"/>
              </a:spcBef>
              <a:spcAft>
                <a:spcPts val="0"/>
              </a:spcAft>
              <a:buClr>
                <a:schemeClr val="accent4"/>
              </a:buClr>
              <a:buSzPct val="100000"/>
              <a:buFont typeface="Wingdings" charset="2"/>
              <a:buChar char="§"/>
            </a:pPr>
            <a:r>
              <a:rPr lang="en" sz="2400" dirty="0">
                <a:solidFill>
                  <a:schemeClr val="bg1"/>
                </a:solidFill>
                <a:latin typeface="+mn-lt"/>
              </a:rPr>
              <a:t>How </a:t>
            </a:r>
            <a:endParaRPr sz="2400" dirty="0">
              <a:solidFill>
                <a:schemeClr val="bg1"/>
              </a:solidFill>
              <a:latin typeface="+mn-lt"/>
            </a:endParaRPr>
          </a:p>
          <a:p>
            <a:pPr marL="457200" lvl="0" indent="-342900">
              <a:spcBef>
                <a:spcPts val="0"/>
              </a:spcBef>
              <a:spcAft>
                <a:spcPts val="0"/>
              </a:spcAft>
              <a:buClr>
                <a:schemeClr val="accent4"/>
              </a:buClr>
              <a:buSzPct val="100000"/>
              <a:buFont typeface="Wingdings" charset="2"/>
              <a:buChar char="§"/>
            </a:pPr>
            <a:r>
              <a:rPr lang="en" sz="2400" dirty="0">
                <a:solidFill>
                  <a:schemeClr val="bg1"/>
                </a:solidFill>
                <a:latin typeface="+mn-lt"/>
              </a:rPr>
              <a:t>When</a:t>
            </a:r>
            <a:endParaRPr sz="2400" dirty="0">
              <a:solidFill>
                <a:schemeClr val="bg1"/>
              </a:solidFill>
              <a:latin typeface="+mn-lt"/>
            </a:endParaRPr>
          </a:p>
        </p:txBody>
      </p:sp>
      <p:pic>
        <p:nvPicPr>
          <p:cNvPr id="5" name="Picture Placeholder 4">
            <a:extLst>
              <a:ext uri="{FF2B5EF4-FFF2-40B4-BE49-F238E27FC236}">
                <a16:creationId xmlns:a16="http://schemas.microsoft.com/office/drawing/2014/main" id="{FF466EC5-3B7E-2446-AA18-EC3BA662EF5D}"/>
              </a:ext>
            </a:extLst>
          </p:cNvPr>
          <p:cNvPicPr>
            <a:picLocks noGrp="1" noChangeAspect="1"/>
          </p:cNvPicPr>
          <p:nvPr>
            <p:ph type="pic" idx="1"/>
          </p:nvPr>
        </p:nvPicPr>
        <p:blipFill>
          <a:blip r:embed="rId3"/>
          <a:srcRect t="1171" b="1171"/>
          <a:stretch>
            <a:fillRect/>
          </a:stretch>
        </p:blipFill>
        <p:spPr>
          <a:prstGeom prst="rect">
            <a:avLst/>
          </a:prstGeom>
        </p:spPr>
      </p:pic>
    </p:spTree>
    <p:extLst>
      <p:ext uri="{BB962C8B-B14F-4D97-AF65-F5344CB8AC3E}">
        <p14:creationId xmlns:p14="http://schemas.microsoft.com/office/powerpoint/2010/main" val="1809839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Shape 934"/>
          <p:cNvSpPr txBox="1">
            <a:spLocks noGrp="1"/>
          </p:cNvSpPr>
          <p:nvPr>
            <p:ph type="title" orient="vert"/>
          </p:nvPr>
        </p:nvSpPr>
        <p:spPr>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800" cap="none" dirty="0"/>
              <a:t>Collection Assessment</a:t>
            </a:r>
          </a:p>
        </p:txBody>
      </p:sp>
      <p:sp>
        <p:nvSpPr>
          <p:cNvPr id="935" name="Shape 935"/>
          <p:cNvSpPr txBox="1">
            <a:spLocks noGrp="1"/>
          </p:cNvSpPr>
          <p:nvPr>
            <p:ph type="body" idx="4294967295"/>
          </p:nvPr>
        </p:nvSpPr>
        <p:spPr>
          <a:xfrm>
            <a:off x="3424136" y="836612"/>
            <a:ext cx="5107021" cy="3570017"/>
          </a:xfrm>
          <a:prstGeom prst="rect">
            <a:avLst/>
          </a:prstGeom>
        </p:spPr>
        <p:txBody>
          <a:bodyPr spcFirstLastPara="1" wrap="square" lIns="91425" tIns="91425" rIns="91425" bIns="91425" anchor="ctr" anchorCtr="0">
            <a:noAutofit/>
          </a:bodyPr>
          <a:lstStyle/>
          <a:p>
            <a:pPr marL="457200" lvl="0" indent="-342900">
              <a:spcBef>
                <a:spcPts val="0"/>
              </a:spcBef>
              <a:spcAft>
                <a:spcPts val="0"/>
              </a:spcAft>
              <a:buClr>
                <a:schemeClr val="accent4"/>
              </a:buClr>
              <a:buSzPct val="75000"/>
              <a:buFont typeface="Wingdings" charset="2"/>
              <a:buChar char="q"/>
            </a:pPr>
            <a:r>
              <a:rPr lang="en" sz="2400" dirty="0">
                <a:latin typeface="+mn-lt"/>
              </a:rPr>
              <a:t>Purpose: learn if the materials in your collection meet the needs of the community or if there are gaps</a:t>
            </a:r>
            <a:endParaRPr sz="2400" dirty="0">
              <a:latin typeface="+mn-lt"/>
            </a:endParaRPr>
          </a:p>
          <a:p>
            <a:pPr marL="457200" lvl="0" indent="-342900">
              <a:spcBef>
                <a:spcPts val="0"/>
              </a:spcBef>
              <a:spcAft>
                <a:spcPts val="0"/>
              </a:spcAft>
              <a:buClr>
                <a:schemeClr val="accent4"/>
              </a:buClr>
              <a:buSzPct val="75000"/>
              <a:buFont typeface="Wingdings" charset="2"/>
              <a:buChar char="q"/>
            </a:pPr>
            <a:r>
              <a:rPr lang="en" sz="2400" dirty="0">
                <a:latin typeface="+mn-lt"/>
              </a:rPr>
              <a:t>How: look at the consumer health materials in your library</a:t>
            </a:r>
            <a:endParaRPr sz="2400" dirty="0">
              <a:latin typeface="+mn-lt"/>
            </a:endParaRPr>
          </a:p>
          <a:p>
            <a:pPr marL="457200" lvl="0" indent="-342900">
              <a:spcBef>
                <a:spcPts val="0"/>
              </a:spcBef>
              <a:spcAft>
                <a:spcPts val="0"/>
              </a:spcAft>
              <a:buClr>
                <a:schemeClr val="accent4"/>
              </a:buClr>
              <a:buSzPct val="75000"/>
              <a:buFont typeface="Wingdings" charset="2"/>
              <a:buChar char="q"/>
            </a:pPr>
            <a:r>
              <a:rPr lang="en" sz="2400" dirty="0">
                <a:latin typeface="+mn-lt"/>
              </a:rPr>
              <a:t>The final report should be 2-3 pages max. </a:t>
            </a:r>
          </a:p>
          <a:p>
            <a:pPr marL="457200" lvl="0" indent="-342900">
              <a:spcBef>
                <a:spcPts val="0"/>
              </a:spcBef>
              <a:spcAft>
                <a:spcPts val="0"/>
              </a:spcAft>
              <a:buClr>
                <a:schemeClr val="accent4"/>
              </a:buClr>
              <a:buSzPct val="75000"/>
              <a:buFont typeface="Wingdings" charset="2"/>
              <a:buChar char="q"/>
            </a:pPr>
            <a:r>
              <a:rPr lang="en" sz="2400" b="1" dirty="0"/>
              <a:t>Instructions are on your Flash Drive! </a:t>
            </a:r>
            <a:endParaRPr sz="2400" b="1" dirty="0">
              <a:latin typeface="+mn-lt"/>
            </a:endParaRPr>
          </a:p>
        </p:txBody>
      </p:sp>
    </p:spTree>
    <p:extLst>
      <p:ext uri="{BB962C8B-B14F-4D97-AF65-F5344CB8AC3E}">
        <p14:creationId xmlns:p14="http://schemas.microsoft.com/office/powerpoint/2010/main" val="557033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Shape 934"/>
          <p:cNvSpPr txBox="1">
            <a:spLocks noGrp="1"/>
          </p:cNvSpPr>
          <p:nvPr>
            <p:ph type="title" orient="vert"/>
          </p:nvPr>
        </p:nvSpPr>
        <p:spPr>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800" cap="none" dirty="0"/>
              <a:t>CE and CHIS</a:t>
            </a:r>
          </a:p>
        </p:txBody>
      </p:sp>
      <p:sp>
        <p:nvSpPr>
          <p:cNvPr id="935" name="Shape 935"/>
          <p:cNvSpPr txBox="1">
            <a:spLocks noGrp="1"/>
          </p:cNvSpPr>
          <p:nvPr>
            <p:ph type="body" idx="4294967295"/>
          </p:nvPr>
        </p:nvSpPr>
        <p:spPr>
          <a:xfrm>
            <a:off x="3258766" y="573088"/>
            <a:ext cx="5885234" cy="4071937"/>
          </a:xfrm>
          <a:prstGeom prst="rect">
            <a:avLst/>
          </a:prstGeom>
        </p:spPr>
        <p:txBody>
          <a:bodyPr spcFirstLastPara="1" wrap="square" lIns="91425" tIns="91425" rIns="91425" bIns="91425" anchor="ctr" anchorCtr="0">
            <a:noAutofit/>
          </a:bodyPr>
          <a:lstStyle/>
          <a:p>
            <a:pPr marL="457200" lvl="0" indent="-342900">
              <a:spcBef>
                <a:spcPts val="0"/>
              </a:spcBef>
              <a:spcAft>
                <a:spcPts val="0"/>
              </a:spcAft>
              <a:buClr>
                <a:schemeClr val="accent4"/>
              </a:buClr>
              <a:buSzPct val="75000"/>
              <a:buFont typeface="Wingdings" charset="2"/>
              <a:buChar char="q"/>
            </a:pPr>
            <a:r>
              <a:rPr lang="en-US" sz="2400" dirty="0">
                <a:latin typeface="+mn-lt"/>
              </a:rPr>
              <a:t>Continuing Education (CE) certificate </a:t>
            </a:r>
          </a:p>
          <a:p>
            <a:pPr lvl="2" indent="-342900">
              <a:spcBef>
                <a:spcPts val="0"/>
              </a:spcBef>
              <a:buClr>
                <a:schemeClr val="accent4"/>
              </a:buClr>
              <a:buSzPct val="75000"/>
              <a:buFont typeface="Wingdings" charset="2"/>
              <a:buChar char="q"/>
            </a:pPr>
            <a:r>
              <a:rPr lang="en-US" sz="1850" dirty="0">
                <a:latin typeface="+mn-lt"/>
              </a:rPr>
              <a:t>Complete your assignments</a:t>
            </a:r>
          </a:p>
          <a:p>
            <a:pPr lvl="2" indent="-342900">
              <a:spcBef>
                <a:spcPts val="0"/>
              </a:spcBef>
              <a:buClr>
                <a:schemeClr val="accent4"/>
              </a:buClr>
              <a:buSzPct val="75000"/>
              <a:buFont typeface="Wingdings" charset="2"/>
              <a:buChar char="q"/>
            </a:pPr>
            <a:r>
              <a:rPr lang="en-US" sz="1850" dirty="0">
                <a:latin typeface="+mn-lt"/>
              </a:rPr>
              <a:t>Take the survey (instructor will email)</a:t>
            </a:r>
          </a:p>
          <a:p>
            <a:pPr indent="-342900">
              <a:buClr>
                <a:schemeClr val="accent4"/>
              </a:buClr>
              <a:buSzPct val="75000"/>
              <a:buFont typeface="Wingdings" charset="2"/>
              <a:buChar char="q"/>
            </a:pPr>
            <a:r>
              <a:rPr lang="en-US" sz="2400" dirty="0">
                <a:latin typeface="+mn-lt"/>
              </a:rPr>
              <a:t>Consumer Health Information Specialization (CHIS) from the Medical Library Association </a:t>
            </a:r>
            <a:r>
              <a:rPr lang="en-US" sz="2400" dirty="0"/>
              <a:t>(MLA)</a:t>
            </a:r>
            <a:endParaRPr lang="en-US" sz="2400" dirty="0">
              <a:latin typeface="+mn-lt"/>
            </a:endParaRPr>
          </a:p>
          <a:p>
            <a:pPr lvl="2" indent="-342900">
              <a:buClr>
                <a:schemeClr val="accent4"/>
              </a:buClr>
              <a:buSzPct val="75000"/>
              <a:buFont typeface="Wingdings" charset="2"/>
              <a:buChar char="q"/>
            </a:pPr>
            <a:r>
              <a:rPr lang="en-US" sz="1850" dirty="0">
                <a:latin typeface="+mn-lt"/>
              </a:rPr>
              <a:t>Instructions will be emailed to you after you claim your CE</a:t>
            </a:r>
            <a:endParaRPr sz="1850" dirty="0">
              <a:latin typeface="+mn-lt"/>
            </a:endParaRPr>
          </a:p>
        </p:txBody>
      </p:sp>
    </p:spTree>
    <p:extLst>
      <p:ext uri="{BB962C8B-B14F-4D97-AF65-F5344CB8AC3E}">
        <p14:creationId xmlns:p14="http://schemas.microsoft.com/office/powerpoint/2010/main" val="1486661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Shape 934"/>
          <p:cNvSpPr txBox="1">
            <a:spLocks noGrp="1"/>
          </p:cNvSpPr>
          <p:nvPr>
            <p:ph type="title" orient="vert"/>
          </p:nvPr>
        </p:nvSpPr>
        <p:spPr>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200" cap="none" dirty="0"/>
              <a:t>Become An NNLM Member</a:t>
            </a:r>
          </a:p>
        </p:txBody>
      </p:sp>
      <p:sp>
        <p:nvSpPr>
          <p:cNvPr id="935" name="Shape 935"/>
          <p:cNvSpPr txBox="1">
            <a:spLocks noGrp="1"/>
          </p:cNvSpPr>
          <p:nvPr>
            <p:ph type="body" idx="4294967295"/>
          </p:nvPr>
        </p:nvSpPr>
        <p:spPr>
          <a:xfrm>
            <a:off x="3375498" y="573088"/>
            <a:ext cx="5768502" cy="4071937"/>
          </a:xfrm>
          <a:prstGeom prst="rect">
            <a:avLst/>
          </a:prstGeom>
        </p:spPr>
        <p:txBody>
          <a:bodyPr spcFirstLastPara="1" wrap="square" lIns="91425" tIns="91425" rIns="91425" bIns="91425" anchor="ctr" anchorCtr="0">
            <a:noAutofit/>
          </a:bodyPr>
          <a:lstStyle/>
          <a:p>
            <a:pPr lvl="0" indent="-342900">
              <a:buClr>
                <a:schemeClr val="accent4"/>
              </a:buClr>
              <a:buSzPct val="75000"/>
              <a:buFont typeface="Wingdings" charset="2"/>
              <a:buChar char="q"/>
            </a:pPr>
            <a:r>
              <a:rPr lang="en-US" sz="2400" dirty="0">
                <a:latin typeface="+mn-lt"/>
              </a:rPr>
              <a:t>Institutional, not individual</a:t>
            </a:r>
          </a:p>
          <a:p>
            <a:pPr lvl="0" indent="-342900">
              <a:buClr>
                <a:schemeClr val="accent4"/>
              </a:buClr>
              <a:buSzPct val="75000"/>
              <a:buFont typeface="Wingdings" charset="2"/>
              <a:buChar char="q"/>
            </a:pPr>
            <a:r>
              <a:rPr lang="en-US" sz="2400" dirty="0">
                <a:latin typeface="+mn-lt"/>
              </a:rPr>
              <a:t>Free!</a:t>
            </a:r>
          </a:p>
          <a:p>
            <a:pPr lvl="0" indent="-342900">
              <a:buClr>
                <a:schemeClr val="accent4"/>
              </a:buClr>
              <a:buSzPct val="75000"/>
              <a:buFont typeface="Wingdings" charset="2"/>
              <a:buChar char="q"/>
            </a:pPr>
            <a:r>
              <a:rPr lang="en-US" sz="2400" dirty="0">
                <a:latin typeface="+mn-lt"/>
              </a:rPr>
              <a:t>Access to:</a:t>
            </a:r>
          </a:p>
          <a:p>
            <a:pPr lvl="1" indent="-342900">
              <a:buClr>
                <a:schemeClr val="accent4"/>
              </a:buClr>
              <a:buSzPct val="75000"/>
              <a:buFont typeface="Wingdings" charset="2"/>
              <a:buChar char="q"/>
            </a:pPr>
            <a:r>
              <a:rPr lang="en-US" sz="2200" dirty="0">
                <a:latin typeface="+mn-lt"/>
              </a:rPr>
              <a:t>Funding opportunities</a:t>
            </a:r>
          </a:p>
          <a:p>
            <a:pPr lvl="1" indent="-342900">
              <a:buClr>
                <a:schemeClr val="accent4"/>
              </a:buClr>
              <a:buSzPct val="75000"/>
              <a:buFont typeface="Wingdings" charset="2"/>
              <a:buChar char="q"/>
            </a:pPr>
            <a:r>
              <a:rPr lang="en-US" sz="2200" dirty="0">
                <a:latin typeface="+mn-lt"/>
              </a:rPr>
              <a:t>Free resources</a:t>
            </a:r>
          </a:p>
          <a:p>
            <a:pPr lvl="1" indent="-342900">
              <a:buClr>
                <a:schemeClr val="accent4"/>
              </a:buClr>
              <a:buSzPct val="75000"/>
              <a:buFont typeface="Wingdings" charset="2"/>
              <a:buChar char="q"/>
            </a:pPr>
            <a:r>
              <a:rPr lang="en-US" sz="2200" dirty="0">
                <a:latin typeface="+mn-lt"/>
              </a:rPr>
              <a:t>Free print outs</a:t>
            </a:r>
          </a:p>
        </p:txBody>
      </p:sp>
    </p:spTree>
    <p:extLst>
      <p:ext uri="{BB962C8B-B14F-4D97-AF65-F5344CB8AC3E}">
        <p14:creationId xmlns:p14="http://schemas.microsoft.com/office/powerpoint/2010/main" val="1416906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Shape 946"/>
          <p:cNvSpPr/>
          <p:nvPr/>
        </p:nvSpPr>
        <p:spPr>
          <a:xfrm>
            <a:off x="2731745" y="20700"/>
            <a:ext cx="6124200" cy="51228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47" name="Shape 94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000" dirty="0"/>
              <a:t>Questions?</a:t>
            </a:r>
            <a:endParaRPr sz="4000" dirty="0"/>
          </a:p>
        </p:txBody>
      </p:sp>
    </p:spTree>
    <p:extLst>
      <p:ext uri="{BB962C8B-B14F-4D97-AF65-F5344CB8AC3E}">
        <p14:creationId xmlns:p14="http://schemas.microsoft.com/office/powerpoint/2010/main" val="762182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43BB28-9EB3-D642-928C-7F499EF5FCB9}"/>
              </a:ext>
            </a:extLst>
          </p:cNvPr>
          <p:cNvSpPr>
            <a:spLocks noGrp="1"/>
          </p:cNvSpPr>
          <p:nvPr>
            <p:ph type="title"/>
          </p:nvPr>
        </p:nvSpPr>
        <p:spPr/>
        <p:txBody>
          <a:bodyPr/>
          <a:lstStyle/>
          <a:p>
            <a:r>
              <a:rPr lang="en-US" dirty="0"/>
              <a:t>Nothing about us, without us</a:t>
            </a:r>
          </a:p>
        </p:txBody>
      </p:sp>
    </p:spTree>
    <p:extLst>
      <p:ext uri="{BB962C8B-B14F-4D97-AF65-F5344CB8AC3E}">
        <p14:creationId xmlns:p14="http://schemas.microsoft.com/office/powerpoint/2010/main" val="2121752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021" y="500515"/>
            <a:ext cx="6546105" cy="4378986"/>
          </a:xfrm>
          <a:prstGeom prst="rect">
            <a:avLst/>
          </a:prstGeom>
        </p:spPr>
      </p:pic>
      <p:sp>
        <p:nvSpPr>
          <p:cNvPr id="3" name="Title 2"/>
          <p:cNvSpPr>
            <a:spLocks noGrp="1"/>
          </p:cNvSpPr>
          <p:nvPr>
            <p:ph type="title" orient="vert"/>
          </p:nvPr>
        </p:nvSpPr>
        <p:spPr/>
        <p:txBody>
          <a:bodyPr anchor="ctr" anchorCtr="0">
            <a:normAutofit/>
          </a:bodyPr>
          <a:lstStyle/>
          <a:p>
            <a:r>
              <a:rPr lang="en-US" sz="3200" cap="none" dirty="0"/>
              <a:t>Logic</a:t>
            </a:r>
            <a:br>
              <a:rPr lang="en-US" sz="3200" cap="none" dirty="0"/>
            </a:br>
            <a:r>
              <a:rPr lang="en-US" sz="3200" cap="none" dirty="0"/>
              <a:t> Models</a:t>
            </a:r>
          </a:p>
        </p:txBody>
      </p:sp>
    </p:spTree>
    <p:extLst>
      <p:ext uri="{BB962C8B-B14F-4D97-AF65-F5344CB8AC3E}">
        <p14:creationId xmlns:p14="http://schemas.microsoft.com/office/powerpoint/2010/main" val="1312895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1" name="Shape 871"/>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800" cap="none" dirty="0">
                <a:latin typeface="+mj-lt"/>
              </a:rPr>
              <a:t>Choosing A Partner</a:t>
            </a:r>
          </a:p>
        </p:txBody>
      </p:sp>
      <p:pic>
        <p:nvPicPr>
          <p:cNvPr id="6" name="Shape 870">
            <a:extLst>
              <a:ext uri="{FF2B5EF4-FFF2-40B4-BE49-F238E27FC236}">
                <a16:creationId xmlns:a16="http://schemas.microsoft.com/office/drawing/2014/main" id="{8640A887-AD95-B947-98C1-176625C3DE5A}"/>
              </a:ext>
            </a:extLst>
          </p:cNvPr>
          <p:cNvPicPr preferRelativeResize="0">
            <a:picLocks noGrp="1"/>
          </p:cNvPicPr>
          <p:nvPr>
            <p:ph sz="half" idx="1"/>
          </p:nvPr>
        </p:nvPicPr>
        <p:blipFill rotWithShape="1">
          <a:blip r:embed="rId3">
            <a:alphaModFix/>
          </a:blip>
          <a:stretch/>
        </p:blipFill>
        <p:spPr>
          <a:xfrm>
            <a:off x="4772641" y="1690888"/>
            <a:ext cx="3935466" cy="3006239"/>
          </a:xfrm>
          <a:prstGeom prst="rect">
            <a:avLst/>
          </a:prstGeom>
          <a:noFill/>
          <a:ln>
            <a:noFill/>
          </a:ln>
        </p:spPr>
      </p:pic>
      <p:sp>
        <p:nvSpPr>
          <p:cNvPr id="872" name="Shape 872"/>
          <p:cNvSpPr txBox="1">
            <a:spLocks noGrp="1"/>
          </p:cNvSpPr>
          <p:nvPr>
            <p:ph sz="half" idx="2"/>
          </p:nvPr>
        </p:nvSpPr>
        <p:spPr>
          <a:xfrm>
            <a:off x="505206" y="1682433"/>
            <a:ext cx="4066794" cy="2724785"/>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chemeClr val="accent4"/>
              </a:buClr>
              <a:buSzPts val="1800"/>
              <a:buFont typeface="Wingdings" charset="2"/>
              <a:buChar char="§"/>
            </a:pPr>
            <a:r>
              <a:rPr lang="en" sz="2400" dirty="0"/>
              <a:t>Audience</a:t>
            </a:r>
            <a:endParaRPr sz="2400" dirty="0"/>
          </a:p>
          <a:p>
            <a:pPr marL="457200" lvl="0" indent="-342900" rtl="0">
              <a:spcBef>
                <a:spcPts val="0"/>
              </a:spcBef>
              <a:spcAft>
                <a:spcPts val="0"/>
              </a:spcAft>
              <a:buClr>
                <a:schemeClr val="accent4"/>
              </a:buClr>
              <a:buSzPts val="1800"/>
              <a:buFont typeface="Wingdings" charset="2"/>
              <a:buChar char="§"/>
            </a:pPr>
            <a:r>
              <a:rPr lang="en" sz="2400" dirty="0"/>
              <a:t>Publicity</a:t>
            </a:r>
            <a:endParaRPr sz="2400" dirty="0"/>
          </a:p>
          <a:p>
            <a:pPr marL="457200" lvl="0" indent="-342900" rtl="0">
              <a:spcBef>
                <a:spcPts val="0"/>
              </a:spcBef>
              <a:spcAft>
                <a:spcPts val="0"/>
              </a:spcAft>
              <a:buClr>
                <a:schemeClr val="accent4"/>
              </a:buClr>
              <a:buSzPts val="1800"/>
              <a:buFont typeface="Wingdings" charset="2"/>
              <a:buChar char="§"/>
            </a:pPr>
            <a:r>
              <a:rPr lang="en" sz="2400" dirty="0"/>
              <a:t>Funding:</a:t>
            </a:r>
            <a:endParaRPr sz="2400" dirty="0"/>
          </a:p>
          <a:p>
            <a:pPr marL="457200" lvl="0" indent="-342900" rtl="0">
              <a:spcBef>
                <a:spcPts val="0"/>
              </a:spcBef>
              <a:spcAft>
                <a:spcPts val="0"/>
              </a:spcAft>
              <a:buClr>
                <a:schemeClr val="accent4"/>
              </a:buClr>
              <a:buSzPts val="1800"/>
              <a:buFont typeface="Wingdings" charset="2"/>
              <a:buChar char="§"/>
            </a:pPr>
            <a:r>
              <a:rPr lang="en" sz="2400" dirty="0"/>
              <a:t>People: </a:t>
            </a:r>
            <a:endParaRPr sz="2400" dirty="0"/>
          </a:p>
          <a:p>
            <a:pPr marL="457200" lvl="0" indent="-342900" rtl="0">
              <a:spcBef>
                <a:spcPts val="0"/>
              </a:spcBef>
              <a:spcAft>
                <a:spcPts val="0"/>
              </a:spcAft>
              <a:buClr>
                <a:schemeClr val="accent4"/>
              </a:buClr>
              <a:buSzPts val="1800"/>
              <a:buFont typeface="Wingdings" charset="2"/>
              <a:buChar char="§"/>
            </a:pPr>
            <a:r>
              <a:rPr lang="en" sz="2400" dirty="0"/>
              <a:t>Space: </a:t>
            </a:r>
            <a:endParaRPr sz="2400" dirty="0"/>
          </a:p>
          <a:p>
            <a:pPr marL="457200" lvl="0" indent="-342900" rtl="0">
              <a:spcBef>
                <a:spcPts val="0"/>
              </a:spcBef>
              <a:spcAft>
                <a:spcPts val="0"/>
              </a:spcAft>
              <a:buClr>
                <a:schemeClr val="accent4"/>
              </a:buClr>
              <a:buSzPts val="1800"/>
              <a:buFont typeface="Wingdings" charset="2"/>
              <a:buChar char="§"/>
            </a:pPr>
            <a:r>
              <a:rPr lang="en" sz="2400" dirty="0"/>
              <a:t>Ideas and know-how: </a:t>
            </a:r>
            <a:endParaRPr sz="2400" dirty="0"/>
          </a:p>
          <a:p>
            <a:pPr marL="457200" lvl="0" indent="-342900" rtl="0">
              <a:spcBef>
                <a:spcPts val="0"/>
              </a:spcBef>
              <a:spcAft>
                <a:spcPts val="0"/>
              </a:spcAft>
              <a:buClr>
                <a:schemeClr val="accent4"/>
              </a:buClr>
              <a:buSzPts val="1800"/>
              <a:buFont typeface="Wingdings" charset="2"/>
              <a:buChar char="§"/>
            </a:pPr>
            <a:r>
              <a:rPr lang="en" sz="2400" dirty="0"/>
              <a:t>Presenters and performers</a:t>
            </a:r>
            <a:endParaRPr sz="2400" dirty="0"/>
          </a:p>
          <a:p>
            <a:pPr marL="457200" lvl="0" indent="-342900" rtl="0">
              <a:spcBef>
                <a:spcPts val="0"/>
              </a:spcBef>
              <a:spcAft>
                <a:spcPts val="0"/>
              </a:spcAft>
              <a:buClr>
                <a:schemeClr val="accent4"/>
              </a:buClr>
              <a:buSzPts val="1800"/>
              <a:buFont typeface="Wingdings" charset="2"/>
              <a:buChar char="§"/>
            </a:pPr>
            <a:r>
              <a:rPr lang="en" sz="2400" dirty="0"/>
              <a:t>Think inside the library</a:t>
            </a:r>
            <a:endParaRPr sz="2400" dirty="0"/>
          </a:p>
        </p:txBody>
      </p:sp>
    </p:spTree>
    <p:extLst>
      <p:ext uri="{BB962C8B-B14F-4D97-AF65-F5344CB8AC3E}">
        <p14:creationId xmlns:p14="http://schemas.microsoft.com/office/powerpoint/2010/main" val="214306281"/>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81" name="Shape 881"/>
          <p:cNvSpPr txBox="1">
            <a:spLocks noGrp="1"/>
          </p:cNvSpPr>
          <p:nvPr>
            <p:ph type="title"/>
          </p:nvPr>
        </p:nvSpPr>
        <p:spPr>
          <a:prstGeom prst="rect">
            <a:avLst/>
          </a:prstGeom>
          <a:noFill/>
          <a:ln>
            <a:noFill/>
          </a:ln>
        </p:spPr>
        <p:txBody>
          <a:bodyPr spcFirstLastPara="1" wrap="square" lIns="0" tIns="45700" rIns="0" bIns="0" anchor="b" anchorCtr="0">
            <a:noAutofit/>
          </a:bodyPr>
          <a:lstStyle/>
          <a:p>
            <a:pPr marL="0" lvl="0" indent="0" rtl="0">
              <a:spcBef>
                <a:spcPts val="0"/>
              </a:spcBef>
              <a:spcAft>
                <a:spcPts val="0"/>
              </a:spcAft>
              <a:buClr>
                <a:schemeClr val="dk2"/>
              </a:buClr>
              <a:buFont typeface="Century Gothic"/>
              <a:buNone/>
            </a:pPr>
            <a:r>
              <a:rPr lang="en" sz="3600" dirty="0">
                <a:solidFill>
                  <a:srgbClr val="FFFFFF"/>
                </a:solidFill>
                <a:latin typeface="+mj-lt"/>
              </a:rPr>
              <a:t>Approaching Community Partners</a:t>
            </a:r>
            <a:endParaRPr sz="3600" dirty="0">
              <a:solidFill>
                <a:srgbClr val="FFFFFF"/>
              </a:solidFill>
              <a:latin typeface="+mj-lt"/>
            </a:endParaRPr>
          </a:p>
        </p:txBody>
      </p:sp>
      <p:sp>
        <p:nvSpPr>
          <p:cNvPr id="878" name="Shape 87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6234" lvl="0" indent="-342900" rtl="0">
              <a:spcBef>
                <a:spcPts val="0"/>
              </a:spcBef>
              <a:spcAft>
                <a:spcPts val="0"/>
              </a:spcAft>
              <a:buClr>
                <a:schemeClr val="accent4"/>
              </a:buClr>
              <a:buSzPct val="100000"/>
              <a:buFont typeface="Wingdings" charset="2"/>
              <a:buChar char="§"/>
            </a:pPr>
            <a:r>
              <a:rPr lang="en" sz="2400" dirty="0">
                <a:latin typeface="+mn-lt"/>
              </a:rPr>
              <a:t>Be clear about what you want from your partner </a:t>
            </a:r>
            <a:endParaRPr sz="2400" dirty="0">
              <a:latin typeface="+mn-lt"/>
            </a:endParaRPr>
          </a:p>
          <a:p>
            <a:pPr marL="346234" lvl="0" indent="-342900" rtl="0">
              <a:spcBef>
                <a:spcPts val="0"/>
              </a:spcBef>
              <a:spcAft>
                <a:spcPts val="0"/>
              </a:spcAft>
              <a:buClr>
                <a:schemeClr val="accent4"/>
              </a:buClr>
              <a:buSzPct val="100000"/>
              <a:buFont typeface="Wingdings" charset="2"/>
              <a:buChar char="§"/>
            </a:pPr>
            <a:r>
              <a:rPr lang="en" sz="2400" dirty="0">
                <a:latin typeface="+mn-lt"/>
              </a:rPr>
              <a:t>Think about how the partnership will benefit your community partner </a:t>
            </a:r>
            <a:endParaRPr sz="2400" dirty="0">
              <a:latin typeface="+mn-lt"/>
            </a:endParaRPr>
          </a:p>
          <a:p>
            <a:pPr marL="346234" lvl="0" indent="-342900" rtl="0">
              <a:spcBef>
                <a:spcPts val="0"/>
              </a:spcBef>
              <a:spcAft>
                <a:spcPts val="0"/>
              </a:spcAft>
              <a:buClr>
                <a:schemeClr val="accent4"/>
              </a:buClr>
              <a:buSzPct val="100000"/>
              <a:buFont typeface="Wingdings" charset="2"/>
              <a:buChar char="§"/>
            </a:pPr>
            <a:r>
              <a:rPr lang="en" sz="2400" dirty="0">
                <a:latin typeface="+mn-lt"/>
              </a:rPr>
              <a:t>Be prepared</a:t>
            </a:r>
            <a:endParaRPr sz="2400" dirty="0">
              <a:latin typeface="+mn-lt"/>
            </a:endParaRPr>
          </a:p>
        </p:txBody>
      </p:sp>
      <p:cxnSp>
        <p:nvCxnSpPr>
          <p:cNvPr id="882" name="Shape 882"/>
          <p:cNvCxnSpPr/>
          <p:nvPr/>
        </p:nvCxnSpPr>
        <p:spPr>
          <a:xfrm>
            <a:off x="3679832" y="752581"/>
            <a:ext cx="901500" cy="0"/>
          </a:xfrm>
          <a:prstGeom prst="straightConnector1">
            <a:avLst/>
          </a:prstGeom>
          <a:noFill/>
          <a:ln w="28575" cap="flat"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1411662306"/>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81" name="Shape 881"/>
          <p:cNvSpPr txBox="1">
            <a:spLocks noGrp="1"/>
          </p:cNvSpPr>
          <p:nvPr>
            <p:ph type="title"/>
          </p:nvPr>
        </p:nvSpPr>
        <p:spPr>
          <a:prstGeom prst="rect">
            <a:avLst/>
          </a:prstGeom>
          <a:noFill/>
          <a:ln>
            <a:noFill/>
          </a:ln>
        </p:spPr>
        <p:txBody>
          <a:bodyPr spcFirstLastPara="1" wrap="square" lIns="0" tIns="45700" rIns="0" bIns="0" anchor="b" anchorCtr="0">
            <a:noAutofit/>
          </a:bodyPr>
          <a:lstStyle/>
          <a:p>
            <a:pPr marL="0" lvl="0" indent="0" rtl="0">
              <a:spcBef>
                <a:spcPts val="0"/>
              </a:spcBef>
              <a:spcAft>
                <a:spcPts val="0"/>
              </a:spcAft>
              <a:buClr>
                <a:schemeClr val="dk2"/>
              </a:buClr>
              <a:buFont typeface="Century Gothic"/>
              <a:buNone/>
            </a:pPr>
            <a:r>
              <a:rPr lang="en" sz="3600" dirty="0">
                <a:solidFill>
                  <a:srgbClr val="FFFFFF"/>
                </a:solidFill>
                <a:latin typeface="+mj-lt"/>
              </a:rPr>
              <a:t>Working with Community Partners</a:t>
            </a:r>
            <a:endParaRPr sz="3600" dirty="0">
              <a:solidFill>
                <a:srgbClr val="FFFFFF"/>
              </a:solidFill>
              <a:latin typeface="+mj-lt"/>
            </a:endParaRPr>
          </a:p>
        </p:txBody>
      </p:sp>
      <p:sp>
        <p:nvSpPr>
          <p:cNvPr id="878" name="Shape 87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60534" lvl="0" indent="-457200">
              <a:buClr>
                <a:schemeClr val="accent4"/>
              </a:buClr>
              <a:buSzPct val="100000"/>
              <a:buFont typeface="Wingdings" charset="2"/>
              <a:buChar char="§"/>
            </a:pPr>
            <a:r>
              <a:rPr lang="en-US" sz="2400" dirty="0">
                <a:latin typeface="+mn-lt"/>
              </a:rPr>
              <a:t>Communicate</a:t>
            </a:r>
          </a:p>
          <a:p>
            <a:pPr marL="460534" lvl="0" indent="-457200">
              <a:buClr>
                <a:schemeClr val="accent4"/>
              </a:buClr>
              <a:buSzPct val="100000"/>
              <a:buFont typeface="Wingdings" charset="2"/>
              <a:buChar char="§"/>
            </a:pPr>
            <a:r>
              <a:rPr lang="en-US" sz="2400" dirty="0">
                <a:latin typeface="+mn-lt"/>
              </a:rPr>
              <a:t>Agreements</a:t>
            </a:r>
          </a:p>
          <a:p>
            <a:pPr marL="460534" lvl="0" indent="-457200">
              <a:buClr>
                <a:schemeClr val="accent4"/>
              </a:buClr>
              <a:buSzPct val="100000"/>
              <a:buFont typeface="Wingdings" charset="2"/>
              <a:buChar char="§"/>
            </a:pPr>
            <a:r>
              <a:rPr lang="en-US" sz="2400" dirty="0">
                <a:latin typeface="+mn-lt"/>
              </a:rPr>
              <a:t>Be Prepared</a:t>
            </a:r>
          </a:p>
          <a:p>
            <a:pPr marL="0" lvl="0" indent="0">
              <a:buClr>
                <a:schemeClr val="accent3"/>
              </a:buClr>
              <a:buSzPts val="1669"/>
              <a:buNone/>
            </a:pPr>
            <a:endParaRPr lang="en-US" sz="2800" dirty="0"/>
          </a:p>
        </p:txBody>
      </p:sp>
      <p:cxnSp>
        <p:nvCxnSpPr>
          <p:cNvPr id="882" name="Shape 882"/>
          <p:cNvCxnSpPr/>
          <p:nvPr/>
        </p:nvCxnSpPr>
        <p:spPr>
          <a:xfrm>
            <a:off x="3679832" y="752581"/>
            <a:ext cx="901500" cy="0"/>
          </a:xfrm>
          <a:prstGeom prst="straightConnector1">
            <a:avLst/>
          </a:prstGeom>
          <a:noFill/>
          <a:ln w="28575" cap="flat"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722244955"/>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81" name="Shape 881"/>
          <p:cNvSpPr txBox="1">
            <a:spLocks noGrp="1"/>
          </p:cNvSpPr>
          <p:nvPr>
            <p:ph type="title"/>
          </p:nvPr>
        </p:nvSpPr>
        <p:spPr>
          <a:prstGeom prst="rect">
            <a:avLst/>
          </a:prstGeom>
          <a:noFill/>
          <a:ln>
            <a:noFill/>
          </a:ln>
        </p:spPr>
        <p:txBody>
          <a:bodyPr spcFirstLastPara="1" wrap="square" lIns="0" tIns="45700" rIns="0" bIns="0" anchor="b" anchorCtr="0">
            <a:noAutofit/>
          </a:bodyPr>
          <a:lstStyle/>
          <a:p>
            <a:pPr marL="0" lvl="0" indent="0" rtl="0">
              <a:spcBef>
                <a:spcPts val="0"/>
              </a:spcBef>
              <a:spcAft>
                <a:spcPts val="0"/>
              </a:spcAft>
              <a:buClr>
                <a:schemeClr val="dk2"/>
              </a:buClr>
              <a:buFont typeface="Century Gothic"/>
              <a:buNone/>
            </a:pPr>
            <a:r>
              <a:rPr lang="en" sz="3600" dirty="0">
                <a:solidFill>
                  <a:srgbClr val="FFFFFF"/>
                </a:solidFill>
                <a:latin typeface="+mj-lt"/>
              </a:rPr>
              <a:t>Follow up with Community Partners</a:t>
            </a:r>
            <a:endParaRPr sz="3600" dirty="0">
              <a:solidFill>
                <a:srgbClr val="FFFFFF"/>
              </a:solidFill>
              <a:latin typeface="+mj-lt"/>
            </a:endParaRPr>
          </a:p>
        </p:txBody>
      </p:sp>
      <p:sp>
        <p:nvSpPr>
          <p:cNvPr id="878" name="Shape 87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571500" lvl="0" indent="-457200">
              <a:buClr>
                <a:schemeClr val="accent4"/>
              </a:buClr>
              <a:buSzPct val="100000"/>
              <a:buFont typeface="Wingdings" charset="2"/>
              <a:buChar char="§"/>
            </a:pPr>
            <a:r>
              <a:rPr lang="en-US" sz="2400" dirty="0"/>
              <a:t>Thank partner publicly and privately</a:t>
            </a:r>
          </a:p>
          <a:p>
            <a:pPr marL="571500" lvl="0" indent="-457200">
              <a:buClr>
                <a:schemeClr val="accent4"/>
              </a:buClr>
              <a:buSzPct val="100000"/>
              <a:buFont typeface="Wingdings" charset="2"/>
              <a:buChar char="§"/>
            </a:pPr>
            <a:r>
              <a:rPr lang="en-US" sz="2400" dirty="0"/>
              <a:t>Keep in Touch</a:t>
            </a:r>
          </a:p>
          <a:p>
            <a:pPr marL="571500" lvl="0" indent="-457200">
              <a:buClr>
                <a:schemeClr val="accent4"/>
              </a:buClr>
              <a:buSzPct val="100000"/>
              <a:buFont typeface="Wingdings" charset="2"/>
              <a:buChar char="§"/>
            </a:pPr>
            <a:r>
              <a:rPr lang="en-US" sz="2400" dirty="0"/>
              <a:t>Plan for Future Events</a:t>
            </a:r>
          </a:p>
        </p:txBody>
      </p:sp>
      <p:cxnSp>
        <p:nvCxnSpPr>
          <p:cNvPr id="882" name="Shape 882"/>
          <p:cNvCxnSpPr/>
          <p:nvPr/>
        </p:nvCxnSpPr>
        <p:spPr>
          <a:xfrm>
            <a:off x="3679832" y="752581"/>
            <a:ext cx="901500" cy="0"/>
          </a:xfrm>
          <a:prstGeom prst="straightConnector1">
            <a:avLst/>
          </a:prstGeom>
          <a:noFill/>
          <a:ln w="28575" cap="flat"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1886050354"/>
      </p:ext>
    </p:extLst>
  </p:cSld>
  <p:clrMapOvr>
    <a:masterClrMapping/>
  </p:clrMapOvr>
  <p:transition spd="med">
    <p:fade thruBlk="1"/>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{E02FBFC6-1B7D-AF43-8589-A244BFB9CDCB}tf10001123</Template>
  <TotalTime>2940</TotalTime>
  <Words>4554</Words>
  <Application>Microsoft Office PowerPoint</Application>
  <PresentationFormat>On-screen Show (16:9)</PresentationFormat>
  <Paragraphs>206</Paragraphs>
  <Slides>33</Slides>
  <Notes>30</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Custom Design</vt:lpstr>
      <vt:lpstr>Dividend</vt:lpstr>
      <vt:lpstr>Project Outcome</vt:lpstr>
      <vt:lpstr>Programming and Outreach</vt:lpstr>
      <vt:lpstr>Planning</vt:lpstr>
      <vt:lpstr>Nothing about us, without us</vt:lpstr>
      <vt:lpstr>Logic  Models</vt:lpstr>
      <vt:lpstr>Choosing A Partner</vt:lpstr>
      <vt:lpstr>Approaching Community Partners</vt:lpstr>
      <vt:lpstr>Working with Community Partners</vt:lpstr>
      <vt:lpstr>Follow up with Community Partners</vt:lpstr>
      <vt:lpstr>Programming Ideas</vt:lpstr>
      <vt:lpstr>Pair and Share</vt:lpstr>
      <vt:lpstr>Subject Guides</vt:lpstr>
      <vt:lpstr>Health And Fitness Kits</vt:lpstr>
      <vt:lpstr>Diagnosis  Bags</vt:lpstr>
      <vt:lpstr>Services To Target Populations</vt:lpstr>
      <vt:lpstr>Programs  And  Workshops</vt:lpstr>
      <vt:lpstr>Community Partnerships</vt:lpstr>
      <vt:lpstr>Community Partnerships</vt:lpstr>
      <vt:lpstr>PowerPoint Presentation</vt:lpstr>
      <vt:lpstr>PowerPoint Presentation</vt:lpstr>
      <vt:lpstr>Programming Librarian</vt:lpstr>
      <vt:lpstr>PowerPoint Presentation</vt:lpstr>
      <vt:lpstr>PowerPoint Presentation</vt:lpstr>
      <vt:lpstr>Programming Ideas</vt:lpstr>
      <vt:lpstr>PowerPoint Presentation</vt:lpstr>
      <vt:lpstr>NNLM and NLM Resources</vt:lpstr>
      <vt:lpstr>Wrap-Up</vt:lpstr>
      <vt:lpstr>Reflect and share</vt:lpstr>
      <vt:lpstr>What Next?</vt:lpstr>
      <vt:lpstr>Collection Assessment</vt:lpstr>
      <vt:lpstr>CE and CHIS</vt:lpstr>
      <vt:lpstr>Become An NNLM Member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Consumer Health</dc:title>
  <cp:lastModifiedBy>Newman, Bobbi L</cp:lastModifiedBy>
  <cp:revision>1063</cp:revision>
  <cp:lastPrinted>2018-08-09T13:13:38Z</cp:lastPrinted>
  <dcterms:modified xsi:type="dcterms:W3CDTF">2018-09-12T20:52:42Z</dcterms:modified>
</cp:coreProperties>
</file>