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7" r:id="rId7"/>
    <p:sldId id="268" r:id="rId8"/>
    <p:sldId id="275" r:id="rId9"/>
    <p:sldId id="276" r:id="rId10"/>
    <p:sldId id="277" r:id="rId11"/>
    <p:sldId id="278" r:id="rId12"/>
    <p:sldId id="279" r:id="rId13"/>
    <p:sldId id="266" r:id="rId14"/>
    <p:sldId id="280" r:id="rId15"/>
    <p:sldId id="281" r:id="rId16"/>
    <p:sldId id="282" r:id="rId17"/>
    <p:sldId id="283" r:id="rId18"/>
    <p:sldId id="28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803"/>
    <p:restoredTop sz="86404"/>
  </p:normalViewPr>
  <p:slideViewPr>
    <p:cSldViewPr snapToGrid="0" snapToObjects="1">
      <p:cViewPr varScale="1">
        <p:scale>
          <a:sx n="111" d="100"/>
          <a:sy n="111" d="100"/>
        </p:scale>
        <p:origin x="248" y="1136"/>
      </p:cViewPr>
      <p:guideLst/>
    </p:cSldViewPr>
  </p:slideViewPr>
  <p:outlineViewPr>
    <p:cViewPr>
      <p:scale>
        <a:sx n="33" d="100"/>
        <a:sy n="33" d="100"/>
      </p:scale>
      <p:origin x="0" y="-13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1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136BD4-E252-B04B-AA15-F74B3B4593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5247B-0BCA-7E46-B66A-C4220A8A44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FF919-BE01-364C-9A0F-AB76A23AF013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34174-2A89-844C-B4F0-6169AF804F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EC29C-5FAD-6B4C-9136-801A4DA700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A0E3B-F2A3-B54B-840B-3C43F5A7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5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176F7-4A5A-3545-912A-731C4B4B4B38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859D-CF38-0348-8B78-D8AF6814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859D-CF38-0348-8B78-D8AF6814C0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859D-CF38-0348-8B78-D8AF6814C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859D-CF38-0348-8B78-D8AF6814C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1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859D-CF38-0348-8B78-D8AF6814C0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859D-CF38-0348-8B78-D8AF6814C0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5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eorgeMasonU" TargetMode="External"/><Relationship Id="rId13" Type="http://schemas.openxmlformats.org/officeDocument/2006/relationships/image" Target="../media/image15.svg"/><Relationship Id="rId18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17" Type="http://schemas.openxmlformats.org/officeDocument/2006/relationships/image" Target="../media/image1.emf"/><Relationship Id="rId2" Type="http://schemas.openxmlformats.org/officeDocument/2006/relationships/hyperlink" Target="https://www.instagram.com/georgemasonu/" TargetMode="External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www.youtube.com/user/masonWeb" TargetMode="External"/><Relationship Id="rId5" Type="http://schemas.openxmlformats.org/officeDocument/2006/relationships/hyperlink" Target="https://www.facebook.com/georgemason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hyperlink" Target="https://www.linkedin.com/school/george-mason-university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960E68-00E0-0A45-972F-FA8F480A8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285B3-165B-F942-9806-86AB7C1BD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503487"/>
            <a:ext cx="10515599" cy="1006475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E8765-2886-E341-8B7B-708EC595B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566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728E4A-67AC-824C-94B1-F0121118D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694329"/>
            <a:ext cx="10515598" cy="6537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8C18BC-EA8D-9349-9A49-A67BE3DFB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915" y="5530022"/>
            <a:ext cx="1680882" cy="10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B3DDD76-B553-524A-953A-E8AFD19D4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4312" y="4160401"/>
            <a:ext cx="4042207" cy="369332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800" b="1" dirty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/ School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32DE6E-4716-A74E-87B4-FCCA7EEF6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4312" y="4573079"/>
            <a:ext cx="4042207" cy="11455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956D405-B363-814B-A49A-3DCE918227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4312" y="5928803"/>
            <a:ext cx="4042207" cy="38155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="1" u="none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LEARN MORE AT LINK</a:t>
            </a:r>
          </a:p>
        </p:txBody>
      </p:sp>
      <p:pic>
        <p:nvPicPr>
          <p:cNvPr id="10" name="Graphic 9">
            <a:hlinkClick r:id="rId2"/>
            <a:extLst>
              <a:ext uri="{FF2B5EF4-FFF2-40B4-BE49-F238E27FC236}">
                <a16:creationId xmlns:a16="http://schemas.microsoft.com/office/drawing/2014/main" id="{D219C721-D672-AE41-AE91-4CF25956C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9743" y="3327770"/>
            <a:ext cx="465037" cy="531471"/>
          </a:xfrm>
          <a:prstGeom prst="rect">
            <a:avLst/>
          </a:prstGeom>
        </p:spPr>
      </p:pic>
      <p:pic>
        <p:nvPicPr>
          <p:cNvPr id="11" name="Graphic 10">
            <a:hlinkClick r:id="rId5"/>
            <a:extLst>
              <a:ext uri="{FF2B5EF4-FFF2-40B4-BE49-F238E27FC236}">
                <a16:creationId xmlns:a16="http://schemas.microsoft.com/office/drawing/2014/main" id="{0BC17D5A-5E5C-FE4B-8A77-396ED147D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2612" y="3327770"/>
            <a:ext cx="462987" cy="529128"/>
          </a:xfrm>
          <a:prstGeom prst="rect">
            <a:avLst/>
          </a:prstGeom>
        </p:spPr>
      </p:pic>
      <p:pic>
        <p:nvPicPr>
          <p:cNvPr id="12" name="Graphic 11">
            <a:hlinkClick r:id="rId8"/>
            <a:extLst>
              <a:ext uri="{FF2B5EF4-FFF2-40B4-BE49-F238E27FC236}">
                <a16:creationId xmlns:a16="http://schemas.microsoft.com/office/drawing/2014/main" id="{9F03FBC2-5480-DC49-8B85-D9A277046D8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80324" y="3325427"/>
            <a:ext cx="462987" cy="529128"/>
          </a:xfrm>
          <a:prstGeom prst="rect">
            <a:avLst/>
          </a:prstGeom>
        </p:spPr>
      </p:pic>
      <p:pic>
        <p:nvPicPr>
          <p:cNvPr id="13" name="Graphic 12">
            <a:hlinkClick r:id="rId11"/>
            <a:extLst>
              <a:ext uri="{FF2B5EF4-FFF2-40B4-BE49-F238E27FC236}">
                <a16:creationId xmlns:a16="http://schemas.microsoft.com/office/drawing/2014/main" id="{97B4EE4A-403F-3542-AF05-36920771CB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31676" y="3325427"/>
            <a:ext cx="462987" cy="529128"/>
          </a:xfrm>
          <a:prstGeom prst="rect">
            <a:avLst/>
          </a:prstGeom>
        </p:spPr>
      </p:pic>
      <p:pic>
        <p:nvPicPr>
          <p:cNvPr id="14" name="Graphic 13">
            <a:hlinkClick r:id="rId14"/>
            <a:extLst>
              <a:ext uri="{FF2B5EF4-FFF2-40B4-BE49-F238E27FC236}">
                <a16:creationId xmlns:a16="http://schemas.microsoft.com/office/drawing/2014/main" id="{892AA5E4-5EA2-544C-8E3D-A539897AAF6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5231" y="3325427"/>
            <a:ext cx="462987" cy="529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B4EB51-0C46-EC40-90DB-95B784C267A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07930" y="547640"/>
            <a:ext cx="3510478" cy="22811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DC516C-AA00-F445-94D7-73D3785EA3A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 l="25439" r="27631"/>
          <a:stretch>
            <a:fillRect/>
          </a:stretch>
        </p:blipFill>
        <p:spPr>
          <a:xfrm>
            <a:off x="6470876" y="0"/>
            <a:ext cx="5721124" cy="6858000"/>
          </a:xfrm>
          <a:custGeom>
            <a:avLst/>
            <a:gdLst>
              <a:gd name="connsiteX0" fmla="*/ 0 w 5721124"/>
              <a:gd name="connsiteY0" fmla="*/ 0 h 6858000"/>
              <a:gd name="connsiteX1" fmla="*/ 5721124 w 5721124"/>
              <a:gd name="connsiteY1" fmla="*/ 0 h 6858000"/>
              <a:gd name="connsiteX2" fmla="*/ 5721124 w 5721124"/>
              <a:gd name="connsiteY2" fmla="*/ 6858000 h 6858000"/>
              <a:gd name="connsiteX3" fmla="*/ 0 w 57211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1124" h="6858000">
                <a:moveTo>
                  <a:pt x="0" y="0"/>
                </a:moveTo>
                <a:lnTo>
                  <a:pt x="5721124" y="0"/>
                </a:lnTo>
                <a:lnTo>
                  <a:pt x="57211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819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50C8-7BC4-C94A-9CEF-DC2B6AD57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7362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74D3E-5851-FE4E-9E3D-6DA390D27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53552"/>
            <a:ext cx="10515600" cy="2348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707AE62F-F91C-244B-AD63-AF6F7BEDF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1577-798B-5B43-9C68-E3844C6323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2286" y="1622425"/>
            <a:ext cx="3028202" cy="361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5D6134-C128-194F-ABBA-3F35206A3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977" y="1129785"/>
            <a:ext cx="3321424" cy="3962168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7DAE7B3-AA56-3547-8D89-8E0BEE7B8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5597" y="1622425"/>
            <a:ext cx="3028202" cy="361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20E0F281-CC88-F140-AD1B-1413B7AA2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153C4B-DCA1-FC46-930F-1DB02D333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56289"/>
            <a:ext cx="8198224" cy="1325563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730CAF-6F6C-824A-8D00-4618A9A033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80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9EDD40E0-3B1D-BA44-B620-71F91736E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9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5BAAC37-0656-B145-865E-5D42E8EBF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241" b="8686"/>
          <a:stretch>
            <a:fillRect/>
          </a:stretch>
        </p:blipFill>
        <p:spPr>
          <a:xfrm>
            <a:off x="5976" y="0"/>
            <a:ext cx="6090024" cy="6858001"/>
          </a:xfrm>
          <a:custGeom>
            <a:avLst/>
            <a:gdLst>
              <a:gd name="connsiteX0" fmla="*/ 0 w 6090024"/>
              <a:gd name="connsiteY0" fmla="*/ 0 h 6858001"/>
              <a:gd name="connsiteX1" fmla="*/ 6090024 w 6090024"/>
              <a:gd name="connsiteY1" fmla="*/ 0 h 6858001"/>
              <a:gd name="connsiteX2" fmla="*/ 6090024 w 6090024"/>
              <a:gd name="connsiteY2" fmla="*/ 6858001 h 6858001"/>
              <a:gd name="connsiteX3" fmla="*/ 0 w 6090024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024" h="6858001">
                <a:moveTo>
                  <a:pt x="0" y="0"/>
                </a:moveTo>
                <a:lnTo>
                  <a:pt x="6090024" y="0"/>
                </a:lnTo>
                <a:lnTo>
                  <a:pt x="6090024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C75FA6C-AC3E-8547-8B3C-267A29BEB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C65E2C1-BFFD-B549-9782-7AA4FA4942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4488" y="1182874"/>
            <a:ext cx="4433048" cy="4097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0AFFF1F-C5DE-9846-AC89-DEB47BE8D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431" y="2070430"/>
            <a:ext cx="3610488" cy="1234912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076A7A4-B774-B244-82C0-3177E88792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1431" y="1469606"/>
            <a:ext cx="3610489" cy="47036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4264943F-A6CE-474D-9776-223CE2A43D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1431" y="3429000"/>
            <a:ext cx="3610488" cy="21025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368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09C98C-7F98-174B-B8BB-FC3E00044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049710C-A0E2-AF4A-9EF6-1D2048C8D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AB7B0-DC33-4A4C-96D8-4C169D3CF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915" y="5530022"/>
            <a:ext cx="1680882" cy="10922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2D40925-7479-BA4E-A629-FDC4FC43A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030" y="1661560"/>
            <a:ext cx="9882624" cy="25899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932F666-E78B-4B49-9523-97FA030B1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9030" y="967494"/>
            <a:ext cx="9882624" cy="493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9B61A67-4436-D14D-A79E-FCB31F3DF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790" b="35805"/>
          <a:stretch>
            <a:fillRect/>
          </a:stretch>
        </p:blipFill>
        <p:spPr>
          <a:xfrm>
            <a:off x="0" y="1395166"/>
            <a:ext cx="12192000" cy="3799003"/>
          </a:xfrm>
          <a:custGeom>
            <a:avLst/>
            <a:gdLst>
              <a:gd name="connsiteX0" fmla="*/ 0 w 12192000"/>
              <a:gd name="connsiteY0" fmla="*/ 0 h 3799003"/>
              <a:gd name="connsiteX1" fmla="*/ 12192000 w 12192000"/>
              <a:gd name="connsiteY1" fmla="*/ 0 h 3799003"/>
              <a:gd name="connsiteX2" fmla="*/ 12192000 w 12192000"/>
              <a:gd name="connsiteY2" fmla="*/ 3799003 h 3799003"/>
              <a:gd name="connsiteX3" fmla="*/ 0 w 12192000"/>
              <a:gd name="connsiteY3" fmla="*/ 3799003 h 379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99003">
                <a:moveTo>
                  <a:pt x="0" y="0"/>
                </a:moveTo>
                <a:lnTo>
                  <a:pt x="12192000" y="0"/>
                </a:lnTo>
                <a:lnTo>
                  <a:pt x="12192000" y="3799003"/>
                </a:lnTo>
                <a:lnTo>
                  <a:pt x="0" y="3799003"/>
                </a:lnTo>
                <a:close/>
              </a:path>
            </a:pathLst>
          </a:cu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2827C01-B957-EC43-88D5-E366128E8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5D26D3-2903-4846-A79E-F00FDD7D0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5007"/>
            <a:ext cx="10653074" cy="71047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B2504B0-36B0-1B47-88B1-E929E4C0E2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733" y="2427673"/>
            <a:ext cx="3028202" cy="2481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ee</a:t>
            </a:r>
            <a:r>
              <a:rPr lang="en-US" dirty="0"/>
              <a:t>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856511-E990-7549-8A48-B7C52E298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8547" y="2392186"/>
            <a:ext cx="3028202" cy="2481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ee</a:t>
            </a:r>
            <a:r>
              <a:rPr lang="en-US" dirty="0"/>
              <a:t>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B27F643-BEAC-3944-A022-1F53780688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6140" y="2427673"/>
            <a:ext cx="3028202" cy="2481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9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86F2E9-7FFB-124F-B0A8-C5C86350A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089" t="13030" r="40013"/>
          <a:stretch>
            <a:fillRect/>
          </a:stretch>
        </p:blipFill>
        <p:spPr>
          <a:xfrm>
            <a:off x="0" y="0"/>
            <a:ext cx="2648933" cy="6858000"/>
          </a:xfrm>
          <a:custGeom>
            <a:avLst/>
            <a:gdLst>
              <a:gd name="connsiteX0" fmla="*/ 0 w 2648933"/>
              <a:gd name="connsiteY0" fmla="*/ 0 h 6858000"/>
              <a:gd name="connsiteX1" fmla="*/ 2648933 w 2648933"/>
              <a:gd name="connsiteY1" fmla="*/ 0 h 6858000"/>
              <a:gd name="connsiteX2" fmla="*/ 2648933 w 2648933"/>
              <a:gd name="connsiteY2" fmla="*/ 6858000 h 6858000"/>
              <a:gd name="connsiteX3" fmla="*/ 0 w 26489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933" h="6858000">
                <a:moveTo>
                  <a:pt x="0" y="0"/>
                </a:moveTo>
                <a:lnTo>
                  <a:pt x="2648933" y="0"/>
                </a:lnTo>
                <a:lnTo>
                  <a:pt x="2648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6E63-C6EB-3B4C-9E35-194AA0FE36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0838" y="1752600"/>
            <a:ext cx="6005447" cy="3733800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59056DB-828F-2745-9D74-5E0DFE2EB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9089" y="1752600"/>
            <a:ext cx="3082565" cy="27384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DBECFB6-EBFB-ED42-8590-D1B6070A6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nd Content -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6476C-E545-134A-BEF3-465851CF9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523F9-B56F-0F4B-B733-A8CD81EF1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241" b="8686"/>
          <a:stretch>
            <a:fillRect/>
          </a:stretch>
        </p:blipFill>
        <p:spPr>
          <a:xfrm>
            <a:off x="6096000" y="0"/>
            <a:ext cx="6090024" cy="6858001"/>
          </a:xfrm>
          <a:custGeom>
            <a:avLst/>
            <a:gdLst>
              <a:gd name="connsiteX0" fmla="*/ 0 w 6090024"/>
              <a:gd name="connsiteY0" fmla="*/ 0 h 6858001"/>
              <a:gd name="connsiteX1" fmla="*/ 6090024 w 6090024"/>
              <a:gd name="connsiteY1" fmla="*/ 0 h 6858001"/>
              <a:gd name="connsiteX2" fmla="*/ 6090024 w 6090024"/>
              <a:gd name="connsiteY2" fmla="*/ 6858001 h 6858001"/>
              <a:gd name="connsiteX3" fmla="*/ 0 w 6090024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024" h="6858001">
                <a:moveTo>
                  <a:pt x="0" y="0"/>
                </a:moveTo>
                <a:lnTo>
                  <a:pt x="6090024" y="0"/>
                </a:lnTo>
                <a:lnTo>
                  <a:pt x="6090024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7AC247A-AF89-F045-BD36-1E7AD57B2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20" y="2595134"/>
            <a:ext cx="3708184" cy="2099414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F457B1-44B5-E740-9B65-F62AC59397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920" y="2038213"/>
            <a:ext cx="3708184" cy="422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55D2C2-ED6C-3E4C-A27C-B06389382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915" y="5530022"/>
            <a:ext cx="1680882" cy="109228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245C3C3-E5E9-0D4D-BBB0-5F5F82107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38212"/>
            <a:ext cx="4419600" cy="3491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46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9217B-58AB-6F4C-BB73-A02CCA3A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B65CB-1556-044C-AD55-CECF57C7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2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C8205-2AC6-2F4C-9362-990C65F9D21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72918" y="5530022"/>
            <a:ext cx="1680882" cy="109228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E5ECF-C8F8-0D41-8897-7CF93ADAB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531-CEEB-544A-8B4F-9D5AE2DBE6ED}" type="slidenum">
              <a:rPr lang="en-US" b="1" smtClean="0"/>
              <a:pPr/>
              <a:t>‹#›</a:t>
            </a:fld>
            <a:r>
              <a:rPr lang="en-US" b="1"/>
              <a:t> </a:t>
            </a:r>
            <a:r>
              <a:rPr lang="en-US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mu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1-4842-8817-7_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B574-7973-3141-9E7F-C216ED748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46841"/>
            <a:ext cx="10515599" cy="3163121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/>
                <a:latin typeface="Helvetica Neue" panose="02000503000000020004" pitchFamily="2" charset="0"/>
              </a:rPr>
              <a:t>Navigating A New Horizon: </a:t>
            </a:r>
            <a:br>
              <a:rPr lang="en-US" sz="4400" b="1" dirty="0">
                <a:effectLst/>
                <a:latin typeface="Helvetica Neue" panose="02000503000000020004" pitchFamily="2" charset="0"/>
              </a:rPr>
            </a:br>
            <a:r>
              <a:rPr lang="en-US" sz="4400" b="1" dirty="0">
                <a:effectLst/>
                <a:latin typeface="Helvetica Neue" panose="02000503000000020004" pitchFamily="2" charset="0"/>
              </a:rPr>
              <a:t>An Introduction to Generative AI and Its Transformative Potential</a:t>
            </a:r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79D67-D8DD-2D4E-A29C-BFC0FEA75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270" y="3602037"/>
            <a:ext cx="11918730" cy="1316803"/>
          </a:xfrm>
        </p:spPr>
        <p:txBody>
          <a:bodyPr>
            <a:noAutofit/>
          </a:bodyPr>
          <a:lstStyle/>
          <a:p>
            <a:r>
              <a:rPr lang="en-US" sz="3200" dirty="0"/>
              <a:t>Trevor Watkins, Teaching and Outreach Librarian, twatkin8@gmu.edu</a:t>
            </a:r>
          </a:p>
        </p:txBody>
      </p:sp>
    </p:spTree>
    <p:extLst>
      <p:ext uri="{BB962C8B-B14F-4D97-AF65-F5344CB8AC3E}">
        <p14:creationId xmlns:p14="http://schemas.microsoft.com/office/powerpoint/2010/main" val="358942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07E577-7A6B-7041-A50A-D12674AEA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/>
              <a:pPr/>
              <a:t>9</a:t>
            </a:fld>
            <a:r>
              <a:rPr lang="en-US" b="1" dirty="0"/>
              <a:t> </a:t>
            </a:r>
            <a:r>
              <a:rPr lang="en-US" dirty="0"/>
              <a:t>| What are LLMs?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8D85B-371F-534C-8C28-C887CE18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>
                <a:effectLst/>
                <a:latin typeface="Helvetica Neue" panose="02000503000000020004" pitchFamily="2" charset="0"/>
              </a:rPr>
              <a:t>LLMs are also a subset of AI, a type of AI system designed to understand, generate, and work with human language on an extremely large scale. </a:t>
            </a:r>
            <a:r>
              <a:rPr lang="en-US" dirty="0"/>
              <a:t>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A0D69-0C1F-BB40-8E67-4E88A331F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Are LLMs?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98EC2-4DE8-A84D-A051-CA5A7C13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631596"/>
            <a:ext cx="10515597" cy="401581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8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/>
          <a:lstStyle/>
          <a:p>
            <a:r>
              <a:rPr lang="en-US" dirty="0"/>
              <a:t>           Large Language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It is a c</a:t>
            </a: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rucial part of the foundation of generative AI, particularly in the realm of natural language processing and generation.</a:t>
            </a:r>
            <a:r>
              <a:rPr lang="en-US" sz="24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LLMs have significantly advanced AI's ability to generate coherent, contextually relevant, and sometimes creative textual content.</a:t>
            </a:r>
            <a:r>
              <a:rPr lang="en-US" sz="24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This includes everything from writing articles and composing poetry to generating code and improvising like a jazz musician.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400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GPT-3 and 4 created by </a:t>
            </a:r>
            <a:r>
              <a:rPr lang="en-US" sz="2400" kern="100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OpenAI</a:t>
            </a:r>
            <a:r>
              <a:rPr lang="en-US" sz="2400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BERT </a:t>
            </a:r>
            <a:r>
              <a:rPr lang="en-US" sz="2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(Bidirectional Encoder Representations from Transformers) -developed by Google and ERNIE developed by Baidu (Enhanced Representation through knowledge Integration)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Large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424838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/>
          <a:lstStyle/>
          <a:p>
            <a:r>
              <a:rPr lang="en-US" dirty="0"/>
              <a:t>           Where LLMs fall short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True understanding.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LLMS can produce factual errors</a:t>
            </a:r>
            <a:r>
              <a:rPr lang="en-US" sz="2400" kern="0" dirty="0">
                <a:latin typeface="+mn-lt"/>
                <a:ea typeface="Calibri" panose="020F0502020204030204" pitchFamily="34" charset="0"/>
                <a:cs typeface="AppleSystemUIFon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Hallucinations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             False Facts:</a:t>
            </a: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 The LLM might confidently state incorrect information as if it were a true fact.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             Imaginary Scenarios:</a:t>
            </a: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 The model might create entirely fabricated stories or events, with no basis in its knowledge base.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             Nonsense and Incoherence:</a:t>
            </a: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 Occasionally, an LLM might produce nonsensical output that doesn't follow any logical flow or grammatical rules.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Where LLMs Fall Short</a:t>
            </a:r>
          </a:p>
        </p:txBody>
      </p:sp>
    </p:spTree>
    <p:extLst>
      <p:ext uri="{BB962C8B-B14F-4D97-AF65-F5344CB8AC3E}">
        <p14:creationId xmlns:p14="http://schemas.microsoft.com/office/powerpoint/2010/main" val="243719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>
            <a:normAutofit/>
          </a:bodyPr>
          <a:lstStyle/>
          <a:p>
            <a:r>
              <a:rPr lang="en-US" dirty="0"/>
              <a:t>             Taxonomies and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Taxonomies provide a structured way to classify concepts and their relationships – organizing and structuring knowledge.</a:t>
            </a:r>
            <a:endParaRPr lang="en-US" sz="2400" dirty="0"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LLMs can be trained on taxonomies to understand how different words and concepts are related.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Taxonomies provide contextual information</a:t>
            </a: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Taxonomies and LLMs</a:t>
            </a:r>
          </a:p>
        </p:txBody>
      </p:sp>
    </p:spTree>
    <p:extLst>
      <p:ext uri="{BB962C8B-B14F-4D97-AF65-F5344CB8AC3E}">
        <p14:creationId xmlns:p14="http://schemas.microsoft.com/office/powerpoint/2010/main" val="142100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>
            <a:normAutofit/>
          </a:bodyPr>
          <a:lstStyle/>
          <a:p>
            <a:r>
              <a:rPr lang="en-US" dirty="0"/>
              <a:t>             Ontologies and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Ontologies show complex relationships between entities and the logical rules that govern them.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LLMS trained on ontologies have more reasoning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An LLM that is trained on datasets with taxonomic and ontological information can help to reduce the potential biases that can be presented in that training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Ontologies and LLMs</a:t>
            </a:r>
          </a:p>
        </p:txBody>
      </p:sp>
    </p:spTree>
    <p:extLst>
      <p:ext uri="{BB962C8B-B14F-4D97-AF65-F5344CB8AC3E}">
        <p14:creationId xmlns:p14="http://schemas.microsoft.com/office/powerpoint/2010/main" val="105783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>
            <a:normAutofit/>
          </a:bodyPr>
          <a:lstStyle/>
          <a:p>
            <a:r>
              <a:rPr lang="en-US" dirty="0"/>
              <a:t>           Time to play in the sandbox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Chatgpt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Notebook 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2885" y="6257177"/>
            <a:ext cx="4114800" cy="365125"/>
          </a:xfrm>
        </p:spPr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Sandbox</a:t>
            </a:r>
          </a:p>
        </p:txBody>
      </p:sp>
    </p:spTree>
    <p:extLst>
      <p:ext uri="{BB962C8B-B14F-4D97-AF65-F5344CB8AC3E}">
        <p14:creationId xmlns:p14="http://schemas.microsoft.com/office/powerpoint/2010/main" val="336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9554362-7738-E342-9D78-E460B745B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George Mason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A6F3C-3932-2C4D-8E91-1E5C8F96E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4400 University Drive</a:t>
            </a:r>
            <a:br>
              <a:rPr lang="en-US" dirty="0"/>
            </a:br>
            <a:r>
              <a:rPr lang="en-US" dirty="0"/>
              <a:t>Fairfax, Virginia 22030</a:t>
            </a:r>
            <a:br>
              <a:rPr lang="en-US" dirty="0"/>
            </a:br>
            <a:r>
              <a:rPr lang="en-US" dirty="0"/>
              <a:t>Tel: (703) 993-1000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EB267-E8F4-BD4A-8445-6EE22DB9D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Learn More at </a:t>
            </a:r>
            <a:r>
              <a:rPr lang="en-US" dirty="0">
                <a:hlinkClick r:id="rId3"/>
              </a:rPr>
              <a:t>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0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8C0428-D53D-AB4C-BD03-21556C60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72"/>
            <a:ext cx="10515600" cy="132556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E1233A-4908-4F48-9EAA-95DD74CB6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2069"/>
            <a:ext cx="10515600" cy="387963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Summarize AI and its subsets.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Distinguish Generative AI from those subsets.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Describe the historical context and major milestones of developing large language models and generative 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key terms and concepts: large language models (LLMs), Natural Language Processing (NLP), Deep learning, taxonomies and ontologies, structured knowledge, and transformers.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Demonstrate familiarity with real-world examples of generative AI applications.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FC90E-4C2C-594A-9C5B-9747CC1E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57177"/>
            <a:ext cx="4114800" cy="365125"/>
          </a:xfrm>
        </p:spPr>
        <p:txBody>
          <a:bodyPr/>
          <a:lstStyle/>
          <a:p>
            <a:fld id="{B89A0531-CEEB-544A-8B4F-9D5AE2DBE6ED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r>
              <a:rPr lang="en-US" dirty="0">
                <a:solidFill>
                  <a:schemeClr val="tx1"/>
                </a:solidFill>
              </a:rPr>
              <a:t> |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402425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BE24-9ED5-8BEB-D831-284319BE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56289"/>
            <a:ext cx="8274269" cy="1781145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Reference: </a:t>
            </a:r>
            <a:r>
              <a:rPr lang="en-US" sz="1800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Walsh, B. (2022). Introduction to AI and the AI Ecosystem. In </a:t>
            </a:r>
            <a:r>
              <a:rPr lang="en-US" sz="1800" b="0" i="1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Productionizing AI</a:t>
            </a:r>
            <a:r>
              <a:rPr lang="en-US" sz="1800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(pp. 1–39). </a:t>
            </a:r>
            <a:r>
              <a:rPr lang="en-US" sz="1800" b="0" i="0" u="none" strike="noStrike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Apress</a:t>
            </a:r>
            <a:r>
              <a:rPr lang="en-US" sz="1800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L. P. </a:t>
            </a:r>
            <a:r>
              <a:rPr lang="en-US" sz="1800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https://doi.org/10.1007/978-1-4842-8817-7_1</a:t>
            </a:r>
            <a:r>
              <a:rPr lang="en-US" sz="1800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z="1800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3DE7B-7FFA-FC2A-9C4D-9586C3B4ED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is Artificial Intelligence?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sz="2400" dirty="0"/>
              <a:t>AI is a broad field of Computer Science that focuses on solving problems through the use of various techniques and algorithms that exhibit human intelligence.</a:t>
            </a:r>
          </a:p>
          <a:p>
            <a:r>
              <a:rPr lang="en-US" sz="2400" dirty="0"/>
              <a:t>Reasoning and Problem-Solving</a:t>
            </a:r>
          </a:p>
          <a:p>
            <a:r>
              <a:rPr lang="en-US" sz="2400" dirty="0"/>
              <a:t>Knowledge Representation</a:t>
            </a:r>
          </a:p>
          <a:p>
            <a:r>
              <a:rPr lang="en-US" sz="2400" dirty="0"/>
              <a:t>Learning</a:t>
            </a:r>
          </a:p>
          <a:p>
            <a:r>
              <a:rPr lang="en-US" sz="2400" dirty="0"/>
              <a:t>Natural language Processing</a:t>
            </a:r>
          </a:p>
          <a:p>
            <a:r>
              <a:rPr lang="en-US" sz="2400" dirty="0"/>
              <a:t>Goals -Automation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A57A2-5F53-927C-75FE-567200D2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What is Artificial Intelligence?</a:t>
            </a:r>
          </a:p>
        </p:txBody>
      </p:sp>
      <p:pic>
        <p:nvPicPr>
          <p:cNvPr id="5" name="Picture 4" descr="An image created by Image FX with the prompt: an image that best describes AI">
            <a:extLst>
              <a:ext uri="{FF2B5EF4-FFF2-40B4-BE49-F238E27FC236}">
                <a16:creationId xmlns:a16="http://schemas.microsoft.com/office/drawing/2014/main" id="{EBF399D5-0E1E-B5E9-0401-22A0101150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34" y="1714499"/>
            <a:ext cx="2866465" cy="28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0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A67C31-DD1C-B241-A987-835CC8DED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Some Subsets of AI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0D82B8-B42B-E44C-B397-12545095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Subsets of 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0975B-7F2C-2C47-BF64-B4275FE34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733" y="2427673"/>
            <a:ext cx="3028202" cy="798125"/>
          </a:xfrm>
        </p:spPr>
        <p:txBody>
          <a:bodyPr/>
          <a:lstStyle/>
          <a:p>
            <a:r>
              <a:rPr lang="en-US" sz="2400" dirty="0"/>
              <a:t>Natural Language Processing (NLP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C0C9A-4FA9-3847-B573-221AA9C748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08547" y="2392186"/>
            <a:ext cx="3028202" cy="730437"/>
          </a:xfrm>
        </p:spPr>
        <p:txBody>
          <a:bodyPr/>
          <a:lstStyle/>
          <a:p>
            <a:r>
              <a:rPr lang="en-US" sz="2400" dirty="0"/>
              <a:t>Deep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5F31F-FA50-784B-9874-19BFCA696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6140" y="2427673"/>
            <a:ext cx="3028202" cy="678729"/>
          </a:xfrm>
        </p:spPr>
        <p:txBody>
          <a:bodyPr/>
          <a:lstStyle/>
          <a:p>
            <a:r>
              <a:rPr lang="en-US" sz="2400" dirty="0"/>
              <a:t>Machine Learning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A63B29-A75D-524F-A21B-F8433393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9463" y="2071675"/>
            <a:ext cx="1056155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A3457DE-2CA0-4A43-AD45-DDDFFADAA254}"/>
              </a:ext>
            </a:extLst>
          </p:cNvPr>
          <p:cNvSpPr/>
          <p:nvPr/>
        </p:nvSpPr>
        <p:spPr>
          <a:xfrm>
            <a:off x="2189298" y="1872603"/>
            <a:ext cx="377072" cy="377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95285F-5469-154B-9376-BC30ED7E6908}"/>
              </a:ext>
            </a:extLst>
          </p:cNvPr>
          <p:cNvSpPr/>
          <p:nvPr/>
        </p:nvSpPr>
        <p:spPr>
          <a:xfrm>
            <a:off x="5861705" y="1883139"/>
            <a:ext cx="377072" cy="377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7F33B4-A6C6-4B45-8823-781588E8CE26}"/>
              </a:ext>
            </a:extLst>
          </p:cNvPr>
          <p:cNvSpPr/>
          <p:nvPr/>
        </p:nvSpPr>
        <p:spPr>
          <a:xfrm>
            <a:off x="9534112" y="1883139"/>
            <a:ext cx="377072" cy="377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51D196-7E9C-2103-E52D-EAEBC5754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9463" y="3735375"/>
            <a:ext cx="1056155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2D3E252-B607-1322-81FC-B96DF6912E7B}"/>
              </a:ext>
            </a:extLst>
          </p:cNvPr>
          <p:cNvSpPr/>
          <p:nvPr/>
        </p:nvSpPr>
        <p:spPr>
          <a:xfrm>
            <a:off x="2189298" y="3497683"/>
            <a:ext cx="377072" cy="377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23F9A4-1AC1-03C4-A4F8-9CC31E2D7F38}"/>
              </a:ext>
            </a:extLst>
          </p:cNvPr>
          <p:cNvSpPr/>
          <p:nvPr/>
        </p:nvSpPr>
        <p:spPr>
          <a:xfrm>
            <a:off x="5861705" y="3479873"/>
            <a:ext cx="377072" cy="377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F89B9A-A533-C5B7-2447-E0EC3F69D90F}"/>
              </a:ext>
            </a:extLst>
          </p:cNvPr>
          <p:cNvSpPr txBox="1">
            <a:spLocks/>
          </p:cNvSpPr>
          <p:nvPr/>
        </p:nvSpPr>
        <p:spPr>
          <a:xfrm>
            <a:off x="863733" y="3930624"/>
            <a:ext cx="3028202" cy="1200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Expert Systems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Specialized knowledge </a:t>
            </a:r>
          </a:p>
          <a:p>
            <a:pPr marL="285750" indent="-285750">
              <a:buFontTx/>
              <a:buChar char="-"/>
            </a:pPr>
            <a:r>
              <a:rPr lang="en-US" dirty="0"/>
              <a:t>Dermatologist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6721E3-FCDF-281F-5DE1-2D597C96F113}"/>
              </a:ext>
            </a:extLst>
          </p:cNvPr>
          <p:cNvSpPr txBox="1">
            <a:spLocks/>
          </p:cNvSpPr>
          <p:nvPr/>
        </p:nvSpPr>
        <p:spPr>
          <a:xfrm>
            <a:off x="4581899" y="3949065"/>
            <a:ext cx="3028202" cy="1181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Neural 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851F0B-D1FB-E585-1BE6-D23D5F47FD6F}"/>
              </a:ext>
            </a:extLst>
          </p:cNvPr>
          <p:cNvSpPr txBox="1"/>
          <p:nvPr/>
        </p:nvSpPr>
        <p:spPr>
          <a:xfrm>
            <a:off x="546100" y="54483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Reference:</a:t>
            </a:r>
            <a:r>
              <a:rPr lang="en-US" dirty="0"/>
              <a:t> </a:t>
            </a:r>
            <a:r>
              <a:rPr lang="en-US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Xiao, P. (2022). </a:t>
            </a:r>
            <a:r>
              <a:rPr lang="en-US" b="0" i="1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Artificial Intelligence Programming with Python: From Zero to Hero</a:t>
            </a:r>
            <a:r>
              <a:rPr lang="en-US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 (1st ed.). John Wiley &amp; Sons, Incorporated.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6AE67-2B5A-EBC6-7367-6E758E600295}"/>
              </a:ext>
            </a:extLst>
          </p:cNvPr>
          <p:cNvSpPr txBox="1"/>
          <p:nvPr/>
        </p:nvSpPr>
        <p:spPr>
          <a:xfrm>
            <a:off x="4951691" y="4314548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Predicting house prices</a:t>
            </a:r>
          </a:p>
        </p:txBody>
      </p:sp>
    </p:spTree>
    <p:extLst>
      <p:ext uri="{BB962C8B-B14F-4D97-AF65-F5344CB8AC3E}">
        <p14:creationId xmlns:p14="http://schemas.microsoft.com/office/powerpoint/2010/main" val="263906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>
            <a:normAutofit/>
          </a:bodyPr>
          <a:lstStyle/>
          <a:p>
            <a:r>
              <a:rPr lang="en-US" dirty="0"/>
              <a:t>          Natural Language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An AI technique that focuses on the interaction between computers and human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Voice Recognition.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0D0D0D"/>
                </a:solidFill>
                <a:effectLst/>
                <a:latin typeface="+mn-lt"/>
                <a:ea typeface="Calibri" panose="020F0502020204030204" pitchFamily="34" charset="0"/>
              </a:rPr>
              <a:t>onverts your spoken words into text</a:t>
            </a:r>
            <a:r>
              <a:rPr lang="en-US" sz="240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D0D0D"/>
                </a:solidFill>
                <a:effectLst/>
                <a:latin typeface="+mn-lt"/>
                <a:ea typeface="Calibri" panose="020F0502020204030204" pitchFamily="34" charset="0"/>
              </a:rPr>
              <a:t>lgorithms process the audio signal to recognize the words you’ve said</a:t>
            </a:r>
            <a:r>
              <a:rPr lang="en-US" sz="240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</a:rPr>
              <a:t>U</a:t>
            </a:r>
            <a:r>
              <a:rPr lang="en-US" sz="2400" dirty="0">
                <a:solidFill>
                  <a:srgbClr val="0D0D0D"/>
                </a:solidFill>
                <a:effectLst/>
                <a:latin typeface="+mn-lt"/>
                <a:ea typeface="Calibri" panose="020F0502020204030204" pitchFamily="34" charset="0"/>
              </a:rPr>
              <a:t>nderstand the context and intent behind your words</a:t>
            </a:r>
            <a:r>
              <a:rPr lang="en-US" sz="2400" dirty="0">
                <a:effectLst/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0D0D0D"/>
                </a:solidFill>
                <a:effectLst/>
                <a:latin typeface="+mn-lt"/>
                <a:ea typeface="Calibri" panose="020F0502020204030204" pitchFamily="34" charset="0"/>
              </a:rPr>
              <a:t>onverts this text response back into speech and the weather forecast to you</a:t>
            </a:r>
            <a:r>
              <a:rPr lang="en-US" sz="2400" dirty="0">
                <a:effectLst/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Computational Linguistics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Natural Language Processing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8526CC1-7A13-180B-E11F-70016F09D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360"/>
            <a:ext cx="217170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E6821-EF23-D1FC-CE48-9E956170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51"/>
            <a:ext cx="21717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67D3A-7AD5-A204-25AB-D3BD1F5A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854" y="4060224"/>
            <a:ext cx="1875971" cy="1746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10ECBA-8C20-63B7-3AC7-420C2BDD7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007" y="165454"/>
            <a:ext cx="1390019" cy="1226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5402E-28E0-116E-D5F3-F9A600FC5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370" y="5355771"/>
            <a:ext cx="1498600" cy="13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6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35698"/>
            <a:ext cx="9055100" cy="7901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echnique in modern AI that involves training models to make predictions or decisions.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R</a:t>
            </a: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ecommendation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Initially, the platform collects data about your interactions</a:t>
            </a:r>
            <a:r>
              <a:rPr lang="en-US" sz="24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M</a:t>
            </a: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achine learning algorithms analyze that data to identify patterns in your behavior.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ollaborative filtering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Machine Learning</a:t>
            </a:r>
          </a:p>
        </p:txBody>
      </p:sp>
      <p:pic>
        <p:nvPicPr>
          <p:cNvPr id="6" name="Picture 5" descr="The netflix logo&#10;">
            <a:extLst>
              <a:ext uri="{FF2B5EF4-FFF2-40B4-BE49-F238E27FC236}">
                <a16:creationId xmlns:a16="http://schemas.microsoft.com/office/drawing/2014/main" id="{DCBFD84F-7AE4-8A88-7CB5-7A3EFC14C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299" y="1"/>
            <a:ext cx="2157185" cy="1450850"/>
          </a:xfrm>
          <a:prstGeom prst="rect">
            <a:avLst/>
          </a:prstGeom>
        </p:spPr>
      </p:pic>
      <p:pic>
        <p:nvPicPr>
          <p:cNvPr id="8" name="Picture 7" descr="recommendation in youtube">
            <a:extLst>
              <a:ext uri="{FF2B5EF4-FFF2-40B4-BE49-F238E27FC236}">
                <a16:creationId xmlns:a16="http://schemas.microsoft.com/office/drawing/2014/main" id="{2DF72DE3-496B-81EC-A37B-AD283799E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4660453"/>
            <a:ext cx="3759200" cy="2108200"/>
          </a:xfrm>
          <a:prstGeom prst="rect">
            <a:avLst/>
          </a:prstGeom>
        </p:spPr>
      </p:pic>
      <p:pic>
        <p:nvPicPr>
          <p:cNvPr id="10" name="Picture 9" descr="A logo of Tik Tok">
            <a:extLst>
              <a:ext uri="{FF2B5EF4-FFF2-40B4-BE49-F238E27FC236}">
                <a16:creationId xmlns:a16="http://schemas.microsoft.com/office/drawing/2014/main" id="{D10026C7-CC9E-B1CE-1189-D421971DD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115" y="4648200"/>
            <a:ext cx="2184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/>
          <a:lstStyle/>
          <a:p>
            <a:r>
              <a:rPr lang="en-US" dirty="0"/>
              <a:t>                     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effectLst/>
                <a:latin typeface="+mn-lt"/>
                <a:ea typeface="Calibri" panose="020F0502020204030204" pitchFamily="34" charset="0"/>
              </a:rPr>
              <a:t>A </a:t>
            </a: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subset of ML, which makes it a subset of AI that employs multi-layered artificial neural networks.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Neural </a:t>
            </a: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networks are modeled after the structure of the </a:t>
            </a:r>
            <a:r>
              <a:rPr lang="en-US" sz="2400" kern="0" dirty="0" err="1">
                <a:effectLst/>
                <a:latin typeface="+mn-lt"/>
                <a:ea typeface="Calibri" panose="020F0502020204030204" pitchFamily="34" charset="0"/>
                <a:cs typeface="AppleSystemUIFont"/>
              </a:rPr>
              <a:t>brainand</a:t>
            </a:r>
            <a:r>
              <a:rPr lang="en-US" sz="2400" kern="0" dirty="0">
                <a:effectLst/>
                <a:latin typeface="+mn-lt"/>
                <a:ea typeface="Calibri" panose="020F0502020204030204" pitchFamily="34" charset="0"/>
                <a:cs typeface="AppleSystemUIFont"/>
              </a:rPr>
              <a:t> excel in tasks like image recognition and natural language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Autonomous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</a:rPr>
              <a:t>Computer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Biometrics- Face ID, iPhone</a:t>
            </a:r>
            <a:endParaRPr lang="en-US" sz="2400" dirty="0"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Deep Learning</a:t>
            </a:r>
          </a:p>
        </p:txBody>
      </p:sp>
      <p:pic>
        <p:nvPicPr>
          <p:cNvPr id="6" name="Picture 5" descr="A car driving on a highway&#10;&#10;Description automatically generated">
            <a:extLst>
              <a:ext uri="{FF2B5EF4-FFF2-40B4-BE49-F238E27FC236}">
                <a16:creationId xmlns:a16="http://schemas.microsoft.com/office/drawing/2014/main" id="{7A6A3409-67CC-297C-C0A3-45402249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0" y="5355771"/>
            <a:ext cx="48641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0" y="235698"/>
            <a:ext cx="10515600" cy="790109"/>
          </a:xfrm>
        </p:spPr>
        <p:txBody>
          <a:bodyPr/>
          <a:lstStyle/>
          <a:p>
            <a:r>
              <a:rPr lang="en-US" dirty="0"/>
              <a:t>                      Generative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Generative AI is also a subset of AI but is a type of deep learning model </a:t>
            </a:r>
            <a:r>
              <a:rPr lang="en-US" sz="2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that focuses on creating new and original content.</a:t>
            </a:r>
            <a:r>
              <a:rPr lang="en-US" sz="24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The Markov chain</a:t>
            </a:r>
            <a:r>
              <a:rPr lang="en-US" sz="2400" dirty="0">
                <a:effectLst/>
              </a:rPr>
              <a:t> </a:t>
            </a:r>
            <a:r>
              <a:rPr lang="en-US" sz="2400" dirty="0"/>
              <a:t>–early example of generative AI in 1906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ppleSystemUIFont"/>
                <a:ea typeface="Calibri" panose="020F0502020204030204" pitchFamily="34" charset="0"/>
                <a:cs typeface="AppleSystemUIFont"/>
              </a:rPr>
              <a:t>G</a:t>
            </a:r>
            <a:r>
              <a:rPr lang="en-US" sz="2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enerative AI can produce its own text, images, videos, music, code.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ppleSystemUIFont"/>
                <a:ea typeface="Calibri" panose="020F0502020204030204" pitchFamily="34" charset="0"/>
                <a:cs typeface="AppleSystemUIFont"/>
              </a:rPr>
              <a:t>T</a:t>
            </a:r>
            <a:r>
              <a:rPr lang="en-US" sz="2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rained on massive datasets of existing content, some of that data or corpus are books, articles, code, websites, conversational data,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/>
              <a:pPr/>
              <a:t>7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4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711-84B8-6D7A-4439-D0372B8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/>
          <a:p>
            <a:r>
              <a:rPr lang="en-US" sz="3600"/>
              <a:t>                Most common Generative AI models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99B84-A038-ED2C-CCA9-3973785A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84589"/>
            <a:ext cx="10515600" cy="3971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GANs (Generative Adversarial Networks) – X-rays, MRIs, Deep Fake videos, new drugs.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Transformers</a:t>
            </a:r>
            <a:r>
              <a:rPr lang="en-US" sz="2400">
                <a:effectLst/>
              </a:rPr>
              <a:t> </a:t>
            </a:r>
            <a:r>
              <a:rPr lang="en-US" sz="2400" kern="0">
                <a:latin typeface="AppleSystemUIFont"/>
              </a:rPr>
              <a:t>ChatGPT 3,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Google considers this proprietary information, but we can </a:t>
            </a:r>
            <a:r>
              <a:rPr lang="en-US" sz="2400" kern="0">
                <a:latin typeface="AppleSystemUIFont"/>
                <a:ea typeface="Calibri" panose="020F0502020204030204" pitchFamily="34" charset="0"/>
                <a:cs typeface="AppleSystemUIFont"/>
              </a:rPr>
              <a:t>assume it is transformer-based</a:t>
            </a:r>
            <a:endParaRPr lang="en-US" sz="2400" kern="0">
              <a:effectLst/>
              <a:latin typeface="AppleSystemUIFont"/>
              <a:ea typeface="Calibri" panose="020F0502020204030204" pitchFamily="34" charset="0"/>
              <a:cs typeface="AppleSystemUIFon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73AC-2C0B-B36D-70BF-84E0D157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9A0531-CEEB-544A-8B4F-9D5AE2DBE6ED}" type="slidenum">
              <a:rPr lang="en-US" b="1" smtClean="0"/>
              <a:pPr/>
              <a:t>8</a:t>
            </a:fld>
            <a:r>
              <a:rPr lang="en-US" b="1"/>
              <a:t> </a:t>
            </a:r>
            <a:r>
              <a:rPr lang="en-US"/>
              <a:t>| 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4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6633"/>
      </a:dk2>
      <a:lt2>
        <a:srgbClr val="F8F8F8"/>
      </a:lt2>
      <a:accent1>
        <a:srgbClr val="FFCC33"/>
      </a:accent1>
      <a:accent2>
        <a:srgbClr val="A0C9C1"/>
      </a:accent2>
      <a:accent3>
        <a:srgbClr val="CCC2B8"/>
      </a:accent3>
      <a:accent4>
        <a:srgbClr val="A39382"/>
      </a:accent4>
      <a:accent5>
        <a:srgbClr val="D1D3D5"/>
      </a:accent5>
      <a:accent6>
        <a:srgbClr val="87908F"/>
      </a:accent6>
      <a:hlink>
        <a:srgbClr val="1E6138"/>
      </a:hlink>
      <a:folHlink>
        <a:srgbClr val="1E61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439692460F42ADC78E47BBBCE8B5" ma:contentTypeVersion="12" ma:contentTypeDescription="Create a new document." ma:contentTypeScope="" ma:versionID="79ded336b599cae69c332597ba467145">
  <xsd:schema xmlns:xsd="http://www.w3.org/2001/XMLSchema" xmlns:xs="http://www.w3.org/2001/XMLSchema" xmlns:p="http://schemas.microsoft.com/office/2006/metadata/properties" xmlns:ns2="8dc8f21e-1394-4a4d-b1b5-6de374207f6f" xmlns:ns3="b9ee6191-5edb-45e7-9097-faa10a8ee8be" targetNamespace="http://schemas.microsoft.com/office/2006/metadata/properties" ma:root="true" ma:fieldsID="105695be3ea4a54c6e28b28355b197ed" ns2:_="" ns3:_="">
    <xsd:import namespace="8dc8f21e-1394-4a4d-b1b5-6de374207f6f"/>
    <xsd:import namespace="b9ee6191-5edb-45e7-9097-faa10a8ee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8f21e-1394-4a4d-b1b5-6de374207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6191-5edb-45e7-9097-faa10a8ee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a3824d5-08c5-4697-a666-4adf5b2ad1e4}" ma:internalName="TaxCatchAll" ma:showField="CatchAllData" ma:web="b9ee6191-5edb-45e7-9097-faa10a8ee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8f21e-1394-4a4d-b1b5-6de374207f6f">
      <Terms xmlns="http://schemas.microsoft.com/office/infopath/2007/PartnerControls"/>
    </lcf76f155ced4ddcb4097134ff3c332f>
    <TaxCatchAll xmlns="b9ee6191-5edb-45e7-9097-faa10a8ee8be" xsi:nil="true"/>
  </documentManagement>
</p:properties>
</file>

<file path=customXml/itemProps1.xml><?xml version="1.0" encoding="utf-8"?>
<ds:datastoreItem xmlns:ds="http://schemas.openxmlformats.org/officeDocument/2006/customXml" ds:itemID="{698D7542-86A7-4583-A198-14623E25A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8f21e-1394-4a4d-b1b5-6de374207f6f"/>
    <ds:schemaRef ds:uri="b9ee6191-5edb-45e7-9097-faa10a8e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5167C2-308E-4692-A200-2683329777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4ED86-5DE8-47E3-803D-F0E56E5207D9}">
  <ds:schemaRefs>
    <ds:schemaRef ds:uri="http://schemas.microsoft.com/office/2006/metadata/properties"/>
    <ds:schemaRef ds:uri="http://schemas.microsoft.com/office/infopath/2007/PartnerControls"/>
    <ds:schemaRef ds:uri="8dc8f21e-1394-4a4d-b1b5-6de374207f6f"/>
    <ds:schemaRef ds:uri="b9ee6191-5edb-45e7-9097-faa10a8ee8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944</Words>
  <Application>Microsoft Macintosh PowerPoint</Application>
  <PresentationFormat>Widescreen</PresentationFormat>
  <Paragraphs>136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AppleSystemUIFont</vt:lpstr>
      <vt:lpstr>Arial</vt:lpstr>
      <vt:lpstr>Calibri</vt:lpstr>
      <vt:lpstr>Helvetica Neue</vt:lpstr>
      <vt:lpstr>Segoe UI</vt:lpstr>
      <vt:lpstr>Source Sans Pro</vt:lpstr>
      <vt:lpstr>Office Theme</vt:lpstr>
      <vt:lpstr>Navigating A New Horizon:  An Introduction to Generative AI and Its Transformative Potential </vt:lpstr>
      <vt:lpstr>Learning Objectives</vt:lpstr>
      <vt:lpstr>Reference: Walsh, B. (2022). Introduction to AI and the AI Ecosystem. In Productionizing AI (pp. 1–39). Apress L. P. https://doi.org/10.1007/978-1-4842-8817-7_1    </vt:lpstr>
      <vt:lpstr>Some Subsets of Ai</vt:lpstr>
      <vt:lpstr>          Natural Language Processing</vt:lpstr>
      <vt:lpstr>Machine Learning</vt:lpstr>
      <vt:lpstr>                      Deep Learning</vt:lpstr>
      <vt:lpstr>                      Generative AI</vt:lpstr>
      <vt:lpstr>                Most common Generative AI models</vt:lpstr>
      <vt:lpstr>“LLMs are also a subset of AI, a type of AI system designed to understand, generate, and work with human language on an extremely large scale. ”</vt:lpstr>
      <vt:lpstr>           Large Language Models</vt:lpstr>
      <vt:lpstr>           Where LLMs fall short</vt:lpstr>
      <vt:lpstr>             Taxonomies and LLMs</vt:lpstr>
      <vt:lpstr>             Ontologies and LLMs</vt:lpstr>
      <vt:lpstr>           Time to play in the sandbox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Lewis</dc:creator>
  <cp:lastModifiedBy>Trevor U Watkins</cp:lastModifiedBy>
  <cp:revision>112</cp:revision>
  <dcterms:created xsi:type="dcterms:W3CDTF">2021-02-22T19:51:36Z</dcterms:created>
  <dcterms:modified xsi:type="dcterms:W3CDTF">2024-04-04T16:28:13Z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0x010100DF2F439692460F42ADC78E47BBBCE8B5</vt:lpwstr>
  </property>
</Properties>
</file>